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B2F21-DC56-4E44-8EBD-13DC6C24D14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FBAD5-5116-43FC-AF13-CA6CA54A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39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0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6FF48-8FE8-4F2D-BEE0-0F0DBE56A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D6CA-3124-A56A-4BE7-BD377E2C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57E5B-701D-5778-4917-D60A08C24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1D3F-7601-1F9C-75CB-17F9ABA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FA5A-6386-A6EF-1AA7-256502C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11FC-4D84-6F14-3BE7-C868E98F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0D9A-F0BA-441E-1DA9-62B958B0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D972-6417-6435-4D7E-83C0B00A9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E8529-6971-478B-C502-B1C168A1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4173-CE1C-8E35-A0B6-FA8A1905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9E4C-A7DB-30BD-DA7E-5B6D5711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B3D5A-71EC-CDF7-6C33-B4FA4C3E4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AF0C-C8D9-5DEB-212E-9375553F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4C0A-1599-10AA-F952-2FAE63E4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C2DE-B4D0-1506-101F-41AE344C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36EB-239A-7F00-C9F8-C58EEB5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4EE0-4BDF-34C2-6767-C03445A8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A272-B461-959D-B76F-74FBD785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BDD8E-8D62-B7EB-3BBB-A30CF10B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AE10-74E6-025B-3BFA-59BB2FFF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1D4E-3E71-7900-9FD2-6C8BAB4D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C430-CEDF-A453-1898-F4FA864E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604C-320C-B408-BB69-D34F0487F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8D90-D151-F03F-AB19-D57D476E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4402-D4D8-6BBD-7BC0-202E266D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7173-163C-A38C-4356-1AD7141A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60CA-2B1A-DFB5-4150-39D0CA6B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743E-2C09-23B4-C283-05B9FCFD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456B4-DBF4-D824-8EE0-70E1C0F43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403-719A-6484-F0DC-FEE60ED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A2E25-AFBA-F0F8-50DC-FA23323E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4CE9B-EF44-BDF0-0B98-FD650D03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004F-F3AE-77AE-2AF3-7B6AA48C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3B40-171A-3EC0-20EC-6167E9B6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228BB-D734-1188-A36F-D84B0C0B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9AF90-E494-F621-EB7F-58B6E276B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DAA2-2A03-F857-A6B1-F0A342706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D257B-F9EA-5931-6466-0B01A8D1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2C33F-C7C0-1DDA-E81E-52FD760E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6DDC-161C-2997-7385-FB1B0D1A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7D3D-3073-163D-F78F-49906A79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3CF70-7D30-9B86-E872-82A1368B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36D6C-BA8A-FECF-9A3B-627BF97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31848-8513-B0D9-7193-52ABB6B1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F9E70-F1FE-BD1A-2FC9-AF9F8DAA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39C3-AA0E-19F6-DA06-338EA97B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8DCC-8125-78BA-407C-668BEEB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6D0C-588A-4985-4F2C-8811BC93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6BDE-EB27-51D9-EE4A-2028C986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51D2-5895-A5F8-FA15-AE6E61B37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F10C4-05F1-E5D3-926A-645DC1D1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2094-D177-2E04-0C92-902478E2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D908-D085-CB05-863C-E9ED23FC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5712-A67B-7348-FED7-7872DE2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4AD1A-19DF-0438-B0B3-60B9F25E7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1299B-5A7E-0945-BD29-FCA74411C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981C-717C-54AE-FC8E-F22925E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B31F-4978-ED3F-31CB-10EE1D6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AC6A-8A64-CF23-5C9F-A70F0231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0C4E5-82C4-BD11-DC18-16148F19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EA75-F200-AD0D-687A-C22FC532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BC79-2018-D034-9F25-6CF51EAF5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AA62-7E50-42B4-9425-26C00A9F6A7F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4812-877D-D361-A752-90CCD221A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C6893-1D2A-1AD6-EC78-7D0D022EE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ADE8-BF1A-45A7-A40A-D8D327A03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Introduction to STL Algorithms and </a:t>
            </a:r>
            <a:r>
              <a:rPr lang="en-US" sz="2904" dirty="0" err="1">
                <a:latin typeface="Söhne"/>
              </a:rPr>
              <a:t>Iterarors</a:t>
            </a:r>
            <a:r>
              <a:rPr lang="en-US" sz="2904" dirty="0">
                <a:latin typeface="Söhne"/>
              </a:rPr>
              <a:t> in C++</a:t>
            </a:r>
            <a:endParaRPr lang="en-US" sz="2904" b="1" kern="0" spc="-9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7" y="559534"/>
            <a:ext cx="5625009" cy="46279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STL provide different types of algorithms that can be implemented upon any of the container with the help of iterators.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Söhne"/>
              </a:rPr>
              <a:t> Thus now we don’t have to define complex algorithm instead we just use the 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built in functions </a:t>
            </a:r>
            <a:r>
              <a:rPr lang="en-US" dirty="0">
                <a:latin typeface="Söhne"/>
              </a:rPr>
              <a:t>provided by the algorithm library in STL.</a:t>
            </a:r>
            <a:br>
              <a:rPr lang="en-US" sz="2000" dirty="0">
                <a:latin typeface="Söhne"/>
              </a:rPr>
            </a:br>
            <a:endParaRPr lang="en-US" sz="2000" dirty="0">
              <a:latin typeface="Söhne"/>
            </a:endParaRPr>
          </a:p>
          <a:p>
            <a:pPr algn="l"/>
            <a:r>
              <a:rPr lang="en-US" sz="1634" b="1" u="sng" dirty="0">
                <a:latin typeface="Söhne"/>
              </a:rPr>
              <a:t>Counting Elements in a Range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r>
              <a:rPr lang="en-US" b="1" dirty="0">
                <a:solidFill>
                  <a:srgbClr val="FF0000"/>
                </a:solidFill>
                <a:latin typeface="Söhne"/>
              </a:rPr>
              <a:t>count() and 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count_if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pPr algn="l"/>
            <a:endParaRPr lang="en-US" sz="1634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count(begin, end, value): </a:t>
            </a:r>
            <a:r>
              <a:rPr lang="en-US" sz="1634" dirty="0">
                <a:latin typeface="Söhne"/>
              </a:rPr>
              <a:t>Counts occurrences of value in the range.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 err="1">
                <a:latin typeface="Söhne"/>
              </a:rPr>
              <a:t>count_if</a:t>
            </a:r>
            <a:r>
              <a:rPr lang="en-US" sz="1634" b="1" dirty="0">
                <a:latin typeface="Söhne"/>
              </a:rPr>
              <a:t>(begin, end, predicate): </a:t>
            </a:r>
            <a:r>
              <a:rPr lang="en-US" sz="1634" dirty="0">
                <a:latin typeface="Söhne"/>
              </a:rPr>
              <a:t>Counts elements satisfying the predicate condition.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635256" y="559535"/>
            <a:ext cx="6677609" cy="587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&lt;algorithm&gt;</a:t>
            </a:r>
          </a:p>
          <a:p>
            <a:r>
              <a:rPr lang="en-US" sz="1634" dirty="0"/>
              <a:t>#include &lt;vector&gt;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// Example 1: count()</a:t>
            </a:r>
          </a:p>
          <a:p>
            <a:r>
              <a:rPr lang="en-US" sz="1634" dirty="0"/>
              <a:t>    vector&lt;int&gt; numbers = {1, 2, 3, 1, 4, 1, 5, 1};</a:t>
            </a:r>
          </a:p>
          <a:p>
            <a:endParaRPr lang="en-US" sz="1634" dirty="0"/>
          </a:p>
          <a:p>
            <a:r>
              <a:rPr lang="en-US" sz="1634" dirty="0"/>
              <a:t>    int </a:t>
            </a:r>
            <a:r>
              <a:rPr lang="en-US" sz="1634" dirty="0" err="1"/>
              <a:t>countOfOnes</a:t>
            </a:r>
            <a:r>
              <a:rPr lang="en-US" sz="1634" dirty="0"/>
              <a:t> = count(</a:t>
            </a:r>
            <a:r>
              <a:rPr lang="en-US" sz="1634" dirty="0" err="1"/>
              <a:t>numbers.begin</a:t>
            </a:r>
            <a:r>
              <a:rPr lang="en-US" sz="1634" dirty="0"/>
              <a:t>(), </a:t>
            </a:r>
            <a:r>
              <a:rPr lang="en-US" sz="1634" dirty="0" err="1"/>
              <a:t>numbers.end</a:t>
            </a:r>
            <a:r>
              <a:rPr lang="en-US" sz="1634" dirty="0"/>
              <a:t>(), 1);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"Number of ones: " &lt;&lt; </a:t>
            </a:r>
            <a:r>
              <a:rPr lang="en-US" sz="1634" dirty="0" err="1"/>
              <a:t>countOfOnes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b="1" dirty="0"/>
              <a:t>    // Example 2: </a:t>
            </a:r>
            <a:r>
              <a:rPr lang="en-US" sz="1634" b="1" dirty="0" err="1"/>
              <a:t>count_if</a:t>
            </a:r>
            <a:r>
              <a:rPr lang="en-US" sz="1634" b="1" dirty="0"/>
              <a:t>()</a:t>
            </a:r>
          </a:p>
          <a:p>
            <a:r>
              <a:rPr lang="en-US" sz="1634" dirty="0"/>
              <a:t>    // Count the even numbers in the range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countOfEvens</a:t>
            </a:r>
            <a:r>
              <a:rPr lang="en-US" sz="1634" dirty="0"/>
              <a:t> = </a:t>
            </a:r>
            <a:r>
              <a:rPr lang="en-US" sz="1634" dirty="0" err="1"/>
              <a:t>scount_if</a:t>
            </a:r>
            <a:r>
              <a:rPr lang="en-US" sz="1634" dirty="0"/>
              <a:t>(</a:t>
            </a:r>
            <a:r>
              <a:rPr lang="en-US" sz="1634" dirty="0" err="1"/>
              <a:t>numbers.begin</a:t>
            </a:r>
            <a:r>
              <a:rPr lang="en-US" sz="1634" dirty="0"/>
              <a:t>(), </a:t>
            </a:r>
            <a:r>
              <a:rPr lang="en-US" sz="1634" dirty="0" err="1"/>
              <a:t>numbers.end</a:t>
            </a:r>
            <a:r>
              <a:rPr lang="en-US" sz="1634" dirty="0"/>
              <a:t>(), [](int num) {</a:t>
            </a:r>
          </a:p>
          <a:p>
            <a:r>
              <a:rPr lang="en-US" sz="1634" dirty="0"/>
              <a:t>        return num % 2 == 0;</a:t>
            </a:r>
          </a:p>
          <a:p>
            <a:r>
              <a:rPr lang="en-US" sz="1634" dirty="0"/>
              <a:t>    });</a:t>
            </a:r>
          </a:p>
          <a:p>
            <a:endParaRPr lang="en-US" sz="1634" dirty="0"/>
          </a:p>
          <a:p>
            <a:r>
              <a:rPr lang="en-US" sz="1634" dirty="0"/>
              <a:t>    std::</a:t>
            </a:r>
            <a:r>
              <a:rPr lang="en-US" sz="1634" dirty="0" err="1"/>
              <a:t>cout</a:t>
            </a:r>
            <a:r>
              <a:rPr lang="en-US" sz="1634" dirty="0"/>
              <a:t> &lt;&lt; "Number of even numbers: " &lt;&lt; </a:t>
            </a:r>
            <a:r>
              <a:rPr lang="en-US" sz="1634" dirty="0" err="1"/>
              <a:t>countOfEvens</a:t>
            </a:r>
            <a:r>
              <a:rPr lang="en-US" sz="1634" dirty="0"/>
              <a:t> &lt;&lt; std::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599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unique() and </a:t>
            </a:r>
            <a:r>
              <a:rPr lang="en-US" sz="2904" dirty="0" err="1">
                <a:latin typeface="Söhne"/>
              </a:rPr>
              <a:t>unique_copy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607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Removing Duplicates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>
                <a:solidFill>
                  <a:srgbClr val="FF0000"/>
                </a:solidFill>
                <a:latin typeface="Söhne"/>
              </a:rPr>
              <a:t>unique() and 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unique_copy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unique(begin, end): </a:t>
            </a:r>
            <a:r>
              <a:rPr lang="en-US" sz="1634" dirty="0">
                <a:latin typeface="Söhne"/>
              </a:rPr>
              <a:t>Removes consecutive duplicate elements from the range.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 err="1">
                <a:latin typeface="Söhne"/>
              </a:rPr>
              <a:t>unique_copy</a:t>
            </a:r>
            <a:r>
              <a:rPr lang="en-US" sz="1634" b="1" dirty="0">
                <a:latin typeface="Söhne"/>
              </a:rPr>
              <a:t>(begin, end, destination): </a:t>
            </a:r>
            <a:r>
              <a:rPr lang="en-US" sz="1634" dirty="0">
                <a:latin typeface="Söhne"/>
              </a:rPr>
              <a:t>Copies elements to the destination, removing consecutive duplicates.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59535"/>
            <a:ext cx="6716232" cy="537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</a:t>
            </a:r>
          </a:p>
          <a:p>
            <a:r>
              <a:rPr lang="en-US" sz="1634" dirty="0"/>
              <a:t>   {</a:t>
            </a:r>
          </a:p>
          <a:p>
            <a:r>
              <a:rPr lang="en-US" sz="1634" dirty="0"/>
              <a:t>   </a:t>
            </a:r>
          </a:p>
          <a:p>
            <a:r>
              <a:rPr lang="en-US" sz="1634" dirty="0"/>
              <a:t>   // Vector with consecutive duplicate elements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vector&lt;int&gt; v = {1, 2, 2, 3, 4, 4, 5, 5, 5};</a:t>
            </a:r>
          </a:p>
          <a:p>
            <a:endParaRPr lang="en-US" sz="1634" dirty="0"/>
          </a:p>
          <a:p>
            <a:r>
              <a:rPr lang="en-US" sz="1634" dirty="0"/>
              <a:t>    // Using unique() to remove consecutive duplicate elements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auto </a:t>
            </a:r>
            <a:r>
              <a:rPr lang="en-US" sz="1634" b="1" dirty="0" err="1"/>
              <a:t>newEnd</a:t>
            </a:r>
            <a:r>
              <a:rPr lang="en-US" sz="1634" b="1" dirty="0"/>
              <a:t> = unique(</a:t>
            </a:r>
            <a:r>
              <a:rPr lang="en-US" sz="1634" b="1" dirty="0" err="1"/>
              <a:t>v.begin</a:t>
            </a:r>
            <a:r>
              <a:rPr lang="en-US" sz="1634" b="1" dirty="0"/>
              <a:t>(), </a:t>
            </a:r>
            <a:r>
              <a:rPr lang="en-US" sz="1634" b="1" dirty="0" err="1"/>
              <a:t>v.end</a:t>
            </a:r>
            <a:r>
              <a:rPr lang="en-US" sz="1634" b="1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  // Resizing the vector to the new size after removal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v.resize</a:t>
            </a:r>
            <a:r>
              <a:rPr lang="en-US" sz="1634" b="1" dirty="0"/>
              <a:t>(distance(</a:t>
            </a:r>
            <a:r>
              <a:rPr lang="en-US" sz="1634" b="1" dirty="0" err="1"/>
              <a:t>v.begin</a:t>
            </a:r>
            <a:r>
              <a:rPr lang="en-US" sz="1634" b="1" dirty="0"/>
              <a:t>(), </a:t>
            </a:r>
            <a:r>
              <a:rPr lang="en-US" sz="1634" b="1" dirty="0" err="1"/>
              <a:t>newEnd</a:t>
            </a:r>
            <a:r>
              <a:rPr lang="en-US" sz="1634" b="1" dirty="0"/>
              <a:t>));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"Vector after unique: ";</a:t>
            </a:r>
          </a:p>
          <a:p>
            <a:r>
              <a:rPr lang="en-US" sz="1634" dirty="0"/>
              <a:t>    for (int num : numbers) </a:t>
            </a:r>
          </a:p>
          <a:p>
            <a:r>
              <a:rPr lang="en-US" sz="1634" dirty="0"/>
              <a:t>    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788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unique() and </a:t>
            </a:r>
            <a:r>
              <a:rPr lang="en-US" sz="2904" dirty="0" err="1">
                <a:latin typeface="Söhne"/>
              </a:rPr>
              <a:t>unique_copy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607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Removing Duplicates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solidFill>
                  <a:srgbClr val="FF0000"/>
                </a:solidFill>
                <a:latin typeface="Söhne"/>
              </a:rPr>
              <a:t>unique() and </a:t>
            </a:r>
            <a:r>
              <a:rPr lang="en-US" sz="1634" b="1" dirty="0" err="1">
                <a:solidFill>
                  <a:srgbClr val="FF0000"/>
                </a:solidFill>
                <a:latin typeface="Söhne"/>
              </a:rPr>
              <a:t>unique_copy</a:t>
            </a:r>
            <a:r>
              <a:rPr lang="en-US" sz="1634" b="1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unique(begin, end): </a:t>
            </a:r>
            <a:r>
              <a:rPr lang="en-US" sz="1634" dirty="0">
                <a:latin typeface="Söhne"/>
              </a:rPr>
              <a:t>Removes consecutive duplicate elements from the range.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 err="1">
                <a:latin typeface="Söhne"/>
              </a:rPr>
              <a:t>unique_copy</a:t>
            </a:r>
            <a:r>
              <a:rPr lang="en-US" sz="1634" b="1" dirty="0">
                <a:latin typeface="Söhne"/>
              </a:rPr>
              <a:t>(begin, end, destination): </a:t>
            </a:r>
            <a:r>
              <a:rPr lang="en-US" sz="1634" dirty="0">
                <a:latin typeface="Söhne"/>
              </a:rPr>
              <a:t>Copies elements to the destination, removing consecutive duplicates.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612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vector&lt;int&gt; </a:t>
            </a:r>
            <a:r>
              <a:rPr lang="en-US" sz="1634" b="1" dirty="0" err="1"/>
              <a:t>src</a:t>
            </a:r>
            <a:r>
              <a:rPr lang="en-US" sz="1634" b="1" dirty="0"/>
              <a:t> = {1, 2, 2, 3, 4, 4, 5, 5, 5};</a:t>
            </a:r>
          </a:p>
          <a:p>
            <a:endParaRPr lang="en-US" sz="1634" dirty="0"/>
          </a:p>
          <a:p>
            <a:r>
              <a:rPr lang="en-US" sz="1634" b="1" dirty="0"/>
              <a:t>    vector&lt;int&gt; </a:t>
            </a:r>
            <a:r>
              <a:rPr lang="en-US" sz="1634" b="1" dirty="0" err="1"/>
              <a:t>dest</a:t>
            </a:r>
            <a:r>
              <a:rPr lang="en-US" sz="1634" b="1" dirty="0"/>
              <a:t>(</a:t>
            </a:r>
            <a:r>
              <a:rPr lang="en-US" sz="1634" b="1" dirty="0" err="1"/>
              <a:t>source.size</a:t>
            </a:r>
            <a:r>
              <a:rPr lang="en-US" sz="1634" b="1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</a:t>
            </a:r>
            <a:r>
              <a:rPr lang="en-US" sz="1634" b="1" dirty="0"/>
              <a:t>auto </a:t>
            </a:r>
            <a:r>
              <a:rPr lang="en-US" sz="1634" b="1" dirty="0" err="1"/>
              <a:t>newEnd</a:t>
            </a:r>
            <a:r>
              <a:rPr lang="en-US" sz="1634" b="1" dirty="0"/>
              <a:t> = </a:t>
            </a:r>
            <a:r>
              <a:rPr lang="en-US" sz="1634" b="1" dirty="0" err="1"/>
              <a:t>unique_copy</a:t>
            </a:r>
            <a:r>
              <a:rPr lang="en-US" sz="1634" b="1" dirty="0"/>
              <a:t>(</a:t>
            </a:r>
            <a:r>
              <a:rPr lang="en-US" sz="1634" b="1" dirty="0" err="1"/>
              <a:t>src.begin</a:t>
            </a:r>
            <a:r>
              <a:rPr lang="en-US" sz="1634" b="1" dirty="0"/>
              <a:t>(), </a:t>
            </a:r>
            <a:r>
              <a:rPr lang="en-US" sz="1634" b="1" dirty="0" err="1"/>
              <a:t>src.end</a:t>
            </a:r>
            <a:r>
              <a:rPr lang="en-US" sz="1634" b="1" dirty="0"/>
              <a:t>(), </a:t>
            </a:r>
            <a:r>
              <a:rPr lang="en-US" sz="1634" b="1" dirty="0" err="1"/>
              <a:t>dest.begin</a:t>
            </a:r>
            <a:r>
              <a:rPr lang="en-US" sz="1634" b="1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  // Resizing the destination vector to the new size after removal</a:t>
            </a:r>
          </a:p>
          <a:p>
            <a:r>
              <a:rPr lang="en-US" sz="1634" dirty="0"/>
              <a:t>    </a:t>
            </a:r>
          </a:p>
          <a:p>
            <a:r>
              <a:rPr lang="en-US" sz="1634" b="1" dirty="0"/>
              <a:t>  </a:t>
            </a:r>
            <a:r>
              <a:rPr lang="en-US" sz="1634" b="1" dirty="0" err="1"/>
              <a:t>src.resize</a:t>
            </a:r>
            <a:r>
              <a:rPr lang="en-US" sz="1634" b="1" dirty="0"/>
              <a:t>(distance(</a:t>
            </a:r>
            <a:r>
              <a:rPr lang="en-US" sz="1634" b="1" dirty="0" err="1"/>
              <a:t>dest.begin</a:t>
            </a:r>
            <a:r>
              <a:rPr lang="en-US" sz="1634" b="1" dirty="0"/>
              <a:t>(), </a:t>
            </a:r>
            <a:r>
              <a:rPr lang="en-US" sz="1634" b="1" dirty="0" err="1"/>
              <a:t>newEnd</a:t>
            </a:r>
            <a:r>
              <a:rPr lang="en-US" sz="1634" b="1" dirty="0"/>
              <a:t>));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b="1" dirty="0"/>
              <a:t>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"Source vector: ";</a:t>
            </a:r>
          </a:p>
          <a:p>
            <a:r>
              <a:rPr lang="en-US" sz="1634" dirty="0"/>
              <a:t>    for (int num : source)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</a:t>
            </a:r>
          </a:p>
          <a:p>
            <a:r>
              <a:rPr lang="en-US" sz="1634" b="1" dirty="0"/>
              <a:t>   </a:t>
            </a:r>
            <a:r>
              <a:rPr lang="en-US" sz="1634" b="1" dirty="0" err="1"/>
              <a:t>cout</a:t>
            </a:r>
            <a:r>
              <a:rPr lang="en-US" sz="1634" b="1" dirty="0"/>
              <a:t> &lt;&lt; "\</a:t>
            </a:r>
            <a:r>
              <a:rPr lang="en-US" sz="1634" b="1" dirty="0" err="1"/>
              <a:t>nDestination</a:t>
            </a:r>
            <a:r>
              <a:rPr lang="en-US" sz="1634" b="1" dirty="0"/>
              <a:t> vector after </a:t>
            </a:r>
            <a:r>
              <a:rPr lang="en-US" sz="1634" b="1" dirty="0" err="1"/>
              <a:t>unique_copy</a:t>
            </a:r>
            <a:r>
              <a:rPr lang="en-US" sz="1634" b="1" dirty="0"/>
              <a:t>: ";</a:t>
            </a:r>
          </a:p>
          <a:p>
            <a:r>
              <a:rPr lang="en-US" sz="1634" dirty="0"/>
              <a:t>    for (int num : destination)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97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max() and </a:t>
            </a:r>
            <a:r>
              <a:rPr lang="en-US" sz="2904" dirty="0" err="1">
                <a:latin typeface="Söhne"/>
              </a:rPr>
              <a:t>max_element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104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latin typeface="Söhne"/>
              </a:rPr>
              <a:t>Maximum Element</a:t>
            </a:r>
          </a:p>
          <a:p>
            <a:endParaRPr lang="en-US" sz="1634" b="1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max() and </a:t>
            </a:r>
            <a:r>
              <a:rPr lang="en-US" sz="1634" b="1" dirty="0" err="1">
                <a:latin typeface="Söhne"/>
              </a:rPr>
              <a:t>max_element</a:t>
            </a:r>
            <a:r>
              <a:rPr lang="en-US" sz="1634" b="1" dirty="0"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>
                <a:latin typeface="Söhne"/>
              </a:rPr>
              <a:t>max(a, b): Returns the maximum of a and b.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 err="1">
                <a:latin typeface="Söhne"/>
              </a:rPr>
              <a:t>max_element</a:t>
            </a:r>
            <a:r>
              <a:rPr lang="en-US" sz="1634" dirty="0">
                <a:latin typeface="Söhne"/>
              </a:rPr>
              <a:t>(begin, end): Returns an iterator pointing to the maximum element in the range.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612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Example using max() for two values</a:t>
            </a:r>
          </a:p>
          <a:p>
            <a:r>
              <a:rPr lang="en-US" sz="1634" dirty="0"/>
              <a:t>    int a = 10;</a:t>
            </a:r>
          </a:p>
          <a:p>
            <a:r>
              <a:rPr lang="en-US" sz="1634" dirty="0"/>
              <a:t>    int b = 25;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maxValue</a:t>
            </a:r>
            <a:r>
              <a:rPr lang="en-US" sz="1634" dirty="0"/>
              <a:t> = max(a, b);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"The maximum value between " &lt;&lt; a &lt;&lt; " and " &lt;&lt; b &lt;&lt; " is: " &lt;&lt; </a:t>
            </a:r>
            <a:r>
              <a:rPr lang="en-US" sz="1634" dirty="0" err="1"/>
              <a:t>maxValue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Example using </a:t>
            </a:r>
            <a:r>
              <a:rPr lang="en-US" sz="1634" dirty="0" err="1"/>
              <a:t>max_element</a:t>
            </a:r>
            <a:r>
              <a:rPr lang="en-US" sz="1634" dirty="0"/>
              <a:t>() for a range of values</a:t>
            </a:r>
          </a:p>
          <a:p>
            <a:r>
              <a:rPr lang="en-US" sz="1634" dirty="0"/>
              <a:t>    vector&lt;int&gt; numbers = {10, 25, 5, 30, 15};</a:t>
            </a:r>
          </a:p>
          <a:p>
            <a:endParaRPr lang="en-US" sz="1634" dirty="0"/>
          </a:p>
          <a:p>
            <a:r>
              <a:rPr lang="en-US" sz="1634" dirty="0"/>
              <a:t>    auto </a:t>
            </a:r>
            <a:r>
              <a:rPr lang="en-US" sz="1634" dirty="0" err="1"/>
              <a:t>maxElement</a:t>
            </a:r>
            <a:r>
              <a:rPr lang="en-US" sz="1634" dirty="0"/>
              <a:t> = </a:t>
            </a:r>
            <a:r>
              <a:rPr lang="en-US" sz="1634" dirty="0" err="1"/>
              <a:t>max_element</a:t>
            </a:r>
            <a:r>
              <a:rPr lang="en-US" sz="1634" dirty="0"/>
              <a:t>(</a:t>
            </a:r>
            <a:r>
              <a:rPr lang="en-US" sz="1634" dirty="0" err="1"/>
              <a:t>numbers.begin</a:t>
            </a:r>
            <a:r>
              <a:rPr lang="en-US" sz="1634" dirty="0"/>
              <a:t>(), </a:t>
            </a:r>
            <a:r>
              <a:rPr lang="en-US" sz="1634" dirty="0" err="1"/>
              <a:t>numbers.end</a:t>
            </a:r>
            <a:r>
              <a:rPr lang="en-US" sz="1634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  if (</a:t>
            </a:r>
            <a:r>
              <a:rPr lang="en-US" sz="1634" dirty="0" err="1"/>
              <a:t>maxElement</a:t>
            </a:r>
            <a:r>
              <a:rPr lang="en-US" sz="1634" dirty="0"/>
              <a:t> != </a:t>
            </a:r>
            <a:r>
              <a:rPr lang="en-US" sz="1634" dirty="0" err="1"/>
              <a:t>numbers.end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"The maximum element in the vector is: " &lt;&lt; *</a:t>
            </a:r>
            <a:r>
              <a:rPr lang="en-US" sz="1634" dirty="0" err="1"/>
              <a:t>maxElement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 else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"Vector is empty."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77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min() and </a:t>
            </a:r>
            <a:r>
              <a:rPr lang="en-US" sz="2904" dirty="0" err="1">
                <a:latin typeface="Söhne"/>
              </a:rPr>
              <a:t>min_element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104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dirty="0">
                <a:latin typeface="Söhne"/>
              </a:rPr>
              <a:t>Minimum Element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min() and </a:t>
            </a:r>
            <a:r>
              <a:rPr lang="en-US" sz="1634" b="1" dirty="0" err="1">
                <a:latin typeface="Söhne"/>
              </a:rPr>
              <a:t>min_element</a:t>
            </a:r>
            <a:r>
              <a:rPr lang="en-US" sz="1634" b="1" dirty="0"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>
                <a:latin typeface="Söhne"/>
              </a:rPr>
              <a:t>min(a, b): Returns the minimum of a and b.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 err="1">
                <a:latin typeface="Söhne"/>
              </a:rPr>
              <a:t>min_element</a:t>
            </a:r>
            <a:r>
              <a:rPr lang="en-US" sz="1634" dirty="0">
                <a:latin typeface="Söhne"/>
              </a:rPr>
              <a:t>(begin, end): Returns an iterator pointing to the minimum element in the range.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612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Example using min() for two values</a:t>
            </a:r>
          </a:p>
          <a:p>
            <a:r>
              <a:rPr lang="en-US" sz="1634" dirty="0"/>
              <a:t>    int a = 10;</a:t>
            </a:r>
          </a:p>
          <a:p>
            <a:r>
              <a:rPr lang="en-US" sz="1634" dirty="0"/>
              <a:t>    int b = 25;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minValue</a:t>
            </a:r>
            <a:r>
              <a:rPr lang="en-US" sz="1634" dirty="0"/>
              <a:t> = min(a, b);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"The minimum value between " &lt;&lt; a &lt;&lt; " and " &lt;&lt; b &lt;&lt; " is: " &lt;&lt; </a:t>
            </a:r>
            <a:r>
              <a:rPr lang="en-US" sz="1634" dirty="0" err="1"/>
              <a:t>minValue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Example using </a:t>
            </a:r>
            <a:r>
              <a:rPr lang="en-US" sz="1634" dirty="0" err="1"/>
              <a:t>min_element</a:t>
            </a:r>
            <a:r>
              <a:rPr lang="en-US" sz="1634" dirty="0"/>
              <a:t>() for a range of values</a:t>
            </a:r>
          </a:p>
          <a:p>
            <a:r>
              <a:rPr lang="en-US" sz="1634" dirty="0"/>
              <a:t>    vector&lt;int&gt; numbers = {10, 25, 5, 30, 15};</a:t>
            </a:r>
          </a:p>
          <a:p>
            <a:endParaRPr lang="en-US" sz="1634" dirty="0"/>
          </a:p>
          <a:p>
            <a:r>
              <a:rPr lang="en-US" sz="1634" dirty="0"/>
              <a:t>    auto </a:t>
            </a:r>
            <a:r>
              <a:rPr lang="en-US" sz="1634" dirty="0" err="1"/>
              <a:t>minElement</a:t>
            </a:r>
            <a:r>
              <a:rPr lang="en-US" sz="1634" dirty="0"/>
              <a:t> = </a:t>
            </a:r>
            <a:r>
              <a:rPr lang="en-US" sz="1634" dirty="0" err="1"/>
              <a:t>min_element</a:t>
            </a:r>
            <a:r>
              <a:rPr lang="en-US" sz="1634" dirty="0"/>
              <a:t>(</a:t>
            </a:r>
            <a:r>
              <a:rPr lang="en-US" sz="1634" dirty="0" err="1"/>
              <a:t>numbers.begin</a:t>
            </a:r>
            <a:r>
              <a:rPr lang="en-US" sz="1634" dirty="0"/>
              <a:t>(), </a:t>
            </a:r>
            <a:r>
              <a:rPr lang="en-US" sz="1634" dirty="0" err="1"/>
              <a:t>numbers.end</a:t>
            </a:r>
            <a:r>
              <a:rPr lang="en-US" sz="1634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  if (</a:t>
            </a:r>
            <a:r>
              <a:rPr lang="en-US" sz="1634" dirty="0" err="1"/>
              <a:t>minElement</a:t>
            </a:r>
            <a:r>
              <a:rPr lang="en-US" sz="1634" dirty="0"/>
              <a:t> != </a:t>
            </a:r>
            <a:r>
              <a:rPr lang="en-US" sz="1634" dirty="0" err="1"/>
              <a:t>numbers.end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"The minimum element in the vector is: " &lt;&lt; *</a:t>
            </a:r>
            <a:r>
              <a:rPr lang="en-US" sz="1634" dirty="0" err="1"/>
              <a:t>minElement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 else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"Vector is empty."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9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Iterators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6085752" cy="5567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Söhne"/>
              </a:rPr>
              <a:t>Iterators:</a:t>
            </a:r>
            <a:br>
              <a:rPr lang="en-US" sz="1600" b="1" i="0" dirty="0">
                <a:effectLst/>
                <a:latin typeface="Söhne"/>
              </a:rPr>
            </a:br>
            <a:endParaRPr lang="en-US" sz="16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Iterators are used to traverse from one element to another element, a process is known as iterating through the container.</a:t>
            </a:r>
          </a:p>
          <a:p>
            <a:pPr algn="l"/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Different types of iterators in C++ include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input iterators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output iterators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forward iterators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more.</a:t>
            </a:r>
          </a:p>
          <a:p>
            <a:endParaRPr lang="en-US" sz="1634" dirty="0">
              <a:latin typeface="Söhne"/>
            </a:endParaRP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Input Iterator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Input Iterators allow read-only access to a sequence of values.</a:t>
            </a:r>
          </a:p>
          <a:p>
            <a:r>
              <a:rPr lang="en-US" sz="1634" dirty="0">
                <a:latin typeface="Söhne"/>
              </a:rPr>
              <a:t>Examples: </a:t>
            </a:r>
            <a:r>
              <a:rPr lang="en-US" sz="1634" b="1" dirty="0">
                <a:latin typeface="Söhne"/>
              </a:rPr>
              <a:t>begin() and end() </a:t>
            </a:r>
            <a:r>
              <a:rPr lang="en-US" sz="1634" dirty="0">
                <a:latin typeface="Söhne"/>
              </a:rPr>
              <a:t>for vectors.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Output Iterator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34" dirty="0">
                <a:latin typeface="Söhne"/>
              </a:rPr>
              <a:t>Output Iterators allow write-only access to a sequence of values.</a:t>
            </a:r>
          </a:p>
          <a:p>
            <a:r>
              <a:rPr lang="en-US" sz="1634" dirty="0">
                <a:latin typeface="Söhne"/>
              </a:rPr>
              <a:t>Examples: Not commonly used directly; used by algorithms like </a:t>
            </a:r>
            <a:r>
              <a:rPr lang="en-US" sz="1634" b="1" dirty="0">
                <a:latin typeface="Söhne"/>
              </a:rPr>
              <a:t>copy()</a:t>
            </a:r>
          </a:p>
          <a:p>
            <a:endParaRPr lang="en-US" sz="1634" dirty="0"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Forward Iterator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Forward Iterators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allow both read and write access to a sequence of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Examples: Used in singly linked lists.</a:t>
            </a:r>
          </a:p>
          <a:p>
            <a:endParaRPr lang="en-US" sz="1634" dirty="0">
              <a:latin typeface="Söhne"/>
            </a:endParaRPr>
          </a:p>
        </p:txBody>
      </p:sp>
      <p:pic>
        <p:nvPicPr>
          <p:cNvPr id="1026" name="Picture 2" descr="C++ Iterators - javatpoint">
            <a:extLst>
              <a:ext uri="{FF2B5EF4-FFF2-40B4-BE49-F238E27FC236}">
                <a16:creationId xmlns:a16="http://schemas.microsoft.com/office/drawing/2014/main" id="{9C51C511-1E9E-8058-99E4-9883C403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64" y="2711594"/>
            <a:ext cx="3971749" cy="398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Iterators">
            <a:extLst>
              <a:ext uri="{FF2B5EF4-FFF2-40B4-BE49-F238E27FC236}">
                <a16:creationId xmlns:a16="http://schemas.microsoft.com/office/drawing/2014/main" id="{08CA98E5-2656-987C-C6FC-DB26C7A57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261" y="670595"/>
            <a:ext cx="5272530" cy="15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7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Iterators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begin() and end()</a:t>
            </a: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begin() returns an iterator pointing to the first element.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end() returns an iterator pointing one past the last element.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back()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back() returns a reference to the last element in the vector.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r>
              <a:rPr lang="en-US" sz="1600" b="1" i="0" dirty="0" err="1">
                <a:effectLst/>
                <a:latin typeface="Söhne"/>
              </a:rPr>
              <a:t>push_back</a:t>
            </a:r>
            <a:r>
              <a:rPr lang="en-US" sz="1600" b="1" i="0" dirty="0">
                <a:effectLst/>
                <a:latin typeface="Söhne"/>
              </a:rPr>
              <a:t>()</a:t>
            </a:r>
          </a:p>
          <a:p>
            <a:pPr algn="l"/>
            <a:r>
              <a:rPr lang="en-US" sz="1600" b="1" i="0" dirty="0" err="1">
                <a:effectLst/>
                <a:latin typeface="Söhne"/>
              </a:rPr>
              <a:t>push_back</a:t>
            </a:r>
            <a:r>
              <a:rPr lang="en-US" sz="1600" b="1" i="0" dirty="0">
                <a:effectLst/>
                <a:latin typeface="Söhne"/>
              </a:rPr>
              <a:t>(element) adds an element to the end of the vector.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r>
              <a:rPr lang="en-US" sz="1600" b="1" i="0" dirty="0" err="1">
                <a:effectLst/>
                <a:latin typeface="Söhne"/>
              </a:rPr>
              <a:t>pop_back</a:t>
            </a:r>
            <a:r>
              <a:rPr lang="en-US" sz="1600" b="1" i="0" dirty="0">
                <a:effectLst/>
                <a:latin typeface="Söhne"/>
              </a:rPr>
              <a:t>()</a:t>
            </a:r>
          </a:p>
          <a:p>
            <a:pPr algn="l"/>
            <a:r>
              <a:rPr lang="en-US" sz="1600" b="1" i="0" dirty="0" err="1">
                <a:effectLst/>
                <a:latin typeface="Söhne"/>
              </a:rPr>
              <a:t>pop_back</a:t>
            </a:r>
            <a:r>
              <a:rPr lang="en-US" sz="1600" b="1" i="0" dirty="0">
                <a:effectLst/>
                <a:latin typeface="Söhne"/>
              </a:rPr>
              <a:t>() removes the last element from the vector.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612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&lt;vector&gt;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vector&lt;int&gt; numbers = {1, 2, 3, 4, 5};</a:t>
            </a:r>
          </a:p>
          <a:p>
            <a:endParaRPr lang="en-US" sz="1634" dirty="0"/>
          </a:p>
          <a:p>
            <a:r>
              <a:rPr lang="en-US" sz="1634" dirty="0"/>
              <a:t>    for (auto it = </a:t>
            </a:r>
            <a:r>
              <a:rPr lang="en-US" sz="1634" dirty="0" err="1"/>
              <a:t>numbers.begin</a:t>
            </a:r>
            <a:r>
              <a:rPr lang="en-US" sz="1634" dirty="0"/>
              <a:t>(); it != </a:t>
            </a:r>
            <a:r>
              <a:rPr lang="en-US" sz="1634" dirty="0" err="1"/>
              <a:t>numbers.end</a:t>
            </a:r>
            <a:r>
              <a:rPr lang="en-US" sz="1634" dirty="0"/>
              <a:t>(); ++it)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*it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std::</a:t>
            </a:r>
            <a:r>
              <a:rPr lang="en-US" sz="1634" dirty="0" err="1"/>
              <a:t>cout</a:t>
            </a:r>
            <a:r>
              <a:rPr lang="en-US" sz="1634" dirty="0"/>
              <a:t> &lt;&lt; "Last element: " &lt;&lt; </a:t>
            </a:r>
            <a:r>
              <a:rPr lang="en-US" sz="1634" dirty="0" err="1"/>
              <a:t>numbers.back</a:t>
            </a:r>
            <a:r>
              <a:rPr lang="en-US" sz="1634" dirty="0"/>
              <a:t>() &lt;&lt; "\n";</a:t>
            </a:r>
          </a:p>
          <a:p>
            <a:endParaRPr lang="en-US" sz="1634" dirty="0"/>
          </a:p>
          <a:p>
            <a:r>
              <a:rPr lang="en-US" sz="1634" dirty="0" err="1"/>
              <a:t>numbers.push_back</a:t>
            </a:r>
            <a:r>
              <a:rPr lang="en-US" sz="1634" dirty="0"/>
              <a:t>(6);</a:t>
            </a:r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std::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 err="1"/>
              <a:t>numbers.pop_back</a:t>
            </a:r>
            <a:r>
              <a:rPr lang="en-US" sz="1634" dirty="0"/>
              <a:t>();</a:t>
            </a:r>
          </a:p>
          <a:p>
            <a:endParaRPr lang="en-US" sz="1634" dirty="0"/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std::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  <p:pic>
        <p:nvPicPr>
          <p:cNvPr id="2" name="Picture 6" descr="C++ Iterators">
            <a:extLst>
              <a:ext uri="{FF2B5EF4-FFF2-40B4-BE49-F238E27FC236}">
                <a16:creationId xmlns:a16="http://schemas.microsoft.com/office/drawing/2014/main" id="{6D937DBE-3CFC-5E74-A9D9-FE37A0721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" y="4615252"/>
            <a:ext cx="5272530" cy="15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9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Iterators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0" y="548902"/>
            <a:ext cx="546552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clear()</a:t>
            </a:r>
          </a:p>
          <a:p>
            <a:pPr algn="l"/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clear() removes all elements from the vector.</a:t>
            </a:r>
          </a:p>
          <a:p>
            <a:pPr algn="l"/>
            <a:endParaRPr lang="en-US" sz="1600" b="1" dirty="0">
              <a:solidFill>
                <a:srgbClr val="FF0000"/>
              </a:solidFill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empty()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empty() returns true if the vector is empty; false otherwise.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erase()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erase(iterator) removes the element at the specified iterator position.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4618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&lt;vector&gt;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vector&lt;int&gt; numbers = {1, 2, 3, 4, 5};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numbers.clear</a:t>
            </a:r>
            <a:r>
              <a:rPr lang="en-US" sz="1634" dirty="0"/>
              <a:t>();</a:t>
            </a:r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 err="1"/>
              <a:t>cout</a:t>
            </a:r>
            <a:r>
              <a:rPr lang="en-US" sz="1634" dirty="0"/>
              <a:t> &lt;&lt; "Is the vector empty? " &lt;&lt; (</a:t>
            </a:r>
            <a:r>
              <a:rPr lang="en-US" sz="1634" dirty="0" err="1"/>
              <a:t>numbers.empty</a:t>
            </a:r>
            <a:r>
              <a:rPr lang="en-US" sz="1634" dirty="0"/>
              <a:t>() ? "Yes" : "No") &lt;&lt; "\n";</a:t>
            </a:r>
          </a:p>
          <a:p>
            <a:r>
              <a:rPr lang="en-US" sz="1634" dirty="0" err="1"/>
              <a:t>numbers.erase</a:t>
            </a:r>
            <a:r>
              <a:rPr lang="en-US" sz="1634" dirty="0"/>
              <a:t>(</a:t>
            </a:r>
            <a:r>
              <a:rPr lang="en-US" sz="1634" dirty="0" err="1"/>
              <a:t>numbers.begin</a:t>
            </a:r>
            <a:r>
              <a:rPr lang="en-US" sz="1634" dirty="0"/>
              <a:t>() + 2);</a:t>
            </a:r>
          </a:p>
          <a:p>
            <a:endParaRPr lang="en-US" sz="1634" dirty="0"/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89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Iterators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0" y="548902"/>
            <a:ext cx="5465520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Söhne"/>
              </a:rPr>
              <a:t>Forward Iterators</a:t>
            </a: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i="0" dirty="0">
                <a:effectLst/>
                <a:latin typeface="Söhne"/>
              </a:rPr>
              <a:t>Forward Iterators allow traversal through a range of values in a forward direction.</a:t>
            </a:r>
          </a:p>
          <a:p>
            <a:pPr algn="l"/>
            <a:endParaRPr lang="en-US" sz="1600" i="0" dirty="0">
              <a:effectLst/>
              <a:latin typeface="Söhne"/>
            </a:endParaRPr>
          </a:p>
          <a:p>
            <a:pPr algn="l"/>
            <a:r>
              <a:rPr lang="en-US" sz="1600" i="0" dirty="0">
                <a:effectLst/>
                <a:latin typeface="Söhne"/>
              </a:rPr>
              <a:t>They support both reading and writing operations.</a:t>
            </a:r>
          </a:p>
          <a:p>
            <a:pPr algn="l"/>
            <a:endParaRPr lang="en-US" sz="1600" i="0" dirty="0">
              <a:effectLst/>
              <a:latin typeface="Söhne"/>
            </a:endParaRPr>
          </a:p>
          <a:p>
            <a:pPr algn="l"/>
            <a:r>
              <a:rPr lang="en-US" sz="1600" i="0" dirty="0">
                <a:effectLst/>
                <a:latin typeface="Söhne"/>
              </a:rPr>
              <a:t>Characteristics</a:t>
            </a:r>
          </a:p>
          <a:p>
            <a:pPr algn="l"/>
            <a:r>
              <a:rPr lang="en-US" sz="1600" i="0" dirty="0">
                <a:effectLst/>
                <a:latin typeface="Söhne"/>
              </a:rPr>
              <a:t>Read and Write Access:</a:t>
            </a:r>
          </a:p>
          <a:p>
            <a:pPr algn="l"/>
            <a:r>
              <a:rPr lang="en-US" sz="1600" i="0" dirty="0">
                <a:effectLst/>
                <a:latin typeface="Söhne"/>
              </a:rPr>
              <a:t>Can be used for both reading and writing values in the container.</a:t>
            </a:r>
          </a:p>
          <a:p>
            <a:pPr algn="l"/>
            <a:endParaRPr lang="en-US" sz="1600" i="0" dirty="0">
              <a:effectLst/>
              <a:latin typeface="Söhne"/>
            </a:endParaRPr>
          </a:p>
          <a:p>
            <a:pPr algn="l"/>
            <a:r>
              <a:rPr lang="en-US" sz="1600" i="0" dirty="0">
                <a:effectLst/>
                <a:latin typeface="Söhne"/>
              </a:rPr>
              <a:t>Multiple-Pass:</a:t>
            </a:r>
          </a:p>
          <a:p>
            <a:pPr algn="l"/>
            <a:r>
              <a:rPr lang="en-US" sz="1600" i="0" dirty="0">
                <a:effectLst/>
                <a:latin typeface="Söhne"/>
              </a:rPr>
              <a:t>Supports revisiting elements multiple times during traversal.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311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</a:t>
            </a:r>
            <a:r>
              <a:rPr lang="en-US" sz="1634" dirty="0" err="1"/>
              <a:t>forward_list</a:t>
            </a:r>
            <a:r>
              <a:rPr lang="en-US" sz="1634" dirty="0"/>
              <a:t>&gt;</a:t>
            </a:r>
          </a:p>
          <a:p>
            <a:r>
              <a:rPr lang="en-US" sz="1634" dirty="0"/>
              <a:t>#include &lt;iostream&gt;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forward_list</a:t>
            </a:r>
            <a:r>
              <a:rPr lang="en-US" sz="1634" dirty="0"/>
              <a:t>&lt;int&gt; </a:t>
            </a:r>
            <a:r>
              <a:rPr lang="en-US" sz="1634" dirty="0" err="1"/>
              <a:t>forwardList</a:t>
            </a:r>
            <a:r>
              <a:rPr lang="en-US" sz="1634" dirty="0"/>
              <a:t> = {1, 2, 3, 4, 5};</a:t>
            </a:r>
          </a:p>
          <a:p>
            <a:endParaRPr lang="en-US" sz="1634" dirty="0"/>
          </a:p>
          <a:p>
            <a:r>
              <a:rPr lang="en-US" sz="1634" dirty="0"/>
              <a:t>    for (auto it = </a:t>
            </a:r>
            <a:r>
              <a:rPr lang="en-US" sz="1634" dirty="0" err="1"/>
              <a:t>forwardList.begin</a:t>
            </a:r>
            <a:r>
              <a:rPr lang="en-US" sz="1634" dirty="0"/>
              <a:t>(); it != </a:t>
            </a:r>
            <a:r>
              <a:rPr lang="en-US" sz="1634" dirty="0" err="1"/>
              <a:t>forwardList.end</a:t>
            </a:r>
            <a:r>
              <a:rPr lang="en-US" sz="1634" dirty="0"/>
              <a:t>(); ++it)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*it &lt;&lt; " "; // Read and write operations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89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Iterators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0" y="548902"/>
            <a:ext cx="5465520" cy="550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Söhne"/>
              </a:rPr>
              <a:t>//Forward Iteration with std::list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#include &lt;iostream&gt;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#include &lt;list&gt;</a:t>
            </a: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int main() {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    std::list&lt;double&gt; </a:t>
            </a:r>
            <a:r>
              <a:rPr lang="en-US" sz="1600" b="1" i="0" dirty="0" err="1">
                <a:effectLst/>
                <a:latin typeface="Söhne"/>
              </a:rPr>
              <a:t>myList</a:t>
            </a:r>
            <a:r>
              <a:rPr lang="en-US" sz="1600" b="1" i="0" dirty="0">
                <a:effectLst/>
                <a:latin typeface="Söhne"/>
              </a:rPr>
              <a:t> = {1.1, 2.2, 3.3, 4.4, 5.5};</a:t>
            </a: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    // Forward iteration using a forward iterator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    for (auto it = </a:t>
            </a:r>
            <a:r>
              <a:rPr lang="en-US" sz="1600" b="1" i="0" dirty="0" err="1">
                <a:effectLst/>
                <a:latin typeface="Söhne"/>
              </a:rPr>
              <a:t>myList.begin</a:t>
            </a:r>
            <a:r>
              <a:rPr lang="en-US" sz="1600" b="1" i="0" dirty="0">
                <a:effectLst/>
                <a:latin typeface="Söhne"/>
              </a:rPr>
              <a:t>(); it != </a:t>
            </a:r>
            <a:r>
              <a:rPr lang="en-US" sz="1600" b="1" i="0" dirty="0" err="1">
                <a:effectLst/>
                <a:latin typeface="Söhne"/>
              </a:rPr>
              <a:t>myList.end</a:t>
            </a:r>
            <a:r>
              <a:rPr lang="en-US" sz="1600" b="1" i="0" dirty="0">
                <a:effectLst/>
                <a:latin typeface="Söhne"/>
              </a:rPr>
              <a:t>(); ++it) {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        std::</a:t>
            </a:r>
            <a:r>
              <a:rPr lang="en-US" sz="1600" b="1" i="0" dirty="0" err="1">
                <a:effectLst/>
                <a:latin typeface="Söhne"/>
              </a:rPr>
              <a:t>cout</a:t>
            </a:r>
            <a:r>
              <a:rPr lang="en-US" sz="1600" b="1" i="0" dirty="0">
                <a:effectLst/>
                <a:latin typeface="Söhne"/>
              </a:rPr>
              <a:t> &lt;&lt; *it &lt;&lt; " "; // Read and write operations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    }</a:t>
            </a:r>
          </a:p>
          <a:p>
            <a:pPr algn="l"/>
            <a:endParaRPr lang="en-US" sz="1600" b="1" i="0" dirty="0">
              <a:effectLst/>
              <a:latin typeface="Söhne"/>
            </a:endParaRPr>
          </a:p>
          <a:p>
            <a:pPr algn="l"/>
            <a:r>
              <a:rPr lang="en-US" sz="1600" b="1" i="0" dirty="0">
                <a:effectLst/>
                <a:latin typeface="Söhne"/>
              </a:rPr>
              <a:t>    return 0;</a:t>
            </a:r>
          </a:p>
          <a:p>
            <a:pPr algn="l"/>
            <a:r>
              <a:rPr lang="en-US" sz="1600" b="1" i="0" dirty="0">
                <a:effectLst/>
                <a:latin typeface="Söhne"/>
              </a:rPr>
              <a:t>}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r>
              <a:rPr lang="en-US" sz="1600" b="1" dirty="0">
                <a:latin typeface="Söhne"/>
              </a:rPr>
              <a:t>In this example, we use a std::list container, which provides bidirectional iterators. However, since forward iterators are a subset of bidirectional iterators, the code demonstrates forward iteration </a:t>
            </a:r>
          </a:p>
          <a:p>
            <a:pPr algn="l"/>
            <a:endParaRPr lang="en-US" sz="1600" b="1" dirty="0">
              <a:latin typeface="Söhne"/>
            </a:endParaRPr>
          </a:p>
          <a:p>
            <a:pPr algn="l"/>
            <a:endParaRPr lang="en-US" sz="1600" b="1" i="0" dirty="0"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9" y="548902"/>
            <a:ext cx="6705984" cy="56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//</a:t>
            </a:r>
            <a:r>
              <a:rPr lang="en-US" sz="1600" b="1" i="0" dirty="0">
                <a:effectLst/>
                <a:latin typeface="Söhne"/>
              </a:rPr>
              <a:t>Writing Values with Forward Iterator</a:t>
            </a:r>
          </a:p>
          <a:p>
            <a:endParaRPr lang="en-US" sz="1634" dirty="0"/>
          </a:p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</a:t>
            </a:r>
            <a:r>
              <a:rPr lang="en-US" sz="1634" dirty="0" err="1"/>
              <a:t>forward_list</a:t>
            </a:r>
            <a:r>
              <a:rPr lang="en-US" sz="1634" dirty="0"/>
              <a:t>&gt;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std::</a:t>
            </a:r>
            <a:r>
              <a:rPr lang="en-US" sz="1634" dirty="0" err="1"/>
              <a:t>forward_list</a:t>
            </a:r>
            <a:r>
              <a:rPr lang="en-US" sz="1634" dirty="0"/>
              <a:t>&lt;int&gt; </a:t>
            </a:r>
            <a:r>
              <a:rPr lang="en-US" sz="1634" dirty="0" err="1"/>
              <a:t>forwardList</a:t>
            </a:r>
            <a:r>
              <a:rPr lang="en-US" sz="1634" dirty="0"/>
              <a:t> = {1, 2, 3, 4, 5};</a:t>
            </a:r>
          </a:p>
          <a:p>
            <a:endParaRPr lang="en-US" sz="1634" dirty="0"/>
          </a:p>
          <a:p>
            <a:r>
              <a:rPr lang="en-US" sz="1634" dirty="0"/>
              <a:t>    // Writing values using a forward iterator</a:t>
            </a:r>
          </a:p>
          <a:p>
            <a:r>
              <a:rPr lang="en-US" sz="1634" dirty="0"/>
              <a:t>    for (auto it = </a:t>
            </a:r>
            <a:r>
              <a:rPr lang="en-US" sz="1634" dirty="0" err="1"/>
              <a:t>forwardList.begin</a:t>
            </a:r>
            <a:r>
              <a:rPr lang="en-US" sz="1634" dirty="0"/>
              <a:t>(); it != </a:t>
            </a:r>
            <a:r>
              <a:rPr lang="en-US" sz="1634" dirty="0" err="1"/>
              <a:t>forwardList.end</a:t>
            </a:r>
            <a:r>
              <a:rPr lang="en-US" sz="1634" dirty="0"/>
              <a:t>(); ++it) {</a:t>
            </a:r>
          </a:p>
          <a:p>
            <a:r>
              <a:rPr lang="en-US" sz="1634" dirty="0"/>
              <a:t>        *it = *it * 2; // Multiply each element by 2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// Display the modified list</a:t>
            </a:r>
          </a:p>
          <a:p>
            <a:r>
              <a:rPr lang="en-US" sz="1634" dirty="0"/>
              <a:t>    for (const auto&amp; value : </a:t>
            </a:r>
            <a:r>
              <a:rPr lang="en-US" sz="1634" dirty="0" err="1"/>
              <a:t>forwardList</a:t>
            </a:r>
            <a:r>
              <a:rPr lang="en-US" sz="1634" dirty="0"/>
              <a:t>) {</a:t>
            </a:r>
          </a:p>
          <a:p>
            <a:r>
              <a:rPr lang="en-US" sz="1634" dirty="0"/>
              <a:t>        std::</a:t>
            </a:r>
            <a:r>
              <a:rPr lang="en-US" sz="1634" dirty="0" err="1"/>
              <a:t>cout</a:t>
            </a:r>
            <a:r>
              <a:rPr lang="en-US" sz="1634" dirty="0"/>
              <a:t> &lt;&lt; value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  <a:p>
            <a:r>
              <a:rPr lang="en-US" sz="1634" b="1" dirty="0"/>
              <a:t>//In this example, we modify the values in a std::</a:t>
            </a:r>
            <a:r>
              <a:rPr lang="en-US" sz="1634" b="1" dirty="0" err="1"/>
              <a:t>forward_list</a:t>
            </a:r>
            <a:r>
              <a:rPr lang="en-US" sz="1634" b="1" dirty="0"/>
              <a:t> by using a forward iterator to iterate through the list and multiply each element by 2</a:t>
            </a:r>
            <a:r>
              <a:rPr lang="en-US" sz="1634" dirty="0"/>
              <a:t>. </a:t>
            </a:r>
          </a:p>
          <a:p>
            <a:endParaRPr lang="en-US" sz="1634" dirty="0"/>
          </a:p>
        </p:txBody>
      </p:sp>
    </p:spTree>
    <p:extLst>
      <p:ext uri="{BB962C8B-B14F-4D97-AF65-F5344CB8AC3E}">
        <p14:creationId xmlns:p14="http://schemas.microsoft.com/office/powerpoint/2010/main" val="20970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find() and </a:t>
            </a:r>
            <a:r>
              <a:rPr lang="en-US" sz="2904" dirty="0" err="1">
                <a:latin typeface="Söhne"/>
              </a:rPr>
              <a:t>find_if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4955157" cy="2601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solidFill>
                  <a:srgbClr val="FF0000"/>
                </a:solidFill>
                <a:latin typeface="Söhne"/>
              </a:rPr>
              <a:t>Searching in a Range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öhne"/>
              </a:rPr>
              <a:t>find() and </a:t>
            </a:r>
            <a:r>
              <a:rPr lang="en-US" sz="1600" b="1" dirty="0" err="1">
                <a:latin typeface="Söhne"/>
              </a:rPr>
              <a:t>find_if</a:t>
            </a:r>
            <a:r>
              <a:rPr lang="en-US" sz="1600" b="1" dirty="0">
                <a:latin typeface="Söhne"/>
              </a:rPr>
              <a:t>()</a:t>
            </a:r>
          </a:p>
          <a:p>
            <a:pPr algn="l"/>
            <a:endParaRPr lang="en-US" sz="1634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find(begin, end, value): </a:t>
            </a:r>
            <a:r>
              <a:rPr lang="en-US" sz="1634" dirty="0">
                <a:latin typeface="Söhne"/>
              </a:rPr>
              <a:t>Finds the first occurrence of value in the range.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1634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 err="1">
                <a:latin typeface="Söhne"/>
              </a:rPr>
              <a:t>find_if</a:t>
            </a:r>
            <a:r>
              <a:rPr lang="en-US" sz="1634" b="1" dirty="0">
                <a:latin typeface="Söhne"/>
              </a:rPr>
              <a:t>(begin, end, predicate): </a:t>
            </a:r>
            <a:r>
              <a:rPr lang="en-US" sz="1634" dirty="0">
                <a:latin typeface="Söhne"/>
              </a:rPr>
              <a:t>Finds the first element satisfying the predicate condition.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4965406" y="559535"/>
            <a:ext cx="7347460" cy="587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Example 1: find()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vector&lt;int&gt; numbers = {1, 2, 3, 4, 5, 6, 7, 8, 9};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searchValue</a:t>
            </a:r>
            <a:r>
              <a:rPr lang="en-US" sz="1634" dirty="0"/>
              <a:t> = 5;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auto it = find(</a:t>
            </a:r>
            <a:r>
              <a:rPr lang="en-US" sz="1634" b="1" dirty="0" err="1">
                <a:solidFill>
                  <a:srgbClr val="FF0000"/>
                </a:solidFill>
              </a:rPr>
              <a:t>numbers.begin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numbers.end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searchValue</a:t>
            </a:r>
            <a:r>
              <a:rPr lang="en-US" sz="1634" b="1" dirty="0">
                <a:solidFill>
                  <a:srgbClr val="FF0000"/>
                </a:solidFill>
              </a:rPr>
              <a:t>);</a:t>
            </a:r>
          </a:p>
          <a:p>
            <a:r>
              <a:rPr lang="en-US" sz="1634" dirty="0"/>
              <a:t>    if (it != </a:t>
            </a:r>
            <a:r>
              <a:rPr lang="en-US" sz="1634" dirty="0" err="1"/>
              <a:t>numbers.end</a:t>
            </a:r>
            <a:r>
              <a:rPr lang="en-US" sz="1634" dirty="0"/>
              <a:t>()) </a:t>
            </a:r>
          </a:p>
          <a:p>
            <a:r>
              <a:rPr lang="en-US" sz="1634" dirty="0"/>
              <a:t>    {</a:t>
            </a:r>
          </a:p>
          <a:p>
            <a:r>
              <a:rPr lang="en-US" sz="1634" dirty="0"/>
              <a:t>     </a:t>
            </a:r>
            <a:r>
              <a:rPr lang="en-US" sz="1634" dirty="0" err="1"/>
              <a:t>cout</a:t>
            </a:r>
            <a:r>
              <a:rPr lang="en-US" sz="1634" dirty="0"/>
              <a:t> &lt;&lt; "Found " &lt;&lt; </a:t>
            </a:r>
            <a:r>
              <a:rPr lang="en-US" sz="1634" dirty="0" err="1"/>
              <a:t>searchValue</a:t>
            </a:r>
            <a:r>
              <a:rPr lang="en-US" sz="1634" dirty="0"/>
              <a:t> &lt;&lt; " at index " &lt;&lt; distance(</a:t>
            </a:r>
            <a:r>
              <a:rPr lang="en-US" sz="1634" dirty="0" err="1"/>
              <a:t>numbers.begin</a:t>
            </a:r>
            <a:r>
              <a:rPr lang="en-US" sz="1634" dirty="0"/>
              <a:t>(), it) ;</a:t>
            </a:r>
          </a:p>
          <a:p>
            <a:r>
              <a:rPr lang="en-US" sz="1634" dirty="0"/>
              <a:t>    } else </a:t>
            </a:r>
          </a:p>
          <a:p>
            <a:r>
              <a:rPr lang="en-US" sz="1634" dirty="0"/>
              <a:t>    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</a:t>
            </a:r>
            <a:r>
              <a:rPr lang="en-US" sz="1634" dirty="0" err="1"/>
              <a:t>searchValue</a:t>
            </a:r>
            <a:r>
              <a:rPr lang="en-US" sz="1634" dirty="0"/>
              <a:t> &lt;&lt; " not found in the vector."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// Find the first even number in the vector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auto </a:t>
            </a:r>
            <a:r>
              <a:rPr lang="en-US" sz="1634" b="1" dirty="0" err="1">
                <a:solidFill>
                  <a:srgbClr val="FF0000"/>
                </a:solidFill>
              </a:rPr>
              <a:t>itEven</a:t>
            </a:r>
            <a:r>
              <a:rPr lang="en-US" sz="1634" b="1" dirty="0">
                <a:solidFill>
                  <a:srgbClr val="FF0000"/>
                </a:solidFill>
              </a:rPr>
              <a:t> = </a:t>
            </a:r>
            <a:r>
              <a:rPr lang="en-US" sz="1634" b="1" dirty="0" err="1">
                <a:solidFill>
                  <a:srgbClr val="FF0000"/>
                </a:solidFill>
              </a:rPr>
              <a:t>find_if</a:t>
            </a:r>
            <a:r>
              <a:rPr lang="en-US" sz="1634" b="1" dirty="0">
                <a:solidFill>
                  <a:srgbClr val="FF0000"/>
                </a:solidFill>
              </a:rPr>
              <a:t>(</a:t>
            </a:r>
            <a:r>
              <a:rPr lang="en-US" sz="1634" b="1" dirty="0" err="1">
                <a:solidFill>
                  <a:srgbClr val="FF0000"/>
                </a:solidFill>
              </a:rPr>
              <a:t>numbers.begin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numbers.end</a:t>
            </a:r>
            <a:r>
              <a:rPr lang="en-US" sz="1634" b="1" dirty="0">
                <a:solidFill>
                  <a:srgbClr val="FF0000"/>
                </a:solidFill>
              </a:rPr>
              <a:t>(), [](int num) {</a:t>
            </a:r>
          </a:p>
          <a:p>
            <a:r>
              <a:rPr lang="en-US" sz="1634" dirty="0"/>
              <a:t>        return num % 2 == 0;</a:t>
            </a:r>
          </a:p>
          <a:p>
            <a:r>
              <a:rPr lang="en-US" sz="1634" dirty="0"/>
              <a:t>    });</a:t>
            </a:r>
          </a:p>
          <a:p>
            <a:r>
              <a:rPr lang="en-US" sz="1634" dirty="0"/>
              <a:t>    if (</a:t>
            </a:r>
            <a:r>
              <a:rPr lang="en-US" sz="1634" dirty="0" err="1"/>
              <a:t>itEven</a:t>
            </a:r>
            <a:r>
              <a:rPr lang="en-US" sz="1634" dirty="0"/>
              <a:t> != </a:t>
            </a:r>
            <a:r>
              <a:rPr lang="en-US" sz="1634" dirty="0" err="1"/>
              <a:t>numbers.end</a:t>
            </a:r>
            <a:r>
              <a:rPr lang="en-US" sz="1634" dirty="0"/>
              <a:t>())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"Found the first even number: " &lt;&lt; *</a:t>
            </a:r>
            <a:r>
              <a:rPr lang="en-US" sz="1634" dirty="0" err="1"/>
              <a:t>itEven</a:t>
            </a:r>
            <a:r>
              <a:rPr lang="en-US" sz="1634" dirty="0"/>
              <a:t>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 else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"No even number found in the vector." &lt;&lt; </a:t>
            </a:r>
            <a:r>
              <a:rPr lang="en-US" sz="1634" dirty="0" err="1"/>
              <a:t>endl</a:t>
            </a:r>
            <a:r>
              <a:rPr lang="en-US" sz="1634" dirty="0"/>
              <a:t>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168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copy() and fill()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355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34" b="1" dirty="0">
                <a:latin typeface="Söhne"/>
              </a:rPr>
              <a:t>Copying and Filling Ranges</a:t>
            </a:r>
          </a:p>
          <a:p>
            <a:pPr algn="l"/>
            <a:endParaRPr lang="en-US" sz="1634" b="1" dirty="0">
              <a:latin typeface="Söhne"/>
            </a:endParaRPr>
          </a:p>
          <a:p>
            <a:r>
              <a:rPr lang="en-US" sz="1634" b="1" dirty="0">
                <a:solidFill>
                  <a:srgbClr val="FF0000"/>
                </a:solidFill>
                <a:latin typeface="Söhne"/>
              </a:rPr>
              <a:t>copy() and fill()</a:t>
            </a:r>
          </a:p>
          <a:p>
            <a:pPr algn="l"/>
            <a:endParaRPr lang="en-US" sz="1634" b="1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copy(begin, end, destination): </a:t>
            </a:r>
            <a:r>
              <a:rPr lang="en-US" sz="1634" dirty="0">
                <a:latin typeface="Söhne"/>
              </a:rPr>
              <a:t>Copies elements from the source to the destination.</a:t>
            </a:r>
          </a:p>
          <a:p>
            <a:pPr algn="l"/>
            <a:endParaRPr lang="en-US" sz="1634" dirty="0"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34" b="1" dirty="0">
                <a:latin typeface="Söhne"/>
              </a:rPr>
              <a:t>fill(begin, end, value): </a:t>
            </a:r>
            <a:r>
              <a:rPr lang="en-US" sz="1634" dirty="0">
                <a:latin typeface="Söhne"/>
              </a:rPr>
              <a:t>Fills the range with the specified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5624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   // Source vector</a:t>
            </a:r>
          </a:p>
          <a:p>
            <a:r>
              <a:rPr lang="en-US" sz="1634" b="1" dirty="0"/>
              <a:t>    </a:t>
            </a:r>
            <a:r>
              <a:rPr lang="en-US" sz="1634" b="1" dirty="0">
                <a:solidFill>
                  <a:srgbClr val="FF0000"/>
                </a:solidFill>
              </a:rPr>
              <a:t>vector&lt;int&gt; source = {1, 2, 3, 4, 5};</a:t>
            </a:r>
          </a:p>
          <a:p>
            <a:r>
              <a:rPr lang="en-US" sz="1634" dirty="0"/>
              <a:t>    </a:t>
            </a:r>
          </a:p>
          <a:p>
            <a:r>
              <a:rPr lang="en-US" sz="1634" dirty="0"/>
              <a:t>    // Destination vector with sufficient size</a:t>
            </a:r>
          </a:p>
          <a:p>
            <a:r>
              <a:rPr lang="en-US" sz="1634" b="1" dirty="0">
                <a:solidFill>
                  <a:srgbClr val="0070C0"/>
                </a:solidFill>
              </a:rPr>
              <a:t>    vector&lt;int&gt; destination(</a:t>
            </a:r>
            <a:r>
              <a:rPr lang="en-US" sz="1634" b="1" dirty="0" err="1">
                <a:solidFill>
                  <a:srgbClr val="0070C0"/>
                </a:solidFill>
              </a:rPr>
              <a:t>source.size</a:t>
            </a:r>
            <a:r>
              <a:rPr lang="en-US" sz="1634" b="1" dirty="0">
                <a:solidFill>
                  <a:srgbClr val="0070C0"/>
                </a:solidFill>
              </a:rPr>
              <a:t>());</a:t>
            </a:r>
          </a:p>
          <a:p>
            <a:endParaRPr lang="en-US" sz="1634" dirty="0"/>
          </a:p>
          <a:p>
            <a:r>
              <a:rPr lang="en-US" sz="1634" dirty="0"/>
              <a:t>    // Using copy() to copy elements from source to destination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copy(</a:t>
            </a:r>
            <a:r>
              <a:rPr lang="en-US" sz="1634" b="1" dirty="0" err="1">
                <a:solidFill>
                  <a:srgbClr val="FF0000"/>
                </a:solidFill>
              </a:rPr>
              <a:t>source.begin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source.end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destination.begin</a:t>
            </a:r>
            <a:r>
              <a:rPr lang="en-US" sz="1634" b="1" dirty="0">
                <a:solidFill>
                  <a:srgbClr val="FF0000"/>
                </a:solidFill>
              </a:rPr>
              <a:t>());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b="1" dirty="0"/>
              <a:t>    </a:t>
            </a:r>
            <a:r>
              <a:rPr lang="en-US" sz="1634" b="1" dirty="0" err="1"/>
              <a:t>cout</a:t>
            </a:r>
            <a:r>
              <a:rPr lang="en-US" sz="1634" b="1" dirty="0"/>
              <a:t> &lt;&lt; "Source vector: ";</a:t>
            </a:r>
          </a:p>
          <a:p>
            <a:r>
              <a:rPr lang="en-US" sz="1634" dirty="0"/>
              <a:t>    for (int num : source)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</a:t>
            </a:r>
            <a:r>
              <a:rPr lang="en-US" sz="1634" b="1" dirty="0" err="1"/>
              <a:t>cout</a:t>
            </a:r>
            <a:r>
              <a:rPr lang="en-US" sz="1634" b="1" dirty="0"/>
              <a:t> &lt;&lt; "\</a:t>
            </a:r>
            <a:r>
              <a:rPr lang="en-US" sz="1634" b="1" dirty="0" err="1"/>
              <a:t>nDestination</a:t>
            </a:r>
            <a:r>
              <a:rPr lang="en-US" sz="1634" b="1" dirty="0"/>
              <a:t> vector after copy: ";</a:t>
            </a:r>
          </a:p>
          <a:p>
            <a:r>
              <a:rPr lang="en-US" sz="1634" dirty="0"/>
              <a:t>    for (int num : destination)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59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remove() and </a:t>
            </a:r>
            <a:r>
              <a:rPr lang="en-US" sz="2904" dirty="0" err="1">
                <a:latin typeface="Söhne"/>
              </a:rPr>
              <a:t>remove_copy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355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solidFill>
                  <a:srgbClr val="FF0000"/>
                </a:solidFill>
                <a:latin typeface="Söhne"/>
              </a:rPr>
              <a:t>Removing Elements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remove() and </a:t>
            </a:r>
            <a:r>
              <a:rPr lang="en-US" sz="1634" b="1" dirty="0" err="1">
                <a:latin typeface="Söhne"/>
              </a:rPr>
              <a:t>remove_copy</a:t>
            </a:r>
            <a:r>
              <a:rPr lang="en-US" sz="1634" b="1" dirty="0">
                <a:latin typeface="Söhne"/>
              </a:rPr>
              <a:t>()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dirty="0">
                <a:latin typeface="Söhne"/>
              </a:rPr>
              <a:t>remove(begin, end, value): </a:t>
            </a:r>
            <a:r>
              <a:rPr lang="en-US" sz="1634" b="1" dirty="0">
                <a:latin typeface="Söhne"/>
              </a:rPr>
              <a:t>Removes all occurrences of value </a:t>
            </a:r>
            <a:r>
              <a:rPr lang="en-US" sz="1634" dirty="0">
                <a:latin typeface="Söhne"/>
              </a:rPr>
              <a:t>from the range.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b="1" dirty="0" err="1">
                <a:latin typeface="Söhne"/>
              </a:rPr>
              <a:t>remove_copy</a:t>
            </a:r>
            <a:r>
              <a:rPr lang="en-US" sz="1634" b="1" dirty="0">
                <a:latin typeface="Söhne"/>
              </a:rPr>
              <a:t>(begin, end, destination, value): </a:t>
            </a:r>
            <a:r>
              <a:rPr lang="en-US" sz="1634" dirty="0">
                <a:latin typeface="Söhne"/>
              </a:rPr>
              <a:t>Copies elements to the destination, excluding occurrences of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5121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Vector with elements to be removed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vector&lt;int&gt; numbers = {1, 2, 3, 2, 4, 2, 5};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b="1" dirty="0"/>
              <a:t>// Using remove() to remove all occurrences of the value 2</a:t>
            </a:r>
          </a:p>
          <a:p>
            <a:r>
              <a:rPr lang="en-US" sz="1634" dirty="0"/>
              <a:t>   </a:t>
            </a:r>
          </a:p>
          <a:p>
            <a:r>
              <a:rPr lang="en-US" sz="1634" b="1" dirty="0"/>
              <a:t> int </a:t>
            </a:r>
            <a:r>
              <a:rPr lang="en-US" sz="1634" b="1" dirty="0" err="1"/>
              <a:t>valueToRemove</a:t>
            </a:r>
            <a:r>
              <a:rPr lang="en-US" sz="1634" b="1" dirty="0"/>
              <a:t> = 2;</a:t>
            </a:r>
          </a:p>
          <a:p>
            <a:r>
              <a:rPr lang="en-US" sz="1634" dirty="0">
                <a:highlight>
                  <a:srgbClr val="FFFF00"/>
                </a:highlight>
              </a:rPr>
              <a:t>    </a:t>
            </a:r>
            <a:r>
              <a:rPr lang="en-US" sz="1634" b="1" dirty="0">
                <a:highlight>
                  <a:srgbClr val="FFFF00"/>
                </a:highlight>
              </a:rPr>
              <a:t>auto </a:t>
            </a:r>
            <a:r>
              <a:rPr lang="en-US" sz="1634" b="1" dirty="0" err="1">
                <a:highlight>
                  <a:srgbClr val="FFFF00"/>
                </a:highlight>
              </a:rPr>
              <a:t>newEnd</a:t>
            </a:r>
            <a:r>
              <a:rPr lang="en-US" sz="1634" b="1" dirty="0">
                <a:highlight>
                  <a:srgbClr val="FFFF00"/>
                </a:highlight>
              </a:rPr>
              <a:t> = remove(</a:t>
            </a:r>
            <a:r>
              <a:rPr lang="en-US" sz="1634" b="1" dirty="0" err="1">
                <a:highlight>
                  <a:srgbClr val="FFFF00"/>
                </a:highlight>
              </a:rPr>
              <a:t>numbers.begin</a:t>
            </a:r>
            <a:r>
              <a:rPr lang="en-US" sz="1634" b="1" dirty="0">
                <a:highlight>
                  <a:srgbClr val="FFFF00"/>
                </a:highlight>
              </a:rPr>
              <a:t>(), </a:t>
            </a:r>
            <a:r>
              <a:rPr lang="en-US" sz="1634" b="1" dirty="0" err="1">
                <a:highlight>
                  <a:srgbClr val="FFFF00"/>
                </a:highlight>
              </a:rPr>
              <a:t>numbers.end</a:t>
            </a:r>
            <a:r>
              <a:rPr lang="en-US" sz="1634" b="1" dirty="0">
                <a:highlight>
                  <a:srgbClr val="FFFF00"/>
                </a:highlight>
              </a:rPr>
              <a:t>(), </a:t>
            </a:r>
            <a:r>
              <a:rPr lang="en-US" sz="1634" b="1" dirty="0" err="1">
                <a:highlight>
                  <a:srgbClr val="FFFF00"/>
                </a:highlight>
              </a:rPr>
              <a:t>valueToRemove</a:t>
            </a:r>
            <a:r>
              <a:rPr lang="en-US" sz="1634" b="1" dirty="0"/>
              <a:t>);</a:t>
            </a:r>
          </a:p>
          <a:p>
            <a:endParaRPr lang="en-US" sz="1634" dirty="0"/>
          </a:p>
          <a:p>
            <a:r>
              <a:rPr lang="en-US" sz="1634" dirty="0"/>
              <a:t>    // Resizing the vector to the new size after removal</a:t>
            </a:r>
          </a:p>
          <a:p>
            <a:r>
              <a:rPr lang="en-US" sz="1634" dirty="0"/>
              <a:t>    </a:t>
            </a:r>
            <a:r>
              <a:rPr lang="en-US" sz="1634" b="1" dirty="0" err="1"/>
              <a:t>numbers.resize</a:t>
            </a:r>
            <a:r>
              <a:rPr lang="en-US" sz="1634" b="1" dirty="0"/>
              <a:t>(distance(</a:t>
            </a:r>
            <a:r>
              <a:rPr lang="en-US" sz="1634" b="1" dirty="0" err="1"/>
              <a:t>numbers.begin</a:t>
            </a:r>
            <a:r>
              <a:rPr lang="en-US" sz="1634" b="1" dirty="0"/>
              <a:t>(), </a:t>
            </a:r>
            <a:r>
              <a:rPr lang="en-US" sz="1634" b="1" dirty="0" err="1"/>
              <a:t>newEnd</a:t>
            </a:r>
            <a:r>
              <a:rPr lang="en-US" sz="1634" b="1" dirty="0"/>
              <a:t>));</a:t>
            </a:r>
          </a:p>
          <a:p>
            <a:endParaRPr lang="en-US" sz="1634" dirty="0"/>
          </a:p>
          <a:p>
            <a:r>
              <a:rPr lang="en-US" sz="1634" b="1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"Vector after remove: ";</a:t>
            </a:r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6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remove() and </a:t>
            </a:r>
            <a:r>
              <a:rPr lang="en-US" sz="2904" dirty="0" err="1">
                <a:latin typeface="Söhne"/>
              </a:rPr>
              <a:t>remove_copy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355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latin typeface="Söhne"/>
              </a:rPr>
              <a:t>Removing Elements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b="1" dirty="0">
                <a:latin typeface="Söhne"/>
              </a:rPr>
              <a:t>remove() and </a:t>
            </a:r>
            <a:r>
              <a:rPr lang="en-US" sz="1634" b="1" dirty="0" err="1">
                <a:latin typeface="Söhne"/>
              </a:rPr>
              <a:t>remove_copy</a:t>
            </a:r>
            <a:r>
              <a:rPr lang="en-US" sz="1634" b="1" dirty="0">
                <a:latin typeface="Söhne"/>
              </a:rPr>
              <a:t>()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dirty="0">
                <a:latin typeface="Söhne"/>
              </a:rPr>
              <a:t>remove(begin, end, value): Removes all occurrences of value from the range.</a:t>
            </a:r>
          </a:p>
          <a:p>
            <a:pPr algn="l"/>
            <a:endParaRPr lang="en-US" sz="1634" dirty="0">
              <a:latin typeface="Söhne"/>
            </a:endParaRPr>
          </a:p>
          <a:p>
            <a:pPr algn="l"/>
            <a:r>
              <a:rPr lang="en-US" sz="1634" dirty="0" err="1">
                <a:latin typeface="Söhne"/>
              </a:rPr>
              <a:t>remove_copy</a:t>
            </a:r>
            <a:r>
              <a:rPr lang="en-US" sz="1634" dirty="0">
                <a:latin typeface="Söhne"/>
              </a:rPr>
              <a:t>(begin, end, destination, value): Copies elements to the destination, excluding occurrences of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6630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Source vector with elements</a:t>
            </a:r>
          </a:p>
          <a:p>
            <a:r>
              <a:rPr lang="en-US" sz="1634" dirty="0"/>
              <a:t>    </a:t>
            </a:r>
            <a:r>
              <a:rPr lang="en-US" sz="1634" b="1" dirty="0">
                <a:highlight>
                  <a:srgbClr val="FFFF00"/>
                </a:highlight>
              </a:rPr>
              <a:t>vector&lt;int&gt; source = {1, 2, 3, 2, 4, 2, 5};</a:t>
            </a:r>
          </a:p>
          <a:p>
            <a:endParaRPr lang="en-US" sz="1634" dirty="0"/>
          </a:p>
          <a:p>
            <a:r>
              <a:rPr lang="en-US" sz="1634" dirty="0"/>
              <a:t>    // Destination vector to store elements after removal</a:t>
            </a:r>
          </a:p>
          <a:p>
            <a:r>
              <a:rPr lang="en-US" sz="1634" b="1" dirty="0"/>
              <a:t>    vector&lt;int&gt; destination(</a:t>
            </a:r>
            <a:r>
              <a:rPr lang="en-US" sz="1634" b="1" dirty="0" err="1"/>
              <a:t>source.size</a:t>
            </a:r>
            <a:r>
              <a:rPr lang="en-US" sz="1634" b="1" dirty="0"/>
              <a:t>());</a:t>
            </a:r>
          </a:p>
          <a:p>
            <a:r>
              <a:rPr lang="en-US" sz="1634" dirty="0"/>
              <a:t>   int </a:t>
            </a:r>
            <a:r>
              <a:rPr lang="en-US" sz="1634" dirty="0" err="1"/>
              <a:t>valueToRemove</a:t>
            </a:r>
            <a:r>
              <a:rPr lang="en-US" sz="1634" dirty="0"/>
              <a:t> = 2;</a:t>
            </a:r>
          </a:p>
          <a:p>
            <a:r>
              <a:rPr lang="en-US" sz="1634" dirty="0"/>
              <a:t>    </a:t>
            </a:r>
            <a:r>
              <a:rPr lang="en-US" sz="1634" b="1" dirty="0"/>
              <a:t>auto </a:t>
            </a:r>
            <a:r>
              <a:rPr lang="en-US" sz="1634" b="1" dirty="0" err="1"/>
              <a:t>newEnd</a:t>
            </a:r>
            <a:r>
              <a:rPr lang="en-US" sz="1634" b="1" dirty="0"/>
              <a:t> = </a:t>
            </a:r>
            <a:r>
              <a:rPr lang="en-US" sz="1634" b="1" dirty="0" err="1"/>
              <a:t>remove_copy</a:t>
            </a:r>
            <a:r>
              <a:rPr lang="en-US" sz="1634" b="1" dirty="0"/>
              <a:t>(</a:t>
            </a:r>
            <a:r>
              <a:rPr lang="en-US" sz="1634" b="1" dirty="0" err="1"/>
              <a:t>source.begin</a:t>
            </a:r>
            <a:r>
              <a:rPr lang="en-US" sz="1634" b="1" dirty="0"/>
              <a:t>(), </a:t>
            </a:r>
            <a:r>
              <a:rPr lang="en-US" sz="1634" b="1" dirty="0" err="1"/>
              <a:t>source.end</a:t>
            </a:r>
            <a:r>
              <a:rPr lang="en-US" sz="1634" b="1" dirty="0"/>
              <a:t>(), </a:t>
            </a:r>
            <a:r>
              <a:rPr lang="en-US" sz="1634" b="1" dirty="0" err="1"/>
              <a:t>destination.begin</a:t>
            </a:r>
            <a:r>
              <a:rPr lang="en-US" sz="1634" b="1" dirty="0"/>
              <a:t>(), </a:t>
            </a:r>
            <a:r>
              <a:rPr lang="en-US" sz="1634" b="1" dirty="0" err="1"/>
              <a:t>valueToRemove</a:t>
            </a:r>
            <a:r>
              <a:rPr lang="en-US" sz="1634" dirty="0"/>
              <a:t>);</a:t>
            </a:r>
          </a:p>
          <a:p>
            <a:endParaRPr lang="en-US" sz="1634" dirty="0"/>
          </a:p>
          <a:p>
            <a:r>
              <a:rPr lang="en-US" sz="1634" dirty="0"/>
              <a:t>    // Resizing the destination vector to the new size after removal</a:t>
            </a:r>
          </a:p>
          <a:p>
            <a:r>
              <a:rPr lang="en-US" sz="1634" dirty="0"/>
              <a:t>    </a:t>
            </a:r>
            <a:r>
              <a:rPr lang="en-US" sz="1634" b="1" dirty="0" err="1"/>
              <a:t>destination.resize</a:t>
            </a:r>
            <a:r>
              <a:rPr lang="en-US" sz="1634" b="1" dirty="0"/>
              <a:t>(distance(</a:t>
            </a:r>
            <a:r>
              <a:rPr lang="en-US" sz="1634" b="1" dirty="0" err="1"/>
              <a:t>destination.begin</a:t>
            </a:r>
            <a:r>
              <a:rPr lang="en-US" sz="1634" b="1" dirty="0"/>
              <a:t>(), </a:t>
            </a:r>
            <a:r>
              <a:rPr lang="en-US" sz="1634" b="1" dirty="0" err="1"/>
              <a:t>newEnd</a:t>
            </a:r>
            <a:r>
              <a:rPr lang="en-US" sz="1634" b="1" dirty="0"/>
              <a:t>));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"Source vector: ";</a:t>
            </a:r>
          </a:p>
          <a:p>
            <a:r>
              <a:rPr lang="en-US" sz="1634" dirty="0"/>
              <a:t>    for (int num : source)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"\</a:t>
            </a:r>
            <a:r>
              <a:rPr lang="en-US" sz="1634" dirty="0" err="1"/>
              <a:t>nDestination</a:t>
            </a:r>
            <a:r>
              <a:rPr lang="en-US" sz="1634" dirty="0"/>
              <a:t> vector after </a:t>
            </a:r>
            <a:r>
              <a:rPr lang="en-US" sz="1634" dirty="0" err="1"/>
              <a:t>remove_copy</a:t>
            </a:r>
            <a:r>
              <a:rPr lang="en-US" sz="1634" dirty="0"/>
              <a:t>: ";</a:t>
            </a:r>
          </a:p>
          <a:p>
            <a:r>
              <a:rPr lang="en-US" sz="1634" dirty="0"/>
              <a:t>    for (int num : destination)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9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replace() and </a:t>
            </a:r>
            <a:r>
              <a:rPr lang="en-US" sz="2904" dirty="0" err="1">
                <a:latin typeface="Söhne"/>
              </a:rPr>
              <a:t>replace_copy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607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solidFill>
                  <a:srgbClr val="FF0000"/>
                </a:solidFill>
                <a:latin typeface="Söhne"/>
              </a:rPr>
              <a:t>Replacing Elements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dirty="0">
                <a:latin typeface="Söhne"/>
              </a:rPr>
              <a:t>replace() and </a:t>
            </a:r>
            <a:r>
              <a:rPr lang="en-US" sz="1634" dirty="0" err="1">
                <a:latin typeface="Söhne"/>
              </a:rPr>
              <a:t>replace_copy</a:t>
            </a:r>
            <a:r>
              <a:rPr lang="en-US" sz="1634" dirty="0"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replace(begin, end, </a:t>
            </a:r>
            <a:r>
              <a:rPr lang="en-US" sz="1634" b="1" dirty="0" err="1">
                <a:latin typeface="Söhne"/>
              </a:rPr>
              <a:t>old_value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new_value</a:t>
            </a:r>
            <a:r>
              <a:rPr lang="en-US" sz="1634" b="1" dirty="0">
                <a:latin typeface="Söhne"/>
              </a:rPr>
              <a:t>): </a:t>
            </a:r>
            <a:r>
              <a:rPr lang="en-US" sz="1634" dirty="0">
                <a:latin typeface="Söhne"/>
              </a:rPr>
              <a:t>Replaces all occurrences of </a:t>
            </a:r>
            <a:r>
              <a:rPr lang="en-US" sz="1634" dirty="0" err="1">
                <a:latin typeface="Söhne"/>
              </a:rPr>
              <a:t>old_value</a:t>
            </a:r>
            <a:r>
              <a:rPr lang="en-US" sz="1634" dirty="0">
                <a:latin typeface="Söhne"/>
              </a:rPr>
              <a:t> with </a:t>
            </a:r>
            <a:r>
              <a:rPr lang="en-US" sz="1634" dirty="0" err="1">
                <a:latin typeface="Söhne"/>
              </a:rPr>
              <a:t>new_value</a:t>
            </a:r>
            <a:r>
              <a:rPr lang="en-US" sz="1634" dirty="0">
                <a:latin typeface="Söhne"/>
              </a:rPr>
              <a:t>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 err="1">
                <a:latin typeface="Söhne"/>
              </a:rPr>
              <a:t>replace_copy</a:t>
            </a:r>
            <a:r>
              <a:rPr lang="en-US" sz="1634" b="1" dirty="0">
                <a:latin typeface="Söhne"/>
              </a:rPr>
              <a:t>(begin, end, destination, </a:t>
            </a:r>
            <a:r>
              <a:rPr lang="en-US" sz="1634" b="1" dirty="0" err="1">
                <a:latin typeface="Söhne"/>
              </a:rPr>
              <a:t>old_value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new_value</a:t>
            </a:r>
            <a:r>
              <a:rPr lang="en-US" sz="1634" b="1" dirty="0">
                <a:latin typeface="Söhne"/>
              </a:rPr>
              <a:t>): </a:t>
            </a:r>
            <a:r>
              <a:rPr lang="en-US" sz="1634" dirty="0">
                <a:latin typeface="Söhne"/>
              </a:rPr>
              <a:t>Copies elements to the destination, replacing </a:t>
            </a:r>
            <a:r>
              <a:rPr lang="en-US" sz="1634" dirty="0" err="1">
                <a:latin typeface="Söhne"/>
              </a:rPr>
              <a:t>old_value</a:t>
            </a:r>
            <a:r>
              <a:rPr lang="en-US" sz="1634" dirty="0">
                <a:latin typeface="Söhne"/>
              </a:rPr>
              <a:t> with </a:t>
            </a:r>
            <a:r>
              <a:rPr lang="en-US" sz="1634" dirty="0" err="1">
                <a:latin typeface="Söhne"/>
              </a:rPr>
              <a:t>new_value</a:t>
            </a:r>
            <a:r>
              <a:rPr lang="en-US" sz="1634" dirty="0">
                <a:latin typeface="Söhn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587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&lt;algorithm&gt;</a:t>
            </a:r>
          </a:p>
          <a:p>
            <a:r>
              <a:rPr lang="en-US" sz="1634" dirty="0"/>
              <a:t>#include &lt;vector&gt;</a:t>
            </a:r>
          </a:p>
          <a:p>
            <a:endParaRPr lang="en-US" sz="1634" dirty="0"/>
          </a:p>
          <a:p>
            <a:r>
              <a:rPr lang="en-US" sz="1634" dirty="0"/>
              <a:t>using namespace std;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Vector with elements to be modified</a:t>
            </a:r>
          </a:p>
          <a:p>
            <a:r>
              <a:rPr lang="en-US" sz="1634" dirty="0"/>
              <a:t>    vector&lt;int&gt; numbers = {1, 2, 3, 2, 4, 2, 5};</a:t>
            </a:r>
          </a:p>
          <a:p>
            <a:endParaRPr lang="en-US" sz="1634" dirty="0"/>
          </a:p>
          <a:p>
            <a:r>
              <a:rPr lang="en-US" sz="1634" dirty="0"/>
              <a:t>    // Using replace() to replace all occurrences of the value 2 with 42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oldValue</a:t>
            </a:r>
            <a:r>
              <a:rPr lang="en-US" sz="1634" dirty="0"/>
              <a:t> = 2;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newValue</a:t>
            </a:r>
            <a:r>
              <a:rPr lang="en-US" sz="1634" dirty="0"/>
              <a:t> = 42;</a:t>
            </a:r>
          </a:p>
          <a:p>
            <a:r>
              <a:rPr lang="en-US" sz="1634" dirty="0">
                <a:solidFill>
                  <a:srgbClr val="FF0000"/>
                </a:solidFill>
              </a:rPr>
              <a:t>    </a:t>
            </a:r>
            <a:r>
              <a:rPr lang="en-US" sz="1634" b="1" dirty="0">
                <a:solidFill>
                  <a:srgbClr val="FF0000"/>
                </a:solidFill>
              </a:rPr>
              <a:t>replace(</a:t>
            </a:r>
            <a:r>
              <a:rPr lang="en-US" sz="1634" b="1" dirty="0" err="1">
                <a:solidFill>
                  <a:srgbClr val="FF0000"/>
                </a:solidFill>
              </a:rPr>
              <a:t>numbers.begin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numbers.end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oldValue</a:t>
            </a:r>
            <a:r>
              <a:rPr lang="en-US" sz="1634" b="1" dirty="0">
                <a:solidFill>
                  <a:srgbClr val="FF0000"/>
                </a:solidFill>
              </a:rPr>
              <a:t>, </a:t>
            </a:r>
            <a:r>
              <a:rPr lang="en-US" sz="1634" b="1" dirty="0" err="1">
                <a:solidFill>
                  <a:srgbClr val="FF0000"/>
                </a:solidFill>
              </a:rPr>
              <a:t>newValue</a:t>
            </a:r>
            <a:r>
              <a:rPr lang="en-US" sz="1634" b="1" dirty="0">
                <a:solidFill>
                  <a:srgbClr val="FF0000"/>
                </a:solidFill>
              </a:rPr>
              <a:t>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"Vector after replace: ";</a:t>
            </a:r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25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replace() and </a:t>
            </a:r>
            <a:r>
              <a:rPr lang="en-US" sz="2904" dirty="0" err="1">
                <a:latin typeface="Söhne"/>
              </a:rPr>
              <a:t>replace_copy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369826" cy="26071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latin typeface="Söhne"/>
              </a:rPr>
              <a:t>Replacing Elements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solidFill>
                  <a:srgbClr val="FF0000"/>
                </a:solidFill>
                <a:latin typeface="Söhne"/>
              </a:rPr>
              <a:t>replace() and </a:t>
            </a:r>
            <a:r>
              <a:rPr lang="en-US" sz="1634" b="1" dirty="0" err="1">
                <a:solidFill>
                  <a:srgbClr val="FF0000"/>
                </a:solidFill>
                <a:latin typeface="Söhne"/>
              </a:rPr>
              <a:t>replace_copy</a:t>
            </a:r>
            <a:r>
              <a:rPr lang="en-US" sz="1634" b="1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replace(begin, end, </a:t>
            </a:r>
            <a:r>
              <a:rPr lang="en-US" sz="1634" b="1" dirty="0" err="1">
                <a:latin typeface="Söhne"/>
              </a:rPr>
              <a:t>old_value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new_value</a:t>
            </a:r>
            <a:r>
              <a:rPr lang="en-US" sz="1634" b="1" dirty="0">
                <a:latin typeface="Söhne"/>
              </a:rPr>
              <a:t>): </a:t>
            </a:r>
            <a:r>
              <a:rPr lang="en-US" sz="1634" dirty="0">
                <a:latin typeface="Söhne"/>
              </a:rPr>
              <a:t>Replaces all occurrences of </a:t>
            </a:r>
            <a:r>
              <a:rPr lang="en-US" sz="1634" dirty="0" err="1">
                <a:latin typeface="Söhne"/>
              </a:rPr>
              <a:t>old_value</a:t>
            </a:r>
            <a:r>
              <a:rPr lang="en-US" sz="1634" dirty="0">
                <a:latin typeface="Söhne"/>
              </a:rPr>
              <a:t> with </a:t>
            </a:r>
            <a:r>
              <a:rPr lang="en-US" sz="1634" dirty="0" err="1">
                <a:latin typeface="Söhne"/>
              </a:rPr>
              <a:t>new_value</a:t>
            </a:r>
            <a:r>
              <a:rPr lang="en-US" sz="1634" dirty="0">
                <a:latin typeface="Söhne"/>
              </a:rPr>
              <a:t>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 err="1">
                <a:latin typeface="Söhne"/>
              </a:rPr>
              <a:t>replace_copy</a:t>
            </a:r>
            <a:r>
              <a:rPr lang="en-US" sz="1634" b="1" dirty="0">
                <a:latin typeface="Söhne"/>
              </a:rPr>
              <a:t>(begin, end, destination, </a:t>
            </a:r>
            <a:r>
              <a:rPr lang="en-US" sz="1634" b="1" dirty="0" err="1">
                <a:latin typeface="Söhne"/>
              </a:rPr>
              <a:t>old_value</a:t>
            </a:r>
            <a:r>
              <a:rPr lang="en-US" sz="1634" b="1" dirty="0">
                <a:latin typeface="Söhne"/>
              </a:rPr>
              <a:t>, </a:t>
            </a:r>
            <a:r>
              <a:rPr lang="en-US" sz="1634" b="1" dirty="0" err="1">
                <a:latin typeface="Söhne"/>
              </a:rPr>
              <a:t>new_value</a:t>
            </a:r>
            <a:r>
              <a:rPr lang="en-US" sz="1634" b="1" dirty="0">
                <a:latin typeface="Söhne"/>
              </a:rPr>
              <a:t>): </a:t>
            </a:r>
            <a:r>
              <a:rPr lang="en-US" sz="1634" dirty="0">
                <a:latin typeface="Söhne"/>
              </a:rPr>
              <a:t>Copies elements to the destination, replacing </a:t>
            </a:r>
            <a:r>
              <a:rPr lang="en-US" sz="1634" dirty="0" err="1">
                <a:latin typeface="Söhne"/>
              </a:rPr>
              <a:t>old_value</a:t>
            </a:r>
            <a:r>
              <a:rPr lang="en-US" sz="1634" dirty="0">
                <a:latin typeface="Söhne"/>
              </a:rPr>
              <a:t> with </a:t>
            </a:r>
            <a:r>
              <a:rPr lang="en-US" sz="1634" dirty="0" err="1">
                <a:latin typeface="Söhne"/>
              </a:rPr>
              <a:t>new_value</a:t>
            </a:r>
            <a:r>
              <a:rPr lang="en-US" sz="1634" dirty="0">
                <a:latin typeface="Söhn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6630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&lt;algorithm&gt;</a:t>
            </a:r>
          </a:p>
          <a:p>
            <a:r>
              <a:rPr lang="en-US" sz="1634" dirty="0"/>
              <a:t>#include &lt;vector&gt;</a:t>
            </a:r>
          </a:p>
          <a:p>
            <a:r>
              <a:rPr lang="en-US" sz="1634" dirty="0"/>
              <a:t>using namespace std;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Source vector with elements</a:t>
            </a:r>
          </a:p>
          <a:p>
            <a:r>
              <a:rPr lang="en-US" sz="1634" b="1" dirty="0">
                <a:solidFill>
                  <a:srgbClr val="FF0000"/>
                </a:solidFill>
              </a:rPr>
              <a:t>    vector&lt;int&gt; source = {1, 2, 3, 2, 4, 2, 5};</a:t>
            </a:r>
            <a:endParaRPr lang="en-US" sz="1634" dirty="0">
              <a:solidFill>
                <a:srgbClr val="FF0000"/>
              </a:solidFill>
            </a:endParaRPr>
          </a:p>
          <a:p>
            <a:r>
              <a:rPr lang="en-US" sz="1634" dirty="0"/>
              <a:t>    // Destination vector to store elements after replacement</a:t>
            </a:r>
          </a:p>
          <a:p>
            <a:r>
              <a:rPr lang="en-US" sz="1634" dirty="0"/>
              <a:t>    vector&lt;int&gt; destination(</a:t>
            </a:r>
            <a:r>
              <a:rPr lang="en-US" sz="1634" dirty="0" err="1"/>
              <a:t>source.size</a:t>
            </a:r>
            <a:r>
              <a:rPr lang="en-US" sz="1634" dirty="0"/>
              <a:t>());</a:t>
            </a:r>
          </a:p>
          <a:p>
            <a:endParaRPr lang="en-US" sz="1634" dirty="0"/>
          </a:p>
          <a:p>
            <a:r>
              <a:rPr lang="en-US" sz="1634" dirty="0"/>
              <a:t>    // Using </a:t>
            </a:r>
            <a:r>
              <a:rPr lang="en-US" sz="1634" dirty="0" err="1"/>
              <a:t>replace_copy</a:t>
            </a:r>
            <a:r>
              <a:rPr lang="en-US" sz="1634" dirty="0"/>
              <a:t>() to copy elements to destination with replacement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oldValue</a:t>
            </a:r>
            <a:r>
              <a:rPr lang="en-US" sz="1634" dirty="0"/>
              <a:t> = 2;</a:t>
            </a:r>
          </a:p>
          <a:p>
            <a:r>
              <a:rPr lang="en-US" sz="1634" dirty="0"/>
              <a:t>    int </a:t>
            </a:r>
            <a:r>
              <a:rPr lang="en-US" sz="1634" dirty="0" err="1"/>
              <a:t>newValue</a:t>
            </a:r>
            <a:r>
              <a:rPr lang="en-US" sz="1634" dirty="0"/>
              <a:t> = 42;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replace_copy</a:t>
            </a:r>
            <a:r>
              <a:rPr lang="en-US" sz="1634" dirty="0"/>
              <a:t>(</a:t>
            </a:r>
            <a:r>
              <a:rPr lang="en-US" sz="1634" dirty="0" err="1"/>
              <a:t>source.begin</a:t>
            </a:r>
            <a:r>
              <a:rPr lang="en-US" sz="1634" dirty="0"/>
              <a:t>(), </a:t>
            </a:r>
            <a:r>
              <a:rPr lang="en-US" sz="1634" dirty="0" err="1"/>
              <a:t>source.end</a:t>
            </a:r>
            <a:r>
              <a:rPr lang="en-US" sz="1634" dirty="0"/>
              <a:t>(), </a:t>
            </a:r>
            <a:r>
              <a:rPr lang="en-US" sz="1634" dirty="0" err="1"/>
              <a:t>destination.begin</a:t>
            </a:r>
            <a:r>
              <a:rPr lang="en-US" sz="1634" dirty="0"/>
              <a:t>(), </a:t>
            </a:r>
            <a:r>
              <a:rPr lang="en-US" sz="1634" dirty="0" err="1"/>
              <a:t>oldValue</a:t>
            </a:r>
            <a:r>
              <a:rPr lang="en-US" sz="1634" dirty="0"/>
              <a:t>, </a:t>
            </a:r>
            <a:r>
              <a:rPr lang="en-US" sz="1634" dirty="0" err="1"/>
              <a:t>newValue</a:t>
            </a:r>
            <a:r>
              <a:rPr lang="en-US" sz="1634" dirty="0"/>
              <a:t>);</a:t>
            </a:r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"Source vector: ";</a:t>
            </a:r>
          </a:p>
          <a:p>
            <a:r>
              <a:rPr lang="en-US" sz="1634" dirty="0"/>
              <a:t>    for (int num : source)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"\</a:t>
            </a:r>
            <a:r>
              <a:rPr lang="en-US" sz="1634" dirty="0" err="1"/>
              <a:t>nDestination</a:t>
            </a:r>
            <a:r>
              <a:rPr lang="en-US" sz="1634" dirty="0"/>
              <a:t> vector after </a:t>
            </a:r>
            <a:r>
              <a:rPr lang="en-US" sz="1634" dirty="0" err="1"/>
              <a:t>replace_copy</a:t>
            </a:r>
            <a:r>
              <a:rPr lang="en-US" sz="1634" dirty="0"/>
              <a:t>: ";</a:t>
            </a:r>
          </a:p>
          <a:p>
            <a:r>
              <a:rPr lang="en-US" sz="1634" dirty="0"/>
              <a:t>    for (int num : destination)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r>
              <a:rPr lang="en-US" sz="1634" dirty="0"/>
              <a:t>    return 0;  }</a:t>
            </a:r>
          </a:p>
        </p:txBody>
      </p:sp>
    </p:spTree>
    <p:extLst>
      <p:ext uri="{BB962C8B-B14F-4D97-AF65-F5344CB8AC3E}">
        <p14:creationId xmlns:p14="http://schemas.microsoft.com/office/powerpoint/2010/main" val="18486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reverse() and </a:t>
            </a:r>
            <a:r>
              <a:rPr lang="en-US" sz="2904" dirty="0" err="1">
                <a:latin typeface="Söhne"/>
              </a:rPr>
              <a:t>reverse_copy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355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latin typeface="Söhne"/>
              </a:rPr>
              <a:t>Reversing Ranges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reverse() and </a:t>
            </a:r>
            <a:r>
              <a:rPr lang="en-US" sz="1634" b="1" dirty="0" err="1">
                <a:latin typeface="Söhne"/>
              </a:rPr>
              <a:t>reverse_copy</a:t>
            </a:r>
            <a:r>
              <a:rPr lang="en-US" sz="1634" b="1" dirty="0">
                <a:latin typeface="Söhne"/>
              </a:rPr>
              <a:t>()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>
                <a:latin typeface="Söhne"/>
              </a:rPr>
              <a:t>reverse(begin, end): </a:t>
            </a:r>
            <a:r>
              <a:rPr lang="en-US" sz="1634" dirty="0">
                <a:latin typeface="Söhne"/>
              </a:rPr>
              <a:t>Reverses the order of elements in the range.</a:t>
            </a:r>
          </a:p>
          <a:p>
            <a:endParaRPr lang="en-US" sz="1634" dirty="0">
              <a:latin typeface="Söhne"/>
            </a:endParaRPr>
          </a:p>
          <a:p>
            <a:r>
              <a:rPr lang="en-US" sz="1634" b="1" dirty="0" err="1">
                <a:latin typeface="Söhne"/>
              </a:rPr>
              <a:t>reverse_copy</a:t>
            </a:r>
            <a:r>
              <a:rPr lang="en-US" sz="1634" b="1" dirty="0">
                <a:latin typeface="Söhne"/>
              </a:rPr>
              <a:t>(begin, end, destination): </a:t>
            </a:r>
            <a:r>
              <a:rPr lang="en-US" sz="1634" dirty="0">
                <a:latin typeface="Söhne"/>
              </a:rPr>
              <a:t>Copies elements to the destination in reversed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537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&lt;algorithm&gt;</a:t>
            </a:r>
          </a:p>
          <a:p>
            <a:r>
              <a:rPr lang="en-US" sz="1634" dirty="0"/>
              <a:t>#include &lt;vector&gt;</a:t>
            </a:r>
          </a:p>
          <a:p>
            <a:endParaRPr lang="en-US" sz="1634" dirty="0"/>
          </a:p>
          <a:p>
            <a:r>
              <a:rPr lang="en-US" sz="1634" dirty="0"/>
              <a:t>using namespace std;</a:t>
            </a:r>
          </a:p>
          <a:p>
            <a:endParaRPr lang="en-US" sz="1634" dirty="0"/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Vector with elements to be reversed</a:t>
            </a:r>
          </a:p>
          <a:p>
            <a:r>
              <a:rPr lang="en-US" sz="1634" dirty="0">
                <a:solidFill>
                  <a:srgbClr val="FF0000"/>
                </a:solidFill>
              </a:rPr>
              <a:t>    vector&lt;int&gt; numbers = {1, 2, 3, 4, 5};</a:t>
            </a:r>
          </a:p>
          <a:p>
            <a:endParaRPr lang="en-US" sz="1634" dirty="0"/>
          </a:p>
          <a:p>
            <a:r>
              <a:rPr lang="en-US" sz="1634" dirty="0"/>
              <a:t>    // Using reverse() to reverse the order of elements in the vector</a:t>
            </a:r>
          </a:p>
          <a:p>
            <a:r>
              <a:rPr lang="en-US" sz="1634" dirty="0">
                <a:solidFill>
                  <a:srgbClr val="FF0000"/>
                </a:solidFill>
              </a:rPr>
              <a:t>    </a:t>
            </a:r>
            <a:r>
              <a:rPr lang="en-US" sz="1634" b="1" dirty="0">
                <a:solidFill>
                  <a:srgbClr val="FF0000"/>
                </a:solidFill>
              </a:rPr>
              <a:t>reverse(</a:t>
            </a:r>
            <a:r>
              <a:rPr lang="en-US" sz="1634" b="1" dirty="0" err="1">
                <a:solidFill>
                  <a:srgbClr val="FF0000"/>
                </a:solidFill>
              </a:rPr>
              <a:t>numbers.begin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numbers.end</a:t>
            </a:r>
            <a:r>
              <a:rPr lang="en-US" sz="1634" b="1" dirty="0">
                <a:solidFill>
                  <a:srgbClr val="FF0000"/>
                </a:solidFill>
              </a:rPr>
              <a:t>());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"Vector after reverse: ";</a:t>
            </a:r>
          </a:p>
          <a:p>
            <a:r>
              <a:rPr lang="en-US" sz="1634" dirty="0"/>
              <a:t>    for (int num : numbers)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550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94EE4F-EBF4-2C1D-BC06-CE987EEB375D}"/>
              </a:ext>
            </a:extLst>
          </p:cNvPr>
          <p:cNvSpPr txBox="1"/>
          <p:nvPr/>
        </p:nvSpPr>
        <p:spPr>
          <a:xfrm>
            <a:off x="161" y="0"/>
            <a:ext cx="12191680" cy="53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1527" algn="ctr">
              <a:spcBef>
                <a:spcPts val="113"/>
              </a:spcBef>
            </a:pPr>
            <a:r>
              <a:rPr lang="en-US" sz="2904" dirty="0">
                <a:latin typeface="Söhne"/>
              </a:rPr>
              <a:t>reverse() and </a:t>
            </a:r>
            <a:r>
              <a:rPr lang="en-US" sz="2904" dirty="0" err="1">
                <a:latin typeface="Söhne"/>
              </a:rPr>
              <a:t>reverse_copy</a:t>
            </a:r>
            <a:r>
              <a:rPr lang="en-US" sz="2904" dirty="0">
                <a:latin typeface="Söhne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F0886-1D99-FF17-2CCF-E0841E25DEE3}"/>
              </a:ext>
            </a:extLst>
          </p:cNvPr>
          <p:cNvSpPr txBox="1"/>
          <p:nvPr/>
        </p:nvSpPr>
        <p:spPr>
          <a:xfrm>
            <a:off x="10248" y="559534"/>
            <a:ext cx="5465520" cy="2355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34" b="1" dirty="0">
                <a:latin typeface="Söhne"/>
              </a:rPr>
              <a:t>Reversing Ranges</a:t>
            </a:r>
          </a:p>
          <a:p>
            <a:endParaRPr lang="en-US" sz="1634" dirty="0">
              <a:latin typeface="Söhne"/>
            </a:endParaRPr>
          </a:p>
          <a:p>
            <a:endParaRPr lang="en-US" sz="1634" dirty="0">
              <a:latin typeface="Söhne"/>
            </a:endParaRPr>
          </a:p>
          <a:p>
            <a:r>
              <a:rPr lang="en-US" sz="1634" dirty="0">
                <a:solidFill>
                  <a:srgbClr val="FF0000"/>
                </a:solidFill>
                <a:latin typeface="Söhne"/>
              </a:rPr>
              <a:t>reverse() and </a:t>
            </a:r>
            <a:r>
              <a:rPr lang="en-US" sz="1634" dirty="0" err="1">
                <a:solidFill>
                  <a:srgbClr val="FF0000"/>
                </a:solidFill>
                <a:latin typeface="Söhne"/>
              </a:rPr>
              <a:t>reverse_copy</a:t>
            </a:r>
            <a:r>
              <a:rPr lang="en-US" sz="1634" dirty="0">
                <a:solidFill>
                  <a:srgbClr val="FF0000"/>
                </a:solidFill>
                <a:latin typeface="Söhne"/>
              </a:rPr>
              <a:t>()</a:t>
            </a:r>
          </a:p>
          <a:p>
            <a:endParaRPr lang="en-US" sz="1634" dirty="0">
              <a:solidFill>
                <a:srgbClr val="FF0000"/>
              </a:solidFill>
              <a:latin typeface="Söhne"/>
            </a:endParaRPr>
          </a:p>
          <a:p>
            <a:r>
              <a:rPr lang="en-US" sz="1634" dirty="0">
                <a:latin typeface="Söhne"/>
              </a:rPr>
              <a:t>reverse(begin, end): Reverses the order of elements in the range.</a:t>
            </a:r>
          </a:p>
          <a:p>
            <a:r>
              <a:rPr lang="en-US" sz="1634" dirty="0" err="1">
                <a:latin typeface="Söhne"/>
              </a:rPr>
              <a:t>reverse_copy</a:t>
            </a:r>
            <a:r>
              <a:rPr lang="en-US" sz="1634" dirty="0">
                <a:latin typeface="Söhne"/>
              </a:rPr>
              <a:t>(begin, end, destination): Copies elements to the destination in reversed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DD7EC-6B26-8327-3E44-D42C6C28A62E}"/>
              </a:ext>
            </a:extLst>
          </p:cNvPr>
          <p:cNvSpPr txBox="1"/>
          <p:nvPr/>
        </p:nvSpPr>
        <p:spPr>
          <a:xfrm>
            <a:off x="5475768" y="559535"/>
            <a:ext cx="6837097" cy="637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34" dirty="0"/>
              <a:t>#include &lt;iostream&gt;</a:t>
            </a:r>
          </a:p>
          <a:p>
            <a:r>
              <a:rPr lang="en-US" sz="1634" dirty="0"/>
              <a:t>#include &lt;algorithm&gt;</a:t>
            </a:r>
          </a:p>
          <a:p>
            <a:r>
              <a:rPr lang="en-US" sz="1634" dirty="0"/>
              <a:t>#include &lt;vector&gt;</a:t>
            </a:r>
          </a:p>
          <a:p>
            <a:r>
              <a:rPr lang="en-US" sz="1634" dirty="0"/>
              <a:t>using namespace std;</a:t>
            </a:r>
          </a:p>
          <a:p>
            <a:r>
              <a:rPr lang="en-US" sz="1634" dirty="0"/>
              <a:t>int main() {</a:t>
            </a:r>
          </a:p>
          <a:p>
            <a:r>
              <a:rPr lang="en-US" sz="1634" dirty="0"/>
              <a:t>    // Source vector with elements</a:t>
            </a:r>
          </a:p>
          <a:p>
            <a:r>
              <a:rPr lang="en-US" sz="1634" dirty="0"/>
              <a:t>    vector&lt;int&gt; source = {1, 2, 3, 4, 5};</a:t>
            </a:r>
          </a:p>
          <a:p>
            <a:r>
              <a:rPr lang="en-US" sz="1634" dirty="0"/>
              <a:t>    // Destination vector to store elements after reversal</a:t>
            </a:r>
          </a:p>
          <a:p>
            <a:r>
              <a:rPr lang="en-US" sz="1634" dirty="0"/>
              <a:t>    vector&lt;int&gt; destination(</a:t>
            </a:r>
            <a:r>
              <a:rPr lang="en-US" sz="1634" dirty="0" err="1"/>
              <a:t>source.size</a:t>
            </a:r>
            <a:r>
              <a:rPr lang="en-US" sz="1634" dirty="0"/>
              <a:t>());</a:t>
            </a:r>
          </a:p>
          <a:p>
            <a:r>
              <a:rPr lang="en-US" sz="1634" dirty="0"/>
              <a:t>    // Using </a:t>
            </a:r>
            <a:r>
              <a:rPr lang="en-US" sz="1634" dirty="0" err="1"/>
              <a:t>reverse_copy</a:t>
            </a:r>
            <a:r>
              <a:rPr lang="en-US" sz="1634" dirty="0"/>
              <a:t>() to copy elements to destination in reversed order</a:t>
            </a:r>
          </a:p>
          <a:p>
            <a:r>
              <a:rPr lang="en-US" sz="1634" dirty="0"/>
              <a:t>    </a:t>
            </a:r>
            <a:r>
              <a:rPr lang="en-US" sz="1634" b="1" dirty="0" err="1">
                <a:solidFill>
                  <a:srgbClr val="FF0000"/>
                </a:solidFill>
              </a:rPr>
              <a:t>reverse_copy</a:t>
            </a:r>
            <a:r>
              <a:rPr lang="en-US" sz="1634" b="1" dirty="0">
                <a:solidFill>
                  <a:srgbClr val="FF0000"/>
                </a:solidFill>
              </a:rPr>
              <a:t>(</a:t>
            </a:r>
            <a:r>
              <a:rPr lang="en-US" sz="1634" b="1" dirty="0" err="1">
                <a:solidFill>
                  <a:srgbClr val="FF0000"/>
                </a:solidFill>
              </a:rPr>
              <a:t>source.begin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source.end</a:t>
            </a:r>
            <a:r>
              <a:rPr lang="en-US" sz="1634" b="1" dirty="0">
                <a:solidFill>
                  <a:srgbClr val="FF0000"/>
                </a:solidFill>
              </a:rPr>
              <a:t>(), </a:t>
            </a:r>
            <a:r>
              <a:rPr lang="en-US" sz="1634" b="1" dirty="0" err="1">
                <a:solidFill>
                  <a:srgbClr val="FF0000"/>
                </a:solidFill>
              </a:rPr>
              <a:t>destination.begin</a:t>
            </a:r>
            <a:r>
              <a:rPr lang="en-US" sz="1634" b="1" dirty="0">
                <a:solidFill>
                  <a:srgbClr val="FF0000"/>
                </a:solidFill>
              </a:rPr>
              <a:t>());</a:t>
            </a:r>
          </a:p>
          <a:p>
            <a:endParaRPr lang="en-US" sz="1634" dirty="0"/>
          </a:p>
          <a:p>
            <a:r>
              <a:rPr lang="en-US" sz="1634" dirty="0"/>
              <a:t>    // Displaying the result</a:t>
            </a:r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"Source vector: ";</a:t>
            </a:r>
          </a:p>
          <a:p>
            <a:r>
              <a:rPr lang="en-US" sz="1634" dirty="0"/>
              <a:t>    for (int num : source)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</a:t>
            </a:r>
            <a:r>
              <a:rPr lang="en-US" sz="1634" dirty="0" err="1"/>
              <a:t>cout</a:t>
            </a:r>
            <a:r>
              <a:rPr lang="en-US" sz="1634" dirty="0"/>
              <a:t> &lt;&lt; "\</a:t>
            </a:r>
            <a:r>
              <a:rPr lang="en-US" sz="1634" dirty="0" err="1"/>
              <a:t>nDestination</a:t>
            </a:r>
            <a:r>
              <a:rPr lang="en-US" sz="1634" dirty="0"/>
              <a:t> vector after </a:t>
            </a:r>
            <a:r>
              <a:rPr lang="en-US" sz="1634" dirty="0" err="1"/>
              <a:t>reverse_copy</a:t>
            </a:r>
            <a:r>
              <a:rPr lang="en-US" sz="1634" dirty="0"/>
              <a:t>: ";</a:t>
            </a:r>
          </a:p>
          <a:p>
            <a:r>
              <a:rPr lang="en-US" sz="1634" dirty="0"/>
              <a:t>    for (int num : destination) {</a:t>
            </a:r>
          </a:p>
          <a:p>
            <a:r>
              <a:rPr lang="en-US" sz="1634" dirty="0"/>
              <a:t>        </a:t>
            </a:r>
            <a:r>
              <a:rPr lang="en-US" sz="1634" dirty="0" err="1"/>
              <a:t>cout</a:t>
            </a:r>
            <a:r>
              <a:rPr lang="en-US" sz="1634" dirty="0"/>
              <a:t> &lt;&lt; num &lt;&lt; " ";</a:t>
            </a:r>
          </a:p>
          <a:p>
            <a:r>
              <a:rPr lang="en-US" sz="1634" dirty="0"/>
              <a:t>    }</a:t>
            </a:r>
          </a:p>
          <a:p>
            <a:endParaRPr lang="en-US" sz="1634" dirty="0"/>
          </a:p>
          <a:p>
            <a:r>
              <a:rPr lang="en-US" sz="1634" dirty="0"/>
              <a:t>    return 0;</a:t>
            </a:r>
          </a:p>
          <a:p>
            <a:r>
              <a:rPr lang="en-US" sz="1634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305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3703</Words>
  <Application>Microsoft Office PowerPoint</Application>
  <PresentationFormat>Widescreen</PresentationFormat>
  <Paragraphs>568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14</cp:revision>
  <dcterms:created xsi:type="dcterms:W3CDTF">2023-12-08T13:08:03Z</dcterms:created>
  <dcterms:modified xsi:type="dcterms:W3CDTF">2023-12-08T14:30:08Z</dcterms:modified>
</cp:coreProperties>
</file>