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7" r:id="rId2"/>
    <p:sldId id="318" r:id="rId3"/>
    <p:sldId id="319" r:id="rId4"/>
    <p:sldId id="320" r:id="rId5"/>
    <p:sldId id="321" r:id="rId6"/>
    <p:sldId id="322" r:id="rId7"/>
    <p:sldId id="353" r:id="rId8"/>
    <p:sldId id="327" r:id="rId9"/>
    <p:sldId id="326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5" r:id="rId21"/>
    <p:sldId id="380" r:id="rId22"/>
    <p:sldId id="381" r:id="rId23"/>
    <p:sldId id="382" r:id="rId24"/>
    <p:sldId id="383" r:id="rId25"/>
    <p:sldId id="385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FD03-37F3-4186-9F9E-C38685CD1B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9D2E-FF04-47B8-9389-8B688737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7A60B10A-44BB-1F12-DA0A-AFC03C87FE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F993F5B4-5009-E9B7-1C2F-49EDA9DBA3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1836B172-A8BE-B5B6-2927-CFC228801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C724CB-82C7-4DBF-96F7-540194DF479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55A18714-BE9A-B098-1903-EE3EC277BC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33871FE7-597C-2FC5-D4AF-636C6107D5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7A1B1BA-79D1-8795-27A9-7B55FDF48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3254D4-7155-483A-9F66-725E19DBDD2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D6F04F1D-1487-B0DD-E412-9B803F295A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699B6ADD-A8D4-941F-B074-B99E91E6D8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0928EB59-FA0B-1889-ED7F-FC49D962F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D53EFE-8DCD-445D-BED3-8A67A82CA34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04F21116-FABF-54F2-EE0E-A434E5E7AF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5E80D8E9-2481-E739-7712-FFED75A60D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8B68C5D7-9945-3AF7-1A57-CA07F6644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C3F991-F267-4553-860B-606A87AA5A39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44B3-42FB-EC23-3B15-FF8BC54D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7809-E107-A8DB-16AD-DD1160D8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9FFF-6968-4EA8-C951-1023AC9F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5747-AC9F-6D66-D427-7F793DA8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225F-EF38-176F-A3B2-384D93A2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8555-B81C-AB2D-068B-FD78F1E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D3AA-D4BB-A189-F6B7-F75DCF09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1B54-5E41-E851-FABB-04F04000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A93F-E1BA-F327-5B95-B41187A7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32AE-FB61-2F15-9BA0-E1FDA09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BC0D1-3D43-B024-0212-39806275C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7485A-4CD6-17BA-AFCC-AE6416C8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A078-4871-B4D2-B1EE-F8E91DE9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AB76-DED8-7D09-D34D-0905C51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D989-0BDE-5A9D-8600-9AC4FAC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D4EF-47F4-109D-9F51-CC9125D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C2B9-BE47-3B5D-2361-E4072A4E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3674-FFDA-6AB1-DF9E-F97FF3FF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48F9-6638-0E20-CA84-5F420B6B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F14F-DD28-16F5-EB85-F564D225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84FD-57F1-46B4-F5DE-E15524DF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EAD0-FDCA-DE81-CF8E-BBBFF700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0F13-1792-1D87-A55F-DFED4D48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B038-5A51-1915-1DA7-8E9DD77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D305-9EBE-AC6A-ABEC-65993D0C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ECCE-88B3-7638-C50F-AACE8231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736B-667F-79FB-7ED3-B84B8F2C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ACDBA-D164-95E8-9196-857E07CF3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3430-D4F1-311D-B6A2-1686ACAC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FE58-3E26-CBB0-2263-48C731F3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8B57-F760-7A42-6037-6BABB5D5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FFFF-1DCA-D3FF-98EE-ED97F95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C8B8-E792-7157-3811-14B45302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DFB7-E1EA-549F-06AC-8EA21D71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A5E3F-CA4F-35A5-F876-854D0130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767D-6DF7-28AF-104D-56AD1D03F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54FCD-9E6E-EA0D-B013-7D2B472D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B6C69-29C7-F844-6E9B-AAD8B0BB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DD6C-850B-C42E-63C5-E781653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D9C7-822E-DB45-A256-81172B73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6828-6E4B-3899-1BC5-9C525CEF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0298-5D4C-A426-B581-A4B9F4B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A8943-3B50-419A-165F-AF78B1E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31F0-9AA2-15BC-24EC-F904B88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1D820-ED4E-D6E9-A6C2-9A33EF8F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B7A88-BFD0-BADA-39A4-B63FEE2C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2DD0-2653-B8B0-AAC3-E0285636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548C-9FBF-9E80-CC35-79AC9903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1380-B5E1-C76F-6DC7-395B41BF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0C879-0117-A3F4-1DC5-738CB792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7033-C505-AA28-6195-2B4A96CF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25B4-CCE7-EA50-9EB5-CEE0E77F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BED-C845-FA6F-2423-28CEC42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DF2FB-37F8-D366-1B64-086A629F1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6C943-4D52-E73C-3E53-DF56F19C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84F9-A5B5-877F-7158-647AD3C2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9E4D-5505-1385-1C0A-D946ACD1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BD7F-E316-43CB-A31A-755B88A1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E184-B6E3-067D-67D4-1984B5E2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CA86-F6BC-1A28-FC8A-D84AB43B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2D4D-A40A-DF05-38F5-55D56E0DA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DB6B-212F-48C5-A757-A1BC1EE9A2F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04DD-486F-DE91-D21A-8C039842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C277-F84A-7FFD-4E37-31599FA1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bject 9">
            <a:extLst>
              <a:ext uri="{FF2B5EF4-FFF2-40B4-BE49-F238E27FC236}">
                <a16:creationId xmlns:a16="http://schemas.microsoft.com/office/drawing/2014/main" id="{D763603D-C0EA-3AA6-CD19-46E5E1E5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EEC88A-88FD-9DBC-B742-11EDE6808231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89" name="Rectangle 3">
            <a:extLst>
              <a:ext uri="{FF2B5EF4-FFF2-40B4-BE49-F238E27FC236}">
                <a16:creationId xmlns:a16="http://schemas.microsoft.com/office/drawing/2014/main" id="{4FE3744F-AAFB-CAA4-F460-26E9A9643E5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2765" y="673100"/>
            <a:ext cx="7513983" cy="5984874"/>
          </a:xfrm>
          <a:prstGeom prst="rect">
            <a:avLst/>
          </a:prstGeom>
          <a:noFill/>
          <a:ln>
            <a:noFill/>
          </a:ln>
        </p:spPr>
        <p:txBody>
          <a:bodyPr lIns="79205" tIns="39603" rIns="79205" bIns="39603"/>
          <a:lstStyle>
            <a:lvl1pPr marL="296863" indent="-2968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most often used for 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client side validation.(i.e. form data)</a:t>
            </a:r>
          </a:p>
          <a:p>
            <a:pPr marL="11112" indent="0" algn="just">
              <a:spcBef>
                <a:spcPts val="13"/>
              </a:spcBef>
              <a:buClr>
                <a:srgbClr val="A3C145"/>
              </a:buClr>
              <a:buSzPct val="80000"/>
              <a:buNone/>
              <a:defRPr/>
            </a:pPr>
            <a:endParaRPr lang="en-US" sz="24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based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scripting language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tr-TR" alt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(ex. pop-up alert, menu, windows, etc)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HTML pages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indent="0" algn="just">
              <a:spcBef>
                <a:spcPts val="13"/>
              </a:spcBef>
              <a:buClr>
                <a:srgbClr val="A3C145"/>
              </a:buClr>
              <a:buSzPct val="80000"/>
              <a:buNone/>
              <a:defRPr/>
            </a:pPr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is usually </a:t>
            </a:r>
            <a:r>
              <a:rPr lang="tr-TR" alt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embedded directly into HTML pages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indent="0" algn="just">
              <a:spcBef>
                <a:spcPts val="13"/>
              </a:spcBef>
              <a:buClr>
                <a:srgbClr val="A3C145"/>
              </a:buClr>
              <a:buSzPct val="80000"/>
              <a:buNone/>
              <a:defRPr/>
            </a:pPr>
            <a:endParaRPr lang="tr-TR" altLang="en-US" sz="24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consists of lines of </a:t>
            </a:r>
            <a:r>
              <a:rPr lang="tr-TR" alt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computer code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en-US" sz="24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indent="0" algn="just">
              <a:spcBef>
                <a:spcPts val="13"/>
              </a:spcBef>
              <a:buClr>
                <a:srgbClr val="A3C145"/>
              </a:buClr>
              <a:buSzPct val="80000"/>
              <a:buNone/>
              <a:defRPr/>
            </a:pPr>
            <a:endParaRPr lang="tr-TR" altLang="en-US" sz="24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an 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interpreted language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(means that scripts execute without preliminary compilation) </a:t>
            </a:r>
          </a:p>
        </p:txBody>
      </p:sp>
      <p:sp>
        <p:nvSpPr>
          <p:cNvPr id="73734" name="AutoShape 2" descr="Image result for client side validation">
            <a:extLst>
              <a:ext uri="{FF2B5EF4-FFF2-40B4-BE49-F238E27FC236}">
                <a16:creationId xmlns:a16="http://schemas.microsoft.com/office/drawing/2014/main" id="{C70458CE-E410-075F-416B-495152AAC6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3735" name="Picture 3">
            <a:extLst>
              <a:ext uri="{FF2B5EF4-FFF2-40B4-BE49-F238E27FC236}">
                <a16:creationId xmlns:a16="http://schemas.microsoft.com/office/drawing/2014/main" id="{A66742DF-C3D3-E6DC-E3C4-207A7382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09" y="883616"/>
            <a:ext cx="3753748" cy="2534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6" name="AutoShape 5" descr="Image result for pop-up alert">
            <a:extLst>
              <a:ext uri="{FF2B5EF4-FFF2-40B4-BE49-F238E27FC236}">
                <a16:creationId xmlns:a16="http://schemas.microsoft.com/office/drawing/2014/main" id="{66892E32-3AB5-1ED3-1BDF-C132E457C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3737" name="Picture 8">
            <a:extLst>
              <a:ext uri="{FF2B5EF4-FFF2-40B4-BE49-F238E27FC236}">
                <a16:creationId xmlns:a16="http://schemas.microsoft.com/office/drawing/2014/main" id="{EE5A0416-DB02-5967-F4A4-F43355B4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09" y="3696614"/>
            <a:ext cx="3753748" cy="2505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B944C042-8AB0-05DF-12DC-8D7503BE96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0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</a:rPr>
              <a:t>Introduction to Java-script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Data Types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604838"/>
            <a:ext cx="12085982" cy="475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/>
              <a:t>JavaScript provides different data types to hold different types of values. There are two types of data types in JavaScript.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/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b="1" dirty="0"/>
              <a:t>Primitive data type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b="1" dirty="0"/>
              <a:t>Non-primitive (reference) data type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JavaScript is a </a:t>
            </a:r>
            <a:r>
              <a:rPr lang="en-US" altLang="en-US" sz="2400" b="1" dirty="0"/>
              <a:t>dynamic type language, </a:t>
            </a:r>
            <a:r>
              <a:rPr lang="en-US" altLang="en-US" sz="2400" dirty="0"/>
              <a:t>means you </a:t>
            </a:r>
            <a:r>
              <a:rPr lang="en-US" altLang="en-US" sz="2400" dirty="0">
                <a:solidFill>
                  <a:srgbClr val="FF0000"/>
                </a:solidFill>
              </a:rPr>
              <a:t>don't need to specify type of the variable </a:t>
            </a:r>
            <a:r>
              <a:rPr lang="en-US" altLang="en-US" sz="2400" dirty="0"/>
              <a:t>because it is dynamically used by JavaScript engine.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You need to use </a:t>
            </a:r>
            <a:r>
              <a:rPr lang="en-US" altLang="en-US" sz="2400" b="1" dirty="0">
                <a:solidFill>
                  <a:srgbClr val="FF0000"/>
                </a:solidFill>
              </a:rPr>
              <a:t>var</a:t>
            </a:r>
            <a:r>
              <a:rPr lang="en-US" altLang="en-US" sz="2400" dirty="0"/>
              <a:t> here to specify the data type.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It can hold any type of values such as numbers, strings etc. For example: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</a:rPr>
              <a:t>var a=40; </a:t>
            </a:r>
            <a:r>
              <a:rPr lang="en-US" altLang="en-US" sz="2400" dirty="0"/>
              <a:t>//holding number  </a:t>
            </a:r>
          </a:p>
          <a:p>
            <a:pPr marL="108585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</a:rPr>
              <a:t>var b="Rahul"; </a:t>
            </a:r>
            <a:r>
              <a:rPr lang="en-US" altLang="en-US" sz="2400" dirty="0"/>
              <a:t>//holding string </a:t>
            </a:r>
          </a:p>
        </p:txBody>
      </p:sp>
    </p:spTree>
    <p:extLst>
      <p:ext uri="{BB962C8B-B14F-4D97-AF65-F5344CB8AC3E}">
        <p14:creationId xmlns:p14="http://schemas.microsoft.com/office/powerpoint/2010/main" val="227305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primitive data types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604838"/>
            <a:ext cx="12085982" cy="4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/>
              <a:t>There are five types of primitive data types in JavaScript. They are as follows:</a:t>
            </a:r>
            <a:endParaRPr lang="en-US" alt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6841D3-A156-AB96-09D0-45ADEF43D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02957"/>
              </p:ext>
            </p:extLst>
          </p:nvPr>
        </p:nvGraphicFramePr>
        <p:xfrm>
          <a:off x="332111" y="1255775"/>
          <a:ext cx="9660029" cy="4693920"/>
        </p:xfrm>
        <a:graphic>
          <a:graphicData uri="http://schemas.openxmlformats.org/drawingml/2006/table">
            <a:tbl>
              <a:tblPr/>
              <a:tblGrid>
                <a:gridCol w="1629211">
                  <a:extLst>
                    <a:ext uri="{9D8B030D-6E8A-4147-A177-3AD203B41FA5}">
                      <a16:colId xmlns:a16="http://schemas.microsoft.com/office/drawing/2014/main" val="2950448259"/>
                    </a:ext>
                  </a:extLst>
                </a:gridCol>
                <a:gridCol w="8030818">
                  <a:extLst>
                    <a:ext uri="{9D8B030D-6E8A-4147-A177-3AD203B41FA5}">
                      <a16:colId xmlns:a16="http://schemas.microsoft.com/office/drawing/2014/main" val="327786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0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0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9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sequence of characters 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e.g. "hello"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6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numeric values 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e.g. 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86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value either 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 or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68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Undefined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undefined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7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null i.e. no value at all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802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E90056-E9C5-3321-34AC-45B01A2F5EF6}"/>
              </a:ext>
            </a:extLst>
          </p:cNvPr>
          <p:cNvSpPr txBox="1"/>
          <p:nvPr/>
        </p:nvSpPr>
        <p:spPr>
          <a:xfrm>
            <a:off x="6162260" y="2891812"/>
            <a:ext cx="2823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weight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7.5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7562B-2587-71CF-EC52-7FB7D44643C2}"/>
              </a:ext>
            </a:extLst>
          </p:cNvPr>
          <p:cNvSpPr txBox="1"/>
          <p:nvPr/>
        </p:nvSpPr>
        <p:spPr>
          <a:xfrm>
            <a:off x="5989983" y="1846372"/>
            <a:ext cx="4081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Strings:</a:t>
            </a:r>
            <a:br>
              <a:rPr lang="en-US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color = </a:t>
            </a: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lastName = </a:t>
            </a: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56349-32D5-1AE1-8808-8428331A5CED}"/>
              </a:ext>
            </a:extLst>
          </p:cNvPr>
          <p:cNvSpPr txBox="1"/>
          <p:nvPr/>
        </p:nvSpPr>
        <p:spPr>
          <a:xfrm>
            <a:off x="5989983" y="3744418"/>
            <a:ext cx="3975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Booleans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5">
            <a:extLst>
              <a:ext uri="{FF2B5EF4-FFF2-40B4-BE49-F238E27FC236}">
                <a16:creationId xmlns:a16="http://schemas.microsoft.com/office/drawing/2014/main" id="{6E5ECB5E-84BF-F61D-9356-BBFFFCAE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3" y="750612"/>
            <a:ext cx="11993217" cy="818643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JavaScript has only </a:t>
            </a:r>
            <a:r>
              <a:rPr lang="en-US" altLang="en-US" sz="2400" b="1" dirty="0"/>
              <a:t>one type of number</a:t>
            </a:r>
            <a:r>
              <a:rPr lang="en-US" altLang="en-US" sz="2400" dirty="0"/>
              <a:t>.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Numbers can be </a:t>
            </a:r>
            <a:r>
              <a:rPr lang="en-US" altLang="en-US" sz="2400" b="1" dirty="0"/>
              <a:t>written with or without decimals</a:t>
            </a:r>
            <a:r>
              <a:rPr lang="en-US" altLang="en-US" sz="2400" dirty="0"/>
              <a:t>.</a:t>
            </a:r>
          </a:p>
        </p:txBody>
      </p:sp>
      <p:sp>
        <p:nvSpPr>
          <p:cNvPr id="89092" name="object 9">
            <a:extLst>
              <a:ext uri="{FF2B5EF4-FFF2-40B4-BE49-F238E27FC236}">
                <a16:creationId xmlns:a16="http://schemas.microsoft.com/office/drawing/2014/main" id="{E1DDA834-231F-221C-0498-2FBA1171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8922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9A57D-8E7F-EFE5-10D4-023FC281CE98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975E094-2C29-A983-66AB-F83899C02C53}"/>
              </a:ext>
            </a:extLst>
          </p:cNvPr>
          <p:cNvSpPr txBox="1">
            <a:spLocks noChangeArrowheads="1"/>
          </p:cNvSpPr>
          <p:nvPr/>
        </p:nvSpPr>
        <p:spPr>
          <a:xfrm>
            <a:off x="106016" y="0"/>
            <a:ext cx="12085983" cy="600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>
                <a:solidFill>
                  <a:srgbClr val="C00000"/>
                </a:solidFill>
              </a:rPr>
              <a:t>JavaScript primitive data types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546A5-330F-F148-5D4A-F2B391077061}"/>
              </a:ext>
            </a:extLst>
          </p:cNvPr>
          <p:cNvSpPr txBox="1"/>
          <p:nvPr/>
        </p:nvSpPr>
        <p:spPr>
          <a:xfrm>
            <a:off x="315387" y="1710267"/>
            <a:ext cx="7129671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Numbers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can be written with or without decimals: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x =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3.14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y =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 +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spc="-15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y;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A1FF78-060A-5617-127D-CB146200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662" y="921394"/>
            <a:ext cx="4431555" cy="18201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02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5">
            <a:extLst>
              <a:ext uri="{FF2B5EF4-FFF2-40B4-BE49-F238E27FC236}">
                <a16:creationId xmlns:a16="http://schemas.microsoft.com/office/drawing/2014/main" id="{6E5ECB5E-84BF-F61D-9356-BBFFFCAE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3" y="750612"/>
            <a:ext cx="11993217" cy="818643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dirty="0"/>
              <a:t>Integer Precision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Integers (</a:t>
            </a:r>
            <a:r>
              <a:rPr lang="en-US" altLang="en-US" sz="2400" b="1" dirty="0"/>
              <a:t>numbers without a period </a:t>
            </a:r>
            <a:r>
              <a:rPr lang="en-US" altLang="en-US" sz="2400" dirty="0"/>
              <a:t>or exponent notation) are accurate up to </a:t>
            </a:r>
            <a:r>
              <a:rPr lang="en-US" altLang="en-US" sz="2400" b="1" dirty="0"/>
              <a:t>15 digits</a:t>
            </a:r>
            <a:r>
              <a:rPr lang="en-US" altLang="en-US" sz="2400" dirty="0"/>
              <a:t>.</a:t>
            </a:r>
          </a:p>
        </p:txBody>
      </p:sp>
      <p:sp>
        <p:nvSpPr>
          <p:cNvPr id="89092" name="object 9">
            <a:extLst>
              <a:ext uri="{FF2B5EF4-FFF2-40B4-BE49-F238E27FC236}">
                <a16:creationId xmlns:a16="http://schemas.microsoft.com/office/drawing/2014/main" id="{E1DDA834-231F-221C-0498-2FBA1171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8922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9A57D-8E7F-EFE5-10D4-023FC281CE98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975E094-2C29-A983-66AB-F83899C02C53}"/>
              </a:ext>
            </a:extLst>
          </p:cNvPr>
          <p:cNvSpPr txBox="1">
            <a:spLocks noChangeArrowheads="1"/>
          </p:cNvSpPr>
          <p:nvPr/>
        </p:nvSpPr>
        <p:spPr>
          <a:xfrm>
            <a:off x="106016" y="0"/>
            <a:ext cx="12085983" cy="600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>
                <a:solidFill>
                  <a:srgbClr val="C00000"/>
                </a:solidFill>
              </a:rPr>
              <a:t>JavaScript primitive data types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546A5-330F-F148-5D4A-F2B391077061}"/>
              </a:ext>
            </a:extLst>
          </p:cNvPr>
          <p:cNvSpPr txBox="1"/>
          <p:nvPr/>
        </p:nvSpPr>
        <p:spPr>
          <a:xfrm>
            <a:off x="315387" y="1710267"/>
            <a:ext cx="7129671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Numbers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Precision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Integers (numbers without a period or exponent notation) are accurate up to 15 digits: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999999999999999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9999999999999999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y;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A7AD51-B297-1AA7-6352-00A57838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829537"/>
            <a:ext cx="5419725" cy="201930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345455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5">
            <a:extLst>
              <a:ext uri="{FF2B5EF4-FFF2-40B4-BE49-F238E27FC236}">
                <a16:creationId xmlns:a16="http://schemas.microsoft.com/office/drawing/2014/main" id="{6E5ECB5E-84BF-F61D-9356-BBFFFCAE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3" y="750612"/>
            <a:ext cx="11993217" cy="449311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dirty="0"/>
              <a:t>Floating Precision</a:t>
            </a:r>
            <a:endParaRPr lang="en-US" altLang="en-US" sz="2400" dirty="0"/>
          </a:p>
        </p:txBody>
      </p:sp>
      <p:sp>
        <p:nvSpPr>
          <p:cNvPr id="89092" name="object 9">
            <a:extLst>
              <a:ext uri="{FF2B5EF4-FFF2-40B4-BE49-F238E27FC236}">
                <a16:creationId xmlns:a16="http://schemas.microsoft.com/office/drawing/2014/main" id="{E1DDA834-231F-221C-0498-2FBA1171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8922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9A57D-8E7F-EFE5-10D4-023FC281CE98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975E094-2C29-A983-66AB-F83899C02C53}"/>
              </a:ext>
            </a:extLst>
          </p:cNvPr>
          <p:cNvSpPr txBox="1">
            <a:spLocks noChangeArrowheads="1"/>
          </p:cNvSpPr>
          <p:nvPr/>
        </p:nvSpPr>
        <p:spPr>
          <a:xfrm>
            <a:off x="106016" y="0"/>
            <a:ext cx="12085983" cy="600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>
                <a:solidFill>
                  <a:srgbClr val="C00000"/>
                </a:solidFill>
              </a:rPr>
              <a:t>JavaScript primitive data types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546A5-330F-F148-5D4A-F2B391077061}"/>
              </a:ext>
            </a:extLst>
          </p:cNvPr>
          <p:cNvSpPr txBox="1"/>
          <p:nvPr/>
        </p:nvSpPr>
        <p:spPr>
          <a:xfrm>
            <a:off x="198783" y="1199923"/>
            <a:ext cx="7129671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Numbers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Floating Point Precision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Floating point arithmetic is not always 100% accurate.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"0.2 + 0.1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x;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D76AD-D739-38F6-5EB8-0ABCCE56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70" y="1049386"/>
            <a:ext cx="4299916" cy="224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Data Types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604838"/>
            <a:ext cx="12085982" cy="4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/>
              <a:t>A JavaScript string is zero or more characters written inside quotes.</a:t>
            </a: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E3BD7-3ADF-FCE4-CE77-1367718A08EA}"/>
              </a:ext>
            </a:extLst>
          </p:cNvPr>
          <p:cNvSpPr txBox="1"/>
          <p:nvPr/>
        </p:nvSpPr>
        <p:spPr>
          <a:xfrm>
            <a:off x="477076" y="1054149"/>
            <a:ext cx="6692349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Strings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text =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Chitkara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University"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written inside quotes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text;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542E6-8924-1639-B453-373B8E19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33" y="1603928"/>
            <a:ext cx="4623127" cy="22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non-primitive data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150087-632E-15BE-938B-A236A0922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23602"/>
              </p:ext>
            </p:extLst>
          </p:nvPr>
        </p:nvGraphicFramePr>
        <p:xfrm>
          <a:off x="279101" y="815009"/>
          <a:ext cx="11064759" cy="1981199"/>
        </p:xfrm>
        <a:graphic>
          <a:graphicData uri="http://schemas.openxmlformats.org/drawingml/2006/table">
            <a:tbl>
              <a:tblPr/>
              <a:tblGrid>
                <a:gridCol w="2501895">
                  <a:extLst>
                    <a:ext uri="{9D8B030D-6E8A-4147-A177-3AD203B41FA5}">
                      <a16:colId xmlns:a16="http://schemas.microsoft.com/office/drawing/2014/main" val="3176488335"/>
                    </a:ext>
                  </a:extLst>
                </a:gridCol>
                <a:gridCol w="8562864">
                  <a:extLst>
                    <a:ext uri="{9D8B030D-6E8A-4147-A177-3AD203B41FA5}">
                      <a16:colId xmlns:a16="http://schemas.microsoft.com/office/drawing/2014/main" val="95487452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6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6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6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6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6006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instance through which we can access members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2821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group of similar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94473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855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2F8C3D-43A4-EFEE-CF01-192B43E292A1}"/>
              </a:ext>
            </a:extLst>
          </p:cNvPr>
          <p:cNvSpPr txBox="1"/>
          <p:nvPr/>
        </p:nvSpPr>
        <p:spPr>
          <a:xfrm>
            <a:off x="279101" y="2910206"/>
            <a:ext cx="1106475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DB4DF-6C4C-5E7D-1A10-CD69BE78AA72}"/>
              </a:ext>
            </a:extLst>
          </p:cNvPr>
          <p:cNvSpPr txBox="1"/>
          <p:nvPr/>
        </p:nvSpPr>
        <p:spPr>
          <a:xfrm>
            <a:off x="279101" y="3825208"/>
            <a:ext cx="1106475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object: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2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Operators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04838"/>
            <a:ext cx="6281530" cy="488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/>
              <a:t>JavaScript operators are symbols that are used to perform operations on operands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400" b="1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There are following types of operators in JavaScript.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400" dirty="0"/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Arithmetic Operators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Comparison (Relational) Operators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Bitwise Operators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Logical Operators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Assignment Operators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112093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Operators-  Arithmetic operators 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604838"/>
            <a:ext cx="12085982" cy="8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</a:rPr>
              <a:t>Arithmetic operators </a:t>
            </a:r>
            <a:r>
              <a:rPr lang="en-US" altLang="en-US" sz="2400" dirty="0"/>
              <a:t>are used to perform </a:t>
            </a:r>
            <a:r>
              <a:rPr lang="en-US" altLang="en-US" sz="2400" b="1" dirty="0"/>
              <a:t>arithmetic operations </a:t>
            </a:r>
            <a:r>
              <a:rPr lang="en-US" altLang="en-US" sz="2400" dirty="0"/>
              <a:t>on the operands.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The following operators are known as JavaScript arithmetic operators.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80A243-B4E2-E283-D5A4-D00845968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63572"/>
              </p:ext>
            </p:extLst>
          </p:nvPr>
        </p:nvGraphicFramePr>
        <p:xfrm>
          <a:off x="198783" y="1546860"/>
          <a:ext cx="5777947" cy="4587240"/>
        </p:xfrm>
        <a:graphic>
          <a:graphicData uri="http://schemas.openxmlformats.org/drawingml/2006/table">
            <a:tbl>
              <a:tblPr/>
              <a:tblGrid>
                <a:gridCol w="1152939">
                  <a:extLst>
                    <a:ext uri="{9D8B030D-6E8A-4147-A177-3AD203B41FA5}">
                      <a16:colId xmlns:a16="http://schemas.microsoft.com/office/drawing/2014/main" val="37401350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26953383"/>
                    </a:ext>
                  </a:extLst>
                </a:gridCol>
                <a:gridCol w="2186608">
                  <a:extLst>
                    <a:ext uri="{9D8B030D-6E8A-4147-A177-3AD203B41FA5}">
                      <a16:colId xmlns:a16="http://schemas.microsoft.com/office/drawing/2014/main" val="3095265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7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1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10+20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55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20-10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3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10*20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6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/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20/10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7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(Remainder)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20%10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39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++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</a:t>
                      </a:r>
                    </a:p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a++;</a:t>
                      </a:r>
                    </a:p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Now a = 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3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--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</a:t>
                      </a:r>
                    </a:p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a--; </a:t>
                      </a:r>
                    </a:p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Now a = 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548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E45DFF-77B7-0DB2-66F6-2C890E205FFA}"/>
              </a:ext>
            </a:extLst>
          </p:cNvPr>
          <p:cNvSpPr txBox="1"/>
          <p:nvPr/>
        </p:nvSpPr>
        <p:spPr>
          <a:xfrm>
            <a:off x="6414052" y="1565611"/>
            <a:ext cx="5777947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&lt;-- JS arithmetic operations --&gt;</a:t>
            </a: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a + b;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a * b;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+x);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Multiplicaiton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+y);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Operators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604838"/>
            <a:ext cx="5565913" cy="818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</a:rPr>
              <a:t>Relational  operators </a:t>
            </a:r>
            <a:r>
              <a:rPr lang="en-US" altLang="en-US" sz="2400" dirty="0"/>
              <a:t>compares the two operands.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7505ED-0A5B-8A32-634D-29831DAA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88681"/>
              </p:ext>
            </p:extLst>
          </p:nvPr>
        </p:nvGraphicFramePr>
        <p:xfrm>
          <a:off x="106017" y="1546860"/>
          <a:ext cx="5565916" cy="4739640"/>
        </p:xfrm>
        <a:graphic>
          <a:graphicData uri="http://schemas.openxmlformats.org/drawingml/2006/table">
            <a:tbl>
              <a:tblPr/>
              <a:tblGrid>
                <a:gridCol w="861393">
                  <a:extLst>
                    <a:ext uri="{9D8B030D-6E8A-4147-A177-3AD203B41FA5}">
                      <a16:colId xmlns:a16="http://schemas.microsoft.com/office/drawing/2014/main" val="1007311899"/>
                    </a:ext>
                  </a:extLst>
                </a:gridCol>
                <a:gridCol w="2278522">
                  <a:extLst>
                    <a:ext uri="{9D8B030D-6E8A-4147-A177-3AD203B41FA5}">
                      <a16:colId xmlns:a16="http://schemas.microsoft.com/office/drawing/2014/main" val="1086710882"/>
                    </a:ext>
                  </a:extLst>
                </a:gridCol>
                <a:gridCol w="2426001">
                  <a:extLst>
                    <a:ext uri="{9D8B030D-6E8A-4147-A177-3AD203B41FA5}">
                      <a16:colId xmlns:a16="http://schemas.microsoft.com/office/drawing/2014/main" val="847624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1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2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==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0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===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Identical (equal and of same type)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13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!=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10!=20 =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5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!==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Identical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20!==20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77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20&gt;10 =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53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&gt;=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20&gt;=10 =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62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20&lt;10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48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&lt;=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20&lt;=10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201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DEB2D3-00E2-CD39-B14A-97B405B63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70849"/>
              </p:ext>
            </p:extLst>
          </p:nvPr>
        </p:nvGraphicFramePr>
        <p:xfrm>
          <a:off x="5883965" y="1546860"/>
          <a:ext cx="6255026" cy="3764280"/>
        </p:xfrm>
        <a:graphic>
          <a:graphicData uri="http://schemas.openxmlformats.org/drawingml/2006/table">
            <a:tbl>
              <a:tblPr/>
              <a:tblGrid>
                <a:gridCol w="1081788">
                  <a:extLst>
                    <a:ext uri="{9D8B030D-6E8A-4147-A177-3AD203B41FA5}">
                      <a16:colId xmlns:a16="http://schemas.microsoft.com/office/drawing/2014/main" val="2051355722"/>
                    </a:ext>
                  </a:extLst>
                </a:gridCol>
                <a:gridCol w="2244782">
                  <a:extLst>
                    <a:ext uri="{9D8B030D-6E8A-4147-A177-3AD203B41FA5}">
                      <a16:colId xmlns:a16="http://schemas.microsoft.com/office/drawing/2014/main" val="2740414651"/>
                    </a:ext>
                  </a:extLst>
                </a:gridCol>
                <a:gridCol w="2928456">
                  <a:extLst>
                    <a:ext uri="{9D8B030D-6E8A-4147-A177-3AD203B41FA5}">
                      <a16:colId xmlns:a16="http://schemas.microsoft.com/office/drawing/2014/main" val="3887640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49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7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XOR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^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70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~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(~10) = -10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01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&lt;&lt;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Left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(10&lt;&lt;2) = 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4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99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&gt;&gt;&gt;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 with Zero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45942"/>
                  </a:ext>
                </a:extLst>
              </a:tr>
            </a:tbl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12098A2C-931D-680E-9E85-6666002B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57" y="624716"/>
            <a:ext cx="6208634" cy="818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bitwise operators </a:t>
            </a:r>
            <a:r>
              <a:rPr lang="en-US" altLang="en-US" sz="2400" dirty="0"/>
              <a:t>perform bitwise operations on operands.</a:t>
            </a:r>
          </a:p>
        </p:txBody>
      </p:sp>
    </p:spTree>
    <p:extLst>
      <p:ext uri="{BB962C8B-B14F-4D97-AF65-F5344CB8AC3E}">
        <p14:creationId xmlns:p14="http://schemas.microsoft.com/office/powerpoint/2010/main" val="5408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bject 9">
            <a:extLst>
              <a:ext uri="{FF2B5EF4-FFF2-40B4-BE49-F238E27FC236}">
                <a16:creationId xmlns:a16="http://schemas.microsoft.com/office/drawing/2014/main" id="{19F8FCA2-0F36-CBBE-3039-4E8F4211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AABDDA-2AC7-273C-25DE-ED6A213EEC3A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75DC24FE-9E52-6DD7-5EB1-54CF793FCF7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603375" y="673100"/>
            <a:ext cx="8789988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205" tIns="39603" rIns="79205" bIns="39603"/>
          <a:lstStyle/>
          <a:p>
            <a:pPr marL="297025" indent="-297025" eaLnBrk="1" hangingPunct="1">
              <a:lnSpc>
                <a:spcPct val="150000"/>
              </a:lnSpc>
              <a:spcBef>
                <a:spcPct val="20000"/>
              </a:spcBef>
              <a:buClr>
                <a:srgbClr val="A3C145"/>
              </a:buClr>
              <a:buSzPct val="80000"/>
              <a:buFont typeface="Arial" pitchFamily="34" charset="0"/>
              <a:buChar char="►"/>
              <a:defRPr/>
            </a:pPr>
            <a:endParaRPr lang="tr-TR" kern="0" dirty="0">
              <a:latin typeface="Tahoma"/>
              <a:cs typeface="+mn-cs"/>
            </a:endParaRPr>
          </a:p>
        </p:txBody>
      </p:sp>
      <p:sp>
        <p:nvSpPr>
          <p:cNvPr id="75782" name="AutoShape 2" descr="Image result for client side validation">
            <a:extLst>
              <a:ext uri="{FF2B5EF4-FFF2-40B4-BE49-F238E27FC236}">
                <a16:creationId xmlns:a16="http://schemas.microsoft.com/office/drawing/2014/main" id="{50B59906-D360-4019-A04E-2E28C43BB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5783" name="AutoShape 5" descr="Image result for pop-up alert">
            <a:extLst>
              <a:ext uri="{FF2B5EF4-FFF2-40B4-BE49-F238E27FC236}">
                <a16:creationId xmlns:a16="http://schemas.microsoft.com/office/drawing/2014/main" id="{A72942D3-7FCD-5D92-7BE7-D213A2637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677C3B5-78C7-1C4F-79B4-411C3CFAF9E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0" y="673100"/>
            <a:ext cx="6255026" cy="615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79205" tIns="39603" rIns="79205" bIns="39603"/>
          <a:lstStyle/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form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client side.</a:t>
            </a: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functionality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webpage</a:t>
            </a:r>
          </a:p>
          <a:p>
            <a:pPr marL="11112" algn="just">
              <a:spcBef>
                <a:spcPts val="13"/>
              </a:spcBef>
              <a:buClr>
                <a:srgbClr val="A3C145"/>
              </a:buClr>
              <a:buSzPct val="80000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programming 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Java script is  return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simple syntax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112" algn="just">
              <a:spcBef>
                <a:spcPts val="13"/>
              </a:spcBef>
              <a:buClr>
                <a:srgbClr val="A3C145"/>
              </a:buClr>
              <a:buSzPct val="80000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script code can be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without preliminary compilation.</a:t>
            </a:r>
          </a:p>
          <a:p>
            <a:pPr marL="11112" algn="just">
              <a:spcBef>
                <a:spcPts val="13"/>
              </a:spcBef>
              <a:buClr>
                <a:srgbClr val="A3C145"/>
              </a:buClr>
              <a:buSzPct val="80000"/>
              <a:defRPr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 events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etc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Clr>
                <a:srgbClr val="A3C145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part of JavaScript is the ability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functions within scripts.</a:t>
            </a:r>
            <a:endParaRPr lang="en-US" sz="2800" spc="-9" dirty="0">
              <a:latin typeface="Times New Roman"/>
              <a:cs typeface="Times New Roman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73F72D-D724-B90B-72F0-36D1B5D61274}"/>
              </a:ext>
            </a:extLst>
          </p:cNvPr>
          <p:cNvSpPr txBox="1">
            <a:spLocks/>
          </p:cNvSpPr>
          <p:nvPr/>
        </p:nvSpPr>
        <p:spPr>
          <a:xfrm>
            <a:off x="0" y="32058"/>
            <a:ext cx="12192000" cy="60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Features of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BE37-D910-17C3-ADB0-4E39A27E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1381125"/>
            <a:ext cx="4962525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Operators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604838"/>
            <a:ext cx="5221357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JavaScript Logical Operators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031FA3-58CC-14A1-02FE-8BCD107B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2533"/>
              </p:ext>
            </p:extLst>
          </p:nvPr>
        </p:nvGraphicFramePr>
        <p:xfrm>
          <a:off x="106017" y="1184942"/>
          <a:ext cx="5221358" cy="2880360"/>
        </p:xfrm>
        <a:graphic>
          <a:graphicData uri="http://schemas.openxmlformats.org/drawingml/2006/table">
            <a:tbl>
              <a:tblPr/>
              <a:tblGrid>
                <a:gridCol w="907688">
                  <a:extLst>
                    <a:ext uri="{9D8B030D-6E8A-4147-A177-3AD203B41FA5}">
                      <a16:colId xmlns:a16="http://schemas.microsoft.com/office/drawing/2014/main" val="3398391316"/>
                    </a:ext>
                  </a:extLst>
                </a:gridCol>
                <a:gridCol w="1075909">
                  <a:extLst>
                    <a:ext uri="{9D8B030D-6E8A-4147-A177-3AD203B41FA5}">
                      <a16:colId xmlns:a16="http://schemas.microsoft.com/office/drawing/2014/main" val="2242600889"/>
                    </a:ext>
                  </a:extLst>
                </a:gridCol>
                <a:gridCol w="3237761">
                  <a:extLst>
                    <a:ext uri="{9D8B030D-6E8A-4147-A177-3AD203B41FA5}">
                      <a16:colId xmlns:a16="http://schemas.microsoft.com/office/drawing/2014/main" val="2648692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E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1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1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!(10==20) =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376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79AFC3-5E28-AC17-25FF-66616D1A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20622"/>
              </p:ext>
            </p:extLst>
          </p:nvPr>
        </p:nvGraphicFramePr>
        <p:xfrm>
          <a:off x="5623806" y="1152413"/>
          <a:ext cx="6568192" cy="4434840"/>
        </p:xfrm>
        <a:graphic>
          <a:graphicData uri="http://schemas.openxmlformats.org/drawingml/2006/table">
            <a:tbl>
              <a:tblPr/>
              <a:tblGrid>
                <a:gridCol w="1634972">
                  <a:extLst>
                    <a:ext uri="{9D8B030D-6E8A-4147-A177-3AD203B41FA5}">
                      <a16:colId xmlns:a16="http://schemas.microsoft.com/office/drawing/2014/main" val="2387698233"/>
                    </a:ext>
                  </a:extLst>
                </a:gridCol>
                <a:gridCol w="2743823">
                  <a:extLst>
                    <a:ext uri="{9D8B030D-6E8A-4147-A177-3AD203B41FA5}">
                      <a16:colId xmlns:a16="http://schemas.microsoft.com/office/drawing/2014/main" val="3486042358"/>
                    </a:ext>
                  </a:extLst>
                </a:gridCol>
                <a:gridCol w="2189397">
                  <a:extLst>
                    <a:ext uri="{9D8B030D-6E8A-4147-A177-3AD203B41FA5}">
                      <a16:colId xmlns:a16="http://schemas.microsoft.com/office/drawing/2014/main" val="2944376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6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61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10+10 = 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3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+=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a+=20; Now a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61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-=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a=20; a-=10; Now a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35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*=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Multiply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a*=20; Now a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3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/=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Divide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a/=2; Now a = 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3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%=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a%=2; Now a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725"/>
                  </a:ext>
                </a:extLst>
              </a:tr>
            </a:tbl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765F3B02-A82E-CC96-0986-06900A06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806" y="604838"/>
            <a:ext cx="6568193" cy="449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JavaScript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77810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7" name="Picture 5">
            <a:extLst>
              <a:ext uri="{FF2B5EF4-FFF2-40B4-BE49-F238E27FC236}">
                <a16:creationId xmlns:a16="http://schemas.microsoft.com/office/drawing/2014/main" id="{45A57ED0-505B-7161-6110-1AFC4467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2" y="3197682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6">
            <a:extLst>
              <a:ext uri="{FF2B5EF4-FFF2-40B4-BE49-F238E27FC236}">
                <a16:creationId xmlns:a16="http://schemas.microsoft.com/office/drawing/2014/main" id="{946DEA35-8261-9B9A-BB9D-A237D1C3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6" y="4956676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7">
            <a:extLst>
              <a:ext uri="{FF2B5EF4-FFF2-40B4-BE49-F238E27FC236}">
                <a16:creationId xmlns:a16="http://schemas.microsoft.com/office/drawing/2014/main" id="{7B76177A-162F-A3C1-1571-3BEFC164F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97" y="1258957"/>
            <a:ext cx="5334000" cy="15080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4" tIns="45708" rIns="91414" bIns="457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&lt;script </a:t>
            </a:r>
            <a:r>
              <a:rPr lang="en-US" altLang="en-US" sz="2000" dirty="0">
                <a:latin typeface="Courier New" panose="02070309020205020404" pitchFamily="49" charset="0"/>
              </a:rPr>
              <a:t>type="text/</a:t>
            </a:r>
            <a:r>
              <a:rPr lang="en-US" altLang="en-US" sz="20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  <a:r>
              <a:rPr kumimoji="1" lang="en-US" altLang="en-US" sz="20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b="1" dirty="0">
                <a:solidFill>
                  <a:srgbClr val="FF3300"/>
                </a:solidFill>
                <a:highlight>
                  <a:srgbClr val="00FF00"/>
                </a:highlight>
                <a:latin typeface="Courier New" panose="02070309020205020404" pitchFamily="49" charset="0"/>
              </a:rPr>
              <a:t>prompt("What is your name?");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b="1" dirty="0">
                <a:solidFill>
                  <a:srgbClr val="FF33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prompt("How old are you?","20");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&lt;/script&gt;</a:t>
            </a:r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12348578-5BB8-A69A-24C6-AF609795D8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0096" y="1972218"/>
            <a:ext cx="1003851" cy="12215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4" tIns="45708" rIns="91414" bIns="45708"/>
          <a:lstStyle/>
          <a:p>
            <a:endParaRPr lang="en-IN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8BD7D1ED-CEDB-79C4-A3BA-07AF561CF9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3285" y="2289675"/>
            <a:ext cx="50384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4" tIns="45708" rIns="91414" bIns="45708"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83B63-D394-8132-193F-1236A189E405}"/>
              </a:ext>
            </a:extLst>
          </p:cNvPr>
          <p:cNvSpPr txBox="1"/>
          <p:nvPr/>
        </p:nvSpPr>
        <p:spPr>
          <a:xfrm>
            <a:off x="0" y="18247"/>
            <a:ext cx="12192000" cy="624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">
              <a:lnSpc>
                <a:spcPct val="150000"/>
              </a:lnSpc>
            </a:pPr>
            <a:r>
              <a:rPr lang="en-US" sz="2800" b="1" dirty="0"/>
              <a:t>How to get input and displays 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66235-AFEE-FAD7-7459-A7418A18B97A}"/>
              </a:ext>
            </a:extLst>
          </p:cNvPr>
          <p:cNvSpPr txBox="1"/>
          <p:nvPr/>
        </p:nvSpPr>
        <p:spPr>
          <a:xfrm>
            <a:off x="9525" y="754248"/>
            <a:ext cx="8515350" cy="472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00FF00"/>
                </a:highlight>
              </a:rPr>
              <a:t>prompt()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/>
              <a:t>used to take input in a java script code 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F3EB3-DF81-9341-481C-14FE363E725B}"/>
              </a:ext>
            </a:extLst>
          </p:cNvPr>
          <p:cNvSpPr txBox="1"/>
          <p:nvPr/>
        </p:nvSpPr>
        <p:spPr>
          <a:xfrm>
            <a:off x="6264277" y="1226878"/>
            <a:ext cx="5761381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a=prompt(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3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7EAD29E-E950-7C66-FDEE-BFB822FC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93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Courier New" panose="02070309020205020404" pitchFamily="49" charset="0"/>
              </a:rPr>
              <a:t>prompt()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EF51AF1-B30B-27E4-9D87-5731C500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58" y="2266122"/>
            <a:ext cx="5781260" cy="381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If the user click the "OK" button, </a:t>
            </a:r>
            <a:r>
              <a:rPr lang="en-US" altLang="en-US" sz="2000" b="1" dirty="0">
                <a:latin typeface="Courier New" panose="02070309020205020404" pitchFamily="49" charset="0"/>
              </a:rPr>
              <a:t>prompt()</a:t>
            </a:r>
            <a:r>
              <a:rPr lang="en-US" altLang="en-US" sz="2000" dirty="0"/>
              <a:t> returns the value in the input  as a string.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If the user click the "Cancel" button, </a:t>
            </a:r>
            <a:r>
              <a:rPr lang="en-US" altLang="en-US" sz="2000" b="1" dirty="0">
                <a:latin typeface="Courier New" panose="02070309020205020404" pitchFamily="49" charset="0"/>
              </a:rPr>
              <a:t>prompt()</a:t>
            </a:r>
            <a:r>
              <a:rPr lang="en-US" altLang="en-US" sz="2000" dirty="0"/>
              <a:t> returns null.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To covert the string input to number we use </a:t>
            </a:r>
            <a:r>
              <a:rPr lang="en-US" altLang="en-US" sz="2000" b="1" dirty="0" err="1"/>
              <a:t>parseInt</a:t>
            </a:r>
            <a:r>
              <a:rPr lang="en-US" altLang="en-US" sz="2000" b="1" dirty="0"/>
              <a:t>() 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43F92717-DA7D-8D7E-68A6-A06F9D9A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" y="887601"/>
            <a:ext cx="5887278" cy="70786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14" tIns="45708" rIns="91414" bIns="457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 num=</a:t>
            </a:r>
            <a:r>
              <a:rPr kumimoji="1"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parseInt</a:t>
            </a:r>
            <a:r>
              <a:rPr kumimoji="1"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(prompt(“Enter a number”));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809C5-F6DF-9724-A0CE-EDC548119544}"/>
              </a:ext>
            </a:extLst>
          </p:cNvPr>
          <p:cNvSpPr txBox="1"/>
          <p:nvPr/>
        </p:nvSpPr>
        <p:spPr>
          <a:xfrm>
            <a:off x="6096000" y="1524000"/>
            <a:ext cx="60960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(prompt(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"Ener number1"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b=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(prompt(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"Ener number2"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52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4D0828E-DF5B-3202-88CB-8CD7F8806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048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C00000"/>
                </a:solidFill>
              </a:rPr>
              <a:t>JavaScript Display Possibilities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06F9B3D9-BD24-1072-24B3-D7787F23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2" y="856630"/>
            <a:ext cx="7686260" cy="486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2425" indent="-342900" algn="just">
              <a:lnSpc>
                <a:spcPct val="90000"/>
              </a:lnSpc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+mn-lt"/>
                <a:ea typeface="Tahoma" panose="020B0604030504040204" pitchFamily="34" charset="0"/>
              </a:rPr>
              <a:t>Writing into the </a:t>
            </a:r>
            <a:r>
              <a:rPr lang="en-US" sz="2400" b="1" dirty="0">
                <a:latin typeface="+mn-lt"/>
                <a:ea typeface="Tahoma" panose="020B0604030504040204" pitchFamily="34" charset="0"/>
              </a:rPr>
              <a:t>HTML output </a:t>
            </a:r>
            <a:r>
              <a:rPr lang="en-US" sz="2400" dirty="0">
                <a:latin typeface="+mn-lt"/>
                <a:ea typeface="Tahoma" panose="020B0604030504040204" pitchFamily="34" charset="0"/>
              </a:rPr>
              <a:t>using </a:t>
            </a:r>
            <a:r>
              <a:rPr lang="en-US" sz="2400" b="1" dirty="0" err="1">
                <a:latin typeface="+mn-lt"/>
                <a:ea typeface="Tahoma" panose="020B0604030504040204" pitchFamily="34" charset="0"/>
              </a:rPr>
              <a:t>document.write</a:t>
            </a:r>
            <a:r>
              <a:rPr lang="en-US" sz="2400" b="1" dirty="0">
                <a:latin typeface="+mn-lt"/>
                <a:ea typeface="Tahoma" panose="020B0604030504040204" pitchFamily="34" charset="0"/>
              </a:rPr>
              <a:t>().</a:t>
            </a:r>
          </a:p>
          <a:p>
            <a:pPr marL="352425" indent="-342900" algn="just">
              <a:lnSpc>
                <a:spcPct val="90000"/>
              </a:lnSpc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+mn-lt"/>
                <a:ea typeface="Tahoma" panose="020B0604030504040204" pitchFamily="34" charset="0"/>
              </a:rPr>
              <a:t>Writing into an </a:t>
            </a:r>
            <a:r>
              <a:rPr lang="en-US" sz="2400" b="1" dirty="0">
                <a:latin typeface="+mn-lt"/>
                <a:ea typeface="Tahoma" panose="020B0604030504040204" pitchFamily="34" charset="0"/>
              </a:rPr>
              <a:t>alert box</a:t>
            </a:r>
            <a:r>
              <a:rPr lang="en-US" sz="2400" dirty="0">
                <a:latin typeface="+mn-lt"/>
                <a:ea typeface="Tahoma" panose="020B0604030504040204" pitchFamily="34" charset="0"/>
              </a:rPr>
              <a:t>, using </a:t>
            </a:r>
            <a:r>
              <a:rPr lang="en-US" sz="2400" b="1" dirty="0" err="1">
                <a:latin typeface="+mn-lt"/>
                <a:ea typeface="Tahoma" panose="020B0604030504040204" pitchFamily="34" charset="0"/>
              </a:rPr>
              <a:t>window.alert</a:t>
            </a:r>
            <a:r>
              <a:rPr lang="en-US" sz="2400" b="1" dirty="0">
                <a:latin typeface="+mn-lt"/>
                <a:ea typeface="Tahoma" panose="020B0604030504040204" pitchFamily="34" charset="0"/>
              </a:rPr>
              <a:t>().</a:t>
            </a:r>
          </a:p>
          <a:p>
            <a:pPr marL="352425" indent="-342900" algn="just">
              <a:lnSpc>
                <a:spcPct val="90000"/>
              </a:lnSpc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+mn-lt"/>
                <a:ea typeface="Tahoma" panose="020B0604030504040204" pitchFamily="34" charset="0"/>
              </a:rPr>
              <a:t>Writing into an </a:t>
            </a:r>
            <a:r>
              <a:rPr lang="en-US" sz="2400" b="1" dirty="0">
                <a:latin typeface="+mn-lt"/>
                <a:ea typeface="Tahoma" panose="020B0604030504040204" pitchFamily="34" charset="0"/>
              </a:rPr>
              <a:t>confirm box </a:t>
            </a:r>
            <a:r>
              <a:rPr lang="en-US" sz="2400" dirty="0">
                <a:latin typeface="+mn-lt"/>
                <a:ea typeface="Tahoma" panose="020B0604030504040204" pitchFamily="34" charset="0"/>
              </a:rPr>
              <a:t>using </a:t>
            </a:r>
            <a:r>
              <a:rPr lang="en-US" sz="2400" b="1" dirty="0" err="1">
                <a:latin typeface="+mn-lt"/>
                <a:ea typeface="Tahoma" panose="020B0604030504040204" pitchFamily="34" charset="0"/>
              </a:rPr>
              <a:t>window.</a:t>
            </a:r>
            <a:r>
              <a:rPr lang="en-US" altLang="en-US" sz="2400" b="1" dirty="0" err="1">
                <a:latin typeface="+mn-lt"/>
                <a:ea typeface="Tahoma" panose="020B0604030504040204" pitchFamily="34" charset="0"/>
              </a:rPr>
              <a:t>confirm</a:t>
            </a:r>
            <a:r>
              <a:rPr lang="en-US" altLang="en-US" sz="2400" b="1" dirty="0">
                <a:latin typeface="+mn-lt"/>
                <a:ea typeface="Tahoma" panose="020B0604030504040204" pitchFamily="34" charset="0"/>
              </a:rPr>
              <a:t>()</a:t>
            </a:r>
          </a:p>
          <a:p>
            <a:pPr marL="352425" indent="-342900" algn="just">
              <a:lnSpc>
                <a:spcPct val="90000"/>
              </a:lnSpc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Writing into an </a:t>
            </a: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HTML element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using </a:t>
            </a:r>
            <a:r>
              <a:rPr lang="en-US" altLang="en-US" sz="2000" b="1" dirty="0" err="1">
                <a:solidFill>
                  <a:srgbClr val="DC143C"/>
                </a:solidFill>
                <a:latin typeface="Consolas" panose="020B0609020204030204" pitchFamily="49" charset="0"/>
              </a:rPr>
              <a:t>innerHTML</a:t>
            </a:r>
            <a:r>
              <a:rPr lang="en-US" altLang="en-US" sz="1200" b="1" dirty="0"/>
              <a:t> </a:t>
            </a:r>
            <a:endParaRPr lang="en-US" altLang="en-US" sz="3600" b="1" dirty="0">
              <a:latin typeface="Arial" panose="020B0604020202020204" pitchFamily="34" charset="0"/>
            </a:endParaRPr>
          </a:p>
          <a:p>
            <a:pPr marL="352425" indent="-342900" algn="just">
              <a:lnSpc>
                <a:spcPct val="90000"/>
              </a:lnSpc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latin typeface="+mn-lt"/>
              <a:ea typeface="Tahoma" panose="020B0604030504040204" pitchFamily="34" charset="0"/>
            </a:endParaRPr>
          </a:p>
          <a:p>
            <a:pPr marL="352425" indent="-342900" algn="just">
              <a:lnSpc>
                <a:spcPct val="90000"/>
              </a:lnSpc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err="1">
                <a:latin typeface="+mn-lt"/>
                <a:ea typeface="Tahoma" panose="020B0604030504040204" pitchFamily="34" charset="0"/>
              </a:rPr>
              <a:t>document.write</a:t>
            </a:r>
            <a:r>
              <a:rPr lang="en-US" altLang="en-US" sz="2400" b="1" dirty="0">
                <a:latin typeface="+mn-lt"/>
                <a:ea typeface="Tahoma" panose="020B0604030504040204" pitchFamily="34" charset="0"/>
              </a:rPr>
              <a:t>() </a:t>
            </a:r>
            <a:r>
              <a:rPr lang="en-US" altLang="en-US" sz="2400" dirty="0">
                <a:latin typeface="+mn-lt"/>
                <a:ea typeface="Tahoma" panose="020B0604030504040204" pitchFamily="34" charset="0"/>
              </a:rPr>
              <a:t>provides user the </a:t>
            </a:r>
            <a:r>
              <a:rPr lang="en-US" altLang="en-US" sz="2400" b="1" dirty="0">
                <a:latin typeface="+mn-lt"/>
                <a:ea typeface="Tahoma" panose="020B0604030504040204" pitchFamily="34" charset="0"/>
              </a:rPr>
              <a:t>functionality to write multiple expressions (HTML or JavaScript)</a:t>
            </a:r>
            <a:r>
              <a:rPr lang="en-US" altLang="en-US" sz="2400" dirty="0">
                <a:latin typeface="+mn-lt"/>
                <a:ea typeface="Tahoma" panose="020B0604030504040204" pitchFamily="34" charset="0"/>
              </a:rPr>
              <a:t> directly to a document.</a:t>
            </a:r>
          </a:p>
          <a:p>
            <a:pPr marL="352425" indent="-342900" algn="just">
              <a:lnSpc>
                <a:spcPct val="90000"/>
              </a:lnSpc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+mn-lt"/>
                <a:ea typeface="Tahoma" panose="020B0604030504040204" pitchFamily="34" charset="0"/>
              </a:rPr>
              <a:t>This method </a:t>
            </a:r>
            <a:r>
              <a:rPr lang="en-US" altLang="en-US" sz="2400" b="1" dirty="0">
                <a:latin typeface="+mn-lt"/>
                <a:ea typeface="Tahoma" panose="020B0604030504040204" pitchFamily="34" charset="0"/>
              </a:rPr>
              <a:t>overwrites HTML code in a document</a:t>
            </a:r>
            <a:r>
              <a:rPr lang="en-US" altLang="en-US" sz="2400" dirty="0">
                <a:latin typeface="+mn-lt"/>
                <a:ea typeface="Tahoma" panose="020B0604030504040204" pitchFamily="34" charset="0"/>
              </a:rPr>
              <a:t>, if any and does not appends arguments to a new line.</a:t>
            </a:r>
          </a:p>
          <a:p>
            <a:pPr marL="9525" algn="just">
              <a:lnSpc>
                <a:spcPct val="90000"/>
              </a:lnSpc>
              <a:buClr>
                <a:srgbClr val="009900"/>
              </a:buClr>
              <a:buNone/>
              <a:defRPr/>
            </a:pPr>
            <a:endParaRPr lang="en-US" altLang="en-US" sz="2400" dirty="0">
              <a:latin typeface="+mn-lt"/>
              <a:ea typeface="Tahoma" panose="020B0604030504040204" pitchFamily="34" charset="0"/>
            </a:endParaRPr>
          </a:p>
          <a:p>
            <a:pPr marL="9525" algn="just">
              <a:lnSpc>
                <a:spcPct val="90000"/>
              </a:lnSpc>
              <a:buClr>
                <a:srgbClr val="009900"/>
              </a:buClr>
              <a:buNone/>
              <a:defRPr/>
            </a:pPr>
            <a:r>
              <a:rPr lang="en-US" altLang="en-US" sz="2000" dirty="0" err="1">
                <a:latin typeface="+mn-lt"/>
                <a:ea typeface="Tahoma" panose="020B0604030504040204" pitchFamily="34" charset="0"/>
              </a:rPr>
              <a:t>document.write</a:t>
            </a:r>
            <a:r>
              <a:rPr lang="en-US" altLang="en-US" sz="2000" dirty="0">
                <a:latin typeface="+mn-lt"/>
                <a:ea typeface="Tahoma" panose="020B0604030504040204" pitchFamily="34" charset="0"/>
              </a:rPr>
              <a:t>("Hello World!");</a:t>
            </a:r>
          </a:p>
          <a:p>
            <a:pPr marL="9525" algn="just">
              <a:lnSpc>
                <a:spcPct val="90000"/>
              </a:lnSpc>
              <a:buClr>
                <a:srgbClr val="009900"/>
              </a:buClr>
              <a:buNone/>
              <a:defRPr/>
            </a:pPr>
            <a:r>
              <a:rPr lang="en-US" altLang="en-US" sz="2000" dirty="0" err="1">
                <a:latin typeface="+mn-lt"/>
                <a:ea typeface="Tahoma" panose="020B0604030504040204" pitchFamily="34" charset="0"/>
              </a:rPr>
              <a:t>document.write</a:t>
            </a:r>
            <a:r>
              <a:rPr lang="en-US" altLang="en-US" sz="2000" dirty="0">
                <a:latin typeface="+mn-lt"/>
                <a:ea typeface="Tahoma" panose="020B0604030504040204" pitchFamily="34" charset="0"/>
              </a:rPr>
              <a:t>("&lt;h2&gt;Hello World!&lt;/h2&gt;&lt;p&gt;Have a nice day!&lt;/p&gt;");</a:t>
            </a:r>
          </a:p>
        </p:txBody>
      </p:sp>
    </p:spTree>
    <p:extLst>
      <p:ext uri="{BB962C8B-B14F-4D97-AF65-F5344CB8AC3E}">
        <p14:creationId xmlns:p14="http://schemas.microsoft.com/office/powerpoint/2010/main" val="232829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>
            <a:extLst>
              <a:ext uri="{FF2B5EF4-FFF2-40B4-BE49-F238E27FC236}">
                <a16:creationId xmlns:a16="http://schemas.microsoft.com/office/drawing/2014/main" id="{F9FF1551-C064-E135-687E-C1F7A41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90" y="1052567"/>
            <a:ext cx="2640013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4">
            <a:extLst>
              <a:ext uri="{FF2B5EF4-FFF2-40B4-BE49-F238E27FC236}">
                <a16:creationId xmlns:a16="http://schemas.microsoft.com/office/drawing/2014/main" id="{99EA25C2-8181-F1B7-1467-18E4CC71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4611301"/>
            <a:ext cx="2682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Line 8">
            <a:extLst>
              <a:ext uri="{FF2B5EF4-FFF2-40B4-BE49-F238E27FC236}">
                <a16:creationId xmlns:a16="http://schemas.microsoft.com/office/drawing/2014/main" id="{CC116E14-FC75-1A05-447B-0553782C8E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019" y="1507691"/>
            <a:ext cx="762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4" tIns="45708" rIns="91414" bIns="45708"/>
          <a:lstStyle/>
          <a:p>
            <a:endParaRPr lang="en-IN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D984AD89-5E4E-CABE-73EA-5C62149EE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1078" y="3515551"/>
            <a:ext cx="904289" cy="10957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4" tIns="45708" rIns="91414" bIns="45708"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66235-AFEE-FAD7-7459-A7418A18B97A}"/>
              </a:ext>
            </a:extLst>
          </p:cNvPr>
          <p:cNvSpPr txBox="1"/>
          <p:nvPr/>
        </p:nvSpPr>
        <p:spPr>
          <a:xfrm>
            <a:off x="0" y="646428"/>
            <a:ext cx="12192000" cy="43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50000"/>
              </a:lnSpc>
            </a:pPr>
            <a:r>
              <a:rPr lang="en-US" b="1" dirty="0"/>
              <a:t>A alert() and confirm() is used to take input in a java script code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0AE27-96D1-9749-9BE1-23656CC994D4}"/>
              </a:ext>
            </a:extLst>
          </p:cNvPr>
          <p:cNvSpPr txBox="1"/>
          <p:nvPr/>
        </p:nvSpPr>
        <p:spPr>
          <a:xfrm>
            <a:off x="622852" y="6271895"/>
            <a:ext cx="20191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confirm() box</a:t>
            </a:r>
            <a:endParaRPr lang="en-I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3AA96B0-7661-74AC-6F0F-ABEA7D173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048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C00000"/>
                </a:solidFill>
              </a:rPr>
              <a:t>JavaScript Display Possibilities- alert() and confirm()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1DB6862-2169-4B11-AEC9-A964BA7E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19" y="1261628"/>
            <a:ext cx="8305800" cy="474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4" tIns="45708" rIns="91414" bIns="457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alert(" This is an Alert method");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4E6740-9DCF-1916-A93A-43902BD54AF2}"/>
              </a:ext>
            </a:extLst>
          </p:cNvPr>
          <p:cNvSpPr txBox="1">
            <a:spLocks/>
          </p:cNvSpPr>
          <p:nvPr/>
        </p:nvSpPr>
        <p:spPr>
          <a:xfrm>
            <a:off x="270843" y="1943412"/>
            <a:ext cx="7640705" cy="106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Display a message in a </a:t>
            </a:r>
            <a:r>
              <a:rPr lang="en-US" altLang="en-US" sz="2400" b="1" dirty="0"/>
              <a:t>dialog box</a:t>
            </a:r>
            <a:r>
              <a:rPr lang="en-US" alt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The </a:t>
            </a:r>
            <a:r>
              <a:rPr lang="en-US" altLang="en-US" sz="2400" b="1" dirty="0"/>
              <a:t>dialog box will block the browser</a:t>
            </a:r>
            <a:r>
              <a:rPr lang="en-US" altLang="en-US" sz="2400" dirty="0"/>
              <a:t>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56700-4CCA-7B0B-D026-4FBA3030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982" y="3798319"/>
            <a:ext cx="8229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8" rIns="91414" bIns="45708"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Display a message in a dialog box with two buttons: "</a:t>
            </a:r>
            <a:r>
              <a:rPr lang="en-US" altLang="en-US" sz="2400" dirty="0">
                <a:highlight>
                  <a:srgbClr val="FFFF00"/>
                </a:highlight>
              </a:rPr>
              <a:t>OK</a:t>
            </a:r>
            <a:r>
              <a:rPr lang="en-US" altLang="en-US" sz="2400" dirty="0"/>
              <a:t>" or "</a:t>
            </a:r>
            <a:r>
              <a:rPr lang="en-US" altLang="en-US" sz="2400" dirty="0">
                <a:highlight>
                  <a:srgbClr val="FFFF00"/>
                </a:highlight>
              </a:rPr>
              <a:t>Cancel</a:t>
            </a:r>
            <a:r>
              <a:rPr lang="en-US" altLang="en-US" sz="2400" dirty="0"/>
              <a:t>".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urier New" panose="02070309020205020404" pitchFamily="49" charset="0"/>
              </a:rPr>
              <a:t>confirm()</a:t>
            </a:r>
            <a:r>
              <a:rPr lang="en-US" altLang="en-US" sz="2400" dirty="0"/>
              <a:t> returns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 if the user click "OK". Otherwise, it returns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400" dirty="0"/>
              <a:t>. 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DC259FA-3730-AB98-3288-EB1917E74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670" y="3097854"/>
            <a:ext cx="8534400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1414" tIns="45708" rIns="91414" bIns="4570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var answer = confirm("Are you sure?");</a:t>
            </a:r>
            <a:endParaRPr kumimoji="1"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B49C7-9279-9230-59C1-D9396ACC9238}"/>
              </a:ext>
            </a:extLst>
          </p:cNvPr>
          <p:cNvSpPr txBox="1"/>
          <p:nvPr/>
        </p:nvSpPr>
        <p:spPr>
          <a:xfrm>
            <a:off x="9276523" y="2661706"/>
            <a:ext cx="20191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alert()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8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5">
            <a:extLst>
              <a:ext uri="{FF2B5EF4-FFF2-40B4-BE49-F238E27FC236}">
                <a16:creationId xmlns:a16="http://schemas.microsoft.com/office/drawing/2014/main" id="{3FC5CEDC-85FB-9553-FF6C-CF18F5290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52" y="908830"/>
            <a:ext cx="5771533" cy="186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Writing into an HTML element, using </a:t>
            </a:r>
            <a:r>
              <a:rPr lang="en-US" altLang="en-US" sz="1800" b="1" dirty="0" err="1">
                <a:solidFill>
                  <a:srgbClr val="DC143C"/>
                </a:solidFill>
                <a:latin typeface="Consolas" panose="020B0609020204030204" pitchFamily="49" charset="0"/>
              </a:rPr>
              <a:t>innerHTML</a:t>
            </a:r>
            <a:r>
              <a:rPr lang="en-US" altLang="en-US" sz="1100" b="1" dirty="0"/>
              <a:t> :</a:t>
            </a:r>
            <a:endParaRPr lang="en-US" altLang="en-US" sz="1800" b="1" dirty="0"/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To access an HTML element, JavaScript can use the </a:t>
            </a:r>
            <a:r>
              <a:rPr lang="en-US" altLang="en-US" sz="2000" b="1" dirty="0" err="1">
                <a:highlight>
                  <a:srgbClr val="FFFF00"/>
                </a:highlight>
              </a:rPr>
              <a:t>document.getElementById</a:t>
            </a:r>
            <a:r>
              <a:rPr lang="en-US" altLang="en-US" sz="2000" b="1" dirty="0">
                <a:highlight>
                  <a:srgbClr val="FFFF00"/>
                </a:highlight>
              </a:rPr>
              <a:t>(id) </a:t>
            </a:r>
            <a:r>
              <a:rPr lang="en-US" altLang="en-US" sz="2000" dirty="0"/>
              <a:t>method.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id attribute defines the HTML element.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</a:t>
            </a:r>
            <a:r>
              <a:rPr lang="en-US" altLang="en-US" sz="2000" dirty="0" err="1"/>
              <a:t>innerHTML</a:t>
            </a:r>
            <a:r>
              <a:rPr lang="en-US" altLang="en-US" sz="2000" dirty="0"/>
              <a:t> property defines the HTML content: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A87D5-4D18-EBC6-B811-8DAEF908B183}"/>
              </a:ext>
            </a:extLst>
          </p:cNvPr>
          <p:cNvSpPr txBox="1"/>
          <p:nvPr/>
        </p:nvSpPr>
        <p:spPr>
          <a:xfrm>
            <a:off x="193952" y="2940622"/>
            <a:ext cx="57715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!– 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innerHTML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- -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My First Web Page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IN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52A2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"demo"</a:t>
            </a:r>
            <a:r>
              <a:rPr lang="en-IN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innerHTML</a:t>
            </a:r>
            <a:r>
              <a:rPr lang="en-IN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= 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+ </a:t>
            </a:r>
            <a:r>
              <a:rPr lang="en-IN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6</a:t>
            </a:r>
            <a:r>
              <a:rPr lang="en-IN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8129F-8FDE-B5AA-80EF-BD25D6F690FB}"/>
              </a:ext>
            </a:extLst>
          </p:cNvPr>
          <p:cNvSpPr txBox="1"/>
          <p:nvPr/>
        </p:nvSpPr>
        <p:spPr>
          <a:xfrm>
            <a:off x="6096001" y="908830"/>
            <a:ext cx="577153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Using console.log()</a:t>
            </a:r>
          </a:p>
          <a:p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For debugging purposes, you can call the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console.log()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method in the browser to display data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55368-410E-99DD-9572-7A3EF6826108}"/>
              </a:ext>
            </a:extLst>
          </p:cNvPr>
          <p:cNvSpPr txBox="1"/>
          <p:nvPr/>
        </p:nvSpPr>
        <p:spPr>
          <a:xfrm>
            <a:off x="6161259" y="2727243"/>
            <a:ext cx="5641018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!– console.log() --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+ </a:t>
            </a:r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  <a:b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B557BF-4F1D-0982-D370-6BD1C016B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048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C00000"/>
                </a:solidFill>
              </a:rPr>
              <a:t>JavaScript Display Possibilities- alert() and confirm()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Conditional Statements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743633"/>
            <a:ext cx="4757531" cy="3465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To perform different actions for different decisions, we can </a:t>
            </a:r>
            <a:r>
              <a:rPr lang="en-US" altLang="en-US" sz="2000" b="1" dirty="0"/>
              <a:t>use </a:t>
            </a:r>
            <a:r>
              <a:rPr lang="en-US" altLang="en-US" sz="2000" b="1" dirty="0">
                <a:solidFill>
                  <a:srgbClr val="FF0000"/>
                </a:solidFill>
              </a:rPr>
              <a:t>conditional statements </a:t>
            </a:r>
            <a:r>
              <a:rPr lang="en-US" altLang="en-US" sz="2000" dirty="0"/>
              <a:t>in your code to do this.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In JavaScript we have the following conditional statements: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If Statement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If else statement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if else if statement</a:t>
            </a: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Switch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6BA70-FD76-53E6-F945-517FDC52F234}"/>
              </a:ext>
            </a:extLst>
          </p:cNvPr>
          <p:cNvSpPr txBox="1"/>
          <p:nvPr/>
        </p:nvSpPr>
        <p:spPr>
          <a:xfrm>
            <a:off x="5049078" y="743633"/>
            <a:ext cx="7142922" cy="6955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defPPr>
              <a:defRPr lang="en-US"/>
            </a:defPPr>
            <a:lvl1pPr marL="342900" indent="-342900">
              <a:spcBef>
                <a:spcPct val="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</a:defRPr>
            </a:lvl1pPr>
            <a:lvl2pPr marL="1085850" lvl="1" indent="-342900">
              <a:spcBef>
                <a:spcPct val="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1.  If statement</a:t>
            </a:r>
          </a:p>
          <a:p>
            <a:r>
              <a:rPr lang="en-US" dirty="0"/>
              <a:t>It evaluates the content only if expression is true.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98B9F-34EE-8741-FAA6-298E5F48CF2C}"/>
              </a:ext>
            </a:extLst>
          </p:cNvPr>
          <p:cNvSpPr txBox="1"/>
          <p:nvPr/>
        </p:nvSpPr>
        <p:spPr>
          <a:xfrm>
            <a:off x="5049078" y="1765348"/>
            <a:ext cx="69971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US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077FD-913D-599F-D117-5851C5589755}"/>
              </a:ext>
            </a:extLst>
          </p:cNvPr>
          <p:cNvSpPr txBox="1"/>
          <p:nvPr/>
        </p:nvSpPr>
        <p:spPr>
          <a:xfrm>
            <a:off x="5049078" y="3279506"/>
            <a:ext cx="6997148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(a&gt;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of a is greater than 10"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4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Conditional Statements- If...else Statement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743633"/>
            <a:ext cx="5499655" cy="22344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2) If...else Statement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It evaluates the content whether </a:t>
            </a:r>
            <a:r>
              <a:rPr lang="en-US" altLang="en-US" sz="2000" b="1" dirty="0"/>
              <a:t>condition is true of false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Use the else statement to specify a block of code to be executed if the condition is false.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98B9F-34EE-8741-FAA6-298E5F48CF2C}"/>
              </a:ext>
            </a:extLst>
          </p:cNvPr>
          <p:cNvSpPr txBox="1"/>
          <p:nvPr/>
        </p:nvSpPr>
        <p:spPr>
          <a:xfrm>
            <a:off x="106016" y="3121606"/>
            <a:ext cx="5552663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 if the condition is true</a:t>
            </a:r>
            <a:br>
              <a:rPr lang="en-US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 if the condition is false</a:t>
            </a:r>
            <a:br>
              <a:rPr lang="en-US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14C8-6ADD-D5E1-9307-30B59E27FE45}"/>
              </a:ext>
            </a:extLst>
          </p:cNvPr>
          <p:cNvSpPr txBox="1"/>
          <p:nvPr/>
        </p:nvSpPr>
        <p:spPr>
          <a:xfrm>
            <a:off x="5764696" y="703877"/>
            <a:ext cx="6374296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&lt;!– JS program to find the ever or odd --&gt;</a:t>
            </a:r>
            <a:endParaRPr lang="en-US" b="1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(a%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is even number"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is odd number"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6E338-E3BF-5733-670A-596997F9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42" y="4690647"/>
            <a:ext cx="2905125" cy="18764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642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Conditional Statements- else if statement 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743633"/>
            <a:ext cx="5499655" cy="6955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Use the </a:t>
            </a:r>
            <a:r>
              <a:rPr lang="en-US" altLang="en-US" sz="2000" b="1" dirty="0"/>
              <a:t>else if statement </a:t>
            </a:r>
            <a:r>
              <a:rPr lang="en-US" altLang="en-US" sz="2000" dirty="0"/>
              <a:t>to specify a new condition if the first condition is false.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98B9F-34EE-8741-FAA6-298E5F48CF2C}"/>
              </a:ext>
            </a:extLst>
          </p:cNvPr>
          <p:cNvSpPr txBox="1"/>
          <p:nvPr/>
        </p:nvSpPr>
        <p:spPr>
          <a:xfrm>
            <a:off x="212033" y="1582724"/>
            <a:ext cx="5552663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code to be executed if condition1 is true</a:t>
            </a:r>
            <a:br>
              <a:rPr lang="en-US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code to be executed if the condition1 is false and condition2 is true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code to be executed if the condition1 is false and condition2 is false</a:t>
            </a:r>
            <a:br>
              <a:rPr lang="en-US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14C8-6ADD-D5E1-9307-30B59E27FE45}"/>
              </a:ext>
            </a:extLst>
          </p:cNvPr>
          <p:cNvSpPr txBox="1"/>
          <p:nvPr/>
        </p:nvSpPr>
        <p:spPr>
          <a:xfrm>
            <a:off x="5764696" y="703877"/>
            <a:ext cx="6374296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if .. else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time-based greeting: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=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Date().getHours();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greeting;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(time &lt;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 morning"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(time &lt;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 day"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 evening"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greeting;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A35F1-E37B-485B-D6DE-439F3EC9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97" y="4311605"/>
            <a:ext cx="4033837" cy="22758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450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743633"/>
            <a:ext cx="5499655" cy="6955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Loops can </a:t>
            </a:r>
            <a:r>
              <a:rPr lang="en-US" altLang="en-US" sz="2000" b="1" dirty="0"/>
              <a:t>execute a block of code a number of times.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98B9F-34EE-8741-FAA6-298E5F48CF2C}"/>
              </a:ext>
            </a:extLst>
          </p:cNvPr>
          <p:cNvSpPr txBox="1"/>
          <p:nvPr/>
        </p:nvSpPr>
        <p:spPr>
          <a:xfrm>
            <a:off x="212033" y="1582724"/>
            <a:ext cx="5552663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four types of loops in JavaScript.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while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do-while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for-in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14C8-6ADD-D5E1-9307-30B59E27FE45}"/>
              </a:ext>
            </a:extLst>
          </p:cNvPr>
          <p:cNvSpPr txBox="1"/>
          <p:nvPr/>
        </p:nvSpPr>
        <p:spPr>
          <a:xfrm>
            <a:off x="5817703" y="696266"/>
            <a:ext cx="6374296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5A483-B151-F309-7E33-EB6E4C1C30AC}"/>
              </a:ext>
            </a:extLst>
          </p:cNvPr>
          <p:cNvSpPr txBox="1"/>
          <p:nvPr/>
        </p:nvSpPr>
        <p:spPr>
          <a:xfrm>
            <a:off x="106016" y="3244334"/>
            <a:ext cx="55526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n-US" b="1" i="0" dirty="0">
                <a:solidFill>
                  <a:srgbClr val="610B38"/>
                </a:solidFill>
                <a:effectLst/>
                <a:latin typeface="erdana"/>
              </a:rPr>
              <a:t>JavaScript For loop: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JavaScript for loop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iterates the elements for the fixed number of times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497C-B105-AF19-89B9-80ABD64B67B5}"/>
              </a:ext>
            </a:extLst>
          </p:cNvPr>
          <p:cNvSpPr txBox="1"/>
          <p:nvPr/>
        </p:nvSpPr>
        <p:spPr>
          <a:xfrm>
            <a:off x="212033" y="4265055"/>
            <a:ext cx="52876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for (initialization; condition; increment)  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   code to be executed  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18DD3-2F47-93B9-1B8C-8D459556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05" y="4208777"/>
            <a:ext cx="220980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967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65BE9ACF-6DEB-0D9A-7732-3BD2A3E21748}"/>
              </a:ext>
            </a:extLst>
          </p:cNvPr>
          <p:cNvSpPr txBox="1"/>
          <p:nvPr/>
        </p:nvSpPr>
        <p:spPr>
          <a:xfrm>
            <a:off x="106017" y="673100"/>
            <a:ext cx="11781183" cy="53689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11001" rIns="0" bIns="0">
            <a:spAutoFit/>
          </a:bodyPr>
          <a:lstStyle/>
          <a:p>
            <a:pPr eaLnBrk="1" hangingPunct="1">
              <a:spcBef>
                <a:spcPts val="37"/>
              </a:spcBef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1700" dirty="0">
                <a:latin typeface="Tahoma" pitchFamily="34" charset="0"/>
              </a:rPr>
              <a:t> Html</a:t>
            </a:r>
            <a:r>
              <a:rPr lang="tr-TR" sz="1700" dirty="0">
                <a:latin typeface="Tahoma" pitchFamily="34" charset="0"/>
              </a:rPr>
              <a:t> </a:t>
            </a:r>
            <a:r>
              <a:rPr lang="en-US" sz="1700" b="1" dirty="0">
                <a:latin typeface="Tahoma" pitchFamily="34" charset="0"/>
              </a:rPr>
              <a:t>&lt;</a:t>
            </a:r>
            <a:r>
              <a:rPr lang="tr-TR" sz="1700" b="1" dirty="0">
                <a:latin typeface="Tahoma" pitchFamily="34" charset="0"/>
              </a:rPr>
              <a:t>script</a:t>
            </a:r>
            <a:r>
              <a:rPr lang="en-US" sz="1700" b="1" dirty="0">
                <a:latin typeface="Tahoma" pitchFamily="34" charset="0"/>
              </a:rPr>
              <a:t>&gt;</a:t>
            </a:r>
            <a:r>
              <a:rPr lang="tr-TR" sz="1700" b="1" dirty="0">
                <a:latin typeface="Tahoma" pitchFamily="34" charset="0"/>
              </a:rPr>
              <a:t> </a:t>
            </a:r>
            <a:r>
              <a:rPr lang="tr-TR" sz="1700" dirty="0">
                <a:latin typeface="Tahoma" pitchFamily="34" charset="0"/>
              </a:rPr>
              <a:t>tag is used to script code inside the html page.</a:t>
            </a:r>
            <a:r>
              <a:rPr lang="en-US" sz="1700" dirty="0">
                <a:latin typeface="Tahoma" pitchFamily="34" charset="0"/>
              </a:rPr>
              <a:t>             </a:t>
            </a:r>
          </a:p>
          <a:p>
            <a:pPr lvl="3">
              <a:lnSpc>
                <a:spcPct val="150000"/>
              </a:lnSpc>
              <a:defRPr/>
            </a:pPr>
            <a:r>
              <a:rPr lang="en-US" sz="1700" dirty="0">
                <a:highlight>
                  <a:srgbClr val="00FF00"/>
                </a:highlight>
                <a:latin typeface="Tahoma" pitchFamily="34" charset="0"/>
              </a:rPr>
              <a:t>&lt;</a:t>
            </a:r>
            <a:r>
              <a:rPr lang="tr-TR" sz="1700" b="1" dirty="0">
                <a:highlight>
                  <a:srgbClr val="00FF00"/>
                </a:highlight>
                <a:latin typeface="Tahoma" pitchFamily="34" charset="0"/>
              </a:rPr>
              <a:t> script </a:t>
            </a:r>
            <a:r>
              <a:rPr lang="en-US" sz="1700" dirty="0">
                <a:highlight>
                  <a:srgbClr val="00FF00"/>
                </a:highlight>
                <a:latin typeface="Tahoma" pitchFamily="34" charset="0"/>
              </a:rPr>
              <a:t>&gt;</a:t>
            </a:r>
            <a:br>
              <a:rPr lang="en-US" sz="1700" dirty="0">
                <a:highlight>
                  <a:srgbClr val="00FF00"/>
                </a:highlight>
                <a:latin typeface="Tahoma" pitchFamily="34" charset="0"/>
              </a:rPr>
            </a:br>
            <a:r>
              <a:rPr lang="en-US" sz="1700" dirty="0">
                <a:highlight>
                  <a:srgbClr val="00FF00"/>
                </a:highlight>
                <a:latin typeface="Tahoma" pitchFamily="34" charset="0"/>
              </a:rPr>
              <a:t>   JavaScript statements...</a:t>
            </a:r>
            <a:br>
              <a:rPr lang="en-US" sz="1700" dirty="0">
                <a:highlight>
                  <a:srgbClr val="00FF00"/>
                </a:highlight>
                <a:latin typeface="Tahoma" pitchFamily="34" charset="0"/>
              </a:rPr>
            </a:br>
            <a:r>
              <a:rPr lang="en-US" sz="1700" dirty="0">
                <a:highlight>
                  <a:srgbClr val="00FF00"/>
                </a:highlight>
                <a:latin typeface="Tahoma" pitchFamily="34" charset="0"/>
              </a:rPr>
              <a:t>&lt;/</a:t>
            </a:r>
            <a:r>
              <a:rPr lang="tr-TR" sz="1700" b="1" dirty="0">
                <a:highlight>
                  <a:srgbClr val="00FF00"/>
                </a:highlight>
                <a:latin typeface="Tahoma" pitchFamily="34" charset="0"/>
              </a:rPr>
              <a:t> script </a:t>
            </a:r>
            <a:r>
              <a:rPr lang="en-US" sz="1700" dirty="0">
                <a:highlight>
                  <a:srgbClr val="00FF00"/>
                </a:highlight>
                <a:latin typeface="Tahoma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sz="1700" dirty="0">
                <a:latin typeface="Tahoma" pitchFamily="34" charset="0"/>
              </a:rPr>
              <a:t>A document can have multiple script tags, and each can enclose any number of JavaScript statements</a:t>
            </a:r>
          </a:p>
          <a:p>
            <a:pPr eaLnBrk="1" hangingPunct="1">
              <a:defRPr/>
            </a:pPr>
            <a:endParaRPr lang="en-US" sz="1700" dirty="0">
              <a:latin typeface="Tahoma" pitchFamily="34" charset="0"/>
            </a:endParaRPr>
          </a:p>
          <a:p>
            <a:pPr eaLnBrk="1" hangingPunct="1">
              <a:defRPr/>
            </a:pPr>
            <a:r>
              <a:rPr lang="tr-TR" sz="1700" dirty="0">
                <a:latin typeface="Tahoma" pitchFamily="34" charset="0"/>
              </a:rPr>
              <a:t>The script is containing 2 attributes . They are</a:t>
            </a:r>
          </a:p>
          <a:p>
            <a:pPr eaLnBrk="1" hangingPunct="1">
              <a:defRPr/>
            </a:pPr>
            <a:endParaRPr lang="tr-TR" sz="1700" dirty="0">
              <a:latin typeface="Tahoma" pitchFamily="34" charset="0"/>
            </a:endParaRPr>
          </a:p>
          <a:p>
            <a:pPr marL="549284" lvl="1" indent="-142876" eaLnBrk="1" hangingPunct="1">
              <a:buFontTx/>
              <a:buAutoNum type="arabicParenR"/>
              <a:defRPr/>
            </a:pPr>
            <a:r>
              <a:rPr lang="en-US" sz="1700" b="1" dirty="0">
                <a:solidFill>
                  <a:srgbClr val="FF0000"/>
                </a:solidFill>
                <a:latin typeface="Tahoma" pitchFamily="34" charset="0"/>
              </a:rPr>
              <a:t> l</a:t>
            </a:r>
            <a:r>
              <a:rPr lang="tr-TR" sz="1700" b="1" dirty="0">
                <a:solidFill>
                  <a:srgbClr val="FF0000"/>
                </a:solidFill>
                <a:latin typeface="Tahoma" pitchFamily="34" charset="0"/>
              </a:rPr>
              <a:t>anguage attribute</a:t>
            </a:r>
            <a:r>
              <a:rPr lang="tr-TR" sz="1700" dirty="0">
                <a:solidFill>
                  <a:srgbClr val="FF0000"/>
                </a:solidFill>
                <a:latin typeface="Tahoma" pitchFamily="34" charset="0"/>
              </a:rPr>
              <a:t>:-</a:t>
            </a:r>
          </a:p>
          <a:p>
            <a:pPr marL="549284" lvl="1" indent="-142876" eaLnBrk="1" hangingPunct="1">
              <a:spcBef>
                <a:spcPts val="913"/>
              </a:spcBef>
              <a:defRPr/>
            </a:pPr>
            <a:r>
              <a:rPr lang="tr-TR" sz="1700" dirty="0">
                <a:latin typeface="Tahoma" pitchFamily="34" charset="0"/>
              </a:rPr>
              <a:t>It represents name of </a:t>
            </a:r>
            <a:r>
              <a:rPr lang="tr-TR" sz="1700" b="1" dirty="0">
                <a:latin typeface="Tahoma" pitchFamily="34" charset="0"/>
              </a:rPr>
              <a:t>scripting language </a:t>
            </a:r>
            <a:r>
              <a:rPr lang="tr-TR" sz="1700" dirty="0">
                <a:latin typeface="Tahoma" pitchFamily="34" charset="0"/>
              </a:rPr>
              <a:t>such as JavaScript, VbScript.</a:t>
            </a:r>
          </a:p>
          <a:p>
            <a:pPr marL="549284" lvl="1" indent="-142876" eaLnBrk="1" hangingPunct="1">
              <a:defRPr/>
            </a:pPr>
            <a:endParaRPr lang="tr-TR" sz="1700" dirty="0">
              <a:latin typeface="Tahoma" pitchFamily="34" charset="0"/>
            </a:endParaRPr>
          </a:p>
          <a:p>
            <a:pPr marL="549284" lvl="1" indent="-142876" eaLnBrk="1" hangingPunct="1">
              <a:lnSpc>
                <a:spcPct val="150000"/>
              </a:lnSpc>
              <a:defRPr/>
            </a:pPr>
            <a:r>
              <a:rPr lang="tr-TR" sz="1700" b="1" dirty="0">
                <a:highlight>
                  <a:srgbClr val="FFFF00"/>
                </a:highlight>
                <a:latin typeface="Tahoma" pitchFamily="34" charset="0"/>
              </a:rPr>
              <a:t>&lt;script language=</a:t>
            </a:r>
            <a:r>
              <a:rPr lang="en-US" sz="1700" b="1" dirty="0">
                <a:highlight>
                  <a:srgbClr val="FFFF00"/>
                </a:highlight>
                <a:latin typeface="Tahoma" pitchFamily="34" charset="0"/>
              </a:rPr>
              <a:t>j</a:t>
            </a:r>
            <a:r>
              <a:rPr lang="tr-TR" sz="1700" b="1" dirty="0">
                <a:highlight>
                  <a:srgbClr val="FFFF00"/>
                </a:highlight>
                <a:latin typeface="Tahoma" pitchFamily="34" charset="0"/>
              </a:rPr>
              <a:t>avaScript&gt;</a:t>
            </a:r>
          </a:p>
          <a:p>
            <a:pPr marL="549284" lvl="1" indent="-142876" eaLnBrk="1" hangingPunct="1">
              <a:lnSpc>
                <a:spcPct val="150000"/>
              </a:lnSpc>
              <a:spcBef>
                <a:spcPts val="763"/>
              </a:spcBef>
              <a:buFontTx/>
              <a:buAutoNum type="arabicParenR" startAt="2"/>
              <a:defRPr/>
            </a:pPr>
            <a:r>
              <a:rPr lang="en-US" sz="1700" b="1" dirty="0">
                <a:solidFill>
                  <a:srgbClr val="FF0000"/>
                </a:solidFill>
                <a:latin typeface="Tahoma" pitchFamily="34" charset="0"/>
              </a:rPr>
              <a:t> t</a:t>
            </a:r>
            <a:r>
              <a:rPr lang="tr-TR" sz="1700" b="1" dirty="0">
                <a:solidFill>
                  <a:srgbClr val="FF0000"/>
                </a:solidFill>
                <a:latin typeface="Tahoma" pitchFamily="34" charset="0"/>
              </a:rPr>
              <a:t>ype attribute: </a:t>
            </a:r>
            <a:r>
              <a:rPr lang="tr-TR" sz="1700" dirty="0">
                <a:latin typeface="Tahoma" pitchFamily="34" charset="0"/>
              </a:rPr>
              <a:t>- It indicates MIME (multi purpose internet mail extension) type of scripting code. It  sets to an alpha-numeric MIME type of code.</a:t>
            </a:r>
          </a:p>
          <a:p>
            <a:pPr marL="549284" lvl="1" indent="-142876" eaLnBrk="1" hangingPunct="1">
              <a:spcBef>
                <a:spcPts val="913"/>
              </a:spcBef>
              <a:defRPr/>
            </a:pPr>
            <a:r>
              <a:rPr lang="tr-TR" sz="1700" b="1" dirty="0">
                <a:highlight>
                  <a:srgbClr val="FFFF00"/>
                </a:highlight>
                <a:latin typeface="Tahoma" pitchFamily="34" charset="0"/>
              </a:rPr>
              <a:t>&lt;script type=text/</a:t>
            </a:r>
            <a:r>
              <a:rPr lang="en-US" sz="1700" b="1" dirty="0">
                <a:highlight>
                  <a:srgbClr val="FFFF00"/>
                </a:highlight>
                <a:latin typeface="Tahoma" pitchFamily="34" charset="0"/>
              </a:rPr>
              <a:t>j</a:t>
            </a:r>
            <a:r>
              <a:rPr lang="tr-TR" sz="1700" b="1" dirty="0">
                <a:highlight>
                  <a:srgbClr val="FFFF00"/>
                </a:highlight>
                <a:latin typeface="Tahoma" pitchFamily="34" charset="0"/>
              </a:rPr>
              <a:t>avaScript&gt;</a:t>
            </a:r>
          </a:p>
        </p:txBody>
      </p:sp>
      <p:sp>
        <p:nvSpPr>
          <p:cNvPr id="79876" name="object 9">
            <a:extLst>
              <a:ext uri="{FF2B5EF4-FFF2-40B4-BE49-F238E27FC236}">
                <a16:creationId xmlns:a16="http://schemas.microsoft.com/office/drawing/2014/main" id="{65C07CDC-F83D-34AC-CE92-F5366DDE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4BA50-7A76-D99B-6F31-2F0AC4C73F4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9" name="AutoShape 2" descr="Image result for client side validation">
            <a:extLst>
              <a:ext uri="{FF2B5EF4-FFF2-40B4-BE49-F238E27FC236}">
                <a16:creationId xmlns:a16="http://schemas.microsoft.com/office/drawing/2014/main" id="{8A21DE97-4B69-E822-4D05-534ECCBB9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0" name="AutoShape 5" descr="Image result for pop-up alert">
            <a:extLst>
              <a:ext uri="{FF2B5EF4-FFF2-40B4-BE49-F238E27FC236}">
                <a16:creationId xmlns:a16="http://schemas.microsoft.com/office/drawing/2014/main" id="{5B2E6582-701E-1915-6CF8-DC17BD0E0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B8206E4-CB4E-6F0D-D9A2-D3F3A6B738AF}"/>
              </a:ext>
            </a:extLst>
          </p:cNvPr>
          <p:cNvSpPr txBox="1">
            <a:spLocks/>
          </p:cNvSpPr>
          <p:nvPr/>
        </p:nvSpPr>
        <p:spPr>
          <a:xfrm>
            <a:off x="0" y="32058"/>
            <a:ext cx="12192000" cy="60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Creating a java-script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Loops - while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743633"/>
            <a:ext cx="5499655" cy="1618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2) JavaScript while loop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The JavaScript while </a:t>
            </a:r>
            <a:r>
              <a:rPr lang="en-US" altLang="en-US" sz="2000" b="1" dirty="0"/>
              <a:t>loop iterates the elements for the infinite number of times</a:t>
            </a:r>
            <a:r>
              <a:rPr lang="en-US" altLang="en-US" sz="2000" dirty="0"/>
              <a:t>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 It should be used if </a:t>
            </a:r>
            <a:r>
              <a:rPr lang="en-US" altLang="en-US" sz="2000" dirty="0">
                <a:solidFill>
                  <a:srgbClr val="C00000"/>
                </a:solidFill>
              </a:rPr>
              <a:t>number of iteration is not known.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14C8-6ADD-D5E1-9307-30B59E27FE45}"/>
              </a:ext>
            </a:extLst>
          </p:cNvPr>
          <p:cNvSpPr txBox="1"/>
          <p:nvPr/>
        </p:nvSpPr>
        <p:spPr>
          <a:xfrm>
            <a:off x="5817703" y="696266"/>
            <a:ext cx="6374296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&lt;script&gt; 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=11; 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while (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&lt;=15) 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  </a:t>
            </a:r>
          </a:p>
          <a:p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+ "&lt;</a:t>
            </a:r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/&gt;");  </a:t>
            </a:r>
          </a:p>
          <a:p>
            <a:r>
              <a:rPr lang="en-U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++; 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&lt;/script&gt;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497C-B105-AF19-89B9-80ABD64B67B5}"/>
              </a:ext>
            </a:extLst>
          </p:cNvPr>
          <p:cNvSpPr txBox="1"/>
          <p:nvPr/>
        </p:nvSpPr>
        <p:spPr>
          <a:xfrm>
            <a:off x="106015" y="2615911"/>
            <a:ext cx="549965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while (condition)  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{  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    code to be executed  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C8FF7-5A2C-DAF5-E9A1-93F25FBF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4" y="3816240"/>
            <a:ext cx="2943225" cy="28289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552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Loops – do while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743633"/>
            <a:ext cx="5499655" cy="1926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3) JavaScript do while loop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JavaScript </a:t>
            </a:r>
            <a:r>
              <a:rPr lang="en-US" altLang="en-US" sz="2000" b="1" dirty="0"/>
              <a:t>do while loop </a:t>
            </a:r>
            <a:r>
              <a:rPr lang="en-US" altLang="en-US" sz="2000" dirty="0"/>
              <a:t>iterates the elements for the infinite number of times like while loop.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But, code is executed at least once whether condition is true or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14C8-6ADD-D5E1-9307-30B59E27FE45}"/>
              </a:ext>
            </a:extLst>
          </p:cNvPr>
          <p:cNvSpPr txBox="1"/>
          <p:nvPr/>
        </p:nvSpPr>
        <p:spPr>
          <a:xfrm>
            <a:off x="5817703" y="696266"/>
            <a:ext cx="6374296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497C-B105-AF19-89B9-80ABD64B67B5}"/>
              </a:ext>
            </a:extLst>
          </p:cNvPr>
          <p:cNvSpPr txBox="1"/>
          <p:nvPr/>
        </p:nvSpPr>
        <p:spPr>
          <a:xfrm>
            <a:off x="106015" y="2914472"/>
            <a:ext cx="549965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do{ 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code to be executed 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}while (condition);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67FC0-DC8C-57B8-A146-D361ECC5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51" y="3600036"/>
            <a:ext cx="2743200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441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Loops – for in loop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743633"/>
            <a:ext cx="5499655" cy="1003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The For In Loop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JavaScript for in statement loops through the properties of an Object: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14C8-6ADD-D5E1-9307-30B59E27FE45}"/>
              </a:ext>
            </a:extLst>
          </p:cNvPr>
          <p:cNvSpPr txBox="1"/>
          <p:nvPr/>
        </p:nvSpPr>
        <p:spPr>
          <a:xfrm>
            <a:off x="5817703" y="696266"/>
            <a:ext cx="6374296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For In Loop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for in statement loops through the properties of an object: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= 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Chitkara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"University"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txt += person[x]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txt;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931F3-E96B-80CF-FEC8-7AF26BBE4DAD}"/>
              </a:ext>
            </a:extLst>
          </p:cNvPr>
          <p:cNvSpPr txBox="1"/>
          <p:nvPr/>
        </p:nvSpPr>
        <p:spPr>
          <a:xfrm>
            <a:off x="106016" y="1986562"/>
            <a:ext cx="5499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object)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39617-ACFB-E432-054D-F1FD0DF0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4" y="3575929"/>
            <a:ext cx="5357401" cy="24551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729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 variable Scope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4" y="739879"/>
            <a:ext cx="5499655" cy="2542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Scope determines the accessibility (visibility) of variables.</a:t>
            </a:r>
          </a:p>
          <a:p>
            <a:pPr>
              <a:spcBef>
                <a:spcPct val="0"/>
              </a:spcBef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JavaScript has 3 types of scope:</a:t>
            </a:r>
          </a:p>
          <a:p>
            <a:pPr>
              <a:spcBef>
                <a:spcPct val="0"/>
              </a:spcBef>
              <a:buNone/>
            </a:pPr>
            <a:endParaRPr lang="en-US" altLang="en-US" sz="2000" dirty="0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Block scope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Function scope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Global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14C8-6ADD-D5E1-9307-30B59E27FE45}"/>
              </a:ext>
            </a:extLst>
          </p:cNvPr>
          <p:cNvSpPr txBox="1"/>
          <p:nvPr/>
        </p:nvSpPr>
        <p:spPr>
          <a:xfrm>
            <a:off x="5817703" y="696266"/>
            <a:ext cx="637429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1. Block Scope</a:t>
            </a:r>
          </a:p>
          <a:p>
            <a:pPr>
              <a:spcBef>
                <a:spcPct val="0"/>
              </a:spcBef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7DCFF-FF0B-BC78-3BCD-B16211ECB926}"/>
              </a:ext>
            </a:extLst>
          </p:cNvPr>
          <p:cNvSpPr txBox="1"/>
          <p:nvPr/>
        </p:nvSpPr>
        <p:spPr>
          <a:xfrm>
            <a:off x="5817701" y="2228671"/>
            <a:ext cx="637429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x can NOT be used here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B36F0-8A74-56CC-8AF9-A528153B66BA}"/>
              </a:ext>
            </a:extLst>
          </p:cNvPr>
          <p:cNvSpPr txBox="1"/>
          <p:nvPr/>
        </p:nvSpPr>
        <p:spPr>
          <a:xfrm>
            <a:off x="5817701" y="1426457"/>
            <a:ext cx="637429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declared inside a { } block cannot be accessed from outside the block: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01F1-51CB-5005-F3A8-3A00D1888052}"/>
              </a:ext>
            </a:extLst>
          </p:cNvPr>
          <p:cNvSpPr txBox="1"/>
          <p:nvPr/>
        </p:nvSpPr>
        <p:spPr>
          <a:xfrm>
            <a:off x="5817702" y="3925453"/>
            <a:ext cx="63742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x CAN be used her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92500-771D-1E38-BB02-C6C3BA1BB509}"/>
              </a:ext>
            </a:extLst>
          </p:cNvPr>
          <p:cNvSpPr txBox="1"/>
          <p:nvPr/>
        </p:nvSpPr>
        <p:spPr>
          <a:xfrm>
            <a:off x="5817702" y="5471253"/>
            <a:ext cx="637429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declared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 NOT have block scope.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1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A48E-2959-CD0C-347D-9FD791B0A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699190"/>
            <a:ext cx="6639339" cy="123562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2. Function scope/Local Scope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declared within a JavaScript function, become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the function.</a:t>
            </a:r>
          </a:p>
          <a:p>
            <a:endParaRPr lang="en-US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69DE58-F7B4-CD83-5E53-F6F887386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 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9A59B-7DA0-4B8E-B957-D99100DD4685}"/>
              </a:ext>
            </a:extLst>
          </p:cNvPr>
          <p:cNvSpPr txBox="1"/>
          <p:nvPr/>
        </p:nvSpPr>
        <p:spPr>
          <a:xfrm>
            <a:off x="192156" y="1727682"/>
            <a:ext cx="518822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here can NOT use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carName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here CAN use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carName</a:t>
            </a:r>
            <a:b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here can NOT use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carNam</a:t>
            </a: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F768-6490-06AE-1513-4ECDCF5F83DC}"/>
              </a:ext>
            </a:extLst>
          </p:cNvPr>
          <p:cNvSpPr txBox="1"/>
          <p:nvPr/>
        </p:nvSpPr>
        <p:spPr>
          <a:xfrm>
            <a:off x="5479774" y="699190"/>
            <a:ext cx="652007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Local Scope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"inside.."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"outside"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CB30B-493B-EC23-7880-AF5C7AB3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9" y="3858037"/>
            <a:ext cx="2695575" cy="13049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90109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A48E-2959-CD0C-347D-9FD791B0A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699190"/>
            <a:ext cx="5294243" cy="123562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3.Global JavaScript Variables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declared outside a function, becomes GLOBAL</a:t>
            </a:r>
            <a:endParaRPr lang="en-US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69DE58-F7B4-CD83-5E53-F6F887386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12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 variable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F768-6490-06AE-1513-4ECDCF5F83DC}"/>
              </a:ext>
            </a:extLst>
          </p:cNvPr>
          <p:cNvSpPr txBox="1"/>
          <p:nvPr/>
        </p:nvSpPr>
        <p:spPr>
          <a:xfrm>
            <a:off x="5387008" y="699190"/>
            <a:ext cx="6712227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Scope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can display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761A6-8C9A-CFED-EC0B-E9EF4207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02" y="4391077"/>
            <a:ext cx="4169449" cy="17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2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5">
            <a:extLst>
              <a:ext uri="{FF2B5EF4-FFF2-40B4-BE49-F238E27FC236}">
                <a16:creationId xmlns:a16="http://schemas.microsoft.com/office/drawing/2014/main" id="{64C59397-6F97-4A25-6B4B-D2096631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5" y="640556"/>
            <a:ext cx="11724101" cy="4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A JavaScript function is a </a:t>
            </a:r>
            <a:r>
              <a:rPr lang="en-US" altLang="en-US" sz="2400" b="1" dirty="0"/>
              <a:t>block of code </a:t>
            </a:r>
            <a:r>
              <a:rPr lang="en-US" altLang="en-US" sz="2400" dirty="0"/>
              <a:t>designed to perform a particular task.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91142" name="Rectangle 8">
            <a:extLst>
              <a:ext uri="{FF2B5EF4-FFF2-40B4-BE49-F238E27FC236}">
                <a16:creationId xmlns:a16="http://schemas.microsoft.com/office/drawing/2014/main" id="{34739709-D0F3-D34E-542B-FF12E69E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1243385"/>
            <a:ext cx="7076660" cy="118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function </a:t>
            </a:r>
            <a:r>
              <a:rPr lang="en-US" altLang="en-US" sz="1800" b="1" dirty="0" err="1"/>
              <a:t>functionName</a:t>
            </a:r>
            <a:r>
              <a:rPr lang="en-US" altLang="en-US" sz="1800" b="1" dirty="0"/>
              <a:t>([arg1, arg2, ...</a:t>
            </a:r>
            <a:r>
              <a:rPr lang="en-US" altLang="en-US" sz="1800" b="1" dirty="0" err="1"/>
              <a:t>argN</a:t>
            </a:r>
            <a:r>
              <a:rPr lang="en-US" altLang="en-US" sz="1800" b="1" dirty="0"/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 //code to be executed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} </a:t>
            </a:r>
            <a:endParaRPr lang="en-US" altLang="en-US" sz="1800" dirty="0"/>
          </a:p>
        </p:txBody>
      </p:sp>
      <p:sp>
        <p:nvSpPr>
          <p:cNvPr id="190465" name="Rectangle 1">
            <a:extLst>
              <a:ext uri="{FF2B5EF4-FFF2-40B4-BE49-F238E27FC236}">
                <a16:creationId xmlns:a16="http://schemas.microsoft.com/office/drawing/2014/main" id="{388115E3-EDDC-82B5-69FE-73AC0577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84" y="2669777"/>
            <a:ext cx="9126675" cy="75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9205" tIns="39603" rIns="79205" bIns="39603" anchor="ctr">
            <a:spAutoFit/>
          </a:bodyPr>
          <a:lstStyle/>
          <a:p>
            <a:pPr defTabSz="792066" eaLnBrk="1" hangingPunct="1">
              <a:tabLst>
                <a:tab pos="870448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Generally we can place </a:t>
            </a:r>
            <a:r>
              <a:rPr lang="en-US" sz="2000" b="1" dirty="0">
                <a:ea typeface="Times New Roman" pitchFamily="18" charset="0"/>
              </a:rPr>
              <a:t>script containing function head section</a:t>
            </a:r>
            <a:r>
              <a:rPr lang="en-US" sz="2000" dirty="0">
                <a:ea typeface="Times New Roman" pitchFamily="18" charset="0"/>
              </a:rPr>
              <a:t> of web page.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u="sng" dirty="0">
                <a:latin typeface="+mn-lt"/>
                <a:cs typeface="+mn-cs"/>
              </a:rPr>
              <a:t>Ex: -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BA992-505E-CA97-5B89-F6F0C79512E6}"/>
              </a:ext>
            </a:extLst>
          </p:cNvPr>
          <p:cNvSpPr txBox="1"/>
          <p:nvPr/>
        </p:nvSpPr>
        <p:spPr>
          <a:xfrm>
            <a:off x="5512490" y="3844371"/>
            <a:ext cx="4161596" cy="25729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&lt;script&gt;</a:t>
            </a:r>
          </a:p>
          <a:p>
            <a:pPr lvl="1">
              <a:defRPr/>
            </a:pPr>
            <a:r>
              <a:rPr lang="en-US" b="1" dirty="0" err="1">
                <a:solidFill>
                  <a:srgbClr val="FF0000"/>
                </a:solidFill>
                <a:latin typeface="+mn-lt"/>
                <a:cs typeface="+mn-cs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 r=add(30,60)</a:t>
            </a:r>
          </a:p>
          <a:p>
            <a:pPr lvl="1">
              <a:defRPr/>
            </a:pPr>
            <a:r>
              <a:rPr lang="en-US" b="1" dirty="0" err="1">
                <a:solidFill>
                  <a:srgbClr val="FF0000"/>
                </a:solidFill>
                <a:latin typeface="+mn-lt"/>
                <a:cs typeface="+mn-cs"/>
              </a:rPr>
              <a:t>document.write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("addition is :"+r);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&lt;/script&gt;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&lt;/BODY&gt;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5A5E4-23B0-4352-ACFF-702A800A66BA}"/>
              </a:ext>
            </a:extLst>
          </p:cNvPr>
          <p:cNvSpPr txBox="1"/>
          <p:nvPr/>
        </p:nvSpPr>
        <p:spPr>
          <a:xfrm>
            <a:off x="1388199" y="3705872"/>
            <a:ext cx="3529341" cy="28499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9205" tIns="39603" rIns="79205" bIns="39603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&lt;HTML&gt;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&lt;HEAD&gt;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&lt;TITLE&gt; Function direct call&lt;/TITLE&gt;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&lt;script language="JavaScript"&gt;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 function add(</a:t>
            </a:r>
            <a:r>
              <a:rPr lang="en-US" b="1" dirty="0" err="1">
                <a:solidFill>
                  <a:srgbClr val="FF0000"/>
                </a:solidFill>
                <a:latin typeface="+mn-lt"/>
                <a:cs typeface="+mn-cs"/>
              </a:rPr>
              <a:t>x,y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)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{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 z=</a:t>
            </a:r>
            <a:r>
              <a:rPr lang="en-US" b="1" dirty="0" err="1">
                <a:solidFill>
                  <a:srgbClr val="FF0000"/>
                </a:solidFill>
                <a:latin typeface="+mn-lt"/>
                <a:cs typeface="+mn-cs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return z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&lt;/script&gt;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6DF84D-D1D0-3DF4-7187-497F3CCB505D}"/>
              </a:ext>
            </a:extLst>
          </p:cNvPr>
          <p:cNvSpPr txBox="1">
            <a:spLocks/>
          </p:cNvSpPr>
          <p:nvPr/>
        </p:nvSpPr>
        <p:spPr>
          <a:xfrm>
            <a:off x="0" y="3175"/>
            <a:ext cx="12192000" cy="60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</a:rPr>
              <a:t>JavaScript Functions</a:t>
            </a:r>
          </a:p>
        </p:txBody>
      </p:sp>
    </p:spTree>
    <p:extLst>
      <p:ext uri="{BB962C8B-B14F-4D97-AF65-F5344CB8AC3E}">
        <p14:creationId xmlns:p14="http://schemas.microsoft.com/office/powerpoint/2010/main" val="2580609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5">
            <a:extLst>
              <a:ext uri="{FF2B5EF4-FFF2-40B4-BE49-F238E27FC236}">
                <a16:creationId xmlns:a16="http://schemas.microsoft.com/office/drawing/2014/main" id="{64C59397-6F97-4A25-6B4B-D2096631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5" y="640556"/>
            <a:ext cx="11724101" cy="155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JavaScript in </a:t>
            </a:r>
            <a:r>
              <a:rPr lang="en-US" altLang="en-US" sz="2400" dirty="0">
                <a:solidFill>
                  <a:srgbClr val="FF0000"/>
                </a:solidFill>
              </a:rPr>
              <a:t>&lt;body&gt;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A JavaScript function is placed in the </a:t>
            </a:r>
            <a:r>
              <a:rPr lang="en-US" altLang="en-US" sz="2400" b="1" dirty="0">
                <a:solidFill>
                  <a:srgbClr val="FF0000"/>
                </a:solidFill>
              </a:rPr>
              <a:t>&lt;body&gt; </a:t>
            </a:r>
            <a:r>
              <a:rPr lang="en-US" altLang="en-US" sz="2400" dirty="0"/>
              <a:t>section of an HTML page.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6DF84D-D1D0-3DF4-7187-497F3CCB505D}"/>
              </a:ext>
            </a:extLst>
          </p:cNvPr>
          <p:cNvSpPr txBox="1">
            <a:spLocks/>
          </p:cNvSpPr>
          <p:nvPr/>
        </p:nvSpPr>
        <p:spPr>
          <a:xfrm>
            <a:off x="0" y="3175"/>
            <a:ext cx="12192000" cy="60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</a:rPr>
              <a:t>JavaScript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3A30D-0117-D146-D00A-5171D22A0B42}"/>
              </a:ext>
            </a:extLst>
          </p:cNvPr>
          <p:cNvSpPr txBox="1"/>
          <p:nvPr/>
        </p:nvSpPr>
        <p:spPr>
          <a:xfrm>
            <a:off x="136594" y="1648462"/>
            <a:ext cx="7642431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 JavaScript in Body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"Paragraph changed."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/script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99F77-08DB-10D9-7BC3-DA723484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648462"/>
            <a:ext cx="4267200" cy="25622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8971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5">
            <a:extLst>
              <a:ext uri="{FF2B5EF4-FFF2-40B4-BE49-F238E27FC236}">
                <a16:creationId xmlns:a16="http://schemas.microsoft.com/office/drawing/2014/main" id="{64C59397-6F97-4A25-6B4B-D2096631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8" y="773078"/>
            <a:ext cx="5555896" cy="228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code inside a function is not executed when the function is defined.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/>
              <a:t>The code inside a function is executed when the function is invoked</a:t>
            </a:r>
            <a:r>
              <a:rPr lang="en-US" altLang="en-US" sz="2000" dirty="0"/>
              <a:t>.</a:t>
            </a:r>
          </a:p>
          <a:p>
            <a:pPr marL="1039975" lvl="1" indent="-297025" defTabSz="792066">
              <a:buFont typeface="+mj-lt"/>
              <a:buAutoNum type="arabicPeriod"/>
              <a:tabLst>
                <a:tab pos="870448" algn="l"/>
              </a:tabLst>
              <a:defRPr/>
            </a:pPr>
            <a:r>
              <a:rPr lang="en-US" sz="1800" b="1" dirty="0">
                <a:ea typeface="Times New Roman" pitchFamily="18" charset="0"/>
              </a:rPr>
              <a:t>Function call</a:t>
            </a:r>
            <a:endParaRPr lang="en-US" sz="800" b="1" dirty="0"/>
          </a:p>
          <a:p>
            <a:pPr marL="1039975" lvl="1" indent="-297025" defTabSz="792066">
              <a:buFont typeface="+mj-lt"/>
              <a:buAutoNum type="arabicPeriod"/>
              <a:tabLst>
                <a:tab pos="870448" algn="l"/>
              </a:tabLst>
              <a:defRPr/>
            </a:pPr>
            <a:r>
              <a:rPr lang="en-US" sz="1800" b="1" dirty="0">
                <a:ea typeface="Times New Roman" pitchFamily="18" charset="0"/>
              </a:rPr>
              <a:t>Events handlers</a:t>
            </a:r>
            <a:endParaRPr lang="en-US" sz="1800" b="1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6DF84D-D1D0-3DF4-7187-497F3CCB505D}"/>
              </a:ext>
            </a:extLst>
          </p:cNvPr>
          <p:cNvSpPr txBox="1">
            <a:spLocks/>
          </p:cNvSpPr>
          <p:nvPr/>
        </p:nvSpPr>
        <p:spPr>
          <a:xfrm>
            <a:off x="0" y="3175"/>
            <a:ext cx="12192000" cy="60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</a:rPr>
              <a:t>Invoking a JavaScript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1832F-5408-CD8E-4204-7455561FD469}"/>
              </a:ext>
            </a:extLst>
          </p:cNvPr>
          <p:cNvSpPr txBox="1"/>
          <p:nvPr/>
        </p:nvSpPr>
        <p:spPr>
          <a:xfrm>
            <a:off x="5755473" y="773078"/>
            <a:ext cx="6236951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 direct call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add(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//function definition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z=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r=add(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 //function call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document.write(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"addition is :"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49EEF-DB45-37DC-9447-739B82035B82}"/>
              </a:ext>
            </a:extLst>
          </p:cNvPr>
          <p:cNvSpPr txBox="1"/>
          <p:nvPr/>
        </p:nvSpPr>
        <p:spPr>
          <a:xfrm>
            <a:off x="106018" y="3174434"/>
            <a:ext cx="5555897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7025" indent="-297025" defTabSz="792066">
              <a:buFont typeface="+mj-lt"/>
              <a:buAutoNum type="arabicPeriod"/>
              <a:tabLst>
                <a:tab pos="870448" algn="l"/>
              </a:tabLst>
              <a:defRPr/>
            </a:pPr>
            <a:r>
              <a:rPr lang="en-US" sz="2000" b="1" dirty="0">
                <a:solidFill>
                  <a:srgbClr val="FF0000"/>
                </a:solidFill>
                <a:ea typeface="Times New Roman" pitchFamily="18" charset="0"/>
              </a:rPr>
              <a:t> Invoking a function by function call:</a:t>
            </a:r>
            <a:endParaRPr lang="en-US" sz="1800" b="1" dirty="0">
              <a:solidFill>
                <a:srgbClr val="FF0000"/>
              </a:solidFill>
              <a:ea typeface="Times New Roman" pitchFamily="18" charset="0"/>
            </a:endParaRPr>
          </a:p>
          <a:p>
            <a:pPr>
              <a:spcBef>
                <a:spcPct val="0"/>
              </a:spcBef>
              <a:tabLst>
                <a:tab pos="870448" algn="l"/>
              </a:tabLst>
              <a:defRPr/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tabLst>
                <a:tab pos="870448" algn="l"/>
              </a:tabLst>
              <a:defRPr/>
            </a:pPr>
            <a:r>
              <a:rPr lang="en-US" sz="2000" dirty="0">
                <a:latin typeface="Calibri" panose="020F0502020204030204" pitchFamily="34" charset="0"/>
              </a:rPr>
              <a:t>Ex&gt;</a:t>
            </a:r>
          </a:p>
          <a:p>
            <a:pPr lvl="1">
              <a:spcBef>
                <a:spcPct val="0"/>
              </a:spcBef>
              <a:tabLst>
                <a:tab pos="870448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</a:rPr>
              <a:t>function f1()</a:t>
            </a:r>
          </a:p>
          <a:p>
            <a:pPr lvl="1">
              <a:spcBef>
                <a:spcPct val="0"/>
              </a:spcBef>
              <a:tabLst>
                <a:tab pos="870448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</a:rPr>
              <a:t>{</a:t>
            </a:r>
          </a:p>
          <a:p>
            <a:pPr lvl="1">
              <a:spcBef>
                <a:spcPct val="0"/>
              </a:spcBef>
              <a:tabLst>
                <a:tab pos="870448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</a:rPr>
              <a:t>--</a:t>
            </a:r>
          </a:p>
          <a:p>
            <a:pPr lvl="1">
              <a:spcBef>
                <a:spcPct val="0"/>
              </a:spcBef>
              <a:tabLst>
                <a:tab pos="870448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</a:rPr>
              <a:t>}</a:t>
            </a:r>
          </a:p>
          <a:p>
            <a:pPr lvl="1">
              <a:spcBef>
                <a:spcPct val="0"/>
              </a:spcBef>
              <a:tabLst>
                <a:tab pos="870448" algn="l"/>
              </a:tabLst>
              <a:defRPr/>
            </a:pPr>
            <a:endParaRPr lang="en-US" sz="2000" b="1" dirty="0">
              <a:latin typeface="Calibri" panose="020F0502020204030204" pitchFamily="34" charset="0"/>
            </a:endParaRPr>
          </a:p>
          <a:p>
            <a:pPr lvl="1">
              <a:spcBef>
                <a:spcPct val="0"/>
              </a:spcBef>
              <a:tabLst>
                <a:tab pos="870448" algn="l"/>
              </a:tabLst>
              <a:defRPr/>
            </a:pP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</a:rPr>
              <a:t> f1();</a:t>
            </a:r>
          </a:p>
        </p:txBody>
      </p:sp>
    </p:spTree>
    <p:extLst>
      <p:ext uri="{BB962C8B-B14F-4D97-AF65-F5344CB8AC3E}">
        <p14:creationId xmlns:p14="http://schemas.microsoft.com/office/powerpoint/2010/main" val="3641574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DED8CFB-046F-7489-EE34-E79939FBE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026" y="165100"/>
            <a:ext cx="12032974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functions</a:t>
            </a:r>
          </a:p>
        </p:txBody>
      </p:sp>
      <p:sp>
        <p:nvSpPr>
          <p:cNvPr id="92163" name="Rectangle 5">
            <a:extLst>
              <a:ext uri="{FF2B5EF4-FFF2-40B4-BE49-F238E27FC236}">
                <a16:creationId xmlns:a16="http://schemas.microsoft.com/office/drawing/2014/main" id="{50B6B227-0D6F-A8AB-77D2-A4F2F9AC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2" y="604838"/>
            <a:ext cx="11224591" cy="155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2.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Events handlers to call the function dynamically.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To add dynamical effects, java script provide a  </a:t>
            </a:r>
            <a:r>
              <a:rPr lang="en-US" altLang="en-US" sz="2400" b="1" dirty="0"/>
              <a:t>list  of events  </a:t>
            </a:r>
            <a:r>
              <a:rPr lang="en-US" altLang="en-US" sz="2400" dirty="0"/>
              <a:t>that  call  function  dynamically.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92164" name="object 9">
            <a:extLst>
              <a:ext uri="{FF2B5EF4-FFF2-40B4-BE49-F238E27FC236}">
                <a16:creationId xmlns:a16="http://schemas.microsoft.com/office/drawing/2014/main" id="{757F97AD-B61B-ABD8-BEAB-4C582D54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DEBBC-D46B-CFC4-EDE5-2960A07A3D57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67" name="Rectangle 15">
            <a:extLst>
              <a:ext uri="{FF2B5EF4-FFF2-40B4-BE49-F238E27FC236}">
                <a16:creationId xmlns:a16="http://schemas.microsoft.com/office/drawing/2014/main" id="{3ABC23CC-641C-2FD7-087F-489DEEF7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69" y="1961038"/>
            <a:ext cx="4814196" cy="365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&lt;HEAD&gt;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&lt;TITLE&gt; Function dynamically&lt;/TITLE&gt;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&lt;script language="JavaScript"&gt;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function add(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{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x=20;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y=30;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z=</a:t>
            </a:r>
            <a:r>
              <a:rPr lang="en-US" altLang="en-US" sz="1800" dirty="0" err="1">
                <a:solidFill>
                  <a:srgbClr val="C00000"/>
                </a:solidFill>
              </a:rPr>
              <a:t>x+y</a:t>
            </a:r>
            <a:r>
              <a:rPr lang="en-US" altLang="en-US" sz="1800" dirty="0">
                <a:solidFill>
                  <a:srgbClr val="C00000"/>
                </a:solidFill>
              </a:rPr>
              <a:t>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1800" b="1" dirty="0" err="1">
                <a:solidFill>
                  <a:srgbClr val="C00000"/>
                </a:solidFill>
              </a:rPr>
              <a:t>document.write</a:t>
            </a:r>
            <a:r>
              <a:rPr lang="en-US" altLang="en-US" sz="1800" b="1" dirty="0">
                <a:solidFill>
                  <a:srgbClr val="C00000"/>
                </a:solidFill>
              </a:rPr>
              <a:t>("addition is :"+z);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&lt;/script&gt;</a:t>
            </a:r>
          </a:p>
        </p:txBody>
      </p:sp>
      <p:sp>
        <p:nvSpPr>
          <p:cNvPr id="92168" name="Rectangle 10">
            <a:extLst>
              <a:ext uri="{FF2B5EF4-FFF2-40B4-BE49-F238E27FC236}">
                <a16:creationId xmlns:a16="http://schemas.microsoft.com/office/drawing/2014/main" id="{C1440E2F-DA95-D09E-EC1E-5273AF5B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165" y="2172819"/>
            <a:ext cx="6506819" cy="2180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 anchor="ctr">
            <a:spAutoFit/>
          </a:bodyPr>
          <a:lstStyle>
            <a:lvl1pPr defTabSz="7905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1175" algn="l"/>
                <a:tab pos="1368425" algn="l"/>
                <a:tab pos="21526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05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1175" algn="l"/>
                <a:tab pos="1368425" algn="l"/>
                <a:tab pos="21526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05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1175" algn="l"/>
                <a:tab pos="1368425" algn="l"/>
                <a:tab pos="21526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05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1175" algn="l"/>
                <a:tab pos="1368425" algn="l"/>
                <a:tab pos="2152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0575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1175" algn="l"/>
                <a:tab pos="1368425" algn="l"/>
                <a:tab pos="2152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1175" algn="l"/>
                <a:tab pos="1368425" algn="l"/>
                <a:tab pos="2152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1175" algn="l"/>
                <a:tab pos="1368425" algn="l"/>
                <a:tab pos="2152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1175" algn="l"/>
                <a:tab pos="1368425" algn="l"/>
                <a:tab pos="2152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1175" algn="l"/>
                <a:tab pos="1368425" algn="l"/>
                <a:tab pos="2152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&lt;/HEAD&gt;</a:t>
            </a:r>
            <a:endParaRPr lang="en-US" altLang="en-US" sz="105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&lt;BODY&gt; to call function:</a:t>
            </a:r>
            <a:endParaRPr lang="en-US" altLang="en-US" sz="105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highlight>
                  <a:srgbClr val="FFFF00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&lt;input type="button“ value="clickhere" onclick="add( )"&gt;</a:t>
            </a:r>
            <a:endParaRPr lang="en-US" altLang="en-US" sz="1050" b="1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&lt;/script&gt;</a:t>
            </a:r>
            <a:endParaRPr lang="en-US" altLang="en-US" sz="105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&lt;/BODY&gt;</a:t>
            </a:r>
            <a:endParaRPr lang="en-US" altLang="en-US" sz="105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5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u="sng" dirty="0">
                <a:latin typeface="Arial" panose="020B0604020202020204" pitchFamily="34" charset="0"/>
                <a:cs typeface="Times New Roman" panose="02020603050405020304" pitchFamily="18" charset="0"/>
              </a:rPr>
              <a:t>O/P</a:t>
            </a: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: - to call function: addition is :90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C1EB9F-E112-4BB2-E7C6-81195C81CC64}"/>
              </a:ext>
            </a:extLst>
          </p:cNvPr>
          <p:cNvSpPr/>
          <p:nvPr/>
        </p:nvSpPr>
        <p:spPr>
          <a:xfrm>
            <a:off x="5917718" y="2828923"/>
            <a:ext cx="4524995" cy="143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4B1F1-B922-B899-C24D-072E5AB7CA90}"/>
              </a:ext>
            </a:extLst>
          </p:cNvPr>
          <p:cNvSpPr/>
          <p:nvPr/>
        </p:nvSpPr>
        <p:spPr>
          <a:xfrm>
            <a:off x="278296" y="2370931"/>
            <a:ext cx="5035826" cy="17372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5" tIns="39603" rIns="79205" bIns="3960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24" name="object 9">
            <a:extLst>
              <a:ext uri="{FF2B5EF4-FFF2-40B4-BE49-F238E27FC236}">
                <a16:creationId xmlns:a16="http://schemas.microsoft.com/office/drawing/2014/main" id="{C46FA1A8-D1C0-2628-B3B7-F5ABDF25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800" b="1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D6724B-87A4-31CF-D653-70001876B0D6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D705E8-E16F-39EC-8B72-52000051BF2F}"/>
              </a:ext>
            </a:extLst>
          </p:cNvPr>
          <p:cNvSpPr/>
          <p:nvPr/>
        </p:nvSpPr>
        <p:spPr>
          <a:xfrm>
            <a:off x="0" y="134938"/>
            <a:ext cx="12072730" cy="511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Location of script or placing the script:</a:t>
            </a:r>
          </a:p>
        </p:txBody>
      </p:sp>
      <p:sp>
        <p:nvSpPr>
          <p:cNvPr id="81927" name="AutoShape 2" descr="Image result for client side validation">
            <a:extLst>
              <a:ext uri="{FF2B5EF4-FFF2-40B4-BE49-F238E27FC236}">
                <a16:creationId xmlns:a16="http://schemas.microsoft.com/office/drawing/2014/main" id="{13576F47-C546-330B-86A0-4E1C6FDB7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28" name="AutoShape 5" descr="Image result for pop-up alert">
            <a:extLst>
              <a:ext uri="{FF2B5EF4-FFF2-40B4-BE49-F238E27FC236}">
                <a16:creationId xmlns:a16="http://schemas.microsoft.com/office/drawing/2014/main" id="{C596159A-9CC5-0AEA-D06F-1A0CE5ABC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350" y="-127000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7" name="object 2">
            <a:extLst>
              <a:ext uri="{FF2B5EF4-FFF2-40B4-BE49-F238E27FC236}">
                <a16:creationId xmlns:a16="http://schemas.microsoft.com/office/drawing/2014/main" id="{6758F02F-96AB-0D52-C19D-4C93AE8F7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96" y="792163"/>
            <a:ext cx="11794434" cy="762000"/>
          </a:xfrm>
          <a:prstGeom prst="rect">
            <a:avLst/>
          </a:prstGeom>
          <a:noFill/>
          <a:ln>
            <a:noFill/>
          </a:ln>
        </p:spPr>
        <p:txBody>
          <a:bodyPr wrap="square" lIns="0" tIns="11001" rIns="0" bIns="0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9000"/>
              </a:lnSpc>
              <a:spcBef>
                <a:spcPts val="688"/>
              </a:spcBef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code can be placed in both </a:t>
            </a:r>
            <a:r>
              <a:rPr lang="en-US" altLang="en-US" sz="1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 &amp; body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of html  page</a:t>
            </a:r>
            <a:r>
              <a:rPr lang="en-US" altLang="en-US" sz="105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37"/>
              </a:spcBef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Script in head section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</a:t>
            </a:r>
            <a:r>
              <a:rPr lang="en-US" altLang="en-US" sz="18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Script in body section</a:t>
            </a:r>
            <a:endParaRPr lang="en-US" altLang="en-US" sz="18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931095F-1936-0896-834F-D7BDE0DACEA5}"/>
              </a:ext>
            </a:extLst>
          </p:cNvPr>
          <p:cNvSpPr txBox="1"/>
          <p:nvPr/>
        </p:nvSpPr>
        <p:spPr>
          <a:xfrm>
            <a:off x="66262" y="1926669"/>
            <a:ext cx="5035826" cy="324251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 lIns="0" tIns="79205" rIns="0" bIns="0">
            <a:spAutoFit/>
          </a:bodyPr>
          <a:lstStyle/>
          <a:p>
            <a:pPr marL="414344" eaLnBrk="1" hangingPunct="1">
              <a:spcBef>
                <a:spcPts val="625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414344" eaLnBrk="1" hangingPunct="1">
              <a:spcBef>
                <a:spcPts val="539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414344" eaLnBrk="1" hangingPunct="1">
              <a:lnSpc>
                <a:spcPct val="142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1" lang="en-US" b="1" dirty="0">
                <a:solidFill>
                  <a:srgbClr val="FF0000"/>
                </a:solidFill>
                <a:latin typeface="Courier New" pitchFamily="49" charset="0"/>
              </a:rPr>
              <a:t>script type="text/javascript“&gt;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344" eaLnBrk="1" hangingPunct="1">
              <a:lnSpc>
                <a:spcPct val="142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…..   Script code here</a:t>
            </a:r>
          </a:p>
          <a:p>
            <a:pPr marL="414344" eaLnBrk="1" hangingPunct="1">
              <a:lnSpc>
                <a:spcPct val="142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1" lang="en-US" b="1" dirty="0">
                <a:solidFill>
                  <a:srgbClr val="FF0000"/>
                </a:solidFill>
                <a:latin typeface="Courier New" pitchFamily="49" charset="0"/>
              </a:rPr>
              <a:t>script&gt; </a:t>
            </a:r>
          </a:p>
          <a:p>
            <a:pPr marL="414344" eaLnBrk="1" hangingPunct="1">
              <a:spcBef>
                <a:spcPts val="539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414344" eaLnBrk="1" hangingPunct="1">
              <a:spcBef>
                <a:spcPts val="475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414344" eaLnBrk="1" hangingPunct="1">
              <a:spcBef>
                <a:spcPts val="539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414344" eaLnBrk="1" hangingPunct="1">
              <a:spcBef>
                <a:spcPts val="475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511ED67-6195-57F0-4537-084ED770A5DD}"/>
              </a:ext>
            </a:extLst>
          </p:cNvPr>
          <p:cNvSpPr txBox="1"/>
          <p:nvPr/>
        </p:nvSpPr>
        <p:spPr>
          <a:xfrm>
            <a:off x="5917718" y="2101846"/>
            <a:ext cx="4259952" cy="289215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 lIns="0" tIns="79205" rIns="0" bIns="0">
            <a:spAutoFit/>
          </a:bodyPr>
          <a:lstStyle/>
          <a:p>
            <a:pPr marL="47625" eaLnBrk="1" hangingPunct="1">
              <a:spcBef>
                <a:spcPts val="625"/>
              </a:spcBef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47625" eaLnBrk="1" hangingPunct="1">
              <a:spcBef>
                <a:spcPts val="475"/>
              </a:spcBef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47625" eaLnBrk="1" hangingPunct="1">
              <a:lnSpc>
                <a:spcPct val="144000"/>
              </a:lnSpc>
              <a:spcBef>
                <a:spcPts val="37"/>
              </a:spcBef>
              <a:defRPr/>
            </a:pP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1" lang="en-US" b="1" dirty="0">
                <a:solidFill>
                  <a:srgbClr val="FF0000"/>
                </a:solidFill>
                <a:latin typeface="Courier New" pitchFamily="49" charset="0"/>
              </a:rPr>
              <a:t>script type="text/javascript“&gt;</a:t>
            </a:r>
          </a:p>
          <a:p>
            <a:pPr marL="47625" eaLnBrk="1" hangingPunct="1">
              <a:lnSpc>
                <a:spcPct val="144000"/>
              </a:lnSpc>
              <a:spcBef>
                <a:spcPts val="37"/>
              </a:spcBef>
              <a:defRPr/>
            </a:pP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…..   Script code here</a:t>
            </a:r>
          </a:p>
          <a:p>
            <a:pPr marL="47625" eaLnBrk="1" hangingPunct="1">
              <a:lnSpc>
                <a:spcPct val="144000"/>
              </a:lnSpc>
              <a:spcBef>
                <a:spcPts val="37"/>
              </a:spcBef>
              <a:defRPr/>
            </a:pPr>
            <a:r>
              <a:rPr kumimoji="1" lang="en-US" b="1" dirty="0">
                <a:solidFill>
                  <a:srgbClr val="FF0000"/>
                </a:solidFill>
                <a:latin typeface="Courier New" pitchFamily="49" charset="0"/>
              </a:rPr>
              <a:t>&lt;script&gt; </a:t>
            </a:r>
          </a:p>
          <a:p>
            <a:pPr marL="47625" eaLnBrk="1" hangingPunct="1">
              <a:spcBef>
                <a:spcPts val="539"/>
              </a:spcBef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47625" eaLnBrk="1" hangingPunct="1">
              <a:spcBef>
                <a:spcPts val="475"/>
              </a:spcBef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12786EF-A528-BEA4-41FA-82087DF5F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1600"/>
            <a:ext cx="11979965" cy="433388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A Simple Script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6A5327-65E5-AE29-EC2B-D211CDFC9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991" y="731769"/>
            <a:ext cx="8261350" cy="4114800"/>
          </a:xfrm>
          <a:solidFill>
            <a:srgbClr val="FFFFFF"/>
          </a:solidFill>
          <a:ln>
            <a:solidFill>
              <a:schemeClr val="tx1"/>
            </a:solidFill>
          </a:ln>
        </p:spPr>
        <p:txBody>
          <a:bodyPr rtlCol="0">
            <a:normAutofit fontScale="85000" lnSpcReduction="10000"/>
          </a:bodyPr>
          <a:lstStyle/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&lt;html&gt;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&lt;head&gt;&lt;title&gt;First JavaScript Page&lt;/title&gt;&lt;/head&gt;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&lt;body&gt;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&lt;h1&gt;First JavaScript Page&lt;/h1&gt;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&lt;script type="text/javascript"&gt; 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document.write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("&lt;hr&gt;");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document.write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("Hello World Wide Web");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chemeClr val="folHlink"/>
                </a:solidFill>
                <a:latin typeface="Courier New" pitchFamily="49" charset="0"/>
              </a:rPr>
              <a:t>document.write</a:t>
            </a:r>
            <a:r>
              <a:rPr lang="en-US" sz="2400" b="1" dirty="0">
                <a:solidFill>
                  <a:schemeClr val="folHlink"/>
                </a:solidFill>
                <a:latin typeface="Courier New" pitchFamily="49" charset="0"/>
              </a:rPr>
              <a:t>("&lt;hr&gt;");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&lt;/script&gt;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&lt;/body&gt;</a:t>
            </a:r>
          </a:p>
          <a:p>
            <a:pPr marL="342906" indent="-342906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&lt;/html&gt;</a:t>
            </a: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A47C1E4F-97C2-A963-131C-50E5F6A4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52" y="4015409"/>
            <a:ext cx="4724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13AE9-7B3F-95C6-2F20-51CB84BA6210}"/>
              </a:ext>
            </a:extLst>
          </p:cNvPr>
          <p:cNvCxnSpPr/>
          <p:nvPr/>
        </p:nvCxnSpPr>
        <p:spPr>
          <a:xfrm>
            <a:off x="1896269" y="534988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8E61B7-94E5-AD0B-126B-97AEB8587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774" y="165100"/>
            <a:ext cx="11847443" cy="4349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Creating external script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B5F6066-7617-317E-6D9F-156B114EE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069" y="5486400"/>
            <a:ext cx="11396869" cy="1206500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100" spc="-23" dirty="0">
                <a:latin typeface="Times New Roman"/>
                <a:cs typeface="Times New Roman"/>
              </a:rPr>
              <a:t>Use the </a:t>
            </a:r>
            <a:r>
              <a:rPr lang="en-US" sz="2100" b="1" spc="-23" dirty="0">
                <a:latin typeface="Times New Roman"/>
                <a:cs typeface="Times New Roman"/>
              </a:rPr>
              <a:t>src </a:t>
            </a:r>
            <a:r>
              <a:rPr lang="en-US" sz="2100" spc="-23" dirty="0">
                <a:latin typeface="Times New Roman"/>
                <a:cs typeface="Times New Roman"/>
              </a:rPr>
              <a:t>attribute to include JavaScript codes from an external file.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100" spc="-23" dirty="0">
                <a:latin typeface="Times New Roman"/>
                <a:cs typeface="Times New Roman"/>
              </a:rPr>
              <a:t>The included code is inserted in place.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6CA4E30A-1464-9DB7-D1FE-60858FE44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8458200" cy="2616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7" tIns="45715" rIns="91427" bIns="4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&lt;head&gt;&lt;title&gt;First JavaScript Program&lt;/title&gt;&lt;/head&gt;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&lt;body&gt;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b="1" dirty="0">
                <a:highlight>
                  <a:srgbClr val="00FF00"/>
                </a:highlight>
                <a:latin typeface="Courier New" panose="02070309020205020404" pitchFamily="49" charset="0"/>
              </a:rPr>
              <a:t>&lt;script</a:t>
            </a:r>
            <a:r>
              <a:rPr kumimoji="1" lang="en-US" altLang="en-US" sz="2000" b="1" dirty="0">
                <a:solidFill>
                  <a:srgbClr val="FFFF00"/>
                </a:solidFill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kumimoji="1" lang="en-US" altLang="en-US" sz="2000" b="1" dirty="0">
                <a:highlight>
                  <a:srgbClr val="00FF00"/>
                </a:highlight>
                <a:latin typeface="Courier New" panose="02070309020205020404" pitchFamily="49" charset="0"/>
              </a:rPr>
              <a:t>type="text/javascript"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b="1" dirty="0">
                <a:highlight>
                  <a:srgbClr val="00FF00"/>
                </a:highlight>
                <a:latin typeface="Courier New" panose="02070309020205020404" pitchFamily="49" charset="0"/>
              </a:rPr>
              <a:t>        </a:t>
            </a:r>
            <a:r>
              <a:rPr kumimoji="1" lang="en-US" altLang="en-US" sz="2000" b="1" dirty="0" err="1">
                <a:solidFill>
                  <a:schemeClr val="folHlink"/>
                </a:solidFill>
                <a:highlight>
                  <a:srgbClr val="00FF00"/>
                </a:highlight>
                <a:latin typeface="Courier New" panose="02070309020205020404" pitchFamily="49" charset="0"/>
              </a:rPr>
              <a:t>src</a:t>
            </a:r>
            <a:r>
              <a:rPr kumimoji="1" lang="en-US" altLang="en-US" sz="2000" b="1" dirty="0">
                <a:solidFill>
                  <a:schemeClr val="folHlink"/>
                </a:solidFill>
                <a:highlight>
                  <a:srgbClr val="00FF00"/>
                </a:highlight>
                <a:latin typeface="Courier New" panose="02070309020205020404" pitchFamily="49" charset="0"/>
              </a:rPr>
              <a:t>="your_source_file.js"</a:t>
            </a:r>
            <a:r>
              <a:rPr kumimoji="1" lang="en-US" altLang="en-US" sz="2000" b="1" dirty="0">
                <a:highlight>
                  <a:srgbClr val="00FF00"/>
                </a:highlight>
                <a:latin typeface="Courier New" panose="02070309020205020404" pitchFamily="49" charset="0"/>
              </a:rPr>
              <a:t>&gt;&lt;/script&gt;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&lt;/body&gt;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B5C94-DED3-5556-C764-D6C3EA4E25B7}"/>
              </a:ext>
            </a:extLst>
          </p:cNvPr>
          <p:cNvSpPr/>
          <p:nvPr/>
        </p:nvSpPr>
        <p:spPr>
          <a:xfrm>
            <a:off x="145774" y="604838"/>
            <a:ext cx="11847443" cy="1049476"/>
          </a:xfrm>
          <a:prstGeom prst="rect">
            <a:avLst/>
          </a:prstGeom>
        </p:spPr>
        <p:txBody>
          <a:bodyPr wrap="square" lIns="79205" tIns="39603" rIns="79205" bIns="39603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spc="-23" dirty="0">
                <a:latin typeface="Times New Roman"/>
                <a:cs typeface="Times New Roman"/>
              </a:rPr>
              <a:t>T</a:t>
            </a:r>
            <a:r>
              <a:rPr lang="en-US" sz="2100" dirty="0">
                <a:latin typeface="Times New Roman"/>
                <a:cs typeface="Times New Roman"/>
              </a:rPr>
              <a:t>o </a:t>
            </a:r>
            <a:r>
              <a:rPr lang="en-US" sz="2100" b="1" spc="9" dirty="0">
                <a:latin typeface="Times New Roman"/>
                <a:cs typeface="Times New Roman"/>
              </a:rPr>
              <a:t>run </a:t>
            </a:r>
            <a:r>
              <a:rPr lang="en-US" sz="2100" b="1" spc="4" dirty="0">
                <a:highlight>
                  <a:srgbClr val="00FF00"/>
                </a:highlight>
                <a:latin typeface="Times New Roman"/>
                <a:cs typeface="Times New Roman"/>
              </a:rPr>
              <a:t>same</a:t>
            </a:r>
            <a:r>
              <a:rPr lang="en-US" sz="2100" b="1" spc="247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lang="en-US" sz="2100" b="1" spc="-23" dirty="0">
                <a:highlight>
                  <a:srgbClr val="00FF00"/>
                </a:highlight>
                <a:latin typeface="Times New Roman"/>
                <a:cs typeface="Times New Roman"/>
              </a:rPr>
              <a:t>script </a:t>
            </a:r>
            <a:r>
              <a:rPr lang="en-US" sz="2100" b="1" spc="-13" dirty="0">
                <a:highlight>
                  <a:srgbClr val="00FF00"/>
                </a:highlight>
                <a:latin typeface="Times New Roman"/>
                <a:cs typeface="Times New Roman"/>
              </a:rPr>
              <a:t>on </a:t>
            </a:r>
            <a:r>
              <a:rPr lang="en-US" sz="2100" b="1" dirty="0">
                <a:highlight>
                  <a:srgbClr val="00FF00"/>
                </a:highlight>
                <a:latin typeface="Times New Roman"/>
                <a:cs typeface="Times New Roman"/>
              </a:rPr>
              <a:t>several </a:t>
            </a:r>
            <a:r>
              <a:rPr lang="en-US" sz="2100" b="1" spc="-4" dirty="0">
                <a:highlight>
                  <a:srgbClr val="00FF00"/>
                </a:highlight>
                <a:latin typeface="Times New Roman"/>
                <a:cs typeface="Times New Roman"/>
              </a:rPr>
              <a:t>pages </a:t>
            </a:r>
            <a:r>
              <a:rPr lang="en-US" sz="2100" spc="-31" dirty="0">
                <a:latin typeface="Times New Roman"/>
                <a:cs typeface="Times New Roman"/>
              </a:rPr>
              <a:t>without  </a:t>
            </a:r>
            <a:r>
              <a:rPr lang="en-US" sz="2100" spc="-17" dirty="0">
                <a:latin typeface="Times New Roman"/>
                <a:cs typeface="Times New Roman"/>
              </a:rPr>
              <a:t>having </a:t>
            </a:r>
            <a:r>
              <a:rPr lang="en-US" sz="2100" dirty="0">
                <a:latin typeface="Times New Roman"/>
                <a:cs typeface="Times New Roman"/>
              </a:rPr>
              <a:t>to </a:t>
            </a:r>
            <a:r>
              <a:rPr lang="en-US" sz="2100" spc="-4" dirty="0">
                <a:latin typeface="Times New Roman"/>
                <a:cs typeface="Times New Roman"/>
              </a:rPr>
              <a:t>write </a:t>
            </a:r>
            <a:r>
              <a:rPr lang="en-US" sz="2100" spc="-9" dirty="0">
                <a:latin typeface="Times New Roman"/>
                <a:cs typeface="Times New Roman"/>
              </a:rPr>
              <a:t>the </a:t>
            </a:r>
            <a:r>
              <a:rPr lang="en-US" sz="2100" spc="-17" dirty="0">
                <a:latin typeface="Times New Roman"/>
                <a:cs typeface="Times New Roman"/>
              </a:rPr>
              <a:t>script </a:t>
            </a:r>
            <a:r>
              <a:rPr lang="en-US" sz="2100" spc="-13" dirty="0">
                <a:latin typeface="Times New Roman"/>
                <a:cs typeface="Times New Roman"/>
              </a:rPr>
              <a:t>on </a:t>
            </a:r>
            <a:r>
              <a:rPr lang="en-US" sz="2100" spc="9" dirty="0">
                <a:latin typeface="Times New Roman"/>
                <a:cs typeface="Times New Roman"/>
              </a:rPr>
              <a:t>each </a:t>
            </a:r>
            <a:r>
              <a:rPr lang="en-US" sz="2100" spc="-9" dirty="0">
                <a:latin typeface="Times New Roman"/>
                <a:cs typeface="Times New Roman"/>
              </a:rPr>
              <a:t>page.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100" spc="9" dirty="0">
                <a:latin typeface="Times New Roman"/>
                <a:cs typeface="Times New Roman"/>
              </a:rPr>
              <a:t>To </a:t>
            </a:r>
            <a:r>
              <a:rPr lang="en-US" sz="2100" spc="-23" dirty="0">
                <a:latin typeface="Times New Roman"/>
                <a:cs typeface="Times New Roman"/>
              </a:rPr>
              <a:t>simplify </a:t>
            </a:r>
            <a:r>
              <a:rPr lang="en-US" sz="2100" spc="-13" dirty="0">
                <a:latin typeface="Times New Roman"/>
                <a:cs typeface="Times New Roman"/>
              </a:rPr>
              <a:t>this, </a:t>
            </a:r>
            <a:r>
              <a:rPr lang="en-US" sz="21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write external </a:t>
            </a:r>
            <a:r>
              <a:rPr lang="en-US" sz="2100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script </a:t>
            </a:r>
            <a:r>
              <a:rPr lang="en-US"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&amp; </a:t>
            </a:r>
            <a:r>
              <a:rPr lang="en-US" sz="21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save </a:t>
            </a:r>
            <a:r>
              <a:rPr lang="en-US" sz="2100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lang="en-US" sz="2100" b="1" spc="-17" dirty="0" err="1">
                <a:solidFill>
                  <a:srgbClr val="FF0000"/>
                </a:solidFill>
                <a:latin typeface="Times New Roman"/>
                <a:cs typeface="Times New Roman"/>
              </a:rPr>
              <a:t>js</a:t>
            </a:r>
            <a:r>
              <a:rPr lang="en-US" sz="2100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00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extension</a:t>
            </a:r>
            <a:r>
              <a:rPr lang="en-US" sz="2100" spc="-27" dirty="0">
                <a:latin typeface="Times New Roman"/>
                <a:cs typeface="Times New Roman"/>
              </a:rPr>
              <a:t>. </a:t>
            </a:r>
            <a:r>
              <a:rPr lang="en-US" sz="2100" spc="9" dirty="0">
                <a:latin typeface="Times New Roman"/>
                <a:cs typeface="Times New Roman"/>
              </a:rPr>
              <a:t>To </a:t>
            </a:r>
            <a:r>
              <a:rPr lang="en-US" sz="2100" dirty="0">
                <a:latin typeface="Times New Roman"/>
                <a:cs typeface="Times New Roman"/>
              </a:rPr>
              <a:t>use  </a:t>
            </a:r>
            <a:r>
              <a:rPr lang="en-US" sz="2100" spc="-4" dirty="0">
                <a:latin typeface="Times New Roman"/>
                <a:cs typeface="Times New Roman"/>
              </a:rPr>
              <a:t>external </a:t>
            </a:r>
            <a:r>
              <a:rPr lang="en-US" sz="2100" spc="-23" dirty="0">
                <a:latin typeface="Times New Roman"/>
                <a:cs typeface="Times New Roman"/>
              </a:rPr>
              <a:t>script </a:t>
            </a:r>
            <a:r>
              <a:rPr lang="en-US" sz="2100" b="1" spc="-13" dirty="0">
                <a:latin typeface="Times New Roman"/>
                <a:cs typeface="Times New Roman"/>
              </a:rPr>
              <a:t>specify </a:t>
            </a:r>
            <a:r>
              <a:rPr lang="en-US" sz="2100" b="1" spc="-17" dirty="0">
                <a:highlight>
                  <a:srgbClr val="00FF00"/>
                </a:highlight>
                <a:latin typeface="Times New Roman"/>
                <a:cs typeface="Times New Roman"/>
              </a:rPr>
              <a:t>.</a:t>
            </a:r>
            <a:r>
              <a:rPr lang="en-US" sz="2100" b="1" spc="-17" dirty="0" err="1">
                <a:highlight>
                  <a:srgbClr val="00FF00"/>
                </a:highlight>
                <a:latin typeface="Times New Roman"/>
                <a:cs typeface="Times New Roman"/>
              </a:rPr>
              <a:t>js</a:t>
            </a:r>
            <a:r>
              <a:rPr lang="en-US" sz="2100" b="1" spc="-17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lang="en-US" sz="2100" b="1" spc="-17" dirty="0">
                <a:latin typeface="Times New Roman"/>
                <a:cs typeface="Times New Roman"/>
              </a:rPr>
              <a:t>file </a:t>
            </a:r>
            <a:r>
              <a:rPr lang="en-US" sz="2100" b="1" spc="-23" dirty="0">
                <a:latin typeface="Times New Roman"/>
                <a:cs typeface="Times New Roman"/>
              </a:rPr>
              <a:t>in </a:t>
            </a:r>
            <a:r>
              <a:rPr lang="en-US" sz="2100" b="1" spc="4" dirty="0">
                <a:latin typeface="Times New Roman"/>
                <a:cs typeface="Times New Roman"/>
              </a:rPr>
              <a:t>src </a:t>
            </a:r>
            <a:r>
              <a:rPr lang="en-US" sz="2100" b="1" spc="-23" dirty="0">
                <a:latin typeface="Times New Roman"/>
                <a:cs typeface="Times New Roman"/>
              </a:rPr>
              <a:t>attribute of </a:t>
            </a:r>
            <a:r>
              <a:rPr lang="en-US" sz="2100" b="1" spc="-17" dirty="0">
                <a:latin typeface="Times New Roman"/>
                <a:cs typeface="Times New Roman"/>
              </a:rPr>
              <a:t>script</a:t>
            </a:r>
            <a:r>
              <a:rPr lang="en-US" sz="2100" b="1" spc="-43" dirty="0">
                <a:latin typeface="Times New Roman"/>
                <a:cs typeface="Times New Roman"/>
              </a:rPr>
              <a:t> </a:t>
            </a:r>
            <a:r>
              <a:rPr lang="en-US" sz="2100" b="1" spc="-4" dirty="0">
                <a:latin typeface="Times New Roman"/>
                <a:cs typeface="Times New Roman"/>
              </a:rPr>
              <a:t>tag</a:t>
            </a:r>
            <a:r>
              <a:rPr lang="en-US" sz="2100" spc="-4" dirty="0">
                <a:latin typeface="Times New Roman"/>
                <a:cs typeface="Times New Roman"/>
              </a:rPr>
              <a:t>.</a:t>
            </a:r>
            <a:endParaRPr lang="en-US" sz="2100" dirty="0">
              <a:latin typeface="+mn-lt"/>
              <a:cs typeface="+mn-cs"/>
            </a:endParaRPr>
          </a:p>
        </p:txBody>
      </p:sp>
      <p:sp>
        <p:nvSpPr>
          <p:cNvPr id="84998" name="AutoShape 6">
            <a:extLst>
              <a:ext uri="{FF2B5EF4-FFF2-40B4-BE49-F238E27FC236}">
                <a16:creationId xmlns:a16="http://schemas.microsoft.com/office/drawing/2014/main" id="{A49A5642-88D2-AFD6-33C0-B37FEB89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6553200" cy="1371600"/>
          </a:xfrm>
          <a:prstGeom prst="wedgeRectCallout">
            <a:avLst>
              <a:gd name="adj1" fmla="val -35028"/>
              <a:gd name="adj2" fmla="val -6076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7" tIns="45715" rIns="91427" bIns="4571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en-US" sz="1900" b="1" u="sng">
                <a:solidFill>
                  <a:srgbClr val="0000FF"/>
                </a:solidFill>
                <a:latin typeface="Courier New" panose="02070309020205020404" pitchFamily="49" charset="0"/>
              </a:rPr>
              <a:t>Inside your_source_file.js</a:t>
            </a:r>
            <a:endParaRPr kumimoji="1" lang="en-US" altLang="en-US" sz="19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en-US" sz="1900">
                <a:latin typeface="Courier New" panose="02070309020205020404" pitchFamily="49" charset="0"/>
              </a:rPr>
              <a:t>document.write("&lt;hr&gt;");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en-US" sz="1900">
                <a:latin typeface="Courier New" panose="02070309020205020404" pitchFamily="49" charset="0"/>
              </a:rPr>
              <a:t>document.write("Hello World Wide Web");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en-US" sz="1900">
                <a:latin typeface="Courier New" panose="02070309020205020404" pitchFamily="49" charset="0"/>
              </a:rPr>
              <a:t>document.write("&lt;hr&gt;");</a:t>
            </a:r>
            <a:endParaRPr kumimoji="1" lang="en-US" altLang="zh-TW" sz="1800"/>
          </a:p>
        </p:txBody>
      </p:sp>
      <p:sp>
        <p:nvSpPr>
          <p:cNvPr id="84999" name="object 9">
            <a:extLst>
              <a:ext uri="{FF2B5EF4-FFF2-40B4-BE49-F238E27FC236}">
                <a16:creationId xmlns:a16="http://schemas.microsoft.com/office/drawing/2014/main" id="{94899A4F-10C2-0AC7-E88B-3E039D63E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B00298-116E-8E7C-56DA-4161C3AC20A7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D071-142B-AA89-3BB8-3C24E1F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715616"/>
            <a:ext cx="5986670" cy="585746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1112" indent="0" algn="just">
              <a:spcBef>
                <a:spcPts val="13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JavaScript code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follow these steps:</a:t>
            </a:r>
          </a:p>
          <a:p>
            <a:pPr marL="468312" indent="-457200" algn="just">
              <a:spcBef>
                <a:spcPts val="13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Tools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pressing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F12 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Ctrl+Shift+I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Windows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Command+Option+I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Mac).</a:t>
            </a:r>
          </a:p>
          <a:p>
            <a:pPr marL="468312" indent="-457200" algn="just">
              <a:spcBef>
                <a:spcPts val="13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"Console"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to view the console.</a:t>
            </a:r>
          </a:p>
          <a:p>
            <a:pPr marL="468312" indent="-457200" algn="just">
              <a:spcBef>
                <a:spcPts val="13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your JavaScript code directly into the console prompt and press Enter to run it.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indent="0" algn="just">
              <a:spcBef>
                <a:spcPts val="13"/>
              </a:spcBef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11112" indent="0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console.log("Hello, world!");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console prompt and press Enter </a:t>
            </a:r>
          </a:p>
          <a:p>
            <a:pPr marL="11112" indent="0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world!"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console.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92209B-8614-EEA5-7716-5DF42B73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034"/>
            <a:ext cx="11671852" cy="4677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JavaScript code in the Dev Console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DF1FE2-34C0-A341-646E-6868AAB1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FD9DE-F948-BB8B-B522-1027A0DA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92" y="821635"/>
            <a:ext cx="5217120" cy="20559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19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4E7FDFF-A3F5-76D9-212F-7A9EE934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48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C00000"/>
                </a:solidFill>
              </a:rPr>
              <a:t>Declaring variable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6E5ECB5E-84BF-F61D-9356-BBFFFCAE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3" y="750612"/>
            <a:ext cx="11993217" cy="4881294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dirty="0"/>
              <a:t>Variable </a:t>
            </a:r>
            <a:r>
              <a:rPr lang="en-US" altLang="en-US" sz="2400" dirty="0"/>
              <a:t>is a </a:t>
            </a:r>
            <a:r>
              <a:rPr lang="en-US" altLang="en-US" sz="2400" b="1" dirty="0"/>
              <a:t>memory location </a:t>
            </a:r>
            <a:r>
              <a:rPr lang="en-US" altLang="en-US" sz="2400" dirty="0"/>
              <a:t>where  </a:t>
            </a:r>
            <a:r>
              <a:rPr lang="en-US" altLang="en-US" sz="2400" b="1" dirty="0"/>
              <a:t>data  can be  stored</a:t>
            </a:r>
            <a:r>
              <a:rPr lang="en-US" altLang="en-US" sz="2400" dirty="0"/>
              <a:t>. 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en-US" sz="2400" dirty="0"/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In  java  script  variables with any </a:t>
            </a:r>
            <a:r>
              <a:rPr lang="en-US" altLang="en-US" sz="2400" b="1" dirty="0"/>
              <a:t>type of data </a:t>
            </a:r>
            <a:r>
              <a:rPr lang="en-US" altLang="en-US" sz="2400" dirty="0"/>
              <a:t>are declared by using the keyword </a:t>
            </a:r>
            <a:r>
              <a:rPr lang="en-US" altLang="en-US" sz="2400" b="1" dirty="0">
                <a:solidFill>
                  <a:srgbClr val="FF0000"/>
                </a:solidFill>
              </a:rPr>
              <a:t>var</a:t>
            </a:r>
            <a:r>
              <a:rPr lang="en-US" altLang="en-US" sz="2400" dirty="0"/>
              <a:t>.  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All keywords are </a:t>
            </a:r>
            <a:r>
              <a:rPr lang="en-US" altLang="en-US" sz="2400" dirty="0">
                <a:solidFill>
                  <a:srgbClr val="FF0000"/>
                </a:solidFill>
              </a:rPr>
              <a:t>small letters only</a:t>
            </a:r>
            <a:r>
              <a:rPr lang="en-US" altLang="en-US" sz="2400" dirty="0"/>
              <a:t>.</a:t>
            </a:r>
          </a:p>
          <a:p>
            <a:pPr marL="800100" lvl="1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err="1">
                <a:solidFill>
                  <a:srgbClr val="FF0000"/>
                </a:solidFill>
              </a:rPr>
              <a:t>var</a:t>
            </a:r>
            <a:r>
              <a:rPr lang="en-US" altLang="en-US" sz="2400" b="1" dirty="0">
                <a:solidFill>
                  <a:srgbClr val="FF0000"/>
                </a:solidFill>
              </a:rPr>
              <a:t> a;</a:t>
            </a: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a=20;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800100" lvl="1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err="1"/>
              <a:t>var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str</a:t>
            </a:r>
            <a:r>
              <a:rPr lang="en-US" altLang="en-US" sz="2400" b="1" dirty="0"/>
              <a:t>;	</a:t>
            </a:r>
            <a:r>
              <a:rPr lang="en-US" altLang="en-US" sz="2400" b="1" dirty="0" err="1"/>
              <a:t>str</a:t>
            </a:r>
            <a:r>
              <a:rPr lang="en-US" altLang="en-US" sz="2400" b="1" dirty="0"/>
              <a:t>= “Sunil”;</a:t>
            </a:r>
            <a:endParaRPr lang="en-US" altLang="en-US" sz="2400" dirty="0"/>
          </a:p>
          <a:p>
            <a:pPr marL="800100" lvl="1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err="1"/>
              <a:t>var</a:t>
            </a:r>
            <a:r>
              <a:rPr lang="en-US" altLang="en-US" sz="2400" b="1" dirty="0"/>
              <a:t> c;	c=‟a‟;</a:t>
            </a:r>
            <a:endParaRPr lang="en-US" altLang="en-US" sz="2400" dirty="0"/>
          </a:p>
          <a:p>
            <a:pPr marL="800100" lvl="1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/>
              <a:t>var d;	d=30.7;</a:t>
            </a:r>
          </a:p>
          <a:p>
            <a:pPr lvl="1" eaLnBrk="1" hangingPunct="1">
              <a:spcBef>
                <a:spcPct val="0"/>
              </a:spcBef>
              <a:buNone/>
              <a:defRPr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dirty="0"/>
              <a:t>But the keyword is </a:t>
            </a:r>
            <a:r>
              <a:rPr lang="en-US" altLang="en-US" sz="2400" b="1" dirty="0">
                <a:solidFill>
                  <a:srgbClr val="FF0000"/>
                </a:solidFill>
              </a:rPr>
              <a:t>not mandatory when declare of the variable</a:t>
            </a:r>
            <a:r>
              <a:rPr lang="en-US" altLang="en-US" sz="2400" b="1" dirty="0"/>
              <a:t>. 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During the script, we can change value of variable as well as type of value of variable.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b="1" u="sng" dirty="0"/>
              <a:t>Ex</a:t>
            </a:r>
            <a:r>
              <a:rPr lang="en-US" altLang="en-US" sz="2400" b="1" dirty="0"/>
              <a:t>:  </a:t>
            </a:r>
            <a:r>
              <a:rPr lang="en-US" altLang="en-US" sz="2400" dirty="0"/>
              <a:t>a=20;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     a=30.7;</a:t>
            </a:r>
          </a:p>
        </p:txBody>
      </p:sp>
      <p:sp>
        <p:nvSpPr>
          <p:cNvPr id="89092" name="object 9">
            <a:extLst>
              <a:ext uri="{FF2B5EF4-FFF2-40B4-BE49-F238E27FC236}">
                <a16:creationId xmlns:a16="http://schemas.microsoft.com/office/drawing/2014/main" id="{E1DDA834-231F-221C-0498-2FBA1171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8922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9A57D-8E7F-EFE5-10D4-023FC281CE98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073943-376C-9BC0-135E-0DFD4932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0"/>
            <a:ext cx="12085983" cy="600075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 Declaring variable - JavaScript syntax rules: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748A3031-2A8C-D3BB-E6DF-D2EB1CF1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604838"/>
            <a:ext cx="12085982" cy="561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/>
              <a:t> JavaScript is </a:t>
            </a:r>
            <a:r>
              <a:rPr lang="en-US" altLang="en-US" sz="2400" b="1" dirty="0">
                <a:solidFill>
                  <a:srgbClr val="FF0000"/>
                </a:solidFill>
              </a:rPr>
              <a:t>case sensitive </a:t>
            </a:r>
            <a:r>
              <a:rPr lang="en-US" altLang="en-US" sz="2400" b="1" dirty="0"/>
              <a:t>language.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In this upper case lower case  letters are differentiated (not same).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/>
              <a:t>Ex</a:t>
            </a:r>
            <a:r>
              <a:rPr lang="en-US" altLang="en-US" sz="2400" b="1" dirty="0"/>
              <a:t>: -	</a:t>
            </a:r>
            <a:r>
              <a:rPr lang="en-US" altLang="en-US" sz="2400" dirty="0">
                <a:highlight>
                  <a:srgbClr val="FFFF00"/>
                </a:highlight>
              </a:rPr>
              <a:t>a=20;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    </a:t>
            </a:r>
            <a:r>
              <a:rPr lang="en-US" altLang="en-US" sz="2400" dirty="0">
                <a:highlight>
                  <a:srgbClr val="FFFF00"/>
                </a:highlight>
              </a:rPr>
              <a:t>A=20;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The variable name "a" is different from the variable named "A"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/>
              <a:t>Ex</a:t>
            </a:r>
            <a:r>
              <a:rPr lang="en-US" altLang="en-US" sz="2400" b="1" dirty="0"/>
              <a:t>: - </a:t>
            </a:r>
            <a:r>
              <a:rPr lang="en-US" altLang="en-US" sz="2400" dirty="0" err="1">
                <a:highlight>
                  <a:srgbClr val="FFFF00"/>
                </a:highlight>
              </a:rPr>
              <a:t>myf</a:t>
            </a:r>
            <a:r>
              <a:rPr lang="en-US" altLang="en-US" sz="2400" dirty="0">
                <a:highlight>
                  <a:srgbClr val="FFFF00"/>
                </a:highlight>
              </a:rPr>
              <a:t>( )   </a:t>
            </a:r>
            <a:r>
              <a:rPr lang="en-US" altLang="en-US" sz="2400" dirty="0"/>
              <a:t>// correct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</a:t>
            </a:r>
            <a:r>
              <a:rPr lang="en-US" altLang="en-US" sz="2400" dirty="0" err="1">
                <a:highlight>
                  <a:srgbClr val="FFFF00"/>
                </a:highlight>
              </a:rPr>
              <a:t>myF</a:t>
            </a:r>
            <a:r>
              <a:rPr lang="en-US" altLang="en-US" sz="2400" dirty="0">
                <a:highlight>
                  <a:srgbClr val="FFFF00"/>
                </a:highlight>
              </a:rPr>
              <a:t>( )     </a:t>
            </a:r>
            <a:r>
              <a:rPr lang="en-US" altLang="en-US" sz="2400" dirty="0"/>
              <a:t>// incorrect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 “ ; ”  is optional in general JavaScript.</a:t>
            </a:r>
            <a:endParaRPr lang="en-US" altLang="en-US" sz="2400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/>
              <a:t>Ex</a:t>
            </a:r>
            <a:r>
              <a:rPr lang="en-US" altLang="en-US" sz="2400" b="1" dirty="0"/>
              <a:t>: -	</a:t>
            </a:r>
            <a:r>
              <a:rPr lang="en-US" altLang="en-US" sz="2400" dirty="0"/>
              <a:t>a=20	// valid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    b=30	// valid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A=10; b=40; // valid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</a:rPr>
              <a:t>However, it is required when you put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multiple statements </a:t>
            </a:r>
            <a:r>
              <a:rPr lang="en-US" altLang="en-US" sz="2400" dirty="0">
                <a:solidFill>
                  <a:srgbClr val="FF0000"/>
                </a:solidFill>
              </a:rPr>
              <a:t>in the same line. 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JavaScript </a:t>
            </a:r>
            <a:r>
              <a:rPr lang="en-US" altLang="en-US" sz="2400" b="1" dirty="0"/>
              <a:t>ignore white space</a:t>
            </a:r>
            <a:r>
              <a:rPr lang="en-US" altLang="en-US" sz="2400" dirty="0"/>
              <a:t>. In java script white space, tab space &amp; empty lines are not preserved.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To display special symbols we use </a:t>
            </a:r>
            <a:r>
              <a:rPr lang="en-US" altLang="en-US" sz="2400" dirty="0">
                <a:solidFill>
                  <a:srgbClr val="FF0000"/>
                </a:solidFill>
              </a:rPr>
              <a:t>\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66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4470</Words>
  <Application>Microsoft Office PowerPoint</Application>
  <PresentationFormat>Widescreen</PresentationFormat>
  <Paragraphs>748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erdana</vt:lpstr>
      <vt:lpstr>inter-bold</vt:lpstr>
      <vt:lpstr>inter-regular</vt:lpstr>
      <vt:lpstr>Segoe UI</vt:lpstr>
      <vt:lpstr>Tahoma</vt:lpstr>
      <vt:lpstr>times new roman</vt:lpstr>
      <vt:lpstr>times new roman</vt:lpstr>
      <vt:lpstr>verdana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 Simple Script</vt:lpstr>
      <vt:lpstr>Creating external script</vt:lpstr>
      <vt:lpstr>JavaScript code in the Dev Console</vt:lpstr>
      <vt:lpstr>Declaring variable</vt:lpstr>
      <vt:lpstr> Declaring variable - JavaScript syntax rules:</vt:lpstr>
      <vt:lpstr>JavaScript Data Types</vt:lpstr>
      <vt:lpstr>JavaScript primitive data types</vt:lpstr>
      <vt:lpstr>PowerPoint Presentation</vt:lpstr>
      <vt:lpstr>PowerPoint Presentation</vt:lpstr>
      <vt:lpstr>PowerPoint Presentation</vt:lpstr>
      <vt:lpstr>JavaScript Data Types</vt:lpstr>
      <vt:lpstr>JavaScript non-primitive data types</vt:lpstr>
      <vt:lpstr>JavaScript Operators</vt:lpstr>
      <vt:lpstr>JavaScript Operators-  Arithmetic operators </vt:lpstr>
      <vt:lpstr>JavaScript Operators</vt:lpstr>
      <vt:lpstr>JavaScript Operators</vt:lpstr>
      <vt:lpstr>PowerPoint Presentation</vt:lpstr>
      <vt:lpstr>prompt()</vt:lpstr>
      <vt:lpstr>JavaScript Display Possibilities</vt:lpstr>
      <vt:lpstr>JavaScript Display Possibilities- alert() and confirm()</vt:lpstr>
      <vt:lpstr>JavaScript Display Possibilities- alert() and confirm()</vt:lpstr>
      <vt:lpstr>Conditional Statements</vt:lpstr>
      <vt:lpstr>Conditional Statements- If...else Statement</vt:lpstr>
      <vt:lpstr>Conditional Statements- else if statement </vt:lpstr>
      <vt:lpstr>Loops</vt:lpstr>
      <vt:lpstr>Loops - while</vt:lpstr>
      <vt:lpstr>Loops – do while</vt:lpstr>
      <vt:lpstr>Loops – for in loop</vt:lpstr>
      <vt:lpstr>JavaScript  variable Scope</vt:lpstr>
      <vt:lpstr>JavaScript  variable Scope</vt:lpstr>
      <vt:lpstr>JavaScript  variable Scope</vt:lpstr>
      <vt:lpstr>PowerPoint Presentation</vt:lpstr>
      <vt:lpstr>PowerPoint Presentation</vt:lpstr>
      <vt:lpstr>PowerPoint Presentation</vt:lpstr>
      <vt:lpstr>JavaScript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32</cp:revision>
  <dcterms:created xsi:type="dcterms:W3CDTF">2023-04-13T15:37:58Z</dcterms:created>
  <dcterms:modified xsi:type="dcterms:W3CDTF">2023-05-03T08:57:24Z</dcterms:modified>
</cp:coreProperties>
</file>