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43" r:id="rId2"/>
    <p:sldId id="347" r:id="rId3"/>
    <p:sldId id="348" r:id="rId4"/>
    <p:sldId id="354" r:id="rId5"/>
    <p:sldId id="356" r:id="rId6"/>
    <p:sldId id="357" r:id="rId7"/>
    <p:sldId id="355" r:id="rId8"/>
    <p:sldId id="359" r:id="rId9"/>
    <p:sldId id="360" r:id="rId10"/>
    <p:sldId id="361" r:id="rId11"/>
    <p:sldId id="358" r:id="rId12"/>
    <p:sldId id="362" r:id="rId13"/>
    <p:sldId id="344" r:id="rId14"/>
    <p:sldId id="363" r:id="rId15"/>
    <p:sldId id="364" r:id="rId16"/>
    <p:sldId id="346" r:id="rId17"/>
    <p:sldId id="367" r:id="rId18"/>
    <p:sldId id="368" r:id="rId19"/>
    <p:sldId id="369" r:id="rId20"/>
    <p:sldId id="370" r:id="rId21"/>
    <p:sldId id="371" r:id="rId22"/>
    <p:sldId id="372" r:id="rId23"/>
    <p:sldId id="332" r:id="rId24"/>
    <p:sldId id="333" r:id="rId25"/>
    <p:sldId id="351" r:id="rId26"/>
    <p:sldId id="365" r:id="rId27"/>
    <p:sldId id="366" r:id="rId28"/>
    <p:sldId id="373" r:id="rId29"/>
    <p:sldId id="374" r:id="rId30"/>
    <p:sldId id="375" r:id="rId31"/>
    <p:sldId id="376" r:id="rId32"/>
    <p:sldId id="350" r:id="rId33"/>
    <p:sldId id="378" r:id="rId34"/>
    <p:sldId id="379" r:id="rId35"/>
    <p:sldId id="377" r:id="rId36"/>
    <p:sldId id="352" r:id="rId37"/>
    <p:sldId id="380" r:id="rId38"/>
    <p:sldId id="381" r:id="rId39"/>
    <p:sldId id="35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FD03-37F3-4186-9F9E-C38685CD1B7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C9D2E-FF04-47B8-9389-8B688737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44B3-42FB-EC23-3B15-FF8BC54D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17809-E107-A8DB-16AD-DD1160D8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9FFF-6968-4EA8-C951-1023AC9F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25747-AC9F-6D66-D427-7F793DA8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5225F-EF38-176F-A3B2-384D93A2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8555-B81C-AB2D-068B-FD78F1E9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D3AA-D4BB-A189-F6B7-F75DCF09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1B54-5E41-E851-FABB-04F04000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A93F-E1BA-F327-5B95-B41187A7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32AE-FB61-2F15-9BA0-E1FDA098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7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BC0D1-3D43-B024-0212-39806275C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7485A-4CD6-17BA-AFCC-AE6416C85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A078-4871-B4D2-B1EE-F8E91DE9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9AB76-DED8-7D09-D34D-0905C513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D989-0BDE-5A9D-8600-9AC4FACC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D4EF-47F4-109D-9F51-CC9125D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C2B9-BE47-3B5D-2361-E4072A4E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3674-FFDA-6AB1-DF9E-F97FF3FF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48F9-6638-0E20-CA84-5F420B6B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F14F-DD28-16F5-EB85-F564D225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0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84FD-57F1-46B4-F5DE-E15524DF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DEAD0-FDCA-DE81-CF8E-BBBFF7007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0F13-1792-1D87-A55F-DFED4D48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B038-5A51-1915-1DA7-8E9DD775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D305-9EBE-AC6A-ABEC-65993D0C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ECCE-88B3-7638-C50F-AACE8231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736B-667F-79FB-7ED3-B84B8F2C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ACDBA-D164-95E8-9196-857E07CF3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53430-D4F1-311D-B6A2-1686ACAC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EFE58-3E26-CBB0-2263-48C731F3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8B57-F760-7A42-6037-6BABB5D5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FFFF-1DCA-D3FF-98EE-ED97F95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C8B8-E792-7157-3811-14B45302E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0DFB7-E1EA-549F-06AC-8EA21D71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A5E3F-CA4F-35A5-F876-854D01309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1767D-6DF7-28AF-104D-56AD1D03F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54FCD-9E6E-EA0D-B013-7D2B472D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B6C69-29C7-F844-6E9B-AAD8B0BB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DD6C-850B-C42E-63C5-E781653E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D9C7-822E-DB45-A256-81172B73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66828-6E4B-3899-1BC5-9C525CEF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0298-5D4C-A426-B581-A4B9F4B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A8943-3B50-419A-165F-AF78B1EA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431F0-9AA2-15BC-24EC-F904B88A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1D820-ED4E-D6E9-A6C2-9A33EF8F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B7A88-BFD0-BADA-39A4-B63FEE2C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2DD0-2653-B8B0-AAC3-E0285636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548C-9FBF-9E80-CC35-79AC9903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91380-B5E1-C76F-6DC7-395B41BF9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0C879-0117-A3F4-1DC5-738CB792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7033-C505-AA28-6195-2B4A96CF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25B4-CCE7-EA50-9EB5-CEE0E77F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6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9BED-C845-FA6F-2423-28CEC427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DF2FB-37F8-D366-1B64-086A629F1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6C943-4D52-E73C-3E53-DF56F19C6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884F9-A5B5-877F-7158-647AD3C2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6B-212F-48C5-A757-A1BC1EE9A2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89E4D-5505-1385-1C0A-D946ACD1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4BD7F-E316-43CB-A31A-755B88A1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CE184-B6E3-067D-67D4-1984B5E2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BCA86-F6BC-1A28-FC8A-D84AB43BC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B2D4D-A40A-DF05-38F5-55D56E0DA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DB6B-212F-48C5-A757-A1BC1EE9A2F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04DD-486F-DE91-D21A-8C0398421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C277-F84A-7FFD-4E37-31599FA19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B547-41D5-4EC4-B274-B00157BB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script-number-tostring-metho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2BCD1C7-51D4-9E65-236E-7A02CD780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6018"/>
            <a:ext cx="12191999" cy="494058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</a:t>
            </a: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91B577B6-B40C-0B39-0A58-818B6D56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4838"/>
            <a:ext cx="12191999" cy="4647384"/>
          </a:xfrm>
          <a:prstGeom prst="rect">
            <a:avLst/>
          </a:prstGeom>
          <a:noFill/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“</a:t>
            </a:r>
            <a:r>
              <a:rPr lang="en-US" sz="2400" b="1" dirty="0"/>
              <a:t>JavaScript</a:t>
            </a:r>
            <a:r>
              <a:rPr lang="en-US" sz="2400" dirty="0"/>
              <a:t>” object is an entity having </a:t>
            </a:r>
            <a:r>
              <a:rPr lang="en-US" sz="2400" b="1" dirty="0">
                <a:solidFill>
                  <a:srgbClr val="FF0000"/>
                </a:solidFill>
              </a:rPr>
              <a:t>state and behavior </a:t>
            </a:r>
            <a:r>
              <a:rPr lang="en-US" sz="2400" dirty="0"/>
              <a:t>(properties and method).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sz="2400" dirty="0"/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sz="2400" b="1" dirty="0"/>
              <a:t> For example: </a:t>
            </a:r>
            <a:r>
              <a:rPr lang="en-US" sz="2400" dirty="0"/>
              <a:t>car, pen, bike, chair, glass, keyboard, monitor etc.</a:t>
            </a:r>
            <a:endParaRPr lang="en-US" altLang="en-US" sz="2400" dirty="0"/>
          </a:p>
          <a:p>
            <a:pPr marL="1085856" lvl="1" indent="-342906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2906" lvl="1" indent="-342906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It is an </a:t>
            </a:r>
            <a:r>
              <a:rPr lang="en-US" sz="2400" b="1" dirty="0"/>
              <a:t>object-based language.(</a:t>
            </a:r>
            <a:r>
              <a:rPr lang="en-US" sz="2400" dirty="0"/>
              <a:t>All OOP concepts except inheritance).</a:t>
            </a:r>
          </a:p>
          <a:p>
            <a:pPr marL="342906" lvl="1" indent="-342906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JavaScript is template based not class based. Here, we don't create class to get the object. But, we direct create objects.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en-US" sz="2400" b="1" u="sng" dirty="0"/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400" b="1" u="sng" dirty="0"/>
              <a:t>Types of Objects: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en-US" sz="2000" b="1" dirty="0"/>
              <a:t>Built-in Objects 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en-US" sz="2000" b="1" dirty="0"/>
              <a:t>User-Defined Objects</a:t>
            </a:r>
            <a:endParaRPr lang="en-IN" sz="2000" dirty="0"/>
          </a:p>
          <a:p>
            <a:pPr>
              <a:defRPr/>
            </a:pPr>
            <a:endParaRPr lang="en-US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Boolean Object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80" y="762373"/>
            <a:ext cx="5255075" cy="1695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300"/>
              </a:spcBef>
              <a:buNone/>
            </a:pPr>
            <a:r>
              <a:rPr lang="en-US" sz="2000" b="1" dirty="0">
                <a:solidFill>
                  <a:srgbClr val="C00000"/>
                </a:solidFill>
              </a:rPr>
              <a:t>Boolean</a:t>
            </a:r>
            <a:endParaRPr lang="en-US" altLang="en-US" sz="2000" dirty="0"/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JavaScript Boolean is an object that represents value in two states: </a:t>
            </a:r>
            <a:r>
              <a:rPr lang="en-US" altLang="en-US" sz="2000" b="1" dirty="0"/>
              <a:t>true or false. 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You can create the JavaScript Boolean object by </a:t>
            </a:r>
            <a:r>
              <a:rPr lang="en-US" altLang="en-US" sz="2000" b="1" dirty="0"/>
              <a:t>Boolean() </a:t>
            </a:r>
            <a:r>
              <a:rPr lang="en-US" altLang="en-US" sz="2000" dirty="0"/>
              <a:t>constructor </a:t>
            </a: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85552" y="2719975"/>
            <a:ext cx="5361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Boolean </a:t>
            </a: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b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1" i="0" dirty="0">
                <a:solidFill>
                  <a:srgbClr val="0000FF"/>
                </a:solidFill>
                <a:effectLst/>
                <a:latin typeface="inter-regular"/>
              </a:rPr>
              <a:t>new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Boolean(value);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148880" y="3273286"/>
            <a:ext cx="540378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&lt;script&gt;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document.write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(10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&lt;20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);//true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document.write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(10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);//false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&lt;/script&gt;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20250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- Date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2" y="755748"/>
            <a:ext cx="5877926" cy="1695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300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Date: </a:t>
            </a:r>
            <a:endParaRPr lang="en-US" altLang="en-US" sz="2000" dirty="0"/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JavaScript date object can be used to </a:t>
            </a:r>
            <a:r>
              <a:rPr lang="en-US" altLang="en-US" sz="2000" b="1" dirty="0"/>
              <a:t>get year, month and day</a:t>
            </a:r>
            <a:r>
              <a:rPr lang="en-US" altLang="en-US" sz="2000" dirty="0"/>
              <a:t>. </a:t>
            </a:r>
          </a:p>
          <a:p>
            <a:pPr marL="342900" indent="-342900" algn="just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You can display a timer on the webpage by the help of JavaScript date object.</a:t>
            </a: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85552" y="2719975"/>
            <a:ext cx="5361092" cy="2746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2000" dirty="0">
                <a:latin typeface="Calibri" panose="020F0502020204030204" pitchFamily="34" charset="0"/>
              </a:rPr>
              <a:t>Constructor:</a:t>
            </a:r>
          </a:p>
          <a:p>
            <a:pPr algn="just">
              <a:spcBef>
                <a:spcPts val="300"/>
              </a:spcBef>
            </a:pPr>
            <a:r>
              <a:rPr lang="en-US" sz="2000" dirty="0">
                <a:latin typeface="Calibri" panose="020F0502020204030204" pitchFamily="34" charset="0"/>
              </a:rPr>
              <a:t>4 variant of Date constructor to create date object.</a:t>
            </a:r>
          </a:p>
          <a:p>
            <a:pPr marL="457200" indent="-457200" algn="just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Date()</a:t>
            </a:r>
          </a:p>
          <a:p>
            <a:pPr marL="457200" indent="-457200" algn="just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Date(milliseconds)</a:t>
            </a:r>
          </a:p>
          <a:p>
            <a:pPr marL="457200" indent="-457200" algn="just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Date(</a:t>
            </a:r>
            <a:r>
              <a:rPr lang="en-US" sz="2000" dirty="0" err="1">
                <a:latin typeface="Calibri" panose="020F0502020204030204" pitchFamily="34" charset="0"/>
              </a:rPr>
              <a:t>dateString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  <a:p>
            <a:pPr marL="457200" indent="-457200" algn="just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Date(year, month, day, hours, minutes, seconds, milliseconds)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A4006-38C9-8074-89C2-F7166E457EBB}"/>
              </a:ext>
            </a:extLst>
          </p:cNvPr>
          <p:cNvSpPr txBox="1"/>
          <p:nvPr/>
        </p:nvSpPr>
        <p:spPr>
          <a:xfrm>
            <a:off x="6194807" y="755748"/>
            <a:ext cx="609600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 Date and Time: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today=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Date();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'txt'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=today;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AA3D0A-FFCE-6F4C-D615-54EA93C7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544" y="4093428"/>
            <a:ext cx="49149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4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-Date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4A4006-38C9-8074-89C2-F7166E457EBB}"/>
              </a:ext>
            </a:extLst>
          </p:cNvPr>
          <p:cNvSpPr txBox="1"/>
          <p:nvPr/>
        </p:nvSpPr>
        <p:spPr>
          <a:xfrm>
            <a:off x="73448" y="3180051"/>
            <a:ext cx="6096000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Date();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day=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month=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()+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r>
              <a:rPr lang="en-US" sz="2000" b="1" spc="-3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document.write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"&lt;</a:t>
            </a:r>
            <a:r>
              <a:rPr lang="en-US" sz="2000" b="1" spc="-30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&gt;Date is: "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+day+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"/"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 month+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"/"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+year);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6E95DF-F2CC-0315-9C47-0FBCA615F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3105"/>
              </p:ext>
            </p:extLst>
          </p:nvPr>
        </p:nvGraphicFramePr>
        <p:xfrm>
          <a:off x="0" y="648003"/>
          <a:ext cx="6242897" cy="2484120"/>
        </p:xfrm>
        <a:graphic>
          <a:graphicData uri="http://schemas.openxmlformats.org/drawingml/2006/table">
            <a:tbl>
              <a:tblPr/>
              <a:tblGrid>
                <a:gridCol w="1497496">
                  <a:extLst>
                    <a:ext uri="{9D8B030D-6E8A-4147-A177-3AD203B41FA5}">
                      <a16:colId xmlns:a16="http://schemas.microsoft.com/office/drawing/2014/main" val="1718631610"/>
                    </a:ext>
                  </a:extLst>
                </a:gridCol>
                <a:gridCol w="4745401">
                  <a:extLst>
                    <a:ext uri="{9D8B030D-6E8A-4147-A177-3AD203B41FA5}">
                      <a16:colId xmlns:a16="http://schemas.microsoft.com/office/drawing/2014/main" val="927236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C6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6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6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C6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6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6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82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getDate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integer value between 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and 31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2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getDay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integer value between 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and 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91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getFullYears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the year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on the basis of local 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98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getMonth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integer value between 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and 11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that represents the month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615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310EE8-06A1-A3F5-9E8B-B79C264CCABA}"/>
              </a:ext>
            </a:extLst>
          </p:cNvPr>
          <p:cNvSpPr txBox="1"/>
          <p:nvPr/>
        </p:nvSpPr>
        <p:spPr>
          <a:xfrm>
            <a:off x="6242897" y="630236"/>
            <a:ext cx="594910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610B4B"/>
                </a:solidFill>
                <a:effectLst/>
                <a:latin typeface="erdana"/>
              </a:rPr>
              <a:t>JavaScript Current Time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5CE71-5B28-AE1C-53A3-433048331064}"/>
              </a:ext>
            </a:extLst>
          </p:cNvPr>
          <p:cNvSpPr txBox="1"/>
          <p:nvPr/>
        </p:nvSpPr>
        <p:spPr>
          <a:xfrm>
            <a:off x="6242897" y="1051942"/>
            <a:ext cx="5949103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 Time: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today=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spc="-3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'txt'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sz="2000" b="1" spc="-3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innerHTML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=h+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":"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+m+</a:t>
            </a:r>
            <a:r>
              <a:rPr lang="en-US" sz="2000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":"</a:t>
            </a:r>
            <a:r>
              <a:rPr lang="en-US" sz="2000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5897E4-D0F6-0EA8-2BFF-0A0B321D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75" y="4261195"/>
            <a:ext cx="2628900" cy="17811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5EC40E-0ED9-196D-4B0F-583CBF9F3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53" y="3132123"/>
            <a:ext cx="1991119" cy="193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2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B02CB77-979C-5CEF-CBB4-16E022333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046226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– Math Object</a:t>
            </a: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835E59EF-3834-4C20-8BC7-691BA463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4838"/>
            <a:ext cx="12192000" cy="818643"/>
          </a:xfrm>
          <a:prstGeom prst="rect">
            <a:avLst/>
          </a:prstGeom>
          <a:noFill/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JavaScript math object provides </a:t>
            </a:r>
            <a:r>
              <a:rPr lang="en-US" sz="2400" b="1" dirty="0">
                <a:solidFill>
                  <a:srgbClr val="C00000"/>
                </a:solidFill>
              </a:rPr>
              <a:t>several constants and methods to perform mathematical operation.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94212" name="object 9">
            <a:extLst>
              <a:ext uri="{FF2B5EF4-FFF2-40B4-BE49-F238E27FC236}">
                <a16:creationId xmlns:a16="http://schemas.microsoft.com/office/drawing/2014/main" id="{22DB6865-B9B3-A728-321F-8E83C57E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D1CE2-7D16-3A87-4BAD-CBB4CBA87BD1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B925FA-B947-4778-3434-5D463D9F50B5}"/>
              </a:ext>
            </a:extLst>
          </p:cNvPr>
          <p:cNvSpPr txBox="1"/>
          <p:nvPr/>
        </p:nvSpPr>
        <p:spPr>
          <a:xfrm>
            <a:off x="251790" y="1423481"/>
            <a:ext cx="6069497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num1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sq =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(num1);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num2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rounded =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Math.round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(num2);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Generate a random number between 0 and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 =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Math.random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Calculate the maximum of two numbers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num4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 =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(num1, num4);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Calculate the minimum of two numbers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num5 = 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min =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Math.min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(num2, num5);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D6AE3-87E6-941C-F3DA-5B9162AD6AA8}"/>
              </a:ext>
            </a:extLst>
          </p:cNvPr>
          <p:cNvSpPr txBox="1"/>
          <p:nvPr/>
        </p:nvSpPr>
        <p:spPr>
          <a:xfrm>
            <a:off x="6374295" y="1423481"/>
            <a:ext cx="5764697" cy="3788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square root of 16 is 4</a:t>
            </a:r>
          </a:p>
          <a:p>
            <a:pPr>
              <a:lnSpc>
                <a:spcPct val="150000"/>
              </a:lnSpc>
            </a:pPr>
            <a:r>
              <a:rPr lang="en-US" dirty="0"/>
              <a:t>3.14 rounded to the nearest integer is 3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 random number between 0 and 1 is 0.9191471923452968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maximum of 16 and 20 is 20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minimum of 3.14 and -5 is -5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B02CB77-979C-5CEF-CBB4-16E022333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046226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</a:t>
            </a: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835E59EF-3834-4C20-8BC7-691BA463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9" y="697740"/>
            <a:ext cx="5088835" cy="5884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2. User-Defined Objects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The new operator is used to create an instance of an object.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To create an object, the new operator is followed by the constructor method</a:t>
            </a:r>
          </a:p>
          <a:p>
            <a:pPr>
              <a:buNone/>
              <a:defRPr/>
            </a:pPr>
            <a:r>
              <a:rPr lang="en-IN" sz="2400" dirty="0">
                <a:solidFill>
                  <a:srgbClr val="FF0000"/>
                </a:solidFill>
              </a:rPr>
              <a:t>Syntax</a:t>
            </a:r>
          </a:p>
          <a:p>
            <a:pPr lvl="1">
              <a:buNone/>
              <a:defRPr/>
            </a:pPr>
            <a:r>
              <a:rPr lang="en-IN" sz="2400" dirty="0">
                <a:solidFill>
                  <a:srgbClr val="FF0000"/>
                </a:solidFill>
              </a:rPr>
              <a:t>var </a:t>
            </a:r>
            <a:r>
              <a:rPr lang="en-IN" sz="2400" dirty="0" err="1">
                <a:solidFill>
                  <a:srgbClr val="FF0000"/>
                </a:solidFill>
              </a:rPr>
              <a:t>objectname</a:t>
            </a:r>
            <a:r>
              <a:rPr lang="en-IN" sz="2400" dirty="0">
                <a:solidFill>
                  <a:srgbClr val="FF0000"/>
                </a:solidFill>
              </a:rPr>
              <a:t>=new Object();</a:t>
            </a:r>
          </a:p>
          <a:p>
            <a:pPr lvl="1">
              <a:buNone/>
              <a:defRPr/>
            </a:pPr>
            <a:endParaRPr lang="en-IN" sz="2400" dirty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IN" sz="2800" dirty="0"/>
              <a:t>       </a:t>
            </a:r>
            <a:r>
              <a:rPr lang="en-IN" sz="2400" dirty="0">
                <a:highlight>
                  <a:srgbClr val="00FF00"/>
                </a:highlight>
              </a:rPr>
              <a:t>var emp=new Object(); </a:t>
            </a:r>
            <a:r>
              <a:rPr lang="en-IN" sz="2400" dirty="0"/>
              <a:t> </a:t>
            </a:r>
            <a:endParaRPr lang="en-IN" sz="2000" dirty="0"/>
          </a:p>
          <a:p>
            <a:pPr>
              <a:buNone/>
              <a:defRPr/>
            </a:pPr>
            <a:endParaRPr lang="en-IN" sz="2000" dirty="0"/>
          </a:p>
          <a:p>
            <a:pPr marL="342906" indent="-342906">
              <a:buFont typeface="Wingdings" panose="05000000000000000000" pitchFamily="2" charset="2"/>
              <a:buChar char="§"/>
              <a:defRPr/>
            </a:pPr>
            <a:r>
              <a:rPr lang="en-US" sz="2000" b="1" dirty="0"/>
              <a:t>The Object() Constructor</a:t>
            </a:r>
            <a:endParaRPr lang="en-IN" sz="2000" dirty="0"/>
          </a:p>
          <a:p>
            <a:pPr marL="1085856" lvl="1" indent="-342906"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 constructor is a function that </a:t>
            </a:r>
            <a:r>
              <a:rPr lang="en-US" sz="1800" b="1" dirty="0"/>
              <a:t>creates and initializes an object</a:t>
            </a:r>
            <a:r>
              <a:rPr lang="en-US" sz="1800" dirty="0"/>
              <a:t>. </a:t>
            </a:r>
          </a:p>
          <a:p>
            <a:pPr marL="1085856" lvl="1" indent="-342906"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JavaScript provides a special constructor function called </a:t>
            </a:r>
            <a:r>
              <a:rPr lang="en-US" sz="1800" b="1" dirty="0"/>
              <a:t>Object()</a:t>
            </a:r>
            <a:r>
              <a:rPr lang="en-US" sz="1800" dirty="0"/>
              <a:t> to build the object</a:t>
            </a:r>
          </a:p>
        </p:txBody>
      </p:sp>
      <p:sp>
        <p:nvSpPr>
          <p:cNvPr id="94212" name="object 9">
            <a:extLst>
              <a:ext uri="{FF2B5EF4-FFF2-40B4-BE49-F238E27FC236}">
                <a16:creationId xmlns:a16="http://schemas.microsoft.com/office/drawing/2014/main" id="{22DB6865-B9B3-A728-321F-8E83C57E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D1CE2-7D16-3A87-4BAD-CBB4CBA87BD1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728E24-42DF-9C6D-DC8E-EACDCB26CD68}"/>
              </a:ext>
            </a:extLst>
          </p:cNvPr>
          <p:cNvSpPr txBox="1"/>
          <p:nvPr/>
        </p:nvSpPr>
        <p:spPr>
          <a:xfrm>
            <a:off x="5473149" y="970445"/>
            <a:ext cx="6573078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Creating and assigning properties to the object</a:t>
            </a:r>
          </a:p>
          <a:p>
            <a:pPr lvl="1">
              <a:defRPr/>
            </a:pPr>
            <a:endParaRPr lang="en-IN" sz="2000" dirty="0">
              <a:highlight>
                <a:srgbClr val="00FF00"/>
              </a:highlight>
            </a:endParaRPr>
          </a:p>
          <a:p>
            <a:pPr lvl="1">
              <a:defRPr/>
            </a:pPr>
            <a:r>
              <a:rPr lang="en-IN" sz="2000" dirty="0">
                <a:highlight>
                  <a:srgbClr val="00FF00"/>
                </a:highlight>
              </a:rPr>
              <a:t>var emp=new Object(); </a:t>
            </a:r>
            <a:r>
              <a:rPr lang="en-IN" sz="2000" dirty="0"/>
              <a:t> </a:t>
            </a:r>
            <a:endParaRPr lang="en-IN" sz="1800" dirty="0"/>
          </a:p>
          <a:p>
            <a:pPr lvl="1">
              <a:buFont typeface="Arial" panose="020B0604020202020204" pitchFamily="34" charset="0"/>
              <a:buNone/>
              <a:defRPr/>
            </a:pPr>
            <a:endParaRPr lang="en-IN" sz="2000" dirty="0"/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IN" sz="2000" dirty="0"/>
              <a:t>emp.id=101;  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IN" sz="2000" dirty="0"/>
              <a:t>emp.name=“Naveen Kumar";  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IN" sz="2000" dirty="0" err="1"/>
              <a:t>emp.salary</a:t>
            </a:r>
            <a:r>
              <a:rPr lang="en-IN" sz="2000" dirty="0"/>
              <a:t>=50000.50;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sz="2400" dirty="0"/>
              <a:t>    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sz="2400" dirty="0"/>
              <a:t>     </a:t>
            </a:r>
            <a:r>
              <a:rPr lang="en-US" sz="2000" dirty="0" err="1"/>
              <a:t>document.write</a:t>
            </a:r>
            <a:r>
              <a:rPr lang="en-US" sz="2000" dirty="0"/>
              <a:t>(“emp name is : " + emp.name + "&lt;</a:t>
            </a:r>
            <a:r>
              <a:rPr lang="en-US" sz="2000" dirty="0" err="1"/>
              <a:t>br</a:t>
            </a:r>
            <a:r>
              <a:rPr lang="en-US" sz="2000" dirty="0"/>
              <a:t>&gt;");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dirty="0"/>
              <a:t>       </a:t>
            </a:r>
            <a:r>
              <a:rPr lang="en-US" sz="2000" dirty="0" err="1"/>
              <a:t>document.write</a:t>
            </a:r>
            <a:r>
              <a:rPr lang="en-US" sz="2000" dirty="0"/>
              <a:t>(“salary is : " + </a:t>
            </a:r>
            <a:r>
              <a:rPr lang="en-US" sz="2000" dirty="0" err="1"/>
              <a:t>emp.salay</a:t>
            </a:r>
            <a:r>
              <a:rPr lang="en-US" sz="2000" dirty="0"/>
              <a:t>+ "&lt;</a:t>
            </a:r>
            <a:r>
              <a:rPr lang="en-US" sz="2000" dirty="0" err="1"/>
              <a:t>br</a:t>
            </a:r>
            <a:r>
              <a:rPr lang="en-US" sz="2000" dirty="0"/>
              <a:t>&gt;");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9145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B02CB77-979C-5CEF-CBB4-16E022333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046226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</a:t>
            </a:r>
          </a:p>
        </p:txBody>
      </p:sp>
      <p:sp>
        <p:nvSpPr>
          <p:cNvPr id="94212" name="object 9">
            <a:extLst>
              <a:ext uri="{FF2B5EF4-FFF2-40B4-BE49-F238E27FC236}">
                <a16:creationId xmlns:a16="http://schemas.microsoft.com/office/drawing/2014/main" id="{22DB6865-B9B3-A728-321F-8E83C57E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D1CE2-7D16-3A87-4BAD-CBB4CBA87BD1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728E24-42DF-9C6D-DC8E-EACDCB26CD68}"/>
              </a:ext>
            </a:extLst>
          </p:cNvPr>
          <p:cNvSpPr txBox="1"/>
          <p:nvPr/>
        </p:nvSpPr>
        <p:spPr>
          <a:xfrm>
            <a:off x="0" y="1705477"/>
            <a:ext cx="6321287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creating an object using object literal notation</a:t>
            </a:r>
          </a:p>
          <a:p>
            <a:endParaRPr lang="en-US" sz="2000" b="1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person =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“naveen"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reddy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occupation: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"Developer"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2000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spc="-3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accessing object properties using dot notation</a:t>
            </a:r>
            <a:endParaRPr lang="en-US" sz="2000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person.firstName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const creates "constant" array that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Google Sans"/>
              </a:rPr>
              <a:t>cannot be reassigned 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another 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F0FB43A-A14A-84AC-A442-9A5F71970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843" y="604838"/>
            <a:ext cx="5486406" cy="818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dirty="0"/>
              <a:t>create an object with a User-Defined object using a constructor</a:t>
            </a:r>
            <a:endParaRPr lang="en-I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1897E-34EA-E193-FEB3-F204E1926E25}"/>
              </a:ext>
            </a:extLst>
          </p:cNvPr>
          <p:cNvSpPr txBox="1"/>
          <p:nvPr/>
        </p:nvSpPr>
        <p:spPr>
          <a:xfrm>
            <a:off x="6705594" y="1910727"/>
            <a:ext cx="5486406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/>
              <a:t>function book(title, author) //constructor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/>
              <a:t>            </a:t>
            </a:r>
            <a:r>
              <a:rPr lang="en-US" altLang="en-US" sz="2000" b="1" dirty="0" err="1"/>
              <a:t>this.title</a:t>
            </a:r>
            <a:r>
              <a:rPr lang="en-US" altLang="en-US" sz="2000" b="1" dirty="0"/>
              <a:t> = title;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/>
              <a:t>            </a:t>
            </a:r>
            <a:r>
              <a:rPr lang="en-US" altLang="en-US" sz="2000" b="1" dirty="0" err="1"/>
              <a:t>this.author</a:t>
            </a:r>
            <a:r>
              <a:rPr lang="en-US" altLang="en-US" sz="2000" b="1" dirty="0"/>
              <a:t>  = author;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50C38-B461-6075-5FA2-85092DFF9AE9}"/>
              </a:ext>
            </a:extLst>
          </p:cNvPr>
          <p:cNvSpPr txBox="1"/>
          <p:nvPr/>
        </p:nvSpPr>
        <p:spPr>
          <a:xfrm>
            <a:off x="6665843" y="3868027"/>
            <a:ext cx="5486406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//creating array as object using constructor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var </a:t>
            </a:r>
            <a:r>
              <a:rPr lang="en-US" altLang="en-US" sz="2000" b="1" dirty="0" err="1">
                <a:solidFill>
                  <a:srgbClr val="FF0000"/>
                </a:solidFill>
              </a:rPr>
              <a:t>myBook</a:t>
            </a:r>
            <a:r>
              <a:rPr lang="en-US" altLang="en-US" sz="2000" b="1" dirty="0">
                <a:solidFill>
                  <a:srgbClr val="FF0000"/>
                </a:solidFill>
              </a:rPr>
              <a:t> = new book("JAVA", “Naveen");</a:t>
            </a:r>
            <a:endParaRPr lang="en-IN" altLang="en-US" sz="20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       </a:t>
            </a:r>
            <a:r>
              <a:rPr lang="en-US" altLang="en-US" sz="2000" spc="-150" dirty="0" err="1"/>
              <a:t>document.write</a:t>
            </a:r>
            <a:r>
              <a:rPr lang="en-US" altLang="en-US" sz="2000" spc="-150" dirty="0"/>
              <a:t>("Book title is : " + </a:t>
            </a:r>
            <a:r>
              <a:rPr lang="en-US" altLang="en-US" sz="2000" spc="-150" dirty="0" err="1"/>
              <a:t>myBook.title</a:t>
            </a:r>
            <a:r>
              <a:rPr lang="en-US" altLang="en-US" sz="2000" spc="-150" dirty="0"/>
              <a:t> );</a:t>
            </a:r>
            <a:endParaRPr lang="en-IN" altLang="en-US" sz="2000" spc="-15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spc="-150" dirty="0"/>
              <a:t>         </a:t>
            </a:r>
            <a:r>
              <a:rPr lang="en-US" altLang="en-US" sz="2000" spc="-150" dirty="0" err="1"/>
              <a:t>document.write</a:t>
            </a:r>
            <a:r>
              <a:rPr lang="en-US" altLang="en-US" sz="2000" spc="-150" dirty="0"/>
              <a:t>("Book author is : " + </a:t>
            </a:r>
            <a:r>
              <a:rPr lang="en-US" altLang="en-US" sz="2000" spc="-150" dirty="0" err="1"/>
              <a:t>myBook.author</a:t>
            </a:r>
            <a:r>
              <a:rPr lang="en-US" altLang="en-US" sz="2000" spc="-150" dirty="0"/>
              <a:t> );</a:t>
            </a:r>
            <a:endParaRPr lang="en-IN" altLang="en-US" sz="2000" spc="-1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8DA92-ACBB-F12F-0F24-7A028E26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5" y="704230"/>
            <a:ext cx="5486406" cy="818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dirty="0"/>
              <a:t>create a user defined object using object literal notation</a:t>
            </a:r>
            <a:endParaRPr lang="en-I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349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536C537-199B-9A73-6C75-C0E44B1C9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22" y="165100"/>
            <a:ext cx="11926956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Objects- Defining Methods for an Object</a:t>
            </a:r>
          </a:p>
        </p:txBody>
      </p:sp>
      <p:sp>
        <p:nvSpPr>
          <p:cNvPr id="96259" name="Rectangle 5">
            <a:extLst>
              <a:ext uri="{FF2B5EF4-FFF2-40B4-BE49-F238E27FC236}">
                <a16:creationId xmlns:a16="http://schemas.microsoft.com/office/drawing/2014/main" id="{CD7C71ED-0A92-A9D6-4429-CFF6EFB7C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3" y="604838"/>
            <a:ext cx="5671930" cy="35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1800" b="1" dirty="0"/>
              <a:t>Defining Methods  in constructor</a:t>
            </a:r>
            <a:endParaRPr lang="en-IN" altLang="en-US" sz="1800" dirty="0"/>
          </a:p>
        </p:txBody>
      </p:sp>
      <p:sp>
        <p:nvSpPr>
          <p:cNvPr id="96260" name="object 9">
            <a:extLst>
              <a:ext uri="{FF2B5EF4-FFF2-40B4-BE49-F238E27FC236}">
                <a16:creationId xmlns:a16="http://schemas.microsoft.com/office/drawing/2014/main" id="{48CEB2DB-BC68-8032-817C-17C67042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8C3AC-4F6C-5B22-63BE-BBBBE7366627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F5DA0D-D684-9CAD-95D7-D168DBBA710F}"/>
              </a:ext>
            </a:extLst>
          </p:cNvPr>
          <p:cNvSpPr txBox="1"/>
          <p:nvPr/>
        </p:nvSpPr>
        <p:spPr>
          <a:xfrm>
            <a:off x="106018" y="949526"/>
            <a:ext cx="5804456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 add a method to a JavaScript object.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Calculator(){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//adding the another method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Calculator.prototype.add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a,b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a+b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document.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"sum is:"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+result)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calc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Calculator();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calc.add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4695A-E2BC-B601-83F2-01B68E854D05}"/>
              </a:ext>
            </a:extLst>
          </p:cNvPr>
          <p:cNvSpPr txBox="1"/>
          <p:nvPr/>
        </p:nvSpPr>
        <p:spPr>
          <a:xfrm>
            <a:off x="6106319" y="949526"/>
            <a:ext cx="6096000" cy="5909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 add a method to a JavaScript object.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"method-to-obj"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Car(name, model, year, color)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name;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model;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year;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color;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car1 = 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Car(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"Maruti"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"Vitara Brezza"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"2016"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car1.prop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//added as property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document.writeln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spc="-3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has launched in"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spc="-3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.Year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car1.prop();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C9DD10-2EE6-4A20-48B1-740F638B6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298" y="630236"/>
            <a:ext cx="5671930" cy="35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1800" b="1" dirty="0"/>
              <a:t>Adding the method as a property</a:t>
            </a:r>
            <a:endParaRPr lang="en-IN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Arrays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" y="680085"/>
            <a:ext cx="5838172" cy="2696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JavaScript array is an object that represents a 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</a:rPr>
              <a:t>collection of similar type of elements</a:t>
            </a:r>
            <a:r>
              <a:rPr lang="en-US" altLang="en-US" sz="2000" b="1" dirty="0">
                <a:highlight>
                  <a:srgbClr val="00FF00"/>
                </a:highlight>
              </a:rPr>
              <a:t>.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2000" dirty="0"/>
              <a:t> 3 ways to construct array in JavaScript</a:t>
            </a:r>
          </a:p>
          <a:p>
            <a:pPr marL="12001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sz="2000" b="1" dirty="0"/>
              <a:t>By array literal</a:t>
            </a:r>
          </a:p>
          <a:p>
            <a:pPr marL="12001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sz="2000" b="1" dirty="0"/>
              <a:t>By creating instance of Array directly (using new keyword)</a:t>
            </a:r>
          </a:p>
          <a:p>
            <a:pPr marL="12001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sz="2000" b="1" dirty="0"/>
              <a:t>By using an Array constructor (using new keyword)</a:t>
            </a:r>
            <a:endParaRPr lang="en-IN" altLang="en-US" sz="2000" b="1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5950226" y="770045"/>
            <a:ext cx="6050205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&lt;!–- CREATING AN ARRAYA AND ACCESSING THE ELEMENTS--&gt;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emp=[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"Shivam"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"Vansh"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"Sameer"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];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emp.length;i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FB582-1018-C33C-D15C-BCAE73A8CDE4}"/>
              </a:ext>
            </a:extLst>
          </p:cNvPr>
          <p:cNvSpPr txBox="1"/>
          <p:nvPr/>
        </p:nvSpPr>
        <p:spPr>
          <a:xfrm>
            <a:off x="32544" y="3432312"/>
            <a:ext cx="5917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610B38"/>
                </a:solidFill>
                <a:effectLst/>
                <a:latin typeface="erdana"/>
              </a:rPr>
              <a:t>1) JavaScript array literal: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D3534-86B2-C434-F8EB-69DF1E60FFC1}"/>
              </a:ext>
            </a:extLst>
          </p:cNvPr>
          <p:cNvSpPr txBox="1"/>
          <p:nvPr/>
        </p:nvSpPr>
        <p:spPr>
          <a:xfrm>
            <a:off x="138559" y="4060382"/>
            <a:ext cx="56960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-regular"/>
              </a:rPr>
              <a:t>var </a:t>
            </a:r>
            <a:r>
              <a:rPr lang="en-US" b="1" i="0" dirty="0" err="1">
                <a:solidFill>
                  <a:srgbClr val="FF0000"/>
                </a:solidFill>
                <a:effectLst/>
                <a:highlight>
                  <a:srgbClr val="00FF00"/>
                </a:highlight>
                <a:latin typeface="inter-regular"/>
              </a:rPr>
              <a:t>arrayname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-regular"/>
              </a:rPr>
              <a:t>=[value1,value2.....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-regular"/>
              </a:rPr>
              <a:t>valueN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inter-regular"/>
              </a:rPr>
              <a:t>];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D0569-BFB7-4698-794B-97B2E2ED07FD}"/>
              </a:ext>
            </a:extLst>
          </p:cNvPr>
          <p:cNvSpPr txBox="1"/>
          <p:nvPr/>
        </p:nvSpPr>
        <p:spPr>
          <a:xfrm>
            <a:off x="148205" y="4490582"/>
            <a:ext cx="569600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Ex1.</a:t>
            </a:r>
          </a:p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"Saaboo"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(or)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 const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"Saaboo"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516A2-43B2-CC5F-5FBE-148A2040CBB7}"/>
              </a:ext>
            </a:extLst>
          </p:cNvPr>
          <p:cNvSpPr txBox="1"/>
          <p:nvPr/>
        </p:nvSpPr>
        <p:spPr>
          <a:xfrm>
            <a:off x="138560" y="5419323"/>
            <a:ext cx="569600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Ex2. </a:t>
            </a:r>
          </a:p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[];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0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Array directly  (new keyword)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7D3534-86B2-C434-F8EB-69DF1E60FFC1}"/>
              </a:ext>
            </a:extLst>
          </p:cNvPr>
          <p:cNvSpPr txBox="1"/>
          <p:nvPr/>
        </p:nvSpPr>
        <p:spPr>
          <a:xfrm>
            <a:off x="72875" y="1239933"/>
            <a:ext cx="548640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var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inter-regular"/>
              </a:rPr>
              <a:t>arr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inter-regular"/>
              </a:rPr>
              <a:t>=new Array();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A0C6B-3618-BB5D-B824-7F47CCCB0CC6}"/>
              </a:ext>
            </a:extLst>
          </p:cNvPr>
          <p:cNvSpPr txBox="1"/>
          <p:nvPr/>
        </p:nvSpPr>
        <p:spPr>
          <a:xfrm>
            <a:off x="178898" y="1924762"/>
            <a:ext cx="5380383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emp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Array();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kiran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Uday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“Ram"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emp.length;i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D4F43A-4862-7646-1DB5-8F4495D1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5" y="704230"/>
            <a:ext cx="5486406" cy="449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400" dirty="0"/>
              <a:t>Creating an array using </a:t>
            </a:r>
            <a:r>
              <a:rPr lang="en-US" altLang="en-US" sz="2400" dirty="0">
                <a:solidFill>
                  <a:srgbClr val="FF0000"/>
                </a:solidFill>
              </a:rPr>
              <a:t>new</a:t>
            </a:r>
            <a:r>
              <a:rPr lang="en-US" altLang="en-US" sz="2400" dirty="0"/>
              <a:t> keyword:</a:t>
            </a:r>
            <a:endParaRPr lang="en-IN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FE330-EA40-DDBC-1A5D-19E2679C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922" y="695348"/>
            <a:ext cx="5860774" cy="14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400" dirty="0"/>
              <a:t>Creating an array using  constructor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create instance of array by passing arguments in constructor so that no need to provide value explicitly.</a:t>
            </a:r>
            <a:endParaRPr lang="en-IN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5AC4FC-D7F4-CA4C-F400-6EDD44339734}"/>
              </a:ext>
            </a:extLst>
          </p:cNvPr>
          <p:cNvSpPr txBox="1"/>
          <p:nvPr/>
        </p:nvSpPr>
        <p:spPr>
          <a:xfrm>
            <a:off x="5999923" y="2437705"/>
            <a:ext cx="5860774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emp=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Array(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“</a:t>
            </a:r>
            <a:r>
              <a:rPr lang="en-US" b="1" dirty="0" err="1">
                <a:solidFill>
                  <a:srgbClr val="A3151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vansh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“</a:t>
            </a:r>
            <a:r>
              <a:rPr lang="en-US" b="1" dirty="0">
                <a:solidFill>
                  <a:srgbClr val="A3151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shiva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“</a:t>
            </a:r>
            <a:r>
              <a:rPr lang="en-US" b="1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sneha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emp.length;i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884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Array Methods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7A0C6B-3618-BB5D-B824-7F47CCCB0CC6}"/>
              </a:ext>
            </a:extLst>
          </p:cNvPr>
          <p:cNvSpPr txBox="1"/>
          <p:nvPr/>
        </p:nvSpPr>
        <p:spPr>
          <a:xfrm>
            <a:off x="0" y="1876478"/>
            <a:ext cx="6023119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Array Methods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method returns an array as a comma separated string: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1" spc="-3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1" spc="-3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spc="-30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"demo"</a:t>
            </a:r>
            <a:r>
              <a:rPr lang="en-US" b="1" spc="-3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</a:t>
            </a:r>
            <a:r>
              <a:rPr lang="en-US" b="1" spc="-3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innerHTML</a:t>
            </a:r>
            <a:r>
              <a:rPr lang="en-US" b="1" spc="-3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b="1" spc="-15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fruits.toString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FE330-EA40-DDBC-1A5D-19E2679C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075"/>
            <a:ext cx="5857461" cy="1064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toString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() method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converts an array to a string </a:t>
            </a:r>
            <a:r>
              <a:rPr lang="en-US" altLang="en-US" sz="2000" dirty="0"/>
              <a:t>of (comma separated) array values.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308183-1386-AF0C-7A6B-A6F545B3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14" y="5064401"/>
            <a:ext cx="3743325" cy="17240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EEDC02-0625-5F1D-D2C1-0F6824665A32}"/>
              </a:ext>
            </a:extLst>
          </p:cNvPr>
          <p:cNvSpPr txBox="1"/>
          <p:nvPr/>
        </p:nvSpPr>
        <p:spPr>
          <a:xfrm>
            <a:off x="5989984" y="617538"/>
            <a:ext cx="6202016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Join():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Joins all array elements into a string.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 Also, can </a:t>
            </a:r>
            <a:r>
              <a:rPr lang="en-US" sz="2000" b="1" dirty="0">
                <a:latin typeface="Calibri" panose="020F0502020204030204" pitchFamily="34" charset="0"/>
              </a:rPr>
              <a:t>specify the separator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9F7A1-F3A6-24DE-0E6F-402901EF8E90}"/>
              </a:ext>
            </a:extLst>
          </p:cNvPr>
          <p:cNvSpPr txBox="1"/>
          <p:nvPr/>
        </p:nvSpPr>
        <p:spPr>
          <a:xfrm>
            <a:off x="6168883" y="2132585"/>
            <a:ext cx="5890595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1" spc="-3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spc="-3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"demo"</a:t>
            </a:r>
            <a:r>
              <a:rPr lang="en-US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1" spc="-3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innerHTML</a:t>
            </a:r>
            <a:r>
              <a:rPr lang="en-US" b="1" spc="-3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1" spc="-3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fruits.join</a:t>
            </a:r>
            <a:r>
              <a:rPr lang="en-US" b="1" spc="-3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(" * ");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849C93-54E3-7E3D-2171-F3DFBB87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873" y="4478337"/>
            <a:ext cx="3609975" cy="1771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3257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07C981-A66D-0744-5073-B10ABA5B4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165100"/>
            <a:ext cx="11940209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- </a:t>
            </a:r>
            <a:r>
              <a:rPr lang="en-IN" altLang="en-US" sz="2800" b="1" dirty="0"/>
              <a:t>Built-in Objects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7283" name="Rectangle 5">
            <a:extLst>
              <a:ext uri="{FF2B5EF4-FFF2-40B4-BE49-F238E27FC236}">
                <a16:creationId xmlns:a16="http://schemas.microsoft.com/office/drawing/2014/main" id="{9CB85D00-E4EC-E160-251F-C20B1565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6" y="633963"/>
            <a:ext cx="8594725" cy="501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IN" altLang="en-US" sz="2400" b="1" dirty="0"/>
              <a:t>1. JavaScript Native Objects/ Built-in Objects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JavaScript Number Object</a:t>
            </a:r>
          </a:p>
          <a:p>
            <a:pPr lvl="1">
              <a:spcBef>
                <a:spcPts val="300"/>
              </a:spcBef>
            </a:pPr>
            <a:endParaRPr lang="en-US" altLang="en-US" sz="20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JavaScript Boolean Object</a:t>
            </a:r>
          </a:p>
          <a:p>
            <a:pPr lvl="1">
              <a:spcBef>
                <a:spcPts val="300"/>
              </a:spcBef>
            </a:pPr>
            <a:endParaRPr lang="en-US" altLang="en-US" sz="20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JavaScript String Object</a:t>
            </a:r>
          </a:p>
          <a:p>
            <a:pPr lvl="1">
              <a:spcBef>
                <a:spcPts val="300"/>
              </a:spcBef>
            </a:pPr>
            <a:endParaRPr lang="en-US" altLang="en-US" sz="20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JavaScript Date Object</a:t>
            </a:r>
          </a:p>
          <a:p>
            <a:pPr lvl="1">
              <a:spcBef>
                <a:spcPts val="300"/>
              </a:spcBef>
            </a:pPr>
            <a:endParaRPr lang="en-US" altLang="en-US" sz="20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JavaScript Math Object</a:t>
            </a:r>
          </a:p>
          <a:p>
            <a:pPr lvl="1">
              <a:spcBef>
                <a:spcPts val="300"/>
              </a:spcBef>
            </a:pPr>
            <a:endParaRPr lang="en-US" altLang="en-US" sz="20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JavaScript Array Object</a:t>
            </a:r>
          </a:p>
          <a:p>
            <a:pPr lvl="1">
              <a:spcBef>
                <a:spcPts val="300"/>
              </a:spcBef>
            </a:pPr>
            <a:endParaRPr lang="en-IN" altLang="en-US" sz="2000" dirty="0"/>
          </a:p>
        </p:txBody>
      </p:sp>
      <p:sp>
        <p:nvSpPr>
          <p:cNvPr id="97284" name="object 9">
            <a:extLst>
              <a:ext uri="{FF2B5EF4-FFF2-40B4-BE49-F238E27FC236}">
                <a16:creationId xmlns:a16="http://schemas.microsoft.com/office/drawing/2014/main" id="{314523B0-3EA5-F032-2B56-9E9BB6FA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44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884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Array Methods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7A0C6B-3618-BB5D-B824-7F47CCCB0CC6}"/>
              </a:ext>
            </a:extLst>
          </p:cNvPr>
          <p:cNvSpPr txBox="1"/>
          <p:nvPr/>
        </p:nvSpPr>
        <p:spPr>
          <a:xfrm>
            <a:off x="40338" y="1439925"/>
            <a:ext cx="6023119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1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fruits.pop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FE330-EA40-DDBC-1A5D-19E2679C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075"/>
            <a:ext cx="6063456" cy="757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pop()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removes the last element </a:t>
            </a:r>
            <a:r>
              <a:rPr lang="en-US" altLang="en-US" sz="2000" dirty="0"/>
              <a:t>from an array: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EDC02-0625-5F1D-D2C1-0F6824665A32}"/>
              </a:ext>
            </a:extLst>
          </p:cNvPr>
          <p:cNvSpPr txBox="1"/>
          <p:nvPr/>
        </p:nvSpPr>
        <p:spPr>
          <a:xfrm>
            <a:off x="6128544" y="617538"/>
            <a:ext cx="60634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push():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</a:rPr>
              <a:t>adds a new element </a:t>
            </a:r>
            <a:r>
              <a:rPr lang="en-US" sz="2000" dirty="0">
                <a:latin typeface="Calibri" panose="020F0502020204030204" pitchFamily="34" charset="0"/>
              </a:rPr>
              <a:t>to an array (at the end)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9F7A1-F3A6-24DE-0E6F-402901EF8E90}"/>
              </a:ext>
            </a:extLst>
          </p:cNvPr>
          <p:cNvSpPr txBox="1"/>
          <p:nvPr/>
        </p:nvSpPr>
        <p:spPr>
          <a:xfrm>
            <a:off x="6128544" y="1443841"/>
            <a:ext cx="5890595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fruits.push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"Strawberry"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0A273-8A4B-3EB0-F558-87680DED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17" y="4750115"/>
            <a:ext cx="2819400" cy="20478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489064-BF72-498A-BA67-BEF9BC4C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34" y="4750115"/>
            <a:ext cx="3381375" cy="1933575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54700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884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Array Methods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7A0C6B-3618-BB5D-B824-7F47CCCB0CC6}"/>
              </a:ext>
            </a:extLst>
          </p:cNvPr>
          <p:cNvSpPr txBox="1"/>
          <p:nvPr/>
        </p:nvSpPr>
        <p:spPr>
          <a:xfrm>
            <a:off x="0" y="1876478"/>
            <a:ext cx="602311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fruits.shift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FE330-EA40-DDBC-1A5D-19E2679C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075"/>
            <a:ext cx="5857461" cy="1064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shift()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removes the first array element</a:t>
            </a:r>
            <a:r>
              <a:rPr lang="en-US" altLang="en-US" sz="2000" dirty="0"/>
              <a:t> and "shifts" all other elements to a lower index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EDC02-0625-5F1D-D2C1-0F6824665A32}"/>
              </a:ext>
            </a:extLst>
          </p:cNvPr>
          <p:cNvSpPr txBox="1"/>
          <p:nvPr/>
        </p:nvSpPr>
        <p:spPr>
          <a:xfrm>
            <a:off x="5989984" y="617538"/>
            <a:ext cx="6202016" cy="1046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unshift():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</a:rPr>
              <a:t>adds a new element to an array (at the beginning),</a:t>
            </a:r>
            <a:r>
              <a:rPr lang="en-US" sz="2000" dirty="0">
                <a:latin typeface="Calibri" panose="020F0502020204030204" pitchFamily="34" charset="0"/>
              </a:rPr>
              <a:t> and "unshifts" older elements: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9F7A1-F3A6-24DE-0E6F-402901EF8E90}"/>
              </a:ext>
            </a:extLst>
          </p:cNvPr>
          <p:cNvSpPr txBox="1"/>
          <p:nvPr/>
        </p:nvSpPr>
        <p:spPr>
          <a:xfrm>
            <a:off x="6128544" y="1747701"/>
            <a:ext cx="5890595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fruits.unshift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"Lemon"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081E5-7691-F94B-6351-92CFB647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00" y="5043309"/>
            <a:ext cx="2891044" cy="17680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6DE13A-5F80-40B2-092D-89B168855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170" y="4733510"/>
            <a:ext cx="3581400" cy="1790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14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9884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Array Methods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7A0C6B-3618-BB5D-B824-7F47CCCB0CC6}"/>
              </a:ext>
            </a:extLst>
          </p:cNvPr>
          <p:cNvSpPr txBox="1"/>
          <p:nvPr/>
        </p:nvSpPr>
        <p:spPr>
          <a:xfrm>
            <a:off x="1" y="1402745"/>
            <a:ext cx="5989984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spc="-15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const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fruits = [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"Banana"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"Orange"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"Apple"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"Mango"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fruits.sort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FE330-EA40-DDBC-1A5D-19E2679C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075"/>
            <a:ext cx="5857461" cy="757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sort()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sorts an array alphabetically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EDC02-0625-5F1D-D2C1-0F6824665A32}"/>
              </a:ext>
            </a:extLst>
          </p:cNvPr>
          <p:cNvSpPr txBox="1"/>
          <p:nvPr/>
        </p:nvSpPr>
        <p:spPr>
          <a:xfrm>
            <a:off x="5989984" y="617538"/>
            <a:ext cx="607553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reverse():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</a:rPr>
              <a:t>Reverse the elements of the array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9F7A1-F3A6-24DE-0E6F-402901EF8E90}"/>
              </a:ext>
            </a:extLst>
          </p:cNvPr>
          <p:cNvSpPr txBox="1"/>
          <p:nvPr/>
        </p:nvSpPr>
        <p:spPr>
          <a:xfrm>
            <a:off x="6075536" y="1389897"/>
            <a:ext cx="5989984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and display an array: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First sort the array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fruits.sort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fruits.reverse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fruits;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0E275-0B38-B410-C24F-886B16C3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61" y="4743449"/>
            <a:ext cx="3124200" cy="18192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01F99-4807-679E-7EDF-012A534DE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278" y="5068294"/>
            <a:ext cx="2765909" cy="17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59879C91-CC1B-D0E7-1CE6-4D11458C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" y="111126"/>
            <a:ext cx="12211050" cy="50641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/>
              <a:t>FORM VALIDATION</a:t>
            </a:r>
            <a:endParaRPr lang="en-US" altLang="en-US" sz="3200" dirty="0"/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FA6835F9-8B6A-EEE4-4425-EBD9D3FD4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3505200"/>
            <a:ext cx="5499652" cy="304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b="1" dirty="0"/>
              <a:t>Client side validation </a:t>
            </a:r>
            <a:r>
              <a:rPr lang="en-US" altLang="en-US" sz="2000" dirty="0"/>
              <a:t>is an </a:t>
            </a:r>
            <a:r>
              <a:rPr lang="en-US" altLang="en-US" sz="2000" b="1" dirty="0"/>
              <a:t>initial check </a:t>
            </a:r>
            <a:r>
              <a:rPr lang="en-US" altLang="en-US" sz="2000" dirty="0"/>
              <a:t>and an important feature of </a:t>
            </a:r>
            <a:r>
              <a:rPr lang="en-US" altLang="en-US" sz="2000" b="1" dirty="0"/>
              <a:t>good user experience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by catching and requiring corrections </a:t>
            </a:r>
            <a:r>
              <a:rPr lang="en-US" altLang="en-US" sz="2000" b="1" dirty="0">
                <a:solidFill>
                  <a:srgbClr val="FF0000"/>
                </a:solidFill>
              </a:rPr>
              <a:t>to invalid data before</a:t>
            </a:r>
            <a:r>
              <a:rPr lang="en-US" altLang="en-US" sz="2000" dirty="0"/>
              <a:t> it is sent to the server to be rejected there,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the delay caused by a round trip to the server for server-side validation is avoided. </a:t>
            </a:r>
          </a:p>
        </p:txBody>
      </p:sp>
      <p:sp>
        <p:nvSpPr>
          <p:cNvPr id="101380" name="AutoShape 2" descr="Client side validation and server side validation">
            <a:extLst>
              <a:ext uri="{FF2B5EF4-FFF2-40B4-BE49-F238E27FC236}">
                <a16:creationId xmlns:a16="http://schemas.microsoft.com/office/drawing/2014/main" id="{53DF853F-6271-B735-1B1B-B3E8348184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8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01381" name="Picture 3">
            <a:extLst>
              <a:ext uri="{FF2B5EF4-FFF2-40B4-BE49-F238E27FC236}">
                <a16:creationId xmlns:a16="http://schemas.microsoft.com/office/drawing/2014/main" id="{D41CD33B-1ED2-F5AC-90A6-3E3F6ACA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00150"/>
            <a:ext cx="46291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TextBox 5">
            <a:extLst>
              <a:ext uri="{FF2B5EF4-FFF2-40B4-BE49-F238E27FC236}">
                <a16:creationId xmlns:a16="http://schemas.microsoft.com/office/drawing/2014/main" id="{E2BEB0A5-A25A-2EF2-425D-F81F172D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83" y="767938"/>
            <a:ext cx="119236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Arial" panose="020B0604020202020204" pitchFamily="34" charset="0"/>
              </a:rPr>
              <a:t>Validations can be performed on the </a:t>
            </a:r>
            <a:r>
              <a:rPr lang="en-US" altLang="en-US" sz="1800" b="1" dirty="0">
                <a:highlight>
                  <a:srgbClr val="FFFF00"/>
                </a:highlight>
                <a:latin typeface="Arial" panose="020B0604020202020204" pitchFamily="34" charset="0"/>
              </a:rPr>
              <a:t>server side </a:t>
            </a:r>
            <a:r>
              <a:rPr lang="en-US" altLang="en-US" sz="1800" b="1" dirty="0">
                <a:latin typeface="Arial" panose="020B0604020202020204" pitchFamily="34" charset="0"/>
              </a:rPr>
              <a:t>or on the </a:t>
            </a:r>
            <a:r>
              <a:rPr lang="en-US" altLang="en-US" sz="1800" b="1" dirty="0">
                <a:highlight>
                  <a:srgbClr val="FFFF00"/>
                </a:highlight>
                <a:latin typeface="Arial" panose="020B0604020202020204" pitchFamily="34" charset="0"/>
              </a:rPr>
              <a:t>client side ( web browser)</a:t>
            </a:r>
          </a:p>
        </p:txBody>
      </p:sp>
      <p:sp>
        <p:nvSpPr>
          <p:cNvPr id="101383" name="Rectangle 6">
            <a:extLst>
              <a:ext uri="{FF2B5EF4-FFF2-40B4-BE49-F238E27FC236}">
                <a16:creationId xmlns:a16="http://schemas.microsoft.com/office/drawing/2014/main" id="{99953DD6-9B95-D642-FAF7-E05529364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270" y="3568080"/>
            <a:ext cx="58309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Arial" panose="020B0604020202020204" pitchFamily="34" charset="0"/>
              </a:rPr>
              <a:t>Server-side validation </a:t>
            </a:r>
            <a:r>
              <a:rPr lang="en-US" altLang="en-US" sz="1800" dirty="0">
                <a:latin typeface="Arial" panose="020B0604020202020204" pitchFamily="34" charset="0"/>
              </a:rPr>
              <a:t>is necessary to check data sent to the server, </a:t>
            </a:r>
            <a:r>
              <a:rPr lang="en-US" altLang="en-US" sz="1800" b="1" dirty="0">
                <a:latin typeface="Arial" panose="020B0604020202020204" pitchFamily="34" charset="0"/>
              </a:rPr>
              <a:t>ensuring incorrect or malicious data is rejected.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C92A4B63-6BE9-7D13-998F-3B3582AF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145256"/>
            <a:ext cx="11966713" cy="4111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/>
              <a:t>FORM VALIDATION</a:t>
            </a:r>
            <a:endParaRPr lang="en-US" altLang="en-US" sz="3200" dirty="0"/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9BB860B3-4158-EFB5-883F-4FD3C59F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685800"/>
            <a:ext cx="6679096" cy="5410200"/>
          </a:xfrm>
        </p:spPr>
        <p:txBody>
          <a:bodyPr/>
          <a:lstStyle/>
          <a:p>
            <a:r>
              <a:rPr lang="en-US" altLang="en-US" sz="2000" dirty="0"/>
              <a:t>JavaScript provides a way to </a:t>
            </a:r>
            <a:r>
              <a:rPr lang="en-US" altLang="en-US" sz="2000" b="1" dirty="0"/>
              <a:t>validate form's data on the client's computer </a:t>
            </a:r>
            <a:r>
              <a:rPr lang="en-US" altLang="en-US" sz="2000" dirty="0"/>
              <a:t>before sending it to the web server. </a:t>
            </a:r>
          </a:p>
          <a:p>
            <a:r>
              <a:rPr lang="en-US" altLang="en-US" sz="2000" dirty="0"/>
              <a:t>Form validation generally performs </a:t>
            </a:r>
            <a:r>
              <a:rPr lang="en-US" altLang="en-US" sz="2000" b="1" dirty="0"/>
              <a:t>two functions</a:t>
            </a:r>
            <a:r>
              <a:rPr lang="en-US" altLang="en-US" sz="2000" dirty="0"/>
              <a:t>.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b="1" dirty="0"/>
              <a:t>1) Basic Validation</a:t>
            </a:r>
            <a:r>
              <a:rPr lang="en-US" altLang="en-US" sz="2000" dirty="0"/>
              <a:t> − First of all, the form must be checked to make sure </a:t>
            </a:r>
            <a:r>
              <a:rPr lang="en-US" altLang="en-US" sz="2000" b="1" dirty="0">
                <a:solidFill>
                  <a:srgbClr val="FF0000"/>
                </a:solidFill>
              </a:rPr>
              <a:t>all the mandatory fields are filled in</a:t>
            </a:r>
            <a:r>
              <a:rPr lang="en-US" altLang="en-US" sz="2000" dirty="0"/>
              <a:t>. </a:t>
            </a:r>
          </a:p>
          <a:p>
            <a:pPr lvl="1"/>
            <a:r>
              <a:rPr lang="en-US" altLang="en-US" sz="1800" dirty="0"/>
              <a:t>It would require just a loop through each field in the form and check for data.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pPr marL="0" indent="0" algn="just">
              <a:buNone/>
            </a:pPr>
            <a:r>
              <a:rPr lang="en-US" altLang="en-US" sz="2000" b="1" dirty="0"/>
              <a:t>2) Data Format Validation</a:t>
            </a:r>
            <a:r>
              <a:rPr lang="en-US" altLang="en-US" sz="2000" dirty="0"/>
              <a:t> − Secondly, the </a:t>
            </a:r>
            <a:r>
              <a:rPr lang="en-US" altLang="en-US" sz="2000" b="1" dirty="0">
                <a:solidFill>
                  <a:srgbClr val="FF0000"/>
                </a:solidFill>
              </a:rPr>
              <a:t>data that is entered must be checked for correct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form and value. </a:t>
            </a:r>
          </a:p>
          <a:p>
            <a:pPr lvl="1" algn="just"/>
            <a:r>
              <a:rPr lang="en-US" altLang="en-US" sz="1800" dirty="0"/>
              <a:t>Your code must include appropriate logic to test correctness of data.</a:t>
            </a:r>
          </a:p>
        </p:txBody>
      </p:sp>
      <p:pic>
        <p:nvPicPr>
          <p:cNvPr id="102404" name="Picture 1">
            <a:extLst>
              <a:ext uri="{FF2B5EF4-FFF2-40B4-BE49-F238E27FC236}">
                <a16:creationId xmlns:a16="http://schemas.microsoft.com/office/drawing/2014/main" id="{60F06ED2-87BA-DFFB-7576-B9AEA5D2E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13" y="4760827"/>
            <a:ext cx="3485322" cy="209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539950-9FCC-647F-D1F8-DFF7589B3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470" y="556418"/>
            <a:ext cx="4281782" cy="3666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6F275-97F0-B1DA-0498-95249882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183" y="4465507"/>
            <a:ext cx="4438650" cy="2133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02EE1F68-636C-64DA-A34E-1918BBD8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58"/>
            <a:ext cx="12192000" cy="4807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/>
              <a:t>FORM VALIDATION- name and password validation </a:t>
            </a:r>
            <a:endParaRPr lang="en-US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D4C65-2717-3B51-2C22-230BB5B82CF8}"/>
              </a:ext>
            </a:extLst>
          </p:cNvPr>
          <p:cNvSpPr txBox="1"/>
          <p:nvPr/>
        </p:nvSpPr>
        <p:spPr>
          <a:xfrm>
            <a:off x="56322" y="638157"/>
            <a:ext cx="5973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inter-regular"/>
              </a:rPr>
              <a:t>V</a:t>
            </a:r>
            <a:r>
              <a:rPr lang="en-US" b="1" i="0" dirty="0">
                <a:solidFill>
                  <a:srgbClr val="C00000"/>
                </a:solidFill>
                <a:effectLst/>
                <a:latin typeface="inter-regular"/>
              </a:rPr>
              <a:t>alidate the name and password</a:t>
            </a:r>
            <a:r>
              <a:rPr lang="en-US" b="1" dirty="0">
                <a:solidFill>
                  <a:srgbClr val="C00000"/>
                </a:solidFill>
                <a:latin typeface="inter-regular"/>
              </a:rPr>
              <a:t> fields</a:t>
            </a:r>
            <a:endParaRPr lang="en-US" b="1" i="0" dirty="0">
              <a:solidFill>
                <a:srgbClr val="C00000"/>
              </a:solidFill>
              <a:effectLst/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inter-regular"/>
              </a:rPr>
              <a:t>The name can’t be empty and password can’t be less than 6 characters long.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9B794-E3FF-2464-4455-1384E50403B2}"/>
              </a:ext>
            </a:extLst>
          </p:cNvPr>
          <p:cNvSpPr txBox="1"/>
          <p:nvPr/>
        </p:nvSpPr>
        <p:spPr>
          <a:xfrm>
            <a:off x="122582" y="1616549"/>
            <a:ext cx="5850837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validate() {</a:t>
            </a:r>
          </a:p>
          <a:p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).value;</a:t>
            </a:r>
          </a:p>
          <a:p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 =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).value;</a:t>
            </a:r>
          </a:p>
          <a:p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1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if (</a:t>
            </a:r>
            <a:r>
              <a:rPr lang="en-US" b="1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username.length</a:t>
            </a:r>
            <a:r>
              <a:rPr lang="en-US" b="1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&lt; 6) 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30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unameError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"Username must be at least 6 chars"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password.length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&lt;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pc="-300" dirty="0" err="1">
                <a:solidFill>
                  <a:srgbClr val="A31515"/>
                </a:solidFill>
                <a:latin typeface="Consolas" panose="020B0609020204030204" pitchFamily="49" charset="0"/>
              </a:rPr>
              <a:t>pwd</a:t>
            </a:r>
            <a:r>
              <a:rPr lang="en-US" b="0" spc="-30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“Password must be at least 8 chars"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   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2DE30-8CB4-C4E5-FACF-9182B831C960}"/>
              </a:ext>
            </a:extLst>
          </p:cNvPr>
          <p:cNvSpPr txBox="1"/>
          <p:nvPr/>
        </p:nvSpPr>
        <p:spPr>
          <a:xfrm>
            <a:off x="6029740" y="923190"/>
            <a:ext cx="6162260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3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myform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"page2.html"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spc="-150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onsubmit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spc="-15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"return </a:t>
            </a:r>
            <a:r>
              <a:rPr lang="en-US" b="1" spc="-15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validateform</a:t>
            </a:r>
            <a:r>
              <a:rPr lang="en-US" b="1" spc="-15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username: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unameError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&gt;&lt;/span&gt;&lt;</a:t>
            </a:r>
            <a:r>
              <a:rPr lang="en-US" b="0" spc="-15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pc="-150" dirty="0">
                <a:solidFill>
                  <a:srgbClr val="000000"/>
                </a:solidFill>
                <a:latin typeface="Consolas" panose="020B0609020204030204" pitchFamily="49" charset="0"/>
              </a:rPr>
              <a:t>Enter password</a:t>
            </a:r>
            <a:b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pwdError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&gt;&lt;/span&gt;&lt;</a:t>
            </a:r>
            <a:r>
              <a:rPr lang="en-US" b="0" spc="-15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02EE1F68-636C-64DA-A34E-1918BBD8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58"/>
            <a:ext cx="12192000" cy="4807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/>
              <a:t>FORM VALIDATION- number validation </a:t>
            </a:r>
            <a:endParaRPr lang="en-US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9B794-E3FF-2464-4455-1384E50403B2}"/>
              </a:ext>
            </a:extLst>
          </p:cNvPr>
          <p:cNvSpPr txBox="1"/>
          <p:nvPr/>
        </p:nvSpPr>
        <p:spPr>
          <a:xfrm>
            <a:off x="122582" y="1034977"/>
            <a:ext cx="5850837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Validation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&lt;form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onsubmit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"return validate()"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a Number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b="1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numError</a:t>
            </a:r>
            <a:r>
              <a:rPr lang="en-US" b="1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&gt;&lt;/span&gt;&lt;</a:t>
            </a:r>
            <a:r>
              <a:rPr lang="en-US" b="0" spc="-15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2DE30-8CB4-C4E5-FACF-9182B831C960}"/>
              </a:ext>
            </a:extLst>
          </p:cNvPr>
          <p:cNvSpPr txBox="1"/>
          <p:nvPr/>
        </p:nvSpPr>
        <p:spPr>
          <a:xfrm>
            <a:off x="5973419" y="1034977"/>
            <a:ext cx="6218581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validate() {</a:t>
            </a:r>
          </a:p>
          <a:p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= </a:t>
            </a:r>
            <a:r>
              <a:rPr lang="en-US" b="0" spc="-1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).value;</a:t>
            </a:r>
          </a:p>
          <a:p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1" spc="-15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spc="-1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isNaN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(number)) </a:t>
            </a:r>
          </a:p>
          <a:p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numError</a:t>
            </a:r>
            <a:r>
              <a:rPr lang="en-US" b="0" spc="-15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").</a:t>
            </a:r>
            <a:r>
              <a:rPr lang="en-US" b="0" spc="-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="Enter Numeric value only";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5D15-6ABB-6C56-7FE4-7BD4DBB65498}"/>
              </a:ext>
            </a:extLst>
          </p:cNvPr>
          <p:cNvSpPr txBox="1"/>
          <p:nvPr/>
        </p:nvSpPr>
        <p:spPr>
          <a:xfrm>
            <a:off x="122582" y="624370"/>
            <a:ext cx="595685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b="1" dirty="0"/>
              <a:t>N</a:t>
            </a:r>
            <a:r>
              <a:rPr lang="en-US" altLang="en-US" sz="1800" b="1" dirty="0"/>
              <a:t>umber validation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B93C2-F852-FFC4-CD2A-FA7FA3E3437F}"/>
              </a:ext>
            </a:extLst>
          </p:cNvPr>
          <p:cNvSpPr txBox="1"/>
          <p:nvPr/>
        </p:nvSpPr>
        <p:spPr>
          <a:xfrm>
            <a:off x="139147" y="4995512"/>
            <a:ext cx="595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isNaN</a:t>
            </a:r>
            <a:r>
              <a:rPr lang="en-US" b="1" i="0" dirty="0">
                <a:effectLst/>
                <a:latin typeface="arial" panose="020B0604020202020204" pitchFamily="34" charset="0"/>
              </a:rPr>
              <a:t>()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tests if the number is the value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NaN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8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02EE1F68-636C-64DA-A34E-1918BBD8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58"/>
            <a:ext cx="12192000" cy="4807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/>
              <a:t>FORM VALIDATION- email validation </a:t>
            </a:r>
            <a:endParaRPr lang="en-US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9B794-E3FF-2464-4455-1384E50403B2}"/>
              </a:ext>
            </a:extLst>
          </p:cNvPr>
          <p:cNvSpPr txBox="1"/>
          <p:nvPr/>
        </p:nvSpPr>
        <p:spPr>
          <a:xfrm>
            <a:off x="0" y="1086468"/>
            <a:ext cx="585083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can validate the email by the help of JavaScript.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email id must contain the 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@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character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There must be 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at least one character before and after the @.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There 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must be at least two characters after . (dot).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2DE30-8CB4-C4E5-FACF-9182B831C960}"/>
              </a:ext>
            </a:extLst>
          </p:cNvPr>
          <p:cNvSpPr txBox="1"/>
          <p:nvPr/>
        </p:nvSpPr>
        <p:spPr>
          <a:xfrm>
            <a:off x="1" y="2785324"/>
            <a:ext cx="5973418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&lt;body&gt; 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validate()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document.myform.email.value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atpos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x.indexOf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dotpos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x.lastIndexOf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atpos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dotpos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&lt;atpos+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dotpos+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x.length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enter a valid e-mail address \n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atpostion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dotposition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5D15-6ABB-6C56-7FE4-7BD4DBB65498}"/>
              </a:ext>
            </a:extLst>
          </p:cNvPr>
          <p:cNvSpPr txBox="1"/>
          <p:nvPr/>
        </p:nvSpPr>
        <p:spPr>
          <a:xfrm>
            <a:off x="0" y="636862"/>
            <a:ext cx="59734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erdana"/>
              </a:rPr>
              <a:t>JavaScript email validation: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279EE-E4D4-7429-EEEE-6DCF6318A00D}"/>
              </a:ext>
            </a:extLst>
          </p:cNvPr>
          <p:cNvSpPr txBox="1"/>
          <p:nvPr/>
        </p:nvSpPr>
        <p:spPr>
          <a:xfrm>
            <a:off x="5973419" y="665850"/>
            <a:ext cx="6122504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myform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"valid.html"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"return validate();"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Email: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"register"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E9F28-D18B-DB99-82E5-82B4231F3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83"/>
          <a:stretch/>
        </p:blipFill>
        <p:spPr>
          <a:xfrm>
            <a:off x="9161155" y="114085"/>
            <a:ext cx="2908230" cy="110353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674117-E3A5-BDD4-44C6-68CF75C4A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B331F-9604-63D9-8781-804315745A80}"/>
              </a:ext>
            </a:extLst>
          </p:cNvPr>
          <p:cNvSpPr txBox="1"/>
          <p:nvPr/>
        </p:nvSpPr>
        <p:spPr>
          <a:xfrm>
            <a:off x="5973418" y="3418359"/>
            <a:ext cx="6122504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atpos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checks to see there is at least one character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before the "@" symbol</a:t>
            </a:r>
            <a:r>
              <a:rPr lang="en-US" altLang="en-US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dotpos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&lt;atpos+2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checks if the "." symbol appears before the second character after the "@" symbol. This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ensure that there is at least one character between the "@" symbol and the "."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symbol.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dotpos+2&gt;=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x.length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This is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ensure that there is at least one character after the "." symbol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 the domain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84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02EE1F68-636C-64DA-A34E-1918BBD8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58"/>
            <a:ext cx="12192000" cy="48073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/>
              <a:t>JavaScript Retype Password Validation</a:t>
            </a:r>
            <a:endParaRPr lang="en-US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2DE30-8CB4-C4E5-FACF-9182B831C960}"/>
              </a:ext>
            </a:extLst>
          </p:cNvPr>
          <p:cNvSpPr txBox="1"/>
          <p:nvPr/>
        </p:nvSpPr>
        <p:spPr>
          <a:xfrm>
            <a:off x="48038" y="1305341"/>
            <a:ext cx="5973418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matchpass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firstpwd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=document.f1.password.value;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secondpwd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=document.f1.password2.value;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firstpwd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secondpwd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"password must be same!"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5D15-6ABB-6C56-7FE4-7BD4DBB65498}"/>
              </a:ext>
            </a:extLst>
          </p:cNvPr>
          <p:cNvSpPr txBox="1"/>
          <p:nvPr/>
        </p:nvSpPr>
        <p:spPr>
          <a:xfrm>
            <a:off x="0" y="636862"/>
            <a:ext cx="59734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en-US" sz="1800" b="1" dirty="0"/>
              <a:t>JavaScript Retype Password Validation</a:t>
            </a:r>
            <a:endParaRPr lang="en-US" b="1" i="0" dirty="0">
              <a:solidFill>
                <a:srgbClr val="FF0000"/>
              </a:solidFill>
              <a:effectLst/>
              <a:latin typeface="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279EE-E4D4-7429-EEEE-6DCF6318A00D}"/>
              </a:ext>
            </a:extLst>
          </p:cNvPr>
          <p:cNvSpPr txBox="1"/>
          <p:nvPr/>
        </p:nvSpPr>
        <p:spPr>
          <a:xfrm>
            <a:off x="5973419" y="665850"/>
            <a:ext cx="6122504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"return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matchpass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Re-enter Password: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74117-E3A5-BDD4-44C6-68CF75C4A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01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2BCD1C7-51D4-9E65-236E-7A02CD780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06018"/>
            <a:ext cx="12191999" cy="494058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Events</a:t>
            </a: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91B577B6-B40C-0B39-0A58-818B6D56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4838"/>
            <a:ext cx="6237171" cy="5250626"/>
          </a:xfrm>
          <a:prstGeom prst="rect">
            <a:avLst/>
          </a:prstGeom>
          <a:noFill/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event is action performed by user </a:t>
            </a:r>
            <a:r>
              <a:rPr lang="en-US" sz="2400" dirty="0"/>
              <a:t>in the browser.</a:t>
            </a:r>
          </a:p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 html, there are various events which represents that </a:t>
            </a:r>
            <a:r>
              <a:rPr lang="en-US" sz="2400" dirty="0">
                <a:solidFill>
                  <a:srgbClr val="FF0000"/>
                </a:solidFill>
              </a:rPr>
              <a:t>some activity is performed by the user </a:t>
            </a:r>
            <a:r>
              <a:rPr lang="en-US" sz="2400" dirty="0"/>
              <a:t>or by the browser.</a:t>
            </a:r>
          </a:p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When </a:t>
            </a:r>
            <a:r>
              <a:rPr lang="en-US" sz="2400" dirty="0" err="1"/>
              <a:t>javascript</a:t>
            </a:r>
            <a:r>
              <a:rPr lang="en-US" sz="2400" dirty="0"/>
              <a:t> code is included in HTML, </a:t>
            </a:r>
            <a:r>
              <a:rPr lang="en-US" sz="2400" dirty="0" err="1"/>
              <a:t>js</a:t>
            </a:r>
            <a:r>
              <a:rPr lang="en-US" sz="2400" dirty="0"/>
              <a:t> react over these events and allow the execution. This </a:t>
            </a:r>
            <a:r>
              <a:rPr lang="en-US" sz="2400" b="1" dirty="0"/>
              <a:t>process of reacting over the events is called Event Handling</a:t>
            </a:r>
            <a:r>
              <a:rPr lang="en-US" sz="2400" dirty="0"/>
              <a:t>. Thus, </a:t>
            </a:r>
            <a:r>
              <a:rPr lang="en-US" sz="2400" dirty="0" err="1"/>
              <a:t>js</a:t>
            </a:r>
            <a:r>
              <a:rPr lang="en-US" sz="2400" dirty="0"/>
              <a:t> handles the HTML events via </a:t>
            </a:r>
            <a:r>
              <a:rPr lang="en-US" sz="2400" b="1" dirty="0">
                <a:solidFill>
                  <a:srgbClr val="FF0000"/>
                </a:solidFill>
              </a:rPr>
              <a:t>Event Handlers.</a:t>
            </a:r>
          </a:p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marL="342906" indent="-342906" eaLnBrk="1" hangingPunct="1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For example, when a </a:t>
            </a:r>
            <a:r>
              <a:rPr lang="en-US" altLang="en-US" sz="2400" b="1" dirty="0"/>
              <a:t>user clicks on the button</a:t>
            </a:r>
            <a:r>
              <a:rPr lang="en-US" altLang="en-US" sz="2400" dirty="0"/>
              <a:t>, add </a:t>
            </a:r>
            <a:r>
              <a:rPr lang="en-US" altLang="en-US" sz="2400" dirty="0" err="1"/>
              <a:t>js</a:t>
            </a:r>
            <a:r>
              <a:rPr lang="en-US" altLang="en-US" sz="2400" dirty="0"/>
              <a:t> code, which will execute the task to be performed on the event.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96367-4071-C845-4971-9839D5E78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" t="5195" r="4461" b="21727"/>
          <a:stretch/>
        </p:blipFill>
        <p:spPr>
          <a:xfrm>
            <a:off x="6237170" y="1431235"/>
            <a:ext cx="5676533" cy="31829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– Number 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5255075" cy="40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JavaScript number object represent a </a:t>
            </a:r>
            <a:r>
              <a:rPr lang="en-US" altLang="en-US" sz="2000" b="1" dirty="0"/>
              <a:t>numeric value. </a:t>
            </a:r>
          </a:p>
          <a:p>
            <a:pPr>
              <a:spcBef>
                <a:spcPts val="300"/>
              </a:spcBef>
              <a:buNone/>
            </a:pPr>
            <a:endParaRPr lang="en-US" altLang="en-US" sz="2000" dirty="0"/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</a:t>
            </a:r>
            <a:r>
              <a:rPr lang="en-US" altLang="en-US" sz="2000" b="1" dirty="0"/>
              <a:t>Number object </a:t>
            </a:r>
            <a:r>
              <a:rPr lang="en-US" altLang="en-US" sz="2000" dirty="0"/>
              <a:t>is a fundamental </a:t>
            </a:r>
            <a:r>
              <a:rPr lang="en-US" altLang="en-US" sz="2000" b="1" dirty="0"/>
              <a:t>wrapper object</a:t>
            </a:r>
            <a:r>
              <a:rPr lang="en-US" altLang="en-US" sz="2000" dirty="0"/>
              <a:t> that represents and manages number</a:t>
            </a:r>
          </a:p>
          <a:p>
            <a:pPr>
              <a:spcBef>
                <a:spcPts val="300"/>
              </a:spcBef>
              <a:buNone/>
            </a:pPr>
            <a:endParaRPr lang="en-US" altLang="en-US" sz="2000" dirty="0"/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</a:rPr>
              <a:t>Integers, decimal, or float point numbers, </a:t>
            </a:r>
            <a:r>
              <a:rPr lang="en-US" altLang="en-US" sz="2000" dirty="0"/>
              <a:t>among many other types of numbers, are all represented as number objects.</a:t>
            </a:r>
          </a:p>
          <a:p>
            <a:pPr>
              <a:spcBef>
                <a:spcPts val="300"/>
              </a:spcBef>
              <a:buNone/>
            </a:pPr>
            <a:endParaRPr lang="en-US" altLang="en-US" sz="2000" dirty="0"/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Values of various kinds can be turned into numbers using the </a:t>
            </a:r>
            <a:r>
              <a:rPr lang="en-US" altLang="en-US" sz="2000" b="1" dirty="0"/>
              <a:t>Number() </a:t>
            </a:r>
            <a:r>
              <a:rPr lang="en-US" altLang="en-US" sz="2000" dirty="0"/>
              <a:t>method. </a:t>
            </a: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6042992" y="1034534"/>
            <a:ext cx="595743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inter-regular"/>
              </a:rPr>
              <a:t>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inter-regular"/>
              </a:rPr>
              <a:t>new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 Number(value);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5950226" y="1828800"/>
            <a:ext cx="6050205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integer value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y=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102.7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floating point value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z=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13e4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exponent value, output: 130000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n=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Number(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16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  <a:r>
              <a:rPr lang="en-US" b="1" spc="-150" dirty="0">
                <a:solidFill>
                  <a:srgbClr val="008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//integer value by number </a:t>
            </a:r>
            <a:r>
              <a:rPr lang="en-US" b="0" spc="-15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object  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(x+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+y+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+z+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+n);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21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07C981-A66D-0744-5073-B10ABA5B4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16" y="165100"/>
            <a:ext cx="11940209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 Types of Events</a:t>
            </a:r>
          </a:p>
        </p:txBody>
      </p:sp>
      <p:sp>
        <p:nvSpPr>
          <p:cNvPr id="97283" name="Rectangle 5">
            <a:extLst>
              <a:ext uri="{FF2B5EF4-FFF2-40B4-BE49-F238E27FC236}">
                <a16:creationId xmlns:a16="http://schemas.microsoft.com/office/drawing/2014/main" id="{9CB85D00-E4EC-E160-251F-C20B1565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6" y="633963"/>
            <a:ext cx="8594725" cy="252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IN" altLang="en-US" sz="2400" b="1" dirty="0"/>
              <a:t>Types of Events:</a:t>
            </a:r>
            <a:endParaRPr lang="en-US" altLang="en-US" sz="2400" b="1" dirty="0"/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Mouse events:</a:t>
            </a:r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Keyboard events:</a:t>
            </a:r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Form events:</a:t>
            </a:r>
          </a:p>
          <a:p>
            <a:pPr lvl="1">
              <a:spcBef>
                <a:spcPts val="300"/>
              </a:spcBef>
            </a:pPr>
            <a:r>
              <a:rPr lang="en-US" altLang="en-US" sz="2000" b="1" dirty="0"/>
              <a:t>Window/Document events</a:t>
            </a:r>
          </a:p>
          <a:p>
            <a:pPr lvl="1">
              <a:spcBef>
                <a:spcPts val="300"/>
              </a:spcBef>
            </a:pPr>
            <a:endParaRPr lang="en-US" altLang="en-US" sz="2000" b="1" dirty="0"/>
          </a:p>
          <a:p>
            <a:pPr lvl="1">
              <a:spcBef>
                <a:spcPts val="300"/>
              </a:spcBef>
            </a:pPr>
            <a:endParaRPr lang="en-IN" altLang="en-US" sz="2000" dirty="0"/>
          </a:p>
        </p:txBody>
      </p:sp>
      <p:sp>
        <p:nvSpPr>
          <p:cNvPr id="97284" name="object 9">
            <a:extLst>
              <a:ext uri="{FF2B5EF4-FFF2-40B4-BE49-F238E27FC236}">
                <a16:creationId xmlns:a16="http://schemas.microsoft.com/office/drawing/2014/main" id="{314523B0-3EA5-F032-2B56-9E9BB6FA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93DFCE-27A2-DBFE-6E55-E21867C946EB}"/>
              </a:ext>
            </a:extLst>
          </p:cNvPr>
          <p:cNvGraphicFramePr>
            <a:graphicFrameLocks noGrp="1"/>
          </p:cNvGraphicFramePr>
          <p:nvPr/>
        </p:nvGraphicFramePr>
        <p:xfrm>
          <a:off x="4069329" y="808556"/>
          <a:ext cx="4013579" cy="2169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888">
                  <a:extLst>
                    <a:ext uri="{9D8B030D-6E8A-4147-A177-3AD203B41FA5}">
                      <a16:colId xmlns:a16="http://schemas.microsoft.com/office/drawing/2014/main" val="717084688"/>
                    </a:ext>
                  </a:extLst>
                </a:gridCol>
                <a:gridCol w="2535691">
                  <a:extLst>
                    <a:ext uri="{9D8B030D-6E8A-4147-A177-3AD203B41FA5}">
                      <a16:colId xmlns:a16="http://schemas.microsoft.com/office/drawing/2014/main" val="3439194208"/>
                    </a:ext>
                  </a:extLst>
                </a:gridCol>
              </a:tblGrid>
              <a:tr h="20111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Mouse Events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60948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click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 dirty="0">
                          <a:effectLst/>
                        </a:rPr>
                        <a:t>onclick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10340558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mouseover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onmouseover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92293311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mouseout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 dirty="0" err="1">
                          <a:effectLst/>
                        </a:rPr>
                        <a:t>onmouseout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17404708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mousedown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onmousedown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83796426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mouseup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 dirty="0" err="1">
                          <a:effectLst/>
                        </a:rPr>
                        <a:t>onmouseup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14135444"/>
                  </a:ext>
                </a:extLst>
              </a:tr>
              <a:tr h="229578"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>
                          <a:effectLst/>
                        </a:rPr>
                        <a:t>mousemove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US" sz="2000" u="none" strike="noStrike" dirty="0" err="1">
                          <a:effectLst/>
                        </a:rPr>
                        <a:t>onmousemove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16063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BB8DCC-6D76-201A-ED80-AA60FBC1AC94}"/>
              </a:ext>
            </a:extLst>
          </p:cNvPr>
          <p:cNvGraphicFramePr>
            <a:graphicFrameLocks noGrp="1"/>
          </p:cNvGraphicFramePr>
          <p:nvPr/>
        </p:nvGraphicFramePr>
        <p:xfrm>
          <a:off x="6076118" y="4202931"/>
          <a:ext cx="4549156" cy="2021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1649">
                  <a:extLst>
                    <a:ext uri="{9D8B030D-6E8A-4147-A177-3AD203B41FA5}">
                      <a16:colId xmlns:a16="http://schemas.microsoft.com/office/drawing/2014/main" val="399889625"/>
                    </a:ext>
                  </a:extLst>
                </a:gridCol>
                <a:gridCol w="2797507">
                  <a:extLst>
                    <a:ext uri="{9D8B030D-6E8A-4147-A177-3AD203B41FA5}">
                      <a16:colId xmlns:a16="http://schemas.microsoft.com/office/drawing/2014/main" val="228848925"/>
                    </a:ext>
                  </a:extLst>
                </a:gridCol>
              </a:tblGrid>
              <a:tr h="28232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Key Events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93531"/>
                  </a:ext>
                </a:extLst>
              </a:tr>
              <a:tr h="3002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>
                          <a:effectLst/>
                        </a:rPr>
                        <a:t>event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Evenhandler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25549798"/>
                  </a:ext>
                </a:extLst>
              </a:tr>
              <a:tr h="47431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keydown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onkeydown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983640341"/>
                  </a:ext>
                </a:extLst>
              </a:tr>
              <a:tr h="47431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keypress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onkeypress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563831272"/>
                  </a:ext>
                </a:extLst>
              </a:tr>
              <a:tr h="47431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keyup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onkeyup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9856414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A08399-79CA-A5D2-FAFC-608EC5A4A1EB}"/>
              </a:ext>
            </a:extLst>
          </p:cNvPr>
          <p:cNvGraphicFramePr>
            <a:graphicFrameLocks noGrp="1"/>
          </p:cNvGraphicFramePr>
          <p:nvPr/>
        </p:nvGraphicFramePr>
        <p:xfrm>
          <a:off x="8594724" y="1642240"/>
          <a:ext cx="3080442" cy="1309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715">
                  <a:extLst>
                    <a:ext uri="{9D8B030D-6E8A-4147-A177-3AD203B41FA5}">
                      <a16:colId xmlns:a16="http://schemas.microsoft.com/office/drawing/2014/main" val="493784409"/>
                    </a:ext>
                  </a:extLst>
                </a:gridCol>
                <a:gridCol w="1434727">
                  <a:extLst>
                    <a:ext uri="{9D8B030D-6E8A-4147-A177-3AD203B41FA5}">
                      <a16:colId xmlns:a16="http://schemas.microsoft.com/office/drawing/2014/main" val="557361879"/>
                    </a:ext>
                  </a:extLst>
                </a:gridCol>
              </a:tblGrid>
              <a:tr h="3775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Window/Document events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86209"/>
                  </a:ext>
                </a:extLst>
              </a:tr>
              <a:tr h="2696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>
                          <a:effectLst/>
                        </a:rPr>
                        <a:t>load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>
                          <a:effectLst/>
                        </a:rPr>
                        <a:t>onload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31332172"/>
                  </a:ext>
                </a:extLst>
              </a:tr>
              <a:tr h="33712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unload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>
                          <a:effectLst/>
                        </a:rPr>
                        <a:t>onunload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97662789"/>
                  </a:ext>
                </a:extLst>
              </a:tr>
              <a:tr h="2921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resize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onresize</a:t>
                      </a:r>
                      <a:endParaRPr 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140278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546FED-B878-BD02-F62C-64C419CDE9D0}"/>
              </a:ext>
            </a:extLst>
          </p:cNvPr>
          <p:cNvGraphicFramePr>
            <a:graphicFrameLocks noGrp="1"/>
          </p:cNvGraphicFramePr>
          <p:nvPr/>
        </p:nvGraphicFramePr>
        <p:xfrm>
          <a:off x="815695" y="3772069"/>
          <a:ext cx="3587683" cy="1684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6998">
                  <a:extLst>
                    <a:ext uri="{9D8B030D-6E8A-4147-A177-3AD203B41FA5}">
                      <a16:colId xmlns:a16="http://schemas.microsoft.com/office/drawing/2014/main" val="2966027069"/>
                    </a:ext>
                  </a:extLst>
                </a:gridCol>
                <a:gridCol w="2330685">
                  <a:extLst>
                    <a:ext uri="{9D8B030D-6E8A-4147-A177-3AD203B41FA5}">
                      <a16:colId xmlns:a16="http://schemas.microsoft.com/office/drawing/2014/main" val="2908347136"/>
                    </a:ext>
                  </a:extLst>
                </a:gridCol>
              </a:tblGrid>
              <a:tr h="20256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Form Events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9349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>
                          <a:effectLst/>
                        </a:rPr>
                        <a:t>focus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onfocus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7019979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submit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onsubmit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95972359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blur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onblur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3835283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>
                          <a:effectLst/>
                        </a:rPr>
                        <a:t>change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 err="1">
                          <a:effectLst/>
                        </a:rPr>
                        <a:t>onchange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3484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253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Onclick event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5255075" cy="134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following example, an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(with code), is added to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300"/>
              </a:spcBef>
              <a:buNone/>
            </a:pP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6414051" y="986031"/>
            <a:ext cx="5586380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Ex2.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'demo'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time is?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9" y="1650654"/>
            <a:ext cx="609600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Ex.1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Onclick event"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"Who's this?"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54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mouse event- </a:t>
            </a:r>
            <a:r>
              <a:rPr lang="en-US" sz="2800" b="1" dirty="0" err="1">
                <a:solidFill>
                  <a:srgbClr val="C00000"/>
                </a:solidFill>
              </a:rPr>
              <a:t>onmuseover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5255075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Occurs when the cursor of the mouse comes over the element</a:t>
            </a: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9" y="1367750"/>
            <a:ext cx="6096000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mouseoverevent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"Mouse Over paragraph changed"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"p1"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onmouseover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mouseoverevent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Keep cursor over me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AA57B-36FF-CC6D-3E66-B15EC0E3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8969"/>
            <a:ext cx="3657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mouse event- </a:t>
            </a:r>
            <a:r>
              <a:rPr lang="en-US" sz="2800" b="1" dirty="0" err="1">
                <a:solidFill>
                  <a:srgbClr val="C00000"/>
                </a:solidFill>
              </a:rPr>
              <a:t>onmouseenter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onmouseleave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11808862" cy="94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onmouseenter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 occurs when the mouse pointer enters an element.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onmouseenter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 is often used together with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onmouseleave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event, which occurs when the mouse pointer leaves an element.</a:t>
            </a:r>
            <a:endParaRPr lang="en-IN" altLang="en-US" sz="18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9" y="1554286"/>
            <a:ext cx="802478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onmouseenter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onmouseleave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&lt;h1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"demo"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onmouseenter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mouseEnter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onmouseleave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mouseLeave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Mouse over me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&lt;/h1&gt;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mouseEnter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style.color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mouseLeave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style.color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A31BA-9850-E465-2C9D-B0519238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49" y="1968569"/>
            <a:ext cx="3829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2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mouse event- </a:t>
            </a:r>
            <a:r>
              <a:rPr lang="en-US" sz="2800" b="1" dirty="0" err="1">
                <a:solidFill>
                  <a:srgbClr val="C00000"/>
                </a:solidFill>
              </a:rPr>
              <a:t>onmouseenter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onmouseleave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11808862" cy="94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onmouseenter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 occurs when the mouse pointer enters an element.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onmouseenter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 is often used together with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onmouseleave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event, which occurs when the mouse pointer leaves an element.</a:t>
            </a:r>
            <a:endParaRPr lang="en-IN" altLang="en-US" sz="18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8" y="1554286"/>
            <a:ext cx="11099283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onmouseover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"my-image"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"flower2.jpg"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restoreImage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"my-image"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"flower1.jpg"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"my-image"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"flower1.jpg"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onmouseover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changeImage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onmouseout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restoreImage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76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mouse event- </a:t>
            </a:r>
            <a:r>
              <a:rPr lang="en-US" sz="2800" b="1" dirty="0" err="1">
                <a:solidFill>
                  <a:srgbClr val="C00000"/>
                </a:solidFill>
              </a:rPr>
              <a:t>Keydown</a:t>
            </a:r>
            <a:r>
              <a:rPr lang="en-US" sz="2800" b="1" dirty="0">
                <a:solidFill>
                  <a:srgbClr val="C00000"/>
                </a:solidFill>
              </a:rPr>
              <a:t> Event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5255075" cy="3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Keydown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</a:t>
            </a: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9" y="1367750"/>
            <a:ext cx="60960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Enter something here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"input1"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onkeydown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keydownevent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keydownevent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"Pressed a key"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F0D7F-36D3-4080-681F-3B324854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020" y="1367750"/>
            <a:ext cx="4705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mouse event- Load Event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5904431" cy="11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Load event: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onload is most often used within the &lt;body&gt; element to execute a script once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web page has completely loaded all content</a:t>
            </a:r>
            <a:endParaRPr lang="en-IN" altLang="en-US" sz="18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9" y="2000259"/>
            <a:ext cx="60960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'Page successfully loaded'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page is loaded successfully"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5BDAE-C88F-7572-F890-6844DE3D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291" y="2265797"/>
            <a:ext cx="4705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27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mouse event- resize Event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5904431" cy="63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onresize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event occurs when the browser window has been resized.</a:t>
            </a:r>
            <a:endParaRPr lang="en-IN" altLang="en-US" sz="18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9" y="1683641"/>
            <a:ext cx="609600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onresize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 to resize the browser window to display the windows height and width.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window.outerWidth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window.outerHeight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txt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"Window size: width="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height="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827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 err="1">
                <a:solidFill>
                  <a:srgbClr val="C00000"/>
                </a:solidFill>
              </a:rPr>
              <a:t>Onplay</a:t>
            </a:r>
            <a:r>
              <a:rPr lang="en-US" sz="2800" b="1" dirty="0">
                <a:solidFill>
                  <a:srgbClr val="C00000"/>
                </a:solidFill>
              </a:rPr>
              <a:t> and </a:t>
            </a:r>
            <a:r>
              <a:rPr lang="en-US" sz="2800" b="1" dirty="0" err="1">
                <a:solidFill>
                  <a:srgbClr val="C00000"/>
                </a:solidFill>
              </a:rPr>
              <a:t>onpause</a:t>
            </a:r>
            <a:r>
              <a:rPr lang="en-US" sz="2800" b="1" dirty="0">
                <a:solidFill>
                  <a:srgbClr val="C00000"/>
                </a:solidFill>
              </a:rPr>
              <a:t> events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4838"/>
            <a:ext cx="6287569" cy="11033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onplay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event occurs when an audio/video is started. 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alt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onpause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event occurs when an audio/video is </a:t>
            </a:r>
            <a:r>
              <a:rPr lang="en-US" alt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pause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DA850-0B07-F6C1-CA8B-50A790CE74AD}"/>
              </a:ext>
            </a:extLst>
          </p:cNvPr>
          <p:cNvSpPr txBox="1"/>
          <p:nvPr/>
        </p:nvSpPr>
        <p:spPr>
          <a:xfrm>
            <a:off x="191569" y="1747107"/>
            <a:ext cx="5997196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DOM Events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onpause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Assign an 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onpause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event to a video element.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 and pause the video.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"320"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"240"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onpause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"myFunction2()"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"flower.mp4"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"video/mp4"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&lt;/video&gt;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video was paused."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9B553-4730-E427-1FE3-5D9E5A7E6B40}"/>
              </a:ext>
            </a:extLst>
          </p:cNvPr>
          <p:cNvSpPr txBox="1"/>
          <p:nvPr/>
        </p:nvSpPr>
        <p:spPr>
          <a:xfrm>
            <a:off x="6287569" y="691195"/>
            <a:ext cx="599719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myFunction2()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video is playing."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A306D4-0BD8-8A3E-C818-2543E34F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ED026-1796-55FC-9B5A-0910D240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0" y="2862275"/>
            <a:ext cx="3324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1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</a:t>
            </a:r>
            <a:r>
              <a:rPr lang="en-US" sz="2800" b="1" dirty="0" err="1">
                <a:solidFill>
                  <a:srgbClr val="C00000"/>
                </a:solidFill>
              </a:rPr>
              <a:t>addEventListener</a:t>
            </a:r>
            <a:r>
              <a:rPr lang="en-US" sz="2800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8" y="604838"/>
            <a:ext cx="11881161" cy="85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addEventListener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method is used to attach an event handler to a particular element. 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It does not override the existing event handlers. 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9365FB-A2FB-6FA3-4F19-35E064C28CD9}"/>
              </a:ext>
            </a:extLst>
          </p:cNvPr>
          <p:cNvSpPr txBox="1"/>
          <p:nvPr/>
        </p:nvSpPr>
        <p:spPr>
          <a:xfrm>
            <a:off x="191568" y="1564964"/>
            <a:ext cx="118811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Syntax:</a:t>
            </a:r>
          </a:p>
          <a:p>
            <a:pPr algn="ctr"/>
            <a:r>
              <a:rPr lang="en-US" b="1" i="0" dirty="0" err="1">
                <a:solidFill>
                  <a:srgbClr val="000000"/>
                </a:solidFill>
                <a:effectLst/>
                <a:latin typeface="inter-regular"/>
              </a:rPr>
              <a:t>element.addEventListener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(event, function);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3C8D-0FD3-3AD0-A8C8-6CA575A94081}"/>
              </a:ext>
            </a:extLst>
          </p:cNvPr>
          <p:cNvSpPr txBox="1"/>
          <p:nvPr/>
        </p:nvSpPr>
        <p:spPr>
          <a:xfrm>
            <a:off x="191568" y="2256473"/>
            <a:ext cx="11775145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Example of the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method.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Click the following button to see the effect.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Click me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"para"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addEventListener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"click"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fun);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fun() {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 to the 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Webdevelopment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– Number 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9FDD8E-A77F-61A7-6572-AB068133C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04460"/>
              </p:ext>
            </p:extLst>
          </p:nvPr>
        </p:nvGraphicFramePr>
        <p:xfrm>
          <a:off x="92766" y="786209"/>
          <a:ext cx="5680191" cy="5883696"/>
        </p:xfrm>
        <a:graphic>
          <a:graphicData uri="http://schemas.openxmlformats.org/drawingml/2006/table">
            <a:tbl>
              <a:tblPr/>
              <a:tblGrid>
                <a:gridCol w="1641215">
                  <a:extLst>
                    <a:ext uri="{9D8B030D-6E8A-4147-A177-3AD203B41FA5}">
                      <a16:colId xmlns:a16="http://schemas.microsoft.com/office/drawing/2014/main" val="4263233171"/>
                    </a:ext>
                  </a:extLst>
                </a:gridCol>
                <a:gridCol w="4038976">
                  <a:extLst>
                    <a:ext uri="{9D8B030D-6E8A-4147-A177-3AD203B41FA5}">
                      <a16:colId xmlns:a16="http://schemas.microsoft.com/office/drawing/2014/main" val="3459504073"/>
                    </a:ext>
                  </a:extLst>
                </a:gridCol>
              </a:tblGrid>
              <a:tr h="32859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74680" marR="74680" marT="74680" marB="74680">
                    <a:lnL w="9525" cap="flat" cmpd="sng" algn="ctr">
                      <a:solidFill>
                        <a:srgbClr val="F0B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B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4680" marR="74680" marT="74680" marB="74680">
                    <a:lnL w="9525" cap="flat" cmpd="sng" algn="ctr">
                      <a:solidFill>
                        <a:srgbClr val="F0B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B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62374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isFinite()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determines whether the given value is a 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finite number.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47457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isInteger()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determines whether the 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given value is an integer.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078407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parseFloat()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converts the given string into a 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floating point number.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6774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parseInt()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converts the given string into an integer number.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996681"/>
                  </a:ext>
                </a:extLst>
              </a:tr>
              <a:tr h="637267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toExponential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string that represents exponential notation of the given number.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04267"/>
                  </a:ext>
                </a:extLst>
              </a:tr>
              <a:tr h="637267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toFixed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string that represents a number with exact digits after a decimal point.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90350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toPrecision</a:t>
                      </a:r>
                      <a:r>
                        <a:rPr lang="en-US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string representing a number of specified precision.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3021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toString()</a:t>
                      </a:r>
                      <a:endParaRPr lang="en-US" sz="1800" b="1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given number in the form of string.</a:t>
                      </a:r>
                    </a:p>
                  </a:txBody>
                  <a:tcPr marL="49786" marR="49786" marT="49786" marB="4978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0256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38E1DB-538B-6D34-935E-BD4F775C2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22155"/>
              </p:ext>
            </p:extLst>
          </p:nvPr>
        </p:nvGraphicFramePr>
        <p:xfrm>
          <a:off x="6096000" y="767386"/>
          <a:ext cx="5772956" cy="3185160"/>
        </p:xfrm>
        <a:graphic>
          <a:graphicData uri="http://schemas.openxmlformats.org/drawingml/2006/table">
            <a:tbl>
              <a:tblPr/>
              <a:tblGrid>
                <a:gridCol w="1701798">
                  <a:extLst>
                    <a:ext uri="{9D8B030D-6E8A-4147-A177-3AD203B41FA5}">
                      <a16:colId xmlns:a16="http://schemas.microsoft.com/office/drawing/2014/main" val="325573801"/>
                    </a:ext>
                  </a:extLst>
                </a:gridCol>
                <a:gridCol w="4071158">
                  <a:extLst>
                    <a:ext uri="{9D8B030D-6E8A-4147-A177-3AD203B41FA5}">
                      <a16:colId xmlns:a16="http://schemas.microsoft.com/office/drawing/2014/main" val="63937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Constant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E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E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C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07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MIN_VALUE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largest minimum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23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MAX_VALUE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largest maximum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4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POSITIVE_INFINITY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positive infinity, overflow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NEGATIVE_INFINITY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negative infinity, overflow value.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62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"Not a Number"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valu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7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9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 Script Objects – String 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9" y="604838"/>
            <a:ext cx="5705648" cy="208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</a:t>
            </a:r>
            <a:r>
              <a:rPr lang="en-US" altLang="en-US" sz="2000" b="1" dirty="0"/>
              <a:t>JavaScript string </a:t>
            </a:r>
            <a:r>
              <a:rPr lang="en-US" altLang="en-US" sz="2000" dirty="0"/>
              <a:t>is an object that represents a </a:t>
            </a:r>
            <a:r>
              <a:rPr lang="en-US" altLang="en-US" sz="2000" b="1" dirty="0"/>
              <a:t>sequence of characters.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>
              <a:spcBef>
                <a:spcPts val="300"/>
              </a:spcBef>
              <a:buNone/>
            </a:pPr>
            <a:r>
              <a:rPr lang="en-US" altLang="en-US" sz="2000" dirty="0"/>
              <a:t>There are 2 ways to create string in JavaScript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sz="2000" b="1" dirty="0">
                <a:solidFill>
                  <a:srgbClr val="C00000"/>
                </a:solidFill>
              </a:rPr>
              <a:t>By string literal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altLang="en-US" sz="2000" b="1" dirty="0">
                <a:solidFill>
                  <a:srgbClr val="C00000"/>
                </a:solidFill>
              </a:rPr>
              <a:t>By string object (using new keyword)</a:t>
            </a:r>
            <a:endParaRPr lang="en-I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0" y="3916101"/>
            <a:ext cx="60429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US" b="1" dirty="0">
                <a:solidFill>
                  <a:srgbClr val="FF0000"/>
                </a:solidFill>
                <a:latin typeface="inter-regular"/>
              </a:rPr>
              <a:t>str 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inter-regular"/>
              </a:rPr>
              <a:t> “Hello”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85553" y="4338441"/>
            <a:ext cx="595743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str=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"This is string literal"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208DF-6240-EC38-768D-4E630EF1FDD8}"/>
              </a:ext>
            </a:extLst>
          </p:cNvPr>
          <p:cNvSpPr txBox="1"/>
          <p:nvPr/>
        </p:nvSpPr>
        <p:spPr>
          <a:xfrm>
            <a:off x="46965" y="2830084"/>
            <a:ext cx="5983943" cy="1023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u="sng" dirty="0">
                <a:solidFill>
                  <a:srgbClr val="610B4B"/>
                </a:solidFill>
                <a:effectLst/>
                <a:latin typeface="erdana"/>
              </a:rPr>
              <a:t>1</a:t>
            </a:r>
            <a:r>
              <a:rPr lang="en-US" sz="2000" b="1" i="0" u="sng" dirty="0">
                <a:solidFill>
                  <a:srgbClr val="610B4B"/>
                </a:solidFill>
                <a:effectLst/>
                <a:latin typeface="erdana"/>
              </a:rPr>
              <a:t>) By string literal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The string literal is created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using double quotes</a:t>
            </a:r>
            <a:r>
              <a:rPr lang="en-US" sz="2000" dirty="0">
                <a:latin typeface="Calibri" panose="020F0502020204030204" pitchFamily="34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96ADCD9-D509-59E7-3AC9-6646B4D3E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596" y="603320"/>
            <a:ext cx="5957439" cy="104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2) By string object (using new keyword)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The syntax of creating string object using new keyword is given below:</a:t>
            </a:r>
            <a:endParaRPr lang="en-IN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02882-9037-B3CD-4CEC-5479C9DD4758}"/>
              </a:ext>
            </a:extLst>
          </p:cNvPr>
          <p:cNvSpPr txBox="1"/>
          <p:nvPr/>
        </p:nvSpPr>
        <p:spPr>
          <a:xfrm>
            <a:off x="6187596" y="1795796"/>
            <a:ext cx="595743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str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1" i="0" dirty="0">
                <a:solidFill>
                  <a:srgbClr val="0000FF"/>
                </a:solidFill>
                <a:effectLst/>
                <a:latin typeface="inter-regular"/>
              </a:rPr>
              <a:t>new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String("string literal");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82E36-6F70-BD78-ACF0-2BF0391A8681}"/>
              </a:ext>
            </a:extLst>
          </p:cNvPr>
          <p:cNvSpPr txBox="1"/>
          <p:nvPr/>
        </p:nvSpPr>
        <p:spPr>
          <a:xfrm>
            <a:off x="6187596" y="2279669"/>
            <a:ext cx="5957439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1" spc="-15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str=</a:t>
            </a:r>
            <a:r>
              <a:rPr lang="en-US" b="1" spc="-15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String(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"hello </a:t>
            </a:r>
            <a:r>
              <a:rPr lang="en-US" b="1" spc="-15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javascript</a:t>
            </a:r>
            <a:r>
              <a:rPr lang="en-US" b="1" spc="-15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string"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01A4A-1DBD-DD18-9DA6-CF57B837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706" y="4668605"/>
            <a:ext cx="3543300" cy="1743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9036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JavaScript String Methods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DA9D3A-8E37-2515-A2A6-15015CC3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55780"/>
              </p:ext>
            </p:extLst>
          </p:nvPr>
        </p:nvGraphicFramePr>
        <p:xfrm>
          <a:off x="477077" y="638696"/>
          <a:ext cx="7633253" cy="6054204"/>
        </p:xfrm>
        <a:graphic>
          <a:graphicData uri="http://schemas.openxmlformats.org/drawingml/2006/table">
            <a:tbl>
              <a:tblPr/>
              <a:tblGrid>
                <a:gridCol w="1603514">
                  <a:extLst>
                    <a:ext uri="{9D8B030D-6E8A-4147-A177-3AD203B41FA5}">
                      <a16:colId xmlns:a16="http://schemas.microsoft.com/office/drawing/2014/main" val="2988584582"/>
                    </a:ext>
                  </a:extLst>
                </a:gridCol>
                <a:gridCol w="6029739">
                  <a:extLst>
                    <a:ext uri="{9D8B030D-6E8A-4147-A177-3AD203B41FA5}">
                      <a16:colId xmlns:a16="http://schemas.microsoft.com/office/drawing/2014/main" val="254425647"/>
                    </a:ext>
                  </a:extLst>
                </a:gridCol>
              </a:tblGrid>
              <a:tr h="157931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400" kern="120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Methods</a:t>
                      </a:r>
                    </a:p>
                  </a:txBody>
                  <a:tcPr marL="28158" marR="28158" marT="28158" marB="28158">
                    <a:lnL w="9525" cap="flat" cmpd="sng" algn="ctr">
                      <a:solidFill>
                        <a:srgbClr val="80D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8158" marR="28158" marT="28158" marB="28158">
                    <a:lnL w="9525" cap="flat" cmpd="sng" algn="ctr">
                      <a:solidFill>
                        <a:srgbClr val="80D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C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53879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Return 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char value present at the specified index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0599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concat()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combination of two or more strings.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70398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Return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position of a char value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present in the given string.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186573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replace()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string with the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specified replacement.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93084"/>
                  </a:ext>
                </a:extLst>
              </a:tr>
              <a:tr h="392435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substr()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is used to fetch the part of the given string on the basis of the specified starting position and length.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737948"/>
                  </a:ext>
                </a:extLst>
              </a:tr>
              <a:tr h="306290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substring()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is used to fetch the part of the given string on the basis of the specified index.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33624"/>
                  </a:ext>
                </a:extLst>
              </a:tr>
              <a:tr h="306290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slice()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is used to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fetch the part of the given string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444095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toLowerCase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converts the given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string into lowercase letter.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74980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converts the given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string into uppercase letter.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386814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toString()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Returns a string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representing the particular object.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076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split()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splits a string into substring array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then returns that newly created array.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169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trim()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t" latinLnBrk="0" hangingPunct="1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trims the white space from the left and right side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of the string.</a:t>
                      </a:r>
                    </a:p>
                  </a:txBody>
                  <a:tcPr marL="18772" marR="18772" marT="18772" marB="1877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2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08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String Methods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9" y="656740"/>
            <a:ext cx="5679144" cy="10417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concat(str) method: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2000" dirty="0"/>
              <a:t>The JavaScript String concat(str) method </a:t>
            </a:r>
            <a:r>
              <a:rPr lang="en-US" altLang="en-US" sz="2000" b="1" dirty="0"/>
              <a:t>concatenates or joins two strings.</a:t>
            </a:r>
            <a:endParaRPr lang="en-IN" altLang="en-US" sz="2000" b="1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6106319" y="656740"/>
            <a:ext cx="595743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C00000"/>
                </a:solidFill>
                <a:effectLst/>
                <a:latin typeface="erdana"/>
              </a:rPr>
              <a:t>JavaScript String 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erdana"/>
              </a:rPr>
              <a:t>indexOf</a:t>
            </a:r>
            <a:r>
              <a:rPr lang="en-US" b="1" i="0" dirty="0">
                <a:solidFill>
                  <a:srgbClr val="C00000"/>
                </a:solidFill>
                <a:effectLst/>
                <a:latin typeface="erdana"/>
              </a:rPr>
              <a:t>(str) </a:t>
            </a:r>
            <a:r>
              <a:rPr lang="en-US" b="0" i="0" dirty="0">
                <a:solidFill>
                  <a:srgbClr val="C00000"/>
                </a:solidFill>
                <a:effectLst/>
                <a:latin typeface="erdana"/>
              </a:rPr>
              <a:t>Method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JavaScript String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indexOf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(str)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method returns the index position of the given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6040" y="1891821"/>
            <a:ext cx="5957439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"Web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"Designing"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s3=s1.concat(s2); 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(s3);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3CBD6-B716-835C-82D6-EB32A12575CC}"/>
              </a:ext>
            </a:extLst>
          </p:cNvPr>
          <p:cNvSpPr txBox="1"/>
          <p:nvPr/>
        </p:nvSpPr>
        <p:spPr>
          <a:xfrm>
            <a:off x="6096000" y="1773370"/>
            <a:ext cx="596775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for web"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n=s1.indexOf(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"for"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B5F73-23EB-0F05-3348-64FA006D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098" y="4325937"/>
            <a:ext cx="3057525" cy="19240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AB4EB5-50AD-EC32-C4C2-577A831A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59" y="4164012"/>
            <a:ext cx="2714625" cy="20859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2315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String Methods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9" y="656740"/>
            <a:ext cx="5679144" cy="10417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JavaScript String </a:t>
            </a:r>
            <a:r>
              <a:rPr lang="en-US" altLang="en-US" sz="2000" b="1" dirty="0" err="1">
                <a:solidFill>
                  <a:srgbClr val="C00000"/>
                </a:solidFill>
              </a:rPr>
              <a:t>toLowerCase</a:t>
            </a:r>
            <a:r>
              <a:rPr lang="en-US" altLang="en-US" sz="2000" b="1" dirty="0">
                <a:solidFill>
                  <a:srgbClr val="C00000"/>
                </a:solidFill>
              </a:rPr>
              <a:t>() Method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2000" dirty="0"/>
              <a:t>The JavaScript String </a:t>
            </a:r>
            <a:r>
              <a:rPr lang="en-US" altLang="en-US" sz="2000" dirty="0" err="1"/>
              <a:t>toLowerCase</a:t>
            </a:r>
            <a:r>
              <a:rPr lang="en-US" altLang="en-US" sz="2000" dirty="0"/>
              <a:t>() method returns the given string in lowercase letters</a:t>
            </a:r>
            <a:endParaRPr lang="en-IN" altLang="en-US" sz="2000" dirty="0"/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6106319" y="656740"/>
            <a:ext cx="5957439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C00000"/>
                </a:solidFill>
                <a:effectLst/>
                <a:latin typeface="erdana"/>
              </a:rPr>
              <a:t>7) JavaScript String slice(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erdana"/>
              </a:rPr>
              <a:t>beginIndex</a:t>
            </a:r>
            <a:r>
              <a:rPr lang="en-US" b="1" i="0" dirty="0">
                <a:solidFill>
                  <a:srgbClr val="C00000"/>
                </a:solidFill>
                <a:effectLst/>
                <a:latin typeface="erdana"/>
              </a:rPr>
              <a:t>, 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erdana"/>
              </a:rPr>
              <a:t>endIndex</a:t>
            </a:r>
            <a:r>
              <a:rPr lang="en-US" b="1" i="0" dirty="0">
                <a:solidFill>
                  <a:srgbClr val="C00000"/>
                </a:solidFill>
                <a:effectLst/>
                <a:latin typeface="erdana"/>
              </a:rPr>
              <a:t>) Method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erdana"/>
              </a:rPr>
              <a:t>The JavaScript String slice(</a:t>
            </a:r>
            <a:r>
              <a:rPr lang="en-US" b="1" i="0" dirty="0" err="1">
                <a:effectLst/>
                <a:latin typeface="erdana"/>
              </a:rPr>
              <a:t>beginIndex</a:t>
            </a:r>
            <a:r>
              <a:rPr lang="en-US" b="1" i="0" dirty="0">
                <a:effectLst/>
                <a:latin typeface="erdana"/>
              </a:rPr>
              <a:t>, </a:t>
            </a:r>
            <a:r>
              <a:rPr lang="en-US" b="1" i="0" dirty="0" err="1">
                <a:effectLst/>
                <a:latin typeface="erdana"/>
              </a:rPr>
              <a:t>endIndex</a:t>
            </a:r>
            <a:r>
              <a:rPr lang="en-US" b="1" i="0" dirty="0">
                <a:effectLst/>
                <a:latin typeface="erdana"/>
              </a:rPr>
              <a:t>) method returns the parts of string from given </a:t>
            </a:r>
            <a:r>
              <a:rPr lang="en-US" b="1" i="0" dirty="0" err="1">
                <a:effectLst/>
                <a:latin typeface="erdana"/>
              </a:rPr>
              <a:t>beginIndex</a:t>
            </a:r>
            <a:r>
              <a:rPr lang="en-US" b="1" i="0" dirty="0">
                <a:effectLst/>
                <a:latin typeface="erdana"/>
              </a:rPr>
              <a:t> to </a:t>
            </a:r>
            <a:r>
              <a:rPr lang="en-US" b="1" i="0" dirty="0" err="1">
                <a:effectLst/>
                <a:latin typeface="erdana"/>
              </a:rPr>
              <a:t>endIndex</a:t>
            </a:r>
            <a:r>
              <a:rPr lang="en-US" b="1" i="0" dirty="0">
                <a:effectLst/>
                <a:latin typeface="erdana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erdana"/>
              </a:rPr>
              <a:t>In slice() method, </a:t>
            </a:r>
            <a:r>
              <a:rPr lang="en-US" b="1" i="0" dirty="0" err="1">
                <a:effectLst/>
                <a:latin typeface="erdana"/>
              </a:rPr>
              <a:t>beginIndex</a:t>
            </a:r>
            <a:r>
              <a:rPr lang="en-US" b="1" i="0" dirty="0">
                <a:effectLst/>
                <a:latin typeface="erdana"/>
              </a:rPr>
              <a:t> is inclusive and </a:t>
            </a:r>
            <a:r>
              <a:rPr lang="en-US" b="1" i="0" dirty="0" err="1">
                <a:effectLst/>
                <a:latin typeface="erdana"/>
              </a:rPr>
              <a:t>endIndex</a:t>
            </a:r>
            <a:r>
              <a:rPr lang="en-US" b="1" i="0" dirty="0">
                <a:effectLst/>
                <a:latin typeface="erdana"/>
              </a:rPr>
              <a:t> is exclusive.</a:t>
            </a:r>
            <a:endParaRPr lang="en-US" b="1" i="0" dirty="0">
              <a:effectLst/>
              <a:latin typeface="inter-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6040" y="1891821"/>
            <a:ext cx="5957439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"JavaScript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Example"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s2=s1.toLowerCase();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(s2);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3CBD6-B716-835C-82D6-EB32A12575CC}"/>
              </a:ext>
            </a:extLst>
          </p:cNvPr>
          <p:cNvSpPr txBox="1"/>
          <p:nvPr/>
        </p:nvSpPr>
        <p:spPr>
          <a:xfrm>
            <a:off x="6218202" y="2504916"/>
            <a:ext cx="596775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 are together"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s2=s1.slice(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(s2);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A33CA-EB96-0DF2-102F-722899DF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77" y="4273465"/>
            <a:ext cx="3421546" cy="21875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DCF581-8C5D-43FA-29B2-0C6A272D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273" y="4613363"/>
            <a:ext cx="3009900" cy="1695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7500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91B5801-EE4F-2659-9DD8-5EB0F29B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12192000" cy="434975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String Methods</a:t>
            </a: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A334502D-72F1-9FC5-7E55-C287F7D0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9" y="656740"/>
            <a:ext cx="5679144" cy="7340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300"/>
              </a:spcBef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JavaScript String split() Method</a:t>
            </a:r>
          </a:p>
          <a:p>
            <a:pPr>
              <a:spcBef>
                <a:spcPts val="300"/>
              </a:spcBef>
              <a:buNone/>
            </a:pPr>
            <a:r>
              <a:rPr lang="en-IN" altLang="en-US" sz="2000" dirty="0"/>
              <a:t>splits the given string. </a:t>
            </a:r>
          </a:p>
        </p:txBody>
      </p:sp>
      <p:sp>
        <p:nvSpPr>
          <p:cNvPr id="98308" name="object 9">
            <a:extLst>
              <a:ext uri="{FF2B5EF4-FFF2-40B4-BE49-F238E27FC236}">
                <a16:creationId xmlns:a16="http://schemas.microsoft.com/office/drawing/2014/main" id="{1AE1FFC0-3056-5DCB-BA83-3AB4CCC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34938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E6D5C-8889-1798-366D-6C988172BBA6}"/>
              </a:ext>
            </a:extLst>
          </p:cNvPr>
          <p:cNvCxnSpPr/>
          <p:nvPr/>
        </p:nvCxnSpPr>
        <p:spPr>
          <a:xfrm>
            <a:off x="1928813" y="608013"/>
            <a:ext cx="83994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3E81B6-71B9-903B-E714-F5FAFD01A75D}"/>
              </a:ext>
            </a:extLst>
          </p:cNvPr>
          <p:cNvSpPr txBox="1"/>
          <p:nvPr/>
        </p:nvSpPr>
        <p:spPr>
          <a:xfrm>
            <a:off x="6106319" y="656740"/>
            <a:ext cx="595743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C00000"/>
                </a:solidFill>
                <a:effectLst/>
                <a:latin typeface="erdana"/>
              </a:rPr>
              <a:t>7) JavaScript String </a:t>
            </a:r>
            <a:r>
              <a:rPr lang="en-US" b="1" dirty="0">
                <a:solidFill>
                  <a:srgbClr val="C00000"/>
                </a:solidFill>
                <a:latin typeface="erdana"/>
              </a:rPr>
              <a:t>trim</a:t>
            </a:r>
            <a:r>
              <a:rPr lang="en-US" b="1" i="0" dirty="0">
                <a:solidFill>
                  <a:srgbClr val="C00000"/>
                </a:solidFill>
                <a:effectLst/>
                <a:latin typeface="erdana"/>
              </a:rPr>
              <a:t>() Method: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  <a:latin typeface="erdana"/>
              </a:rPr>
              <a:t>   </a:t>
            </a:r>
            <a:r>
              <a:rPr lang="en-US" b="1" dirty="0">
                <a:latin typeface="erdana"/>
              </a:rPr>
              <a:t> trim() eliminates the spaces in the string</a:t>
            </a:r>
            <a:endParaRPr lang="en-US" b="1" i="0" dirty="0">
              <a:effectLst/>
              <a:latin typeface="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BD12-721C-3135-CD69-84CB97867599}"/>
              </a:ext>
            </a:extLst>
          </p:cNvPr>
          <p:cNvSpPr txBox="1"/>
          <p:nvPr/>
        </p:nvSpPr>
        <p:spPr>
          <a:xfrm>
            <a:off x="6040" y="1891821"/>
            <a:ext cx="5957439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Web Development"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str.split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ocument.write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(s2);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3CBD6-B716-835C-82D6-EB32A12575CC}"/>
              </a:ext>
            </a:extLst>
          </p:cNvPr>
          <p:cNvSpPr txBox="1"/>
          <p:nvPr/>
        </p:nvSpPr>
        <p:spPr>
          <a:xfrm>
            <a:off x="6218202" y="1891820"/>
            <a:ext cx="596775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 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    trim   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s2=s1.trim(); 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(s2);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B9052-8B86-3ABA-D523-52001E3E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52" y="3936077"/>
            <a:ext cx="2790825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9AD9A-8B0E-3552-4E8D-7CCCBD54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675" y="4713106"/>
            <a:ext cx="27527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5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5610</Words>
  <Application>Microsoft Office PowerPoint</Application>
  <PresentationFormat>Widescreen</PresentationFormat>
  <Paragraphs>907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Arial</vt:lpstr>
      <vt:lpstr>Arial</vt:lpstr>
      <vt:lpstr>Calibri</vt:lpstr>
      <vt:lpstr>Calibri Light</vt:lpstr>
      <vt:lpstr>Consolas</vt:lpstr>
      <vt:lpstr>erdana</vt:lpstr>
      <vt:lpstr>Google Sans</vt:lpstr>
      <vt:lpstr>inter-regular</vt:lpstr>
      <vt:lpstr>inter-regular</vt:lpstr>
      <vt:lpstr>Segoe UI</vt:lpstr>
      <vt:lpstr>Söhne</vt:lpstr>
      <vt:lpstr>Söhne Mono</vt:lpstr>
      <vt:lpstr>times new roman</vt:lpstr>
      <vt:lpstr>Verdana</vt:lpstr>
      <vt:lpstr>Wingdings</vt:lpstr>
      <vt:lpstr>Office Theme</vt:lpstr>
      <vt:lpstr>Java Script Objects</vt:lpstr>
      <vt:lpstr>Java Script Objects - Built-in Objects</vt:lpstr>
      <vt:lpstr>Java Script Objects – Number </vt:lpstr>
      <vt:lpstr>Java Script Objects – Number </vt:lpstr>
      <vt:lpstr>Java Script Objects – String </vt:lpstr>
      <vt:lpstr>JavaScript String Methods</vt:lpstr>
      <vt:lpstr>String Methods</vt:lpstr>
      <vt:lpstr>String Methods</vt:lpstr>
      <vt:lpstr>String Methods</vt:lpstr>
      <vt:lpstr>Java Script Boolean Object</vt:lpstr>
      <vt:lpstr>Java Script Objects - Date</vt:lpstr>
      <vt:lpstr>Java Script Objects -Date</vt:lpstr>
      <vt:lpstr>Java Script Objects – Math Object</vt:lpstr>
      <vt:lpstr>Java Script Objects</vt:lpstr>
      <vt:lpstr>Java Script Objects</vt:lpstr>
      <vt:lpstr>Java Script Objects- Defining Methods for an Object</vt:lpstr>
      <vt:lpstr>JavaScript Arrays</vt:lpstr>
      <vt:lpstr>JavaScript Array directly  (new keyword)</vt:lpstr>
      <vt:lpstr>JavaScript Array Methods</vt:lpstr>
      <vt:lpstr>JavaScript Array Methods</vt:lpstr>
      <vt:lpstr>JavaScript Array Methods</vt:lpstr>
      <vt:lpstr>JavaScript Array Methods</vt:lpstr>
      <vt:lpstr>FORM VALIDATION</vt:lpstr>
      <vt:lpstr>FORM VALIDATION</vt:lpstr>
      <vt:lpstr>FORM VALIDATION- name and password validation </vt:lpstr>
      <vt:lpstr>FORM VALIDATION- number validation </vt:lpstr>
      <vt:lpstr>FORM VALIDATION- email validation </vt:lpstr>
      <vt:lpstr>JavaScript Retype Password Validation</vt:lpstr>
      <vt:lpstr>JavaScript Events</vt:lpstr>
      <vt:lpstr> Types of Events</vt:lpstr>
      <vt:lpstr>Onclick event</vt:lpstr>
      <vt:lpstr>mouse event- onmuseover</vt:lpstr>
      <vt:lpstr>mouse event- onmouseenter, onmouseleave </vt:lpstr>
      <vt:lpstr>mouse event- onmouseenter, onmouseleave </vt:lpstr>
      <vt:lpstr>mouse event- Keydown Event</vt:lpstr>
      <vt:lpstr>mouse event- Load Event</vt:lpstr>
      <vt:lpstr>mouse event- resize Event</vt:lpstr>
      <vt:lpstr>Onplay and onpause events</vt:lpstr>
      <vt:lpstr>JavaScript addEventListener()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72</cp:revision>
  <dcterms:created xsi:type="dcterms:W3CDTF">2023-04-13T15:37:58Z</dcterms:created>
  <dcterms:modified xsi:type="dcterms:W3CDTF">2023-05-09T10:38:26Z</dcterms:modified>
</cp:coreProperties>
</file>