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1" r:id="rId2"/>
    <p:sldId id="312" r:id="rId3"/>
    <p:sldId id="313" r:id="rId4"/>
    <p:sldId id="324" r:id="rId5"/>
    <p:sldId id="314" r:id="rId6"/>
    <p:sldId id="325" r:id="rId7"/>
    <p:sldId id="315" r:id="rId8"/>
    <p:sldId id="316" r:id="rId9"/>
    <p:sldId id="326" r:id="rId10"/>
    <p:sldId id="317" r:id="rId11"/>
    <p:sldId id="318" r:id="rId12"/>
    <p:sldId id="319" r:id="rId13"/>
    <p:sldId id="320" r:id="rId14"/>
    <p:sldId id="327" r:id="rId15"/>
    <p:sldId id="321" r:id="rId16"/>
    <p:sldId id="322" r:id="rId17"/>
    <p:sldId id="328" r:id="rId18"/>
    <p:sldId id="323" r:id="rId19"/>
    <p:sldId id="32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C15CB-B5DD-4725-807E-03789C4F82E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28091-0F55-497B-97B4-0C779B415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2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E175-05D7-B817-0310-5DF8AF90E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0C92D-9F6E-B139-2BB9-B1CB0B07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31B6-925E-22C6-180D-65F71DE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414A-0CDB-A41E-E956-EF7F6570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3988-66BF-14BC-2581-8E9CA4F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36E-9306-F88A-8060-BE03111A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AF149-1109-9F85-55D1-94522EA6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9778-376B-E0E4-4335-7D21F4D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6CED-638B-369A-CA12-12426AF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6075-2768-0023-6B65-DCA67DC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5E060-DABC-5393-50F7-4E0A94AE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95BD3-6F99-20EC-DB44-678D2AFC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CB6F-0A9A-E628-8193-72DD66CC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2F09-7856-31D1-3F9C-27C7045B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8B96-FE5E-DE02-0819-87976343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F47C-587C-EC59-AFA6-722CAC5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27F-7249-03B5-042B-8C81B08D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66CD-372F-74FA-6890-EECC4A15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73E5-DABD-D9D1-A149-67D5EA8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CCFF-8030-77B8-3526-B3E20A28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2ED1-5D24-E922-1427-86ACE72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5C15-D681-2ADB-4BDC-D8B2F1F8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CB71-AC2D-AB5B-6065-BA3A97BD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D26F-41A9-535F-3423-97B3CD7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C200-A306-D59B-2F33-E9BEA749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5440-C034-6AEA-5A79-EADDED7A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727B-7E76-26BC-61D2-9D10B83B9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25EB-13C0-B49E-5A08-0F6C610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CD46-2591-DD2D-B58B-C919619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210A-FBEE-CF32-CE14-36C3C9B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62BC7-0AE6-0888-FB4F-D9329CC3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D128-11D0-ABDD-AC7D-BE6EA1BD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F519-0E1B-7FEA-381B-4BD1353D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6214C-EF2E-38C4-0F16-CEA67940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9CC57-DF2A-AFD8-BD5F-8857DE633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950C5-F79F-49CC-00E4-0083C686D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62599-3371-445B-F67C-3AC166B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38E53-7EC6-FFDB-C508-88F1B0C8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D14C-C129-8A52-9E90-7DBC767C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9FD2-58F1-7394-E9EB-0BB2874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F22F-6FCD-0738-9DA0-F63B4AC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F5C07-6F05-3245-FD8E-4F2A57E8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9A98-C290-DC7A-10B6-B9483C0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6EBC-623F-DF05-A777-45B0F66D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78B69-F6A5-3540-78D0-931A2B33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D7E56-498C-AA56-4810-7A2DCC18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D336-ABCC-7BAC-0757-BFCF3F95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63E-1FE0-5A58-3533-DE3EE594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5B4F-C56E-CA68-3ADF-35D5145F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AB3D-62BE-B146-74F4-8BE908E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1CB1-0451-80AA-D661-C578B911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B73D7-0A92-7C44-AE02-AC4FA87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CD1-4C48-4752-6259-27CA7F71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DA9B0-1E48-244C-AA78-BD5531D3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849DF-8954-2894-5CE3-2C2CA75C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C27C-FBF7-44DA-6A50-ED0155C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D07D-6042-1302-13E8-D1AA950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9489-FBFB-52A8-ED09-637EDF77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9371D-8863-AA65-88E2-1E1B9B88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2EF0-AAAD-F1AB-9CA7-93626193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508C-82E6-0D41-E1AE-92014709A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516B-0059-4BB0-8F5D-CEB8971E306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973-30EC-6389-945D-9B61A3F83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D68-4DFF-63B0-EB6B-7126A7C0B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introduction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42" y="768014"/>
            <a:ext cx="5658678" cy="500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is a lightweight, "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less, do more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library.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jQuery is to make it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 easier to use JavaScript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your website.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takes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lot of common tasks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require many lines of JavaScript code to accomplish,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wraps them into methods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you can call with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line of code.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also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simplifies a lot of the complicated things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JavaScript, like AJAX calls and DOM manipulation.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09EE7-CAF7-6054-CF05-A27CA1BF097F}"/>
              </a:ext>
            </a:extLst>
          </p:cNvPr>
          <p:cNvSpPr txBox="1"/>
          <p:nvPr/>
        </p:nvSpPr>
        <p:spPr>
          <a:xfrm>
            <a:off x="6599583" y="4144665"/>
            <a:ext cx="54863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2" algn="just">
              <a:spcBef>
                <a:spcPts val="13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jQuery library contains the following features: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HTML/DOM manipulation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manipulation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event methods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and animations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2901D3-D759-05D0-3764-F5735E693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0" y="768014"/>
            <a:ext cx="4598502" cy="33766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Events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B3A9A-C7D5-4B33-AE75-25E849A6DEA3}"/>
              </a:ext>
            </a:extLst>
          </p:cNvPr>
          <p:cNvSpPr txBox="1"/>
          <p:nvPr/>
        </p:nvSpPr>
        <p:spPr>
          <a:xfrm>
            <a:off x="92364" y="711704"/>
            <a:ext cx="5791601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inter-regular"/>
              </a:rPr>
              <a:t>Events are the</a:t>
            </a:r>
            <a:r>
              <a:rPr lang="en-US" sz="2000" b="1" dirty="0">
                <a:solidFill>
                  <a:srgbClr val="FF0000"/>
                </a:solidFill>
                <a:latin typeface="inter-regular"/>
              </a:rPr>
              <a:t> actions </a:t>
            </a:r>
            <a:r>
              <a:rPr lang="en-US" sz="2000" dirty="0">
                <a:latin typeface="inter-regular"/>
              </a:rPr>
              <a:t>that can be detected by your web application. </a:t>
            </a:r>
          </a:p>
          <a:p>
            <a:pPr algn="just"/>
            <a:endParaRPr lang="en-US" sz="2000" dirty="0"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inter-regular"/>
              </a:rPr>
              <a:t>They are used to create dynamic web pages.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inter-regular"/>
              </a:rPr>
              <a:t>An event shows the exact moment when something happens.</a:t>
            </a:r>
          </a:p>
          <a:p>
            <a:pPr algn="just"/>
            <a:endParaRPr lang="en-US" sz="2000" dirty="0">
              <a:latin typeface="inter-regular"/>
            </a:endParaRPr>
          </a:p>
          <a:p>
            <a:pPr algn="just"/>
            <a:r>
              <a:rPr lang="en-US" sz="2000" b="0" i="0" dirty="0">
                <a:effectLst/>
                <a:latin typeface="inter-regular"/>
              </a:rPr>
              <a:t>These are some examples of events.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inter-regular"/>
              </a:rPr>
              <a:t>A mouse click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inter-regular"/>
              </a:rPr>
              <a:t>An HTML form submission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inter-regular"/>
              </a:rPr>
              <a:t>A web page loading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inter-regular"/>
              </a:rPr>
              <a:t>A keystroke on the keyboard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inter-regular"/>
              </a:rPr>
              <a:t>Scrolling of the web page etc.</a:t>
            </a:r>
            <a:endParaRPr lang="en-US" sz="2000" b="1" dirty="0">
              <a:latin typeface="inter-regular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1EFC68-5219-F5E1-F113-F8C106F84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42066"/>
              </p:ext>
            </p:extLst>
          </p:nvPr>
        </p:nvGraphicFramePr>
        <p:xfrm>
          <a:off x="6011655" y="4005440"/>
          <a:ext cx="6074327" cy="2407920"/>
        </p:xfrm>
        <a:graphic>
          <a:graphicData uri="http://schemas.openxmlformats.org/drawingml/2006/table">
            <a:tbl>
              <a:tblPr/>
              <a:tblGrid>
                <a:gridCol w="1581840">
                  <a:extLst>
                    <a:ext uri="{9D8B030D-6E8A-4147-A177-3AD203B41FA5}">
                      <a16:colId xmlns:a16="http://schemas.microsoft.com/office/drawing/2014/main" val="3336639381"/>
                    </a:ext>
                  </a:extLst>
                </a:gridCol>
                <a:gridCol w="1117436">
                  <a:extLst>
                    <a:ext uri="{9D8B030D-6E8A-4147-A177-3AD203B41FA5}">
                      <a16:colId xmlns:a16="http://schemas.microsoft.com/office/drawing/2014/main" val="1007665656"/>
                    </a:ext>
                  </a:extLst>
                </a:gridCol>
                <a:gridCol w="1440445">
                  <a:extLst>
                    <a:ext uri="{9D8B030D-6E8A-4147-A177-3AD203B41FA5}">
                      <a16:colId xmlns:a16="http://schemas.microsoft.com/office/drawing/2014/main" val="1811862626"/>
                    </a:ext>
                  </a:extLst>
                </a:gridCol>
                <a:gridCol w="1934606">
                  <a:extLst>
                    <a:ext uri="{9D8B030D-6E8A-4147-A177-3AD203B41FA5}">
                      <a16:colId xmlns:a16="http://schemas.microsoft.com/office/drawing/2014/main" val="455053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Mouse Events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Keyboard Events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Form Events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Document/Window Events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47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click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keypress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submit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load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83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dblclick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keydown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change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resize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42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mouseenter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keyup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focus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scroll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537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mouseleave</a:t>
                      </a:r>
                      <a:endParaRPr lang="en-US" b="1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blur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unload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040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0F0344-9374-97F8-177F-420FF886B3B9}"/>
              </a:ext>
            </a:extLst>
          </p:cNvPr>
          <p:cNvSpPr txBox="1"/>
          <p:nvPr/>
        </p:nvSpPr>
        <p:spPr>
          <a:xfrm>
            <a:off x="6025309" y="750308"/>
            <a:ext cx="6074327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610B38"/>
                </a:solidFill>
                <a:effectLst/>
                <a:highlight>
                  <a:srgbClr val="FFFF00"/>
                </a:highlight>
                <a:latin typeface="erdana"/>
              </a:rPr>
              <a:t>Syntax for event methods: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inter-regular"/>
              </a:rPr>
              <a:t>Most of the DOM events have an equivalent jQuery method.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inter-regular"/>
              </a:rPr>
              <a:t> To assign a click events to all paragraph on a page, do this: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$("p").click ();  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inter-regular"/>
              </a:rPr>
              <a:t>The next step defines what should happen when the event fires. You must pass a function to the event.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lvl="2" algn="just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$("p").click(function(){  </a:t>
            </a:r>
          </a:p>
          <a:p>
            <a:pPr lvl="2" algn="just"/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  // action goes here!!  </a:t>
            </a:r>
          </a:p>
          <a:p>
            <a:pPr lvl="2" algn="just"/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});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5217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52666"/>
            <a:ext cx="12192001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Events- jQuery click(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B3A9A-C7D5-4B33-AE75-25E849A6DEA3}"/>
              </a:ext>
            </a:extLst>
          </p:cNvPr>
          <p:cNvSpPr txBox="1"/>
          <p:nvPr/>
        </p:nvSpPr>
        <p:spPr>
          <a:xfrm>
            <a:off x="0" y="541733"/>
            <a:ext cx="5858813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inter-regular"/>
              </a:rPr>
              <a:t>1) jQuery click Event: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inter-regular"/>
              </a:rPr>
              <a:t>When </a:t>
            </a:r>
            <a:r>
              <a:rPr lang="en-US" sz="2000" dirty="0">
                <a:latin typeface="inter-regular"/>
              </a:rPr>
              <a:t>we</a:t>
            </a:r>
            <a:r>
              <a:rPr lang="en-US" sz="2000" b="0" i="0" dirty="0">
                <a:effectLst/>
                <a:latin typeface="inter-regular"/>
              </a:rPr>
              <a:t> click on an element, the </a:t>
            </a:r>
            <a:r>
              <a:rPr lang="en-US" sz="2000" b="1" i="0" dirty="0">
                <a:effectLst/>
                <a:latin typeface="inter-regular"/>
              </a:rPr>
              <a:t>click event </a:t>
            </a:r>
            <a:r>
              <a:rPr lang="en-US" sz="2000" b="0" i="0" dirty="0">
                <a:effectLst/>
                <a:latin typeface="inter-regular"/>
              </a:rPr>
              <a:t>occurs and once the click event occurs </a:t>
            </a:r>
            <a:r>
              <a:rPr lang="en-US" sz="2000" b="1" i="0" dirty="0">
                <a:effectLst/>
                <a:latin typeface="inter-regular"/>
              </a:rPr>
              <a:t>it execute the click () method</a:t>
            </a:r>
            <a:r>
              <a:rPr lang="en-US" sz="2000" b="0" i="0" dirty="0">
                <a:effectLst/>
                <a:latin typeface="inter-regular"/>
              </a:rPr>
              <a:t> or attaches a function to run.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Syntax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:</a:t>
            </a: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  $(selector).click()  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It is used to trigger the click event for the selected elements.</a:t>
            </a:r>
          </a:p>
          <a:p>
            <a:pPr algn="just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    $(selector).click(function)  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inter-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734DD-7B09-9916-18B5-FEB59AC762A9}"/>
              </a:ext>
            </a:extLst>
          </p:cNvPr>
          <p:cNvSpPr txBox="1"/>
          <p:nvPr/>
        </p:nvSpPr>
        <p:spPr>
          <a:xfrm>
            <a:off x="5858813" y="526876"/>
            <a:ext cx="6240422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"https://ajax.googleapis.com/ajax/libs/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/1.11.2/jquery.min.js"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).click(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alert(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paragraph was clicked."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on the statement.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35213-84CF-FC8E-4C62-6A16CE375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06" y="4874103"/>
            <a:ext cx="3105150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C26281-F998-3C7A-16DB-58293F45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286" y="5521803"/>
            <a:ext cx="43910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9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92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Events- </a:t>
            </a:r>
            <a:r>
              <a:rPr lang="en-US" sz="2400" b="1" i="0" dirty="0" err="1">
                <a:effectLst/>
                <a:latin typeface="inter-regular"/>
              </a:rPr>
              <a:t>dblclick</a:t>
            </a:r>
            <a:r>
              <a:rPr lang="en-US" sz="2400" b="1" i="0" dirty="0">
                <a:effectLst/>
                <a:latin typeface="inter-regular"/>
              </a:rPr>
              <a:t>()</a:t>
            </a:r>
          </a:p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B3A9A-C7D5-4B33-AE75-25E849A6DEA3}"/>
              </a:ext>
            </a:extLst>
          </p:cNvPr>
          <p:cNvSpPr txBox="1"/>
          <p:nvPr/>
        </p:nvSpPr>
        <p:spPr>
          <a:xfrm>
            <a:off x="92364" y="711704"/>
            <a:ext cx="5659079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inter-regular"/>
              </a:rPr>
              <a:t>2) </a:t>
            </a:r>
            <a:r>
              <a:rPr lang="en-US" sz="2000" b="1" i="0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inter-regular"/>
              </a:rPr>
              <a:t>dblclick</a:t>
            </a:r>
            <a:r>
              <a:rPr lang="en-US" sz="2000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inter-regular"/>
              </a:rPr>
              <a:t>() event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inter-regular"/>
              </a:rPr>
              <a:t>The </a:t>
            </a:r>
            <a:r>
              <a:rPr lang="en-US" sz="2000" i="0" dirty="0" err="1">
                <a:effectLst/>
                <a:latin typeface="inter-regular"/>
              </a:rPr>
              <a:t>dblclick</a:t>
            </a:r>
            <a:r>
              <a:rPr lang="en-US" sz="2000" i="0" dirty="0">
                <a:effectLst/>
                <a:latin typeface="inter-regular"/>
              </a:rPr>
              <a:t>() method attaches an event handler function to an HTML element.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i="0" dirty="0"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inter-regular"/>
              </a:rPr>
              <a:t>The </a:t>
            </a:r>
            <a:r>
              <a:rPr lang="en-US" sz="2000" b="1" i="0" dirty="0">
                <a:effectLst/>
                <a:latin typeface="inter-regular"/>
              </a:rPr>
              <a:t>function is executed when the user double-clicks on the HTML element</a:t>
            </a:r>
            <a:endParaRPr lang="en-US" sz="2000" b="1" dirty="0">
              <a:latin typeface="inter-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734DD-7B09-9916-18B5-FEB59AC762A9}"/>
              </a:ext>
            </a:extLst>
          </p:cNvPr>
          <p:cNvSpPr txBox="1"/>
          <p:nvPr/>
        </p:nvSpPr>
        <p:spPr>
          <a:xfrm>
            <a:off x="5844208" y="762696"/>
            <a:ext cx="6096000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"https://ajax.googleapis.com/ajax/libs/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/3.6.4/jquery.min.js"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dblclick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).hide();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 you double-click on me, I will disappear.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 away!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 too!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3B272-5DED-E045-4455-D5704C090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3" y="3535432"/>
            <a:ext cx="4305300" cy="2305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292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47823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</a:t>
            </a:r>
            <a:r>
              <a:rPr lang="en-US"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Events -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inter-regular"/>
              </a:rPr>
              <a:t>mouseenter() event</a:t>
            </a:r>
            <a:endParaRPr lang="en-US" sz="2400" b="1" spc="-4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B3A9A-C7D5-4B33-AE75-25E849A6DEA3}"/>
              </a:ext>
            </a:extLst>
          </p:cNvPr>
          <p:cNvSpPr txBox="1"/>
          <p:nvPr/>
        </p:nvSpPr>
        <p:spPr>
          <a:xfrm>
            <a:off x="92364" y="711704"/>
            <a:ext cx="5659079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inter-regular"/>
              </a:rPr>
              <a:t>3</a:t>
            </a:r>
            <a:r>
              <a:rPr lang="en-US" sz="2000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inter-regular"/>
              </a:rPr>
              <a:t>) mouseenter() event: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inter-regular"/>
              </a:rPr>
              <a:t>The </a:t>
            </a:r>
            <a:r>
              <a:rPr lang="en-US" sz="2000" b="1" i="0" dirty="0">
                <a:effectLst/>
                <a:latin typeface="inter-regular"/>
              </a:rPr>
              <a:t>mouseenter() </a:t>
            </a:r>
            <a:r>
              <a:rPr lang="en-US" sz="2000" i="0" dirty="0">
                <a:effectLst/>
                <a:latin typeface="inter-regular"/>
              </a:rPr>
              <a:t>method attaches an event handler function to an HTML element.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inter-regular"/>
              </a:rPr>
              <a:t>The function is executed 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ter-regular"/>
              </a:rPr>
              <a:t>when the mouse pointer enters the HTML element</a:t>
            </a:r>
            <a:r>
              <a:rPr lang="en-US" sz="2000" b="1" dirty="0">
                <a:highlight>
                  <a:srgbClr val="FFFF00"/>
                </a:highlight>
                <a:latin typeface="inter-regular"/>
              </a:rPr>
              <a:t>.</a:t>
            </a:r>
            <a:endParaRPr lang="en-US" sz="2000" b="1" i="0" dirty="0">
              <a:effectLst/>
              <a:latin typeface="inter-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734DD-7B09-9916-18B5-FEB59AC762A9}"/>
              </a:ext>
            </a:extLst>
          </p:cNvPr>
          <p:cNvSpPr txBox="1"/>
          <p:nvPr/>
        </p:nvSpPr>
        <p:spPr>
          <a:xfrm>
            <a:off x="5844208" y="762696"/>
            <a:ext cx="6096000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"https://ajax.googleapis.com/ajax/libs/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/3.6.4/jquery.min.js"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"#p1"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).mouseenter(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entered p1!"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&lt;p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"p1"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Enter this paragraph.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C42EF2-A122-A876-0702-081FFD02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3470151"/>
            <a:ext cx="2695575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515F67-8264-4F5F-82CC-B12B30238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33" y="4688577"/>
            <a:ext cx="41910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2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47823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</a:t>
            </a:r>
            <a:r>
              <a:rPr lang="en-US"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Events - 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inter-regular"/>
              </a:rPr>
              <a:t>Keydown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inter-regular"/>
              </a:rPr>
              <a:t> event</a:t>
            </a:r>
            <a:endParaRPr lang="en-US" sz="2400" b="1" spc="-4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B3A9A-C7D5-4B33-AE75-25E849A6DEA3}"/>
              </a:ext>
            </a:extLst>
          </p:cNvPr>
          <p:cNvSpPr txBox="1"/>
          <p:nvPr/>
        </p:nvSpPr>
        <p:spPr>
          <a:xfrm>
            <a:off x="92364" y="711704"/>
            <a:ext cx="5659079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inter-regular"/>
              </a:rPr>
              <a:t>4) </a:t>
            </a:r>
            <a:r>
              <a:rPr lang="en-US" sz="2000" b="1" dirty="0" err="1">
                <a:solidFill>
                  <a:srgbClr val="C00000"/>
                </a:solidFill>
                <a:highlight>
                  <a:srgbClr val="FFFF00"/>
                </a:highlight>
                <a:latin typeface="inter-regular"/>
              </a:rPr>
              <a:t>keydown</a:t>
            </a:r>
            <a:r>
              <a:rPr lang="en-US" sz="2000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inter-regular"/>
              </a:rPr>
              <a:t>() event: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inter-regular"/>
              </a:rPr>
              <a:t>This event is triggered when a key on the keyboard is pressed down.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inter-regular"/>
              </a:rPr>
              <a:t>To handle a </a:t>
            </a:r>
            <a:r>
              <a:rPr lang="en-US" sz="2000" i="0" dirty="0" err="1">
                <a:effectLst/>
                <a:latin typeface="inter-regular"/>
              </a:rPr>
              <a:t>keydown</a:t>
            </a:r>
            <a:r>
              <a:rPr lang="en-US" sz="2000" i="0" dirty="0">
                <a:effectLst/>
                <a:latin typeface="inter-regular"/>
              </a:rPr>
              <a:t> event using jQuery, you can use the .</a:t>
            </a:r>
            <a:r>
              <a:rPr lang="en-US" sz="2000" b="1" i="0" dirty="0" err="1">
                <a:effectLst/>
                <a:latin typeface="inter-regular"/>
              </a:rPr>
              <a:t>keydown</a:t>
            </a:r>
            <a:r>
              <a:rPr lang="en-US" sz="2000" b="1" i="0" dirty="0">
                <a:effectLst/>
                <a:latin typeface="inter-regular"/>
              </a:rPr>
              <a:t>() </a:t>
            </a:r>
            <a:r>
              <a:rPr lang="en-US" sz="2000" i="0" dirty="0">
                <a:effectLst/>
                <a:latin typeface="inter-regular"/>
              </a:rPr>
              <a:t>method.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734DD-7B09-9916-18B5-FEB59AC762A9}"/>
              </a:ext>
            </a:extLst>
          </p:cNvPr>
          <p:cNvSpPr txBox="1"/>
          <p:nvPr/>
        </p:nvSpPr>
        <p:spPr>
          <a:xfrm>
            <a:off x="5844208" y="762696"/>
            <a:ext cx="6096000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alert(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key pressed!"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5D5F1-0579-E88F-19C3-5BDA6CD1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DBFBE8-C016-B96A-78D6-A23863687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A1929-32E4-2B3D-ED85-81110AF01A1D}"/>
              </a:ext>
            </a:extLst>
          </p:cNvPr>
          <p:cNvSpPr txBox="1"/>
          <p:nvPr/>
        </p:nvSpPr>
        <p:spPr>
          <a:xfrm>
            <a:off x="10319" y="3105834"/>
            <a:ext cx="56590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000" dirty="0">
                <a:latin typeface="inter-regular"/>
              </a:rPr>
              <a:t>The </a:t>
            </a:r>
            <a:r>
              <a:rPr lang="en-US" altLang="en-US" sz="2000" dirty="0" err="1">
                <a:latin typeface="inter-regular"/>
              </a:rPr>
              <a:t>keydown</a:t>
            </a:r>
            <a:r>
              <a:rPr lang="en-US" altLang="en-US" sz="2000" dirty="0">
                <a:latin typeface="inter-regular"/>
              </a:rPr>
              <a:t> event to detect when the Enter key is pressed and display an alert: </a:t>
            </a:r>
          </a:p>
        </p:txBody>
      </p:sp>
    </p:spTree>
    <p:extLst>
      <p:ext uri="{BB962C8B-B14F-4D97-AF65-F5344CB8AC3E}">
        <p14:creationId xmlns:p14="http://schemas.microsoft.com/office/powerpoint/2010/main" val="359056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21319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Objects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B3A9A-C7D5-4B33-AE75-25E849A6DEA3}"/>
              </a:ext>
            </a:extLst>
          </p:cNvPr>
          <p:cNvSpPr txBox="1"/>
          <p:nvPr/>
        </p:nvSpPr>
        <p:spPr>
          <a:xfrm>
            <a:off x="92363" y="711704"/>
            <a:ext cx="6371385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inter-regular"/>
              </a:rPr>
              <a:t>The jQuery object is a </a:t>
            </a:r>
            <a:r>
              <a:rPr lang="en-US" sz="2000" b="1" i="0" dirty="0">
                <a:effectLst/>
                <a:latin typeface="inter-regular"/>
              </a:rPr>
              <a:t>collection of DOM elements </a:t>
            </a:r>
            <a:r>
              <a:rPr lang="en-US" sz="2000" i="0" dirty="0">
                <a:effectLst/>
                <a:latin typeface="inter-regular"/>
              </a:rPr>
              <a:t>and </a:t>
            </a:r>
            <a:r>
              <a:rPr lang="en-US" sz="2000" b="1" i="0" dirty="0">
                <a:effectLst/>
                <a:latin typeface="inter-regular"/>
              </a:rPr>
              <a:t>behaves like a special array. </a:t>
            </a:r>
          </a:p>
          <a:p>
            <a:pPr algn="just"/>
            <a:endParaRPr lang="en-US" sz="2000" b="1" i="0" dirty="0"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inter-regular"/>
              </a:rPr>
              <a:t>Everything in jQuery is an object.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i="0" dirty="0"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inter-regular"/>
              </a:rPr>
              <a:t>When we create a new element or select an existing element the jQuery returns those elements in a collection.</a:t>
            </a:r>
          </a:p>
          <a:p>
            <a:pPr algn="just"/>
            <a:endParaRPr lang="en-US" sz="2000" dirty="0">
              <a:latin typeface="inter-regular"/>
            </a:endParaRPr>
          </a:p>
          <a:p>
            <a:pPr algn="just"/>
            <a:r>
              <a:rPr lang="en-US" sz="2000" i="0" dirty="0">
                <a:effectLst/>
                <a:latin typeface="inter-regular"/>
              </a:rPr>
              <a:t>The syntax of creating jQuery empty object:</a:t>
            </a:r>
          </a:p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 obj = { };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or</a:t>
            </a:r>
            <a:endParaRPr lang="en-US" sz="2000" b="0" dirty="0">
              <a:latin typeface="inter-regular"/>
            </a:endParaRPr>
          </a:p>
          <a:p>
            <a:pPr algn="just"/>
            <a:r>
              <a:rPr lang="en-US" sz="2000" i="0" dirty="0">
                <a:effectLst/>
                <a:latin typeface="inter-regular"/>
              </a:rPr>
              <a:t>The syntax of creating an object using properties</a:t>
            </a:r>
          </a:p>
          <a:p>
            <a:pPr algn="just"/>
            <a:r>
              <a:rPr lang="en-US" sz="2000" b="1" i="0" spc="-15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ter-regular"/>
              </a:rPr>
              <a:t>  var obj = { property1:value1, property2:value2... </a:t>
            </a:r>
            <a:r>
              <a:rPr lang="en-US" sz="2000" b="1" i="0" spc="-15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ter-regular"/>
              </a:rPr>
              <a:t>propertyN:valueN</a:t>
            </a:r>
            <a:r>
              <a:rPr lang="en-US" sz="2000" b="1" i="0" spc="-15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ter-regular"/>
              </a:rPr>
              <a:t> } ;</a:t>
            </a:r>
          </a:p>
          <a:p>
            <a:pPr algn="just"/>
            <a:r>
              <a:rPr lang="en-US" sz="2000" dirty="0">
                <a:latin typeface="inter-regular"/>
              </a:rPr>
              <a:t>or</a:t>
            </a:r>
            <a:endParaRPr lang="en-US" sz="2000" i="0" dirty="0">
              <a:effectLst/>
              <a:latin typeface="inter-regular"/>
            </a:endParaRPr>
          </a:p>
          <a:p>
            <a:pPr algn="just"/>
            <a:r>
              <a:rPr lang="en-US" sz="2000" i="0" dirty="0">
                <a:effectLst/>
                <a:latin typeface="inter-regular"/>
              </a:rPr>
              <a:t>The syntax of creating an object using selector </a:t>
            </a:r>
          </a:p>
          <a:p>
            <a:pPr algn="just"/>
            <a:endParaRPr lang="en-US" sz="2000" i="0" dirty="0">
              <a:effectLst/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C00000"/>
                </a:solidFill>
                <a:effectLst/>
                <a:latin typeface="inter-regular"/>
              </a:rPr>
              <a:t>              </a:t>
            </a:r>
            <a:r>
              <a:rPr lang="en-US" sz="2000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inter-regular"/>
              </a:rPr>
              <a:t>var obj = $( "selector"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EFA4A-4018-5425-0C98-2F08DD35C950}"/>
              </a:ext>
            </a:extLst>
          </p:cNvPr>
          <p:cNvSpPr txBox="1"/>
          <p:nvPr/>
        </p:nvSpPr>
        <p:spPr>
          <a:xfrm>
            <a:off x="6463749" y="713865"/>
            <a:ext cx="5635888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Nunito Sans" pitchFamily="2" charset="0"/>
              </a:rPr>
              <a:t>Parameters:</a:t>
            </a:r>
          </a:p>
          <a:p>
            <a:pPr lvl="1"/>
            <a:endParaRPr lang="en-US" dirty="0">
              <a:latin typeface="-apple-system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Nunito Sans" pitchFamily="2" charset="0"/>
              </a:rPr>
              <a:t>property –</a:t>
            </a:r>
            <a:r>
              <a:rPr lang="en-US" b="0" i="0" dirty="0">
                <a:effectLst/>
                <a:latin typeface="Nunito Sans" pitchFamily="2" charset="0"/>
              </a:rPr>
              <a:t> It specifies the property for the object to assign.</a:t>
            </a:r>
          </a:p>
          <a:p>
            <a:pPr lvl="1"/>
            <a:endParaRPr lang="en-US" b="0" i="0" dirty="0">
              <a:effectLst/>
              <a:latin typeface="Nunito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Nunito Sans" pitchFamily="2" charset="0"/>
              </a:rPr>
              <a:t>value –</a:t>
            </a:r>
            <a:r>
              <a:rPr lang="en-US" b="0" i="0" dirty="0">
                <a:effectLst/>
                <a:latin typeface="Nunito Sans" pitchFamily="2" charset="0"/>
              </a:rPr>
              <a:t> It specifies the value to set for the specific property of the object. The property and value are separated by the colon(:) and each property-value pair is separated by the comma(,).</a:t>
            </a:r>
          </a:p>
          <a:p>
            <a:pPr lvl="1"/>
            <a:endParaRPr lang="en-US" b="0" i="0" dirty="0">
              <a:effectLst/>
              <a:latin typeface="Nunito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Nunito Sans" pitchFamily="2" charset="0"/>
              </a:rPr>
              <a:t>selector –</a:t>
            </a:r>
            <a:r>
              <a:rPr lang="en-US" b="0" i="0" dirty="0">
                <a:effectLst/>
                <a:latin typeface="Nunito Sans" pitchFamily="2" charset="0"/>
              </a:rPr>
              <a:t> It specifies the element to select to return the object. it can be a single element or multiple elements.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Nunito Sans" pitchFamily="2" charset="0"/>
            </a:endParaRPr>
          </a:p>
          <a:p>
            <a:pPr algn="l"/>
            <a:r>
              <a:rPr lang="en-US" b="1" i="0" dirty="0">
                <a:effectLst/>
                <a:latin typeface="Nunito Sans" pitchFamily="2" charset="0"/>
              </a:rPr>
              <a:t>Return value:</a:t>
            </a:r>
          </a:p>
          <a:p>
            <a:pPr algn="l"/>
            <a:r>
              <a:rPr lang="en-US" b="1" i="0" dirty="0">
                <a:effectLst/>
                <a:latin typeface="Nunito Sans" pitchFamily="2" charset="0"/>
              </a:rPr>
              <a:t> </a:t>
            </a:r>
            <a:endParaRPr lang="en-US" b="0" i="0" dirty="0">
              <a:effectLst/>
              <a:latin typeface="-apple-system"/>
            </a:endParaRPr>
          </a:p>
          <a:p>
            <a:pPr algn="l"/>
            <a:r>
              <a:rPr lang="en-US" b="0" i="0" dirty="0">
                <a:effectLst/>
                <a:latin typeface="-apple-system"/>
              </a:rPr>
              <a:t>The return value of the object is </a:t>
            </a:r>
            <a:r>
              <a:rPr lang="en-US" b="1" i="0" dirty="0">
                <a:effectLst/>
                <a:latin typeface="-apple-system"/>
              </a:rPr>
              <a:t>the object if selector element found</a:t>
            </a:r>
            <a:r>
              <a:rPr lang="en-US" b="0" i="0" dirty="0">
                <a:effectLst/>
                <a:latin typeface="-apple-system"/>
              </a:rPr>
              <a:t>, else return </a:t>
            </a:r>
            <a:r>
              <a:rPr lang="en-US" b="1" i="0" dirty="0">
                <a:effectLst/>
                <a:latin typeface="-apple-system"/>
              </a:rPr>
              <a:t>an empty object if selector element not found.</a:t>
            </a:r>
          </a:p>
        </p:txBody>
      </p:sp>
    </p:spTree>
    <p:extLst>
      <p:ext uri="{BB962C8B-B14F-4D97-AF65-F5344CB8AC3E}">
        <p14:creationId xmlns:p14="http://schemas.microsoft.com/office/powerpoint/2010/main" val="37136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21319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Objects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B3A9A-C7D5-4B33-AE75-25E849A6DEA3}"/>
              </a:ext>
            </a:extLst>
          </p:cNvPr>
          <p:cNvSpPr txBox="1"/>
          <p:nvPr/>
        </p:nvSpPr>
        <p:spPr>
          <a:xfrm>
            <a:off x="0" y="509233"/>
            <a:ext cx="599661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-apple-system"/>
              </a:rPr>
              <a:t>The </a:t>
            </a:r>
            <a:r>
              <a:rPr lang="en-US" sz="2000" b="0" i="0" dirty="0" err="1">
                <a:effectLst/>
                <a:latin typeface="-apple-system"/>
              </a:rPr>
              <a:t>JQuery</a:t>
            </a:r>
            <a:r>
              <a:rPr lang="en-US" sz="2000" b="0" i="0" dirty="0">
                <a:effectLst/>
                <a:latin typeface="-apple-system"/>
              </a:rPr>
              <a:t> object can be created as..</a:t>
            </a:r>
          </a:p>
          <a:p>
            <a:pPr algn="l"/>
            <a:r>
              <a:rPr lang="en-US" sz="2000" dirty="0">
                <a:latin typeface="-apple-system"/>
              </a:rPr>
              <a:t> </a:t>
            </a:r>
          </a:p>
          <a:p>
            <a:pPr algn="l"/>
            <a:r>
              <a:rPr lang="en-US" sz="2000" b="1" i="0" dirty="0">
                <a:effectLst/>
                <a:latin typeface="-apple-system"/>
              </a:rPr>
              <a:t>    var $obj = $(selector);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ED438-3153-F9DA-D367-68C3CF875AF8}"/>
              </a:ext>
            </a:extLst>
          </p:cNvPr>
          <p:cNvSpPr txBox="1"/>
          <p:nvPr/>
        </p:nvSpPr>
        <p:spPr>
          <a:xfrm>
            <a:off x="0" y="1871275"/>
            <a:ext cx="5996610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jQuery Objects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9BE39-7BA2-A672-C60A-0AD095979C7D}"/>
              </a:ext>
            </a:extLst>
          </p:cNvPr>
          <p:cNvSpPr txBox="1"/>
          <p:nvPr/>
        </p:nvSpPr>
        <p:spPr>
          <a:xfrm>
            <a:off x="6069496" y="537756"/>
            <a:ext cx="6195391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$box =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"#box"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jQuery object for the div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$box.css(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 its background color to red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box.click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alert(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"Box is  clicked!"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attach a click event handler to the  div    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DF6C9-AF95-2E5D-A785-8E660837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08" y="4712606"/>
            <a:ext cx="47148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4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21319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Objects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B3A9A-C7D5-4B33-AE75-25E849A6DEA3}"/>
              </a:ext>
            </a:extLst>
          </p:cNvPr>
          <p:cNvSpPr txBox="1"/>
          <p:nvPr/>
        </p:nvSpPr>
        <p:spPr>
          <a:xfrm>
            <a:off x="0" y="509233"/>
            <a:ext cx="599661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sz="2000" b="1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headings = $(</a:t>
            </a:r>
            <a:r>
              <a:rPr lang="en-US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"h3"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 a jQuery object that contains all &lt;h3&gt; elements in the HTML document 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ED438-3153-F9DA-D367-68C3CF875AF8}"/>
              </a:ext>
            </a:extLst>
          </p:cNvPr>
          <p:cNvSpPr txBox="1"/>
          <p:nvPr/>
        </p:nvSpPr>
        <p:spPr>
          <a:xfrm>
            <a:off x="0" y="2214582"/>
            <a:ext cx="5996610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"https://code.jquery.com/jquery-3.5.0.js"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This is an example for jQuery object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#h3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9BE39-7BA2-A672-C60A-0AD095979C7D}"/>
              </a:ext>
            </a:extLst>
          </p:cNvPr>
          <p:cNvSpPr txBox="1"/>
          <p:nvPr/>
        </p:nvSpPr>
        <p:spPr>
          <a:xfrm>
            <a:off x="6069496" y="537756"/>
            <a:ext cx="619539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This is an Example for jQuery object: 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"h3"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This is a example heading.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This is a paragraph example.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&lt;button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"obj()"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click here to create and display jQuery object 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&lt;/button&gt;</a:t>
            </a:r>
            <a:endParaRPr lang="en-US" b="1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"div1"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"div2"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headings =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"h3"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disply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the number of h3 tags on the page.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1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"#div1"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).text(</a:t>
            </a:r>
            <a:r>
              <a:rPr lang="en-US" b="1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</a:t>
            </a:r>
            <a:r>
              <a:rPr lang="en-US" b="1" spc="-15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no.of</a:t>
            </a:r>
            <a:r>
              <a:rPr lang="en-US" b="1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h3 are:"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1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headings.length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Selecting only the first h1 element on the page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$(</a:t>
            </a:r>
            <a:r>
              <a:rPr lang="en-US" b="1" spc="-15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"#div2"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).text(</a:t>
            </a:r>
            <a:r>
              <a:rPr lang="en-US" b="1" spc="-15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"The first h3 heading is:"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+$(</a:t>
            </a:r>
            <a:r>
              <a:rPr lang="en-US" b="1" spc="-15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"h3"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)[</a:t>
            </a:r>
            <a:r>
              <a:rPr lang="en-US" b="1" spc="-15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738503-64B9-FD78-32AA-75DA56AF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39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21319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Objects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B3A9A-C7D5-4B33-AE75-25E849A6DEA3}"/>
              </a:ext>
            </a:extLst>
          </p:cNvPr>
          <p:cNvSpPr txBox="1"/>
          <p:nvPr/>
        </p:nvSpPr>
        <p:spPr>
          <a:xfrm>
            <a:off x="0" y="509233"/>
            <a:ext cx="599661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  <a:latin typeface="Nunito Sans" pitchFamily="2" charset="0"/>
              </a:rPr>
              <a:t>Example of object  with some properties </a:t>
            </a:r>
            <a:endParaRPr lang="en-US" sz="2000" b="1" i="0" dirty="0"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ED438-3153-F9DA-D367-68C3CF875AF8}"/>
              </a:ext>
            </a:extLst>
          </p:cNvPr>
          <p:cNvSpPr txBox="1"/>
          <p:nvPr/>
        </p:nvSpPr>
        <p:spPr>
          <a:xfrm>
            <a:off x="0" y="1271855"/>
            <a:ext cx="5996610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"https://code.jquery.com/jquery-3.5.0.js"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This is an example for jQuery object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DAD6F-8A5E-E718-870F-705D48737C0C}"/>
              </a:ext>
            </a:extLst>
          </p:cNvPr>
          <p:cNvSpPr txBox="1"/>
          <p:nvPr/>
        </p:nvSpPr>
        <p:spPr>
          <a:xfrm>
            <a:off x="6096000" y="876509"/>
            <a:ext cx="6129130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This is an Example for jQuery object: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spc="-15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checkRes</a:t>
            </a:r>
            <a:r>
              <a:rPr lang="en-US" b="1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Click here to create and display the object and its properties. </a:t>
            </a:r>
            <a:r>
              <a:rPr lang="en-US" b="1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1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 = { Sub1: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"JavaScript"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Sub2: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"CSS"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Sub3: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"jQuery"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Sub4: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"#p2"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).text(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object properties are : 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+obj.Sub1+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+obj.Sub2+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+obj.Sub3+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+obj.Sub4);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54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21319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Objects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B3A9A-C7D5-4B33-AE75-25E849A6DEA3}"/>
              </a:ext>
            </a:extLst>
          </p:cNvPr>
          <p:cNvSpPr txBox="1"/>
          <p:nvPr/>
        </p:nvSpPr>
        <p:spPr>
          <a:xfrm>
            <a:off x="0" y="509233"/>
            <a:ext cx="599661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  <a:latin typeface="Nunito Sans" pitchFamily="2" charset="0"/>
              </a:rPr>
              <a:t>Example of object  with some properties </a:t>
            </a:r>
            <a:endParaRPr lang="en-US" sz="2000" b="1" i="0" dirty="0"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ED438-3153-F9DA-D367-68C3CF875AF8}"/>
              </a:ext>
            </a:extLst>
          </p:cNvPr>
          <p:cNvSpPr txBox="1"/>
          <p:nvPr/>
        </p:nvSpPr>
        <p:spPr>
          <a:xfrm>
            <a:off x="0" y="1271855"/>
            <a:ext cx="5996610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jQuery Object with Properties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#myDiv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DAD6F-8A5E-E718-870F-705D48737C0C}"/>
              </a:ext>
            </a:extLst>
          </p:cNvPr>
          <p:cNvSpPr txBox="1"/>
          <p:nvPr/>
        </p:nvSpPr>
        <p:spPr>
          <a:xfrm>
            <a:off x="6062870" y="649336"/>
            <a:ext cx="6129130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options =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position: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"absolute"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top: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"150px"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left: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"150px"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).css(options);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options.backgroundColor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options.top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"200px"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).css(options);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0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introduction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9" y="711704"/>
            <a:ext cx="12032973" cy="475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jQuery to Your Web Pages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ways to start using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jQuery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your web site.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Download the jQuery library from jquery.com: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jQuery library is 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JavaScript file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you reference it with the HTML 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 (notice that the &lt;script&gt; tag should be inside the &lt;head&gt; section): 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(or)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Include jQuery from a CDN, like Google: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don't want to download and host jQuery yourself, you can include it from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(Content Delivery Network).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73155-E456-70AC-8FB1-DC726DF3580B}"/>
              </a:ext>
            </a:extLst>
          </p:cNvPr>
          <p:cNvSpPr txBox="1"/>
          <p:nvPr/>
        </p:nvSpPr>
        <p:spPr>
          <a:xfrm>
            <a:off x="1656522" y="3429000"/>
            <a:ext cx="6096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&lt;script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"jquery-3.6.4.min.js"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&gt;&lt;/script&gt;</a:t>
            </a:r>
            <a:endParaRPr lang="en-US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1725D-181C-2886-C7AB-9CBC6FE33FD9}"/>
              </a:ext>
            </a:extLst>
          </p:cNvPr>
          <p:cNvSpPr txBox="1"/>
          <p:nvPr/>
        </p:nvSpPr>
        <p:spPr>
          <a:xfrm>
            <a:off x="39756" y="5544979"/>
            <a:ext cx="1215224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&lt;script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"https://ajax.googleapis.com/ajax/libs/</a:t>
            </a:r>
            <a:r>
              <a:rPr lang="en-US" b="1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jquery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/3.6.4/jquery.min.js"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&gt;&lt;/script&gt;</a:t>
            </a:r>
            <a:endParaRPr lang="en-US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</p:spTree>
    <p:extLst>
      <p:ext uri="{BB962C8B-B14F-4D97-AF65-F5344CB8AC3E}">
        <p14:creationId xmlns:p14="http://schemas.microsoft.com/office/powerpoint/2010/main" val="14253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introduction -       $( document ).ready()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336D0-15C0-76FE-8929-1CB9C3198099}"/>
              </a:ext>
            </a:extLst>
          </p:cNvPr>
          <p:cNvSpPr txBox="1"/>
          <p:nvPr/>
        </p:nvSpPr>
        <p:spPr>
          <a:xfrm>
            <a:off x="5658679" y="726039"/>
            <a:ext cx="6533321" cy="5493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jQuery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30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b="0" spc="-3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30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$(document).ready(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).css(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"background-color"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"cyan"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  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}); 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first paragraph is selected.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second paragraph is selected.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third paragraph is selected.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42FCA5-96CF-5FE6-5418-D53FA3AA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45" y="4688575"/>
            <a:ext cx="5129684" cy="18155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EB3A9A-C7D5-4B33-AE75-25E849A6DEA3}"/>
              </a:ext>
            </a:extLst>
          </p:cNvPr>
          <p:cNvSpPr txBox="1"/>
          <p:nvPr/>
        </p:nvSpPr>
        <p:spPr>
          <a:xfrm>
            <a:off x="0" y="711704"/>
            <a:ext cx="56321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effectLst/>
                <a:highlight>
                  <a:srgbClr val="FFFF00"/>
                </a:highlight>
                <a:latin typeface="erdana"/>
              </a:rPr>
              <a:t>$(document).ready() and $()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inter-regular"/>
              </a:rPr>
              <a:t>A page can't be manipulated safely until the document is "</a:t>
            </a:r>
            <a:r>
              <a:rPr lang="en-US" sz="2000" b="1" i="0" dirty="0">
                <a:effectLst/>
                <a:latin typeface="inter-regular"/>
              </a:rPr>
              <a:t>ready</a:t>
            </a:r>
            <a:r>
              <a:rPr lang="en-US" sz="2000" b="0" i="0" dirty="0">
                <a:effectLst/>
                <a:latin typeface="inter-regular"/>
              </a:rPr>
              <a:t>.“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inter-regular"/>
              </a:rPr>
              <a:t>The code inserted between </a:t>
            </a:r>
            <a:r>
              <a:rPr lang="en-US" sz="2000" b="1" i="0" dirty="0">
                <a:effectLst/>
                <a:latin typeface="inter-regular"/>
              </a:rPr>
              <a:t>$(document).ready() </a:t>
            </a:r>
            <a:r>
              <a:rPr lang="en-US" sz="2000" b="0" i="0" dirty="0">
                <a:effectLst/>
                <a:latin typeface="inter-regular"/>
              </a:rPr>
              <a:t>is </a:t>
            </a:r>
            <a:r>
              <a:rPr lang="en-US" sz="2000" b="1" i="0" dirty="0">
                <a:effectLst/>
                <a:latin typeface="inter-regular"/>
              </a:rPr>
              <a:t>executed only once </a:t>
            </a:r>
            <a:r>
              <a:rPr lang="en-US" sz="2000" b="0" i="0" dirty="0">
                <a:effectLst/>
                <a:latin typeface="inter-regular"/>
              </a:rPr>
              <a:t>when page is ready for JavaScript code to execute.</a:t>
            </a:r>
            <a:endParaRPr lang="en-US" sz="2000" dirty="0"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inter-regular"/>
              </a:rPr>
              <a:t>In place of </a:t>
            </a:r>
            <a:r>
              <a:rPr lang="en-US" sz="2000" b="1" i="0" dirty="0">
                <a:effectLst/>
                <a:latin typeface="inter-regular"/>
              </a:rPr>
              <a:t>$(document).ready(), </a:t>
            </a:r>
            <a:r>
              <a:rPr lang="en-US" sz="2000" dirty="0">
                <a:latin typeface="inter-regular"/>
              </a:rPr>
              <a:t>we </a:t>
            </a:r>
            <a:r>
              <a:rPr lang="en-US" sz="2000" b="0" i="0" dirty="0">
                <a:effectLst/>
                <a:latin typeface="inter-regular"/>
              </a:rPr>
              <a:t>can use shorthand notation $() only.</a:t>
            </a:r>
          </a:p>
          <a:p>
            <a:pPr algn="just"/>
            <a:endParaRPr lang="en-US" sz="2000" b="0" i="0" dirty="0">
              <a:effectLst/>
              <a:latin typeface="inter-regular"/>
            </a:endParaRPr>
          </a:p>
          <a:p>
            <a:pPr algn="just"/>
            <a:r>
              <a:rPr lang="en-US" sz="2000" b="0" i="0" dirty="0">
                <a:effectLst/>
                <a:latin typeface="inter-regular"/>
              </a:rPr>
              <a:t> Ex. </a:t>
            </a:r>
            <a:r>
              <a:rPr lang="en-US" sz="2000" dirty="0">
                <a:latin typeface="inter-regular"/>
              </a:rPr>
              <a:t>C</a:t>
            </a:r>
            <a:r>
              <a:rPr lang="en-US" sz="2000" b="0" i="0" dirty="0">
                <a:effectLst/>
                <a:latin typeface="inter-regular"/>
              </a:rPr>
              <a:t>hanges the background-color of all &lt;p&gt; tag or paragraph to cyan.</a:t>
            </a:r>
          </a:p>
        </p:txBody>
      </p:sp>
    </p:spTree>
    <p:extLst>
      <p:ext uri="{BB962C8B-B14F-4D97-AF65-F5344CB8AC3E}">
        <p14:creationId xmlns:p14="http://schemas.microsoft.com/office/powerpoint/2010/main" val="419352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introduction -       $( document ).ready()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336D0-15C0-76FE-8929-1CB9C3198099}"/>
              </a:ext>
            </a:extLst>
          </p:cNvPr>
          <p:cNvSpPr txBox="1"/>
          <p:nvPr/>
        </p:nvSpPr>
        <p:spPr>
          <a:xfrm>
            <a:off x="5658679" y="726039"/>
            <a:ext cx="6533321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jQuery Program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me!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$(document).ready(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"#</a:t>
            </a:r>
            <a:r>
              <a:rPr lang="en-US" b="1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myButton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).click(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alert(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B3A9A-C7D5-4B33-AE75-25E849A6DEA3}"/>
              </a:ext>
            </a:extLst>
          </p:cNvPr>
          <p:cNvSpPr txBox="1"/>
          <p:nvPr/>
        </p:nvSpPr>
        <p:spPr>
          <a:xfrm>
            <a:off x="0" y="711704"/>
            <a:ext cx="563217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jQuery to add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event listener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button that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an alert message when clicked.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$(document).ready()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function ensures that the code inside it will only run once the document has finished loading, so that the button element exists and can be selected by its ID.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D57D15-57B1-C23F-320C-302AC7391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39" y="3429000"/>
            <a:ext cx="3095625" cy="19431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ED8FA8-82B6-9617-6123-5889E9FB4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87" y="4596364"/>
            <a:ext cx="4648200" cy="2076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1437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Selectors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B3A9A-C7D5-4B33-AE75-25E849A6DEA3}"/>
              </a:ext>
            </a:extLst>
          </p:cNvPr>
          <p:cNvSpPr txBox="1"/>
          <p:nvPr/>
        </p:nvSpPr>
        <p:spPr>
          <a:xfrm>
            <a:off x="92365" y="711704"/>
            <a:ext cx="5632174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spc="-4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jQuery Selectors</a:t>
            </a:r>
          </a:p>
          <a:p>
            <a:pPr algn="just"/>
            <a:endParaRPr lang="en-US" sz="2000" dirty="0"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inter-regular"/>
              </a:rPr>
              <a:t>U</a:t>
            </a:r>
            <a:r>
              <a:rPr lang="en-US" sz="2000" b="0" i="0" dirty="0">
                <a:effectLst/>
                <a:latin typeface="inter-regular"/>
              </a:rPr>
              <a:t>sed to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inter-regular"/>
              </a:rPr>
              <a:t>select and manipulate HTML elements</a:t>
            </a:r>
            <a:r>
              <a:rPr lang="en-US" sz="2000" b="1" i="0" dirty="0">
                <a:effectLst/>
                <a:latin typeface="inter-regular"/>
              </a:rPr>
              <a:t>.</a:t>
            </a:r>
          </a:p>
          <a:p>
            <a:pPr algn="just"/>
            <a:endParaRPr lang="en-US" sz="2000" b="1" i="0" dirty="0"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inter-regular"/>
              </a:rPr>
              <a:t>jQuery selectors are used to </a:t>
            </a:r>
            <a:r>
              <a:rPr lang="en-US" sz="2000" b="1" dirty="0">
                <a:latin typeface="inter-regular"/>
              </a:rPr>
              <a:t>"find" (or select) </a:t>
            </a:r>
            <a:r>
              <a:rPr lang="en-US" sz="2000" dirty="0">
                <a:latin typeface="inter-regular"/>
              </a:rPr>
              <a:t>HTML elements based on their </a:t>
            </a:r>
            <a:r>
              <a:rPr lang="en-US" sz="2000" b="1" dirty="0">
                <a:highlight>
                  <a:srgbClr val="FFFF00"/>
                </a:highlight>
                <a:latin typeface="inter-regular"/>
              </a:rPr>
              <a:t>name, id, classes, types, attributes, values</a:t>
            </a:r>
            <a:r>
              <a:rPr lang="en-US" sz="2000" b="1" dirty="0">
                <a:latin typeface="inter-regular"/>
              </a:rPr>
              <a:t> </a:t>
            </a:r>
            <a:r>
              <a:rPr lang="en-US" sz="2000" dirty="0">
                <a:latin typeface="inter-regular"/>
              </a:rPr>
              <a:t>of attributes and much more.</a:t>
            </a:r>
          </a:p>
          <a:p>
            <a:pPr algn="just"/>
            <a:endParaRPr lang="en-US" sz="2000" dirty="0"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inter-regular"/>
              </a:rPr>
              <a:t>All selectors in jQuery start with the </a:t>
            </a:r>
            <a:r>
              <a:rPr lang="en-US" sz="2000" b="1" dirty="0">
                <a:solidFill>
                  <a:srgbClr val="FF0000"/>
                </a:solidFill>
                <a:latin typeface="inter-regular"/>
              </a:rPr>
              <a:t>dollar sign </a:t>
            </a:r>
            <a:r>
              <a:rPr lang="en-US" sz="2000" dirty="0">
                <a:latin typeface="inter-regular"/>
              </a:rPr>
              <a:t>and </a:t>
            </a:r>
            <a:r>
              <a:rPr lang="en-US" sz="2000" b="1" dirty="0">
                <a:solidFill>
                  <a:srgbClr val="C00000"/>
                </a:solidFill>
                <a:latin typeface="inter-regular"/>
              </a:rPr>
              <a:t>parentheses</a:t>
            </a:r>
            <a:r>
              <a:rPr lang="en-US" sz="2000" dirty="0">
                <a:latin typeface="inter-regular"/>
              </a:rPr>
              <a:t>: 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</a:rPr>
              <a:t>$()</a:t>
            </a:r>
            <a:r>
              <a:rPr lang="en-US" sz="2000" b="1" dirty="0">
                <a:solidFill>
                  <a:srgbClr val="FF0000"/>
                </a:solidFill>
                <a:latin typeface="inter-regular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inter-regular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0D5FB6-A6D3-7655-55D8-C8EE021D6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C5AA8-1643-9442-DD49-6782A45F6D81}"/>
              </a:ext>
            </a:extLst>
          </p:cNvPr>
          <p:cNvSpPr txBox="1"/>
          <p:nvPr/>
        </p:nvSpPr>
        <p:spPr>
          <a:xfrm>
            <a:off x="5817703" y="673100"/>
            <a:ext cx="6281931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Selectors:</a:t>
            </a:r>
          </a:p>
          <a:p>
            <a:pPr algn="just"/>
            <a:endParaRPr lang="en-US" sz="1800" dirty="0"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FF0000"/>
                </a:solidFill>
                <a:latin typeface="inter-regular"/>
              </a:rPr>
              <a:t>Element selector: </a:t>
            </a:r>
            <a:r>
              <a:rPr lang="en-US" sz="1800" dirty="0">
                <a:latin typeface="inter-regular"/>
              </a:rPr>
              <a:t>selects all elements with the </a:t>
            </a:r>
            <a:r>
              <a:rPr lang="en-US" sz="1800" b="1" dirty="0">
                <a:latin typeface="inter-regular"/>
              </a:rPr>
              <a:t>specified tag name. </a:t>
            </a:r>
          </a:p>
          <a:p>
            <a:pPr algn="just"/>
            <a:r>
              <a:rPr lang="en-US" sz="1800" dirty="0">
                <a:latin typeface="inter-regular"/>
              </a:rPr>
              <a:t>     For example, </a:t>
            </a:r>
            <a:r>
              <a:rPr lang="en-US" sz="1800" b="1" dirty="0">
                <a:latin typeface="inter-regular"/>
              </a:rPr>
              <a:t>$("p") </a:t>
            </a:r>
            <a:r>
              <a:rPr lang="en-US" sz="1800" dirty="0">
                <a:latin typeface="inter-regular"/>
              </a:rPr>
              <a:t>selects all </a:t>
            </a:r>
            <a:r>
              <a:rPr lang="en-US" sz="1800" b="1" dirty="0">
                <a:latin typeface="inter-regular"/>
              </a:rPr>
              <a:t>&lt;p&gt; </a:t>
            </a:r>
            <a:r>
              <a:rPr lang="en-US" sz="1800" dirty="0">
                <a:latin typeface="inter-regular"/>
              </a:rPr>
              <a:t>elements.</a:t>
            </a:r>
          </a:p>
          <a:p>
            <a:pPr algn="just"/>
            <a:endParaRPr lang="en-US" sz="1800" dirty="0"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FF0000"/>
                </a:solidFill>
                <a:latin typeface="inter-regular"/>
              </a:rPr>
              <a:t>Class selector: </a:t>
            </a:r>
            <a:r>
              <a:rPr lang="en-US" sz="1800" dirty="0">
                <a:latin typeface="inter-regular"/>
              </a:rPr>
              <a:t>selects all elements with the </a:t>
            </a:r>
            <a:r>
              <a:rPr lang="en-US" sz="1800" b="1" dirty="0">
                <a:latin typeface="inter-regular"/>
              </a:rPr>
              <a:t>specified class</a:t>
            </a:r>
            <a:r>
              <a:rPr lang="en-US" sz="1800" dirty="0">
                <a:latin typeface="inter-regular"/>
              </a:rPr>
              <a:t>. For example, </a:t>
            </a:r>
            <a:r>
              <a:rPr lang="en-US" sz="1800" b="1" dirty="0">
                <a:latin typeface="inter-regular"/>
              </a:rPr>
              <a:t>$(".my-class")</a:t>
            </a:r>
            <a:r>
              <a:rPr lang="en-US" sz="1800" dirty="0">
                <a:latin typeface="inter-regular"/>
              </a:rPr>
              <a:t> selects all elements with the class my-class.</a:t>
            </a:r>
          </a:p>
          <a:p>
            <a:pPr algn="just"/>
            <a:endParaRPr lang="en-US" sz="1800" dirty="0"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FF0000"/>
                </a:solidFill>
                <a:latin typeface="inter-regular"/>
              </a:rPr>
              <a:t>ID selector: </a:t>
            </a:r>
            <a:r>
              <a:rPr lang="en-US" sz="1800" dirty="0">
                <a:latin typeface="inter-regular"/>
              </a:rPr>
              <a:t>selects the element with the specified ID. </a:t>
            </a:r>
          </a:p>
          <a:p>
            <a:pPr algn="just"/>
            <a:r>
              <a:rPr lang="en-US" dirty="0">
                <a:latin typeface="inter-regular"/>
              </a:rPr>
              <a:t>    </a:t>
            </a:r>
            <a:r>
              <a:rPr lang="en-US" sz="1800" dirty="0">
                <a:latin typeface="inter-regular"/>
              </a:rPr>
              <a:t>For ex, </a:t>
            </a:r>
            <a:r>
              <a:rPr lang="en-US" sz="1800" b="1" dirty="0">
                <a:latin typeface="inter-regular"/>
              </a:rPr>
              <a:t>$("#my-id") </a:t>
            </a:r>
            <a:r>
              <a:rPr lang="en-US" sz="1800" dirty="0">
                <a:latin typeface="inter-regular"/>
              </a:rPr>
              <a:t>selects the element with the ID my-id.</a:t>
            </a:r>
          </a:p>
          <a:p>
            <a:pPr algn="just"/>
            <a:endParaRPr lang="en-US" sz="1800" dirty="0"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FF0000"/>
                </a:solidFill>
                <a:latin typeface="inter-regular"/>
              </a:rPr>
              <a:t>Attribute selector: </a:t>
            </a:r>
            <a:r>
              <a:rPr lang="en-US" sz="1800" dirty="0">
                <a:latin typeface="inter-regular"/>
              </a:rPr>
              <a:t>selects all elements that have the specified attribute.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inter-regular"/>
              </a:rPr>
              <a:t> For example, </a:t>
            </a:r>
            <a:r>
              <a:rPr lang="en-US" sz="1800" b="1" dirty="0">
                <a:latin typeface="inter-regular"/>
              </a:rPr>
              <a:t>$("input[type='text']") </a:t>
            </a:r>
            <a:r>
              <a:rPr lang="en-US" sz="1800" dirty="0">
                <a:latin typeface="inter-regular"/>
              </a:rPr>
              <a:t>selects all &lt;input&gt; elements with </a:t>
            </a:r>
            <a:r>
              <a:rPr lang="en-US" sz="1800" b="1" dirty="0">
                <a:latin typeface="inter-regular"/>
              </a:rPr>
              <a:t>a type attribute of text.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800" dirty="0"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800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5001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Selectors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B3A9A-C7D5-4B33-AE75-25E849A6DEA3}"/>
              </a:ext>
            </a:extLst>
          </p:cNvPr>
          <p:cNvSpPr txBox="1"/>
          <p:nvPr/>
        </p:nvSpPr>
        <p:spPr>
          <a:xfrm>
            <a:off x="92365" y="711704"/>
            <a:ext cx="5632174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US" sz="2000" dirty="0"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1) The element Selector:</a:t>
            </a:r>
          </a:p>
          <a:p>
            <a:pPr algn="just"/>
            <a:endParaRPr lang="en-US" sz="2000" b="1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inter-regular"/>
              </a:rPr>
              <a:t>The jQuery element selector </a:t>
            </a:r>
            <a:r>
              <a:rPr lang="en-US" sz="2000" b="1" dirty="0">
                <a:latin typeface="inter-regular"/>
              </a:rPr>
              <a:t>selects elements based on the element name.</a:t>
            </a:r>
          </a:p>
          <a:p>
            <a:pPr algn="just"/>
            <a:endParaRPr lang="en-US" sz="2000" dirty="0"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inter-regular"/>
              </a:rPr>
              <a:t>We can select all </a:t>
            </a:r>
            <a:r>
              <a:rPr lang="en-US" sz="2000" b="1" dirty="0">
                <a:highlight>
                  <a:srgbClr val="FFFF00"/>
                </a:highlight>
                <a:latin typeface="inter-regular"/>
              </a:rPr>
              <a:t>&lt;p&gt;</a:t>
            </a:r>
            <a:r>
              <a:rPr lang="en-US" sz="2000" dirty="0">
                <a:highlight>
                  <a:srgbClr val="FFFF00"/>
                </a:highlight>
                <a:latin typeface="inter-regular"/>
              </a:rPr>
              <a:t> </a:t>
            </a:r>
            <a:r>
              <a:rPr lang="en-US" sz="2000" dirty="0">
                <a:latin typeface="inter-regular"/>
              </a:rPr>
              <a:t>elements on a page like this:</a:t>
            </a:r>
          </a:p>
          <a:p>
            <a:pPr algn="just"/>
            <a:r>
              <a:rPr lang="en-US" sz="2000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  $("p" )                     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</a:t>
            </a:r>
            <a:endParaRPr lang="en-US" sz="2000" dirty="0">
              <a:highlight>
                <a:srgbClr val="FFFF00"/>
              </a:highlight>
              <a:latin typeface="inter-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83334-621E-350C-B119-D429893508B7}"/>
              </a:ext>
            </a:extLst>
          </p:cNvPr>
          <p:cNvSpPr txBox="1"/>
          <p:nvPr/>
        </p:nvSpPr>
        <p:spPr>
          <a:xfrm>
            <a:off x="0" y="3429000"/>
            <a:ext cx="5632174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Ex.</a:t>
            </a:r>
          </a:p>
          <a:p>
            <a:r>
              <a:rPr lang="en-US" dirty="0"/>
              <a:t>When a user clicks on a button, all </a:t>
            </a:r>
            <a:r>
              <a:rPr lang="en-US" b="1" dirty="0"/>
              <a:t>&lt;p&gt; </a:t>
            </a:r>
            <a:r>
              <a:rPr lang="en-US" dirty="0"/>
              <a:t>elements will be hidden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C680B-D7AD-FFA0-884C-B1DBE83EF63D}"/>
              </a:ext>
            </a:extLst>
          </p:cNvPr>
          <p:cNvSpPr txBox="1"/>
          <p:nvPr/>
        </p:nvSpPr>
        <p:spPr>
          <a:xfrm>
            <a:off x="5804454" y="727092"/>
            <a:ext cx="6387546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30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"button"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).click(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).hide(); //element selector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&lt;p&gt;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 is a paragraph.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&lt;p&gt;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 is another paragraph.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 to hide paragraphs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 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B43B0A-4B44-4135-1E4A-62897EC4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38" y="4472855"/>
            <a:ext cx="2907791" cy="204410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8369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Selectors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B3A9A-C7D5-4B33-AE75-25E849A6DEA3}"/>
              </a:ext>
            </a:extLst>
          </p:cNvPr>
          <p:cNvSpPr txBox="1"/>
          <p:nvPr/>
        </p:nvSpPr>
        <p:spPr>
          <a:xfrm>
            <a:off x="92365" y="711704"/>
            <a:ext cx="5632174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ter-regular"/>
              </a:rPr>
              <a:t>2) The #id Selector: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inter-regular"/>
              </a:rPr>
              <a:t>The jQuery </a:t>
            </a:r>
            <a:r>
              <a:rPr lang="en-US" sz="2000" b="1" dirty="0">
                <a:latin typeface="inter-regular"/>
              </a:rPr>
              <a:t>#id selector </a:t>
            </a:r>
            <a:r>
              <a:rPr lang="en-US" sz="2000" dirty="0">
                <a:latin typeface="inter-regular"/>
              </a:rPr>
              <a:t>uses the </a:t>
            </a:r>
            <a:r>
              <a:rPr lang="en-US" sz="2000" b="1" dirty="0">
                <a:latin typeface="inter-regular"/>
              </a:rPr>
              <a:t>id attribute of an HTML tag to find the specific element.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inter-regular"/>
              </a:rPr>
              <a:t>To find an element with a specific id, write a </a:t>
            </a:r>
            <a:r>
              <a:rPr lang="en-US" sz="2000" b="1" dirty="0">
                <a:latin typeface="inter-regular"/>
              </a:rPr>
              <a:t>hash character,</a:t>
            </a:r>
            <a:r>
              <a:rPr lang="en-US" sz="2000" dirty="0">
                <a:latin typeface="inter-regular"/>
              </a:rPr>
              <a:t> followed by the id of the HTML element:</a:t>
            </a:r>
            <a:endParaRPr lang="en-US" sz="2000" b="1" dirty="0"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$(</a:t>
            </a:r>
            <a:r>
              <a:rPr lang="en-US" sz="2000" b="1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"#test"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                     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endParaRPr lang="en-US" sz="2000" dirty="0">
              <a:highlight>
                <a:srgbClr val="FFFF00"/>
              </a:highlight>
              <a:latin typeface="inter-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83334-621E-350C-B119-D429893508B7}"/>
              </a:ext>
            </a:extLst>
          </p:cNvPr>
          <p:cNvSpPr txBox="1"/>
          <p:nvPr/>
        </p:nvSpPr>
        <p:spPr>
          <a:xfrm>
            <a:off x="5804453" y="684998"/>
            <a:ext cx="638754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Ex.</a:t>
            </a:r>
          </a:p>
          <a:p>
            <a:r>
              <a:rPr lang="en-US" dirty="0"/>
              <a:t>When a user clicks on a button, all </a:t>
            </a:r>
            <a:r>
              <a:rPr lang="en-US" b="1" dirty="0">
                <a:solidFill>
                  <a:srgbClr val="FF0000"/>
                </a:solidFill>
              </a:rPr>
              <a:t>&lt;p&gt; </a:t>
            </a:r>
            <a:r>
              <a:rPr lang="en-US" dirty="0"/>
              <a:t>elements will be hidden: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C680B-D7AD-FFA0-884C-B1DBE83EF63D}"/>
              </a:ext>
            </a:extLst>
          </p:cNvPr>
          <p:cNvSpPr txBox="1"/>
          <p:nvPr/>
        </p:nvSpPr>
        <p:spPr>
          <a:xfrm>
            <a:off x="5804454" y="1401130"/>
            <a:ext cx="6387546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30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"https://ajax.googleapis.com/ajax/libs/</a:t>
            </a:r>
            <a:r>
              <a:rPr lang="en-US" b="0" spc="-3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/3.6.4/jquery.min.js"</a:t>
            </a:r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“#test"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).hide(); </a:t>
            </a:r>
            <a:r>
              <a:rPr lang="en-US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//id selector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&lt;p id="test"&gt;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 is another paragraph.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 to hide paragraphs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 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B43B0A-4B44-4135-1E4A-62897EC4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39" y="4064126"/>
            <a:ext cx="3185465" cy="2044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451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Selectors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B3A9A-C7D5-4B33-AE75-25E849A6DEA3}"/>
              </a:ext>
            </a:extLst>
          </p:cNvPr>
          <p:cNvSpPr txBox="1"/>
          <p:nvPr/>
        </p:nvSpPr>
        <p:spPr>
          <a:xfrm>
            <a:off x="92365" y="711704"/>
            <a:ext cx="5632174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ter-regular"/>
              </a:rPr>
              <a:t>3) The .class Selector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inter-regular"/>
              </a:rPr>
              <a:t>The jQuery .class selector </a:t>
            </a:r>
            <a:r>
              <a:rPr lang="en-US" sz="2000" b="1" dirty="0">
                <a:latin typeface="inter-regular"/>
              </a:rPr>
              <a:t>finds elements with a specific class.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inter-regular"/>
              </a:rPr>
              <a:t>To find elements with a specific class, write a period character, followed by the name of the class:</a:t>
            </a:r>
          </a:p>
          <a:p>
            <a:pPr algn="just"/>
            <a:endParaRPr lang="en-US" sz="2000" dirty="0"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$(</a:t>
            </a:r>
            <a:r>
              <a:rPr lang="en-US" sz="2000" b="1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“.test"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                      .</a:t>
            </a:r>
            <a:endParaRPr lang="en-US" sz="2000" b="1" dirty="0">
              <a:highlight>
                <a:srgbClr val="FFFF00"/>
              </a:highlight>
              <a:latin typeface="inter-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83334-621E-350C-B119-D429893508B7}"/>
              </a:ext>
            </a:extLst>
          </p:cNvPr>
          <p:cNvSpPr txBox="1"/>
          <p:nvPr/>
        </p:nvSpPr>
        <p:spPr>
          <a:xfrm>
            <a:off x="5804454" y="701850"/>
            <a:ext cx="6188764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</a:t>
            </a:r>
          </a:p>
          <a:p>
            <a:r>
              <a:rPr lang="en-US" dirty="0"/>
              <a:t>When a user clicks on a button, all &lt;p&gt; elements will be hidden: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C680B-D7AD-FFA0-884C-B1DBE83EF63D}"/>
              </a:ext>
            </a:extLst>
          </p:cNvPr>
          <p:cNvSpPr txBox="1"/>
          <p:nvPr/>
        </p:nvSpPr>
        <p:spPr>
          <a:xfrm>
            <a:off x="5804454" y="1401130"/>
            <a:ext cx="6387546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30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"https://ajax.googleapis.com/ajax/libs/</a:t>
            </a:r>
            <a:r>
              <a:rPr lang="en-US" b="0" spc="-3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/3.6.4/jquery.min.js"</a:t>
            </a:r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“.test"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).hide();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&lt;h2 class="test"&gt;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 is a heading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&lt;/h2&gt;</a:t>
            </a:r>
            <a:endParaRPr lang="en-US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&lt;p class="test"&gt;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 is a paragraph.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another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 to hide paragraphs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 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B43B0A-4B44-4135-1E4A-62897EC4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174" y="3154266"/>
            <a:ext cx="2205826" cy="20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9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Selectors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B3A9A-C7D5-4B33-AE75-25E849A6DEA3}"/>
              </a:ext>
            </a:extLst>
          </p:cNvPr>
          <p:cNvSpPr txBox="1"/>
          <p:nvPr/>
        </p:nvSpPr>
        <p:spPr>
          <a:xfrm>
            <a:off x="0" y="711704"/>
            <a:ext cx="5724539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ter-regular"/>
              </a:rPr>
              <a:t>3) Attribute selector</a:t>
            </a:r>
            <a:endParaRPr lang="en-US" sz="2000" dirty="0"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inter-regular"/>
              </a:rPr>
              <a:t>It </a:t>
            </a:r>
            <a:r>
              <a:rPr lang="en-US" sz="2000" b="1" dirty="0">
                <a:latin typeface="inter-regular"/>
              </a:rPr>
              <a:t>selects all elements that have the specified attribute.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inter-regular"/>
              </a:rPr>
              <a:t>For example, </a:t>
            </a:r>
            <a:r>
              <a:rPr lang="en-US" sz="2000" b="1" dirty="0">
                <a:solidFill>
                  <a:srgbClr val="FF0000"/>
                </a:solidFill>
                <a:latin typeface="inter-regular"/>
              </a:rPr>
              <a:t>$("input[type='text']") </a:t>
            </a:r>
            <a:r>
              <a:rPr lang="en-US" sz="2000" dirty="0">
                <a:latin typeface="inter-regular"/>
              </a:rPr>
              <a:t>selects all &lt;input&gt; elements with a type attribute of text.</a:t>
            </a:r>
          </a:p>
          <a:p>
            <a:pPr algn="just"/>
            <a:endParaRPr lang="en-US" sz="2000" dirty="0">
              <a:latin typeface="inter-regular"/>
            </a:endParaRPr>
          </a:p>
          <a:p>
            <a:pPr algn="just"/>
            <a:endParaRPr lang="en-US" sz="2000" dirty="0"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$("input[type='text’]”)           .</a:t>
            </a:r>
            <a:endParaRPr lang="en-US" sz="2000" b="1" dirty="0">
              <a:highlight>
                <a:srgbClr val="FFFF00"/>
              </a:highlight>
              <a:latin typeface="inter-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83334-621E-350C-B119-D429893508B7}"/>
              </a:ext>
            </a:extLst>
          </p:cNvPr>
          <p:cNvSpPr txBox="1"/>
          <p:nvPr/>
        </p:nvSpPr>
        <p:spPr>
          <a:xfrm>
            <a:off x="5804453" y="701850"/>
            <a:ext cx="638754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select all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&lt;input&gt;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elements with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attribute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"text"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and apply a CSS style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C680B-D7AD-FFA0-884C-B1DBE83EF63D}"/>
              </a:ext>
            </a:extLst>
          </p:cNvPr>
          <p:cNvSpPr txBox="1"/>
          <p:nvPr/>
        </p:nvSpPr>
        <p:spPr>
          <a:xfrm>
            <a:off x="5804454" y="1401130"/>
            <a:ext cx="6387546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Attribute Selector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"input[type='text']"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).css(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9538E-22BC-CA1F-5BD0-8F4EB464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627" y="4217285"/>
            <a:ext cx="2686050" cy="22479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00C97A6-156D-06A7-8121-F43E1C3B5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1A3846A-B769-66FE-2D2B-AB8F68FC3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2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3395</Words>
  <Application>Microsoft Office PowerPoint</Application>
  <PresentationFormat>Widescreen</PresentationFormat>
  <Paragraphs>507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Consolas</vt:lpstr>
      <vt:lpstr>erdana</vt:lpstr>
      <vt:lpstr>inter-bold</vt:lpstr>
      <vt:lpstr>inter-regular</vt:lpstr>
      <vt:lpstr>Nunito Sans</vt:lpstr>
      <vt:lpstr>Segoe UI</vt:lpstr>
      <vt:lpstr>Söhne</vt:lpstr>
      <vt:lpstr>Söhne Mono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138</cp:revision>
  <dcterms:created xsi:type="dcterms:W3CDTF">2023-04-11T16:18:31Z</dcterms:created>
  <dcterms:modified xsi:type="dcterms:W3CDTF">2023-05-10T06:24:39Z</dcterms:modified>
</cp:coreProperties>
</file>