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1" r:id="rId2"/>
    <p:sldId id="321" r:id="rId3"/>
    <p:sldId id="312" r:id="rId4"/>
    <p:sldId id="313" r:id="rId5"/>
    <p:sldId id="320" r:id="rId6"/>
    <p:sldId id="322" r:id="rId7"/>
    <p:sldId id="323" r:id="rId8"/>
    <p:sldId id="315" r:id="rId9"/>
    <p:sldId id="316" r:id="rId10"/>
    <p:sldId id="317" r:id="rId11"/>
    <p:sldId id="324" r:id="rId12"/>
    <p:sldId id="325" r:id="rId13"/>
    <p:sldId id="326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2" y="18466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&amp; CSS - jQuery Style Methods 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" y="739775"/>
            <a:ext cx="6228921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 algn="just">
              <a:spcBef>
                <a:spcPts val="13"/>
              </a:spcBef>
            </a:pPr>
            <a:r>
              <a:rPr lang="en-US" sz="2000" b="1" spc="-4" dirty="0">
                <a:latin typeface="Times New Roman"/>
                <a:cs typeface="Times New Roman"/>
              </a:rPr>
              <a:t>jQuery provides several style-related methods that allow you to </a:t>
            </a:r>
            <a:r>
              <a:rPr lang="en-US" sz="20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manipulate and change the appearance of HTML elements</a:t>
            </a:r>
            <a:r>
              <a:rPr lang="en-US" sz="2000" b="1" spc="-4" dirty="0">
                <a:latin typeface="Times New Roman"/>
                <a:cs typeface="Times New Roman"/>
              </a:rPr>
              <a:t>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BF52AC-3476-21E1-D859-3CDE24DFB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62379"/>
              </p:ext>
            </p:extLst>
          </p:nvPr>
        </p:nvGraphicFramePr>
        <p:xfrm>
          <a:off x="389000" y="1743084"/>
          <a:ext cx="5707000" cy="3522131"/>
        </p:xfrm>
        <a:graphic>
          <a:graphicData uri="http://schemas.openxmlformats.org/drawingml/2006/table">
            <a:tbl>
              <a:tblPr/>
              <a:tblGrid>
                <a:gridCol w="2853500">
                  <a:extLst>
                    <a:ext uri="{9D8B030D-6E8A-4147-A177-3AD203B41FA5}">
                      <a16:colId xmlns:a16="http://schemas.microsoft.com/office/drawing/2014/main" val="2062177930"/>
                    </a:ext>
                  </a:extLst>
                </a:gridCol>
                <a:gridCol w="2853500">
                  <a:extLst>
                    <a:ext uri="{9D8B030D-6E8A-4147-A177-3AD203B41FA5}">
                      <a16:colId xmlns:a16="http://schemas.microsoft.com/office/drawing/2014/main" val="1865728952"/>
                    </a:ext>
                  </a:extLst>
                </a:gridCol>
              </a:tblGrid>
              <a:tr h="472315">
                <a:tc>
                  <a:txBody>
                    <a:bodyPr/>
                    <a:lstStyle/>
                    <a:p>
                      <a:pPr fontAlgn="b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21330" marR="21330" marT="10665" marB="1066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21330" marR="21330" marT="10665" marB="1066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7202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.</a:t>
                      </a:r>
                      <a:r>
                        <a:rPr lang="en-US" sz="1800" b="1" dirty="0" err="1">
                          <a:effectLst/>
                        </a:rPr>
                        <a:t>css</a:t>
                      </a: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en-US" sz="1800" b="1" dirty="0" err="1">
                          <a:effectLst/>
                        </a:rPr>
                        <a:t>propertyName</a:t>
                      </a:r>
                      <a:r>
                        <a:rPr lang="en-US" sz="1800" b="1" dirty="0">
                          <a:effectLst/>
                        </a:rPr>
                        <a:t>, value)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Sets the value of a CSS property </a:t>
                      </a:r>
                      <a:r>
                        <a:rPr lang="en-US" sz="1800" dirty="0">
                          <a:effectLst/>
                        </a:rPr>
                        <a:t>for the selected elements.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03969"/>
                  </a:ext>
                </a:extLst>
              </a:tr>
              <a:tr h="995476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.</a:t>
                      </a:r>
                      <a:r>
                        <a:rPr lang="en-US" sz="1800" b="1" dirty="0" err="1">
                          <a:effectLst/>
                        </a:rPr>
                        <a:t>addClass</a:t>
                      </a: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en-US" sz="1800" b="1" dirty="0" err="1">
                          <a:effectLst/>
                        </a:rPr>
                        <a:t>className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Adds one or more CSS classes </a:t>
                      </a:r>
                      <a:r>
                        <a:rPr lang="en-US" sz="1800" dirty="0">
                          <a:effectLst/>
                        </a:rPr>
                        <a:t>to the selected elements.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21596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.height(value)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Gets or sets the height of the selected elements.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8671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.before(content)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0" dirty="0">
                          <a:effectLst/>
                        </a:rPr>
                        <a:t>Inserts content before the selected elements.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479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236E9B-BBD3-D0A7-B20C-C6B48E30A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70854"/>
              </p:ext>
            </p:extLst>
          </p:nvPr>
        </p:nvGraphicFramePr>
        <p:xfrm>
          <a:off x="6153697" y="1749287"/>
          <a:ext cx="5932284" cy="3650028"/>
        </p:xfrm>
        <a:graphic>
          <a:graphicData uri="http://schemas.openxmlformats.org/drawingml/2006/table">
            <a:tbl>
              <a:tblPr/>
              <a:tblGrid>
                <a:gridCol w="2966142">
                  <a:extLst>
                    <a:ext uri="{9D8B030D-6E8A-4147-A177-3AD203B41FA5}">
                      <a16:colId xmlns:a16="http://schemas.microsoft.com/office/drawing/2014/main" val="2062177930"/>
                    </a:ext>
                  </a:extLst>
                </a:gridCol>
                <a:gridCol w="2966142">
                  <a:extLst>
                    <a:ext uri="{9D8B030D-6E8A-4147-A177-3AD203B41FA5}">
                      <a16:colId xmlns:a16="http://schemas.microsoft.com/office/drawing/2014/main" val="1865728952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pPr fontAlgn="b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21330" marR="21330" marT="10665" marB="1066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21330" marR="21330" marT="10665" marB="1066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7202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.</a:t>
                      </a:r>
                      <a:r>
                        <a:rPr lang="en-US" sz="1800" b="1" dirty="0" err="1">
                          <a:effectLst/>
                        </a:rPr>
                        <a:t>css</a:t>
                      </a:r>
                      <a:r>
                        <a:rPr lang="en-US" sz="1800" b="1" dirty="0">
                          <a:effectLst/>
                        </a:rPr>
                        <a:t>(</a:t>
                      </a:r>
                      <a:r>
                        <a:rPr lang="en-US" sz="1800" b="1" dirty="0" err="1">
                          <a:effectLst/>
                        </a:rPr>
                        <a:t>propertyName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return value of a CSS property </a:t>
                      </a:r>
                      <a:r>
                        <a:rPr lang="en-US" sz="1800" dirty="0">
                          <a:effectLst/>
                        </a:rPr>
                        <a:t>for the selected element.</a:t>
                      </a:r>
                    </a:p>
                    <a:p>
                      <a:pPr fontAlgn="base"/>
                      <a:endParaRPr lang="en-US" sz="1800" dirty="0">
                        <a:effectLst/>
                      </a:endParaRP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03969"/>
                  </a:ext>
                </a:extLst>
              </a:tr>
              <a:tr h="673718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.removeClass(</a:t>
                      </a:r>
                      <a:r>
                        <a:rPr lang="en-US" sz="1800" b="1" dirty="0" err="1">
                          <a:effectLst/>
                        </a:rPr>
                        <a:t>className</a:t>
                      </a:r>
                      <a:r>
                        <a:rPr lang="en-US" sz="1800" b="1" dirty="0">
                          <a:effectLst/>
                        </a:rPr>
                        <a:t>)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Removes one or more CSS classes</a:t>
                      </a:r>
                      <a:r>
                        <a:rPr lang="en-US" sz="1800" dirty="0">
                          <a:effectLst/>
                        </a:rPr>
                        <a:t> from the selected elements.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21596"/>
                  </a:ext>
                </a:extLst>
              </a:tr>
              <a:tr h="443889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</a:rPr>
                        <a:t>.width(value)</a:t>
                      </a: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</a:rPr>
                        <a:t>Gets or sets the width of the selected elements.</a:t>
                      </a:r>
                    </a:p>
                    <a:p>
                      <a:pPr fontAlgn="base"/>
                      <a:endParaRPr lang="en-US" sz="1800" dirty="0">
                        <a:effectLst/>
                      </a:endParaRPr>
                    </a:p>
                  </a:txBody>
                  <a:tcPr marL="21330" marR="21330" marT="10665" marB="1066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56897"/>
                  </a:ext>
                </a:extLst>
              </a:tr>
              <a:tr h="443889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.after(content)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Inserts content after the selected elements.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437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toggleClass()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" y="671691"/>
            <a:ext cx="6268679" cy="229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toggleClass() method 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toggles between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adding and removing one or more class names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checks each element for the specified class names.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names are added if missing, and removed if already set - This creates a toggle effect.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321288" y="671691"/>
            <a:ext cx="5870712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US" spc="-150" dirty="0">
                <a:solidFill>
                  <a:srgbClr val="0000FF"/>
                </a:solidFill>
                <a:latin typeface="Consolas" panose="020B0609020204030204" pitchFamily="49" charset="0"/>
              </a:rPr>
              <a:t>code.jquery.com/jquery-3.6.0.min.js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).toggleClass(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"main"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 class "main" for p elements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Click the button more than once to see the toggle effect.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48A9B0-22E7-2B4A-993D-C18985AB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0" y="3237799"/>
            <a:ext cx="3943350" cy="1809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53686-B4D4-B0C1-3737-3433D352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88" y="4838700"/>
            <a:ext cx="4152900" cy="18192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1212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insertAfter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" y="671691"/>
            <a:ext cx="6268679" cy="16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alt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insertAfter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insertAfter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inserts HTML elements after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$(content).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insertAfter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321288" y="671691"/>
            <a:ext cx="5870712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"&lt;h3&gt;Hello world!&lt;/h3&gt;"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insertAfter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&amp;lth3&amp;gt element after each p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A2966-7995-35AE-817D-9959AF97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67" y="2727998"/>
            <a:ext cx="3715786" cy="2769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336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insertBefore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" y="671691"/>
            <a:ext cx="6268679" cy="16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alt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insertBefore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insertAfter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inserts HTML elements after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$(content).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insertBefore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321288" y="671691"/>
            <a:ext cx="5870712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"&lt;h3&gt;Hello world!&lt;/h3&gt;"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&amp;lth3&amp;gt element after each p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61D97-4FC5-29E6-C37E-1A5810A3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66" y="2846388"/>
            <a:ext cx="3833399" cy="265177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2481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remove()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" y="751203"/>
            <a:ext cx="6268679" cy="481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remove() Method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remove()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removes the selected elements, including all text and child nodes.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also removes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events of the selected elements.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remove the elements without removing data and events, use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detach()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instead.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remove only the content from the selected elements, use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$(selector).remove(selector)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386376" y="671691"/>
            <a:ext cx="5818103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).remove();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 all p elements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CE5D7-4B8C-1320-CB6C-22A02410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14" y="4860474"/>
            <a:ext cx="2271298" cy="17336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0291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text()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" y="751203"/>
            <a:ext cx="6268679" cy="389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text() Method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or returns the text content of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method is used to return content, it returns the text content of all matched elements (HTML markup will be removed).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method is used to set content, it overwrites the content of ALL matched elements.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$(selector).text()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386376" y="671691"/>
            <a:ext cx="5818103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).text(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 text content for all p elements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B3503-E587-1412-D9B0-1EB5F22F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9" y="4549407"/>
            <a:ext cx="4023071" cy="215669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5791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Style Methods- jQuery - .</a:t>
            </a:r>
            <a:r>
              <a:rPr lang="en-US" sz="2400" b="1" spc="-4" dirty="0" err="1">
                <a:solidFill>
                  <a:srgbClr val="C00000"/>
                </a:solidFill>
                <a:highlight>
                  <a:srgbClr val="00FFFF"/>
                </a:highlight>
                <a:latin typeface="Times New Roman"/>
                <a:cs typeface="Times New Roman"/>
              </a:rPr>
              <a:t>css</a:t>
            </a:r>
            <a:r>
              <a:rPr lang="en-US" sz="2400" b="1" spc="-4" dirty="0">
                <a:solidFill>
                  <a:srgbClr val="C00000"/>
                </a:solidFill>
                <a:highlight>
                  <a:srgbClr val="00FFFF"/>
                </a:highlight>
                <a:latin typeface="Times New Roman"/>
                <a:cs typeface="Times New Roman"/>
              </a:rPr>
              <a:t>() 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return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" y="739775"/>
            <a:ext cx="6228921" cy="377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- 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Method: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or returns one or more style properties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selected elements. 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CSS Property: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return the value of a specified CSS property, use the following syntax: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");    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will return the background-color value of the FIRST matched element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321287" y="738208"/>
            <a:ext cx="5989983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US" spc="-150" dirty="0">
                <a:solidFill>
                  <a:srgbClr val="0000FF"/>
                </a:solidFill>
                <a:latin typeface="Consolas" panose="020B0609020204030204" pitchFamily="49" charset="0"/>
              </a:rPr>
              <a:t>code.jquery.com/jquery-3.6.0.min.js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"Background color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 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"background-color:#ff0000"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"background-color:#00ff00"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background-color of 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7B842-FCDE-89D6-3E2F-36AE7B09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90" y="4644855"/>
            <a:ext cx="4686300" cy="19050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8718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Style Methods- .</a:t>
            </a:r>
            <a:r>
              <a:rPr lang="en-US" sz="2400" b="1" spc="-4" dirty="0" err="1">
                <a:solidFill>
                  <a:srgbClr val="C00000"/>
                </a:solidFill>
                <a:highlight>
                  <a:srgbClr val="00FFFF"/>
                </a:highlight>
                <a:latin typeface="Times New Roman"/>
                <a:cs typeface="Times New Roman"/>
              </a:rPr>
              <a:t>css</a:t>
            </a:r>
            <a:r>
              <a:rPr lang="en-US" sz="2400" b="1" spc="-4" dirty="0">
                <a:solidFill>
                  <a:srgbClr val="C00000"/>
                </a:solidFill>
                <a:highlight>
                  <a:srgbClr val="00FFFF"/>
                </a:highlight>
                <a:latin typeface="Times New Roman"/>
                <a:cs typeface="Times New Roman"/>
              </a:rPr>
              <a:t>() set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" y="738208"/>
            <a:ext cx="6096001" cy="377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a CSS Property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a specified CSS property, use the following syntax: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","value");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will set the background-color value for ALL matched elements: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$("p").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("background-color", "yellow");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128544" y="671691"/>
            <a:ext cx="6096001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US" spc="-150" dirty="0">
                <a:solidFill>
                  <a:srgbClr val="0000FF"/>
                </a:solidFill>
                <a:latin typeface="Consolas" panose="020B0609020204030204" pitchFamily="49" charset="0"/>
              </a:rPr>
              <a:t>code.jquery.com/jquery-3.6.0.min.js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"background-color:#ff0000"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"background-color:#00ff00"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 background-color of 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"background-color"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"yellow"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0FA8F-891B-7210-BF8E-5A908948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58" y="4901164"/>
            <a:ext cx="4210050" cy="18478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5114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83802"/>
            <a:ext cx="12192000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Style Methods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" y="673100"/>
            <a:ext cx="6096000" cy="40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Multiple CSS Properties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multiple CSS properties, use the following syntax: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 err="1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({"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":"value","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":"value",...});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will set a background-color and a font-size for ALL matched elements: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$("p").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({"background-color": "yellow", "font-size": "200%"});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161863" y="658696"/>
            <a:ext cx="6003634" cy="5909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US" spc="-150" dirty="0">
                <a:solidFill>
                  <a:srgbClr val="0000FF"/>
                </a:solidFill>
                <a:latin typeface="Consolas" panose="020B0609020204030204" pitchFamily="49" charset="0"/>
              </a:rPr>
              <a:t>code.jquery.com/jquery-3.6.0.min.js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"background-color"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"yellow"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"font-size"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"200%"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 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"background-color:#ff0000"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"background-color:#00ff00"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 multiple styles for 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8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height( )  and width( ) Methods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8" y="616312"/>
            <a:ext cx="6129130" cy="605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height() Method: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or returns the height of the selected elements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$(selector).height()    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returns height</a:t>
            </a:r>
            <a:endParaRPr lang="en-US" altLang="en-US" sz="20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used to return height,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the height of the FIRST matched element.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$(selector).height</a:t>
            </a:r>
            <a:r>
              <a:rPr lang="en-US" altLang="en-US" sz="200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(value)    </a:t>
            </a:r>
            <a:r>
              <a:rPr lang="en-US" altLang="en-US" sz="200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sets the  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height</a:t>
            </a:r>
            <a:endParaRPr lang="en-US" altLang="en-US" sz="2000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 used to set height, it sets the height of ALL matched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width() Method:</a:t>
            </a:r>
            <a:endParaRPr lang="en-US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width() method sets or returns the width of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$(selector).width()    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returns width</a:t>
            </a:r>
            <a:endParaRPr lang="en-US" altLang="en-US" sz="2000" dirty="0">
              <a:solidFill>
                <a:srgbClr val="FF0000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used to return width, it returns the width of the FIRST matched element.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$(selector).width(value) </a:t>
            </a:r>
            <a:r>
              <a:rPr lang="en-US" altLang="en-US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sets the widths</a:t>
            </a:r>
            <a:endParaRPr lang="en-US" altLang="en-US" sz="2000" dirty="0">
              <a:solidFill>
                <a:srgbClr val="FF0000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used to set width, it sets the width of ALL matched elements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181739" y="671691"/>
            <a:ext cx="6010261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US" spc="-150" dirty="0">
                <a:solidFill>
                  <a:srgbClr val="0000FF"/>
                </a:solidFill>
                <a:latin typeface="Consolas" panose="020B0609020204030204" pitchFamily="49" charset="0"/>
              </a:rPr>
              <a:t>code.jquery.com/jquery-3.6.0.min.js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"Height and width of div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"div"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).height()+ 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"div"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).width());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"height:100px;width:200px;border:1px solid blue;"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 the height of div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before()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0" y="671691"/>
            <a:ext cx="6129130" cy="26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before() method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the specified content before the selected elements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adds the content specified by the parameter, before each element in the set of matched elements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$(selector).before(content, function(index))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181739" y="671691"/>
            <a:ext cx="6010261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).before(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"&lt;p&gt;&lt;b&gt;Front End Engineering&lt;/b&gt;&lt;/p&gt;"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content before each p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 learned HTML CSS JS.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 learned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too.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7C06B-152F-1867-E459-01D3C00A74D2}"/>
              </a:ext>
            </a:extLst>
          </p:cNvPr>
          <p:cNvSpPr txBox="1"/>
          <p:nvPr/>
        </p:nvSpPr>
        <p:spPr>
          <a:xfrm>
            <a:off x="52609" y="3099278"/>
            <a:ext cx="6129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</a:t>
            </a:r>
            <a:r>
              <a:rPr lang="en-US" dirty="0"/>
              <a:t>	It is a mandatory parameter. It </a:t>
            </a:r>
            <a:r>
              <a:rPr lang="en-US" b="1" dirty="0"/>
              <a:t>specifies the content </a:t>
            </a:r>
            <a:r>
              <a:rPr lang="en-US" dirty="0"/>
              <a:t>to insert. </a:t>
            </a:r>
          </a:p>
          <a:p>
            <a:r>
              <a:rPr lang="en-US" b="1" dirty="0"/>
              <a:t>Function (index)</a:t>
            </a:r>
            <a:r>
              <a:rPr lang="en-US" dirty="0"/>
              <a:t>	It </a:t>
            </a:r>
            <a:r>
              <a:rPr lang="en-US" b="1" dirty="0"/>
              <a:t>specifies a function </a:t>
            </a:r>
            <a:r>
              <a:rPr lang="en-US" dirty="0"/>
              <a:t>that returns the content which is used to insert.</a:t>
            </a:r>
          </a:p>
          <a:p>
            <a:r>
              <a:rPr lang="en-US" dirty="0"/>
              <a:t>Index: It provides the index position of the element in the set.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8AF11-11F6-2568-DD05-5120C65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5" y="5018979"/>
            <a:ext cx="2447925" cy="1790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7073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after()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0" y="671691"/>
            <a:ext cx="6129130" cy="260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after() Method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the specified content after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the content specified by the parameter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after each element in the set of matched elements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$(selector).after(content, function(index))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181739" y="671691"/>
            <a:ext cx="6010261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after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"&lt;p&gt;&lt;b&gt;Front End Engineering&lt;/b&gt;&lt;/p&gt;"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content before each p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 learned HTML CSS JS.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 learned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too.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7C06B-152F-1867-E459-01D3C00A74D2}"/>
              </a:ext>
            </a:extLst>
          </p:cNvPr>
          <p:cNvSpPr txBox="1"/>
          <p:nvPr/>
        </p:nvSpPr>
        <p:spPr>
          <a:xfrm>
            <a:off x="52609" y="3275438"/>
            <a:ext cx="6129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</a:t>
            </a:r>
            <a:r>
              <a:rPr lang="en-US" dirty="0"/>
              <a:t>	It is a mandatory parameter. It </a:t>
            </a:r>
            <a:r>
              <a:rPr lang="en-US" b="1" dirty="0"/>
              <a:t>specifies the content </a:t>
            </a:r>
            <a:r>
              <a:rPr lang="en-US" dirty="0"/>
              <a:t>to insert. </a:t>
            </a:r>
          </a:p>
          <a:p>
            <a:r>
              <a:rPr lang="en-US" b="1" dirty="0"/>
              <a:t>Function (index)</a:t>
            </a:r>
            <a:r>
              <a:rPr lang="en-US" dirty="0"/>
              <a:t>	It </a:t>
            </a:r>
            <a:r>
              <a:rPr lang="en-US" b="1" dirty="0"/>
              <a:t>specifies a function </a:t>
            </a:r>
            <a:r>
              <a:rPr lang="en-US" dirty="0"/>
              <a:t>that returns the content which is used to insert.</a:t>
            </a:r>
          </a:p>
          <a:p>
            <a:r>
              <a:rPr lang="en-US" dirty="0"/>
              <a:t>Index: It provides the index position of the element in the set.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8AF11-11F6-2568-DD05-5120C65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5" y="5018979"/>
            <a:ext cx="2447925" cy="1790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9190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</a:t>
            </a:r>
            <a:r>
              <a:rPr lang="en-US" sz="2400" b="1" spc="-4" dirty="0" err="1">
                <a:solidFill>
                  <a:srgbClr val="C00000"/>
                </a:solidFill>
                <a:latin typeface="Times New Roman"/>
                <a:cs typeface="Times New Roman"/>
              </a:rPr>
              <a:t>addClass</a:t>
            </a: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673100"/>
            <a:ext cx="6003635" cy="3465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one or more class names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remove existing class attributes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only adds one or more class names to the class attribute.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more than one class, separate the class names with spaces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spc="-1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altLang="en-US" sz="2000" b="1" spc="-15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en-US" altLang="en-US" sz="2000" b="1" spc="-1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spc="-15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classname,function</a:t>
            </a:r>
            <a:r>
              <a:rPr lang="en-US" altLang="en-US" sz="2000" b="1" spc="-1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spc="-15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index,currentclass</a:t>
            </a:r>
            <a:r>
              <a:rPr lang="en-US" altLang="en-US" sz="2000" b="1" spc="-1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321288" y="671691"/>
            <a:ext cx="5870712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US" spc="-150" dirty="0">
                <a:solidFill>
                  <a:srgbClr val="0000FF"/>
                </a:solidFill>
                <a:latin typeface="Consolas" panose="020B0609020204030204" pitchFamily="49" charset="0"/>
              </a:rPr>
              <a:t>code.jquery.com/jquery-3.6.0.min.js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"p:first"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).addClass(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"intro"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.intro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150%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 a class name to the first p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3F904-7F3B-34F8-0D98-E1E0B1B8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96" y="4610300"/>
            <a:ext cx="3276910" cy="2247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237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removeClass()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" y="671691"/>
            <a:ext cx="6268679" cy="315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removeClass() method 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one or more class names from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no parameter is specified, this method will remove ALL class names from the selected elements.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spc="-1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$(selector).removeClass(</a:t>
            </a:r>
            <a:r>
              <a:rPr lang="en-US" altLang="en-US" sz="2000" b="1" spc="-15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classname,function</a:t>
            </a:r>
            <a:r>
              <a:rPr lang="en-US" altLang="en-US" sz="2000" b="1" spc="-1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spc="-15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index,currentclass</a:t>
            </a:r>
            <a:r>
              <a:rPr lang="en-US" altLang="en-US" sz="2000" b="1" spc="-1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941A1-4015-C682-8190-83C60012603A}"/>
              </a:ext>
            </a:extLst>
          </p:cNvPr>
          <p:cNvSpPr txBox="1"/>
          <p:nvPr/>
        </p:nvSpPr>
        <p:spPr>
          <a:xfrm>
            <a:off x="6321288" y="671691"/>
            <a:ext cx="5870712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.intro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"intro"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"intro"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 the "intro" class from all p elements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7CEF2-C18E-2B38-308F-D0FEB2A84BD8}"/>
              </a:ext>
            </a:extLst>
          </p:cNvPr>
          <p:cNvSpPr txBox="1"/>
          <p:nvPr/>
        </p:nvSpPr>
        <p:spPr>
          <a:xfrm>
            <a:off x="59048" y="4059563"/>
            <a:ext cx="606949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</a:t>
            </a:r>
            <a:r>
              <a:rPr lang="en-US" spc="-150" dirty="0">
                <a:solidFill>
                  <a:srgbClr val="0000FF"/>
                </a:solidFill>
                <a:latin typeface="Consolas" panose="020B0609020204030204" pitchFamily="49" charset="0"/>
              </a:rPr>
              <a:t>code.jquery.com/jquery-3.6.0.min.js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).removeClass(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"intro"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7137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2706</Words>
  <Application>Microsoft Office PowerPoint</Application>
  <PresentationFormat>Widescreen</PresentationFormat>
  <Paragraphs>364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168</cp:revision>
  <dcterms:created xsi:type="dcterms:W3CDTF">2023-04-11T16:18:31Z</dcterms:created>
  <dcterms:modified xsi:type="dcterms:W3CDTF">2023-05-16T10:01:38Z</dcterms:modified>
</cp:coreProperties>
</file>