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311" r:id="rId2"/>
    <p:sldId id="312" r:id="rId3"/>
    <p:sldId id="313" r:id="rId4"/>
    <p:sldId id="314" r:id="rId5"/>
    <p:sldId id="325" r:id="rId6"/>
    <p:sldId id="326" r:id="rId7"/>
    <p:sldId id="327" r:id="rId8"/>
    <p:sldId id="328" r:id="rId9"/>
    <p:sldId id="329" r:id="rId10"/>
    <p:sldId id="330" r:id="rId11"/>
    <p:sldId id="347" r:id="rId12"/>
    <p:sldId id="316" r:id="rId13"/>
    <p:sldId id="317" r:id="rId14"/>
    <p:sldId id="331" r:id="rId15"/>
    <p:sldId id="318" r:id="rId16"/>
    <p:sldId id="319" r:id="rId17"/>
    <p:sldId id="339" r:id="rId18"/>
    <p:sldId id="341" r:id="rId19"/>
    <p:sldId id="342" r:id="rId20"/>
    <p:sldId id="343" r:id="rId21"/>
    <p:sldId id="344" r:id="rId22"/>
    <p:sldId id="345" r:id="rId23"/>
    <p:sldId id="346" r:id="rId24"/>
    <p:sldId id="338" r:id="rId25"/>
    <p:sldId id="332" r:id="rId26"/>
    <p:sldId id="320" r:id="rId27"/>
    <p:sldId id="333" r:id="rId28"/>
    <p:sldId id="334" r:id="rId29"/>
    <p:sldId id="321" r:id="rId30"/>
    <p:sldId id="335" r:id="rId31"/>
    <p:sldId id="336" r:id="rId32"/>
    <p:sldId id="33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85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C15CB-B5DD-4725-807E-03789C4F82E9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28091-0F55-497B-97B4-0C779B415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2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8E175-05D7-B817-0310-5DF8AF90E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D0C92D-9F6E-B139-2BB9-B1CB0B070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531B6-925E-22C6-180D-65F71DEB7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5414A-0CDB-A41E-E956-EF7F6570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33988-66BF-14BC-2581-8E9CA4FE4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7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D136E-9306-F88A-8060-BE03111A4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AF149-1109-9F85-55D1-94522EA66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79778-376B-E0E4-4335-7D21F4DD3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6CED-638B-369A-CA12-12426AF7B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96075-2768-0023-6B65-DCA67DC3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95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E5E060-DABC-5393-50F7-4E0A94AE77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95BD3-6F99-20EC-DB44-678D2AFC9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BCB6F-0A9A-E628-8193-72DD66CC1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B2F09-7856-31D1-3F9C-27C7045B0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88B96-FE5E-DE02-0819-879763433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2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CF47C-587C-EC59-AFA6-722CAC57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0027F-7249-03B5-042B-8C81B08D8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166CD-372F-74FA-6890-EECC4A15D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973E5-DABD-D9D1-A149-67D5EA842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5CCFF-8030-77B8-3526-B3E20A28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23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82ED1-5D24-E922-1427-86ACE72A2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75C15-D681-2ADB-4BDC-D8B2F1F89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CCB71-AC2D-AB5B-6065-BA3A97BDE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6D26F-41A9-535F-3423-97B3CD7C8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DC200-A306-D59B-2F33-E9BEA7498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7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25440-C034-6AEA-5A79-EADDED7A5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7727B-7E76-26BC-61D2-9D10B83B9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0325EB-13C0-B49E-5A08-0F6C6107B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1CD46-2591-DD2D-B58B-C9196197F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9210A-FBEE-CF32-CE14-36C3C9BCD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62BC7-0AE6-0888-FB4F-D9329CC37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2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7D128-11D0-ABDD-AC7D-BE6EA1BD2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FF519-0E1B-7FEA-381B-4BD1353D6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6214C-EF2E-38C4-0F16-CEA679407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D9CC57-DF2A-AFD8-BD5F-8857DE633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2950C5-F79F-49CC-00E4-0083C686D8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962599-3371-445B-F67C-3AC166BF7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E38E53-7EC6-FFDB-C508-88F1B0C8D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FCD14C-C129-8A52-9E90-7DBC767C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63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99FD2-58F1-7394-E9EB-0BB28742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B1F22F-6FCD-0738-9DA0-F63B4AC85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3F5C07-6F05-3245-FD8E-4F2A57E89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59A98-C290-DC7A-10B6-B9483C0E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82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2D6EBC-623F-DF05-A777-45B0F66DA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678B69-F6A5-3540-78D0-931A2B33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D7E56-498C-AA56-4810-7A2DCC18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8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D336-ABCC-7BAC-0757-BFCF3F95B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C563E-1FE0-5A58-3533-DE3EE594F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65B4F-C56E-CA68-3ADF-35D5145FF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AAB3D-62BE-B146-74F4-8BE908E8A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81CB1-0451-80AA-D661-C578B911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B73D7-0A92-7C44-AE02-AC4FA8747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39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FCD1-4C48-4752-6259-27CA7F717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FDA9B0-1E48-244C-AA78-BD5531D33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849DF-8954-2894-5CE3-2C2CA75C9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DC27C-FBF7-44DA-6A50-ED0155C63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7D07D-6042-1302-13E8-D1AA950A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69489-FBFB-52A8-ED09-637EDF77A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94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9371D-8863-AA65-88E2-1E1B9B88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A2EF0-AAAD-F1AB-9CA7-93626193D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6508C-82E6-0D41-E1AE-92014709A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6516B-0059-4BB0-8F5D-CEB8971E3061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75973-30EC-6389-945D-9B61A3F83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F4D68-4DFF-63B0-EB6B-7126A7C0B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83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58682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DOM and jQuery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69" y="739775"/>
            <a:ext cx="6931284" cy="5466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1112" algn="just">
              <a:spcBef>
                <a:spcPts val="60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 DOM (Document Object Model)</a:t>
            </a:r>
          </a:p>
          <a:p>
            <a:pPr marL="406400" indent="-395288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cs typeface="Arial" panose="020B0604020202020204" pitchFamily="34" charset="0"/>
              </a:rPr>
              <a:t>It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is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programming interface fo</a:t>
            </a:r>
            <a:r>
              <a:rPr lang="en-US" altLang="en-US" sz="2000" b="1" dirty="0">
                <a:cs typeface="Arial" panose="020B0604020202020204" pitchFamily="34" charset="0"/>
              </a:rPr>
              <a:t>r HTML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 documents. </a:t>
            </a:r>
          </a:p>
          <a:p>
            <a:pPr marL="406400" indent="-395288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cs typeface="Arial" panose="020B0604020202020204" pitchFamily="34" charset="0"/>
              </a:rPr>
              <a:t>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epresents the document(page) as </a:t>
            </a:r>
            <a:r>
              <a:rPr lang="en-US" altLang="en-US" sz="2000" b="1" dirty="0">
                <a:cs typeface="Arial" panose="020B0604020202020204" pitchFamily="34" charset="0"/>
              </a:rPr>
              <a:t>set of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objects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; that way,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programming languages can interact with the page.</a:t>
            </a:r>
            <a:endParaRPr lang="en-US" altLang="en-US" sz="2000" b="1" dirty="0">
              <a:cs typeface="Arial" panose="020B0604020202020204" pitchFamily="34" charset="0"/>
            </a:endParaRPr>
          </a:p>
          <a:p>
            <a:pPr marL="11112" algn="just">
              <a:spcBef>
                <a:spcPts val="600"/>
              </a:spcBef>
              <a:buNone/>
            </a:pPr>
            <a:endParaRPr lang="en-US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12" algn="just">
              <a:spcBef>
                <a:spcPts val="60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DOM is required?</a:t>
            </a:r>
          </a:p>
          <a:p>
            <a:pPr marL="11112" algn="just">
              <a:spcBef>
                <a:spcPts val="600"/>
              </a:spcBef>
              <a:buNone/>
            </a:pPr>
            <a:endParaRPr lang="en-US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0" indent="-395288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 can not understand the HTML document directly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So, a corresponding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is created(DOM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406400" indent="-395288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 is basically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of the same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document but in a different format with the use of objects. </a:t>
            </a:r>
          </a:p>
          <a:p>
            <a:pPr marL="406400" indent="-395288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interprets DOM easily </a:t>
            </a:r>
          </a:p>
          <a:p>
            <a:pPr marL="11112" algn="just">
              <a:spcBef>
                <a:spcPts val="600"/>
              </a:spcBef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&lt;h1&gt;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DOM h1 object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0" indent="-395288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can access each of the objects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(h1, p, etc) by using different functions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D0F671-3E74-1604-6E24-01AF799794B3}"/>
              </a:ext>
            </a:extLst>
          </p:cNvPr>
          <p:cNvSpPr/>
          <p:nvPr/>
        </p:nvSpPr>
        <p:spPr>
          <a:xfrm>
            <a:off x="7686261" y="1007166"/>
            <a:ext cx="3909391" cy="14974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C191D-C29F-175F-CF00-9397E2B1A2AE}"/>
              </a:ext>
            </a:extLst>
          </p:cNvPr>
          <p:cNvSpPr txBox="1"/>
          <p:nvPr/>
        </p:nvSpPr>
        <p:spPr>
          <a:xfrm>
            <a:off x="7792278" y="1046924"/>
            <a:ext cx="3697357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b="1" dirty="0"/>
              <a:t>HTML  represents Elements</a:t>
            </a:r>
          </a:p>
          <a:p>
            <a:r>
              <a:rPr lang="en-US" dirty="0"/>
              <a:t>------------------------------------------------</a:t>
            </a:r>
          </a:p>
          <a:p>
            <a:r>
              <a:rPr lang="en-US" dirty="0"/>
              <a:t>   &lt;html&gt;  element</a:t>
            </a:r>
          </a:p>
          <a:p>
            <a:r>
              <a:rPr lang="en-US" dirty="0"/>
              <a:t>   &lt;h3&gt; element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87E4AA-7D22-9E66-E146-E7122E98D125}"/>
              </a:ext>
            </a:extLst>
          </p:cNvPr>
          <p:cNvSpPr txBox="1"/>
          <p:nvPr/>
        </p:nvSpPr>
        <p:spPr>
          <a:xfrm>
            <a:off x="7792277" y="3009789"/>
            <a:ext cx="3697357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DOM represents Objects</a:t>
            </a:r>
          </a:p>
          <a:p>
            <a:r>
              <a:rPr lang="en-US" dirty="0"/>
              <a:t>------------------------------------------------</a:t>
            </a:r>
          </a:p>
          <a:p>
            <a:r>
              <a:rPr lang="en-US" b="1" dirty="0"/>
              <a:t>document object</a:t>
            </a:r>
          </a:p>
          <a:p>
            <a:r>
              <a:rPr lang="en-US" b="1" dirty="0"/>
              <a:t>h3</a:t>
            </a:r>
            <a:r>
              <a:rPr lang="en-US" dirty="0"/>
              <a:t>  object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1DC961-2172-41FF-8F25-A0371996D9C0}"/>
              </a:ext>
            </a:extLst>
          </p:cNvPr>
          <p:cNvSpPr txBox="1"/>
          <p:nvPr/>
        </p:nvSpPr>
        <p:spPr>
          <a:xfrm>
            <a:off x="7792276" y="4695655"/>
            <a:ext cx="3697357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JavaScript  use Objects, methods, properties for adding programming</a:t>
            </a:r>
          </a:p>
          <a:p>
            <a:r>
              <a:rPr lang="en-US" dirty="0"/>
              <a:t>------------------------------------------------</a:t>
            </a:r>
          </a:p>
          <a:p>
            <a:r>
              <a:rPr lang="en-US" b="1" dirty="0" err="1"/>
              <a:t>document.getElementById</a:t>
            </a:r>
            <a:r>
              <a:rPr lang="en-US" b="1" dirty="0"/>
              <a:t>()</a:t>
            </a:r>
          </a:p>
          <a:p>
            <a:r>
              <a:rPr lang="en-US" dirty="0"/>
              <a:t>h3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8D7D0AE4-2EB5-89B8-D553-169AA11D594B}"/>
              </a:ext>
            </a:extLst>
          </p:cNvPr>
          <p:cNvSpPr/>
          <p:nvPr/>
        </p:nvSpPr>
        <p:spPr>
          <a:xfrm>
            <a:off x="9395791" y="2504662"/>
            <a:ext cx="437322" cy="5051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18489DBA-44DE-B91C-BC55-07034BF78085}"/>
              </a:ext>
            </a:extLst>
          </p:cNvPr>
          <p:cNvSpPr/>
          <p:nvPr/>
        </p:nvSpPr>
        <p:spPr>
          <a:xfrm>
            <a:off x="9455427" y="4141303"/>
            <a:ext cx="437322" cy="5051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58682"/>
            <a:ext cx="12085983" cy="510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8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Creating and insert elements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0922B-B494-D156-16DC-B6198972ACE5}"/>
              </a:ext>
            </a:extLst>
          </p:cNvPr>
          <p:cNvSpPr txBox="1"/>
          <p:nvPr/>
        </p:nvSpPr>
        <p:spPr>
          <a:xfrm>
            <a:off x="92365" y="2734434"/>
            <a:ext cx="5818901" cy="36933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Creating and appending Element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Tea</a:t>
            </a:r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1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Click "Append" to append an item to the end of the list: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CA41FF-8AB9-187C-8B3A-4FDED4779949}"/>
              </a:ext>
            </a:extLst>
          </p:cNvPr>
          <p:cNvSpPr txBox="1"/>
          <p:nvPr/>
        </p:nvSpPr>
        <p:spPr>
          <a:xfrm>
            <a:off x="92365" y="705126"/>
            <a:ext cx="5818901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2000" b="1" spc="-4" dirty="0" err="1">
                <a:solidFill>
                  <a:srgbClr val="C00000"/>
                </a:solidFill>
                <a:highlight>
                  <a:srgbClr val="00FF00"/>
                </a:highlight>
                <a:latin typeface="Times New Roman"/>
                <a:cs typeface="Times New Roman"/>
              </a:rPr>
              <a:t>createElement</a:t>
            </a:r>
            <a:r>
              <a:rPr lang="en-US" sz="2000" b="1" spc="-4" dirty="0">
                <a:solidFill>
                  <a:srgbClr val="C00000"/>
                </a:solidFill>
                <a:highlight>
                  <a:srgbClr val="00FF00"/>
                </a:highlight>
                <a:latin typeface="Times New Roman"/>
                <a:cs typeface="Times New Roman"/>
              </a:rPr>
              <a:t>() </a:t>
            </a:r>
            <a:r>
              <a:rPr lang="en-US" sz="20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and </a:t>
            </a:r>
            <a:r>
              <a:rPr lang="en-US" sz="2000" b="1" spc="-4" dirty="0" err="1">
                <a:solidFill>
                  <a:srgbClr val="C00000"/>
                </a:solidFill>
                <a:highlight>
                  <a:srgbClr val="00FF00"/>
                </a:highlight>
                <a:latin typeface="Times New Roman"/>
                <a:cs typeface="Times New Roman"/>
              </a:rPr>
              <a:t>appendElement</a:t>
            </a:r>
            <a:r>
              <a:rPr lang="en-US" sz="2000" b="1" spc="-4" dirty="0">
                <a:solidFill>
                  <a:srgbClr val="C00000"/>
                </a:solidFill>
                <a:highlight>
                  <a:srgbClr val="00FF00"/>
                </a:highlight>
                <a:latin typeface="Times New Roman"/>
                <a:cs typeface="Times New Roman"/>
              </a:rPr>
              <a:t>():</a:t>
            </a:r>
          </a:p>
          <a:p>
            <a:pPr algn="l"/>
            <a:endParaRPr lang="en-US" sz="2000" b="1" spc="-4" dirty="0">
              <a:solidFill>
                <a:srgbClr val="C00000"/>
              </a:solidFill>
              <a:highlight>
                <a:srgbClr val="00FF00"/>
              </a:highlight>
              <a:latin typeface="Times New Roman"/>
              <a:cs typeface="Times New Roman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pc="-150" dirty="0">
                <a:solidFill>
                  <a:srgbClr val="000000"/>
                </a:solidFill>
                <a:latin typeface="Verdana" panose="020B0604030504040204" pitchFamily="34" charset="0"/>
              </a:rPr>
              <a:t>The </a:t>
            </a:r>
            <a:r>
              <a:rPr lang="en-US" b="1" spc="-150" dirty="0" err="1">
                <a:solidFill>
                  <a:srgbClr val="000000"/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createElement</a:t>
            </a:r>
            <a:r>
              <a:rPr lang="en-US" b="1" spc="-150" dirty="0">
                <a:solidFill>
                  <a:srgbClr val="000000"/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() </a:t>
            </a:r>
            <a:r>
              <a:rPr lang="en-US" spc="-150" dirty="0">
                <a:solidFill>
                  <a:srgbClr val="000000"/>
                </a:solidFill>
                <a:latin typeface="Verdana" panose="020B0604030504040204" pitchFamily="34" charset="0"/>
              </a:rPr>
              <a:t>method creates a new  node (element). 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pc="-150" dirty="0">
                <a:solidFill>
                  <a:srgbClr val="000000"/>
                </a:solidFill>
                <a:latin typeface="Verdana" panose="020B0604030504040204" pitchFamily="34" charset="0"/>
              </a:rPr>
              <a:t>The </a:t>
            </a:r>
            <a:r>
              <a:rPr lang="en-US" b="1" spc="-150" dirty="0" err="1">
                <a:solidFill>
                  <a:srgbClr val="000000"/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appendChild</a:t>
            </a:r>
            <a:r>
              <a:rPr lang="en-US" b="1" spc="-150" dirty="0">
                <a:solidFill>
                  <a:srgbClr val="000000"/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() </a:t>
            </a:r>
            <a:r>
              <a:rPr lang="en-US" spc="-150" dirty="0">
                <a:solidFill>
                  <a:srgbClr val="000000"/>
                </a:solidFill>
                <a:latin typeface="Verdana" panose="020B0604030504040204" pitchFamily="34" charset="0"/>
              </a:rPr>
              <a:t>method appends a node (element) as the last child of an element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B017A-A6EB-5727-91BA-CA3E210898A4}"/>
              </a:ext>
            </a:extLst>
          </p:cNvPr>
          <p:cNvSpPr txBox="1"/>
          <p:nvPr/>
        </p:nvSpPr>
        <p:spPr>
          <a:xfrm>
            <a:off x="6128544" y="790008"/>
            <a:ext cx="6003630" cy="5078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Create an "li" node:</a:t>
            </a:r>
            <a:endParaRPr lang="en-US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const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node = </a:t>
            </a:r>
            <a:r>
              <a:rPr lang="en-US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document.createElement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"li"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Create a text node: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spc="-15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1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spc="-15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textnode</a:t>
            </a:r>
            <a:r>
              <a:rPr lang="en-US" b="1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spc="-15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document.createTextNode</a:t>
            </a:r>
            <a:r>
              <a:rPr lang="en-US" b="1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spc="-15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"Water"</a:t>
            </a:r>
            <a:r>
              <a:rPr lang="en-US" b="1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Append the text node to the "li" node: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node.appendChild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textnode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Append the "li" node to the list: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spc="-15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document.getElementById</a:t>
            </a:r>
            <a:r>
              <a:rPr lang="en-US" b="0" spc="-15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b="0" spc="-15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b="0" spc="-15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myList</a:t>
            </a:r>
            <a:r>
              <a:rPr lang="en-US" b="0" spc="-15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b="0" spc="-15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).</a:t>
            </a:r>
            <a:r>
              <a:rPr lang="en-US" b="0" spc="-15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appendChild</a:t>
            </a:r>
            <a:r>
              <a:rPr lang="en-US" b="0" spc="-15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(node);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566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58682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Create a New Element Using jQuery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67" y="739775"/>
            <a:ext cx="5712085" cy="445040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1112" algn="just">
              <a:spcBef>
                <a:spcPts val="13"/>
              </a:spcBef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Create a New Element Using jQuery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most jQuery operations, </a:t>
            </a:r>
            <a:r>
              <a:rPr lang="en-US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an element starts with the dollar function, $( ).</a:t>
            </a:r>
            <a:r>
              <a:rPr lang="en-US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12" algn="just">
              <a:spcBef>
                <a:spcPts val="13"/>
              </a:spcBef>
              <a:buNone/>
            </a:pPr>
            <a:r>
              <a:rPr lang="en-US" altLang="en-US" sz="2000" b="1" dirty="0">
                <a:solidFill>
                  <a:srgbClr val="C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syntax:  $(“element")                                                                     </a:t>
            </a:r>
          </a:p>
          <a:p>
            <a:pPr marL="11112" algn="just">
              <a:spcBef>
                <a:spcPts val="13"/>
              </a:spcBef>
              <a:buNone/>
            </a:pPr>
            <a:r>
              <a:rPr lang="en-US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11112" algn="just">
              <a:spcBef>
                <a:spcPts val="13"/>
              </a:spcBef>
              <a:buNone/>
            </a:pPr>
            <a:r>
              <a:rPr lang="en-US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Ex.  $("&lt;a&gt;")</a:t>
            </a: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altLang="en-US" sz="20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en-US" altLang="en-US" sz="2000" b="1" dirty="0" err="1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newimg</a:t>
            </a:r>
            <a:r>
              <a:rPr lang="en-US" altLang="en-US" sz="20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= $("&lt;</a:t>
            </a:r>
            <a:r>
              <a:rPr lang="en-US" altLang="en-US" sz="2000" b="1" dirty="0" err="1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altLang="en-US" sz="20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&gt;");      </a:t>
            </a:r>
          </a:p>
          <a:p>
            <a:pPr marL="11112" algn="just">
              <a:spcBef>
                <a:spcPts val="13"/>
              </a:spcBef>
              <a:buNone/>
            </a:pPr>
            <a:endParaRPr lang="it-IT" alt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12" algn="just">
              <a:spcBef>
                <a:spcPts val="13"/>
              </a:spcBef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12" algn="just">
              <a:spcBef>
                <a:spcPts val="13"/>
              </a:spcBef>
              <a:buNone/>
            </a:pPr>
            <a:r>
              <a:rPr lang="en-US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Attributes on a New Element:</a:t>
            </a:r>
          </a:p>
          <a:p>
            <a:pPr marL="11112" algn="just">
              <a:spcBef>
                <a:spcPts val="13"/>
              </a:spcBef>
              <a:buNone/>
            </a:pPr>
            <a:endParaRPr lang="en-US" alt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12" algn="just">
              <a:spcBef>
                <a:spcPts val="13"/>
              </a:spcBef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$("&lt;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&gt;", {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“flower1.jpg});</a:t>
            </a: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ECD75E-6486-BB7C-D5D6-B87A48CDE4E2}"/>
              </a:ext>
            </a:extLst>
          </p:cNvPr>
          <p:cNvSpPr txBox="1"/>
          <p:nvPr/>
        </p:nvSpPr>
        <p:spPr>
          <a:xfrm>
            <a:off x="5983356" y="738208"/>
            <a:ext cx="6102626" cy="61863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"https://code.jquery.com/jquery-3.6.0.min.js"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$(document).ready(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Create a new &lt;div&gt; element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newDiv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= $(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"&lt;div&gt;"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);      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Set some properties for the new element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newDiv.text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"This is a new element created using jQuery"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newDiv.css(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"background-color"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"yellow"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);      </a:t>
            </a:r>
          </a:p>
          <a:p>
            <a:r>
              <a:rPr lang="en-US" b="0" spc="-15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Append the new element to the body of the document</a:t>
            </a:r>
            <a:endParaRPr lang="en-US" b="0" spc="-15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"body"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).append(</a:t>
            </a:r>
            <a:r>
              <a:rPr lang="en-US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newDiv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Example Program: Create Element Using jQuery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449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58682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jQuery append() Method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34" y="780178"/>
            <a:ext cx="5698435" cy="695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The jQuery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append()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method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inserts content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AT THE END of the selected HTML elements. 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901336-D216-13A6-B90A-232D532C5942}"/>
              </a:ext>
            </a:extLst>
          </p:cNvPr>
          <p:cNvSpPr txBox="1"/>
          <p:nvPr/>
        </p:nvSpPr>
        <p:spPr>
          <a:xfrm>
            <a:off x="66260" y="1607214"/>
            <a:ext cx="5818104" cy="4801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&lt;html&gt;&lt;head&gt;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"https://code.jquery.com/jquery-3.6.0.min.js"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$(document).ready(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$(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"#btn1"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).click(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  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  $(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"p"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).append(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"&lt;b&gt;Appended text&lt;/b&gt;."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$(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"#btn2"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).click(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$(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ol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).append(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"&lt;li&gt;Appended item&lt;/li&gt;"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85757B-6358-6C1F-7FF7-731448F7E1A1}"/>
              </a:ext>
            </a:extLst>
          </p:cNvPr>
          <p:cNvSpPr txBox="1"/>
          <p:nvPr/>
        </p:nvSpPr>
        <p:spPr>
          <a:xfrm>
            <a:off x="5884364" y="674609"/>
            <a:ext cx="5698435" cy="39703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paragraph.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another paragraph.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 item 1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 item 2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 item 3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"btn1"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Append text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"btn2"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Append list items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91E58E-28FF-8D6E-C269-FA5EDDD9B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335" y="4711543"/>
            <a:ext cx="2819400" cy="184785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393290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58682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HTML DOM Element remove()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67" y="739775"/>
            <a:ext cx="6003633" cy="695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The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remove()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method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removes an element </a:t>
            </a:r>
          </a:p>
          <a:p>
            <a:pPr marL="11112" algn="just">
              <a:spcBef>
                <a:spcPts val="13"/>
              </a:spcBef>
              <a:buNone/>
            </a:pPr>
            <a:r>
              <a:rPr lang="en-US" altLang="en-US" sz="2000" b="1" dirty="0">
                <a:cs typeface="Arial" panose="020B0604020202020204" pitchFamily="34" charset="0"/>
              </a:rPr>
              <a:t>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(or node) from the document. 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555282-2269-EA75-9E0F-0EC00DE64A8F}"/>
              </a:ext>
            </a:extLst>
          </p:cNvPr>
          <p:cNvSpPr txBox="1"/>
          <p:nvPr/>
        </p:nvSpPr>
        <p:spPr>
          <a:xfrm>
            <a:off x="6042990" y="649336"/>
            <a:ext cx="6003633" cy="563231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&lt;!--removing element --&gt;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"https://code.jquery.com/jquery-3.6.0.min.js"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"p1"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paragraph1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Click here to delete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$(document).ready(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$(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).click(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b="1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document.getElementById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"p1"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).remove();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      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A9D09C-4544-3C97-5DC1-93C7DB047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2527666"/>
            <a:ext cx="32385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075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58682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jQuery - Remove an Element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66" y="739775"/>
            <a:ext cx="12085983" cy="387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jQuery remove()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method removes the selected element(s) and its child elements. 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8BB87-BB59-7B94-C45A-741FC919E192}"/>
              </a:ext>
            </a:extLst>
          </p:cNvPr>
          <p:cNvSpPr txBox="1"/>
          <p:nvPr/>
        </p:nvSpPr>
        <p:spPr>
          <a:xfrm>
            <a:off x="184731" y="1259313"/>
            <a:ext cx="6096000" cy="563231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"https://ajax.googleapis.com/ajax/libs/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jquery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/3.6.4/jquery.min.js"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$(document).ready(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$(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).click(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$(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"#div1"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).remove();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"div1"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"height:100px;width:300px;border:1px solid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black;background-color:yellow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555282-2269-EA75-9E0F-0EC00DE64A8F}"/>
              </a:ext>
            </a:extLst>
          </p:cNvPr>
          <p:cNvSpPr txBox="1"/>
          <p:nvPr/>
        </p:nvSpPr>
        <p:spPr>
          <a:xfrm>
            <a:off x="6427304" y="1255399"/>
            <a:ext cx="6096000" cy="369331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some text in the div.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paragraph in the div.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another paragraph in the div.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Remove div element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408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58682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Traversing the DOM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66" y="739775"/>
            <a:ext cx="4890451" cy="3157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DOM traversing refers to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the process of navigating through the Document Object Model (DOM)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 tree structure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to access and manipulate elements.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Start with one selection and move through that selection until you reach the elements you desire.</a:t>
            </a:r>
          </a:p>
          <a:p>
            <a:pPr marL="11112" algn="just">
              <a:spcBef>
                <a:spcPts val="13"/>
              </a:spcBef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There are several methods and properties available for traversing the DOM.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jQuery Dimensions">
            <a:extLst>
              <a:ext uri="{FF2B5EF4-FFF2-40B4-BE49-F238E27FC236}">
                <a16:creationId xmlns:a16="http://schemas.microsoft.com/office/drawing/2014/main" id="{EDA8F640-55B9-4500-7AE6-E74843667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990" y="768492"/>
            <a:ext cx="5255640" cy="247765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3FA71B-1E81-D0CC-B5C7-97C0BB315B7C}"/>
              </a:ext>
            </a:extLst>
          </p:cNvPr>
          <p:cNvSpPr txBox="1"/>
          <p:nvPr/>
        </p:nvSpPr>
        <p:spPr>
          <a:xfrm>
            <a:off x="6042990" y="3534963"/>
            <a:ext cx="6042992" cy="25545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&lt;div&gt;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element is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parent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of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US" sz="1600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ul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&gt;,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and an 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ancestor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of everything inside of it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US" sz="1600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ul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&gt;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is the 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parent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of both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&lt;li&gt;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elements, and a 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child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of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&lt;div&gt;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&lt;li&gt;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element is the 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parent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of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&lt;span&gt;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child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of &lt;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ul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&gt; and a 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descendant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of &lt;div&gt;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&lt;span&gt; element is a 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child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of the left &lt;li&gt; and a 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descendant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of &lt;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ul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&gt; and &lt;div&gt;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two &lt;li&gt; elements are 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siblings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(they share the same parent)</a:t>
            </a:r>
          </a:p>
        </p:txBody>
      </p:sp>
    </p:spTree>
    <p:extLst>
      <p:ext uri="{BB962C8B-B14F-4D97-AF65-F5344CB8AC3E}">
        <p14:creationId xmlns:p14="http://schemas.microsoft.com/office/powerpoint/2010/main" val="864980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0" y="18466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algn="ctr"/>
            <a:r>
              <a:rPr lang="en-US" sz="2400" b="1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Traversing the DOM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65" y="738208"/>
            <a:ext cx="5606069" cy="1988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1112" algn="just">
              <a:spcBef>
                <a:spcPts val="13"/>
              </a:spcBef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1)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parentNode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This property returns the parent node of the current node.</a:t>
            </a:r>
          </a:p>
          <a:p>
            <a:pPr marL="11112" algn="just">
              <a:spcBef>
                <a:spcPts val="13"/>
              </a:spcBef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11112" algn="just">
              <a:spcBef>
                <a:spcPts val="13"/>
              </a:spcBef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Ex.</a:t>
            </a:r>
          </a:p>
          <a:p>
            <a:pPr marL="11112" algn="just">
              <a:spcBef>
                <a:spcPts val="13"/>
              </a:spcBef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highlight>
                  <a:srgbClr val="00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var parent =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element.parentNode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;</a:t>
            </a:r>
          </a:p>
          <a:p>
            <a:pPr marL="354012" indent="-342900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endParaRPr kumimoji="0" lang="en-US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C74A45-60F9-AFCF-7355-E28C4CF54208}"/>
              </a:ext>
            </a:extLst>
          </p:cNvPr>
          <p:cNvSpPr txBox="1"/>
          <p:nvPr/>
        </p:nvSpPr>
        <p:spPr>
          <a:xfrm>
            <a:off x="5698434" y="738208"/>
            <a:ext cx="6387549" cy="53245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parentNode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Example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myElement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Hello, DOM!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element =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myElement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  </a:t>
            </a:r>
            <a:r>
              <a:rPr lang="en-US" sz="2000" b="1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var</a:t>
            </a:r>
            <a:r>
              <a:rPr lang="en-US" sz="2000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parent = </a:t>
            </a:r>
            <a:r>
              <a:rPr lang="en-US" sz="2000" b="1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element.parentNode</a:t>
            </a:r>
            <a:r>
              <a:rPr lang="en-US" sz="2000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document.writeln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(parent);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07AB162-4B3D-C860-15DC-DB3C0317C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067C6C-DE6A-EBA8-BDEA-BA4C6B8F2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949" y="3429000"/>
            <a:ext cx="2628900" cy="193357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616431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0" y="18466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algn="ctr"/>
            <a:r>
              <a:rPr lang="en-US" sz="2400" b="1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Traversing the DOM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65" y="738208"/>
            <a:ext cx="5606069" cy="1926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1112" algn="just">
              <a:spcBef>
                <a:spcPts val="13"/>
              </a:spcBef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2)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childNodes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This property returns a collection of all child nodes of the current node.</a:t>
            </a:r>
          </a:p>
          <a:p>
            <a:pPr marL="11112" algn="just">
              <a:spcBef>
                <a:spcPts val="13"/>
              </a:spcBef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11112" algn="just">
              <a:spcBef>
                <a:spcPts val="13"/>
              </a:spcBef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Ex.</a:t>
            </a:r>
          </a:p>
          <a:p>
            <a:pPr marL="11112" algn="just">
              <a:spcBef>
                <a:spcPts val="13"/>
              </a:spcBef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var children =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element.childNodes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;</a:t>
            </a:r>
          </a:p>
          <a:p>
            <a:pPr marL="11112" algn="just">
              <a:spcBef>
                <a:spcPts val="13"/>
              </a:spcBef>
              <a:buNone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C74A45-60F9-AFCF-7355-E28C4CF54208}"/>
              </a:ext>
            </a:extLst>
          </p:cNvPr>
          <p:cNvSpPr txBox="1"/>
          <p:nvPr/>
        </p:nvSpPr>
        <p:spPr>
          <a:xfrm>
            <a:off x="184731" y="2349073"/>
            <a:ext cx="5911269" cy="44012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childNodes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Example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myElement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Hello, DOM!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paragraph.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 1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 2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 3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07AB162-4B3D-C860-15DC-DB3C0317C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C377F4-8C9D-9A93-8D58-4D4FEC180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2CFB7C-4D94-DD32-0F9E-280DA9A03361}"/>
              </a:ext>
            </a:extLst>
          </p:cNvPr>
          <p:cNvSpPr txBox="1"/>
          <p:nvPr/>
        </p:nvSpPr>
        <p:spPr>
          <a:xfrm>
            <a:off x="6064586" y="649336"/>
            <a:ext cx="6098344" cy="36933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element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myElement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  </a:t>
            </a:r>
            <a:r>
              <a:rPr lang="en-US" sz="1800" b="1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var</a:t>
            </a:r>
            <a:r>
              <a:rPr lang="en-US" sz="1800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children = </a:t>
            </a:r>
            <a:r>
              <a:rPr lang="en-US" sz="1800" b="1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element.childNodes</a:t>
            </a:r>
            <a:r>
              <a:rPr lang="en-US" sz="1800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children.length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document.writeln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children[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4DA615-5971-9B5D-B0FF-64E17785C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457" y="3050221"/>
            <a:ext cx="3175049" cy="370005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159819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0" y="18466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algn="ctr"/>
            <a:r>
              <a:rPr lang="en-US" sz="2400" b="1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Traversing the DOM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65" y="738208"/>
            <a:ext cx="5606069" cy="1926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1112" algn="just">
              <a:spcBef>
                <a:spcPts val="13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highlight>
                  <a:srgbClr val="00FF00"/>
                </a:highlight>
                <a:cs typeface="Arial" panose="020B0604020202020204" pitchFamily="34" charset="0"/>
              </a:rPr>
              <a:t>3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altLang="en-US" sz="2000" b="1" dirty="0" err="1">
                <a:solidFill>
                  <a:srgbClr val="FF0000"/>
                </a:solidFill>
                <a:highlight>
                  <a:srgbClr val="00FF00"/>
                </a:highlight>
                <a:cs typeface="Arial" panose="020B0604020202020204" pitchFamily="34" charset="0"/>
              </a:rPr>
              <a:t>firstChild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This property returns first child of the current node.</a:t>
            </a:r>
          </a:p>
          <a:p>
            <a:pPr marL="11112" algn="just">
              <a:spcBef>
                <a:spcPts val="13"/>
              </a:spcBef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11112" algn="just">
              <a:spcBef>
                <a:spcPts val="13"/>
              </a:spcBef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Ex.</a:t>
            </a:r>
          </a:p>
          <a:p>
            <a:pPr marL="11112" algn="just">
              <a:spcBef>
                <a:spcPts val="13"/>
              </a:spcBef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var children = element.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firstChild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;</a:t>
            </a:r>
          </a:p>
          <a:p>
            <a:pPr marL="11112" algn="just">
              <a:spcBef>
                <a:spcPts val="13"/>
              </a:spcBef>
              <a:buNone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C74A45-60F9-AFCF-7355-E28C4CF54208}"/>
              </a:ext>
            </a:extLst>
          </p:cNvPr>
          <p:cNvSpPr txBox="1"/>
          <p:nvPr/>
        </p:nvSpPr>
        <p:spPr>
          <a:xfrm>
            <a:off x="5698435" y="712224"/>
            <a:ext cx="6255826" cy="59400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firstChild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Example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myElement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2000" b="0" dirty="0">
                <a:solidFill>
                  <a:srgbClr val="8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p&gt;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This is a paragraph.</a:t>
            </a:r>
            <a:r>
              <a:rPr lang="en-US" sz="2000" b="0" dirty="0">
                <a:solidFill>
                  <a:srgbClr val="8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&lt;/p&gt;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&lt;span&gt;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second element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element =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myElement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var</a:t>
            </a:r>
            <a:r>
              <a:rPr lang="en-US" sz="2000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firstChild</a:t>
            </a:r>
            <a:r>
              <a:rPr lang="en-US" sz="2000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element.firstChild</a:t>
            </a:r>
            <a:r>
              <a:rPr lang="en-US" sz="2000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document.writeln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firstChild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</a:t>
            </a: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07AB162-4B3D-C860-15DC-DB3C0317C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C377F4-8C9D-9A93-8D58-4D4FEC180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88C14F-35AA-05D6-8190-C028BC200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18" y="2729954"/>
            <a:ext cx="2657475" cy="16668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72540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0" y="18466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algn="ctr"/>
            <a:r>
              <a:rPr lang="en-US" sz="2400" b="1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Traversing the DOM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65" y="738208"/>
            <a:ext cx="5606069" cy="1926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1112" algn="just">
              <a:spcBef>
                <a:spcPts val="13"/>
              </a:spcBef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4)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lat</a:t>
            </a:r>
            <a:r>
              <a:rPr lang="en-US" altLang="en-US" sz="2000" b="1" dirty="0" err="1">
                <a:solidFill>
                  <a:srgbClr val="FF0000"/>
                </a:solidFill>
                <a:highlight>
                  <a:srgbClr val="00FF00"/>
                </a:highlight>
                <a:cs typeface="Arial" panose="020B0604020202020204" pitchFamily="34" charset="0"/>
              </a:rPr>
              <a:t>Child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This property returns </a:t>
            </a:r>
            <a:r>
              <a:rPr lang="en-US" altLang="en-US" sz="2000" b="1" dirty="0">
                <a:cs typeface="Arial" panose="020B0604020202020204" pitchFamily="34" charset="0"/>
              </a:rPr>
              <a:t>last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 child of the current node.</a:t>
            </a:r>
          </a:p>
          <a:p>
            <a:pPr marL="11112" algn="just">
              <a:spcBef>
                <a:spcPts val="13"/>
              </a:spcBef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11112" algn="just">
              <a:spcBef>
                <a:spcPts val="13"/>
              </a:spcBef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Ex.</a:t>
            </a:r>
          </a:p>
          <a:p>
            <a:pPr marL="11112" algn="just">
              <a:spcBef>
                <a:spcPts val="13"/>
              </a:spcBef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var children = element. </a:t>
            </a:r>
            <a:r>
              <a:rPr lang="en-US" altLang="en-US" sz="2000" b="1" dirty="0" err="1">
                <a:solidFill>
                  <a:srgbClr val="FF0000"/>
                </a:solidFill>
                <a:highlight>
                  <a:srgbClr val="00FF00"/>
                </a:highlight>
                <a:cs typeface="Arial" panose="020B0604020202020204" pitchFamily="34" charset="0"/>
              </a:rPr>
              <a:t>lat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Child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;</a:t>
            </a:r>
          </a:p>
          <a:p>
            <a:pPr marL="11112" algn="just">
              <a:spcBef>
                <a:spcPts val="13"/>
              </a:spcBef>
              <a:buNone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C74A45-60F9-AFCF-7355-E28C4CF54208}"/>
              </a:ext>
            </a:extLst>
          </p:cNvPr>
          <p:cNvSpPr txBox="1"/>
          <p:nvPr/>
        </p:nvSpPr>
        <p:spPr>
          <a:xfrm>
            <a:off x="5698435" y="712224"/>
            <a:ext cx="6255826" cy="53245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lastChild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Example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myElement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Hello, DOM!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sz="2000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paragraph.</a:t>
            </a:r>
          </a:p>
          <a:p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spc="-150" dirty="0">
                <a:solidFill>
                  <a:srgbClr val="0000FF"/>
                </a:solidFill>
                <a:latin typeface="Consolas" panose="020B0609020204030204" pitchFamily="49" charset="0"/>
              </a:rPr>
              <a:t>v</a:t>
            </a:r>
            <a:r>
              <a:rPr lang="en-US" sz="2000" b="0" spc="-15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 </a:t>
            </a:r>
            <a:r>
              <a:rPr lang="en-US" sz="2000" b="0" spc="-15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</a:t>
            </a:r>
            <a:r>
              <a:rPr lang="en-US" sz="2000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spc="-15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sz="2000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spc="-15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spc="-15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myElement</a:t>
            </a:r>
            <a:r>
              <a:rPr lang="en-US" sz="2000" b="0" spc="-15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var</a:t>
            </a:r>
            <a:r>
              <a:rPr lang="en-US" sz="2000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lastChild</a:t>
            </a:r>
            <a:r>
              <a:rPr lang="en-US" sz="2000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ele.lastChild</a:t>
            </a:r>
            <a:r>
              <a:rPr lang="en-US" sz="2000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document.writeln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lastChild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07AB162-4B3D-C860-15DC-DB3C0317C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C377F4-8C9D-9A93-8D58-4D4FEC180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73448C-CC94-CFF9-7C1F-F985203FF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68" y="3022822"/>
            <a:ext cx="3538331" cy="252384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178034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58682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The DOM as a Tree Structure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66" y="739775"/>
            <a:ext cx="12085983" cy="695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web page is loaded, the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 creates a Document Object Model of the page.</a:t>
            </a: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DOM model is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constructed as a tree of Objects: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DOM HTML tree">
            <a:extLst>
              <a:ext uri="{FF2B5EF4-FFF2-40B4-BE49-F238E27FC236}">
                <a16:creationId xmlns:a16="http://schemas.microsoft.com/office/drawing/2014/main" id="{68C16979-BF12-99F4-EF10-C8FB0A4D2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96" y="1647787"/>
            <a:ext cx="7244384" cy="4537113"/>
          </a:xfrm>
          <a:prstGeom prst="rect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981C52-3D44-952B-EA78-0A5EEC05AC00}"/>
              </a:ext>
            </a:extLst>
          </p:cNvPr>
          <p:cNvSpPr txBox="1"/>
          <p:nvPr/>
        </p:nvSpPr>
        <p:spPr>
          <a:xfrm>
            <a:off x="8574156" y="1647787"/>
            <a:ext cx="3604193" cy="37888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&lt;html&gt;</a:t>
            </a:r>
          </a:p>
          <a:p>
            <a:pPr>
              <a:lnSpc>
                <a:spcPct val="150000"/>
              </a:lnSpc>
            </a:pPr>
            <a:r>
              <a:rPr lang="en-US" dirty="0"/>
              <a:t>&lt;head&gt;</a:t>
            </a:r>
          </a:p>
          <a:p>
            <a:pPr>
              <a:lnSpc>
                <a:spcPct val="150000"/>
              </a:lnSpc>
            </a:pPr>
            <a:r>
              <a:rPr lang="en-US" dirty="0"/>
              <a:t>&lt;title&gt; My title&lt;/title&gt;</a:t>
            </a:r>
          </a:p>
          <a:p>
            <a:pPr>
              <a:lnSpc>
                <a:spcPct val="150000"/>
              </a:lnSpc>
            </a:pPr>
            <a:r>
              <a:rPr lang="en-US" dirty="0"/>
              <a:t>&lt;/head&gt;</a:t>
            </a:r>
          </a:p>
          <a:p>
            <a:pPr>
              <a:lnSpc>
                <a:spcPct val="150000"/>
              </a:lnSpc>
            </a:pPr>
            <a:r>
              <a:rPr lang="en-US" dirty="0"/>
              <a:t>&lt;body&gt;</a:t>
            </a:r>
          </a:p>
          <a:p>
            <a:pPr>
              <a:lnSpc>
                <a:spcPct val="150000"/>
              </a:lnSpc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=“abc.html&gt; My link&lt;/a&gt;</a:t>
            </a:r>
          </a:p>
          <a:p>
            <a:pPr>
              <a:lnSpc>
                <a:spcPct val="150000"/>
              </a:lnSpc>
            </a:pPr>
            <a:r>
              <a:rPr lang="en-US" dirty="0"/>
              <a:t>&lt;h1&gt; My Header&lt;/h1&gt;</a:t>
            </a:r>
          </a:p>
          <a:p>
            <a:pPr>
              <a:lnSpc>
                <a:spcPct val="150000"/>
              </a:lnSpc>
            </a:pPr>
            <a:r>
              <a:rPr lang="en-US" dirty="0"/>
              <a:t>&lt;/body&gt;</a:t>
            </a:r>
          </a:p>
          <a:p>
            <a:pPr>
              <a:lnSpc>
                <a:spcPct val="150000"/>
              </a:lnSpc>
            </a:pPr>
            <a:r>
              <a:rPr lang="en-US" dirty="0"/>
              <a:t>&lt;/html&gt;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9816BD4B-97F1-DDED-1B54-2B8A5B471E7F}"/>
              </a:ext>
            </a:extLst>
          </p:cNvPr>
          <p:cNvSpPr/>
          <p:nvPr/>
        </p:nvSpPr>
        <p:spPr>
          <a:xfrm>
            <a:off x="6838122" y="3194449"/>
            <a:ext cx="1736034" cy="6955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C4078A-7058-FC0E-CA3F-A244DA4FE7D5}"/>
              </a:ext>
            </a:extLst>
          </p:cNvPr>
          <p:cNvSpPr txBox="1"/>
          <p:nvPr/>
        </p:nvSpPr>
        <p:spPr>
          <a:xfrm>
            <a:off x="9117495" y="5504214"/>
            <a:ext cx="1655710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Html document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A5EF2C-5573-2D7D-686E-F3E98936BC63}"/>
              </a:ext>
            </a:extLst>
          </p:cNvPr>
          <p:cNvSpPr txBox="1"/>
          <p:nvPr/>
        </p:nvSpPr>
        <p:spPr>
          <a:xfrm>
            <a:off x="2902226" y="6298474"/>
            <a:ext cx="113556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DOM Tree</a:t>
            </a:r>
          </a:p>
        </p:txBody>
      </p:sp>
    </p:spTree>
    <p:extLst>
      <p:ext uri="{BB962C8B-B14F-4D97-AF65-F5344CB8AC3E}">
        <p14:creationId xmlns:p14="http://schemas.microsoft.com/office/powerpoint/2010/main" val="421935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0" y="18466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algn="ctr"/>
            <a:r>
              <a:rPr lang="en-US" sz="2400" b="1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Traversing the DOM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65" y="738208"/>
            <a:ext cx="5606069" cy="1926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1112" algn="just">
              <a:spcBef>
                <a:spcPts val="13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highlight>
                  <a:srgbClr val="00FF00"/>
                </a:highlight>
                <a:cs typeface="Arial" panose="020B0604020202020204" pitchFamily="34" charset="0"/>
              </a:rPr>
              <a:t>5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nextSibling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::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This property returns the next sibling node of the current node.</a:t>
            </a:r>
          </a:p>
          <a:p>
            <a:pPr marL="11112" algn="just">
              <a:spcBef>
                <a:spcPts val="13"/>
              </a:spcBef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11112" algn="just">
              <a:spcBef>
                <a:spcPts val="13"/>
              </a:spcBef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Ex.</a:t>
            </a:r>
          </a:p>
          <a:p>
            <a:pPr marL="11112" algn="just">
              <a:spcBef>
                <a:spcPts val="13"/>
              </a:spcBef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var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nextSibling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element.nextSibling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;;</a:t>
            </a:r>
          </a:p>
          <a:p>
            <a:pPr marL="11112" algn="just">
              <a:spcBef>
                <a:spcPts val="13"/>
              </a:spcBef>
              <a:buNone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C74A45-60F9-AFCF-7355-E28C4CF54208}"/>
              </a:ext>
            </a:extLst>
          </p:cNvPr>
          <p:cNvSpPr txBox="1"/>
          <p:nvPr/>
        </p:nvSpPr>
        <p:spPr>
          <a:xfrm>
            <a:off x="5817705" y="738208"/>
            <a:ext cx="6494364" cy="47089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8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&lt;p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E5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id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0000FF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myElement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CD3131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/</a:t>
            </a:r>
            <a:r>
              <a:rPr lang="en-US" sz="2000" b="0" dirty="0">
                <a:solidFill>
                  <a:srgbClr val="8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Next Sibling </a:t>
            </a:r>
          </a:p>
          <a:p>
            <a:r>
              <a:rPr lang="en-US" sz="2000" b="0" dirty="0">
                <a:solidFill>
                  <a:srgbClr val="8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&lt;h3&gt;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 this tis next Sibling</a:t>
            </a:r>
            <a:r>
              <a:rPr lang="en-US" sz="2000" b="0" dirty="0">
                <a:solidFill>
                  <a:srgbClr val="8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&lt;/h3&gt;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myElement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 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  </a:t>
            </a:r>
            <a:r>
              <a:rPr lang="en-US" sz="2000" b="1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var</a:t>
            </a:r>
            <a:r>
              <a:rPr lang="en-US" sz="2000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nextSibling</a:t>
            </a:r>
            <a:r>
              <a:rPr lang="en-US" sz="2000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ele.nextSibling</a:t>
            </a:r>
            <a:r>
              <a:rPr lang="en-US" sz="2000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document.writeln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nextSibling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&lt;/body&gt;&lt;/html&gt;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07AB162-4B3D-C860-15DC-DB3C0317C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C377F4-8C9D-9A93-8D58-4D4FEC180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5EB6B3-6F6F-9363-8484-66632118C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09" y="3084084"/>
            <a:ext cx="3284338" cy="1926639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171130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0" y="18466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algn="ctr"/>
            <a:r>
              <a:rPr lang="en-US" sz="2400" b="1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Traversing the DOM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65" y="738208"/>
            <a:ext cx="5606069" cy="1311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1112" algn="just">
              <a:spcBef>
                <a:spcPts val="13"/>
              </a:spcBef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6)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previousSibling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This property returns the previous sibling node of the current node. </a:t>
            </a:r>
          </a:p>
          <a:p>
            <a:pPr marL="11112" algn="just">
              <a:spcBef>
                <a:spcPts val="13"/>
              </a:spcBef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Ex.</a:t>
            </a:r>
          </a:p>
          <a:p>
            <a:pPr marL="11112" algn="just">
              <a:spcBef>
                <a:spcPts val="13"/>
              </a:spcBef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var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prevSibling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element.previousSibling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;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C74A45-60F9-AFCF-7355-E28C4CF54208}"/>
              </a:ext>
            </a:extLst>
          </p:cNvPr>
          <p:cNvSpPr txBox="1"/>
          <p:nvPr/>
        </p:nvSpPr>
        <p:spPr>
          <a:xfrm>
            <a:off x="92366" y="2049294"/>
            <a:ext cx="8070974" cy="47089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8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&lt;p&gt;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 is the target element.&lt;/p&gt; (don’t use space)  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myElement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Hello, DOM!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paragraph.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myElement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1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var</a:t>
            </a:r>
            <a:r>
              <a:rPr lang="en-US" sz="2000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prevSibling</a:t>
            </a:r>
            <a:r>
              <a:rPr lang="en-US" sz="2000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ele.previousSibling</a:t>
            </a:r>
            <a:r>
              <a:rPr lang="en-US" sz="2000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document.writeln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prevSibling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</a:p>
          <a:p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07AB162-4B3D-C860-15DC-DB3C0317C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C377F4-8C9D-9A93-8D58-4D4FEC180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0107A3-5471-92D0-DE18-8A303E3A5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103" y="2601154"/>
            <a:ext cx="2981325" cy="20002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284313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0" y="18466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algn="ctr"/>
            <a:r>
              <a:rPr lang="en-US" sz="2400" b="1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Traversing the DOM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64" y="738208"/>
            <a:ext cx="8084227" cy="1311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1112" algn="just">
              <a:spcBef>
                <a:spcPts val="13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highlight>
                  <a:srgbClr val="00FF00"/>
                </a:highlight>
                <a:cs typeface="Arial" panose="020B0604020202020204" pitchFamily="34" charset="0"/>
              </a:rPr>
              <a:t>7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querySelector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This method returns the first element that matches a specified CSS selector within the current node</a:t>
            </a:r>
          </a:p>
          <a:p>
            <a:pPr marL="11112" algn="just">
              <a:spcBef>
                <a:spcPts val="13"/>
              </a:spcBef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Ex.</a:t>
            </a:r>
          </a:p>
          <a:p>
            <a:pPr marL="11112">
              <a:spcBef>
                <a:spcPts val="13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highlight>
                  <a:srgbClr val="00FF00"/>
                </a:highlight>
                <a:cs typeface="Arial" panose="020B0604020202020204" pitchFamily="34" charset="0"/>
              </a:rPr>
              <a:t>v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ar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matchingEl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element.querySelector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(selector);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C74A45-60F9-AFCF-7355-E28C4CF54208}"/>
              </a:ext>
            </a:extLst>
          </p:cNvPr>
          <p:cNvSpPr txBox="1"/>
          <p:nvPr/>
        </p:nvSpPr>
        <p:spPr>
          <a:xfrm>
            <a:off x="184732" y="2388789"/>
            <a:ext cx="7991860" cy="44012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myElement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Hello, DOM!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paragraph.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myElement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1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var</a:t>
            </a:r>
            <a:r>
              <a:rPr lang="en-US" sz="2000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matchingEl</a:t>
            </a:r>
            <a:r>
              <a:rPr lang="en-US" sz="2000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ele.querySelector</a:t>
            </a:r>
            <a:r>
              <a:rPr lang="en-US" sz="2000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".</a:t>
            </a:r>
            <a:r>
              <a:rPr lang="en-US" sz="2000" b="1" dirty="0" err="1">
                <a:solidFill>
                  <a:srgbClr val="A3151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myClass</a:t>
            </a:r>
            <a:r>
              <a:rPr lang="en-US" sz="2000" b="1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document.writeln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matchingEl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07AB162-4B3D-C860-15DC-DB3C0317C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C377F4-8C9D-9A93-8D58-4D4FEC180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8D6D66-1C3D-D901-B620-2656A49C3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0830" y="2349665"/>
            <a:ext cx="3706438" cy="2647456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749876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0" y="18466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algn="ctr"/>
            <a:r>
              <a:rPr lang="en-US" sz="2400" b="1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Traversing the DOM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65" y="738208"/>
            <a:ext cx="5606069" cy="1926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1112" algn="just">
              <a:spcBef>
                <a:spcPts val="13"/>
              </a:spcBef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8)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querySelectorAll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This method returns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collection of all elements that match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a specified CSS selector within the current node.</a:t>
            </a:r>
          </a:p>
          <a:p>
            <a:pPr marL="11112" algn="just">
              <a:spcBef>
                <a:spcPts val="13"/>
              </a:spcBef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i.e. returns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matching elements</a:t>
            </a:r>
          </a:p>
          <a:p>
            <a:pPr marL="11112" algn="just">
              <a:spcBef>
                <a:spcPts val="13"/>
              </a:spcBef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Ex.</a:t>
            </a:r>
          </a:p>
          <a:p>
            <a:pPr marL="11112">
              <a:spcBef>
                <a:spcPts val="13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highlight>
                  <a:srgbClr val="00FF00"/>
                </a:highlight>
                <a:cs typeface="Arial" panose="020B0604020202020204" pitchFamily="34" charset="0"/>
              </a:rPr>
              <a:t>var me = </a:t>
            </a:r>
            <a:r>
              <a:rPr lang="en-US" altLang="en-US" sz="2000" b="1" dirty="0" err="1">
                <a:solidFill>
                  <a:srgbClr val="FF0000"/>
                </a:solidFill>
                <a:highlight>
                  <a:srgbClr val="00FF00"/>
                </a:highlight>
                <a:cs typeface="Arial" panose="020B0604020202020204" pitchFamily="34" charset="0"/>
              </a:rPr>
              <a:t>element.querySelectorAll</a:t>
            </a:r>
            <a:r>
              <a:rPr lang="en-US" altLang="en-US" sz="2000" b="1" dirty="0">
                <a:solidFill>
                  <a:srgbClr val="FF0000"/>
                </a:solidFill>
                <a:highlight>
                  <a:srgbClr val="00FF00"/>
                </a:highlight>
                <a:cs typeface="Arial" panose="020B0604020202020204" pitchFamily="34" charset="0"/>
              </a:rPr>
              <a:t>(selector);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C74A45-60F9-AFCF-7355-E28C4CF54208}"/>
              </a:ext>
            </a:extLst>
          </p:cNvPr>
          <p:cNvSpPr txBox="1"/>
          <p:nvPr/>
        </p:nvSpPr>
        <p:spPr>
          <a:xfrm>
            <a:off x="118071" y="2769078"/>
            <a:ext cx="6361846" cy="37856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0" dirty="0">
                <a:effectLst/>
                <a:latin typeface="Consolas" panose="020B0609020204030204" pitchFamily="49" charset="0"/>
              </a:rPr>
              <a:t>&lt;html&gt; &lt;body&gt;</a:t>
            </a:r>
          </a:p>
          <a:p>
            <a:r>
              <a:rPr lang="en-US" sz="2000" b="0" dirty="0">
                <a:effectLst/>
                <a:latin typeface="Consolas" panose="020B0609020204030204" pitchFamily="49" charset="0"/>
              </a:rPr>
              <a:t>  &lt;div id="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myElement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"&gt;</a:t>
            </a:r>
          </a:p>
          <a:p>
            <a:r>
              <a:rPr lang="en-US" sz="2000" b="0" dirty="0">
                <a:effectLst/>
                <a:latin typeface="Consolas" panose="020B0609020204030204" pitchFamily="49" charset="0"/>
              </a:rPr>
              <a:t>    &lt;h1&gt;Hello, DOM!&lt;/h1&gt;</a:t>
            </a:r>
          </a:p>
          <a:p>
            <a:r>
              <a:rPr lang="en-US" sz="2000" b="0" dirty="0">
                <a:effectLst/>
                <a:latin typeface="Consolas" panose="020B0609020204030204" pitchFamily="49" charset="0"/>
              </a:rPr>
              <a:t>    &lt;p class="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myClass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"&gt;This is a paragraph.&lt;/p&gt;</a:t>
            </a:r>
          </a:p>
          <a:p>
            <a:r>
              <a:rPr lang="en-US" sz="2000" b="0" dirty="0">
                <a:effectLst/>
                <a:latin typeface="Consolas" panose="020B0609020204030204" pitchFamily="49" charset="0"/>
              </a:rPr>
              <a:t>    &lt;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ul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0" b="0" dirty="0">
                <a:effectLst/>
                <a:latin typeface="Consolas" panose="020B0609020204030204" pitchFamily="49" charset="0"/>
              </a:rPr>
              <a:t>      &lt;li&gt;Item 1&lt;/li&gt;</a:t>
            </a:r>
          </a:p>
          <a:p>
            <a:r>
              <a:rPr lang="en-US" sz="2000" b="0" dirty="0">
                <a:effectLst/>
                <a:latin typeface="Consolas" panose="020B0609020204030204" pitchFamily="49" charset="0"/>
              </a:rPr>
              <a:t>      &lt;li&gt;Item 2&lt;/li&gt;</a:t>
            </a:r>
          </a:p>
          <a:p>
            <a:r>
              <a:rPr lang="en-US" sz="2000" b="0" dirty="0">
                <a:effectLst/>
                <a:latin typeface="Consolas" panose="020B0609020204030204" pitchFamily="49" charset="0"/>
              </a:rPr>
              <a:t>      &lt;li&gt;Item 3&lt;/li&gt;</a:t>
            </a:r>
          </a:p>
          <a:p>
            <a:r>
              <a:rPr lang="en-US" sz="2000" b="0" dirty="0">
                <a:effectLst/>
                <a:latin typeface="Consolas" panose="020B0609020204030204" pitchFamily="49" charset="0"/>
              </a:rPr>
              <a:t>    &lt;/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ul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&gt; </a:t>
            </a:r>
          </a:p>
          <a:p>
            <a:r>
              <a:rPr lang="en-US" sz="2000" b="0" dirty="0">
                <a:effectLst/>
                <a:latin typeface="Consolas" panose="020B0609020204030204" pitchFamily="49" charset="0"/>
              </a:rPr>
              <a:t>&lt;/div&gt;</a:t>
            </a:r>
          </a:p>
          <a:p>
            <a:endParaRPr lang="en-US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07AB162-4B3D-C860-15DC-DB3C0317C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C377F4-8C9D-9A93-8D58-4D4FEC180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79199-C66E-DA8C-B348-0C8BA3B210BB}"/>
              </a:ext>
            </a:extLst>
          </p:cNvPr>
          <p:cNvSpPr txBox="1"/>
          <p:nvPr/>
        </p:nvSpPr>
        <p:spPr>
          <a:xfrm>
            <a:off x="6128544" y="626729"/>
            <a:ext cx="6098344" cy="3416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b="0" dirty="0">
                <a:effectLst/>
                <a:latin typeface="Consolas" panose="020B0609020204030204" pitchFamily="49" charset="0"/>
              </a:rPr>
              <a:t> &lt;script&gt;</a:t>
            </a:r>
          </a:p>
          <a:p>
            <a:r>
              <a:rPr lang="en-US" sz="1800" b="0" dirty="0">
                <a:effectLst/>
                <a:latin typeface="Consolas" panose="020B0609020204030204" pitchFamily="49" charset="0"/>
              </a:rPr>
              <a:t>  var </a:t>
            </a:r>
            <a:r>
              <a:rPr lang="en-US" sz="1800" b="0" dirty="0" err="1">
                <a:effectLst/>
                <a:latin typeface="Consolas" panose="020B0609020204030204" pitchFamily="49" charset="0"/>
              </a:rPr>
              <a:t>ele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= </a:t>
            </a:r>
            <a:r>
              <a:rPr lang="en-US" sz="1800" b="0" dirty="0" err="1"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("</a:t>
            </a:r>
            <a:r>
              <a:rPr lang="en-US" sz="1800" b="0" dirty="0" err="1">
                <a:effectLst/>
                <a:latin typeface="Consolas" panose="020B0609020204030204" pitchFamily="49" charset="0"/>
              </a:rPr>
              <a:t>myElement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");</a:t>
            </a:r>
          </a:p>
          <a:p>
            <a:r>
              <a:rPr lang="en-US" sz="1800" b="1" dirty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var me = </a:t>
            </a:r>
            <a:r>
              <a:rPr lang="en-US" sz="1800" b="1" dirty="0" err="1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ele.querySelectorAll</a:t>
            </a:r>
            <a:r>
              <a:rPr lang="en-US" sz="1800" b="1" dirty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("li");</a:t>
            </a:r>
          </a:p>
          <a:p>
            <a:r>
              <a:rPr lang="en-US" sz="1800" b="0" spc="-150" dirty="0">
                <a:effectLst/>
                <a:latin typeface="Consolas" panose="020B0609020204030204" pitchFamily="49" charset="0"/>
              </a:rPr>
              <a:t>for (var </a:t>
            </a:r>
            <a:r>
              <a:rPr lang="en-US" sz="1800" b="0" spc="-15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sz="1800" b="0" spc="-150" dirty="0">
                <a:effectLst/>
                <a:latin typeface="Consolas" panose="020B0609020204030204" pitchFamily="49" charset="0"/>
              </a:rPr>
              <a:t> = 0; </a:t>
            </a:r>
            <a:r>
              <a:rPr lang="en-US" sz="1800" b="0" spc="-15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sz="1800" b="0" spc="-150" dirty="0">
                <a:effectLst/>
                <a:latin typeface="Consolas" panose="020B0609020204030204" pitchFamily="49" charset="0"/>
              </a:rPr>
              <a:t> &lt; </a:t>
            </a:r>
            <a:r>
              <a:rPr lang="en-US" sz="1800" b="0" spc="-150" dirty="0" err="1">
                <a:effectLst/>
                <a:latin typeface="Consolas" panose="020B0609020204030204" pitchFamily="49" charset="0"/>
              </a:rPr>
              <a:t>me.length</a:t>
            </a:r>
            <a:r>
              <a:rPr lang="en-US" sz="1800" b="0" spc="-150" dirty="0">
                <a:effectLst/>
                <a:latin typeface="Consolas" panose="020B0609020204030204" pitchFamily="49" charset="0"/>
              </a:rPr>
              <a:t>; </a:t>
            </a:r>
            <a:r>
              <a:rPr lang="en-US" sz="1800" b="0" spc="-15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sz="1800" b="0" spc="-150" dirty="0">
                <a:effectLst/>
                <a:latin typeface="Consolas" panose="020B0609020204030204" pitchFamily="49" charset="0"/>
              </a:rPr>
              <a:t>++) 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800" b="0" dirty="0">
                <a:effectLst/>
                <a:latin typeface="Consolas" panose="020B0609020204030204" pitchFamily="49" charset="0"/>
              </a:rPr>
              <a:t>      </a:t>
            </a:r>
            <a:r>
              <a:rPr lang="en-US" sz="1800" b="0" dirty="0" err="1">
                <a:effectLst/>
                <a:latin typeface="Consolas" panose="020B0609020204030204" pitchFamily="49" charset="0"/>
              </a:rPr>
              <a:t>document.writeln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(me[</a:t>
            </a:r>
            <a:r>
              <a:rPr lang="en-US" sz="18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sz="1800" b="0" dirty="0"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800" b="0" dirty="0">
                <a:effectLst/>
                <a:latin typeface="Consolas" panose="020B0609020204030204" pitchFamily="49" charset="0"/>
              </a:rPr>
              <a:t>  &lt;/script&gt;</a:t>
            </a:r>
          </a:p>
          <a:p>
            <a:r>
              <a:rPr lang="en-US" sz="1800" b="0" dirty="0">
                <a:effectLst/>
                <a:latin typeface="Consolas" panose="020B0609020204030204" pitchFamily="49" charset="0"/>
              </a:rPr>
              <a:t>&lt;/body&gt;</a:t>
            </a:r>
          </a:p>
          <a:p>
            <a:r>
              <a:rPr lang="en-US" sz="1800" b="0" dirty="0">
                <a:effectLst/>
                <a:latin typeface="Consolas" panose="020B0609020204030204" pitchFamily="49" charset="0"/>
              </a:rPr>
              <a:t>&lt;/html&gt;</a:t>
            </a:r>
          </a:p>
          <a:p>
            <a:r>
              <a:rPr lang="en-US" sz="1800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</a:rPr>
              <a:t>(me=matching elements)</a:t>
            </a:r>
            <a:endParaRPr lang="en-US" sz="18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815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58682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algn="ctr"/>
            <a:r>
              <a:rPr lang="en-US" sz="2400" b="1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Traversing the DOM- jQuery Traversing Methods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65" y="738208"/>
            <a:ext cx="5606069" cy="5004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1112" algn="just">
              <a:spcBef>
                <a:spcPts val="13"/>
              </a:spcBef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Traversing the DOM:</a:t>
            </a:r>
          </a:p>
          <a:p>
            <a:pPr marL="354012" indent="-342900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jQuery provides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variety of methods that allow us to traverse the DOM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54012" indent="-342900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The largest category of traversal methods are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tree-traversal</a:t>
            </a:r>
          </a:p>
          <a:p>
            <a:pPr marL="11112" algn="just">
              <a:spcBef>
                <a:spcPts val="13"/>
              </a:spcBef>
              <a:buNone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11112" algn="just">
              <a:spcBef>
                <a:spcPts val="13"/>
              </a:spcBef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parent()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 gives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parent element of specified selector</a:t>
            </a:r>
          </a:p>
          <a:p>
            <a:pPr marL="11112" algn="just">
              <a:spcBef>
                <a:spcPts val="13"/>
              </a:spcBef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Syntax:</a:t>
            </a:r>
          </a:p>
          <a:p>
            <a:pPr marL="11112" algn="just">
              <a:spcBef>
                <a:spcPts val="13"/>
              </a:spcBef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$(selector).parent();</a:t>
            </a: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11112" algn="just">
              <a:spcBef>
                <a:spcPts val="13"/>
              </a:spcBef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parents()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it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gives all ancestor elements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of the specified selector.</a:t>
            </a:r>
          </a:p>
          <a:p>
            <a:pPr marL="11112" algn="just">
              <a:spcBef>
                <a:spcPts val="13"/>
              </a:spcBef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Syntax:</a:t>
            </a:r>
          </a:p>
          <a:p>
            <a:pPr marL="11112" algn="just">
              <a:spcBef>
                <a:spcPts val="13"/>
              </a:spcBef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$(selector).parents();</a:t>
            </a:r>
          </a:p>
          <a:p>
            <a:pPr marL="11112" algn="just">
              <a:spcBef>
                <a:spcPts val="13"/>
              </a:spcBef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C74A45-60F9-AFCF-7355-E28C4CF54208}"/>
              </a:ext>
            </a:extLst>
          </p:cNvPr>
          <p:cNvSpPr txBox="1"/>
          <p:nvPr/>
        </p:nvSpPr>
        <p:spPr>
          <a:xfrm>
            <a:off x="6220910" y="951341"/>
            <a:ext cx="597109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2" algn="just">
              <a:spcBef>
                <a:spcPts val="13"/>
              </a:spcBef>
              <a:buNone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parentsUntil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it gives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all ancestor elements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between specified selector and arguments.</a:t>
            </a:r>
          </a:p>
          <a:p>
            <a:pPr marL="11112" algn="just">
              <a:spcBef>
                <a:spcPts val="13"/>
              </a:spcBef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11112" algn="just">
              <a:spcBef>
                <a:spcPts val="13"/>
              </a:spcBef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Syntax:</a:t>
            </a:r>
          </a:p>
          <a:p>
            <a:pPr marL="11112" algn="just">
              <a:spcBef>
                <a:spcPts val="13"/>
              </a:spcBef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11112" algn="just">
              <a:spcBef>
                <a:spcPts val="13"/>
              </a:spcBef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     $(selector).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parentsUntil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(selector, filter element)</a:t>
            </a:r>
          </a:p>
          <a:p>
            <a:pPr marL="11112" algn="just">
              <a:spcBef>
                <a:spcPts val="13"/>
              </a:spcBef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11112" algn="just">
              <a:spcBef>
                <a:spcPts val="13"/>
              </a:spcBef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offsetParent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it gives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first positioned parent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element of specified selector.</a:t>
            </a:r>
          </a:p>
          <a:p>
            <a:pPr marL="11112" algn="just">
              <a:spcBef>
                <a:spcPts val="13"/>
              </a:spcBef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Syntax:</a:t>
            </a:r>
          </a:p>
          <a:p>
            <a:pPr marL="11112" algn="just">
              <a:spcBef>
                <a:spcPts val="13"/>
              </a:spcBef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       $(selector).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offsetParent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();</a:t>
            </a:r>
          </a:p>
          <a:p>
            <a:pPr marL="11112" algn="just">
              <a:spcBef>
                <a:spcPts val="13"/>
              </a:spcBef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11112" algn="just">
              <a:spcBef>
                <a:spcPts val="13"/>
              </a:spcBef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closest()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it gives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first ancestor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of the specified selector.</a:t>
            </a:r>
          </a:p>
          <a:p>
            <a:pPr marL="11112" algn="just">
              <a:spcBef>
                <a:spcPts val="13"/>
              </a:spcBef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Syntax:</a:t>
            </a:r>
          </a:p>
          <a:p>
            <a:pPr marL="11112" algn="just">
              <a:spcBef>
                <a:spcPts val="13"/>
              </a:spcBef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      $(selector).closest(selector);</a:t>
            </a:r>
          </a:p>
          <a:p>
            <a:pPr marL="11112" algn="just">
              <a:spcBef>
                <a:spcPts val="13"/>
              </a:spcBef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       $(selector).closest(element);</a:t>
            </a:r>
          </a:p>
        </p:txBody>
      </p:sp>
    </p:spTree>
    <p:extLst>
      <p:ext uri="{BB962C8B-B14F-4D97-AF65-F5344CB8AC3E}">
        <p14:creationId xmlns:p14="http://schemas.microsoft.com/office/powerpoint/2010/main" val="36857667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58682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algn="ctr"/>
            <a:r>
              <a:rPr lang="en-US" sz="2400" b="1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Traversing the DOM- jQuery Traversing Methods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65" y="738208"/>
            <a:ext cx="5606069" cy="2234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1112" algn="just">
              <a:spcBef>
                <a:spcPts val="13"/>
              </a:spcBef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jQuery parent() Method:</a:t>
            </a:r>
          </a:p>
          <a:p>
            <a:pPr marL="354012" indent="-342900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cs typeface="Arial" panose="020B0604020202020204" pitchFamily="34" charset="0"/>
              </a:rPr>
              <a:t>It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returns the direct parent element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of the selected element.</a:t>
            </a:r>
          </a:p>
          <a:p>
            <a:pPr marL="354012" indent="-342900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354012" indent="-342900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DOM tree: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 This method only traverse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single level up the DOM tree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. </a:t>
            </a:r>
          </a:p>
          <a:p>
            <a:pPr marL="354012" indent="-342900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cs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2CA30B-1F02-F6A1-F965-3F6C15CFED61}"/>
              </a:ext>
            </a:extLst>
          </p:cNvPr>
          <p:cNvSpPr txBox="1"/>
          <p:nvPr/>
        </p:nvSpPr>
        <p:spPr>
          <a:xfrm>
            <a:off x="184731" y="2729000"/>
            <a:ext cx="5878726" cy="39703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jQuery parent() Method Example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"https://code.jquery.com/jquery-3.6.0.min.js"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$(document).ready(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spc="-15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Add a click event handler to the button</a:t>
            </a:r>
            <a:endParaRPr lang="en-US" b="0" spc="-15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$(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"#child"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).click(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spc="-15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Get the parent element of the button</a:t>
            </a:r>
            <a:endParaRPr lang="en-US" b="0" spc="-15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var </a:t>
            </a:r>
            <a:r>
              <a:rPr lang="en-US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parentElement</a:t>
            </a:r>
            <a:r>
              <a:rPr lang="en-US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= $(this).parent();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2334A5-F376-4723-43F2-0568CC52DA49}"/>
              </a:ext>
            </a:extLst>
          </p:cNvPr>
          <p:cNvSpPr txBox="1"/>
          <p:nvPr/>
        </p:nvSpPr>
        <p:spPr>
          <a:xfrm>
            <a:off x="6128544" y="673100"/>
            <a:ext cx="6096000" cy="56323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spc="-15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Change the background color of the parent element</a:t>
            </a:r>
            <a:endParaRPr lang="en-US" b="0" spc="-15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parentElement.css(</a:t>
            </a:r>
            <a:r>
              <a:rPr lang="en-US" b="0" spc="-15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"background-color"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spc="-15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"yellow"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#parent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lightblue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"parent"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"child"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Click me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2CE249-AA50-2B60-025F-4ADA43205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035" y="5579165"/>
            <a:ext cx="5014965" cy="12622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43151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58682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algn="ctr"/>
            <a:r>
              <a:rPr lang="en-US" sz="2400" b="1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Traversing the DOM- jQuery Traversing Methods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66" y="739775"/>
            <a:ext cx="5971090" cy="35270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1112" algn="just">
              <a:spcBef>
                <a:spcPts val="13"/>
              </a:spcBef>
              <a:buNone/>
            </a:pPr>
            <a:r>
              <a:rPr lang="en-US" alt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Descendants:</a:t>
            </a:r>
          </a:p>
          <a:p>
            <a:pPr marL="11112" algn="just">
              <a:spcBef>
                <a:spcPts val="13"/>
              </a:spcBef>
              <a:buNone/>
            </a:pPr>
            <a:r>
              <a:rPr lang="en-US" altLang="en-US" sz="2000" b="1" dirty="0">
                <a:highlight>
                  <a:srgbClr val="00FF00"/>
                </a:highlight>
                <a:cs typeface="Arial" panose="020B0604020202020204" pitchFamily="34" charset="0"/>
              </a:rPr>
              <a:t>children() </a:t>
            </a:r>
            <a:r>
              <a:rPr lang="en-US" altLang="en-US" sz="2000" b="1" dirty="0"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sz="2000" dirty="0">
                <a:cs typeface="Arial" panose="020B0604020202020204" pitchFamily="34" charset="0"/>
              </a:rPr>
              <a:t>gives the chil</a:t>
            </a:r>
            <a:r>
              <a:rPr lang="en-US" altLang="en-US" sz="2000" b="1" dirty="0">
                <a:cs typeface="Arial" panose="020B0604020202020204" pitchFamily="34" charset="0"/>
              </a:rPr>
              <a:t>dren of each selected elements,</a:t>
            </a:r>
            <a:r>
              <a:rPr lang="en-US" altLang="en-US" sz="2000" dirty="0">
                <a:cs typeface="Arial" panose="020B0604020202020204" pitchFamily="34" charset="0"/>
              </a:rPr>
              <a:t> optionally filtered by a selector.</a:t>
            </a:r>
          </a:p>
          <a:p>
            <a:pPr marL="11112" algn="just">
              <a:spcBef>
                <a:spcPts val="13"/>
              </a:spcBef>
              <a:buNone/>
            </a:pPr>
            <a:r>
              <a:rPr lang="en-US" altLang="en-US" sz="2000" dirty="0">
                <a:cs typeface="Arial" panose="020B0604020202020204" pitchFamily="34" charset="0"/>
              </a:rPr>
              <a:t>Syntax:</a:t>
            </a:r>
          </a:p>
          <a:p>
            <a:pPr marL="11112" algn="just">
              <a:spcBef>
                <a:spcPts val="13"/>
              </a:spcBef>
              <a:buNone/>
            </a:pPr>
            <a:r>
              <a:rPr lang="en-US" altLang="en-US" sz="2400" dirty="0">
                <a:solidFill>
                  <a:srgbClr val="FF0000"/>
                </a:solidFill>
                <a:highlight>
                  <a:srgbClr val="00FF00"/>
                </a:highlight>
                <a:cs typeface="Arial" panose="020B0604020202020204" pitchFamily="34" charset="0"/>
              </a:rPr>
              <a:t>		$(selector).children();                  .  </a:t>
            </a:r>
          </a:p>
          <a:p>
            <a:pPr marL="11112" algn="just">
              <a:spcBef>
                <a:spcPts val="13"/>
              </a:spcBef>
              <a:buNone/>
            </a:pPr>
            <a:endParaRPr lang="en-US" altLang="en-US" sz="2000" dirty="0">
              <a:cs typeface="Arial" panose="020B0604020202020204" pitchFamily="34" charset="0"/>
            </a:endParaRPr>
          </a:p>
          <a:p>
            <a:pPr marL="11112" algn="just">
              <a:spcBef>
                <a:spcPts val="13"/>
              </a:spcBef>
              <a:buNone/>
            </a:pPr>
            <a:r>
              <a:rPr lang="en-US" altLang="en-US" sz="2000" b="1" dirty="0">
                <a:highlight>
                  <a:srgbClr val="00FF00"/>
                </a:highlight>
                <a:cs typeface="Arial" panose="020B0604020202020204" pitchFamily="34" charset="0"/>
              </a:rPr>
              <a:t>find()</a:t>
            </a:r>
            <a:r>
              <a:rPr lang="en-US" altLang="en-US" sz="2000" b="1" dirty="0"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endParaRPr lang="en-US" altLang="en-US" sz="2000" b="1" dirty="0">
              <a:cs typeface="Arial" panose="020B0604020202020204" pitchFamily="34" charset="0"/>
            </a:endParaRPr>
          </a:p>
          <a:p>
            <a:pPr marL="354012" indent="-342900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cs typeface="Arial" panose="020B0604020202020204" pitchFamily="34" charset="0"/>
              </a:rPr>
              <a:t>it gives </a:t>
            </a:r>
            <a:r>
              <a:rPr lang="en-US" altLang="en-US" sz="2000" b="1" dirty="0">
                <a:cs typeface="Arial" panose="020B0604020202020204" pitchFamily="34" charset="0"/>
              </a:rPr>
              <a:t>descendant elements of specified elements</a:t>
            </a:r>
            <a:r>
              <a:rPr lang="en-US" altLang="en-US" sz="2000" dirty="0">
                <a:cs typeface="Arial" panose="020B0604020202020204" pitchFamily="34" charset="0"/>
              </a:rPr>
              <a:t>, </a:t>
            </a:r>
            <a:r>
              <a:rPr lang="en-US" altLang="en-US" sz="2000" b="1" dirty="0">
                <a:cs typeface="Arial" panose="020B0604020202020204" pitchFamily="34" charset="0"/>
              </a:rPr>
              <a:t>filtered by a selector</a:t>
            </a:r>
            <a:r>
              <a:rPr lang="en-US" altLang="en-US" sz="2000" dirty="0">
                <a:cs typeface="Arial" panose="020B0604020202020204" pitchFamily="34" charset="0"/>
              </a:rPr>
              <a:t>, jQuery object, or element.</a:t>
            </a:r>
          </a:p>
          <a:p>
            <a:pPr marL="11112" algn="just">
              <a:spcBef>
                <a:spcPts val="13"/>
              </a:spcBef>
              <a:buNone/>
            </a:pPr>
            <a:r>
              <a:rPr lang="en-US" altLang="en-US" sz="2000" dirty="0">
                <a:cs typeface="Arial" panose="020B0604020202020204" pitchFamily="34" charset="0"/>
              </a:rPr>
              <a:t>Syntax:</a:t>
            </a:r>
          </a:p>
          <a:p>
            <a:pPr marL="11112" algn="just">
              <a:spcBef>
                <a:spcPts val="13"/>
              </a:spcBef>
              <a:buNone/>
            </a:pPr>
            <a:r>
              <a:rPr lang="en-US" altLang="en-US" sz="2000" dirty="0">
                <a:highlight>
                  <a:srgbClr val="00FF00"/>
                </a:highlight>
                <a:cs typeface="Arial" panose="020B0604020202020204" pitchFamily="34" charset="0"/>
              </a:rPr>
              <a:t>       $(selector).find('selector to find');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C74A45-60F9-AFCF-7355-E28C4CF54208}"/>
              </a:ext>
            </a:extLst>
          </p:cNvPr>
          <p:cNvSpPr txBox="1"/>
          <p:nvPr/>
        </p:nvSpPr>
        <p:spPr>
          <a:xfrm>
            <a:off x="6160432" y="657501"/>
            <a:ext cx="5971090" cy="64940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1112" algn="just">
              <a:spcBef>
                <a:spcPts val="13"/>
              </a:spcBef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siblings()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it gives all siblings of the specified selector.</a:t>
            </a:r>
          </a:p>
          <a:p>
            <a:pPr marL="11112" algn="just">
              <a:spcBef>
                <a:spcPts val="13"/>
              </a:spcBef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11112" algn="just">
              <a:spcBef>
                <a:spcPts val="13"/>
              </a:spcBef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Syntax:</a:t>
            </a:r>
          </a:p>
          <a:p>
            <a:pPr marL="11112" algn="just">
              <a:spcBef>
                <a:spcPts val="13"/>
              </a:spcBef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highlight>
                <a:srgbClr val="00FF00"/>
              </a:highlight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11112" algn="just">
              <a:spcBef>
                <a:spcPts val="13"/>
              </a:spcBef>
            </a:pPr>
            <a:r>
              <a:rPr lang="en-US" altLang="en-US" sz="2000" b="1" dirty="0">
                <a:solidFill>
                  <a:srgbClr val="002060"/>
                </a:solidFill>
                <a:highlight>
                  <a:srgbClr val="00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$(selector).siblings();                               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11112">
              <a:spcBef>
                <a:spcPts val="13"/>
              </a:spcBef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next()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it gives the next sibling element of the specified selector.</a:t>
            </a:r>
          </a:p>
          <a:p>
            <a:pPr marL="11112" algn="just">
              <a:spcBef>
                <a:spcPts val="13"/>
              </a:spcBef>
            </a:pPr>
            <a:r>
              <a:rPr lang="en-US" altLang="en-US" sz="2000" dirty="0">
                <a:latin typeface="Calibri" panose="020F0502020204030204" pitchFamily="34" charset="0"/>
                <a:cs typeface="Arial" panose="020B0604020202020204" pitchFamily="34" charset="0"/>
              </a:rPr>
              <a:t>	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     </a:t>
            </a:r>
            <a:r>
              <a:rPr lang="en-US" altLang="en-US" sz="2000" b="1" dirty="0">
                <a:solidFill>
                  <a:srgbClr val="002060"/>
                </a:solidFill>
                <a:highlight>
                  <a:srgbClr val="00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$(selector).next();                                                            . </a:t>
            </a:r>
          </a:p>
          <a:p>
            <a:pPr marL="296862" indent="-285750">
              <a:spcBef>
                <a:spcPts val="13"/>
              </a:spcBef>
              <a:buFont typeface="Wingdings" panose="05000000000000000000" pitchFamily="2" charset="2"/>
              <a:buChar char="§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96862" indent="-285750">
              <a:spcBef>
                <a:spcPts val="13"/>
              </a:spcBef>
              <a:buFont typeface="Wingdings" panose="05000000000000000000" pitchFamily="2" charset="2"/>
              <a:buChar char="§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96862" indent="-285750">
              <a:spcBef>
                <a:spcPts val="13"/>
              </a:spcBef>
              <a:buFont typeface="Wingdings" panose="05000000000000000000" pitchFamily="2" charset="2"/>
              <a:buChar char="§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96862" indent="-285750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prev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()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it gives the previous sibling element of the specified selector.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11112">
              <a:spcBef>
                <a:spcPts val="13"/>
              </a:spcBef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Syntax:</a:t>
            </a:r>
          </a:p>
          <a:p>
            <a:pPr marL="468312" lvl="1">
              <a:spcBef>
                <a:spcPts val="13"/>
              </a:spcBef>
            </a:pPr>
            <a:r>
              <a:rPr lang="en-US" altLang="en-US" sz="2000" dirty="0">
                <a:solidFill>
                  <a:srgbClr val="002060"/>
                </a:solidFill>
                <a:highlight>
                  <a:srgbClr val="00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$(selector).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prev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(selector);</a:t>
            </a:r>
          </a:p>
          <a:p>
            <a:pPr marL="468312" lvl="1">
              <a:spcBef>
                <a:spcPts val="13"/>
              </a:spcBef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 $(selector).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prev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() </a:t>
            </a: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58E0DD4-8A84-216C-D06A-98EC48971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3369"/>
            <a:ext cx="65" cy="3667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4335B1-9566-FE40-F11A-D887CD0FD222}"/>
              </a:ext>
            </a:extLst>
          </p:cNvPr>
          <p:cNvSpPr txBox="1"/>
          <p:nvPr/>
        </p:nvSpPr>
        <p:spPr>
          <a:xfrm>
            <a:off x="92365" y="4449657"/>
            <a:ext cx="5971090" cy="20313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1112">
              <a:spcBef>
                <a:spcPts val="13"/>
              </a:spcBef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11112">
              <a:spcBef>
                <a:spcPts val="13"/>
              </a:spcBef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Siblings:</a:t>
            </a:r>
          </a:p>
          <a:p>
            <a:pPr marL="11112">
              <a:spcBef>
                <a:spcPts val="13"/>
              </a:spcBef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prevAll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()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it gives all previous sibling elements of the specified selector.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11112">
              <a:spcBef>
                <a:spcPts val="13"/>
              </a:spcBef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Syntax:</a:t>
            </a:r>
          </a:p>
          <a:p>
            <a:pPr marL="11112">
              <a:spcBef>
                <a:spcPts val="13"/>
              </a:spcBef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$(selector).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prevAll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(selector, filter element)</a:t>
            </a:r>
          </a:p>
        </p:txBody>
      </p:sp>
    </p:spTree>
    <p:extLst>
      <p:ext uri="{BB962C8B-B14F-4D97-AF65-F5344CB8AC3E}">
        <p14:creationId xmlns:p14="http://schemas.microsoft.com/office/powerpoint/2010/main" val="3914964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58682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algn="ctr"/>
            <a:r>
              <a:rPr lang="en-US" sz="2400" b="1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jQuery children() Method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65" y="738208"/>
            <a:ext cx="5606069" cy="1311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1112" algn="just">
              <a:spcBef>
                <a:spcPts val="13"/>
              </a:spcBef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jQuery </a:t>
            </a:r>
            <a:r>
              <a:rPr lang="en-US" altLang="en-US" sz="2000" b="1" dirty="0">
                <a:solidFill>
                  <a:srgbClr val="C00000"/>
                </a:solidFill>
                <a:highlight>
                  <a:srgbClr val="00FF00"/>
                </a:highlight>
                <a:cs typeface="Arial" panose="020B0604020202020204" pitchFamily="34" charset="0"/>
              </a:rPr>
              <a:t>children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() Method:</a:t>
            </a:r>
          </a:p>
          <a:p>
            <a:pPr marL="11112" algn="just">
              <a:spcBef>
                <a:spcPts val="13"/>
              </a:spcBef>
              <a:buNone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354012" indent="-342900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The children() method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returns all direct children of the selected element.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DD10B7-B613-10F2-6735-5C89420CD94D}"/>
              </a:ext>
            </a:extLst>
          </p:cNvPr>
          <p:cNvSpPr txBox="1"/>
          <p:nvPr/>
        </p:nvSpPr>
        <p:spPr>
          <a:xfrm>
            <a:off x="92364" y="2015690"/>
            <a:ext cx="5804853" cy="45243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.highlight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yellow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"https://code.jquery.com/jquery-3.6.0.min.js"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$(document).ready(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Select the parent element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parentElement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$(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'#parent'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  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2CA30B-1F02-F6A1-F965-3F6C15CFED61}"/>
              </a:ext>
            </a:extLst>
          </p:cNvPr>
          <p:cNvSpPr txBox="1"/>
          <p:nvPr/>
        </p:nvSpPr>
        <p:spPr>
          <a:xfrm>
            <a:off x="5897217" y="739072"/>
            <a:ext cx="6096000" cy="53553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Use the children() to select all direct child paragraphs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childElements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parentElement.children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'p'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Add a CSS class to the child elements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1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childElements.addClass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'highlight’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"parent"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&lt;h2&gt;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Parent Element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&lt;/h2&gt;</a:t>
            </a:r>
            <a:endParaRPr lang="en-US" b="0" dirty="0">
              <a:solidFill>
                <a:srgbClr val="000000"/>
              </a:solidFill>
              <a:effectLst/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First Child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Second Child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Third Child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2BF801-7648-B648-618A-B6785EE6A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733" y="4742662"/>
            <a:ext cx="3149267" cy="19682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82809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58682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algn="ctr"/>
            <a:r>
              <a:rPr lang="en-US" sz="2400" b="1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jQuery </a:t>
            </a:r>
            <a:r>
              <a:rPr lang="en-US" sz="2400" b="1" dirty="0">
                <a:solidFill>
                  <a:srgbClr val="C00000"/>
                </a:solidFill>
                <a:latin typeface="Segoe UI" panose="020B0502040204020203" pitchFamily="34" charset="0"/>
              </a:rPr>
              <a:t>siblings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() Method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65" y="738208"/>
            <a:ext cx="5606069" cy="695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1112" algn="just">
              <a:spcBef>
                <a:spcPts val="13"/>
              </a:spcBef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jQuery siblin</a:t>
            </a:r>
            <a:r>
              <a:rPr lang="en-US" altLang="en-US" sz="2000" b="1" dirty="0">
                <a:solidFill>
                  <a:srgbClr val="C00000"/>
                </a:solidFill>
                <a:cs typeface="Arial" panose="020B0604020202020204" pitchFamily="34" charset="0"/>
              </a:rPr>
              <a:t>gs()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 Method:</a:t>
            </a:r>
          </a:p>
          <a:p>
            <a:pPr marL="354012" indent="-342900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returns all siblings() of the selected element.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DD10B7-B613-10F2-6735-5C89420CD94D}"/>
              </a:ext>
            </a:extLst>
          </p:cNvPr>
          <p:cNvSpPr txBox="1"/>
          <p:nvPr/>
        </p:nvSpPr>
        <p:spPr>
          <a:xfrm>
            <a:off x="92365" y="1660585"/>
            <a:ext cx="5804853" cy="39703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jQuery siblings() Method Example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.highlight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"https://code.jquery.com/jquery-3.6.0.min.js"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endParaRPr lang="en-US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2CA30B-1F02-F6A1-F965-3F6C15CFED61}"/>
              </a:ext>
            </a:extLst>
          </p:cNvPr>
          <p:cNvSpPr txBox="1"/>
          <p:nvPr/>
        </p:nvSpPr>
        <p:spPr>
          <a:xfrm>
            <a:off x="5897217" y="739072"/>
            <a:ext cx="6202418" cy="59093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$(document).ready(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Select an element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element = $(</a:t>
            </a:r>
            <a:r>
              <a:rPr 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'#target'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</a:p>
          <a:p>
            <a:endParaRPr lang="en-US" b="0" spc="-30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spc="-3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Use the siblings() to select all sibling elements</a:t>
            </a:r>
            <a:endParaRPr lang="en-US" b="0" spc="-3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1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sib = </a:t>
            </a:r>
            <a:r>
              <a:rPr lang="en-US" b="1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element.siblings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Add a CSS class to the sibling elements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1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sib.addClass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'highlight'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Parent Element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Sibling 1</a:t>
            </a:r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"target"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Target Element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Sibling 2</a:t>
            </a:r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4437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58682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algn="ctr"/>
            <a:r>
              <a:rPr lang="en-US" sz="2400" b="1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Traversing the DOM- jQuery Traversing Methods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C74A45-60F9-AFCF-7355-E28C4CF54208}"/>
              </a:ext>
            </a:extLst>
          </p:cNvPr>
          <p:cNvSpPr txBox="1"/>
          <p:nvPr/>
        </p:nvSpPr>
        <p:spPr>
          <a:xfrm>
            <a:off x="6128544" y="685200"/>
            <a:ext cx="5971090" cy="40626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1112" algn="just">
              <a:spcBef>
                <a:spcPts val="13"/>
              </a:spcBef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has()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it gives all elements that have one or more elements within, that are matched with specified selector.</a:t>
            </a:r>
          </a:p>
          <a:p>
            <a:pPr marL="11112" algn="just">
              <a:spcBef>
                <a:spcPts val="13"/>
              </a:spcBef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11112" algn="just">
              <a:spcBef>
                <a:spcPts val="13"/>
              </a:spcBef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Syntax:</a:t>
            </a:r>
          </a:p>
          <a:p>
            <a:pPr marL="11112" algn="just">
              <a:spcBef>
                <a:spcPts val="13"/>
              </a:spcBef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$(selector).has(selector);</a:t>
            </a: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11112" algn="just">
              <a:spcBef>
                <a:spcPts val="13"/>
              </a:spcBef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11112" algn="just">
              <a:spcBef>
                <a:spcPts val="13"/>
              </a:spcBef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11112" algn="just">
              <a:spcBef>
                <a:spcPts val="13"/>
              </a:spcBef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slice()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it selects a subset of specified selector based on its argument index or by start and stop value.</a:t>
            </a:r>
          </a:p>
          <a:p>
            <a:pPr marL="11112" algn="just">
              <a:spcBef>
                <a:spcPts val="13"/>
              </a:spcBef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11112" algn="just">
              <a:spcBef>
                <a:spcPts val="13"/>
              </a:spcBef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Syntax:</a:t>
            </a:r>
          </a:p>
          <a:p>
            <a:pPr marL="11112" algn="just">
              <a:spcBef>
                <a:spcPts val="13"/>
              </a:spcBef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       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  $(selector).slice(start, end );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FF00"/>
              </a:highligh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58E0DD4-8A84-216C-D06A-98EC48971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3369"/>
            <a:ext cx="65" cy="3667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4335B1-9566-FE40-F11A-D887CD0FD222}"/>
              </a:ext>
            </a:extLst>
          </p:cNvPr>
          <p:cNvSpPr txBox="1"/>
          <p:nvPr/>
        </p:nvSpPr>
        <p:spPr>
          <a:xfrm>
            <a:off x="92365" y="704327"/>
            <a:ext cx="5971090" cy="5509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1112" algn="just">
              <a:spcBef>
                <a:spcPts val="13"/>
              </a:spcBef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Filtering</a:t>
            </a:r>
          </a:p>
          <a:p>
            <a:pPr marL="11112" algn="just">
              <a:spcBef>
                <a:spcPts val="13"/>
              </a:spcBef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first()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it gives the first element of the specified selector.</a:t>
            </a:r>
          </a:p>
          <a:p>
            <a:pPr marL="11112" algn="just">
              <a:spcBef>
                <a:spcPts val="13"/>
              </a:spcBef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 Syntax:</a:t>
            </a:r>
          </a:p>
          <a:p>
            <a:pPr marL="11112" algn="just">
              <a:spcBef>
                <a:spcPts val="13"/>
              </a:spcBef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$(selector).first();</a:t>
            </a: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11112" algn="just">
              <a:spcBef>
                <a:spcPts val="13"/>
              </a:spcBef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last()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it gives the last element of the specified selector.</a:t>
            </a:r>
          </a:p>
          <a:p>
            <a:pPr marL="11112" algn="just">
              <a:spcBef>
                <a:spcPts val="13"/>
              </a:spcBef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Syntax:</a:t>
            </a:r>
          </a:p>
          <a:p>
            <a:pPr marL="11112" algn="just">
              <a:spcBef>
                <a:spcPts val="13"/>
              </a:spcBef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$(selector).last();</a:t>
            </a: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11112" algn="just">
              <a:spcBef>
                <a:spcPts val="13"/>
              </a:spcBef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filter()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it remove/detect an elements that are matched with specified selector.</a:t>
            </a:r>
          </a:p>
          <a:p>
            <a:pPr marL="11112" algn="just">
              <a:spcBef>
                <a:spcPts val="13"/>
              </a:spcBef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11112" algn="just">
              <a:spcBef>
                <a:spcPts val="13"/>
              </a:spcBef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Syntax:</a:t>
            </a:r>
          </a:p>
          <a:p>
            <a:pPr marL="11112" algn="just">
              <a:spcBef>
                <a:spcPts val="13"/>
              </a:spcBef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$(selector).filter(selector)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FF00"/>
              </a:highligh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225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58682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The document keyword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4452" y="737710"/>
            <a:ext cx="5983617" cy="254219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The document object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represents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b="1" dirty="0">
                <a:cs typeface="Arial" panose="020B0604020202020204" pitchFamily="34" charset="0"/>
              </a:rPr>
              <a:t>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web page.</a:t>
            </a: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access any element in an HTML page,  always start with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accessing the document object.</a:t>
            </a: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 are some examples of how you can use the document object to access and manipulate HTML.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AB4158A-85F9-0E53-8284-623629FB7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434476"/>
              </p:ext>
            </p:extLst>
          </p:nvPr>
        </p:nvGraphicFramePr>
        <p:xfrm>
          <a:off x="183932" y="4455854"/>
          <a:ext cx="8072172" cy="1706880"/>
        </p:xfrm>
        <a:graphic>
          <a:graphicData uri="http://schemas.openxmlformats.org/drawingml/2006/table">
            <a:tbl>
              <a:tblPr/>
              <a:tblGrid>
                <a:gridCol w="4513490">
                  <a:extLst>
                    <a:ext uri="{9D8B030D-6E8A-4147-A177-3AD203B41FA5}">
                      <a16:colId xmlns:a16="http://schemas.microsoft.com/office/drawing/2014/main" val="144168331"/>
                    </a:ext>
                  </a:extLst>
                </a:gridCol>
                <a:gridCol w="3558682">
                  <a:extLst>
                    <a:ext uri="{9D8B030D-6E8A-4147-A177-3AD203B41FA5}">
                      <a16:colId xmlns:a16="http://schemas.microsoft.com/office/drawing/2014/main" val="2945620492"/>
                    </a:ext>
                  </a:extLst>
                </a:gridCol>
              </a:tblGrid>
              <a:tr h="312278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solidFill>
                            <a:srgbClr val="C00000"/>
                          </a:solidFill>
                          <a:effectLst/>
                        </a:rPr>
                        <a:t>Method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solidFill>
                            <a:srgbClr val="C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238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 err="1">
                          <a:effectLst/>
                        </a:rPr>
                        <a:t>document.</a:t>
                      </a:r>
                      <a:r>
                        <a:rPr lang="en-US" b="1" dirty="0" err="1">
                          <a:effectLst/>
                          <a:highlight>
                            <a:srgbClr val="FFFF00"/>
                          </a:highlight>
                        </a:rPr>
                        <a:t>getElementById</a:t>
                      </a:r>
                      <a:r>
                        <a:rPr lang="en-US" b="1" dirty="0">
                          <a:effectLst/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b="1" i="1" dirty="0">
                          <a:effectLst/>
                          <a:highlight>
                            <a:srgbClr val="FFFF00"/>
                          </a:highlight>
                        </a:rPr>
                        <a:t>id</a:t>
                      </a:r>
                      <a:r>
                        <a:rPr lang="en-US" b="1" dirty="0">
                          <a:effectLst/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Find an </a:t>
                      </a:r>
                      <a:r>
                        <a:rPr lang="en-US" b="1" dirty="0">
                          <a:effectLst/>
                        </a:rPr>
                        <a:t>element by element id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977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 err="1">
                          <a:effectLst/>
                        </a:rPr>
                        <a:t>document.</a:t>
                      </a:r>
                      <a:r>
                        <a:rPr lang="en-US" b="1" dirty="0" err="1">
                          <a:effectLst/>
                          <a:highlight>
                            <a:srgbClr val="FFFF00"/>
                          </a:highlight>
                        </a:rPr>
                        <a:t>getElementsByTagName</a:t>
                      </a:r>
                      <a:r>
                        <a:rPr lang="en-US" b="1" dirty="0">
                          <a:effectLst/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b="1" i="1" dirty="0">
                          <a:effectLst/>
                          <a:highlight>
                            <a:srgbClr val="FFFF00"/>
                          </a:highlight>
                        </a:rPr>
                        <a:t>name</a:t>
                      </a:r>
                      <a:r>
                        <a:rPr lang="en-US" b="1" dirty="0">
                          <a:effectLst/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Find </a:t>
                      </a:r>
                      <a:r>
                        <a:rPr lang="en-US" b="1" dirty="0">
                          <a:effectLst/>
                        </a:rPr>
                        <a:t>elements by tag name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400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 err="1">
                          <a:effectLst/>
                        </a:rPr>
                        <a:t>document.</a:t>
                      </a:r>
                      <a:r>
                        <a:rPr lang="en-US" b="1" dirty="0" err="1">
                          <a:effectLst/>
                          <a:highlight>
                            <a:srgbClr val="FFFF00"/>
                          </a:highlight>
                        </a:rPr>
                        <a:t>getElementsByClassName</a:t>
                      </a:r>
                      <a:r>
                        <a:rPr lang="en-US" b="1" dirty="0">
                          <a:effectLst/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b="1" i="1" dirty="0">
                          <a:effectLst/>
                          <a:highlight>
                            <a:srgbClr val="FFFF00"/>
                          </a:highlight>
                        </a:rPr>
                        <a:t>name</a:t>
                      </a:r>
                      <a:r>
                        <a:rPr lang="en-US" b="1" dirty="0">
                          <a:effectLst/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Find </a:t>
                      </a:r>
                      <a:r>
                        <a:rPr lang="en-US" b="1" dirty="0">
                          <a:effectLst/>
                        </a:rPr>
                        <a:t>elements by class name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082924"/>
                  </a:ext>
                </a:extLst>
              </a:tr>
            </a:tbl>
          </a:graphicData>
        </a:graphic>
      </p:graphicFrame>
      <p:sp>
        <p:nvSpPr>
          <p:cNvPr id="4" name="Rectangle 15">
            <a:extLst>
              <a:ext uri="{FF2B5EF4-FFF2-40B4-BE49-F238E27FC236}">
                <a16:creationId xmlns:a16="http://schemas.microsoft.com/office/drawing/2014/main" id="{D6A7DECD-9AD9-B2CF-D73A-DBEAF468E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68" y="739775"/>
            <a:ext cx="5433790" cy="318852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06400" indent="-395288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cs typeface="Arial" panose="020B0604020202020204" pitchFamily="34" charset="0"/>
              </a:rPr>
              <a:t>DOM is a standard </a:t>
            </a:r>
            <a:r>
              <a:rPr lang="en-US" altLang="en-US" sz="2000" b="1" dirty="0">
                <a:cs typeface="Arial" panose="020B0604020202020204" pitchFamily="34" charset="0"/>
              </a:rPr>
              <a:t>object model </a:t>
            </a:r>
            <a:r>
              <a:rPr lang="en-US" altLang="en-US" sz="2000" dirty="0">
                <a:cs typeface="Arial" panose="020B0604020202020204" pitchFamily="34" charset="0"/>
              </a:rPr>
              <a:t>and </a:t>
            </a:r>
            <a:r>
              <a:rPr lang="en-US" altLang="en-US" sz="2000" b="1" dirty="0">
                <a:cs typeface="Arial" panose="020B0604020202020204" pitchFamily="34" charset="0"/>
              </a:rPr>
              <a:t>programming interface </a:t>
            </a:r>
            <a:r>
              <a:rPr lang="en-US" altLang="en-US" sz="2000" dirty="0">
                <a:cs typeface="Arial" panose="020B0604020202020204" pitchFamily="34" charset="0"/>
              </a:rPr>
              <a:t>for HTML. </a:t>
            </a:r>
          </a:p>
          <a:p>
            <a:pPr marL="11112" algn="just">
              <a:spcBef>
                <a:spcPts val="600"/>
              </a:spcBef>
              <a:buNone/>
            </a:pPr>
            <a:r>
              <a:rPr lang="en-US" altLang="en-US" sz="2000" dirty="0">
                <a:cs typeface="Arial" panose="020B0604020202020204" pitchFamily="34" charset="0"/>
              </a:rPr>
              <a:t>It defines:</a:t>
            </a:r>
          </a:p>
          <a:p>
            <a:pPr marL="1196975" lvl="1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en-US" sz="1800" dirty="0">
                <a:cs typeface="Arial" panose="020B0604020202020204" pitchFamily="34" charset="0"/>
              </a:rPr>
              <a:t>The HTML </a:t>
            </a:r>
            <a:r>
              <a:rPr lang="en-US" altLang="en-US" sz="1800" b="1" dirty="0">
                <a:solidFill>
                  <a:srgbClr val="FF0000"/>
                </a:solidFill>
                <a:cs typeface="Arial" panose="020B0604020202020204" pitchFamily="34" charset="0"/>
              </a:rPr>
              <a:t>elements as objects</a:t>
            </a:r>
          </a:p>
          <a:p>
            <a:pPr marL="1196975" lvl="1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en-US" sz="1800" dirty="0">
                <a:cs typeface="Arial" panose="020B0604020202020204" pitchFamily="34" charset="0"/>
              </a:rPr>
              <a:t>The </a:t>
            </a:r>
            <a:r>
              <a:rPr lang="en-US" altLang="en-US" sz="1800" b="1" dirty="0">
                <a:solidFill>
                  <a:srgbClr val="FF0000"/>
                </a:solidFill>
                <a:cs typeface="Arial" panose="020B0604020202020204" pitchFamily="34" charset="0"/>
              </a:rPr>
              <a:t>properties of all HTML elements</a:t>
            </a:r>
          </a:p>
          <a:p>
            <a:pPr marL="1196975" lvl="1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en-US" sz="1800" dirty="0">
                <a:cs typeface="Arial" panose="020B0604020202020204" pitchFamily="34" charset="0"/>
              </a:rPr>
              <a:t>The </a:t>
            </a:r>
            <a:r>
              <a:rPr lang="en-US" altLang="en-US" sz="1800" b="1" dirty="0">
                <a:solidFill>
                  <a:srgbClr val="FF0000"/>
                </a:solidFill>
                <a:cs typeface="Arial" panose="020B0604020202020204" pitchFamily="34" charset="0"/>
              </a:rPr>
              <a:t>methods to access all HTML elements</a:t>
            </a:r>
          </a:p>
          <a:p>
            <a:pPr marL="1196975" lvl="1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en-US" sz="1800" dirty="0">
                <a:cs typeface="Arial" panose="020B0604020202020204" pitchFamily="34" charset="0"/>
              </a:rPr>
              <a:t>The events for all HTML elements</a:t>
            </a:r>
          </a:p>
          <a:p>
            <a:pPr marL="11112" algn="just">
              <a:spcBef>
                <a:spcPts val="600"/>
              </a:spcBef>
              <a:buNone/>
            </a:pPr>
            <a:r>
              <a:rPr lang="en-US" altLang="en-US" sz="2000" dirty="0" err="1">
                <a:cs typeface="Arial" panose="020B0604020202020204" pitchFamily="34" charset="0"/>
              </a:rPr>
              <a:t>i.e</a:t>
            </a:r>
            <a:r>
              <a:rPr lang="en-US" altLang="en-US" sz="2000" dirty="0">
                <a:cs typeface="Arial" panose="020B0604020202020204" pitchFamily="34" charset="0"/>
              </a:rPr>
              <a:t> The HTML DOM is </a:t>
            </a:r>
            <a:r>
              <a:rPr lang="en-US" altLang="en-US" sz="2000" b="1" dirty="0">
                <a:cs typeface="Arial" panose="020B0604020202020204" pitchFamily="34" charset="0"/>
              </a:rPr>
              <a:t>a standard </a:t>
            </a:r>
            <a:r>
              <a:rPr lang="en-US" altLang="en-US" sz="2000" dirty="0">
                <a:cs typeface="Arial" panose="020B0604020202020204" pitchFamily="34" charset="0"/>
              </a:rPr>
              <a:t>for how to get, change, add, or delete HTML elements.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E874EE-408F-420B-09A6-D2D4C3834BD1}"/>
              </a:ext>
            </a:extLst>
          </p:cNvPr>
          <p:cNvSpPr txBox="1"/>
          <p:nvPr/>
        </p:nvSpPr>
        <p:spPr>
          <a:xfrm>
            <a:off x="92364" y="3959717"/>
            <a:ext cx="82086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1112" algn="just">
              <a:spcBef>
                <a:spcPts val="13"/>
              </a:spcBef>
              <a:buNone/>
            </a:pPr>
            <a:r>
              <a:rPr lang="en-US" altLang="en-US" sz="1800" b="1" dirty="0">
                <a:solidFill>
                  <a:srgbClr val="C00000"/>
                </a:solidFill>
                <a:highlight>
                  <a:srgbClr val="99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1) Finding HTML Elements (</a:t>
            </a:r>
            <a:r>
              <a:rPr lang="en-US" altLang="en-US" sz="1800" b="1" dirty="0" err="1">
                <a:solidFill>
                  <a:srgbClr val="C00000"/>
                </a:solidFill>
                <a:highlight>
                  <a:srgbClr val="99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Selecgting</a:t>
            </a:r>
            <a:r>
              <a:rPr lang="en-US" altLang="en-US" sz="1800" b="1" dirty="0">
                <a:solidFill>
                  <a:srgbClr val="C00000"/>
                </a:solidFill>
                <a:highlight>
                  <a:srgbClr val="99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an HTML Element)</a:t>
            </a:r>
          </a:p>
        </p:txBody>
      </p:sp>
    </p:spTree>
    <p:extLst>
      <p:ext uri="{BB962C8B-B14F-4D97-AF65-F5344CB8AC3E}">
        <p14:creationId xmlns:p14="http://schemas.microsoft.com/office/powerpoint/2010/main" val="4173992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58682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algn="ctr"/>
            <a:r>
              <a:rPr lang="en-US" sz="2400" b="0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jQuery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filter() </a:t>
            </a:r>
            <a:r>
              <a:rPr lang="en-US" sz="2400" b="0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Method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65" y="738208"/>
            <a:ext cx="5606069" cy="1003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1112" algn="just">
              <a:spcBef>
                <a:spcPts val="13"/>
              </a:spcBef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jQuery </a:t>
            </a:r>
            <a:r>
              <a:rPr lang="en-US" altLang="en-US" sz="2000" b="1" dirty="0">
                <a:solidFill>
                  <a:srgbClr val="C00000"/>
                </a:solidFill>
                <a:highlight>
                  <a:srgbClr val="00FF00"/>
                </a:highlight>
                <a:cs typeface="Arial" panose="020B0604020202020204" pitchFamily="34" charset="0"/>
              </a:rPr>
              <a:t>filter()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 Method:</a:t>
            </a:r>
          </a:p>
          <a:p>
            <a:pPr marL="354012" indent="-342900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cs typeface="Arial" panose="020B0604020202020204" pitchFamily="34" charset="0"/>
              </a:rPr>
              <a:t>It is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used to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narrow down the set of matched elements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based on a specific criteria 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DD10B7-B613-10F2-6735-5C89420CD94D}"/>
              </a:ext>
            </a:extLst>
          </p:cNvPr>
          <p:cNvSpPr txBox="1"/>
          <p:nvPr/>
        </p:nvSpPr>
        <p:spPr>
          <a:xfrm>
            <a:off x="184729" y="1741517"/>
            <a:ext cx="5804853" cy="5078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 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.highlight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yellow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"https://code.jquery.com/jquery-3.6.0.min.js"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$(document).ready(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Select all paragraphs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para = $(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spc="-3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Use filter() to select paragraphs with a class special</a:t>
            </a:r>
            <a:endParaRPr lang="en-US" b="0" spc="-3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      </a:t>
            </a:r>
            <a:r>
              <a:rPr lang="en-US" b="1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fe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para.filter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'.special'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spc="-15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Add a CSS class to the filtered elements</a:t>
            </a:r>
            <a:endParaRPr lang="en-US" b="0" spc="-15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 </a:t>
            </a:r>
            <a:r>
              <a:rPr lang="en-US" b="1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fe.addClass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'highlight'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    });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2CA30B-1F02-F6A1-F965-3F6C15CFED61}"/>
              </a:ext>
            </a:extLst>
          </p:cNvPr>
          <p:cNvSpPr txBox="1"/>
          <p:nvPr/>
        </p:nvSpPr>
        <p:spPr>
          <a:xfrm>
            <a:off x="6042990" y="843677"/>
            <a:ext cx="6202418" cy="25853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Paragraphs Example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 Paragraph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"special"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Second Paragraph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Third Paragraph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"special"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Fourth Paragraph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8E7C9F-17DA-09BA-8D40-1FBF45230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FA9183-85E9-4255-C4B9-2453D8877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553" y="4042648"/>
            <a:ext cx="3457575" cy="197167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156500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58682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algn="ctr"/>
            <a:r>
              <a:rPr lang="en-US" sz="2400" b="1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jQuery first() Method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65" y="738208"/>
            <a:ext cx="5804852" cy="1311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1112" algn="just">
              <a:spcBef>
                <a:spcPts val="13"/>
              </a:spcBef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jQuery </a:t>
            </a:r>
            <a:r>
              <a:rPr lang="en-US" altLang="en-US" sz="2000" b="1" dirty="0">
                <a:solidFill>
                  <a:srgbClr val="C00000"/>
                </a:solidFill>
                <a:cs typeface="Arial" panose="020B0604020202020204" pitchFamily="34" charset="0"/>
              </a:rPr>
              <a:t>first()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 Method:</a:t>
            </a:r>
          </a:p>
          <a:p>
            <a:pPr marL="354012" indent="-342900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it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gives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first element of the specified selector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54012" indent="-342900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first() method on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$('p')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to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select the first p element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and store it in the first Paragraph variable.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DD10B7-B613-10F2-6735-5C89420CD94D}"/>
              </a:ext>
            </a:extLst>
          </p:cNvPr>
          <p:cNvSpPr txBox="1"/>
          <p:nvPr/>
        </p:nvSpPr>
        <p:spPr>
          <a:xfrm>
            <a:off x="92364" y="2015690"/>
            <a:ext cx="5804853" cy="45243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jQuery first() Method Example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.highlight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yellow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"https://code.jquery.com/jquery-3.6.0.min.js"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$(document).ready(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Select the first paragraph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      </a:t>
            </a:r>
            <a:r>
              <a:rPr lang="en-US" b="1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fp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= $(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'p'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).first()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2CA30B-1F02-F6A1-F965-3F6C15CFED61}"/>
              </a:ext>
            </a:extLst>
          </p:cNvPr>
          <p:cNvSpPr txBox="1"/>
          <p:nvPr/>
        </p:nvSpPr>
        <p:spPr>
          <a:xfrm>
            <a:off x="5897217" y="739072"/>
            <a:ext cx="6202418" cy="3416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Add a CSS class to the first paragraph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  </a:t>
            </a:r>
            <a:r>
              <a:rPr lang="en-US" b="1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fp.addClass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'highlight'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Paragraphs Example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 Paragraph</a:t>
            </a:r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Second Paragraph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Third Paragraph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8E7C9F-17DA-09BA-8D40-1FBF45230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4B8A80-10D4-5CEE-5EEF-9C1E4D2BA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409" y="3778733"/>
            <a:ext cx="3264866" cy="22573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297100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58682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algn="ctr"/>
            <a:r>
              <a:rPr lang="en-US" sz="2400" b="0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jQuery </a:t>
            </a:r>
            <a:r>
              <a:rPr lang="en-US" sz="2400" b="1" dirty="0">
                <a:solidFill>
                  <a:srgbClr val="C00000"/>
                </a:solidFill>
                <a:latin typeface="Segoe UI" panose="020B0502040204020203" pitchFamily="34" charset="0"/>
              </a:rPr>
              <a:t>last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() </a:t>
            </a:r>
            <a:r>
              <a:rPr lang="en-US" sz="2400" b="0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Method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65" y="738208"/>
            <a:ext cx="5804852" cy="1311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1112" algn="just">
              <a:spcBef>
                <a:spcPts val="13"/>
              </a:spcBef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jQuery last</a:t>
            </a:r>
            <a:r>
              <a:rPr lang="en-US" altLang="en-US" sz="2000" b="1" dirty="0">
                <a:solidFill>
                  <a:srgbClr val="C00000"/>
                </a:solidFill>
                <a:cs typeface="Arial" panose="020B0604020202020204" pitchFamily="34" charset="0"/>
              </a:rPr>
              <a:t>()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 Method:</a:t>
            </a:r>
          </a:p>
          <a:p>
            <a:pPr marL="354012" indent="-342900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it gives the </a:t>
            </a:r>
            <a:r>
              <a:rPr lang="en-US" altLang="en-US" sz="2000" b="1" dirty="0">
                <a:cs typeface="Arial" panose="020B0604020202020204" pitchFamily="34" charset="0"/>
              </a:rPr>
              <a:t>last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 element of the specified selector.</a:t>
            </a:r>
          </a:p>
          <a:p>
            <a:pPr marL="354012" indent="-342900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cs typeface="Arial" panose="020B0604020202020204" pitchFamily="34" charset="0"/>
              </a:rPr>
              <a:t>last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() method on $('p') to select the </a:t>
            </a:r>
            <a:r>
              <a:rPr lang="en-US" altLang="en-US" sz="2000" dirty="0">
                <a:cs typeface="Arial" panose="020B0604020202020204" pitchFamily="34" charset="0"/>
              </a:rPr>
              <a:t>last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 p element and store it in the </a:t>
            </a:r>
            <a:r>
              <a:rPr lang="en-US" altLang="en-US" sz="2000" dirty="0">
                <a:cs typeface="Arial" panose="020B0604020202020204" pitchFamily="34" charset="0"/>
              </a:rPr>
              <a:t>last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Paragraph variable.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DD10B7-B613-10F2-6735-5C89420CD94D}"/>
              </a:ext>
            </a:extLst>
          </p:cNvPr>
          <p:cNvSpPr txBox="1"/>
          <p:nvPr/>
        </p:nvSpPr>
        <p:spPr>
          <a:xfrm>
            <a:off x="92364" y="2015690"/>
            <a:ext cx="5804853" cy="48013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jQuery last() Method Example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.highlight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yellow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"https://code.jquery.com/jquery-3.6.0.min.js"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$(document).ready(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Select the last paragraph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      </a:t>
            </a:r>
            <a:r>
              <a:rPr lang="en-US" b="1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lp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= $(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'p'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).last();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2CA30B-1F02-F6A1-F965-3F6C15CFED61}"/>
              </a:ext>
            </a:extLst>
          </p:cNvPr>
          <p:cNvSpPr txBox="1"/>
          <p:nvPr/>
        </p:nvSpPr>
        <p:spPr>
          <a:xfrm>
            <a:off x="5897217" y="739072"/>
            <a:ext cx="6202418" cy="3416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Add a CSS class to the last paragraph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1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lp.addClass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'highlight'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Paragraphs Example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 Paragraph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Second Paragraph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Third Paragraph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8E7C9F-17DA-09BA-8D40-1FBF45230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8DE2FE-59FE-5B52-DAE7-CAD65F07B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017" y="4272180"/>
            <a:ext cx="4201983" cy="242713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18159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58682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The document keyword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66" y="739775"/>
            <a:ext cx="12085983" cy="387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1112" algn="just">
              <a:spcBef>
                <a:spcPts val="13"/>
              </a:spcBef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2) Changing HTML Elements (Modifying HTML Elements)</a:t>
            </a:r>
            <a:endParaRPr lang="en-US" alt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0586065-101E-D2FB-5D82-0B838F289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610476"/>
              </p:ext>
            </p:extLst>
          </p:nvPr>
        </p:nvGraphicFramePr>
        <p:xfrm>
          <a:off x="768350" y="1168057"/>
          <a:ext cx="11039334" cy="2560320"/>
        </p:xfrm>
        <a:graphic>
          <a:graphicData uri="http://schemas.openxmlformats.org/drawingml/2006/table">
            <a:tbl>
              <a:tblPr/>
              <a:tblGrid>
                <a:gridCol w="5512785">
                  <a:extLst>
                    <a:ext uri="{9D8B030D-6E8A-4147-A177-3AD203B41FA5}">
                      <a16:colId xmlns:a16="http://schemas.microsoft.com/office/drawing/2014/main" val="3916605614"/>
                    </a:ext>
                  </a:extLst>
                </a:gridCol>
                <a:gridCol w="5526549">
                  <a:extLst>
                    <a:ext uri="{9D8B030D-6E8A-4147-A177-3AD203B41FA5}">
                      <a16:colId xmlns:a16="http://schemas.microsoft.com/office/drawing/2014/main" val="7308027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Property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901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i="1" dirty="0" err="1">
                          <a:effectLst/>
                        </a:rPr>
                        <a:t>element</a:t>
                      </a:r>
                      <a:r>
                        <a:rPr lang="en-US" b="1" dirty="0" err="1">
                          <a:effectLst/>
                        </a:rPr>
                        <a:t>.innerHTML</a:t>
                      </a:r>
                      <a:r>
                        <a:rPr lang="en-US" b="1" dirty="0">
                          <a:effectLst/>
                        </a:rPr>
                        <a:t> =  </a:t>
                      </a:r>
                      <a:r>
                        <a:rPr lang="en-US" b="1" i="1" dirty="0">
                          <a:effectLst/>
                        </a:rPr>
                        <a:t>new html content</a:t>
                      </a:r>
                      <a:endParaRPr lang="en-US" b="1" dirty="0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Change the inner HTML </a:t>
                      </a:r>
                      <a:r>
                        <a:rPr lang="en-US" dirty="0">
                          <a:effectLst/>
                        </a:rPr>
                        <a:t>of an element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902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i="1" dirty="0" err="1">
                          <a:effectLst/>
                        </a:rPr>
                        <a:t>element</a:t>
                      </a:r>
                      <a:r>
                        <a:rPr lang="en-US" b="1" dirty="0" err="1">
                          <a:effectLst/>
                        </a:rPr>
                        <a:t>.</a:t>
                      </a:r>
                      <a:r>
                        <a:rPr lang="en-US" b="1" i="1" dirty="0" err="1">
                          <a:effectLst/>
                        </a:rPr>
                        <a:t>attribute</a:t>
                      </a:r>
                      <a:r>
                        <a:rPr lang="en-US" b="1" i="1" dirty="0">
                          <a:effectLst/>
                        </a:rPr>
                        <a:t> = new value</a:t>
                      </a:r>
                      <a:endParaRPr lang="en-US" b="1" dirty="0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Change the attribute value </a:t>
                      </a:r>
                      <a:r>
                        <a:rPr lang="en-US" dirty="0">
                          <a:effectLst/>
                        </a:rPr>
                        <a:t>of an HTML element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1828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i="1" dirty="0" err="1">
                          <a:effectLst/>
                        </a:rPr>
                        <a:t>element</a:t>
                      </a:r>
                      <a:r>
                        <a:rPr lang="en-US" b="1" dirty="0" err="1">
                          <a:effectLst/>
                        </a:rPr>
                        <a:t>.style.</a:t>
                      </a:r>
                      <a:r>
                        <a:rPr lang="en-US" b="1" i="1" dirty="0" err="1">
                          <a:effectLst/>
                        </a:rPr>
                        <a:t>property</a:t>
                      </a:r>
                      <a:r>
                        <a:rPr lang="en-US" b="1" i="1" dirty="0">
                          <a:effectLst/>
                        </a:rPr>
                        <a:t> = new style</a:t>
                      </a:r>
                      <a:endParaRPr lang="en-US" b="1" dirty="0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Change the style of an HTML </a:t>
                      </a:r>
                      <a:r>
                        <a:rPr lang="en-US" dirty="0">
                          <a:effectLst/>
                        </a:rPr>
                        <a:t>element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181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Method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62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i="1" dirty="0" err="1">
                          <a:solidFill>
                            <a:srgbClr val="C00000"/>
                          </a:solidFill>
                          <a:effectLst/>
                        </a:rPr>
                        <a:t>element</a:t>
                      </a:r>
                      <a:r>
                        <a:rPr lang="en-US" b="1" dirty="0" err="1">
                          <a:solidFill>
                            <a:srgbClr val="C00000"/>
                          </a:solidFill>
                          <a:effectLst/>
                        </a:rPr>
                        <a:t>.setAttribute</a:t>
                      </a:r>
                      <a:r>
                        <a:rPr lang="en-US" b="1" i="1" dirty="0">
                          <a:solidFill>
                            <a:srgbClr val="C00000"/>
                          </a:solidFill>
                          <a:effectLst/>
                        </a:rPr>
                        <a:t>(attribute, value)</a:t>
                      </a:r>
                      <a:endParaRPr lang="en-US" b="1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Change the attribute value of an HTML element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85150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077A1F4-C951-0683-87CC-5F196953ADA5}"/>
              </a:ext>
            </a:extLst>
          </p:cNvPr>
          <p:cNvSpPr txBox="1"/>
          <p:nvPr/>
        </p:nvSpPr>
        <p:spPr>
          <a:xfrm>
            <a:off x="192017" y="379103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2" algn="just">
              <a:spcBef>
                <a:spcPts val="13"/>
              </a:spcBef>
            </a:pPr>
            <a:r>
              <a:rPr lang="en-US" sz="2000" b="1" dirty="0">
                <a:solidFill>
                  <a:srgbClr val="C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3) Adding and Deleting Elements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1AEC9DA-CAB1-4D79-B4D0-A5E30C5E18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488810"/>
              </p:ext>
            </p:extLst>
          </p:nvPr>
        </p:nvGraphicFramePr>
        <p:xfrm>
          <a:off x="768350" y="4194595"/>
          <a:ext cx="11039334" cy="2560320"/>
        </p:xfrm>
        <a:graphic>
          <a:graphicData uri="http://schemas.openxmlformats.org/drawingml/2006/table">
            <a:tbl>
              <a:tblPr/>
              <a:tblGrid>
                <a:gridCol w="5512784">
                  <a:extLst>
                    <a:ext uri="{9D8B030D-6E8A-4147-A177-3AD203B41FA5}">
                      <a16:colId xmlns:a16="http://schemas.microsoft.com/office/drawing/2014/main" val="530632182"/>
                    </a:ext>
                  </a:extLst>
                </a:gridCol>
                <a:gridCol w="5526550">
                  <a:extLst>
                    <a:ext uri="{9D8B030D-6E8A-4147-A177-3AD203B41FA5}">
                      <a16:colId xmlns:a16="http://schemas.microsoft.com/office/drawing/2014/main" val="12536345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Method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498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 err="1">
                          <a:effectLst/>
                        </a:rPr>
                        <a:t>document.</a:t>
                      </a:r>
                      <a:r>
                        <a:rPr lang="en-US" b="1" dirty="0" err="1">
                          <a:effectLst/>
                          <a:highlight>
                            <a:srgbClr val="00FF00"/>
                          </a:highlight>
                        </a:rPr>
                        <a:t>createElement</a:t>
                      </a:r>
                      <a:r>
                        <a:rPr lang="en-US" b="1" dirty="0">
                          <a:effectLst/>
                          <a:highlight>
                            <a:srgbClr val="00FF00"/>
                          </a:highlight>
                        </a:rPr>
                        <a:t>(</a:t>
                      </a:r>
                      <a:r>
                        <a:rPr lang="en-US" b="1" i="1" dirty="0">
                          <a:effectLst/>
                          <a:highlight>
                            <a:srgbClr val="00FF00"/>
                          </a:highlight>
                        </a:rPr>
                        <a:t>element</a:t>
                      </a:r>
                      <a:r>
                        <a:rPr lang="en-US" b="1" dirty="0">
                          <a:effectLst/>
                          <a:highlight>
                            <a:srgbClr val="00FF00"/>
                          </a:highlight>
                        </a:rPr>
                        <a:t>)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Create an HTML element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8192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 err="1">
                          <a:effectLst/>
                        </a:rPr>
                        <a:t>document.</a:t>
                      </a:r>
                      <a:r>
                        <a:rPr lang="en-US" b="1" dirty="0" err="1">
                          <a:effectLst/>
                          <a:highlight>
                            <a:srgbClr val="00FF00"/>
                          </a:highlight>
                        </a:rPr>
                        <a:t>removeChild</a:t>
                      </a:r>
                      <a:r>
                        <a:rPr lang="en-US" b="1" dirty="0">
                          <a:effectLst/>
                          <a:highlight>
                            <a:srgbClr val="00FF00"/>
                          </a:highlight>
                        </a:rPr>
                        <a:t>(</a:t>
                      </a:r>
                      <a:r>
                        <a:rPr lang="en-US" b="1" i="1" dirty="0">
                          <a:effectLst/>
                          <a:highlight>
                            <a:srgbClr val="00FF00"/>
                          </a:highlight>
                        </a:rPr>
                        <a:t>element</a:t>
                      </a:r>
                      <a:r>
                        <a:rPr lang="en-US" b="1" dirty="0">
                          <a:effectLst/>
                          <a:highlight>
                            <a:srgbClr val="00FF00"/>
                          </a:highlight>
                        </a:rPr>
                        <a:t>)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Remove an HTML element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1118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 err="1">
                          <a:effectLst/>
                        </a:rPr>
                        <a:t>document.</a:t>
                      </a:r>
                      <a:r>
                        <a:rPr lang="en-US" b="1" dirty="0" err="1">
                          <a:effectLst/>
                          <a:highlight>
                            <a:srgbClr val="00FF00"/>
                          </a:highlight>
                        </a:rPr>
                        <a:t>appendChild</a:t>
                      </a:r>
                      <a:r>
                        <a:rPr lang="en-US" b="1" dirty="0">
                          <a:effectLst/>
                          <a:highlight>
                            <a:srgbClr val="00FF00"/>
                          </a:highlight>
                        </a:rPr>
                        <a:t>(</a:t>
                      </a:r>
                      <a:r>
                        <a:rPr lang="en-US" b="1" i="1" dirty="0">
                          <a:effectLst/>
                          <a:highlight>
                            <a:srgbClr val="00FF00"/>
                          </a:highlight>
                        </a:rPr>
                        <a:t>element</a:t>
                      </a:r>
                      <a:r>
                        <a:rPr lang="en-US" b="1" dirty="0">
                          <a:effectLst/>
                          <a:highlight>
                            <a:srgbClr val="00FF00"/>
                          </a:highlight>
                        </a:rPr>
                        <a:t>)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Add an </a:t>
                      </a:r>
                      <a:r>
                        <a:rPr lang="en-US" b="1" dirty="0">
                          <a:effectLst/>
                        </a:rPr>
                        <a:t>HTML element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264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document.</a:t>
                      </a:r>
                      <a:r>
                        <a:rPr lang="en-US" b="1" dirty="0" err="1">
                          <a:effectLst/>
                        </a:rPr>
                        <a:t>replaceChild</a:t>
                      </a:r>
                      <a:r>
                        <a:rPr lang="en-US" b="1" dirty="0">
                          <a:effectLst/>
                        </a:rPr>
                        <a:t>(</a:t>
                      </a:r>
                      <a:r>
                        <a:rPr lang="en-US" b="1" i="1" dirty="0">
                          <a:effectLst/>
                        </a:rPr>
                        <a:t>new, old</a:t>
                      </a:r>
                      <a:r>
                        <a:rPr lang="en-US" b="1" dirty="0">
                          <a:effectLst/>
                        </a:rPr>
                        <a:t>)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Replace an HTML element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42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document.</a:t>
                      </a:r>
                      <a:r>
                        <a:rPr lang="en-US" b="1" dirty="0" err="1">
                          <a:effectLst/>
                        </a:rPr>
                        <a:t>write</a:t>
                      </a:r>
                      <a:r>
                        <a:rPr lang="en-US" b="1" dirty="0">
                          <a:effectLst/>
                        </a:rPr>
                        <a:t>(</a:t>
                      </a:r>
                      <a:r>
                        <a:rPr lang="en-US" b="1" i="1" dirty="0">
                          <a:effectLst/>
                        </a:rPr>
                        <a:t>text</a:t>
                      </a:r>
                      <a:r>
                        <a:rPr lang="en-US" b="1" dirty="0">
                          <a:effectLst/>
                        </a:rPr>
                        <a:t>)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Write into the HTML output stream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707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531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58682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Selecting Elements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0922B-B494-D156-16DC-B6198972ACE5}"/>
              </a:ext>
            </a:extLst>
          </p:cNvPr>
          <p:cNvSpPr txBox="1"/>
          <p:nvPr/>
        </p:nvSpPr>
        <p:spPr>
          <a:xfrm>
            <a:off x="6003632" y="1931881"/>
            <a:ext cx="6096000" cy="31393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Get Element by ID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p1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 &lt;/p&gt;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 err="1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document.getElementById</a:t>
            </a:r>
            <a:r>
              <a:rPr lang="en-US" b="1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("</a:t>
            </a:r>
            <a:r>
              <a:rPr lang="en-US" b="1" dirty="0">
                <a:highlight>
                  <a:srgbClr val="FFFF00"/>
                </a:highlight>
                <a:latin typeface="Consolas" panose="020B0609020204030204" pitchFamily="49" charset="0"/>
              </a:rPr>
              <a:t>p1</a:t>
            </a:r>
            <a:r>
              <a:rPr lang="en-US" b="1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").</a:t>
            </a:r>
            <a:r>
              <a:rPr lang="en-US" b="1" dirty="0" err="1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innerHTML</a:t>
            </a:r>
            <a:r>
              <a:rPr lang="en-US" b="1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="This text is  added </a:t>
            </a:r>
            <a:r>
              <a:rPr lang="en-US" b="1" dirty="0">
                <a:highlight>
                  <a:srgbClr val="FFFF00"/>
                </a:highlight>
                <a:latin typeface="Consolas" panose="020B0609020204030204" pitchFamily="49" charset="0"/>
              </a:rPr>
              <a:t>to paragraph with id p1</a:t>
            </a:r>
            <a:r>
              <a:rPr lang="en-US" b="1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";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F287CC-8D88-7727-237B-916330373AA8}"/>
              </a:ext>
            </a:extLst>
          </p:cNvPr>
          <p:cNvSpPr txBox="1"/>
          <p:nvPr/>
        </p:nvSpPr>
        <p:spPr>
          <a:xfrm>
            <a:off x="6003632" y="876463"/>
            <a:ext cx="609600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below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example to find the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with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id=“</a:t>
            </a: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p1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CA41FF-8AB9-187C-8B3A-4FDED4779949}"/>
              </a:ext>
            </a:extLst>
          </p:cNvPr>
          <p:cNvSpPr txBox="1"/>
          <p:nvPr/>
        </p:nvSpPr>
        <p:spPr>
          <a:xfrm>
            <a:off x="92365" y="916219"/>
            <a:ext cx="5818901" cy="40010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rgbClr val="FF0000"/>
                </a:solidFill>
                <a:effectLst/>
                <a:highlight>
                  <a:srgbClr val="00FF00"/>
                </a:highlight>
                <a:latin typeface="Segoe UI" panose="020B0502040204020203" pitchFamily="34" charset="0"/>
              </a:rPr>
              <a:t>1) Finding HTML Element by Id: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 </a:t>
            </a:r>
            <a:b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   </a:t>
            </a:r>
            <a:r>
              <a:rPr lang="en-US" b="1" i="0" dirty="0" err="1">
                <a:solidFill>
                  <a:srgbClr val="FF0000"/>
                </a:solidFill>
                <a:effectLst/>
                <a:highlight>
                  <a:srgbClr val="00FF00"/>
                </a:highlight>
                <a:latin typeface="Segoe UI" panose="020B0502040204020203" pitchFamily="34" charset="0"/>
              </a:rPr>
              <a:t>getElementById</a:t>
            </a:r>
            <a:r>
              <a:rPr lang="en-US" b="1" i="0" dirty="0">
                <a:solidFill>
                  <a:srgbClr val="FF0000"/>
                </a:solidFill>
                <a:effectLst/>
                <a:highlight>
                  <a:srgbClr val="00FF00"/>
                </a:highlight>
                <a:latin typeface="Segoe UI" panose="020B0502040204020203" pitchFamily="34" charset="0"/>
              </a:rPr>
              <a:t>() </a:t>
            </a:r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method is used to </a:t>
            </a:r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find an element by its ID</a:t>
            </a:r>
            <a:endParaRPr lang="en-US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   </a:t>
            </a:r>
            <a:endParaRPr lang="en-US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easiest way to find an HTML element in the DOM, is by using the 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element id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</a:p>
          <a:p>
            <a:pPr algn="l"/>
            <a:endParaRPr lang="en-US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r>
              <a:rPr lang="en-US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var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i="0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document.getElementById("intro");</a:t>
            </a:r>
          </a:p>
          <a:p>
            <a:pPr algn="l"/>
            <a:endParaRPr lang="en-US" b="1" i="0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If the element is found, the </a:t>
            </a:r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method will return the element as an object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 (</a:t>
            </a:r>
            <a:r>
              <a:rPr lang="en-US" b="1" dirty="0" err="1">
                <a:solidFill>
                  <a:srgbClr val="000000"/>
                </a:solidFill>
                <a:latin typeface="Segoe UI" panose="020B0502040204020203" pitchFamily="34" charset="0"/>
              </a:rPr>
              <a:t>el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If the element is not found, </a:t>
            </a:r>
            <a:r>
              <a:rPr lang="en-US" b="1" dirty="0" err="1">
                <a:solidFill>
                  <a:srgbClr val="000000"/>
                </a:solidFill>
                <a:latin typeface="Segoe UI" panose="020B0502040204020203" pitchFamily="34" charset="0"/>
              </a:rPr>
              <a:t>el</a:t>
            </a:r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will contain null.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4D62C4-5C15-CDB5-E20B-1231C6044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607" y="5229062"/>
            <a:ext cx="2867025" cy="1504950"/>
          </a:xfrm>
          <a:prstGeom prst="rect">
            <a:avLst/>
          </a:prstGeom>
          <a:solidFill>
            <a:srgbClr val="C00000"/>
          </a:solidFill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2821339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58682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Selecting Elements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0922B-B494-D156-16DC-B6198972ACE5}"/>
              </a:ext>
            </a:extLst>
          </p:cNvPr>
          <p:cNvSpPr txBox="1"/>
          <p:nvPr/>
        </p:nvSpPr>
        <p:spPr>
          <a:xfrm>
            <a:off x="6128544" y="829588"/>
            <a:ext cx="6096000" cy="53553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JavaScript HTML DOM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Finding HTML Elements by Tag Name.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getElementsByTagName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method.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element = </a:t>
            </a:r>
            <a:r>
              <a:rPr lang="en-US" b="1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document.getElementsByTagName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"p"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document.getElementById(</a:t>
            </a:r>
            <a:r>
              <a:rPr lang="en-US" b="0" spc="-15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).innerHTML = </a:t>
            </a:r>
            <a:r>
              <a:rPr lang="en-US" b="0" spc="-15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'The text in first paragraph (index 0) is: '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1" spc="-15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element[</a:t>
            </a:r>
            <a:r>
              <a:rPr lang="en-US" b="1" spc="-15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0</a:t>
            </a:r>
            <a:r>
              <a:rPr lang="en-US" b="1" spc="-15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].innerHTML;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CA41FF-8AB9-187C-8B3A-4FDED4779949}"/>
              </a:ext>
            </a:extLst>
          </p:cNvPr>
          <p:cNvSpPr txBox="1"/>
          <p:nvPr/>
        </p:nvSpPr>
        <p:spPr>
          <a:xfrm>
            <a:off x="92365" y="916219"/>
            <a:ext cx="5971092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2) Finding HTML Element by Tag Name</a:t>
            </a:r>
          </a:p>
          <a:p>
            <a:pPr algn="l"/>
            <a:endParaRPr lang="en-US" sz="2000" b="1" dirty="0">
              <a:solidFill>
                <a:srgbClr val="FF0000"/>
              </a:solidFill>
              <a:latin typeface="Segoe UI" panose="020B0502040204020203" pitchFamily="34" charset="0"/>
            </a:endParaRPr>
          </a:p>
          <a:p>
            <a:pPr algn="l"/>
            <a:r>
              <a:rPr lang="en-US" sz="2000" b="1" i="0" dirty="0">
                <a:solidFill>
                  <a:srgbClr val="FF0000"/>
                </a:solidFill>
                <a:effectLst/>
                <a:highlight>
                  <a:srgbClr val="00FF00"/>
                </a:highlight>
                <a:latin typeface="Segoe UI" panose="020B0502040204020203" pitchFamily="34" charset="0"/>
              </a:rPr>
              <a:t> </a:t>
            </a:r>
            <a:r>
              <a:rPr lang="en-US" sz="2000" b="1" i="0" dirty="0" err="1">
                <a:solidFill>
                  <a:srgbClr val="0000CD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getElementsByTagName</a:t>
            </a:r>
            <a:r>
              <a:rPr lang="en-US" sz="2000" b="1" i="0" dirty="0">
                <a:solidFill>
                  <a:srgbClr val="0000CD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("p");</a:t>
            </a:r>
            <a:endParaRPr lang="en-US" sz="2000" b="1" i="0" dirty="0">
              <a:solidFill>
                <a:srgbClr val="FF0000"/>
              </a:solidFill>
              <a:effectLst/>
              <a:highlight>
                <a:srgbClr val="00FF00"/>
              </a:highlight>
              <a:latin typeface="Segoe UI" panose="020B0502040204020203" pitchFamily="34" charset="0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find an HTML element in the DOM, is by using the 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Tag Name</a:t>
            </a:r>
            <a:endParaRPr lang="en-US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r>
              <a:rPr lang="en-US" b="1" i="0" dirty="0">
                <a:solidFill>
                  <a:srgbClr val="0000CD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var x = </a:t>
            </a:r>
            <a:r>
              <a:rPr lang="en-US" b="1" i="0" dirty="0" err="1">
                <a:solidFill>
                  <a:srgbClr val="0000CD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document.getElementsByTagName</a:t>
            </a:r>
            <a:r>
              <a:rPr lang="en-US" b="1" i="0" dirty="0">
                <a:solidFill>
                  <a:srgbClr val="0000CD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("p");</a:t>
            </a:r>
          </a:p>
          <a:p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If the element is found, the </a:t>
            </a:r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method will return the element as an object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 (in x).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If the element is not found, </a:t>
            </a:r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x will contain null.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D3DFA1-380F-D15B-7C5C-A7669FEF2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152" y="4701871"/>
            <a:ext cx="3385309" cy="212239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51591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58682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 Modify Elements (changing HTML Content)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0922B-B494-D156-16DC-B6198972ACE5}"/>
              </a:ext>
            </a:extLst>
          </p:cNvPr>
          <p:cNvSpPr txBox="1"/>
          <p:nvPr/>
        </p:nvSpPr>
        <p:spPr>
          <a:xfrm>
            <a:off x="6042990" y="910921"/>
            <a:ext cx="6063456" cy="42473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="p1"&gt;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Paragraph1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="p2"&gt;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Paragraph2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1" i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document.getElementById("p1").innerHTML="New text!";</a:t>
            </a:r>
          </a:p>
          <a:p>
            <a:r>
              <a:rPr lang="en-US" b="1" i="0" dirty="0" err="1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document.getElementById</a:t>
            </a:r>
            <a:r>
              <a:rPr lang="en-US" b="1" i="0" dirty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("p2").</a:t>
            </a:r>
            <a:r>
              <a:rPr lang="en-US" b="1" i="0" dirty="0" err="1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innerText</a:t>
            </a:r>
            <a:r>
              <a:rPr lang="en-US" b="1" i="0" dirty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="New text!";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/script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CA41FF-8AB9-187C-8B3A-4FDED4779949}"/>
              </a:ext>
            </a:extLst>
          </p:cNvPr>
          <p:cNvSpPr txBox="1"/>
          <p:nvPr/>
        </p:nvSpPr>
        <p:spPr>
          <a:xfrm>
            <a:off x="92365" y="916219"/>
            <a:ext cx="5831357" cy="65248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2200" b="1" spc="-4" dirty="0" err="1">
                <a:solidFill>
                  <a:srgbClr val="C00000"/>
                </a:solidFill>
                <a:latin typeface="Times New Roman"/>
                <a:cs typeface="Times New Roman"/>
              </a:rPr>
              <a:t>i</a:t>
            </a:r>
            <a:r>
              <a:rPr lang="en-US" sz="22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) Changing HTML Content using </a:t>
            </a:r>
            <a:r>
              <a:rPr lang="en-US" sz="2200" b="1" spc="-4" dirty="0" err="1">
                <a:solidFill>
                  <a:srgbClr val="C0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innerHTML</a:t>
            </a:r>
            <a:endParaRPr lang="en-US" sz="2200" b="1" spc="-4" dirty="0">
              <a:solidFill>
                <a:srgbClr val="C00000"/>
              </a:solidFill>
              <a:highlight>
                <a:srgbClr val="FFFF00"/>
              </a:highlight>
              <a:latin typeface="Times New Roman"/>
              <a:cs typeface="Times New Roman"/>
            </a:endParaRPr>
          </a:p>
          <a:p>
            <a:pPr algn="l"/>
            <a:endParaRPr lang="en-US" b="1" i="0" dirty="0">
              <a:effectLst/>
              <a:latin typeface="Segoe UI" panose="020B0502040204020203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Verdana" panose="020B0604030504040204" pitchFamily="34" charset="0"/>
              </a:rPr>
              <a:t>The easiest way to </a:t>
            </a:r>
            <a:r>
              <a:rPr lang="en-US" b="1" i="0" dirty="0">
                <a:effectLst/>
                <a:latin typeface="Verdana" panose="020B0604030504040204" pitchFamily="34" charset="0"/>
              </a:rPr>
              <a:t>modify the content </a:t>
            </a:r>
            <a:r>
              <a:rPr lang="en-US" b="0" i="0" dirty="0">
                <a:effectLst/>
                <a:latin typeface="Verdana" panose="020B0604030504040204" pitchFamily="34" charset="0"/>
              </a:rPr>
              <a:t>of an HTML element is by using the </a:t>
            </a:r>
            <a:r>
              <a:rPr lang="en-US" b="1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innerHTML</a:t>
            </a:r>
            <a:r>
              <a:rPr lang="en-US" b="1" i="0" dirty="0"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>
                <a:effectLst/>
                <a:latin typeface="Verdana" panose="020B0604030504040204" pitchFamily="34" charset="0"/>
              </a:rPr>
              <a:t>property.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b="0" i="0" dirty="0">
              <a:effectLst/>
              <a:latin typeface="Verdana" panose="020B0604030504040204" pitchFamily="34" charset="0"/>
            </a:endParaRPr>
          </a:p>
          <a:p>
            <a:pPr algn="l"/>
            <a:r>
              <a:rPr lang="en-US" b="0" i="0" dirty="0">
                <a:effectLst/>
                <a:latin typeface="Verdana" panose="020B0604030504040204" pitchFamily="34" charset="0"/>
              </a:rPr>
              <a:t>To change the content of an HTML element, use this syntax:</a:t>
            </a:r>
          </a:p>
          <a:p>
            <a:pPr algn="l"/>
            <a:endParaRPr lang="en-US" dirty="0">
              <a:latin typeface="Verdana" panose="020B0604030504040204" pitchFamily="34" charset="0"/>
            </a:endParaRPr>
          </a:p>
          <a:p>
            <a:r>
              <a:rPr lang="en-US" b="1" spc="-150" dirty="0" err="1">
                <a:highlight>
                  <a:srgbClr val="FFFF00"/>
                </a:highlight>
                <a:latin typeface="Verdana" panose="020B0604030504040204" pitchFamily="34" charset="0"/>
              </a:rPr>
              <a:t>document.getElementById</a:t>
            </a:r>
            <a:r>
              <a:rPr lang="en-US" b="1" spc="-150" dirty="0">
                <a:highlight>
                  <a:srgbClr val="FFFF00"/>
                </a:highlight>
                <a:latin typeface="Verdana" panose="020B0604030504040204" pitchFamily="34" charset="0"/>
              </a:rPr>
              <a:t>(“id”).innerHTML = new HTML</a:t>
            </a:r>
          </a:p>
          <a:p>
            <a:pPr algn="l"/>
            <a:endParaRPr lang="en-US" b="1" i="1" dirty="0">
              <a:solidFill>
                <a:srgbClr val="C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20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Changing  Text  of element using </a:t>
            </a:r>
            <a:r>
              <a:rPr lang="en-US" sz="2000" b="1" spc="-4" dirty="0" err="1">
                <a:solidFill>
                  <a:srgbClr val="C0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innerText</a:t>
            </a:r>
            <a:endParaRPr lang="en-US" sz="2000" b="1" spc="-4" dirty="0">
              <a:solidFill>
                <a:srgbClr val="C00000"/>
              </a:solidFill>
              <a:highlight>
                <a:srgbClr val="FFFF00"/>
              </a:highlight>
              <a:latin typeface="Times New Roman"/>
              <a:cs typeface="Times New Roman"/>
            </a:endParaRPr>
          </a:p>
          <a:p>
            <a:pPr algn="l"/>
            <a:endParaRPr lang="en-US" b="1" i="1" dirty="0">
              <a:solidFill>
                <a:srgbClr val="C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b="0" i="0" dirty="0">
                <a:effectLst/>
                <a:latin typeface="Verdana" panose="020B0604030504040204" pitchFamily="34" charset="0"/>
              </a:rPr>
              <a:t>To change only the text content of an HTML element,  we can use </a:t>
            </a:r>
            <a:r>
              <a:rPr lang="en-US" b="1" i="0" dirty="0" err="1">
                <a:effectLst/>
                <a:latin typeface="Verdana" panose="020B0604030504040204" pitchFamily="34" charset="0"/>
              </a:rPr>
              <a:t>innerText</a:t>
            </a:r>
            <a:endParaRPr lang="en-US" b="1" i="0" dirty="0">
              <a:effectLst/>
              <a:latin typeface="Verdana" panose="020B0604030504040204" pitchFamily="34" charset="0"/>
            </a:endParaRPr>
          </a:p>
          <a:p>
            <a:endParaRPr lang="en-US" b="1" dirty="0">
              <a:latin typeface="Verdana" panose="020B0604030504040204" pitchFamily="34" charset="0"/>
            </a:endParaRPr>
          </a:p>
          <a:p>
            <a:r>
              <a:rPr lang="en-US" b="1" spc="-150" dirty="0" err="1">
                <a:highlight>
                  <a:srgbClr val="00FF00"/>
                </a:highlight>
                <a:latin typeface="Verdana" panose="020B0604030504040204" pitchFamily="34" charset="0"/>
              </a:rPr>
              <a:t>d</a:t>
            </a:r>
            <a:r>
              <a:rPr lang="en-US" b="1" i="0" spc="-150" dirty="0" err="1">
                <a:effectLst/>
                <a:highlight>
                  <a:srgbClr val="00FF00"/>
                </a:highlight>
                <a:latin typeface="Verdana" panose="020B0604030504040204" pitchFamily="34" charset="0"/>
              </a:rPr>
              <a:t>ocument.getElementById</a:t>
            </a:r>
            <a:r>
              <a:rPr lang="en-US" b="1" i="0" spc="-150" dirty="0">
                <a:effectLst/>
                <a:highlight>
                  <a:srgbClr val="00FF00"/>
                </a:highlight>
                <a:latin typeface="Verdana" panose="020B0604030504040204" pitchFamily="34" charset="0"/>
              </a:rPr>
              <a:t>(“id”).</a:t>
            </a:r>
            <a:r>
              <a:rPr lang="en-US" b="1" i="0" spc="-150" dirty="0" err="1">
                <a:effectLst/>
                <a:highlight>
                  <a:srgbClr val="00FF00"/>
                </a:highlight>
                <a:latin typeface="Verdana" panose="020B0604030504040204" pitchFamily="34" charset="0"/>
              </a:rPr>
              <a:t>innerText</a:t>
            </a:r>
            <a:r>
              <a:rPr lang="en-US" b="1" i="0" spc="-150" dirty="0">
                <a:effectLst/>
                <a:highlight>
                  <a:srgbClr val="00FF00"/>
                </a:highlight>
                <a:latin typeface="Verdana" panose="020B0604030504040204" pitchFamily="34" charset="0"/>
              </a:rPr>
              <a:t>=“new text”</a:t>
            </a:r>
          </a:p>
          <a:p>
            <a:pPr algn="l"/>
            <a:endParaRPr lang="en-US" b="1" i="1" dirty="0">
              <a:solidFill>
                <a:srgbClr val="C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algn="l"/>
            <a:endParaRPr lang="en-US" b="1" i="1" dirty="0">
              <a:solidFill>
                <a:srgbClr val="C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algn="l"/>
            <a:endParaRPr lang="en-US" b="1" dirty="0">
              <a:solidFill>
                <a:srgbClr val="C00000"/>
              </a:solidFill>
              <a:highlight>
                <a:srgbClr val="FFFF00"/>
              </a:highlight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828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58682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  Modify Elements (changing HTML Content)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0922B-B494-D156-16DC-B6198972ACE5}"/>
              </a:ext>
            </a:extLst>
          </p:cNvPr>
          <p:cNvSpPr txBox="1"/>
          <p:nvPr/>
        </p:nvSpPr>
        <p:spPr>
          <a:xfrm>
            <a:off x="5911266" y="829588"/>
            <a:ext cx="6313278" cy="56323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&lt;!–-changing attribute value-- &gt;</a:t>
            </a:r>
            <a:endParaRPr lang="en-US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"https://code.jquery.com/jquery-3.6.0.min.js"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myImage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"flower1.jpg"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Click here Change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floer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$(document).ready(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$(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).click(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1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document.getElementById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A3151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myImage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).</a:t>
            </a:r>
            <a:r>
              <a:rPr lang="en-US" b="1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src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"flower2.jpg"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})          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})   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CA41FF-8AB9-187C-8B3A-4FDED4779949}"/>
              </a:ext>
            </a:extLst>
          </p:cNvPr>
          <p:cNvSpPr txBox="1"/>
          <p:nvPr/>
        </p:nvSpPr>
        <p:spPr>
          <a:xfrm>
            <a:off x="92365" y="916219"/>
            <a:ext cx="5818901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2) Changing the Value of an Attribute</a:t>
            </a:r>
          </a:p>
          <a:p>
            <a:pPr algn="l"/>
            <a:endParaRPr lang="en-US" sz="2400" b="1" spc="-4" dirty="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pPr algn="l"/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 	</a:t>
            </a:r>
            <a:r>
              <a:rPr lang="en-US" sz="2000" b="1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getElementById</a:t>
            </a:r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2000" b="1" i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id</a:t>
            </a:r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).</a:t>
            </a:r>
            <a:r>
              <a:rPr lang="en-US" sz="2000" b="1" i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attribute</a:t>
            </a:r>
            <a:endParaRPr lang="en-US" sz="2000" b="1" spc="-4" dirty="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change the value of an HTML attribute, use this syntax: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1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document.getElementById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id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).</a:t>
            </a:r>
            <a:r>
              <a:rPr lang="en-US" b="1" i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attribute = new value</a:t>
            </a:r>
            <a:endParaRPr lang="en-US" b="1" dirty="0">
              <a:solidFill>
                <a:srgbClr val="000000"/>
              </a:solidFill>
              <a:highlight>
                <a:srgbClr val="FFFF00"/>
              </a:highlight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205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0" y="119967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Style an element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0922B-B494-D156-16DC-B6198972ACE5}"/>
              </a:ext>
            </a:extLst>
          </p:cNvPr>
          <p:cNvSpPr txBox="1"/>
          <p:nvPr/>
        </p:nvSpPr>
        <p:spPr>
          <a:xfrm>
            <a:off x="5911266" y="829588"/>
            <a:ext cx="6313278" cy="42473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Adding style (JS)--&gt;</a:t>
            </a:r>
            <a:endParaRPr lang="en-US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"myH1"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 Element Object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 style Property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"p1"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 Style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Change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spc="-15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spc="-15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"p1"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spc="-15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style.backgroundColor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spc="-15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CA41FF-8AB9-187C-8B3A-4FDED4779949}"/>
              </a:ext>
            </a:extLst>
          </p:cNvPr>
          <p:cNvSpPr txBox="1"/>
          <p:nvPr/>
        </p:nvSpPr>
        <p:spPr>
          <a:xfrm>
            <a:off x="92365" y="916219"/>
            <a:ext cx="5818901" cy="4339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Changing HTML Style (Changing CSS)</a:t>
            </a: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HTML DOM allows JavaScript to change the style of HTML elements.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property sets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values of an element's style attribute.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Syntax: 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r>
              <a:rPr lang="en-US" b="1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document.getElementById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id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).</a:t>
            </a:r>
            <a:r>
              <a:rPr lang="en-US" b="1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style.</a:t>
            </a:r>
            <a:r>
              <a:rPr lang="en-US" b="1" i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property</a:t>
            </a:r>
            <a:r>
              <a:rPr lang="en-US" b="1" i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b="1" i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new style</a:t>
            </a:r>
          </a:p>
          <a:p>
            <a:pPr algn="l"/>
            <a:endParaRPr lang="en-US" b="1" i="1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element.style.backgroundColor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endParaRPr lang="en-US" b="1" dirty="0">
              <a:solidFill>
                <a:srgbClr val="000000"/>
              </a:solidFill>
              <a:highlight>
                <a:srgbClr val="FFFF00"/>
              </a:highlight>
              <a:latin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C71DED-F0A7-313B-7A5E-C90C7A16C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613" y="5092421"/>
            <a:ext cx="2738230" cy="1648009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65003B-B94D-2525-824B-63FFEFA10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8631" y="5099940"/>
            <a:ext cx="2738230" cy="165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306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2763</TotalTime>
  <Words>5123</Words>
  <Application>Microsoft Office PowerPoint</Application>
  <PresentationFormat>Widescreen</PresentationFormat>
  <Paragraphs>785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Segoe UI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naveench</dc:creator>
  <cp:lastModifiedBy>naveench</cp:lastModifiedBy>
  <cp:revision>222</cp:revision>
  <dcterms:created xsi:type="dcterms:W3CDTF">2023-04-11T16:18:31Z</dcterms:created>
  <dcterms:modified xsi:type="dcterms:W3CDTF">2023-05-18T05:28:21Z</dcterms:modified>
</cp:coreProperties>
</file>