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3" r:id="rId2"/>
    <p:sldId id="284" r:id="rId3"/>
    <p:sldId id="285" r:id="rId4"/>
    <p:sldId id="286" r:id="rId5"/>
    <p:sldId id="287" r:id="rId6"/>
    <p:sldId id="289" r:id="rId7"/>
    <p:sldId id="288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23CF9-9A60-47F8-9E21-38CD8DA7BD3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49663-D4BA-4372-942E-A60EB3C4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E5D8-56FD-DE8E-076C-5DABA6DA4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C176C-353D-7458-30E7-7FA9437EF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0D7C-3DCA-EF3F-9232-5697F4DA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6D01-7656-D78E-C096-4ECAF61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A91C-E8C8-F369-8611-D0F8389A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A99E-26B1-C078-BED3-39E91616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CC2F-362B-E0A2-DEDB-CCE74D57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DA49-452E-ED9D-E57C-4698A1A2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64BB-DEF7-7DE4-8848-E257D2BF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2CFF-97AF-1A4D-5B8C-B7B81A97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6F58F-8968-3662-1BC2-F14961C0A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E0D5-FA41-7761-EF3A-E050E0EB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6AAE-3128-E3ED-1574-85E169A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7641-1720-BA91-1A8A-3207DE4F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C0A1-BEEB-E7AC-E556-2536EAC6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D77E-2DBC-F2D4-D14E-A2A3159D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4DBD-94AE-FA3F-1D37-83849869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1896-A20B-B290-CB8C-E0B8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DCD6-A327-9C02-AD2D-71996D6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A74D-5F5E-2E7E-BAD1-4FAA03C6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5740-C0F3-F4DA-90DB-F9D4CA8F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9D31-5142-A8C2-8B41-9A919200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2DBA-37F2-E967-D02C-109076C4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D9E2-A39E-123C-7161-27A9FF9E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E8A0-56F1-475D-6AFD-76C3C76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43D4-5B77-BFC7-C4C8-E6BE7DE8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5D0B-589C-DEB7-D521-24DD5B6B3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F3F0-AA9E-977B-6D76-4A0B1031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2E4E7-8E35-E781-908D-FF6A7F86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8E759-51A4-931E-82D0-7234FA4E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5373-63B5-9F09-2378-99F1A433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ED21-DC3A-11DC-122B-EB1931AE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919A-DBC1-0946-565E-D3C1E0FE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E91-C43C-2A75-BC0A-2110EEDB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8D48-2151-2C0F-1F2A-F62B80280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9D1D6-2B99-5545-6761-CA5DDF4F3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7221C-EC43-FE34-C0B8-7E2907CC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13E25-EED6-BA66-1F41-2540A029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A297-A0A4-44BD-26F8-6065E830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73FA-7AC1-B697-8998-E697E84B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7F7F-B8F3-5378-B0D9-42B13EA7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46B5C-B068-19CA-32B6-FDA9C627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6CBA-ECA8-9794-06A7-1A2B48A6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650E7-5F6A-B513-DCF6-D6626279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FB2B-A30E-4EC0-1A3B-4146F331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EF4D-F07E-34FD-AB05-C973F257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38DE-132B-C5D9-BFAB-AE09C8A7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11EB-C153-4C5C-28EA-F4991F4F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5BE8-7F67-D2DF-96A6-8367899D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A0F6-2B9A-DE05-3D10-B13C3AE4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07D3-1832-9BE7-8A5D-C0468E12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6E6AD-76D5-BD67-1654-BA151556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ACA3-981A-55A4-2EED-D00D01F1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1951D-6958-3418-8B53-918F303C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A7AF-8575-0973-8B3C-F52859FB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1CBE-9E44-1F4B-1642-99A01315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3157-A8A5-32AB-EFB0-8D875B64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CF5C-3F6B-762A-2AD7-934AC11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6ADE6-8FC3-3931-91FD-82572C28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6A90-3205-AC4F-F7FA-9C6401C1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3056-BC40-01F8-E9A2-867E1A1E7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6BED-C696-4A32-BC71-E87328E0DFB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5D62-0E1E-BE0C-8DA0-6EE511B2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E645-B6D7-A8E9-643D-62B0FEC1E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5E43-D24D-48D8-ADD9-99B9989E7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BDE7FE72-FB73-908C-5B3F-2ADAB330750C}"/>
              </a:ext>
            </a:extLst>
          </p:cNvPr>
          <p:cNvSpPr txBox="1"/>
          <p:nvPr/>
        </p:nvSpPr>
        <p:spPr>
          <a:xfrm>
            <a:off x="0" y="90282"/>
            <a:ext cx="12160249" cy="531416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3795" name="object 9">
            <a:extLst>
              <a:ext uri="{FF2B5EF4-FFF2-40B4-BE49-F238E27FC236}">
                <a16:creationId xmlns:a16="http://schemas.microsoft.com/office/drawing/2014/main" id="{2E69E4F6-3D3D-049A-E87D-2248D800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220"/>
            <a:ext cx="12160249" cy="146524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object 10">
            <a:extLst>
              <a:ext uri="{FF2B5EF4-FFF2-40B4-BE49-F238E27FC236}">
                <a16:creationId xmlns:a16="http://schemas.microsoft.com/office/drawing/2014/main" id="{6D6E2D96-46AA-DC3E-AE6C-BFEEEED3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63"/>
            <a:ext cx="1889125" cy="6067425"/>
          </a:xfrm>
          <a:custGeom>
            <a:avLst/>
            <a:gdLst>
              <a:gd name="T0" fmla="*/ 0 h 9467215"/>
              <a:gd name="T1" fmla="*/ 11965 h 9467215"/>
              <a:gd name="T2" fmla="*/ 0 60000 65536"/>
              <a:gd name="T3" fmla="*/ 0 60000 65536"/>
              <a:gd name="T4" fmla="*/ 0 h 9467215"/>
              <a:gd name="T5" fmla="*/ 9467215 h 94672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467215">
                <a:moveTo>
                  <a:pt x="0" y="0"/>
                </a:moveTo>
                <a:lnTo>
                  <a:pt x="0" y="9466783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8" name="object 12">
            <a:extLst>
              <a:ext uri="{FF2B5EF4-FFF2-40B4-BE49-F238E27FC236}">
                <a16:creationId xmlns:a16="http://schemas.microsoft.com/office/drawing/2014/main" id="{E07F3C95-5CDB-8399-B2C7-63418213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90BCD-8B81-1FEB-188D-B23EB4BDC1BC}"/>
              </a:ext>
            </a:extLst>
          </p:cNvPr>
          <p:cNvCxnSpPr>
            <a:cxnSpLocks/>
          </p:cNvCxnSpPr>
          <p:nvPr/>
        </p:nvCxnSpPr>
        <p:spPr>
          <a:xfrm>
            <a:off x="-7938" y="595312"/>
            <a:ext cx="12199938" cy="7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B5ABB-2AD7-C098-C1A1-7B99F3FEBB2B}"/>
              </a:ext>
            </a:extLst>
          </p:cNvPr>
          <p:cNvSpPr/>
          <p:nvPr/>
        </p:nvSpPr>
        <p:spPr>
          <a:xfrm>
            <a:off x="6141277" y="1994303"/>
            <a:ext cx="5944701" cy="4788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&lt;head&gt; &lt;title&gt;HTML Tables&lt;/title&gt;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&lt;table border="1"&gt;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  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&lt;tr&gt;</a:t>
            </a:r>
            <a:br>
              <a:rPr lang="en-US" b="1" dirty="0">
                <a:latin typeface="+mn-lt"/>
                <a:cs typeface="+mn-cs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     &lt;td&gt;Jill&lt;/td&gt;</a:t>
            </a:r>
            <a:b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     &lt;td&gt;Smith&lt;/td&gt;</a:t>
            </a:r>
            <a:b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     &lt;td&gt;50&lt;/td&gt;</a:t>
            </a:r>
            <a:br>
              <a:rPr lang="en-US" b="1" dirty="0">
                <a:latin typeface="+mn-lt"/>
                <a:cs typeface="+mn-cs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  &lt;/tr&gt;</a:t>
            </a:r>
            <a:br>
              <a:rPr lang="en-US" b="1" dirty="0">
                <a:latin typeface="+mn-lt"/>
                <a:cs typeface="+mn-cs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  &lt;tr&gt;</a:t>
            </a:r>
            <a:b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    &lt;td&gt;Eve&lt;/td&gt;</a:t>
            </a:r>
            <a:b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    &lt;td&gt;Jackson&lt;/td&gt;</a:t>
            </a:r>
            <a:b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    &lt;td&gt;94&lt;/td&gt;</a:t>
            </a:r>
            <a:br>
              <a:rPr lang="en-US" b="1" dirty="0">
                <a:latin typeface="+mn-lt"/>
                <a:cs typeface="+mn-cs"/>
              </a:rPr>
            </a:br>
            <a:r>
              <a:rPr lang="en-US" b="1" dirty="0">
                <a:latin typeface="+mn-lt"/>
                <a:cs typeface="+mn-cs"/>
              </a:rPr>
              <a:t>  </a:t>
            </a:r>
            <a:r>
              <a:rPr lang="en-US" b="1" dirty="0">
                <a:solidFill>
                  <a:srgbClr val="FF0000"/>
                </a:solidFill>
                <a:latin typeface="+mn-lt"/>
                <a:cs typeface="+mn-cs"/>
              </a:rPr>
              <a:t>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33801" name="Rectangle 12">
            <a:extLst>
              <a:ext uri="{FF2B5EF4-FFF2-40B4-BE49-F238E27FC236}">
                <a16:creationId xmlns:a16="http://schemas.microsoft.com/office/drawing/2014/main" id="{159A27A9-4848-0517-8A1B-73894522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7" y="739775"/>
            <a:ext cx="11900445" cy="13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100" b="1" dirty="0"/>
              <a:t>HTML table tag</a:t>
            </a:r>
            <a:r>
              <a:rPr lang="en-US" altLang="en-US" sz="2100" dirty="0"/>
              <a:t> is used to display data in tabular form </a:t>
            </a:r>
            <a:r>
              <a:rPr lang="en-US" altLang="en-US" sz="2100" dirty="0">
                <a:highlight>
                  <a:srgbClr val="FFFF00"/>
                </a:highlight>
              </a:rPr>
              <a:t>(row * column)</a:t>
            </a:r>
            <a:endParaRPr lang="en-US" altLang="en-US" sz="21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None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created using the following tags.</a:t>
            </a:r>
          </a:p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100" dirty="0"/>
              <a:t> </a:t>
            </a:r>
            <a:r>
              <a:rPr lang="en-US" altLang="en-US" sz="2100" b="1" dirty="0">
                <a:solidFill>
                  <a:srgbClr val="FF0000"/>
                </a:solidFill>
              </a:rPr>
              <a:t>&lt;table&gt; </a:t>
            </a:r>
            <a:r>
              <a:rPr lang="en-US" altLang="en-US" sz="2100" dirty="0"/>
              <a:t>element, with the help of </a:t>
            </a:r>
            <a:r>
              <a:rPr lang="en-US" altLang="en-US" sz="2100" b="1" dirty="0">
                <a:solidFill>
                  <a:srgbClr val="FF0000"/>
                </a:solidFill>
              </a:rPr>
              <a:t>&lt;tr&gt; </a:t>
            </a:r>
            <a:r>
              <a:rPr lang="en-US" altLang="en-US" sz="2100" b="1" dirty="0"/>
              <a:t>, </a:t>
            </a:r>
            <a:r>
              <a:rPr lang="en-US" altLang="en-US" sz="2100" b="1" dirty="0">
                <a:solidFill>
                  <a:srgbClr val="FF0000"/>
                </a:solidFill>
              </a:rPr>
              <a:t>&lt;td&gt;, </a:t>
            </a:r>
            <a:r>
              <a:rPr lang="en-US" altLang="en-US" sz="2100" b="1" dirty="0"/>
              <a:t>and </a:t>
            </a:r>
            <a:r>
              <a:rPr lang="en-US" altLang="en-US" sz="2100" b="1" dirty="0">
                <a:solidFill>
                  <a:srgbClr val="FF0000"/>
                </a:solidFill>
              </a:rPr>
              <a:t>&lt;</a:t>
            </a:r>
            <a:r>
              <a:rPr lang="en-US" altLang="en-US" sz="2100" b="1" dirty="0" err="1">
                <a:solidFill>
                  <a:srgbClr val="FF0000"/>
                </a:solidFill>
              </a:rPr>
              <a:t>th</a:t>
            </a:r>
            <a:r>
              <a:rPr lang="en-US" altLang="en-US" sz="2100" b="1" dirty="0">
                <a:solidFill>
                  <a:srgbClr val="FF0000"/>
                </a:solidFill>
              </a:rPr>
              <a:t>&gt; </a:t>
            </a:r>
            <a:r>
              <a:rPr lang="en-US" altLang="en-US" sz="2100" dirty="0"/>
              <a:t>elements.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802" name="Picture 2">
            <a:extLst>
              <a:ext uri="{FF2B5EF4-FFF2-40B4-BE49-F238E27FC236}">
                <a16:creationId xmlns:a16="http://schemas.microsoft.com/office/drawing/2014/main" id="{96FA19FE-9DFE-F773-A6B2-299E240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4303713"/>
            <a:ext cx="1970087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D606BE-91FC-6F95-D993-1A3F792F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11534"/>
              </p:ext>
            </p:extLst>
          </p:nvPr>
        </p:nvGraphicFramePr>
        <p:xfrm>
          <a:off x="198788" y="2315369"/>
          <a:ext cx="5600769" cy="3487618"/>
        </p:xfrm>
        <a:graphic>
          <a:graphicData uri="http://schemas.openxmlformats.org/drawingml/2006/table">
            <a:tbl>
              <a:tblPr/>
              <a:tblGrid>
                <a:gridCol w="130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3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 marL="51873" marR="51873" marT="53571" marB="53571" horzOverflow="overflow">
                    <a:lnL w="7620" cap="flat" cmpd="sng" algn="ctr">
                      <a:solidFill>
                        <a:srgbClr val="703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1873" marR="51873" marT="53571" marB="53571" horzOverflow="overflow">
                    <a:lnL w="7620" cap="flat" cmpd="sng" algn="ctr">
                      <a:solidFill>
                        <a:srgbClr val="703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&lt;table&gt;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It defines a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table.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&lt;tr&gt;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It defines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 row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 a table.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It defines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 header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cell in a table.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&lt;td&gt;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It defines a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cell – table data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 a table.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&lt;caption&gt;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It defines the table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caption.</a:t>
                      </a:r>
                    </a:p>
                  </a:txBody>
                  <a:tcPr marL="34583" marR="34583" marT="35715" marB="35715" horzOverflow="overflow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48CC9FCA-F146-467C-41DF-B767DB35D3F3}"/>
              </a:ext>
            </a:extLst>
          </p:cNvPr>
          <p:cNvSpPr txBox="1"/>
          <p:nvPr/>
        </p:nvSpPr>
        <p:spPr>
          <a:xfrm>
            <a:off x="13252" y="143290"/>
            <a:ext cx="12178747" cy="531416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4819" name="object 9">
            <a:extLst>
              <a:ext uri="{FF2B5EF4-FFF2-40B4-BE49-F238E27FC236}">
                <a16:creationId xmlns:a16="http://schemas.microsoft.com/office/drawing/2014/main" id="{41373744-E580-3DD4-2417-8157E3CD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12">
            <a:extLst>
              <a:ext uri="{FF2B5EF4-FFF2-40B4-BE49-F238E27FC236}">
                <a16:creationId xmlns:a16="http://schemas.microsoft.com/office/drawing/2014/main" id="{3108DB20-7408-33B6-98BC-DDD7B678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C34DE-8274-7862-0ABB-5D26EADA0882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18A9F5-DE07-4E6E-B275-A7763F5FE061}"/>
              </a:ext>
            </a:extLst>
          </p:cNvPr>
          <p:cNvSpPr/>
          <p:nvPr/>
        </p:nvSpPr>
        <p:spPr>
          <a:xfrm>
            <a:off x="6334539" y="739775"/>
            <a:ext cx="5844209" cy="6173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&lt;title&gt;HTML Table Header&lt;/title&gt;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     &lt;table border = "1"&gt;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&lt;</a:t>
            </a:r>
            <a:r>
              <a:rPr lang="en-US" b="1" dirty="0" err="1">
                <a:latin typeface="Times New Roman"/>
                <a:cs typeface="Times New Roman"/>
              </a:rPr>
              <a:t>tr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&lt;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&gt;Name&lt;/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&lt;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&gt;Salary&lt;/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&lt;/</a:t>
            </a:r>
            <a:r>
              <a:rPr lang="en-US" b="1" dirty="0" err="1">
                <a:latin typeface="Times New Roman"/>
                <a:cs typeface="Times New Roman"/>
              </a:rPr>
              <a:t>tr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&lt;</a:t>
            </a:r>
            <a:r>
              <a:rPr lang="en-US" b="1" dirty="0" err="1">
                <a:latin typeface="Times New Roman"/>
                <a:cs typeface="Times New Roman"/>
              </a:rPr>
              <a:t>tr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   &lt;td&gt;</a:t>
            </a:r>
            <a:r>
              <a:rPr lang="en-US" b="1" dirty="0" err="1">
                <a:latin typeface="Times New Roman"/>
                <a:cs typeface="Times New Roman"/>
              </a:rPr>
              <a:t>Ramesh</a:t>
            </a:r>
            <a:r>
              <a:rPr lang="en-US" b="1" dirty="0">
                <a:latin typeface="Times New Roman"/>
                <a:cs typeface="Times New Roman"/>
              </a:rPr>
              <a:t> Raman&lt;/td&gt;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   &lt;td&gt;5000&lt;/td&gt;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&lt;/</a:t>
            </a:r>
            <a:r>
              <a:rPr lang="en-US" b="1" dirty="0" err="1">
                <a:latin typeface="Times New Roman"/>
                <a:cs typeface="Times New Roman"/>
              </a:rPr>
              <a:t>tr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&lt;</a:t>
            </a:r>
            <a:r>
              <a:rPr lang="en-US" b="1" dirty="0" err="1">
                <a:latin typeface="Times New Roman"/>
                <a:cs typeface="Times New Roman"/>
              </a:rPr>
              <a:t>tr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   &lt;td&gt;</a:t>
            </a:r>
            <a:r>
              <a:rPr lang="en-US" b="1" dirty="0" err="1">
                <a:latin typeface="Times New Roman"/>
                <a:cs typeface="Times New Roman"/>
              </a:rPr>
              <a:t>Shabbir</a:t>
            </a:r>
            <a:r>
              <a:rPr lang="en-US" b="1" dirty="0">
                <a:latin typeface="Times New Roman"/>
                <a:cs typeface="Times New Roman"/>
              </a:rPr>
              <a:t> Hussein&lt;/td&gt;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   &lt;td&gt;7000&lt;/td&gt;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   &lt;/</a:t>
            </a:r>
            <a:r>
              <a:rPr lang="en-US" b="1" dirty="0" err="1">
                <a:latin typeface="Times New Roman"/>
                <a:cs typeface="Times New Roman"/>
              </a:rPr>
              <a:t>tr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    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&lt;/html&gt;</a:t>
            </a:r>
          </a:p>
        </p:txBody>
      </p:sp>
      <p:sp>
        <p:nvSpPr>
          <p:cNvPr id="34825" name="Rectangle 12">
            <a:extLst>
              <a:ext uri="{FF2B5EF4-FFF2-40B4-BE49-F238E27FC236}">
                <a16:creationId xmlns:a16="http://schemas.microsoft.com/office/drawing/2014/main" id="{53D71B85-9E25-4697-55E7-ECEA6C1F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773"/>
            <a:ext cx="6334539" cy="163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Heading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heading can be defined using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tag. This tag will be put to replace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&lt;td&gt;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6" name="Picture 2">
            <a:extLst>
              <a:ext uri="{FF2B5EF4-FFF2-40B4-BE49-F238E27FC236}">
                <a16:creationId xmlns:a16="http://schemas.microsoft.com/office/drawing/2014/main" id="{CDB1AE40-236D-A200-ACEC-4F906946D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7" y="2433897"/>
            <a:ext cx="350202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AB352730-CB47-85D7-047B-DF32B1B079A8}"/>
              </a:ext>
            </a:extLst>
          </p:cNvPr>
          <p:cNvSpPr txBox="1"/>
          <p:nvPr/>
        </p:nvSpPr>
        <p:spPr>
          <a:xfrm>
            <a:off x="65086" y="105121"/>
            <a:ext cx="12061826" cy="1279698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>
              <a:spcBef>
                <a:spcPts val="784"/>
              </a:spcBef>
              <a:tabLst>
                <a:tab pos="3639649" algn="l"/>
              </a:tabLst>
              <a:defRPr/>
            </a:pPr>
            <a:r>
              <a:rPr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 - </a:t>
            </a:r>
            <a:r>
              <a:rPr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Attributes:</a:t>
            </a:r>
          </a:p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endParaRPr lang="en-US" sz="2800" dirty="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23"/>
              </a:spcBef>
              <a:spcAft>
                <a:spcPts val="0"/>
              </a:spcAft>
              <a:defRPr/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5843" name="object 9">
            <a:extLst>
              <a:ext uri="{FF2B5EF4-FFF2-40B4-BE49-F238E27FC236}">
                <a16:creationId xmlns:a16="http://schemas.microsoft.com/office/drawing/2014/main" id="{5A90D75C-A3F3-D1CC-021F-6BE3FFD0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4" name="object 10">
            <a:extLst>
              <a:ext uri="{FF2B5EF4-FFF2-40B4-BE49-F238E27FC236}">
                <a16:creationId xmlns:a16="http://schemas.microsoft.com/office/drawing/2014/main" id="{2209CD93-267E-1ED9-ABA3-E6FE8F5A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63"/>
            <a:ext cx="1889125" cy="6067425"/>
          </a:xfrm>
          <a:custGeom>
            <a:avLst/>
            <a:gdLst>
              <a:gd name="T0" fmla="*/ 0 h 9467215"/>
              <a:gd name="T1" fmla="*/ 11965 h 9467215"/>
              <a:gd name="T2" fmla="*/ 0 60000 65536"/>
              <a:gd name="T3" fmla="*/ 0 60000 65536"/>
              <a:gd name="T4" fmla="*/ 0 h 9467215"/>
              <a:gd name="T5" fmla="*/ 9467215 h 94672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467215">
                <a:moveTo>
                  <a:pt x="0" y="0"/>
                </a:moveTo>
                <a:lnTo>
                  <a:pt x="0" y="9466783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5" name="object 11">
            <a:extLst>
              <a:ext uri="{FF2B5EF4-FFF2-40B4-BE49-F238E27FC236}">
                <a16:creationId xmlns:a16="http://schemas.microsoft.com/office/drawing/2014/main" id="{A6660B39-2605-7713-0487-0289367F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0" y="444293"/>
            <a:ext cx="0" cy="6067425"/>
          </a:xfrm>
          <a:custGeom>
            <a:avLst/>
            <a:gdLst>
              <a:gd name="T0" fmla="*/ 0 h 9467215"/>
              <a:gd name="T1" fmla="*/ 11965 h 9467215"/>
              <a:gd name="T2" fmla="*/ 0 60000 65536"/>
              <a:gd name="T3" fmla="*/ 0 60000 65536"/>
              <a:gd name="T4" fmla="*/ 0 h 9467215"/>
              <a:gd name="T5" fmla="*/ 9467215 h 94672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467215">
                <a:moveTo>
                  <a:pt x="0" y="0"/>
                </a:moveTo>
                <a:lnTo>
                  <a:pt x="0" y="9466783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6" name="object 12">
            <a:extLst>
              <a:ext uri="{FF2B5EF4-FFF2-40B4-BE49-F238E27FC236}">
                <a16:creationId xmlns:a16="http://schemas.microsoft.com/office/drawing/2014/main" id="{4E98B7F1-76F6-53B3-BE05-8D3F22FF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A3E78-8A4A-E0E2-F5FE-014F0D0EF37B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6DFAF-69EF-C722-3D3D-EEB0F4509180}"/>
              </a:ext>
            </a:extLst>
          </p:cNvPr>
          <p:cNvSpPr/>
          <p:nvPr/>
        </p:nvSpPr>
        <p:spPr>
          <a:xfrm>
            <a:off x="3345380" y="2056443"/>
            <a:ext cx="4963734" cy="3957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&lt;title&gt;HTML Table </a:t>
            </a:r>
            <a:r>
              <a:rPr lang="en-US" dirty="0" err="1">
                <a:latin typeface="Times New Roman"/>
                <a:cs typeface="Times New Roman"/>
              </a:rPr>
              <a:t>Colspan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err="1">
                <a:latin typeface="Times New Roman"/>
                <a:cs typeface="Times New Roman"/>
              </a:rPr>
              <a:t>Rowspan</a:t>
            </a:r>
            <a:r>
              <a:rPr lang="en-US" dirty="0">
                <a:latin typeface="Times New Roman"/>
                <a:cs typeface="Times New Roman"/>
              </a:rPr>
              <a:t>&lt;/title&gt;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</a:t>
            </a:r>
            <a:r>
              <a:rPr lang="en-US" b="1" dirty="0">
                <a:latin typeface="Times New Roman"/>
                <a:cs typeface="Times New Roman"/>
              </a:rPr>
              <a:t>&lt;table border = "1"&gt;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           &lt;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th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rowspan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= "2"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&gt;name&lt;/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th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           &lt;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th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colspan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= “3"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&gt;marks&lt;/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th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&gt;WT&lt;/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&gt;ES&lt;/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&lt;/tr&gt;</a:t>
            </a:r>
          </a:p>
        </p:txBody>
      </p:sp>
      <p:sp>
        <p:nvSpPr>
          <p:cNvPr id="35849" name="Rectangle 12">
            <a:extLst>
              <a:ext uri="{FF2B5EF4-FFF2-40B4-BE49-F238E27FC236}">
                <a16:creationId xmlns:a16="http://schemas.microsoft.com/office/drawing/2014/main" id="{268D4EBB-9AED-227C-332B-8D692864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" y="739774"/>
            <a:ext cx="12484722" cy="72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95275" indent="-28575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We can use </a:t>
            </a:r>
            <a:r>
              <a:rPr lang="en-US" altLang="en-US" sz="2000" b="1" dirty="0" err="1">
                <a:highlight>
                  <a:srgbClr val="FFFF00"/>
                </a:highlight>
              </a:rPr>
              <a:t>colspan</a:t>
            </a:r>
            <a:r>
              <a:rPr lang="en-US" altLang="en-US" sz="2000" dirty="0"/>
              <a:t> attribute if we want to </a:t>
            </a:r>
            <a:r>
              <a:rPr lang="en-US" altLang="en-US" sz="2000" b="1" dirty="0">
                <a:solidFill>
                  <a:srgbClr val="FF0000"/>
                </a:solidFill>
              </a:rPr>
              <a:t>merge two or more columns </a:t>
            </a:r>
            <a:r>
              <a:rPr lang="en-US" altLang="en-US" sz="2000" dirty="0"/>
              <a:t>into a single column. </a:t>
            </a:r>
          </a:p>
          <a:p>
            <a:pPr marL="295275" indent="-28575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Similar way we will use </a:t>
            </a:r>
            <a:r>
              <a:rPr lang="en-US" altLang="en-US" sz="2000" b="1" dirty="0" err="1">
                <a:highlight>
                  <a:srgbClr val="FFFF00"/>
                </a:highlight>
              </a:rPr>
              <a:t>rowspan</a:t>
            </a:r>
            <a:r>
              <a:rPr lang="en-US" altLang="en-US" sz="2000" dirty="0"/>
              <a:t> if we want to </a:t>
            </a:r>
            <a:r>
              <a:rPr lang="en-US" altLang="en-US" sz="2000" b="1" dirty="0">
                <a:solidFill>
                  <a:srgbClr val="FF0000"/>
                </a:solidFill>
              </a:rPr>
              <a:t>merge two or more rows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50" name="Picture 3">
            <a:extLst>
              <a:ext uri="{FF2B5EF4-FFF2-40B4-BE49-F238E27FC236}">
                <a16:creationId xmlns:a16="http://schemas.microsoft.com/office/drawing/2014/main" id="{166E8DAA-2B26-431C-3621-371703FA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8" y="2542605"/>
            <a:ext cx="2906492" cy="212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A26C8-9D17-63FD-C5D4-84951732BD43}"/>
              </a:ext>
            </a:extLst>
          </p:cNvPr>
          <p:cNvCxnSpPr/>
          <p:nvPr/>
        </p:nvCxnSpPr>
        <p:spPr>
          <a:xfrm rot="5400000">
            <a:off x="1484313" y="3395663"/>
            <a:ext cx="12779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294EB5-1AC9-81D3-3761-2A40A85A29AF}"/>
              </a:ext>
            </a:extLst>
          </p:cNvPr>
          <p:cNvCxnSpPr/>
          <p:nvPr/>
        </p:nvCxnSpPr>
        <p:spPr>
          <a:xfrm>
            <a:off x="3881438" y="2487613"/>
            <a:ext cx="1498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D41C92-6EE2-CFCC-E25E-D4A09087F0A7}"/>
              </a:ext>
            </a:extLst>
          </p:cNvPr>
          <p:cNvSpPr txBox="1"/>
          <p:nvPr/>
        </p:nvSpPr>
        <p:spPr>
          <a:xfrm>
            <a:off x="7965729" y="3613558"/>
            <a:ext cx="4161183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&lt;tr&gt;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&lt;td&gt;student1&lt;/td&gt;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&lt;td&gt;95&lt;/td&gt;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&lt;td&gt;75&lt;/td&gt;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 &gt;student2&lt;/td&gt;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&lt;td&gt;75&lt;/td&gt;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&lt;td&gt;55&lt;/td&gt;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&lt;/table&gt;   &lt;/body&gt; 	&lt;/html&gt;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6F017704-77C9-1BE3-94A1-8F1576815713}"/>
              </a:ext>
            </a:extLst>
          </p:cNvPr>
          <p:cNvSpPr txBox="1"/>
          <p:nvPr/>
        </p:nvSpPr>
        <p:spPr>
          <a:xfrm>
            <a:off x="10318" y="75010"/>
            <a:ext cx="12192001" cy="818675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Tables-  Height and Width attributes</a:t>
            </a:r>
          </a:p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6867" name="object 9">
            <a:extLst>
              <a:ext uri="{FF2B5EF4-FFF2-40B4-BE49-F238E27FC236}">
                <a16:creationId xmlns:a16="http://schemas.microsoft.com/office/drawing/2014/main" id="{7FF59B2F-A035-210D-DA23-5666D006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0" name="object 12">
            <a:extLst>
              <a:ext uri="{FF2B5EF4-FFF2-40B4-BE49-F238E27FC236}">
                <a16:creationId xmlns:a16="http://schemas.microsoft.com/office/drawing/2014/main" id="{DE18FFD2-7EA0-7500-7035-886D45AD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EAD4B2-6385-A939-4637-FED8578AFD8C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47E12-60C7-8F1B-DD7B-42575321AF73}"/>
              </a:ext>
            </a:extLst>
          </p:cNvPr>
          <p:cNvSpPr/>
          <p:nvPr/>
        </p:nvSpPr>
        <p:spPr>
          <a:xfrm>
            <a:off x="6599583" y="666750"/>
            <a:ext cx="5538787" cy="5896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&lt;title&gt;HTML Table Width/Height&lt;/title&gt;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	   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&lt;table border = "1" width = "400" height = "150"&gt;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&lt;caption&gt;This is the caption&lt;/caption&gt;</a:t>
            </a:r>
            <a:endParaRPr lang="en-US" dirty="0">
              <a:latin typeface="Times New Roman"/>
              <a:cs typeface="Times New Roman"/>
            </a:endParaRP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&lt;td&gt;Row 1, Column 1&lt;/td&gt;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&lt;td&gt;Row 1, Column 2&lt;/td&gt;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&lt;td&gt;Row 2, Column 1&lt;/td&gt;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&lt;td&gt;Row 2, Column 2&lt;/td&gt;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	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36873" name="Rectangle 12">
            <a:extLst>
              <a:ext uri="{FF2B5EF4-FFF2-40B4-BE49-F238E27FC236}">
                <a16:creationId xmlns:a16="http://schemas.microsoft.com/office/drawing/2014/main" id="{8368C03D-9135-DD62-074D-02EE69AB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8" y="739775"/>
            <a:ext cx="6493565" cy="304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95275" indent="-28575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/>
              <a:t>We can set a table</a:t>
            </a:r>
            <a:r>
              <a:rPr lang="en-US" altLang="en-US" sz="1800" b="1" dirty="0"/>
              <a:t> width </a:t>
            </a:r>
            <a:r>
              <a:rPr lang="en-US" altLang="en-US" sz="1800" dirty="0"/>
              <a:t>and </a:t>
            </a:r>
            <a:r>
              <a:rPr lang="en-US" altLang="en-US" sz="1800" b="1" dirty="0"/>
              <a:t>height</a:t>
            </a:r>
            <a:r>
              <a:rPr lang="en-US" altLang="en-US" sz="1800" dirty="0"/>
              <a:t> using </a:t>
            </a:r>
            <a:r>
              <a:rPr lang="en-US" altLang="en-US" sz="1800" b="1" dirty="0"/>
              <a:t>width</a:t>
            </a:r>
            <a:r>
              <a:rPr lang="en-US" altLang="en-US" sz="1800" dirty="0"/>
              <a:t> and </a:t>
            </a:r>
            <a:r>
              <a:rPr lang="en-US" altLang="en-US" sz="1800" b="1" dirty="0"/>
              <a:t>height</a:t>
            </a:r>
            <a:r>
              <a:rPr lang="en-US" altLang="en-US" sz="1800" dirty="0"/>
              <a:t> attributes. </a:t>
            </a:r>
          </a:p>
          <a:p>
            <a:pPr marL="295275" indent="-28575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/>
              <a:t>Specify table width or height in terms of </a:t>
            </a:r>
            <a:r>
              <a:rPr lang="en-US" altLang="en-US" sz="1800" b="1" dirty="0"/>
              <a:t>pixels or in terms of percentage</a:t>
            </a:r>
            <a:r>
              <a:rPr lang="en-US" altLang="en-US" sz="1800" dirty="0"/>
              <a:t> of available screen area.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Caption</a:t>
            </a:r>
          </a:p>
          <a:p>
            <a:pPr marL="295275" indent="-285750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/>
              <a:t>The caption tag will serve as a title or explanation for the table and it shows up at the top of the table. This tag is deprecated in newer version of HTML/XHTML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74" name="Picture 3">
            <a:extLst>
              <a:ext uri="{FF2B5EF4-FFF2-40B4-BE49-F238E27FC236}">
                <a16:creationId xmlns:a16="http://schemas.microsoft.com/office/drawing/2014/main" id="{00DD6868-1499-7403-F8EB-E8239B15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5" y="3936288"/>
            <a:ext cx="4684155" cy="214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CB13DF1E-AB6A-959F-A914-4A52AEFFE2C8}"/>
              </a:ext>
            </a:extLst>
          </p:cNvPr>
          <p:cNvSpPr txBox="1"/>
          <p:nvPr/>
        </p:nvSpPr>
        <p:spPr>
          <a:xfrm>
            <a:off x="159028" y="209550"/>
            <a:ext cx="11873937" cy="741730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1100" b="1" spc="-4" dirty="0">
                <a:latin typeface="Times New Roman"/>
                <a:cs typeface="Times New Roman"/>
              </a:rPr>
              <a:t>	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 : Cellpadding and Cell-spacing Attributes</a:t>
            </a:r>
          </a:p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37891" name="object 9">
            <a:extLst>
              <a:ext uri="{FF2B5EF4-FFF2-40B4-BE49-F238E27FC236}">
                <a16:creationId xmlns:a16="http://schemas.microsoft.com/office/drawing/2014/main" id="{7A1C351E-76EB-35DF-73B0-5D4DF998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2" name="object 10">
            <a:extLst>
              <a:ext uri="{FF2B5EF4-FFF2-40B4-BE49-F238E27FC236}">
                <a16:creationId xmlns:a16="http://schemas.microsoft.com/office/drawing/2014/main" id="{AB11342B-B394-5FF4-5E46-653888C1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528"/>
            <a:ext cx="0" cy="6067425"/>
          </a:xfrm>
          <a:custGeom>
            <a:avLst/>
            <a:gdLst>
              <a:gd name="T0" fmla="*/ 0 h 9467215"/>
              <a:gd name="T1" fmla="*/ 11965 h 9467215"/>
              <a:gd name="T2" fmla="*/ 0 60000 65536"/>
              <a:gd name="T3" fmla="*/ 0 60000 65536"/>
              <a:gd name="T4" fmla="*/ 0 h 9467215"/>
              <a:gd name="T5" fmla="*/ 9467215 h 946721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9467215">
                <a:moveTo>
                  <a:pt x="0" y="0"/>
                </a:moveTo>
                <a:lnTo>
                  <a:pt x="0" y="9466783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4" name="object 12">
            <a:extLst>
              <a:ext uri="{FF2B5EF4-FFF2-40B4-BE49-F238E27FC236}">
                <a16:creationId xmlns:a16="http://schemas.microsoft.com/office/drawing/2014/main" id="{5399A912-8D3F-9B3C-9CE3-F9C0894A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D2F93E-C36D-E2CB-8EEF-88ADAF5F96E7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815FA-4AB8-62AA-1D28-5536EE18AAD5}"/>
              </a:ext>
            </a:extLst>
          </p:cNvPr>
          <p:cNvSpPr/>
          <p:nvPr/>
        </p:nvSpPr>
        <p:spPr>
          <a:xfrm>
            <a:off x="6096000" y="666750"/>
            <a:ext cx="6096001" cy="5896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&lt;title&gt;HTML Table Cellpadding&lt;/title&gt;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&lt;table border = "1" cellpadding = "5" cellspacing = "5"&gt;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&gt;Name&lt;/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&gt;Salary&lt;/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</a:t>
            </a:r>
            <a:r>
              <a:rPr lang="en-US" dirty="0" err="1">
                <a:latin typeface="Times New Roman"/>
                <a:cs typeface="Times New Roman"/>
              </a:rPr>
              <a:t>Ramesh</a:t>
            </a:r>
            <a:r>
              <a:rPr lang="en-US" dirty="0">
                <a:latin typeface="Times New Roman"/>
                <a:cs typeface="Times New Roman"/>
              </a:rPr>
              <a:t> Raman&lt;/td&gt;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&lt;td&gt;5000&lt;/td&gt;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</a:t>
            </a:r>
            <a:r>
              <a:rPr lang="en-US" dirty="0" err="1">
                <a:latin typeface="Times New Roman"/>
                <a:cs typeface="Times New Roman"/>
              </a:rPr>
              <a:t>Shabbir</a:t>
            </a:r>
            <a:r>
              <a:rPr lang="en-US" dirty="0">
                <a:latin typeface="Times New Roman"/>
                <a:cs typeface="Times New Roman"/>
              </a:rPr>
              <a:t> Hussein&lt;/td&gt;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   &lt;td&gt;7000&lt;/td&gt;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   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37897" name="Rectangle 12">
            <a:extLst>
              <a:ext uri="{FF2B5EF4-FFF2-40B4-BE49-F238E27FC236}">
                <a16:creationId xmlns:a16="http://schemas.microsoft.com/office/drawing/2014/main" id="{A78AAA4D-5130-A248-39F7-4E3BD3D5F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9" y="739775"/>
            <a:ext cx="5749646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95275" indent="-28575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cellpadding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cellspacing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are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white space in table cells. </a:t>
            </a:r>
          </a:p>
          <a:p>
            <a:pPr marL="295275" indent="-28575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cellspacing attribute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between table cells.</a:t>
            </a:r>
          </a:p>
          <a:p>
            <a:pPr marL="295275" indent="-285750"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cellpadding represents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cell borders and the content within a cell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898" name="Picture 4">
            <a:extLst>
              <a:ext uri="{FF2B5EF4-FFF2-40B4-BE49-F238E27FC236}">
                <a16:creationId xmlns:a16="http://schemas.microsoft.com/office/drawing/2014/main" id="{8772178A-84D9-E68B-8FB4-75A68D60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5003968"/>
            <a:ext cx="2735262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6" descr="Image result for cellspacing and cellpadding">
            <a:extLst>
              <a:ext uri="{FF2B5EF4-FFF2-40B4-BE49-F238E27FC236}">
                <a16:creationId xmlns:a16="http://schemas.microsoft.com/office/drawing/2014/main" id="{1DF4236B-C48C-C410-CED9-6BD54B07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78" y="2790422"/>
            <a:ext cx="3579397" cy="239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79D89E59-EC7F-2090-BD99-C30C1D52C531}"/>
              </a:ext>
            </a:extLst>
          </p:cNvPr>
          <p:cNvSpPr txBox="1"/>
          <p:nvPr/>
        </p:nvSpPr>
        <p:spPr>
          <a:xfrm>
            <a:off x="92765" y="209550"/>
            <a:ext cx="11913703" cy="531416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 – </a:t>
            </a:r>
            <a:r>
              <a:rPr lang="en-US" sz="28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bordercolor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8915" name="object 9">
            <a:extLst>
              <a:ext uri="{FF2B5EF4-FFF2-40B4-BE49-F238E27FC236}">
                <a16:creationId xmlns:a16="http://schemas.microsoft.com/office/drawing/2014/main" id="{4A538F3D-04D0-DE1A-7B1B-5D9B2500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object 12">
            <a:extLst>
              <a:ext uri="{FF2B5EF4-FFF2-40B4-BE49-F238E27FC236}">
                <a16:creationId xmlns:a16="http://schemas.microsoft.com/office/drawing/2014/main" id="{46292A2C-0F90-680E-8962-F0D02694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80DDB1-CE07-1474-85AB-0DFEBBEBBC99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6019C-AA7A-BFD9-C80D-BA176F9788C2}"/>
              </a:ext>
            </a:extLst>
          </p:cNvPr>
          <p:cNvSpPr/>
          <p:nvPr/>
        </p:nvSpPr>
        <p:spPr>
          <a:xfrm>
            <a:off x="5830955" y="806450"/>
            <a:ext cx="6175513" cy="561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&lt;title&gt;HTML Tables&lt;/title&gt;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&lt;table border="1"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bordercolor="red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" 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&lt;tr&gt; 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&gt;Name&lt;/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&gt;Salary&lt;/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&lt;tr&gt;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&lt;td&gt;</a:t>
            </a:r>
            <a:r>
              <a:rPr lang="en-US" dirty="0" err="1">
                <a:latin typeface="Times New Roman"/>
                <a:cs typeface="Times New Roman"/>
              </a:rPr>
              <a:t>Shivam</a:t>
            </a:r>
            <a:r>
              <a:rPr lang="en-US" dirty="0">
                <a:latin typeface="Times New Roman"/>
                <a:cs typeface="Times New Roman"/>
              </a:rPr>
              <a:t>&lt;/td&gt;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 &lt;td&gt;50,000.00&lt;/td&gt;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&lt;tr&gt; 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&lt;td&gt;Vansh&lt;/td&gt; 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&lt;td&gt;45,000.00&lt;/td&gt;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38921" name="Rectangle 12">
            <a:extLst>
              <a:ext uri="{FF2B5EF4-FFF2-40B4-BE49-F238E27FC236}">
                <a16:creationId xmlns:a16="http://schemas.microsoft.com/office/drawing/2014/main" id="{4DD23526-9D3F-82A9-B5FD-7BA07D47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5" y="739775"/>
            <a:ext cx="6175513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95275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set border color also using 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bordercolor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7629-52AE-A0D5-C2EB-CCA7A3B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3" y="2083908"/>
            <a:ext cx="3338119" cy="20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79D89E59-EC7F-2090-BD99-C30C1D52C531}"/>
              </a:ext>
            </a:extLst>
          </p:cNvPr>
          <p:cNvSpPr txBox="1"/>
          <p:nvPr/>
        </p:nvSpPr>
        <p:spPr>
          <a:xfrm>
            <a:off x="92765" y="209550"/>
            <a:ext cx="11913703" cy="531416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 – Backgrounds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8915" name="object 9">
            <a:extLst>
              <a:ext uri="{FF2B5EF4-FFF2-40B4-BE49-F238E27FC236}">
                <a16:creationId xmlns:a16="http://schemas.microsoft.com/office/drawing/2014/main" id="{4A538F3D-04D0-DE1A-7B1B-5D9B2500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object 12">
            <a:extLst>
              <a:ext uri="{FF2B5EF4-FFF2-40B4-BE49-F238E27FC236}">
                <a16:creationId xmlns:a16="http://schemas.microsoft.com/office/drawing/2014/main" id="{46292A2C-0F90-680E-8962-F0D02694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80DDB1-CE07-1474-85AB-0DFEBBEBBC99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6019C-AA7A-BFD9-C80D-BA176F9788C2}"/>
              </a:ext>
            </a:extLst>
          </p:cNvPr>
          <p:cNvSpPr/>
          <p:nvPr/>
        </p:nvSpPr>
        <p:spPr>
          <a:xfrm>
            <a:off x="5830955" y="806450"/>
            <a:ext cx="6175513" cy="561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&lt;title&gt;HTML Tables&lt;/title&gt; &lt;/head&gt;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&lt;table border="1"</a:t>
            </a: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bgcolor="yellow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&lt;tr&gt; 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&gt;Name&lt;/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&gt;Salary&lt;/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 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&lt;tr&gt;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&lt;td&gt;Jayapal&lt;/td&gt;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 &lt;td&gt;50,000.00&lt;/td&gt;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&lt;tr&gt; 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&lt;td&gt;Ravi&lt;/td&gt; </a:t>
            </a:r>
          </a:p>
          <a:p>
            <a:pPr marL="621115" lvl="1">
              <a:defRPr/>
            </a:pPr>
            <a:r>
              <a:rPr lang="en-US" dirty="0">
                <a:latin typeface="Times New Roman"/>
                <a:cs typeface="Times New Roman"/>
              </a:rPr>
              <a:t>&lt;td&gt;45,000.00&lt;/td&gt;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</a:t>
            </a:r>
            <a:r>
              <a:rPr lang="en-US" dirty="0" err="1">
                <a:latin typeface="Times New Roman"/>
                <a:cs typeface="Times New Roman"/>
              </a:rPr>
              <a:t>tr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  <p:sp>
        <p:nvSpPr>
          <p:cNvPr id="38921" name="Rectangle 12">
            <a:extLst>
              <a:ext uri="{FF2B5EF4-FFF2-40B4-BE49-F238E27FC236}">
                <a16:creationId xmlns:a16="http://schemas.microsoft.com/office/drawing/2014/main" id="{4DD23526-9D3F-82A9-B5FD-7BA07D47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5" y="739775"/>
            <a:ext cx="6175513" cy="165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buFontTx/>
              <a:buNone/>
            </a:pPr>
            <a:r>
              <a:rPr lang="en-US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Backgrounds</a:t>
            </a:r>
          </a:p>
          <a:p>
            <a:pPr marL="295275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attribute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we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background color for whole table or just for one cell.</a:t>
            </a:r>
          </a:p>
          <a:p>
            <a:pPr marL="295275" indent="-28575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 attribute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we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background image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whole table or just for one cell.</a:t>
            </a:r>
          </a:p>
        </p:txBody>
      </p:sp>
      <p:pic>
        <p:nvPicPr>
          <p:cNvPr id="38922" name="Picture 2">
            <a:extLst>
              <a:ext uri="{FF2B5EF4-FFF2-40B4-BE49-F238E27FC236}">
                <a16:creationId xmlns:a16="http://schemas.microsoft.com/office/drawing/2014/main" id="{C30CDCE4-8D43-A8D9-2D82-4F678EAF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3" y="4036384"/>
            <a:ext cx="27654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79D89E59-EC7F-2090-BD99-C30C1D52C531}"/>
              </a:ext>
            </a:extLst>
          </p:cNvPr>
          <p:cNvSpPr txBox="1"/>
          <p:nvPr/>
        </p:nvSpPr>
        <p:spPr>
          <a:xfrm>
            <a:off x="92765" y="103534"/>
            <a:ext cx="11913703" cy="531416"/>
          </a:xfrm>
          <a:prstGeom prst="rect">
            <a:avLst/>
          </a:prstGeom>
        </p:spPr>
        <p:txBody>
          <a:bodyPr wrap="square" lIns="0" tIns="99557" rIns="0" bIns="0">
            <a:spAutoFit/>
          </a:bodyPr>
          <a:lstStyle/>
          <a:p>
            <a:pPr marL="11001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sz="1200" b="1" spc="-4" dirty="0">
                <a:latin typeface="Times New Roman"/>
                <a:cs typeface="Times New Roman"/>
              </a:rPr>
              <a:t>	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Tables – table body &lt;</a:t>
            </a:r>
            <a:r>
              <a:rPr lang="en-US" sz="28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tbody</a:t>
            </a:r>
            <a:r>
              <a:rPr lang="en-US" sz="28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&gt;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8915" name="object 9">
            <a:extLst>
              <a:ext uri="{FF2B5EF4-FFF2-40B4-BE49-F238E27FC236}">
                <a16:creationId xmlns:a16="http://schemas.microsoft.com/office/drawing/2014/main" id="{4A538F3D-04D0-DE1A-7B1B-5D9B2500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107261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8" name="object 12">
            <a:extLst>
              <a:ext uri="{FF2B5EF4-FFF2-40B4-BE49-F238E27FC236}">
                <a16:creationId xmlns:a16="http://schemas.microsoft.com/office/drawing/2014/main" id="{46292A2C-0F90-680E-8962-F0D02694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6259513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80DDB1-CE07-1474-85AB-0DFEBBEBBC99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6019C-AA7A-BFD9-C80D-BA176F9788C2}"/>
              </a:ext>
            </a:extLst>
          </p:cNvPr>
          <p:cNvSpPr/>
          <p:nvPr/>
        </p:nvSpPr>
        <p:spPr>
          <a:xfrm>
            <a:off x="5830955" y="806450"/>
            <a:ext cx="6175513" cy="5896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79205" tIns="39603" rIns="79205" bIns="39603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&lt;!DOCTYPE 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&lt;html&gt;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&lt;h1&gt;The </a:t>
            </a:r>
            <a:r>
              <a:rPr lang="en-US" dirty="0" err="1">
                <a:latin typeface="Times New Roman"/>
                <a:cs typeface="Times New Roman"/>
              </a:rPr>
              <a:t>thead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tbody</a:t>
            </a:r>
            <a:r>
              <a:rPr lang="en-US" dirty="0">
                <a:latin typeface="Times New Roman"/>
                <a:cs typeface="Times New Roman"/>
              </a:rPr>
              <a:t>, and </a:t>
            </a:r>
            <a:r>
              <a:rPr lang="en-US" dirty="0" err="1">
                <a:latin typeface="Times New Roman"/>
                <a:cs typeface="Times New Roman"/>
              </a:rPr>
              <a:t>tfoot</a:t>
            </a:r>
            <a:r>
              <a:rPr lang="en-US" dirty="0">
                <a:latin typeface="Times New Roman"/>
                <a:cs typeface="Times New Roman"/>
              </a:rPr>
              <a:t> elements&lt;/h1&gt;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&lt;table border="1"&gt;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&lt;</a:t>
            </a:r>
            <a:r>
              <a:rPr lang="en-US" dirty="0" err="1">
                <a:latin typeface="Times New Roman"/>
                <a:cs typeface="Times New Roman"/>
              </a:rPr>
              <a:t>thead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&gt;Day&lt;/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&gt;venue&lt;/</a:t>
            </a:r>
            <a:r>
              <a:rPr lang="en-US" dirty="0" err="1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&lt;/</a:t>
            </a:r>
            <a:r>
              <a:rPr lang="en-US" dirty="0" err="1">
                <a:latin typeface="Times New Roman"/>
                <a:cs typeface="Times New Roman"/>
              </a:rPr>
              <a:t>thead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&lt;</a:t>
            </a:r>
            <a:r>
              <a:rPr lang="en-US" dirty="0" err="1">
                <a:latin typeface="Times New Roman"/>
                <a:cs typeface="Times New Roman"/>
              </a:rPr>
              <a:t>tbody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&lt;td&gt;Mon&lt;/td&gt;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&lt;td&gt;TG&lt;/td&gt;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&lt;td&gt;Tue&lt;/td&gt;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&lt;td&gt;PG&lt;/td&gt;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&lt;/</a:t>
            </a:r>
            <a:r>
              <a:rPr lang="en-US" dirty="0" err="1">
                <a:latin typeface="Times New Roman"/>
                <a:cs typeface="Times New Roman"/>
              </a:rPr>
              <a:t>tbody</a:t>
            </a:r>
            <a:r>
              <a:rPr lang="en-US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38921" name="Rectangle 12">
            <a:extLst>
              <a:ext uri="{FF2B5EF4-FFF2-40B4-BE49-F238E27FC236}">
                <a16:creationId xmlns:a16="http://schemas.microsoft.com/office/drawing/2014/main" id="{4DD23526-9D3F-82A9-B5FD-7BA07D47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6" y="739775"/>
            <a:ext cx="5592418" cy="30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 marL="95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is used to group the table rows (&lt;tr&gt;) together, which indicates that this is body part of a table (&lt;table&gt;).</a:t>
            </a:r>
          </a:p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must be a child of &lt;table&gt; element.</a:t>
            </a:r>
          </a:p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42900" eaLnBrk="1" hangingPunct="1">
              <a:lnSpc>
                <a:spcPct val="107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along with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shows the different part of the table that are table head, table body, and table footer, however, it does not affect the layout of the table.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3F38F-1D7D-0DE1-6114-05F67C63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04" y="4008367"/>
            <a:ext cx="1553818" cy="1748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F8F80-A594-93D8-9FE0-AC8C184B802B}"/>
              </a:ext>
            </a:extLst>
          </p:cNvPr>
          <p:cNvSpPr txBox="1"/>
          <p:nvPr/>
        </p:nvSpPr>
        <p:spPr>
          <a:xfrm>
            <a:off x="8671752" y="3597623"/>
            <a:ext cx="3313045" cy="286232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&lt;</a:t>
            </a:r>
            <a:r>
              <a:rPr lang="en-US" b="1" dirty="0" err="1">
                <a:latin typeface="Times New Roman"/>
                <a:cs typeface="Times New Roman"/>
              </a:rPr>
              <a:t>tfoot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&lt;td&gt;wed&lt;/td&gt;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  &lt;td&gt;tesla&lt;/td&gt;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    &lt;/tr&gt;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/>
                <a:cs typeface="Times New Roman"/>
              </a:rPr>
              <a:t>  &lt;/</a:t>
            </a:r>
            <a:r>
              <a:rPr lang="en-US" b="1" dirty="0" err="1">
                <a:latin typeface="Times New Roman"/>
                <a:cs typeface="Times New Roman"/>
              </a:rPr>
              <a:t>tfoot</a:t>
            </a:r>
            <a:r>
              <a:rPr lang="en-US" b="1" dirty="0">
                <a:latin typeface="Times New Roman"/>
                <a:cs typeface="Times New Roman"/>
              </a:rPr>
              <a:t>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&lt;/table&gt;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&lt;/body&gt;</a:t>
            </a:r>
          </a:p>
          <a:p>
            <a:pPr marL="1639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/>
                <a:cs typeface="Times New Roman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2305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1464</Words>
  <Application>Microsoft Office PowerPoint</Application>
  <PresentationFormat>Widescreen</PresentationFormat>
  <Paragraphs>211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11</cp:revision>
  <dcterms:created xsi:type="dcterms:W3CDTF">2023-04-10T16:44:11Z</dcterms:created>
  <dcterms:modified xsi:type="dcterms:W3CDTF">2023-04-12T15:40:24Z</dcterms:modified>
</cp:coreProperties>
</file>