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7C84-0614-4C6D-BD98-19999F2EE5E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18772-5EAF-4955-AD6C-588573A1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7649-9FEF-4C91-1F45-E7C7356C6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FDEF5-20F0-8ABF-07F9-119F07CA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D927-792B-CC4D-E5CD-4274AFAE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6275-12EC-2861-DDA3-CBCDB03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3B0E-5C11-235F-C547-AEEDAE6A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AA-9FBE-E55A-0264-3B4D63F4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24A88-56E3-CE13-097C-C14C58EB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978B-E1F5-EE95-A9A0-63B91B4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B43C-6C94-92C8-2D37-2F6DB6CD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A475-D4F1-9905-7AB8-9AAD5335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ADC6C-10E1-DFEA-CDCB-190111921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DC358-290C-0362-27D5-07AE2F22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1ABF-CB36-F367-52A4-050A2015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E835-AAC7-415E-20D2-C957155E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248B-78E8-D5CF-E0E9-E4649DB3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7611-2AA6-719A-0270-F761107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D490-5E90-FDD4-8F1B-5FFB367A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4E86-140C-9953-4110-C0B292D9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5110-F5C0-1B02-73BC-26562AE2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F073-6ADF-3D2F-8773-0142C107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7159-89F2-918F-25B3-860F70F7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8EF1-A2D8-419C-9E1E-4068DFD9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465B-B86D-3AB2-2461-C7A1A83E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DB85-0C5D-4FC3-E303-F887DF2F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39EC-3BAF-4320-B298-3F8610BC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69F8-5CB9-BA29-8E1E-9F0229A2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21EB-4631-C6EB-3B92-8ADDE6426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9821-5249-DFAA-3F1F-31D1F28B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6DD0-38C1-D7D3-9120-93EC7B4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649E9-D3F2-99BB-C37F-83E4AD17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3357-F353-C43F-D16C-7649413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ACEC-D184-0E12-9FC8-E99EF429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06FC-C641-1891-01B9-2AA94F50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8671B-20B8-E00C-C971-3C465540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731AC-3D6B-F207-4C73-C5EC5D85D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6133A-EA2C-04D8-4DAB-33F6101B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38F37-8693-6A6A-159A-E3360361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B7ACB-181B-0C91-6214-34949254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E414C-6996-76F9-EE9D-63E16B7D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9876-26C8-0804-B4D2-4E8A38C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5ECB0-8604-6083-4DFD-68E5270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35482-45B3-7E39-8495-8D5D43C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B58E-201C-1F0F-8081-5F5A72A1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26E2F-EEAA-F1CD-C559-C560A3D6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B5D29-454C-4E67-5974-F7AFBD9C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0942B-AAB6-9768-DC8A-1711952B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2C23-E653-0574-0EDA-3CB76344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934E-EB92-2344-B438-69E670C9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7556-5109-BF2C-0409-7CE70D8C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2604-1FFC-AAF6-B7CE-5936D909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D5EDF-A406-406E-ECA9-AD6C272C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ACB9-6D3F-A8EA-E8E0-C684CA59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09B5-0815-C853-F942-9E8092B5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878D5-B520-FF67-25E1-54483E5DA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431C-F484-0F99-6821-9F642EA59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5535-9A6E-610B-010B-CBCB09B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E534-D3FE-142F-8E76-D998DE2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5BAD9-CFCD-8E04-6D27-B10D8B3E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72567-9A87-434C-7D55-953ED2DD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ABA0-AFEB-0D4E-6E81-AD141998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623A-E99E-39DF-0CF0-DC05DA6E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755D-BC32-4C9C-8D24-CE69C149CEB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C871-C545-C97E-B7AB-B137BF213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18218-EBEC-C7B9-53BA-5CDF891A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F451-D843-4566-BAF8-5D4E533B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9F6D37DF-C8E9-FF74-359C-7731D58208CA}"/>
              </a:ext>
            </a:extLst>
          </p:cNvPr>
          <p:cNvSpPr txBox="1"/>
          <p:nvPr/>
        </p:nvSpPr>
        <p:spPr>
          <a:xfrm>
            <a:off x="0" y="67503"/>
            <a:ext cx="12192000" cy="531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0963" name="object 9">
            <a:extLst>
              <a:ext uri="{FF2B5EF4-FFF2-40B4-BE49-F238E27FC236}">
                <a16:creationId xmlns:a16="http://schemas.microsoft.com/office/drawing/2014/main" id="{8666C92C-D6E3-0199-A0B2-228E3996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1449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6" name="object 12">
            <a:extLst>
              <a:ext uri="{FF2B5EF4-FFF2-40B4-BE49-F238E27FC236}">
                <a16:creationId xmlns:a16="http://schemas.microsoft.com/office/drawing/2014/main" id="{DE9AADDC-7F9F-DD99-B465-CAD2FAAE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AB7BA-540B-D353-10C4-503C88C15ED9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Rectangle 12">
            <a:extLst>
              <a:ext uri="{FF2B5EF4-FFF2-40B4-BE49-F238E27FC236}">
                <a16:creationId xmlns:a16="http://schemas.microsoft.com/office/drawing/2014/main" id="{6AA61CB0-4CAF-4E29-1358-A5BCEBC0C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4" y="739775"/>
            <a:ext cx="7066653" cy="494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HTML form is 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of a document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controls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</a:p>
          <a:p>
            <a:pPr marL="1028700"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fields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28700"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fields, </a:t>
            </a:r>
          </a:p>
          <a:p>
            <a:pPr marL="1028700"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checkboxes, </a:t>
            </a:r>
          </a:p>
          <a:p>
            <a:pPr marL="1028700"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buttons, </a:t>
            </a:r>
          </a:p>
          <a:p>
            <a:pPr marL="1028700"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button, </a:t>
            </a:r>
          </a:p>
          <a:p>
            <a:pPr marL="1028700"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 etc.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form facilitates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to enter data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to be sent to the server for processing such as name, email address, password, phone number, etc. .</a:t>
            </a:r>
          </a:p>
          <a:p>
            <a:pPr marL="295275" indent="-28575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 various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like text fields, text area fields, drop-down menus, radio buttons,  checkboxes, etc.</a:t>
            </a:r>
          </a:p>
        </p:txBody>
      </p:sp>
      <p:pic>
        <p:nvPicPr>
          <p:cNvPr id="40969" name="Picture 3">
            <a:extLst>
              <a:ext uri="{FF2B5EF4-FFF2-40B4-BE49-F238E27FC236}">
                <a16:creationId xmlns:a16="http://schemas.microsoft.com/office/drawing/2014/main" id="{2200C25A-6478-8D2B-99AA-C36614E5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50" y="967199"/>
            <a:ext cx="4701276" cy="24249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63902A36-224E-DE29-FAE5-0F1AF6491D09}"/>
              </a:ext>
            </a:extLst>
          </p:cNvPr>
          <p:cNvSpPr txBox="1"/>
          <p:nvPr/>
        </p:nvSpPr>
        <p:spPr>
          <a:xfrm>
            <a:off x="1928813" y="209550"/>
            <a:ext cx="8334375" cy="377825"/>
          </a:xfrm>
          <a:prstGeom prst="rect">
            <a:avLst/>
          </a:prstGeom>
        </p:spPr>
        <p:txBody>
          <a:bodyPr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50179" name="object 9">
            <a:extLst>
              <a:ext uri="{FF2B5EF4-FFF2-40B4-BE49-F238E27FC236}">
                <a16:creationId xmlns:a16="http://schemas.microsoft.com/office/drawing/2014/main" id="{24DF447D-6715-7237-5A27-AD8AEA64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2" name="object 12">
            <a:extLst>
              <a:ext uri="{FF2B5EF4-FFF2-40B4-BE49-F238E27FC236}">
                <a16:creationId xmlns:a16="http://schemas.microsoft.com/office/drawing/2014/main" id="{D16DE88E-9A4B-C1B2-12BD-D78B886B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907B76-D494-5261-7B19-62A436EE0AB7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7DDFB-3603-DB3A-B438-0744FBEF4A43}"/>
              </a:ext>
            </a:extLst>
          </p:cNvPr>
          <p:cNvSpPr/>
          <p:nvPr/>
        </p:nvSpPr>
        <p:spPr>
          <a:xfrm>
            <a:off x="159026" y="739775"/>
            <a:ext cx="11900452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6. Select Box Controls 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A </a:t>
            </a:r>
            <a:r>
              <a:rPr lang="en-US" sz="2100" b="1" dirty="0">
                <a:latin typeface="+mn-lt"/>
                <a:cs typeface="+mn-cs"/>
              </a:rPr>
              <a:t>select box</a:t>
            </a:r>
            <a:r>
              <a:rPr lang="en-US" sz="2100" dirty="0">
                <a:latin typeface="+mn-lt"/>
                <a:cs typeface="+mn-cs"/>
              </a:rPr>
              <a:t>, also called </a:t>
            </a:r>
            <a:r>
              <a:rPr lang="en-US" sz="2100" b="1" dirty="0">
                <a:latin typeface="+mn-lt"/>
                <a:cs typeface="+mn-cs"/>
              </a:rPr>
              <a:t>drop down box </a:t>
            </a:r>
            <a:r>
              <a:rPr lang="en-US" sz="2100" dirty="0">
                <a:latin typeface="+mn-lt"/>
                <a:cs typeface="+mn-cs"/>
              </a:rPr>
              <a:t>which provides option to  list down various options in the form of drop down list, from where a user can select one or  more options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00FBF4-0762-BC65-309B-43E4B3CCAD91}"/>
              </a:ext>
            </a:extLst>
          </p:cNvPr>
          <p:cNvSpPr/>
          <p:nvPr/>
        </p:nvSpPr>
        <p:spPr>
          <a:xfrm>
            <a:off x="4545496" y="1941651"/>
            <a:ext cx="7222434" cy="3957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&lt;title&gt;Select Box Control&lt;/title&gt;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&lt;select name="dropdown"&gt;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&lt;option value="C++" selected&gt;C++&lt;/option&gt;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&lt;option value="JAVA"&gt;JA VA&lt;/option&gt;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&lt;option value="HTML"&gt;HTML&lt;/option&gt;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&lt;/select&gt;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</p:txBody>
      </p:sp>
      <p:sp>
        <p:nvSpPr>
          <p:cNvPr id="50186" name="object 3">
            <a:extLst>
              <a:ext uri="{FF2B5EF4-FFF2-40B4-BE49-F238E27FC236}">
                <a16:creationId xmlns:a16="http://schemas.microsoft.com/office/drawing/2014/main" id="{8B3F8B0B-9ACB-E728-FF6B-0EF53544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2" y="2182676"/>
            <a:ext cx="2735262" cy="2487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A6A6E3C1-3840-7C6A-4021-2856DCFA8E51}"/>
              </a:ext>
            </a:extLst>
          </p:cNvPr>
          <p:cNvSpPr txBox="1"/>
          <p:nvPr/>
        </p:nvSpPr>
        <p:spPr>
          <a:xfrm>
            <a:off x="0" y="133351"/>
            <a:ext cx="12191999" cy="469861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51203" name="object 9">
            <a:extLst>
              <a:ext uri="{FF2B5EF4-FFF2-40B4-BE49-F238E27FC236}">
                <a16:creationId xmlns:a16="http://schemas.microsoft.com/office/drawing/2014/main" id="{05CCE840-32F9-1B4E-F3F6-52C55570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6" name="object 12">
            <a:extLst>
              <a:ext uri="{FF2B5EF4-FFF2-40B4-BE49-F238E27FC236}">
                <a16:creationId xmlns:a16="http://schemas.microsoft.com/office/drawing/2014/main" id="{25241887-F5DD-ECEC-2E23-8C3309B1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FB1E2C-B9D1-63EB-372C-1B47CC10FBF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8D00F-886E-334C-4E55-0712188443BA}"/>
              </a:ext>
            </a:extLst>
          </p:cNvPr>
          <p:cNvSpPr/>
          <p:nvPr/>
        </p:nvSpPr>
        <p:spPr>
          <a:xfrm>
            <a:off x="304799" y="739775"/>
            <a:ext cx="11688417" cy="137264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7. File Select boxes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 If we want to allow a user to </a:t>
            </a:r>
            <a:r>
              <a:rPr lang="en-US" sz="2100" b="1" dirty="0">
                <a:latin typeface="+mn-lt"/>
                <a:cs typeface="+mn-cs"/>
              </a:rPr>
              <a:t>upload a file</a:t>
            </a:r>
            <a:r>
              <a:rPr lang="en-US" sz="2100" dirty="0">
                <a:latin typeface="+mn-lt"/>
                <a:cs typeface="+mn-cs"/>
              </a:rPr>
              <a:t> to  web site, we will  need to use a file upload box, also known as a file select box. This is also created using the &lt;input &gt; element but type attribute is set to file.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F5B85-0A36-D278-DD61-0EFD23DC76BE}"/>
              </a:ext>
            </a:extLst>
          </p:cNvPr>
          <p:cNvSpPr/>
          <p:nvPr/>
        </p:nvSpPr>
        <p:spPr>
          <a:xfrm>
            <a:off x="5380037" y="2554287"/>
            <a:ext cx="6613179" cy="3126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&lt;title&gt;File Upload Box&lt;/title&gt;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&lt;p&gt;File Upload Box&lt;/p&gt;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&lt;form&gt;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&lt;input type="file" name="</a:t>
            </a:r>
            <a:r>
              <a:rPr lang="en-US" b="1" dirty="0" err="1">
                <a:solidFill>
                  <a:srgbClr val="C00000"/>
                </a:solidFill>
                <a:latin typeface="+mn-lt"/>
                <a:cs typeface="+mn-cs"/>
              </a:rPr>
              <a:t>fileupload</a:t>
            </a: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" 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</p:txBody>
      </p:sp>
      <p:sp>
        <p:nvSpPr>
          <p:cNvPr id="51210" name="object 9">
            <a:extLst>
              <a:ext uri="{FF2B5EF4-FFF2-40B4-BE49-F238E27FC236}">
                <a16:creationId xmlns:a16="http://schemas.microsoft.com/office/drawing/2014/main" id="{DA724D34-FCB7-82A6-6134-9B505E91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37" y="2652165"/>
            <a:ext cx="3125787" cy="2017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9">
            <a:extLst>
              <a:ext uri="{FF2B5EF4-FFF2-40B4-BE49-F238E27FC236}">
                <a16:creationId xmlns:a16="http://schemas.microsoft.com/office/drawing/2014/main" id="{5255F25C-5307-7C24-CAE7-0A80AD7A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object 12">
            <a:extLst>
              <a:ext uri="{FF2B5EF4-FFF2-40B4-BE49-F238E27FC236}">
                <a16:creationId xmlns:a16="http://schemas.microsoft.com/office/drawing/2014/main" id="{13C73E78-3919-E752-C65B-2522DCF8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CE188-5FDD-8928-3A7A-81AA824818D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2B68F-E866-CAEA-CEF6-95785AE66FA8}"/>
              </a:ext>
            </a:extLst>
          </p:cNvPr>
          <p:cNvSpPr/>
          <p:nvPr/>
        </p:nvSpPr>
        <p:spPr>
          <a:xfrm>
            <a:off x="106017" y="739775"/>
            <a:ext cx="11979965" cy="137264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8. Buttons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There are various ways in HTML to create clickable buttons. 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we can also create a clickable  button using </a:t>
            </a:r>
            <a:r>
              <a:rPr lang="en-US" sz="2100" b="1" dirty="0">
                <a:latin typeface="+mn-lt"/>
                <a:cs typeface="+mn-cs"/>
              </a:rPr>
              <a:t>&lt;input&gt;</a:t>
            </a:r>
            <a:r>
              <a:rPr lang="en-US" sz="2100" dirty="0">
                <a:latin typeface="+mn-lt"/>
                <a:cs typeface="+mn-cs"/>
              </a:rPr>
              <a:t> tag by setting its type attribute to </a:t>
            </a:r>
            <a:r>
              <a:rPr lang="en-US" sz="2100" b="1" dirty="0">
                <a:latin typeface="+mn-lt"/>
                <a:cs typeface="+mn-cs"/>
              </a:rPr>
              <a:t>button</a:t>
            </a:r>
            <a:r>
              <a:rPr lang="en-US" sz="2100" dirty="0">
                <a:latin typeface="+mn-lt"/>
                <a:cs typeface="+mn-cs"/>
              </a:rPr>
              <a:t>. The type attribute can take the  following values: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C2570-0818-2F6C-3A4F-0418E4DCFDAF}"/>
              </a:ext>
            </a:extLst>
          </p:cNvPr>
          <p:cNvSpPr/>
          <p:nvPr/>
        </p:nvSpPr>
        <p:spPr>
          <a:xfrm>
            <a:off x="5690223" y="1994039"/>
            <a:ext cx="6592745" cy="3680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&lt;title&gt;File Upload Box&lt;/title&gt;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&lt;input type="</a:t>
            </a:r>
            <a:r>
              <a:rPr lang="en-US" b="1" dirty="0">
                <a:latin typeface="+mn-lt"/>
                <a:cs typeface="+mn-cs"/>
              </a:rPr>
              <a:t>submit</a:t>
            </a:r>
            <a:r>
              <a:rPr lang="en-US" dirty="0">
                <a:latin typeface="+mn-lt"/>
                <a:cs typeface="+mn-cs"/>
              </a:rPr>
              <a:t>" name="</a:t>
            </a:r>
            <a:r>
              <a:rPr lang="en-US" b="1" dirty="0">
                <a:latin typeface="+mn-lt"/>
                <a:cs typeface="+mn-cs"/>
              </a:rPr>
              <a:t>submit</a:t>
            </a:r>
            <a:r>
              <a:rPr lang="en-US" dirty="0">
                <a:latin typeface="+mn-lt"/>
                <a:cs typeface="+mn-cs"/>
              </a:rPr>
              <a:t>" value="</a:t>
            </a:r>
            <a:r>
              <a:rPr lang="en-US" b="1" dirty="0">
                <a:latin typeface="+mn-lt"/>
                <a:cs typeface="+mn-cs"/>
              </a:rPr>
              <a:t>Submit</a:t>
            </a:r>
            <a:r>
              <a:rPr lang="en-US" dirty="0">
                <a:latin typeface="+mn-lt"/>
                <a:cs typeface="+mn-cs"/>
              </a:rPr>
              <a:t>" /&gt;</a:t>
            </a:r>
          </a:p>
          <a:p>
            <a:pPr lvl="1">
              <a:defRPr/>
            </a:pPr>
            <a:r>
              <a:rPr lang="en-US" b="1" dirty="0">
                <a:latin typeface="+mn-lt"/>
                <a:cs typeface="+mn-cs"/>
              </a:rPr>
              <a:t>&lt;input type="reset" name="reset" value="Reset" /&gt;</a:t>
            </a:r>
          </a:p>
          <a:p>
            <a:pPr lvl="1">
              <a:defRPr/>
            </a:pPr>
            <a:r>
              <a:rPr lang="en-US" b="1" dirty="0">
                <a:latin typeface="+mn-lt"/>
                <a:cs typeface="+mn-cs"/>
              </a:rPr>
              <a:t>&lt;input type="button" name="ok" value="OK" /&gt;</a:t>
            </a:r>
          </a:p>
          <a:p>
            <a:pPr lvl="1">
              <a:defRPr/>
            </a:pPr>
            <a:r>
              <a:rPr lang="en-US" b="1" dirty="0">
                <a:latin typeface="+mn-lt"/>
                <a:cs typeface="+mn-cs"/>
              </a:rPr>
              <a:t>&lt;input type="image" name="</a:t>
            </a:r>
            <a:r>
              <a:rPr lang="en-US" b="1" dirty="0" err="1">
                <a:latin typeface="+mn-lt"/>
                <a:cs typeface="+mn-cs"/>
              </a:rPr>
              <a:t>imagebutton</a:t>
            </a:r>
            <a:r>
              <a:rPr lang="en-US" b="1" dirty="0">
                <a:latin typeface="+mn-lt"/>
                <a:cs typeface="+mn-cs"/>
              </a:rPr>
              <a:t>" src="test1.png" 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</p:txBody>
      </p:sp>
      <p:sp>
        <p:nvSpPr>
          <p:cNvPr id="52233" name="object 9">
            <a:extLst>
              <a:ext uri="{FF2B5EF4-FFF2-40B4-BE49-F238E27FC236}">
                <a16:creationId xmlns:a16="http://schemas.microsoft.com/office/drawing/2014/main" id="{B9B3014E-8CA2-8169-37A1-E6CFF271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01" y="5306161"/>
            <a:ext cx="3657946" cy="155183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C7E968B-5FD8-72F5-6E47-5EE945A2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04046"/>
              </p:ext>
            </p:extLst>
          </p:nvPr>
        </p:nvGraphicFramePr>
        <p:xfrm>
          <a:off x="7525" y="1789252"/>
          <a:ext cx="5682698" cy="3516909"/>
        </p:xfrm>
        <a:graphic>
          <a:graphicData uri="http://schemas.openxmlformats.org/drawingml/2006/table">
            <a:tbl>
              <a:tblPr/>
              <a:tblGrid>
                <a:gridCol w="984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34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Sr.No</a:t>
                      </a:r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Type &amp; Description</a:t>
                      </a:r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7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submit</a:t>
                      </a:r>
                      <a:endParaRPr lang="en-US" sz="1600" dirty="0"/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This creates a button that automatically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submits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a form.</a:t>
                      </a:r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278">
                <a:tc>
                  <a:txBody>
                    <a:bodyPr/>
                    <a:lstStyle/>
                    <a:p>
                      <a:pPr marL="0" marR="0" indent="0" algn="just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reset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fontAlgn="t"/>
                      <a:endParaRPr lang="en-US" sz="1600" dirty="0"/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creates a button that automatically resets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form controls to their initial values.</a:t>
                      </a:r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835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button</a:t>
                      </a:r>
                      <a:endParaRPr lang="en-US" sz="1600" dirty="0"/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This creates a button that is used to trigger a client-side script when the user clicks that button.</a:t>
                      </a:r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18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image</a:t>
                      </a:r>
                      <a:endParaRPr lang="en-US" sz="1600" dirty="0"/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This creates a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clickable button but we can use an image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as background of the button.</a:t>
                      </a:r>
                    </a:p>
                  </a:txBody>
                  <a:tcPr marL="40636" marR="40636" marT="41959" marB="41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DED0B84-E8B2-9C17-0FDF-97B51A39AE46}"/>
              </a:ext>
            </a:extLst>
          </p:cNvPr>
          <p:cNvSpPr/>
          <p:nvPr/>
        </p:nvSpPr>
        <p:spPr>
          <a:xfrm>
            <a:off x="4989513" y="268288"/>
            <a:ext cx="1079500" cy="357187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9">
            <a:extLst>
              <a:ext uri="{FF2B5EF4-FFF2-40B4-BE49-F238E27FC236}">
                <a16:creationId xmlns:a16="http://schemas.microsoft.com/office/drawing/2014/main" id="{5255F25C-5307-7C24-CAE7-0A80AD7A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object 12">
            <a:extLst>
              <a:ext uri="{FF2B5EF4-FFF2-40B4-BE49-F238E27FC236}">
                <a16:creationId xmlns:a16="http://schemas.microsoft.com/office/drawing/2014/main" id="{13C73E78-3919-E752-C65B-2522DCF8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CE188-5FDD-8928-3A7A-81AA824818D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2B68F-E866-CAEA-CEF6-95785AE66FA8}"/>
              </a:ext>
            </a:extLst>
          </p:cNvPr>
          <p:cNvSpPr/>
          <p:nvPr/>
        </p:nvSpPr>
        <p:spPr>
          <a:xfrm>
            <a:off x="106017" y="739775"/>
            <a:ext cx="11979965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9. HTML &lt;input type="date"&gt;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The </a:t>
            </a:r>
            <a:r>
              <a:rPr lang="en-US" sz="2100" b="1" dirty="0">
                <a:latin typeface="+mn-lt"/>
                <a:cs typeface="+mn-cs"/>
              </a:rPr>
              <a:t>&lt;input type="date"&gt; </a:t>
            </a:r>
            <a:r>
              <a:rPr lang="en-US" sz="2100" dirty="0">
                <a:latin typeface="+mn-lt"/>
                <a:cs typeface="+mn-cs"/>
              </a:rPr>
              <a:t>defines a date picker.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The resulting value includes the year, month, and </a:t>
            </a:r>
            <a:r>
              <a:rPr lang="en-US" sz="2100" dirty="0" err="1">
                <a:latin typeface="+mn-lt"/>
                <a:cs typeface="+mn-cs"/>
              </a:rPr>
              <a:t>day.attribute</a:t>
            </a:r>
            <a:endParaRPr lang="en-US" sz="2100" dirty="0">
              <a:latin typeface="+mn-lt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C2570-0818-2F6C-3A4F-0418E4DCFDAF}"/>
              </a:ext>
            </a:extLst>
          </p:cNvPr>
          <p:cNvSpPr/>
          <p:nvPr/>
        </p:nvSpPr>
        <p:spPr>
          <a:xfrm>
            <a:off x="4969565" y="1994039"/>
            <a:ext cx="7116417" cy="3403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&lt;h1&gt;Show a Date Control&lt;/h1&gt;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&lt;form&gt;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DOB:  </a:t>
            </a:r>
            <a:r>
              <a:rPr lang="en-US" b="1" dirty="0">
                <a:latin typeface="+mn-lt"/>
                <a:cs typeface="+mn-cs"/>
              </a:rPr>
              <a:t>&lt;input type="date" id="birthday" name="birthday"&gt;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&lt;input type="submit"&gt;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&lt;/form&gt;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D0B84-E8B2-9C17-0FDF-97B51A39AE46}"/>
              </a:ext>
            </a:extLst>
          </p:cNvPr>
          <p:cNvSpPr/>
          <p:nvPr/>
        </p:nvSpPr>
        <p:spPr>
          <a:xfrm>
            <a:off x="636104" y="268288"/>
            <a:ext cx="10469217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Displaying date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EA472-86E6-4356-9FC9-810D0FD7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2298700"/>
            <a:ext cx="3305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5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9">
            <a:extLst>
              <a:ext uri="{FF2B5EF4-FFF2-40B4-BE49-F238E27FC236}">
                <a16:creationId xmlns:a16="http://schemas.microsoft.com/office/drawing/2014/main" id="{5255F25C-5307-7C24-CAE7-0A80AD7A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object 12">
            <a:extLst>
              <a:ext uri="{FF2B5EF4-FFF2-40B4-BE49-F238E27FC236}">
                <a16:creationId xmlns:a16="http://schemas.microsoft.com/office/drawing/2014/main" id="{13C73E78-3919-E752-C65B-2522DCF8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CE188-5FDD-8928-3A7A-81AA824818D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2B68F-E866-CAEA-CEF6-95785AE66FA8}"/>
              </a:ext>
            </a:extLst>
          </p:cNvPr>
          <p:cNvSpPr/>
          <p:nvPr/>
        </p:nvSpPr>
        <p:spPr>
          <a:xfrm>
            <a:off x="106017" y="726523"/>
            <a:ext cx="11979965" cy="169580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10. HTML &lt;input type="date"&gt;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To set and get the input type date in </a:t>
            </a:r>
            <a:r>
              <a:rPr lang="en-US" sz="2100" b="1" dirty="0">
                <a:highlight>
                  <a:srgbClr val="FFFF00"/>
                </a:highlight>
                <a:latin typeface="+mn-lt"/>
                <a:cs typeface="+mn-cs"/>
              </a:rPr>
              <a:t>dd-mm-</a:t>
            </a:r>
            <a:r>
              <a:rPr lang="en-US" sz="2100" b="1" dirty="0" err="1">
                <a:highlight>
                  <a:srgbClr val="FFFF00"/>
                </a:highlight>
                <a:latin typeface="+mn-lt"/>
                <a:cs typeface="+mn-cs"/>
              </a:rPr>
              <a:t>yyyy</a:t>
            </a:r>
            <a:r>
              <a:rPr lang="en-US" sz="2100" dirty="0">
                <a:latin typeface="+mn-lt"/>
                <a:cs typeface="+mn-cs"/>
              </a:rPr>
              <a:t> format we will use attribute  </a:t>
            </a:r>
          </a:p>
          <a:p>
            <a:pPr marL="396033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       </a:t>
            </a:r>
            <a:r>
              <a:rPr lang="en-US" sz="2100" b="1" dirty="0">
                <a:latin typeface="+mn-lt"/>
                <a:cs typeface="+mn-cs"/>
              </a:rPr>
              <a:t>placeholder="dd-mm-</a:t>
            </a:r>
            <a:r>
              <a:rPr lang="en-US" sz="2100" b="1" dirty="0" err="1">
                <a:latin typeface="+mn-lt"/>
                <a:cs typeface="+mn-cs"/>
              </a:rPr>
              <a:t>yyyy</a:t>
            </a:r>
            <a:r>
              <a:rPr lang="en-US" sz="2100" b="1" dirty="0">
                <a:latin typeface="+mn-lt"/>
                <a:cs typeface="+mn-cs"/>
              </a:rPr>
              <a:t>“.</a:t>
            </a:r>
          </a:p>
          <a:p>
            <a:pPr marL="738933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We can also mention the </a:t>
            </a:r>
            <a:r>
              <a:rPr lang="en-US" sz="2100" b="1" dirty="0">
                <a:latin typeface="+mn-lt"/>
                <a:cs typeface="+mn-cs"/>
              </a:rPr>
              <a:t>start </a:t>
            </a:r>
            <a:r>
              <a:rPr lang="en-US" sz="2100" dirty="0">
                <a:latin typeface="+mn-lt"/>
                <a:cs typeface="+mn-cs"/>
              </a:rPr>
              <a:t>and </a:t>
            </a:r>
            <a:r>
              <a:rPr lang="en-US" sz="2100" b="1" dirty="0">
                <a:latin typeface="+mn-lt"/>
                <a:cs typeface="+mn-cs"/>
              </a:rPr>
              <a:t>end dates </a:t>
            </a:r>
            <a:r>
              <a:rPr lang="en-US" sz="2100" dirty="0">
                <a:latin typeface="+mn-lt"/>
                <a:cs typeface="+mn-cs"/>
              </a:rPr>
              <a:t>for the date picker with  </a:t>
            </a:r>
            <a:r>
              <a:rPr lang="en-US" sz="2100" dirty="0">
                <a:solidFill>
                  <a:srgbClr val="C00000"/>
                </a:solidFill>
                <a:latin typeface="+mn-lt"/>
                <a:cs typeface="+mn-cs"/>
              </a:rPr>
              <a:t>min</a:t>
            </a:r>
            <a:r>
              <a:rPr lang="en-US" sz="2100" dirty="0">
                <a:latin typeface="+mn-lt"/>
                <a:cs typeface="+mn-cs"/>
              </a:rPr>
              <a:t> and max attributes.</a:t>
            </a:r>
          </a:p>
          <a:p>
            <a:pPr marL="738933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100" b="1" dirty="0">
              <a:latin typeface="+mn-lt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C2570-0818-2F6C-3A4F-0418E4DCFDAF}"/>
              </a:ext>
            </a:extLst>
          </p:cNvPr>
          <p:cNvSpPr/>
          <p:nvPr/>
        </p:nvSpPr>
        <p:spPr>
          <a:xfrm>
            <a:off x="4969565" y="2285583"/>
            <a:ext cx="7116417" cy="3680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format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 input date in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dd-mm-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format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Enter the Date: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"start"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"dd-mm-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"1997-01-01"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"2030-12-31"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D0B84-E8B2-9C17-0FDF-97B51A39AE46}"/>
              </a:ext>
            </a:extLst>
          </p:cNvPr>
          <p:cNvSpPr/>
          <p:nvPr/>
        </p:nvSpPr>
        <p:spPr>
          <a:xfrm>
            <a:off x="636104" y="268288"/>
            <a:ext cx="10469217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Displaying date picker with dd/mm/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yyyy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format and ranges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3FC71-6C75-8E70-36CB-3E103EBF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" y="2431253"/>
            <a:ext cx="3276600" cy="39276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477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9">
            <a:extLst>
              <a:ext uri="{FF2B5EF4-FFF2-40B4-BE49-F238E27FC236}">
                <a16:creationId xmlns:a16="http://schemas.microsoft.com/office/drawing/2014/main" id="{5255F25C-5307-7C24-CAE7-0A80AD7A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object 12">
            <a:extLst>
              <a:ext uri="{FF2B5EF4-FFF2-40B4-BE49-F238E27FC236}">
                <a16:creationId xmlns:a16="http://schemas.microsoft.com/office/drawing/2014/main" id="{13C73E78-3919-E752-C65B-2522DCF8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CE188-5FDD-8928-3A7A-81AA824818D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2B68F-E866-CAEA-CEF6-95785AE66FA8}"/>
              </a:ext>
            </a:extLst>
          </p:cNvPr>
          <p:cNvSpPr/>
          <p:nvPr/>
        </p:nvSpPr>
        <p:spPr>
          <a:xfrm>
            <a:off x="106017" y="726523"/>
            <a:ext cx="11979965" cy="169580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11. HTML &lt;input type=“time"&gt;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The </a:t>
            </a:r>
            <a:r>
              <a:rPr lang="en-US" sz="2100" b="1" dirty="0">
                <a:latin typeface="+mn-lt"/>
                <a:cs typeface="+mn-cs"/>
              </a:rPr>
              <a:t>&lt;input type="date"&gt; </a:t>
            </a:r>
            <a:r>
              <a:rPr lang="en-US" sz="2100" dirty="0">
                <a:latin typeface="+mn-lt"/>
                <a:cs typeface="+mn-cs"/>
              </a:rPr>
              <a:t>defines a date picker.</a:t>
            </a:r>
          </a:p>
          <a:p>
            <a:pPr marL="396033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       </a:t>
            </a:r>
            <a:r>
              <a:rPr lang="en-US" sz="2100" b="1" dirty="0">
                <a:latin typeface="+mn-lt"/>
                <a:cs typeface="+mn-cs"/>
              </a:rPr>
              <a:t>placeholder="dd-mm-</a:t>
            </a:r>
            <a:r>
              <a:rPr lang="en-US" sz="2100" b="1" dirty="0" err="1">
                <a:latin typeface="+mn-lt"/>
                <a:cs typeface="+mn-cs"/>
              </a:rPr>
              <a:t>yyyy</a:t>
            </a:r>
            <a:r>
              <a:rPr lang="en-US" sz="2100" b="1" dirty="0">
                <a:latin typeface="+mn-lt"/>
                <a:cs typeface="+mn-cs"/>
              </a:rPr>
              <a:t>“.</a:t>
            </a:r>
          </a:p>
          <a:p>
            <a:pPr marL="738933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We can also mention the </a:t>
            </a:r>
            <a:r>
              <a:rPr lang="en-US" sz="2100" b="1" dirty="0">
                <a:latin typeface="+mn-lt"/>
                <a:cs typeface="+mn-cs"/>
              </a:rPr>
              <a:t>start </a:t>
            </a:r>
            <a:r>
              <a:rPr lang="en-US" sz="2100" dirty="0">
                <a:latin typeface="+mn-lt"/>
                <a:cs typeface="+mn-cs"/>
              </a:rPr>
              <a:t>and </a:t>
            </a:r>
            <a:r>
              <a:rPr lang="en-US" sz="2100" b="1" dirty="0">
                <a:latin typeface="+mn-lt"/>
                <a:cs typeface="+mn-cs"/>
              </a:rPr>
              <a:t>end dates </a:t>
            </a:r>
            <a:r>
              <a:rPr lang="en-US" sz="2100" dirty="0">
                <a:latin typeface="+mn-lt"/>
                <a:cs typeface="+mn-cs"/>
              </a:rPr>
              <a:t>for the date picker with  </a:t>
            </a:r>
            <a:r>
              <a:rPr lang="en-US" sz="2100" dirty="0">
                <a:solidFill>
                  <a:srgbClr val="C00000"/>
                </a:solidFill>
                <a:latin typeface="+mn-lt"/>
                <a:cs typeface="+mn-cs"/>
              </a:rPr>
              <a:t>min</a:t>
            </a:r>
            <a:r>
              <a:rPr lang="en-US" sz="2100" dirty="0">
                <a:latin typeface="+mn-lt"/>
                <a:cs typeface="+mn-cs"/>
              </a:rPr>
              <a:t> and max attributes.</a:t>
            </a:r>
          </a:p>
          <a:p>
            <a:pPr marL="738933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100" b="1" dirty="0">
              <a:latin typeface="+mn-lt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C2570-0818-2F6C-3A4F-0418E4DCFDAF}"/>
              </a:ext>
            </a:extLst>
          </p:cNvPr>
          <p:cNvSpPr/>
          <p:nvPr/>
        </p:nvSpPr>
        <p:spPr>
          <a:xfrm>
            <a:off x="4969565" y="2285583"/>
            <a:ext cx="7116417" cy="3126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&lt;label for="appt"&gt;Choose a time for your meeting:&lt;/label&gt;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&lt;input type="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effectLst/>
                <a:latin typeface="Consolas" panose="020B0609020204030204" pitchFamily="49" charset="0"/>
              </a:rPr>
              <a:t>" id="appt" name="appt"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min="09:00"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max="18:00"</a:t>
            </a:r>
            <a:r>
              <a:rPr lang="en-US" b="0" dirty="0">
                <a:effectLst/>
                <a:latin typeface="Consolas" panose="020B0609020204030204" pitchFamily="49" charset="0"/>
              </a:rPr>
              <a:t> required&gt;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&lt;small&gt;Office hours are 9am to 6pm&lt;/small&gt;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D0B84-E8B2-9C17-0FDF-97B51A39AE46}"/>
              </a:ext>
            </a:extLst>
          </p:cNvPr>
          <p:cNvSpPr/>
          <p:nvPr/>
        </p:nvSpPr>
        <p:spPr>
          <a:xfrm>
            <a:off x="636104" y="268288"/>
            <a:ext cx="10469217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Displaying time picker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11AA1-0320-C1AF-40E6-B1F29299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14" y="3135558"/>
            <a:ext cx="3524250" cy="1419225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21391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9">
            <a:extLst>
              <a:ext uri="{FF2B5EF4-FFF2-40B4-BE49-F238E27FC236}">
                <a16:creationId xmlns:a16="http://schemas.microsoft.com/office/drawing/2014/main" id="{5255F25C-5307-7C24-CAE7-0A80AD7A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object 12">
            <a:extLst>
              <a:ext uri="{FF2B5EF4-FFF2-40B4-BE49-F238E27FC236}">
                <a16:creationId xmlns:a16="http://schemas.microsoft.com/office/drawing/2014/main" id="{13C73E78-3919-E752-C65B-2522DCF8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CE188-5FDD-8928-3A7A-81AA824818D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2B68F-E866-CAEA-CEF6-95785AE66FA8}"/>
              </a:ext>
            </a:extLst>
          </p:cNvPr>
          <p:cNvSpPr/>
          <p:nvPr/>
        </p:nvSpPr>
        <p:spPr>
          <a:xfrm>
            <a:off x="106017" y="726523"/>
            <a:ext cx="11979965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12. &lt;input type="</a:t>
            </a:r>
            <a:r>
              <a:rPr lang="en-US" sz="21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tel</a:t>
            </a: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"&gt;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   </a:t>
            </a:r>
            <a:r>
              <a:rPr lang="en-US" sz="2100" dirty="0">
                <a:latin typeface="+mn-lt"/>
                <a:cs typeface="+mn-cs"/>
              </a:rPr>
              <a:t>The </a:t>
            </a:r>
            <a:r>
              <a:rPr lang="en-US" sz="2100" b="1" dirty="0">
                <a:latin typeface="+mn-lt"/>
                <a:cs typeface="+mn-cs"/>
              </a:rPr>
              <a:t>&lt;input type=“</a:t>
            </a:r>
            <a:r>
              <a:rPr lang="en-US" sz="2100" b="1" dirty="0" err="1"/>
              <a:t>tel</a:t>
            </a:r>
            <a:r>
              <a:rPr lang="en-US" sz="2100" b="1" dirty="0">
                <a:latin typeface="+mn-lt"/>
                <a:cs typeface="+mn-cs"/>
              </a:rPr>
              <a:t>"&gt; </a:t>
            </a:r>
            <a:r>
              <a:rPr lang="en-US" sz="2100" dirty="0">
                <a:latin typeface="+mn-lt"/>
                <a:cs typeface="+mn-cs"/>
              </a:rPr>
              <a:t>defines a </a:t>
            </a:r>
            <a:r>
              <a:rPr lang="en-US" sz="2100" dirty="0"/>
              <a:t>telephone number</a:t>
            </a:r>
            <a:r>
              <a:rPr lang="en-US" sz="2100" dirty="0">
                <a:latin typeface="+mn-lt"/>
                <a:cs typeface="+mn-cs"/>
              </a:rPr>
              <a:t>.</a:t>
            </a:r>
          </a:p>
          <a:p>
            <a:pPr marL="396033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       </a:t>
            </a:r>
            <a:endParaRPr lang="en-US" sz="2100" b="1" dirty="0">
              <a:latin typeface="+mn-lt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C2570-0818-2F6C-3A4F-0418E4DCFDAF}"/>
              </a:ext>
            </a:extLst>
          </p:cNvPr>
          <p:cNvSpPr/>
          <p:nvPr/>
        </p:nvSpPr>
        <p:spPr>
          <a:xfrm>
            <a:off x="4969565" y="2285583"/>
            <a:ext cx="7116417" cy="3126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&lt;label for="appt"&gt;Choose a time for your meeting:&lt;/label&gt;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&lt;input type="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effectLst/>
                <a:latin typeface="Consolas" panose="020B0609020204030204" pitchFamily="49" charset="0"/>
              </a:rPr>
              <a:t>" id="appt" name="appt"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min="09:00"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max="18:00"</a:t>
            </a:r>
            <a:r>
              <a:rPr lang="en-US" b="0" dirty="0">
                <a:effectLst/>
                <a:latin typeface="Consolas" panose="020B0609020204030204" pitchFamily="49" charset="0"/>
              </a:rPr>
              <a:t> required&gt;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&lt;small&gt;Office hours are 9am to 6pm&lt;/small&gt;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D0B84-E8B2-9C17-0FDF-97B51A39AE46}"/>
              </a:ext>
            </a:extLst>
          </p:cNvPr>
          <p:cNvSpPr/>
          <p:nvPr/>
        </p:nvSpPr>
        <p:spPr>
          <a:xfrm>
            <a:off x="636104" y="268288"/>
            <a:ext cx="10469217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Telephone number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5E6A1-6E2C-EC83-A981-E293385F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5" y="2934528"/>
            <a:ext cx="35718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825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9C2817-DBD5-828F-0B67-2810ADBE8A22}"/>
              </a:ext>
            </a:extLst>
          </p:cNvPr>
          <p:cNvSpPr/>
          <p:nvPr/>
        </p:nvSpPr>
        <p:spPr>
          <a:xfrm>
            <a:off x="0" y="1415432"/>
            <a:ext cx="12192000" cy="134101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4091339-E573-59D5-AD60-C979AFFB3812}"/>
              </a:ext>
            </a:extLst>
          </p:cNvPr>
          <p:cNvSpPr txBox="1"/>
          <p:nvPr/>
        </p:nvSpPr>
        <p:spPr>
          <a:xfrm>
            <a:off x="86139" y="179411"/>
            <a:ext cx="12019721" cy="469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99557" rIns="0" bIns="0">
            <a:spAutoFit/>
          </a:bodyPr>
          <a:lstStyle/>
          <a:p>
            <a:pPr algn="ctr"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Form Tags:</a:t>
            </a:r>
          </a:p>
        </p:txBody>
      </p:sp>
      <p:sp>
        <p:nvSpPr>
          <p:cNvPr id="41988" name="object 9">
            <a:extLst>
              <a:ext uri="{FF2B5EF4-FFF2-40B4-BE49-F238E27FC236}">
                <a16:creationId xmlns:a16="http://schemas.microsoft.com/office/drawing/2014/main" id="{9AC52278-3D21-B37E-E03A-EF064C70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object 12">
            <a:extLst>
              <a:ext uri="{FF2B5EF4-FFF2-40B4-BE49-F238E27FC236}">
                <a16:creationId xmlns:a16="http://schemas.microsoft.com/office/drawing/2014/main" id="{DFE7B73F-81C5-0439-C1CE-51268EB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C0835F-6353-2B4B-BD57-D3EBA9D1AB7B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3" name="Rectangle 12">
            <a:extLst>
              <a:ext uri="{FF2B5EF4-FFF2-40B4-BE49-F238E27FC236}">
                <a16:creationId xmlns:a16="http://schemas.microsoft.com/office/drawing/2014/main" id="{D2F8307C-6094-8590-C25E-A4DB421D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775"/>
            <a:ext cx="12019722" cy="19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dirty="0"/>
              <a:t>The HTML </a:t>
            </a:r>
            <a:r>
              <a:rPr lang="en-US" altLang="en-US" sz="1700" b="1" dirty="0"/>
              <a:t>&lt;form&gt;</a:t>
            </a:r>
            <a:r>
              <a:rPr lang="en-US" altLang="en-US" sz="1700" dirty="0"/>
              <a:t> element </a:t>
            </a:r>
            <a:r>
              <a:rPr lang="en-US" altLang="en-US" sz="1700" b="1" dirty="0"/>
              <a:t>defines a form </a:t>
            </a:r>
            <a:r>
              <a:rPr lang="en-US" altLang="en-US" sz="1700" dirty="0"/>
              <a:t>that is used to collect user input: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&lt;form action="server </a:t>
            </a:r>
            <a:r>
              <a:rPr lang="en-US" altLang="en-US" sz="2000" b="1" dirty="0" err="1">
                <a:solidFill>
                  <a:schemeClr val="bg1"/>
                </a:solidFill>
              </a:rPr>
              <a:t>url</a:t>
            </a:r>
            <a:r>
              <a:rPr lang="en-US" altLang="en-US" sz="2000" b="1" dirty="0">
                <a:solidFill>
                  <a:schemeClr val="bg1"/>
                </a:solidFill>
              </a:rPr>
              <a:t>" method="</a:t>
            </a:r>
            <a:r>
              <a:rPr lang="en-US" altLang="en-US" sz="2000" b="1" dirty="0" err="1">
                <a:solidFill>
                  <a:schemeClr val="bg1"/>
                </a:solidFill>
              </a:rPr>
              <a:t>get|post</a:t>
            </a:r>
            <a:r>
              <a:rPr lang="en-US" altLang="en-US" sz="2000" b="1" dirty="0">
                <a:solidFill>
                  <a:schemeClr val="bg1"/>
                </a:solidFill>
              </a:rPr>
              <a:t>"&gt;  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  		//input controls e.g. </a:t>
            </a:r>
            <a:r>
              <a:rPr lang="en-US" altLang="en-US" sz="2000" b="1" dirty="0" err="1">
                <a:solidFill>
                  <a:schemeClr val="bg1"/>
                </a:solidFill>
              </a:rPr>
              <a:t>textfield</a:t>
            </a:r>
            <a:r>
              <a:rPr lang="en-US" altLang="en-US" sz="2000" b="1" dirty="0">
                <a:solidFill>
                  <a:schemeClr val="bg1"/>
                </a:solidFill>
              </a:rPr>
              <a:t>, </a:t>
            </a:r>
            <a:r>
              <a:rPr lang="en-US" altLang="en-US" sz="2000" b="1" dirty="0" err="1">
                <a:solidFill>
                  <a:schemeClr val="bg1"/>
                </a:solidFill>
              </a:rPr>
              <a:t>textarea</a:t>
            </a:r>
            <a:r>
              <a:rPr lang="en-US" altLang="en-US" sz="2000" b="1" dirty="0">
                <a:solidFill>
                  <a:schemeClr val="bg1"/>
                </a:solidFill>
              </a:rPr>
              <a:t>, </a:t>
            </a:r>
            <a:r>
              <a:rPr lang="en-US" altLang="en-US" sz="2000" b="1" dirty="0" err="1">
                <a:solidFill>
                  <a:schemeClr val="bg1"/>
                </a:solidFill>
              </a:rPr>
              <a:t>radiobutton</a:t>
            </a:r>
            <a:r>
              <a:rPr lang="en-US" altLang="en-US" sz="2000" b="1" dirty="0">
                <a:solidFill>
                  <a:schemeClr val="bg1"/>
                </a:solidFill>
              </a:rPr>
              <a:t>, button  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&lt;/form&gt;</a:t>
            </a:r>
            <a:r>
              <a:rPr lang="en-US" altLang="en-US" sz="2000" dirty="0">
                <a:solidFill>
                  <a:schemeClr val="bg1"/>
                </a:solidFill>
              </a:rPr>
              <a:t>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7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667BDE4-FB97-2564-92CE-A5565CE7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9772"/>
              </p:ext>
            </p:extLst>
          </p:nvPr>
        </p:nvGraphicFramePr>
        <p:xfrm>
          <a:off x="172278" y="2988938"/>
          <a:ext cx="12019722" cy="3150370"/>
        </p:xfrm>
        <a:graphic>
          <a:graphicData uri="http://schemas.openxmlformats.org/drawingml/2006/table">
            <a:tbl>
              <a:tblPr/>
              <a:tblGrid>
                <a:gridCol w="87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5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/>
                        <a:t>Sr.No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Attribute &amp; Description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1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action :</a:t>
                      </a:r>
                      <a:r>
                        <a:rPr lang="en-US" sz="24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Backend script ready to process your passed data.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2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method:</a:t>
                      </a:r>
                      <a:r>
                        <a:rPr lang="en-US" sz="2400" b="1" baseline="0" dirty="0">
                          <a:solidFill>
                            <a:srgbClr val="000000"/>
                          </a:solidFill>
                        </a:rPr>
                        <a:t> It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 to be used to upload data. The most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frequaently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 used are GET and POST methods.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3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target :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Specify the target window or frame where the result of the script will be displayed. It takes values like _blank, _self, _parent etc.</a:t>
                      </a:r>
                    </a:p>
                  </a:txBody>
                  <a:tcPr marL="50804" marR="50804" marT="52464" marB="524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B67E61CD-1DD5-5694-4431-094C1F0CF656}"/>
              </a:ext>
            </a:extLst>
          </p:cNvPr>
          <p:cNvSpPr txBox="1"/>
          <p:nvPr/>
        </p:nvSpPr>
        <p:spPr>
          <a:xfrm>
            <a:off x="0" y="225010"/>
            <a:ext cx="12072730" cy="469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3011" name="object 9">
            <a:extLst>
              <a:ext uri="{FF2B5EF4-FFF2-40B4-BE49-F238E27FC236}">
                <a16:creationId xmlns:a16="http://schemas.microsoft.com/office/drawing/2014/main" id="{CF0C5CF3-12FE-AFC6-51CF-09FBBDDE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4" name="object 12">
            <a:extLst>
              <a:ext uri="{FF2B5EF4-FFF2-40B4-BE49-F238E27FC236}">
                <a16:creationId xmlns:a16="http://schemas.microsoft.com/office/drawing/2014/main" id="{1D58F38C-D6A6-159E-3491-74CD2AB5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0D3DA-0812-3C45-3AC2-DC1AE7AE9226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94E94-7BE8-FD0C-A242-08CD51D07156}"/>
              </a:ext>
            </a:extLst>
          </p:cNvPr>
          <p:cNvSpPr/>
          <p:nvPr/>
        </p:nvSpPr>
        <p:spPr>
          <a:xfrm>
            <a:off x="159025" y="739775"/>
            <a:ext cx="11820939" cy="726310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&lt;input&gt;  - </a:t>
            </a:r>
            <a:r>
              <a:rPr lang="en-US" dirty="0">
                <a:latin typeface="+mn-lt"/>
                <a:cs typeface="+mn-cs"/>
              </a:rPr>
              <a:t>It defines an </a:t>
            </a:r>
            <a:r>
              <a:rPr lang="en-US" b="1" dirty="0">
                <a:latin typeface="+mn-lt"/>
                <a:cs typeface="+mn-cs"/>
              </a:rPr>
              <a:t>input control.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The </a:t>
            </a:r>
            <a:r>
              <a:rPr lang="en-US" b="1" dirty="0">
                <a:latin typeface="+mn-lt"/>
                <a:cs typeface="+mn-cs"/>
              </a:rPr>
              <a:t>&lt;input&gt;</a:t>
            </a:r>
            <a:r>
              <a:rPr lang="en-US" dirty="0">
                <a:latin typeface="+mn-lt"/>
                <a:cs typeface="+mn-cs"/>
              </a:rPr>
              <a:t> element can be displayed in several ways, depending on the </a:t>
            </a:r>
            <a:r>
              <a:rPr lang="en-US" b="1" dirty="0">
                <a:latin typeface="+mn-lt"/>
                <a:cs typeface="+mn-cs"/>
              </a:rPr>
              <a:t>type</a:t>
            </a:r>
            <a:r>
              <a:rPr lang="en-US" dirty="0">
                <a:latin typeface="+mn-lt"/>
                <a:cs typeface="+mn-cs"/>
              </a:rPr>
              <a:t> attribute.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BBC50B-2CC6-4610-C113-1A669E0A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77672"/>
              </p:ext>
            </p:extLst>
          </p:nvPr>
        </p:nvGraphicFramePr>
        <p:xfrm>
          <a:off x="0" y="1641086"/>
          <a:ext cx="12165496" cy="5257776"/>
        </p:xfrm>
        <a:graphic>
          <a:graphicData uri="http://schemas.openxmlformats.org/drawingml/2006/table">
            <a:tbl>
              <a:tblPr/>
              <a:tblGrid>
                <a:gridCol w="608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Type</a:t>
                      </a:r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&lt;input type="</a:t>
                      </a:r>
                      <a:r>
                        <a:rPr lang="en-US" sz="2000" b="1" dirty="0"/>
                        <a:t>text</a:t>
                      </a:r>
                      <a:r>
                        <a:rPr lang="en-US" sz="2000" dirty="0"/>
                        <a:t>"&gt;</a:t>
                      </a:r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Defines a one-line </a:t>
                      </a:r>
                      <a:r>
                        <a:rPr lang="en-US" sz="2000" b="1" dirty="0"/>
                        <a:t>text input field</a:t>
                      </a:r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86">
                <a:tc>
                  <a:txBody>
                    <a:bodyPr/>
                    <a:lstStyle/>
                    <a:p>
                      <a:pPr marL="0" marR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&lt;input type="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sz="2000" dirty="0"/>
                        <a:t>"&gt;</a:t>
                      </a:r>
                    </a:p>
                    <a:p>
                      <a:pPr algn="l" fontAlgn="t"/>
                      <a:endParaRPr lang="en-US" sz="2000" dirty="0"/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field </a:t>
                      </a:r>
                      <a:endParaRPr lang="en-US" sz="2000" b="1" dirty="0"/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986">
                <a:tc>
                  <a:txBody>
                    <a:bodyPr/>
                    <a:lstStyle/>
                    <a:p>
                      <a:pPr marL="0" marR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&lt;input type="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2000" dirty="0"/>
                        <a:t>"&gt;</a:t>
                      </a:r>
                    </a:p>
                    <a:p>
                      <a:pPr algn="l" fontAlgn="t"/>
                      <a:endParaRPr lang="en-US" sz="2000" dirty="0"/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US" sz="2000" b="1" dirty="0"/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986">
                <a:tc>
                  <a:txBody>
                    <a:bodyPr/>
                    <a:lstStyle/>
                    <a:p>
                      <a:pPr marL="0" marR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&lt;input type="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n-US" sz="2000" dirty="0"/>
                        <a:t>"&gt;</a:t>
                      </a:r>
                    </a:p>
                    <a:p>
                      <a:pPr algn="l" fontAlgn="t"/>
                      <a:endParaRPr lang="en-US" sz="2000" dirty="0"/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clickable button 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(mostly used with a JavaScript to activate a script)</a:t>
                      </a:r>
                      <a:endParaRPr lang="en-US" sz="2000" dirty="0"/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986">
                <a:tc>
                  <a:txBody>
                    <a:bodyPr/>
                    <a:lstStyle/>
                    <a:p>
                      <a:pPr marL="0" marR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&lt;input type=“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sz="2000" dirty="0"/>
                        <a:t>"&gt;</a:t>
                      </a:r>
                    </a:p>
                    <a:p>
                      <a:pPr algn="l" fontAlgn="t"/>
                      <a:endParaRPr lang="en-US" sz="2000" dirty="0"/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file-select field 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a "Browse" button (for file uploads)</a:t>
                      </a:r>
                      <a:endParaRPr lang="en-US" sz="2000" dirty="0"/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9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&lt;input type="</a:t>
                      </a:r>
                      <a:r>
                        <a:rPr lang="en-US" sz="2000" b="1" dirty="0"/>
                        <a:t>radio</a:t>
                      </a:r>
                      <a:r>
                        <a:rPr lang="en-US" sz="2000" dirty="0"/>
                        <a:t>"&gt;</a:t>
                      </a:r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Defines a </a:t>
                      </a:r>
                      <a:r>
                        <a:rPr lang="en-US" sz="2000" b="1" dirty="0"/>
                        <a:t>radio button </a:t>
                      </a:r>
                      <a:r>
                        <a:rPr lang="en-US" sz="2000" dirty="0"/>
                        <a:t>(for selecting one of many choices)</a:t>
                      </a:r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9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&lt;input type="</a:t>
                      </a:r>
                      <a:r>
                        <a:rPr lang="en-US" sz="2000" b="1" dirty="0"/>
                        <a:t>submit</a:t>
                      </a:r>
                      <a:r>
                        <a:rPr lang="en-US" sz="2000" dirty="0"/>
                        <a:t>"&gt;</a:t>
                      </a:r>
                    </a:p>
                  </a:txBody>
                  <a:tcPr marL="104203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Defines a </a:t>
                      </a:r>
                      <a:r>
                        <a:rPr lang="en-US" sz="2000" b="1" dirty="0"/>
                        <a:t>submit button </a:t>
                      </a:r>
                      <a:r>
                        <a:rPr lang="en-US" sz="2000" dirty="0"/>
                        <a:t>(for submitting the form)</a:t>
                      </a:r>
                    </a:p>
                  </a:txBody>
                  <a:tcPr marL="52101" marR="52101" marT="53779" marB="53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46" name="AutoShape 2" descr="Image result for textfield">
            <a:extLst>
              <a:ext uri="{FF2B5EF4-FFF2-40B4-BE49-F238E27FC236}">
                <a16:creationId xmlns:a16="http://schemas.microsoft.com/office/drawing/2014/main" id="{4709BA78-5B0F-F801-566A-53334F849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7" name="AutoShape 4" descr="Image result for textfield">
            <a:extLst>
              <a:ext uri="{FF2B5EF4-FFF2-40B4-BE49-F238E27FC236}">
                <a16:creationId xmlns:a16="http://schemas.microsoft.com/office/drawing/2014/main" id="{712F4A87-8911-8D91-4456-6AD01681FD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34151" name="Picture 7">
            <a:extLst>
              <a:ext uri="{FF2B5EF4-FFF2-40B4-BE49-F238E27FC236}">
                <a16:creationId xmlns:a16="http://schemas.microsoft.com/office/drawing/2014/main" id="{EA43E659-2873-A3B8-C144-0DE01E4B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6700" y="2085077"/>
            <a:ext cx="1954213" cy="4286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34153" name="Picture 9">
            <a:extLst>
              <a:ext uri="{FF2B5EF4-FFF2-40B4-BE49-F238E27FC236}">
                <a16:creationId xmlns:a16="http://schemas.microsoft.com/office/drawing/2014/main" id="{0895F08F-26CC-10A3-B106-3F158C76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406" y="2752122"/>
            <a:ext cx="1766888" cy="446087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3050" name="Picture 10">
            <a:extLst>
              <a:ext uri="{FF2B5EF4-FFF2-40B4-BE49-F238E27FC236}">
                <a16:creationId xmlns:a16="http://schemas.microsoft.com/office/drawing/2014/main" id="{00AE2BAF-A93E-02C8-6B59-75CCA2A7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69" y="3409382"/>
            <a:ext cx="58578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1" name="Picture 11">
            <a:extLst>
              <a:ext uri="{FF2B5EF4-FFF2-40B4-BE49-F238E27FC236}">
                <a16:creationId xmlns:a16="http://schemas.microsoft.com/office/drawing/2014/main" id="{89CD4418-C648-91C1-A4E0-CC9F7D77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1" y="4123862"/>
            <a:ext cx="167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2" name="Picture 12">
            <a:extLst>
              <a:ext uri="{FF2B5EF4-FFF2-40B4-BE49-F238E27FC236}">
                <a16:creationId xmlns:a16="http://schemas.microsoft.com/office/drawing/2014/main" id="{1108C481-81CA-ED86-A930-70993624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03" y="4945856"/>
            <a:ext cx="1847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3" name="Picture 13">
            <a:extLst>
              <a:ext uri="{FF2B5EF4-FFF2-40B4-BE49-F238E27FC236}">
                <a16:creationId xmlns:a16="http://schemas.microsoft.com/office/drawing/2014/main" id="{F53C4B7B-6E42-AF05-363B-B76F8AB5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01" y="5661889"/>
            <a:ext cx="1376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4" name="Picture 14">
            <a:extLst>
              <a:ext uri="{FF2B5EF4-FFF2-40B4-BE49-F238E27FC236}">
                <a16:creationId xmlns:a16="http://schemas.microsoft.com/office/drawing/2014/main" id="{6A098C14-DA7F-013C-1053-6F853E3A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38" y="6313592"/>
            <a:ext cx="169386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0FE796B3-3422-DA2E-4670-E919AFED560B}"/>
              </a:ext>
            </a:extLst>
          </p:cNvPr>
          <p:cNvSpPr txBox="1"/>
          <p:nvPr/>
        </p:nvSpPr>
        <p:spPr>
          <a:xfrm>
            <a:off x="0" y="132532"/>
            <a:ext cx="12019721" cy="469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4035" name="object 9">
            <a:extLst>
              <a:ext uri="{FF2B5EF4-FFF2-40B4-BE49-F238E27FC236}">
                <a16:creationId xmlns:a16="http://schemas.microsoft.com/office/drawing/2014/main" id="{996653BC-DABE-2804-DE60-9DCEC904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object 12">
            <a:extLst>
              <a:ext uri="{FF2B5EF4-FFF2-40B4-BE49-F238E27FC236}">
                <a16:creationId xmlns:a16="http://schemas.microsoft.com/office/drawing/2014/main" id="{4AC8F6EB-2DEC-3BDF-B57E-99FB7C02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AF143-C004-2B2E-7C0F-4D384E34825A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7255D-1F6F-CB32-CAC7-0DFB41F62D5F}"/>
              </a:ext>
            </a:extLst>
          </p:cNvPr>
          <p:cNvSpPr/>
          <p:nvPr/>
        </p:nvSpPr>
        <p:spPr>
          <a:xfrm>
            <a:off x="238539" y="758826"/>
            <a:ext cx="11781183" cy="3311633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HTML Form Controls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There are different types of form controls that you can use to collect data using HTML form −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Text field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Password Field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Text Area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Checkbox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Radio Box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Select Box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File Select boxes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100" dirty="0">
                <a:latin typeface="+mn-lt"/>
                <a:cs typeface="+mn-cs"/>
              </a:rPr>
              <a:t>Buttons</a:t>
            </a:r>
            <a:endParaRPr lang="en-US" sz="17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A971754F-3FEE-0FF3-7CF9-118E26ADCEE1}"/>
              </a:ext>
            </a:extLst>
          </p:cNvPr>
          <p:cNvSpPr txBox="1"/>
          <p:nvPr/>
        </p:nvSpPr>
        <p:spPr>
          <a:xfrm>
            <a:off x="0" y="168295"/>
            <a:ext cx="12192000" cy="469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5059" name="object 9">
            <a:extLst>
              <a:ext uri="{FF2B5EF4-FFF2-40B4-BE49-F238E27FC236}">
                <a16:creationId xmlns:a16="http://schemas.microsoft.com/office/drawing/2014/main" id="{E8FF6109-BD73-ED56-3FDF-B1ECB919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1" name="object 12">
            <a:extLst>
              <a:ext uri="{FF2B5EF4-FFF2-40B4-BE49-F238E27FC236}">
                <a16:creationId xmlns:a16="http://schemas.microsoft.com/office/drawing/2014/main" id="{43ECD3EE-9B5D-18FD-FF31-C53C5168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876234-6DBC-3333-71B1-6FF5BC088402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3" name="Rectangle 12">
            <a:extLst>
              <a:ext uri="{FF2B5EF4-FFF2-40B4-BE49-F238E27FC236}">
                <a16:creationId xmlns:a16="http://schemas.microsoft.com/office/drawing/2014/main" id="{8B5CE773-5937-8323-C066-B4458C45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39775"/>
            <a:ext cx="11979965" cy="10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395288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100" b="1" dirty="0">
                <a:solidFill>
                  <a:srgbClr val="C00000"/>
                </a:solidFill>
              </a:rPr>
              <a:t>Text field (or) Single-line text input control</a:t>
            </a:r>
            <a:endParaRPr lang="en-US" altLang="en-US" sz="21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100" dirty="0"/>
              <a:t> This control is used for items that require only </a:t>
            </a:r>
            <a:r>
              <a:rPr lang="en-US" altLang="en-US" sz="2100" b="1" i="1" dirty="0">
                <a:solidFill>
                  <a:srgbClr val="FF0000"/>
                </a:solidFill>
              </a:rPr>
              <a:t>one line of user input</a:t>
            </a:r>
            <a:r>
              <a:rPr lang="en-US" altLang="en-US" sz="2100" dirty="0"/>
              <a:t>, such as search boxes or names. They are created using HTML </a:t>
            </a:r>
            <a:r>
              <a:rPr lang="en-US" altLang="en-US" sz="2100" b="1" dirty="0">
                <a:solidFill>
                  <a:srgbClr val="FF0000"/>
                </a:solidFill>
              </a:rPr>
              <a:t>&lt;input&gt;</a:t>
            </a:r>
            <a:r>
              <a:rPr lang="en-US" altLang="en-US" sz="2100" dirty="0">
                <a:solidFill>
                  <a:srgbClr val="FF0000"/>
                </a:solidFill>
              </a:rPr>
              <a:t> </a:t>
            </a:r>
            <a:r>
              <a:rPr lang="en-US" altLang="en-US" sz="2100" dirty="0"/>
              <a:t>tag.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89D477-5C81-126D-5F73-084927F26432}"/>
              </a:ext>
            </a:extLst>
          </p:cNvPr>
          <p:cNvSpPr/>
          <p:nvPr/>
        </p:nvSpPr>
        <p:spPr>
          <a:xfrm>
            <a:off x="5989983" y="1513374"/>
            <a:ext cx="6149004" cy="3680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&lt;title&gt;Text Input Control&lt;/title&gt;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 &lt;form 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First name: &lt;input type = "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text</a:t>
            </a:r>
            <a:r>
              <a:rPr lang="en-US" b="1" dirty="0">
                <a:latin typeface="Times New Roman"/>
                <a:cs typeface="Times New Roman"/>
              </a:rPr>
              <a:t>" name = "</a:t>
            </a:r>
            <a:r>
              <a:rPr lang="en-US" b="1" dirty="0" err="1">
                <a:latin typeface="Times New Roman"/>
                <a:cs typeface="Times New Roman"/>
              </a:rPr>
              <a:t>first_name</a:t>
            </a:r>
            <a:r>
              <a:rPr lang="en-US" b="1" dirty="0">
                <a:latin typeface="Times New Roman"/>
                <a:cs typeface="Times New Roman"/>
              </a:rPr>
              <a:t>" /&gt;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br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</a:t>
            </a:r>
            <a:r>
              <a:rPr lang="en-US" b="1" dirty="0">
                <a:latin typeface="Times New Roman"/>
                <a:cs typeface="Times New Roman"/>
              </a:rPr>
              <a:t>Last name: &lt;input type = "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text</a:t>
            </a:r>
            <a:r>
              <a:rPr lang="en-US" b="1" dirty="0">
                <a:latin typeface="Times New Roman"/>
                <a:cs typeface="Times New Roman"/>
              </a:rPr>
              <a:t>" name = "</a:t>
            </a:r>
            <a:r>
              <a:rPr lang="en-US" b="1" dirty="0" err="1">
                <a:latin typeface="Times New Roman"/>
                <a:cs typeface="Times New Roman"/>
              </a:rPr>
              <a:t>last_name</a:t>
            </a:r>
            <a:r>
              <a:rPr lang="en-US" b="1" dirty="0">
                <a:latin typeface="Times New Roman"/>
                <a:cs typeface="Times New Roman"/>
              </a:rPr>
              <a:t>" /&gt;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     &lt;/form&gt;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	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45065" name="object 11">
            <a:extLst>
              <a:ext uri="{FF2B5EF4-FFF2-40B4-BE49-F238E27FC236}">
                <a16:creationId xmlns:a16="http://schemas.microsoft.com/office/drawing/2014/main" id="{8896E6A1-E1F9-0CB2-A7EE-93BB6309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183" y="4963492"/>
            <a:ext cx="3060700" cy="1346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7F2947-643E-5D5D-D56E-599B74026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39133"/>
              </p:ext>
            </p:extLst>
          </p:nvPr>
        </p:nvGraphicFramePr>
        <p:xfrm>
          <a:off x="145774" y="2226369"/>
          <a:ext cx="5844209" cy="4055311"/>
        </p:xfrm>
        <a:graphic>
          <a:graphicData uri="http://schemas.openxmlformats.org/drawingml/2006/table">
            <a:tbl>
              <a:tblPr/>
              <a:tblGrid>
                <a:gridCol w="109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/>
                        <a:t>Sr.No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Attribute &amp; Description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36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Indicates the type of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input control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and for text input.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4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Used to give a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name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to the control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63">
                <a:tc>
                  <a:txBody>
                    <a:bodyPr/>
                    <a:lstStyle/>
                    <a:p>
                      <a:pPr marL="0" marR="0" indent="0" algn="just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fontAlgn="t"/>
                      <a:endParaRPr lang="en-US" sz="1800" dirty="0"/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This can be used to provide an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initial value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63">
                <a:tc>
                  <a:txBody>
                    <a:bodyPr/>
                    <a:lstStyle/>
                    <a:p>
                      <a:pPr marL="0" marR="0" indent="0" algn="just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pPr fontAlgn="t"/>
                      <a:endParaRPr lang="en-US" sz="1800" dirty="0"/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Allows to specify the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width of the text-input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control in terms of characters.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09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</a:rPr>
                        <a:t>maxlength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Allows to specify the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maximum number of characters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a user can enter into the text box.</a:t>
                      </a:r>
                    </a:p>
                  </a:txBody>
                  <a:tcPr marL="31500" marR="31500" marT="32516" marB="3251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7932C86F-19EF-52D4-8E69-0C6F780363DE}"/>
              </a:ext>
            </a:extLst>
          </p:cNvPr>
          <p:cNvSpPr txBox="1"/>
          <p:nvPr/>
        </p:nvSpPr>
        <p:spPr>
          <a:xfrm>
            <a:off x="1928813" y="209550"/>
            <a:ext cx="8334375" cy="377825"/>
          </a:xfrm>
          <a:prstGeom prst="rect">
            <a:avLst/>
          </a:prstGeom>
        </p:spPr>
        <p:txBody>
          <a:bodyPr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6083" name="object 9">
            <a:extLst>
              <a:ext uri="{FF2B5EF4-FFF2-40B4-BE49-F238E27FC236}">
                <a16:creationId xmlns:a16="http://schemas.microsoft.com/office/drawing/2014/main" id="{DCEAC705-8478-05BE-02DA-985D21E9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object 12">
            <a:extLst>
              <a:ext uri="{FF2B5EF4-FFF2-40B4-BE49-F238E27FC236}">
                <a16:creationId xmlns:a16="http://schemas.microsoft.com/office/drawing/2014/main" id="{07C98B84-7EB9-297C-EE8B-EF776F7C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CDF599-97FC-B366-2C99-0B26FD6FFF84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4D94E-AAD0-6EEF-E544-F221BB16ECCF}"/>
              </a:ext>
            </a:extLst>
          </p:cNvPr>
          <p:cNvSpPr/>
          <p:nvPr/>
        </p:nvSpPr>
        <p:spPr>
          <a:xfrm>
            <a:off x="145773" y="739775"/>
            <a:ext cx="11794435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2. Password Field 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This is also a </a:t>
            </a:r>
            <a:r>
              <a:rPr lang="en-US" sz="2100" b="1" dirty="0">
                <a:latin typeface="+mn-lt"/>
                <a:cs typeface="+mn-cs"/>
              </a:rPr>
              <a:t>single-line text </a:t>
            </a:r>
            <a:r>
              <a:rPr lang="en-US" sz="2100" dirty="0">
                <a:latin typeface="+mn-lt"/>
                <a:cs typeface="+mn-cs"/>
              </a:rPr>
              <a:t>input but it masks the character as soon as a user enters it. 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dirty="0">
                <a:latin typeface="+mn-lt"/>
                <a:cs typeface="+mn-cs"/>
              </a:rPr>
              <a:t>They are also created using HTML &lt;input&gt;tag but type attribute is set to </a:t>
            </a:r>
            <a:r>
              <a:rPr lang="en-US" sz="2100" b="1" dirty="0">
                <a:latin typeface="+mn-lt"/>
                <a:cs typeface="+mn-cs"/>
              </a:rPr>
              <a:t>password</a:t>
            </a:r>
            <a:r>
              <a:rPr lang="en-US" sz="2100" dirty="0">
                <a:latin typeface="+mn-lt"/>
                <a:cs typeface="+mn-cs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6C328-1772-211D-DA17-5B80E2AA9BCC}"/>
              </a:ext>
            </a:extLst>
          </p:cNvPr>
          <p:cNvSpPr/>
          <p:nvPr/>
        </p:nvSpPr>
        <p:spPr>
          <a:xfrm>
            <a:off x="4312320" y="2199891"/>
            <a:ext cx="7879680" cy="2849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&lt;head&gt; &lt;title&gt;Password Input Control&lt;/title&gt; &lt;/head&gt;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&lt;form 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User ID : &lt;input type = "text" name = "</a:t>
            </a:r>
            <a:r>
              <a:rPr lang="en-US" b="1" dirty="0" err="1">
                <a:latin typeface="Times New Roman"/>
                <a:cs typeface="Times New Roman"/>
              </a:rPr>
              <a:t>user_id</a:t>
            </a:r>
            <a:r>
              <a:rPr lang="en-US" b="1" dirty="0">
                <a:latin typeface="Times New Roman"/>
                <a:cs typeface="Times New Roman"/>
              </a:rPr>
              <a:t>" /&gt;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</a:t>
            </a:r>
            <a:r>
              <a:rPr lang="en-US" dirty="0" err="1">
                <a:latin typeface="Times New Roman"/>
                <a:cs typeface="Times New Roman"/>
              </a:rPr>
              <a:t>br</a:t>
            </a:r>
            <a:r>
              <a:rPr lang="en-US" dirty="0">
                <a:latin typeface="Times New Roman"/>
                <a:cs typeface="Times New Roman"/>
              </a:rPr>
              <a:t>&gt; Password: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   &lt;input type = "password" name = "password" /&gt;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&lt;/form&gt;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&lt;/body&gt;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46090" name="object 12">
            <a:extLst>
              <a:ext uri="{FF2B5EF4-FFF2-40B4-BE49-F238E27FC236}">
                <a16:creationId xmlns:a16="http://schemas.microsoft.com/office/drawing/2014/main" id="{64EB8762-FE40-7468-1301-3ED8BA7C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32" y="2188516"/>
            <a:ext cx="3657393" cy="1219371"/>
          </a:xfrm>
          <a:custGeom>
            <a:avLst/>
            <a:gdLst>
              <a:gd name="T0" fmla="*/ 0 w 2365375"/>
              <a:gd name="T1" fmla="*/ 363 h 1650364"/>
              <a:gd name="T2" fmla="*/ 210885562 w 2365375"/>
              <a:gd name="T3" fmla="*/ 363 h 1650364"/>
              <a:gd name="T4" fmla="*/ 210885562 w 2365375"/>
              <a:gd name="T5" fmla="*/ 0 h 1650364"/>
              <a:gd name="T6" fmla="*/ 0 w 2365375"/>
              <a:gd name="T7" fmla="*/ 0 h 1650364"/>
              <a:gd name="T8" fmla="*/ 0 w 2365375"/>
              <a:gd name="T9" fmla="*/ 363 h 1650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1650364"/>
              <a:gd name="T17" fmla="*/ 2365375 w 2365375"/>
              <a:gd name="T18" fmla="*/ 1650364 h 1650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1650364">
                <a:moveTo>
                  <a:pt x="0" y="1650364"/>
                </a:moveTo>
                <a:lnTo>
                  <a:pt x="2365375" y="1650364"/>
                </a:lnTo>
                <a:lnTo>
                  <a:pt x="2365375" y="0"/>
                </a:lnTo>
                <a:lnTo>
                  <a:pt x="0" y="0"/>
                </a:lnTo>
                <a:lnTo>
                  <a:pt x="0" y="1650364"/>
                </a:lnTo>
                <a:close/>
              </a:path>
            </a:pathLst>
          </a:custGeom>
          <a:noFill/>
          <a:ln w="12699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6091" name="Picture 2">
            <a:extLst>
              <a:ext uri="{FF2B5EF4-FFF2-40B4-BE49-F238E27FC236}">
                <a16:creationId xmlns:a16="http://schemas.microsoft.com/office/drawing/2014/main" id="{531DEC35-E3AD-A2BF-6587-E8A13810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0" y="2399840"/>
            <a:ext cx="3328955" cy="91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8F36476F-AA96-5119-2220-BD6D6A50BCAD}"/>
              </a:ext>
            </a:extLst>
          </p:cNvPr>
          <p:cNvSpPr txBox="1"/>
          <p:nvPr/>
        </p:nvSpPr>
        <p:spPr>
          <a:xfrm>
            <a:off x="159025" y="209550"/>
            <a:ext cx="10104163" cy="408306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0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7107" name="object 9">
            <a:extLst>
              <a:ext uri="{FF2B5EF4-FFF2-40B4-BE49-F238E27FC236}">
                <a16:creationId xmlns:a16="http://schemas.microsoft.com/office/drawing/2014/main" id="{4EFC312D-CF06-1C67-626F-503C96D1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0" name="object 12">
            <a:extLst>
              <a:ext uri="{FF2B5EF4-FFF2-40B4-BE49-F238E27FC236}">
                <a16:creationId xmlns:a16="http://schemas.microsoft.com/office/drawing/2014/main" id="{3F8187EF-E196-532E-E57A-40128133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95D9A-0C2D-4D9F-5B2F-BA776EB3EB33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56421-432F-5614-A8DA-B0F8C67F50E8}"/>
              </a:ext>
            </a:extLst>
          </p:cNvPr>
          <p:cNvSpPr/>
          <p:nvPr/>
        </p:nvSpPr>
        <p:spPr>
          <a:xfrm>
            <a:off x="159025" y="739775"/>
            <a:ext cx="11688417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3. Text Area  (or) Multiple-Line Text Input Control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This is used when the user is required to give details that may be longer than a single sentence. 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Multi-line input controls are created using HTML </a:t>
            </a:r>
            <a:r>
              <a:rPr lang="en-US" sz="2100" b="1" dirty="0">
                <a:highlight>
                  <a:srgbClr val="FFFF00"/>
                </a:highlight>
                <a:latin typeface="+mn-lt"/>
                <a:cs typeface="+mn-cs"/>
              </a:rPr>
              <a:t>&lt;</a:t>
            </a:r>
            <a:r>
              <a:rPr lang="en-US" sz="2100" b="1" dirty="0" err="1">
                <a:highlight>
                  <a:srgbClr val="FFFF00"/>
                </a:highlight>
                <a:latin typeface="+mn-lt"/>
                <a:cs typeface="+mn-cs"/>
              </a:rPr>
              <a:t>textarea</a:t>
            </a:r>
            <a:r>
              <a:rPr lang="en-US" sz="2100" b="1" dirty="0">
                <a:highlight>
                  <a:srgbClr val="FFFF00"/>
                </a:highlight>
                <a:latin typeface="+mn-lt"/>
                <a:cs typeface="+mn-cs"/>
              </a:rPr>
              <a:t>&gt; </a:t>
            </a:r>
            <a:r>
              <a:rPr lang="en-US" sz="2100" dirty="0">
                <a:latin typeface="+mn-lt"/>
                <a:cs typeface="+mn-cs"/>
              </a:rPr>
              <a:t>tag.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E127E-109E-7B24-09B3-87396082A28E}"/>
              </a:ext>
            </a:extLst>
          </p:cNvPr>
          <p:cNvSpPr/>
          <p:nvPr/>
        </p:nvSpPr>
        <p:spPr>
          <a:xfrm>
            <a:off x="4479235" y="2024063"/>
            <a:ext cx="6510234" cy="3957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&lt;title&gt;Multiple-Line Input Control&lt;/title&gt;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	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&lt;form&gt;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Description :&lt;</a:t>
            </a:r>
            <a:r>
              <a:rPr lang="en-US" dirty="0" err="1">
                <a:latin typeface="Times New Roman"/>
                <a:cs typeface="Times New Roman"/>
              </a:rPr>
              <a:t>br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&lt;textarea rows = "5" cols = "50" name = "description"&gt;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           Enter description here...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        &lt;/textarea&gt;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&lt;/form&gt;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	&lt;/html&gt;</a:t>
            </a:r>
          </a:p>
        </p:txBody>
      </p:sp>
      <p:pic>
        <p:nvPicPr>
          <p:cNvPr id="47114" name="Picture 3">
            <a:extLst>
              <a:ext uri="{FF2B5EF4-FFF2-40B4-BE49-F238E27FC236}">
                <a16:creationId xmlns:a16="http://schemas.microsoft.com/office/drawing/2014/main" id="{F20F43F2-6B14-C13E-E115-B18A30A6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9" y="2207661"/>
            <a:ext cx="3594756" cy="153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08185E00-B8A0-F796-974D-796F3AF42819}"/>
              </a:ext>
            </a:extLst>
          </p:cNvPr>
          <p:cNvSpPr txBox="1"/>
          <p:nvPr/>
        </p:nvSpPr>
        <p:spPr>
          <a:xfrm>
            <a:off x="1928813" y="209550"/>
            <a:ext cx="8334375" cy="377825"/>
          </a:xfrm>
          <a:prstGeom prst="rect">
            <a:avLst/>
          </a:prstGeom>
        </p:spPr>
        <p:txBody>
          <a:bodyPr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8131" name="object 9">
            <a:extLst>
              <a:ext uri="{FF2B5EF4-FFF2-40B4-BE49-F238E27FC236}">
                <a16:creationId xmlns:a16="http://schemas.microsoft.com/office/drawing/2014/main" id="{1DEDB92B-5EDB-0346-74F5-D83563DD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4" name="object 12">
            <a:extLst>
              <a:ext uri="{FF2B5EF4-FFF2-40B4-BE49-F238E27FC236}">
                <a16:creationId xmlns:a16="http://schemas.microsoft.com/office/drawing/2014/main" id="{35DF0BD5-1515-EC49-19C9-68776837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C74CC7-668E-6AE0-1FAE-FD8B5D31D990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F04EA-DAC0-7645-968E-083703BFC230}"/>
              </a:ext>
            </a:extLst>
          </p:cNvPr>
          <p:cNvSpPr/>
          <p:nvPr/>
        </p:nvSpPr>
        <p:spPr>
          <a:xfrm>
            <a:off x="212035" y="739775"/>
            <a:ext cx="11569148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4. Checkbox Control</a:t>
            </a:r>
          </a:p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Checkboxes are used when more than one option is required to be selected. They are also  created using HTML &lt;input&gt; tag but type attribute is set to checkbox.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D51C0E-21FB-9A8F-E7BD-C53FDD9DB661}"/>
              </a:ext>
            </a:extLst>
          </p:cNvPr>
          <p:cNvSpPr/>
          <p:nvPr/>
        </p:nvSpPr>
        <p:spPr>
          <a:xfrm>
            <a:off x="4452729" y="2107099"/>
            <a:ext cx="7328453" cy="2849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 &lt;head&gt; &lt;title&gt;Checkbox Control&lt;/title&gt; 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&lt;form&gt;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&lt;input type="checkbox" name="C++" value="on"&gt; C++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+mn-lt"/>
                <a:cs typeface="+mn-cs"/>
              </a:rPr>
              <a:t>br</a:t>
            </a: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&lt;input type="checkbox" name="C#" value="on"&gt; C#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+mn-lt"/>
                <a:cs typeface="+mn-cs"/>
              </a:rPr>
              <a:t>br</a:t>
            </a:r>
            <a:r>
              <a:rPr lang="en-US" dirty="0">
                <a:solidFill>
                  <a:srgbClr val="C00000"/>
                </a:solidFill>
                <a:latin typeface="+mn-lt"/>
                <a:cs typeface="+mn-cs"/>
              </a:rPr>
              <a:t>&gt;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+mn-cs"/>
              </a:rPr>
              <a:t>&lt;input type="checkbox" name="JAVA" value="on"&gt; JAVA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&lt;/form&gt;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 &lt;/html&gt;</a:t>
            </a:r>
          </a:p>
        </p:txBody>
      </p:sp>
      <p:sp>
        <p:nvSpPr>
          <p:cNvPr id="48138" name="object 5">
            <a:extLst>
              <a:ext uri="{FF2B5EF4-FFF2-40B4-BE49-F238E27FC236}">
                <a16:creationId xmlns:a16="http://schemas.microsoft.com/office/drawing/2014/main" id="{87AE8757-2411-D0C1-8677-60841225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5" y="2328999"/>
            <a:ext cx="2992749" cy="191169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8060ABA9-A68B-C1DA-83D0-017ED72CEE17}"/>
              </a:ext>
            </a:extLst>
          </p:cNvPr>
          <p:cNvSpPr txBox="1"/>
          <p:nvPr/>
        </p:nvSpPr>
        <p:spPr>
          <a:xfrm>
            <a:off x="1928813" y="209550"/>
            <a:ext cx="8334375" cy="377825"/>
          </a:xfrm>
          <a:prstGeom prst="rect">
            <a:avLst/>
          </a:prstGeom>
        </p:spPr>
        <p:txBody>
          <a:bodyPr lIns="0" tIns="99557" rIns="0" bIns="0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FORMS:</a:t>
            </a:r>
          </a:p>
        </p:txBody>
      </p:sp>
      <p:sp>
        <p:nvSpPr>
          <p:cNvPr id="49155" name="object 9">
            <a:extLst>
              <a:ext uri="{FF2B5EF4-FFF2-40B4-BE49-F238E27FC236}">
                <a16:creationId xmlns:a16="http://schemas.microsoft.com/office/drawing/2014/main" id="{FD6C616C-EA09-B107-44C1-15FDE01CB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8" name="object 12">
            <a:extLst>
              <a:ext uri="{FF2B5EF4-FFF2-40B4-BE49-F238E27FC236}">
                <a16:creationId xmlns:a16="http://schemas.microsoft.com/office/drawing/2014/main" id="{4ACAF927-C6C1-BB95-317C-EAC3941E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5A2207-1273-A08D-E01A-04FF5C506F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6253D-9EF9-6F6A-2329-2AEFD44ADC90}"/>
              </a:ext>
            </a:extLst>
          </p:cNvPr>
          <p:cNvSpPr/>
          <p:nvPr/>
        </p:nvSpPr>
        <p:spPr>
          <a:xfrm>
            <a:off x="92765" y="739775"/>
            <a:ext cx="11754678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96033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5. Radio Button Control</a:t>
            </a:r>
          </a:p>
          <a:p>
            <a:pPr marL="792066" lvl="1" indent="-39603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latin typeface="+mn-lt"/>
                <a:cs typeface="+mn-cs"/>
              </a:rPr>
              <a:t>Radio buttons are used when out of many options, just one option is required to be selected.  They are also created using HTML &lt;input&gt; tag but type attribute is set to radio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8C665-52C9-C5C8-41ED-04CBA986BDC6}"/>
              </a:ext>
            </a:extLst>
          </p:cNvPr>
          <p:cNvSpPr/>
          <p:nvPr/>
        </p:nvSpPr>
        <p:spPr>
          <a:xfrm>
            <a:off x="5380037" y="2219325"/>
            <a:ext cx="6467406" cy="3403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&lt;head&gt;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&lt;tit le&gt;Radio Box Control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&lt;/title&gt; 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 &lt;p&gt;Select a Course&lt;/p&gt;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&lt;form&gt;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&lt;input type="radio" name="subject" value="C++"&gt; C++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+mn-lt"/>
                <a:cs typeface="+mn-cs"/>
              </a:rPr>
              <a:t>br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&gt;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&lt;input type="radio" name="subject" value="JAVA"&gt; JA VA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+mn-lt"/>
                <a:cs typeface="+mn-cs"/>
              </a:rPr>
              <a:t>br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&gt;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&lt;input type="radio" name="subject" value="HTML"&gt; HTML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&lt;/form&gt;	&lt;/body&gt; &lt;/html&gt;</a:t>
            </a:r>
          </a:p>
        </p:txBody>
      </p:sp>
      <p:sp>
        <p:nvSpPr>
          <p:cNvPr id="49162" name="object 13">
            <a:extLst>
              <a:ext uri="{FF2B5EF4-FFF2-40B4-BE49-F238E27FC236}">
                <a16:creationId xmlns:a16="http://schemas.microsoft.com/office/drawing/2014/main" id="{F7E57EA4-DDDF-6A97-A50E-857295C2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3025775"/>
            <a:ext cx="2930525" cy="2016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1958</Words>
  <Application>Microsoft Office PowerPoint</Application>
  <PresentationFormat>Widescreen</PresentationFormat>
  <Paragraphs>262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12</cp:revision>
  <dcterms:created xsi:type="dcterms:W3CDTF">2023-04-11T16:07:45Z</dcterms:created>
  <dcterms:modified xsi:type="dcterms:W3CDTF">2023-04-15T04:55:58Z</dcterms:modified>
</cp:coreProperties>
</file>