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11" r:id="rId2"/>
    <p:sldId id="317" r:id="rId3"/>
    <p:sldId id="315" r:id="rId4"/>
    <p:sldId id="318" r:id="rId5"/>
    <p:sldId id="314" r:id="rId6"/>
    <p:sldId id="319" r:id="rId7"/>
    <p:sldId id="320" r:id="rId8"/>
    <p:sldId id="321" r:id="rId9"/>
    <p:sldId id="322" r:id="rId10"/>
    <p:sldId id="323" r:id="rId11"/>
    <p:sldId id="324" r:id="rId12"/>
    <p:sldId id="312" r:id="rId13"/>
    <p:sldId id="313" r:id="rId14"/>
    <p:sldId id="316" r:id="rId15"/>
    <p:sldId id="325" r:id="rId16"/>
    <p:sldId id="331" r:id="rId17"/>
    <p:sldId id="330" r:id="rId18"/>
    <p:sldId id="326" r:id="rId19"/>
    <p:sldId id="327" r:id="rId20"/>
    <p:sldId id="328" r:id="rId21"/>
    <p:sldId id="338" r:id="rId22"/>
    <p:sldId id="329" r:id="rId23"/>
    <p:sldId id="332" r:id="rId24"/>
    <p:sldId id="340" r:id="rId25"/>
    <p:sldId id="333" r:id="rId26"/>
    <p:sldId id="334" r:id="rId27"/>
    <p:sldId id="335" r:id="rId28"/>
    <p:sldId id="337" r:id="rId29"/>
    <p:sldId id="336" r:id="rId30"/>
    <p:sldId id="33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22E60"/>
    <a:srgbClr val="008000"/>
    <a:srgbClr val="F1556B"/>
    <a:srgbClr val="A51B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C15CB-B5DD-4725-807E-03789C4F82E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28091-0F55-497B-97B4-0C779B415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2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9E5EB16B-464F-2E9E-0F8C-995A27279D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60A310FB-887F-660B-FC1E-55D9AE60F1A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B095CA1E-5289-E3A5-0C23-3A335A678C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1619EE-EB30-4963-A97B-87621A38EE24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0096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105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4874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413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136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1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625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93783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0902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217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080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9E5EB16B-464F-2E9E-0F8C-995A27279D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60A310FB-887F-660B-FC1E-55D9AE60F1A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B095CA1E-5289-E3A5-0C23-3A335A678C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1619EE-EB30-4963-A97B-87621A38EE24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7542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62048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66845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03322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5333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>
            <a:extLst>
              <a:ext uri="{FF2B5EF4-FFF2-40B4-BE49-F238E27FC236}">
                <a16:creationId xmlns:a16="http://schemas.microsoft.com/office/drawing/2014/main" id="{46EC7635-A09C-9E60-A335-79661257AB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>
            <a:extLst>
              <a:ext uri="{FF2B5EF4-FFF2-40B4-BE49-F238E27FC236}">
                <a16:creationId xmlns:a16="http://schemas.microsoft.com/office/drawing/2014/main" id="{A94AF447-CC85-416D-8B6A-AAC7D45F73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09603EDD-92B0-7BE2-0C64-842C7B5296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18680E-2FD2-40C2-A38F-60D88EBB871F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474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>
            <a:extLst>
              <a:ext uri="{FF2B5EF4-FFF2-40B4-BE49-F238E27FC236}">
                <a16:creationId xmlns:a16="http://schemas.microsoft.com/office/drawing/2014/main" id="{46EC7635-A09C-9E60-A335-79661257AB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>
            <a:extLst>
              <a:ext uri="{FF2B5EF4-FFF2-40B4-BE49-F238E27FC236}">
                <a16:creationId xmlns:a16="http://schemas.microsoft.com/office/drawing/2014/main" id="{A94AF447-CC85-416D-8B6A-AAC7D45F73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09603EDD-92B0-7BE2-0C64-842C7B5296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18680E-2FD2-40C2-A38F-60D88EBB871F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4124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99F38F6D-F51F-9FE9-69F3-6F3B90196E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F103F82E-F0EE-FFD2-28E5-C90AEA2659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D612D479-C8FF-1777-5299-7416B44253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20B423-6FC2-46AF-AC47-475B9FC20926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64D7FF26-53C6-A830-F6FD-9FE1D1B10D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ACAB173B-951D-A5A5-FE4A-5064EF10443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170889A5-A1C5-8FA1-CE7A-D5A6F9039D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54F999-1E8A-4095-8DB5-C0CADF2967B6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1958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469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E175-05D7-B817-0310-5DF8AF90E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0C92D-9F6E-B139-2BB9-B1CB0B070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531B6-925E-22C6-180D-65F71DEB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5414A-0CDB-A41E-E956-EF7F6570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33988-66BF-14BC-2581-8E9CA4FE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7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136E-9306-F88A-8060-BE03111A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AF149-1109-9F85-55D1-94522EA66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79778-376B-E0E4-4335-7D21F4DD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6CED-638B-369A-CA12-12426AF7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96075-2768-0023-6B65-DCA67DC3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9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E5E060-DABC-5393-50F7-4E0A94AE7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95BD3-6F99-20EC-DB44-678D2AFC9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BCB6F-0A9A-E628-8193-72DD66CC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B2F09-7856-31D1-3F9C-27C7045B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88B96-FE5E-DE02-0819-87976343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2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F47C-587C-EC59-AFA6-722CAC57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027F-7249-03B5-042B-8C81B08D8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166CD-372F-74FA-6890-EECC4A15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973E5-DABD-D9D1-A149-67D5EA84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5CCFF-8030-77B8-3526-B3E20A28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2ED1-5D24-E922-1427-86ACE72A2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75C15-D681-2ADB-4BDC-D8B2F1F89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CCB71-AC2D-AB5B-6065-BA3A97BD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6D26F-41A9-535F-3423-97B3CD7C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DC200-A306-D59B-2F33-E9BEA749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7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5440-C034-6AEA-5A79-EADDED7A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7727B-7E76-26BC-61D2-9D10B83B9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325EB-13C0-B49E-5A08-0F6C6107B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1CD46-2591-DD2D-B58B-C9196197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9210A-FBEE-CF32-CE14-36C3C9BC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62BC7-0AE6-0888-FB4F-D9329CC3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2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D128-11D0-ABDD-AC7D-BE6EA1BD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FF519-0E1B-7FEA-381B-4BD1353D6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6214C-EF2E-38C4-0F16-CEA679407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9CC57-DF2A-AFD8-BD5F-8857DE633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950C5-F79F-49CC-00E4-0083C686D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62599-3371-445B-F67C-3AC166BF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38E53-7EC6-FFDB-C508-88F1B0C8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CD14C-C129-8A52-9E90-7DBC767C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6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9FD2-58F1-7394-E9EB-0BB28742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1F22F-6FCD-0738-9DA0-F63B4AC85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F5C07-6F05-3245-FD8E-4F2A57E8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59A98-C290-DC7A-10B6-B9483C0E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8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D6EBC-623F-DF05-A777-45B0F66D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678B69-F6A5-3540-78D0-931A2B33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D7E56-498C-AA56-4810-7A2DCC18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8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D336-ABCC-7BAC-0757-BFCF3F95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C563E-1FE0-5A58-3533-DE3EE594F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65B4F-C56E-CA68-3ADF-35D5145FF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AAB3D-62BE-B146-74F4-8BE908E8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81CB1-0451-80AA-D661-C578B911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B73D7-0A92-7C44-AE02-AC4FA874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3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FCD1-4C48-4752-6259-27CA7F71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FDA9B0-1E48-244C-AA78-BD5531D33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849DF-8954-2894-5CE3-2C2CA75C9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DC27C-FBF7-44DA-6A50-ED0155C6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7D07D-6042-1302-13E8-D1AA950A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69489-FBFB-52A8-ED09-637EDF77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9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9371D-8863-AA65-88E2-1E1B9B88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A2EF0-AAAD-F1AB-9CA7-93626193D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6508C-82E6-0D41-E1AE-92014709A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6516B-0059-4BB0-8F5D-CEB8971E306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75973-30EC-6389-945D-9B61A3F83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F4D68-4DFF-63B0-EB6B-7126A7C0B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CF0E93A-B91B-2DEA-CB11-8E6638FD7A2D}"/>
              </a:ext>
            </a:extLst>
          </p:cNvPr>
          <p:cNvSpPr/>
          <p:nvPr/>
        </p:nvSpPr>
        <p:spPr>
          <a:xfrm>
            <a:off x="7593013" y="3630613"/>
            <a:ext cx="2670175" cy="3571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lIns="79205" tIns="39603" rIns="79205" bIns="39603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CSS- Cascading Style Sheets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22" y="739775"/>
            <a:ext cx="11953459" cy="555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700" dirty="0"/>
              <a:t> </a:t>
            </a:r>
            <a:r>
              <a:rPr lang="en-US" altLang="en-US" sz="2100" dirty="0"/>
              <a:t>A </a:t>
            </a:r>
            <a:r>
              <a:rPr lang="en-US" altLang="en-US" sz="2100" b="1" dirty="0">
                <a:solidFill>
                  <a:srgbClr val="FF0000"/>
                </a:solidFill>
              </a:rPr>
              <a:t>style sheet </a:t>
            </a:r>
            <a:r>
              <a:rPr lang="en-US" altLang="en-US" sz="2100" dirty="0"/>
              <a:t>is a document that </a:t>
            </a:r>
            <a:r>
              <a:rPr lang="en-US" altLang="en-US" sz="2100" b="1" dirty="0">
                <a:solidFill>
                  <a:srgbClr val="FF0000"/>
                </a:solidFill>
              </a:rPr>
              <a:t>contains style information </a:t>
            </a:r>
            <a:r>
              <a:rPr lang="en-US" altLang="en-US" sz="2100" dirty="0"/>
              <a:t>about </a:t>
            </a:r>
            <a:r>
              <a:rPr lang="en-US" altLang="en-US" sz="2100" b="1" dirty="0"/>
              <a:t>one or more documents </a:t>
            </a:r>
            <a:r>
              <a:rPr lang="en-US" altLang="en-US" sz="2100" dirty="0"/>
              <a:t>written in markup language and used to control the styles such as </a:t>
            </a:r>
            <a:r>
              <a:rPr lang="en-US" altLang="en-US" sz="2100" b="1" dirty="0"/>
              <a:t>fonts, colors, size, spacing, margins etc.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70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100" b="1" dirty="0"/>
              <a:t>CSS</a:t>
            </a:r>
            <a:r>
              <a:rPr lang="en-US" altLang="en-US" sz="2100" dirty="0"/>
              <a:t> stands for </a:t>
            </a:r>
            <a:r>
              <a:rPr lang="en-US" altLang="en-US" sz="2100" b="1" dirty="0"/>
              <a:t>Cascading Style Sheets is a </a:t>
            </a:r>
            <a:r>
              <a:rPr lang="en-US" altLang="en-US" sz="2100" dirty="0"/>
              <a:t>style sheet language that describes the style of an HTML document</a:t>
            </a:r>
            <a:r>
              <a:rPr lang="en-US" altLang="en-US" sz="2400" dirty="0"/>
              <a:t>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10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10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10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10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10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10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10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10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10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10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100" dirty="0"/>
              <a:t>Describes the </a:t>
            </a:r>
            <a:r>
              <a:rPr lang="en-US" altLang="en-US" sz="2100" b="1" dirty="0"/>
              <a:t>appearance, layout, and presentation </a:t>
            </a:r>
            <a:r>
              <a:rPr lang="en-US" altLang="en-US" sz="2100" dirty="0"/>
              <a:t>of information on a web page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100" dirty="0"/>
              <a:t>Describes </a:t>
            </a:r>
            <a:r>
              <a:rPr lang="en-US" altLang="en-US" sz="2100" b="1" i="1" dirty="0"/>
              <a:t>how </a:t>
            </a:r>
            <a:r>
              <a:rPr lang="en-US" altLang="en-US" sz="2100" b="1" dirty="0"/>
              <a:t>information is to be displayed</a:t>
            </a:r>
            <a:r>
              <a:rPr lang="en-US" altLang="en-US" sz="2100" dirty="0"/>
              <a:t>, not </a:t>
            </a:r>
            <a:r>
              <a:rPr lang="en-US" altLang="en-US" sz="2100" i="1" dirty="0"/>
              <a:t>what </a:t>
            </a:r>
            <a:r>
              <a:rPr lang="en-US" altLang="en-US" sz="2100" dirty="0"/>
              <a:t>is being displayed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60BDE7-A226-0C69-2245-692E18301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918" y="2645290"/>
            <a:ext cx="8403558" cy="26850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23B7F7-08CA-2218-9F1B-B4037E5989C1}"/>
              </a:ext>
            </a:extLst>
          </p:cNvPr>
          <p:cNvSpPr/>
          <p:nvPr/>
        </p:nvSpPr>
        <p:spPr>
          <a:xfrm>
            <a:off x="0" y="0"/>
            <a:ext cx="12192000" cy="510867"/>
          </a:xfrm>
          <a:prstGeom prst="rect">
            <a:avLst/>
          </a:prstGeom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8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SELECTORS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FD99E4-53DF-0BAE-89EA-B026054204BA}"/>
              </a:ext>
            </a:extLst>
          </p:cNvPr>
          <p:cNvSpPr txBox="1"/>
          <p:nvPr/>
        </p:nvSpPr>
        <p:spPr>
          <a:xfrm>
            <a:off x="503582" y="488246"/>
            <a:ext cx="10614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C00000"/>
                </a:solidFill>
                <a:effectLst/>
                <a:latin typeface="erdana"/>
              </a:rPr>
              <a:t>4) CSS Universal Selector (*)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It selects all the elements on the pages.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2EE8C-6F71-CC89-7E40-95F08791D8DA}"/>
              </a:ext>
            </a:extLst>
          </p:cNvPr>
          <p:cNvSpPr txBox="1"/>
          <p:nvPr/>
        </p:nvSpPr>
        <p:spPr>
          <a:xfrm>
            <a:off x="503582" y="1521419"/>
            <a:ext cx="6096000" cy="4524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r>
              <a:rPr lang="en-US" dirty="0">
                <a:solidFill>
                  <a:srgbClr val="C00000"/>
                </a:solidFill>
              </a:rPr>
              <a:t>* {</a:t>
            </a:r>
          </a:p>
          <a:p>
            <a:r>
              <a:rPr lang="en-US" dirty="0">
                <a:solidFill>
                  <a:srgbClr val="C00000"/>
                </a:solidFill>
              </a:rPr>
              <a:t>   color: green;</a:t>
            </a:r>
          </a:p>
          <a:p>
            <a:r>
              <a:rPr lang="en-US" dirty="0">
                <a:solidFill>
                  <a:srgbClr val="C00000"/>
                </a:solidFill>
              </a:rPr>
              <a:t>   font-size: 20px;</a:t>
            </a:r>
          </a:p>
          <a:p>
            <a:r>
              <a:rPr lang="en-US" dirty="0">
                <a:solidFill>
                  <a:srgbClr val="C00000"/>
                </a:solidFill>
              </a:rPr>
              <a:t>   } 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&lt;h2&gt;</a:t>
            </a:r>
            <a:r>
              <a:rPr lang="en-US" dirty="0"/>
              <a:t>This is heading</a:t>
            </a:r>
            <a:r>
              <a:rPr lang="en-US" dirty="0">
                <a:solidFill>
                  <a:srgbClr val="FF0000"/>
                </a:solidFill>
              </a:rPr>
              <a:t>&lt;/h2&gt;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&lt;p&gt;</a:t>
            </a:r>
            <a:r>
              <a:rPr lang="en-US" dirty="0"/>
              <a:t>This style will be applied on every paragraph</a:t>
            </a:r>
            <a:r>
              <a:rPr lang="en-US" dirty="0">
                <a:solidFill>
                  <a:srgbClr val="FF0000"/>
                </a:solidFill>
              </a:rPr>
              <a:t>.&lt;/p&gt;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&lt;p </a:t>
            </a:r>
            <a:r>
              <a:rPr lang="en-US" dirty="0">
                <a:solidFill>
                  <a:srgbClr val="7030A0"/>
                </a:solidFill>
              </a:rPr>
              <a:t>id="para1"</a:t>
            </a:r>
            <a:r>
              <a:rPr lang="en-US" dirty="0"/>
              <a:t>&gt;Me too!</a:t>
            </a:r>
            <a:r>
              <a:rPr lang="en-US" dirty="0">
                <a:solidFill>
                  <a:srgbClr val="FF0000"/>
                </a:solidFill>
              </a:rPr>
              <a:t>&lt;/p&gt;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&lt;p&gt;</a:t>
            </a:r>
            <a:r>
              <a:rPr lang="en-US" dirty="0"/>
              <a:t>And me!</a:t>
            </a:r>
            <a:r>
              <a:rPr lang="en-US" dirty="0">
                <a:solidFill>
                  <a:srgbClr val="FF0000"/>
                </a:solidFill>
              </a:rPr>
              <a:t>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181677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23B7F7-08CA-2218-9F1B-B4037E5989C1}"/>
              </a:ext>
            </a:extLst>
          </p:cNvPr>
          <p:cNvSpPr/>
          <p:nvPr/>
        </p:nvSpPr>
        <p:spPr>
          <a:xfrm>
            <a:off x="0" y="0"/>
            <a:ext cx="12192000" cy="510867"/>
          </a:xfrm>
          <a:prstGeom prst="rect">
            <a:avLst/>
          </a:prstGeom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8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SELECTORS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FD99E4-53DF-0BAE-89EA-B026054204BA}"/>
              </a:ext>
            </a:extLst>
          </p:cNvPr>
          <p:cNvSpPr txBox="1"/>
          <p:nvPr/>
        </p:nvSpPr>
        <p:spPr>
          <a:xfrm>
            <a:off x="344556" y="813533"/>
            <a:ext cx="636104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C00000"/>
                </a:solidFill>
                <a:effectLst/>
                <a:latin typeface="erdana"/>
              </a:rPr>
              <a:t>5) CSS Group Selector:</a:t>
            </a:r>
          </a:p>
          <a:p>
            <a:pPr algn="just"/>
            <a:endParaRPr lang="en-US" sz="2000" b="0" i="0" dirty="0">
              <a:solidFill>
                <a:srgbClr val="C00000"/>
              </a:solidFill>
              <a:effectLst/>
              <a:latin typeface="erdana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The grouping selector is used to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inter-regular"/>
              </a:rPr>
              <a:t>select all the elements with the same style definitions.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Grouping selector is used to minimize the code.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inter-regular"/>
              </a:rPr>
              <a:t>Commas are used to separate each selector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 in grouping.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2EE8C-6F71-CC89-7E40-95F08791D8DA}"/>
              </a:ext>
            </a:extLst>
          </p:cNvPr>
          <p:cNvSpPr txBox="1"/>
          <p:nvPr/>
        </p:nvSpPr>
        <p:spPr>
          <a:xfrm>
            <a:off x="6930887" y="994741"/>
            <a:ext cx="5102088" cy="42473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r>
              <a:rPr lang="en-US" dirty="0">
                <a:solidFill>
                  <a:srgbClr val="C00000"/>
                </a:solidFill>
              </a:rPr>
              <a:t>h1, h2, p {</a:t>
            </a:r>
          </a:p>
          <a:p>
            <a:r>
              <a:rPr lang="en-US" dirty="0">
                <a:solidFill>
                  <a:srgbClr val="C00000"/>
                </a:solidFill>
              </a:rPr>
              <a:t>                 text-align: center;</a:t>
            </a:r>
          </a:p>
          <a:p>
            <a:r>
              <a:rPr lang="en-US" dirty="0">
                <a:solidFill>
                  <a:srgbClr val="C00000"/>
                </a:solidFill>
              </a:rPr>
              <a:t>                  color: blue;</a:t>
            </a:r>
          </a:p>
          <a:p>
            <a:r>
              <a:rPr lang="en-US" dirty="0">
                <a:solidFill>
                  <a:srgbClr val="C00000"/>
                </a:solidFill>
              </a:rPr>
              <a:t>                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&lt;h1&gt;</a:t>
            </a:r>
            <a:r>
              <a:rPr lang="en-US" dirty="0" err="1">
                <a:solidFill>
                  <a:srgbClr val="C00000"/>
                </a:solidFill>
              </a:rPr>
              <a:t>Hello..This</a:t>
            </a:r>
            <a:r>
              <a:rPr lang="en-US" dirty="0">
                <a:solidFill>
                  <a:srgbClr val="C00000"/>
                </a:solidFill>
              </a:rPr>
              <a:t> is heading one /h1&gt;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&lt;h2&gt;Hello   this is  heading two &lt;/h2&gt;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&lt;p&gt;This is a paragraph.&lt;/p</a:t>
            </a:r>
            <a:r>
              <a:rPr lang="en-US" dirty="0"/>
              <a:t>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19478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object 9">
            <a:extLst>
              <a:ext uri="{FF2B5EF4-FFF2-40B4-BE49-F238E27FC236}">
                <a16:creationId xmlns:a16="http://schemas.microsoft.com/office/drawing/2014/main" id="{5CE3F3CF-972F-83BF-39E3-D6497BEE0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3" name="object 12">
            <a:extLst>
              <a:ext uri="{FF2B5EF4-FFF2-40B4-BE49-F238E27FC236}">
                <a16:creationId xmlns:a16="http://schemas.microsoft.com/office/drawing/2014/main" id="{BD231EBE-8888-4EFA-7FB1-4B52E0ED2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6458293"/>
            <a:ext cx="8418512" cy="598487"/>
          </a:xfrm>
          <a:custGeom>
            <a:avLst/>
            <a:gdLst>
              <a:gd name="T0" fmla="*/ 0 w 7156450"/>
              <a:gd name="T1" fmla="*/ 0 h 598816"/>
              <a:gd name="T2" fmla="*/ 81801845 w 7156450"/>
              <a:gd name="T3" fmla="*/ 0 h 598816"/>
              <a:gd name="T4" fmla="*/ 0 60000 65536"/>
              <a:gd name="T5" fmla="*/ 0 60000 65536"/>
              <a:gd name="T6" fmla="*/ 0 w 7156450"/>
              <a:gd name="T7" fmla="*/ 0 h 598816"/>
              <a:gd name="T8" fmla="*/ 7156450 w 7156450"/>
              <a:gd name="T9" fmla="*/ 598816 h 598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156450" h="598816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FFD32D-7006-F457-BB75-A9655BF3AD93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D21D4B9-4FF6-2F0A-34E1-ADF97BB92580}"/>
              </a:ext>
            </a:extLst>
          </p:cNvPr>
          <p:cNvSpPr/>
          <p:nvPr/>
        </p:nvSpPr>
        <p:spPr>
          <a:xfrm>
            <a:off x="4013200" y="198438"/>
            <a:ext cx="3436938" cy="403225"/>
          </a:xfrm>
          <a:prstGeom prst="rect">
            <a:avLst/>
          </a:prstGeom>
        </p:spPr>
        <p:txBody>
          <a:bodyPr wrap="non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1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CSS- Cascading Style Sheets</a:t>
            </a:r>
          </a:p>
        </p:txBody>
      </p:sp>
      <p:sp>
        <p:nvSpPr>
          <p:cNvPr id="63496" name="Rectangle 15">
            <a:extLst>
              <a:ext uri="{FF2B5EF4-FFF2-40B4-BE49-F238E27FC236}">
                <a16:creationId xmlns:a16="http://schemas.microsoft.com/office/drawing/2014/main" id="{BB564F29-DB06-121D-1705-8A648D8FC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043" y="739775"/>
            <a:ext cx="5950227" cy="4588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 marL="406400" indent="-39528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 indent="0" algn="just" eaLnBrk="1" hangingPunct="1">
              <a:spcBef>
                <a:spcPts val="938"/>
              </a:spcBef>
              <a:buNone/>
            </a:pPr>
            <a:r>
              <a:rPr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External CSS:- </a:t>
            </a:r>
          </a:p>
          <a:p>
            <a:pPr algn="just" eaLnBrk="1" hangingPunct="1">
              <a:spcBef>
                <a:spcPts val="938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external style sheet is used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style for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HTML pages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hangingPunct="1">
              <a:spcBef>
                <a:spcPts val="938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an external style  sheet, we can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the look of an </a:t>
            </a:r>
            <a:r>
              <a:rPr lang="en-US" alt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 web site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by changing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file </a:t>
            </a:r>
          </a:p>
          <a:p>
            <a:pPr algn="just" eaLnBrk="1" hangingPunct="1">
              <a:spcBef>
                <a:spcPts val="938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External style sheet is written in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file  with extension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0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referenced in multiple HTML documents</a:t>
            </a:r>
          </a:p>
          <a:p>
            <a:pPr algn="just">
              <a:spcBef>
                <a:spcPts val="938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an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 style sheet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add a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&lt;link&gt;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&lt;head&gt; section of the HTML page: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938"/>
              </a:spcBef>
              <a:buFont typeface="Wingdings" panose="05000000000000000000" pitchFamily="2" charset="2"/>
              <a:buChar char="§"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938"/>
              </a:spcBef>
              <a:buFont typeface="Wingdings" panose="05000000000000000000" pitchFamily="2" charset="2"/>
              <a:buChar char="§"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147F3EE-9F82-A357-E9C0-EA57B065C3B1}"/>
              </a:ext>
            </a:extLst>
          </p:cNvPr>
          <p:cNvGrpSpPr/>
          <p:nvPr/>
        </p:nvGrpSpPr>
        <p:grpSpPr>
          <a:xfrm>
            <a:off x="7229129" y="1463675"/>
            <a:ext cx="3849687" cy="3930650"/>
            <a:chOff x="2427288" y="2888005"/>
            <a:chExt cx="3849687" cy="393065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BEA6FF-68CB-EA67-B83D-743025BEB322}"/>
                </a:ext>
              </a:extLst>
            </p:cNvPr>
            <p:cNvSpPr/>
            <p:nvPr/>
          </p:nvSpPr>
          <p:spPr>
            <a:xfrm>
              <a:off x="2449513" y="3964330"/>
              <a:ext cx="1236662" cy="12096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205" tIns="39603" rIns="79205" bIns="39603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BC4ECF5-E2AE-AE05-811D-B6E43B525BA9}"/>
                </a:ext>
              </a:extLst>
            </p:cNvPr>
            <p:cNvSpPr/>
            <p:nvPr/>
          </p:nvSpPr>
          <p:spPr>
            <a:xfrm>
              <a:off x="4859338" y="4165943"/>
              <a:ext cx="1366837" cy="9413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205" tIns="39603" rIns="79205" bIns="39603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&lt;link&gt;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-------------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---------------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4EC3598-DE05-6B42-9A74-1CCDFD240BA3}"/>
                </a:ext>
              </a:extLst>
            </p:cNvPr>
            <p:cNvCxnSpPr/>
            <p:nvPr/>
          </p:nvCxnSpPr>
          <p:spPr>
            <a:xfrm>
              <a:off x="2694266" y="4232618"/>
              <a:ext cx="78105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A5405F-7012-26AA-DCAF-6011FADCABED}"/>
                </a:ext>
              </a:extLst>
            </p:cNvPr>
            <p:cNvCxnSpPr/>
            <p:nvPr/>
          </p:nvCxnSpPr>
          <p:spPr>
            <a:xfrm>
              <a:off x="2666583" y="4569168"/>
              <a:ext cx="78105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01" name="TextBox 27">
              <a:extLst>
                <a:ext uri="{FF2B5EF4-FFF2-40B4-BE49-F238E27FC236}">
                  <a16:creationId xmlns:a16="http://schemas.microsoft.com/office/drawing/2014/main" id="{0A61F31E-3A8A-97D1-9BA3-8C84075CA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288" y="5189879"/>
              <a:ext cx="1258887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205" tIns="39603" rIns="79205" bIns="39603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/>
                <a:t>Mystyle.css</a:t>
              </a:r>
            </a:p>
          </p:txBody>
        </p:sp>
        <p:grpSp>
          <p:nvGrpSpPr>
            <p:cNvPr id="63502" name="Group 31">
              <a:extLst>
                <a:ext uri="{FF2B5EF4-FFF2-40B4-BE49-F238E27FC236}">
                  <a16:creationId xmlns:a16="http://schemas.microsoft.com/office/drawing/2014/main" id="{95713A3E-838E-2108-A68D-A7872E7134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94250" y="2888005"/>
              <a:ext cx="1366838" cy="963215"/>
              <a:chOff x="3825875" y="3200400"/>
              <a:chExt cx="1600200" cy="109157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0C07A67-046C-1FCD-7658-563AE4795505}"/>
                  </a:ext>
                </a:extLst>
              </p:cNvPr>
              <p:cNvSpPr/>
              <p:nvPr/>
            </p:nvSpPr>
            <p:spPr>
              <a:xfrm>
                <a:off x="3825875" y="3200400"/>
                <a:ext cx="1600200" cy="106683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&lt;</a:t>
                </a:r>
              </a:p>
            </p:txBody>
          </p:sp>
          <p:sp>
            <p:nvSpPr>
              <p:cNvPr id="63514" name="TextBox 28">
                <a:extLst>
                  <a:ext uri="{FF2B5EF4-FFF2-40B4-BE49-F238E27FC236}">
                    <a16:creationId xmlns:a16="http://schemas.microsoft.com/office/drawing/2014/main" id="{63BA87A4-6DA9-6CE2-94EF-18CC315B2E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672" y="3245566"/>
                <a:ext cx="1454807" cy="1046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 dirty="0"/>
                  <a:t>&lt;link&gt;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 dirty="0"/>
                  <a:t>-------------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 dirty="0"/>
                  <a:t>---------------</a:t>
                </a:r>
              </a:p>
            </p:txBody>
          </p:sp>
        </p:grpSp>
        <p:grpSp>
          <p:nvGrpSpPr>
            <p:cNvPr id="63504" name="Group 32">
              <a:extLst>
                <a:ext uri="{FF2B5EF4-FFF2-40B4-BE49-F238E27FC236}">
                  <a16:creationId xmlns:a16="http://schemas.microsoft.com/office/drawing/2014/main" id="{71BF6A56-28B3-56E7-337B-8C204CA6E7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59338" y="5443880"/>
              <a:ext cx="1417637" cy="947738"/>
              <a:chOff x="3902075" y="5858470"/>
              <a:chExt cx="1659563" cy="107573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31F01F3-F83D-9F53-124C-E054D4FEEBF7}"/>
                  </a:ext>
                </a:extLst>
              </p:cNvPr>
              <p:cNvSpPr/>
              <p:nvPr/>
            </p:nvSpPr>
            <p:spPr>
              <a:xfrm>
                <a:off x="3902075" y="5867480"/>
                <a:ext cx="1600094" cy="10667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3512" name="TextBox 30">
                <a:extLst>
                  <a:ext uri="{FF2B5EF4-FFF2-40B4-BE49-F238E27FC236}">
                    <a16:creationId xmlns:a16="http://schemas.microsoft.com/office/drawing/2014/main" id="{EF202832-842D-5E15-B51A-298B55C122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7225" y="5858470"/>
                <a:ext cx="1454413" cy="10480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/>
                  <a:t>&lt;link&gt;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/>
                  <a:t>-------------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/>
                  <a:t>---------------</a:t>
                </a:r>
              </a:p>
            </p:txBody>
          </p:sp>
        </p:grpSp>
        <p:sp>
          <p:nvSpPr>
            <p:cNvPr id="63505" name="TextBox 33">
              <a:extLst>
                <a:ext uri="{FF2B5EF4-FFF2-40B4-BE49-F238E27FC236}">
                  <a16:creationId xmlns:a16="http://schemas.microsoft.com/office/drawing/2014/main" id="{B36DADEE-1CF9-3D4F-252A-E19009F107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9338" y="3829393"/>
              <a:ext cx="1217612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205" tIns="39603" rIns="79205" bIns="39603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Home.html</a:t>
              </a:r>
            </a:p>
          </p:txBody>
        </p:sp>
        <p:sp>
          <p:nvSpPr>
            <p:cNvPr id="63506" name="TextBox 34">
              <a:extLst>
                <a:ext uri="{FF2B5EF4-FFF2-40B4-BE49-F238E27FC236}">
                  <a16:creationId xmlns:a16="http://schemas.microsoft.com/office/drawing/2014/main" id="{52D60410-3E41-A225-E7E4-2C1BDA948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9513" y="5116855"/>
              <a:ext cx="1109662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205" tIns="39603" rIns="79205" bIns="39603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login.html</a:t>
              </a:r>
            </a:p>
          </p:txBody>
        </p:sp>
        <p:sp>
          <p:nvSpPr>
            <p:cNvPr id="63507" name="TextBox 35">
              <a:extLst>
                <a:ext uri="{FF2B5EF4-FFF2-40B4-BE49-F238E27FC236}">
                  <a16:creationId xmlns:a16="http://schemas.microsoft.com/office/drawing/2014/main" id="{4C9005AD-085A-D81D-BC4A-51BB4F120D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9513" y="6461468"/>
              <a:ext cx="1085850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205" tIns="39603" rIns="79205" bIns="39603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dept.html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3D9F436-8FE3-4C4F-C2E2-6177BFFEBD7D}"/>
                </a:ext>
              </a:extLst>
            </p:cNvPr>
            <p:cNvCxnSpPr>
              <a:stCxn id="20" idx="3"/>
            </p:cNvCxnSpPr>
            <p:nvPr/>
          </p:nvCxnSpPr>
          <p:spPr>
            <a:xfrm flipV="1">
              <a:off x="3686175" y="3224555"/>
              <a:ext cx="1042988" cy="13446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ED2E94D-EAA4-F8B1-5257-F90BFD5BEF17}"/>
                </a:ext>
              </a:extLst>
            </p:cNvPr>
            <p:cNvCxnSpPr>
              <a:endCxn id="22" idx="1"/>
            </p:cNvCxnSpPr>
            <p:nvPr/>
          </p:nvCxnSpPr>
          <p:spPr>
            <a:xfrm flipV="1">
              <a:off x="3686175" y="4635843"/>
              <a:ext cx="1173163" cy="682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904EB42-D55F-394C-C1E4-24CB4681E38A}"/>
                </a:ext>
              </a:extLst>
            </p:cNvPr>
            <p:cNvCxnSpPr/>
            <p:nvPr/>
          </p:nvCxnSpPr>
          <p:spPr>
            <a:xfrm>
              <a:off x="3686175" y="4972393"/>
              <a:ext cx="1108075" cy="7397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1BDE251-B85D-A57E-539B-B571411E13E9}"/>
              </a:ext>
            </a:extLst>
          </p:cNvPr>
          <p:cNvSpPr txBox="1"/>
          <p:nvPr/>
        </p:nvSpPr>
        <p:spPr>
          <a:xfrm>
            <a:off x="265042" y="5011253"/>
            <a:ext cx="7984431" cy="7617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spcBef>
                <a:spcPts val="938"/>
              </a:spcBef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to Link external CSS file:</a:t>
            </a:r>
          </a:p>
          <a:p>
            <a:pPr eaLnBrk="1" hangingPunct="1">
              <a:spcBef>
                <a:spcPts val="938"/>
              </a:spcBef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&lt;link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="stylesheet" type="text/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="mystyle.css"&gt;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object 9">
            <a:extLst>
              <a:ext uri="{FF2B5EF4-FFF2-40B4-BE49-F238E27FC236}">
                <a16:creationId xmlns:a16="http://schemas.microsoft.com/office/drawing/2014/main" id="{46D5EEB6-188F-0896-8923-8E3F62347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3F80BBB-8225-8B81-2C72-DDE101A23984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CE531B3-2B0A-4ADA-94A1-097919FDB696}"/>
              </a:ext>
            </a:extLst>
          </p:cNvPr>
          <p:cNvSpPr/>
          <p:nvPr/>
        </p:nvSpPr>
        <p:spPr>
          <a:xfrm>
            <a:off x="4013200" y="198438"/>
            <a:ext cx="3436938" cy="403225"/>
          </a:xfrm>
          <a:prstGeom prst="rect">
            <a:avLst/>
          </a:prstGeom>
        </p:spPr>
        <p:txBody>
          <a:bodyPr wrap="non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1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CSS- Cascading Style Sheets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373466-D4E4-887F-DE01-CD6EBAE31D62}"/>
              </a:ext>
            </a:extLst>
          </p:cNvPr>
          <p:cNvSpPr/>
          <p:nvPr/>
        </p:nvSpPr>
        <p:spPr>
          <a:xfrm>
            <a:off x="5314950" y="1836563"/>
            <a:ext cx="6877050" cy="2572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79205" tIns="39603" rIns="79205" bIns="39603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&lt;html&gt;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&lt;head&gt;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  <a:latin typeface="+mn-lt"/>
                <a:cs typeface="+mn-cs"/>
              </a:rPr>
              <a:t>	&lt;link </a:t>
            </a:r>
            <a:r>
              <a:rPr lang="en-US" b="1" dirty="0" err="1">
                <a:solidFill>
                  <a:srgbClr val="FF0000"/>
                </a:solidFill>
                <a:latin typeface="+mn-lt"/>
                <a:cs typeface="+mn-cs"/>
              </a:rPr>
              <a:t>rel</a:t>
            </a:r>
            <a:r>
              <a:rPr lang="en-US" b="1" dirty="0">
                <a:solidFill>
                  <a:srgbClr val="FF0000"/>
                </a:solidFill>
                <a:latin typeface="+mn-lt"/>
                <a:cs typeface="+mn-cs"/>
              </a:rPr>
              <a:t>="stylesheet" type="text/css" href="mystyle.css"&gt;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&lt;/head&gt;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&lt;body&gt;</a:t>
            </a:r>
          </a:p>
          <a:p>
            <a:pPr lvl="1">
              <a:defRPr/>
            </a:pPr>
            <a:r>
              <a:rPr lang="en-US" b="1" dirty="0">
                <a:latin typeface="+mn-lt"/>
                <a:cs typeface="+mn-cs"/>
              </a:rPr>
              <a:t>&lt;h1&gt;This is a heading&lt;/h1&gt;</a:t>
            </a:r>
          </a:p>
          <a:p>
            <a:pPr lvl="1">
              <a:defRPr/>
            </a:pPr>
            <a:r>
              <a:rPr lang="en-US" b="1" dirty="0">
                <a:latin typeface="+mn-lt"/>
                <a:cs typeface="+mn-cs"/>
              </a:rPr>
              <a:t>&lt;p&gt;This is a paragraph.&lt;/p&gt;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&lt;/body&gt;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&lt;/html&gt;</a:t>
            </a:r>
          </a:p>
        </p:txBody>
      </p:sp>
      <p:sp>
        <p:nvSpPr>
          <p:cNvPr id="65545" name="Rectangle 12">
            <a:extLst>
              <a:ext uri="{FF2B5EF4-FFF2-40B4-BE49-F238E27FC236}">
                <a16:creationId xmlns:a16="http://schemas.microsoft.com/office/drawing/2014/main" id="{33A72D6E-8A92-FF34-4006-D941AFBB0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539" y="806450"/>
            <a:ext cx="11953461" cy="8417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 algn="just">
              <a:spcBef>
                <a:spcPts val="938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external style sheet can be written in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text editor,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must be saved with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.css extension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6400" indent="-395288" algn="just">
              <a:spcBef>
                <a:spcPts val="938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external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.css file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contain any HTML tags.</a:t>
            </a:r>
          </a:p>
        </p:txBody>
      </p:sp>
      <p:sp>
        <p:nvSpPr>
          <p:cNvPr id="65546" name="Rectangle 16">
            <a:extLst>
              <a:ext uri="{FF2B5EF4-FFF2-40B4-BE49-F238E27FC236}">
                <a16:creationId xmlns:a16="http://schemas.microsoft.com/office/drawing/2014/main" id="{69E121AA-74EC-4B99-FAD2-6823EAB4A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88" y="1821175"/>
            <a:ext cx="4598504" cy="23513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navy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F1A9D8-F68B-4259-1000-1FE1303494FD}"/>
              </a:ext>
            </a:extLst>
          </p:cNvPr>
          <p:cNvSpPr txBox="1"/>
          <p:nvPr/>
        </p:nvSpPr>
        <p:spPr>
          <a:xfrm>
            <a:off x="524084" y="4172546"/>
            <a:ext cx="16620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 "</a:t>
            </a:r>
            <a:r>
              <a:rPr lang="en-US" altLang="en-US" sz="1800" b="1" dirty="0">
                <a:solidFill>
                  <a:srgbClr val="FF0000"/>
                </a:solidFill>
              </a:rPr>
              <a:t>mystyle.css“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07350B-5652-8231-71E4-D6C0846C6CB1}"/>
              </a:ext>
            </a:extLst>
          </p:cNvPr>
          <p:cNvSpPr txBox="1"/>
          <p:nvPr/>
        </p:nvSpPr>
        <p:spPr>
          <a:xfrm>
            <a:off x="6619116" y="4466079"/>
            <a:ext cx="1662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 “</a:t>
            </a:r>
            <a:r>
              <a:rPr lang="en-US" altLang="en-US" b="1" dirty="0">
                <a:solidFill>
                  <a:srgbClr val="FF0000"/>
                </a:solidFill>
              </a:rPr>
              <a:t>home.html</a:t>
            </a:r>
            <a:r>
              <a:rPr lang="en-US" altLang="en-US" sz="1800" b="1" dirty="0">
                <a:solidFill>
                  <a:srgbClr val="FF0000"/>
                </a:solidFill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AB6B8-5754-AE1F-5ECA-A3632D4E8F7F}"/>
              </a:ext>
            </a:extLst>
          </p:cNvPr>
          <p:cNvSpPr txBox="1"/>
          <p:nvPr/>
        </p:nvSpPr>
        <p:spPr>
          <a:xfrm>
            <a:off x="524085" y="4848839"/>
            <a:ext cx="11482386" cy="19774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1112" algn="just">
              <a:spcBef>
                <a:spcPts val="938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of &lt;link&gt; tag:</a:t>
            </a:r>
          </a:p>
          <a:p>
            <a:pPr marL="468312" indent="-457200" algn="just">
              <a:spcBef>
                <a:spcPts val="938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compulsory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it is used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the relationship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the current file and the linked file.</a:t>
            </a:r>
          </a:p>
          <a:p>
            <a:pPr marL="468312" indent="-457200" algn="just">
              <a:spcBef>
                <a:spcPts val="938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it 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compulsory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the file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location. </a:t>
            </a:r>
          </a:p>
          <a:p>
            <a:pPr marL="468312" indent="-457200" algn="just">
              <a:spcBef>
                <a:spcPts val="938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type”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is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optional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is used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type of content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we are linking.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object 9">
            <a:extLst>
              <a:ext uri="{FF2B5EF4-FFF2-40B4-BE49-F238E27FC236}">
                <a16:creationId xmlns:a16="http://schemas.microsoft.com/office/drawing/2014/main" id="{ADD56E22-D492-0398-44EB-6F2E9FAF3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73E629-CA21-927F-5F58-10B5B45A7D6C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4610123" y="198438"/>
            <a:ext cx="2243091" cy="449311"/>
          </a:xfrm>
          <a:prstGeom prst="rect">
            <a:avLst/>
          </a:prstGeom>
        </p:spPr>
        <p:txBody>
          <a:bodyPr wrap="non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 CSS Properties</a:t>
            </a:r>
          </a:p>
        </p:txBody>
      </p:sp>
      <p:sp>
        <p:nvSpPr>
          <p:cNvPr id="71688" name="Rectangle 15">
            <a:extLst>
              <a:ext uri="{FF2B5EF4-FFF2-40B4-BE49-F238E27FC236}">
                <a16:creationId xmlns:a16="http://schemas.microsoft.com/office/drawing/2014/main" id="{050B010E-0E8E-605E-6CEC-8DDCADB4E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39774"/>
            <a:ext cx="7771363" cy="587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 marL="406400" indent="-39528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Fonts:  </a:t>
            </a:r>
            <a:r>
              <a:rPr lang="en-US" altLang="en-US" sz="1800" b="1" dirty="0"/>
              <a:t> </a:t>
            </a:r>
          </a:p>
          <a:p>
            <a:pPr marL="622300" lvl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b="1" dirty="0"/>
              <a:t>color:</a:t>
            </a:r>
            <a:r>
              <a:rPr lang="en-US" altLang="en-US" sz="1800" dirty="0"/>
              <a:t> The CSS color property </a:t>
            </a:r>
            <a:r>
              <a:rPr lang="en-US" altLang="en-US" sz="1800" b="1" dirty="0"/>
              <a:t>defines the text color </a:t>
            </a:r>
            <a:r>
              <a:rPr lang="en-US" altLang="en-US" sz="1800" dirty="0"/>
              <a:t>to be used.</a:t>
            </a:r>
          </a:p>
          <a:p>
            <a:pPr marL="747712" lvl="2" indent="0">
              <a:buNone/>
            </a:pPr>
            <a:r>
              <a:rPr lang="es-E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E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    //specify color 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747712" lvl="2" indent="0">
              <a:buNone/>
            </a:pPr>
            <a:r>
              <a:rPr lang="es-E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E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#9000A1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   //specify 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hexadecimal 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747712" lvl="2" indent="0">
              <a:buNone/>
            </a:pPr>
            <a:r>
              <a:rPr lang="es-E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ES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:rgb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220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98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}   //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RGB color 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combinations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622300" lvl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b="1" dirty="0"/>
              <a:t>font-family:</a:t>
            </a:r>
            <a:r>
              <a:rPr lang="en-US" altLang="en-US" sz="1800" dirty="0"/>
              <a:t> The CSS font-family property defines the </a:t>
            </a:r>
            <a:r>
              <a:rPr lang="en-US" altLang="en-US" sz="1800" b="1" dirty="0"/>
              <a:t>font to be used.</a:t>
            </a:r>
            <a:r>
              <a:rPr lang="en-US" altLang="en-US" sz="1800" dirty="0"/>
              <a:t>  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en-US" sz="1800" dirty="0"/>
          </a:p>
          <a:p>
            <a:pPr marL="622300" lvl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b="1" dirty="0"/>
              <a:t>font-size</a:t>
            </a:r>
            <a:r>
              <a:rPr lang="en-US" altLang="en-US" sz="1800" dirty="0"/>
              <a:t> property defines the </a:t>
            </a:r>
            <a:r>
              <a:rPr lang="en-US" altLang="en-US" sz="1800" b="1" dirty="0"/>
              <a:t>text size </a:t>
            </a:r>
            <a:r>
              <a:rPr lang="en-US" altLang="en-US" sz="1800" dirty="0"/>
              <a:t>to be used.</a:t>
            </a:r>
          </a:p>
          <a:p>
            <a:pPr marL="336550" lvl="1" indent="0">
              <a:spcBef>
                <a:spcPct val="0"/>
              </a:spcBef>
              <a:buNone/>
            </a:pPr>
            <a:r>
              <a:rPr lang="en-US" sz="1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font-size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or  </a:t>
            </a:r>
            <a:r>
              <a:rPr lang="en-US" sz="1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200%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36550" lvl="1" indent="0">
              <a:spcBef>
                <a:spcPct val="0"/>
              </a:spcBef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622300" lvl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b="1" dirty="0"/>
              <a:t>font-style:</a:t>
            </a:r>
            <a:r>
              <a:rPr lang="en-US" altLang="en-US" sz="1800" dirty="0"/>
              <a:t> The CSS font-family property defines the </a:t>
            </a:r>
            <a:r>
              <a:rPr lang="en-US" altLang="en-US" sz="1800" b="1" dirty="0"/>
              <a:t>font to be used</a:t>
            </a:r>
            <a:r>
              <a:rPr lang="en-US" altLang="en-US" sz="1800" dirty="0"/>
              <a:t>.</a:t>
            </a:r>
          </a:p>
          <a:p>
            <a:pPr marL="336550" lvl="1" indent="0">
              <a:spcBef>
                <a:spcPct val="0"/>
              </a:spcBef>
              <a:buNone/>
            </a:pPr>
            <a:r>
              <a:rPr lang="en-US" altLang="en-US" sz="1800" dirty="0"/>
              <a:t>   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font-style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italic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b="1" dirty="0">
                <a:solidFill>
                  <a:srgbClr val="C00000"/>
                </a:solidFill>
              </a:rPr>
              <a:t>border</a:t>
            </a:r>
            <a:r>
              <a:rPr lang="en-US" altLang="en-US" sz="1800" dirty="0">
                <a:solidFill>
                  <a:srgbClr val="C00000"/>
                </a:solidFill>
              </a:rPr>
              <a:t>:  </a:t>
            </a:r>
            <a:r>
              <a:rPr lang="en-US" altLang="en-US" sz="1800" dirty="0"/>
              <a:t>defines a border around an HTML element.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border-style     {border-style: none;} 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inter-regular"/>
              </a:rPr>
              <a:t>{border-style: dotted;}  </a:t>
            </a:r>
            <a:endParaRPr lang="en-US" sz="14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border-color  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ter-regular"/>
              </a:rPr>
              <a:t>border-color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: red;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border-width  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ter-regular"/>
              </a:rPr>
              <a:t>border-width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: 1px; </a:t>
            </a:r>
            <a:endParaRPr lang="en-US" altLang="en-US" dirty="0"/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b="1" dirty="0">
                <a:solidFill>
                  <a:srgbClr val="C00000"/>
                </a:solidFill>
              </a:rPr>
              <a:t>padding</a:t>
            </a:r>
            <a:r>
              <a:rPr lang="en-US" altLang="en-US" sz="1800" dirty="0">
                <a:solidFill>
                  <a:srgbClr val="C00000"/>
                </a:solidFill>
              </a:rPr>
              <a:t>: </a:t>
            </a:r>
            <a:r>
              <a:rPr lang="en-US" altLang="en-US" sz="1800" dirty="0"/>
              <a:t>defines a padding (space) between the text and the  border.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800" dirty="0"/>
              <a:t>     {   padding-top: 50px;       padding-right: 100px;   padding-bottom: 150px; }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1800" dirty="0"/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b="1" dirty="0">
                <a:solidFill>
                  <a:srgbClr val="C00000"/>
                </a:solidFill>
              </a:rPr>
              <a:t>margin: </a:t>
            </a:r>
            <a:r>
              <a:rPr lang="en-US" altLang="en-US" sz="1800" dirty="0"/>
              <a:t>defines a margin (space) outside the border.</a:t>
            </a:r>
          </a:p>
          <a:p>
            <a:pPr marL="336550" lvl="1" indent="0">
              <a:spcBef>
                <a:spcPct val="0"/>
              </a:spcBef>
              <a:buNone/>
            </a:pPr>
            <a:r>
              <a:rPr lang="en-US" altLang="en-US" sz="2400" b="1" dirty="0"/>
              <a:t> </a:t>
            </a:r>
            <a:r>
              <a:rPr lang="en-US" altLang="en-US" sz="1800" dirty="0">
                <a:solidFill>
                  <a:srgbClr val="000000"/>
                </a:solidFill>
                <a:latin typeface="inter-regular"/>
              </a:rPr>
              <a:t>{ ma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rgin-top: 50px;  margin-bottom: 50px;   margin-right: 100px; }</a:t>
            </a:r>
          </a:p>
          <a:p>
            <a:pPr marL="336550" lvl="1" indent="0">
              <a:spcBef>
                <a:spcPct val="0"/>
              </a:spcBef>
              <a:buNone/>
            </a:pPr>
            <a:endParaRPr lang="en-US" altLang="en-US" sz="1800" b="1" dirty="0"/>
          </a:p>
        </p:txBody>
      </p:sp>
      <p:sp>
        <p:nvSpPr>
          <p:cNvPr id="71689" name="Rectangle 19">
            <a:extLst>
              <a:ext uri="{FF2B5EF4-FFF2-40B4-BE49-F238E27FC236}">
                <a16:creationId xmlns:a16="http://schemas.microsoft.com/office/drawing/2014/main" id="{0790738B-A15B-DC99-B02D-954C22EF2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1364" y="1567682"/>
            <a:ext cx="4248357" cy="23636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{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verdana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buNone/>
            </a:pP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courier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160%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E5784A-C212-AB1E-E8A0-B616FE92C944}"/>
              </a:ext>
            </a:extLst>
          </p:cNvPr>
          <p:cNvSpPr/>
          <p:nvPr/>
        </p:nvSpPr>
        <p:spPr>
          <a:xfrm>
            <a:off x="7771363" y="4256461"/>
            <a:ext cx="4248357" cy="204974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79205" tIns="39603" rIns="79205" bIns="39603">
            <a:spAutoFit/>
          </a:bodyPr>
          <a:lstStyle/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'Courier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New'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200%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powderblue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object 9">
            <a:extLst>
              <a:ext uri="{FF2B5EF4-FFF2-40B4-BE49-F238E27FC236}">
                <a16:creationId xmlns:a16="http://schemas.microsoft.com/office/drawing/2014/main" id="{ADD56E22-D492-0398-44EB-6F2E9FAF3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73E629-CA21-927F-5F58-10B5B45A7D6C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4518497" y="198438"/>
            <a:ext cx="2426347" cy="449311"/>
          </a:xfrm>
          <a:prstGeom prst="rect">
            <a:avLst/>
          </a:prstGeom>
        </p:spPr>
        <p:txBody>
          <a:bodyPr wrap="non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Background</a:t>
            </a:r>
          </a:p>
        </p:txBody>
      </p:sp>
      <p:sp>
        <p:nvSpPr>
          <p:cNvPr id="71688" name="Rectangle 15">
            <a:extLst>
              <a:ext uri="{FF2B5EF4-FFF2-40B4-BE49-F238E27FC236}">
                <a16:creationId xmlns:a16="http://schemas.microsoft.com/office/drawing/2014/main" id="{050B010E-0E8E-605E-6CEC-8DDCADB4E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87" y="739775"/>
            <a:ext cx="11794435" cy="38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 marL="406400" indent="-39528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ts val="938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background property is used to define the background effects on element.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689" name="Rectangle 19">
            <a:extLst>
              <a:ext uri="{FF2B5EF4-FFF2-40B4-BE49-F238E27FC236}">
                <a16:creationId xmlns:a16="http://schemas.microsoft.com/office/drawing/2014/main" id="{0790738B-A15B-DC99-B02D-954C22EF2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65" y="1351236"/>
            <a:ext cx="6732105" cy="20928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CSS background properties: 5 BG properties</a:t>
            </a:r>
          </a:p>
          <a:p>
            <a:pPr marL="342900" indent="-3429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en-US" sz="1800" u="sng" dirty="0"/>
              <a:t>background-color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      Opacity / Transparency</a:t>
            </a:r>
          </a:p>
          <a:p>
            <a:pPr marL="457200" lvl="1" indent="0">
              <a:buNone/>
            </a:pP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background-color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green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opacity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0.3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en-US" sz="1800" dirty="0"/>
              <a:t>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52DAF6-24B2-0828-B19E-7356A4750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8655"/>
            <a:ext cx="65" cy="477311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10C842-5368-D54F-3AA3-CAAD00D6A101}"/>
              </a:ext>
            </a:extLst>
          </p:cNvPr>
          <p:cNvSpPr txBox="1"/>
          <p:nvPr/>
        </p:nvSpPr>
        <p:spPr>
          <a:xfrm>
            <a:off x="92765" y="3495467"/>
            <a:ext cx="6732105" cy="3139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None/>
            </a:pPr>
            <a:r>
              <a:rPr lang="en-US" altLang="en-US" sz="1800" dirty="0"/>
              <a:t>2 . </a:t>
            </a:r>
            <a:r>
              <a:rPr lang="en-US" altLang="en-US" sz="1800" u="sng" dirty="0"/>
              <a:t>background-image</a:t>
            </a:r>
            <a:r>
              <a:rPr lang="en-US" altLang="en-US" sz="1800" dirty="0"/>
              <a:t>: 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specifies an image to use as the background of an element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By default, the image is repeated so it covers the entire element.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body {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  background-image: </a:t>
            </a:r>
            <a:r>
              <a:rPr lang="en-US" altLang="en-US" dirty="0" err="1"/>
              <a:t>url</a:t>
            </a:r>
            <a:r>
              <a:rPr lang="en-US" altLang="en-US" dirty="0"/>
              <a:t>("paper.gif");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}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dirty="0"/>
              <a:t>3.</a:t>
            </a:r>
            <a:r>
              <a:rPr lang="en-US" altLang="en-US" sz="1800" dirty="0"/>
              <a:t> . </a:t>
            </a:r>
            <a:r>
              <a:rPr lang="en-US" altLang="en-US" sz="1800" u="sng" dirty="0"/>
              <a:t>background-repeat</a:t>
            </a:r>
            <a:r>
              <a:rPr lang="en-US" altLang="en-US" sz="1800" dirty="0"/>
              <a:t>:  repeats the background image horizontally and vertically.</a:t>
            </a:r>
          </a:p>
          <a:p>
            <a:pPr lvl="1"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     body {           background-image: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url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("gradient_bg.png");  </a:t>
            </a:r>
          </a:p>
          <a:p>
            <a:pPr lvl="1"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  background-repeat: repeat-x;      }</a:t>
            </a: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2975A-4A9B-6C0F-B83D-4555CEA8F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844" y="1361740"/>
            <a:ext cx="5349674" cy="1292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89DB69-A939-7B13-A6CE-643342638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243" y="3495467"/>
            <a:ext cx="5310757" cy="1474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6AA845-D5E7-3104-0CE8-3AE748C5B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844" y="5130247"/>
            <a:ext cx="5074878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79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object 9">
            <a:extLst>
              <a:ext uri="{FF2B5EF4-FFF2-40B4-BE49-F238E27FC236}">
                <a16:creationId xmlns:a16="http://schemas.microsoft.com/office/drawing/2014/main" id="{ADD56E22-D492-0398-44EB-6F2E9FAF3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73E629-CA21-927F-5F58-10B5B45A7D6C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4518497" y="198438"/>
            <a:ext cx="2426347" cy="449311"/>
          </a:xfrm>
          <a:prstGeom prst="rect">
            <a:avLst/>
          </a:prstGeom>
        </p:spPr>
        <p:txBody>
          <a:bodyPr wrap="non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Background</a:t>
            </a:r>
          </a:p>
        </p:txBody>
      </p:sp>
      <p:sp>
        <p:nvSpPr>
          <p:cNvPr id="71688" name="Rectangle 15">
            <a:extLst>
              <a:ext uri="{FF2B5EF4-FFF2-40B4-BE49-F238E27FC236}">
                <a16:creationId xmlns:a16="http://schemas.microsoft.com/office/drawing/2014/main" id="{050B010E-0E8E-605E-6CEC-8DDCADB4E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87" y="739775"/>
            <a:ext cx="11794435" cy="38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 marL="406400" indent="-39528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ts val="938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background property is used to define the background effects on element.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689" name="Rectangle 19">
            <a:extLst>
              <a:ext uri="{FF2B5EF4-FFF2-40B4-BE49-F238E27FC236}">
                <a16:creationId xmlns:a16="http://schemas.microsoft.com/office/drawing/2014/main" id="{0790738B-A15B-DC99-B02D-954C22EF2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65" y="1351236"/>
            <a:ext cx="6213199" cy="43888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3. </a:t>
            </a:r>
            <a:r>
              <a:rPr lang="en-US" altLang="en-US" sz="1800" b="1" u="sng" dirty="0"/>
              <a:t>background-attachment</a:t>
            </a:r>
            <a:r>
              <a:rPr lang="en-US" altLang="en-US" sz="1800" u="sng" dirty="0"/>
              <a:t> </a:t>
            </a:r>
            <a:r>
              <a:rPr lang="en-US" altLang="en-US" sz="1800" dirty="0">
                <a:sym typeface="Wingdings" panose="05000000000000000000" pitchFamily="2" charset="2"/>
              </a:rPr>
              <a:t></a:t>
            </a:r>
            <a:r>
              <a:rPr lang="en-US" altLang="en-US" sz="1800" dirty="0"/>
              <a:t> specifies whether the background image should scroll or be fixed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1600" dirty="0"/>
              <a:t>body {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1600" dirty="0"/>
              <a:t>  background-image: </a:t>
            </a:r>
            <a:r>
              <a:rPr lang="en-US" altLang="en-US" sz="1600" dirty="0" err="1"/>
              <a:t>url</a:t>
            </a:r>
            <a:r>
              <a:rPr lang="en-US" altLang="en-US" sz="1600" dirty="0"/>
              <a:t>("img_tree.png");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1600" dirty="0"/>
              <a:t>  background-repeat: no-repeat;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1600" dirty="0"/>
              <a:t>  background-position: right top;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1600" dirty="0"/>
              <a:t>  margin-right: 200px;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1600" dirty="0"/>
              <a:t>  background-attachment: fixed;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1600" dirty="0"/>
              <a:t>}</a:t>
            </a:r>
          </a:p>
          <a:p>
            <a:pPr lvl="1">
              <a:spcBef>
                <a:spcPct val="0"/>
              </a:spcBef>
              <a:buNone/>
            </a:pPr>
            <a:endParaRPr lang="en-US" altLang="en-US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</a:t>
            </a:r>
            <a:r>
              <a:rPr kumimoji="0" lang="en-US" alt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background-position</a:t>
            </a:r>
            <a:r>
              <a:rPr kumimoji="0" lang="en-US" alt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specifies initial position of the background image</a:t>
            </a:r>
            <a:endParaRPr lang="en-US" altLang="en-US" sz="1600" dirty="0"/>
          </a:p>
          <a:p>
            <a:pPr lvl="1">
              <a:spcBef>
                <a:spcPct val="0"/>
              </a:spcBef>
            </a:pPr>
            <a:r>
              <a:rPr lang="en-US" altLang="en-US" sz="1600" dirty="0"/>
              <a:t>center</a:t>
            </a:r>
          </a:p>
          <a:p>
            <a:pPr lvl="1">
              <a:spcBef>
                <a:spcPct val="0"/>
              </a:spcBef>
            </a:pPr>
            <a:r>
              <a:rPr lang="en-US" altLang="en-US" sz="1600" dirty="0"/>
              <a:t>top</a:t>
            </a:r>
          </a:p>
          <a:p>
            <a:pPr lvl="1">
              <a:spcBef>
                <a:spcPct val="0"/>
              </a:spcBef>
            </a:pPr>
            <a:r>
              <a:rPr lang="en-US" altLang="en-US" sz="1600" dirty="0"/>
              <a:t>bottom</a:t>
            </a:r>
          </a:p>
          <a:p>
            <a:pPr lvl="1">
              <a:spcBef>
                <a:spcPct val="0"/>
              </a:spcBef>
            </a:pPr>
            <a:r>
              <a:rPr lang="en-US" altLang="en-US" sz="1600" dirty="0"/>
              <a:t>left</a:t>
            </a:r>
          </a:p>
          <a:p>
            <a:pPr lvl="1">
              <a:spcBef>
                <a:spcPct val="0"/>
              </a:spcBef>
            </a:pPr>
            <a:r>
              <a:rPr lang="en-US" altLang="en-US" sz="1600" dirty="0"/>
              <a:t>right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52DAF6-24B2-0828-B19E-7356A4750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8655"/>
            <a:ext cx="65" cy="477311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C95298-EB9C-8DB5-F6C0-61DCC3931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737" y="1351236"/>
            <a:ext cx="5454821" cy="3419818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640189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FC032F-7708-957F-8BEB-BE264F600E83}"/>
              </a:ext>
            </a:extLst>
          </p:cNvPr>
          <p:cNvSpPr/>
          <p:nvPr/>
        </p:nvSpPr>
        <p:spPr>
          <a:xfrm>
            <a:off x="503583" y="2040835"/>
            <a:ext cx="4248357" cy="861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2056F6-D307-00E2-4372-D03BA2174316}"/>
              </a:ext>
            </a:extLst>
          </p:cNvPr>
          <p:cNvSpPr/>
          <p:nvPr/>
        </p:nvSpPr>
        <p:spPr>
          <a:xfrm>
            <a:off x="503583" y="2040835"/>
            <a:ext cx="4248357" cy="8613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C2028AD-2AB3-D6B4-AFEA-73F483A95318}"/>
              </a:ext>
            </a:extLst>
          </p:cNvPr>
          <p:cNvSpPr/>
          <p:nvPr/>
        </p:nvSpPr>
        <p:spPr>
          <a:xfrm>
            <a:off x="503583" y="2040835"/>
            <a:ext cx="4253947" cy="9674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82" name="object 9">
            <a:extLst>
              <a:ext uri="{FF2B5EF4-FFF2-40B4-BE49-F238E27FC236}">
                <a16:creationId xmlns:a16="http://schemas.microsoft.com/office/drawing/2014/main" id="{ADD56E22-D492-0398-44EB-6F2E9FAF3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73E629-CA21-927F-5F58-10B5B45A7D6C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4197704" y="198438"/>
            <a:ext cx="3067933" cy="449311"/>
          </a:xfrm>
          <a:prstGeom prst="rect">
            <a:avLst/>
          </a:prstGeom>
        </p:spPr>
        <p:txBody>
          <a:bodyPr wrap="non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CSS- Multiple Classes</a:t>
            </a:r>
          </a:p>
        </p:txBody>
      </p:sp>
      <p:sp>
        <p:nvSpPr>
          <p:cNvPr id="71688" name="Rectangle 15">
            <a:extLst>
              <a:ext uri="{FF2B5EF4-FFF2-40B4-BE49-F238E27FC236}">
                <a16:creationId xmlns:a16="http://schemas.microsoft.com/office/drawing/2014/main" id="{050B010E-0E8E-605E-6CEC-8DDCADB4E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87" y="739775"/>
            <a:ext cx="11794435" cy="111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 marL="406400" indent="-39528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ts val="938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classes can be applied to a single HTML element by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each class name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class attribute,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separated by a space.</a:t>
            </a:r>
          </a:p>
          <a:p>
            <a:pPr algn="just" eaLnBrk="1" hangingPunct="1">
              <a:spcBef>
                <a:spcPts val="938"/>
              </a:spcBef>
              <a:buFont typeface="Wingdings" panose="05000000000000000000" pitchFamily="2" charset="2"/>
              <a:buChar char="§"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689" name="Rectangle 19">
            <a:extLst>
              <a:ext uri="{FF2B5EF4-FFF2-40B4-BE49-F238E27FC236}">
                <a16:creationId xmlns:a16="http://schemas.microsoft.com/office/drawing/2014/main" id="{0790738B-A15B-DC99-B02D-954C22EF2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73" y="1689681"/>
            <a:ext cx="4248357" cy="31269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&lt;style&gt;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    .class_1{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             /* some styles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  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    .class_2{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        /* some styles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&lt;/style&gt;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Here two classes are defined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52DAF6-24B2-0828-B19E-7356A4750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8655"/>
            <a:ext cx="65" cy="477311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10C842-5368-D54F-3AA3-CAAD00D6A101}"/>
              </a:ext>
            </a:extLst>
          </p:cNvPr>
          <p:cNvSpPr txBox="1"/>
          <p:nvPr/>
        </p:nvSpPr>
        <p:spPr>
          <a:xfrm>
            <a:off x="509173" y="5208937"/>
            <a:ext cx="4248357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&lt;tag_name class=</a:t>
            </a:r>
            <a:r>
              <a:rPr lang="en-US" b="1" dirty="0"/>
              <a:t>"class_1 class_2"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Here the two class style are applied to tag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487EB-3506-EE99-AB7A-EE9B5A938469}"/>
              </a:ext>
            </a:extLst>
          </p:cNvPr>
          <p:cNvSpPr txBox="1"/>
          <p:nvPr/>
        </p:nvSpPr>
        <p:spPr>
          <a:xfrm>
            <a:off x="5486400" y="1340478"/>
            <a:ext cx="6374296" cy="452431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&lt;style&gt;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.para1 </a:t>
            </a:r>
            <a:r>
              <a:rPr lang="en-US" dirty="0"/>
              <a:t>{</a:t>
            </a:r>
          </a:p>
          <a:p>
            <a:r>
              <a:rPr lang="en-US" dirty="0"/>
              <a:t>		font-size: larger;</a:t>
            </a:r>
          </a:p>
          <a:p>
            <a:r>
              <a:rPr lang="en-US" dirty="0"/>
              <a:t>		margin-bottom: 35px;</a:t>
            </a:r>
          </a:p>
          <a:p>
            <a:r>
              <a:rPr lang="en-US" dirty="0"/>
              <a:t>		background-color: </a:t>
            </a:r>
            <a:r>
              <a:rPr lang="en-US" dirty="0" err="1"/>
              <a:t>lightgreen</a:t>
            </a:r>
            <a:r>
              <a:rPr lang="en-US" dirty="0"/>
              <a:t>;</a:t>
            </a:r>
          </a:p>
          <a:p>
            <a:r>
              <a:rPr lang="en-US" dirty="0"/>
              <a:t>	             }	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.para2 </a:t>
            </a:r>
            <a:r>
              <a:rPr lang="en-US" dirty="0"/>
              <a:t>{</a:t>
            </a:r>
          </a:p>
          <a:p>
            <a:r>
              <a:rPr lang="en-US" dirty="0"/>
              <a:t>		color: red;</a:t>
            </a:r>
          </a:p>
          <a:p>
            <a:r>
              <a:rPr lang="en-US" dirty="0"/>
              <a:t>	            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	&lt;p </a:t>
            </a:r>
            <a:r>
              <a:rPr lang="en-US" b="1" dirty="0"/>
              <a:t>class="</a:t>
            </a:r>
            <a:r>
              <a:rPr lang="en-US" b="1" dirty="0">
                <a:solidFill>
                  <a:srgbClr val="FF0000"/>
                </a:solidFill>
              </a:rPr>
              <a:t>para1</a:t>
            </a:r>
            <a:r>
              <a:rPr lang="en-US" dirty="0"/>
              <a:t>"&gt; only one style is applied &lt;/p&gt;</a:t>
            </a:r>
          </a:p>
          <a:p>
            <a:r>
              <a:rPr lang="en-US" dirty="0"/>
              <a:t>	&lt;p </a:t>
            </a:r>
            <a:r>
              <a:rPr lang="en-US" b="1" dirty="0">
                <a:highlight>
                  <a:srgbClr val="FFFF00"/>
                </a:highlight>
              </a:rPr>
              <a:t>class=“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para1 para2</a:t>
            </a:r>
            <a:r>
              <a:rPr lang="en-US" b="1" dirty="0"/>
              <a:t>"&gt;Two classes styles are applied</a:t>
            </a:r>
          </a:p>
          <a:p>
            <a:r>
              <a:rPr lang="en-US" dirty="0"/>
              <a:t>	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7AE535-807C-3147-443B-C05C0A13C76F}"/>
              </a:ext>
            </a:extLst>
          </p:cNvPr>
          <p:cNvSpPr/>
          <p:nvPr/>
        </p:nvSpPr>
        <p:spPr>
          <a:xfrm>
            <a:off x="503583" y="2040835"/>
            <a:ext cx="4259537" cy="861391"/>
          </a:xfrm>
          <a:prstGeom prst="rect">
            <a:avLst/>
          </a:prstGeom>
          <a:solidFill>
            <a:schemeClr val="accent4">
              <a:lumMod val="75000"/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734E2-8F66-BAA2-CF48-5383665AC07F}"/>
              </a:ext>
            </a:extLst>
          </p:cNvPr>
          <p:cNvSpPr/>
          <p:nvPr/>
        </p:nvSpPr>
        <p:spPr>
          <a:xfrm>
            <a:off x="515303" y="3079502"/>
            <a:ext cx="4259537" cy="861391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8CD75-FA72-8C7B-AEDC-C74EBA11660D}"/>
              </a:ext>
            </a:extLst>
          </p:cNvPr>
          <p:cNvSpPr/>
          <p:nvPr/>
        </p:nvSpPr>
        <p:spPr>
          <a:xfrm>
            <a:off x="5503709" y="1689681"/>
            <a:ext cx="6337723" cy="1318562"/>
          </a:xfrm>
          <a:prstGeom prst="rect">
            <a:avLst/>
          </a:prstGeom>
          <a:solidFill>
            <a:schemeClr val="accent6">
              <a:lumMod val="50000"/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9885A-ED51-7055-BB8E-54E8FDAD6E67}"/>
              </a:ext>
            </a:extLst>
          </p:cNvPr>
          <p:cNvSpPr/>
          <p:nvPr/>
        </p:nvSpPr>
        <p:spPr>
          <a:xfrm>
            <a:off x="5503710" y="3037301"/>
            <a:ext cx="6376249" cy="861391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34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object 9">
            <a:extLst>
              <a:ext uri="{FF2B5EF4-FFF2-40B4-BE49-F238E27FC236}">
                <a16:creationId xmlns:a16="http://schemas.microsoft.com/office/drawing/2014/main" id="{ADD56E22-D492-0398-44EB-6F2E9FAF3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73E629-CA21-927F-5F58-10B5B45A7D6C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4132109" y="198438"/>
            <a:ext cx="3199122" cy="449311"/>
          </a:xfrm>
          <a:prstGeom prst="rect">
            <a:avLst/>
          </a:prstGeom>
        </p:spPr>
        <p:txBody>
          <a:bodyPr wrap="non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SPECIFICITY IN CSS</a:t>
            </a:r>
          </a:p>
        </p:txBody>
      </p:sp>
      <p:sp>
        <p:nvSpPr>
          <p:cNvPr id="71688" name="Rectangle 15">
            <a:extLst>
              <a:ext uri="{FF2B5EF4-FFF2-40B4-BE49-F238E27FC236}">
                <a16:creationId xmlns:a16="http://schemas.microsoft.com/office/drawing/2014/main" id="{050B010E-0E8E-605E-6CEC-8DDCADB4E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87" y="859043"/>
            <a:ext cx="5870713" cy="35039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9205" tIns="39603" rIns="79205" bIns="39603">
            <a:spAutoFit/>
          </a:bodyPr>
          <a:lstStyle>
            <a:lvl1pPr marL="406400" indent="-39528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ts val="938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Specificity in CSS is  decides </a:t>
            </a:r>
            <a:r>
              <a:rPr lang="en-US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which styles to apply when multiple styles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are defined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same element</a:t>
            </a:r>
          </a:p>
          <a:p>
            <a:pPr algn="just" eaLnBrk="1" hangingPunct="1">
              <a:spcBef>
                <a:spcPts val="938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 if there are two or more CSS styles  applied to the same element, then the selector with the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highest specificity value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applied to that HTML element.</a:t>
            </a:r>
          </a:p>
          <a:p>
            <a:pPr algn="just" eaLnBrk="1" hangingPunct="1">
              <a:spcBef>
                <a:spcPts val="938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[DIFFERENT SELECTRS are id selector(#), class selector(.), element selector,          etc.]</a:t>
            </a:r>
          </a:p>
          <a:p>
            <a:pPr algn="just" eaLnBrk="1" hangingPunct="1">
              <a:spcBef>
                <a:spcPts val="938"/>
              </a:spcBef>
              <a:buFont typeface="Wingdings" panose="05000000000000000000" pitchFamily="2" charset="2"/>
              <a:buChar char="§"/>
            </a:pPr>
            <a:endParaRPr lang="en-US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52DAF6-24B2-0828-B19E-7356A4750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8655"/>
            <a:ext cx="65" cy="477311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10C842-5368-D54F-3AA3-CAAD00D6A101}"/>
              </a:ext>
            </a:extLst>
          </p:cNvPr>
          <p:cNvSpPr txBox="1"/>
          <p:nvPr/>
        </p:nvSpPr>
        <p:spPr>
          <a:xfrm>
            <a:off x="6321287" y="854269"/>
            <a:ext cx="5738191" cy="51570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&lt;html&gt;</a:t>
            </a:r>
          </a:p>
          <a:p>
            <a:r>
              <a:rPr lang="en-US" sz="2000" dirty="0"/>
              <a:t>&lt;head&gt;</a:t>
            </a:r>
          </a:p>
          <a:p>
            <a:r>
              <a:rPr lang="en-US" sz="2000" dirty="0"/>
              <a:t>&lt;style&gt;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     .test {color: green;}</a:t>
            </a:r>
            <a:r>
              <a:rPr lang="en-US" sz="2000" b="1" dirty="0"/>
              <a:t>   /*</a:t>
            </a:r>
            <a:r>
              <a:rPr lang="en-US" sz="2000" dirty="0"/>
              <a:t>class selector*/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      p {color: red;}         </a:t>
            </a:r>
            <a:r>
              <a:rPr lang="en-US" sz="2000" b="1" dirty="0"/>
              <a:t>/*</a:t>
            </a:r>
            <a:r>
              <a:rPr lang="en-US" sz="2000" dirty="0"/>
              <a:t>element selector */</a:t>
            </a:r>
          </a:p>
          <a:p>
            <a:endParaRPr lang="en-US" sz="2000" dirty="0"/>
          </a:p>
          <a:p>
            <a:r>
              <a:rPr lang="en-US" sz="2000" dirty="0"/>
              <a:t>&lt;/style&gt;</a:t>
            </a:r>
          </a:p>
          <a:p>
            <a:r>
              <a:rPr lang="en-US" sz="2000" dirty="0"/>
              <a:t>&lt;/head&gt;</a:t>
            </a:r>
          </a:p>
          <a:p>
            <a:r>
              <a:rPr lang="en-US" sz="2000" dirty="0"/>
              <a:t>&lt;body&gt;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&lt;p class="test"&gt;Hello World!&lt;/p&gt;  </a:t>
            </a:r>
          </a:p>
          <a:p>
            <a:r>
              <a:rPr lang="en-US" sz="2000" dirty="0"/>
              <a:t>                    </a:t>
            </a:r>
            <a:r>
              <a:rPr lang="en-US" sz="2000" dirty="0">
                <a:solidFill>
                  <a:srgbClr val="FF0000"/>
                </a:solidFill>
              </a:rPr>
              <a:t>&lt;!- - here the class selector is applied -- &gt;</a:t>
            </a:r>
          </a:p>
          <a:p>
            <a:r>
              <a:rPr lang="en-US" sz="2000" dirty="0"/>
              <a:t>&lt;/body&gt;</a:t>
            </a:r>
          </a:p>
          <a:p>
            <a:r>
              <a:rPr lang="en-US" sz="2000" dirty="0"/>
              <a:t>&lt;/html&gt;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B92E9-5ECE-9EA6-2940-62A21782C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57" y="4706209"/>
            <a:ext cx="5526157" cy="261027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919D15C-C03A-92CB-0286-0A540BE7C2D9}"/>
              </a:ext>
            </a:extLst>
          </p:cNvPr>
          <p:cNvSpPr/>
          <p:nvPr/>
        </p:nvSpPr>
        <p:spPr>
          <a:xfrm>
            <a:off x="6639339" y="2014330"/>
            <a:ext cx="4412974" cy="516835"/>
          </a:xfrm>
          <a:prstGeom prst="roundRect">
            <a:avLst/>
          </a:prstGeom>
          <a:solidFill>
            <a:srgbClr val="00B05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0D8C87-6F17-365B-A3A5-E3AB6F03B782}"/>
              </a:ext>
            </a:extLst>
          </p:cNvPr>
          <p:cNvSpPr/>
          <p:nvPr/>
        </p:nvSpPr>
        <p:spPr>
          <a:xfrm>
            <a:off x="6665127" y="2588764"/>
            <a:ext cx="4412974" cy="516835"/>
          </a:xfrm>
          <a:prstGeom prst="roundRect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11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object 9">
            <a:extLst>
              <a:ext uri="{FF2B5EF4-FFF2-40B4-BE49-F238E27FC236}">
                <a16:creationId xmlns:a16="http://schemas.microsoft.com/office/drawing/2014/main" id="{ADD56E22-D492-0398-44EB-6F2E9FAF3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73E629-CA21-927F-5F58-10B5B45A7D6C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2390227" y="198438"/>
            <a:ext cx="6682896" cy="449311"/>
          </a:xfrm>
          <a:prstGeom prst="rect">
            <a:avLst/>
          </a:prstGeom>
        </p:spPr>
        <p:txBody>
          <a:bodyPr wrap="non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SPECIFICITY FOR DIFFETENT  SELECTORS</a:t>
            </a:r>
          </a:p>
        </p:txBody>
      </p:sp>
      <p:sp>
        <p:nvSpPr>
          <p:cNvPr id="71688" name="Rectangle 15">
            <a:extLst>
              <a:ext uri="{FF2B5EF4-FFF2-40B4-BE49-F238E27FC236}">
                <a16:creationId xmlns:a16="http://schemas.microsoft.com/office/drawing/2014/main" id="{050B010E-0E8E-605E-6CEC-8DDCADB4E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0" y="5399833"/>
            <a:ext cx="5300878" cy="11187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 marL="406400" indent="-39528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ts val="938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selector is given higher priority,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Hello World will be displayed in </a:t>
            </a:r>
            <a:r>
              <a:rPr lang="en-US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</a:p>
          <a:p>
            <a:pPr algn="just" eaLnBrk="1" hangingPunct="1">
              <a:spcBef>
                <a:spcPts val="938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52DAF6-24B2-0828-B19E-7356A4750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8655"/>
            <a:ext cx="65" cy="477311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10C842-5368-D54F-3AA3-CAAD00D6A101}"/>
              </a:ext>
            </a:extLst>
          </p:cNvPr>
          <p:cNvSpPr txBox="1"/>
          <p:nvPr/>
        </p:nvSpPr>
        <p:spPr>
          <a:xfrm>
            <a:off x="159026" y="714010"/>
            <a:ext cx="5247862" cy="45858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//ID SELECTOR IS GIVEN HIGHER PRIORITY in [ID, CLASS, ELEMENT] </a:t>
            </a:r>
            <a:endParaRPr lang="en-US" sz="2000" b="1" u="sng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b="1" u="sng" dirty="0"/>
              <a:t>Ex1: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#demo {color: blue;}</a:t>
            </a:r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altLang="en-US" sz="1800" dirty="0">
                <a:solidFill>
                  <a:srgbClr val="0000FF"/>
                </a:solidFill>
              </a:rPr>
              <a:t>/* id selector */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.test {color: green;}     </a:t>
            </a:r>
            <a:r>
              <a:rPr lang="en-US" altLang="en-US" sz="1800" dirty="0"/>
              <a:t>/* class selector */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 {color: red;}               </a:t>
            </a:r>
            <a:r>
              <a:rPr lang="en-US" altLang="en-US" sz="1800" dirty="0"/>
              <a:t>/* element selector*/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&lt;p </a:t>
            </a:r>
            <a:r>
              <a:rPr lang="en-US" b="1" dirty="0">
                <a:solidFill>
                  <a:srgbClr val="C00000"/>
                </a:solidFill>
              </a:rPr>
              <a:t>id="demo</a:t>
            </a:r>
            <a:r>
              <a:rPr lang="en-US" dirty="0">
                <a:solidFill>
                  <a:srgbClr val="C00000"/>
                </a:solidFill>
              </a:rPr>
              <a:t>" </a:t>
            </a:r>
            <a:r>
              <a:rPr lang="en-US" b="1" dirty="0">
                <a:solidFill>
                  <a:srgbClr val="C00000"/>
                </a:solidFill>
              </a:rPr>
              <a:t>class="test</a:t>
            </a:r>
            <a:r>
              <a:rPr lang="en-US" dirty="0">
                <a:solidFill>
                  <a:srgbClr val="C00000"/>
                </a:solidFill>
              </a:rPr>
              <a:t>"</a:t>
            </a:r>
            <a:r>
              <a:rPr lang="en-US" dirty="0"/>
              <a:t>&gt;</a:t>
            </a:r>
            <a:r>
              <a:rPr lang="en-US" dirty="0">
                <a:solidFill>
                  <a:srgbClr val="0000FF"/>
                </a:solidFill>
              </a:rPr>
              <a:t>Hello World!</a:t>
            </a:r>
            <a:r>
              <a:rPr lang="en-US" dirty="0"/>
              <a:t>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9F21B6-C4C1-30BD-DCAF-BB8465BA4035}"/>
              </a:ext>
            </a:extLst>
          </p:cNvPr>
          <p:cNvSpPr txBox="1"/>
          <p:nvPr/>
        </p:nvSpPr>
        <p:spPr>
          <a:xfrm>
            <a:off x="5731670" y="715202"/>
            <a:ext cx="6301304" cy="4524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//INLINE STYLE IS GIVEN THE HIGHEST PRIORITY IN [ID ,CLASS, ELEMENT, INLINE}</a:t>
            </a:r>
            <a:endParaRPr lang="en-US" b="1" u="sng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b="1" u="sng" dirty="0"/>
              <a:t>Ex 2.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#demo {color: blue;} </a:t>
            </a:r>
            <a:r>
              <a:rPr lang="en-US" altLang="en-US" sz="1800" b="1" dirty="0">
                <a:solidFill>
                  <a:srgbClr val="0000FF"/>
                </a:solidFill>
              </a:rPr>
              <a:t>/* id selector */</a:t>
            </a:r>
            <a:endParaRPr lang="en-US" b="1" dirty="0">
              <a:solidFill>
                <a:srgbClr val="0000FF"/>
              </a:solidFill>
            </a:endParaRP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.test {color: green;}   </a:t>
            </a:r>
            <a:r>
              <a:rPr lang="en-US" altLang="en-US" sz="1800" b="1" dirty="0">
                <a:solidFill>
                  <a:srgbClr val="008000"/>
                </a:solidFill>
              </a:rPr>
              <a:t>/* class selector */</a:t>
            </a:r>
            <a:endParaRPr lang="en-US" b="1" dirty="0">
              <a:solidFill>
                <a:srgbClr val="0080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 p {color: red;}         </a:t>
            </a:r>
            <a:r>
              <a:rPr lang="en-US" altLang="en-US" sz="1800" b="1" dirty="0">
                <a:solidFill>
                  <a:srgbClr val="FF0000"/>
                </a:solidFill>
              </a:rPr>
              <a:t>/* element selector*/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b="1" dirty="0"/>
              <a:t>&lt;p </a:t>
            </a:r>
            <a:r>
              <a:rPr lang="en-US" b="1" dirty="0">
                <a:solidFill>
                  <a:srgbClr val="0000FF"/>
                </a:solidFill>
              </a:rPr>
              <a:t>id="demo" </a:t>
            </a:r>
            <a:r>
              <a:rPr lang="en-US" b="1" dirty="0">
                <a:solidFill>
                  <a:srgbClr val="008000"/>
                </a:solidFill>
              </a:rPr>
              <a:t>class="test</a:t>
            </a:r>
            <a:r>
              <a:rPr lang="en-US" b="1" dirty="0">
                <a:solidFill>
                  <a:srgbClr val="C00000"/>
                </a:solidFill>
              </a:rPr>
              <a:t>" </a:t>
            </a:r>
            <a:r>
              <a:rPr lang="en-US" b="1" dirty="0">
                <a:solidFill>
                  <a:srgbClr val="F1556B"/>
                </a:solidFill>
              </a:rPr>
              <a:t>style="color: pink;"</a:t>
            </a:r>
            <a:r>
              <a:rPr lang="en-US" b="1" dirty="0">
                <a:solidFill>
                  <a:srgbClr val="C00000"/>
                </a:solidFill>
              </a:rPr>
              <a:t>&gt;</a:t>
            </a:r>
            <a:r>
              <a:rPr lang="en-US" b="1" dirty="0">
                <a:solidFill>
                  <a:srgbClr val="922E60"/>
                </a:solidFill>
              </a:rPr>
              <a:t>Inline style</a:t>
            </a:r>
            <a:r>
              <a:rPr lang="en-US" b="1" dirty="0"/>
              <a:t>&lt;/p&gt;</a:t>
            </a:r>
          </a:p>
          <a:p>
            <a:r>
              <a:rPr lang="en-US" dirty="0"/>
              <a:t>	                               </a:t>
            </a:r>
            <a:r>
              <a:rPr lang="en-US" b="1" dirty="0">
                <a:sym typeface="Wingdings" panose="05000000000000000000" pitchFamily="2" charset="2"/>
              </a:rPr>
              <a:t>&lt;! - - inline selector  is </a:t>
            </a:r>
            <a:r>
              <a:rPr lang="en-US" b="1" dirty="0" err="1">
                <a:sym typeface="Wingdings" panose="05000000000000000000" pitchFamily="2" charset="2"/>
              </a:rPr>
              <a:t>appled</a:t>
            </a:r>
            <a:r>
              <a:rPr lang="en-US" b="1" dirty="0">
                <a:sym typeface="Wingdings" panose="05000000000000000000" pitchFamily="2" charset="2"/>
              </a:rPr>
              <a:t>--&gt;</a:t>
            </a:r>
            <a:endParaRPr lang="en-US" b="1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3CBC1E-1ADE-67F9-7788-974BCBBC1CC9}"/>
              </a:ext>
            </a:extLst>
          </p:cNvPr>
          <p:cNvSpPr txBox="1"/>
          <p:nvPr/>
        </p:nvSpPr>
        <p:spPr>
          <a:xfrm>
            <a:off x="5731670" y="4879468"/>
            <a:ext cx="6096000" cy="14388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06400" indent="-395288" algn="just">
              <a:spcBef>
                <a:spcPts val="938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have added an inline style for the "p" element. </a:t>
            </a:r>
          </a:p>
          <a:p>
            <a:pPr marL="406400" indent="-395288" algn="just">
              <a:spcBef>
                <a:spcPts val="938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text will now be pink, because the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 style is given the highest priority</a:t>
            </a:r>
          </a:p>
        </p:txBody>
      </p:sp>
    </p:spTree>
    <p:extLst>
      <p:ext uri="{BB962C8B-B14F-4D97-AF65-F5344CB8AC3E}">
        <p14:creationId xmlns:p14="http://schemas.microsoft.com/office/powerpoint/2010/main" val="75952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98438"/>
            <a:ext cx="12085983" cy="449311"/>
          </a:xfrm>
          <a:prstGeom prst="rect">
            <a:avLst/>
          </a:prstGeom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CSS- Cascading Style Sheets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22" y="739775"/>
            <a:ext cx="11953459" cy="525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100" b="1" dirty="0"/>
              <a:t>  CSS adds the styles to the HTML document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100" b="1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100" b="1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100" b="1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100" b="1" dirty="0"/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100" b="1" u="sng" dirty="0">
                <a:solidFill>
                  <a:srgbClr val="FF0000"/>
                </a:solidFill>
              </a:rPr>
              <a:t>3 WAYS TO ADD CSS TO HTML: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100" b="1" dirty="0"/>
              <a:t>-------------------------------------------------------------------------------------------------------------------------------------------------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100" b="1" dirty="0"/>
              <a:t>THREE TYPES OF CSS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en-US" sz="2100" b="1" dirty="0"/>
          </a:p>
          <a:p>
            <a:pPr eaLnBrk="1" hangingPunct="1">
              <a:spcBef>
                <a:spcPct val="0"/>
              </a:spcBef>
              <a:buNone/>
            </a:pPr>
            <a:endParaRPr lang="en-US" altLang="en-US" sz="2100" b="1" dirty="0"/>
          </a:p>
          <a:p>
            <a:pPr eaLnBrk="1" hangingPunct="1">
              <a:spcBef>
                <a:spcPct val="0"/>
              </a:spcBef>
              <a:buNone/>
            </a:pPr>
            <a:endParaRPr lang="en-US" altLang="en-US" sz="2100" b="1" dirty="0"/>
          </a:p>
          <a:p>
            <a:pPr eaLnBrk="1" hangingPunct="1">
              <a:spcBef>
                <a:spcPct val="0"/>
              </a:spcBef>
              <a:buNone/>
            </a:pPr>
            <a:endParaRPr lang="en-US" altLang="en-US" sz="2100" b="1" dirty="0"/>
          </a:p>
          <a:p>
            <a:pPr eaLnBrk="1" hangingPunct="1">
              <a:spcBef>
                <a:spcPct val="0"/>
              </a:spcBef>
              <a:buNone/>
            </a:pPr>
            <a:endParaRPr lang="en-US" altLang="en-US" sz="2100" b="1" dirty="0"/>
          </a:p>
          <a:p>
            <a:pPr eaLnBrk="1" hangingPunct="1">
              <a:spcBef>
                <a:spcPct val="0"/>
              </a:spcBef>
              <a:buNone/>
            </a:pPr>
            <a:endParaRPr lang="en-US" altLang="en-US" sz="2100" b="1" dirty="0"/>
          </a:p>
          <a:p>
            <a:pPr eaLnBrk="1" hangingPunct="1">
              <a:spcBef>
                <a:spcPct val="0"/>
              </a:spcBef>
              <a:buNone/>
            </a:pPr>
            <a:endParaRPr lang="en-US" altLang="en-US" sz="2100" b="1" dirty="0"/>
          </a:p>
          <a:p>
            <a:pPr eaLnBrk="1" hangingPunct="1">
              <a:spcBef>
                <a:spcPct val="0"/>
              </a:spcBef>
              <a:buNone/>
            </a:pPr>
            <a:endParaRPr lang="en-US" altLang="en-US" sz="21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C613E9-0518-6F04-C06C-4C48D875F53D}"/>
              </a:ext>
            </a:extLst>
          </p:cNvPr>
          <p:cNvGrpSpPr/>
          <p:nvPr/>
        </p:nvGrpSpPr>
        <p:grpSpPr>
          <a:xfrm>
            <a:off x="1204981" y="1340591"/>
            <a:ext cx="7813675" cy="873125"/>
            <a:chOff x="2384425" y="2622550"/>
            <a:chExt cx="7813675" cy="87312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BE7FF23-021B-CAAB-CB43-3F2A27B39598}"/>
                </a:ext>
              </a:extLst>
            </p:cNvPr>
            <p:cNvSpPr/>
            <p:nvPr/>
          </p:nvSpPr>
          <p:spPr>
            <a:xfrm>
              <a:off x="2384425" y="2824163"/>
              <a:ext cx="2082800" cy="671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205" tIns="39603" rIns="79205" bIns="39603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b="1" dirty="0">
                  <a:solidFill>
                    <a:schemeClr val="tx1"/>
                  </a:solidFill>
                </a:rPr>
                <a:t>Content	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2B4D8B4-7FE1-0256-09BF-D0C53613A058}"/>
                </a:ext>
              </a:extLst>
            </p:cNvPr>
            <p:cNvSpPr/>
            <p:nvPr/>
          </p:nvSpPr>
          <p:spPr>
            <a:xfrm>
              <a:off x="4989513" y="2755900"/>
              <a:ext cx="2278062" cy="6731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205" tIns="39603" rIns="79205" bIns="39603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00" b="1" dirty="0">
                  <a:solidFill>
                    <a:schemeClr val="tx1"/>
                  </a:solidFill>
                </a:rPr>
                <a:t>Style</a:t>
              </a:r>
            </a:p>
          </p:txBody>
        </p:sp>
        <p:sp>
          <p:nvSpPr>
            <p:cNvPr id="5" name="Equal 19">
              <a:extLst>
                <a:ext uri="{FF2B5EF4-FFF2-40B4-BE49-F238E27FC236}">
                  <a16:creationId xmlns:a16="http://schemas.microsoft.com/office/drawing/2014/main" id="{D591DCFA-78FD-4010-D946-501D983230C5}"/>
                </a:ext>
              </a:extLst>
            </p:cNvPr>
            <p:cNvSpPr/>
            <p:nvPr/>
          </p:nvSpPr>
          <p:spPr>
            <a:xfrm>
              <a:off x="7462838" y="2824163"/>
              <a:ext cx="457200" cy="403225"/>
            </a:xfrm>
            <a:prstGeom prst="mathEqual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205" tIns="39603" rIns="79205" bIns="39603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Plus 20">
              <a:extLst>
                <a:ext uri="{FF2B5EF4-FFF2-40B4-BE49-F238E27FC236}">
                  <a16:creationId xmlns:a16="http://schemas.microsoft.com/office/drawing/2014/main" id="{29E2C828-53A1-8F6D-8939-5AA6919EFAFC}"/>
                </a:ext>
              </a:extLst>
            </p:cNvPr>
            <p:cNvSpPr/>
            <p:nvPr/>
          </p:nvSpPr>
          <p:spPr>
            <a:xfrm>
              <a:off x="4533900" y="2959100"/>
              <a:ext cx="390525" cy="268288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205" tIns="39603" rIns="79205" bIns="39603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ounded Rectangle 21">
              <a:extLst>
                <a:ext uri="{FF2B5EF4-FFF2-40B4-BE49-F238E27FC236}">
                  <a16:creationId xmlns:a16="http://schemas.microsoft.com/office/drawing/2014/main" id="{18E76C35-5472-3FF2-9FF9-478FB5A9B05A}"/>
                </a:ext>
              </a:extLst>
            </p:cNvPr>
            <p:cNvSpPr/>
            <p:nvPr/>
          </p:nvSpPr>
          <p:spPr>
            <a:xfrm>
              <a:off x="8180388" y="2622550"/>
              <a:ext cx="2017712" cy="739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205" tIns="39603" rIns="79205" bIns="39603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00" b="1" dirty="0">
                  <a:solidFill>
                    <a:schemeClr val="tx1"/>
                  </a:solidFill>
                </a:rPr>
                <a:t>Document</a:t>
              </a:r>
            </a:p>
          </p:txBody>
        </p:sp>
      </p:grpSp>
      <p:pic>
        <p:nvPicPr>
          <p:cNvPr id="1026" name="Picture 2" descr="Types of Cascading Style Sheets (CSS)">
            <a:extLst>
              <a:ext uri="{FF2B5EF4-FFF2-40B4-BE49-F238E27FC236}">
                <a16:creationId xmlns:a16="http://schemas.microsoft.com/office/drawing/2014/main" id="{33E9660E-9496-AE70-349D-0043EEB97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131" y="3156928"/>
            <a:ext cx="5560944" cy="203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4B43D5-A92F-CF14-F868-0191F51D1926}"/>
              </a:ext>
            </a:extLst>
          </p:cNvPr>
          <p:cNvSpPr txBox="1"/>
          <p:nvPr/>
        </p:nvSpPr>
        <p:spPr>
          <a:xfrm>
            <a:off x="167517" y="3548531"/>
            <a:ext cx="5676692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None/>
            </a:pPr>
            <a:r>
              <a:rPr lang="en-US" altLang="en-US" sz="2100" b="1" dirty="0"/>
              <a:t>CSS can be added to HTML elements in 3 ways:</a:t>
            </a:r>
          </a:p>
          <a:p>
            <a:pPr lvl="1">
              <a:spcBef>
                <a:spcPct val="0"/>
              </a:spcBef>
            </a:pPr>
            <a:endParaRPr lang="en-US" altLang="en-US" sz="2100" b="1" dirty="0"/>
          </a:p>
          <a:p>
            <a:pPr lvl="1">
              <a:spcBef>
                <a:spcPct val="0"/>
              </a:spcBef>
            </a:pPr>
            <a:r>
              <a:rPr lang="en-US" altLang="en-US" sz="2100" b="1" dirty="0">
                <a:solidFill>
                  <a:srgbClr val="FF0000"/>
                </a:solidFill>
              </a:rPr>
              <a:t>1.Inline </a:t>
            </a:r>
            <a:r>
              <a:rPr lang="en-US" altLang="en-US" sz="2100" dirty="0"/>
              <a:t>- by using the </a:t>
            </a:r>
            <a:r>
              <a:rPr lang="en-US" altLang="en-US" sz="2100" b="1" dirty="0"/>
              <a:t>style</a:t>
            </a:r>
            <a:r>
              <a:rPr lang="en-US" altLang="en-US" sz="2100" dirty="0"/>
              <a:t> attribute in HTML elements</a:t>
            </a:r>
          </a:p>
          <a:p>
            <a:pPr lvl="1">
              <a:spcBef>
                <a:spcPct val="0"/>
              </a:spcBef>
            </a:pPr>
            <a:r>
              <a:rPr lang="en-US" altLang="en-US" sz="2100" dirty="0">
                <a:solidFill>
                  <a:srgbClr val="7030A0"/>
                </a:solidFill>
              </a:rPr>
              <a:t>  Applied to only one element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100" b="1" dirty="0">
                <a:solidFill>
                  <a:srgbClr val="FF0000"/>
                </a:solidFill>
              </a:rPr>
              <a:t>2. Internal</a:t>
            </a:r>
            <a:r>
              <a:rPr lang="en-US" altLang="en-US" sz="2100" dirty="0">
                <a:solidFill>
                  <a:srgbClr val="FF0000"/>
                </a:solidFill>
              </a:rPr>
              <a:t> </a:t>
            </a:r>
            <a:r>
              <a:rPr lang="en-US" altLang="en-US" sz="2100" dirty="0"/>
              <a:t>- by using a </a:t>
            </a:r>
            <a:r>
              <a:rPr lang="en-US" altLang="en-US" sz="2100" b="1" dirty="0"/>
              <a:t>&lt;style&gt; </a:t>
            </a:r>
            <a:r>
              <a:rPr lang="en-US" altLang="en-US" sz="2100" dirty="0"/>
              <a:t>element in the </a:t>
            </a:r>
            <a:r>
              <a:rPr lang="en-US" altLang="en-US" sz="2100" b="1" dirty="0"/>
              <a:t>&lt;head&gt; </a:t>
            </a:r>
            <a:r>
              <a:rPr lang="en-US" altLang="en-US" sz="2100" dirty="0"/>
              <a:t>section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100" dirty="0">
                <a:solidFill>
                  <a:srgbClr val="7030A0"/>
                </a:solidFill>
              </a:rPr>
              <a:t>Applied to entire web page</a:t>
            </a:r>
          </a:p>
          <a:p>
            <a:pPr lvl="1" eaLnBrk="1" hangingPunct="1">
              <a:spcBef>
                <a:spcPct val="0"/>
              </a:spcBef>
            </a:pPr>
            <a:endParaRPr lang="en-US" altLang="en-US" sz="2100" dirty="0"/>
          </a:p>
          <a:p>
            <a:pPr lvl="1">
              <a:spcBef>
                <a:spcPct val="0"/>
              </a:spcBef>
            </a:pPr>
            <a:r>
              <a:rPr lang="en-US" altLang="en-US" sz="2100" b="1" dirty="0">
                <a:solidFill>
                  <a:srgbClr val="FF0000"/>
                </a:solidFill>
              </a:rPr>
              <a:t>3. External</a:t>
            </a:r>
            <a:r>
              <a:rPr lang="en-US" altLang="en-US" sz="2100" dirty="0">
                <a:solidFill>
                  <a:srgbClr val="FF0000"/>
                </a:solidFill>
              </a:rPr>
              <a:t> </a:t>
            </a:r>
            <a:r>
              <a:rPr lang="en-US" altLang="en-US" sz="2100" dirty="0"/>
              <a:t>- by using an </a:t>
            </a:r>
            <a:r>
              <a:rPr lang="en-US" altLang="en-US" sz="2100" b="1" dirty="0"/>
              <a:t>external .CSS file</a:t>
            </a:r>
          </a:p>
          <a:p>
            <a:pPr lvl="1" eaLnBrk="1" hangingPunct="1">
              <a:spcBef>
                <a:spcPct val="0"/>
              </a:spcBef>
            </a:pPr>
            <a:endParaRPr lang="en-US" altLang="en-US" sz="2100" dirty="0"/>
          </a:p>
        </p:txBody>
      </p:sp>
    </p:spTree>
    <p:extLst>
      <p:ext uri="{BB962C8B-B14F-4D97-AF65-F5344CB8AC3E}">
        <p14:creationId xmlns:p14="http://schemas.microsoft.com/office/powerpoint/2010/main" val="4132739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318053" y="198438"/>
            <a:ext cx="11635408" cy="449311"/>
          </a:xfrm>
          <a:prstGeom prst="rect">
            <a:avLst/>
          </a:prstGeom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Specificity hierarchy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CF46A-E7F7-D7B2-3F7A-8E8D0E924D5E}"/>
              </a:ext>
            </a:extLst>
          </p:cNvPr>
          <p:cNvSpPr txBox="1"/>
          <p:nvPr/>
        </p:nvSpPr>
        <p:spPr>
          <a:xfrm>
            <a:off x="39757" y="700757"/>
            <a:ext cx="119137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inter-regular"/>
              </a:rPr>
              <a:t>Each selector has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inter-regular"/>
              </a:rPr>
              <a:t>place in the hierarchy. </a:t>
            </a:r>
          </a:p>
          <a:p>
            <a:r>
              <a:rPr lang="en-US" sz="2000" b="0" i="0" dirty="0">
                <a:effectLst/>
                <a:latin typeface="inter-regular"/>
              </a:rPr>
              <a:t>	</a:t>
            </a:r>
            <a:endParaRPr lang="en-US" sz="2000" dirty="0"/>
          </a:p>
        </p:txBody>
      </p:sp>
      <p:pic>
        <p:nvPicPr>
          <p:cNvPr id="2050" name="Picture 2" descr="CSS Specificity">
            <a:extLst>
              <a:ext uri="{FF2B5EF4-FFF2-40B4-BE49-F238E27FC236}">
                <a16:creationId xmlns:a16="http://schemas.microsoft.com/office/drawing/2014/main" id="{70BAD37A-3E00-F375-7EFB-41C859CC0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638" y="1408643"/>
            <a:ext cx="5779823" cy="389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EA4A1E-A981-5378-845D-0B1E606B5C90}"/>
              </a:ext>
            </a:extLst>
          </p:cNvPr>
          <p:cNvSpPr txBox="1"/>
          <p:nvPr/>
        </p:nvSpPr>
        <p:spPr>
          <a:xfrm>
            <a:off x="238539" y="1332846"/>
            <a:ext cx="610537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FF0000"/>
                </a:solidFill>
                <a:effectLst/>
                <a:latin typeface="inter-regular"/>
              </a:rPr>
              <a:t>FOUR</a:t>
            </a:r>
            <a:r>
              <a:rPr lang="en-US" sz="2000" b="1" i="0" dirty="0">
                <a:effectLst/>
                <a:latin typeface="inter-regular"/>
              </a:rPr>
              <a:t> categories </a:t>
            </a:r>
            <a:r>
              <a:rPr lang="en-US" sz="2000" b="0" i="0" dirty="0">
                <a:effectLst/>
                <a:latin typeface="inter-regular"/>
              </a:rPr>
              <a:t>define the selector's specificity level:</a:t>
            </a:r>
          </a:p>
          <a:p>
            <a:pPr algn="l"/>
            <a:endParaRPr lang="en-US" sz="2000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1600" b="1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PRIORITY 1: </a:t>
            </a:r>
            <a:r>
              <a:rPr lang="en-US" sz="1600" b="1" i="0" u="sng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INLINE STYLES</a:t>
            </a:r>
            <a:r>
              <a:rPr lang="en-US" sz="1600" b="0" i="0" u="sng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  </a:t>
            </a:r>
            <a:r>
              <a:rPr lang="en-US" sz="1600" b="1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(highest priority)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Example: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&lt;h1 style="color: pink;"&gt;</a:t>
            </a:r>
          </a:p>
          <a:p>
            <a:pPr algn="l"/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1600" b="1" dirty="0">
                <a:solidFill>
                  <a:srgbClr val="C00000"/>
                </a:solidFill>
                <a:latin typeface="Verdana" panose="020B0604030504040204" pitchFamily="34" charset="0"/>
              </a:rPr>
              <a:t>PROORITY 2: </a:t>
            </a:r>
            <a:r>
              <a:rPr lang="en-US" sz="1600" b="1" dirty="0">
                <a:solidFill>
                  <a:srgbClr val="C0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0" u="sng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ID SELECTOR (#)</a:t>
            </a:r>
          </a:p>
          <a:p>
            <a:pPr algn="l"/>
            <a:r>
              <a:rPr lang="en-US" sz="1600" b="1" dirty="0">
                <a:solidFill>
                  <a:srgbClr val="C00000"/>
                </a:solidFill>
                <a:latin typeface="Verdana" panose="020B0604030504040204" pitchFamily="34" charset="0"/>
              </a:rPr>
              <a:t>	</a:t>
            </a:r>
          </a:p>
          <a:p>
            <a:pPr algn="l"/>
            <a:r>
              <a:rPr lang="en-US" sz="1600" b="1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 - Example: </a:t>
            </a:r>
            <a:r>
              <a:rPr lang="en-US" sz="1600" b="1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#navbar</a:t>
            </a:r>
          </a:p>
          <a:p>
            <a:pPr algn="l"/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1600" b="1" dirty="0">
                <a:solidFill>
                  <a:srgbClr val="7030A0"/>
                </a:solidFill>
                <a:latin typeface="Verdana" panose="020B0604030504040204" pitchFamily="34" charset="0"/>
              </a:rPr>
              <a:t>PROIRITY 3:</a:t>
            </a:r>
            <a:r>
              <a:rPr lang="en-US" sz="1600" b="1" i="0" dirty="0">
                <a:solidFill>
                  <a:srgbClr val="7030A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600" b="1" i="0" u="sng" dirty="0">
                <a:solidFill>
                  <a:srgbClr val="7030A0"/>
                </a:solidFill>
                <a:effectLst/>
                <a:latin typeface="Verdana" panose="020B0604030504040204" pitchFamily="34" charset="0"/>
              </a:rPr>
              <a:t>CLASS SELECTOS</a:t>
            </a:r>
            <a:r>
              <a:rPr lang="en-US" sz="1600" b="1" i="0" dirty="0">
                <a:solidFill>
                  <a:srgbClr val="7030A0"/>
                </a:solidFill>
                <a:effectLst/>
                <a:latin typeface="Verdana" panose="020B0604030504040204" pitchFamily="34" charset="0"/>
              </a:rPr>
              <a:t>, pseudo-classes, attribute selectors</a:t>
            </a:r>
            <a:r>
              <a:rPr lang="en-US" sz="1600" b="0" i="0" dirty="0">
                <a:solidFill>
                  <a:srgbClr val="7030A0"/>
                </a:solidFill>
                <a:effectLst/>
                <a:latin typeface="Verdana" panose="020B0604030504040204" pitchFamily="34" charset="0"/>
              </a:rPr>
              <a:t> -   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      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Example: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.test, </a:t>
            </a:r>
            <a:r>
              <a:rPr lang="en-US" sz="16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:hover, [</a:t>
            </a:r>
            <a:r>
              <a:rPr lang="en-US" sz="160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href</a:t>
            </a:r>
            <a:r>
              <a:rPr lang="en-US" sz="16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]</a:t>
            </a:r>
          </a:p>
          <a:p>
            <a:pPr algn="l"/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PRIORITY 4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600" b="1" i="0" u="sng" dirty="0">
                <a:solidFill>
                  <a:schemeClr val="accent5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ELEMENT SELECTOR </a:t>
            </a:r>
            <a:r>
              <a:rPr lang="en-US" sz="1600" b="1" i="0" dirty="0">
                <a:solidFill>
                  <a:schemeClr val="accent5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and pseudo-elements</a:t>
            </a:r>
            <a:r>
              <a:rPr lang="en-US" sz="1600" b="0" i="0" dirty="0">
                <a:solidFill>
                  <a:schemeClr val="accent5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 - 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        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     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Example: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h1, ::before</a:t>
            </a:r>
          </a:p>
        </p:txBody>
      </p:sp>
      <p:sp>
        <p:nvSpPr>
          <p:cNvPr id="2" name="object 9">
            <a:extLst>
              <a:ext uri="{FF2B5EF4-FFF2-40B4-BE49-F238E27FC236}">
                <a16:creationId xmlns:a16="http://schemas.microsoft.com/office/drawing/2014/main" id="{0552912B-95F0-3869-844B-6127905AE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9897F3-4FB5-CF3A-1C53-39CB825DC8DA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7BA10A-D8DE-F2E7-564A-75596686773E}"/>
              </a:ext>
            </a:extLst>
          </p:cNvPr>
          <p:cNvSpPr txBox="1"/>
          <p:nvPr/>
        </p:nvSpPr>
        <p:spPr>
          <a:xfrm>
            <a:off x="6892119" y="2934269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0E5F0-EB69-2325-5784-59DA5E03A1CE}"/>
              </a:ext>
            </a:extLst>
          </p:cNvPr>
          <p:cNvSpPr txBox="1"/>
          <p:nvPr/>
        </p:nvSpPr>
        <p:spPr>
          <a:xfrm>
            <a:off x="8109045" y="2936541"/>
            <a:ext cx="8082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  </a:t>
            </a:r>
            <a:r>
              <a:rPr lang="en-US" sz="1200" dirty="0"/>
              <a:t>SELCEROT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DAF0E-FEDD-F707-A74A-34A6A1C7AF99}"/>
              </a:ext>
            </a:extLst>
          </p:cNvPr>
          <p:cNvSpPr txBox="1"/>
          <p:nvPr/>
        </p:nvSpPr>
        <p:spPr>
          <a:xfrm>
            <a:off x="9353265" y="2884224"/>
            <a:ext cx="8082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sz="1200" dirty="0"/>
              <a:t>SELCEROT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B658D-B456-DE05-6277-5BEC0A2C3EEF}"/>
              </a:ext>
            </a:extLst>
          </p:cNvPr>
          <p:cNvSpPr txBox="1"/>
          <p:nvPr/>
        </p:nvSpPr>
        <p:spPr>
          <a:xfrm>
            <a:off x="10583845" y="2927440"/>
            <a:ext cx="8082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ELEMENT</a:t>
            </a:r>
            <a:r>
              <a:rPr lang="en-US" dirty="0"/>
              <a:t> </a:t>
            </a:r>
            <a:r>
              <a:rPr lang="en-US" sz="1200" dirty="0"/>
              <a:t>SELCEROT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25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318053" y="198438"/>
            <a:ext cx="11635408" cy="449311"/>
          </a:xfrm>
          <a:prstGeom prst="rect">
            <a:avLst/>
          </a:prstGeom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Pseudo-classes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EA4A1E-A981-5378-845D-0B1E606B5C90}"/>
              </a:ext>
            </a:extLst>
          </p:cNvPr>
          <p:cNvSpPr txBox="1"/>
          <p:nvPr/>
        </p:nvSpPr>
        <p:spPr>
          <a:xfrm>
            <a:off x="318053" y="951582"/>
            <a:ext cx="61053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inter-regular"/>
              </a:rPr>
              <a:t>A pseudo-class is used to define a </a:t>
            </a:r>
            <a:r>
              <a:rPr lang="en-US" sz="2000" b="1" i="0" dirty="0">
                <a:effectLst/>
                <a:latin typeface="inter-regular"/>
              </a:rPr>
              <a:t>special state of an element.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b="0" i="0" dirty="0">
              <a:effectLst/>
              <a:latin typeface="inter-regular"/>
            </a:endParaRPr>
          </a:p>
          <a:p>
            <a:pPr algn="l"/>
            <a:r>
              <a:rPr lang="en-US" sz="2000" b="0" i="0" dirty="0">
                <a:effectLst/>
                <a:latin typeface="inter-regular"/>
              </a:rPr>
              <a:t>For example, it can be used to: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inter-regular"/>
              </a:rPr>
              <a:t>Style an element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inter-regular"/>
              </a:rPr>
              <a:t>when a user mouses over it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inter-regular"/>
              </a:rPr>
              <a:t>Style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inter-regular"/>
              </a:rPr>
              <a:t>visited and unvisited links differently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inter-regular"/>
              </a:rPr>
              <a:t>Style an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inter-regular"/>
              </a:rPr>
              <a:t>element when it gets focus</a:t>
            </a:r>
            <a:endParaRPr lang="en-US" sz="1600" b="1" i="0" dirty="0">
              <a:solidFill>
                <a:srgbClr val="FF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" name="object 9">
            <a:extLst>
              <a:ext uri="{FF2B5EF4-FFF2-40B4-BE49-F238E27FC236}">
                <a16:creationId xmlns:a16="http://schemas.microsoft.com/office/drawing/2014/main" id="{0552912B-95F0-3869-844B-6127905AE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9897F3-4FB5-CF3A-1C53-39CB825DC8DA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DB9FD8E-423C-A727-8D10-9D875782D2AA}"/>
              </a:ext>
            </a:extLst>
          </p:cNvPr>
          <p:cNvSpPr txBox="1"/>
          <p:nvPr/>
        </p:nvSpPr>
        <p:spPr>
          <a:xfrm>
            <a:off x="781878" y="365965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selector:pseudo-class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property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281CE9-083A-09D7-EC90-838ACD5EFDEC}"/>
              </a:ext>
            </a:extLst>
          </p:cNvPr>
          <p:cNvSpPr txBox="1"/>
          <p:nvPr/>
        </p:nvSpPr>
        <p:spPr>
          <a:xfrm>
            <a:off x="6877878" y="931843"/>
            <a:ext cx="4748152" cy="5355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unvisited link */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a:link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#FF0000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visited link */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a:visited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#00FF00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mouse over link */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a:hover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#FF00FF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selected link */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a:active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#0000FF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095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318053" y="198438"/>
            <a:ext cx="11635408" cy="449311"/>
          </a:xfrm>
          <a:prstGeom prst="rect">
            <a:avLst/>
          </a:prstGeom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Specificity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CF46A-E7F7-D7B2-3F7A-8E8D0E924D5E}"/>
              </a:ext>
            </a:extLst>
          </p:cNvPr>
          <p:cNvSpPr txBox="1"/>
          <p:nvPr/>
        </p:nvSpPr>
        <p:spPr>
          <a:xfrm>
            <a:off x="178905" y="727265"/>
            <a:ext cx="11913704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i="0" u="sng" dirty="0">
                <a:solidFill>
                  <a:srgbClr val="FF0000"/>
                </a:solidFill>
                <a:effectLst/>
                <a:latin typeface="inter-bold"/>
              </a:rPr>
              <a:t>Equal specificity</a:t>
            </a:r>
            <a:r>
              <a:rPr lang="en-US" sz="2000" b="1" i="0" dirty="0">
                <a:effectLst/>
                <a:latin typeface="inter-bold"/>
              </a:rPr>
              <a:t>: the latest rule wins - </a:t>
            </a:r>
            <a:r>
              <a:rPr lang="en-US" sz="2000" i="0" dirty="0">
                <a:effectLst/>
                <a:latin typeface="inter-bold"/>
              </a:rPr>
              <a:t>If the same rule is written twice, </a:t>
            </a:r>
            <a:r>
              <a:rPr lang="en-US" sz="2000" b="1" i="0" dirty="0">
                <a:effectLst/>
                <a:latin typeface="inter-bold"/>
              </a:rPr>
              <a:t>then the latest(last) rule </a:t>
            </a:r>
            <a:r>
              <a:rPr lang="en-US" sz="2000" b="1" dirty="0">
                <a:latin typeface="inter-bold"/>
              </a:rPr>
              <a:t>will be applied</a:t>
            </a:r>
            <a:r>
              <a:rPr lang="en-US" sz="2000" b="1" i="0" dirty="0">
                <a:effectLst/>
                <a:latin typeface="inter-bold"/>
              </a:rPr>
              <a:t>.</a:t>
            </a:r>
            <a:r>
              <a:rPr lang="en-US" sz="2000" dirty="0">
                <a:latin typeface="erdana"/>
              </a:rPr>
              <a:t>	</a:t>
            </a:r>
          </a:p>
          <a:p>
            <a:pPr lvl="2"/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yellow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lang="en-US" sz="2000" dirty="0"/>
            </a:b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   /* highest priority */</a:t>
            </a:r>
            <a:endParaRPr lang="en-US" sz="2000" b="1" i="0" dirty="0">
              <a:effectLst/>
              <a:latin typeface="inter-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A6FB1-B424-E02F-92C8-4D8C657C6FE2}"/>
              </a:ext>
            </a:extLst>
          </p:cNvPr>
          <p:cNvSpPr txBox="1"/>
          <p:nvPr/>
        </p:nvSpPr>
        <p:spPr>
          <a:xfrm>
            <a:off x="218662" y="2088463"/>
            <a:ext cx="5877338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000" dirty="0">
              <a:latin typeface="erdan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erdana"/>
              </a:rPr>
              <a:t>The specificity of </a:t>
            </a:r>
            <a:r>
              <a:rPr lang="en-US" sz="2000" b="1" i="0" dirty="0">
                <a:effectLst/>
                <a:latin typeface="erdana"/>
              </a:rPr>
              <a:t>class selector is greater than the element selectors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 dirty="0">
              <a:latin typeface="erdan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 i="0" dirty="0">
              <a:effectLst/>
              <a:latin typeface="erdan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 dirty="0">
              <a:latin typeface="erdan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 i="0" dirty="0">
              <a:effectLst/>
              <a:latin typeface="erdan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DC185-69ED-2AC1-18E6-FCD2D46CF67B}"/>
              </a:ext>
            </a:extLst>
          </p:cNvPr>
          <p:cNvSpPr txBox="1"/>
          <p:nvPr/>
        </p:nvSpPr>
        <p:spPr>
          <a:xfrm>
            <a:off x="6235147" y="2114968"/>
            <a:ext cx="5857462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i="0" dirty="0">
                <a:effectLst/>
                <a:latin typeface="erdana"/>
              </a:rPr>
              <a:t>&lt;style&gt;</a:t>
            </a:r>
          </a:p>
          <a:p>
            <a:pPr lvl="1"/>
            <a:r>
              <a:rPr lang="en-US" sz="2000" b="1" i="0" dirty="0">
                <a:effectLst/>
                <a:latin typeface="erdana"/>
              </a:rPr>
              <a:t>.intro {background-color: yellow;}</a:t>
            </a:r>
          </a:p>
          <a:p>
            <a:pPr lvl="1"/>
            <a:r>
              <a:rPr lang="en-US" sz="2000" b="1" i="0" dirty="0">
                <a:effectLst/>
                <a:latin typeface="erdana"/>
              </a:rPr>
              <a:t>h1 {background-color: red;}</a:t>
            </a:r>
          </a:p>
          <a:p>
            <a:r>
              <a:rPr lang="en-US" sz="2000" i="0" dirty="0">
                <a:effectLst/>
                <a:latin typeface="erdana"/>
              </a:rPr>
              <a:t>&lt;/style&gt;</a:t>
            </a:r>
          </a:p>
          <a:p>
            <a:r>
              <a:rPr lang="en-US" sz="2000" i="0" dirty="0">
                <a:effectLst/>
                <a:latin typeface="erdana"/>
              </a:rPr>
              <a:t>&lt;body&gt;</a:t>
            </a:r>
          </a:p>
          <a:p>
            <a:r>
              <a:rPr lang="en-US" sz="2000" i="0" dirty="0">
                <a:effectLst/>
                <a:latin typeface="erdana"/>
              </a:rPr>
              <a:t>&lt;h1 </a:t>
            </a:r>
            <a:r>
              <a:rPr lang="en-US" sz="2000" b="1" i="0" dirty="0">
                <a:effectLst/>
                <a:latin typeface="erdana"/>
              </a:rPr>
              <a:t>class="intro"&gt;</a:t>
            </a:r>
            <a:r>
              <a:rPr lang="en-US" sz="2000" i="0" dirty="0">
                <a:effectLst/>
                <a:latin typeface="erdana"/>
              </a:rPr>
              <a:t>This is a heading&lt;/h1&gt;</a:t>
            </a:r>
          </a:p>
          <a:p>
            <a:r>
              <a:rPr lang="en-US" sz="2000" i="0" dirty="0">
                <a:effectLst/>
                <a:latin typeface="erdana"/>
              </a:rPr>
              <a:t>&lt;/body&gt;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D98A31-3653-A925-3380-858B48065401}"/>
              </a:ext>
            </a:extLst>
          </p:cNvPr>
          <p:cNvSpPr txBox="1"/>
          <p:nvPr/>
        </p:nvSpPr>
        <p:spPr>
          <a:xfrm>
            <a:off x="248476" y="4383370"/>
            <a:ext cx="1191370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inter-bold"/>
              </a:rPr>
              <a:t>T</a:t>
            </a:r>
            <a:r>
              <a:rPr lang="en-US" sz="2000" b="1" i="0" dirty="0">
                <a:effectLst/>
                <a:latin typeface="erdana"/>
              </a:rPr>
              <a:t>he specificity of 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erdana"/>
              </a:rPr>
              <a:t>ID selectors </a:t>
            </a:r>
            <a:r>
              <a:rPr lang="en-US" sz="2000" b="1" i="0" dirty="0">
                <a:effectLst/>
                <a:latin typeface="erdana"/>
              </a:rPr>
              <a:t>is higher than attribute selectors</a:t>
            </a:r>
          </a:p>
          <a:p>
            <a:pPr lvl="1"/>
            <a:r>
              <a:rPr lang="en-US" sz="2000" dirty="0">
                <a:latin typeface="erdana"/>
              </a:rPr>
              <a:t>      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A52A2A"/>
                </a:solidFill>
                <a:latin typeface="Consolas" panose="020B0609020204030204" pitchFamily="49" charset="0"/>
              </a:rPr>
              <a:t>div#a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 {background-color: green;}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/* highest priority */</a:t>
            </a:r>
            <a:endParaRPr lang="en-US" sz="2000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      #a {background-color: yellow;}</a:t>
            </a:r>
          </a:p>
          <a:p>
            <a:pPr lvl="1"/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      div[id=a] {background-color: blue;}</a:t>
            </a:r>
          </a:p>
          <a:p>
            <a:r>
              <a:rPr lang="en-US" sz="2000" b="0" i="0" dirty="0">
                <a:effectLst/>
                <a:latin typeface="erdana"/>
              </a:rPr>
              <a:t>    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The universal selector (*) and inherited values have a specificity of 0 - The universal selector (*) and inherited values are ignored!</a:t>
            </a:r>
          </a:p>
        </p:txBody>
      </p:sp>
    </p:spTree>
    <p:extLst>
      <p:ext uri="{BB962C8B-B14F-4D97-AF65-F5344CB8AC3E}">
        <p14:creationId xmlns:p14="http://schemas.microsoft.com/office/powerpoint/2010/main" val="1456830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318053" y="52666"/>
            <a:ext cx="11635408" cy="449311"/>
          </a:xfrm>
          <a:prstGeom prst="rect">
            <a:avLst/>
          </a:prstGeom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Combinators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CF46A-E7F7-D7B2-3F7A-8E8D0E924D5E}"/>
              </a:ext>
            </a:extLst>
          </p:cNvPr>
          <p:cNvSpPr txBox="1"/>
          <p:nvPr/>
        </p:nvSpPr>
        <p:spPr>
          <a:xfrm>
            <a:off x="1" y="607997"/>
            <a:ext cx="5506277" cy="7078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inter-bold"/>
              </a:rPr>
              <a:t>A combinator is something that explains the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inter-bold"/>
              </a:rPr>
              <a:t>relationship</a:t>
            </a:r>
            <a:r>
              <a:rPr lang="en-US" sz="2000" i="0" dirty="0">
                <a:solidFill>
                  <a:srgbClr val="0000FF"/>
                </a:solidFill>
                <a:effectLst/>
                <a:latin typeface="inter-bold"/>
              </a:rPr>
              <a:t> </a:t>
            </a:r>
            <a:r>
              <a:rPr lang="en-US" sz="2000" i="0" dirty="0">
                <a:effectLst/>
                <a:latin typeface="inter-bold"/>
              </a:rPr>
              <a:t>between the selectors.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EFCC96-B22D-A3E4-FBB1-F269107970B1}"/>
              </a:ext>
            </a:extLst>
          </p:cNvPr>
          <p:cNvSpPr txBox="1"/>
          <p:nvPr/>
        </p:nvSpPr>
        <p:spPr>
          <a:xfrm>
            <a:off x="5539412" y="737381"/>
            <a:ext cx="665259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&lt;div&gt;       &lt;!-- </a:t>
            </a:r>
            <a:r>
              <a:rPr lang="en-US" sz="1800" b="1" dirty="0">
                <a:latin typeface="erdana"/>
              </a:rPr>
              <a:t>Descendant selector-- &gt;</a:t>
            </a:r>
            <a:endParaRPr lang="en-US" b="1" dirty="0"/>
          </a:p>
          <a:p>
            <a:r>
              <a:rPr lang="en-US" dirty="0">
                <a:solidFill>
                  <a:srgbClr val="FF0000"/>
                </a:solidFill>
              </a:rPr>
              <a:t>  &lt;p&gt;Para 1 in the div.  It is descendant  of div &lt;/p&gt;</a:t>
            </a:r>
          </a:p>
          <a:p>
            <a:r>
              <a:rPr lang="en-US" dirty="0">
                <a:solidFill>
                  <a:srgbClr val="FF0000"/>
                </a:solidFill>
              </a:rPr>
              <a:t>  &lt;p&gt;Para 2 in the div. It is descendant  of div &lt;/p&gt;</a:t>
            </a:r>
          </a:p>
          <a:p>
            <a:r>
              <a:rPr lang="en-US" dirty="0"/>
              <a:t>   &lt;section&gt;     </a:t>
            </a:r>
            <a:r>
              <a:rPr lang="en-US" dirty="0">
                <a:solidFill>
                  <a:srgbClr val="FF0000"/>
                </a:solidFill>
              </a:rPr>
              <a:t>&lt;p&gt;Para3 in the div. it  is descendant&lt;/p&gt;    </a:t>
            </a:r>
            <a:r>
              <a:rPr lang="en-US" dirty="0"/>
              <a:t>&lt;/section&gt;</a:t>
            </a:r>
          </a:p>
          <a:p>
            <a:r>
              <a:rPr lang="en-US" b="1" dirty="0"/>
              <a:t>&lt;/div&gt;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8ED848-3C43-7BB7-F460-235AE3488C82}"/>
              </a:ext>
            </a:extLst>
          </p:cNvPr>
          <p:cNvSpPr txBox="1"/>
          <p:nvPr/>
        </p:nvSpPr>
        <p:spPr>
          <a:xfrm>
            <a:off x="92764" y="1333861"/>
            <a:ext cx="541351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erdana"/>
              </a:rPr>
              <a:t>FOUR DIFFERENT COMBINATORS IN CSS:</a:t>
            </a:r>
            <a:endParaRPr lang="en-US" sz="1800" b="1" dirty="0">
              <a:solidFill>
                <a:srgbClr val="FF0000"/>
              </a:solidFill>
              <a:latin typeface="erdana"/>
            </a:endParaRPr>
          </a:p>
          <a:p>
            <a:r>
              <a:rPr lang="en-US" sz="1800" b="1" dirty="0">
                <a:solidFill>
                  <a:srgbClr val="0000FF"/>
                </a:solidFill>
                <a:latin typeface="erdana"/>
              </a:rPr>
              <a:t>1. Descendant selector (space)  </a:t>
            </a:r>
          </a:p>
          <a:p>
            <a:r>
              <a:rPr lang="en-US" sz="1800" dirty="0">
                <a:latin typeface="erdana"/>
              </a:rPr>
              <a:t>   </a:t>
            </a:r>
          </a:p>
          <a:p>
            <a:r>
              <a:rPr lang="en-US" sz="1800" dirty="0">
                <a:latin typeface="erdana"/>
              </a:rPr>
              <a:t>     </a:t>
            </a:r>
            <a:r>
              <a:rPr lang="en-US" sz="1800" b="1" dirty="0">
                <a:highlight>
                  <a:srgbClr val="FFFF00"/>
                </a:highlight>
                <a:latin typeface="erdana"/>
              </a:rPr>
              <a:t>div p  </a:t>
            </a:r>
            <a:r>
              <a:rPr lang="en-US" dirty="0">
                <a:highlight>
                  <a:srgbClr val="FFFF00"/>
                </a:highlight>
                <a:latin typeface="erdana"/>
                <a:sym typeface="Wingdings" panose="05000000000000000000" pitchFamily="2" charset="2"/>
              </a:rPr>
              <a:t> </a:t>
            </a:r>
            <a:r>
              <a:rPr lang="en-US" sz="1800" dirty="0">
                <a:highlight>
                  <a:srgbClr val="FFFF00"/>
                </a:highlight>
                <a:latin typeface="erdana"/>
              </a:rPr>
              <a:t>&lt;p&gt; is descendant of &lt;div&gt;</a:t>
            </a:r>
          </a:p>
          <a:p>
            <a:endParaRPr lang="en-US" sz="1800" b="1" dirty="0">
              <a:solidFill>
                <a:srgbClr val="7030A0"/>
              </a:solidFill>
              <a:latin typeface="erdana"/>
            </a:endParaRPr>
          </a:p>
          <a:p>
            <a:r>
              <a:rPr lang="en-US" sz="1800" b="1" dirty="0">
                <a:solidFill>
                  <a:srgbClr val="7030A0"/>
                </a:solidFill>
                <a:latin typeface="erdana"/>
              </a:rPr>
              <a:t>2. child selector (&gt;)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800" dirty="0">
              <a:latin typeface="erdana"/>
            </a:endParaRPr>
          </a:p>
          <a:p>
            <a:r>
              <a:rPr lang="en-US" b="1" dirty="0">
                <a:highlight>
                  <a:srgbClr val="FFFF00"/>
                </a:highlight>
              </a:rPr>
              <a:t>       div &gt; p </a:t>
            </a:r>
            <a:r>
              <a:rPr 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--&gt;   &lt;p&gt; is child of &lt;div&gt;</a:t>
            </a:r>
            <a:endParaRPr lang="en-US" b="1" dirty="0">
              <a:highlight>
                <a:srgbClr val="FFFF00"/>
              </a:highlight>
            </a:endParaRPr>
          </a:p>
          <a:p>
            <a:endParaRPr lang="en-US" sz="1800" dirty="0">
              <a:latin typeface="erdan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800" dirty="0">
              <a:latin typeface="erdana"/>
            </a:endParaRPr>
          </a:p>
          <a:p>
            <a:r>
              <a:rPr lang="en-US" sz="1800" b="1" dirty="0">
                <a:latin typeface="erdana"/>
              </a:rPr>
              <a:t>3</a:t>
            </a:r>
            <a:r>
              <a:rPr lang="en-US" sz="1800" b="1" dirty="0">
                <a:solidFill>
                  <a:srgbClr val="922E60"/>
                </a:solidFill>
                <a:latin typeface="erdana"/>
              </a:rPr>
              <a:t>. adjacent sibling selector (+)</a:t>
            </a:r>
          </a:p>
          <a:p>
            <a:endParaRPr lang="en-US" sz="1800" b="1" dirty="0">
              <a:latin typeface="erdana"/>
            </a:endParaRPr>
          </a:p>
          <a:p>
            <a:r>
              <a:rPr lang="en-US" sz="1800" b="1" dirty="0">
                <a:latin typeface="erdana"/>
              </a:rPr>
              <a:t>      </a:t>
            </a:r>
            <a:r>
              <a:rPr lang="en-US" b="1" dirty="0">
                <a:highlight>
                  <a:srgbClr val="FFFF00"/>
                </a:highlight>
              </a:rPr>
              <a:t>div + p ---&gt; &lt;p&gt; is adjacent  sibling of &lt;div&gt;</a:t>
            </a:r>
            <a:endParaRPr lang="en-US" sz="1800" b="1" dirty="0">
              <a:highlight>
                <a:srgbClr val="FFFF00"/>
              </a:highlight>
              <a:latin typeface="erdan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800" dirty="0">
              <a:latin typeface="erdan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800" dirty="0">
              <a:latin typeface="erdana"/>
            </a:endParaRPr>
          </a:p>
          <a:p>
            <a:r>
              <a:rPr lang="en-US" sz="1800" b="1" dirty="0">
                <a:latin typeface="erdana"/>
              </a:rPr>
              <a:t>4</a:t>
            </a:r>
            <a:r>
              <a:rPr lang="en-US" sz="1800" b="1" dirty="0">
                <a:solidFill>
                  <a:srgbClr val="0070C0"/>
                </a:solidFill>
                <a:latin typeface="erdana"/>
              </a:rPr>
              <a:t>. general sibling selector (~) </a:t>
            </a:r>
          </a:p>
          <a:p>
            <a:endParaRPr lang="en-US" b="1" dirty="0">
              <a:latin typeface="erdana"/>
            </a:endParaRPr>
          </a:p>
          <a:p>
            <a:r>
              <a:rPr lang="en-US" b="1" dirty="0">
                <a:highlight>
                  <a:srgbClr val="FFFF00"/>
                </a:highlight>
                <a:latin typeface="erdana"/>
              </a:rPr>
              <a:t>      div ~ p --&gt;   &lt;p&gt; is general sibling selector </a:t>
            </a:r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9EADF4-371B-19A9-1E97-DD3A820BB864}"/>
              </a:ext>
            </a:extLst>
          </p:cNvPr>
          <p:cNvSpPr txBox="1"/>
          <p:nvPr/>
        </p:nvSpPr>
        <p:spPr>
          <a:xfrm>
            <a:off x="5539410" y="2302717"/>
            <a:ext cx="665259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&lt;div&gt;                 &lt;!-- </a:t>
            </a:r>
            <a:r>
              <a:rPr lang="en-US" sz="1800" b="1" dirty="0">
                <a:latin typeface="erdana"/>
              </a:rPr>
              <a:t>child selector --&gt;</a:t>
            </a:r>
            <a:endParaRPr lang="en-US" b="1" dirty="0"/>
          </a:p>
          <a:p>
            <a:r>
              <a:rPr lang="en-US" dirty="0">
                <a:solidFill>
                  <a:srgbClr val="0000FF"/>
                </a:solidFill>
              </a:rPr>
              <a:t>  &lt;p&gt;Para 1 in the div. it is child of div&lt;/p&gt;  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 CHILD OF DIV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  &lt;p&gt;Para 2 in the div. it is child of div &lt;/p&gt; 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 CHILD OF DIV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   &lt;section&gt;     &lt;p&gt;Para 3 in the div. but not a child&lt;/p&gt;     &lt;/section&gt;</a:t>
            </a:r>
          </a:p>
          <a:p>
            <a:r>
              <a:rPr lang="en-US" b="1" dirty="0"/>
              <a:t>&lt;/div&gt;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C9FCE3-C863-18DC-225D-8ECF0C7C0C18}"/>
              </a:ext>
            </a:extLst>
          </p:cNvPr>
          <p:cNvSpPr txBox="1"/>
          <p:nvPr/>
        </p:nvSpPr>
        <p:spPr>
          <a:xfrm>
            <a:off x="5506278" y="3859104"/>
            <a:ext cx="6685722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&lt;div&gt;  </a:t>
            </a:r>
            <a:r>
              <a:rPr lang="en-US" b="1" dirty="0"/>
              <a:t>&lt;!-- </a:t>
            </a:r>
            <a:r>
              <a:rPr lang="en-US" sz="1800" b="1" dirty="0">
                <a:latin typeface="erdana"/>
              </a:rPr>
              <a:t>adjacent sibling selector --&gt;</a:t>
            </a:r>
          </a:p>
          <a:p>
            <a:r>
              <a:rPr lang="en-US" dirty="0"/>
              <a:t>  &lt;p&gt;Paragraph 1 in the div.&lt;/p&gt;</a:t>
            </a:r>
          </a:p>
          <a:p>
            <a:r>
              <a:rPr lang="en-US" dirty="0"/>
              <a:t>  &lt;p&gt;Paragraph 2 in the div.&lt;/p&gt;</a:t>
            </a:r>
          </a:p>
          <a:p>
            <a:r>
              <a:rPr lang="en-US" dirty="0"/>
              <a:t>&lt;/div&gt;</a:t>
            </a:r>
          </a:p>
          <a:p>
            <a:r>
              <a:rPr lang="en-US" dirty="0">
                <a:solidFill>
                  <a:srgbClr val="FF0000"/>
                </a:solidFill>
              </a:rPr>
              <a:t>&lt;p&gt;Para 3. After a div. it is adjacent sibling&lt;/p&gt; 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ADJUSENT SIBLING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066C65-2195-7262-1E1A-82BA5A137945}"/>
              </a:ext>
            </a:extLst>
          </p:cNvPr>
          <p:cNvSpPr txBox="1"/>
          <p:nvPr/>
        </p:nvSpPr>
        <p:spPr>
          <a:xfrm>
            <a:off x="5552662" y="5416236"/>
            <a:ext cx="668572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&lt;div&gt;   &lt;p&gt;Paragraph 2.&lt;/p&gt; &lt;/div&gt;      </a:t>
            </a:r>
            <a:r>
              <a:rPr lang="en-US" b="1" dirty="0"/>
              <a:t>&lt;!-- </a:t>
            </a:r>
            <a:r>
              <a:rPr lang="en-US" sz="1800" b="1" dirty="0">
                <a:latin typeface="erdana"/>
              </a:rPr>
              <a:t> general sibling selector --&gt;</a:t>
            </a:r>
            <a:endParaRPr lang="en-US" b="1" dirty="0"/>
          </a:p>
          <a:p>
            <a:r>
              <a:rPr lang="en-US" dirty="0">
                <a:solidFill>
                  <a:srgbClr val="FF0000"/>
                </a:solidFill>
              </a:rPr>
              <a:t>&lt;p&gt;Paragraph 3.&lt;/p&gt;    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 GENERAL SIBLING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   &lt;code&gt;Some code.&lt;/code&gt;</a:t>
            </a:r>
          </a:p>
          <a:p>
            <a:r>
              <a:rPr lang="en-US" dirty="0">
                <a:solidFill>
                  <a:srgbClr val="FF0000"/>
                </a:solidFill>
              </a:rPr>
              <a:t>&lt;p&gt;Paragraph 4.&lt;/p&gt; 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GENERAL SIBLINE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046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318053" y="198438"/>
            <a:ext cx="11635408" cy="449311"/>
          </a:xfrm>
          <a:prstGeom prst="rect">
            <a:avLst/>
          </a:prstGeom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Combinators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39B19-EE94-843F-0AF8-1DF338155043}"/>
              </a:ext>
            </a:extLst>
          </p:cNvPr>
          <p:cNvSpPr txBox="1"/>
          <p:nvPr/>
        </p:nvSpPr>
        <p:spPr>
          <a:xfrm>
            <a:off x="238539" y="774172"/>
            <a:ext cx="53207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1.DESCENDANT SELECTOR(SPACE)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descendant selector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matches all elements that are descendants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of a specified element.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example selects all &lt;p&gt; elements inside &lt;div&gt; elements: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55D89-3054-E381-885D-F4895438369F}"/>
              </a:ext>
            </a:extLst>
          </p:cNvPr>
          <p:cNvSpPr txBox="1"/>
          <p:nvPr/>
        </p:nvSpPr>
        <p:spPr>
          <a:xfrm>
            <a:off x="5976730" y="774172"/>
            <a:ext cx="6122505" cy="5078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&lt;!– DESCENDANT SELECTOR -- 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r>
              <a:rPr lang="en-US" b="1" dirty="0"/>
              <a:t>div p         </a:t>
            </a:r>
            <a:r>
              <a:rPr lang="en-US" dirty="0">
                <a:solidFill>
                  <a:srgbClr val="FF0000"/>
                </a:solidFill>
              </a:rPr>
              <a:t>/* p is descendant of div*/</a:t>
            </a:r>
            <a:endParaRPr lang="en-US" b="1" dirty="0"/>
          </a:p>
          <a:p>
            <a:r>
              <a:rPr lang="en-US" b="1" dirty="0"/>
              <a:t> </a:t>
            </a:r>
            <a:r>
              <a:rPr lang="en-US" dirty="0"/>
              <a:t>{  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/>
              <a:t>  background-color: yellow;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b="1" dirty="0"/>
              <a:t>&lt;div&gt;</a:t>
            </a:r>
          </a:p>
          <a:p>
            <a:r>
              <a:rPr lang="en-US" dirty="0"/>
              <a:t>  &lt;p&gt;Paragraph 1 in the div.&lt;/p&gt;</a:t>
            </a:r>
          </a:p>
          <a:p>
            <a:r>
              <a:rPr lang="en-US" dirty="0"/>
              <a:t>  &lt;p&gt;Paragraph 2 in the div.&lt;/p&gt;</a:t>
            </a:r>
          </a:p>
          <a:p>
            <a:r>
              <a:rPr lang="en-US" dirty="0"/>
              <a:t>  &lt;section&gt;&lt;p&gt;Paragraph 3 in the div.&lt;/p&gt;&lt;/section&gt;</a:t>
            </a:r>
          </a:p>
          <a:p>
            <a:r>
              <a:rPr lang="en-US" b="1" dirty="0"/>
              <a:t>&lt;/div&gt;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&lt;/html?</a:t>
            </a:r>
          </a:p>
        </p:txBody>
      </p:sp>
    </p:spTree>
    <p:extLst>
      <p:ext uri="{BB962C8B-B14F-4D97-AF65-F5344CB8AC3E}">
        <p14:creationId xmlns:p14="http://schemas.microsoft.com/office/powerpoint/2010/main" val="791108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318053" y="198438"/>
            <a:ext cx="11635408" cy="449311"/>
          </a:xfrm>
          <a:prstGeom prst="rect">
            <a:avLst/>
          </a:prstGeom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Combinators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39B19-EE94-843F-0AF8-1DF338155043}"/>
              </a:ext>
            </a:extLst>
          </p:cNvPr>
          <p:cNvSpPr txBox="1"/>
          <p:nvPr/>
        </p:nvSpPr>
        <p:spPr>
          <a:xfrm>
            <a:off x="162340" y="744256"/>
            <a:ext cx="606618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2. Child Selector (&gt;)</a:t>
            </a:r>
          </a:p>
          <a:p>
            <a:pPr algn="l"/>
            <a:endParaRPr lang="en-US" b="1" i="0" u="sng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child selector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selects all elements that are the children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of a specified element.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example selects all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&lt;p&gt;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elements that are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children of a &lt;div&gt;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 &gt; p 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background-color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yellow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55D89-3054-E381-885D-F4895438369F}"/>
              </a:ext>
            </a:extLst>
          </p:cNvPr>
          <p:cNvSpPr txBox="1"/>
          <p:nvPr/>
        </p:nvSpPr>
        <p:spPr>
          <a:xfrm>
            <a:off x="6228523" y="852076"/>
            <a:ext cx="5963477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&lt;style&gt;</a:t>
            </a:r>
          </a:p>
          <a:p>
            <a:r>
              <a:rPr lang="en-US" b="1" dirty="0">
                <a:highlight>
                  <a:srgbClr val="FFFF00"/>
                </a:highlight>
              </a:rPr>
              <a:t>div &gt; p      </a:t>
            </a:r>
            <a:r>
              <a:rPr lang="en-US" dirty="0">
                <a:solidFill>
                  <a:srgbClr val="FF0000"/>
                </a:solidFill>
              </a:rPr>
              <a:t>/* p is child  of div*/</a:t>
            </a:r>
            <a:endParaRPr lang="en-US" b="1" dirty="0"/>
          </a:p>
          <a:p>
            <a:r>
              <a:rPr lang="en-US" dirty="0"/>
              <a:t>{</a:t>
            </a:r>
          </a:p>
          <a:p>
            <a:r>
              <a:rPr lang="en-US" dirty="0"/>
              <a:t>  background-color: yellow;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&lt;div&gt;</a:t>
            </a:r>
          </a:p>
          <a:p>
            <a:r>
              <a:rPr lang="en-US" dirty="0"/>
              <a:t>  &lt;p&gt;Paragraph 1 in the div.&lt;/p&gt;</a:t>
            </a:r>
          </a:p>
          <a:p>
            <a:r>
              <a:rPr lang="en-US" dirty="0"/>
              <a:t>  &lt;p&gt;Paragraph 2 in the div.&lt;/p&gt;</a:t>
            </a:r>
          </a:p>
          <a:p>
            <a:r>
              <a:rPr lang="en-US" dirty="0"/>
              <a:t>  &lt;section&gt;    </a:t>
            </a:r>
            <a:r>
              <a:rPr lang="en-US" dirty="0">
                <a:solidFill>
                  <a:srgbClr val="FF0000"/>
                </a:solidFill>
              </a:rPr>
              <a:t>&lt;!-- not Child but Descendant --&gt;</a:t>
            </a:r>
          </a:p>
          <a:p>
            <a:r>
              <a:rPr lang="en-US" dirty="0"/>
              <a:t>    &lt;p&gt;Paragraph 3 in the div (inside a section element).&lt;/p&gt;</a:t>
            </a:r>
          </a:p>
          <a:p>
            <a:r>
              <a:rPr lang="en-US" dirty="0"/>
              <a:t>  &lt;/section&gt;</a:t>
            </a:r>
          </a:p>
          <a:p>
            <a:r>
              <a:rPr lang="en-US" dirty="0"/>
              <a:t>  &lt;p&gt;Paragraph 4 in the div.&lt;/p&gt;</a:t>
            </a:r>
          </a:p>
          <a:p>
            <a:r>
              <a:rPr lang="en-US" dirty="0">
                <a:solidFill>
                  <a:srgbClr val="FF0000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540017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318053" y="198438"/>
            <a:ext cx="11635408" cy="449311"/>
          </a:xfrm>
          <a:prstGeom prst="rect">
            <a:avLst/>
          </a:prstGeom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Combinators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39B19-EE94-843F-0AF8-1DF338155043}"/>
              </a:ext>
            </a:extLst>
          </p:cNvPr>
          <p:cNvSpPr txBox="1"/>
          <p:nvPr/>
        </p:nvSpPr>
        <p:spPr>
          <a:xfrm>
            <a:off x="162341" y="744256"/>
            <a:ext cx="59336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3. Adjacent Sibling Selector (+)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used to select an element that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is directly </a:t>
            </a:r>
            <a:r>
              <a:rPr lang="en-US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after another specific element.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Sibling elements must have the same parent element, and "adjacent" means "immediately following".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55D89-3054-E381-885D-F4895438369F}"/>
              </a:ext>
            </a:extLst>
          </p:cNvPr>
          <p:cNvSpPr txBox="1"/>
          <p:nvPr/>
        </p:nvSpPr>
        <p:spPr>
          <a:xfrm>
            <a:off x="6096001" y="666546"/>
            <a:ext cx="6096000" cy="6186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..</a:t>
            </a:r>
          </a:p>
          <a:p>
            <a:r>
              <a:rPr lang="en-US" dirty="0"/>
              <a:t>&lt;div&gt;</a:t>
            </a:r>
          </a:p>
          <a:p>
            <a:r>
              <a:rPr lang="en-US" dirty="0"/>
              <a:t>  &lt;p&gt;Paragraph 1 in the div.&lt;/p&gt;</a:t>
            </a:r>
          </a:p>
          <a:p>
            <a:r>
              <a:rPr lang="en-US" dirty="0"/>
              <a:t>  &lt;p&gt;Paragraph 2 in the div.&lt;/p&gt;</a:t>
            </a:r>
          </a:p>
          <a:p>
            <a:r>
              <a:rPr lang="en-US" dirty="0"/>
              <a:t>&lt;/div&gt;</a:t>
            </a:r>
          </a:p>
          <a:p>
            <a:r>
              <a:rPr lang="en-US" dirty="0">
                <a:solidFill>
                  <a:srgbClr val="FF0000"/>
                </a:solidFill>
              </a:rPr>
              <a:t>&lt;p&gt;Paragraph 3. After a div.&lt;/p&gt;</a:t>
            </a:r>
          </a:p>
          <a:p>
            <a:r>
              <a:rPr lang="en-US" dirty="0"/>
              <a:t>&lt;p&gt;Paragraph 4. After a div.&lt;/p&gt;</a:t>
            </a:r>
          </a:p>
          <a:p>
            <a:r>
              <a:rPr lang="en-US" dirty="0"/>
              <a:t>&lt;div&gt;</a:t>
            </a:r>
          </a:p>
          <a:p>
            <a:r>
              <a:rPr lang="en-US" dirty="0"/>
              <a:t>  &lt;p&gt;Paragraph 5 in the div.&lt;/p&gt;</a:t>
            </a:r>
          </a:p>
          <a:p>
            <a:r>
              <a:rPr lang="en-US" dirty="0"/>
              <a:t>  &lt;p&gt;Paragraph 6 in the div.&lt;/p&gt;</a:t>
            </a:r>
          </a:p>
          <a:p>
            <a:r>
              <a:rPr lang="en-US" dirty="0"/>
              <a:t>&lt;/div&gt;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&lt;p&gt;Paragraph 7. After a div.&lt;/p&gt;</a:t>
            </a:r>
          </a:p>
          <a:p>
            <a:r>
              <a:rPr lang="en-US" dirty="0"/>
              <a:t>&lt;p&gt;Paragraph 8. After a div.&lt;/p&gt;</a:t>
            </a:r>
          </a:p>
          <a:p>
            <a:endParaRPr lang="en-US" dirty="0"/>
          </a:p>
          <a:p>
            <a:r>
              <a:rPr lang="en-US" dirty="0"/>
              <a:t>  &lt;p&gt;Paragraph 1 in the div.&lt;/p&gt;</a:t>
            </a:r>
          </a:p>
          <a:p>
            <a:r>
              <a:rPr lang="en-US" dirty="0"/>
              <a:t>  &lt;p&gt;Paragraph 2 in the div.&lt;/p&gt;</a:t>
            </a:r>
          </a:p>
          <a:p>
            <a:r>
              <a:rPr lang="en-US" dirty="0"/>
              <a:t>  &lt;section&gt;    &lt;!-- not Child but Descendant --&gt;</a:t>
            </a:r>
          </a:p>
          <a:p>
            <a:r>
              <a:rPr lang="en-US" dirty="0"/>
              <a:t>    &lt;p&gt;Paragraph 3 in the div (inside a section element).&lt;/p&gt;</a:t>
            </a:r>
          </a:p>
          <a:p>
            <a:r>
              <a:rPr lang="en-US" dirty="0"/>
              <a:t>  &lt;/section&gt;</a:t>
            </a:r>
          </a:p>
          <a:p>
            <a:r>
              <a:rPr lang="en-US" dirty="0"/>
              <a:t>  &lt;p&gt;Paragraph 4 in the div.&lt;/p&gt;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0D569C-DE86-ADD8-8856-75391589D5E7}"/>
              </a:ext>
            </a:extLst>
          </p:cNvPr>
          <p:cNvSpPr txBox="1"/>
          <p:nvPr/>
        </p:nvSpPr>
        <p:spPr>
          <a:xfrm>
            <a:off x="162341" y="3374385"/>
            <a:ext cx="5635487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&lt;style&gt;</a:t>
            </a:r>
          </a:p>
          <a:p>
            <a:r>
              <a:rPr lang="en-US" b="1" dirty="0"/>
              <a:t>div + p    </a:t>
            </a:r>
            <a:r>
              <a:rPr lang="en-US" dirty="0">
                <a:solidFill>
                  <a:srgbClr val="FF0000"/>
                </a:solidFill>
              </a:rPr>
              <a:t>/* p is adjacent sibling of div*/</a:t>
            </a:r>
            <a:endParaRPr lang="en-US" b="1" dirty="0"/>
          </a:p>
          <a:p>
            <a:r>
              <a:rPr lang="en-US" dirty="0"/>
              <a:t>{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  background-color: yellow;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1314890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318053" y="198438"/>
            <a:ext cx="11635408" cy="449311"/>
          </a:xfrm>
          <a:prstGeom prst="rect">
            <a:avLst/>
          </a:prstGeom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chaining Selectors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39B19-EE94-843F-0AF8-1DF338155043}"/>
              </a:ext>
            </a:extLst>
          </p:cNvPr>
          <p:cNvSpPr txBox="1"/>
          <p:nvPr/>
        </p:nvSpPr>
        <p:spPr>
          <a:xfrm>
            <a:off x="162341" y="744256"/>
            <a:ext cx="6848059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Chaining selectors is a technique in CSS where </a:t>
            </a: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multiple selectors are combined to apply styles to elements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that meet all the specified criteria.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Chaining selectors uses the combinators.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01A3C7-0DF1-FEEF-67BD-3544CE7ECF2F}"/>
              </a:ext>
            </a:extLst>
          </p:cNvPr>
          <p:cNvSpPr txBox="1"/>
          <p:nvPr/>
        </p:nvSpPr>
        <p:spPr>
          <a:xfrm>
            <a:off x="6980580" y="744256"/>
            <a:ext cx="5211419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.container &gt; p       </a:t>
            </a:r>
            <a:r>
              <a:rPr lang="en-US" b="1" dirty="0"/>
              <a:t>/* chaining selector */</a:t>
            </a:r>
            <a:endParaRPr lang="en-US" b="1" dirty="0">
              <a:highlight>
                <a:srgbClr val="FFFF00"/>
              </a:highlight>
            </a:endParaRPr>
          </a:p>
          <a:p>
            <a:r>
              <a:rPr lang="en-US" b="1" dirty="0">
                <a:highlight>
                  <a:srgbClr val="FFFF00"/>
                </a:highlight>
              </a:rPr>
              <a:t>  </a:t>
            </a:r>
            <a:r>
              <a:rPr lang="en-US" dirty="0"/>
              <a:t>{    </a:t>
            </a:r>
            <a:endParaRPr lang="en-US" b="1" dirty="0"/>
          </a:p>
          <a:p>
            <a:r>
              <a:rPr lang="en-US" dirty="0"/>
              <a:t>  font-size: 24px;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&lt;div </a:t>
            </a:r>
            <a:r>
              <a:rPr lang="en-US" b="1" dirty="0"/>
              <a:t>class="container"</a:t>
            </a:r>
            <a:r>
              <a:rPr lang="en-US" dirty="0"/>
              <a:t>&gt;     </a:t>
            </a:r>
          </a:p>
          <a:p>
            <a:r>
              <a:rPr lang="en-US" dirty="0"/>
              <a:t>  </a:t>
            </a:r>
            <a:endParaRPr lang="en-US" b="1" dirty="0"/>
          </a:p>
          <a:p>
            <a:pPr lvl="1"/>
            <a:r>
              <a:rPr lang="en-US" dirty="0"/>
              <a:t>  </a:t>
            </a:r>
            <a:r>
              <a:rPr lang="en-US" dirty="0">
                <a:solidFill>
                  <a:srgbClr val="0000FF"/>
                </a:solidFill>
              </a:rPr>
              <a:t>&lt;p&gt;Paragraph 1&lt;/p&gt;</a:t>
            </a:r>
          </a:p>
          <a:p>
            <a:pPr lvl="1"/>
            <a:r>
              <a:rPr lang="en-US" dirty="0"/>
              <a:t>  </a:t>
            </a:r>
            <a:r>
              <a:rPr lang="en-US" dirty="0">
                <a:solidFill>
                  <a:srgbClr val="0000FF"/>
                </a:solidFill>
              </a:rPr>
              <a:t>&lt;p&gt;Paragraph 2&lt;/p&gt;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31C95B65-38F3-BACE-9389-C7E4CF51F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17B42F-C719-8848-5A1F-6B0DE2256302}"/>
              </a:ext>
            </a:extLst>
          </p:cNvPr>
          <p:cNvSpPr txBox="1"/>
          <p:nvPr/>
        </p:nvSpPr>
        <p:spPr>
          <a:xfrm>
            <a:off x="410818" y="2551837"/>
            <a:ext cx="6321286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Söhne"/>
              </a:rPr>
              <a:t>Ex.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highlight>
                  <a:srgbClr val="FFFF00"/>
                </a:highlight>
                <a:latin typeface="Söhne"/>
              </a:rPr>
              <a:t>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Söhne Mono"/>
              </a:rPr>
              <a:t>.container &gt; </a:t>
            </a:r>
            <a:r>
              <a:rPr lang="en-US" altLang="en-US" b="1" dirty="0">
                <a:highlight>
                  <a:srgbClr val="FFFF00"/>
                </a:highlight>
                <a:latin typeface="Söhne Mono"/>
              </a:rPr>
              <a:t>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Söhne Mono"/>
              </a:rPr>
              <a:t>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,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Söhne"/>
              </a:rPr>
              <a:t>        Applies 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the </a:t>
            </a:r>
            <a:r>
              <a:rPr lang="en-US" altLang="en-US" sz="1800" b="1" dirty="0">
                <a:latin typeface="Söhne Mono"/>
              </a:rPr>
              <a:t>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element that is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direct  child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of an element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"container"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It applies a font size of 24px to the </a:t>
            </a:r>
            <a:r>
              <a:rPr lang="en-US" altLang="en-US" sz="1800" b="1" dirty="0">
                <a:latin typeface="Söhne Mono"/>
              </a:rPr>
              <a:t>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element.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304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318053" y="198438"/>
            <a:ext cx="11635408" cy="449311"/>
          </a:xfrm>
          <a:prstGeom prst="rect">
            <a:avLst/>
          </a:prstGeom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chaining Selectors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30DF40-184B-3480-12CD-4957BCB014AB}"/>
              </a:ext>
            </a:extLst>
          </p:cNvPr>
          <p:cNvSpPr txBox="1"/>
          <p:nvPr/>
        </p:nvSpPr>
        <p:spPr>
          <a:xfrm>
            <a:off x="6745356" y="897387"/>
            <a:ext cx="511534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.container p + </a:t>
            </a:r>
            <a:r>
              <a:rPr lang="en-US" b="1" dirty="0" err="1"/>
              <a:t>ul</a:t>
            </a:r>
            <a:r>
              <a:rPr lang="en-US" b="1" dirty="0"/>
              <a:t> li</a:t>
            </a:r>
          </a:p>
          <a:p>
            <a:r>
              <a:rPr lang="en-US" b="1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  color: red;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B4C8A2-9D05-EA19-D0A4-605EFF0556DB}"/>
              </a:ext>
            </a:extLst>
          </p:cNvPr>
          <p:cNvSpPr txBox="1"/>
          <p:nvPr/>
        </p:nvSpPr>
        <p:spPr>
          <a:xfrm>
            <a:off x="6838121" y="3188289"/>
            <a:ext cx="5115340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&lt;div class="container"&gt;</a:t>
            </a:r>
          </a:p>
          <a:p>
            <a:r>
              <a:rPr lang="en-US" dirty="0"/>
              <a:t>  &lt;h1&gt;Title&lt;/h1&gt;</a:t>
            </a:r>
          </a:p>
          <a:p>
            <a:r>
              <a:rPr lang="en-US" dirty="0"/>
              <a:t>  &lt;p&gt;Paragraph 1&lt;/p&gt;</a:t>
            </a:r>
          </a:p>
          <a:p>
            <a:r>
              <a:rPr lang="en-US" dirty="0"/>
              <a:t>  &lt;p&gt;Paragraph 2&lt;/p&gt;</a:t>
            </a:r>
          </a:p>
          <a:p>
            <a:r>
              <a:rPr lang="en-US" dirty="0"/>
              <a:t>  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b="1" dirty="0">
                <a:solidFill>
                  <a:srgbClr val="0000FF"/>
                </a:solidFill>
              </a:rPr>
              <a:t>    &lt;li&gt;List item 1&lt;/li&gt;</a:t>
            </a:r>
          </a:p>
          <a:p>
            <a:r>
              <a:rPr lang="en-US" b="1" dirty="0">
                <a:solidFill>
                  <a:srgbClr val="0000FF"/>
                </a:solidFill>
              </a:rPr>
              <a:t>    &lt;li&gt;List item 2&lt;/li&gt;</a:t>
            </a:r>
          </a:p>
          <a:p>
            <a:r>
              <a:rPr lang="en-US" dirty="0"/>
              <a:t>  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24C03-6E87-0BCB-A1D9-EBE419F04BE4}"/>
              </a:ext>
            </a:extLst>
          </p:cNvPr>
          <p:cNvSpPr txBox="1"/>
          <p:nvPr/>
        </p:nvSpPr>
        <p:spPr>
          <a:xfrm>
            <a:off x="437324" y="944311"/>
            <a:ext cx="63080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b="1" dirty="0">
                <a:highlight>
                  <a:srgbClr val="FFFF00"/>
                </a:highlight>
              </a:rPr>
              <a:t>.container p + </a:t>
            </a:r>
            <a:r>
              <a:rPr lang="en-US" sz="2000" b="1" dirty="0" err="1">
                <a:highlight>
                  <a:srgbClr val="FFFF00"/>
                </a:highlight>
              </a:rPr>
              <a:t>ul</a:t>
            </a:r>
            <a:r>
              <a:rPr lang="en-US" sz="2000" b="1" dirty="0">
                <a:highlight>
                  <a:srgbClr val="FFFF00"/>
                </a:highlight>
              </a:rPr>
              <a:t> li</a:t>
            </a:r>
            <a:r>
              <a:rPr lang="en-US" sz="2000" dirty="0"/>
              <a:t>,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r>
              <a:rPr lang="en-US" sz="2000" dirty="0"/>
              <a:t>Applies style on the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&lt;</a:t>
            </a:r>
            <a:r>
              <a:rPr lang="en-US" sz="2000" b="1" dirty="0"/>
              <a:t>li&gt; elements that are direct children of a &lt;</a:t>
            </a:r>
            <a:r>
              <a:rPr lang="en-US" sz="2000" b="1" dirty="0" err="1"/>
              <a:t>ul</a:t>
            </a:r>
            <a:r>
              <a:rPr lang="en-US" sz="2000" b="1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&lt;</a:t>
            </a:r>
            <a:r>
              <a:rPr lang="en-US" sz="2000" b="1" dirty="0" err="1"/>
              <a:t>uL</a:t>
            </a:r>
            <a:r>
              <a:rPr lang="en-US" sz="2000" b="1" dirty="0"/>
              <a:t>&gt; element </a:t>
            </a:r>
            <a:r>
              <a:rPr lang="en-US" sz="2000" dirty="0"/>
              <a:t>that </a:t>
            </a:r>
            <a:r>
              <a:rPr lang="en-US" sz="2000" b="1" dirty="0"/>
              <a:t>is adjacent sibling of &lt;p&gt; element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&lt;P&gt;  </a:t>
            </a:r>
            <a:r>
              <a:rPr lang="en-US" sz="2000" dirty="0"/>
              <a:t>that is a </a:t>
            </a:r>
            <a:r>
              <a:rPr lang="en-US" sz="2000" b="1" dirty="0"/>
              <a:t>descendant of an element with class = "container</a:t>
            </a:r>
            <a:r>
              <a:rPr lang="en-US" sz="2000" dirty="0"/>
              <a:t>".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It applies a red color to these li elements.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379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318053" y="198438"/>
            <a:ext cx="11635408" cy="449311"/>
          </a:xfrm>
          <a:prstGeom prst="rect">
            <a:avLst/>
          </a:prstGeom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chaining Selectors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39B19-EE94-843F-0AF8-1DF338155043}"/>
              </a:ext>
            </a:extLst>
          </p:cNvPr>
          <p:cNvSpPr txBox="1"/>
          <p:nvPr/>
        </p:nvSpPr>
        <p:spPr>
          <a:xfrm>
            <a:off x="162341" y="744256"/>
            <a:ext cx="56156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endParaRPr lang="en-US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Chaining selectors can also be used with classes, IDs, and attribute selectors to target specific elements with a particular set of properties.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0DFCC-C590-A66B-92E1-E0ADEF58AC1E}"/>
              </a:ext>
            </a:extLst>
          </p:cNvPr>
          <p:cNvSpPr txBox="1"/>
          <p:nvPr/>
        </p:nvSpPr>
        <p:spPr>
          <a:xfrm>
            <a:off x="6609520" y="1031505"/>
            <a:ext cx="4137993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.container .special</a:t>
            </a:r>
          </a:p>
          <a:p>
            <a:r>
              <a:rPr lang="en-US" b="1" dirty="0"/>
              <a:t> {</a:t>
            </a:r>
          </a:p>
          <a:p>
            <a:r>
              <a:rPr lang="en-US" b="1" dirty="0"/>
              <a:t>  font-weight: bold;</a:t>
            </a:r>
          </a:p>
          <a:p>
            <a:r>
              <a:rPr lang="en-US" b="1" dirty="0"/>
              <a:t>  color: blue;</a:t>
            </a:r>
          </a:p>
          <a:p>
            <a:r>
              <a:rPr lang="en-US" b="1" dirty="0"/>
              <a:t>}</a:t>
            </a:r>
          </a:p>
          <a:p>
            <a:endParaRPr lang="en-US" dirty="0"/>
          </a:p>
          <a:p>
            <a:r>
              <a:rPr lang="en-US" b="1" dirty="0"/>
              <a:t>&lt;div class="</a:t>
            </a:r>
            <a:r>
              <a:rPr lang="en-US" b="1" dirty="0">
                <a:highlight>
                  <a:srgbClr val="FFFF00"/>
                </a:highlight>
              </a:rPr>
              <a:t>container</a:t>
            </a:r>
            <a:r>
              <a:rPr lang="en-US" b="1" dirty="0"/>
              <a:t>"&gt;</a:t>
            </a:r>
          </a:p>
          <a:p>
            <a:r>
              <a:rPr lang="en-US" b="1" dirty="0"/>
              <a:t>  &lt;h1&gt;Title&lt;/h1&gt;</a:t>
            </a:r>
          </a:p>
          <a:p>
            <a:r>
              <a:rPr lang="en-US" b="1" dirty="0"/>
              <a:t>  &lt;p&gt;Paragraph 1&lt;/p&gt;</a:t>
            </a:r>
          </a:p>
          <a:p>
            <a:r>
              <a:rPr lang="en-US" b="1" dirty="0"/>
              <a:t>    </a:t>
            </a:r>
            <a:r>
              <a:rPr lang="en-US" b="1" dirty="0">
                <a:solidFill>
                  <a:srgbClr val="0000FF"/>
                </a:solidFill>
              </a:rPr>
              <a:t>&lt;p class="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</a:rPr>
              <a:t>special</a:t>
            </a:r>
            <a:r>
              <a:rPr lang="en-US" b="1" dirty="0">
                <a:solidFill>
                  <a:srgbClr val="0000FF"/>
                </a:solidFill>
              </a:rPr>
              <a:t>"&gt;Paragraph 2&lt;/p&gt;</a:t>
            </a:r>
          </a:p>
          <a:p>
            <a:r>
              <a:rPr lang="en-US" b="1" dirty="0"/>
              <a:t>&lt;/div&gt;</a:t>
            </a:r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96F89-0A72-766F-BE2E-9BDC9632065D}"/>
              </a:ext>
            </a:extLst>
          </p:cNvPr>
          <p:cNvSpPr txBox="1"/>
          <p:nvPr/>
        </p:nvSpPr>
        <p:spPr>
          <a:xfrm>
            <a:off x="318053" y="2498582"/>
            <a:ext cx="5645424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.container .special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we first specify the parent element with a class of </a:t>
            </a:r>
            <a:r>
              <a:rPr lang="en-US" b="1" i="0" dirty="0">
                <a:effectLst/>
                <a:latin typeface="Söhne"/>
              </a:rPr>
              <a:t>"container", </a:t>
            </a:r>
            <a:r>
              <a:rPr lang="en-US" b="0" i="0" dirty="0">
                <a:effectLst/>
                <a:latin typeface="Söhne"/>
              </a:rPr>
              <a:t>then we specify the child element with a class of </a:t>
            </a:r>
            <a:r>
              <a:rPr lang="en-US" b="1" i="0" dirty="0">
                <a:effectLst/>
                <a:latin typeface="Söhne"/>
              </a:rPr>
              <a:t>"special“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öhne"/>
              </a:rPr>
              <a:t>The style is applied on Paragraph2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99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object 9">
            <a:extLst>
              <a:ext uri="{FF2B5EF4-FFF2-40B4-BE49-F238E27FC236}">
                <a16:creationId xmlns:a16="http://schemas.microsoft.com/office/drawing/2014/main" id="{C373616B-2D9A-3D72-2F2A-001FB551E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9637" name="object 12">
            <a:extLst>
              <a:ext uri="{FF2B5EF4-FFF2-40B4-BE49-F238E27FC236}">
                <a16:creationId xmlns:a16="http://schemas.microsoft.com/office/drawing/2014/main" id="{25CAE5A8-96F1-1459-181A-262619B07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6259513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B2E623-94F3-E999-0B24-62EC55DFDA12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072BB90-D676-AE3B-A357-771634B4C711}"/>
              </a:ext>
            </a:extLst>
          </p:cNvPr>
          <p:cNvSpPr/>
          <p:nvPr/>
        </p:nvSpPr>
        <p:spPr>
          <a:xfrm>
            <a:off x="4475163" y="198438"/>
            <a:ext cx="3105080" cy="356978"/>
          </a:xfrm>
          <a:prstGeom prst="rect">
            <a:avLst/>
          </a:prstGeom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CSS- Cascading Style Sheets</a:t>
            </a:r>
          </a:p>
        </p:txBody>
      </p:sp>
      <p:sp>
        <p:nvSpPr>
          <p:cNvPr id="69640" name="Rectangle 15">
            <a:extLst>
              <a:ext uri="{FF2B5EF4-FFF2-40B4-BE49-F238E27FC236}">
                <a16:creationId xmlns:a16="http://schemas.microsoft.com/office/drawing/2014/main" id="{DB62C5C8-188E-3969-A492-4B988D4C5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79" y="739775"/>
            <a:ext cx="11622156" cy="1280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 marL="406400" indent="-39528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438"/>
              </a:spcBef>
              <a:buFont typeface="Arial" panose="020B0604020202020204" pitchFamily="34" charset="0"/>
              <a:buNone/>
            </a:pPr>
            <a:r>
              <a:rPr lang="en-US" altLang="en-US" sz="2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Inline CSS</a:t>
            </a:r>
            <a:endParaRPr lang="en-US" altLang="en-US" sz="2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Inline CSS is used to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apply CSS on a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single line or element. </a:t>
            </a:r>
          </a:p>
          <a:p>
            <a:pPr eaLnBrk="1" hangingPunct="1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An inline CSS uses the </a:t>
            </a:r>
            <a:r>
              <a:rPr lang="en-US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of an HTML element.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3" name="object 22">
            <a:extLst>
              <a:ext uri="{FF2B5EF4-FFF2-40B4-BE49-F238E27FC236}">
                <a16:creationId xmlns:a16="http://schemas.microsoft.com/office/drawing/2014/main" id="{EBFB65C9-CE8C-266E-C5CC-7200AB3B0EC8}"/>
              </a:ext>
            </a:extLst>
          </p:cNvPr>
          <p:cNvSpPr txBox="1"/>
          <p:nvPr/>
        </p:nvSpPr>
        <p:spPr>
          <a:xfrm>
            <a:off x="1993900" y="1816100"/>
            <a:ext cx="7748588" cy="2889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lIns="0" tIns="11551" rIns="0" bIns="0">
            <a:spAutoFit/>
          </a:bodyPr>
          <a:lstStyle/>
          <a:p>
            <a:pPr marL="11001" eaLnBrk="1" fontAlgn="auto" hangingPunct="1">
              <a:spcBef>
                <a:spcPts val="91"/>
              </a:spcBef>
              <a:spcAft>
                <a:spcPts val="0"/>
              </a:spcAft>
              <a:defRPr/>
            </a:pPr>
            <a:r>
              <a:rPr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dirty="0">
                <a:solidFill>
                  <a:srgbClr val="A32A2A"/>
                </a:solidFill>
                <a:latin typeface="Consolas"/>
                <a:cs typeface="Consolas"/>
              </a:rPr>
              <a:t>h1 </a:t>
            </a:r>
            <a:r>
              <a:rPr spc="-4" dirty="0">
                <a:solidFill>
                  <a:srgbClr val="FF0000"/>
                </a:solidFill>
                <a:latin typeface="Consolas"/>
                <a:cs typeface="Consolas"/>
              </a:rPr>
              <a:t>style</a:t>
            </a:r>
            <a:r>
              <a:rPr spc="-4" dirty="0">
                <a:solidFill>
                  <a:srgbClr val="0000CD"/>
                </a:solidFill>
                <a:latin typeface="Consolas"/>
                <a:cs typeface="Consolas"/>
              </a:rPr>
              <a:t>="color:blue;"&gt;</a:t>
            </a:r>
            <a:r>
              <a:rPr spc="-4" dirty="0">
                <a:latin typeface="Consolas"/>
                <a:cs typeface="Consolas"/>
              </a:rPr>
              <a:t>This is </a:t>
            </a:r>
            <a:r>
              <a:rPr dirty="0">
                <a:latin typeface="Consolas"/>
                <a:cs typeface="Consolas"/>
              </a:rPr>
              <a:t>a </a:t>
            </a:r>
            <a:r>
              <a:rPr spc="-4" dirty="0">
                <a:latin typeface="Consolas"/>
                <a:cs typeface="Consolas"/>
              </a:rPr>
              <a:t>Blue</a:t>
            </a:r>
            <a:r>
              <a:rPr spc="13" dirty="0">
                <a:latin typeface="Consolas"/>
                <a:cs typeface="Consolas"/>
              </a:rPr>
              <a:t> </a:t>
            </a:r>
            <a:r>
              <a:rPr spc="-4" dirty="0">
                <a:latin typeface="Consolas"/>
                <a:cs typeface="Consolas"/>
              </a:rPr>
              <a:t>Heading</a:t>
            </a:r>
            <a:r>
              <a:rPr spc="-4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pc="-4" dirty="0">
                <a:solidFill>
                  <a:srgbClr val="A32A2A"/>
                </a:solidFill>
                <a:latin typeface="Consolas"/>
                <a:cs typeface="Consolas"/>
              </a:rPr>
              <a:t>/h1</a:t>
            </a:r>
            <a:r>
              <a:rPr spc="-4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>
              <a:latin typeface="Consolas"/>
              <a:cs typeface="Consola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D80713-E10E-8979-6975-93A95CEADEAB}"/>
              </a:ext>
            </a:extLst>
          </p:cNvPr>
          <p:cNvSpPr/>
          <p:nvPr/>
        </p:nvSpPr>
        <p:spPr>
          <a:xfrm>
            <a:off x="1993900" y="2151063"/>
            <a:ext cx="8008938" cy="357187"/>
          </a:xfrm>
          <a:prstGeom prst="rect">
            <a:avLst/>
          </a:prstGeom>
        </p:spPr>
        <p:txBody>
          <a:bodyPr lIns="79205" tIns="39603" rIns="79205" bIns="39603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pc="-4" dirty="0">
                <a:latin typeface="Times New Roman"/>
                <a:cs typeface="Times New Roman"/>
              </a:rPr>
              <a:t>This example </a:t>
            </a:r>
            <a:r>
              <a:rPr lang="en-US" dirty="0">
                <a:latin typeface="Times New Roman"/>
                <a:cs typeface="Times New Roman"/>
              </a:rPr>
              <a:t>sets the </a:t>
            </a:r>
            <a:r>
              <a:rPr lang="en-US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text </a:t>
            </a:r>
            <a:r>
              <a:rPr lang="en-US" b="1" spc="-9" dirty="0">
                <a:solidFill>
                  <a:srgbClr val="C00000"/>
                </a:solidFill>
                <a:latin typeface="Times New Roman"/>
                <a:cs typeface="Times New Roman"/>
              </a:rPr>
              <a:t>color </a:t>
            </a:r>
            <a:r>
              <a:rPr lang="en-US" spc="9" dirty="0">
                <a:latin typeface="Times New Roman"/>
                <a:cs typeface="Times New Roman"/>
              </a:rPr>
              <a:t>of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dirty="0">
                <a:solidFill>
                  <a:srgbClr val="C00000"/>
                </a:solidFill>
                <a:latin typeface="Times New Roman"/>
                <a:cs typeface="Times New Roman"/>
              </a:rPr>
              <a:t>&lt; </a:t>
            </a:r>
            <a:r>
              <a:rPr lang="en-US" spc="-9" dirty="0">
                <a:solidFill>
                  <a:srgbClr val="C00000"/>
                </a:solidFill>
                <a:latin typeface="Times New Roman"/>
                <a:cs typeface="Times New Roman"/>
              </a:rPr>
              <a:t>h1&gt; </a:t>
            </a:r>
            <a:r>
              <a:rPr lang="en-US" spc="-9" dirty="0">
                <a:latin typeface="Times New Roman"/>
                <a:cs typeface="Times New Roman"/>
              </a:rPr>
              <a:t>element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65" dirty="0">
                <a:latin typeface="Times New Roman"/>
                <a:cs typeface="Times New Roman"/>
              </a:rPr>
              <a:t> </a:t>
            </a:r>
            <a:r>
              <a:rPr lang="en-US" spc="-13" dirty="0">
                <a:latin typeface="Times New Roman"/>
                <a:cs typeface="Times New Roman"/>
              </a:rPr>
              <a:t>blue:</a:t>
            </a:r>
            <a:endParaRPr lang="en-US" dirty="0">
              <a:latin typeface="+mn-lt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1325DC-9B6B-BF7C-0BCB-47D6868BCAA0}"/>
              </a:ext>
            </a:extLst>
          </p:cNvPr>
          <p:cNvSpPr/>
          <p:nvPr/>
        </p:nvSpPr>
        <p:spPr>
          <a:xfrm>
            <a:off x="5430837" y="2501282"/>
            <a:ext cx="6363597" cy="2018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79205" tIns="39603" rIns="79205" bIns="39603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&lt;html&gt;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&lt;body&gt;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highlight>
                  <a:srgbClr val="FFFF00"/>
                </a:highlight>
                <a:latin typeface="+mn-lt"/>
                <a:cs typeface="+mn-cs"/>
              </a:rPr>
              <a:t>&lt;h1 style="</a:t>
            </a:r>
            <a:r>
              <a:rPr lang="en-US" b="1" dirty="0" err="1">
                <a:highlight>
                  <a:srgbClr val="FFFF00"/>
                </a:highlight>
                <a:latin typeface="+mn-lt"/>
                <a:cs typeface="+mn-cs"/>
              </a:rPr>
              <a:t>color:blue</a:t>
            </a:r>
            <a:r>
              <a:rPr lang="en-US" b="1" dirty="0">
                <a:highlight>
                  <a:srgbClr val="FFFF00"/>
                </a:highlight>
                <a:latin typeface="+mn-lt"/>
                <a:cs typeface="+mn-cs"/>
              </a:rPr>
              <a:t>;"&gt;This is a Blue Heading&lt;/h1&gt;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&lt;/body&gt;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&lt;/html&gt;</a:t>
            </a:r>
          </a:p>
        </p:txBody>
      </p:sp>
      <p:sp>
        <p:nvSpPr>
          <p:cNvPr id="69644" name="object 26">
            <a:extLst>
              <a:ext uri="{FF2B5EF4-FFF2-40B4-BE49-F238E27FC236}">
                <a16:creationId xmlns:a16="http://schemas.microsoft.com/office/drawing/2014/main" id="{8AE4C0F5-7890-8FAC-2686-DFC47D977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194" y="4908550"/>
            <a:ext cx="3971925" cy="12096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5BF45F-A72D-6214-D4CD-CDC694470B1E}"/>
              </a:ext>
            </a:extLst>
          </p:cNvPr>
          <p:cNvSpPr/>
          <p:nvPr/>
        </p:nvSpPr>
        <p:spPr>
          <a:xfrm>
            <a:off x="2058988" y="2755900"/>
            <a:ext cx="1757362" cy="20177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5" tIns="39603" rIns="79205" bIns="39603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1D97BE-125D-B7AA-015F-A0EA933402ED}"/>
              </a:ext>
            </a:extLst>
          </p:cNvPr>
          <p:cNvCxnSpPr/>
          <p:nvPr/>
        </p:nvCxnSpPr>
        <p:spPr>
          <a:xfrm>
            <a:off x="2124075" y="3092450"/>
            <a:ext cx="162718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91638B-2BB8-F3B6-B4DF-62B5ADA9D7AB}"/>
              </a:ext>
            </a:extLst>
          </p:cNvPr>
          <p:cNvCxnSpPr/>
          <p:nvPr/>
        </p:nvCxnSpPr>
        <p:spPr>
          <a:xfrm>
            <a:off x="2124075" y="3292475"/>
            <a:ext cx="162718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B8EE09-BBBC-7E5F-FA9F-D866FEBBD950}"/>
              </a:ext>
            </a:extLst>
          </p:cNvPr>
          <p:cNvCxnSpPr/>
          <p:nvPr/>
        </p:nvCxnSpPr>
        <p:spPr>
          <a:xfrm>
            <a:off x="2124075" y="3562350"/>
            <a:ext cx="162718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5FA097-4BE5-BAE4-4769-1D76DC2C89F7}"/>
              </a:ext>
            </a:extLst>
          </p:cNvPr>
          <p:cNvCxnSpPr/>
          <p:nvPr/>
        </p:nvCxnSpPr>
        <p:spPr>
          <a:xfrm>
            <a:off x="2124075" y="3765550"/>
            <a:ext cx="162718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B9ED19-79D9-40EB-EB17-F23A5A857221}"/>
              </a:ext>
            </a:extLst>
          </p:cNvPr>
          <p:cNvCxnSpPr/>
          <p:nvPr/>
        </p:nvCxnSpPr>
        <p:spPr>
          <a:xfrm>
            <a:off x="2058988" y="4100513"/>
            <a:ext cx="1627187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48AF033-B829-4837-E859-39AE8C8BD304}"/>
              </a:ext>
            </a:extLst>
          </p:cNvPr>
          <p:cNvSpPr/>
          <p:nvPr/>
        </p:nvSpPr>
        <p:spPr>
          <a:xfrm>
            <a:off x="2124075" y="3495675"/>
            <a:ext cx="1627188" cy="201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5" tIns="39603" rIns="79205" bIns="39603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99F934DD-AEA3-015B-E98A-6AE56A5DAD70}"/>
              </a:ext>
            </a:extLst>
          </p:cNvPr>
          <p:cNvCxnSpPr/>
          <p:nvPr/>
        </p:nvCxnSpPr>
        <p:spPr>
          <a:xfrm rot="16200000" flipH="1">
            <a:off x="2905126" y="4281487"/>
            <a:ext cx="2017712" cy="7159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54" name="TextBox 30">
            <a:extLst>
              <a:ext uri="{FF2B5EF4-FFF2-40B4-BE49-F238E27FC236}">
                <a16:creationId xmlns:a16="http://schemas.microsoft.com/office/drawing/2014/main" id="{2127D85A-081E-89CA-048C-567DD9EF6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5400" y="5715000"/>
            <a:ext cx="1171575" cy="357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Inline style</a:t>
            </a:r>
          </a:p>
        </p:txBody>
      </p:sp>
    </p:spTree>
    <p:extLst>
      <p:ext uri="{BB962C8B-B14F-4D97-AF65-F5344CB8AC3E}">
        <p14:creationId xmlns:p14="http://schemas.microsoft.com/office/powerpoint/2010/main" val="2601695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318053" y="198438"/>
            <a:ext cx="11635408" cy="449311"/>
          </a:xfrm>
          <a:prstGeom prst="rect">
            <a:avLst/>
          </a:prstGeom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i="0" dirty="0">
                <a:solidFill>
                  <a:srgbClr val="C00000"/>
                </a:solidFill>
                <a:effectLst/>
                <a:latin typeface="Söhne"/>
              </a:rPr>
              <a:t>Nested Elements in </a:t>
            </a:r>
            <a:r>
              <a:rPr lang="en-US" sz="2400" b="1" i="0" dirty="0" err="1">
                <a:solidFill>
                  <a:srgbClr val="C00000"/>
                </a:solidFill>
                <a:effectLst/>
                <a:latin typeface="Söhne"/>
              </a:rPr>
              <a:t>css</a:t>
            </a:r>
            <a:endParaRPr lang="en-US" sz="2400" b="1" spc="-4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39B19-EE94-843F-0AF8-1DF338155043}"/>
              </a:ext>
            </a:extLst>
          </p:cNvPr>
          <p:cNvSpPr txBox="1"/>
          <p:nvPr/>
        </p:nvSpPr>
        <p:spPr>
          <a:xfrm>
            <a:off x="162341" y="744256"/>
            <a:ext cx="6185449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In CSS, nested elements refer to the </a:t>
            </a:r>
            <a:r>
              <a:rPr lang="en-US" sz="2000" b="1" i="0" dirty="0">
                <a:effectLst/>
                <a:latin typeface="Söhne"/>
              </a:rPr>
              <a:t>use of selectors </a:t>
            </a:r>
            <a:r>
              <a:rPr lang="en-US" sz="2000" b="0" i="0" dirty="0">
                <a:effectLst/>
                <a:latin typeface="Söhne"/>
              </a:rPr>
              <a:t>that are </a:t>
            </a:r>
            <a:r>
              <a:rPr lang="en-US" sz="2000" b="1" i="0" dirty="0">
                <a:effectLst/>
                <a:latin typeface="Söhne"/>
              </a:rPr>
              <a:t>nested within other selectors </a:t>
            </a:r>
            <a:r>
              <a:rPr lang="en-US" sz="2000" b="0" i="0" dirty="0">
                <a:effectLst/>
                <a:latin typeface="Söhne"/>
              </a:rPr>
              <a:t>to target specific elements within the HTML document.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Selectors can be nested using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parent-child relationship.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For example, you can target all &lt;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li&gt;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elements that are children of a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ul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element using the following selector: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ul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 li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b="0" i="0" dirty="0"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0DFCC-C590-A66B-92E1-E0ADEF58AC1E}"/>
              </a:ext>
            </a:extLst>
          </p:cNvPr>
          <p:cNvSpPr txBox="1"/>
          <p:nvPr/>
        </p:nvSpPr>
        <p:spPr>
          <a:xfrm>
            <a:off x="6609520" y="806221"/>
            <a:ext cx="4986132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it-IT" b="1" dirty="0">
                <a:highlight>
                  <a:srgbClr val="FFFF00"/>
                </a:highlight>
              </a:rPr>
              <a:t>&lt;ul&gt;</a:t>
            </a:r>
          </a:p>
          <a:p>
            <a:r>
              <a:rPr lang="it-IT" b="1" dirty="0">
                <a:highlight>
                  <a:srgbClr val="FFFF00"/>
                </a:highlight>
              </a:rPr>
              <a:t>  &lt;li&gt;Item 1&lt;/li&gt;</a:t>
            </a:r>
          </a:p>
          <a:p>
            <a:r>
              <a:rPr lang="it-IT" b="1" dirty="0">
                <a:highlight>
                  <a:srgbClr val="FFFF00"/>
                </a:highlight>
              </a:rPr>
              <a:t>  &lt;li&gt;Item 2&lt;/li&gt;</a:t>
            </a:r>
          </a:p>
          <a:p>
            <a:r>
              <a:rPr lang="it-IT" b="1" dirty="0">
                <a:highlight>
                  <a:srgbClr val="FFFF00"/>
                </a:highlight>
              </a:rPr>
              <a:t>  &lt;li&gt;</a:t>
            </a:r>
          </a:p>
          <a:p>
            <a:r>
              <a:rPr lang="it-IT" b="1" dirty="0">
                <a:highlight>
                  <a:srgbClr val="FFFF00"/>
                </a:highlight>
              </a:rPr>
              <a:t>    Item 3</a:t>
            </a:r>
          </a:p>
          <a:p>
            <a:r>
              <a:rPr lang="it-IT" b="1" dirty="0">
                <a:highlight>
                  <a:srgbClr val="FFFF00"/>
                </a:highlight>
              </a:rPr>
              <a:t>    &lt;ul&gt;</a:t>
            </a:r>
          </a:p>
          <a:p>
            <a:r>
              <a:rPr lang="it-IT" b="1" dirty="0">
                <a:highlight>
                  <a:srgbClr val="FFFF00"/>
                </a:highlight>
              </a:rPr>
              <a:t>      &lt;li&gt;Subitem 1&lt;/li&gt;</a:t>
            </a:r>
          </a:p>
          <a:p>
            <a:r>
              <a:rPr lang="it-IT" b="1" dirty="0">
                <a:highlight>
                  <a:srgbClr val="FFFF00"/>
                </a:highlight>
              </a:rPr>
              <a:t>      &lt;li&gt;Subitem 2&lt;/li&gt;</a:t>
            </a:r>
          </a:p>
          <a:p>
            <a:r>
              <a:rPr lang="it-IT" b="1" dirty="0">
                <a:highlight>
                  <a:srgbClr val="FFFF00"/>
                </a:highlight>
              </a:rPr>
              <a:t>    &lt;/ul&gt;</a:t>
            </a:r>
          </a:p>
          <a:p>
            <a:r>
              <a:rPr lang="it-IT" b="1" dirty="0">
                <a:highlight>
                  <a:srgbClr val="FFFF00"/>
                </a:highlight>
              </a:rPr>
              <a:t>  &lt;/li&gt;</a:t>
            </a:r>
          </a:p>
          <a:p>
            <a:r>
              <a:rPr lang="it-IT" b="1" dirty="0">
                <a:highlight>
                  <a:srgbClr val="FFFF00"/>
                </a:highlight>
              </a:rPr>
              <a:t>&lt;/ul&gt;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6C1F20-CA89-BB8F-834B-6D55790FD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F27B77-ABFC-A74D-32E9-3F99B68FC7B9}"/>
              </a:ext>
            </a:extLst>
          </p:cNvPr>
          <p:cNvSpPr txBox="1"/>
          <p:nvPr/>
        </p:nvSpPr>
        <p:spPr>
          <a:xfrm>
            <a:off x="6695659" y="4263038"/>
            <a:ext cx="481385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/>
              <a:t>ul</a:t>
            </a:r>
            <a:r>
              <a:rPr lang="en-US" b="1" dirty="0"/>
              <a:t> li </a:t>
            </a:r>
            <a:r>
              <a:rPr lang="en-US" b="1" dirty="0" err="1"/>
              <a:t>ul</a:t>
            </a:r>
            <a:r>
              <a:rPr lang="en-US" b="1" dirty="0"/>
              <a:t> li </a:t>
            </a:r>
            <a:r>
              <a:rPr lang="en-US" dirty="0"/>
              <a:t>{</a:t>
            </a:r>
          </a:p>
          <a:p>
            <a:r>
              <a:rPr lang="en-US" dirty="0"/>
              <a:t>  color: blue;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258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072BB90-D676-AE3B-A357-771634B4C711}"/>
              </a:ext>
            </a:extLst>
          </p:cNvPr>
          <p:cNvSpPr/>
          <p:nvPr/>
        </p:nvSpPr>
        <p:spPr>
          <a:xfrm>
            <a:off x="4475163" y="198438"/>
            <a:ext cx="3105080" cy="356978"/>
          </a:xfrm>
          <a:prstGeom prst="rect">
            <a:avLst/>
          </a:prstGeom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CSS- Cascading Style Sheets</a:t>
            </a:r>
          </a:p>
        </p:txBody>
      </p:sp>
      <p:sp>
        <p:nvSpPr>
          <p:cNvPr id="69640" name="Rectangle 15">
            <a:extLst>
              <a:ext uri="{FF2B5EF4-FFF2-40B4-BE49-F238E27FC236}">
                <a16:creationId xmlns:a16="http://schemas.microsoft.com/office/drawing/2014/main" id="{DB62C5C8-188E-3969-A492-4B988D4C5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79" y="739775"/>
            <a:ext cx="4399721" cy="1413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 marL="406400" indent="-39528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68312" indent="-457200" eaLnBrk="1" hangingPunct="1">
              <a:spcBef>
                <a:spcPts val="438"/>
              </a:spcBef>
              <a:buFont typeface="Arial" panose="020B0604020202020204" pitchFamily="34" charset="0"/>
              <a:buAutoNum type="arabicPeriod"/>
            </a:pPr>
            <a:r>
              <a:rPr lang="en-US" altLang="en-US" sz="2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 CSS</a:t>
            </a:r>
          </a:p>
          <a:p>
            <a:pPr marL="11112" indent="0" eaLnBrk="1" hangingPunct="1">
              <a:spcBef>
                <a:spcPts val="438"/>
              </a:spcBef>
              <a:buNone/>
            </a:pPr>
            <a:r>
              <a:rPr lang="en-US" altLang="en-US" sz="2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Style is applicable to only one tag</a:t>
            </a:r>
          </a:p>
          <a:p>
            <a:pPr marL="11112" indent="0" eaLnBrk="1" hangingPunct="1">
              <a:spcBef>
                <a:spcPts val="438"/>
              </a:spcBef>
              <a:buNone/>
            </a:pPr>
            <a:endParaRPr lang="en-US" altLang="en-US" sz="2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 indent="0" eaLnBrk="1" hangingPunct="1">
              <a:spcBef>
                <a:spcPts val="13"/>
              </a:spcBef>
              <a:buNone/>
            </a:pPr>
            <a:endParaRPr lang="en-US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25CCFC-CD39-6ED8-1BCA-4BC383BED592}"/>
              </a:ext>
            </a:extLst>
          </p:cNvPr>
          <p:cNvSpPr txBox="1"/>
          <p:nvPr/>
        </p:nvSpPr>
        <p:spPr>
          <a:xfrm>
            <a:off x="4740206" y="1210703"/>
            <a:ext cx="7451794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&lt;h1 style="</a:t>
            </a:r>
            <a:r>
              <a:rPr lang="en-US" dirty="0">
                <a:solidFill>
                  <a:srgbClr val="FF0000"/>
                </a:solidFill>
              </a:rPr>
              <a:t>color:red;margin-left:40px;</a:t>
            </a:r>
            <a:r>
              <a:rPr lang="en-US" dirty="0"/>
              <a:t>"&gt;Inline CSS is applied on this heading.&lt;/h1&gt;</a:t>
            </a:r>
          </a:p>
          <a:p>
            <a:r>
              <a:rPr lang="en-US" dirty="0"/>
              <a:t>&lt;p&gt;This paragraph is not affected.&lt;/p&gt;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41E513-2E3E-B760-FC45-F3BC0DFF8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3807515"/>
            <a:ext cx="54959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2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object 9">
            <a:extLst>
              <a:ext uri="{FF2B5EF4-FFF2-40B4-BE49-F238E27FC236}">
                <a16:creationId xmlns:a16="http://schemas.microsoft.com/office/drawing/2014/main" id="{426B4C57-730E-A27D-8E65-C04F8998E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7589" name="object 12">
            <a:extLst>
              <a:ext uri="{FF2B5EF4-FFF2-40B4-BE49-F238E27FC236}">
                <a16:creationId xmlns:a16="http://schemas.microsoft.com/office/drawing/2014/main" id="{9A9E7D5E-5D3B-44D5-0479-20FAE2F04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6259513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7312F8-D288-4E7A-4212-51CD06AAEC79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7D06D3C-42DC-8378-B9B4-541576DA3A4C}"/>
              </a:ext>
            </a:extLst>
          </p:cNvPr>
          <p:cNvSpPr/>
          <p:nvPr/>
        </p:nvSpPr>
        <p:spPr>
          <a:xfrm>
            <a:off x="4013200" y="198438"/>
            <a:ext cx="3436938" cy="403225"/>
          </a:xfrm>
          <a:prstGeom prst="rect">
            <a:avLst/>
          </a:prstGeom>
        </p:spPr>
        <p:txBody>
          <a:bodyPr wrap="non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1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CSS- Cascading Style Sheets</a:t>
            </a:r>
          </a:p>
        </p:txBody>
      </p:sp>
      <p:sp>
        <p:nvSpPr>
          <p:cNvPr id="67592" name="Rectangle 15">
            <a:extLst>
              <a:ext uri="{FF2B5EF4-FFF2-40B4-BE49-F238E27FC236}">
                <a16:creationId xmlns:a16="http://schemas.microsoft.com/office/drawing/2014/main" id="{3F7080FF-AAED-D151-2413-2A709DF66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93" y="739775"/>
            <a:ext cx="11834190" cy="934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 marL="406400" indent="-39528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ts val="938"/>
              </a:spcBef>
              <a:buFont typeface="Arial" panose="020B0604020202020204" pitchFamily="34" charset="0"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Internal CSS: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internal CSS is used to define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for a single HTML page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hangingPunct="1">
              <a:spcBef>
                <a:spcPts val="938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internal style is defined inside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&lt;style&gt;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element, inside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F433B2-22D2-A528-A2B2-A07BD185273D}"/>
              </a:ext>
            </a:extLst>
          </p:cNvPr>
          <p:cNvSpPr/>
          <p:nvPr/>
        </p:nvSpPr>
        <p:spPr>
          <a:xfrm>
            <a:off x="1928813" y="2151063"/>
            <a:ext cx="2212975" cy="17478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5" tIns="39603" rIns="79205" bIns="39603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7594" name="TextBox 16">
            <a:extLst>
              <a:ext uri="{FF2B5EF4-FFF2-40B4-BE49-F238E27FC236}">
                <a16:creationId xmlns:a16="http://schemas.microsoft.com/office/drawing/2014/main" id="{850F3674-6563-62D7-7C6B-5AFB80C1C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0" y="2219325"/>
            <a:ext cx="86677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&lt;head&gt;</a:t>
            </a:r>
          </a:p>
        </p:txBody>
      </p:sp>
      <p:sp>
        <p:nvSpPr>
          <p:cNvPr id="67595" name="TextBox 17">
            <a:extLst>
              <a:ext uri="{FF2B5EF4-FFF2-40B4-BE49-F238E27FC236}">
                <a16:creationId xmlns:a16="http://schemas.microsoft.com/office/drawing/2014/main" id="{662D6459-43CA-3E7B-35F5-68575C0F0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338" y="2755900"/>
            <a:ext cx="86677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&lt;head&gt;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9CB3B7F-8D43-B468-1766-F22D5A7252D3}"/>
              </a:ext>
            </a:extLst>
          </p:cNvPr>
          <p:cNvCxnSpPr/>
          <p:nvPr/>
        </p:nvCxnSpPr>
        <p:spPr>
          <a:xfrm rot="16200000" flipH="1">
            <a:off x="3274219" y="2709069"/>
            <a:ext cx="1411288" cy="12382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F9C560-CFDD-5A97-E3AF-998D6B2A6525}"/>
              </a:ext>
            </a:extLst>
          </p:cNvPr>
          <p:cNvCxnSpPr/>
          <p:nvPr/>
        </p:nvCxnSpPr>
        <p:spPr>
          <a:xfrm>
            <a:off x="2970213" y="2622550"/>
            <a:ext cx="3905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C6DF630-6AF4-CF43-513E-001DC692FFE6}"/>
              </a:ext>
            </a:extLst>
          </p:cNvPr>
          <p:cNvSpPr/>
          <p:nvPr/>
        </p:nvSpPr>
        <p:spPr>
          <a:xfrm>
            <a:off x="4011613" y="4033838"/>
            <a:ext cx="1758950" cy="1076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5" tIns="39603" rIns="79205" bIns="39603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7599" name="TextBox 26">
            <a:extLst>
              <a:ext uri="{FF2B5EF4-FFF2-40B4-BE49-F238E27FC236}">
                <a16:creationId xmlns:a16="http://schemas.microsoft.com/office/drawing/2014/main" id="{3E99AD7B-8CFC-4DA2-1AF2-E6F29FCEE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75" y="4033838"/>
            <a:ext cx="12890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&lt;style&gt;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&lt;/style&gt;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8FFE8B-33DD-1727-C415-E072FC250A08}"/>
              </a:ext>
            </a:extLst>
          </p:cNvPr>
          <p:cNvCxnSpPr/>
          <p:nvPr/>
        </p:nvCxnSpPr>
        <p:spPr>
          <a:xfrm>
            <a:off x="2189163" y="3495675"/>
            <a:ext cx="18224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BD7259-240C-5DAB-0304-FDC41EF4CEC2}"/>
              </a:ext>
            </a:extLst>
          </p:cNvPr>
          <p:cNvCxnSpPr/>
          <p:nvPr/>
        </p:nvCxnSpPr>
        <p:spPr>
          <a:xfrm>
            <a:off x="2189163" y="3697288"/>
            <a:ext cx="18224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2B92432-4BC2-B497-9524-53AECEA2E5BD}"/>
              </a:ext>
            </a:extLst>
          </p:cNvPr>
          <p:cNvCxnSpPr/>
          <p:nvPr/>
        </p:nvCxnSpPr>
        <p:spPr>
          <a:xfrm>
            <a:off x="2254250" y="3160713"/>
            <a:ext cx="1041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03" name="TextBox 33">
            <a:extLst>
              <a:ext uri="{FF2B5EF4-FFF2-40B4-BE49-F238E27FC236}">
                <a16:creationId xmlns:a16="http://schemas.microsoft.com/office/drawing/2014/main" id="{77451D32-8F49-065B-FDDC-BDF0FC0D8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3788" y="3967163"/>
            <a:ext cx="121761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Home.html</a:t>
            </a:r>
          </a:p>
        </p:txBody>
      </p:sp>
      <p:grpSp>
        <p:nvGrpSpPr>
          <p:cNvPr id="67604" name="Group 43">
            <a:extLst>
              <a:ext uri="{FF2B5EF4-FFF2-40B4-BE49-F238E27FC236}">
                <a16:creationId xmlns:a16="http://schemas.microsoft.com/office/drawing/2014/main" id="{F067C344-ECFB-80B9-514B-28EB021F03C5}"/>
              </a:ext>
            </a:extLst>
          </p:cNvPr>
          <p:cNvGrpSpPr>
            <a:grpSpLocks/>
          </p:cNvGrpSpPr>
          <p:nvPr/>
        </p:nvGrpSpPr>
        <p:grpSpPr bwMode="auto">
          <a:xfrm>
            <a:off x="5900737" y="1816100"/>
            <a:ext cx="4232276" cy="3694113"/>
            <a:chOff x="5121274" y="2039541"/>
            <a:chExt cx="4953001" cy="418666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0EFBD0A-C553-EA58-840F-769E2FEE0F2C}"/>
                </a:ext>
              </a:extLst>
            </p:cNvPr>
            <p:cNvSpPr/>
            <p:nvPr/>
          </p:nvSpPr>
          <p:spPr>
            <a:xfrm>
              <a:off x="5121274" y="2802621"/>
              <a:ext cx="4276342" cy="13709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605" name="Rectangle 18">
              <a:extLst>
                <a:ext uri="{FF2B5EF4-FFF2-40B4-BE49-F238E27FC236}">
                  <a16:creationId xmlns:a16="http://schemas.microsoft.com/office/drawing/2014/main" id="{BD1E011D-FAA4-6A2C-03CF-172047559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874" y="2039541"/>
              <a:ext cx="4724401" cy="4186661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&lt;html&gt;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&lt;head&gt;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/>
                <a:t>&lt;style&gt;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/>
                <a:t>   body {background-color: blue;}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/>
                <a:t>  h1 {color: blue;}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/>
                <a:t>  p{color: red;}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/>
                <a:t>&lt;/style&gt;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&lt;/head&gt;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&lt;body&gt;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highlight>
                    <a:srgbClr val="FFFF00"/>
                  </a:highlight>
                </a:rPr>
                <a:t>&lt;h1&gt;This is a heading&lt;/h1&gt;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highlight>
                    <a:srgbClr val="FFFF00"/>
                  </a:highlight>
                </a:rPr>
                <a:t>&lt;p&gt;This is a paragraph.&lt;/p&gt;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&lt;/body&gt;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&lt;/html&gt;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3F2B085F-ABEE-7E6A-4EA7-104462337C0F}"/>
                </a:ext>
              </a:extLst>
            </p:cNvPr>
            <p:cNvSpPr/>
            <p:nvPr/>
          </p:nvSpPr>
          <p:spPr>
            <a:xfrm flipH="1">
              <a:off x="8246161" y="4266909"/>
              <a:ext cx="457029" cy="121803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E0FD75EA-4DE4-23C3-E8F8-EEAB4140F8A5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 flipH="1">
              <a:off x="8703190" y="3488104"/>
              <a:ext cx="694427" cy="1387823"/>
            </a:xfrm>
            <a:prstGeom prst="bentConnector3">
              <a:avLst>
                <a:gd name="adj1" fmla="val -3852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639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E30E83-C2E1-E06D-4CE3-6C268BB6BA57}"/>
              </a:ext>
            </a:extLst>
          </p:cNvPr>
          <p:cNvSpPr txBox="1"/>
          <p:nvPr/>
        </p:nvSpPr>
        <p:spPr>
          <a:xfrm>
            <a:off x="5936974" y="117693"/>
            <a:ext cx="6095999" cy="64633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>
                <a:solidFill>
                  <a:srgbClr val="C00000"/>
                </a:solidFill>
              </a:rPr>
              <a:t> &lt;style&gt;</a:t>
            </a:r>
          </a:p>
          <a:p>
            <a:r>
              <a:rPr lang="en-US" dirty="0">
                <a:solidFill>
                  <a:srgbClr val="C00000"/>
                </a:solidFill>
              </a:rPr>
              <a:t>	      body {</a:t>
            </a:r>
          </a:p>
          <a:p>
            <a:r>
              <a:rPr lang="en-US" dirty="0">
                <a:solidFill>
                  <a:srgbClr val="C00000"/>
                </a:solidFill>
              </a:rPr>
              <a:t> 		 background-color: </a:t>
            </a:r>
            <a:r>
              <a:rPr lang="en-US" dirty="0" err="1">
                <a:solidFill>
                  <a:srgbClr val="C00000"/>
                </a:solidFill>
              </a:rPr>
              <a:t>lightgrey</a:t>
            </a:r>
            <a:r>
              <a:rPr lang="en-US" dirty="0">
                <a:solidFill>
                  <a:srgbClr val="C00000"/>
                </a:solidFill>
              </a:rPr>
              <a:t>;</a:t>
            </a:r>
          </a:p>
          <a:p>
            <a:r>
              <a:rPr lang="en-US" dirty="0">
                <a:solidFill>
                  <a:srgbClr val="C00000"/>
                </a:solidFill>
              </a:rPr>
              <a:t>  		color: blue;</a:t>
            </a:r>
          </a:p>
          <a:p>
            <a:r>
              <a:rPr lang="en-US" dirty="0">
                <a:solidFill>
                  <a:srgbClr val="C00000"/>
                </a:solidFill>
              </a:rPr>
              <a:t>		}</a:t>
            </a:r>
          </a:p>
          <a:p>
            <a:r>
              <a:rPr lang="en-US" dirty="0">
                <a:solidFill>
                  <a:srgbClr val="C00000"/>
                </a:solidFill>
              </a:rPr>
              <a:t>	           h1 {</a:t>
            </a:r>
          </a:p>
          <a:p>
            <a:r>
              <a:rPr lang="en-US" dirty="0">
                <a:solidFill>
                  <a:srgbClr val="C00000"/>
                </a:solidFill>
              </a:rPr>
              <a:t>  		background-color: black;</a:t>
            </a:r>
          </a:p>
          <a:p>
            <a:r>
              <a:rPr lang="en-US" dirty="0">
                <a:solidFill>
                  <a:srgbClr val="C00000"/>
                </a:solidFill>
              </a:rPr>
              <a:t>                                   color: white;</a:t>
            </a:r>
          </a:p>
          <a:p>
            <a:r>
              <a:rPr lang="en-US" dirty="0">
                <a:solidFill>
                  <a:srgbClr val="C00000"/>
                </a:solidFill>
              </a:rPr>
              <a:t>                                   }</a:t>
            </a:r>
          </a:p>
          <a:p>
            <a:r>
              <a:rPr lang="en-US" dirty="0">
                <a:solidFill>
                  <a:srgbClr val="C00000"/>
                </a:solidFill>
              </a:rPr>
              <a:t>                            div {</a:t>
            </a:r>
          </a:p>
          <a:p>
            <a:r>
              <a:rPr lang="en-US" dirty="0">
                <a:solidFill>
                  <a:srgbClr val="C00000"/>
                </a:solidFill>
              </a:rPr>
              <a:t>                                   background-color: blue;</a:t>
            </a:r>
          </a:p>
          <a:p>
            <a:r>
              <a:rPr lang="en-US" dirty="0">
                <a:solidFill>
                  <a:srgbClr val="C00000"/>
                </a:solidFill>
              </a:rPr>
              <a:t>                                   color: white;</a:t>
            </a:r>
          </a:p>
          <a:p>
            <a:r>
              <a:rPr lang="en-US" dirty="0">
                <a:solidFill>
                  <a:srgbClr val="C00000"/>
                </a:solidFill>
              </a:rPr>
              <a:t>                                   }</a:t>
            </a:r>
          </a:p>
          <a:p>
            <a:r>
              <a:rPr lang="en-US" dirty="0">
                <a:solidFill>
                  <a:srgbClr val="C00000"/>
                </a:solidFill>
              </a:rPr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&lt;h1&gt;This is a Heading&lt;/h1&gt;</a:t>
            </a:r>
          </a:p>
          <a:p>
            <a:r>
              <a:rPr lang="en-US" dirty="0"/>
              <a:t>&lt;p&gt;This page has a grey background color and a blue text.&lt;/p&gt;</a:t>
            </a:r>
          </a:p>
          <a:p>
            <a:r>
              <a:rPr lang="en-US" dirty="0"/>
              <a:t>&lt;div&gt;This is a div.&lt;/div&gt;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FE1D7-D0BD-A272-6701-DA3FB0564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49" y="2101090"/>
            <a:ext cx="5048250" cy="2390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BAE70B-8A51-69EA-F087-11048CA37E1B}"/>
              </a:ext>
            </a:extLst>
          </p:cNvPr>
          <p:cNvSpPr txBox="1"/>
          <p:nvPr/>
        </p:nvSpPr>
        <p:spPr>
          <a:xfrm>
            <a:off x="3048000" y="32476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Internal CSS: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2CD21-89E4-94E9-BBF8-38D3DA1392C0}"/>
              </a:ext>
            </a:extLst>
          </p:cNvPr>
          <p:cNvSpPr txBox="1"/>
          <p:nvPr/>
        </p:nvSpPr>
        <p:spPr>
          <a:xfrm>
            <a:off x="159027" y="117693"/>
            <a:ext cx="57779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Internal CSS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998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23B7F7-08CA-2218-9F1B-B4037E5989C1}"/>
              </a:ext>
            </a:extLst>
          </p:cNvPr>
          <p:cNvSpPr/>
          <p:nvPr/>
        </p:nvSpPr>
        <p:spPr>
          <a:xfrm>
            <a:off x="0" y="0"/>
            <a:ext cx="12192000" cy="510867"/>
          </a:xfrm>
          <a:prstGeom prst="rect">
            <a:avLst/>
          </a:prstGeom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8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SELECTORS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D37A4-E7DE-D3AE-A1B2-1C0606EBE32F}"/>
              </a:ext>
            </a:extLst>
          </p:cNvPr>
          <p:cNvSpPr txBox="1"/>
          <p:nvPr/>
        </p:nvSpPr>
        <p:spPr>
          <a:xfrm>
            <a:off x="172279" y="723756"/>
            <a:ext cx="1150288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CSS selector selects the HTML element(s) you want to style.</a:t>
            </a:r>
          </a:p>
          <a:p>
            <a:pPr marL="0" lvl="1" indent="-34290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sz="2000" dirty="0">
              <a:latin typeface="Calibri" panose="020F0502020204030204" pitchFamily="34" charset="0"/>
            </a:endParaRPr>
          </a:p>
          <a:p>
            <a:pPr marL="0" lvl="1" indent="-3429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</a:rPr>
              <a:t>There are several different types of selectors in CSS.</a:t>
            </a:r>
          </a:p>
          <a:p>
            <a:pPr marL="0" lvl="1" indent="-34290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sz="2000" dirty="0">
              <a:latin typeface="Calibri" panose="020F0502020204030204" pitchFamily="34" charset="0"/>
            </a:endParaRPr>
          </a:p>
          <a:p>
            <a:pPr marL="114300" lvl="1" indent="-457200">
              <a:spcBef>
                <a:spcPct val="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</a:rPr>
              <a:t>Element Selector(element name)</a:t>
            </a:r>
          </a:p>
          <a:p>
            <a:pPr marL="114300" lvl="1" indent="-457200">
              <a:spcBef>
                <a:spcPct val="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</a:rPr>
              <a:t>Id Selector(#)</a:t>
            </a:r>
          </a:p>
          <a:p>
            <a:pPr marL="114300" lvl="1" indent="-457200">
              <a:spcBef>
                <a:spcPct val="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</a:rPr>
              <a:t>Class Selector(.)</a:t>
            </a:r>
          </a:p>
          <a:p>
            <a:pPr marL="114300" lvl="1" indent="-457200">
              <a:spcBef>
                <a:spcPct val="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</a:rPr>
              <a:t>Universal Selector(*)</a:t>
            </a:r>
          </a:p>
          <a:p>
            <a:pPr marL="114300" lvl="1" indent="-457200">
              <a:spcBef>
                <a:spcPct val="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</a:rPr>
              <a:t>Group Selector(h1,p,.)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FD99E4-53DF-0BAE-89EA-B026054204BA}"/>
              </a:ext>
            </a:extLst>
          </p:cNvPr>
          <p:cNvSpPr txBox="1"/>
          <p:nvPr/>
        </p:nvSpPr>
        <p:spPr>
          <a:xfrm>
            <a:off x="390940" y="4385019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610B38"/>
                </a:solidFill>
                <a:effectLst/>
                <a:latin typeface="erdana"/>
              </a:rPr>
              <a:t>1) </a:t>
            </a:r>
            <a:r>
              <a:rPr lang="en-US" sz="2400" b="1" i="0" dirty="0">
                <a:solidFill>
                  <a:srgbClr val="610B38"/>
                </a:solidFill>
                <a:effectLst/>
                <a:latin typeface="erdana"/>
              </a:rPr>
              <a:t>CSS Element Selector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The element selector selects the HTML element by name.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  <a:latin typeface="inter-regular"/>
              </a:rPr>
              <a:t>The style is applicable to the tags that are same .</a:t>
            </a:r>
            <a:endParaRPr lang="en-US" sz="2000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2EE8C-6F71-CC89-7E40-95F08791D8DA}"/>
              </a:ext>
            </a:extLst>
          </p:cNvPr>
          <p:cNvSpPr txBox="1"/>
          <p:nvPr/>
        </p:nvSpPr>
        <p:spPr>
          <a:xfrm>
            <a:off x="6705600" y="1736863"/>
            <a:ext cx="5141844" cy="4801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&lt;!– EEMENT SELECTOR--&gt;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C00000"/>
                </a:solidFill>
              </a:rPr>
              <a:t>p{</a:t>
            </a:r>
          </a:p>
          <a:p>
            <a:r>
              <a:rPr lang="en-US" dirty="0">
                <a:solidFill>
                  <a:srgbClr val="C00000"/>
                </a:solidFill>
              </a:rPr>
              <a:t>    text-align: center;</a:t>
            </a:r>
          </a:p>
          <a:p>
            <a:r>
              <a:rPr lang="en-US" dirty="0">
                <a:solidFill>
                  <a:srgbClr val="C00000"/>
                </a:solidFill>
              </a:rPr>
              <a:t>    color: blue;</a:t>
            </a:r>
          </a:p>
          <a:p>
            <a:r>
              <a:rPr lang="en-US" dirty="0">
                <a:solidFill>
                  <a:srgbClr val="C00000"/>
                </a:solidFill>
              </a:rPr>
              <a:t>} 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&lt;p&gt;This style will be applied on every paragraph.&lt;/p&gt;</a:t>
            </a:r>
          </a:p>
          <a:p>
            <a:r>
              <a:rPr lang="en-US" dirty="0"/>
              <a:t>&lt;p &gt;here also </a:t>
            </a:r>
            <a:r>
              <a:rPr lang="en-US" dirty="0" err="1"/>
              <a:t>applie</a:t>
            </a:r>
            <a:r>
              <a:rPr lang="en-US" dirty="0"/>
              <a:t>&lt;/p&gt;</a:t>
            </a:r>
          </a:p>
          <a:p>
            <a:r>
              <a:rPr lang="en-US" dirty="0"/>
              <a:t>&lt;p&gt;And me!&lt;/p&gt;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381642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23B7F7-08CA-2218-9F1B-B4037E5989C1}"/>
              </a:ext>
            </a:extLst>
          </p:cNvPr>
          <p:cNvSpPr/>
          <p:nvPr/>
        </p:nvSpPr>
        <p:spPr>
          <a:xfrm>
            <a:off x="0" y="0"/>
            <a:ext cx="12192000" cy="510867"/>
          </a:xfrm>
          <a:prstGeom prst="rect">
            <a:avLst/>
          </a:prstGeom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8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SELECTORS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FD99E4-53DF-0BAE-89EA-B026054204BA}"/>
              </a:ext>
            </a:extLst>
          </p:cNvPr>
          <p:cNvSpPr txBox="1"/>
          <p:nvPr/>
        </p:nvSpPr>
        <p:spPr>
          <a:xfrm>
            <a:off x="344556" y="813533"/>
            <a:ext cx="6096000" cy="3553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C00000"/>
                </a:solidFill>
                <a:effectLst/>
                <a:latin typeface="erdana"/>
              </a:rPr>
              <a:t>2) CSS Id Selector(#)</a:t>
            </a:r>
          </a:p>
          <a:p>
            <a:pPr algn="just"/>
            <a:endParaRPr lang="en-US" sz="2400" b="0" i="0" dirty="0">
              <a:solidFill>
                <a:srgbClr val="C00000"/>
              </a:solidFill>
              <a:effectLst/>
              <a:latin typeface="erdan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inter-regular"/>
              </a:rPr>
              <a:t>The </a:t>
            </a:r>
            <a:r>
              <a:rPr lang="en-US" sz="2000" b="1" i="0" dirty="0">
                <a:effectLst/>
                <a:latin typeface="inter-regular"/>
              </a:rPr>
              <a:t>id</a:t>
            </a:r>
            <a:r>
              <a:rPr lang="en-US" sz="2000" b="0" i="0" dirty="0">
                <a:effectLst/>
                <a:latin typeface="inter-regular"/>
              </a:rPr>
              <a:t> selector selects the</a:t>
            </a:r>
            <a:r>
              <a:rPr lang="en-US" sz="2000" b="1" i="0" dirty="0">
                <a:effectLst/>
                <a:latin typeface="inter-regular"/>
              </a:rPr>
              <a:t> id </a:t>
            </a:r>
            <a:r>
              <a:rPr lang="en-US" sz="2000" b="0" i="0" dirty="0">
                <a:effectLst/>
                <a:latin typeface="inter-regular"/>
              </a:rPr>
              <a:t>attribute of an HTML element to select a specific element.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inter-regular"/>
              </a:rPr>
              <a:t>An id is always unique within the page so it is chosen to select a single, unique element.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inter-regular"/>
              </a:rPr>
              <a:t>It is written with the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inter-regular"/>
              </a:rPr>
              <a:t>hash character (#), </a:t>
            </a:r>
            <a:r>
              <a:rPr lang="en-US" sz="2000" b="0" i="0" dirty="0">
                <a:effectLst/>
                <a:latin typeface="inter-regular"/>
              </a:rPr>
              <a:t>followed by the id of the element.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2EE8C-6F71-CC89-7E40-95F08791D8DA}"/>
              </a:ext>
            </a:extLst>
          </p:cNvPr>
          <p:cNvSpPr txBox="1"/>
          <p:nvPr/>
        </p:nvSpPr>
        <p:spPr>
          <a:xfrm>
            <a:off x="6705600" y="1736863"/>
            <a:ext cx="5141844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r>
              <a:rPr lang="en-US" dirty="0">
                <a:solidFill>
                  <a:srgbClr val="C00000"/>
                </a:solidFill>
              </a:rPr>
              <a:t>#para1 {</a:t>
            </a:r>
          </a:p>
          <a:p>
            <a:r>
              <a:rPr lang="en-US" dirty="0">
                <a:solidFill>
                  <a:srgbClr val="C00000"/>
                </a:solidFill>
              </a:rPr>
              <a:t>    text-align: center;</a:t>
            </a:r>
          </a:p>
          <a:p>
            <a:r>
              <a:rPr lang="en-US" dirty="0">
                <a:solidFill>
                  <a:srgbClr val="C00000"/>
                </a:solidFill>
              </a:rPr>
              <a:t>    color: blue;</a:t>
            </a:r>
          </a:p>
          <a:p>
            <a:r>
              <a:rPr lang="en-US" dirty="0">
                <a:solidFill>
                  <a:srgbClr val="C00000"/>
                </a:solidFill>
              </a:rPr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>
                <a:solidFill>
                  <a:srgbClr val="C00000"/>
                </a:solidFill>
              </a:rPr>
              <a:t>&lt;p id="para1"&gt;applicable to this element only&lt;/p&gt;</a:t>
            </a:r>
          </a:p>
          <a:p>
            <a:r>
              <a:rPr lang="en-US" dirty="0"/>
              <a:t>&lt;p&gt;This paragraph will not be affected.&lt;/p&gt;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1523723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23B7F7-08CA-2218-9F1B-B4037E5989C1}"/>
              </a:ext>
            </a:extLst>
          </p:cNvPr>
          <p:cNvSpPr/>
          <p:nvPr/>
        </p:nvSpPr>
        <p:spPr>
          <a:xfrm>
            <a:off x="0" y="0"/>
            <a:ext cx="12192000" cy="510867"/>
          </a:xfrm>
          <a:prstGeom prst="rect">
            <a:avLst/>
          </a:prstGeom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8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SELECTORS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FD99E4-53DF-0BAE-89EA-B026054204BA}"/>
              </a:ext>
            </a:extLst>
          </p:cNvPr>
          <p:cNvSpPr txBox="1"/>
          <p:nvPr/>
        </p:nvSpPr>
        <p:spPr>
          <a:xfrm>
            <a:off x="53007" y="457270"/>
            <a:ext cx="6215270" cy="20621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C00000"/>
                </a:solidFill>
                <a:effectLst/>
                <a:latin typeface="erdana"/>
              </a:rPr>
              <a:t>3) CSS Class Selector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erdana"/>
              </a:rPr>
              <a:t>The class selector </a:t>
            </a:r>
            <a:r>
              <a:rPr lang="en-US" b="1" i="0" dirty="0">
                <a:effectLst/>
                <a:latin typeface="erdana"/>
              </a:rPr>
              <a:t>selects HTML elements with a specific class attribute.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erdana"/>
              </a:rPr>
              <a:t>It is used with a </a:t>
            </a:r>
            <a:r>
              <a:rPr lang="en-US" b="1" i="0" dirty="0">
                <a:effectLst/>
                <a:latin typeface="erdana"/>
              </a:rPr>
              <a:t>period character </a:t>
            </a:r>
            <a:r>
              <a:rPr lang="en-US" b="0" i="0" dirty="0">
                <a:effectLst/>
                <a:latin typeface="erdana"/>
              </a:rPr>
              <a:t>. </a:t>
            </a:r>
            <a:r>
              <a:rPr lang="en-US" b="0" i="0" dirty="0">
                <a:solidFill>
                  <a:srgbClr val="FF0000"/>
                </a:solidFill>
                <a:effectLst/>
                <a:latin typeface="erdana"/>
              </a:rPr>
              <a:t>(full stop symbol) </a:t>
            </a:r>
            <a:r>
              <a:rPr lang="en-US" b="0" i="0" dirty="0">
                <a:effectLst/>
                <a:latin typeface="erdana"/>
              </a:rPr>
              <a:t>followed by the class name.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erdana"/>
              </a:rPr>
              <a:t> A class name should not be started with a number</a:t>
            </a:r>
            <a:r>
              <a:rPr lang="en-US" b="0" i="0" dirty="0">
                <a:solidFill>
                  <a:srgbClr val="C00000"/>
                </a:solidFill>
                <a:effectLst/>
                <a:latin typeface="erdana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b="0" i="0" dirty="0">
              <a:effectLst/>
              <a:latin typeface="inter-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2EE8C-6F71-CC89-7E40-95F08791D8DA}"/>
              </a:ext>
            </a:extLst>
          </p:cNvPr>
          <p:cNvSpPr txBox="1"/>
          <p:nvPr/>
        </p:nvSpPr>
        <p:spPr>
          <a:xfrm>
            <a:off x="53008" y="2476897"/>
            <a:ext cx="6506818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r>
              <a:rPr lang="en-US" dirty="0">
                <a:solidFill>
                  <a:srgbClr val="C00000"/>
                </a:solidFill>
              </a:rPr>
              <a:t>.center {</a:t>
            </a:r>
          </a:p>
          <a:p>
            <a:r>
              <a:rPr lang="en-US" dirty="0">
                <a:solidFill>
                  <a:srgbClr val="C00000"/>
                </a:solidFill>
              </a:rPr>
              <a:t>    text-align: center;</a:t>
            </a:r>
          </a:p>
          <a:p>
            <a:r>
              <a:rPr lang="en-US" dirty="0">
                <a:solidFill>
                  <a:srgbClr val="C00000"/>
                </a:solidFill>
              </a:rPr>
              <a:t>    color: blue;</a:t>
            </a:r>
          </a:p>
          <a:p>
            <a:r>
              <a:rPr lang="en-US" dirty="0">
                <a:solidFill>
                  <a:srgbClr val="C00000"/>
                </a:solidFill>
              </a:rPr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>
                <a:highlight>
                  <a:srgbClr val="FFFF00"/>
                </a:highlight>
              </a:rPr>
              <a:t>&lt;h1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class</a:t>
            </a:r>
            <a:r>
              <a:rPr lang="en-US" dirty="0">
                <a:highlight>
                  <a:srgbClr val="FFFF00"/>
                </a:highlight>
              </a:rPr>
              <a:t>="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center</a:t>
            </a:r>
            <a:r>
              <a:rPr lang="en-US" dirty="0">
                <a:highlight>
                  <a:srgbClr val="FFFF00"/>
                </a:highlight>
              </a:rPr>
              <a:t>"&gt;This heading is blue and center-aligned.&lt;/h1&gt;</a:t>
            </a:r>
          </a:p>
          <a:p>
            <a:r>
              <a:rPr lang="en-US" dirty="0">
                <a:highlight>
                  <a:srgbClr val="FFFF00"/>
                </a:highlight>
              </a:rPr>
              <a:t>&lt;p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class</a:t>
            </a:r>
            <a:r>
              <a:rPr lang="en-US" dirty="0">
                <a:highlight>
                  <a:srgbClr val="FFFF00"/>
                </a:highlight>
              </a:rPr>
              <a:t>="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center</a:t>
            </a:r>
            <a:r>
              <a:rPr lang="en-US" dirty="0">
                <a:highlight>
                  <a:srgbClr val="FFFF00"/>
                </a:highlight>
              </a:rPr>
              <a:t>"&gt;This paragraph is blue and center-aligned.&lt;/p&gt; 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508CAF-90E3-ADB8-5173-99B32EE04975}"/>
              </a:ext>
            </a:extLst>
          </p:cNvPr>
          <p:cNvSpPr txBox="1"/>
          <p:nvPr/>
        </p:nvSpPr>
        <p:spPr>
          <a:xfrm>
            <a:off x="6321284" y="510867"/>
            <a:ext cx="587071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1800" b="1" i="0" dirty="0">
                <a:solidFill>
                  <a:srgbClr val="610B4B"/>
                </a:solidFill>
                <a:effectLst/>
                <a:latin typeface="erdana"/>
              </a:rPr>
              <a:t>CSS Class Selector for specific element</a:t>
            </a:r>
          </a:p>
          <a:p>
            <a:pPr algn="just"/>
            <a:r>
              <a:rPr lang="en-US" sz="1800" b="0" i="0" dirty="0">
                <a:solidFill>
                  <a:srgbClr val="333333"/>
                </a:solidFill>
                <a:effectLst/>
                <a:latin typeface="inter-regular"/>
              </a:rPr>
              <a:t>If you want to </a:t>
            </a:r>
            <a:r>
              <a:rPr lang="en-US" sz="1800" b="1" i="0" dirty="0">
                <a:solidFill>
                  <a:srgbClr val="C00000"/>
                </a:solidFill>
                <a:effectLst/>
                <a:latin typeface="inter-regular"/>
              </a:rPr>
              <a:t>specify that only one specific HTML element should be affected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inter-regular"/>
              </a:rPr>
              <a:t>, then you should use the element name with class selector.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9408FC-EDEF-C4F2-B1A4-8A6A4E0DC2CC}"/>
              </a:ext>
            </a:extLst>
          </p:cNvPr>
          <p:cNvSpPr txBox="1"/>
          <p:nvPr/>
        </p:nvSpPr>
        <p:spPr>
          <a:xfrm>
            <a:off x="6559826" y="2136435"/>
            <a:ext cx="5519531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&lt;html&gt;  </a:t>
            </a:r>
          </a:p>
          <a:p>
            <a:r>
              <a:rPr lang="en-US" dirty="0"/>
              <a:t>&lt;head&gt;  </a:t>
            </a:r>
          </a:p>
          <a:p>
            <a:r>
              <a:rPr lang="en-US" dirty="0"/>
              <a:t>&lt;style&gt;  </a:t>
            </a:r>
          </a:p>
          <a:p>
            <a:r>
              <a:rPr lang="en-US" dirty="0" err="1">
                <a:solidFill>
                  <a:srgbClr val="C00000"/>
                </a:solidFill>
                <a:highlight>
                  <a:srgbClr val="FFFF00"/>
                </a:highlight>
              </a:rPr>
              <a:t>p.center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{  </a:t>
            </a:r>
          </a:p>
          <a:p>
            <a:r>
              <a:rPr lang="en-US" dirty="0">
                <a:solidFill>
                  <a:srgbClr val="C00000"/>
                </a:solidFill>
              </a:rPr>
              <a:t>    text-align: center;  </a:t>
            </a:r>
          </a:p>
          <a:p>
            <a:r>
              <a:rPr lang="en-US" dirty="0">
                <a:solidFill>
                  <a:srgbClr val="C00000"/>
                </a:solidFill>
              </a:rPr>
              <a:t>    color: blue;  </a:t>
            </a:r>
          </a:p>
          <a:p>
            <a:r>
              <a:rPr lang="en-US" dirty="0">
                <a:solidFill>
                  <a:srgbClr val="C00000"/>
                </a:solidFill>
              </a:rPr>
              <a:t>}  </a:t>
            </a:r>
          </a:p>
          <a:p>
            <a:r>
              <a:rPr lang="en-US" dirty="0"/>
              <a:t>&lt;/style&gt;  </a:t>
            </a:r>
          </a:p>
          <a:p>
            <a:r>
              <a:rPr lang="en-US" dirty="0"/>
              <a:t>&lt;/head&gt;  </a:t>
            </a:r>
          </a:p>
          <a:p>
            <a:r>
              <a:rPr lang="en-US" dirty="0"/>
              <a:t>&lt;body&gt;  </a:t>
            </a:r>
          </a:p>
          <a:p>
            <a:r>
              <a:rPr lang="en-US" dirty="0"/>
              <a:t>&lt;h1 </a:t>
            </a:r>
            <a:r>
              <a:rPr lang="en-US" dirty="0">
                <a:solidFill>
                  <a:srgbClr val="FF0000"/>
                </a:solidFill>
              </a:rPr>
              <a:t>class="center"</a:t>
            </a:r>
            <a:r>
              <a:rPr lang="en-US" dirty="0"/>
              <a:t>&gt;This heading is not affected&lt;/h1&gt;  </a:t>
            </a:r>
          </a:p>
          <a:p>
            <a:r>
              <a:rPr lang="en-US" dirty="0"/>
              <a:t>&lt;p </a:t>
            </a:r>
            <a:r>
              <a:rPr lang="en-US" dirty="0">
                <a:solidFill>
                  <a:srgbClr val="FF0000"/>
                </a:solidFill>
              </a:rPr>
              <a:t>class="center"</a:t>
            </a:r>
            <a:r>
              <a:rPr lang="en-US" dirty="0"/>
              <a:t>&gt;This  is blue and center-aligned.&lt;/p&gt;   </a:t>
            </a:r>
          </a:p>
          <a:p>
            <a:r>
              <a:rPr lang="en-US" dirty="0"/>
              <a:t>&lt;/body&gt;  </a:t>
            </a:r>
          </a:p>
          <a:p>
            <a:r>
              <a:rPr lang="en-US" dirty="0"/>
              <a:t>&lt;/html</a:t>
            </a:r>
          </a:p>
        </p:txBody>
      </p:sp>
    </p:spTree>
    <p:extLst>
      <p:ext uri="{BB962C8B-B14F-4D97-AF65-F5344CB8AC3E}">
        <p14:creationId xmlns:p14="http://schemas.microsoft.com/office/powerpoint/2010/main" val="4036329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4483</Words>
  <Application>Microsoft Office PowerPoint</Application>
  <PresentationFormat>Widescreen</PresentationFormat>
  <Paragraphs>721</Paragraphs>
  <Slides>30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erdana</vt:lpstr>
      <vt:lpstr>inter-bold</vt:lpstr>
      <vt:lpstr>inter-regular</vt:lpstr>
      <vt:lpstr>Segoe UI</vt:lpstr>
      <vt:lpstr>Söhne</vt:lpstr>
      <vt:lpstr>Söhne Mono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naveench</dc:creator>
  <cp:lastModifiedBy>naveench</cp:lastModifiedBy>
  <cp:revision>38</cp:revision>
  <dcterms:created xsi:type="dcterms:W3CDTF">2023-04-11T16:18:31Z</dcterms:created>
  <dcterms:modified xsi:type="dcterms:W3CDTF">2023-04-18T06:23:47Z</dcterms:modified>
</cp:coreProperties>
</file>