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1" r:id="rId2"/>
    <p:sldId id="317" r:id="rId3"/>
    <p:sldId id="339" r:id="rId4"/>
    <p:sldId id="340" r:id="rId5"/>
    <p:sldId id="341" r:id="rId6"/>
    <p:sldId id="342" r:id="rId7"/>
    <p:sldId id="346" r:id="rId8"/>
    <p:sldId id="343" r:id="rId9"/>
    <p:sldId id="357" r:id="rId10"/>
    <p:sldId id="344" r:id="rId11"/>
    <p:sldId id="345" r:id="rId12"/>
    <p:sldId id="347" r:id="rId13"/>
    <p:sldId id="348" r:id="rId14"/>
    <p:sldId id="349" r:id="rId15"/>
    <p:sldId id="350" r:id="rId16"/>
    <p:sldId id="352" r:id="rId17"/>
    <p:sldId id="358" r:id="rId18"/>
    <p:sldId id="354" r:id="rId19"/>
    <p:sldId id="355" r:id="rId20"/>
    <p:sldId id="3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33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111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55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621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411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000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2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07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1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68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931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228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02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47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Box Model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41426" cy="161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CSS, the term "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model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is used when talking about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box model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 box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wraps around every HTML element. 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of: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margins, borders, padding, and the actual content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image below illustrates the box model:</a:t>
            </a:r>
          </a:p>
        </p:txBody>
      </p:sp>
      <p:pic>
        <p:nvPicPr>
          <p:cNvPr id="1026" name="Picture 2" descr="CSS: Box Model Explained. As any Frontend Developer, UI/UX… | by Andrew  Courter | Level Up Coding">
            <a:extLst>
              <a:ext uri="{FF2B5EF4-FFF2-40B4-BE49-F238E27FC236}">
                <a16:creationId xmlns:a16="http://schemas.microsoft.com/office/drawing/2014/main" id="{790D13FE-816B-56B2-E3F4-C7B46F9A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69" y="2029639"/>
            <a:ext cx="5088835" cy="346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CSS Box Model and its Properties with Examples">
            <a:extLst>
              <a:ext uri="{FF2B5EF4-FFF2-40B4-BE49-F238E27FC236}">
                <a16:creationId xmlns:a16="http://schemas.microsoft.com/office/drawing/2014/main" id="{A74888B2-DF67-DAF4-ED7E-7CB48C45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422" y="2076349"/>
            <a:ext cx="4824273" cy="33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839B2-0347-8B0A-CA13-F12315A5B70E}"/>
              </a:ext>
            </a:extLst>
          </p:cNvPr>
          <p:cNvSpPr txBox="1"/>
          <p:nvPr/>
        </p:nvSpPr>
        <p:spPr>
          <a:xfrm>
            <a:off x="457305" y="5447960"/>
            <a:ext cx="111221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 of the box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where text and images appear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Padding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around the content. The padding is transparent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Border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border that goes around the padding and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Margin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Clears an area outside the border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The margin is transparent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92365" y="48510"/>
            <a:ext cx="11861096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latin typeface="Calibri" panose="020F0502020204030204" pitchFamily="34" charset="0"/>
                <a:cs typeface="Arial" panose="020B0604020202020204" pitchFamily="34" charset="0"/>
              </a:rPr>
              <a:t>Margins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0" y="744256"/>
            <a:ext cx="1142005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CSS,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margin </a:t>
            </a:r>
            <a:r>
              <a:rPr lang="en-US" sz="2000" b="0" i="0" dirty="0">
                <a:effectLst/>
                <a:latin typeface="Söhne"/>
              </a:rPr>
              <a:t>property is used to </a:t>
            </a:r>
            <a:r>
              <a:rPr lang="en-US" sz="2000" b="1" i="0" dirty="0">
                <a:effectLst/>
                <a:latin typeface="Söhne"/>
              </a:rPr>
              <a:t>add space between an element's border and the adjacent elements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 The margin property can be applied to any HTML element, including text, images, and containers.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ECCBA-58BE-5DFA-23DF-6F66F6EAC71C}"/>
              </a:ext>
            </a:extLst>
          </p:cNvPr>
          <p:cNvSpPr txBox="1"/>
          <p:nvPr/>
        </p:nvSpPr>
        <p:spPr>
          <a:xfrm>
            <a:off x="92365" y="1856426"/>
            <a:ext cx="660621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property can be set in several ways: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sng" dirty="0">
                <a:effectLst/>
                <a:latin typeface="Söhne"/>
              </a:rPr>
              <a:t>margin: value; </a:t>
            </a:r>
            <a:r>
              <a:rPr lang="en-US" sz="1800" b="1" i="0" dirty="0">
                <a:effectLst/>
                <a:latin typeface="Söhne"/>
              </a:rPr>
              <a:t>sets the same margin value for all four sides of the element</a:t>
            </a:r>
            <a:endParaRPr lang="en-US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sng" dirty="0">
                <a:effectLst/>
                <a:latin typeface="Söhne"/>
              </a:rPr>
              <a:t>margin: vertical horizontal; </a:t>
            </a:r>
            <a:r>
              <a:rPr lang="en-US" sz="1800" b="1" i="0" dirty="0">
                <a:effectLst/>
                <a:latin typeface="Söhne"/>
              </a:rPr>
              <a:t>sets the margin value for the top and bottom, and left and right sides of the element separately.</a:t>
            </a:r>
            <a:r>
              <a:rPr lang="en-US" sz="1800" b="0" i="0" dirty="0">
                <a:effectLst/>
                <a:latin typeface="Söhne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1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1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sng" dirty="0">
                <a:effectLst/>
                <a:latin typeface="Söhne"/>
              </a:rPr>
              <a:t>margin: top right bottom left; </a:t>
            </a:r>
            <a:r>
              <a:rPr lang="en-US" sz="1800" b="1" i="0" dirty="0">
                <a:effectLst/>
                <a:latin typeface="Söhne"/>
              </a:rPr>
              <a:t>sets the margin value for each side of the element separately. </a:t>
            </a:r>
            <a:endParaRPr lang="en-US" sz="1800" b="0" i="0" dirty="0">
              <a:effectLst/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731E0-E025-B06E-A99D-2439F38CB239}"/>
              </a:ext>
            </a:extLst>
          </p:cNvPr>
          <p:cNvSpPr txBox="1"/>
          <p:nvPr/>
        </p:nvSpPr>
        <p:spPr>
          <a:xfrm>
            <a:off x="6718451" y="1857844"/>
            <a:ext cx="54735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Söhne"/>
              </a:rPr>
              <a:t>For example,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Söhne"/>
              </a:rPr>
              <a:t>margin: 10px; </a:t>
            </a:r>
          </a:p>
          <a:p>
            <a:pPr lvl="1"/>
            <a:r>
              <a:rPr lang="en-US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US" dirty="0">
                <a:latin typeface="Söhne"/>
              </a:rPr>
              <a:t>add 10 pixels of margin to the top, bottom, left, and right sides of the element.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718450" y="3260059"/>
            <a:ext cx="54735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For example,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margin: 10px 20px;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10 pixels to the top and bottom,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            20 pixels to the left and right.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9B5E0-2981-A1A1-74E7-5778C68AF02E}"/>
              </a:ext>
            </a:extLst>
          </p:cNvPr>
          <p:cNvSpPr txBox="1"/>
          <p:nvPr/>
        </p:nvSpPr>
        <p:spPr>
          <a:xfrm>
            <a:off x="6837722" y="4866090"/>
            <a:ext cx="5354278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For example,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margin: 10px 20px 30px 40px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add 10 pixels of margin to the top,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20 pixels of margin to the right,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30 pixels of margin to the bottom, and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40 pixels of margin to the left.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8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106562-D9B4-3C82-7C14-A93D9C87CF0F}"/>
              </a:ext>
            </a:extLst>
          </p:cNvPr>
          <p:cNvSpPr txBox="1"/>
          <p:nvPr/>
        </p:nvSpPr>
        <p:spPr>
          <a:xfrm>
            <a:off x="225286" y="181501"/>
            <a:ext cx="6096000" cy="5909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box model with margin-&gt;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20 pixels of margin to the top, bottom, left  and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of element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2A53C-61DD-ED70-7252-2B91C965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865" y="327275"/>
            <a:ext cx="37528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3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i="0" dirty="0">
                <a:solidFill>
                  <a:srgbClr val="343541"/>
                </a:solidFill>
                <a:effectLst/>
                <a:latin typeface="Söhne"/>
              </a:rPr>
              <a:t>auto margin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7478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</a:t>
            </a:r>
            <a:r>
              <a:rPr lang="en-US" sz="2000" b="1" i="0" dirty="0">
                <a:effectLst/>
                <a:latin typeface="Söhne"/>
              </a:rPr>
              <a:t>auto value </a:t>
            </a:r>
            <a:r>
              <a:rPr lang="en-US" sz="2000" b="0" i="0" dirty="0">
                <a:effectLst/>
                <a:latin typeface="Söhne"/>
              </a:rPr>
              <a:t>for the margin property can be used to horizontally center an element within its parent container.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Here's an example of how to 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margin: auto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to center an element horizontally: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In this example, we have defined a &lt;div&gt; element with a class of "box". </a:t>
            </a:r>
          </a:p>
          <a:p>
            <a:endParaRPr lang="en-US" altLang="en-US" dirty="0"/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                        margin: auto;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Söhne"/>
              </a:rPr>
              <a:t>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.box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lightblue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Söhne"/>
              </a:rPr>
              <a:t>margin: auto;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width: 50%;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>
              <a:latin typeface="Arial" panose="020B0604020202020204" pitchFamily="34" charset="0"/>
            </a:endParaRPr>
          </a:p>
          <a:p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599183" y="750252"/>
            <a:ext cx="5354278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&lt;!</a:t>
            </a:r>
            <a:r>
              <a:rPr lang="en-US" altLang="en-US" dirty="0">
                <a:latin typeface="Söhne"/>
              </a:rPr>
              <a:t>– auto margin demo-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&lt;title&gt;Auto Margin Example&lt;/title&gt;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&lt;div class="box"&gt;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&lt;p&gt;This is an example of an element centered using auto margins.&lt;/p&gt;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5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Margin collapse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CSS, margin collapse is a behavior where </a:t>
            </a:r>
            <a:r>
              <a:rPr lang="en-US" sz="2000" b="1" i="0" dirty="0">
                <a:effectLst/>
                <a:latin typeface="Söhne"/>
              </a:rPr>
              <a:t>adjacent margins between two elements collapse into a single margin.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This can affect the layout of elements in unexpected ways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Ex. Here two </a:t>
            </a:r>
            <a:r>
              <a:rPr lang="en-US" sz="2000" b="1" i="0" dirty="0">
                <a:effectLst/>
                <a:latin typeface="Söhne"/>
              </a:rPr>
              <a:t>&lt;div&gt;</a:t>
            </a:r>
            <a:r>
              <a:rPr lang="en-US" sz="2000" b="0" i="0" dirty="0">
                <a:effectLst/>
                <a:latin typeface="Söhne"/>
              </a:rPr>
              <a:t>elements with different background colors, padding, and margins.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first &lt;div&gt; has a margin-bottom of 20 pixels,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 second &lt;div&gt;element has a margin-top of 30 pixels.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361043" y="644236"/>
            <a:ext cx="559241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&lt;head&gt; &lt;style&gt;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.box1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lightblue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margin-bottom: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.box2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pink;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margin-top: 30px;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&lt;div class="box1"&gt;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&lt;p&gt;This is the first box.&lt;/p&gt;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&lt;div class="box2"&gt;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&lt;p&gt;This is the second box.&lt;/p&gt;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&lt;/div&gt; 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B58E77-4472-312E-8FD9-55E1A7708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3" y="4222131"/>
            <a:ext cx="5633334" cy="23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Margin collapse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502423" y="2923598"/>
            <a:ext cx="607943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Here the margin between the two boxes is </a:t>
            </a:r>
            <a:r>
              <a:rPr lang="en-US" sz="2000" b="1" i="0" dirty="0">
                <a:effectLst/>
                <a:latin typeface="Söhne"/>
              </a:rPr>
              <a:t>not the sum  (20px + 30px = 50px), </a:t>
            </a:r>
            <a:r>
              <a:rPr lang="en-US" sz="2000" b="0" i="0" dirty="0">
                <a:effectLst/>
                <a:latin typeface="Söhne"/>
              </a:rPr>
              <a:t>but instead is </a:t>
            </a:r>
            <a:r>
              <a:rPr lang="en-US" sz="2000" b="1" i="0" dirty="0">
                <a:effectLst/>
                <a:latin typeface="Söhne"/>
              </a:rPr>
              <a:t>the max value</a:t>
            </a:r>
            <a:r>
              <a:rPr lang="en-US" sz="2000" b="0" i="0" dirty="0">
                <a:effectLst/>
                <a:latin typeface="Söhne"/>
              </a:rPr>
              <a:t> of the two margins (30px).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This is because the </a:t>
            </a:r>
            <a:r>
              <a:rPr lang="en-US" sz="2000" b="1" i="0" dirty="0">
                <a:effectLst/>
                <a:latin typeface="Söhne"/>
              </a:rPr>
              <a:t>margins have collapsed </a:t>
            </a:r>
            <a:r>
              <a:rPr lang="en-US" sz="2000" b="0" i="0" dirty="0">
                <a:effectLst/>
                <a:latin typeface="Söhne"/>
              </a:rPr>
              <a:t>into a single margin between the two boxes.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Margin collapse can occur in other situations as well, such as between siblings, or between a parent and its first or last child element.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To prevent margin collapse, you can use techniques such as </a:t>
            </a:r>
            <a:r>
              <a:rPr lang="en-US" sz="2000" b="1" i="0" dirty="0">
                <a:effectLst/>
                <a:latin typeface="Söhne"/>
              </a:rPr>
              <a:t>setting a padding value on the parent element</a:t>
            </a:r>
            <a:r>
              <a:rPr lang="en-US" sz="2000" b="0" i="0" dirty="0">
                <a:effectLst/>
                <a:latin typeface="Söhne"/>
              </a:rPr>
              <a:t>, or </a:t>
            </a:r>
            <a:r>
              <a:rPr lang="en-US" sz="2000" b="1" i="0" dirty="0">
                <a:effectLst/>
                <a:latin typeface="Söhne"/>
              </a:rPr>
              <a:t>using a border or outline property.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599183" y="644236"/>
            <a:ext cx="535427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&lt;head&gt; &lt;style&gt;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.box1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lightblue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margin-bottom: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.box2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pink;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margin-top: 30px;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&lt;div class="box1"&gt;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&lt;p&gt;This is the first box.&lt;/p&gt;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&lt;div class="box2"&gt;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&lt;p&gt;This is the second box.&lt;/p&gt;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&lt;/div&gt; 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3F57E-A3AD-D5FB-B407-A014C1B2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3" y="644236"/>
            <a:ext cx="5633334" cy="23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2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Minimum    and Maximum Height and Width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CSS, the min-height, max-height, min-width, and max-width properties can be used to set minimum and maximum dimensions for an element in the box model.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We have set the </a:t>
            </a:r>
            <a:r>
              <a:rPr lang="en-US" sz="2000" b="1" i="0" dirty="0">
                <a:effectLst/>
                <a:latin typeface="Söhne"/>
              </a:rPr>
              <a:t>min-height</a:t>
            </a:r>
            <a:r>
              <a:rPr lang="en-US" sz="2000" b="0" i="0" dirty="0">
                <a:effectLst/>
                <a:latin typeface="Söhne"/>
              </a:rPr>
              <a:t> property to 100px and the </a:t>
            </a:r>
            <a:r>
              <a:rPr lang="en-US" sz="2000" b="1" i="0" dirty="0">
                <a:effectLst/>
                <a:latin typeface="Söhne"/>
              </a:rPr>
              <a:t>max-height</a:t>
            </a:r>
            <a:r>
              <a:rPr lang="en-US" sz="2000" b="0" i="0" dirty="0">
                <a:effectLst/>
                <a:latin typeface="Söhne"/>
              </a:rPr>
              <a:t> property to 300px.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We have also set the </a:t>
            </a:r>
            <a:r>
              <a:rPr lang="en-US" sz="2000" b="1" i="0" dirty="0">
                <a:effectLst/>
                <a:latin typeface="Söhne"/>
              </a:rPr>
              <a:t>min-width </a:t>
            </a:r>
            <a:r>
              <a:rPr lang="en-US" sz="2000" b="0" i="0" dirty="0">
                <a:effectLst/>
                <a:latin typeface="Söhne"/>
              </a:rPr>
              <a:t>property to 200px and the </a:t>
            </a:r>
            <a:r>
              <a:rPr lang="en-US" sz="2000" b="1" i="0" dirty="0">
                <a:effectLst/>
                <a:latin typeface="Söhne"/>
              </a:rPr>
              <a:t>max-width</a:t>
            </a:r>
            <a:r>
              <a:rPr lang="en-US" sz="2000" b="0" i="0" dirty="0">
                <a:effectLst/>
                <a:latin typeface="Söhne"/>
              </a:rPr>
              <a:t> property to 400px.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599183" y="644236"/>
            <a:ext cx="535427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Minimum and Maximum Dimensions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 example of an element with minimum and maximum dimensions set.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984032-944A-3CD5-78F5-81D515C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B282F-C2B9-2156-178C-CE19BCB3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8" y="4162838"/>
            <a:ext cx="6115508" cy="20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7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Overflow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CSS, the </a:t>
            </a:r>
            <a:r>
              <a:rPr lang="en-US" sz="2000" b="1" i="0" dirty="0">
                <a:effectLst/>
                <a:latin typeface="Söhne"/>
              </a:rPr>
              <a:t>overflow</a:t>
            </a:r>
            <a:r>
              <a:rPr lang="en-US" sz="2000" b="0" i="0" dirty="0">
                <a:effectLst/>
                <a:latin typeface="Söhne"/>
              </a:rPr>
              <a:t> property is used to </a:t>
            </a:r>
            <a:r>
              <a:rPr lang="en-US" sz="2000" b="1" i="0" dirty="0">
                <a:effectLst/>
                <a:latin typeface="Söhne"/>
              </a:rPr>
              <a:t>control what happens when the content of an element overflows </a:t>
            </a:r>
            <a:r>
              <a:rPr lang="en-US" sz="2000" b="0" i="0" dirty="0">
                <a:effectLst/>
                <a:latin typeface="Söhne"/>
              </a:rPr>
              <a:t>its allocated space within the box model.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algn="l"/>
            <a:r>
              <a:rPr lang="en-US" sz="2000" b="0" i="0" dirty="0">
                <a:effectLst/>
                <a:latin typeface="Söhne"/>
              </a:rPr>
              <a:t>Here are some possible values for the overflow property: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scroll: </a:t>
            </a:r>
            <a:r>
              <a:rPr lang="en-US" sz="2000" b="0" i="0" dirty="0">
                <a:effectLst/>
                <a:latin typeface="Söhne"/>
              </a:rPr>
              <a:t>Content that overflows is clipped, and a </a:t>
            </a:r>
            <a:r>
              <a:rPr lang="en-US" sz="2000" b="1" i="0" dirty="0">
                <a:effectLst/>
                <a:latin typeface="Söhne"/>
              </a:rPr>
              <a:t>scrollbar is added </a:t>
            </a:r>
            <a:r>
              <a:rPr lang="en-US" sz="2000" b="0" i="0" dirty="0">
                <a:effectLst/>
                <a:latin typeface="Söhne"/>
              </a:rPr>
              <a:t>to allow scrolling to see the rest of the content.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599183" y="644236"/>
            <a:ext cx="535427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&lt;title&gt;Overflow Example&lt;/title&gt;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.box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lightblue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width: 200px;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height: 200px;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</a:t>
            </a:r>
            <a:r>
              <a:rPr lang="en-US" altLang="en-US" dirty="0">
                <a:latin typeface="Söhne"/>
              </a:rPr>
              <a:t>                </a:t>
            </a:r>
            <a:r>
              <a:rPr lang="en-US" altLang="en-US" dirty="0">
                <a:highlight>
                  <a:srgbClr val="FFFF00"/>
                </a:highlight>
                <a:latin typeface="Söhne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Söhne"/>
              </a:rPr>
              <a:t>overflow: scroll;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&lt;body&gt;	&lt;div class="box"&gt;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&lt;p&gt;This is an example of an element with the overflow property set to scroll. If the content of this box overflows, a scrollbar will appear.&lt;/p&gt;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984032-944A-3CD5-78F5-81D515C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1C820E-CE88-04D7-EF63-2889CECF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6" y="3559200"/>
            <a:ext cx="3056608" cy="29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8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Overflow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visible: </a:t>
            </a:r>
            <a:r>
              <a:rPr lang="en-US" sz="2000" b="0" i="0" dirty="0">
                <a:effectLst/>
                <a:latin typeface="Söhne"/>
              </a:rPr>
              <a:t>This is the default value. Content overflows outside the box model and can overlap other elements.</a:t>
            </a:r>
          </a:p>
          <a:p>
            <a:pPr algn="l"/>
            <a:r>
              <a:rPr lang="en-US" sz="2000" dirty="0">
                <a:latin typeface="Söhne"/>
              </a:rPr>
              <a:t>     </a:t>
            </a:r>
            <a:r>
              <a:rPr lang="en-US" sz="2000" b="1" dirty="0" err="1">
                <a:latin typeface="Söhne"/>
              </a:rPr>
              <a:t>overflow:visible</a:t>
            </a:r>
            <a:r>
              <a:rPr lang="en-US" sz="2000" b="1" dirty="0">
                <a:latin typeface="Söhne"/>
              </a:rPr>
              <a:t>:</a:t>
            </a:r>
          </a:p>
          <a:p>
            <a:pPr algn="l"/>
            <a:endParaRPr lang="en-US" sz="2000" b="1" i="0" dirty="0"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984032-944A-3CD5-78F5-81D515C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A02D6C-69AB-2F64-3E58-4B8BF9431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926" y="647749"/>
            <a:ext cx="2946952" cy="19973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421782-853C-A968-EB9F-53EE0CE87C1A}"/>
              </a:ext>
            </a:extLst>
          </p:cNvPr>
          <p:cNvSpPr txBox="1"/>
          <p:nvPr/>
        </p:nvSpPr>
        <p:spPr>
          <a:xfrm>
            <a:off x="3590513" y="2876131"/>
            <a:ext cx="607943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hidden: Content that overflows is clipped and not visible outside the box model.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overflow: hidden;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>
              <a:effectLst/>
              <a:latin typeface="Söhne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63E27B-266D-ED91-3DE1-CF878136A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5472"/>
            <a:ext cx="2476500" cy="2400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4977A7-EB34-30DC-8C23-D34F3D85CE36}"/>
              </a:ext>
            </a:extLst>
          </p:cNvPr>
          <p:cNvSpPr txBox="1"/>
          <p:nvPr/>
        </p:nvSpPr>
        <p:spPr>
          <a:xfrm>
            <a:off x="162341" y="5182234"/>
            <a:ext cx="5630722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auto: Content that overflows is clipped and a scrollbar is added only if necessary.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overflow: auto;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>
              <a:effectLst/>
              <a:latin typeface="Söhne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E561161-EAC1-B60B-E622-C52C5270A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757" y="4668906"/>
            <a:ext cx="2371725" cy="232410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D6B3559-DE7E-02B0-BF8F-2FD5759CAA4D}"/>
              </a:ext>
            </a:extLst>
          </p:cNvPr>
          <p:cNvSpPr/>
          <p:nvPr/>
        </p:nvSpPr>
        <p:spPr>
          <a:xfrm>
            <a:off x="6096000" y="1325217"/>
            <a:ext cx="882926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D9EEDCCC-823C-C829-4F95-0CDB921392EE}"/>
              </a:ext>
            </a:extLst>
          </p:cNvPr>
          <p:cNvSpPr/>
          <p:nvPr/>
        </p:nvSpPr>
        <p:spPr>
          <a:xfrm>
            <a:off x="2332383" y="3429000"/>
            <a:ext cx="1258130" cy="3876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A76891E-BF94-9A67-45C0-5E657CF2D6A5}"/>
              </a:ext>
            </a:extLst>
          </p:cNvPr>
          <p:cNvSpPr/>
          <p:nvPr/>
        </p:nvSpPr>
        <p:spPr>
          <a:xfrm>
            <a:off x="5618922" y="5711687"/>
            <a:ext cx="477078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5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Resetting Defaults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5874027" y="647749"/>
            <a:ext cx="607943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Resetting defaults in CSS can be achieved by using a </a:t>
            </a:r>
            <a:r>
              <a:rPr lang="en-US" sz="2000" b="1" i="0" dirty="0">
                <a:effectLst/>
                <a:latin typeface="Söhne"/>
              </a:rPr>
              <a:t>CSS reset stylesheet</a:t>
            </a:r>
            <a:r>
              <a:rPr lang="en-US" sz="2000" b="0" i="0" dirty="0">
                <a:effectLst/>
                <a:latin typeface="Söhne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A CSS reset stylesheet is a set of CSS rules that are designed to </a:t>
            </a:r>
            <a:r>
              <a:rPr lang="en-US" sz="2000" b="1" i="0" dirty="0">
                <a:effectLst/>
                <a:latin typeface="Söhne"/>
              </a:rPr>
              <a:t>reset or override the default styles </a:t>
            </a:r>
            <a:r>
              <a:rPr lang="en-US" sz="2000" b="0" i="0" dirty="0">
                <a:effectLst/>
                <a:latin typeface="Söhne"/>
              </a:rPr>
              <a:t>applied by browsers to HTML elements.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Here's an example of a simple CSS reset stylesheet: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318053" y="647749"/>
            <a:ext cx="5354278" cy="5355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/* CSS Reset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html, body, div, span, applet, object,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iframe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h1, h2, h3, h4, h5, h6, p, blockquote, pre,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abbr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acronym, address, big, cite, code,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del,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dfn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ins,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kbd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q, 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samp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small, strike, strong, sub, sup,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var,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b, u,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center,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dl, dt, dd,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li,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fieldset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form, label, legend,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table, caption,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tbody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tfoot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tr,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td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margin: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padding: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border: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font-size: 100%;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font: inherit;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vertical-align: baseline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984032-944A-3CD5-78F5-81D515C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DE85A-41CF-BD05-22FD-9F690E32A5B7}"/>
              </a:ext>
            </a:extLst>
          </p:cNvPr>
          <p:cNvSpPr txBox="1"/>
          <p:nvPr/>
        </p:nvSpPr>
        <p:spPr>
          <a:xfrm>
            <a:off x="5874028" y="2586741"/>
            <a:ext cx="599992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/* HTML5 display-role reset for older browsers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article, aside, details,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figcaption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figure,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footer, header,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hgroup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menu, nav, section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display: block;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body {   /* Body styles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line-height: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 {/* Links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color: #000;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text-decoration: none;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a:hover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text-decoration: underline;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70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Visibility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</a:t>
            </a:r>
            <a:r>
              <a:rPr lang="en-US" sz="2000" b="1" i="0" dirty="0">
                <a:effectLst/>
                <a:latin typeface="Söhne"/>
              </a:rPr>
              <a:t>visibility</a:t>
            </a:r>
            <a:r>
              <a:rPr lang="en-US" sz="2000" b="0" i="0" dirty="0">
                <a:effectLst/>
                <a:latin typeface="Söhne"/>
              </a:rPr>
              <a:t> property in CSS is used to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control the visibility of an 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. </a:t>
            </a:r>
          </a:p>
          <a:p>
            <a:pPr algn="l"/>
            <a:endParaRPr lang="en-US" sz="2000" dirty="0">
              <a:latin typeface="Söhne"/>
            </a:endParaRPr>
          </a:p>
          <a:p>
            <a:pPr algn="l"/>
            <a:r>
              <a:rPr lang="en-US" sz="2000" b="0" i="0" dirty="0">
                <a:effectLst/>
                <a:latin typeface="Söhne"/>
              </a:rPr>
              <a:t>The visibility property can have the following values: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visible</a:t>
            </a:r>
            <a:r>
              <a:rPr lang="en-US" sz="2000" b="1" i="0" dirty="0">
                <a:effectLst/>
                <a:latin typeface="Söhne"/>
              </a:rPr>
              <a:t>: </a:t>
            </a:r>
            <a:r>
              <a:rPr lang="en-US" sz="2000" b="0" i="0" dirty="0">
                <a:effectLst/>
                <a:latin typeface="Söhne"/>
              </a:rPr>
              <a:t>The element is visible.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hidden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2000" b="0" i="0" dirty="0">
                <a:effectLst/>
                <a:latin typeface="Söhne"/>
              </a:rPr>
              <a:t>The element is hidden, but still takes up space.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collapse</a:t>
            </a:r>
            <a:r>
              <a:rPr lang="en-US" sz="2000" b="1" i="0" dirty="0">
                <a:effectLst/>
                <a:latin typeface="Söhne"/>
              </a:rPr>
              <a:t>: </a:t>
            </a:r>
            <a:r>
              <a:rPr lang="en-US" sz="2000" b="0" i="0" dirty="0">
                <a:effectLst/>
                <a:latin typeface="Söhne"/>
              </a:rPr>
              <a:t>Only for table elements. The </a:t>
            </a:r>
            <a:r>
              <a:rPr lang="en-US" sz="2000" b="1" i="0" dirty="0">
                <a:effectLst/>
                <a:latin typeface="Söhne"/>
              </a:rPr>
              <a:t>row or column is removed from the table layout</a:t>
            </a:r>
            <a:r>
              <a:rPr lang="en-US" sz="2000" b="0" i="0" dirty="0">
                <a:effectLst/>
                <a:latin typeface="Söhne"/>
              </a:rPr>
              <a:t> and the </a:t>
            </a:r>
            <a:r>
              <a:rPr lang="en-US" sz="2000" b="1" i="0" dirty="0">
                <a:effectLst/>
                <a:latin typeface="Söhne"/>
              </a:rPr>
              <a:t>space is made available for other content.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599183" y="644236"/>
            <a:ext cx="535427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&lt;title&gt;Visibility Example&lt;/title&gt;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        .box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lightblue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width: 200px;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height: 200px;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visibility: hidden;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&lt;div class="box"&gt;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&lt;p&gt;This is an example of an element with the visibility property set to hidden. The element is hidden, but still takes up space.&lt;/p&gt;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984032-944A-3CD5-78F5-81D515C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0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98438"/>
            <a:ext cx="12085983" cy="449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Demonstration of the box model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2" y="739775"/>
            <a:ext cx="5446643" cy="4696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&lt;!– box model --&gt;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&lt;style&gt;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div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background-color: 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lightgrey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width: 300px;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border: 15px solid green;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padding: 50px;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margin: 20px;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&lt;/style&gt;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&lt;body&gt;</a:t>
            </a:r>
            <a:endParaRPr lang="en-US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C222B-FDBE-3B89-B21E-C6B804DFB4BE}"/>
              </a:ext>
            </a:extLst>
          </p:cNvPr>
          <p:cNvSpPr txBox="1"/>
          <p:nvPr/>
        </p:nvSpPr>
        <p:spPr>
          <a:xfrm>
            <a:off x="5963478" y="736834"/>
            <a:ext cx="6096000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&lt;h2&gt;Demonstrating the Box Model&lt;/h2&gt;</a:t>
            </a:r>
          </a:p>
          <a:p>
            <a:endParaRPr lang="en-US" dirty="0"/>
          </a:p>
          <a:p>
            <a:r>
              <a:rPr lang="en-US" dirty="0"/>
              <a:t>&lt;div&gt;</a:t>
            </a:r>
          </a:p>
          <a:p>
            <a:r>
              <a:rPr lang="en-US" dirty="0"/>
              <a:t>This text is the content of the box. We have added a 50px padding, 20px margin and a 15px green border. </a:t>
            </a:r>
          </a:p>
          <a:p>
            <a:r>
              <a:rPr lang="en-US" dirty="0"/>
              <a:t>This text is the content of the box. We have added a 50px padding, 20px margin and a 15px green border. </a:t>
            </a:r>
          </a:p>
          <a:p>
            <a:endParaRPr lang="en-US" dirty="0"/>
          </a:p>
          <a:p>
            <a:r>
              <a:rPr lang="en-US" dirty="0"/>
              <a:t>This text is the content of the box. We have added a 50px padding, 20px margin and a 15px green border. </a:t>
            </a:r>
          </a:p>
          <a:p>
            <a:endParaRPr lang="en-US" dirty="0"/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998593-653A-5967-1AED-89824183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503" y="3947434"/>
            <a:ext cx="43719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3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Visibility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this example we set the visibility property to hidden.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When you view this code in a web browser, you will </a:t>
            </a:r>
            <a:r>
              <a:rPr lang="en-US" sz="2000" b="1" i="0" dirty="0">
                <a:effectLst/>
                <a:latin typeface="Söhne"/>
              </a:rPr>
              <a:t>see a box with light blue background color and 20 pixels of padding,</a:t>
            </a:r>
            <a:r>
              <a:rPr lang="en-US" sz="2000" b="0" i="0" dirty="0">
                <a:effectLst/>
                <a:latin typeface="Söhne"/>
              </a:rPr>
              <a:t> but there will be </a:t>
            </a:r>
            <a:r>
              <a:rPr lang="en-US" sz="2000" b="1" i="0" dirty="0">
                <a:effectLst/>
                <a:latin typeface="Söhne"/>
              </a:rPr>
              <a:t>no content visible inside the box</a:t>
            </a:r>
            <a:r>
              <a:rPr lang="en-US" sz="2000" b="0" i="0" dirty="0">
                <a:effectLst/>
                <a:latin typeface="Söhne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This is because the visibility property has been set to hidden, which hides the content of the element but still takes up space.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599183" y="644236"/>
            <a:ext cx="535427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&lt;title&gt;Visibility Example&lt;/title&gt;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     .box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lightblue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width: 200px;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height: 200px;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visibility: hidden;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&lt;div class="box"&gt;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&lt;p&gt;This is an example of an element with the visibility property set to hidden. The element is hidden, but still takes up space.&lt;/p&gt;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984032-944A-3CD5-78F5-81D515C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3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Söhne"/>
              </a:rPr>
              <a:t>CSS Height, Width and Max-width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92757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CSS </a:t>
            </a:r>
            <a:r>
              <a:rPr lang="en-US" sz="2000" b="1" i="0" dirty="0">
                <a:effectLst/>
                <a:latin typeface="Söhne"/>
              </a:rPr>
              <a:t>height and width </a:t>
            </a:r>
            <a:r>
              <a:rPr lang="en-US" sz="2000" b="0" i="0" dirty="0">
                <a:effectLst/>
                <a:latin typeface="Söhne"/>
              </a:rPr>
              <a:t>properties are used to set the </a:t>
            </a:r>
            <a:r>
              <a:rPr lang="en-US" sz="2000" b="1" i="0" dirty="0">
                <a:effectLst/>
                <a:latin typeface="Söhne"/>
              </a:rPr>
              <a:t>height and width of an element.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CSS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max-width</a:t>
            </a:r>
            <a:r>
              <a:rPr lang="en-US" sz="2000" b="0" i="0" dirty="0">
                <a:effectLst/>
                <a:latin typeface="Söhne"/>
              </a:rPr>
              <a:t> property is used to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set the maximum width</a:t>
            </a:r>
            <a:r>
              <a:rPr lang="en-US" sz="2000" b="1" i="0" dirty="0">
                <a:effectLst/>
                <a:latin typeface="Söhne"/>
              </a:rPr>
              <a:t> </a:t>
            </a:r>
            <a:r>
              <a:rPr lang="en-US" sz="2000" b="0" i="0" dirty="0">
                <a:effectLst/>
                <a:latin typeface="Söhne"/>
              </a:rPr>
              <a:t>of an element.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egoe UI" panose="020B0502040204020203" pitchFamily="34" charset="0"/>
              </a:rPr>
              <a:t>This element has a height of 50 pixels and a width of 100%.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527AB-0B63-B0E0-8076-BC2663BF7E95}"/>
              </a:ext>
            </a:extLst>
          </p:cNvPr>
          <p:cNvSpPr txBox="1"/>
          <p:nvPr/>
        </p:nvSpPr>
        <p:spPr>
          <a:xfrm>
            <a:off x="162342" y="3764777"/>
            <a:ext cx="6927572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fit-content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&lt;h2&gt;Set the height and width of an element&lt;/h2&gt;</a:t>
            </a:r>
          </a:p>
          <a:p>
            <a:r>
              <a:rPr lang="en-US" dirty="0"/>
              <a:t>&lt;div&gt;This div element has a height of 200px and a width of 50%.&lt;/div&gt;</a:t>
            </a:r>
          </a:p>
          <a:p>
            <a:r>
              <a:rPr lang="en-US" dirty="0"/>
              <a:t>&lt;/body&gt;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C6D33D-6026-C751-0A3F-5A8864C8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876" y="805948"/>
            <a:ext cx="4387298" cy="2800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258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Söhne"/>
              </a:rPr>
              <a:t>CSS Box Sizing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0" y="744256"/>
            <a:ext cx="11420059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CSS </a:t>
            </a:r>
            <a:r>
              <a:rPr lang="en-US" sz="2000" b="1" i="0" dirty="0">
                <a:effectLst/>
                <a:latin typeface="Söhne"/>
              </a:rPr>
              <a:t>box-sizing property </a:t>
            </a:r>
            <a:r>
              <a:rPr lang="en-US" sz="2000" b="0" i="0" dirty="0">
                <a:effectLst/>
                <a:latin typeface="Söhne"/>
              </a:rPr>
              <a:t>allows us to include the </a:t>
            </a:r>
            <a:r>
              <a:rPr lang="en-US" sz="2000" b="1" i="0" dirty="0">
                <a:effectLst/>
                <a:latin typeface="Söhne"/>
              </a:rPr>
              <a:t>padding and border</a:t>
            </a:r>
            <a:r>
              <a:rPr lang="en-US" sz="2000" b="0" i="0" dirty="0">
                <a:effectLst/>
                <a:latin typeface="Söhne"/>
              </a:rPr>
              <a:t> in an element's </a:t>
            </a:r>
            <a:r>
              <a:rPr lang="en-US" sz="2000" b="1" i="0" dirty="0">
                <a:effectLst/>
                <a:latin typeface="Söhne"/>
              </a:rPr>
              <a:t>total width and height.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C00000"/>
                </a:solidFill>
                <a:effectLst/>
                <a:latin typeface="Söhne"/>
              </a:rPr>
              <a:t>Without the CSS box-sizing Property: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By default, the width and height of an element is calculated like this: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width + padding + border </a:t>
            </a:r>
            <a:r>
              <a:rPr lang="en-US" sz="2000" b="0" i="0" dirty="0">
                <a:effectLst/>
                <a:latin typeface="Söhne"/>
              </a:rPr>
              <a:t>= </a:t>
            </a:r>
            <a:r>
              <a:rPr lang="en-US" sz="2000" b="1" i="0" dirty="0">
                <a:effectLst/>
                <a:latin typeface="Söhne"/>
              </a:rPr>
              <a:t>actual width </a:t>
            </a:r>
            <a:r>
              <a:rPr lang="en-US" sz="2000" b="0" i="0" dirty="0">
                <a:effectLst/>
                <a:latin typeface="Söhne"/>
              </a:rPr>
              <a:t>of an element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height + padding + border </a:t>
            </a:r>
            <a:r>
              <a:rPr lang="en-US" sz="2000" b="0" i="0" dirty="0">
                <a:effectLst/>
                <a:latin typeface="Söhne"/>
              </a:rPr>
              <a:t>= </a:t>
            </a:r>
            <a:r>
              <a:rPr lang="en-US" sz="2000" b="1" i="0" dirty="0">
                <a:effectLst/>
                <a:latin typeface="Söhne"/>
              </a:rPr>
              <a:t>actual height </a:t>
            </a:r>
            <a:r>
              <a:rPr lang="en-US" sz="2000" b="0" i="0" dirty="0">
                <a:effectLst/>
                <a:latin typeface="Söhne"/>
              </a:rPr>
              <a:t>of an element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A7036-E7CF-2F25-DB31-E55050E8D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1025"/>
            <a:ext cx="4048125" cy="3724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E45B3-C266-218C-A3CC-91E6E78953B0}"/>
              </a:ext>
            </a:extLst>
          </p:cNvPr>
          <p:cNvSpPr txBox="1"/>
          <p:nvPr/>
        </p:nvSpPr>
        <p:spPr>
          <a:xfrm>
            <a:off x="1099931" y="3147025"/>
            <a:ext cx="385638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.div1 {</a:t>
            </a:r>
          </a:p>
          <a:p>
            <a:r>
              <a:rPr lang="en-US" dirty="0"/>
              <a:t>  width: 300px;</a:t>
            </a:r>
          </a:p>
          <a:p>
            <a:r>
              <a:rPr lang="en-US" dirty="0"/>
              <a:t>  height: 100px;</a:t>
            </a:r>
          </a:p>
          <a:p>
            <a:r>
              <a:rPr lang="en-US" dirty="0"/>
              <a:t>  border: 1px solid blue;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.div2 {</a:t>
            </a:r>
          </a:p>
          <a:p>
            <a:r>
              <a:rPr lang="en-US" dirty="0"/>
              <a:t>  width: 300px;</a:t>
            </a:r>
          </a:p>
          <a:p>
            <a:r>
              <a:rPr lang="en-US" dirty="0"/>
              <a:t>  height: 100px;  </a:t>
            </a:r>
          </a:p>
          <a:p>
            <a:r>
              <a:rPr lang="en-US" b="1" dirty="0"/>
              <a:t>  padding: 50px;</a:t>
            </a:r>
          </a:p>
          <a:p>
            <a:r>
              <a:rPr lang="en-US" b="1" dirty="0"/>
              <a:t>  border: 1px solid red;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49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Söhne"/>
              </a:rPr>
              <a:t>With the CSS box-sizing Property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0" y="744256"/>
            <a:ext cx="11420059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box-sizing property allows us to include the </a:t>
            </a:r>
            <a:r>
              <a:rPr lang="en-US" sz="2000" b="1" i="0" dirty="0">
                <a:effectLst/>
                <a:latin typeface="Söhne"/>
              </a:rPr>
              <a:t>padding and border </a:t>
            </a:r>
            <a:r>
              <a:rPr lang="en-US" sz="2000" b="0" i="0" dirty="0">
                <a:effectLst/>
                <a:latin typeface="Söhne"/>
              </a:rPr>
              <a:t>in an element's total width and height.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If you set </a:t>
            </a:r>
            <a:r>
              <a:rPr lang="en-US" sz="2000" b="1" i="0" dirty="0">
                <a:effectLst/>
                <a:latin typeface="Söhne"/>
              </a:rPr>
              <a:t>box-sizing: border-box</a:t>
            </a:r>
            <a:r>
              <a:rPr lang="en-US" sz="2000" b="0" i="0" dirty="0">
                <a:effectLst/>
                <a:latin typeface="Söhne"/>
              </a:rPr>
              <a:t>; on an element, </a:t>
            </a:r>
            <a:r>
              <a:rPr lang="en-US" sz="2000" b="1" i="0" dirty="0">
                <a:effectLst/>
                <a:latin typeface="Söhne"/>
              </a:rPr>
              <a:t>padding and border are included in the width and height: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E45B3-C266-218C-A3CC-91E6E78953B0}"/>
              </a:ext>
            </a:extLst>
          </p:cNvPr>
          <p:cNvSpPr txBox="1"/>
          <p:nvPr/>
        </p:nvSpPr>
        <p:spPr>
          <a:xfrm>
            <a:off x="636104" y="2457910"/>
            <a:ext cx="4545495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.div1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.div2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inherit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C4BC5-2191-9E68-2B9F-6983E247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89" y="2472754"/>
            <a:ext cx="3009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0" y="0"/>
            <a:ext cx="12192000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Border   Radius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0" y="744256"/>
            <a:ext cx="11791121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CSS box model includes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border radius </a:t>
            </a:r>
            <a:r>
              <a:rPr lang="en-US" sz="2000" b="0" i="0" dirty="0">
                <a:effectLst/>
                <a:latin typeface="Söhne"/>
              </a:rPr>
              <a:t>property, which allows you to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specify the curvature of the corners</a:t>
            </a:r>
            <a:r>
              <a:rPr lang="en-US" sz="2000" b="1" i="0" dirty="0">
                <a:effectLst/>
                <a:latin typeface="Söhne"/>
              </a:rPr>
              <a:t> of an element's border.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Söhne"/>
              </a:rPr>
              <a:t>S</a:t>
            </a:r>
            <a:r>
              <a:rPr lang="en-US" sz="2000" b="0" i="0" dirty="0">
                <a:effectLst/>
                <a:latin typeface="Söhne"/>
              </a:rPr>
              <a:t>pecify the value for this property in several ways, including: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A </a:t>
            </a:r>
            <a:r>
              <a:rPr lang="en-US" sz="2000" b="1" i="0" dirty="0">
                <a:effectLst/>
                <a:latin typeface="Söhne"/>
              </a:rPr>
              <a:t>single value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US" sz="2000" b="1" i="0" dirty="0">
                <a:effectLst/>
                <a:latin typeface="Söhne"/>
              </a:rPr>
              <a:t>sets the same radius for all four corners of the border.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Two values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effectLst/>
                <a:latin typeface="Söhne"/>
              </a:rPr>
              <a:t>set different radii for the </a:t>
            </a:r>
            <a:r>
              <a:rPr lang="en-US" sz="2000" b="1" i="0" dirty="0">
                <a:effectLst/>
                <a:latin typeface="Söhne"/>
              </a:rPr>
              <a:t>top and bottom </a:t>
            </a:r>
            <a:r>
              <a:rPr lang="en-US" sz="2000" b="0" i="0" dirty="0">
                <a:effectLst/>
                <a:latin typeface="Söhne"/>
              </a:rPr>
              <a:t>corners and the </a:t>
            </a:r>
            <a:r>
              <a:rPr lang="en-US" sz="2000" b="1" i="0" dirty="0">
                <a:effectLst/>
                <a:latin typeface="Söhne"/>
              </a:rPr>
              <a:t>left and right </a:t>
            </a:r>
            <a:r>
              <a:rPr lang="en-US" sz="2000" b="0" i="0" dirty="0">
                <a:effectLst/>
                <a:latin typeface="Söhne"/>
              </a:rPr>
              <a:t>corners.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Four values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effectLst/>
                <a:latin typeface="Söhne"/>
              </a:rPr>
              <a:t>set </a:t>
            </a:r>
            <a:r>
              <a:rPr lang="en-US" sz="2000" b="1" i="0" dirty="0">
                <a:effectLst/>
                <a:latin typeface="Söhne"/>
              </a:rPr>
              <a:t>different radii for each individual corner </a:t>
            </a:r>
            <a:r>
              <a:rPr lang="en-US" sz="2000" b="0" i="0" dirty="0">
                <a:effectLst/>
                <a:latin typeface="Söhne"/>
              </a:rPr>
              <a:t>of the border.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E7E27-49A1-455C-1555-26C1ABC8A4C1}"/>
              </a:ext>
            </a:extLst>
          </p:cNvPr>
          <p:cNvSpPr txBox="1"/>
          <p:nvPr/>
        </p:nvSpPr>
        <p:spPr>
          <a:xfrm>
            <a:off x="184731" y="3549932"/>
            <a:ext cx="526191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SINGLE VALUE</a:t>
            </a:r>
            <a:endParaRPr lang="en-US" b="1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For example, to set a border radius of </a:t>
            </a:r>
            <a:r>
              <a:rPr lang="en-US" b="1" i="0" dirty="0">
                <a:effectLst/>
                <a:latin typeface="Söhne"/>
              </a:rPr>
              <a:t>10 pixels for all corners </a:t>
            </a:r>
            <a:r>
              <a:rPr lang="en-US" b="0" i="0" dirty="0">
                <a:effectLst/>
                <a:latin typeface="Söhne"/>
              </a:rPr>
              <a:t>of an element's border, you would use the following CSS code: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DA724-5D0E-669F-C42E-A7B5C0BCF997}"/>
              </a:ext>
            </a:extLst>
          </p:cNvPr>
          <p:cNvSpPr txBox="1"/>
          <p:nvPr/>
        </p:nvSpPr>
        <p:spPr>
          <a:xfrm>
            <a:off x="184731" y="4784288"/>
            <a:ext cx="52619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border-radius: 10px;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99630-C551-F1B2-6063-8794E40528B6}"/>
              </a:ext>
            </a:extLst>
          </p:cNvPr>
          <p:cNvSpPr txBox="1"/>
          <p:nvPr/>
        </p:nvSpPr>
        <p:spPr>
          <a:xfrm>
            <a:off x="5579165" y="3549932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TWO VALUES</a:t>
            </a:r>
            <a:endParaRPr lang="en-US" b="1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To set different radii for the </a:t>
            </a:r>
            <a:r>
              <a:rPr lang="en-US" b="1" i="0" dirty="0">
                <a:effectLst/>
                <a:latin typeface="Söhne"/>
              </a:rPr>
              <a:t>top and bottom corners</a:t>
            </a:r>
            <a:r>
              <a:rPr lang="en-US" b="0" i="0" dirty="0">
                <a:effectLst/>
                <a:latin typeface="Söhne"/>
              </a:rPr>
              <a:t>, and the </a:t>
            </a:r>
            <a:r>
              <a:rPr lang="en-US" b="1" i="0" dirty="0">
                <a:effectLst/>
                <a:latin typeface="Söhne"/>
              </a:rPr>
              <a:t>left and right corners</a:t>
            </a:r>
            <a:r>
              <a:rPr lang="en-US" b="0" i="0" dirty="0">
                <a:effectLst/>
                <a:latin typeface="Söhne"/>
              </a:rPr>
              <a:t>, you would use </a:t>
            </a:r>
            <a:r>
              <a:rPr lang="en-US" b="1" i="0" dirty="0">
                <a:effectLst/>
                <a:latin typeface="Söhne"/>
              </a:rPr>
              <a:t>two values </a:t>
            </a:r>
            <a:r>
              <a:rPr lang="en-US" b="0" i="0" dirty="0">
                <a:effectLst/>
                <a:latin typeface="Söhne"/>
              </a:rPr>
              <a:t>like this: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D8C35-0D74-E9C4-6C3C-B04BDDF77566}"/>
              </a:ext>
            </a:extLst>
          </p:cNvPr>
          <p:cNvSpPr txBox="1"/>
          <p:nvPr/>
        </p:nvSpPr>
        <p:spPr>
          <a:xfrm>
            <a:off x="5579165" y="4546867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border-radius: 10px 20px;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17824-AB9A-7D28-E1F4-6CA3C35C24C3}"/>
              </a:ext>
            </a:extLst>
          </p:cNvPr>
          <p:cNvSpPr txBox="1"/>
          <p:nvPr/>
        </p:nvSpPr>
        <p:spPr>
          <a:xfrm>
            <a:off x="3011507" y="5366169"/>
            <a:ext cx="6096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FOUR VALUES</a:t>
            </a:r>
            <a:endParaRPr lang="en-US" b="1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This would set a radius of 10 pixels for the </a:t>
            </a:r>
            <a:r>
              <a:rPr lang="en-US" b="1" i="0" dirty="0">
                <a:effectLst/>
                <a:latin typeface="Söhne"/>
              </a:rPr>
              <a:t>top and bottom </a:t>
            </a:r>
            <a:r>
              <a:rPr lang="en-US" b="0" i="0" dirty="0">
                <a:effectLst/>
                <a:latin typeface="Söhne"/>
              </a:rPr>
              <a:t>corners, and a radius of 20 pixels for the </a:t>
            </a:r>
            <a:r>
              <a:rPr lang="en-US" b="1" i="0" dirty="0">
                <a:effectLst/>
                <a:latin typeface="Söhne"/>
              </a:rPr>
              <a:t>left and right corners.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3FF5D-1D8F-19FC-8EF1-28EF62B46F3F}"/>
              </a:ext>
            </a:extLst>
          </p:cNvPr>
          <p:cNvSpPr txBox="1"/>
          <p:nvPr/>
        </p:nvSpPr>
        <p:spPr>
          <a:xfrm>
            <a:off x="3048000" y="6320009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border-radius: 10px 20px 30px 40px;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EA8D-DBEE-B5AF-2E44-E543AE5034D4}"/>
              </a:ext>
            </a:extLst>
          </p:cNvPr>
          <p:cNvSpPr/>
          <p:nvPr/>
        </p:nvSpPr>
        <p:spPr>
          <a:xfrm>
            <a:off x="238539" y="4784288"/>
            <a:ext cx="5208104" cy="363891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6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15C174-A4BC-29A1-7C25-4B0C98D5DA5D}"/>
              </a:ext>
            </a:extLst>
          </p:cNvPr>
          <p:cNvSpPr txBox="1"/>
          <p:nvPr/>
        </p:nvSpPr>
        <p:spPr>
          <a:xfrm>
            <a:off x="132522" y="252371"/>
            <a:ext cx="5963478" cy="5909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&lt;!– box model with border radius--&gt;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 Radius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 example of an element with rounded corners.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CE05-83A4-CF9C-DD13-0CEB6C54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71" y="252371"/>
            <a:ext cx="5972791" cy="1284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3CD00-837C-D8A3-0433-181C6B5D39E1}"/>
              </a:ext>
            </a:extLst>
          </p:cNvPr>
          <p:cNvSpPr txBox="1"/>
          <p:nvPr/>
        </p:nvSpPr>
        <p:spPr>
          <a:xfrm>
            <a:off x="6171470" y="1457982"/>
            <a:ext cx="597279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/*top=10 bottom=30 left=10 right=30*/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DF46F-94CA-0650-B42F-C82497ED7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697" y="3318567"/>
            <a:ext cx="6125304" cy="11334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0B5748A-B461-79A8-ADBD-14C1C534D1C4}"/>
              </a:ext>
            </a:extLst>
          </p:cNvPr>
          <p:cNvSpPr/>
          <p:nvPr/>
        </p:nvSpPr>
        <p:spPr>
          <a:xfrm>
            <a:off x="5446643" y="636104"/>
            <a:ext cx="724827" cy="3843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23FDE53-D948-B58F-5B28-CCBEC7857191}"/>
              </a:ext>
            </a:extLst>
          </p:cNvPr>
          <p:cNvSpPr/>
          <p:nvPr/>
        </p:nvSpPr>
        <p:spPr>
          <a:xfrm>
            <a:off x="9130748" y="3000272"/>
            <a:ext cx="371061" cy="432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E0F3C-332C-0602-A1BD-214E4788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016776"/>
            <a:ext cx="6172200" cy="1057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B50272-6885-12BA-6027-4FD460FB0215}"/>
              </a:ext>
            </a:extLst>
          </p:cNvPr>
          <p:cNvSpPr txBox="1"/>
          <p:nvPr/>
        </p:nvSpPr>
        <p:spPr>
          <a:xfrm>
            <a:off x="6095999" y="4417919"/>
            <a:ext cx="610122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D440C76-F373-0E60-5FE5-C5A9500D00A4}"/>
              </a:ext>
            </a:extLst>
          </p:cNvPr>
          <p:cNvSpPr/>
          <p:nvPr/>
        </p:nvSpPr>
        <p:spPr>
          <a:xfrm>
            <a:off x="9687340" y="5711687"/>
            <a:ext cx="278296" cy="521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Padding 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0" y="744256"/>
            <a:ext cx="1142005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CSS,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padding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effectLst/>
                <a:latin typeface="Söhne"/>
              </a:rPr>
              <a:t>property is used to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add space between an element's content and its border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padding property can be </a:t>
            </a:r>
            <a:r>
              <a:rPr lang="en-US" sz="2000" b="1" i="0" dirty="0">
                <a:effectLst/>
                <a:latin typeface="Söhne"/>
              </a:rPr>
              <a:t>applied to any HTML element, including text, images, and containers.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ECCBA-58BE-5DFA-23DF-6F66F6EAC71C}"/>
              </a:ext>
            </a:extLst>
          </p:cNvPr>
          <p:cNvSpPr txBox="1"/>
          <p:nvPr/>
        </p:nvSpPr>
        <p:spPr>
          <a:xfrm>
            <a:off x="92365" y="1856426"/>
            <a:ext cx="66062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effectLst/>
                <a:latin typeface="Söhne"/>
              </a:rPr>
              <a:t>The padding property can be set in several ways: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sng" dirty="0">
                <a:effectLst/>
                <a:latin typeface="Söhne"/>
              </a:rPr>
              <a:t>padding: value; </a:t>
            </a:r>
            <a:r>
              <a:rPr lang="en-US" sz="1800" b="0" i="0" dirty="0">
                <a:effectLst/>
                <a:latin typeface="Söhne"/>
              </a:rPr>
              <a:t>sets the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same padding value for all four sides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of the element.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Söhne"/>
            </a:endParaRPr>
          </a:p>
          <a:p>
            <a:pPr algn="l"/>
            <a:endParaRPr lang="en-US" sz="18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sng" dirty="0">
                <a:effectLst/>
                <a:latin typeface="Söhne"/>
              </a:rPr>
              <a:t>padding: vertical horizontal; </a:t>
            </a:r>
            <a:r>
              <a:rPr lang="en-US" sz="1800" b="0" i="0" dirty="0">
                <a:effectLst/>
                <a:latin typeface="Söhne"/>
              </a:rPr>
              <a:t>sets the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padding value for the top and bottom, and left and right sides </a:t>
            </a:r>
            <a:r>
              <a:rPr lang="en-US" sz="1800" b="0" i="0" dirty="0">
                <a:effectLst/>
                <a:latin typeface="Söhne"/>
              </a:rPr>
              <a:t>of the element separately.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1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1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1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sng" dirty="0">
                <a:effectLst/>
                <a:latin typeface="Söhne"/>
              </a:rPr>
              <a:t>padding: top right bottom left</a:t>
            </a:r>
            <a:r>
              <a:rPr lang="en-US" sz="1800" b="1" i="0" dirty="0">
                <a:effectLst/>
                <a:latin typeface="Söhne"/>
              </a:rPr>
              <a:t>; </a:t>
            </a:r>
            <a:r>
              <a:rPr lang="en-US" sz="1800" b="0" i="0" dirty="0">
                <a:effectLst/>
                <a:latin typeface="Söhne"/>
              </a:rPr>
              <a:t>sets the padding value for each side of the element separately.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731E0-E025-B06E-A99D-2439F38CB239}"/>
              </a:ext>
            </a:extLst>
          </p:cNvPr>
          <p:cNvSpPr txBox="1"/>
          <p:nvPr/>
        </p:nvSpPr>
        <p:spPr>
          <a:xfrm>
            <a:off x="6718451" y="1857844"/>
            <a:ext cx="54735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Söhne"/>
              </a:rPr>
              <a:t>Ex.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padding: 10px; </a:t>
            </a:r>
          </a:p>
          <a:p>
            <a:pPr lvl="1"/>
            <a:r>
              <a:rPr lang="en-US" dirty="0">
                <a:latin typeface="Söhne"/>
                <a:sym typeface="Wingdings" panose="05000000000000000000" pitchFamily="2" charset="2"/>
              </a:rPr>
              <a:t></a:t>
            </a:r>
            <a:r>
              <a:rPr lang="en-US" b="0" i="0" dirty="0">
                <a:effectLst/>
                <a:latin typeface="Söhne"/>
              </a:rPr>
              <a:t> add </a:t>
            </a:r>
            <a:r>
              <a:rPr lang="en-US" b="1" i="0" dirty="0">
                <a:effectLst/>
                <a:latin typeface="Söhne"/>
              </a:rPr>
              <a:t>10</a:t>
            </a:r>
            <a:r>
              <a:rPr lang="en-US" b="0" i="0" dirty="0">
                <a:effectLst/>
                <a:latin typeface="Söhne"/>
              </a:rPr>
              <a:t> pixels of padding to the </a:t>
            </a:r>
            <a:r>
              <a:rPr lang="en-US" b="1" i="0" dirty="0">
                <a:effectLst/>
                <a:latin typeface="Söhne"/>
              </a:rPr>
              <a:t>top, bottom, left, and right </a:t>
            </a:r>
            <a:r>
              <a:rPr lang="en-US" b="0" i="0" dirty="0">
                <a:effectLst/>
                <a:latin typeface="Söhne"/>
              </a:rPr>
              <a:t>sides of the element.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698575" y="3123429"/>
            <a:ext cx="54735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Söhne"/>
              </a:rPr>
              <a:t>Ex.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padding: 10px 20px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b="0" i="0" dirty="0">
                <a:effectLst/>
                <a:latin typeface="Söhne"/>
              </a:rPr>
              <a:t>add 10 pixels of padding to the </a:t>
            </a:r>
            <a:r>
              <a:rPr lang="en-US" b="1" i="0" dirty="0">
                <a:effectLst/>
                <a:latin typeface="Söhne"/>
              </a:rPr>
              <a:t>top and bottom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dirty="0">
                <a:latin typeface="Söhne"/>
              </a:rPr>
              <a:t>           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             20 pixels of padding to the </a:t>
            </a:r>
            <a:r>
              <a:rPr lang="en-US" b="1" i="0" dirty="0">
                <a:effectLst/>
                <a:latin typeface="Söhne"/>
              </a:rPr>
              <a:t>left and right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9B5E0-2981-A1A1-74E7-5778C68AF02E}"/>
              </a:ext>
            </a:extLst>
          </p:cNvPr>
          <p:cNvSpPr txBox="1"/>
          <p:nvPr/>
        </p:nvSpPr>
        <p:spPr>
          <a:xfrm>
            <a:off x="6705202" y="4720318"/>
            <a:ext cx="547355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Söhne"/>
              </a:rPr>
              <a:t>Ex.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padding: 10px 20px 30px 40px </a:t>
            </a:r>
          </a:p>
          <a:p>
            <a:pPr lvl="1"/>
            <a:r>
              <a:rPr lang="en-US" dirty="0">
                <a:latin typeface="Söhne"/>
                <a:sym typeface="Wingdings" panose="05000000000000000000" pitchFamily="2" charset="2"/>
              </a:rPr>
              <a:t></a:t>
            </a:r>
            <a:r>
              <a:rPr lang="en-US" b="0" i="0" dirty="0">
                <a:effectLst/>
                <a:latin typeface="Söhne"/>
              </a:rPr>
              <a:t>add 10 pixels of padding to the </a:t>
            </a:r>
            <a:r>
              <a:rPr lang="en-US" b="1" i="0" dirty="0">
                <a:effectLst/>
                <a:latin typeface="Söhne"/>
              </a:rPr>
              <a:t>top</a:t>
            </a:r>
            <a:r>
              <a:rPr lang="en-US" b="0" i="0" dirty="0">
                <a:effectLst/>
                <a:latin typeface="Söhne"/>
              </a:rPr>
              <a:t>, </a:t>
            </a:r>
          </a:p>
          <a:p>
            <a:pPr lvl="1"/>
            <a:r>
              <a:rPr lang="en-US" dirty="0">
                <a:latin typeface="Söhne"/>
              </a:rPr>
              <a:t>            </a:t>
            </a:r>
            <a:r>
              <a:rPr lang="en-US" b="0" i="0" dirty="0">
                <a:effectLst/>
                <a:latin typeface="Söhne"/>
              </a:rPr>
              <a:t>20 pixels of padding to the </a:t>
            </a:r>
            <a:r>
              <a:rPr lang="en-US" b="1" i="0" dirty="0">
                <a:effectLst/>
                <a:latin typeface="Söhne"/>
              </a:rPr>
              <a:t>right</a:t>
            </a:r>
            <a:r>
              <a:rPr lang="en-US" b="0" i="0" dirty="0">
                <a:effectLst/>
                <a:latin typeface="Söhne"/>
              </a:rPr>
              <a:t>, </a:t>
            </a:r>
          </a:p>
          <a:p>
            <a:pPr lvl="1"/>
            <a:r>
              <a:rPr lang="en-US" dirty="0">
                <a:latin typeface="Söhne"/>
              </a:rPr>
              <a:t>            </a:t>
            </a:r>
            <a:r>
              <a:rPr lang="en-US" b="0" i="0" dirty="0">
                <a:effectLst/>
                <a:latin typeface="Söhne"/>
              </a:rPr>
              <a:t>30 pixels of padding to the </a:t>
            </a:r>
            <a:r>
              <a:rPr lang="en-US" b="1" i="0" dirty="0">
                <a:effectLst/>
                <a:latin typeface="Söhne"/>
              </a:rPr>
              <a:t>bottom</a:t>
            </a:r>
            <a:r>
              <a:rPr lang="en-US" b="0" i="0" dirty="0">
                <a:effectLst/>
                <a:latin typeface="Söhne"/>
              </a:rPr>
              <a:t> </a:t>
            </a:r>
          </a:p>
          <a:p>
            <a:pPr lvl="1"/>
            <a:r>
              <a:rPr lang="en-US" dirty="0">
                <a:latin typeface="Söhne"/>
              </a:rPr>
              <a:t>            </a:t>
            </a:r>
            <a:r>
              <a:rPr lang="en-US" b="0" i="0" dirty="0">
                <a:effectLst/>
                <a:latin typeface="Söhne"/>
              </a:rPr>
              <a:t>40 pixels of padding to the </a:t>
            </a:r>
            <a:r>
              <a:rPr lang="en-US" b="1" i="0" dirty="0">
                <a:effectLst/>
                <a:latin typeface="Söhne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127045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15C174-A4BC-29A1-7C25-4B0C98D5DA5D}"/>
              </a:ext>
            </a:extLst>
          </p:cNvPr>
          <p:cNvSpPr txBox="1"/>
          <p:nvPr/>
        </p:nvSpPr>
        <p:spPr>
          <a:xfrm>
            <a:off x="132522" y="252371"/>
            <a:ext cx="5963478" cy="5909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box model with padding--&gt;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"box3"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padding 20px for all sides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i.e. top, bottom, left and right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3CD00-837C-D8A3-0433-181C6B5D39E1}"/>
              </a:ext>
            </a:extLst>
          </p:cNvPr>
          <p:cNvSpPr txBox="1"/>
          <p:nvPr/>
        </p:nvSpPr>
        <p:spPr>
          <a:xfrm>
            <a:off x="6171470" y="1457982"/>
            <a:ext cx="597279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B5748A-B461-79A8-ADBD-14C1C534D1C4}"/>
              </a:ext>
            </a:extLst>
          </p:cNvPr>
          <p:cNvSpPr/>
          <p:nvPr/>
        </p:nvSpPr>
        <p:spPr>
          <a:xfrm>
            <a:off x="5446643" y="636104"/>
            <a:ext cx="724827" cy="3843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23FDE53-D948-B58F-5B28-CCBEC7857191}"/>
              </a:ext>
            </a:extLst>
          </p:cNvPr>
          <p:cNvSpPr/>
          <p:nvPr/>
        </p:nvSpPr>
        <p:spPr>
          <a:xfrm>
            <a:off x="9130748" y="3000272"/>
            <a:ext cx="371061" cy="432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50272-6885-12BA-6027-4FD460FB0215}"/>
              </a:ext>
            </a:extLst>
          </p:cNvPr>
          <p:cNvSpPr txBox="1"/>
          <p:nvPr/>
        </p:nvSpPr>
        <p:spPr>
          <a:xfrm>
            <a:off x="6095999" y="4338407"/>
            <a:ext cx="610122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B30EA-25DB-D761-7698-C02FED89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71" y="472375"/>
            <a:ext cx="6020530" cy="6838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E0E30F-F196-A74C-76EC-69E41A3B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73" y="3573912"/>
            <a:ext cx="6101227" cy="647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A7EDC-9CFC-A1B5-1006-57C3E5297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486" y="5822361"/>
            <a:ext cx="6200775" cy="1035639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4D440C76-F373-0E60-5FE5-C5A9500D00A4}"/>
              </a:ext>
            </a:extLst>
          </p:cNvPr>
          <p:cNvSpPr/>
          <p:nvPr/>
        </p:nvSpPr>
        <p:spPr>
          <a:xfrm>
            <a:off x="9687340" y="5711687"/>
            <a:ext cx="278296" cy="521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3239</Words>
  <Application>Microsoft Office PowerPoint</Application>
  <PresentationFormat>Widescreen</PresentationFormat>
  <Paragraphs>494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Segoe UI</vt:lpstr>
      <vt:lpstr>Söhne</vt:lpstr>
      <vt:lpstr>Söhne Mono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58</cp:revision>
  <dcterms:created xsi:type="dcterms:W3CDTF">2023-04-11T16:18:31Z</dcterms:created>
  <dcterms:modified xsi:type="dcterms:W3CDTF">2023-04-19T06:29:20Z</dcterms:modified>
</cp:coreProperties>
</file>