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1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74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5" r:id="rId19"/>
    <p:sldId id="3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Basic Layout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41426" cy="3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Layouts specifies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components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 HTML web page</a:t>
            </a:r>
          </a:p>
        </p:txBody>
      </p:sp>
      <p:pic>
        <p:nvPicPr>
          <p:cNvPr id="2" name="Picture 2" descr="HTML | Layout - GeeksforGeeks">
            <a:extLst>
              <a:ext uri="{FF2B5EF4-FFF2-40B4-BE49-F238E27FC236}">
                <a16:creationId xmlns:a16="http://schemas.microsoft.com/office/drawing/2014/main" id="{B894AB38-C6FB-639F-90D2-9A495691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16" y="1866824"/>
            <a:ext cx="5049940" cy="33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ML Page Layout Design Tutorial: How to Design HTML Webpage">
            <a:extLst>
              <a:ext uri="{FF2B5EF4-FFF2-40B4-BE49-F238E27FC236}">
                <a16:creationId xmlns:a16="http://schemas.microsoft.com/office/drawing/2014/main" id="{1E9BDFC7-D80C-A7C3-B10A-54060C529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92" y="1570295"/>
            <a:ext cx="5377321" cy="3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Flow of HTML- static flow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6069496" cy="254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ii). position: relative;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its normal position.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set relative positions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top, right, bottom, and left 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properties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relatively-positioned element will cause it to be adjusted away from its normal position. </a:t>
            </a:r>
          </a:p>
          <a:p>
            <a:pPr marL="11112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929C84-49CC-9446-EF87-70A7A912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D307C-CC39-0672-4D7F-087DB5EB0780}"/>
              </a:ext>
            </a:extLst>
          </p:cNvPr>
          <p:cNvSpPr txBox="1"/>
          <p:nvPr/>
        </p:nvSpPr>
        <p:spPr>
          <a:xfrm>
            <a:off x="6294783" y="778379"/>
            <a:ext cx="5897217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div.relative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  position: relative;</a:t>
            </a:r>
          </a:p>
          <a:p>
            <a:r>
              <a:rPr lang="en-US" b="1" dirty="0">
                <a:solidFill>
                  <a:srgbClr val="FF0000"/>
                </a:solidFill>
              </a:rPr>
              <a:t>  left: 30px;</a:t>
            </a:r>
          </a:p>
          <a:p>
            <a:r>
              <a:rPr lang="en-US" b="1" dirty="0">
                <a:solidFill>
                  <a:srgbClr val="FF0000"/>
                </a:solidFill>
              </a:rPr>
              <a:t>  border: 3px solid #73AD21;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&lt;h2&gt;position: relative;&lt;/h2&gt;</a:t>
            </a:r>
          </a:p>
          <a:p>
            <a:r>
              <a:rPr lang="en-US" dirty="0"/>
              <a:t>&lt;p&gt;An element with position: relative; is positioned relative to its normal position:&lt;/p&gt;</a:t>
            </a:r>
          </a:p>
          <a:p>
            <a:endParaRPr lang="en-US" dirty="0"/>
          </a:p>
          <a:p>
            <a:r>
              <a:rPr lang="en-US" b="1" dirty="0"/>
              <a:t>&lt;div class="relative"&gt;</a:t>
            </a:r>
          </a:p>
          <a:p>
            <a:r>
              <a:rPr lang="en-US" b="1" dirty="0"/>
              <a:t>    This div element has position: relative;</a:t>
            </a:r>
          </a:p>
          <a:p>
            <a:r>
              <a:rPr lang="en-US" b="1" dirty="0"/>
              <a:t>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BF7DC1-0EA2-20AE-AE6A-620E346F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76" y="4095336"/>
            <a:ext cx="52673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9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Flow of HTML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22609"/>
            <a:ext cx="6069496" cy="34655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iii). position: absolute;</a:t>
            </a:r>
          </a:p>
          <a:p>
            <a:pPr marL="11112">
              <a:spcBef>
                <a:spcPts val="13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with position: absolute; is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positioned relative to the nearest positioned ancestor.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However; if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positioned element has no positioned ancestors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uses the document body, and moves along with page scrolling.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positioned elements are removed from the normal flow, and can overlap elements.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D307C-CC39-0672-4D7F-087DB5EB0780}"/>
              </a:ext>
            </a:extLst>
          </p:cNvPr>
          <p:cNvSpPr txBox="1"/>
          <p:nvPr/>
        </p:nvSpPr>
        <p:spPr>
          <a:xfrm>
            <a:off x="6149012" y="656674"/>
            <a:ext cx="5897217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div.relative</a:t>
            </a:r>
            <a:r>
              <a:rPr lang="en-US" dirty="0"/>
              <a:t> {</a:t>
            </a:r>
          </a:p>
          <a:p>
            <a:r>
              <a:rPr lang="en-US" b="1" dirty="0"/>
              <a:t>  position: relative;   </a:t>
            </a:r>
            <a:r>
              <a:rPr lang="en-US" dirty="0"/>
              <a:t>width: 400px;</a:t>
            </a:r>
          </a:p>
          <a:p>
            <a:r>
              <a:rPr lang="en-US" dirty="0"/>
              <a:t>  height: 200px;   border: 3px solid #73AD21;</a:t>
            </a:r>
          </a:p>
          <a:p>
            <a:r>
              <a:rPr lang="en-US" dirty="0"/>
              <a:t>}  </a:t>
            </a:r>
          </a:p>
          <a:p>
            <a:r>
              <a:rPr lang="en-US" dirty="0" err="1"/>
              <a:t>div.absolute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position: absolute</a:t>
            </a:r>
            <a:r>
              <a:rPr lang="en-US" dirty="0"/>
              <a:t>;   top: 80px;   right: 0;   width: 200px;</a:t>
            </a:r>
          </a:p>
          <a:p>
            <a:r>
              <a:rPr lang="en-US" dirty="0"/>
              <a:t>  height: 100px;   border: 3px solid #73AD21;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&lt;h2&gt;position: absolute;&lt;/h2&gt;</a:t>
            </a:r>
          </a:p>
          <a:p>
            <a:r>
              <a:rPr lang="en-US" b="1" dirty="0"/>
              <a:t>&lt;div class="relative"&gt;This div element has position: relative;</a:t>
            </a:r>
          </a:p>
          <a:p>
            <a:r>
              <a:rPr lang="en-US" b="1" dirty="0"/>
              <a:t>&lt;div class="absolute"&gt;This div element has position: absolute;&lt;/div&gt;</a:t>
            </a:r>
          </a:p>
          <a:p>
            <a:r>
              <a:rPr lang="en-US" b="1" dirty="0"/>
              <a:t>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CCC9-E4FB-8EA3-DB24-F6CCC9E8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10A827-679B-F898-BCAE-B36C3E09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0" y="4945752"/>
            <a:ext cx="3933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7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Flow of HTML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22609"/>
            <a:ext cx="6069496" cy="31577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iv). The z-index Property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elements are positioned, they can overlap other elements.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z-index property specifies the stack order of an element (which element should be placed in front of, or behind, the others).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can have a positive or negative stack order.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D307C-CC39-0672-4D7F-087DB5EB0780}"/>
              </a:ext>
            </a:extLst>
          </p:cNvPr>
          <p:cNvSpPr txBox="1"/>
          <p:nvPr/>
        </p:nvSpPr>
        <p:spPr>
          <a:xfrm>
            <a:off x="6149012" y="656674"/>
            <a:ext cx="5897217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img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position: absolute;</a:t>
            </a:r>
          </a:p>
          <a:p>
            <a:r>
              <a:rPr lang="en-US" b="1" dirty="0">
                <a:solidFill>
                  <a:srgbClr val="FF0000"/>
                </a:solidFill>
              </a:rPr>
              <a:t>  left: 0px;</a:t>
            </a:r>
          </a:p>
          <a:p>
            <a:r>
              <a:rPr lang="en-US" b="1" dirty="0">
                <a:solidFill>
                  <a:srgbClr val="FF0000"/>
                </a:solidFill>
              </a:rPr>
              <a:t>  top: 0px;</a:t>
            </a:r>
          </a:p>
          <a:p>
            <a:r>
              <a:rPr lang="en-US" b="1" dirty="0">
                <a:solidFill>
                  <a:srgbClr val="FF0000"/>
                </a:solidFill>
              </a:rPr>
              <a:t>  z-index: -1;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="img_tree.png"&gt;</a:t>
            </a:r>
          </a:p>
          <a:p>
            <a:r>
              <a:rPr lang="en-US" dirty="0"/>
              <a:t>&lt;p&gt;Because the image has a z-index of -1, it will be placed behind the text.&lt;/p&gt;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CCC9-E4FB-8EA3-DB24-F6CCC9E8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A2982-08DC-581B-8F19-C78EB762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" y="4226975"/>
            <a:ext cx="5777951" cy="18094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495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112" algn="ctr">
              <a:spcBef>
                <a:spcPts val="13"/>
              </a:spcBef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DISPLAY  -- display: inline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22609"/>
            <a:ext cx="6069496" cy="37732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display in HTML refers to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of displaying an element on a web page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 element is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displayed on the same line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its adjacent content. 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an element as an inline element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 &lt;span&gt;). Any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and width properties will have no effect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set an element to display inline in HTML, you can use the CSS "display" property and set its value to "inline"</a:t>
            </a: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D307C-CC39-0672-4D7F-087DB5EB0780}"/>
              </a:ext>
            </a:extLst>
          </p:cNvPr>
          <p:cNvSpPr txBox="1"/>
          <p:nvPr/>
        </p:nvSpPr>
        <p:spPr>
          <a:xfrm>
            <a:off x="6149012" y="656674"/>
            <a:ext cx="5897217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inline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 inline display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element1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 3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CCC9-E4FB-8EA3-DB24-F6CCC9E8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A09CA-BBB3-625F-ACD2-F38016B9E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60"/>
          <a:stretch/>
        </p:blipFill>
        <p:spPr>
          <a:xfrm>
            <a:off x="524187" y="4847810"/>
            <a:ext cx="3514725" cy="916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658D1-B1A8-1CF4-92C7-AB6EBE8DC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65" y="5306253"/>
            <a:ext cx="3752850" cy="100012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11698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112" algn="ctr">
              <a:spcBef>
                <a:spcPts val="13"/>
              </a:spcBef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 DISPLAY -- display: block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22609"/>
            <a:ext cx="6069496" cy="10033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block-level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starts on a new line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up the full width available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(stretches out to the left and right as far as it can).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D307C-CC39-0672-4D7F-087DB5EB0780}"/>
              </a:ext>
            </a:extLst>
          </p:cNvPr>
          <p:cNvSpPr txBox="1"/>
          <p:nvPr/>
        </p:nvSpPr>
        <p:spPr>
          <a:xfrm>
            <a:off x="6149012" y="656674"/>
            <a:ext cx="5897217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display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block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 links as block elements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CCC9-E4FB-8EA3-DB24-F6CCC9E8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1F6F7-30E0-A76F-D610-DE37AD82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2505075"/>
            <a:ext cx="1590675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ADD1E-DDA8-A077-A7A8-092CD8F193EF}"/>
              </a:ext>
            </a:extLst>
          </p:cNvPr>
          <p:cNvSpPr txBox="1"/>
          <p:nvPr/>
        </p:nvSpPr>
        <p:spPr>
          <a:xfrm>
            <a:off x="2521539" y="1992762"/>
            <a:ext cx="30347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 of block-level elements: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&lt;div&gt;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&lt;h1&gt; - &lt;h6&gt;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&lt;p&gt;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&lt;form&gt;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&lt;header&gt;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&lt;footer&gt;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&lt;section&gt;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13448-7DED-8CD8-068B-2EDF79C9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949" y="5034899"/>
            <a:ext cx="4076700" cy="14001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9824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112" algn="ctr">
              <a:spcBef>
                <a:spcPts val="13"/>
              </a:spcBef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INLIE-BLOCK  DISPLAY- display: inline-block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22609"/>
            <a:ext cx="6069496" cy="10033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 as an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inline-level element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a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width, height, margin, and padding</a:t>
            </a:r>
            <a:r>
              <a:rPr lang="en-US" alt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block-level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D307C-CC39-0672-4D7F-087DB5EB0780}"/>
              </a:ext>
            </a:extLst>
          </p:cNvPr>
          <p:cNvSpPr txBox="1"/>
          <p:nvPr/>
        </p:nvSpPr>
        <p:spPr>
          <a:xfrm>
            <a:off x="6149012" y="656674"/>
            <a:ext cx="5897217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 links as block elements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div1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CCC9-E4FB-8EA3-DB24-F6CCC9E8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02579-D61E-42A2-D820-3AFD7C29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26" y="2659042"/>
            <a:ext cx="3648075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041AD3-D8D1-2906-D3A9-97BF6CC3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927" y="4784035"/>
            <a:ext cx="4105275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8048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112" algn="ctr">
              <a:spcBef>
                <a:spcPts val="13"/>
              </a:spcBef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Layout - float and clear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722609"/>
            <a:ext cx="12085983" cy="34655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float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specifies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 element should float.</a:t>
            </a:r>
          </a:p>
          <a:p>
            <a:pPr marL="11112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float Property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property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positioning and formatting content 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let an image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left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text in a container.</a:t>
            </a: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FLAOT PROPERY VAUES 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4587" lvl="1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element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floats to the left of its container</a:t>
            </a:r>
          </a:p>
          <a:p>
            <a:pPr marL="1144587" lvl="1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-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floats to the right of its container</a:t>
            </a:r>
          </a:p>
          <a:p>
            <a:pPr marL="1144587" lvl="1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element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float .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default</a:t>
            </a:r>
          </a:p>
          <a:p>
            <a:pPr marL="1144587" lvl="1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element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inherits the float value of its parent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CCC9-E4FB-8EA3-DB24-F6CCC9E8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1A17D-562D-3AE3-45C8-BEEDF1C3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481" y="4581373"/>
            <a:ext cx="8191500" cy="186690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8DAE9-50FC-63AA-421A-AA4FB6C15ECB}"/>
              </a:ext>
            </a:extLst>
          </p:cNvPr>
          <p:cNvSpPr txBox="1"/>
          <p:nvPr/>
        </p:nvSpPr>
        <p:spPr>
          <a:xfrm>
            <a:off x="1553816" y="5145491"/>
            <a:ext cx="205077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 float: right;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3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112" algn="ctr">
              <a:spcBef>
                <a:spcPts val="13"/>
              </a:spcBef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right</a:t>
            </a:r>
            <a:endParaRPr lang="en-US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CCC9-E4FB-8EA3-DB24-F6CCC9E8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D9972-7059-F573-E531-3072EC5DDD6C}"/>
              </a:ext>
            </a:extLst>
          </p:cNvPr>
          <p:cNvSpPr txBox="1"/>
          <p:nvPr/>
        </p:nvSpPr>
        <p:spPr>
          <a:xfrm>
            <a:off x="350555" y="694538"/>
            <a:ext cx="7892298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 Right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“Flower</a:t>
            </a:r>
            <a:r>
              <a:rPr lang="en-US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"width:170px;height:170px;margin-left:15px;"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textdffdffdafdffdafdasffdsafdsfdsfadsffdsfdffdfsdfdfsdfd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Dfdfsdfsdffasdfdsfsdfsdfsdfsdfsdfsdfdffdsfdsafsdafdasfsdfads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Fads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dfdasfdsfsdfdf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FA76A-E43B-7DDC-5EC7-E524C2D6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56" y="634497"/>
            <a:ext cx="6657975" cy="260032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5629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112" algn="ctr">
              <a:spcBef>
                <a:spcPts val="13"/>
              </a:spcBef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Layout -  clear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722609"/>
            <a:ext cx="12085983" cy="34655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float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specifies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 element should float.</a:t>
            </a:r>
          </a:p>
          <a:p>
            <a:pPr marL="11112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float Property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property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positioning and formatting content 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let an image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left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text in a container.</a:t>
            </a: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FLAOT PROPERY VAUES 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4587" lvl="1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element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floats to the left of its container</a:t>
            </a:r>
          </a:p>
          <a:p>
            <a:pPr marL="1144587" lvl="1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-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floats to the right of its container</a:t>
            </a:r>
          </a:p>
          <a:p>
            <a:pPr marL="1144587" lvl="1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element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float .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default</a:t>
            </a:r>
          </a:p>
          <a:p>
            <a:pPr marL="1144587" lvl="1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element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inherits the float value of its parent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CCC9-E4FB-8EA3-DB24-F6CCC9E8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1A17D-562D-3AE3-45C8-BEEDF1C3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481" y="4581373"/>
            <a:ext cx="8191500" cy="186690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8DAE9-50FC-63AA-421A-AA4FB6C15ECB}"/>
              </a:ext>
            </a:extLst>
          </p:cNvPr>
          <p:cNvSpPr txBox="1"/>
          <p:nvPr/>
        </p:nvSpPr>
        <p:spPr>
          <a:xfrm>
            <a:off x="1553816" y="5145491"/>
            <a:ext cx="205077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 float: right;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1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112" algn="ctr">
              <a:spcBef>
                <a:spcPts val="13"/>
              </a:spcBef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Layout - float and clear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722609"/>
            <a:ext cx="12085983" cy="6955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controls the flow next to floated elements.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property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happen with the element that is next to a floating element.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F0CCC9-E4FB-8EA3-DB24-F6CCC9E8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5E75A-C7E2-1E95-BFBB-D36F6F616859}"/>
              </a:ext>
            </a:extLst>
          </p:cNvPr>
          <p:cNvSpPr txBox="1"/>
          <p:nvPr/>
        </p:nvSpPr>
        <p:spPr>
          <a:xfrm>
            <a:off x="66262" y="1460171"/>
            <a:ext cx="8693425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&lt;style&gt;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float: left;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p.clear</a:t>
            </a:r>
            <a:r>
              <a:rPr lang="en-US" b="1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 clear: left;</a:t>
            </a:r>
          </a:p>
          <a:p>
            <a:r>
              <a:rPr lang="en-US" b="1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&lt;/style&gt;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&lt;h1&gt;The clear Property&lt;/h1&gt;</a:t>
            </a:r>
          </a:p>
          <a:p>
            <a:pPr lvl="1"/>
            <a:r>
              <a:rPr lang="en-US" b="1" dirty="0">
                <a:effectLst/>
                <a:latin typeface="Consolas" panose="020B0609020204030204" pitchFamily="49" charset="0"/>
              </a:rPr>
              <a:t>&lt;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b="1" dirty="0"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b="1" dirty="0">
                <a:effectLst/>
                <a:latin typeface="Consolas" panose="020B0609020204030204" pitchFamily="49" charset="0"/>
              </a:rPr>
              <a:t>=“flower1.jpeg" width="100" height="132"&gt;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&lt;p class="clear"&gt;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This is some text. This is some text. This is some text. This is some text. This is some text. This is some text.&lt;/p&gt;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&lt;p&gt;&lt;strong&gt;Remove the "clear" class to see the effect.&lt;/strong&gt;&lt;/p&gt;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764A2-B73F-357C-A4D9-3F53A16A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1" y="1733151"/>
            <a:ext cx="6400800" cy="254317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52207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Basic Layout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41426" cy="3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Layout Elements: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3C2A-28DA-C340-39A9-9874ED744528}"/>
              </a:ext>
            </a:extLst>
          </p:cNvPr>
          <p:cNvSpPr txBox="1"/>
          <p:nvPr/>
        </p:nvSpPr>
        <p:spPr>
          <a:xfrm>
            <a:off x="437322" y="1232809"/>
            <a:ext cx="6135756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&lt;header&gt;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 Defines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a header for a document 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&lt;nav&gt;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 Defines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a set of navigation links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&lt;section&gt;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 Defines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a section in a document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&lt;footer&gt;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 Defines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a footer for a document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&lt;article&gt;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 Defines an independent, self-contained content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&lt;aside&gt;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 Defines content aside from the content (like a sidebar)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&lt;details&gt;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 Defines additional details that the user can open and close on demand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&lt;summary&gt;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 Defines a heading for the &lt;details&gt; element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929C84-49CC-9446-EF87-70A7A912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ML Styling Block Elements | HTML Goodies">
            <a:extLst>
              <a:ext uri="{FF2B5EF4-FFF2-40B4-BE49-F238E27FC236}">
                <a16:creationId xmlns:a16="http://schemas.microsoft.com/office/drawing/2014/main" id="{1BA8585F-E2EC-5B87-7AE1-D3C6999CE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79" y="933653"/>
            <a:ext cx="4959803" cy="413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80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Basic Layout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81982" cy="161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 - Defines a header for a document or a section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&lt;header&gt; element is used to create header section of web pages. The header contains the introductory content, heading element, logo or icon for the webpage, and authorship information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112">
              <a:spcBef>
                <a:spcPts val="13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929C84-49CC-9446-EF87-70A7A912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61766-EF24-9538-234F-F7C7382E3EB1}"/>
              </a:ext>
            </a:extLst>
          </p:cNvPr>
          <p:cNvSpPr txBox="1"/>
          <p:nvPr/>
        </p:nvSpPr>
        <p:spPr>
          <a:xfrm>
            <a:off x="184731" y="2038315"/>
            <a:ext cx="6534121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	&lt;title&gt;First Webpage&lt;/title&gt;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&lt;body&gt;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&lt;header style="background-color: #303030; height: 80px;width:  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        100%"&gt;</a:t>
            </a:r>
          </a:p>
          <a:p>
            <a:r>
              <a:rPr lang="en-US" dirty="0"/>
              <a:t>	&lt;h1 style="font-size: 30px; color: </a:t>
            </a:r>
            <a:r>
              <a:rPr lang="en-US" dirty="0" err="1"/>
              <a:t>white;text-align</a:t>
            </a:r>
            <a:r>
              <a:rPr lang="en-US" dirty="0"/>
              <a:t>: center; padding-top: 15px;"&gt;</a:t>
            </a:r>
          </a:p>
          <a:p>
            <a:r>
              <a:rPr lang="en-US" dirty="0"/>
              <a:t>	Welcome to </a:t>
            </a:r>
            <a:r>
              <a:rPr lang="en-US" dirty="0" err="1"/>
              <a:t>MyFirstWebpage</a:t>
            </a:r>
            <a:r>
              <a:rPr lang="en-US" dirty="0"/>
              <a:t>&lt;/h1&gt;</a:t>
            </a:r>
          </a:p>
          <a:p>
            <a:r>
              <a:rPr lang="en-US" dirty="0">
                <a:highlight>
                  <a:srgbClr val="00FF00"/>
                </a:highlight>
              </a:rPr>
              <a:t>   &lt;/header&gt;</a:t>
            </a:r>
          </a:p>
          <a:p>
            <a:r>
              <a:rPr lang="en-US" dirty="0"/>
              <a:t> &lt;/body&gt;</a:t>
            </a:r>
          </a:p>
          <a:p>
            <a:r>
              <a:rPr lang="en-US" dirty="0"/>
              <a:t>&lt;/html&gt;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B805D-8B14-5920-1338-E65B7D46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408" y="2164733"/>
            <a:ext cx="5432592" cy="2528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659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Basic Layout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81982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&lt;nav&gt;</a:t>
            </a:r>
          </a:p>
          <a:p>
            <a:pPr marL="354012" indent="-342900">
              <a:spcBef>
                <a:spcPts val="13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&lt;nav&gt; elements is a container for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block of navigation links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4012" indent="-342900">
              <a:spcBef>
                <a:spcPts val="13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contain links for the same page or for other pages.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929C84-49CC-9446-EF87-70A7A912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61766-EF24-9538-234F-F7C7382E3EB1}"/>
              </a:ext>
            </a:extLst>
          </p:cNvPr>
          <p:cNvSpPr txBox="1"/>
          <p:nvPr/>
        </p:nvSpPr>
        <p:spPr>
          <a:xfrm>
            <a:off x="106019" y="1809758"/>
            <a:ext cx="8004313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&lt;nav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"background-color:#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bcdeef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"text-align: center;"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Navgation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"display: inline-block; padding: 10px;"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</a:p>
          <a:p>
            <a:pPr lvl="2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"display: inline-block; padding: 10px;"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</a:p>
          <a:p>
            <a:pPr lvl="2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"display: inline-block; padding: 10px;"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</a:p>
          <a:p>
            <a:pPr lvl="2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&lt;/nav&gt;</a:t>
            </a:r>
            <a:endParaRPr lang="en-US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8DC07-AB3E-7B04-B70A-0A197A6E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459" y="1425800"/>
            <a:ext cx="4213985" cy="24326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556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Basic Layout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81982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&lt;section&gt;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&lt;section&gt; elements represent a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section of a web page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contains related element grouped together. 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contain: text, images, tables, videos, etc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929C84-49CC-9446-EF87-70A7A912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61766-EF24-9538-234F-F7C7382E3EB1}"/>
              </a:ext>
            </a:extLst>
          </p:cNvPr>
          <p:cNvSpPr txBox="1"/>
          <p:nvPr/>
        </p:nvSpPr>
        <p:spPr>
          <a:xfrm>
            <a:off x="99495" y="2267983"/>
            <a:ext cx="8004313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	&lt;title&gt;Page Section&lt;/title&gt;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&lt;/head&gt;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 &lt;body&gt;</a:t>
            </a:r>
          </a:p>
          <a:p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&lt;section style="background-color:#ff7f50; height:300px;width: 100%; border: 1px 	solid black;"&gt;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	&lt;h2&gt;Introduction to HTML&lt;/h2&gt;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	&lt;p&gt;HTML is a markup language which is used for creating 	attractive web pages with the help of styling, and which looks 	in a nice format on a web browser.&lt;/p&gt;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&lt;/section&gt;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8669A-7D20-0182-3D91-11832CEF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82" y="1395318"/>
            <a:ext cx="4585323" cy="26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0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Basic Layout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81982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&lt;footer&gt;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&lt;footer&gt; element defines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for that document or web page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mostly contains information about author, copyright, other links, etc.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929C84-49CC-9446-EF87-70A7A912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61766-EF24-9538-234F-F7C7382E3EB1}"/>
              </a:ext>
            </a:extLst>
          </p:cNvPr>
          <p:cNvSpPr txBox="1"/>
          <p:nvPr/>
        </p:nvSpPr>
        <p:spPr>
          <a:xfrm>
            <a:off x="99495" y="2267983"/>
            <a:ext cx="8004313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 Section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&lt;footer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"background-color:#f0f8ff; width: 100%; text-align: center;"</a:t>
            </a:r>
            <a:r>
              <a:rPr lang="en-US" sz="1600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 Example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© Copyright 2022-2023.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&lt;/footer&gt;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5653A-6D8B-DB30-5F80-13B2818D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808" y="2267983"/>
            <a:ext cx="3819525" cy="74295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8517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Basic Layout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81982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&lt;aside&gt;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&lt;aside&gt; define aside content related to primary content. The &lt;aside&gt; content must be related to the primary content. It can function as side bar for the main content of web page.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929C84-49CC-9446-EF87-70A7A912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61766-EF24-9538-234F-F7C7382E3EB1}"/>
              </a:ext>
            </a:extLst>
          </p:cNvPr>
          <p:cNvSpPr txBox="1"/>
          <p:nvPr/>
        </p:nvSpPr>
        <p:spPr>
          <a:xfrm>
            <a:off x="99495" y="2267983"/>
            <a:ext cx="8004313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	&lt;title&gt;Aside Example&lt;/title&gt;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&lt;aside style="background-color:#e6e6fa"&gt;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 	&lt;h2&gt;Sidebar information&lt;/h2&gt;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 	&lt;p&gt;This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conatins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information which will represent like a side bar for a webpage&lt;/p&gt;</a:t>
            </a:r>
          </a:p>
          <a:p>
            <a:r>
              <a:rPr lang="en-US" sz="1600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 &lt;/aside&gt;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5753C-DD24-FEFC-70BD-95F7CCD6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19" y="2643145"/>
            <a:ext cx="5353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8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Flow of HTML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9775"/>
            <a:ext cx="9382539" cy="531218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the flow refers to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elements are positioned and arranged on a web page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of element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order in which they appear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HTML document and the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of positioning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them.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flow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flow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follows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top-to-bottom, left-to-right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flow,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POSITIONED ONE AFTER ANOTHER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starting from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top-left corner to bottom- right as necessary.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can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positioned in following ways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8312" indent="-457200">
              <a:spcBef>
                <a:spcPts val="13"/>
              </a:spcBef>
              <a:buFont typeface="+mj-lt"/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positioned in the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flow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page.</a:t>
            </a:r>
          </a:p>
          <a:p>
            <a:pPr marL="468312" indent="-457200">
              <a:spcBef>
                <a:spcPts val="13"/>
              </a:spcBef>
              <a:buFont typeface="+mj-lt"/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positioned relative to their normal position in the flow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can be moved up, down, left, or right using the top, bottom, left, and right properties.</a:t>
            </a:r>
          </a:p>
          <a:p>
            <a:pPr marL="468312" indent="-457200">
              <a:spcBef>
                <a:spcPts val="13"/>
              </a:spcBef>
              <a:buFont typeface="+mj-lt"/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positioned relative to their nearest positioned ancestor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68312" indent="-457200">
              <a:spcBef>
                <a:spcPts val="13"/>
              </a:spcBef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Z-index: The z-index property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stack order of an element. </a:t>
            </a:r>
          </a:p>
          <a:p>
            <a:pPr marL="11112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312" indent="-457200">
              <a:spcBef>
                <a:spcPts val="13"/>
              </a:spcBef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Flow of HTML- static flow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6069496" cy="377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>
              <a:spcBef>
                <a:spcPts val="13"/>
              </a:spcBef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position: static;</a:t>
            </a:r>
          </a:p>
          <a:p>
            <a:pPr marL="11112">
              <a:spcBef>
                <a:spcPts val="13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are positioned static by default.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positioned elements are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affected by the top, bottom, left, and right properties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with position: static; is not positioned in any special way; it is always positioned according to the normal flow of the page: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&lt;div&gt; element has position: static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929C84-49CC-9446-EF87-70A7A912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D307C-CC39-0672-4D7F-087DB5EB0780}"/>
              </a:ext>
            </a:extLst>
          </p:cNvPr>
          <p:cNvSpPr txBox="1"/>
          <p:nvPr/>
        </p:nvSpPr>
        <p:spPr>
          <a:xfrm>
            <a:off x="6294783" y="778379"/>
            <a:ext cx="5897217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div.static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position: static;</a:t>
            </a:r>
          </a:p>
          <a:p>
            <a:r>
              <a:rPr lang="en-US" b="1" dirty="0">
                <a:solidFill>
                  <a:srgbClr val="FF0000"/>
                </a:solidFill>
              </a:rPr>
              <a:t>  border: 3px solid #73AD21;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&lt;h2&gt;position: static;&lt;/h2&gt;</a:t>
            </a:r>
          </a:p>
          <a:p>
            <a:r>
              <a:rPr lang="en-US" dirty="0"/>
              <a:t>&lt;p&gt;An element with position: static; is not positioned in any special way; it is always positioned according to the normal flow of the page:&lt;/p&gt;</a:t>
            </a:r>
          </a:p>
          <a:p>
            <a:r>
              <a:rPr lang="en-US" b="1" dirty="0"/>
              <a:t>&lt;div class="static"&gt;</a:t>
            </a:r>
          </a:p>
          <a:p>
            <a:r>
              <a:rPr lang="en-US" b="1" dirty="0"/>
              <a:t>               This div element has position: static;</a:t>
            </a:r>
          </a:p>
          <a:p>
            <a:r>
              <a:rPr lang="en-US" b="1" dirty="0"/>
              <a:t>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B5647-76A0-A837-858F-C13BB750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9" y="4718050"/>
            <a:ext cx="5838825" cy="14001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648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2476</Words>
  <Application>Microsoft Office PowerPoint</Application>
  <PresentationFormat>Widescreen</PresentationFormat>
  <Paragraphs>363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inter-regular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67</cp:revision>
  <dcterms:created xsi:type="dcterms:W3CDTF">2023-04-11T16:18:31Z</dcterms:created>
  <dcterms:modified xsi:type="dcterms:W3CDTF">2023-04-20T06:10:59Z</dcterms:modified>
</cp:coreProperties>
</file>