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1" r:id="rId11"/>
    <p:sldId id="320" r:id="rId12"/>
    <p:sldId id="322" r:id="rId13"/>
    <p:sldId id="323" r:id="rId14"/>
    <p:sldId id="324" r:id="rId15"/>
    <p:sldId id="326" r:id="rId16"/>
    <p:sldId id="32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C15CB-B5DD-4725-807E-03789C4F82E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28091-0F55-497B-97B4-0C779B415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18E175-05D7-B817-0310-5DF8AF90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0D0C92D-9F6E-B139-2BB9-B1CB0B07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9531B6-925E-22C6-180D-65F71DE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15414A-0CDB-A41E-E956-EF7F6570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933988-66BF-14BC-2581-8E9CA4F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CD136E-9306-F88A-8060-BE03111A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BCAF149-1109-9F85-55D1-94522EA6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A79778-376B-E0E4-4335-7D21F4D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6CED-638B-369A-CA12-12426AF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496075-2768-0023-6B65-DCA67DC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4E5E060-DABC-5393-50F7-4E0A94AE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7995BD3-6F99-20EC-DB44-678D2AFC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2BCB6F-0A9A-E628-8193-72DD66CC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DB2F09-7856-31D1-3F9C-27C7045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288B96-FE5E-DE02-0819-87976343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7CF47C-587C-EC59-AFA6-722CAC5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C0027F-7249-03B5-042B-8C81B08D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5166CD-372F-74FA-6890-EECC4A15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F973E5-DABD-D9D1-A149-67D5EA8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65CCFF-8030-77B8-3526-B3E20A28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D82ED1-5D24-E922-1427-86ACE72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275C15-D681-2ADB-4BDC-D8B2F1F8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ACCB71-AC2D-AB5B-6065-BA3A97BD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26D26F-41A9-535F-3423-97B3CD7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8DC200-A306-D59B-2F33-E9BEA749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C25440-C034-6AEA-5A79-EADDED7A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E7727B-7E76-26BC-61D2-9D10B83B9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20325EB-13C0-B49E-5A08-0F6C610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C1CD46-2591-DD2D-B58B-C919619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89210A-FBEE-CF32-CE14-36C3C9B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B62BC7-0AE6-0888-FB4F-D9329CC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7D128-11D0-ABDD-AC7D-BE6EA1BD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CFF519-0E1B-7FEA-381B-4BD1353D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9F6214C-EF2E-38C4-0F16-CEA67940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0D9CC57-DF2A-AFD8-BD5F-8857DE63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A2950C5-F79F-49CC-00E4-0083C686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A962599-3371-445B-F67C-3AC166B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4E38E53-7EC6-FFDB-C508-88F1B0C8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3FCD14C-C129-8A52-9E90-7DBC767C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999FD2-58F1-7394-E9EB-0BB2874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7B1F22F-6FCD-0738-9DA0-F63B4AC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F3F5C07-6F05-3245-FD8E-4F2A57E8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F59A98-C290-DC7A-10B6-B9483C0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D2D6EBC-623F-DF05-A777-45B0F66D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B678B69-F6A5-3540-78D0-931A2B3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7D7E56-498C-AA56-4810-7A2DCC18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C5D336-ABCC-7BAC-0757-BFCF3F95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5C563E-1FE0-5A58-3533-DE3EE594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B365B4F-C56E-CA68-3ADF-35D5145F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0DAAB3D-62BE-B146-74F4-8BE908E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A381CB1-0451-80AA-D661-C578B911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56B73D7-0A92-7C44-AE02-AC4FA87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43FCD1-4C48-4752-6259-27CA7F71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0FDA9B0-1E48-244C-AA78-BD5531D3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4849DF-8954-2894-5CE3-2C2CA75C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4DC27C-FBF7-44DA-6A50-ED0155C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BE7D07D-6042-1302-13E8-D1AA950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769489-FBFB-52A8-ED09-637EDF77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399371D-8863-AA65-88E2-1E1B9B88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5A2EF0-AAAD-F1AB-9CA7-93626193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76508C-82E6-0D41-E1AE-92014709A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516B-0059-4BB0-8F5D-CEB8971E306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875973-30EC-6389-945D-9B61A3F83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3F4D68-4DFF-63B0-EB6B-7126A7C0B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=""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Typography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=""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11741426" cy="131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Typography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 of text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written language legible, readable and appealing when displayed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 of type involves selecting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typefaces, point sizes, line lengths, line-spacing, and letter-spacing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well as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adjusting the space between pairs of letters. </a:t>
            </a:r>
          </a:p>
        </p:txBody>
      </p:sp>
      <p:pic>
        <p:nvPicPr>
          <p:cNvPr id="1026" name="Picture 2" descr="What is Typography in Design? Why is it Important? (2023)">
            <a:extLst>
              <a:ext uri="{FF2B5EF4-FFF2-40B4-BE49-F238E27FC236}">
                <a16:creationId xmlns="" xmlns:a16="http://schemas.microsoft.com/office/drawing/2014/main" id="{C8D0AEC9-945C-093C-2C6C-9EAF1A383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51" y="2205454"/>
            <a:ext cx="7858539" cy="419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=""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Transparent Hover Effect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0C505D-D874-38A2-122F-F0EBA8A0A723}"/>
              </a:ext>
            </a:extLst>
          </p:cNvPr>
          <p:cNvSpPr txBox="1"/>
          <p:nvPr/>
        </p:nvSpPr>
        <p:spPr>
          <a:xfrm>
            <a:off x="32544" y="605972"/>
            <a:ext cx="6096000" cy="6463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img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r>
              <a:rPr lang="en-US" b="1" dirty="0">
                <a:solidFill>
                  <a:srgbClr val="FF0000"/>
                </a:solidFill>
              </a:rPr>
              <a:t>  opacity: 0.5;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img:hover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r>
              <a:rPr lang="en-US" b="1" dirty="0">
                <a:solidFill>
                  <a:srgbClr val="FF0000"/>
                </a:solidFill>
              </a:rPr>
              <a:t>  opacity: 1.0;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&lt;h1&gt;Image Transparency&lt;/h1&gt;</a:t>
            </a:r>
          </a:p>
          <a:p>
            <a:r>
              <a:rPr lang="en-US" dirty="0"/>
              <a:t>&lt;p&gt;The opacity property is often used together with the :hover selector to change the opacity on mouse-over:&lt;/p&gt;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="img_forest.jpg" alt="Forest" width="170" height="100"&gt;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="img_mountains.jpg" alt="Mountains" width="170" height="100"&gt;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="img_5terre.jpg" alt="Italy" width="170" height="100"&gt;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ABC510-1C9F-E022-E49D-75270786190B}"/>
              </a:ext>
            </a:extLst>
          </p:cNvPr>
          <p:cNvSpPr txBox="1"/>
          <p:nvPr/>
        </p:nvSpPr>
        <p:spPr>
          <a:xfrm>
            <a:off x="5123543" y="816469"/>
            <a:ext cx="73636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often used together with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selector to change the opacity on mouse-over: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66AFC02-7AAB-6613-4044-CBD7499D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957" y="1726916"/>
            <a:ext cx="5257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=""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Word Spacing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0C505D-D874-38A2-122F-F0EBA8A0A723}"/>
              </a:ext>
            </a:extLst>
          </p:cNvPr>
          <p:cNvSpPr txBox="1"/>
          <p:nvPr/>
        </p:nvSpPr>
        <p:spPr>
          <a:xfrm>
            <a:off x="10319" y="753191"/>
            <a:ext cx="6096000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p.a</a:t>
            </a:r>
            <a:r>
              <a:rPr lang="en-US" b="1" dirty="0">
                <a:solidFill>
                  <a:srgbClr val="FF0000"/>
                </a:solidFill>
              </a:rPr>
              <a:t> {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word-spacing: normal;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p.b</a:t>
            </a:r>
            <a:r>
              <a:rPr lang="en-US" b="1" dirty="0">
                <a:solidFill>
                  <a:srgbClr val="FF0000"/>
                </a:solidFill>
              </a:rPr>
              <a:t> {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word-spacing: 30px;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p.c</a:t>
            </a:r>
            <a:r>
              <a:rPr lang="en-US" b="1" dirty="0">
                <a:solidFill>
                  <a:srgbClr val="FF0000"/>
                </a:solidFill>
              </a:rPr>
              <a:t> {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word-spacing: 1cm;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&lt;h1&gt;The word-spacing Property&lt;/h1&gt;</a:t>
            </a:r>
          </a:p>
          <a:p>
            <a:r>
              <a:rPr lang="en-US" dirty="0"/>
              <a:t>&lt;h2&gt;word-spacing: normal:&lt;/h2&gt;</a:t>
            </a:r>
          </a:p>
          <a:p>
            <a:r>
              <a:rPr lang="en-US" dirty="0"/>
              <a:t>&lt;p class="a"&gt;This is some text. This is some text.&lt;/p&gt;</a:t>
            </a:r>
          </a:p>
          <a:p>
            <a:r>
              <a:rPr lang="en-US" dirty="0"/>
              <a:t>&lt;h2&gt;word-spacing: 30px:&lt;/h2&gt;</a:t>
            </a:r>
          </a:p>
          <a:p>
            <a:r>
              <a:rPr lang="en-US" dirty="0"/>
              <a:t>&lt;p class="b"&gt;This is some text. This is some text.&lt;/p&gt;</a:t>
            </a:r>
          </a:p>
          <a:p>
            <a:r>
              <a:rPr lang="en-US" dirty="0"/>
              <a:t>&lt;h2&gt;word-spacing: 1cm:&lt;/h2&gt;</a:t>
            </a:r>
          </a:p>
          <a:p>
            <a:r>
              <a:rPr lang="en-US" dirty="0"/>
              <a:t>&lt;p class="c"&gt;This is some text. This is some text.&lt;/p&gt;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ABC510-1C9F-E022-E49D-75270786190B}"/>
              </a:ext>
            </a:extLst>
          </p:cNvPr>
          <p:cNvSpPr txBox="1"/>
          <p:nvPr/>
        </p:nvSpPr>
        <p:spPr>
          <a:xfrm>
            <a:off x="4722308" y="753191"/>
            <a:ext cx="73636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word-spacing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increases or decreases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white space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between words.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4B957B6-DEEE-19C3-7462-9F613C090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25" y="1717356"/>
            <a:ext cx="5346246" cy="3423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16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=""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LETTER-SPACING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0C505D-D874-38A2-122F-F0EBA8A0A723}"/>
              </a:ext>
            </a:extLst>
          </p:cNvPr>
          <p:cNvSpPr txBox="1"/>
          <p:nvPr/>
        </p:nvSpPr>
        <p:spPr>
          <a:xfrm>
            <a:off x="10319" y="753191"/>
            <a:ext cx="6096000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pPr lvl="1"/>
            <a:r>
              <a:rPr lang="en-US" b="1" dirty="0"/>
              <a:t>h1 {</a:t>
            </a:r>
          </a:p>
          <a:p>
            <a:pPr lvl="1"/>
            <a:r>
              <a:rPr lang="en-US" b="1" dirty="0"/>
              <a:t>  letter-spacing: 3px;</a:t>
            </a:r>
          </a:p>
          <a:p>
            <a:pPr lvl="1"/>
            <a:r>
              <a:rPr lang="en-US" b="1" dirty="0"/>
              <a:t>}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h2 {</a:t>
            </a:r>
          </a:p>
          <a:p>
            <a:pPr lvl="1"/>
            <a:r>
              <a:rPr lang="en-US" b="1" dirty="0"/>
              <a:t>  letter-spacing: 2px;</a:t>
            </a:r>
          </a:p>
          <a:p>
            <a:pPr lvl="1"/>
            <a:r>
              <a:rPr lang="en-US" b="1" dirty="0"/>
              <a:t>}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h3 {</a:t>
            </a:r>
          </a:p>
          <a:p>
            <a:pPr lvl="1"/>
            <a:r>
              <a:rPr lang="en-US" b="1" dirty="0"/>
              <a:t>  letter-spacing: -1px;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&lt;h1&gt;This is heading 1&lt;/h1&gt;</a:t>
            </a:r>
          </a:p>
          <a:p>
            <a:r>
              <a:rPr lang="en-US" dirty="0"/>
              <a:t>&lt;h2&gt;This is heading 2&lt;/h2&gt;</a:t>
            </a:r>
          </a:p>
          <a:p>
            <a:r>
              <a:rPr lang="en-US" dirty="0"/>
              <a:t>&lt;h3&gt;This is heading 3&lt;/h3&gt;</a:t>
            </a:r>
          </a:p>
          <a:p>
            <a:r>
              <a:rPr lang="en-US" dirty="0"/>
              <a:t>&lt;/body&gt;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ABC510-1C9F-E022-E49D-75270786190B}"/>
              </a:ext>
            </a:extLst>
          </p:cNvPr>
          <p:cNvSpPr txBox="1"/>
          <p:nvPr/>
        </p:nvSpPr>
        <p:spPr>
          <a:xfrm>
            <a:off x="4722308" y="753191"/>
            <a:ext cx="73636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increases or decreases the space between characters in a text.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4B957B6-DEEE-19C3-7462-9F613C090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25" y="1717356"/>
            <a:ext cx="5346246" cy="3423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753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=""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line-height Property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0C505D-D874-38A2-122F-F0EBA8A0A723}"/>
              </a:ext>
            </a:extLst>
          </p:cNvPr>
          <p:cNvSpPr txBox="1"/>
          <p:nvPr/>
        </p:nvSpPr>
        <p:spPr>
          <a:xfrm>
            <a:off x="10319" y="738677"/>
            <a:ext cx="7246824" cy="4739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div.a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line-height: normal;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div.b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line-height: 1.6;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div.c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line-height: 80%;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div.d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line-height</a:t>
            </a:r>
            <a:r>
              <a:rPr lang="en-US" sz="1400" b="1" dirty="0">
                <a:solidFill>
                  <a:srgbClr val="FF0000"/>
                </a:solidFill>
              </a:rPr>
              <a:t>: 200%;</a:t>
            </a:r>
          </a:p>
          <a:p>
            <a:pPr lvl="1"/>
            <a:r>
              <a:rPr lang="en-US" sz="1400" b="1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ABC510-1C9F-E022-E49D-75270786190B}"/>
              </a:ext>
            </a:extLst>
          </p:cNvPr>
          <p:cNvSpPr txBox="1"/>
          <p:nvPr/>
        </p:nvSpPr>
        <p:spPr>
          <a:xfrm>
            <a:off x="4722308" y="753191"/>
            <a:ext cx="73636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specifies the height of a line.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9AE5E12-B1B1-BBF1-3F3A-EF44B0572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27" y="3152775"/>
            <a:ext cx="4791075" cy="3705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823319B-5B35-87EF-221E-0C1667C18AF0}"/>
              </a:ext>
            </a:extLst>
          </p:cNvPr>
          <p:cNvSpPr txBox="1"/>
          <p:nvPr/>
        </p:nvSpPr>
        <p:spPr>
          <a:xfrm>
            <a:off x="6074680" y="1992323"/>
            <a:ext cx="6117770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&lt;h2&gt;line-height: normal (default):&lt;/h2&gt;</a:t>
            </a:r>
          </a:p>
          <a:p>
            <a:r>
              <a:rPr lang="en-US" dirty="0"/>
              <a:t>&lt;div class="a"&gt;</a:t>
            </a:r>
          </a:p>
          <a:p>
            <a:r>
              <a:rPr lang="en-US" dirty="0"/>
              <a:t>The standard line height in most browsers is about 110% to 120%.&lt;/div&gt;</a:t>
            </a:r>
          </a:p>
          <a:p>
            <a:r>
              <a:rPr lang="en-US" dirty="0"/>
              <a:t>&lt;h2&gt;line-height: 1.6 (recommended):&lt;/h2&gt;</a:t>
            </a:r>
          </a:p>
          <a:p>
            <a:r>
              <a:rPr lang="en-US" dirty="0"/>
              <a:t>&lt;div class="b"&gt;This is a paragraph with the recommended line-height.&lt;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&lt;h2&gt;line-height: 80%:&lt;/h2&gt;</a:t>
            </a:r>
          </a:p>
          <a:p>
            <a:r>
              <a:rPr lang="en-US" dirty="0"/>
              <a:t>&lt;div class="c"&gt;This is a paragraph with a smaller line-height&lt;/div&gt;</a:t>
            </a:r>
          </a:p>
          <a:p>
            <a:r>
              <a:rPr lang="en-US" dirty="0"/>
              <a:t>&lt;h2&gt;line-height: 200%:&lt;/h2&gt;</a:t>
            </a:r>
          </a:p>
          <a:p>
            <a:r>
              <a:rPr lang="en-US" dirty="0"/>
              <a:t>&lt;div class="d"&gt;This is a paragraph with a bigger line-height&lt;/div&gt;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7386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=""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@font-face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0C505D-D874-38A2-122F-F0EBA8A0A723}"/>
              </a:ext>
            </a:extLst>
          </p:cNvPr>
          <p:cNvSpPr txBox="1"/>
          <p:nvPr/>
        </p:nvSpPr>
        <p:spPr>
          <a:xfrm>
            <a:off x="10319" y="738677"/>
            <a:ext cx="7246824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 </a:t>
            </a:r>
          </a:p>
          <a:p>
            <a:r>
              <a:rPr lang="en-US" dirty="0"/>
              <a:t>@font-face {</a:t>
            </a:r>
          </a:p>
          <a:p>
            <a:r>
              <a:rPr lang="en-US" dirty="0"/>
              <a:t>  font-family: </a:t>
            </a:r>
            <a:r>
              <a:rPr lang="en-US" dirty="0" err="1"/>
              <a:t>myFirstFont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sansation_light.woff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div {</a:t>
            </a:r>
          </a:p>
          <a:p>
            <a:r>
              <a:rPr lang="en-US" dirty="0"/>
              <a:t>  font-family: </a:t>
            </a:r>
            <a:r>
              <a:rPr lang="en-US" dirty="0" err="1"/>
              <a:t>myFirstFont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&lt;h1&gt;The @font-face Rule&lt;/h1&gt;</a:t>
            </a:r>
          </a:p>
          <a:p>
            <a:endParaRPr lang="en-US" dirty="0"/>
          </a:p>
          <a:p>
            <a:r>
              <a:rPr lang="en-US" dirty="0"/>
              <a:t>&lt;div&gt;With CSS, websites can finally use fonts other than the pre selected "web-safe" fonts.&lt;/div&gt;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ABC510-1C9F-E022-E49D-75270786190B}"/>
              </a:ext>
            </a:extLst>
          </p:cNvPr>
          <p:cNvSpPr txBox="1"/>
          <p:nvPr/>
        </p:nvSpPr>
        <p:spPr>
          <a:xfrm>
            <a:off x="4722308" y="753191"/>
            <a:ext cx="7363674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 @font-face rule, web designers do not have to use one of the "web-safe" fonts anymore.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@font-face rule you must first define a name for the font (e.g.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myFirstFont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 and then point to the font file.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the font for an HTML element, refer to the name of the font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myFirstFont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through the font-family property: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=""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Linking Fonts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0C505D-D874-38A2-122F-F0EBA8A0A723}"/>
              </a:ext>
            </a:extLst>
          </p:cNvPr>
          <p:cNvSpPr txBox="1"/>
          <p:nvPr/>
        </p:nvSpPr>
        <p:spPr>
          <a:xfrm>
            <a:off x="10319" y="738677"/>
            <a:ext cx="7246824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 </a:t>
            </a:r>
          </a:p>
          <a:p>
            <a:r>
              <a:rPr lang="en-US" dirty="0"/>
              <a:t>@font-face {</a:t>
            </a:r>
          </a:p>
          <a:p>
            <a:r>
              <a:rPr lang="en-US" dirty="0"/>
              <a:t>   font-family: </a:t>
            </a:r>
            <a:r>
              <a:rPr lang="en-US" dirty="0" err="1"/>
              <a:t>myFirstFont</a:t>
            </a:r>
            <a:r>
              <a:rPr lang="en-US" dirty="0"/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sansation_light.woff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* {</a:t>
            </a:r>
          </a:p>
          <a:p>
            <a:r>
              <a:rPr lang="en-US" dirty="0"/>
              <a:t>   font-family: </a:t>
            </a:r>
            <a:r>
              <a:rPr lang="en-US" dirty="0" err="1"/>
              <a:t>myFirstFont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 smtClean="0"/>
              <a:t>&lt;</a:t>
            </a:r>
            <a:r>
              <a:rPr lang="en-US" dirty="0"/>
              <a:t>h1&gt;The @font-face Rule&lt;/h1&gt;</a:t>
            </a:r>
          </a:p>
          <a:p>
            <a:r>
              <a:rPr lang="en-US" dirty="0" smtClean="0"/>
              <a:t>&lt;</a:t>
            </a:r>
            <a:r>
              <a:rPr lang="en-US" dirty="0"/>
              <a:t>div&gt;</a:t>
            </a:r>
          </a:p>
          <a:p>
            <a:r>
              <a:rPr lang="en-US" dirty="0"/>
              <a:t>With CSS, websites can use fonts other than the pre-selected "web-safe" fonts.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ABC510-1C9F-E022-E49D-75270786190B}"/>
              </a:ext>
            </a:extLst>
          </p:cNvPr>
          <p:cNvSpPr txBox="1"/>
          <p:nvPr/>
        </p:nvSpPr>
        <p:spPr>
          <a:xfrm>
            <a:off x="4722308" y="753191"/>
            <a:ext cx="7363674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The CSS @font-face  </a:t>
            </a:r>
            <a:r>
              <a:rPr lang="en-US" sz="2000" dirty="0" smtClean="0"/>
              <a:t>used to link external fonts</a:t>
            </a:r>
            <a:endParaRPr lang="en-US" sz="2000" dirty="0"/>
          </a:p>
          <a:p>
            <a:r>
              <a:rPr lang="en-US" sz="2000" dirty="0"/>
              <a:t>Web fonts allow Web designers to use fonts that are not installed on the user's computer.</a:t>
            </a:r>
          </a:p>
        </p:txBody>
      </p:sp>
    </p:spTree>
    <p:extLst>
      <p:ext uri="{BB962C8B-B14F-4D97-AF65-F5344CB8AC3E}">
        <p14:creationId xmlns:p14="http://schemas.microsoft.com/office/powerpoint/2010/main" val="82065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=""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@font-face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0C505D-D874-38A2-122F-F0EBA8A0A723}"/>
              </a:ext>
            </a:extLst>
          </p:cNvPr>
          <p:cNvSpPr txBox="1"/>
          <p:nvPr/>
        </p:nvSpPr>
        <p:spPr>
          <a:xfrm>
            <a:off x="10319" y="738677"/>
            <a:ext cx="7246824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 </a:t>
            </a:r>
          </a:p>
          <a:p>
            <a:r>
              <a:rPr lang="en-US" dirty="0"/>
              <a:t>@font-face {</a:t>
            </a:r>
          </a:p>
          <a:p>
            <a:r>
              <a:rPr lang="en-US" dirty="0"/>
              <a:t>  font-family: </a:t>
            </a:r>
            <a:r>
              <a:rPr lang="en-US" dirty="0" err="1"/>
              <a:t>myFirstFont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sansation_light.woff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div {</a:t>
            </a:r>
          </a:p>
          <a:p>
            <a:r>
              <a:rPr lang="en-US" dirty="0"/>
              <a:t>  font-family: </a:t>
            </a:r>
            <a:r>
              <a:rPr lang="en-US" dirty="0" err="1"/>
              <a:t>myFirstFont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&lt;h1&gt;The @font-face Rule&lt;/h1&gt;</a:t>
            </a:r>
          </a:p>
          <a:p>
            <a:endParaRPr lang="en-US" dirty="0"/>
          </a:p>
          <a:p>
            <a:r>
              <a:rPr lang="en-US" dirty="0"/>
              <a:t>&lt;div&gt;With CSS, websites can finally use fonts other than the pre selected "web-safe" fonts.&lt;/div&gt;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ABC510-1C9F-E022-E49D-75270786190B}"/>
              </a:ext>
            </a:extLst>
          </p:cNvPr>
          <p:cNvSpPr txBox="1"/>
          <p:nvPr/>
        </p:nvSpPr>
        <p:spPr>
          <a:xfrm>
            <a:off x="4722308" y="753191"/>
            <a:ext cx="7363674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 @font-face rule, web designers do not have to use one of the "web-safe" fonts anymore.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@font-face rule you must first define a name for the font (e.g.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myFirstFont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 and then point to the font file.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the font for an HTML element, refer to the name of the font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myFirstFont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through the font-family property: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=""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Fonts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=""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77" y="767812"/>
            <a:ext cx="11741426" cy="3877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there are FIVE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font families</a:t>
            </a:r>
            <a:r>
              <a:rPr lang="en-US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57F6A7A-C6FA-743F-C2D0-F5DAE731812B}"/>
              </a:ext>
            </a:extLst>
          </p:cNvPr>
          <p:cNvSpPr txBox="1"/>
          <p:nvPr/>
        </p:nvSpPr>
        <p:spPr>
          <a:xfrm>
            <a:off x="172277" y="1250279"/>
            <a:ext cx="746489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arenR"/>
            </a:pPr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Serif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fonts have a </a:t>
            </a:r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small stroke at the edges of each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letter.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They create a sense of formality and elegance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2) Sans-serif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fonts have </a:t>
            </a:r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clean lines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(no small strokes attached). They create a modern and minimalistic look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3) Monospace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fonts - here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all the letters have the same fixed width.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They create a mechanical look. </a:t>
            </a:r>
          </a:p>
          <a:p>
            <a:pPr algn="l">
              <a:lnSpc>
                <a:spcPct val="150000"/>
              </a:lnSpc>
            </a:pPr>
            <a:r>
              <a:rPr lang="en-US" b="1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4) Cursive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fonts imitate human handwriting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5)Fantasy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fonts are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decorative/playful fonts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2056" name="Picture 8" descr="Serif vs. Sans-serif">
            <a:extLst>
              <a:ext uri="{FF2B5EF4-FFF2-40B4-BE49-F238E27FC236}">
                <a16:creationId xmlns="" xmlns:a16="http://schemas.microsoft.com/office/drawing/2014/main" id="{77D9E240-70F0-B206-7960-65D24DE62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451" y="1288883"/>
            <a:ext cx="4104252" cy="1995346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65" y="3600450"/>
            <a:ext cx="3748374" cy="1443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336" y="5086350"/>
            <a:ext cx="2581275" cy="1771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613" y="4989051"/>
            <a:ext cx="33432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3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=""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Fonts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D6FAB7B2-7D42-9D5D-F5BD-77C65490E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53165"/>
              </p:ext>
            </p:extLst>
          </p:nvPr>
        </p:nvGraphicFramePr>
        <p:xfrm>
          <a:off x="0" y="650708"/>
          <a:ext cx="6246254" cy="6121675"/>
        </p:xfrm>
        <a:graphic>
          <a:graphicData uri="http://schemas.openxmlformats.org/drawingml/2006/table">
            <a:tbl>
              <a:tblPr/>
              <a:tblGrid>
                <a:gridCol w="1764406">
                  <a:extLst>
                    <a:ext uri="{9D8B030D-6E8A-4147-A177-3AD203B41FA5}">
                      <a16:colId xmlns="" xmlns:a16="http://schemas.microsoft.com/office/drawing/2014/main" val="2653572471"/>
                    </a:ext>
                  </a:extLst>
                </a:gridCol>
                <a:gridCol w="4481848">
                  <a:extLst>
                    <a:ext uri="{9D8B030D-6E8A-4147-A177-3AD203B41FA5}">
                      <a16:colId xmlns="" xmlns:a16="http://schemas.microsoft.com/office/drawing/2014/main" val="1411004862"/>
                    </a:ext>
                  </a:extLst>
                </a:gridCol>
              </a:tblGrid>
              <a:tr h="70907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Generic Font Family</a:t>
                      </a:r>
                    </a:p>
                  </a:txBody>
                  <a:tcPr marL="118889" marR="59445" marT="59445" marB="5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Examples of Font Names</a:t>
                      </a:r>
                    </a:p>
                  </a:txBody>
                  <a:tcPr marL="59445" marR="59445" marT="59445" marB="5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8658581"/>
                  </a:ext>
                </a:extLst>
              </a:tr>
              <a:tr h="126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Serif</a:t>
                      </a:r>
                    </a:p>
                  </a:txBody>
                  <a:tcPr marL="118889" marR="59445" marT="59445" marB="5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</a:rPr>
                        <a:t>Times New Roman</a:t>
                      </a: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Georgia</a:t>
                      </a: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Garamond</a:t>
                      </a:r>
                      <a:endParaRPr lang="en-US" sz="2000" dirty="0">
                        <a:effectLst/>
                      </a:endParaRPr>
                    </a:p>
                  </a:txBody>
                  <a:tcPr marL="59445" marR="59445" marT="59445" marB="5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2365919"/>
                  </a:ext>
                </a:extLst>
              </a:tr>
              <a:tr h="130243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Sans-serif</a:t>
                      </a:r>
                    </a:p>
                  </a:txBody>
                  <a:tcPr marL="118889" marR="59445" marT="59445" marB="5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</a:rPr>
                        <a:t>Arial</a:t>
                      </a: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  <a:latin typeface="Verdana" panose="020B0604030504040204" pitchFamily="34" charset="0"/>
                        </a:rPr>
                        <a:t>Verdana</a:t>
                      </a: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  <a:latin typeface="Helvetica" panose="020B0604020202020204" pitchFamily="34" charset="0"/>
                        </a:rPr>
                        <a:t>Helvetica</a:t>
                      </a: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59445" marR="59445" marT="59445" marB="5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5922334"/>
                  </a:ext>
                </a:extLst>
              </a:tr>
              <a:tr h="10057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Monospace</a:t>
                      </a:r>
                    </a:p>
                  </a:txBody>
                  <a:tcPr marL="118889" marR="59445" marT="59445" marB="5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</a:rPr>
                        <a:t>Courier New</a:t>
                      </a: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  <a:latin typeface="Lucida Console" panose="020B0609040504020204" pitchFamily="49" charset="0"/>
                        </a:rPr>
                        <a:t>Lucida Console</a:t>
                      </a: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  <a:latin typeface="Monaco"/>
                        </a:rPr>
                        <a:t>Monaco</a:t>
                      </a:r>
                      <a:endParaRPr lang="en-US" sz="2000" dirty="0">
                        <a:effectLst/>
                      </a:endParaRPr>
                    </a:p>
                  </a:txBody>
                  <a:tcPr marL="59445" marR="59445" marT="59445" marB="5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7817414"/>
                  </a:ext>
                </a:extLst>
              </a:tr>
              <a:tr h="10057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Cursive</a:t>
                      </a:r>
                    </a:p>
                  </a:txBody>
                  <a:tcPr marL="118889" marR="59445" marT="59445" marB="5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Brush Script MT" panose="03060802040406070304" pitchFamily="66" charset="0"/>
                        </a:rPr>
                        <a:t>Brush Script MT</a:t>
                      </a:r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  <a:latin typeface="Lucida Handwriting" panose="03010101010101010101" pitchFamily="66" charset="0"/>
                        </a:rPr>
                        <a:t>Lucida Handwriting</a:t>
                      </a:r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59445" marR="59445" marT="59445" marB="5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3706690"/>
                  </a:ext>
                </a:extLst>
              </a:tr>
              <a:tr h="70907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Fantasy</a:t>
                      </a:r>
                    </a:p>
                  </a:txBody>
                  <a:tcPr marL="118889" marR="59445" marT="59445" marB="5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Copperplate"/>
                        </a:rPr>
                        <a:t>Copperplate</a:t>
                      </a: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  <a:latin typeface="Papyrus" panose="03070502060502030205" pitchFamily="66" charset="0"/>
                        </a:rPr>
                        <a:t>Papyrus</a:t>
                      </a:r>
                      <a:endParaRPr lang="en-US" sz="2000" dirty="0">
                        <a:effectLst/>
                      </a:endParaRPr>
                    </a:p>
                  </a:txBody>
                  <a:tcPr marL="59445" marR="59445" marT="59445" marB="594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246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58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=""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Fonts font-family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ABC510-1C9F-E022-E49D-75270786190B}"/>
              </a:ext>
            </a:extLst>
          </p:cNvPr>
          <p:cNvSpPr txBox="1"/>
          <p:nvPr/>
        </p:nvSpPr>
        <p:spPr>
          <a:xfrm>
            <a:off x="75374" y="689202"/>
            <a:ext cx="120106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The CSS font-family Property</a:t>
            </a:r>
          </a:p>
          <a:p>
            <a:endParaRPr lang="en-US" sz="2000" b="1" dirty="0"/>
          </a:p>
          <a:p>
            <a:r>
              <a:rPr lang="en-US" sz="2000" dirty="0"/>
              <a:t>In CSS, we use the font-family property to specify the font of a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0C505D-D874-38A2-122F-F0EBA8A0A723}"/>
              </a:ext>
            </a:extLst>
          </p:cNvPr>
          <p:cNvSpPr txBox="1"/>
          <p:nvPr/>
        </p:nvSpPr>
        <p:spPr>
          <a:xfrm>
            <a:off x="204163" y="2001034"/>
            <a:ext cx="6096000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.p1 {</a:t>
            </a:r>
          </a:p>
          <a:p>
            <a:r>
              <a:rPr lang="en-US" dirty="0">
                <a:solidFill>
                  <a:srgbClr val="7030A0"/>
                </a:solidFill>
              </a:rPr>
              <a:t>  </a:t>
            </a:r>
            <a:r>
              <a:rPr lang="en-US" dirty="0" smtClean="0">
                <a:solidFill>
                  <a:srgbClr val="7030A0"/>
                </a:solidFill>
              </a:rPr>
              <a:t>    font-family</a:t>
            </a:r>
            <a:r>
              <a:rPr lang="en-US" dirty="0">
                <a:solidFill>
                  <a:srgbClr val="7030A0"/>
                </a:solidFill>
              </a:rPr>
              <a:t>: "Times New Roman", Times, </a:t>
            </a:r>
            <a:r>
              <a:rPr lang="en-US" b="1" dirty="0">
                <a:solidFill>
                  <a:srgbClr val="7030A0"/>
                </a:solidFill>
              </a:rPr>
              <a:t>serif;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 }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.p2 {</a:t>
            </a:r>
          </a:p>
          <a:p>
            <a:r>
              <a:rPr lang="en-US" dirty="0">
                <a:solidFill>
                  <a:srgbClr val="7030A0"/>
                </a:solidFill>
              </a:rPr>
              <a:t>  font-family: Arial, Helvetica, </a:t>
            </a:r>
            <a:r>
              <a:rPr lang="en-US" b="1" dirty="0">
                <a:solidFill>
                  <a:srgbClr val="7030A0"/>
                </a:solidFill>
              </a:rPr>
              <a:t>sans-serif;</a:t>
            </a:r>
          </a:p>
          <a:p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.p3 {</a:t>
            </a:r>
          </a:p>
          <a:p>
            <a:r>
              <a:rPr lang="en-US" dirty="0">
                <a:solidFill>
                  <a:srgbClr val="7030A0"/>
                </a:solidFill>
              </a:rPr>
              <a:t>  font-family: "Lucida Console", "Courier New", </a:t>
            </a:r>
            <a:r>
              <a:rPr lang="en-US" b="1" dirty="0">
                <a:solidFill>
                  <a:srgbClr val="7030A0"/>
                </a:solidFill>
              </a:rPr>
              <a:t>monospace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r>
              <a:rPr lang="en-US" dirty="0">
                <a:solidFill>
                  <a:srgbClr val="7030A0"/>
                </a:solidFill>
              </a:rPr>
              <a:t>&lt;/style&gt;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6F9B8B-8847-5A26-2986-C6A18D81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681" y="1992190"/>
            <a:ext cx="5265618" cy="153662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6410353" y="3816136"/>
            <a:ext cx="56756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“</a:t>
            </a:r>
            <a:r>
              <a:rPr lang="en-US" b="1" dirty="0" smtClean="0"/>
              <a:t>Arial</a:t>
            </a:r>
            <a:r>
              <a:rPr lang="en-US" dirty="0"/>
              <a:t>" is a sans-serif </a:t>
            </a:r>
            <a:r>
              <a:rPr lang="en-US" b="1" dirty="0"/>
              <a:t>font-family 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/>
              <a:t>Helvetica</a:t>
            </a:r>
            <a:r>
              <a:rPr lang="en-US" dirty="0"/>
              <a:t>" is a similar sans-serif font used as a </a:t>
            </a:r>
            <a:r>
              <a:rPr lang="en-US" b="1" dirty="0" smtClean="0"/>
              <a:t>fallback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/>
              <a:t>option</a:t>
            </a:r>
            <a:r>
              <a:rPr lang="en-US" dirty="0"/>
              <a:t> in case "Arial" is not available on a particular </a:t>
            </a:r>
            <a:r>
              <a:rPr lang="en-US" dirty="0" smtClean="0"/>
              <a:t>system;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/>
              <a:t>Sans-serif</a:t>
            </a:r>
            <a:r>
              <a:rPr lang="en-US" dirty="0"/>
              <a:t>" is a generic font family that includes all sans-serif fonts.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54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=""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Text Alignment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0C505D-D874-38A2-122F-F0EBA8A0A723}"/>
              </a:ext>
            </a:extLst>
          </p:cNvPr>
          <p:cNvSpPr txBox="1"/>
          <p:nvPr/>
        </p:nvSpPr>
        <p:spPr>
          <a:xfrm>
            <a:off x="32544" y="737753"/>
            <a:ext cx="6096000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h1 {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text-align: center;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h2 {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text-align: left;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h3 {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text-align: right;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&lt;h1&gt;Heading 1 (center)&lt;/h1&gt;</a:t>
            </a:r>
          </a:p>
          <a:p>
            <a:r>
              <a:rPr lang="en-US" dirty="0"/>
              <a:t>&lt;h2&gt;Heading 2 (left)&lt;/h2&gt;</a:t>
            </a:r>
          </a:p>
          <a:p>
            <a:r>
              <a:rPr lang="en-US" dirty="0"/>
              <a:t>&lt;h3&gt;Heading 3 (right)&lt;/h3&gt;</a:t>
            </a:r>
          </a:p>
          <a:p>
            <a:r>
              <a:rPr lang="en-US" dirty="0"/>
              <a:t>&lt;p&gt;The three headings above are aligned center, left and right.&lt;/p&gt;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DB2B4C4-8BCE-7A1E-446F-D1C9E4E0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5" y="1961241"/>
            <a:ext cx="6315075" cy="209550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ABC510-1C9F-E022-E49D-75270786190B}"/>
              </a:ext>
            </a:extLst>
          </p:cNvPr>
          <p:cNvSpPr txBox="1"/>
          <p:nvPr/>
        </p:nvSpPr>
        <p:spPr>
          <a:xfrm>
            <a:off x="5356225" y="775264"/>
            <a:ext cx="697133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The text-align property is used to set the </a:t>
            </a:r>
            <a:r>
              <a:rPr lang="en-US" b="1" dirty="0">
                <a:solidFill>
                  <a:srgbClr val="FF0000"/>
                </a:solidFill>
              </a:rPr>
              <a:t>horizontal alignment of a text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A text can be </a:t>
            </a:r>
            <a:r>
              <a:rPr lang="en-US" b="1" dirty="0">
                <a:solidFill>
                  <a:srgbClr val="FF0000"/>
                </a:solidFill>
              </a:rPr>
              <a:t>left or right aligned, centered, or justified.</a:t>
            </a:r>
          </a:p>
        </p:txBody>
      </p:sp>
    </p:spTree>
    <p:extLst>
      <p:ext uri="{BB962C8B-B14F-4D97-AF65-F5344CB8AC3E}">
        <p14:creationId xmlns:p14="http://schemas.microsoft.com/office/powerpoint/2010/main" val="401914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=""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Text Color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0C505D-D874-38A2-122F-F0EBA8A0A723}"/>
              </a:ext>
            </a:extLst>
          </p:cNvPr>
          <p:cNvSpPr txBox="1"/>
          <p:nvPr/>
        </p:nvSpPr>
        <p:spPr>
          <a:xfrm>
            <a:off x="32544" y="737753"/>
            <a:ext cx="6096000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b="1" dirty="0"/>
              <a:t>body {</a:t>
            </a:r>
          </a:p>
          <a:p>
            <a:r>
              <a:rPr lang="en-US" b="1" dirty="0"/>
              <a:t>  color: blue;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h1 {</a:t>
            </a:r>
          </a:p>
          <a:p>
            <a:r>
              <a:rPr lang="en-US" b="1" dirty="0"/>
              <a:t>  color: green;</a:t>
            </a:r>
          </a:p>
          <a:p>
            <a:r>
              <a:rPr lang="en-US" b="1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&lt;h1&gt;This is heading 1&lt;/h1&gt;</a:t>
            </a:r>
          </a:p>
          <a:p>
            <a:r>
              <a:rPr lang="en-US" dirty="0"/>
              <a:t>&lt;p&gt;This is an ordinary paragraph. Notice that this text is blue. The default text color for a page is defined in the body selector.&lt;/p&gt;</a:t>
            </a:r>
          </a:p>
          <a:p>
            <a:r>
              <a:rPr lang="en-US" dirty="0"/>
              <a:t>&lt;p&gt;Another paragraph.&lt;/p&gt;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ABC510-1C9F-E022-E49D-75270786190B}"/>
              </a:ext>
            </a:extLst>
          </p:cNvPr>
          <p:cNvSpPr txBox="1"/>
          <p:nvPr/>
        </p:nvSpPr>
        <p:spPr>
          <a:xfrm>
            <a:off x="5356225" y="775264"/>
            <a:ext cx="697133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The </a:t>
            </a:r>
            <a:r>
              <a:rPr lang="en-US" dirty="0"/>
              <a:t>color property </a:t>
            </a:r>
            <a:r>
              <a:rPr lang="en-US" b="1" dirty="0"/>
              <a:t>is used to set the color of the text. The color is specified by:</a:t>
            </a:r>
          </a:p>
          <a:p>
            <a:endParaRPr lang="en-US" b="1" dirty="0"/>
          </a:p>
          <a:p>
            <a:r>
              <a:rPr lang="en-US" b="1" dirty="0"/>
              <a:t>a color name - like "red"</a:t>
            </a:r>
          </a:p>
          <a:p>
            <a:r>
              <a:rPr lang="en-US" b="1" dirty="0"/>
              <a:t>a HEX value - like "#ff0000"</a:t>
            </a:r>
          </a:p>
          <a:p>
            <a:r>
              <a:rPr lang="en-US" b="1" dirty="0"/>
              <a:t>an RGB value - like "</a:t>
            </a:r>
            <a:r>
              <a:rPr lang="en-US" b="1" dirty="0" err="1"/>
              <a:t>rgb</a:t>
            </a:r>
            <a:r>
              <a:rPr lang="en-US" b="1" dirty="0"/>
              <a:t>(255,0,0)"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E342D9-2D76-DEED-384D-F8BCA99DE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2631753"/>
            <a:ext cx="6248400" cy="15525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9803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=""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 Backgrounds :background-color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0C505D-D874-38A2-122F-F0EBA8A0A723}"/>
              </a:ext>
            </a:extLst>
          </p:cNvPr>
          <p:cNvSpPr txBox="1"/>
          <p:nvPr/>
        </p:nvSpPr>
        <p:spPr>
          <a:xfrm>
            <a:off x="32544" y="737753"/>
            <a:ext cx="6096000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b="1" dirty="0">
                <a:solidFill>
                  <a:srgbClr val="FF0000"/>
                </a:solidFill>
              </a:rPr>
              <a:t>body {</a:t>
            </a:r>
          </a:p>
          <a:p>
            <a:r>
              <a:rPr lang="en-US" b="1" dirty="0">
                <a:solidFill>
                  <a:srgbClr val="FF0000"/>
                </a:solidFill>
              </a:rPr>
              <a:t>  background-color: </a:t>
            </a:r>
            <a:r>
              <a:rPr lang="en-US" b="1" dirty="0" err="1">
                <a:solidFill>
                  <a:srgbClr val="FF0000"/>
                </a:solidFill>
              </a:rPr>
              <a:t>lightblue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&lt;h1&gt;Hello World!&lt;/h1&gt;</a:t>
            </a:r>
          </a:p>
          <a:p>
            <a:endParaRPr lang="en-US" dirty="0"/>
          </a:p>
          <a:p>
            <a:r>
              <a:rPr lang="en-US" dirty="0"/>
              <a:t>&lt;p&gt;This page has a light blue background color!&lt;/p&gt;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ABC510-1C9F-E022-E49D-75270786190B}"/>
              </a:ext>
            </a:extLst>
          </p:cNvPr>
          <p:cNvSpPr txBox="1"/>
          <p:nvPr/>
        </p:nvSpPr>
        <p:spPr>
          <a:xfrm>
            <a:off x="5138058" y="634497"/>
            <a:ext cx="7363674" cy="36317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CSS background-color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background-color property specifies the background color of an element.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With CSS, a color is most often specified by: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valid color name - like "red"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HEX value - like "#ff0000"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 RGB value - like "</a:t>
            </a:r>
            <a:r>
              <a:rPr lang="en-US" alt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rgb</a:t>
            </a: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(255,0,0)"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9E097CE-27A2-E5ED-71CD-65896E979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61" y="4605514"/>
            <a:ext cx="30861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7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=""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Background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0C505D-D874-38A2-122F-F0EBA8A0A723}"/>
              </a:ext>
            </a:extLst>
          </p:cNvPr>
          <p:cNvSpPr txBox="1"/>
          <p:nvPr/>
        </p:nvSpPr>
        <p:spPr>
          <a:xfrm>
            <a:off x="32544" y="737753"/>
            <a:ext cx="6096000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b="1" dirty="0"/>
              <a:t>body {</a:t>
            </a:r>
          </a:p>
          <a:p>
            <a:r>
              <a:rPr lang="en-US" b="1" dirty="0"/>
              <a:t>  background-image: </a:t>
            </a:r>
            <a:r>
              <a:rPr lang="en-US" b="1" dirty="0" err="1"/>
              <a:t>url</a:t>
            </a:r>
            <a:r>
              <a:rPr lang="en-US" b="1" dirty="0"/>
              <a:t>("paper.gif");</a:t>
            </a:r>
          </a:p>
          <a:p>
            <a:r>
              <a:rPr lang="en-US" b="1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&lt;h1&gt;Hello World!&lt;/h1&gt;</a:t>
            </a:r>
          </a:p>
          <a:p>
            <a:endParaRPr lang="en-US" dirty="0"/>
          </a:p>
          <a:p>
            <a:r>
              <a:rPr lang="en-US" dirty="0"/>
              <a:t>&lt;p&gt;This page has an image as the background!&lt;/p&gt;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ABC510-1C9F-E022-E49D-75270786190B}"/>
              </a:ext>
            </a:extLst>
          </p:cNvPr>
          <p:cNvSpPr txBox="1"/>
          <p:nvPr/>
        </p:nvSpPr>
        <p:spPr>
          <a:xfrm>
            <a:off x="5138058" y="634497"/>
            <a:ext cx="7363674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background-image property specifies an image to use as the background of an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By default, the image is repeated so it covers the entire element.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67D7FC-5EE0-21C7-CDB8-1244AAFA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50" y="2039046"/>
            <a:ext cx="41624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6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=""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Opacity / Transparency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0C505D-D874-38A2-122F-F0EBA8A0A723}"/>
              </a:ext>
            </a:extLst>
          </p:cNvPr>
          <p:cNvSpPr txBox="1"/>
          <p:nvPr/>
        </p:nvSpPr>
        <p:spPr>
          <a:xfrm>
            <a:off x="32544" y="737753"/>
            <a:ext cx="6096000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b="1" dirty="0" err="1"/>
              <a:t>img</a:t>
            </a:r>
            <a:r>
              <a:rPr lang="en-US" b="1" dirty="0"/>
              <a:t> {</a:t>
            </a:r>
          </a:p>
          <a:p>
            <a:r>
              <a:rPr lang="en-US" b="1" dirty="0"/>
              <a:t>  opacity: 0.5;</a:t>
            </a:r>
          </a:p>
          <a:p>
            <a:r>
              <a:rPr lang="en-US" b="1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&lt;h1&gt;Image Transparency&lt;/h1&gt;</a:t>
            </a:r>
          </a:p>
          <a:p>
            <a:r>
              <a:rPr lang="en-US" dirty="0"/>
              <a:t>&lt;p&gt;The opacity property specifies the transparency of an element. The lower the value, the more transparent:&lt;/p&gt;</a:t>
            </a:r>
          </a:p>
          <a:p>
            <a:endParaRPr lang="en-US" dirty="0"/>
          </a:p>
          <a:p>
            <a:r>
              <a:rPr lang="en-US" dirty="0"/>
              <a:t>&lt;p&gt;Image with 50% opacity:&lt;/p&gt;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="img_forest.jpg" alt="Forest" width="170" height="100"&gt;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ABC510-1C9F-E022-E49D-75270786190B}"/>
              </a:ext>
            </a:extLst>
          </p:cNvPr>
          <p:cNvSpPr txBox="1"/>
          <p:nvPr/>
        </p:nvSpPr>
        <p:spPr>
          <a:xfrm>
            <a:off x="5138058" y="634497"/>
            <a:ext cx="7363674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opacity property specifies the opacity/transparency of an element.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can take a value from 0.0 - 1.0. The lower the value, the more transparent: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54EAC75-EE09-24C9-7510-AF2B53FE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49" y="2834177"/>
            <a:ext cx="4783364" cy="3350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27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1614</Words>
  <Application>Microsoft Office PowerPoint</Application>
  <PresentationFormat>Widescreen</PresentationFormat>
  <Paragraphs>338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5" baseType="lpstr">
      <vt:lpstr>Arial</vt:lpstr>
      <vt:lpstr>Brush Script MT</vt:lpstr>
      <vt:lpstr>Calibri</vt:lpstr>
      <vt:lpstr>Calibri Light</vt:lpstr>
      <vt:lpstr>Consolas</vt:lpstr>
      <vt:lpstr>Copperplate</vt:lpstr>
      <vt:lpstr>Courier New</vt:lpstr>
      <vt:lpstr>Garamond</vt:lpstr>
      <vt:lpstr>Georgia</vt:lpstr>
      <vt:lpstr>Helvetica</vt:lpstr>
      <vt:lpstr>Lucida Console</vt:lpstr>
      <vt:lpstr>Lucida Handwriting</vt:lpstr>
      <vt:lpstr>Monaco</vt:lpstr>
      <vt:lpstr>Papyrus</vt:lpstr>
      <vt:lpstr>Tahoma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Natisha Chaudhary</cp:lastModifiedBy>
  <cp:revision>72</cp:revision>
  <dcterms:created xsi:type="dcterms:W3CDTF">2023-04-11T16:18:31Z</dcterms:created>
  <dcterms:modified xsi:type="dcterms:W3CDTF">2023-04-21T06:25:40Z</dcterms:modified>
</cp:coreProperties>
</file>