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13" r:id="rId3"/>
    <p:sldId id="312" r:id="rId4"/>
    <p:sldId id="321" r:id="rId5"/>
    <p:sldId id="314" r:id="rId6"/>
    <p:sldId id="315" r:id="rId7"/>
    <p:sldId id="316" r:id="rId8"/>
    <p:sldId id="317" r:id="rId9"/>
    <p:sldId id="318" r:id="rId10"/>
    <p:sldId id="319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4-25T06:47:14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31254 7417 0,'25'0'47,"49"0"31,100 0-63,74-75-15,49-49 16,100-25 0,422-198-16,-546 198 15,-25 25 1,-199 0-16,-49-25 15,0 1 1,0 123-16,0 0 16</inkml:trace>
  <inkml:trace contextRef="#ctx0" brushRef="#br0" timeOffset="1855.23">31328 9872 0,'25'0'31,"-25"25"-31,0 25 16,25-1-1,-25-24 1,25 25-1,0-50 32,24 0-31,1 0 0,-1-50-16,26-49 15,24-25-15,25-25 16,174-198-1,-75 99 1,25 24-16,99-48 0,50 48 16,74-197-1,-471 321 1,0 1-16,0 74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Grid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9" y="926798"/>
            <a:ext cx="6029182" cy="4696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grid can be defined as an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intersecting set of horizontal lines and vertical lines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a page into major regions.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is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layout system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you to create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the grid using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grid-template-columns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grid-template-rows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properties allow you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and ro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 in your grid 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41" y="1336123"/>
            <a:ext cx="5814341" cy="27146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5A52D-44A8-1ECB-190D-A914CD50D471}"/>
                  </a:ext>
                </a:extLst>
              </p14:cNvPr>
              <p14:cNvContentPartPr/>
              <p14:nvPr/>
            </p14:nvContentPartPr>
            <p14:xfrm>
              <a:off x="11251440" y="2152080"/>
              <a:ext cx="937800" cy="147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5A52D-44A8-1ECB-190D-A914CD50D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2080" y="2142720"/>
                <a:ext cx="956520" cy="149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minmax()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387922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 </a:t>
            </a:r>
            <a:r>
              <a:rPr lang="en-US" sz="2000" b="1" dirty="0"/>
              <a:t>minmax() </a:t>
            </a:r>
            <a:r>
              <a:rPr lang="en-US" sz="2000" dirty="0"/>
              <a:t>CSS function defines a </a:t>
            </a:r>
            <a:r>
              <a:rPr lang="en-US" sz="2000" b="1" dirty="0"/>
              <a:t>size range greater than or equal to min and less than or equal to max</a:t>
            </a:r>
            <a:r>
              <a:rPr lang="en-US" sz="2000" dirty="0"/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B7A380-E93D-37B5-39E3-49825F44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C7868-65F3-A6F4-03C4-D0C812D89165}"/>
              </a:ext>
            </a:extLst>
          </p:cNvPr>
          <p:cNvSpPr txBox="1"/>
          <p:nvPr/>
        </p:nvSpPr>
        <p:spPr>
          <a:xfrm>
            <a:off x="129396" y="1715012"/>
            <a:ext cx="6387922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minmax(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1fr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minmax(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2fr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minmax(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1fr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.grid-item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CEE41-487E-A7F3-C148-A9A2A6983781}"/>
              </a:ext>
            </a:extLst>
          </p:cNvPr>
          <p:cNvSpPr txBox="1"/>
          <p:nvPr/>
        </p:nvSpPr>
        <p:spPr>
          <a:xfrm>
            <a:off x="6579518" y="887624"/>
            <a:ext cx="5483086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6C2F52-A900-61F4-5250-BF025F56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919037"/>
            <a:ext cx="58388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2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grid-gap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387922" cy="13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 </a:t>
            </a:r>
            <a:r>
              <a:rPr lang="en-US" sz="2000" b="1" dirty="0">
                <a:highlight>
                  <a:srgbClr val="00FF00"/>
                </a:highlight>
              </a:rPr>
              <a:t>grid-gap</a:t>
            </a:r>
            <a:r>
              <a:rPr lang="en-US" sz="2000" dirty="0"/>
              <a:t> property </a:t>
            </a:r>
            <a:r>
              <a:rPr lang="en-US" sz="2000" b="1" dirty="0"/>
              <a:t>defines the size of the gap </a:t>
            </a:r>
            <a:r>
              <a:rPr lang="en-US" sz="2000" dirty="0"/>
              <a:t>between the </a:t>
            </a:r>
            <a:r>
              <a:rPr lang="en-US" sz="2000" b="1" dirty="0"/>
              <a:t>rows and columns </a:t>
            </a:r>
            <a:r>
              <a:rPr lang="en-US" sz="2000" dirty="0"/>
              <a:t>in a grid layout, and is a shorthand property for the following properties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grid-row-gap ;grid-column-gap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B7A380-E93D-37B5-39E3-49825F44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6C2F52-A900-61F4-5250-BF025F56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919037"/>
            <a:ext cx="5838825" cy="5905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67A6255-670E-BFB7-E5DD-0756A364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06E6C-98F5-CA12-3239-7B086DDB9B64}"/>
              </a:ext>
            </a:extLst>
          </p:cNvPr>
          <p:cNvSpPr txBox="1"/>
          <p:nvPr/>
        </p:nvSpPr>
        <p:spPr>
          <a:xfrm>
            <a:off x="184731" y="2045741"/>
            <a:ext cx="6129130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minmax()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grid-gap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.grid-item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9CCB6-FB8F-E0F9-2F7D-CE5CBDC7F810}"/>
              </a:ext>
            </a:extLst>
          </p:cNvPr>
          <p:cNvSpPr txBox="1"/>
          <p:nvPr/>
        </p:nvSpPr>
        <p:spPr>
          <a:xfrm>
            <a:off x="6353175" y="812280"/>
            <a:ext cx="5732807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6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Grid Container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9775"/>
            <a:ext cx="6726931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define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container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setting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to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inline-grid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 element.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container with four rows and four columns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rows and columns is determined automatically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content within them.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18" y="2574308"/>
            <a:ext cx="672693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 &lt;head&gt;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E5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E50000"/>
                </a:solidFill>
                <a:latin typeface="Consolas" panose="020B0609020204030204" pitchFamily="49" charset="0"/>
              </a:rPr>
              <a:t>grid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      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latin typeface="Consolas" panose="020B0609020204030204" pitchFamily="49" charset="0"/>
              </a:rPr>
              <a:t>grey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6931" y="739775"/>
            <a:ext cx="535905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"main"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Four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Five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Six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Seven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Eight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5499457"/>
            <a:ext cx="6191250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06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“grid-template Property”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4" y="828161"/>
            <a:ext cx="5853541" cy="5312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property is a shorthand property for defining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columns, grid rows, and grid areas. 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grid-template property is a shorthand property for the following properties:</a:t>
            </a:r>
          </a:p>
          <a:p>
            <a:pPr marL="11112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7" lvl="2" indent="0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grid-template-areas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grid layout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named items.</a:t>
            </a:r>
          </a:p>
          <a:p>
            <a:pPr marL="363537" lvl="2" indent="0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7" lvl="2" indent="0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grid-template-rows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specify the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size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7" lvl="2" indent="0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grid-template-columns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to specify the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the columns.</a:t>
            </a:r>
          </a:p>
          <a:p>
            <a:pPr marL="363537" lvl="2" indent="0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6437" lvl="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7" lvl="2" indent="0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8696" y="828161"/>
            <a:ext cx="597330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1) grid-template-areas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grid-template-areas</a:t>
            </a:r>
            <a:r>
              <a:rPr lang="en-US" dirty="0"/>
              <a:t> CSS property specifies named </a:t>
            </a:r>
            <a:r>
              <a:rPr lang="en-US" b="1" dirty="0"/>
              <a:t>grid areas,</a:t>
            </a:r>
            <a:r>
              <a:rPr lang="en-US" dirty="0"/>
              <a:t> establishing the </a:t>
            </a:r>
            <a:r>
              <a:rPr lang="en-US" b="1" dirty="0"/>
              <a:t>cells</a:t>
            </a:r>
            <a:r>
              <a:rPr lang="en-US" dirty="0"/>
              <a:t> in the </a:t>
            </a:r>
            <a:r>
              <a:rPr lang="en-US" b="1" dirty="0"/>
              <a:t>grid and assigning them names.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58" y="2269724"/>
            <a:ext cx="2879277" cy="23187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97416" y="2394432"/>
            <a:ext cx="258385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grid-template-areas: </a:t>
            </a:r>
          </a:p>
          <a:p>
            <a:r>
              <a:rPr lang="en-US" sz="2000" b="1" dirty="0"/>
              <a:t>"a </a:t>
            </a:r>
            <a:r>
              <a:rPr lang="en-US" sz="2000" b="1" dirty="0" err="1"/>
              <a:t>a</a:t>
            </a:r>
            <a:r>
              <a:rPr lang="en-US" sz="2000" b="1" dirty="0"/>
              <a:t> a" </a:t>
            </a:r>
          </a:p>
          <a:p>
            <a:r>
              <a:rPr lang="en-US" sz="2000" b="1" dirty="0"/>
              <a:t>"b c </a:t>
            </a:r>
            <a:r>
              <a:rPr lang="en-US" sz="2000" b="1" dirty="0" err="1"/>
              <a:t>c</a:t>
            </a:r>
            <a:r>
              <a:rPr lang="en-US" sz="2000" b="1" dirty="0"/>
              <a:t>" </a:t>
            </a:r>
          </a:p>
          <a:p>
            <a:r>
              <a:rPr lang="en-US" sz="2000" b="1" dirty="0"/>
              <a:t>"b c </a:t>
            </a:r>
            <a:r>
              <a:rPr lang="en-US" sz="2000" b="1" dirty="0" err="1"/>
              <a:t>c</a:t>
            </a:r>
            <a:r>
              <a:rPr lang="en-US" sz="2000" b="1" dirty="0"/>
              <a:t>";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97416" y="4469163"/>
            <a:ext cx="226950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grid-template-areas: "b </a:t>
            </a:r>
            <a:r>
              <a:rPr lang="en-US" dirty="0" err="1"/>
              <a:t>b</a:t>
            </a:r>
            <a:r>
              <a:rPr lang="en-US" dirty="0"/>
              <a:t> a“</a:t>
            </a:r>
          </a:p>
          <a:p>
            <a:r>
              <a:rPr lang="en-US" dirty="0"/>
              <a:t> "b </a:t>
            </a:r>
            <a:r>
              <a:rPr lang="en-US" dirty="0" err="1"/>
              <a:t>b</a:t>
            </a:r>
            <a:r>
              <a:rPr lang="en-US" dirty="0"/>
              <a:t> c" </a:t>
            </a:r>
          </a:p>
          <a:p>
            <a:r>
              <a:rPr lang="en-US" dirty="0"/>
              <a:t> "b </a:t>
            </a:r>
            <a:r>
              <a:rPr lang="en-US" dirty="0" err="1"/>
              <a:t>b</a:t>
            </a:r>
            <a:r>
              <a:rPr lang="en-US" dirty="0"/>
              <a:t> c";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123" y="4702314"/>
            <a:ext cx="2512303" cy="19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“grid-template Property”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056E3-5C0B-781A-F52B-E55F6249EF7F}"/>
              </a:ext>
            </a:extLst>
          </p:cNvPr>
          <p:cNvSpPr txBox="1"/>
          <p:nvPr/>
        </p:nvSpPr>
        <p:spPr>
          <a:xfrm>
            <a:off x="92365" y="711704"/>
            <a:ext cx="6255825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.grid-container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grid-template-areas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' 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myArea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myArea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 . . 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grid-gap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#2196F3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cyan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F45CA0-7067-8DD9-7147-B07E7661FEE8}"/>
              </a:ext>
            </a:extLst>
          </p:cNvPr>
          <p:cNvSpPr txBox="1"/>
          <p:nvPr/>
        </p:nvSpPr>
        <p:spPr>
          <a:xfrm>
            <a:off x="6440556" y="711704"/>
            <a:ext cx="5751444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grid-template-areas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"grid-container"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"item4"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"item5"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"item6"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"item7"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ACC341-4D68-5855-1879-DA43AA09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10" y="4488773"/>
            <a:ext cx="5699390" cy="218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grid-template-columns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1" y="739775"/>
            <a:ext cx="6016138" cy="192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grid-template-columns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property specifies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(and the widths) of columns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grid layout.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Given below sets up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container with four equally sized columns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column's width will be determined automatically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its content.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" y="2771692"/>
            <a:ext cx="622823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&lt;html&gt;&lt;head&gt; 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grid-template-columns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451A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#2196F3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8551" y="711704"/>
            <a:ext cx="58474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grid-template-rows Property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"grid-container"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17" y="4682022"/>
            <a:ext cx="5270477" cy="22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3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grid-template-rows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5853541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grid-template-rows property specifies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(and the heights) of the rows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grid layout. </a:t>
            </a:r>
          </a:p>
          <a:p>
            <a:pPr marL="11112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Given below  sets up a grid container with two rows, both with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pixels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90" y="2463915"/>
            <a:ext cx="609600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 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grid-template-rows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100px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100px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#2196F3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8551" y="711704"/>
            <a:ext cx="58474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grid-template-rows Property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"grid-container"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"item"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17" y="4682022"/>
            <a:ext cx="5270477" cy="22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3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Grid Item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238551" cy="241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 grid container contains </a:t>
            </a:r>
            <a:r>
              <a:rPr lang="en-US" sz="2000" b="1" dirty="0"/>
              <a:t>grid items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By default, a container has </a:t>
            </a:r>
            <a:r>
              <a:rPr lang="en-US" sz="2000" b="1" dirty="0"/>
              <a:t>one grid item for each column, in each row</a:t>
            </a:r>
            <a:r>
              <a:rPr lang="en-US" sz="2000" dirty="0"/>
              <a:t>, but you can style the grid items so that they will </a:t>
            </a:r>
            <a:r>
              <a:rPr lang="en-US" sz="2000" b="1" dirty="0"/>
              <a:t>span multiple columns </a:t>
            </a:r>
            <a:r>
              <a:rPr lang="en-US" sz="2000" dirty="0"/>
              <a:t>and/or </a:t>
            </a:r>
            <a:r>
              <a:rPr lang="en-US" sz="2000" b="1" dirty="0"/>
              <a:t>rows.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FFFF00"/>
                </a:highlight>
              </a:rPr>
              <a:t>grid-column: 1 / 2 </a:t>
            </a: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sz="2000" b="1" dirty="0"/>
              <a:t> grid item will start at the </a:t>
            </a:r>
            <a:r>
              <a:rPr lang="en-US" sz="2000" b="1" dirty="0">
                <a:solidFill>
                  <a:srgbClr val="FF0000"/>
                </a:solidFill>
              </a:rPr>
              <a:t>first column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end at the 2nd column</a:t>
            </a:r>
            <a:r>
              <a:rPr lang="en-US" sz="2000" b="1" dirty="0"/>
              <a:t>, spanning a total </a:t>
            </a:r>
            <a:r>
              <a:rPr lang="en-US" sz="2000" b="1"/>
              <a:t>of  TWO columns</a:t>
            </a:r>
            <a:r>
              <a:rPr lang="en-US" sz="2000" b="1" dirty="0"/>
              <a:t>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803" y="2939702"/>
            <a:ext cx="6139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&lt;html&gt;&lt;head&gt; 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grid-template-rows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grid-gap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#2196F3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8551" y="711704"/>
            <a:ext cx="5847431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.item1 {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grid-column: 1 / 2;</a:t>
            </a: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&lt;h1&gt;The grid-item with 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&lt;div class="grid-container"&gt;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 class="item1"&gt;1&lt;/div&gt;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&lt;div&gt;2&lt;/div&gt;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&lt;div&gt;3&lt;/div&gt;  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&lt;div&gt;4&lt;/div&gt;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&lt;div&gt;5&lt;/div&gt;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&lt;div&gt;6&lt;/div&gt;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&lt;div&gt;7&lt;/div&gt;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&lt;div&gt;8&lt;/div&gt;   </a:t>
            </a:r>
          </a:p>
          <a:p>
            <a:r>
              <a:rPr lang="en-US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65" y="4132401"/>
            <a:ext cx="4033035" cy="19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fraction (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fr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6001700" cy="13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With CSS Grid Layout, we get a new </a:t>
            </a:r>
            <a:r>
              <a:rPr lang="en-US" sz="2000" b="1" dirty="0"/>
              <a:t>flexible unit</a:t>
            </a:r>
            <a:r>
              <a:rPr lang="en-US" sz="2000" dirty="0"/>
              <a:t>: the </a:t>
            </a:r>
            <a:r>
              <a:rPr lang="en-US" sz="2000" b="1" dirty="0">
                <a:highlight>
                  <a:srgbClr val="FFFF00"/>
                </a:highlight>
              </a:rPr>
              <a:t>Fr unit</a:t>
            </a:r>
            <a:r>
              <a:rPr lang="en-US" sz="2000" b="1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Fr is a </a:t>
            </a:r>
            <a:r>
              <a:rPr lang="en-US" sz="2000" b="1" dirty="0"/>
              <a:t>fractional unit</a:t>
            </a:r>
            <a:r>
              <a:rPr lang="en-US" sz="2000" dirty="0"/>
              <a:t> and </a:t>
            </a:r>
            <a:r>
              <a:rPr lang="en-US" sz="2000" b="1" dirty="0"/>
              <a:t>1fr</a:t>
            </a:r>
            <a:r>
              <a:rPr lang="en-US" sz="2000" dirty="0"/>
              <a:t> is for </a:t>
            </a:r>
            <a:r>
              <a:rPr lang="en-US" sz="2000" b="1" dirty="0"/>
              <a:t>1 part of the available space.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922" y="1994191"/>
            <a:ext cx="5709778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98658"/>
                </a:solidFill>
                <a:latin typeface="Consolas" panose="020B0609020204030204" pitchFamily="49" charset="0"/>
              </a:rPr>
              <a:t>1fr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2fr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gap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#2196F3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&lt;/style&gt;&lt;/head&gt;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7922" y="589871"/>
            <a:ext cx="580407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grid-item with fraction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"grid-container"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FE37C-D569-4413-319F-8881F413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22" y="4283190"/>
            <a:ext cx="4562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40560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repeat()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3100"/>
            <a:ext cx="5853541" cy="161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repeat()</a:t>
            </a:r>
            <a:r>
              <a:rPr lang="en-US" sz="2000" dirty="0"/>
              <a:t> is a notation that you can use with the </a:t>
            </a:r>
            <a:r>
              <a:rPr lang="en-US" sz="2000" b="1" dirty="0"/>
              <a:t>grid-template-columns</a:t>
            </a:r>
            <a:r>
              <a:rPr lang="en-US" sz="2000" dirty="0"/>
              <a:t> and </a:t>
            </a:r>
            <a:r>
              <a:rPr lang="en-US" sz="2000" b="1" dirty="0"/>
              <a:t>grid-template-rows properties</a:t>
            </a:r>
            <a:r>
              <a:rPr lang="en-US" sz="2000" dirty="0"/>
              <a:t> to </a:t>
            </a:r>
            <a:r>
              <a:rPr lang="en-US" sz="2000" b="1" dirty="0"/>
              <a:t>make your rules more concise and easier</a:t>
            </a:r>
            <a:r>
              <a:rPr lang="en-US" sz="2000" dirty="0"/>
              <a:t> to understand when creating a large amount of columns or rows.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373" y="1955554"/>
            <a:ext cx="6227549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.grid-container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5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grid-template-columns: </a:t>
            </a:r>
            <a:r>
              <a:rPr lang="en-US" dirty="0">
                <a:solidFill>
                  <a:srgbClr val="0451A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repeat(3,  1fr);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5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grid-template-rows: </a:t>
            </a:r>
            <a:r>
              <a:rPr lang="en-US" dirty="0">
                <a:solidFill>
                  <a:srgbClr val="0451A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repeat(2,80px)</a:t>
            </a:r>
            <a:r>
              <a:rPr lang="en-US" dirty="0">
                <a:solidFill>
                  <a:srgbClr val="E5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#2196F3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rgba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7922" y="589871"/>
            <a:ext cx="580407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grid-item with fraction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"grid-container"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3E8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1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2117</Words>
  <Application>Microsoft Office PowerPoint</Application>
  <PresentationFormat>Widescreen</PresentationFormat>
  <Paragraphs>315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95</cp:revision>
  <dcterms:created xsi:type="dcterms:W3CDTF">2023-04-11T16:18:31Z</dcterms:created>
  <dcterms:modified xsi:type="dcterms:W3CDTF">2023-04-25T07:36:40Z</dcterms:modified>
</cp:coreProperties>
</file>