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75" r:id="rId3"/>
    <p:sldId id="291" r:id="rId4"/>
    <p:sldId id="353" r:id="rId5"/>
    <p:sldId id="292" r:id="rId6"/>
    <p:sldId id="354" r:id="rId7"/>
    <p:sldId id="276" r:id="rId8"/>
    <p:sldId id="361" r:id="rId9"/>
    <p:sldId id="362" r:id="rId10"/>
    <p:sldId id="363" r:id="rId11"/>
    <p:sldId id="364" r:id="rId12"/>
    <p:sldId id="358" r:id="rId13"/>
    <p:sldId id="359" r:id="rId14"/>
    <p:sldId id="258" r:id="rId15"/>
    <p:sldId id="357" r:id="rId16"/>
    <p:sldId id="350" r:id="rId17"/>
    <p:sldId id="352" r:id="rId18"/>
    <p:sldId id="360" r:id="rId19"/>
    <p:sldId id="351" r:id="rId20"/>
    <p:sldId id="365" r:id="rId21"/>
    <p:sldId id="366" r:id="rId22"/>
    <p:sldId id="367" r:id="rId23"/>
    <p:sldId id="368" r:id="rId24"/>
    <p:sldId id="369" r:id="rId25"/>
    <p:sldId id="376" r:id="rId26"/>
    <p:sldId id="383" r:id="rId27"/>
    <p:sldId id="371" r:id="rId28"/>
    <p:sldId id="377" r:id="rId29"/>
    <p:sldId id="378" r:id="rId30"/>
    <p:sldId id="384" r:id="rId31"/>
    <p:sldId id="372" r:id="rId32"/>
    <p:sldId id="382" r:id="rId33"/>
    <p:sldId id="381" r:id="rId34"/>
    <p:sldId id="375" r:id="rId35"/>
    <p:sldId id="385" r:id="rId36"/>
    <p:sldId id="386" r:id="rId37"/>
    <p:sldId id="373" r:id="rId38"/>
    <p:sldId id="387" r:id="rId39"/>
    <p:sldId id="388" r:id="rId40"/>
    <p:sldId id="389" r:id="rId41"/>
    <p:sldId id="391" r:id="rId42"/>
    <p:sldId id="392" r:id="rId43"/>
    <p:sldId id="374" r:id="rId44"/>
    <p:sldId id="390" r:id="rId45"/>
    <p:sldId id="393" r:id="rId46"/>
    <p:sldId id="395" r:id="rId47"/>
    <p:sldId id="394" r:id="rId48"/>
    <p:sldId id="396" r:id="rId49"/>
    <p:sldId id="398" r:id="rId50"/>
    <p:sldId id="405" r:id="rId51"/>
    <p:sldId id="406" r:id="rId52"/>
    <p:sldId id="401" r:id="rId53"/>
    <p:sldId id="409" r:id="rId54"/>
    <p:sldId id="400" r:id="rId55"/>
    <p:sldId id="399" r:id="rId56"/>
    <p:sldId id="402" r:id="rId57"/>
    <p:sldId id="403" r:id="rId58"/>
    <p:sldId id="404" r:id="rId59"/>
    <p:sldId id="397" r:id="rId60"/>
    <p:sldId id="407" r:id="rId61"/>
    <p:sldId id="40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CAB559-6ECF-4359-8CEA-3CAD83429048}">
          <p14:sldIdLst>
            <p14:sldId id="355"/>
            <p14:sldId id="275"/>
            <p14:sldId id="291"/>
            <p14:sldId id="353"/>
            <p14:sldId id="292"/>
            <p14:sldId id="354"/>
            <p14:sldId id="276"/>
            <p14:sldId id="361"/>
            <p14:sldId id="362"/>
            <p14:sldId id="363"/>
            <p14:sldId id="364"/>
            <p14:sldId id="358"/>
            <p14:sldId id="359"/>
            <p14:sldId id="258"/>
            <p14:sldId id="357"/>
            <p14:sldId id="350"/>
            <p14:sldId id="352"/>
            <p14:sldId id="360"/>
            <p14:sldId id="351"/>
            <p14:sldId id="365"/>
            <p14:sldId id="366"/>
            <p14:sldId id="367"/>
            <p14:sldId id="368"/>
            <p14:sldId id="369"/>
            <p14:sldId id="376"/>
            <p14:sldId id="383"/>
            <p14:sldId id="371"/>
            <p14:sldId id="377"/>
            <p14:sldId id="378"/>
            <p14:sldId id="384"/>
            <p14:sldId id="372"/>
            <p14:sldId id="382"/>
            <p14:sldId id="381"/>
            <p14:sldId id="375"/>
            <p14:sldId id="385"/>
            <p14:sldId id="386"/>
            <p14:sldId id="373"/>
            <p14:sldId id="387"/>
            <p14:sldId id="388"/>
            <p14:sldId id="389"/>
            <p14:sldId id="391"/>
            <p14:sldId id="392"/>
            <p14:sldId id="374"/>
          </p14:sldIdLst>
        </p14:section>
        <p14:section name="Untitled Section" id="{097114BB-D949-4B96-9CC7-4FDBD9C77E43}">
          <p14:sldIdLst>
            <p14:sldId id="390"/>
            <p14:sldId id="393"/>
            <p14:sldId id="395"/>
            <p14:sldId id="394"/>
            <p14:sldId id="396"/>
            <p14:sldId id="398"/>
            <p14:sldId id="405"/>
            <p14:sldId id="406"/>
            <p14:sldId id="401"/>
            <p14:sldId id="409"/>
            <p14:sldId id="400"/>
            <p14:sldId id="399"/>
            <p14:sldId id="402"/>
            <p14:sldId id="403"/>
            <p14:sldId id="404"/>
            <p14:sldId id="397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40A-B0BF-719E-C167-7DEE3B45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1705F-EA2B-C89D-933A-9F66CBA42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EFA9-A983-DD33-EBE3-F39ACE09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FEB0-3D23-FD87-250B-ABD49A10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4D92-E173-050A-0223-C0877707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9B7-9951-235C-73FC-856B073D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3A03-2D32-E4B2-11C0-75D6E01B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0C95-D91B-3775-B767-6A8521E8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209F-8C86-2904-B5F8-9C1E707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01EB-6639-C769-9653-C865DB5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F57C6-72D8-2FCF-19CF-1160E571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3A777-59CE-B9D0-AA30-7DD2A50A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7C97-6407-B7DC-943E-39F2A2D1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18E2-C9EA-8CD1-C322-003B5372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C2DD-9CCD-E72C-CC3B-499912FB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AD4-912F-1799-47FE-F8BEF3BF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0432-CFB4-20CB-899C-5061E533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4260-D5CF-2D49-D80A-249396D4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47E7-C8C1-3F16-83F0-76B08F6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01DC-5B05-A175-F966-6902742C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4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3EB-B7C5-ACED-1763-F8623B2A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BA14-C0E1-07EC-3D3D-AA00BCD1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73F8-3FB4-7ACA-3FAC-360EEA8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67F3-F5F7-1D7C-965C-7AD37295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5E4A-A6CC-35B3-6308-CDA3556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C686-4A1C-FDEA-0635-B98727F3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08A6-33BC-A9E4-295F-6D10D7D94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714E5-35F7-7D15-D091-F241D25CF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8570-45B4-BC0C-F0DE-F358131A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7BD01-B2EF-15EA-46B0-D5AC44AB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5E99A-8BC8-C842-C12A-DC56654A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FF8B-2D0B-F7ED-5286-358DFEB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8077-317C-3537-A4F4-6A2D9633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98F1-0CFB-DA12-D382-6431FB4E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F70DC-717C-BF88-BB90-1AE78AF2E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B444-417F-50C0-1A48-1DA8D872E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8E2CE-01A8-CEC6-416D-49D4D9EC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A7AC6-3ECC-FFF7-29EC-35771CEB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88ADC-9EBD-426D-9E31-F23C4FCC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4C4-0019-304A-EBCE-6A910430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D1322-04A5-D4B9-841E-BC08743D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8C5B-CBA0-B81C-018F-06D08EAD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9380C-B981-C58C-6EF9-18C01054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8D115-64E4-FEF1-B556-E969EB6A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79218-75B9-1439-2719-B7AF78E1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BCF0D-8626-B238-60AC-5F2B7D4A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D449-4B29-062E-60C0-848C72AE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BF0E-0633-F8BE-38C0-688B327B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08D5-12DB-7CC2-AB9E-85576D77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16F4-873D-AE2C-C350-8D147C18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35A0-25C1-88CC-760B-53609327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E015-BE0D-A5DF-1E26-74E4737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1E3E-2F1C-6BA0-F88E-5588B87A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2A9F4-8406-3006-D041-1B8666A9B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DC0C-77D7-3E5C-8E2A-A6B2C00C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5279-870C-FEB2-5645-1FFBB690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C50F-8DDC-6FB2-BAD9-107EF758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F92B-662D-BEF8-5A77-E5C104B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5CFA5-D6FE-E13E-D8DE-946C1379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1EEF-2F5B-C722-EE78-E4145EAF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47E0-374E-42B7-116F-AF23DDE8D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32E6-BDE4-4B06-B8B5-9A21A042E2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4845-3C44-18EF-D0DF-AFDA45ED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21552-E40A-62CD-25A2-F8AFD2F2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403-D744-4F21-8943-EFB88FAC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974CF-FD11-3C2C-3C1D-00F03E36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/>
              <a:t>OOPs Paradigm and its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03A1-955E-FCF7-A1CA-4349C86B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302627" indent="-142871">
              <a:spcBef>
                <a:spcPts val="55"/>
              </a:spcBef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Class and Objects</a:t>
            </a:r>
          </a:p>
          <a:p>
            <a:pPr marL="302627" indent="-142871">
              <a:spcBef>
                <a:spcPts val="55"/>
              </a:spcBef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Encapsulation</a:t>
            </a:r>
            <a:endParaRPr lang="en-US" dirty="0">
              <a:latin typeface="Times New Roman"/>
              <a:cs typeface="Times New Roman"/>
            </a:endParaRPr>
          </a:p>
          <a:p>
            <a:pPr marL="302627" indent="-142871"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Inheritance</a:t>
            </a:r>
          </a:p>
          <a:p>
            <a:pPr marL="302627" indent="-142871">
              <a:buFont typeface="Arial" panose="020B0604020202020204" pitchFamily="34" charset="0"/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Polymorphism</a:t>
            </a:r>
            <a:endParaRPr lang="en-US" dirty="0">
              <a:latin typeface="Times New Roman"/>
              <a:cs typeface="Times New Roman"/>
            </a:endParaRPr>
          </a:p>
          <a:p>
            <a:pPr marL="302627" indent="-142871">
              <a:buFont typeface="Arial" panose="020B0604020202020204" pitchFamily="34" charset="0"/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Data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3" dirty="0">
                <a:latin typeface="Times New Roman"/>
                <a:cs typeface="Times New Roman"/>
              </a:rPr>
              <a:t>abstraction</a:t>
            </a:r>
            <a:endParaRPr lang="en-US" dirty="0">
              <a:latin typeface="Times New Roman"/>
              <a:cs typeface="Times New Roman"/>
            </a:endParaRPr>
          </a:p>
          <a:p>
            <a:pPr marL="302627" indent="-142871"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Dynamic</a:t>
            </a:r>
            <a:r>
              <a:rPr lang="en-US" spc="-17" dirty="0">
                <a:latin typeface="Times New Roman"/>
                <a:cs typeface="Times New Roman"/>
              </a:rPr>
              <a:t> </a:t>
            </a:r>
            <a:r>
              <a:rPr lang="en-US" spc="-3" dirty="0">
                <a:latin typeface="Times New Roman"/>
                <a:cs typeface="Times New Roman"/>
              </a:rPr>
              <a:t>binding</a:t>
            </a:r>
            <a:endParaRPr lang="en-US" dirty="0">
              <a:latin typeface="Times New Roman"/>
              <a:cs typeface="Times New Roman"/>
            </a:endParaRPr>
          </a:p>
          <a:p>
            <a:pPr marL="302627" indent="-142871">
              <a:buAutoNum type="arabicPeriod"/>
              <a:tabLst>
                <a:tab pos="303060" algn="l"/>
              </a:tabLst>
            </a:pPr>
            <a:r>
              <a:rPr lang="en-US" spc="-3" dirty="0">
                <a:latin typeface="Times New Roman"/>
                <a:cs typeface="Times New Roman"/>
              </a:rPr>
              <a:t>Message</a:t>
            </a:r>
            <a:r>
              <a:rPr lang="en-US" spc="-17" dirty="0">
                <a:latin typeface="Times New Roman"/>
                <a:cs typeface="Times New Roman"/>
              </a:rPr>
              <a:t> </a:t>
            </a:r>
            <a:r>
              <a:rPr lang="en-US" spc="-3" dirty="0">
                <a:latin typeface="Times New Roman"/>
                <a:cs typeface="Times New Roman"/>
              </a:rPr>
              <a:t>passing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Top 5 Object-Oriented Programming Language - Read Dive">
            <a:extLst>
              <a:ext uri="{FF2B5EF4-FFF2-40B4-BE49-F238E27FC236}">
                <a16:creationId xmlns:a16="http://schemas.microsoft.com/office/drawing/2014/main" id="{91808FC1-F70B-5FAD-02E7-D6D9FA77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725125"/>
            <a:ext cx="6155141" cy="34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1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405E1-FD10-1ED8-2117-3CE50C82EE8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Banking System Transactions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31F-A673-E11A-6106-CE03ED469FD7}"/>
              </a:ext>
            </a:extLst>
          </p:cNvPr>
          <p:cNvSpPr txBox="1"/>
          <p:nvPr/>
        </p:nvSpPr>
        <p:spPr>
          <a:xfrm>
            <a:off x="0" y="620689"/>
            <a:ext cx="11977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 are tasked with creating a C++ program to manage bank accounts.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Design a class called </a:t>
            </a:r>
            <a:r>
              <a:rPr lang="en-US" sz="2000" b="1" i="0" dirty="0" err="1">
                <a:solidFill>
                  <a:srgbClr val="0000CC"/>
                </a:solidFill>
                <a:effectLst/>
                <a:latin typeface="Söhne"/>
              </a:rPr>
              <a:t>BankAccoun</a:t>
            </a:r>
            <a:r>
              <a:rPr lang="en-US" sz="2000" b="1" i="0" dirty="0" err="1">
                <a:solidFill>
                  <a:srgbClr val="0066FF"/>
                </a:solidFill>
                <a:effectLst/>
                <a:latin typeface="Söhne"/>
              </a:rPr>
              <a:t>t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with member variables for the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Söhne"/>
              </a:rPr>
              <a:t>account number, account holder's name, and account bal. </a:t>
            </a:r>
            <a:endParaRPr lang="en-US" sz="2000" dirty="0">
              <a:solidFill>
                <a:srgbClr val="C00000"/>
              </a:solidFill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Implement methods to deposit and withdraw money, and a function to display the account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ED72-6F0A-A27F-6AD2-8DC55BA85BA2}"/>
              </a:ext>
            </a:extLst>
          </p:cNvPr>
          <p:cNvSpPr txBox="1"/>
          <p:nvPr/>
        </p:nvSpPr>
        <p:spPr>
          <a:xfrm>
            <a:off x="204015" y="2164921"/>
            <a:ext cx="43892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Case 1:</a:t>
            </a:r>
          </a:p>
          <a:p>
            <a:endParaRPr lang="en-US" sz="1600" dirty="0"/>
          </a:p>
          <a:p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r>
              <a:rPr lang="en-US" sz="1600" b="1" dirty="0"/>
              <a:t>Account Number: 12345</a:t>
            </a:r>
          </a:p>
          <a:p>
            <a:r>
              <a:rPr lang="en-US" sz="1600" b="1" dirty="0"/>
              <a:t>Account Holder's Name: John Doe</a:t>
            </a:r>
          </a:p>
          <a:p>
            <a:r>
              <a:rPr lang="en-US" sz="1600" b="1" dirty="0"/>
              <a:t>Account </a:t>
            </a:r>
            <a:r>
              <a:rPr lang="en-US" sz="1600" b="1" dirty="0" err="1"/>
              <a:t>bal</a:t>
            </a:r>
            <a:r>
              <a:rPr lang="en-US" sz="1600" b="1" dirty="0"/>
              <a:t>: Rs10000.00</a:t>
            </a:r>
          </a:p>
          <a:p>
            <a:r>
              <a:rPr lang="en-US" sz="1600" b="1" dirty="0"/>
              <a:t>Deposit: Rs 5000</a:t>
            </a:r>
          </a:p>
          <a:p>
            <a:r>
              <a:rPr lang="en-US" sz="1600" b="1" dirty="0"/>
              <a:t>Withdraw: Rs 2000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b="1" dirty="0"/>
              <a:t>Deposited Rs 5000 into the account.</a:t>
            </a:r>
          </a:p>
          <a:p>
            <a:r>
              <a:rPr lang="en-US" sz="1600" b="1" dirty="0"/>
              <a:t>Withdrawn Rs 2000 from the account.</a:t>
            </a:r>
          </a:p>
          <a:p>
            <a:endParaRPr lang="en-US" sz="1600" b="1" dirty="0"/>
          </a:p>
          <a:p>
            <a:r>
              <a:rPr lang="en-US" sz="1600" b="1" dirty="0"/>
              <a:t>Final Account Details:</a:t>
            </a:r>
          </a:p>
          <a:p>
            <a:r>
              <a:rPr lang="en-US" sz="1600" b="1" dirty="0"/>
              <a:t>Account Number: 12345</a:t>
            </a:r>
          </a:p>
          <a:p>
            <a:r>
              <a:rPr lang="en-US" sz="1600" b="1" dirty="0"/>
              <a:t>Account Holder's Name: John Doe</a:t>
            </a:r>
          </a:p>
          <a:p>
            <a:r>
              <a:rPr lang="en-US" sz="1600" b="1" dirty="0"/>
              <a:t>Account </a:t>
            </a:r>
            <a:r>
              <a:rPr lang="en-US" sz="1600" b="1" dirty="0" err="1"/>
              <a:t>bal</a:t>
            </a:r>
            <a:r>
              <a:rPr lang="en-US" sz="1600" b="1" dirty="0"/>
              <a:t>: Rs 13000.00</a:t>
            </a:r>
          </a:p>
        </p:txBody>
      </p:sp>
    </p:spTree>
    <p:extLst>
      <p:ext uri="{BB962C8B-B14F-4D97-AF65-F5344CB8AC3E}">
        <p14:creationId xmlns:p14="http://schemas.microsoft.com/office/powerpoint/2010/main" val="202313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E88ED-2782-FB50-C3EE-967555D235B6}"/>
              </a:ext>
            </a:extLst>
          </p:cNvPr>
          <p:cNvSpPr txBox="1"/>
          <p:nvPr/>
        </p:nvSpPr>
        <p:spPr>
          <a:xfrm>
            <a:off x="0" y="0"/>
            <a:ext cx="5773479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//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Banking System</a:t>
            </a: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BankAccount</a:t>
            </a:r>
            <a:r>
              <a:rPr lang="en-US" sz="16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private:</a:t>
            </a:r>
          </a:p>
          <a:p>
            <a:r>
              <a:rPr lang="en-US" sz="1600" dirty="0"/>
              <a:t>    string </a:t>
            </a:r>
            <a:r>
              <a:rPr lang="en-US" sz="1600" dirty="0" err="1"/>
              <a:t>accno</a:t>
            </a:r>
            <a:r>
              <a:rPr lang="en-US" sz="1600" dirty="0"/>
              <a:t>;</a:t>
            </a:r>
          </a:p>
          <a:p>
            <a:r>
              <a:rPr lang="en-US" sz="1600" dirty="0"/>
              <a:t>    string name;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bal</a:t>
            </a:r>
            <a:r>
              <a:rPr lang="en-US" sz="1600" dirty="0"/>
              <a:t>;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public: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void read() </a:t>
            </a:r>
          </a:p>
          <a:p>
            <a:r>
              <a:rPr lang="en-US" sz="1600" dirty="0"/>
              <a:t>   {</a:t>
            </a:r>
          </a:p>
          <a:p>
            <a:pPr lvl="1"/>
            <a:r>
              <a:rPr lang="en-US" sz="1600" dirty="0"/>
              <a:t>cout&lt;&lt;”Enter acc number and name”: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accno</a:t>
            </a:r>
            <a:r>
              <a:rPr lang="en-US" sz="1600" dirty="0"/>
              <a:t>&gt;&gt;name;</a:t>
            </a:r>
          </a:p>
          <a:p>
            <a:r>
              <a:rPr lang="en-US" sz="1600" dirty="0"/>
              <a:t>    }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</a:t>
            </a:r>
            <a:r>
              <a:rPr lang="en-US" sz="1600" b="1" dirty="0">
                <a:solidFill>
                  <a:srgbClr val="FF0000"/>
                </a:solidFill>
              </a:rPr>
              <a:t>void deposit()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int amt;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cout&lt;&lt;“Enter amount to </a:t>
            </a:r>
            <a:r>
              <a:rPr lang="en-US" sz="1600" b="1" dirty="0" err="1">
                <a:solidFill>
                  <a:srgbClr val="FF0000"/>
                </a:solidFill>
              </a:rPr>
              <a:t>doposit</a:t>
            </a:r>
            <a:r>
              <a:rPr lang="en-US" sz="1600" b="1" dirty="0">
                <a:solidFill>
                  <a:srgbClr val="FF0000"/>
                </a:solidFill>
              </a:rPr>
              <a:t> \n”;</a:t>
            </a:r>
          </a:p>
          <a:p>
            <a:r>
              <a:rPr lang="en-US" sz="1600" dirty="0"/>
              <a:t>        if (amt&gt; 0)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bal</a:t>
            </a:r>
            <a:r>
              <a:rPr lang="en-US" sz="1600" dirty="0"/>
              <a:t> += amt;</a:t>
            </a:r>
          </a:p>
          <a:p>
            <a:r>
              <a:rPr lang="en-US" sz="1600" dirty="0"/>
              <a:t>            cout &lt;&lt; "Deposit of Rs." &lt;&lt; amount &lt;&lt; " successful."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disp</a:t>
            </a:r>
            <a:r>
              <a:rPr lang="en-US" sz="1600" dirty="0"/>
              <a:t>();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43A17-E674-BC1C-22B9-E492F8DEAC18}"/>
              </a:ext>
            </a:extLst>
          </p:cNvPr>
          <p:cNvSpPr txBox="1"/>
          <p:nvPr/>
        </p:nvSpPr>
        <p:spPr>
          <a:xfrm>
            <a:off x="5773480" y="0"/>
            <a:ext cx="6418520" cy="6401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    void withdraw()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int amt;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cout&lt;&lt;“Enter amount to withdraw \n”;</a:t>
            </a:r>
          </a:p>
          <a:p>
            <a:r>
              <a:rPr lang="en-US" sz="1400" dirty="0"/>
              <a:t>        if (amt &gt; 0 &amp;&amp; amt &lt;= </a:t>
            </a:r>
            <a:r>
              <a:rPr lang="en-US" sz="1400" dirty="0" err="1"/>
              <a:t>bal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bal</a:t>
            </a:r>
            <a:r>
              <a:rPr lang="en-US" sz="1400" dirty="0"/>
              <a:t> -= amount;</a:t>
            </a:r>
          </a:p>
          <a:p>
            <a:r>
              <a:rPr lang="en-US" sz="1400" dirty="0"/>
              <a:t>                cout &lt;&lt; "Withdrawal of  Rs" &lt;&lt; amount &lt;&lt; " successful."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} else   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cout &lt;&lt; "Insufficient </a:t>
            </a:r>
            <a:r>
              <a:rPr lang="en-US" sz="1400" dirty="0" err="1"/>
              <a:t>bal</a:t>
            </a:r>
            <a:r>
              <a:rPr lang="en-US" sz="1400" dirty="0"/>
              <a:t> for withdrawal." &lt;&lt; </a:t>
            </a:r>
            <a:r>
              <a:rPr lang="en-US" sz="1400" dirty="0" err="1"/>
              <a:t>endl</a:t>
            </a:r>
            <a:r>
              <a:rPr lang="en-US" sz="1400" dirty="0"/>
              <a:t>;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disp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void </a:t>
            </a:r>
            <a:r>
              <a:rPr lang="en-US" sz="1400" b="1" dirty="0" err="1">
                <a:solidFill>
                  <a:srgbClr val="FF0000"/>
                </a:solidFill>
              </a:rPr>
              <a:t>disp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dirty="0"/>
              <a:t>        cout &lt;&lt; "\</a:t>
            </a:r>
            <a:r>
              <a:rPr lang="en-US" sz="1400" dirty="0" err="1"/>
              <a:t>nAccount</a:t>
            </a:r>
            <a:r>
              <a:rPr lang="en-US" sz="1400" dirty="0"/>
              <a:t> Details:"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 &lt;&lt; "Account Number: " &lt;&lt; </a:t>
            </a:r>
            <a:r>
              <a:rPr lang="en-US" sz="1400" dirty="0" err="1"/>
              <a:t>accno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 &lt;&lt; "Account Holder's Name: " &lt;&lt; </a:t>
            </a:r>
            <a:r>
              <a:rPr lang="en-US" sz="1400" dirty="0" err="1"/>
              <a:t>accountHolderName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 &lt;&lt; "</a:t>
            </a:r>
            <a:r>
              <a:rPr lang="en-US" sz="1400" dirty="0" err="1"/>
              <a:t>bal</a:t>
            </a:r>
            <a:r>
              <a:rPr lang="en-US" sz="1400" dirty="0"/>
              <a:t>: Rs." &lt;&lt; </a:t>
            </a:r>
            <a:r>
              <a:rPr lang="en-US" sz="1400" dirty="0" err="1"/>
              <a:t>bal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};</a:t>
            </a:r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BankAccount</a:t>
            </a:r>
            <a:r>
              <a:rPr lang="en-US" sz="1600" b="1" dirty="0">
                <a:solidFill>
                  <a:srgbClr val="FF0000"/>
                </a:solidFill>
              </a:rPr>
              <a:t> acc</a:t>
            </a:r>
            <a:r>
              <a:rPr lang="en-US" sz="1600" dirty="0"/>
              <a:t>;     // Create an object of the </a:t>
            </a:r>
            <a:r>
              <a:rPr lang="en-US" sz="1600" dirty="0" err="1"/>
              <a:t>BankAccount</a:t>
            </a:r>
            <a:r>
              <a:rPr lang="en-US" sz="1600" dirty="0"/>
              <a:t> class</a:t>
            </a:r>
          </a:p>
          <a:p>
            <a:r>
              <a:rPr lang="en-US" sz="1600" dirty="0" err="1"/>
              <a:t>acc.read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acc.disp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acc.deposit</a:t>
            </a:r>
            <a:r>
              <a:rPr lang="en-US" sz="1600" dirty="0"/>
              <a:t>(1000);</a:t>
            </a:r>
          </a:p>
          <a:p>
            <a:r>
              <a:rPr lang="en-US" sz="1600" dirty="0" err="1"/>
              <a:t>acc.withdraw</a:t>
            </a:r>
            <a:r>
              <a:rPr lang="en-US" sz="1600" dirty="0"/>
              <a:t>(500);</a:t>
            </a:r>
          </a:p>
          <a:p>
            <a:r>
              <a:rPr lang="en-US" sz="1600" dirty="0"/>
              <a:t>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93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OOPs Paradigm - Encapsulation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4FB65AD7-006D-3127-1449-24E6D7175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2659" b="13577"/>
          <a:stretch/>
        </p:blipFill>
        <p:spPr bwMode="auto">
          <a:xfrm>
            <a:off x="407368" y="2873329"/>
            <a:ext cx="5112568" cy="29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157730" y="908720"/>
            <a:ext cx="5830945" cy="1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Encapsulation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concept of </a:t>
            </a:r>
            <a:r>
              <a:rPr lang="en-US" sz="1800" b="1" i="0" dirty="0">
                <a:effectLst/>
                <a:latin typeface="Söhne"/>
              </a:rPr>
              <a:t>bundling data (attributes) and the methods (functions) </a:t>
            </a:r>
            <a:r>
              <a:rPr lang="en-US" sz="1800" b="0" i="0" dirty="0">
                <a:effectLst/>
                <a:latin typeface="Söhne"/>
              </a:rPr>
              <a:t>into a </a:t>
            </a:r>
            <a:r>
              <a:rPr lang="en-US" sz="1800" b="1" i="0" dirty="0">
                <a:effectLst/>
                <a:latin typeface="Söhne"/>
              </a:rPr>
              <a:t>single unit</a:t>
            </a:r>
            <a:r>
              <a:rPr lang="en-US" sz="1800" b="0" i="0" dirty="0">
                <a:effectLst/>
                <a:latin typeface="Söhne"/>
              </a:rPr>
              <a:t> called a class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spc="-3" dirty="0">
                <a:latin typeface="Times New Roman"/>
                <a:cs typeface="Times New Roman"/>
              </a:rPr>
              <a:t>Wrapping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data and </a:t>
            </a:r>
            <a:r>
              <a:rPr lang="en-US" sz="1800" b="1" spc="-3" dirty="0">
                <a:solidFill>
                  <a:srgbClr val="FF0000"/>
                </a:solidFill>
                <a:latin typeface="Times New Roman"/>
                <a:cs typeface="Times New Roman"/>
              </a:rPr>
              <a:t>functions together </a:t>
            </a:r>
            <a:r>
              <a:rPr lang="en-US" sz="1800" dirty="0">
                <a:latin typeface="Times New Roman"/>
                <a:cs typeface="Times New Roman"/>
              </a:rPr>
              <a:t>as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lang="en-US" sz="1800" b="1" spc="-3" dirty="0">
                <a:solidFill>
                  <a:srgbClr val="FF0000"/>
                </a:solidFill>
                <a:latin typeface="Times New Roman"/>
                <a:cs typeface="Times New Roman"/>
              </a:rPr>
              <a:t>single unit </a:t>
            </a:r>
            <a:r>
              <a:rPr lang="en-US" sz="1800" dirty="0">
                <a:latin typeface="Times New Roman"/>
                <a:cs typeface="Times New Roman"/>
              </a:rPr>
              <a:t>is known as encapsulation.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AED2D-1B75-DE66-BC6B-252ED96F5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1" t="18500" r="6099" b="19550"/>
          <a:stretch/>
        </p:blipFill>
        <p:spPr>
          <a:xfrm>
            <a:off x="6370639" y="764704"/>
            <a:ext cx="5413993" cy="293051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269F8-E3DF-1E16-50BC-27B374B2EDC5}"/>
              </a:ext>
            </a:extLst>
          </p:cNvPr>
          <p:cNvSpPr txBox="1"/>
          <p:nvPr/>
        </p:nvSpPr>
        <p:spPr>
          <a:xfrm>
            <a:off x="6028749" y="3839229"/>
            <a:ext cx="6097772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Example: Car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In a car we have so many functionalities like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drive(), stop(), 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setSpeed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(number) </a:t>
            </a:r>
            <a:r>
              <a:rPr lang="en-US" b="1" dirty="0">
                <a:latin typeface="Söhne"/>
              </a:rPr>
              <a:t>etc. which helps us to control the car while driving,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Properties of a car like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model, speed, engine, 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speedLimit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 </a:t>
            </a:r>
            <a:r>
              <a:rPr lang="en-US" b="1" dirty="0">
                <a:latin typeface="Söhne"/>
              </a:rPr>
              <a:t>etc. which gives us the various information about the car. </a:t>
            </a:r>
          </a:p>
        </p:txBody>
      </p:sp>
    </p:spTree>
    <p:extLst>
      <p:ext uri="{BB962C8B-B14F-4D97-AF65-F5344CB8AC3E}">
        <p14:creationId xmlns:p14="http://schemas.microsoft.com/office/powerpoint/2010/main" val="221323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effectLst/>
                <a:latin typeface="__Source_Sans_Pro_fea366"/>
              </a:rPr>
              <a:t>Why do we Need Encapsulation?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718286"/>
            <a:ext cx="7347097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__Source_Sans_Pro_fea366"/>
              </a:rPr>
              <a:t>If we have all the member functions and data members of the program interdependent throughout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__Source_Sans_Pro_fea366"/>
              </a:rPr>
              <a:t>the program, it becomes very difficult to use.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__Source_Sans_Pro_fea366"/>
              </a:rPr>
              <a:t>If we make changes in one function then there are high chances that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__Source_Sans_Pro_fea366"/>
              </a:rPr>
              <a:t>other functions which depend on it will start to show the bugs.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__Source_Sans_Pro_fea366"/>
              </a:rPr>
              <a:t>This style of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__Source_Sans_Pro_fea366"/>
              </a:rPr>
              <a:t>coding makes it very complex to use </a:t>
            </a:r>
            <a:r>
              <a:rPr lang="en-US" sz="2000" b="1" i="0" dirty="0">
                <a:effectLst/>
                <a:latin typeface="__Source_Sans_Pro_fea366"/>
              </a:rPr>
              <a:t>and make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269F8-E3DF-1E16-50BC-27B374B2EDC5}"/>
              </a:ext>
            </a:extLst>
          </p:cNvPr>
          <p:cNvSpPr txBox="1"/>
          <p:nvPr/>
        </p:nvSpPr>
        <p:spPr>
          <a:xfrm>
            <a:off x="5965554" y="4180203"/>
            <a:ext cx="6150335" cy="1959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if we wrapped data members and related member functions together then it becomes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easy to access and modify them. 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It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reduces the complexity </a:t>
            </a:r>
            <a:r>
              <a:rPr lang="en-US" b="1" dirty="0">
                <a:latin typeface="Söhne"/>
              </a:rPr>
              <a:t>of code and all the related things come in a single unit.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6EEB4-7B59-63C4-9D7A-EF2FBD0DA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6" t="9790" r="24956" b="23256"/>
          <a:stretch/>
        </p:blipFill>
        <p:spPr>
          <a:xfrm>
            <a:off x="7666075" y="768825"/>
            <a:ext cx="3444949" cy="2957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79966-5CC3-F0EE-AE37-CCB892B1D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1" t="10208" r="22496" b="55038"/>
          <a:stretch/>
        </p:blipFill>
        <p:spPr>
          <a:xfrm>
            <a:off x="447738" y="4019107"/>
            <a:ext cx="5347695" cy="239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615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77353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ctr">
              <a:spcAft>
                <a:spcPts val="800"/>
              </a:spcAft>
            </a:pPr>
            <a:r>
              <a:rPr lang="en-US" sz="3200" b="1" dirty="0"/>
              <a:t>OOPs Paradigm - </a:t>
            </a:r>
            <a:r>
              <a:rPr lang="en-US" sz="3200" b="1" dirty="0">
                <a:solidFill>
                  <a:srgbClr val="FF0000"/>
                </a:solidFill>
                <a:latin typeface="Söhne"/>
              </a:rPr>
              <a:t>Inheritance</a:t>
            </a:r>
            <a:endParaRPr lang="en-US" sz="3200" b="1" dirty="0"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53288-772E-C29D-3688-AD06200A5019}"/>
              </a:ext>
            </a:extLst>
          </p:cNvPr>
          <p:cNvSpPr txBox="1"/>
          <p:nvPr/>
        </p:nvSpPr>
        <p:spPr>
          <a:xfrm>
            <a:off x="52698" y="782195"/>
            <a:ext cx="5710149" cy="396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Söhne"/>
              </a:rPr>
              <a:t>Inheritance</a:t>
            </a:r>
            <a:r>
              <a:rPr lang="en-US" b="1" dirty="0">
                <a:latin typeface="Söhne"/>
              </a:rPr>
              <a:t>: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latin typeface="Söhne"/>
              </a:rPr>
              <a:t>Acquiring the properties and behaviors </a:t>
            </a:r>
            <a:r>
              <a:rPr lang="en-US" b="1" dirty="0">
                <a:latin typeface="Söhne"/>
              </a:rPr>
              <a:t>(attributes and methods) from another class, establishing a hierarchical relationship between classes.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The class that is inherited from is called the base class or parent class.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spc="-3" dirty="0">
                <a:latin typeface="Times New Roman"/>
                <a:cs typeface="Times New Roman"/>
              </a:rPr>
              <a:t>Inheritance </a:t>
            </a:r>
            <a:r>
              <a:rPr lang="en-US" sz="1800" dirty="0">
                <a:latin typeface="Times New Roman"/>
                <a:cs typeface="Times New Roman"/>
              </a:rPr>
              <a:t>is the </a:t>
            </a:r>
            <a:r>
              <a:rPr lang="en-US" sz="1800" spc="-3" dirty="0">
                <a:latin typeface="Times New Roman"/>
                <a:cs typeface="Times New Roman"/>
              </a:rPr>
              <a:t>most promising concept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3" dirty="0">
                <a:latin typeface="Times New Roman"/>
                <a:cs typeface="Times New Roman"/>
              </a:rPr>
              <a:t>OOP, </a:t>
            </a:r>
            <a:r>
              <a:rPr lang="en-US" sz="1800" spc="-3" dirty="0">
                <a:latin typeface="Times New Roman"/>
                <a:cs typeface="Times New Roman"/>
              </a:rPr>
              <a:t>which helps realize the goal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-3" dirty="0">
                <a:latin typeface="Times New Roman"/>
                <a:cs typeface="Times New Roman"/>
              </a:rPr>
              <a:t>constructing software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" dirty="0">
                <a:latin typeface="Times New Roman"/>
                <a:cs typeface="Times New Roman"/>
              </a:rPr>
              <a:t>from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spc="-3" dirty="0">
                <a:latin typeface="Times New Roman"/>
                <a:cs typeface="Times New Roman"/>
              </a:rPr>
              <a:t>reusable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spc="-3" dirty="0">
                <a:latin typeface="Times New Roman"/>
                <a:cs typeface="Times New Roman"/>
              </a:rPr>
              <a:t>parts</a:t>
            </a:r>
            <a:r>
              <a:rPr lang="en-US" sz="1800" spc="-3" dirty="0">
                <a:latin typeface="Times New Roman"/>
                <a:cs typeface="Times New Roman"/>
              </a:rPr>
              <a:t>, rather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" dirty="0">
                <a:latin typeface="Times New Roman"/>
                <a:cs typeface="Times New Roman"/>
              </a:rPr>
              <a:t>than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" dirty="0">
                <a:latin typeface="Times New Roman"/>
                <a:cs typeface="Times New Roman"/>
              </a:rPr>
              <a:t>hand </a:t>
            </a:r>
            <a:r>
              <a:rPr lang="en-US" sz="1800" dirty="0">
                <a:latin typeface="Times New Roman"/>
                <a:cs typeface="Times New Roman"/>
              </a:rPr>
              <a:t>coding </a:t>
            </a:r>
            <a:r>
              <a:rPr lang="en-US" sz="1800" spc="-3" dirty="0">
                <a:latin typeface="Times New Roman"/>
                <a:cs typeface="Times New Roman"/>
              </a:rPr>
              <a:t>every system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" dirty="0">
                <a:latin typeface="Times New Roman"/>
                <a:cs typeface="Times New Roman"/>
              </a:rPr>
              <a:t>from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" dirty="0">
                <a:latin typeface="Times New Roman"/>
                <a:cs typeface="Times New Roman"/>
              </a:rPr>
              <a:t>scratch</a:t>
            </a:r>
            <a:endParaRPr lang="en-US" b="1" dirty="0">
              <a:latin typeface="Söhne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8367D1-84F7-8FC4-4890-BE2C29D3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32" y="1240049"/>
            <a:ext cx="4887530" cy="212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C15EABB-9CC5-7836-D299-07415764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39" y="3819984"/>
            <a:ext cx="6000315" cy="18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0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77353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OOPs Paradigm </a:t>
            </a:r>
            <a:r>
              <a:rPr lang="en-US" sz="3200" b="1" dirty="0">
                <a:solidFill>
                  <a:srgbClr val="FF0000"/>
                </a:solidFill>
              </a:rPr>
              <a:t>-Polymorphism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12381"/>
            <a:ext cx="5721900" cy="602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Polymorphism comes from the Greek words “poly” and “morphism”.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“poly” means  many and “morphism” means form i.e.. many forms.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Polymorphism means the ability to take more than  one form.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For example, an operation have different behavior in different instances.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Different ways to achieving polymorphism in C++ program: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   1) Function overloading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   2) Operator overloading 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    3)  Virtual Functions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100" name="Picture 4" descr="Understanding Polymorphism In C#">
            <a:extLst>
              <a:ext uri="{FF2B5EF4-FFF2-40B4-BE49-F238E27FC236}">
                <a16:creationId xmlns:a16="http://schemas.microsoft.com/office/drawing/2014/main" id="{A678CA9E-9BE7-C624-FF2B-81FD967D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01" y="1681645"/>
            <a:ext cx="51911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693" y="821847"/>
            <a:ext cx="6216277" cy="1882916"/>
          </a:xfrm>
          <a:prstGeom prst="rect">
            <a:avLst/>
          </a:prstGeom>
        </p:spPr>
        <p:txBody>
          <a:bodyPr vert="horz" wrap="square" lIns="0" tIns="15586" rIns="0" bIns="0" rtlCol="0">
            <a:spAutoFit/>
          </a:bodyPr>
          <a:lstStyle/>
          <a:p>
            <a:pPr marL="533399" marR="6494" indent="-457200" algn="just">
              <a:spcBef>
                <a:spcPts val="106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Abstraction refers to the act of </a:t>
            </a:r>
            <a:r>
              <a:rPr dirty="0">
                <a:solidFill>
                  <a:srgbClr val="FF0000"/>
                </a:solidFill>
                <a:latin typeface="Söhne"/>
              </a:rPr>
              <a:t>representing essential features without including the  back ground details</a:t>
            </a:r>
            <a:r>
              <a:rPr dirty="0">
                <a:latin typeface="Söhne"/>
              </a:rPr>
              <a:t> or explanation. </a:t>
            </a:r>
            <a:endParaRPr lang="en-US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Class use the concept of data abstraction so they are called </a:t>
            </a:r>
            <a:r>
              <a:rPr lang="en-US" b="1" dirty="0">
                <a:latin typeface="Söhne"/>
              </a:rPr>
              <a:t>Abstract Data Type </a:t>
            </a:r>
            <a:r>
              <a:rPr b="1" dirty="0">
                <a:latin typeface="Söhne"/>
              </a:rPr>
              <a:t>(ADT)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4FDE1-7D8E-0D2F-D7BF-BA078C3B0FE8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3600" dirty="0"/>
              <a:t>Data abstraction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793B1-F717-EE96-991D-B51DF62F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" t="6890" r="4232" b="21034"/>
          <a:stretch/>
        </p:blipFill>
        <p:spPr>
          <a:xfrm>
            <a:off x="6505734" y="821847"/>
            <a:ext cx="5590573" cy="269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8D4818-59D9-323A-4E3E-14C1FFA6016A}"/>
              </a:ext>
            </a:extLst>
          </p:cNvPr>
          <p:cNvSpPr txBox="1"/>
          <p:nvPr/>
        </p:nvSpPr>
        <p:spPr>
          <a:xfrm>
            <a:off x="95693" y="3271585"/>
            <a:ext cx="6762307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dirty="0">
                <a:latin typeface="Söhne"/>
              </a:rPr>
              <a:t>Advantages of Abstraction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Helps to hide complexities from the user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It improves security just by showing essential details.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User only focuses on what the object does instead of how it does.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We can update the internal implementation by keeping the same interface so users will not have to adjust.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For example, </a:t>
            </a:r>
            <a:r>
              <a:rPr lang="en-US" b="1" dirty="0">
                <a:latin typeface="Söhne"/>
              </a:rPr>
              <a:t>disk brakes and drum brakes</a:t>
            </a:r>
            <a:r>
              <a:rPr lang="en-US" dirty="0">
                <a:latin typeface="Söhne"/>
              </a:rPr>
              <a:t> have different internal working but both of them are accessed with a similar interface.</a:t>
            </a:r>
          </a:p>
        </p:txBody>
      </p:sp>
    </p:spTree>
    <p:extLst>
      <p:ext uri="{BB962C8B-B14F-4D97-AF65-F5344CB8AC3E}">
        <p14:creationId xmlns:p14="http://schemas.microsoft.com/office/powerpoint/2010/main" val="405253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20734"/>
            <a:ext cx="6581553" cy="3246080"/>
          </a:xfrm>
          <a:prstGeom prst="rect">
            <a:avLst/>
          </a:prstGeom>
        </p:spPr>
        <p:txBody>
          <a:bodyPr vert="horz" wrap="square" lIns="0" tIns="14287" rIns="0" bIns="0" rtlCol="0">
            <a:spAutoFit/>
          </a:bodyPr>
          <a:lstStyle/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Binding refers to </a:t>
            </a:r>
            <a:r>
              <a:rPr dirty="0">
                <a:solidFill>
                  <a:srgbClr val="FF0000"/>
                </a:solidFill>
                <a:latin typeface="Söhne"/>
              </a:rPr>
              <a:t>linking of procedure call </a:t>
            </a:r>
            <a:r>
              <a:rPr dirty="0">
                <a:latin typeface="Söhne"/>
              </a:rPr>
              <a:t>to the code to be executed in response to the call.  </a:t>
            </a:r>
            <a:endParaRPr lang="en-US" dirty="0">
              <a:latin typeface="Söhne"/>
            </a:endParaRP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Dynamic binding(or late binding) means the </a:t>
            </a:r>
            <a:r>
              <a:rPr dirty="0">
                <a:solidFill>
                  <a:srgbClr val="FF0000"/>
                </a:solidFill>
                <a:latin typeface="Söhne"/>
              </a:rPr>
              <a:t>code associated with a given procedure call in not known  until the time of call at run time.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 </a:t>
            </a: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It is executed using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virtual functions </a:t>
            </a:r>
            <a:r>
              <a:rPr lang="en-US" dirty="0">
                <a:latin typeface="Söhne"/>
              </a:rPr>
              <a:t>in C++. </a:t>
            </a: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A virtual function is a member function in the base class &amp;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overridden (re-defined) by its derived class(es)</a:t>
            </a:r>
            <a:r>
              <a:rPr lang="en-US" dirty="0">
                <a:latin typeface="Söhne"/>
              </a:rPr>
              <a:t>. </a:t>
            </a: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While declaring in the base class, we use the keyword virtual to distinguish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A8D8B-6B1F-2F81-2C9F-B4E9031C7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5" t="20208" r="17330" b="24725"/>
          <a:stretch/>
        </p:blipFill>
        <p:spPr>
          <a:xfrm>
            <a:off x="754911" y="4401879"/>
            <a:ext cx="5220586" cy="2456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C42C3-E287-12B9-B5D6-3301B7AC1196}"/>
              </a:ext>
            </a:extLst>
          </p:cNvPr>
          <p:cNvSpPr txBox="1"/>
          <p:nvPr/>
        </p:nvSpPr>
        <p:spPr>
          <a:xfrm>
            <a:off x="7101664" y="820734"/>
            <a:ext cx="5090336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Base Class Definition</a:t>
            </a:r>
            <a:r>
              <a:rPr lang="en-US" dirty="0"/>
              <a:t>. </a:t>
            </a:r>
          </a:p>
          <a:p>
            <a:r>
              <a:rPr lang="en-US" dirty="0"/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virtual void show()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………function body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Derived Class Definition.</a:t>
            </a:r>
          </a:p>
          <a:p>
            <a:r>
              <a:rPr lang="en-US" dirty="0"/>
              <a:t>a class derived: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void show()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………function body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D0068-C2B5-3760-7753-9D48169566E6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3200" b="1" dirty="0"/>
              <a:t>OOPs Paradigm </a:t>
            </a:r>
            <a:r>
              <a:rPr lang="en-US" sz="3200" b="1" dirty="0">
                <a:solidFill>
                  <a:srgbClr val="FF0000"/>
                </a:solidFill>
              </a:rPr>
              <a:t>- Dynamic binding:</a:t>
            </a:r>
          </a:p>
          <a:p>
            <a:pPr algn="ctr">
              <a:spcAft>
                <a:spcPts val="800"/>
              </a:spcAft>
            </a:pP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5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67435"/>
            <a:ext cx="6581553" cy="4704300"/>
          </a:xfrm>
          <a:prstGeom prst="rect">
            <a:avLst/>
          </a:prstGeom>
        </p:spPr>
        <p:txBody>
          <a:bodyPr vert="horz" wrap="square" lIns="0" tIns="14287" rIns="0" bIns="0" rtlCol="0">
            <a:spAutoFit/>
          </a:bodyPr>
          <a:lstStyle/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Message passing in C++ is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method of communication between two or more objects</a:t>
            </a: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A message is a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form of request </a:t>
            </a:r>
            <a:r>
              <a:rPr lang="en-US" dirty="0">
                <a:latin typeface="Söhne"/>
              </a:rPr>
              <a:t>that is made to an object to perform a function specific to the object to which the request was made.</a:t>
            </a: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Objects communicates with each other by </a:t>
            </a:r>
            <a:r>
              <a:rPr dirty="0">
                <a:solidFill>
                  <a:srgbClr val="FF0000"/>
                </a:solidFill>
                <a:latin typeface="Söhne"/>
              </a:rPr>
              <a:t>sending and receiving information .</a:t>
            </a:r>
            <a:endParaRPr lang="en-US" dirty="0">
              <a:solidFill>
                <a:srgbClr val="FF0000"/>
              </a:solidFill>
              <a:latin typeface="Söhne"/>
            </a:endParaRPr>
          </a:p>
          <a:p>
            <a:pPr marL="76199" marR="9092" algn="just">
              <a:spcBef>
                <a:spcPts val="51"/>
              </a:spcBef>
              <a:spcAft>
                <a:spcPts val="800"/>
              </a:spcAft>
            </a:pPr>
            <a:endParaRPr dirty="0">
              <a:latin typeface="Söhne"/>
            </a:endParaRPr>
          </a:p>
          <a:p>
            <a:pPr marL="533399" marR="9092" indent="-457200" algn="just">
              <a:spcBef>
                <a:spcPts val="5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dirty="0">
                <a:latin typeface="Söhne"/>
              </a:rPr>
              <a:t>A message for an object is a request for </a:t>
            </a:r>
            <a:r>
              <a:rPr dirty="0">
                <a:solidFill>
                  <a:srgbClr val="FF0000"/>
                </a:solidFill>
                <a:latin typeface="Söhne"/>
              </a:rPr>
              <a:t>execution of a procedure </a:t>
            </a:r>
            <a:r>
              <a:rPr dirty="0">
                <a:latin typeface="Söhne"/>
              </a:rPr>
              <a:t>and therefore </a:t>
            </a:r>
            <a:r>
              <a:rPr dirty="0">
                <a:solidFill>
                  <a:srgbClr val="FF0000"/>
                </a:solidFill>
                <a:latin typeface="Söhne"/>
              </a:rPr>
              <a:t>invoke 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method</a:t>
            </a:r>
            <a:r>
              <a:rPr dirty="0">
                <a:solidFill>
                  <a:srgbClr val="FF0000"/>
                </a:solidFill>
                <a:latin typeface="Söhne"/>
              </a:rPr>
              <a:t> </a:t>
            </a:r>
            <a:r>
              <a:rPr dirty="0">
                <a:latin typeface="Söhne"/>
              </a:rPr>
              <a:t>that is called for an object and generates result</a:t>
            </a:r>
          </a:p>
          <a:p>
            <a:pPr>
              <a:spcBef>
                <a:spcPts val="20"/>
              </a:spcBef>
            </a:pPr>
            <a:endParaRPr sz="1909" dirty="0">
              <a:latin typeface="Times New Roman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100C11-B530-EFE4-D0AD-35DBE6421D2B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659" algn="ctr">
              <a:spcBef>
                <a:spcPts val="750"/>
              </a:spcBef>
            </a:pPr>
            <a:r>
              <a:rPr lang="en-US" sz="3200" b="1" dirty="0"/>
              <a:t>OOPs Paradigm -</a:t>
            </a:r>
            <a:r>
              <a:rPr lang="en-US" sz="3200" b="1" spc="-3" dirty="0">
                <a:latin typeface="Times New Roman"/>
                <a:cs typeface="Times New Roman"/>
              </a:rPr>
              <a:t>Message</a:t>
            </a:r>
            <a:r>
              <a:rPr lang="en-US" sz="3200" b="1" spc="-14" dirty="0">
                <a:latin typeface="Times New Roman"/>
                <a:cs typeface="Times New Roman"/>
              </a:rPr>
              <a:t> </a:t>
            </a:r>
            <a:r>
              <a:rPr lang="en-US" sz="3200" b="1" spc="-3" dirty="0">
                <a:latin typeface="Times New Roman"/>
                <a:cs typeface="Times New Roman"/>
              </a:rPr>
              <a:t>passing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6146" name="Picture 2" descr="Top Characteristics of Object Oriented Programming - InterviewBit">
            <a:extLst>
              <a:ext uri="{FF2B5EF4-FFF2-40B4-BE49-F238E27FC236}">
                <a16:creationId xmlns:a16="http://schemas.microsoft.com/office/drawing/2014/main" id="{C8D9A383-2337-FB0C-4798-F7C1E2309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b="21857"/>
          <a:stretch/>
        </p:blipFill>
        <p:spPr bwMode="auto">
          <a:xfrm>
            <a:off x="6821588" y="944781"/>
            <a:ext cx="5370412" cy="34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7091" y="935182"/>
            <a:ext cx="10858499" cy="4967024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533399" marR="855928" indent="-457200" algn="just">
              <a:lnSpc>
                <a:spcPct val="115599"/>
              </a:lnSpc>
              <a:spcBef>
                <a:spcPts val="68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Reusability: </a:t>
            </a:r>
            <a:r>
              <a:rPr sz="2000" b="1" dirty="0">
                <a:latin typeface="Söhne"/>
              </a:rPr>
              <a:t>In OOP programs functions and modules that are written by a user can be reused by  other users without any modification.</a:t>
            </a:r>
          </a:p>
          <a:p>
            <a:pPr marL="533399" indent="-457200" algn="just">
              <a:spcBef>
                <a:spcPts val="139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Inheritance: </a:t>
            </a:r>
            <a:r>
              <a:rPr sz="2000" b="1" dirty="0">
                <a:latin typeface="Söhne"/>
              </a:rPr>
              <a:t>Through this we can eliminate redundant code and extend the use of existing classes.</a:t>
            </a:r>
          </a:p>
          <a:p>
            <a:pPr marL="533399" marR="249808" indent="-457200" algn="just">
              <a:lnSpc>
                <a:spcPct val="110000"/>
              </a:lnSpc>
              <a:spcBef>
                <a:spcPts val="139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Data Hiding: </a:t>
            </a:r>
            <a:r>
              <a:rPr sz="2000" b="1" dirty="0">
                <a:latin typeface="Söhne"/>
              </a:rPr>
              <a:t>The programmer can hide the data and functions in a class from other classes. It helps the programmer to  build the secure programs.</a:t>
            </a:r>
          </a:p>
          <a:p>
            <a:pPr marL="533399" marR="13421" indent="-457200" algn="just">
              <a:lnSpc>
                <a:spcPct val="73700"/>
              </a:lnSpc>
              <a:spcBef>
                <a:spcPts val="511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Reduced complexity of a problem: </a:t>
            </a:r>
            <a:r>
              <a:rPr sz="2000" b="1" dirty="0">
                <a:latin typeface="Söhne"/>
              </a:rPr>
              <a:t>The given problem can be viewed as a collection of different objects. Each object  is responsible for a specific task. The problem is solved by interfacing the objects. This technique reduces the</a:t>
            </a:r>
            <a:r>
              <a:rPr lang="en-US" sz="2000" b="1" dirty="0">
                <a:latin typeface="Söhne"/>
              </a:rPr>
              <a:t> </a:t>
            </a:r>
            <a:r>
              <a:rPr sz="2000" b="1" dirty="0">
                <a:latin typeface="Söhne"/>
              </a:rPr>
              <a:t>complexity of the program design.</a:t>
            </a:r>
          </a:p>
          <a:p>
            <a:pPr marL="533399" marR="3464" indent="-457200" algn="just">
              <a:lnSpc>
                <a:spcPct val="139000"/>
              </a:lnSpc>
              <a:spcBef>
                <a:spcPts val="153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Easy to Maintain and Upgrade: </a:t>
            </a:r>
            <a:r>
              <a:rPr sz="2000" b="1" dirty="0">
                <a:latin typeface="Söhne"/>
              </a:rPr>
              <a:t>OOP makes it easy to maintain and modify existing code as new objects  can be created with small differences to existing ones. Software complexity can be easily managed.</a:t>
            </a:r>
          </a:p>
          <a:p>
            <a:pPr marL="533399" marR="1092315" indent="-457200" algn="just">
              <a:lnSpc>
                <a:spcPct val="105900"/>
              </a:lnSpc>
              <a:spcBef>
                <a:spcPts val="232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sz="2000" b="1" dirty="0">
                <a:solidFill>
                  <a:srgbClr val="FF0000"/>
                </a:solidFill>
                <a:latin typeface="Söhne"/>
              </a:rPr>
              <a:t>Message Passing</a:t>
            </a:r>
            <a:r>
              <a:rPr sz="2000" b="1" dirty="0">
                <a:latin typeface="Söhne"/>
              </a:rPr>
              <a:t>: The technique of message communication between objects makes the interface  with external systems easier.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7405E1-FD10-1ED8-2117-3CE50C82EE8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Advantages of OOP</a:t>
            </a:r>
          </a:p>
        </p:txBody>
      </p:sp>
    </p:spTree>
    <p:extLst>
      <p:ext uri="{BB962C8B-B14F-4D97-AF65-F5344CB8AC3E}">
        <p14:creationId xmlns:p14="http://schemas.microsoft.com/office/powerpoint/2010/main" val="3479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121920" tIns="60960" rIns="121920" bIns="60960" rtlCol="0" anchor="ctr">
            <a:noAutofit/>
          </a:bodyPr>
          <a:lstStyle/>
          <a:p>
            <a:pPr algn="ctr"/>
            <a:r>
              <a:rPr lang="en-US" sz="3200" b="1" i="0" dirty="0">
                <a:effectLst/>
                <a:latin typeface="Nunito sans" pitchFamily="2" charset="0"/>
              </a:rPr>
              <a:t>Classes And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4C66E-58EA-84A6-496F-67B5F4C2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1"/>
          <a:stretch/>
        </p:blipFill>
        <p:spPr>
          <a:xfrm>
            <a:off x="551384" y="692696"/>
            <a:ext cx="4859727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4E187-8E87-BE87-3A0E-9AE511CBCA8A}"/>
              </a:ext>
            </a:extLst>
          </p:cNvPr>
          <p:cNvSpPr txBox="1"/>
          <p:nvPr/>
        </p:nvSpPr>
        <p:spPr>
          <a:xfrm>
            <a:off x="5654949" y="1140708"/>
            <a:ext cx="631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alibri, sans-serif"/>
              </a:rPr>
              <a:t>Class: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Calibri, sans-serif"/>
              </a:rPr>
              <a:t>T</a:t>
            </a:r>
            <a:r>
              <a:rPr lang="en-US" sz="2400" dirty="0">
                <a:solidFill>
                  <a:srgbClr val="FF0000"/>
                </a:solidFill>
                <a:effectLst/>
                <a:latin typeface="Calibri, sans-serif"/>
              </a:rPr>
              <a:t>emplate for declaring and creating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effectLst/>
                <a:latin typeface="Calibri, sans-serif"/>
              </a:rPr>
              <a:t>Does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, sans-serif"/>
              </a:rPr>
              <a:t>not contain any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, sans-serif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, sans-serif"/>
              </a:rPr>
              <a:t>ind data as well as methods </a:t>
            </a:r>
            <a:r>
              <a:rPr lang="en-US" sz="2400" dirty="0">
                <a:solidFill>
                  <a:schemeClr val="tx1"/>
                </a:solidFill>
                <a:effectLst/>
                <a:latin typeface="Calibri, sans-serif"/>
              </a:rPr>
              <a:t>together as a single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, sans-serif"/>
              </a:rPr>
              <a:t>Logical Entity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21E9B-FC50-6775-9590-0ED39265B916}"/>
              </a:ext>
            </a:extLst>
          </p:cNvPr>
          <p:cNvSpPr txBox="1"/>
          <p:nvPr/>
        </p:nvSpPr>
        <p:spPr>
          <a:xfrm>
            <a:off x="5765800" y="4077072"/>
            <a:ext cx="6426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Object:</a:t>
            </a:r>
            <a:endParaRPr lang="en-US" sz="2400" dirty="0">
              <a:solidFill>
                <a:srgbClr val="FF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Ob</a:t>
            </a:r>
            <a:r>
              <a:rPr lang="en-US" sz="2400" dirty="0">
                <a:solidFill>
                  <a:srgbClr val="FF0000"/>
                </a:solidFill>
                <a:effectLst/>
              </a:rPr>
              <a:t>ject is an instance of a 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, sans-serif"/>
              </a:rPr>
              <a:t>M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, sans-serif"/>
              </a:rPr>
              <a:t>emory space is assigned to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effectLst/>
                <a:latin typeface="Calibri, sans-serif"/>
              </a:rPr>
              <a:t>Each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, sans-serif"/>
              </a:rPr>
              <a:t>object has its own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effectLst/>
                <a:latin typeface="Calibri, sans-serif"/>
              </a:rPr>
              <a:t>Objects are like a variable </a:t>
            </a:r>
            <a:r>
              <a:rPr lang="en-US" sz="2400" dirty="0">
                <a:solidFill>
                  <a:schemeClr val="tx1"/>
                </a:solidFill>
                <a:effectLst/>
                <a:latin typeface="Calibri, sans-serif"/>
              </a:rPr>
              <a:t>of the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, sans-serif"/>
              </a:rPr>
              <a:t>Physical Entity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71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405E1-FD10-1ED8-2117-3CE50C82EE8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Car Rental System: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31F-A673-E11A-6106-CE03ED469FD7}"/>
              </a:ext>
            </a:extLst>
          </p:cNvPr>
          <p:cNvSpPr txBox="1"/>
          <p:nvPr/>
        </p:nvSpPr>
        <p:spPr>
          <a:xfrm>
            <a:off x="0" y="620689"/>
            <a:ext cx="1219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sng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You're developing a car rental application.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Create a Car class with member variables for </a:t>
            </a:r>
            <a:r>
              <a:rPr lang="en-US" sz="2000" b="0" i="0" dirty="0">
                <a:solidFill>
                  <a:srgbClr val="0066FF"/>
                </a:solidFill>
                <a:effectLst/>
                <a:latin typeface="Söhne"/>
              </a:rPr>
              <a:t>make, model, and rental price per day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Implement a method to </a:t>
            </a:r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calculate the 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total rental cost </a:t>
            </a:r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for a specified number of days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Create an object for a car,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specify the number of rental days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, and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calculate the total cost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.</a:t>
            </a:r>
            <a:endParaRPr lang="en-US" sz="2000" dirty="0">
              <a:solidFill>
                <a:srgbClr val="C00000"/>
              </a:solidFill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2603D-B2CF-7C1C-A2F5-D05619D220FE}"/>
              </a:ext>
            </a:extLst>
          </p:cNvPr>
          <p:cNvSpPr txBox="1"/>
          <p:nvPr/>
        </p:nvSpPr>
        <p:spPr>
          <a:xfrm>
            <a:off x="0" y="2618420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Test Case 1: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Car details: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Make: Toyota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Model: Camry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Rental Price per Day: Rs 1000.00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Number of Rental Days: 5</a:t>
            </a:r>
          </a:p>
          <a:p>
            <a:pPr algn="l"/>
            <a:r>
              <a:rPr lang="en-US" sz="1800" dirty="0"/>
              <a:t>Total Rental Cost: Rs.5000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Test Case 2: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Car details: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Make: Honda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Model: Civic</a:t>
            </a:r>
          </a:p>
          <a:p>
            <a:pPr lvl="1" algn="l"/>
            <a:r>
              <a:rPr lang="en-US" b="0" i="0" dirty="0">
                <a:effectLst/>
                <a:latin typeface="Söhne"/>
              </a:rPr>
              <a:t>Rental Price per Day: Rs1500.00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Number of Rental Days: 3</a:t>
            </a:r>
          </a:p>
          <a:p>
            <a:r>
              <a:rPr lang="en-US" sz="1800" dirty="0"/>
              <a:t>Total Rental Cost: Rs.45000</a:t>
            </a:r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940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E88ED-2782-FB50-C3EE-967555D235B6}"/>
              </a:ext>
            </a:extLst>
          </p:cNvPr>
          <p:cNvSpPr txBox="1"/>
          <p:nvPr/>
        </p:nvSpPr>
        <p:spPr>
          <a:xfrm>
            <a:off x="7974" y="0"/>
            <a:ext cx="609777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//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 Car Rental System</a:t>
            </a:r>
            <a:endParaRPr 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class Car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private:</a:t>
            </a:r>
          </a:p>
          <a:p>
            <a:r>
              <a:rPr lang="en-US" sz="1600" dirty="0"/>
              <a:t>    string make;</a:t>
            </a:r>
          </a:p>
          <a:p>
            <a:r>
              <a:rPr lang="en-US" sz="1600" dirty="0"/>
              <a:t>    string model;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rentalPricePerDay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numRentalDays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public: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setCarDetails</a:t>
            </a:r>
            <a:r>
              <a:rPr lang="en-US" sz="1600" b="1" dirty="0">
                <a:highlight>
                  <a:srgbClr val="FFFF00"/>
                </a:highlight>
              </a:rPr>
              <a:t>() {</a:t>
            </a:r>
          </a:p>
          <a:p>
            <a:r>
              <a:rPr lang="en-US" sz="1600" dirty="0"/>
              <a:t>        cout &lt;&lt; "Enter the car make: ";         </a:t>
            </a:r>
            <a:r>
              <a:rPr lang="en-US" sz="1600" dirty="0" err="1"/>
              <a:t>cin</a:t>
            </a:r>
            <a:r>
              <a:rPr lang="en-US" sz="1600" dirty="0"/>
              <a:t> &gt;&gt; make;</a:t>
            </a:r>
          </a:p>
          <a:p>
            <a:r>
              <a:rPr lang="en-US" sz="1600" dirty="0"/>
              <a:t>        cout &lt;&lt; "Enter the car model: ";         </a:t>
            </a:r>
            <a:r>
              <a:rPr lang="en-US" sz="1600" dirty="0" err="1"/>
              <a:t>cin</a:t>
            </a:r>
            <a:r>
              <a:rPr lang="en-US" sz="1600" dirty="0"/>
              <a:t> &gt;&gt; model;</a:t>
            </a:r>
          </a:p>
          <a:p>
            <a:r>
              <a:rPr lang="en-US" sz="1600" dirty="0"/>
              <a:t>        cout &lt;&lt; "Enter the rental price per day: Rs";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rentalPricePerDay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setRentalDays</a:t>
            </a:r>
            <a:r>
              <a:rPr lang="en-US" sz="1600" b="1" dirty="0">
                <a:highlight>
                  <a:srgbClr val="FFFF00"/>
                </a:highlight>
              </a:rPr>
              <a:t>() {</a:t>
            </a:r>
          </a:p>
          <a:p>
            <a:r>
              <a:rPr lang="en-US" sz="1600" dirty="0"/>
              <a:t>        cout &lt;&lt; "Enter the number of rental days: ";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numRentalDays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FFFF00"/>
                </a:highlight>
              </a:rPr>
              <a:t>double </a:t>
            </a:r>
            <a:r>
              <a:rPr lang="en-US" sz="1600" b="1" dirty="0" err="1">
                <a:highlight>
                  <a:srgbClr val="FFFF00"/>
                </a:highlight>
              </a:rPr>
              <a:t>calculateRentalCost</a:t>
            </a:r>
            <a:r>
              <a:rPr lang="en-US" sz="1600" b="1" dirty="0">
                <a:highlight>
                  <a:srgbClr val="FFFF00"/>
                </a:highlight>
              </a:rPr>
              <a:t>() {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numRentalDays</a:t>
            </a:r>
            <a:r>
              <a:rPr lang="en-US" sz="1600" dirty="0"/>
              <a:t> &lt; 1) {</a:t>
            </a:r>
          </a:p>
          <a:p>
            <a:r>
              <a:rPr lang="en-US" sz="1600" dirty="0"/>
              <a:t>            cout &lt;&lt; "Invalid number of rental days.”&lt;&lt;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return 0.0;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rentalPricePerDay</a:t>
            </a:r>
            <a:r>
              <a:rPr lang="en-US" sz="1600" dirty="0"/>
              <a:t> * </a:t>
            </a:r>
            <a:r>
              <a:rPr lang="en-US" sz="1600" dirty="0" err="1"/>
              <a:t>numRentalDays</a:t>
            </a:r>
            <a:r>
              <a:rPr lang="en-US" sz="1600" dirty="0"/>
              <a:t>;</a:t>
            </a:r>
          </a:p>
          <a:p>
            <a:r>
              <a:rPr lang="en-US" sz="1600" dirty="0"/>
              <a:t>    }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43A17-E674-BC1C-22B9-E492F8DEAC18}"/>
              </a:ext>
            </a:extLst>
          </p:cNvPr>
          <p:cNvSpPr txBox="1"/>
          <p:nvPr/>
        </p:nvSpPr>
        <p:spPr>
          <a:xfrm>
            <a:off x="6105746" y="0"/>
            <a:ext cx="6097772" cy="5940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displayCarDetails</a:t>
            </a:r>
            <a:r>
              <a:rPr lang="en-US" sz="1600" b="1" dirty="0">
                <a:highlight>
                  <a:srgbClr val="FFFF00"/>
                </a:highlight>
              </a:rPr>
              <a:t>() {</a:t>
            </a:r>
          </a:p>
          <a:p>
            <a:r>
              <a:rPr lang="en-US" sz="1600" dirty="0"/>
              <a:t>        cout &lt;&lt; "Car Details:"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"Make: " &lt;&lt; make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"Model: " &lt;&lt; model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"Rental Price per Day: $" &lt;&lt; </a:t>
            </a:r>
            <a:r>
              <a:rPr lang="en-US" sz="1600" dirty="0" err="1"/>
              <a:t>rentalPricePerDay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"Number of Rental Days: " &lt;&lt; </a:t>
            </a:r>
            <a:r>
              <a:rPr lang="en-US" sz="1600" dirty="0" err="1"/>
              <a:t>numRentalDays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  <a:p>
            <a:r>
              <a:rPr lang="en-US" sz="1800" dirty="0"/>
              <a:t>int main() {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Car </a:t>
            </a:r>
            <a:r>
              <a:rPr lang="en-US" sz="1800" dirty="0" err="1">
                <a:solidFill>
                  <a:srgbClr val="FF0000"/>
                </a:solidFill>
              </a:rPr>
              <a:t>car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r>
              <a:rPr lang="en-US" sz="1800" b="1" dirty="0"/>
              <a:t>    </a:t>
            </a:r>
            <a:r>
              <a:rPr lang="en-US" sz="1800" b="1" dirty="0" err="1"/>
              <a:t>car.setCarDetails</a:t>
            </a:r>
            <a:r>
              <a:rPr lang="en-US" sz="1800" b="1" dirty="0"/>
              <a:t>();    </a:t>
            </a:r>
          </a:p>
          <a:p>
            <a:r>
              <a:rPr lang="en-US" sz="1800" b="1" dirty="0"/>
              <a:t>    </a:t>
            </a:r>
          </a:p>
          <a:p>
            <a:r>
              <a:rPr lang="en-US" b="1" dirty="0"/>
              <a:t>    </a:t>
            </a:r>
            <a:r>
              <a:rPr lang="en-US" sz="1800" b="1" dirty="0" err="1"/>
              <a:t>car.setRentalDays</a:t>
            </a:r>
            <a:r>
              <a:rPr lang="en-US" sz="1800" b="1" dirty="0"/>
              <a:t>();</a:t>
            </a:r>
          </a:p>
          <a:p>
            <a:r>
              <a:rPr lang="en-US" sz="1800" dirty="0"/>
              <a:t>    </a:t>
            </a:r>
          </a:p>
          <a:p>
            <a:r>
              <a:rPr lang="en-US" dirty="0"/>
              <a:t>    </a:t>
            </a:r>
            <a:r>
              <a:rPr lang="en-US" sz="1800" dirty="0"/>
              <a:t>double </a:t>
            </a:r>
            <a:r>
              <a:rPr lang="en-US" sz="1800" dirty="0" err="1"/>
              <a:t>totalCost</a:t>
            </a:r>
            <a:r>
              <a:rPr lang="en-US" sz="1800" dirty="0"/>
              <a:t> = </a:t>
            </a:r>
            <a:r>
              <a:rPr lang="en-US" sz="1800" b="1" dirty="0" err="1"/>
              <a:t>car.calculateRentalCost</a:t>
            </a:r>
            <a:r>
              <a:rPr lang="en-US" sz="1800" b="1" dirty="0"/>
              <a:t>();</a:t>
            </a:r>
          </a:p>
          <a:p>
            <a:r>
              <a:rPr lang="en-US" sz="1800" dirty="0"/>
              <a:t>    </a:t>
            </a:r>
          </a:p>
          <a:p>
            <a:r>
              <a:rPr lang="en-US" dirty="0"/>
              <a:t>    </a:t>
            </a:r>
            <a:r>
              <a:rPr lang="en-US" sz="1800" dirty="0"/>
              <a:t>cout &lt;&lt; "Total Rental Cost: Rs" &lt;&lt; </a:t>
            </a:r>
            <a:r>
              <a:rPr lang="en-US" sz="1800" dirty="0" err="1"/>
              <a:t>totalCost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</a:p>
          <a:p>
            <a:r>
              <a:rPr lang="en-US" dirty="0"/>
              <a:t>    </a:t>
            </a:r>
            <a:r>
              <a:rPr lang="en-US" sz="1800" dirty="0" err="1"/>
              <a:t>car.displayCarDetails</a:t>
            </a:r>
            <a:r>
              <a:rPr lang="en-US" sz="1800" dirty="0"/>
              <a:t>();</a:t>
            </a:r>
          </a:p>
          <a:p>
            <a:r>
              <a:rPr lang="en-US" sz="1800" dirty="0"/>
              <a:t>    </a:t>
            </a:r>
          </a:p>
          <a:p>
            <a:r>
              <a:rPr lang="en-US" dirty="0"/>
              <a:t>    </a:t>
            </a:r>
            <a:r>
              <a:rPr lang="en-US" sz="1800" dirty="0"/>
              <a:t>return 0;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81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/>
              <a:t>Accessing class members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491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Accessing a data member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depends  on the access control</a:t>
            </a:r>
          </a:p>
          <a:p>
            <a:pPr marL="76199" algn="just">
              <a:spcAft>
                <a:spcPts val="800"/>
              </a:spcAft>
            </a:pPr>
            <a:endParaRPr lang="en-US" sz="2000" b="1" i="0" dirty="0"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Söhne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data member</a:t>
            </a:r>
            <a:r>
              <a:rPr lang="en-US" sz="2000" b="1" i="0" dirty="0">
                <a:effectLst/>
                <a:latin typeface="Söhne"/>
              </a:rPr>
              <a:t> can be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easily accessed </a:t>
            </a:r>
            <a:r>
              <a:rPr lang="en-US" sz="2000" b="1" i="0" dirty="0">
                <a:effectLst/>
                <a:latin typeface="Söhne"/>
              </a:rPr>
              <a:t>from anywhere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private or protected</a:t>
            </a:r>
            <a:r>
              <a:rPr lang="en-US" sz="2000" b="1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cannot access directly.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create special public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member functions to access</a:t>
            </a:r>
            <a:r>
              <a:rPr lang="en-US" sz="2000" b="1" i="0" dirty="0">
                <a:effectLst/>
                <a:latin typeface="Söhne"/>
              </a:rPr>
              <a:t>, private and protected data members.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These </a:t>
            </a:r>
            <a:r>
              <a:rPr lang="en-US" sz="2000" b="1" dirty="0">
                <a:latin typeface="Söhne"/>
              </a:rPr>
              <a:t>are</a:t>
            </a:r>
            <a:r>
              <a:rPr lang="en-US" sz="2000" b="1" i="0" dirty="0">
                <a:effectLst/>
                <a:latin typeface="Söhne"/>
              </a:rPr>
              <a:t> called </a:t>
            </a:r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Accessors and Mutator methods </a:t>
            </a:r>
            <a:r>
              <a:rPr lang="en-US" sz="2000" b="1" i="0" dirty="0">
                <a:solidFill>
                  <a:srgbClr val="0000CC"/>
                </a:solidFill>
                <a:effectLst/>
                <a:latin typeface="Söhne"/>
              </a:rPr>
              <a:t>or getter and setter functions.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B33A6-2E41-006E-45A2-9819C037749D}"/>
              </a:ext>
            </a:extLst>
          </p:cNvPr>
          <p:cNvSpPr txBox="1"/>
          <p:nvPr/>
        </p:nvSpPr>
        <p:spPr>
          <a:xfrm>
            <a:off x="6294474" y="620688"/>
            <a:ext cx="5897526" cy="5450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MyClass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access specifier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attribute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access specifier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attribute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MyClass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 (public)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myObj.y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// Not allowed (private)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Accessing Private Data Members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542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To access, use and initialize the private data member </a:t>
            </a:r>
            <a:r>
              <a:rPr lang="en-US" sz="2000" dirty="0">
                <a:latin typeface="Söhne"/>
              </a:rPr>
              <a:t>use </a:t>
            </a:r>
            <a:r>
              <a:rPr lang="en-US" sz="2000" i="0" dirty="0"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0000CC"/>
                </a:solidFill>
                <a:effectLst/>
                <a:latin typeface="Söhne"/>
              </a:rPr>
              <a:t>getter() and setter() functions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rgbClr val="0000CC"/>
              </a:solidFill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00CC"/>
                </a:solidFill>
                <a:effectLst/>
                <a:latin typeface="Söhne"/>
              </a:rPr>
              <a:t>setter()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i="0" dirty="0">
                <a:effectLst/>
                <a:latin typeface="Söhne"/>
              </a:rPr>
              <a:t>set the value to a private data member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00CC"/>
                </a:solidFill>
                <a:effectLst/>
                <a:latin typeface="Söhne"/>
              </a:rPr>
              <a:t>getter() </a:t>
            </a:r>
            <a:r>
              <a:rPr lang="en-US" sz="2000" i="0" dirty="0">
                <a:solidFill>
                  <a:srgbClr val="0000CC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i="0" dirty="0">
                <a:effectLst/>
                <a:latin typeface="Söhne"/>
              </a:rPr>
              <a:t>return the value of the private data member to be used.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Both getter and setter must be defined public.</a:t>
            </a:r>
          </a:p>
          <a:p>
            <a:pPr marL="76199" algn="just">
              <a:spcAft>
                <a:spcPts val="800"/>
              </a:spcAft>
            </a:pPr>
            <a:endParaRPr lang="en-US" sz="2000" dirty="0">
              <a:latin typeface="Söhne"/>
            </a:endParaRPr>
          </a:p>
          <a:p>
            <a:pPr marL="76199" algn="just">
              <a:spcAft>
                <a:spcPts val="800"/>
              </a:spcAft>
            </a:pPr>
            <a:r>
              <a:rPr lang="en-US" sz="2000" b="1" i="0" dirty="0">
                <a:effectLst/>
                <a:latin typeface="Söhne"/>
              </a:rPr>
              <a:t>Accessing Protected Data Members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Accessible </a:t>
            </a:r>
            <a:r>
              <a:rPr lang="en-US" sz="2000" b="1" i="0" dirty="0">
                <a:effectLst/>
                <a:latin typeface="Söhne"/>
              </a:rPr>
              <a:t>inside the subclass </a:t>
            </a:r>
            <a:r>
              <a:rPr lang="en-US" sz="2000" i="0" dirty="0">
                <a:effectLst/>
                <a:latin typeface="Söhne"/>
              </a:rPr>
              <a:t>of the current class,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F</a:t>
            </a:r>
            <a:r>
              <a:rPr lang="en-US" sz="2000" i="0" dirty="0">
                <a:effectLst/>
                <a:latin typeface="Söhne"/>
              </a:rPr>
              <a:t>or non-subclass we will have to follow the steps same as to access private data 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B33A6-2E41-006E-45A2-9819C037749D}"/>
              </a:ext>
            </a:extLst>
          </p:cNvPr>
          <p:cNvSpPr txBox="1"/>
          <p:nvPr/>
        </p:nvSpPr>
        <p:spPr>
          <a:xfrm>
            <a:off x="6096000" y="620688"/>
            <a:ext cx="6095999" cy="624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class Student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private:    // private data member</a:t>
            </a:r>
          </a:p>
          <a:p>
            <a:r>
              <a:rPr lang="en-US" sz="1600" b="1" dirty="0"/>
              <a:t>    int </a:t>
            </a:r>
            <a:r>
              <a:rPr lang="en-US" sz="1600" b="1" dirty="0" err="1"/>
              <a:t>rollno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en-US" sz="1600" b="1" dirty="0"/>
              <a:t>    public:</a:t>
            </a:r>
          </a:p>
          <a:p>
            <a:r>
              <a:rPr lang="en-US" sz="1600" b="1" dirty="0"/>
              <a:t>     int </a:t>
            </a:r>
            <a:r>
              <a:rPr lang="en-US" sz="1600" b="1" dirty="0" err="1">
                <a:solidFill>
                  <a:srgbClr val="0000CC"/>
                </a:solidFill>
              </a:rPr>
              <a:t>getRollno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    {</a:t>
            </a:r>
          </a:p>
          <a:p>
            <a:r>
              <a:rPr lang="en-US" sz="1600" b="1" dirty="0"/>
              <a:t>        return </a:t>
            </a:r>
            <a:r>
              <a:rPr lang="en-US" sz="1600" b="1" dirty="0" err="1"/>
              <a:t>rollno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</a:t>
            </a:r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err="1">
                <a:solidFill>
                  <a:srgbClr val="0000CC"/>
                </a:solidFill>
              </a:rPr>
              <a:t>setRollno</a:t>
            </a:r>
            <a:endParaRPr lang="en-US" sz="1600" b="1" dirty="0"/>
          </a:p>
          <a:p>
            <a:r>
              <a:rPr lang="en-US" sz="1600" b="1" dirty="0"/>
              <a:t>    void (int i)</a:t>
            </a:r>
          </a:p>
          <a:p>
            <a:r>
              <a:rPr lang="en-US" sz="1600" b="1" dirty="0"/>
              <a:t>   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rollno</a:t>
            </a:r>
            <a:r>
              <a:rPr lang="en-US" sz="1600" b="1" dirty="0"/>
              <a:t>=i;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int main()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Student s;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s.rollono</a:t>
            </a:r>
            <a:r>
              <a:rPr lang="en-US" sz="1600" b="1" dirty="0">
                <a:solidFill>
                  <a:srgbClr val="FF0000"/>
                </a:solidFill>
              </a:rPr>
              <a:t>=1;  //Compile time error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cout&lt;&lt; </a:t>
            </a:r>
            <a:r>
              <a:rPr lang="en-US" sz="1600" b="1" dirty="0" err="1">
                <a:solidFill>
                  <a:srgbClr val="FF0000"/>
                </a:solidFill>
              </a:rPr>
              <a:t>s.rollno</a:t>
            </a:r>
            <a:r>
              <a:rPr lang="en-US" sz="1600" b="1" dirty="0">
                <a:solidFill>
                  <a:srgbClr val="FF0000"/>
                </a:solidFill>
              </a:rPr>
              <a:t>; //Compile time error</a:t>
            </a:r>
          </a:p>
          <a:p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s.</a:t>
            </a:r>
            <a:r>
              <a:rPr lang="en-US" sz="1600" b="1" dirty="0" err="1">
                <a:solidFill>
                  <a:srgbClr val="0000CC"/>
                </a:solidFill>
              </a:rPr>
              <a:t>setRollno</a:t>
            </a:r>
            <a:r>
              <a:rPr lang="en-US" sz="1600" b="1" dirty="0"/>
              <a:t>(1); 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&lt;&lt; </a:t>
            </a:r>
            <a:r>
              <a:rPr lang="en-US" sz="1600" b="1" dirty="0" err="1"/>
              <a:t>s.</a:t>
            </a:r>
            <a:r>
              <a:rPr lang="en-US" sz="1600" b="1" dirty="0" err="1">
                <a:solidFill>
                  <a:srgbClr val="0000CC"/>
                </a:solidFill>
              </a:rPr>
              <a:t>getRollno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2630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</a:rPr>
              <a:t>Member Functions(methods) </a:t>
            </a:r>
            <a:r>
              <a:rPr lang="en-US" sz="2400" b="1" dirty="0"/>
              <a:t>of Classes in C++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589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Member functions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are the functions, which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are declared/ defined in  class definition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works on the data members of the class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 Definition of Member Function  ca be</a:t>
            </a:r>
          </a:p>
          <a:p>
            <a:pPr marL="1333499" lvl="2" indent="-3429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system-ui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inside  class (or)</a:t>
            </a:r>
          </a:p>
          <a:p>
            <a:pPr marL="1333499" lvl="2" indent="-3429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 outside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the definition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of class.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12529"/>
              </a:solidFill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If 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system-ui"/>
              </a:rPr>
              <a:t>function definition is  inside class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, then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ystem-ui"/>
              </a:rPr>
              <a:t>no need to declare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 ,  </a:t>
            </a:r>
            <a:r>
              <a:rPr lang="en-US" sz="2000" b="0" i="0" dirty="0">
                <a:solidFill>
                  <a:srgbClr val="0000CC"/>
                </a:solidFill>
                <a:effectLst/>
                <a:latin typeface="system-ui"/>
              </a:rPr>
              <a:t>directly define the function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en-US" sz="2000" i="0" dirty="0"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f 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system-ui"/>
              </a:rPr>
              <a:t>function definition is outside class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then we </a:t>
            </a:r>
            <a:r>
              <a:rPr lang="en-US" sz="2000" b="0" i="0" dirty="0">
                <a:solidFill>
                  <a:srgbClr val="0000CC"/>
                </a:solidFill>
                <a:effectLst/>
                <a:latin typeface="system-ui"/>
              </a:rPr>
              <a:t>must declare the function inside class  and then define it outside.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00CC"/>
                </a:solidFill>
                <a:effectLst/>
                <a:latin typeface="system-ui"/>
              </a:rPr>
              <a:t>Here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we have to use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ystem-ui"/>
              </a:rPr>
              <a:t>scope resolution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::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ystem-ui"/>
              </a:rPr>
              <a:t> operator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along with class name along with function name.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00CC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6019800" y="641763"/>
            <a:ext cx="6172200" cy="2964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//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ystem-ui"/>
              </a:rPr>
              <a:t> Definition of method</a:t>
            </a:r>
            <a:r>
              <a:rPr 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system-ui"/>
              </a:rPr>
              <a:t>  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ystem-ui"/>
              </a:rPr>
              <a:t>inside  class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class Cube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int side;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b="1" dirty="0">
                <a:highlight>
                  <a:srgbClr val="FFFF00"/>
                </a:highlight>
              </a:rPr>
              <a:t>int </a:t>
            </a:r>
            <a:r>
              <a:rPr lang="en-US" b="1" dirty="0" err="1">
                <a:highlight>
                  <a:srgbClr val="FFFF00"/>
                </a:highlight>
              </a:rPr>
              <a:t>getVolume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side*side*side;      //returns volume of cube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06369-1BED-FC92-E99E-0168CDA5A079}"/>
              </a:ext>
            </a:extLst>
          </p:cNvPr>
          <p:cNvSpPr txBox="1"/>
          <p:nvPr/>
        </p:nvSpPr>
        <p:spPr>
          <a:xfrm>
            <a:off x="6094228" y="3606677"/>
            <a:ext cx="6097772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//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ystem-ui"/>
              </a:rPr>
              <a:t> Definition of method</a:t>
            </a:r>
            <a:r>
              <a:rPr 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system-ui"/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  <a:latin typeface="system-ui"/>
              </a:rPr>
              <a:t>outside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system-ui"/>
              </a:rPr>
              <a:t>  class</a:t>
            </a:r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r>
              <a:rPr lang="en-US" dirty="0"/>
              <a:t>class Cube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int side;</a:t>
            </a:r>
          </a:p>
          <a:p>
            <a:r>
              <a:rPr lang="en-US" b="1" dirty="0">
                <a:highlight>
                  <a:srgbClr val="00FF00"/>
                </a:highlight>
              </a:rPr>
              <a:t>    int </a:t>
            </a:r>
            <a:r>
              <a:rPr lang="en-US" b="1" dirty="0" err="1">
                <a:highlight>
                  <a:srgbClr val="00FF00"/>
                </a:highlight>
              </a:rPr>
              <a:t>getVolume</a:t>
            </a:r>
            <a:r>
              <a:rPr lang="en-US" b="1" dirty="0">
                <a:highlight>
                  <a:srgbClr val="00FF00"/>
                </a:highlight>
              </a:rPr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member function defined outside class definition</a:t>
            </a:r>
          </a:p>
          <a:p>
            <a:r>
              <a:rPr lang="en-US" b="1" dirty="0">
                <a:highlight>
                  <a:srgbClr val="00FF00"/>
                </a:highlight>
              </a:rPr>
              <a:t>int Cube :: </a:t>
            </a:r>
            <a:r>
              <a:rPr lang="en-US" b="1" dirty="0" err="1">
                <a:highlight>
                  <a:srgbClr val="00FF00"/>
                </a:highlight>
              </a:rPr>
              <a:t>getVolume</a:t>
            </a:r>
            <a:r>
              <a:rPr lang="en-US" b="1" dirty="0">
                <a:highlight>
                  <a:srgbClr val="00FF00"/>
                </a:highlight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return side*side*side;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80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Static Data Members </a:t>
            </a: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ystem-ui"/>
              </a:rPr>
              <a:t>Static data members in C++ are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used to store values </a:t>
            </a:r>
            <a:r>
              <a:rPr lang="en-US" sz="2000" b="1" i="0" u="sng" dirty="0">
                <a:solidFill>
                  <a:srgbClr val="FF0000"/>
                </a:solidFill>
                <a:effectLst/>
                <a:latin typeface="system-ui"/>
              </a:rPr>
              <a:t>common to the entire class</a:t>
            </a:r>
            <a:endParaRPr lang="en-US" sz="2000" b="1" u="sng" dirty="0">
              <a:solidFill>
                <a:srgbClr val="FF0000"/>
              </a:solidFill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61738E"/>
                </a:solidFill>
                <a:effectLst/>
                <a:latin typeface="__Source_Sans_Pro_fea366"/>
              </a:rPr>
              <a:t> A </a:t>
            </a:r>
            <a:r>
              <a:rPr lang="en-US" sz="2000" b="0" i="0" dirty="0">
                <a:effectLst/>
                <a:latin typeface="__Source_Sans_Pro_fea366"/>
              </a:rPr>
              <a:t>static data member</a:t>
            </a:r>
            <a:r>
              <a:rPr lang="en-US" sz="2000" b="0" i="0" dirty="0">
                <a:solidFill>
                  <a:srgbClr val="61738E"/>
                </a:solidFill>
                <a:effectLst/>
                <a:latin typeface="__Source_Sans_Pro_fea366"/>
              </a:rPr>
              <a:t> </a:t>
            </a:r>
            <a:r>
              <a:rPr lang="en-US" sz="2000" b="0" i="0" dirty="0">
                <a:solidFill>
                  <a:srgbClr val="0000CC"/>
                </a:solidFill>
                <a:effectLst/>
                <a:latin typeface="__Source_Sans_Pro_fea366"/>
              </a:rPr>
              <a:t>is </a:t>
            </a:r>
            <a:r>
              <a:rPr lang="en-US" sz="2000" b="1" i="0" u="sng" dirty="0">
                <a:solidFill>
                  <a:srgbClr val="0000CC"/>
                </a:solidFill>
                <a:effectLst/>
                <a:latin typeface="__Source_Sans_Pro_fea366"/>
              </a:rPr>
              <a:t>available globally for all the objects </a:t>
            </a:r>
            <a:r>
              <a:rPr lang="en-US" sz="2000" b="0" i="0" dirty="0">
                <a:solidFill>
                  <a:srgbClr val="61738E"/>
                </a:solidFill>
                <a:effectLst/>
                <a:latin typeface="__Source_Sans_Pro_fea366"/>
              </a:rPr>
              <a:t>of the same class.</a:t>
            </a:r>
            <a:endParaRPr lang="en-US" sz="2000" dirty="0">
              <a:solidFill>
                <a:srgbClr val="61738E"/>
              </a:solidFill>
              <a:latin typeface="__Source_Sans_Pro_fea366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A static data member maintains its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single copy that is shared by all the objects of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3E2DB-4C94-1372-BCA9-6C0F6110A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4" t="17572" r="6441" b="14675"/>
          <a:stretch/>
        </p:blipFill>
        <p:spPr>
          <a:xfrm>
            <a:off x="384790" y="2764865"/>
            <a:ext cx="5023639" cy="3753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968E8-7530-DDA7-2BA5-169010268F8E}"/>
              </a:ext>
            </a:extLst>
          </p:cNvPr>
          <p:cNvSpPr txBox="1"/>
          <p:nvPr/>
        </p:nvSpPr>
        <p:spPr>
          <a:xfrm>
            <a:off x="6041451" y="620688"/>
            <a:ext cx="6097772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BankAccount</a:t>
            </a:r>
            <a:endParaRPr lang="en-US" sz="2000" dirty="0"/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public:</a:t>
            </a:r>
          </a:p>
          <a:p>
            <a:r>
              <a:rPr lang="en-US" sz="2000" dirty="0"/>
              <a:t>    string name;</a:t>
            </a:r>
          </a:p>
          <a:p>
            <a:r>
              <a:rPr lang="en-US" sz="2000" dirty="0"/>
              <a:t>    string </a:t>
            </a:r>
            <a:r>
              <a:rPr lang="en-US" sz="2000" dirty="0" err="1"/>
              <a:t>accno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static string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ifscCode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en-US" sz="2000" dirty="0"/>
              <a:t>    void </a:t>
            </a:r>
            <a:r>
              <a:rPr lang="en-US" sz="2000" dirty="0" err="1"/>
              <a:t>displayIfsc</a:t>
            </a:r>
            <a:r>
              <a:rPr lang="en-US" sz="2000" dirty="0"/>
              <a:t>() {  </a:t>
            </a:r>
          </a:p>
          <a:p>
            <a:r>
              <a:rPr lang="en-US" sz="2000" dirty="0"/>
              <a:t>     //code to </a:t>
            </a:r>
            <a:r>
              <a:rPr lang="en-US" sz="2000" dirty="0" err="1"/>
              <a:t>disp</a:t>
            </a:r>
            <a:r>
              <a:rPr lang="en-US" sz="2000" dirty="0"/>
              <a:t> </a:t>
            </a:r>
            <a:r>
              <a:rPr lang="en-US" sz="2000" dirty="0" err="1"/>
              <a:t>ifsc</a:t>
            </a:r>
            <a:r>
              <a:rPr lang="en-US" sz="2000" dirty="0"/>
              <a:t> code</a:t>
            </a:r>
          </a:p>
          <a:p>
            <a:r>
              <a:rPr lang="en-US" sz="2000" dirty="0"/>
              <a:t>     }</a:t>
            </a:r>
          </a:p>
          <a:p>
            <a:r>
              <a:rPr lang="en-US" sz="2000" dirty="0"/>
              <a:t>};</a:t>
            </a:r>
          </a:p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string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BankAccount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ifscCode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= "ABCB0001234";</a:t>
            </a:r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BankAccount</a:t>
            </a:r>
            <a:r>
              <a:rPr lang="en-US" sz="2000" dirty="0"/>
              <a:t> acc1;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BankAccount</a:t>
            </a:r>
            <a:r>
              <a:rPr lang="en-US" sz="2000" dirty="0"/>
              <a:t> acc2;</a:t>
            </a:r>
          </a:p>
          <a:p>
            <a:r>
              <a:rPr lang="en-US" sz="2000" dirty="0"/>
              <a:t>    acc1.displayIfsc (); </a:t>
            </a:r>
            <a:r>
              <a:rPr lang="en-US" sz="2000" dirty="0">
                <a:solidFill>
                  <a:srgbClr val="FF0000"/>
                </a:solidFill>
              </a:rPr>
              <a:t>//prints same IFSC code</a:t>
            </a:r>
          </a:p>
          <a:p>
            <a:r>
              <a:rPr lang="en-US" sz="2000" dirty="0"/>
              <a:t>    acc2.displayIfsc (); </a:t>
            </a:r>
            <a:r>
              <a:rPr lang="en-US" sz="2000" dirty="0">
                <a:solidFill>
                  <a:srgbClr val="FF0000"/>
                </a:solidFill>
              </a:rPr>
              <a:t>//prints same IFSC code</a:t>
            </a:r>
          </a:p>
          <a:p>
            <a:r>
              <a:rPr lang="en-US" sz="2000" dirty="0"/>
              <a:t> // </a:t>
            </a:r>
            <a:r>
              <a:rPr lang="en-US" sz="2000" b="1" dirty="0"/>
              <a:t>acc1</a:t>
            </a:r>
            <a:r>
              <a:rPr lang="en-US" sz="2000" dirty="0"/>
              <a:t> and </a:t>
            </a:r>
            <a:r>
              <a:rPr lang="en-US" sz="2000" b="1" dirty="0"/>
              <a:t>acc2</a:t>
            </a:r>
            <a:r>
              <a:rPr lang="en-US" sz="2000" dirty="0"/>
              <a:t> use same copy of </a:t>
            </a:r>
            <a:r>
              <a:rPr lang="en-US" sz="2000" dirty="0" err="1"/>
              <a:t>ifsc</a:t>
            </a:r>
            <a:r>
              <a:rPr lang="en-US" sz="2000" dirty="0"/>
              <a:t> code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59776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48E9B-2F55-DC7B-FFF0-94AA00B1BD4C}"/>
              </a:ext>
            </a:extLst>
          </p:cNvPr>
          <p:cNvSpPr txBox="1"/>
          <p:nvPr/>
        </p:nvSpPr>
        <p:spPr>
          <a:xfrm>
            <a:off x="0" y="66675"/>
            <a:ext cx="125349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//static data member</a:t>
            </a:r>
          </a:p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 err="1"/>
              <a:t>BankAccount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              string name;  int </a:t>
            </a:r>
            <a:r>
              <a:rPr lang="en-US" dirty="0" err="1"/>
              <a:t>accno</a:t>
            </a:r>
            <a:r>
              <a:rPr lang="en-US" dirty="0"/>
              <a:t>; </a:t>
            </a:r>
          </a:p>
          <a:p>
            <a:r>
              <a:rPr lang="en-US" dirty="0"/>
              <a:t>                             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static string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ifscode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; </a:t>
            </a:r>
            <a:r>
              <a:rPr lang="en-US" dirty="0">
                <a:solidFill>
                  <a:srgbClr val="0000CC"/>
                </a:solidFill>
                <a:highlight>
                  <a:srgbClr val="FFFF00"/>
                </a:highlight>
              </a:rPr>
              <a:t>//static data </a:t>
            </a:r>
            <a:r>
              <a:rPr lang="en-US" dirty="0" err="1">
                <a:solidFill>
                  <a:srgbClr val="0000CC"/>
                </a:solidFill>
                <a:highlight>
                  <a:srgbClr val="FFFF00"/>
                </a:highlight>
              </a:rPr>
              <a:t>memeber</a:t>
            </a:r>
            <a:endParaRPr lang="en-US" dirty="0">
              <a:solidFill>
                <a:srgbClr val="0000CC"/>
              </a:solidFill>
              <a:highlight>
                <a:srgbClr val="FFFF00"/>
              </a:highlight>
            </a:endParaRPr>
          </a:p>
          <a:p>
            <a:r>
              <a:rPr lang="en-US" dirty="0"/>
              <a:t>	void </a:t>
            </a:r>
            <a:r>
              <a:rPr lang="en-US" dirty="0" err="1"/>
              <a:t>setDetails</a:t>
            </a:r>
            <a:r>
              <a:rPr lang="en-US" dirty="0"/>
              <a:t>() {</a:t>
            </a:r>
          </a:p>
          <a:p>
            <a:r>
              <a:rPr lang="en-US" dirty="0"/>
              <a:t>		 cout&lt;&lt;"Enter the name of acc holder and acc no \n";</a:t>
            </a:r>
          </a:p>
          <a:p>
            <a:r>
              <a:rPr lang="en-US" dirty="0"/>
              <a:t>		 </a:t>
            </a:r>
            <a:r>
              <a:rPr lang="en-US" dirty="0" err="1"/>
              <a:t>cin</a:t>
            </a:r>
            <a:r>
              <a:rPr lang="en-US" dirty="0"/>
              <a:t>&gt;&gt;name&gt;&gt;</a:t>
            </a:r>
            <a:r>
              <a:rPr lang="en-US" dirty="0" err="1"/>
              <a:t>accno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getDetails</a:t>
            </a:r>
            <a:r>
              <a:rPr lang="en-US" dirty="0"/>
              <a:t>() {</a:t>
            </a:r>
          </a:p>
          <a:p>
            <a:r>
              <a:rPr lang="en-US" dirty="0"/>
              <a:t>                  cout&lt;&lt;"\n The Account details :\n"; </a:t>
            </a:r>
          </a:p>
          <a:p>
            <a:r>
              <a:rPr lang="en-US" dirty="0"/>
              <a:t>	cout&lt;&lt;"Name = "&lt;&lt;name&lt;&lt;" acc no= "&lt;&lt;</a:t>
            </a:r>
            <a:r>
              <a:rPr lang="en-US" dirty="0" err="1"/>
              <a:t>accno</a:t>
            </a:r>
            <a:r>
              <a:rPr lang="en-US" dirty="0"/>
              <a:t>&lt;&lt;" IFSC Code: "&lt;&lt;</a:t>
            </a:r>
            <a:r>
              <a:rPr lang="en-US" dirty="0" err="1"/>
              <a:t>ifscode</a:t>
            </a:r>
            <a:r>
              <a:rPr lang="en-US" dirty="0"/>
              <a:t>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string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BankAccount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::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ifscode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="ABC123789";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BankAccount</a:t>
            </a:r>
            <a:r>
              <a:rPr lang="en-US" dirty="0"/>
              <a:t> acc1,acc2;</a:t>
            </a:r>
          </a:p>
          <a:p>
            <a:r>
              <a:rPr lang="en-US" dirty="0"/>
              <a:t>	acc1.setDetails(); acc2.setDetails();</a:t>
            </a:r>
          </a:p>
          <a:p>
            <a:r>
              <a:rPr lang="en-US" dirty="0"/>
              <a:t>	acc1.getDetails();acc2.getDetails();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4757-7D76-7137-30F1-C8DCC57ECA9C}"/>
              </a:ext>
            </a:extLst>
          </p:cNvPr>
          <p:cNvSpPr/>
          <p:nvPr/>
        </p:nvSpPr>
        <p:spPr>
          <a:xfrm>
            <a:off x="8543926" y="666749"/>
            <a:ext cx="1657350" cy="657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IFSC</a:t>
            </a:r>
            <a:r>
              <a:rPr lang="en-US" b="1" dirty="0" err="1"/>
              <a:t>code</a:t>
            </a:r>
            <a:endParaRPr lang="en-US" b="1" dirty="0"/>
          </a:p>
          <a:p>
            <a:pPr algn="ctr"/>
            <a:r>
              <a:rPr lang="en-US" b="1" dirty="0"/>
              <a:t>ABC123789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A271B-55C7-0FB1-65C9-7A47F59BEBED}"/>
              </a:ext>
            </a:extLst>
          </p:cNvPr>
          <p:cNvSpPr/>
          <p:nvPr/>
        </p:nvSpPr>
        <p:spPr>
          <a:xfrm>
            <a:off x="8077200" y="2152650"/>
            <a:ext cx="1219200" cy="857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6133A-89BD-402A-429A-0F9CB15E7FD5}"/>
              </a:ext>
            </a:extLst>
          </p:cNvPr>
          <p:cNvSpPr/>
          <p:nvPr/>
        </p:nvSpPr>
        <p:spPr>
          <a:xfrm>
            <a:off x="10039350" y="2152650"/>
            <a:ext cx="1219200" cy="8572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D9FBBF9-C1B4-8371-367C-7F43CF86C29B}"/>
              </a:ext>
            </a:extLst>
          </p:cNvPr>
          <p:cNvCxnSpPr/>
          <p:nvPr/>
        </p:nvCxnSpPr>
        <p:spPr>
          <a:xfrm rot="5400000" flipH="1" flipV="1">
            <a:off x="8439150" y="1571625"/>
            <a:ext cx="1028701" cy="533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76C1F5-952D-C3BD-C892-A1AB3D03EE01}"/>
              </a:ext>
            </a:extLst>
          </p:cNvPr>
          <p:cNvCxnSpPr/>
          <p:nvPr/>
        </p:nvCxnSpPr>
        <p:spPr>
          <a:xfrm rot="16200000" flipV="1">
            <a:off x="9482137" y="1433512"/>
            <a:ext cx="1028702" cy="8096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/>
              <a:t>Static Member functions in C++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rgbClr val="FF0000"/>
              </a:solidFill>
              <a:effectLst/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work for the class as whole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rather than for a particular object of a class.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12529"/>
                </a:solidFill>
                <a:latin typeface="system-ui"/>
              </a:rPr>
              <a:t>Created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static keyword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u="sng" dirty="0">
                <a:solidFill>
                  <a:srgbClr val="212529"/>
                </a:solidFill>
                <a:effectLst/>
                <a:latin typeface="system-ui"/>
              </a:rPr>
              <a:t>Called by using class name </a:t>
            </a:r>
            <a:r>
              <a:rPr lang="en-US" sz="2000" b="1" u="sng" dirty="0">
                <a:solidFill>
                  <a:srgbClr val="212529"/>
                </a:solidFill>
                <a:latin typeface="system-ui"/>
              </a:rPr>
              <a:t>with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scope resolution :: operator.</a:t>
            </a:r>
            <a:endParaRPr lang="en-US" sz="2000" i="0" dirty="0">
              <a:solidFill>
                <a:srgbClr val="FF0000"/>
              </a:solidFill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12529"/>
                </a:solidFill>
                <a:latin typeface="system-ui"/>
              </a:rPr>
              <a:t>C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an be called using the object and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direct member access .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 operator.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6019800" y="641763"/>
            <a:ext cx="61722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class X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public: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C00000"/>
                </a:solidFill>
              </a:rPr>
              <a:t>static void fun()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// statement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FFFF00"/>
                </a:highlight>
              </a:rPr>
              <a:t>X::fun();  // calling member function directly with class name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410BB-A4EF-AE3C-D8AC-2B7AE7D041D8}"/>
              </a:ext>
            </a:extLst>
          </p:cNvPr>
          <p:cNvSpPr txBox="1"/>
          <p:nvPr/>
        </p:nvSpPr>
        <p:spPr>
          <a:xfrm>
            <a:off x="126011" y="3995971"/>
            <a:ext cx="5736651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static </a:t>
            </a:r>
            <a:r>
              <a:rPr lang="en-US" b="1" dirty="0" err="1"/>
              <a:t>data_type</a:t>
            </a:r>
            <a:r>
              <a:rPr lang="en-US" b="1" dirty="0"/>
              <a:t> </a:t>
            </a:r>
            <a:r>
              <a:rPr lang="en-US" b="1" dirty="0" err="1"/>
              <a:t>data_member_name</a:t>
            </a:r>
            <a:r>
              <a:rPr lang="en-US" b="1" dirty="0"/>
              <a:t>;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class A{</a:t>
            </a:r>
          </a:p>
          <a:p>
            <a:pPr lvl="1"/>
            <a:r>
              <a:rPr lang="en-US" b="1" dirty="0"/>
              <a:t>     static int x;</a:t>
            </a:r>
          </a:p>
          <a:p>
            <a:pPr lvl="1"/>
            <a:r>
              <a:rPr lang="en-US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5617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Static Data Members with Member Functions</a:t>
            </a:r>
            <a:endParaRPr lang="en-US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85725" y="641763"/>
            <a:ext cx="1210627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#include&lt;iostream&gt;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class </a:t>
            </a:r>
            <a:r>
              <a:rPr lang="en-US" sz="1600" b="1" dirty="0" err="1"/>
              <a:t>Myclass</a:t>
            </a:r>
            <a:r>
              <a:rPr lang="en-US" sz="1600" b="1" dirty="0"/>
              <a:t> {</a:t>
            </a:r>
          </a:p>
          <a:p>
            <a:r>
              <a:rPr lang="en-US" sz="1600" b="1" dirty="0"/>
              <a:t>	private:</a:t>
            </a:r>
          </a:p>
          <a:p>
            <a:r>
              <a:rPr lang="en-US" sz="1600" b="1" dirty="0"/>
              <a:t>    	</a:t>
            </a:r>
            <a:r>
              <a:rPr lang="en-US" sz="1600" b="1" dirty="0">
                <a:solidFill>
                  <a:srgbClr val="FF0000"/>
                </a:solidFill>
              </a:rPr>
              <a:t>static int count; // Static data member to count instances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    void increment() {</a:t>
            </a:r>
          </a:p>
          <a:p>
            <a:r>
              <a:rPr lang="en-US" sz="1600" b="1" dirty="0"/>
              <a:t>       	 count++; </a:t>
            </a:r>
          </a:p>
          <a:p>
            <a:r>
              <a:rPr lang="en-US" sz="1600" b="1" dirty="0"/>
              <a:t>   	 }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static int </a:t>
            </a:r>
            <a:r>
              <a:rPr lang="en-US" sz="1600" b="1" dirty="0" err="1">
                <a:solidFill>
                  <a:srgbClr val="FF0000"/>
                </a:solidFill>
              </a:rPr>
              <a:t>getCount</a:t>
            </a:r>
            <a:r>
              <a:rPr lang="en-US" sz="1600" b="1" dirty="0">
                <a:solidFill>
                  <a:srgbClr val="FF0000"/>
                </a:solidFill>
              </a:rPr>
              <a:t>() {    </a:t>
            </a:r>
            <a:r>
              <a:rPr lang="en-US" sz="1600" b="1" dirty="0"/>
              <a:t>// Static member function to get the count   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/>
              <a:t>             return count; 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// Initialize the static count to 0</a:t>
            </a:r>
          </a:p>
          <a:p>
            <a:r>
              <a:rPr lang="en-US" sz="1600" b="1" dirty="0"/>
              <a:t>int </a:t>
            </a:r>
            <a:r>
              <a:rPr lang="en-US" sz="1600" b="1" dirty="0" err="1"/>
              <a:t>Myclass</a:t>
            </a:r>
            <a:r>
              <a:rPr lang="en-US" sz="1600" b="1" dirty="0"/>
              <a:t>::count = 0;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Myclass</a:t>
            </a:r>
            <a:r>
              <a:rPr lang="en-US" sz="1600" b="1" dirty="0"/>
              <a:t> m1,m2,m3;</a:t>
            </a:r>
          </a:p>
          <a:p>
            <a:r>
              <a:rPr lang="en-US" sz="1600" b="1" dirty="0"/>
              <a:t>    m1.increment();m2.increment();m3.increment();</a:t>
            </a:r>
          </a:p>
          <a:p>
            <a:r>
              <a:rPr lang="en-US" sz="1600" b="1" dirty="0"/>
              <a:t>    // Get and display the count using the static member function    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FFFF00"/>
                </a:highlight>
              </a:rPr>
              <a:t>int </a:t>
            </a:r>
            <a:r>
              <a:rPr lang="en-US" sz="1600" b="1" dirty="0" err="1">
                <a:highlight>
                  <a:srgbClr val="FFFF00"/>
                </a:highlight>
              </a:rPr>
              <a:t>totalCount</a:t>
            </a:r>
            <a:r>
              <a:rPr lang="en-US" sz="1600" b="1" dirty="0">
                <a:highlight>
                  <a:srgbClr val="FFFF00"/>
                </a:highlight>
              </a:rPr>
              <a:t> = </a:t>
            </a:r>
            <a:r>
              <a:rPr lang="en-US" sz="1600" b="1" dirty="0" err="1">
                <a:highlight>
                  <a:srgbClr val="FFFF00"/>
                </a:highlight>
              </a:rPr>
              <a:t>Myclass</a:t>
            </a:r>
            <a:r>
              <a:rPr lang="en-US" sz="1600" b="1" dirty="0">
                <a:highlight>
                  <a:srgbClr val="FFFF00"/>
                </a:highlight>
              </a:rPr>
              <a:t>::</a:t>
            </a:r>
            <a:r>
              <a:rPr lang="en-US" sz="1600" b="1" dirty="0" err="1">
                <a:highlight>
                  <a:srgbClr val="FFFF00"/>
                </a:highlight>
              </a:rPr>
              <a:t>getCount</a:t>
            </a:r>
            <a:r>
              <a:rPr lang="en-US" sz="1600" b="1" dirty="0">
                <a:highlight>
                  <a:srgbClr val="FFFF00"/>
                </a:highlight>
              </a:rPr>
              <a:t>();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//calling static member function using class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    cout &lt;&lt; "Number of instances created: " &lt;&lt; </a:t>
            </a:r>
            <a:r>
              <a:rPr lang="en-US" sz="1600" b="1" dirty="0" err="1"/>
              <a:t>totalCount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31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ctr">
              <a:spcAft>
                <a:spcPts val="800"/>
              </a:spcAft>
            </a:pPr>
            <a:r>
              <a:rPr lang="en-US" sz="2800" b="1" i="0" dirty="0">
                <a:solidFill>
                  <a:srgbClr val="FF0000"/>
                </a:solidFill>
                <a:effectLst/>
                <a:latin typeface="system-ui"/>
              </a:rPr>
              <a:t>Tracking Software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1600" b="1" u="sng" dirty="0">
                <a:solidFill>
                  <a:srgbClr val="FF0000"/>
                </a:solidFill>
                <a:latin typeface="system-ui"/>
              </a:rPr>
              <a:t>Problem Statement:</a:t>
            </a:r>
            <a:endParaRPr lang="en-US" sz="1600" b="1" i="0" u="sng" dirty="0">
              <a:solidFill>
                <a:srgbClr val="FF0000"/>
              </a:solidFill>
              <a:effectLst/>
              <a:latin typeface="system-ui"/>
            </a:endParaRPr>
          </a:p>
          <a:p>
            <a:pPr marL="76199" algn="just">
              <a:spcAft>
                <a:spcPts val="800"/>
              </a:spcAft>
            </a:pPr>
            <a:r>
              <a:rPr lang="en-US" sz="1600" b="1" i="0" dirty="0">
                <a:effectLst/>
                <a:latin typeface="system-ui"/>
              </a:rPr>
              <a:t>You are developing a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ystem-ui"/>
              </a:rPr>
              <a:t>software licensing system </a:t>
            </a:r>
            <a:r>
              <a:rPr lang="en-US" sz="1600" b="1" i="0" dirty="0">
                <a:effectLst/>
                <a:latin typeface="system-ui"/>
              </a:rPr>
              <a:t>that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ystem-ui"/>
              </a:rPr>
              <a:t>tracks the number of users </a:t>
            </a:r>
            <a:r>
              <a:rPr lang="en-US" sz="1600" b="1" i="0" dirty="0">
                <a:effectLst/>
                <a:latin typeface="system-ui"/>
              </a:rPr>
              <a:t>or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ystem-ui"/>
              </a:rPr>
              <a:t>instances </a:t>
            </a:r>
            <a:r>
              <a:rPr lang="en-US" sz="1600" b="1" i="0" dirty="0">
                <a:effectLst/>
                <a:latin typeface="system-ui"/>
              </a:rPr>
              <a:t>of your software currently running.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i="0" dirty="0">
                <a:effectLst/>
                <a:latin typeface="system-ui"/>
              </a:rPr>
              <a:t>Each time a new user starts the software, it should increment the count of active users, and when a user closes the software, it should decrement the count.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i="0" dirty="0">
                <a:effectLst/>
                <a:latin typeface="system-ui"/>
              </a:rPr>
              <a:t>Your task is to create a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system-ui"/>
              </a:rPr>
              <a:t>UserTracker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ystem-ui"/>
              </a:rPr>
              <a:t> class </a:t>
            </a:r>
            <a:r>
              <a:rPr lang="en-US" sz="1600" b="1" i="0" dirty="0">
                <a:effectLst/>
                <a:latin typeface="system-ui"/>
              </a:rPr>
              <a:t>that manages this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system-ui"/>
              </a:rPr>
              <a:t>count using static member functions and a static data member.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58A43-BA8B-43D0-F70C-624A4625DF91}"/>
              </a:ext>
            </a:extLst>
          </p:cNvPr>
          <p:cNvSpPr txBox="1"/>
          <p:nvPr/>
        </p:nvSpPr>
        <p:spPr>
          <a:xfrm>
            <a:off x="273788" y="2251904"/>
            <a:ext cx="4999961" cy="4431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Test Cases:</a:t>
            </a:r>
          </a:p>
          <a:p>
            <a:r>
              <a:rPr lang="en-US" sz="1600" b="1" dirty="0"/>
              <a:t>Test Case 1:</a:t>
            </a:r>
          </a:p>
          <a:p>
            <a:endParaRPr lang="en-US" sz="1600" dirty="0"/>
          </a:p>
          <a:p>
            <a:r>
              <a:rPr lang="en-US" sz="1600" dirty="0"/>
              <a:t>User 1 (Sachin) starts the software.</a:t>
            </a:r>
          </a:p>
          <a:p>
            <a:r>
              <a:rPr lang="en-US" sz="1600" dirty="0"/>
              <a:t>User 2 (</a:t>
            </a:r>
            <a:r>
              <a:rPr lang="en-US" sz="1600" dirty="0" err="1"/>
              <a:t>Viraat</a:t>
            </a:r>
            <a:r>
              <a:rPr lang="en-US" sz="1600" dirty="0"/>
              <a:t>) starts the software.</a:t>
            </a:r>
          </a:p>
          <a:p>
            <a:r>
              <a:rPr lang="en-US" sz="1600" dirty="0"/>
              <a:t>User 3 (Rohith) starts the software.</a:t>
            </a:r>
          </a:p>
          <a:p>
            <a:r>
              <a:rPr lang="en-US" sz="1600" dirty="0"/>
              <a:t>User 1, User 2, and User 3 details are displayed.</a:t>
            </a:r>
          </a:p>
          <a:p>
            <a:r>
              <a:rPr lang="en-US" sz="1600" b="1" dirty="0"/>
              <a:t>Total active users are displayed as 3.</a:t>
            </a:r>
          </a:p>
          <a:p>
            <a:endParaRPr lang="en-US" sz="1600" b="1" dirty="0"/>
          </a:p>
          <a:p>
            <a:r>
              <a:rPr lang="en-US" sz="1600" b="1" dirty="0"/>
              <a:t>Test Case 2:</a:t>
            </a:r>
          </a:p>
          <a:p>
            <a:endParaRPr lang="en-US" sz="1600" dirty="0"/>
          </a:p>
          <a:p>
            <a:r>
              <a:rPr lang="en-US" sz="1600" dirty="0"/>
              <a:t>User 1 (Sachin) starts the software.</a:t>
            </a:r>
          </a:p>
          <a:p>
            <a:r>
              <a:rPr lang="en-US" sz="1600" dirty="0"/>
              <a:t>User 2 (</a:t>
            </a:r>
            <a:r>
              <a:rPr lang="en-US" sz="1600" dirty="0" err="1"/>
              <a:t>Viraat</a:t>
            </a:r>
            <a:r>
              <a:rPr lang="en-US" sz="1600" dirty="0"/>
              <a:t>) starts the software.</a:t>
            </a:r>
          </a:p>
          <a:p>
            <a:r>
              <a:rPr lang="en-US" sz="1600" dirty="0"/>
              <a:t>User 3 (Rohith) starts the software.</a:t>
            </a:r>
          </a:p>
          <a:p>
            <a:r>
              <a:rPr lang="en-US" sz="1600" dirty="0"/>
              <a:t>User 1 (Sachin) stops the software.</a:t>
            </a:r>
          </a:p>
          <a:p>
            <a:r>
              <a:rPr lang="en-US" sz="1600" dirty="0"/>
              <a:t>User 1, User 2, and User 3 details are displayed.</a:t>
            </a:r>
          </a:p>
          <a:p>
            <a:r>
              <a:rPr lang="en-US" sz="1600" b="1" dirty="0"/>
              <a:t>Total active users are displayed as 2.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50A38-EAB4-345E-0F88-26DE260C8CBE}"/>
              </a:ext>
            </a:extLst>
          </p:cNvPr>
          <p:cNvSpPr txBox="1"/>
          <p:nvPr/>
        </p:nvSpPr>
        <p:spPr>
          <a:xfrm>
            <a:off x="5536904" y="2533780"/>
            <a:ext cx="6140302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Define a class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UserTracker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A static data member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userCount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to track active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Member functions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start()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stop()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user activity.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read()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method to set the user's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display()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method to show user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Initialize the static data member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userCount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to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function: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Create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UserTracker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Set user names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read()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 and start user activity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start()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Display user details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display()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Get and display the total active users with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getTotalUsers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96D-E379-2090-8F83-4684A4DB84AA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0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659" marR="0" lvl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Specifying class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D579D-E057-A996-528C-18379BF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96" y="833105"/>
            <a:ext cx="81153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4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8CED5-F448-BFA5-8EC8-279BFE87E10D}"/>
              </a:ext>
            </a:extLst>
          </p:cNvPr>
          <p:cNvSpPr txBox="1"/>
          <p:nvPr/>
        </p:nvSpPr>
        <p:spPr>
          <a:xfrm>
            <a:off x="0" y="0"/>
            <a:ext cx="6096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//TRACKING SOFTWARE USERS</a:t>
            </a:r>
          </a:p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b="1" dirty="0" err="1"/>
              <a:t>UserTracker</a:t>
            </a:r>
            <a:endParaRPr lang="en-US" b="1" dirty="0"/>
          </a:p>
          <a:p>
            <a:r>
              <a:rPr lang="en-US" dirty="0"/>
              <a:t>{  public: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static int </a:t>
            </a:r>
            <a:r>
              <a:rPr lang="en-US" b="1" dirty="0" err="1">
                <a:solidFill>
                  <a:srgbClr val="FF0000"/>
                </a:solidFill>
              </a:rPr>
              <a:t>ucount</a:t>
            </a:r>
            <a:r>
              <a:rPr lang="en-US" b="1" dirty="0">
                <a:solidFill>
                  <a:srgbClr val="FF0000"/>
                </a:solidFill>
              </a:rPr>
              <a:t>;//</a:t>
            </a:r>
            <a:r>
              <a:rPr lang="en-US" dirty="0"/>
              <a:t>static data member</a:t>
            </a:r>
          </a:p>
          <a:p>
            <a:r>
              <a:rPr lang="en-US" dirty="0"/>
              <a:t>	string </a:t>
            </a:r>
            <a:r>
              <a:rPr lang="en-US" dirty="0" err="1"/>
              <a:t>uname</a:t>
            </a:r>
            <a:r>
              <a:rPr lang="en-US" dirty="0"/>
              <a:t>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void start(){</a:t>
            </a:r>
          </a:p>
          <a:p>
            <a:r>
              <a:rPr lang="en-US" dirty="0"/>
              <a:t>		</a:t>
            </a:r>
            <a:r>
              <a:rPr lang="en-US" dirty="0" err="1"/>
              <a:t>ucount</a:t>
            </a:r>
            <a:r>
              <a:rPr lang="en-US" dirty="0"/>
              <a:t>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stop() {</a:t>
            </a:r>
          </a:p>
          <a:p>
            <a:r>
              <a:rPr lang="en-US" dirty="0"/>
              <a:t>		</a:t>
            </a:r>
            <a:r>
              <a:rPr lang="en-US" dirty="0" err="1"/>
              <a:t>ucount</a:t>
            </a:r>
            <a:r>
              <a:rPr lang="en-US" dirty="0"/>
              <a:t>--;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static void </a:t>
            </a:r>
            <a:r>
              <a:rPr lang="en-US" b="1" dirty="0" err="1">
                <a:solidFill>
                  <a:srgbClr val="FF0000"/>
                </a:solidFill>
              </a:rPr>
              <a:t>getAllUsers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/>
              <a:t> </a:t>
            </a:r>
            <a:r>
              <a:rPr lang="en-US" dirty="0"/>
              <a:t>{  //static member </a:t>
            </a:r>
            <a:r>
              <a:rPr lang="en-US" dirty="0" err="1"/>
              <a:t>funtion</a:t>
            </a:r>
            <a:endParaRPr lang="en-US" dirty="0"/>
          </a:p>
          <a:p>
            <a:r>
              <a:rPr lang="en-US" dirty="0"/>
              <a:t>	cout&lt;&lt;" The no of users are :"&lt;&lt;</a:t>
            </a:r>
            <a:r>
              <a:rPr lang="en-US" dirty="0" err="1"/>
              <a:t>ucount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  void setter() {</a:t>
            </a:r>
          </a:p>
          <a:p>
            <a:r>
              <a:rPr lang="en-US" dirty="0"/>
              <a:t>     cout&lt;&lt;"Enter user name:\n";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uname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void getter() {</a:t>
            </a:r>
          </a:p>
          <a:p>
            <a:r>
              <a:rPr lang="en-US" dirty="0"/>
              <a:t>     cout&lt;&lt;"User stared </a:t>
            </a:r>
            <a:r>
              <a:rPr lang="en-US" dirty="0" err="1"/>
              <a:t>s.w.</a:t>
            </a:r>
            <a:r>
              <a:rPr lang="en-US" dirty="0"/>
              <a:t> "&lt;&lt;</a:t>
            </a:r>
            <a:r>
              <a:rPr lang="en-US" dirty="0" err="1"/>
              <a:t>uname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73EF2-653C-F3BD-9887-919C744A6741}"/>
              </a:ext>
            </a:extLst>
          </p:cNvPr>
          <p:cNvSpPr txBox="1"/>
          <p:nvPr/>
        </p:nvSpPr>
        <p:spPr>
          <a:xfrm>
            <a:off x="6096000" y="-44232"/>
            <a:ext cx="60960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UserTracker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ucount</a:t>
            </a:r>
            <a:r>
              <a:rPr lang="en-US" b="1" dirty="0">
                <a:solidFill>
                  <a:srgbClr val="FF0000"/>
                </a:solidFill>
              </a:rPr>
              <a:t>=0;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	</a:t>
            </a:r>
            <a:r>
              <a:rPr lang="en-US" dirty="0" err="1"/>
              <a:t>UserTracker</a:t>
            </a:r>
            <a:r>
              <a:rPr lang="en-US" dirty="0"/>
              <a:t> u1,u2,u3;      </a:t>
            </a:r>
          </a:p>
          <a:p>
            <a:r>
              <a:rPr lang="en-US" dirty="0"/>
              <a:t>                  u1.setter();u2.setter();u3.setter();</a:t>
            </a:r>
          </a:p>
          <a:p>
            <a:r>
              <a:rPr lang="en-US" dirty="0"/>
              <a:t>                   u1.start();u2.start();u3.start();</a:t>
            </a:r>
          </a:p>
          <a:p>
            <a:r>
              <a:rPr lang="en-US" dirty="0"/>
              <a:t>	 u1.getter();u2.getter();u3.getter();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UserTracker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getAllUsers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394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Const Member functions in C++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ystem-ui"/>
              </a:rPr>
              <a:t>Const keyword makes variables constant, that means once defined, there values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system-ui"/>
              </a:rPr>
              <a:t>can't be changed.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ystem-ui"/>
              </a:rPr>
              <a:t>When used with member function, such member functions can </a:t>
            </a:r>
            <a:r>
              <a:rPr 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ystem-ui"/>
              </a:rPr>
              <a:t>never modify the object or its related data members.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highlight>
                <a:srgbClr val="FFFF00"/>
              </a:highlight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highlight>
                  <a:srgbClr val="FFFF00"/>
                </a:highlight>
                <a:latin typeface="Söhne"/>
              </a:rPr>
              <a:t>data cannot be updated in a Constant member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203791" y="3429000"/>
            <a:ext cx="589220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// basic syntax of const Member Function</a:t>
            </a:r>
          </a:p>
          <a:p>
            <a:endParaRPr lang="en-US" b="1" dirty="0"/>
          </a:p>
          <a:p>
            <a:r>
              <a:rPr lang="en-US" b="1" dirty="0"/>
              <a:t>void fun() </a:t>
            </a:r>
            <a:r>
              <a:rPr lang="en-US" b="1" dirty="0">
                <a:solidFill>
                  <a:srgbClr val="0000CC"/>
                </a:solidFill>
              </a:rPr>
              <a:t>const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// statement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F7681-D36E-995B-ECA5-5EC0B84D6E73}"/>
              </a:ext>
            </a:extLst>
          </p:cNvPr>
          <p:cNvSpPr txBox="1"/>
          <p:nvPr/>
        </p:nvSpPr>
        <p:spPr>
          <a:xfrm>
            <a:off x="6203327" y="620688"/>
            <a:ext cx="6097772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// C++ program to demonstrate that data cannot be updated</a:t>
            </a:r>
          </a:p>
          <a:p>
            <a:r>
              <a:rPr lang="en-US" dirty="0">
                <a:solidFill>
                  <a:srgbClr val="0000CC"/>
                </a:solidFill>
              </a:rPr>
              <a:t>// in a Constant member function.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Demo {</a:t>
            </a:r>
          </a:p>
          <a:p>
            <a:r>
              <a:rPr lang="en-US" dirty="0"/>
              <a:t>	int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    void </a:t>
            </a:r>
            <a:r>
              <a:rPr lang="en-US" dirty="0" err="1"/>
              <a:t>set_data</a:t>
            </a:r>
            <a:r>
              <a:rPr lang="en-US" dirty="0"/>
              <a:t>(int a) { x = a; }// non const member function</a:t>
            </a:r>
          </a:p>
          <a:p>
            <a:r>
              <a:rPr lang="en-US" dirty="0"/>
              <a:t>	                                    // data can be updated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CC"/>
                </a:solidFill>
              </a:rPr>
              <a:t>int </a:t>
            </a:r>
            <a:r>
              <a:rPr lang="en-US" b="1" dirty="0" err="1">
                <a:solidFill>
                  <a:srgbClr val="0000CC"/>
                </a:solidFill>
              </a:rPr>
              <a:t>get_data</a:t>
            </a:r>
            <a:r>
              <a:rPr lang="en-US" b="1" dirty="0">
                <a:solidFill>
                  <a:srgbClr val="0000CC"/>
                </a:solidFill>
              </a:rPr>
              <a:t>() </a:t>
            </a:r>
            <a:r>
              <a:rPr lang="en-US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++x;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//Error while attempting to modify the data </a:t>
            </a:r>
          </a:p>
          <a:p>
            <a:r>
              <a:rPr lang="en-US" dirty="0"/>
              <a:t>	return x;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Demo d;</a:t>
            </a:r>
          </a:p>
          <a:p>
            <a:r>
              <a:rPr lang="en-US" dirty="0"/>
              <a:t>	</a:t>
            </a:r>
            <a:r>
              <a:rPr lang="en-US" dirty="0" err="1"/>
              <a:t>d.set_data</a:t>
            </a:r>
            <a:r>
              <a:rPr lang="en-US" dirty="0"/>
              <a:t>(10);</a:t>
            </a:r>
          </a:p>
          <a:p>
            <a:r>
              <a:rPr lang="en-US" dirty="0"/>
              <a:t>	cout &lt;&lt; </a:t>
            </a:r>
            <a:r>
              <a:rPr lang="en-US" dirty="0" err="1"/>
              <a:t>d.get_data</a:t>
            </a:r>
            <a:r>
              <a:rPr lang="en-US" dirty="0"/>
              <a:t>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61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800" b="1" dirty="0">
                <a:latin typeface="system-ui"/>
              </a:rPr>
              <a:t>L</a:t>
            </a:r>
            <a:r>
              <a:rPr lang="en-US" sz="2800" b="1" i="0" dirty="0">
                <a:effectLst/>
                <a:latin typeface="system-ui"/>
              </a:rPr>
              <a:t>ibrary catalog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You are designing a read-only database for a </a:t>
            </a:r>
            <a:r>
              <a:rPr lang="en-US" sz="1600" b="1" dirty="0">
                <a:solidFill>
                  <a:srgbClr val="0000CC"/>
                </a:solidFill>
                <a:latin typeface="system-ui"/>
              </a:rPr>
              <a:t>library catalog</a:t>
            </a:r>
            <a:r>
              <a:rPr lang="en-US" sz="1600" b="1" dirty="0">
                <a:solidFill>
                  <a:srgbClr val="FF0000"/>
                </a:solidFill>
                <a:latin typeface="system-ui"/>
              </a:rPr>
              <a:t>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Each book has a unique </a:t>
            </a:r>
            <a:r>
              <a:rPr lang="en-US" sz="1600" b="1" dirty="0">
                <a:solidFill>
                  <a:srgbClr val="0000CC"/>
                </a:solidFill>
                <a:latin typeface="system-ui"/>
              </a:rPr>
              <a:t>ISBN, title, and author</a:t>
            </a:r>
            <a:r>
              <a:rPr lang="en-US" sz="1600" b="1" dirty="0">
                <a:solidFill>
                  <a:srgbClr val="FF0000"/>
                </a:solidFill>
                <a:latin typeface="system-ui"/>
              </a:rPr>
              <a:t>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Create a Book class with the following: </a:t>
            </a:r>
          </a:p>
          <a:p>
            <a:pPr marL="533399" lvl="1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Private data members: </a:t>
            </a:r>
            <a:r>
              <a:rPr lang="en-US" sz="1600" b="1" dirty="0">
                <a:solidFill>
                  <a:srgbClr val="0000CC"/>
                </a:solidFill>
                <a:latin typeface="system-ui"/>
              </a:rPr>
              <a:t>ISBN, title, and author.</a:t>
            </a:r>
          </a:p>
          <a:p>
            <a:pPr marL="533399" lvl="1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Read book details </a:t>
            </a:r>
          </a:p>
          <a:p>
            <a:pPr marL="533399" lvl="1" algn="just"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system-ui"/>
              </a:rPr>
              <a:t>Create Constant member functions to retrieve book details.</a:t>
            </a:r>
            <a:endParaRPr lang="en-US" sz="1600" b="1" i="0" dirty="0">
              <a:solidFill>
                <a:srgbClr val="FF0000"/>
              </a:solidFill>
              <a:effectLst/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58314-BFE6-C5E1-5F39-30C04BB452B8}"/>
              </a:ext>
            </a:extLst>
          </p:cNvPr>
          <p:cNvSpPr txBox="1"/>
          <p:nvPr/>
        </p:nvSpPr>
        <p:spPr>
          <a:xfrm>
            <a:off x="5571461" y="2898695"/>
            <a:ext cx="61243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Define a Book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class named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with private member variables for ISBN, title, and author.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Implement a rea() to initialize a book with ISBN, title, and author.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600" dirty="0">
                <a:solidFill>
                  <a:srgbClr val="374151"/>
                </a:solidFill>
                <a:latin typeface="Söhne"/>
              </a:rPr>
              <a:t>Create a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</a:t>
            </a:r>
            <a:r>
              <a:rPr lang="en-US" altLang="en-US" sz="1600" b="1" dirty="0">
                <a:solidFill>
                  <a:srgbClr val="374151"/>
                </a:solidFill>
                <a:latin typeface="Söhne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to display the book's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Main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function, create instances of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Book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Set the book information using read()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Use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to display the information of each 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12807-542F-2EFD-BF33-DEE8C9E9DF38}"/>
              </a:ext>
            </a:extLst>
          </p:cNvPr>
          <p:cNvSpPr txBox="1"/>
          <p:nvPr/>
        </p:nvSpPr>
        <p:spPr>
          <a:xfrm>
            <a:off x="350875" y="3139029"/>
            <a:ext cx="61243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Testcase 1:</a:t>
            </a:r>
          </a:p>
          <a:p>
            <a:endParaRPr lang="en-US" sz="1600" dirty="0"/>
          </a:p>
          <a:p>
            <a:r>
              <a:rPr lang="en-US" sz="1600" dirty="0"/>
              <a:t>Book 1 ISBN: 978-1234567890</a:t>
            </a:r>
          </a:p>
          <a:p>
            <a:r>
              <a:rPr lang="en-US" sz="1600" dirty="0"/>
              <a:t>Book 1 Title: Introduction to Programming</a:t>
            </a:r>
          </a:p>
          <a:p>
            <a:r>
              <a:rPr lang="en-US" sz="1600" dirty="0"/>
              <a:t>Book 1 Author: John Smith</a:t>
            </a:r>
          </a:p>
          <a:p>
            <a:endParaRPr lang="en-US" sz="1600" dirty="0"/>
          </a:p>
          <a:p>
            <a:r>
              <a:rPr lang="en-US" sz="1600" dirty="0"/>
              <a:t>Book 2 ISBN: 978-0987654321</a:t>
            </a:r>
          </a:p>
          <a:p>
            <a:r>
              <a:rPr lang="en-US" sz="1600" dirty="0"/>
              <a:t>Book 2 Title: Data Structures and Algorithms</a:t>
            </a:r>
          </a:p>
          <a:p>
            <a:r>
              <a:rPr lang="en-US" sz="1600" dirty="0"/>
              <a:t>Book 2 Author: Jane Doe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91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132A50-91A8-C3F4-94BB-6E390889020D}"/>
              </a:ext>
            </a:extLst>
          </p:cNvPr>
          <p:cNvSpPr txBox="1"/>
          <p:nvPr/>
        </p:nvSpPr>
        <p:spPr>
          <a:xfrm>
            <a:off x="74429" y="0"/>
            <a:ext cx="6019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system-ui"/>
              </a:rPr>
              <a:t>L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ystem-ui"/>
              </a:rPr>
              <a:t>ibrary catalog System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Book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ISBN;</a:t>
            </a:r>
          </a:p>
          <a:p>
            <a:r>
              <a:rPr lang="en-US" dirty="0"/>
              <a:t>    string title;</a:t>
            </a:r>
          </a:p>
          <a:p>
            <a:r>
              <a:rPr lang="en-US" dirty="0"/>
              <a:t>    string author;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void read(const string&amp; </a:t>
            </a:r>
            <a:r>
              <a:rPr lang="en-US" dirty="0" err="1">
                <a:solidFill>
                  <a:srgbClr val="FF0000"/>
                </a:solidFill>
              </a:rPr>
              <a:t>isbn</a:t>
            </a:r>
            <a:r>
              <a:rPr lang="en-US" dirty="0">
                <a:solidFill>
                  <a:srgbClr val="FF0000"/>
                </a:solidFill>
              </a:rPr>
              <a:t>, const string&amp; </a:t>
            </a:r>
            <a:r>
              <a:rPr lang="en-US" dirty="0" err="1">
                <a:solidFill>
                  <a:srgbClr val="FF0000"/>
                </a:solidFill>
              </a:rPr>
              <a:t>bookTitle</a:t>
            </a:r>
            <a:r>
              <a:rPr lang="en-US" dirty="0">
                <a:solidFill>
                  <a:srgbClr val="FF0000"/>
                </a:solidFill>
              </a:rPr>
              <a:t>, const string&amp; </a:t>
            </a:r>
            <a:r>
              <a:rPr lang="en-US" dirty="0" err="1">
                <a:solidFill>
                  <a:srgbClr val="FF0000"/>
                </a:solidFill>
              </a:rPr>
              <a:t>bookAuthor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ISBN = </a:t>
            </a:r>
            <a:r>
              <a:rPr lang="en-US" dirty="0" err="1"/>
              <a:t>isbn</a:t>
            </a:r>
            <a:r>
              <a:rPr lang="en-US" dirty="0"/>
              <a:t>;</a:t>
            </a:r>
          </a:p>
          <a:p>
            <a:r>
              <a:rPr lang="en-US" dirty="0"/>
              <a:t>        title = </a:t>
            </a:r>
            <a:r>
              <a:rPr lang="en-US" dirty="0" err="1"/>
              <a:t>bookTitle</a:t>
            </a:r>
            <a:r>
              <a:rPr lang="en-US" dirty="0"/>
              <a:t>;</a:t>
            </a:r>
          </a:p>
          <a:p>
            <a:r>
              <a:rPr lang="en-US" dirty="0"/>
              <a:t>        author = </a:t>
            </a:r>
            <a:r>
              <a:rPr lang="en-US" dirty="0" err="1"/>
              <a:t>bookAuthor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disp</a:t>
            </a:r>
            <a:r>
              <a:rPr lang="en-US" dirty="0">
                <a:solidFill>
                  <a:srgbClr val="FF0000"/>
                </a:solidFill>
              </a:rPr>
              <a:t>() const {</a:t>
            </a:r>
          </a:p>
          <a:p>
            <a:r>
              <a:rPr lang="en-US" dirty="0">
                <a:solidFill>
                  <a:srgbClr val="FF0000"/>
                </a:solidFill>
              </a:rPr>
              <a:t>        //ISBN="4343434"; cannot change</a:t>
            </a:r>
          </a:p>
          <a:p>
            <a:r>
              <a:rPr lang="en-US" dirty="0"/>
              <a:t>        cout &lt;&lt; "ISBN: " &lt;&lt; ISBN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cout &lt;&lt; "Title: " &lt;&lt; title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cout &lt;&lt; "Author: " &lt;&lt; author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F0F8D-A009-33D6-97E9-9B0D95C58347}"/>
              </a:ext>
            </a:extLst>
          </p:cNvPr>
          <p:cNvSpPr txBox="1"/>
          <p:nvPr/>
        </p:nvSpPr>
        <p:spPr>
          <a:xfrm>
            <a:off x="6094228" y="0"/>
            <a:ext cx="6097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Book book1, book2;</a:t>
            </a:r>
          </a:p>
          <a:p>
            <a:endParaRPr lang="en-US" dirty="0"/>
          </a:p>
          <a:p>
            <a:r>
              <a:rPr lang="en-US" dirty="0"/>
              <a:t>    book1.read("978-1234567890", “C++", “</a:t>
            </a:r>
            <a:r>
              <a:rPr lang="en-US" dirty="0" err="1"/>
              <a:t>BJarne</a:t>
            </a:r>
            <a:r>
              <a:rPr lang="en-US" dirty="0"/>
              <a:t>");</a:t>
            </a:r>
          </a:p>
          <a:p>
            <a:r>
              <a:rPr lang="en-US" dirty="0"/>
              <a:t>    book2.read("978-0987654321", “ Let us C", “Dennis");</a:t>
            </a:r>
          </a:p>
          <a:p>
            <a:endParaRPr lang="en-US" dirty="0"/>
          </a:p>
          <a:p>
            <a:r>
              <a:rPr lang="en-US" dirty="0"/>
              <a:t>     cout &lt;&lt; "Book 1 Details:"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book1.disp();</a:t>
            </a:r>
          </a:p>
          <a:p>
            <a:endParaRPr lang="en-US" dirty="0"/>
          </a:p>
          <a:p>
            <a:r>
              <a:rPr lang="en-US" dirty="0"/>
              <a:t>    cout &lt;&lt; "\</a:t>
            </a:r>
            <a:r>
              <a:rPr lang="en-US" dirty="0" err="1"/>
              <a:t>nBook</a:t>
            </a:r>
            <a:r>
              <a:rPr lang="en-US" dirty="0"/>
              <a:t> 2 Details:"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book2.disp();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07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Constant objects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system-ui"/>
              </a:rPr>
              <a:t>const object </a:t>
            </a:r>
            <a:r>
              <a:rPr lang="en-US" sz="2000" i="0" dirty="0">
                <a:solidFill>
                  <a:srgbClr val="FF0000"/>
                </a:solidFill>
                <a:effectLst/>
                <a:latin typeface="system-ui"/>
              </a:rPr>
              <a:t>cannot be modified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FF0000"/>
                </a:solidFill>
                <a:effectLst/>
                <a:latin typeface="system-ui"/>
              </a:rPr>
              <a:t>invoke only const member functions.</a:t>
            </a:r>
            <a:endParaRPr lang="en-US" sz="2000" i="0" dirty="0">
              <a:effectLst/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ystem-ui"/>
              </a:rPr>
              <a:t>created by prefixing the </a:t>
            </a:r>
            <a:r>
              <a:rPr lang="en-US" sz="2000" i="0" dirty="0">
                <a:solidFill>
                  <a:srgbClr val="FF0000"/>
                </a:solidFill>
                <a:effectLst/>
                <a:latin typeface="system-ui"/>
              </a:rPr>
              <a:t>const keyword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ystem-ui"/>
              </a:rPr>
              <a:t>Any attempt to change the data member of const objects results in a compile-time error.</a:t>
            </a:r>
            <a:endParaRPr lang="en-US" sz="2000" i="0" dirty="0"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203791" y="2857202"/>
            <a:ext cx="5367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// Create a constant Book object</a:t>
            </a:r>
          </a:p>
          <a:p>
            <a:r>
              <a:rPr lang="en-US" dirty="0">
                <a:solidFill>
                  <a:srgbClr val="0000CC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const Book myBook;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F7681-D36E-995B-ECA5-5EC0B84D6E73}"/>
              </a:ext>
            </a:extLst>
          </p:cNvPr>
          <p:cNvSpPr txBox="1"/>
          <p:nvPr/>
        </p:nvSpPr>
        <p:spPr>
          <a:xfrm>
            <a:off x="5988675" y="620688"/>
            <a:ext cx="6312424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Book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rgbClr val="FF0000"/>
                </a:solidFill>
              </a:rPr>
              <a:t>    const string title = "The Catcher in the Rye";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void display() const {</a:t>
            </a:r>
          </a:p>
          <a:p>
            <a:r>
              <a:rPr lang="en-US" dirty="0"/>
              <a:t>        cout &lt;&lt; "Title: " &lt;&lt; title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// Create a constant Book object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   const Book myBook;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myBook.display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pc="-150" dirty="0"/>
              <a:t>// Attempt to modify the constant Book object (will result in a compilation error)</a:t>
            </a:r>
          </a:p>
          <a:p>
            <a:r>
              <a:rPr lang="en-US" spc="-150" dirty="0"/>
              <a:t>    // </a:t>
            </a:r>
            <a:r>
              <a:rPr lang="en-US" spc="-150" dirty="0" err="1"/>
              <a:t>myBook.title</a:t>
            </a:r>
            <a:r>
              <a:rPr lang="en-US" spc="-150" dirty="0"/>
              <a:t> = "New Title"; // Error: 'title' is read-only in a const object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83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800" b="1" dirty="0">
                <a:latin typeface="system-ui"/>
              </a:rPr>
              <a:t>Immutable Geographical Coordinates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u="sng" dirty="0">
                <a:solidFill>
                  <a:srgbClr val="FF0000"/>
                </a:solidFill>
                <a:latin typeface="system-ui"/>
              </a:rPr>
              <a:t>Problem Statement: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You are building a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Geographic Mapping Application 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and need to represent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geographical coordinates (latitude and longitude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).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Create a class </a:t>
            </a:r>
            <a:r>
              <a:rPr lang="en-US" b="1" dirty="0" err="1">
                <a:solidFill>
                  <a:srgbClr val="FF0000"/>
                </a:solidFill>
                <a:latin typeface="system-ui"/>
              </a:rPr>
              <a:t>GeoCoordinates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 to store these coordinates and ensure that they remain constant once set.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Provide constant methods to access and display the coordinates.</a:t>
            </a:r>
            <a:endParaRPr lang="en-US" b="1" i="0" dirty="0">
              <a:solidFill>
                <a:srgbClr val="FF0000"/>
              </a:solidFill>
              <a:effectLst/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12807-542F-2EFD-BF33-DEE8C9E9DF38}"/>
              </a:ext>
            </a:extLst>
          </p:cNvPr>
          <p:cNvSpPr txBox="1"/>
          <p:nvPr/>
        </p:nvSpPr>
        <p:spPr>
          <a:xfrm>
            <a:off x="138224" y="2564068"/>
            <a:ext cx="5475768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Testcase 1:</a:t>
            </a:r>
          </a:p>
          <a:p>
            <a:endParaRPr lang="en-US" sz="1600" dirty="0"/>
          </a:p>
          <a:p>
            <a:r>
              <a:rPr lang="en-US" sz="1600" dirty="0"/>
              <a:t>Input:</a:t>
            </a:r>
          </a:p>
          <a:p>
            <a:endParaRPr lang="en-US" sz="1600" dirty="0"/>
          </a:p>
          <a:p>
            <a:r>
              <a:rPr lang="en-US" sz="1600" dirty="0"/>
              <a:t>We create an immutable </a:t>
            </a:r>
            <a:r>
              <a:rPr lang="en-US" sz="1600" dirty="0" err="1"/>
              <a:t>GeoCoordinates</a:t>
            </a:r>
            <a:r>
              <a:rPr lang="en-US" sz="1600" dirty="0"/>
              <a:t> object with latitude 37.7749 and longitude -122.4194 during object initialization.</a:t>
            </a:r>
          </a:p>
          <a:p>
            <a:endParaRPr lang="en-US" sz="1600" dirty="0"/>
          </a:p>
          <a:p>
            <a:r>
              <a:rPr lang="en-US" sz="1600" dirty="0"/>
              <a:t>Output:</a:t>
            </a:r>
          </a:p>
          <a:p>
            <a:endParaRPr lang="en-US" sz="1600" dirty="0"/>
          </a:p>
          <a:p>
            <a:r>
              <a:rPr lang="en-US" sz="1600" dirty="0"/>
              <a:t>Geographical Coordinates:</a:t>
            </a:r>
          </a:p>
          <a:p>
            <a:r>
              <a:rPr lang="en-US" sz="1600" dirty="0"/>
              <a:t>Latitude: 37.774900</a:t>
            </a:r>
          </a:p>
          <a:p>
            <a:r>
              <a:rPr lang="en-US" sz="1600" dirty="0"/>
              <a:t>Longitude: -122.419400</a:t>
            </a:r>
          </a:p>
          <a:p>
            <a:r>
              <a:rPr lang="en-US" sz="1600" dirty="0"/>
              <a:t>Accessing Coordinates Using Constant Methods:</a:t>
            </a:r>
          </a:p>
          <a:p>
            <a:r>
              <a:rPr lang="en-US" sz="1600" dirty="0"/>
              <a:t>Latitude: 37.774900</a:t>
            </a:r>
          </a:p>
          <a:p>
            <a:r>
              <a:rPr lang="en-US" sz="1600" dirty="0"/>
              <a:t>Longitude: -122.419400</a:t>
            </a:r>
          </a:p>
          <a:p>
            <a:endParaRPr lang="en-US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4C5A2-1DDE-12A1-D37E-C0A9DB33BE29}"/>
              </a:ext>
            </a:extLst>
          </p:cNvPr>
          <p:cNvSpPr txBox="1"/>
          <p:nvPr/>
        </p:nvSpPr>
        <p:spPr>
          <a:xfrm>
            <a:off x="5784111" y="2564068"/>
            <a:ext cx="612435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LOGIC: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GeoCoordinates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latin typeface="Söhne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ine private constant member variables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latitude and longitude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which are initialized to specific values (37.7749 and -122.4194).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class provides two constant member functions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getLatitude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getLongitude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that allow you to access the latitude and longitude values, respectively.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latin typeface="Söhne"/>
              </a:rPr>
              <a:t>Create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constant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GeoCoordinates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object named coordinates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Since the member variables of coordinates are constant, their values cannot be changed after initialization.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getLatitude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getLongitude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methods of the coordinates object are used to access and display the latitude and longitude values.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7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E28A7-3C82-ED1D-300B-ABB5E03EDEE0}"/>
              </a:ext>
            </a:extLst>
          </p:cNvPr>
          <p:cNvSpPr txBox="1"/>
          <p:nvPr/>
        </p:nvSpPr>
        <p:spPr>
          <a:xfrm>
            <a:off x="0" y="-439"/>
            <a:ext cx="7378995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//Immutable Geographical Coordinates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 err="1"/>
              <a:t>GeoCoordinates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const</a:t>
            </a:r>
            <a:r>
              <a:rPr lang="en-US" dirty="0"/>
              <a:t> double latitude=37.7749;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const</a:t>
            </a:r>
            <a:r>
              <a:rPr lang="en-US" dirty="0"/>
              <a:t> double longitude=-122.4194;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double </a:t>
            </a:r>
            <a:r>
              <a:rPr lang="en-US" dirty="0" err="1"/>
              <a:t>getLatitude</a:t>
            </a:r>
            <a:r>
              <a:rPr lang="en-US" dirty="0"/>
              <a:t>() </a:t>
            </a:r>
            <a:r>
              <a:rPr lang="en-US" dirty="0">
                <a:solidFill>
                  <a:srgbClr val="0000CC"/>
                </a:solidFill>
              </a:rPr>
              <a:t>const</a:t>
            </a:r>
            <a:r>
              <a:rPr lang="en-US" dirty="0"/>
              <a:t> {</a:t>
            </a:r>
          </a:p>
          <a:p>
            <a:r>
              <a:rPr lang="en-US" dirty="0"/>
              <a:t>        return latitude;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double </a:t>
            </a:r>
            <a:r>
              <a:rPr lang="en-US" dirty="0" err="1"/>
              <a:t>getLongitude</a:t>
            </a:r>
            <a:r>
              <a:rPr lang="en-US" dirty="0"/>
              <a:t>() </a:t>
            </a:r>
            <a:r>
              <a:rPr lang="en-US" dirty="0">
                <a:solidFill>
                  <a:srgbClr val="0000CC"/>
                </a:solidFill>
              </a:rPr>
              <a:t>const</a:t>
            </a:r>
            <a:r>
              <a:rPr lang="en-US" dirty="0"/>
              <a:t> {</a:t>
            </a:r>
          </a:p>
          <a:p>
            <a:r>
              <a:rPr lang="en-US" dirty="0"/>
              <a:t>        return longitude;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const </a:t>
            </a:r>
            <a:r>
              <a:rPr lang="en-US" dirty="0" err="1"/>
              <a:t>GeoCoordinates</a:t>
            </a:r>
            <a:r>
              <a:rPr lang="en-US" dirty="0"/>
              <a:t> coordinates;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"Accessing Coordinates Using Constant Methods:"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"Latitude: " &lt;&lt; </a:t>
            </a:r>
            <a:r>
              <a:rPr lang="en-US" dirty="0" err="1">
                <a:solidFill>
                  <a:srgbClr val="FF0000"/>
                </a:solidFill>
              </a:rPr>
              <a:t>coordinates.getLatitude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"Longitude: " &lt;&lt; </a:t>
            </a:r>
            <a:r>
              <a:rPr lang="en-US" dirty="0" err="1">
                <a:solidFill>
                  <a:srgbClr val="FF0000"/>
                </a:solidFill>
              </a:rPr>
              <a:t>coordinates.getLongitude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01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Friend functions in C++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20688"/>
            <a:ext cx="5988675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ystem-ui"/>
              </a:rPr>
              <a:t>Actually,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not class member function. </a:t>
            </a:r>
          </a:p>
          <a:p>
            <a:pPr marL="76199" algn="just">
              <a:spcAft>
                <a:spcPts val="800"/>
              </a:spcAft>
            </a:pPr>
            <a:endParaRPr lang="en-US" sz="2000" b="1" dirty="0"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ystem-ui"/>
              </a:rPr>
              <a:t>Made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ystem-ui"/>
              </a:rPr>
              <a:t>give private access to non-class functions.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system-ui"/>
              </a:rPr>
              <a:t>We</a:t>
            </a:r>
            <a:r>
              <a:rPr lang="en-US" sz="2000" b="1" i="0" dirty="0">
                <a:effectLst/>
                <a:latin typeface="system-ui"/>
              </a:rPr>
              <a:t> can declare a  friend function as..</a:t>
            </a:r>
            <a:r>
              <a:rPr lang="en-US" sz="2000" b="1" dirty="0">
                <a:latin typeface="system-ui"/>
              </a:rPr>
              <a:t>.</a:t>
            </a:r>
            <a:endParaRPr lang="en-US" sz="2000" b="1" i="0" dirty="0">
              <a:effectLst/>
              <a:latin typeface="system-ui"/>
            </a:endParaRPr>
          </a:p>
          <a:p>
            <a:pPr marL="990599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latin typeface="system-ui"/>
              </a:rPr>
              <a:t>A global function</a:t>
            </a:r>
          </a:p>
          <a:p>
            <a:pPr marL="990599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latin typeface="system-ui"/>
              </a:rPr>
              <a:t>A member function of another class</a:t>
            </a:r>
            <a:endParaRPr lang="en-US" sz="2000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6019800" y="641763"/>
            <a:ext cx="6172200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//making a global function as friend</a:t>
            </a:r>
          </a:p>
          <a:p>
            <a:r>
              <a:rPr lang="en-US" b="1" dirty="0"/>
              <a:t>class MyClass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i;</a:t>
            </a:r>
          </a:p>
          <a:p>
            <a:r>
              <a:rPr lang="en-US" b="1" dirty="0"/>
              <a:t>    public:</a:t>
            </a:r>
          </a:p>
          <a:p>
            <a:r>
              <a:rPr lang="en-US" b="1" dirty="0">
                <a:solidFill>
                  <a:srgbClr val="0000CC"/>
                </a:solidFill>
              </a:rPr>
              <a:t>    friend </a:t>
            </a:r>
            <a:r>
              <a:rPr lang="en-US" b="1" dirty="0"/>
              <a:t>void fun(MyClass); </a:t>
            </a:r>
            <a:r>
              <a:rPr lang="en-US" b="1" dirty="0">
                <a:highlight>
                  <a:srgbClr val="FFFF00"/>
                </a:highlight>
              </a:rPr>
              <a:t>// global function as friend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void fun(MyClass obj)  </a:t>
            </a:r>
            <a:r>
              <a:rPr lang="en-US" b="1" dirty="0">
                <a:solidFill>
                  <a:srgbClr val="FF0000"/>
                </a:solidFill>
              </a:rPr>
              <a:t>//global function</a:t>
            </a:r>
          </a:p>
          <a:p>
            <a:r>
              <a:rPr lang="en-US" b="1" dirty="0"/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obj.i</a:t>
            </a:r>
            <a:r>
              <a:rPr lang="en-US" b="1" dirty="0">
                <a:solidFill>
                  <a:srgbClr val="FF0000"/>
                </a:solidFill>
              </a:rPr>
              <a:t>=10;  // access to private data member</a:t>
            </a:r>
          </a:p>
          <a:p>
            <a:r>
              <a:rPr lang="en-US" b="1" dirty="0"/>
              <a:t>    cout &lt;&lt; </a:t>
            </a:r>
            <a:r>
              <a:rPr lang="en-US" b="1" dirty="0" err="1"/>
              <a:t>obj.i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MyClass obj;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fun(obj); //Can be called directly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Friend Function in C++ with Example">
            <a:extLst>
              <a:ext uri="{FF2B5EF4-FFF2-40B4-BE49-F238E27FC236}">
                <a16:creationId xmlns:a16="http://schemas.microsoft.com/office/drawing/2014/main" id="{2C5C9A32-A7CD-AF2D-9FDE-722AACA81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1242" r="3037" b="4225"/>
          <a:stretch/>
        </p:blipFill>
        <p:spPr bwMode="auto">
          <a:xfrm>
            <a:off x="190941" y="4231758"/>
            <a:ext cx="5797734" cy="232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Friend functions in C++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7A32-B663-52FC-18AA-65AF0BA90480}"/>
              </a:ext>
            </a:extLst>
          </p:cNvPr>
          <p:cNvSpPr txBox="1"/>
          <p:nvPr/>
        </p:nvSpPr>
        <p:spPr>
          <a:xfrm>
            <a:off x="127591" y="620688"/>
            <a:ext cx="5966637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highlight>
                  <a:srgbClr val="FFFF00"/>
                </a:highlight>
                <a:latin typeface="inter-regular"/>
              </a:rPr>
              <a:t>//Friend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inter-regular"/>
              </a:rPr>
              <a:t>Funtion</a:t>
            </a:r>
            <a:endParaRPr lang="en-US" b="0" i="0" dirty="0">
              <a:effectLst/>
              <a:highlight>
                <a:srgbClr val="FFFF00"/>
              </a:highlight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#include &lt;iostream&gt;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using namespace std;</a:t>
            </a: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 Box {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private: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double length;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double width;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double height;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public: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// Member function to set the dimensions of the box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void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inter-regular"/>
              </a:rPr>
              <a:t>setDimensions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(double l, double w, double h) 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length = l;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width = w;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height = h;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}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// Declare the friend function</a:t>
            </a:r>
          </a:p>
          <a:p>
            <a:pPr algn="just"/>
            <a:r>
              <a:rPr lang="en-US" b="1" i="0" dirty="0">
                <a:effectLst/>
                <a:latin typeface="inter-regular"/>
              </a:rPr>
              <a:t>    friend double </a:t>
            </a:r>
            <a:r>
              <a:rPr lang="en-US" b="1" i="0" dirty="0" err="1">
                <a:effectLst/>
                <a:latin typeface="inter-regular"/>
              </a:rPr>
              <a:t>calculateVolume</a:t>
            </a:r>
            <a:r>
              <a:rPr lang="en-US" b="1" i="0" dirty="0">
                <a:effectLst/>
                <a:latin typeface="inter-regular"/>
              </a:rPr>
              <a:t>(const Box&amp; box);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};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9CB4F-EA39-AC06-0ABF-CCB926435C10}"/>
              </a:ext>
            </a:extLst>
          </p:cNvPr>
          <p:cNvSpPr txBox="1"/>
          <p:nvPr/>
        </p:nvSpPr>
        <p:spPr>
          <a:xfrm>
            <a:off x="6094228" y="641451"/>
            <a:ext cx="6097772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inter-regular"/>
              </a:rPr>
              <a:t>// Define the friend function to calculate the volume</a:t>
            </a: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double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calculateVolume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(Box 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b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) 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return </a:t>
            </a:r>
            <a:r>
              <a:rPr lang="en-US" b="0" i="0" dirty="0" err="1">
                <a:effectLst/>
                <a:latin typeface="inter-regular"/>
              </a:rPr>
              <a:t>b.length</a:t>
            </a:r>
            <a:r>
              <a:rPr lang="en-US" b="0" i="0" dirty="0">
                <a:effectLst/>
                <a:latin typeface="inter-regular"/>
              </a:rPr>
              <a:t> * </a:t>
            </a:r>
            <a:r>
              <a:rPr lang="en-US" b="0" i="0" dirty="0" err="1">
                <a:effectLst/>
                <a:latin typeface="inter-regular"/>
              </a:rPr>
              <a:t>b.width</a:t>
            </a:r>
            <a:r>
              <a:rPr lang="en-US" b="0" i="0" dirty="0">
                <a:effectLst/>
                <a:latin typeface="inter-regular"/>
              </a:rPr>
              <a:t> * </a:t>
            </a:r>
            <a:r>
              <a:rPr lang="en-US" b="0" i="0" dirty="0" err="1">
                <a:effectLst/>
                <a:latin typeface="inter-regular"/>
              </a:rPr>
              <a:t>b.height</a:t>
            </a:r>
            <a:r>
              <a:rPr lang="en-US" b="0" i="0" dirty="0">
                <a:effectLst/>
                <a:latin typeface="inter-regular"/>
              </a:rPr>
              <a:t>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}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int main() 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Box </a:t>
            </a:r>
            <a:r>
              <a:rPr lang="en-US" b="0" i="0" dirty="0" err="1">
                <a:effectLst/>
                <a:latin typeface="inter-regular"/>
              </a:rPr>
              <a:t>myBox</a:t>
            </a:r>
            <a:r>
              <a:rPr lang="en-US" b="0" i="0" dirty="0">
                <a:effectLst/>
                <a:latin typeface="inter-regular"/>
              </a:rPr>
              <a:t>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dirty="0">
                <a:latin typeface="inter-regular"/>
              </a:rPr>
              <a:t> </a:t>
            </a:r>
            <a:r>
              <a:rPr lang="en-US" b="0" i="0" dirty="0" err="1">
                <a:effectLst/>
                <a:latin typeface="inter-regular"/>
              </a:rPr>
              <a:t>myBox.setDimensions</a:t>
            </a:r>
            <a:r>
              <a:rPr lang="en-US" b="0" i="0" dirty="0">
                <a:effectLst/>
                <a:latin typeface="inter-regular"/>
              </a:rPr>
              <a:t>(3.0, 4.0, 5.0);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double volume = </a:t>
            </a:r>
            <a:r>
              <a:rPr lang="en-US" b="0" i="0" dirty="0" err="1">
                <a:effectLst/>
                <a:latin typeface="inter-regular"/>
              </a:rPr>
              <a:t>calculateVolume</a:t>
            </a:r>
            <a:r>
              <a:rPr lang="en-US" b="0" i="0" dirty="0">
                <a:effectLst/>
                <a:latin typeface="inter-regular"/>
              </a:rPr>
              <a:t>(</a:t>
            </a:r>
            <a:r>
              <a:rPr lang="en-US" b="0" i="0" dirty="0" err="1">
                <a:effectLst/>
                <a:latin typeface="inter-regular"/>
              </a:rPr>
              <a:t>myBox</a:t>
            </a:r>
            <a:r>
              <a:rPr lang="en-US" b="0" i="0" dirty="0">
                <a:effectLst/>
                <a:latin typeface="inter-regular"/>
              </a:rPr>
              <a:t>);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/>
            <a:r>
              <a:rPr lang="en-US" b="0" i="0" dirty="0" err="1">
                <a:effectLst/>
                <a:latin typeface="inter-regular"/>
              </a:rPr>
              <a:t>cout</a:t>
            </a:r>
            <a:r>
              <a:rPr lang="en-US" b="0" i="0" dirty="0">
                <a:effectLst/>
                <a:latin typeface="inter-regular"/>
              </a:rPr>
              <a:t> &lt;&lt; "Volume of the box: " &lt;&lt; volume &lt;&lt; " cubic units" 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1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latin typeface="system-ui"/>
              </a:rPr>
              <a:t>Banking System- Fund Transfer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u="sng" dirty="0">
                <a:solidFill>
                  <a:srgbClr val="FF0000"/>
                </a:solidFill>
                <a:latin typeface="system-ui"/>
              </a:rPr>
              <a:t>Problem Statement: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You are a software developer working on a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banking system.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The code provided allows users to input details for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two bank accounts (Account 1 and Account 2) 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and perform operations like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deposit, withdrawal, and fund transfer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 between these accounts.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Account details include the account number and initial balance. 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Your task is to use the friend function to </a:t>
            </a:r>
            <a:r>
              <a:rPr lang="en-US" b="1" dirty="0" err="1">
                <a:solidFill>
                  <a:srgbClr val="FF0000"/>
                </a:solidFill>
                <a:latin typeface="system-ui"/>
              </a:rPr>
              <a:t>tranfer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  balance from </a:t>
            </a:r>
            <a:r>
              <a:rPr lang="en-US" b="1">
                <a:solidFill>
                  <a:srgbClr val="FF0000"/>
                </a:solidFill>
                <a:latin typeface="system-ui"/>
              </a:rPr>
              <a:t>one account 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to another account.</a:t>
            </a:r>
            <a:endParaRPr lang="en-US" b="1" i="0" dirty="0">
              <a:solidFill>
                <a:srgbClr val="FF0000"/>
              </a:solidFill>
              <a:effectLst/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12807-542F-2EFD-BF33-DEE8C9E9DF38}"/>
              </a:ext>
            </a:extLst>
          </p:cNvPr>
          <p:cNvSpPr txBox="1"/>
          <p:nvPr/>
        </p:nvSpPr>
        <p:spPr>
          <a:xfrm>
            <a:off x="180753" y="2826127"/>
            <a:ext cx="5656519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Test Case: Comprehensive Banking Operations</a:t>
            </a:r>
          </a:p>
          <a:p>
            <a:endParaRPr lang="en-US" sz="1600" dirty="0"/>
          </a:p>
          <a:p>
            <a:r>
              <a:rPr lang="en-US" sz="1600" dirty="0"/>
              <a:t>User inputs for Account 1:</a:t>
            </a:r>
          </a:p>
          <a:p>
            <a:r>
              <a:rPr lang="en-US" sz="1600" dirty="0"/>
              <a:t>Account Number: 101</a:t>
            </a:r>
          </a:p>
          <a:p>
            <a:r>
              <a:rPr lang="en-US" sz="1600" dirty="0"/>
              <a:t>Initial Balance: Rs. 10000.00</a:t>
            </a:r>
          </a:p>
          <a:p>
            <a:endParaRPr lang="en-US" sz="1600" dirty="0"/>
          </a:p>
          <a:p>
            <a:r>
              <a:rPr lang="en-US" sz="1600" dirty="0"/>
              <a:t>User inputs for Account 2:</a:t>
            </a:r>
          </a:p>
          <a:p>
            <a:r>
              <a:rPr lang="en-US" sz="1600" dirty="0"/>
              <a:t>Account Number: 102</a:t>
            </a:r>
          </a:p>
          <a:p>
            <a:r>
              <a:rPr lang="en-US" sz="1600" dirty="0"/>
              <a:t>Initial Balance: Rs. 15000.00</a:t>
            </a:r>
          </a:p>
          <a:p>
            <a:endParaRPr lang="en-US" sz="1600" dirty="0"/>
          </a:p>
          <a:p>
            <a:r>
              <a:rPr lang="en-US" sz="1600" dirty="0"/>
              <a:t>User deposits Rs. 2000.0 into Account 1.</a:t>
            </a:r>
          </a:p>
          <a:p>
            <a:r>
              <a:rPr lang="en-US" sz="1600" dirty="0"/>
              <a:t>User withdraws Rs. 1000.0 from Account 2.</a:t>
            </a:r>
          </a:p>
          <a:p>
            <a:endParaRPr lang="en-US" sz="1600" dirty="0"/>
          </a:p>
          <a:p>
            <a:r>
              <a:rPr lang="en-US" sz="1600" b="1" dirty="0"/>
              <a:t>User transfers Rs. 3000.0 from Account 1 to Account 2</a:t>
            </a:r>
            <a:r>
              <a:rPr lang="en-US" sz="1600" dirty="0"/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10957-8B14-840C-92A1-CA6D2A3DA8AC}"/>
              </a:ext>
            </a:extLst>
          </p:cNvPr>
          <p:cNvSpPr txBox="1"/>
          <p:nvPr/>
        </p:nvSpPr>
        <p:spPr>
          <a:xfrm>
            <a:off x="6535480" y="2826127"/>
            <a:ext cx="56565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Enter acc1 details</a:t>
            </a:r>
          </a:p>
          <a:p>
            <a:r>
              <a:rPr lang="en-US" sz="1400" dirty="0"/>
              <a:t>Enter acc no</a:t>
            </a:r>
          </a:p>
          <a:p>
            <a:r>
              <a:rPr lang="en-US" sz="1400" dirty="0"/>
              <a:t>101</a:t>
            </a:r>
          </a:p>
          <a:p>
            <a:r>
              <a:rPr lang="en-US" sz="1400" dirty="0"/>
              <a:t>Enter initial balance</a:t>
            </a:r>
          </a:p>
          <a:p>
            <a:r>
              <a:rPr lang="en-US" sz="1400" dirty="0"/>
              <a:t>1000.0</a:t>
            </a:r>
          </a:p>
          <a:p>
            <a:r>
              <a:rPr lang="en-US" sz="1400" dirty="0"/>
              <a:t>Enter acc2 details</a:t>
            </a:r>
          </a:p>
          <a:p>
            <a:r>
              <a:rPr lang="en-US" sz="1400" dirty="0"/>
              <a:t>Enter acc no</a:t>
            </a:r>
          </a:p>
          <a:p>
            <a:r>
              <a:rPr lang="en-US" sz="1400" dirty="0"/>
              <a:t>102</a:t>
            </a:r>
          </a:p>
          <a:p>
            <a:r>
              <a:rPr lang="en-US" sz="1400" dirty="0"/>
              <a:t>Enter initial balance</a:t>
            </a:r>
          </a:p>
          <a:p>
            <a:r>
              <a:rPr lang="en-US" sz="1400" dirty="0"/>
              <a:t>500.0</a:t>
            </a:r>
          </a:p>
          <a:p>
            <a:r>
              <a:rPr lang="en-US" sz="1400" dirty="0"/>
              <a:t>Initial Balances:</a:t>
            </a:r>
          </a:p>
          <a:p>
            <a:r>
              <a:rPr lang="en-US" sz="1400" dirty="0"/>
              <a:t>Account 1: Rs1000.00</a:t>
            </a:r>
          </a:p>
          <a:p>
            <a:r>
              <a:rPr lang="en-US" sz="1400" dirty="0"/>
              <a:t>Account 2: Rs500.00</a:t>
            </a:r>
          </a:p>
          <a:p>
            <a:r>
              <a:rPr lang="en-US" sz="1400" dirty="0"/>
              <a:t>Deposited Rs2000.00 into Account 101</a:t>
            </a:r>
          </a:p>
          <a:p>
            <a:r>
              <a:rPr lang="en-US" sz="1400" dirty="0"/>
              <a:t>Withdrawn Rs1000.00 from Account 102</a:t>
            </a:r>
          </a:p>
          <a:p>
            <a:r>
              <a:rPr lang="en-US" sz="1400" dirty="0"/>
              <a:t>Transferred Rs 3000.00 from Account 101 to Account 102</a:t>
            </a:r>
          </a:p>
          <a:p>
            <a:r>
              <a:rPr lang="en-US" sz="1400" dirty="0"/>
              <a:t>Final Balances:</a:t>
            </a:r>
          </a:p>
          <a:p>
            <a:r>
              <a:rPr lang="en-US" sz="1400" dirty="0"/>
              <a:t>Account 1: Rs14000.00</a:t>
            </a:r>
          </a:p>
          <a:p>
            <a:r>
              <a:rPr lang="en-US" sz="1400" dirty="0"/>
              <a:t>Account 2: Rs7000.00</a:t>
            </a:r>
          </a:p>
        </p:txBody>
      </p:sp>
    </p:spTree>
    <p:extLst>
      <p:ext uri="{BB962C8B-B14F-4D97-AF65-F5344CB8AC3E}">
        <p14:creationId xmlns:p14="http://schemas.microsoft.com/office/powerpoint/2010/main" val="48979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C0DFE-E281-F5E5-411E-0528FE6604D3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659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-3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Access Control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98" y="2194102"/>
            <a:ext cx="4196770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0089" marR="106937" lvl="0" indent="-228600" fontAlgn="auto">
              <a:lnSpc>
                <a:spcPct val="9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Access</a:t>
            </a:r>
            <a:r>
              <a:rPr kumimoji="0" lang="en-US" sz="2000" b="1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 specifier</a:t>
            </a:r>
            <a:r>
              <a:rPr kumimoji="0" lang="en-US" sz="2000" b="1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or</a:t>
            </a:r>
            <a:r>
              <a:rPr kumimoji="0" lang="en-US" sz="2000" b="1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1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access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1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modifiers</a:t>
            </a:r>
            <a:r>
              <a:rPr kumimoji="0" lang="en-US" sz="2000" b="1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are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the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labels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that</a:t>
            </a:r>
            <a:r>
              <a:rPr kumimoji="0" lang="en-US" sz="2000" b="0" i="0" u="none" strike="noStrike" cap="none" spc="1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specify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type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of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access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given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to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members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</a:t>
            </a:r>
            <a:r>
              <a:rPr kumimoji="0" lang="en-US" sz="2000" b="0" i="0" u="none" strike="noStrike" cap="none" spc="14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</a:t>
            </a:r>
            <a:r>
              <a:rPr kumimoji="0" lang="en-US" sz="2000" b="0" i="0" u="none" strike="noStrike" cap="none" spc="-17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class.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b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2000" b="0" i="0" u="none" strike="noStrike" cap="none" spc="-3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90089" marR="106937" lvl="0" indent="-228600" fontAlgn="auto">
              <a:lnSpc>
                <a:spcPct val="9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These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are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used</a:t>
            </a:r>
            <a:r>
              <a:rPr kumimoji="0" lang="en-US" sz="2000" b="0" i="0" u="none" strike="noStrike" cap="none" spc="-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for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data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hiding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161489" marR="106937" lvl="0" fontAlgn="auto">
              <a:lnSpc>
                <a:spcPct val="90000"/>
              </a:lnSpc>
              <a:spcBef>
                <a:spcPts val="85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cap="none" spc="-7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90089" marR="106937" lvl="0" indent="-228600" fontAlgn="auto">
              <a:lnSpc>
                <a:spcPct val="9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These</a:t>
            </a:r>
            <a:r>
              <a:rPr kumimoji="0" lang="en-US" sz="2000" b="0" i="0" u="none" strike="noStrike" cap="none" spc="7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are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also called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as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visibility</a:t>
            </a:r>
            <a:r>
              <a:rPr kumimoji="0" lang="en-US" sz="2000" b="0" i="0" u="none" strike="noStrike" cap="none" spc="-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modes.</a:t>
            </a:r>
            <a:r>
              <a:rPr kumimoji="0" lang="en-US" sz="2000" b="0" i="0" u="none" strike="noStrike" cap="none" spc="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F786CB-9D7C-716B-50DC-62CA01AA9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32182" r="9057" b="5473"/>
          <a:stretch/>
        </p:blipFill>
        <p:spPr bwMode="auto">
          <a:xfrm>
            <a:off x="4898910" y="1833376"/>
            <a:ext cx="7041453" cy="243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D8B1E-2EC0-BA25-9AFD-012ADB0A8442}"/>
              </a:ext>
            </a:extLst>
          </p:cNvPr>
          <p:cNvSpPr txBox="1"/>
          <p:nvPr/>
        </p:nvSpPr>
        <p:spPr>
          <a:xfrm>
            <a:off x="5241851" y="812438"/>
            <a:ext cx="6276978" cy="112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1489" marR="106937" lvl="0" fontAlgn="auto">
              <a:lnSpc>
                <a:spcPct val="90000"/>
              </a:lnSpc>
              <a:spcBef>
                <a:spcPts val="8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TYPES 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 ACCESS</a:t>
            </a:r>
            <a:r>
              <a:rPr kumimoji="0" lang="en-US" sz="1800" b="0" i="0" u="none" strike="noStrike" cap="none" spc="-2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1800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SPECIFIERS   </a:t>
            </a:r>
          </a:p>
          <a:p>
            <a:pPr marL="961589" marR="106937" lvl="1" indent="-342900">
              <a:lnSpc>
                <a:spcPct val="90000"/>
              </a:lnSpc>
              <a:spcBef>
                <a:spcPts val="85"/>
              </a:spcBef>
              <a:buFont typeface="+mj-lt"/>
              <a:buAutoNum type="arabicPeriod"/>
              <a:defRPr/>
            </a:pPr>
            <a:r>
              <a:rPr kumimoji="0" lang="en-US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private 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961589" marR="106937" lvl="1" indent="-342900">
              <a:lnSpc>
                <a:spcPct val="90000"/>
              </a:lnSpc>
              <a:spcBef>
                <a:spcPts val="85"/>
              </a:spcBef>
              <a:buFont typeface="+mj-lt"/>
              <a:buAutoNum type="arabicPeriod"/>
              <a:defRPr/>
            </a:pPr>
            <a:r>
              <a:rPr kumimoji="0" lang="en-US" b="0" i="0" u="none" strike="noStrike" cap="none" spc="-3" normalizeH="0" baseline="0" noProof="0" dirty="0">
                <a:ln>
                  <a:noFill/>
                </a:ln>
                <a:effectLst/>
                <a:uLnTx/>
                <a:uFillTx/>
              </a:rPr>
              <a:t>public 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961589" marR="106937" lvl="1" indent="-342900">
              <a:lnSpc>
                <a:spcPct val="90000"/>
              </a:lnSpc>
              <a:spcBef>
                <a:spcPts val="85"/>
              </a:spcBef>
              <a:buFont typeface="+mj-lt"/>
              <a:buAutoNum type="arabicPeriod"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prot</a:t>
            </a:r>
            <a:r>
              <a:rPr kumimoji="0" lang="en-US" b="0" i="0" u="none" strike="noStrike" cap="none" spc="-7" normalizeH="0" baseline="0" noProof="0" dirty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ct</a:t>
            </a:r>
            <a:r>
              <a:rPr kumimoji="0" lang="en-US" b="0" i="0" u="none" strike="noStrike" cap="none" spc="-7" normalizeH="0" baseline="0" noProof="0" dirty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FC828-3589-9A86-38D5-A73D29502A77}"/>
              </a:ext>
            </a:extLst>
          </p:cNvPr>
          <p:cNvSpPr txBox="1"/>
          <p:nvPr/>
        </p:nvSpPr>
        <p:spPr>
          <a:xfrm>
            <a:off x="5123717" y="4511158"/>
            <a:ext cx="681664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787"/>
              </a:spcBef>
              <a:spcAft>
                <a:spcPts val="0"/>
              </a:spcAft>
              <a:buClrTx/>
              <a:buSzPct val="91304"/>
              <a:buFont typeface="Wingdings" panose="05000000000000000000" pitchFamily="2" charset="2"/>
              <a:buChar char="§"/>
              <a:tabLst>
                <a:tab pos="83990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alibri, sans-serif"/>
              </a:rPr>
              <a:t>public </a:t>
            </a:r>
            <a:r>
              <a:rPr lang="en-US" dirty="0">
                <a:latin typeface="Calibri, sans-serif"/>
              </a:rPr>
              <a:t>- members are </a:t>
            </a:r>
            <a:r>
              <a:rPr lang="en-US" dirty="0">
                <a:solidFill>
                  <a:srgbClr val="7030A0"/>
                </a:solidFill>
                <a:latin typeface="Calibri, sans-serif"/>
              </a:rPr>
              <a:t>accessible from outside the class</a:t>
            </a:r>
            <a:r>
              <a:rPr lang="en-US" dirty="0">
                <a:latin typeface="Calibri, sans-serif"/>
              </a:rPr>
              <a:t>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787"/>
              </a:spcBef>
              <a:spcAft>
                <a:spcPts val="0"/>
              </a:spcAft>
              <a:buClrTx/>
              <a:buSzPct val="91304"/>
              <a:buFont typeface="Wingdings" panose="05000000000000000000" pitchFamily="2" charset="2"/>
              <a:buChar char="§"/>
              <a:tabLst>
                <a:tab pos="8399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Calibri, sans-serif"/>
              </a:rPr>
              <a:t>private</a:t>
            </a:r>
            <a:r>
              <a:rPr lang="en-US" dirty="0">
                <a:latin typeface="Calibri, sans-serif"/>
              </a:rPr>
              <a:t> - members </a:t>
            </a:r>
            <a:r>
              <a:rPr lang="en-US" dirty="0">
                <a:solidFill>
                  <a:srgbClr val="C00000"/>
                </a:solidFill>
                <a:latin typeface="Calibri, sans-serif"/>
              </a:rPr>
              <a:t>cannot be accessed (or viewed) from outside the class.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787"/>
              </a:spcBef>
              <a:spcAft>
                <a:spcPts val="0"/>
              </a:spcAft>
              <a:buClrTx/>
              <a:buSzPct val="91304"/>
              <a:buFont typeface="Wingdings" panose="05000000000000000000" pitchFamily="2" charset="2"/>
              <a:buChar char="§"/>
              <a:tabLst>
                <a:tab pos="83990" algn="l"/>
              </a:tabLst>
              <a:defRPr/>
            </a:pPr>
            <a:r>
              <a:rPr lang="en-US" dirty="0">
                <a:solidFill>
                  <a:srgbClr val="0066FF"/>
                </a:solidFill>
                <a:latin typeface="Calibri, sans-serif"/>
              </a:rPr>
              <a:t>protected - </a:t>
            </a:r>
            <a:r>
              <a:rPr lang="en-US" dirty="0">
                <a:latin typeface="Calibri, sans-serif"/>
              </a:rPr>
              <a:t>members </a:t>
            </a:r>
            <a:r>
              <a:rPr lang="en-US" dirty="0">
                <a:solidFill>
                  <a:srgbClr val="C00000"/>
                </a:solidFill>
                <a:latin typeface="Calibri, sans-serif"/>
              </a:rPr>
              <a:t>cannot be accessed from outside the class</a:t>
            </a:r>
            <a:r>
              <a:rPr lang="en-US" dirty="0">
                <a:latin typeface="Calibri, sans-serif"/>
              </a:rPr>
              <a:t>, however, </a:t>
            </a:r>
            <a:r>
              <a:rPr lang="en-US" dirty="0">
                <a:solidFill>
                  <a:srgbClr val="0000CC"/>
                </a:solidFill>
                <a:latin typeface="Calibri, sans-serif"/>
              </a:rPr>
              <a:t>they can be accessed in inherited classes</a:t>
            </a:r>
            <a:r>
              <a:rPr lang="en-US" dirty="0">
                <a:latin typeface="Calibri, sans-serif"/>
              </a:rPr>
              <a:t>.</a:t>
            </a:r>
          </a:p>
          <a:p>
            <a:pPr marL="8227" marR="0" lvl="0" algn="l" defTabSz="914400" rtl="0" eaLnBrk="1" fontAlgn="auto" latinLnBrk="0" hangingPunct="1">
              <a:lnSpc>
                <a:spcPct val="100000"/>
              </a:lnSpc>
              <a:spcBef>
                <a:spcPts val="787"/>
              </a:spcBef>
              <a:spcAft>
                <a:spcPts val="0"/>
              </a:spcAft>
              <a:buClrTx/>
              <a:buSzPct val="91304"/>
              <a:tabLst>
                <a:tab pos="83990" algn="l"/>
              </a:tabLst>
              <a:defRPr/>
            </a:pPr>
            <a:r>
              <a:rPr lang="en-US" dirty="0">
                <a:latin typeface="Calibri, sans-serif"/>
              </a:rPr>
              <a:t>Note: If the access specifier is not specified in the class the default access specifier is private.</a:t>
            </a:r>
          </a:p>
        </p:txBody>
      </p:sp>
    </p:spTree>
    <p:extLst>
      <p:ext uri="{BB962C8B-B14F-4D97-AF65-F5344CB8AC3E}">
        <p14:creationId xmlns:p14="http://schemas.microsoft.com/office/powerpoint/2010/main" val="3050821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37E3AC-080B-35BF-8289-DC1F87675959}"/>
              </a:ext>
            </a:extLst>
          </p:cNvPr>
          <p:cNvSpPr txBox="1"/>
          <p:nvPr/>
        </p:nvSpPr>
        <p:spPr>
          <a:xfrm>
            <a:off x="85059" y="0"/>
            <a:ext cx="7176977" cy="6771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//</a:t>
            </a:r>
            <a:r>
              <a:rPr lang="en-US" sz="1400" b="1" dirty="0">
                <a:solidFill>
                  <a:srgbClr val="FF0000"/>
                </a:solidFill>
                <a:latin typeface="system-ui"/>
              </a:rPr>
              <a:t>Banking System- Fund Transfer</a:t>
            </a:r>
            <a:endParaRPr lang="en-US" sz="1400" dirty="0"/>
          </a:p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std;</a:t>
            </a:r>
          </a:p>
          <a:p>
            <a:r>
              <a:rPr lang="en-US" sz="1400" b="1" dirty="0"/>
              <a:t>class </a:t>
            </a:r>
            <a:r>
              <a:rPr lang="en-US" sz="1400" b="1" dirty="0" err="1"/>
              <a:t>BankAccount</a:t>
            </a:r>
            <a:r>
              <a:rPr lang="en-US" sz="1400" b="1" dirty="0"/>
              <a:t> {</a:t>
            </a:r>
          </a:p>
          <a:p>
            <a:r>
              <a:rPr lang="en-US" sz="1400" dirty="0"/>
              <a:t>private:       int </a:t>
            </a:r>
            <a:r>
              <a:rPr lang="en-US" sz="1400" dirty="0" err="1"/>
              <a:t>accno</a:t>
            </a:r>
            <a:r>
              <a:rPr lang="en-US" sz="1400" dirty="0"/>
              <a:t>;      double balance;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b="1" dirty="0"/>
              <a:t>    </a:t>
            </a:r>
            <a:r>
              <a:rPr lang="en-US" sz="1400" b="1" dirty="0">
                <a:solidFill>
                  <a:srgbClr val="C00000"/>
                </a:solidFill>
              </a:rPr>
              <a:t>void </a:t>
            </a:r>
            <a:r>
              <a:rPr lang="en-US" sz="1400" b="1" dirty="0" err="1">
                <a:solidFill>
                  <a:srgbClr val="C00000"/>
                </a:solidFill>
              </a:rPr>
              <a:t>setDetails</a:t>
            </a:r>
            <a:r>
              <a:rPr lang="en-US" sz="1400" b="1" dirty="0">
                <a:solidFill>
                  <a:srgbClr val="C00000"/>
                </a:solidFill>
              </a:rPr>
              <a:t>() {</a:t>
            </a:r>
          </a:p>
          <a:p>
            <a:r>
              <a:rPr lang="en-US" sz="1400" dirty="0"/>
              <a:t>       cout&lt;&lt;"Enter acc no \n";     </a:t>
            </a:r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accno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cout&lt;&lt;"Enter initial balance \n";     </a:t>
            </a:r>
            <a:r>
              <a:rPr lang="en-US" sz="1400" dirty="0" err="1"/>
              <a:t>cin</a:t>
            </a:r>
            <a:r>
              <a:rPr lang="en-US" sz="1400" dirty="0"/>
              <a:t>&gt;&gt;balance;      </a:t>
            </a:r>
          </a:p>
          <a:p>
            <a:r>
              <a:rPr lang="en-US" sz="1400" dirty="0"/>
              <a:t>    }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void deposit(double amount) {</a:t>
            </a:r>
          </a:p>
          <a:p>
            <a:r>
              <a:rPr lang="en-US" sz="1400" dirty="0"/>
              <a:t>              balance += amount;</a:t>
            </a:r>
          </a:p>
          <a:p>
            <a:r>
              <a:rPr lang="en-US" sz="1400" dirty="0"/>
              <a:t>            cout &lt;&lt; "Deposited Rs" &lt;&lt; amount &lt;&lt; " into Account " &lt;&lt; </a:t>
            </a:r>
            <a:r>
              <a:rPr lang="en-US" sz="1400" dirty="0" err="1"/>
              <a:t>accno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void withdraw(double amount) {</a:t>
            </a:r>
          </a:p>
          <a:p>
            <a:r>
              <a:rPr lang="en-US" sz="1400" dirty="0"/>
              <a:t>        if (balance &gt;= amount) {</a:t>
            </a:r>
          </a:p>
          <a:p>
            <a:r>
              <a:rPr lang="en-US" sz="1400" dirty="0"/>
              <a:t>            balance -= amount;</a:t>
            </a:r>
          </a:p>
          <a:p>
            <a:r>
              <a:rPr lang="en-US" sz="1400" dirty="0"/>
              <a:t>     cout &lt;&lt; "Withdrawn Rs." &lt;&lt;amount &lt;&lt; " from Account " &lt;&lt; </a:t>
            </a:r>
            <a:r>
              <a:rPr lang="en-US" sz="1400" dirty="0" err="1"/>
              <a:t>accno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     }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double </a:t>
            </a:r>
            <a:r>
              <a:rPr lang="en-US" sz="1400" dirty="0" err="1">
                <a:solidFill>
                  <a:srgbClr val="C00000"/>
                </a:solidFill>
              </a:rPr>
              <a:t>getBalance</a:t>
            </a:r>
            <a:r>
              <a:rPr lang="en-US" sz="1400" dirty="0">
                <a:solidFill>
                  <a:srgbClr val="C00000"/>
                </a:solidFill>
              </a:rPr>
              <a:t>() const {</a:t>
            </a:r>
          </a:p>
          <a:p>
            <a:r>
              <a:rPr lang="en-US" sz="1400" dirty="0"/>
              <a:t>        return balance;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</a:t>
            </a:r>
            <a:r>
              <a:rPr lang="en-US" sz="1400" b="1" dirty="0"/>
              <a:t>friend void </a:t>
            </a:r>
            <a:r>
              <a:rPr lang="en-US" sz="1400" b="1" dirty="0" err="1"/>
              <a:t>transferFunds</a:t>
            </a:r>
            <a:r>
              <a:rPr lang="en-US" sz="1400" b="1" dirty="0"/>
              <a:t>(</a:t>
            </a:r>
            <a:r>
              <a:rPr lang="en-US" sz="1400" b="1" dirty="0" err="1"/>
              <a:t>BankAccount</a:t>
            </a:r>
            <a:r>
              <a:rPr lang="en-US" sz="1400" b="1" dirty="0"/>
              <a:t>&amp; from, </a:t>
            </a:r>
            <a:r>
              <a:rPr lang="en-US" sz="1400" b="1" dirty="0" err="1"/>
              <a:t>BankAccount</a:t>
            </a:r>
            <a:r>
              <a:rPr lang="en-US" sz="1400" b="1" dirty="0"/>
              <a:t>&amp; to, double amount);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void </a:t>
            </a:r>
            <a:r>
              <a:rPr lang="en-US" sz="1400" dirty="0" err="1">
                <a:solidFill>
                  <a:srgbClr val="0000CC"/>
                </a:solidFill>
              </a:rPr>
              <a:t>transferFunds</a:t>
            </a:r>
            <a:r>
              <a:rPr lang="en-US" sz="1400" dirty="0">
                <a:solidFill>
                  <a:srgbClr val="0000CC"/>
                </a:solidFill>
              </a:rPr>
              <a:t>(</a:t>
            </a:r>
            <a:r>
              <a:rPr lang="en-US" sz="1400" b="1" dirty="0" err="1">
                <a:solidFill>
                  <a:srgbClr val="0000CC"/>
                </a:solidFill>
              </a:rPr>
              <a:t>BankAccount</a:t>
            </a:r>
            <a:r>
              <a:rPr lang="en-US" sz="1400" b="1" dirty="0">
                <a:solidFill>
                  <a:srgbClr val="0000CC"/>
                </a:solidFill>
              </a:rPr>
              <a:t>&amp; from</a:t>
            </a:r>
            <a:r>
              <a:rPr lang="en-US" sz="1400" dirty="0">
                <a:solidFill>
                  <a:srgbClr val="0000CC"/>
                </a:solidFill>
              </a:rPr>
              <a:t>, </a:t>
            </a:r>
            <a:r>
              <a:rPr lang="en-US" sz="1400" b="1" dirty="0" err="1">
                <a:solidFill>
                  <a:srgbClr val="0000CC"/>
                </a:solidFill>
              </a:rPr>
              <a:t>BankAccount</a:t>
            </a:r>
            <a:r>
              <a:rPr lang="en-US" sz="1400" b="1" dirty="0">
                <a:solidFill>
                  <a:srgbClr val="0000CC"/>
                </a:solidFill>
              </a:rPr>
              <a:t>&amp; to</a:t>
            </a:r>
            <a:r>
              <a:rPr lang="en-US" sz="1400" dirty="0">
                <a:solidFill>
                  <a:srgbClr val="0000CC"/>
                </a:solidFill>
              </a:rPr>
              <a:t>, double amount) {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from.balance</a:t>
            </a:r>
            <a:r>
              <a:rPr lang="en-US" sz="1400" dirty="0"/>
              <a:t> &gt;= amount)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from.balance</a:t>
            </a:r>
            <a:r>
              <a:rPr lang="en-US" sz="1400" b="1" dirty="0"/>
              <a:t> -= amount;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to.balance</a:t>
            </a:r>
            <a:r>
              <a:rPr lang="en-US" sz="1400" b="1" dirty="0"/>
              <a:t> += amount;</a:t>
            </a:r>
          </a:p>
          <a:p>
            <a:r>
              <a:rPr lang="en-US" sz="1400" b="1" spc="-150" dirty="0"/>
              <a:t> cout &lt;&lt; "Transferred Rs." &lt;&lt; amount &lt;&lt; " from Account " &lt;&lt; </a:t>
            </a:r>
            <a:r>
              <a:rPr lang="en-US" sz="1400" b="1" dirty="0" err="1"/>
              <a:t>from.accno</a:t>
            </a:r>
            <a:r>
              <a:rPr lang="en-US" sz="1400" b="1" dirty="0"/>
              <a:t> </a:t>
            </a:r>
            <a:r>
              <a:rPr lang="en-US" sz="1400" b="1" spc="-150" dirty="0"/>
              <a:t>&lt;&lt; " to Account " &lt;&lt; </a:t>
            </a:r>
            <a:r>
              <a:rPr lang="en-US" sz="1400" b="1" dirty="0" err="1"/>
              <a:t>to.accno</a:t>
            </a:r>
            <a:r>
              <a:rPr lang="en-US" sz="1400" b="1" dirty="0"/>
              <a:t> </a:t>
            </a:r>
            <a:r>
              <a:rPr lang="en-US" sz="1400" b="1" spc="-150" dirty="0"/>
              <a:t>&lt;&lt; </a:t>
            </a:r>
            <a:r>
              <a:rPr lang="en-US" sz="1400" b="1" spc="-150" dirty="0" err="1"/>
              <a:t>endl</a:t>
            </a:r>
            <a:r>
              <a:rPr lang="en-US" sz="1400" b="1" spc="-150" dirty="0"/>
              <a:t>;</a:t>
            </a:r>
          </a:p>
          <a:p>
            <a:r>
              <a:rPr lang="en-US" sz="1400" dirty="0"/>
              <a:t>    }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A4785-464D-B598-2A1B-787B98756D07}"/>
              </a:ext>
            </a:extLst>
          </p:cNvPr>
          <p:cNvSpPr txBox="1"/>
          <p:nvPr/>
        </p:nvSpPr>
        <p:spPr>
          <a:xfrm>
            <a:off x="7336465" y="0"/>
            <a:ext cx="4855535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BankAccount</a:t>
            </a:r>
            <a:r>
              <a:rPr lang="en-US" sz="1400" dirty="0"/>
              <a:t> account1;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BankAccount</a:t>
            </a:r>
            <a:r>
              <a:rPr lang="en-US" sz="1400" dirty="0"/>
              <a:t> account2;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cout</a:t>
            </a:r>
            <a:r>
              <a:rPr lang="en-US" sz="1400" dirty="0"/>
              <a:t>&lt;&lt;"Enter acc1 details \n";</a:t>
            </a:r>
          </a:p>
          <a:p>
            <a:r>
              <a:rPr lang="en-US" sz="1400" dirty="0"/>
              <a:t>    account1.setDetails();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&lt;&lt;"Enter acc2 details \n";</a:t>
            </a:r>
          </a:p>
          <a:p>
            <a:r>
              <a:rPr lang="en-US" sz="1400" dirty="0"/>
              <a:t>    account2.setDetails();</a:t>
            </a:r>
          </a:p>
          <a:p>
            <a:endParaRPr lang="en-US" sz="1400" dirty="0"/>
          </a:p>
          <a:p>
            <a:r>
              <a:rPr lang="en-US" sz="1400" dirty="0"/>
              <a:t>    cout &lt;&lt; "Initial Balances:"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cout &lt;&lt; "Account 1: Rs" &lt;&lt; account1.getBalance() ;</a:t>
            </a:r>
          </a:p>
          <a:p>
            <a:r>
              <a:rPr lang="en-US" sz="1400" dirty="0"/>
              <a:t>    cout &lt;&lt; "Account 2: Rs" &lt;&lt; account2.getBalance()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account1.deposit(200.0);</a:t>
            </a:r>
          </a:p>
          <a:p>
            <a:r>
              <a:rPr lang="en-US" sz="1400" dirty="0"/>
              <a:t>    account2.withdraw(100.0);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CC"/>
                </a:solidFill>
              </a:rPr>
              <a:t>transferFunds</a:t>
            </a:r>
            <a:r>
              <a:rPr lang="en-US" sz="1400" b="1" dirty="0">
                <a:solidFill>
                  <a:srgbClr val="0000CC"/>
                </a:solidFill>
              </a:rPr>
              <a:t>(account1, account2, 300.0);</a:t>
            </a:r>
          </a:p>
          <a:p>
            <a:endParaRPr lang="en-US" sz="1400" dirty="0"/>
          </a:p>
          <a:p>
            <a:r>
              <a:rPr lang="en-US" sz="1400" dirty="0"/>
              <a:t>    cout &lt;&lt; "Final Balances:"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cout &lt;&lt; "Account 1: Rs" &lt;&lt; account1.getBalance()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cout &lt;&lt; "Account 2: Rs" &lt;&lt; account2.getBalance()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15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latin typeface="system-ui"/>
              </a:rPr>
              <a:t>Library Management System Using Friend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u="sng" dirty="0">
                <a:solidFill>
                  <a:srgbClr val="FF0000"/>
                </a:solidFill>
                <a:latin typeface="system-ui"/>
              </a:rPr>
              <a:t>Problem Statement: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Suppose you are designing a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Library Management System 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in C++.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 You have a Book class with private attributes like title, author, and </a:t>
            </a:r>
            <a:r>
              <a:rPr lang="en-US" b="1" dirty="0" err="1">
                <a:solidFill>
                  <a:srgbClr val="FF0000"/>
                </a:solidFill>
                <a:latin typeface="system-ui"/>
              </a:rPr>
              <a:t>isAvailable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.</a:t>
            </a:r>
          </a:p>
          <a:p>
            <a:pPr marL="76199" algn="just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  <a:latin typeface="system-ui"/>
              </a:rPr>
              <a:t> You want to implement a </a:t>
            </a:r>
            <a:r>
              <a:rPr lang="en-US" b="1" dirty="0">
                <a:solidFill>
                  <a:srgbClr val="0000CC"/>
                </a:solidFill>
                <a:latin typeface="system-ui"/>
              </a:rPr>
              <a:t>friend function </a:t>
            </a:r>
            <a:r>
              <a:rPr lang="en-US" b="1" dirty="0">
                <a:solidFill>
                  <a:srgbClr val="FF0000"/>
                </a:solidFill>
                <a:latin typeface="system-ui"/>
              </a:rPr>
              <a:t>that allows the library staff to mark a book as available or not. Write a C++ program that demonstrates this scenario.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12807-542F-2EFD-BF33-DEE8C9E9DF38}"/>
              </a:ext>
            </a:extLst>
          </p:cNvPr>
          <p:cNvSpPr txBox="1"/>
          <p:nvPr/>
        </p:nvSpPr>
        <p:spPr>
          <a:xfrm>
            <a:off x="95692" y="2687668"/>
            <a:ext cx="5656519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Test Case 1: Book Availability</a:t>
            </a:r>
          </a:p>
          <a:p>
            <a:endParaRPr lang="en-US" sz="1600" dirty="0"/>
          </a:p>
          <a:p>
            <a:r>
              <a:rPr lang="en-US" sz="1600" dirty="0"/>
              <a:t>Input:</a:t>
            </a:r>
          </a:p>
          <a:p>
            <a:endParaRPr lang="en-US" sz="1600" dirty="0"/>
          </a:p>
          <a:p>
            <a:r>
              <a:rPr lang="en-US" sz="1600" dirty="0"/>
              <a:t>Title: "The Great Gatsby"</a:t>
            </a:r>
          </a:p>
          <a:p>
            <a:r>
              <a:rPr lang="en-US" sz="1600" dirty="0"/>
              <a:t>Author: "F. Scott Fitzgerald"</a:t>
            </a:r>
          </a:p>
          <a:p>
            <a:r>
              <a:rPr lang="en-US" sz="1600" dirty="0"/>
              <a:t>Availability: true (initially)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Output:</a:t>
            </a:r>
          </a:p>
          <a:p>
            <a:r>
              <a:rPr lang="en-US" sz="1600" dirty="0"/>
              <a:t>Book Title: The Great Gatsby Author: F. Scott Fitzgerald This book is available.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EAA48F-5484-E7F5-8ED1-0DC83CA4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35F9115-273A-42B9-A877-14B9897B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FD593-3609-C616-FFCA-4C950B9A90B1}"/>
              </a:ext>
            </a:extLst>
          </p:cNvPr>
          <p:cNvSpPr txBox="1"/>
          <p:nvPr/>
        </p:nvSpPr>
        <p:spPr>
          <a:xfrm>
            <a:off x="5837272" y="2687668"/>
            <a:ext cx="61190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Book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Define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private attributes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isAvailable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Friend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Declare a friend function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markBookAvailability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toggle book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Main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set book details.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details.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Update availability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markBookAvailability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37E3AC-080B-35BF-8289-DC1F87675959}"/>
              </a:ext>
            </a:extLst>
          </p:cNvPr>
          <p:cNvSpPr txBox="1"/>
          <p:nvPr/>
        </p:nvSpPr>
        <p:spPr>
          <a:xfrm>
            <a:off x="85059" y="0"/>
            <a:ext cx="5571462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//</a:t>
            </a:r>
            <a:r>
              <a:rPr lang="en-US" sz="1600" b="1" dirty="0">
                <a:solidFill>
                  <a:srgbClr val="0000CC"/>
                </a:solidFill>
                <a:latin typeface="system-ui"/>
              </a:rPr>
              <a:t> Library Management System using friend function</a:t>
            </a:r>
            <a:endParaRPr lang="en-US" sz="1600" dirty="0"/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class Book 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string title;</a:t>
            </a:r>
          </a:p>
          <a:p>
            <a:r>
              <a:rPr lang="en-US" sz="1600" dirty="0"/>
              <a:t>    string author;</a:t>
            </a:r>
          </a:p>
          <a:p>
            <a:r>
              <a:rPr lang="en-US" sz="1600" dirty="0"/>
              <a:t>    bool </a:t>
            </a:r>
            <a:r>
              <a:rPr lang="en-US" sz="1600" dirty="0" err="1"/>
              <a:t>isAvailable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public: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friend void markBookAvailability(Book&amp; book, bool available);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void read(const string&amp; t, const string&amp; a) {</a:t>
            </a:r>
          </a:p>
          <a:p>
            <a:r>
              <a:rPr lang="en-US" sz="1600" dirty="0"/>
              <a:t>        title = t;</a:t>
            </a:r>
          </a:p>
          <a:p>
            <a:r>
              <a:rPr lang="en-US" sz="1600" dirty="0"/>
              <a:t>        author = a;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isAvailable</a:t>
            </a:r>
            <a:r>
              <a:rPr lang="en-US" sz="1600" b="1" dirty="0"/>
              <a:t> = true; // Assuming the book is initially available</a:t>
            </a:r>
          </a:p>
          <a:p>
            <a:r>
              <a:rPr lang="en-US" sz="1600" dirty="0"/>
              <a:t>    }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  void </a:t>
            </a:r>
            <a:r>
              <a:rPr lang="en-US" sz="1600" b="1" dirty="0" err="1">
                <a:solidFill>
                  <a:srgbClr val="FF0000"/>
                </a:solidFill>
              </a:rPr>
              <a:t>displayBookDetails</a:t>
            </a:r>
            <a:r>
              <a:rPr lang="en-US" sz="16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"Book Title: " &lt;&lt; title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"Author: " &lt;&lt; author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A4785-464D-B598-2A1B-787B98756D07}"/>
              </a:ext>
            </a:extLst>
          </p:cNvPr>
          <p:cNvSpPr txBox="1"/>
          <p:nvPr/>
        </p:nvSpPr>
        <p:spPr>
          <a:xfrm>
            <a:off x="5741581" y="0"/>
            <a:ext cx="6450419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void markBookAvailability(Book&amp; book, bool available) {</a:t>
            </a:r>
          </a:p>
          <a:p>
            <a:pPr lvl="1"/>
            <a:r>
              <a:rPr lang="en-US" sz="1600" dirty="0"/>
              <a:t>    book.isAvailable = available;</a:t>
            </a:r>
          </a:p>
          <a:p>
            <a:pPr lvl="1"/>
            <a:r>
              <a:rPr lang="en-US" sz="1600" dirty="0"/>
              <a:t>}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int main() {</a:t>
            </a:r>
          </a:p>
          <a:p>
            <a:pPr lvl="1"/>
            <a:r>
              <a:rPr lang="en-US" sz="1600" dirty="0"/>
              <a:t>    Book myBook;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 </a:t>
            </a:r>
            <a:r>
              <a:rPr lang="en-US" sz="1600" dirty="0" err="1"/>
              <a:t>myBook.read</a:t>
            </a:r>
            <a:r>
              <a:rPr lang="en-US" sz="1600" dirty="0"/>
              <a:t>("The Great Gatsby", "F. Scott Fitzgerald");</a:t>
            </a:r>
          </a:p>
          <a:p>
            <a:pPr lvl="1"/>
            <a:r>
              <a:rPr lang="en-US" sz="1600" dirty="0"/>
              <a:t>    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err="1"/>
              <a:t>myBook.displayBookDetails</a:t>
            </a:r>
            <a:r>
              <a:rPr lang="en-US" sz="1600" dirty="0"/>
              <a:t>();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markBookAvailability(myBook, true);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  if (</a:t>
            </a:r>
            <a:r>
              <a:rPr lang="en-US" sz="1600" dirty="0" err="1"/>
              <a:t>myBook.isAvailable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      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"This book is available."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  } else </a:t>
            </a:r>
          </a:p>
          <a:p>
            <a:pPr lvl="1"/>
            <a:r>
              <a:rPr lang="en-US" sz="1600" dirty="0"/>
              <a:t>      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"This book is not available."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  }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  return 0;</a:t>
            </a:r>
          </a:p>
          <a:p>
            <a:pPr lvl="1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27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/>
              <a:t>Friend class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598867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we can also make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ystem-ui"/>
              </a:rPr>
              <a:t>function of some other class as friend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, or we can also make an entire class as 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system-ui"/>
              </a:rPr>
              <a:t>friend class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rgbClr val="212529"/>
              </a:solidFill>
              <a:effectLst/>
              <a:latin typeface="system-ui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Friend Functions is a reason, why C++ is not called as a pure Object Oriented language. </a:t>
            </a: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Söhne"/>
            </a:endParaRPr>
          </a:p>
          <a:p>
            <a:pPr marL="533399" indent="-45720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Because it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violates the concept of 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BE4B-F70D-39DD-B2FD-C974303960F1}"/>
              </a:ext>
            </a:extLst>
          </p:cNvPr>
          <p:cNvSpPr txBox="1"/>
          <p:nvPr/>
        </p:nvSpPr>
        <p:spPr>
          <a:xfrm>
            <a:off x="6019800" y="641763"/>
            <a:ext cx="617220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class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void fun();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class B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private:</a:t>
            </a:r>
          </a:p>
          <a:p>
            <a:r>
              <a:rPr lang="en-US" b="1" dirty="0"/>
              <a:t>    int i;</a:t>
            </a:r>
          </a:p>
          <a:p>
            <a:r>
              <a:rPr lang="en-US" b="1" dirty="0"/>
              <a:t>    public:</a:t>
            </a:r>
          </a:p>
          <a:p>
            <a:r>
              <a:rPr lang="en-US" b="1" dirty="0"/>
              <a:t>    void </a:t>
            </a:r>
            <a:r>
              <a:rPr lang="en-US" b="1" dirty="0" err="1"/>
              <a:t>getdata</a:t>
            </a:r>
            <a:r>
              <a:rPr lang="en-US" b="1" dirty="0"/>
              <a:t>();  // Member function of class B</a:t>
            </a:r>
          </a:p>
          <a:p>
            <a:r>
              <a:rPr lang="en-US" b="1" dirty="0"/>
              <a:t>    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// making function of class Other as friend here</a:t>
            </a:r>
          </a:p>
          <a:p>
            <a:r>
              <a:rPr lang="en-US" b="1" dirty="0">
                <a:solidFill>
                  <a:srgbClr val="0000CC"/>
                </a:solidFill>
              </a:rPr>
              <a:t>    friend void A::fun();   </a:t>
            </a:r>
          </a:p>
          <a:p>
            <a:r>
              <a:rPr lang="en-US" b="1" dirty="0"/>
              <a:t>   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// making the complete class as friend</a:t>
            </a:r>
          </a:p>
          <a:p>
            <a:r>
              <a:rPr lang="en-US" b="1" dirty="0">
                <a:solidFill>
                  <a:srgbClr val="0000CC"/>
                </a:solidFill>
              </a:rPr>
              <a:t>    friend class A;  </a:t>
            </a:r>
          </a:p>
          <a:p>
            <a:r>
              <a:rPr lang="en-US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277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800" b="1" dirty="0">
                <a:latin typeface="system-ui"/>
              </a:rPr>
              <a:t>Bank Account Balance Inquiry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1600" b="1" u="sng" dirty="0">
                <a:solidFill>
                  <a:srgbClr val="FF0000"/>
                </a:solidFill>
                <a:latin typeface="system-ui"/>
              </a:rPr>
              <a:t>Problem Statement: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You are designing a banking application in C++.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You have a </a:t>
            </a:r>
            <a:r>
              <a:rPr lang="en-US" sz="1600" b="1" dirty="0" err="1">
                <a:solidFill>
                  <a:srgbClr val="C00000"/>
                </a:solidFill>
                <a:latin typeface="system-ui"/>
              </a:rPr>
              <a:t>BankAccount</a:t>
            </a:r>
            <a:r>
              <a:rPr lang="en-US" sz="1600" b="1" dirty="0">
                <a:solidFill>
                  <a:srgbClr val="C00000"/>
                </a:solidFill>
                <a:latin typeface="system-ui"/>
              </a:rPr>
              <a:t> class representing a user's bank account,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You have to create a </a:t>
            </a:r>
            <a:r>
              <a:rPr lang="en-US" sz="1600" b="1" dirty="0" err="1">
                <a:solidFill>
                  <a:srgbClr val="C00000"/>
                </a:solidFill>
                <a:latin typeface="system-ui"/>
              </a:rPr>
              <a:t>BankEmployee</a:t>
            </a:r>
            <a:r>
              <a:rPr lang="en-US" sz="1600" b="1" dirty="0">
                <a:solidFill>
                  <a:srgbClr val="C00000"/>
                </a:solidFill>
                <a:latin typeface="system-ui"/>
              </a:rPr>
              <a:t> class to handle </a:t>
            </a:r>
            <a:r>
              <a:rPr lang="en-US" sz="1600" b="1" dirty="0">
                <a:solidFill>
                  <a:srgbClr val="0000CC"/>
                </a:solidFill>
                <a:latin typeface="system-ui"/>
              </a:rPr>
              <a:t>balance inquiries </a:t>
            </a:r>
            <a:r>
              <a:rPr lang="en-US" sz="1600" b="1" dirty="0">
                <a:solidFill>
                  <a:srgbClr val="C00000"/>
                </a:solidFill>
                <a:latin typeface="system-ui"/>
              </a:rPr>
              <a:t>without exposing the account's private data publicly </a:t>
            </a:r>
          </a:p>
          <a:p>
            <a:pPr marL="76199" algn="just">
              <a:spcAft>
                <a:spcPts val="800"/>
              </a:spcAft>
            </a:pPr>
            <a:endParaRPr lang="en-US" sz="1600" b="1" dirty="0">
              <a:solidFill>
                <a:srgbClr val="FF0000"/>
              </a:solidFill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41CC1-2161-B2DA-CFCC-87290C6FB92E}"/>
              </a:ext>
            </a:extLst>
          </p:cNvPr>
          <p:cNvSpPr txBox="1"/>
          <p:nvPr/>
        </p:nvSpPr>
        <p:spPr>
          <a:xfrm>
            <a:off x="138224" y="2254103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Enter account holder name: Alice</a:t>
            </a:r>
          </a:p>
          <a:p>
            <a:r>
              <a:rPr lang="en-US" dirty="0"/>
              <a:t>Enter initial balance: Rs.5000</a:t>
            </a:r>
          </a:p>
          <a:p>
            <a:endParaRPr lang="en-US" dirty="0"/>
          </a:p>
          <a:p>
            <a:r>
              <a:rPr lang="en-US" dirty="0"/>
              <a:t>Expected Output:</a:t>
            </a:r>
          </a:p>
          <a:p>
            <a:r>
              <a:rPr lang="en-US" dirty="0"/>
              <a:t>Balance inquiry from Bank employee</a:t>
            </a:r>
          </a:p>
          <a:p>
            <a:r>
              <a:rPr lang="en-US" dirty="0"/>
              <a:t>Account holder: Alice</a:t>
            </a:r>
          </a:p>
          <a:p>
            <a:r>
              <a:rPr lang="en-US" dirty="0"/>
              <a:t>Current balance: Rs.5000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DFE6BEB-0426-D66C-C089-F2D44413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4CAB-B154-C722-DAAC-D143C54CD53A}"/>
              </a:ext>
            </a:extLst>
          </p:cNvPr>
          <p:cNvSpPr txBox="1"/>
          <p:nvPr/>
        </p:nvSpPr>
        <p:spPr>
          <a:xfrm>
            <a:off x="4231758" y="2535911"/>
            <a:ext cx="61243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LOGIC: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Define two classes: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Declare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as a friend class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for access to private members.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class, implement functions: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setAccountHolder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Read and store the account holder's name.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setBalance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Read and store the initial balance.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class, implement a function: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inquireBalance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Display account holder's name and balance.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function: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instances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BankEmployee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 functions to set account details and inquire about the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800" b="1" dirty="0">
                <a:latin typeface="system-ui"/>
              </a:rPr>
              <a:t>Bank Account Balance Inquiry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D31ED-38E5-484A-DFD6-26750CC62598}"/>
              </a:ext>
            </a:extLst>
          </p:cNvPr>
          <p:cNvSpPr txBox="1"/>
          <p:nvPr/>
        </p:nvSpPr>
        <p:spPr>
          <a:xfrm>
            <a:off x="202018" y="620688"/>
            <a:ext cx="612435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b="1" dirty="0"/>
              <a:t>class </a:t>
            </a:r>
            <a:r>
              <a:rPr lang="en-US" b="1" dirty="0" err="1"/>
              <a:t>BankAccount</a:t>
            </a:r>
            <a:r>
              <a:rPr lang="en-US" b="1" dirty="0"/>
              <a:t>; </a:t>
            </a:r>
            <a:r>
              <a:rPr lang="en-US" dirty="0"/>
              <a:t>// Forward declaration</a:t>
            </a:r>
          </a:p>
          <a:p>
            <a:r>
              <a:rPr lang="en-US" dirty="0"/>
              <a:t>class </a:t>
            </a:r>
            <a:r>
              <a:rPr lang="en-US" dirty="0" err="1">
                <a:solidFill>
                  <a:srgbClr val="0000CC"/>
                </a:solidFill>
              </a:rPr>
              <a:t>BankEmployee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inquireBalance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BankAccount</a:t>
            </a:r>
            <a:r>
              <a:rPr lang="en-US" dirty="0">
                <a:solidFill>
                  <a:srgbClr val="C00000"/>
                </a:solidFill>
              </a:rPr>
              <a:t>&amp; account);     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class </a:t>
            </a:r>
            <a:r>
              <a:rPr lang="en-US" b="1" dirty="0" err="1"/>
              <a:t>BankAccount</a:t>
            </a:r>
            <a:r>
              <a:rPr lang="en-US" b="1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std::string </a:t>
            </a:r>
            <a:r>
              <a:rPr lang="en-US" dirty="0" err="1"/>
              <a:t>accountHolder</a:t>
            </a:r>
            <a:r>
              <a:rPr lang="en-US" dirty="0"/>
              <a:t>;</a:t>
            </a:r>
          </a:p>
          <a:p>
            <a:r>
              <a:rPr lang="en-US" dirty="0"/>
              <a:t>    double balance;</a:t>
            </a:r>
          </a:p>
          <a:p>
            <a:r>
              <a:rPr lang="en-US" dirty="0"/>
              <a:t>public:</a:t>
            </a:r>
          </a:p>
          <a:p>
            <a:r>
              <a:rPr lang="en-US" b="1" dirty="0"/>
              <a:t>    void </a:t>
            </a:r>
            <a:r>
              <a:rPr lang="en-US" b="1" dirty="0" err="1"/>
              <a:t>setAccountHolder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account holder name: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accountHolder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    void </a:t>
            </a:r>
            <a:r>
              <a:rPr lang="en-US" b="1" dirty="0" err="1"/>
              <a:t>setBalance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initial balance: Rs.";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balance;</a:t>
            </a:r>
          </a:p>
          <a:p>
            <a:r>
              <a:rPr lang="en-US" dirty="0"/>
              <a:t>    }</a:t>
            </a:r>
          </a:p>
          <a:p>
            <a:r>
              <a:rPr lang="en-US" b="1" dirty="0">
                <a:highlight>
                  <a:srgbClr val="FFFF00"/>
                </a:highlight>
              </a:rPr>
              <a:t>    friend class </a:t>
            </a:r>
            <a:r>
              <a:rPr lang="en-US" b="1" dirty="0" err="1">
                <a:highlight>
                  <a:srgbClr val="FFFF00"/>
                </a:highlight>
              </a:rPr>
              <a:t>BankEmployee</a:t>
            </a:r>
            <a:r>
              <a:rPr lang="en-US" b="1" dirty="0">
                <a:highlight>
                  <a:srgbClr val="FFFF00"/>
                </a:highlight>
              </a:rPr>
              <a:t>; // Friend class declaration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9368A-4E52-B8B3-0D5B-AAA103268382}"/>
              </a:ext>
            </a:extLst>
          </p:cNvPr>
          <p:cNvSpPr txBox="1"/>
          <p:nvPr/>
        </p:nvSpPr>
        <p:spPr>
          <a:xfrm>
            <a:off x="5688419" y="620688"/>
            <a:ext cx="63015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BankEmployee</a:t>
            </a:r>
            <a:r>
              <a:rPr lang="en-US" b="1" dirty="0"/>
              <a:t>::</a:t>
            </a:r>
            <a:r>
              <a:rPr lang="en-US" b="1" dirty="0" err="1"/>
              <a:t>inquireBalance</a:t>
            </a:r>
            <a:r>
              <a:rPr lang="en-US" b="1" dirty="0"/>
              <a:t>(</a:t>
            </a:r>
            <a:r>
              <a:rPr lang="en-US" b="1" dirty="0" err="1"/>
              <a:t>BankAccount</a:t>
            </a:r>
            <a:r>
              <a:rPr lang="en-US" b="1" dirty="0"/>
              <a:t>&amp; account)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&lt;&lt;"Balance inquiry from Bank employee 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"Account holder: " &lt;&lt; </a:t>
            </a:r>
            <a:r>
              <a:rPr lang="en-US" dirty="0" err="1"/>
              <a:t>account.accountHolder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"Current balance: Rs." &lt;&lt; </a:t>
            </a:r>
            <a:r>
              <a:rPr lang="en-US" dirty="0" err="1"/>
              <a:t>account.balance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 err="1"/>
              <a:t>BankAccount</a:t>
            </a:r>
            <a:r>
              <a:rPr lang="en-US" b="1" dirty="0"/>
              <a:t> account;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BankEmployee</a:t>
            </a:r>
            <a:r>
              <a:rPr lang="en-US" b="1" dirty="0"/>
              <a:t> </a:t>
            </a:r>
            <a:r>
              <a:rPr lang="en-US" b="1" dirty="0" err="1"/>
              <a:t>bankEmployee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account.setAccountHolder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account.setBalance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bankEmployee.inquireBalance</a:t>
            </a:r>
            <a:r>
              <a:rPr lang="en-US" dirty="0"/>
              <a:t>(account);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652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2800" b="1" dirty="0" err="1">
                <a:latin typeface="system-ui"/>
              </a:rPr>
              <a:t>CarMilageTracker</a:t>
            </a:r>
            <a:endParaRPr lang="en-US" sz="2800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B2C0-9B8A-AEE4-0FBD-91D806C9C123}"/>
              </a:ext>
            </a:extLst>
          </p:cNvPr>
          <p:cNvSpPr txBox="1"/>
          <p:nvPr/>
        </p:nvSpPr>
        <p:spPr>
          <a:xfrm>
            <a:off x="0" y="620688"/>
            <a:ext cx="12192000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sz="1600" b="1" u="sng" dirty="0">
                <a:solidFill>
                  <a:srgbClr val="FF0000"/>
                </a:solidFill>
                <a:latin typeface="system-ui"/>
              </a:rPr>
              <a:t>Problem Statement: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You are developing an application to track car information and mileage.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The application has two classes, Car and </a:t>
            </a:r>
            <a:r>
              <a:rPr lang="en-US" sz="1600" b="1" dirty="0" err="1">
                <a:solidFill>
                  <a:srgbClr val="C00000"/>
                </a:solidFill>
                <a:latin typeface="system-ui"/>
              </a:rPr>
              <a:t>CarOwner</a:t>
            </a:r>
            <a:r>
              <a:rPr lang="en-US" sz="1600" b="1" dirty="0">
                <a:solidFill>
                  <a:srgbClr val="C00000"/>
                </a:solidFill>
                <a:latin typeface="system-ui"/>
              </a:rPr>
              <a:t>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The Car class stores car details and mileage, while the </a:t>
            </a:r>
            <a:r>
              <a:rPr lang="en-US" sz="1600" b="1" dirty="0" err="1">
                <a:solidFill>
                  <a:srgbClr val="C00000"/>
                </a:solidFill>
                <a:latin typeface="system-ui"/>
              </a:rPr>
              <a:t>CarOwner</a:t>
            </a:r>
            <a:r>
              <a:rPr lang="en-US" sz="1600" b="1" dirty="0">
                <a:solidFill>
                  <a:srgbClr val="C00000"/>
                </a:solidFill>
                <a:latin typeface="system-ui"/>
              </a:rPr>
              <a:t> class allows the owner to update the car's mileage. </a:t>
            </a:r>
          </a:p>
          <a:p>
            <a:pPr marL="76199" algn="just"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Create a scenario where a car owner uses the program to track their car's mileage. </a:t>
            </a:r>
          </a:p>
          <a:p>
            <a:pPr marL="76199" algn="just">
              <a:spcAft>
                <a:spcPts val="800"/>
              </a:spcAft>
            </a:pPr>
            <a:endParaRPr lang="en-US" sz="1600" b="1" dirty="0">
              <a:solidFill>
                <a:srgbClr val="FF0000"/>
              </a:solidFill>
              <a:latin typeface="system-ui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68427E6-0285-4645-4890-E9C7C1CB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83402C-6F46-6C64-6847-7EB84139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C31FF3-8ACA-6723-5E1B-BB1870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DD2610D-1A0B-978D-FD4D-A3E75E6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41CC1-2161-B2DA-CFCC-87290C6FB92E}"/>
              </a:ext>
            </a:extLst>
          </p:cNvPr>
          <p:cNvSpPr txBox="1"/>
          <p:nvPr/>
        </p:nvSpPr>
        <p:spPr>
          <a:xfrm>
            <a:off x="109868" y="298518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dirty="0"/>
              <a:t>Enter car make: Honda</a:t>
            </a:r>
          </a:p>
          <a:p>
            <a:r>
              <a:rPr lang="en-US" dirty="0"/>
              <a:t>Enter car model: Accord</a:t>
            </a:r>
          </a:p>
          <a:p>
            <a:endParaRPr lang="en-US" dirty="0"/>
          </a:p>
          <a:p>
            <a:r>
              <a:rPr lang="en-US" dirty="0"/>
              <a:t>Output (Initial Mileage):</a:t>
            </a:r>
          </a:p>
          <a:p>
            <a:r>
              <a:rPr lang="en-US" dirty="0"/>
              <a:t>Car Make: Honda</a:t>
            </a:r>
          </a:p>
          <a:p>
            <a:r>
              <a:rPr lang="en-US" dirty="0"/>
              <a:t>Car Model: Accord</a:t>
            </a:r>
          </a:p>
          <a:p>
            <a:r>
              <a:rPr lang="en-US" dirty="0"/>
              <a:t>Mileage: 0 miles</a:t>
            </a:r>
          </a:p>
          <a:p>
            <a:endParaRPr lang="en-US" dirty="0"/>
          </a:p>
          <a:p>
            <a:r>
              <a:rPr lang="en-US" dirty="0"/>
              <a:t>Output (After Driving 150 miles):</a:t>
            </a:r>
          </a:p>
          <a:p>
            <a:r>
              <a:rPr lang="en-US" dirty="0"/>
              <a:t>Car Make: Honda</a:t>
            </a:r>
          </a:p>
          <a:p>
            <a:r>
              <a:rPr lang="en-US" dirty="0"/>
              <a:t>Car Model: Accord</a:t>
            </a:r>
          </a:p>
          <a:p>
            <a:r>
              <a:rPr lang="en-US" dirty="0"/>
              <a:t>Mileage: 150 miles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DFE6BEB-0426-D66C-C089-F2D44413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4CAB-B154-C722-DAAC-D143C54CD53A}"/>
              </a:ext>
            </a:extLst>
          </p:cNvPr>
          <p:cNvSpPr txBox="1"/>
          <p:nvPr/>
        </p:nvSpPr>
        <p:spPr>
          <a:xfrm>
            <a:off x="4681868" y="2610683"/>
            <a:ext cx="612435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private members for make, model, and mileage.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to read the make and model from the user.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displayInfo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to display the car's make, model, and mileage.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CarOwner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driveCar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in the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CarOwner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to update the car's mileage.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CarOwner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Read the car's make and model using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the car's details and initial mileage using the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displayInfo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Update the car's mileage using the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driveCar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the updated mileage using the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displayInfo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B3182A-FA6F-CC30-D573-719F4699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5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4FE9-9CD8-1F4E-D6FE-B16408A8332F}"/>
              </a:ext>
            </a:extLst>
          </p:cNvPr>
          <p:cNvSpPr txBox="1"/>
          <p:nvPr/>
        </p:nvSpPr>
        <p:spPr>
          <a:xfrm>
            <a:off x="-83287" y="0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sz="1800" b="1" dirty="0" err="1">
                <a:solidFill>
                  <a:srgbClr val="FF0000"/>
                </a:solidFill>
                <a:latin typeface="system-ui"/>
              </a:rPr>
              <a:t>CarMilageTracker</a:t>
            </a:r>
            <a:endParaRPr lang="en-US" sz="1800" b="1" dirty="0">
              <a:solidFill>
                <a:srgbClr val="FF0000"/>
              </a:solidFill>
              <a:latin typeface="system-ui"/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C00000"/>
                </a:solidFill>
              </a:rPr>
              <a:t>class </a:t>
            </a:r>
            <a:r>
              <a:rPr lang="en-US" b="1" dirty="0" err="1">
                <a:solidFill>
                  <a:srgbClr val="C00000"/>
                </a:solidFill>
              </a:rPr>
              <a:t>CarOwner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dirty="0"/>
              <a:t>// Forward declaration</a:t>
            </a:r>
          </a:p>
          <a:p>
            <a:r>
              <a:rPr lang="en-US" b="1" dirty="0"/>
              <a:t>class Car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make;     string model;     int mileage;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highlight>
                  <a:srgbClr val="FFFF00"/>
                </a:highlight>
              </a:rPr>
              <a:t>    void read()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car make: ";         </a:t>
            </a:r>
            <a:r>
              <a:rPr lang="en-US" dirty="0" err="1"/>
              <a:t>cin</a:t>
            </a:r>
            <a:r>
              <a:rPr lang="en-US" dirty="0"/>
              <a:t> &gt;&gt; make;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car model: ";         </a:t>
            </a:r>
            <a:r>
              <a:rPr lang="en-US" dirty="0" err="1"/>
              <a:t>cin</a:t>
            </a:r>
            <a:r>
              <a:rPr lang="en-US" dirty="0"/>
              <a:t> &gt;&gt; model;</a:t>
            </a:r>
          </a:p>
          <a:p>
            <a:r>
              <a:rPr lang="en-US" dirty="0"/>
              <a:t>    }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void </a:t>
            </a:r>
            <a:r>
              <a:rPr lang="en-US" dirty="0" err="1">
                <a:highlight>
                  <a:srgbClr val="FFFF00"/>
                </a:highlight>
              </a:rPr>
              <a:t>displayInfo</a:t>
            </a:r>
            <a:r>
              <a:rPr lang="en-US" dirty="0">
                <a:highlight>
                  <a:srgbClr val="FFFF00"/>
                </a:highlight>
              </a:rPr>
              <a:t>() const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"Car Make: " &lt;&lt; make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"Car Model: " &lt;&lt; model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"Mileage: " &lt;&lt; mileage &lt;&lt; " miles"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    friend class </a:t>
            </a:r>
            <a:r>
              <a:rPr lang="en-US" b="1" dirty="0" err="1"/>
              <a:t>CarOwner</a:t>
            </a:r>
            <a:r>
              <a:rPr lang="en-US" b="1" dirty="0"/>
              <a:t>; </a:t>
            </a:r>
            <a:r>
              <a:rPr lang="en-US" b="1" dirty="0">
                <a:solidFill>
                  <a:srgbClr val="FF0000"/>
                </a:solidFill>
              </a:rPr>
              <a:t>// </a:t>
            </a:r>
            <a:r>
              <a:rPr lang="en-US" b="1" dirty="0" err="1">
                <a:solidFill>
                  <a:srgbClr val="FF0000"/>
                </a:solidFill>
              </a:rPr>
              <a:t>CarOwner</a:t>
            </a:r>
            <a:r>
              <a:rPr lang="en-US" b="1" dirty="0">
                <a:solidFill>
                  <a:srgbClr val="FF0000"/>
                </a:solidFill>
              </a:rPr>
              <a:t> class is a friend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550ED-F6AC-4DE4-CFCA-B6255C5D6866}"/>
              </a:ext>
            </a:extLst>
          </p:cNvPr>
          <p:cNvSpPr txBox="1"/>
          <p:nvPr/>
        </p:nvSpPr>
        <p:spPr>
          <a:xfrm>
            <a:off x="6177516" y="115393"/>
            <a:ext cx="58868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class </a:t>
            </a:r>
            <a:r>
              <a:rPr lang="en-US" dirty="0" err="1">
                <a:highlight>
                  <a:srgbClr val="FFFF00"/>
                </a:highlight>
              </a:rPr>
              <a:t>CarOwner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b="1" dirty="0" err="1"/>
              <a:t>driveCar</a:t>
            </a:r>
            <a:r>
              <a:rPr lang="en-US" b="1" dirty="0"/>
              <a:t>(Car&amp; car, int miles) {</a:t>
            </a:r>
          </a:p>
          <a:p>
            <a:r>
              <a:rPr lang="en-US" dirty="0"/>
              <a:t>        </a:t>
            </a:r>
            <a:r>
              <a:rPr lang="en-US" dirty="0" err="1"/>
              <a:t>car.mileage</a:t>
            </a:r>
            <a:r>
              <a:rPr lang="en-US" dirty="0"/>
              <a:t> += miles;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/>
              <a:t>Car </a:t>
            </a:r>
            <a:r>
              <a:rPr lang="en-US" b="1" dirty="0" err="1"/>
              <a:t>car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CarOwner</a:t>
            </a:r>
            <a:r>
              <a:rPr lang="en-US" b="1" dirty="0"/>
              <a:t> owner;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car.read</a:t>
            </a:r>
            <a:r>
              <a:rPr lang="en-US" b="1" dirty="0"/>
              <a:t>(); </a:t>
            </a:r>
            <a:r>
              <a:rPr lang="en-US" dirty="0"/>
              <a:t>// Read car make and model from the user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car.displayInfo</a:t>
            </a:r>
            <a:r>
              <a:rPr lang="en-US" b="1" dirty="0"/>
              <a:t>(); </a:t>
            </a:r>
            <a:r>
              <a:rPr lang="en-US" dirty="0"/>
              <a:t>// Display initial mileage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owner.driveCar</a:t>
            </a:r>
            <a:r>
              <a:rPr lang="en-US" b="1" dirty="0"/>
              <a:t>(car, 100); </a:t>
            </a:r>
            <a:r>
              <a:rPr lang="en-US" dirty="0"/>
              <a:t>// Owner drives the car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car.displayInfo</a:t>
            </a:r>
            <a:r>
              <a:rPr lang="en-US" b="1" dirty="0"/>
              <a:t>(); // Display updated mileage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231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402-34D6-A09A-A16F-91A3631E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0484" cy="51737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 fontAlgn="base"/>
            <a:r>
              <a:rPr lang="en-US" sz="2400" b="1" i="0" dirty="0">
                <a:solidFill>
                  <a:srgbClr val="FF0000"/>
                </a:solidFill>
                <a:effectLst/>
                <a:latin typeface="Source Sans 3"/>
              </a:rPr>
              <a:t>Passing and Returning Objects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F0EE-D51F-7ACD-07AA-D6CA1FDEA6D4}"/>
              </a:ext>
            </a:extLst>
          </p:cNvPr>
          <p:cNvSpPr txBox="1"/>
          <p:nvPr/>
        </p:nvSpPr>
        <p:spPr>
          <a:xfrm>
            <a:off x="204678" y="655876"/>
            <a:ext cx="61509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C++ we can pass class’s objects as arguments and also return them from a function the same way we pass and return other variables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Passing an Object as argument</a:t>
            </a:r>
          </a:p>
          <a:p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pass an object as an argument we </a:t>
            </a:r>
            <a:r>
              <a:rPr lang="en-US" b="1" dirty="0">
                <a:solidFill>
                  <a:srgbClr val="0000CC"/>
                </a:solidFill>
              </a:rPr>
              <a:t>write object name as the argument </a:t>
            </a:r>
            <a:r>
              <a:rPr lang="en-US" dirty="0"/>
              <a:t>while calling the function the same way we do it for other variables.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/>
              <a:t>Here, we have passed two Student objects </a:t>
            </a:r>
            <a:r>
              <a:rPr lang="en-US" altLang="en-US" b="1" dirty="0"/>
              <a:t>student1</a:t>
            </a:r>
            <a:r>
              <a:rPr lang="en-US" altLang="en-US" dirty="0"/>
              <a:t> and </a:t>
            </a:r>
            <a:r>
              <a:rPr lang="en-US" altLang="en-US" b="1" dirty="0"/>
              <a:t>student2</a:t>
            </a:r>
            <a:r>
              <a:rPr lang="en-US" altLang="en-US" dirty="0"/>
              <a:t> as arguments to the </a:t>
            </a:r>
            <a:r>
              <a:rPr lang="en-US" altLang="en-US" b="1" dirty="0" err="1"/>
              <a:t>calculateAverage</a:t>
            </a:r>
            <a:r>
              <a:rPr lang="en-US" altLang="en-US" dirty="0"/>
              <a:t>() function.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2CA44-69E8-569A-67F6-E4A232604595}"/>
              </a:ext>
            </a:extLst>
          </p:cNvPr>
          <p:cNvSpPr txBox="1"/>
          <p:nvPr/>
        </p:nvSpPr>
        <p:spPr>
          <a:xfrm>
            <a:off x="6318588" y="1222744"/>
            <a:ext cx="57109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Syntax: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object_name</a:t>
            </a:r>
            <a:r>
              <a:rPr lang="en-US" dirty="0"/>
              <a:t>);</a:t>
            </a:r>
          </a:p>
        </p:txBody>
      </p:sp>
      <p:pic>
        <p:nvPicPr>
          <p:cNvPr id="1027" name="Picture 3" descr="How to pass and return object from C++ Functions?">
            <a:extLst>
              <a:ext uri="{FF2B5EF4-FFF2-40B4-BE49-F238E27FC236}">
                <a16:creationId xmlns:a16="http://schemas.microsoft.com/office/drawing/2014/main" id="{2D46ABB5-4391-E4B5-FBDC-748A212B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12" y="2619597"/>
            <a:ext cx="5710952" cy="38662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71B46-B427-917C-2641-A564AE8DCBA2}"/>
              </a:ext>
            </a:extLst>
          </p:cNvPr>
          <p:cNvSpPr txBox="1"/>
          <p:nvPr/>
        </p:nvSpPr>
        <p:spPr>
          <a:xfrm>
            <a:off x="0" y="0"/>
            <a:ext cx="6096000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// C++ program to calculate the average marks of two students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class Student {</a:t>
            </a:r>
          </a:p>
          <a:p>
            <a:endParaRPr lang="en-US" sz="1600" b="1" dirty="0"/>
          </a:p>
          <a:p>
            <a:r>
              <a:rPr lang="en-US" sz="1600" b="1" dirty="0"/>
              <a:t>   public:</a:t>
            </a:r>
          </a:p>
          <a:p>
            <a:r>
              <a:rPr lang="en-US" sz="1600" b="1" dirty="0"/>
              <a:t>    double marks;</a:t>
            </a:r>
          </a:p>
          <a:p>
            <a:endParaRPr lang="en-US" sz="1600" b="1" dirty="0"/>
          </a:p>
          <a:p>
            <a:r>
              <a:rPr lang="en-US" sz="1600" b="1" dirty="0"/>
              <a:t>    //  initialize marks</a:t>
            </a:r>
          </a:p>
          <a:p>
            <a:r>
              <a:rPr lang="en-US" sz="1600" b="1" dirty="0">
                <a:highlight>
                  <a:srgbClr val="00FF00"/>
                </a:highlight>
              </a:rPr>
              <a:t>    void read()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cin</a:t>
            </a:r>
            <a:r>
              <a:rPr lang="en-US" sz="1600" b="1" dirty="0"/>
              <a:t>&gt;&gt;marks;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>
                <a:highlight>
                  <a:srgbClr val="00FF00"/>
                </a:highlight>
              </a:rPr>
              <a:t> void </a:t>
            </a:r>
            <a:r>
              <a:rPr lang="en-US" sz="1600" b="1" dirty="0" err="1">
                <a:highlight>
                  <a:srgbClr val="00FF00"/>
                </a:highlight>
              </a:rPr>
              <a:t>disp</a:t>
            </a:r>
            <a:r>
              <a:rPr lang="en-US" sz="1600" b="1" dirty="0">
                <a:highlight>
                  <a:srgbClr val="00FF00"/>
                </a:highlight>
              </a:rPr>
              <a:t>()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&lt;&lt;marks;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/>
              <a:t>};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A2B77-A79A-C1CF-D84C-CFE33D092F18}"/>
              </a:ext>
            </a:extLst>
          </p:cNvPr>
          <p:cNvSpPr txBox="1"/>
          <p:nvPr/>
        </p:nvSpPr>
        <p:spPr>
          <a:xfrm>
            <a:off x="6094228" y="0"/>
            <a:ext cx="6097772" cy="5755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>
                <a:solidFill>
                  <a:srgbClr val="7030A0"/>
                </a:solidFill>
              </a:rPr>
              <a:t>// function that has objects as parameters</a:t>
            </a:r>
          </a:p>
          <a:p>
            <a:endParaRPr lang="en-US" sz="1600" b="1" dirty="0"/>
          </a:p>
          <a:p>
            <a:r>
              <a:rPr lang="en-US" sz="1600" b="1" dirty="0">
                <a:highlight>
                  <a:srgbClr val="00FF00"/>
                </a:highlight>
              </a:rPr>
              <a:t>void </a:t>
            </a:r>
            <a:r>
              <a:rPr lang="en-US" sz="1600" b="1" dirty="0" err="1">
                <a:highlight>
                  <a:srgbClr val="00FF00"/>
                </a:highlight>
              </a:rPr>
              <a:t>calculateAverage</a:t>
            </a:r>
            <a:r>
              <a:rPr lang="en-US" sz="1600" b="1" dirty="0">
                <a:highlight>
                  <a:srgbClr val="00FF00"/>
                </a:highlight>
              </a:rPr>
              <a:t>(Student s1, Student s2</a:t>
            </a:r>
            <a:r>
              <a:rPr lang="en-US" sz="1600" b="1" dirty="0"/>
              <a:t>) {</a:t>
            </a:r>
          </a:p>
          <a:p>
            <a:endParaRPr lang="en-US" sz="1600" b="1" dirty="0"/>
          </a:p>
          <a:p>
            <a:r>
              <a:rPr lang="en-US" sz="1600" b="1" dirty="0"/>
              <a:t>    // calculate the average of marks of s1 and s2 </a:t>
            </a:r>
          </a:p>
          <a:p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double average = (s1.marks + s2.marks) / 2;</a:t>
            </a:r>
          </a:p>
          <a:p>
            <a:endParaRPr lang="en-US" sz="1600" b="1" dirty="0"/>
          </a:p>
          <a:p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 &lt;&lt; "Average Marks = " &lt;&lt; average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/>
              <a:t>    Student s1, s2;</a:t>
            </a:r>
          </a:p>
          <a:p>
            <a:r>
              <a:rPr lang="en-US" sz="1600" b="1" dirty="0"/>
              <a:t>     </a:t>
            </a:r>
          </a:p>
          <a:p>
            <a:r>
              <a:rPr lang="en-US" sz="1600" b="1" dirty="0"/>
              <a:t>  s1. read(); s2.read();</a:t>
            </a:r>
          </a:p>
          <a:p>
            <a:endParaRPr lang="en-US" sz="1600" b="1" dirty="0"/>
          </a:p>
          <a:p>
            <a:r>
              <a:rPr lang="en-US" sz="1600" b="1" dirty="0"/>
              <a:t>  // pass the objects as arguments</a:t>
            </a:r>
          </a:p>
          <a:p>
            <a:r>
              <a:rPr lang="en-US" sz="1600" b="1" dirty="0"/>
              <a:t>  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00"/>
                </a:highlight>
              </a:rPr>
              <a:t>calculateAverage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</a:rPr>
              <a:t>(student1, student2);</a:t>
            </a:r>
          </a:p>
          <a:p>
            <a:endParaRPr lang="en-US" sz="1600" b="1" dirty="0"/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082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F0788-F5F8-1349-26C0-2EF6E5898AB0}"/>
              </a:ext>
            </a:extLst>
          </p:cNvPr>
          <p:cNvSpPr txBox="1"/>
          <p:nvPr/>
        </p:nvSpPr>
        <p:spPr>
          <a:xfrm>
            <a:off x="-1" y="692696"/>
            <a:ext cx="6730409" cy="5991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spcBef>
                <a:spcPts val="65"/>
              </a:spcBef>
            </a:pPr>
            <a:r>
              <a:rPr lang="en-US" sz="2000" dirty="0">
                <a:solidFill>
                  <a:srgbClr val="0000CC"/>
                </a:solidFill>
              </a:rPr>
              <a:t>//creating   a class Student</a:t>
            </a:r>
          </a:p>
          <a:p>
            <a:pPr lvl="1">
              <a:spcBef>
                <a:spcPts val="65"/>
              </a:spcBef>
            </a:pPr>
            <a:r>
              <a:rPr lang="en-US" sz="2000" dirty="0">
                <a:solidFill>
                  <a:srgbClr val="0000CC"/>
                </a:solidFill>
              </a:rPr>
              <a:t>class</a:t>
            </a:r>
            <a:r>
              <a:rPr lang="en-US" sz="2000" dirty="0"/>
              <a:t> Student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public: </a:t>
            </a:r>
          </a:p>
          <a:p>
            <a:pPr lvl="1"/>
            <a:r>
              <a:rPr lang="en-US" sz="2000" dirty="0"/>
              <a:t>       int </a:t>
            </a:r>
            <a:r>
              <a:rPr lang="en-US" sz="2000" dirty="0" err="1"/>
              <a:t>rno</a:t>
            </a:r>
            <a:r>
              <a:rPr lang="en-US" sz="2000" dirty="0"/>
              <a:t>;</a:t>
            </a:r>
          </a:p>
          <a:p>
            <a:pPr lvl="1"/>
            <a:r>
              <a:rPr lang="en-US" sz="2000" dirty="0"/>
              <a:t>       string name;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public: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void read()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cout&lt;&lt;”Enter roll number and name”:</a:t>
            </a:r>
          </a:p>
          <a:p>
            <a:pPr lvl="1"/>
            <a:r>
              <a:rPr lang="en-US" sz="2000" dirty="0"/>
              <a:t>  </a:t>
            </a:r>
            <a:r>
              <a:rPr lang="en-US" sz="2000" dirty="0" err="1"/>
              <a:t>cin</a:t>
            </a:r>
            <a:r>
              <a:rPr lang="en-US" sz="2000" dirty="0"/>
              <a:t>&gt;&gt;</a:t>
            </a:r>
            <a:r>
              <a:rPr lang="en-US" sz="2000" dirty="0" err="1"/>
              <a:t>rno</a:t>
            </a:r>
            <a:r>
              <a:rPr lang="en-US" sz="2000" dirty="0"/>
              <a:t>&gt;&gt;name;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void </a:t>
            </a:r>
            <a:r>
              <a:rPr lang="en-US" sz="2000" dirty="0" err="1">
                <a:solidFill>
                  <a:srgbClr val="0000CC"/>
                </a:solidFill>
              </a:rPr>
              <a:t>disp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pPr lvl="1"/>
            <a:r>
              <a:rPr lang="en-US" sz="2000" dirty="0"/>
              <a:t>{</a:t>
            </a:r>
          </a:p>
          <a:p>
            <a:pPr marR="2128781" lvl="1">
              <a:spcBef>
                <a:spcPts val="78"/>
              </a:spcBef>
              <a:tabLst>
                <a:tab pos="1377192" algn="l"/>
              </a:tabLst>
            </a:pPr>
            <a:r>
              <a:rPr lang="en-US" sz="2000" dirty="0"/>
              <a:t>cout&lt;&lt;”Roll  number:”&lt;&lt;</a:t>
            </a:r>
            <a:r>
              <a:rPr lang="en-US" sz="2000" dirty="0" err="1"/>
              <a:t>rno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  cout&lt;&lt;”Name” &lt;&lt;name&lt;&lt;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R="2128781" lvl="1">
              <a:spcBef>
                <a:spcPts val="78"/>
              </a:spcBef>
              <a:tabLst>
                <a:tab pos="1377192" algn="l"/>
              </a:tabLst>
            </a:pPr>
            <a:r>
              <a:rPr lang="en-US" sz="2000" dirty="0"/>
              <a:t>}</a:t>
            </a:r>
          </a:p>
          <a:p>
            <a:pPr lvl="1"/>
            <a:r>
              <a:rPr lang="en-US" sz="2000" dirty="0"/>
              <a:t>};</a:t>
            </a:r>
          </a:p>
          <a:p>
            <a:pPr marL="8659">
              <a:spcBef>
                <a:spcPts val="65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7CCF7-88B6-B5BE-DF93-169447E39A80}"/>
              </a:ext>
            </a:extLst>
          </p:cNvPr>
          <p:cNvSpPr txBox="1"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121920" tIns="60960" rIns="121920" bIns="60960" rtlCol="0" anchor="ctr">
            <a:noAutofit/>
          </a:bodyPr>
          <a:lstStyle/>
          <a:p>
            <a:pPr algn="ctr"/>
            <a:r>
              <a:rPr lang="en-US" sz="3200" b="1" i="0" dirty="0">
                <a:effectLst/>
                <a:latin typeface="Nunito sans" pitchFamily="2" charset="0"/>
              </a:rPr>
              <a:t>Creating a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302BF-AD5E-9EFA-65FB-E26AECF2A4C5}"/>
              </a:ext>
            </a:extLst>
          </p:cNvPr>
          <p:cNvSpPr txBox="1"/>
          <p:nvPr/>
        </p:nvSpPr>
        <p:spPr>
          <a:xfrm>
            <a:off x="6195240" y="688756"/>
            <a:ext cx="5996760" cy="498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//creating an object for  a student class</a:t>
            </a:r>
          </a:p>
          <a:p>
            <a:r>
              <a:rPr lang="en-US" sz="2000" dirty="0"/>
              <a:t>int main()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// Create an object of the student class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b="1" spc="-3" dirty="0">
                <a:latin typeface="Times New Roman"/>
                <a:cs typeface="Times New Roman"/>
              </a:rPr>
              <a:t>Student std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endParaRPr lang="en-US" sz="2000" dirty="0"/>
          </a:p>
          <a:p>
            <a:r>
              <a:rPr lang="en-US" dirty="0">
                <a:solidFill>
                  <a:srgbClr val="0000CC"/>
                </a:solidFill>
              </a:rPr>
              <a:t>// Call the display function to show student details</a:t>
            </a:r>
          </a:p>
          <a:p>
            <a:pPr marL="1178038">
              <a:spcBef>
                <a:spcPts val="34"/>
              </a:spcBef>
            </a:pPr>
            <a:endParaRPr lang="nn-NO" sz="2000" spc="-3" dirty="0">
              <a:latin typeface="Times New Roman"/>
              <a:cs typeface="Times New Roman"/>
            </a:endParaRPr>
          </a:p>
          <a:p>
            <a:pPr marL="1178038">
              <a:spcBef>
                <a:spcPts val="34"/>
              </a:spcBef>
            </a:pPr>
            <a:r>
              <a:rPr lang="nn-NO" sz="2400" b="1" spc="-3" dirty="0">
                <a:latin typeface="Times New Roman"/>
                <a:cs typeface="Times New Roman"/>
              </a:rPr>
              <a:t>std.read();</a:t>
            </a:r>
            <a:endParaRPr lang="nn-NO" sz="2400" b="1" dirty="0">
              <a:latin typeface="Times New Roman"/>
              <a:cs typeface="Times New Roman"/>
            </a:endParaRPr>
          </a:p>
          <a:p>
            <a:pPr marL="1178038">
              <a:spcBef>
                <a:spcPts val="34"/>
              </a:spcBef>
            </a:pPr>
            <a:r>
              <a:rPr lang="nn-NO" sz="2400" b="1" spc="-3" dirty="0">
                <a:latin typeface="Times New Roman"/>
                <a:cs typeface="Times New Roman"/>
              </a:rPr>
              <a:t>std.disp();</a:t>
            </a:r>
            <a:endParaRPr lang="nn-NO" sz="2400" b="1" dirty="0">
              <a:latin typeface="Times New Roman"/>
              <a:cs typeface="Times New Roman"/>
            </a:endParaRP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8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B729-09C4-9D44-BD29-B92CAE2D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2254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Employee  bonus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Problem Statement: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are tasked with building a software system to manage employee bonus. 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have designed an </a:t>
            </a:r>
            <a:r>
              <a:rPr lang="en-US" sz="16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Employee class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with attributes such as </a:t>
            </a:r>
            <a:r>
              <a:rPr lang="en-US" sz="1600" b="1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eid</a:t>
            </a:r>
            <a:r>
              <a:rPr lang="en-US" sz="16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, name, and salary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need to implement a function </a:t>
            </a:r>
            <a:r>
              <a:rPr lang="en-US" sz="1600" b="1" i="0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calculateBonus</a:t>
            </a:r>
            <a:r>
              <a:rPr lang="en-US" sz="16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()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 that takes an </a:t>
            </a:r>
            <a:r>
              <a:rPr lang="en-US" sz="1600" b="1" i="0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Söhne"/>
              </a:rPr>
              <a:t>Employee object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and a bonus percentage as arguments. 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The function should </a:t>
            </a:r>
            <a:r>
              <a:rPr lang="en-US" sz="1600" b="1" i="0" dirty="0">
                <a:solidFill>
                  <a:srgbClr val="0000CC"/>
                </a:solidFill>
                <a:effectLst/>
                <a:latin typeface="Söhne"/>
              </a:rPr>
              <a:t>calculate the bonus amount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and </a:t>
            </a:r>
            <a:r>
              <a:rPr lang="en-US" sz="1600" b="1" i="0" dirty="0">
                <a:solidFill>
                  <a:srgbClr val="0000CC"/>
                </a:solidFill>
                <a:effectLst/>
                <a:latin typeface="Söhne"/>
              </a:rPr>
              <a:t>update the employee's salary accordingly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E95DA-E0A8-7B41-5BB7-6E2DEC2A4F04}"/>
              </a:ext>
            </a:extLst>
          </p:cNvPr>
          <p:cNvSpPr txBox="1"/>
          <p:nvPr/>
        </p:nvSpPr>
        <p:spPr>
          <a:xfrm>
            <a:off x="95694" y="2421417"/>
            <a:ext cx="4146697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Employee Information After Bonus:</a:t>
            </a:r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Employee ID: 101</a:t>
            </a:r>
          </a:p>
          <a:p>
            <a:r>
              <a:rPr lang="en-US" dirty="0"/>
              <a:t>Name: Sachin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-----------</a:t>
            </a:r>
          </a:p>
          <a:p>
            <a:r>
              <a:rPr lang="en-US" dirty="0"/>
              <a:t>Salary After Bonus: Rs. 5500.00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D692EB-41C9-EAC3-BF07-DDF7A062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71799-D652-9369-0403-1EFDF0836566}"/>
              </a:ext>
            </a:extLst>
          </p:cNvPr>
          <p:cNvSpPr txBox="1"/>
          <p:nvPr/>
        </p:nvSpPr>
        <p:spPr>
          <a:xfrm>
            <a:off x="5560828" y="2438769"/>
            <a:ext cx="6429153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LOGIC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Employee class </a:t>
            </a:r>
            <a:r>
              <a:rPr lang="en-US" dirty="0"/>
              <a:t>with the specified attributes.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 the </a:t>
            </a:r>
            <a:r>
              <a:rPr lang="en-US" b="1" dirty="0" err="1">
                <a:solidFill>
                  <a:srgbClr val="FF0000"/>
                </a:solidFill>
              </a:rPr>
              <a:t>calculateBonus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that takes an </a:t>
            </a:r>
            <a:r>
              <a:rPr lang="en-US" dirty="0">
                <a:solidFill>
                  <a:srgbClr val="FF0000"/>
                </a:solidFill>
              </a:rPr>
              <a:t>Employee object and a bonus percentage as arguments</a:t>
            </a:r>
            <a:r>
              <a:rPr lang="en-US" dirty="0"/>
              <a:t>, calculates the bonus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main(), create an </a:t>
            </a:r>
            <a:r>
              <a:rPr lang="en-US" dirty="0">
                <a:solidFill>
                  <a:srgbClr val="FF0000"/>
                </a:solidFill>
              </a:rPr>
              <a:t>Employee object </a:t>
            </a:r>
            <a:r>
              <a:rPr lang="en-US" dirty="0"/>
              <a:t>and input their details (</a:t>
            </a:r>
            <a:r>
              <a:rPr lang="en-US" dirty="0" err="1"/>
              <a:t>eid</a:t>
            </a:r>
            <a:r>
              <a:rPr lang="en-US" dirty="0"/>
              <a:t>, name, and current salary) from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Prompt the user to enter a bonus percentage and call the </a:t>
            </a:r>
            <a:r>
              <a:rPr lang="en-US" dirty="0" err="1">
                <a:solidFill>
                  <a:srgbClr val="FF0000"/>
                </a:solidFill>
              </a:rPr>
              <a:t>calculateBonus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calculate and apply the bonus.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the employee's information, including their updated salary after the bonus.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5A43AF-EA51-15C5-E3BC-53076224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07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71B46-B427-917C-2641-A564AE8DCBA2}"/>
              </a:ext>
            </a:extLst>
          </p:cNvPr>
          <p:cNvSpPr txBox="1"/>
          <p:nvPr/>
        </p:nvSpPr>
        <p:spPr>
          <a:xfrm>
            <a:off x="0" y="0"/>
            <a:ext cx="6096000" cy="649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//EMPLOYEE  BONUS SYSTEM</a:t>
            </a:r>
            <a:endParaRPr lang="en-US" sz="1600" b="1" dirty="0"/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 </a:t>
            </a:r>
          </a:p>
          <a:p>
            <a:r>
              <a:rPr lang="en-US" sz="1600" b="1" dirty="0"/>
              <a:t>class Employee {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    int </a:t>
            </a:r>
            <a:r>
              <a:rPr lang="en-US" sz="1600" b="1" dirty="0" err="1"/>
              <a:t>eid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string name;</a:t>
            </a:r>
          </a:p>
          <a:p>
            <a:r>
              <a:rPr lang="en-US" sz="1600" b="1" dirty="0"/>
              <a:t>    double salary;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// Function to read employee information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void read()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Employee ID: ";         </a:t>
            </a:r>
            <a:r>
              <a:rPr lang="en-US" sz="1600" b="1" dirty="0" err="1"/>
              <a:t>cin</a:t>
            </a:r>
            <a:r>
              <a:rPr lang="en-US" sz="1600" b="1" dirty="0"/>
              <a:t> &gt;&gt; </a:t>
            </a:r>
            <a:r>
              <a:rPr lang="en-US" sz="1600" b="1" dirty="0" err="1"/>
              <a:t>eid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cin.ignore</a:t>
            </a:r>
            <a:r>
              <a:rPr lang="en-US" sz="1600" b="1" dirty="0"/>
              <a:t>(); // Clear the input buffer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Employee Name: ";         </a:t>
            </a:r>
            <a:r>
              <a:rPr lang="en-US" sz="1600" b="1" dirty="0" err="1"/>
              <a:t>getline</a:t>
            </a:r>
            <a:r>
              <a:rPr lang="en-US" sz="1600" b="1" dirty="0"/>
              <a:t>(</a:t>
            </a:r>
            <a:r>
              <a:rPr lang="en-US" sz="1600" b="1" dirty="0" err="1"/>
              <a:t>cin</a:t>
            </a:r>
            <a:r>
              <a:rPr lang="en-US" sz="1600" b="1" dirty="0"/>
              <a:t>, name);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Employee Salary: Rs";         </a:t>
            </a:r>
            <a:r>
              <a:rPr lang="en-US" sz="1600" b="1" dirty="0" err="1"/>
              <a:t>cin</a:t>
            </a:r>
            <a:r>
              <a:rPr lang="en-US" sz="1600" b="1" dirty="0"/>
              <a:t> &gt;&gt; salary;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   // Function to display employee information</a:t>
            </a:r>
          </a:p>
          <a:p>
            <a:r>
              <a:rPr lang="en-US" sz="1600" b="1" dirty="0"/>
              <a:t>    void </a:t>
            </a:r>
            <a:r>
              <a:rPr lang="en-US" sz="1600" b="1" dirty="0" err="1"/>
              <a:t>displayEmployee</a:t>
            </a:r>
            <a:r>
              <a:rPr lang="en-US" sz="1600" b="1" dirty="0"/>
              <a:t>() </a:t>
            </a:r>
          </a:p>
          <a:p>
            <a:r>
              <a:rPr lang="en-US" sz="1600" b="1" dirty="0"/>
              <a:t>   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"Employee ID: " &lt;&lt; </a:t>
            </a:r>
            <a:r>
              <a:rPr lang="en-US" sz="1600" b="1" dirty="0" err="1"/>
              <a:t>eid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"Name: " &lt;&lt; name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"Salary: $" &lt;&lt; salary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A2B77-A79A-C1CF-D84C-CFE33D092F18}"/>
              </a:ext>
            </a:extLst>
          </p:cNvPr>
          <p:cNvSpPr txBox="1"/>
          <p:nvPr/>
        </p:nvSpPr>
        <p:spPr>
          <a:xfrm>
            <a:off x="6094228" y="0"/>
            <a:ext cx="6097772" cy="6247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// Function to calculate and apply a bonus to an employee passed as an argument (by value)</a:t>
            </a:r>
          </a:p>
          <a:p>
            <a:r>
              <a:rPr lang="en-US" sz="1600" b="1" dirty="0"/>
              <a:t>void </a:t>
            </a:r>
            <a:r>
              <a:rPr lang="en-US" sz="1600" b="1" dirty="0" err="1"/>
              <a:t>applyBonus</a:t>
            </a:r>
            <a:r>
              <a:rPr lang="en-US" sz="1600" b="1" dirty="0"/>
              <a:t>(Employee emp, double </a:t>
            </a:r>
            <a:r>
              <a:rPr lang="en-US" sz="1600" b="1" dirty="0" err="1"/>
              <a:t>bonusPercentage</a:t>
            </a:r>
            <a:r>
              <a:rPr lang="en-US" sz="1600" b="1" dirty="0"/>
              <a:t>)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   double </a:t>
            </a:r>
            <a:r>
              <a:rPr lang="en-US" sz="1600" b="1" dirty="0" err="1"/>
              <a:t>bonusAmount</a:t>
            </a:r>
            <a:r>
              <a:rPr lang="en-US" sz="1600" b="1" dirty="0"/>
              <a:t> = (</a:t>
            </a:r>
            <a:r>
              <a:rPr lang="en-US" sz="1600" b="1" dirty="0" err="1"/>
              <a:t>bonusPercentage</a:t>
            </a:r>
            <a:r>
              <a:rPr lang="en-US" sz="1600" b="1" dirty="0"/>
              <a:t> / 100.0) * </a:t>
            </a:r>
            <a:r>
              <a:rPr lang="en-US" sz="1600" b="1" dirty="0" err="1"/>
              <a:t>emp.salary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emp.salary</a:t>
            </a:r>
            <a:r>
              <a:rPr lang="en-US" sz="1600" b="1" dirty="0"/>
              <a:t> = </a:t>
            </a:r>
            <a:r>
              <a:rPr lang="en-US" sz="1600" b="1" dirty="0" err="1"/>
              <a:t>emp.salary+bonusAmount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&lt;&lt;"After bonus salary is "&lt;&lt;</a:t>
            </a:r>
            <a:r>
              <a:rPr lang="en-US" sz="1600" b="1" dirty="0" err="1"/>
              <a:t>emp.salary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en-US" sz="1600" b="1" dirty="0"/>
              <a:t>int main() 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dirty="0"/>
              <a:t>    // Create an Employee object and read employee information</a:t>
            </a:r>
          </a:p>
          <a:p>
            <a:r>
              <a:rPr lang="en-US" sz="1600" b="1" dirty="0"/>
              <a:t>    Employee employee1;</a:t>
            </a:r>
          </a:p>
          <a:p>
            <a:r>
              <a:rPr lang="en-US" sz="1600" dirty="0"/>
              <a:t>    </a:t>
            </a:r>
          </a:p>
          <a:p>
            <a:r>
              <a:rPr lang="en-US" sz="1600" b="1" dirty="0"/>
              <a:t>    employee1.read();</a:t>
            </a:r>
          </a:p>
          <a:p>
            <a:r>
              <a:rPr lang="en-US" sz="1600" dirty="0"/>
              <a:t>    // Calculate and apply a bonus using a function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double </a:t>
            </a:r>
            <a:r>
              <a:rPr lang="en-US" sz="1600" dirty="0" err="1"/>
              <a:t>bonusPercentage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Bonus Percentage: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bonusPercentage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00FF00"/>
                </a:highlight>
              </a:rPr>
              <a:t>    </a:t>
            </a:r>
            <a:r>
              <a:rPr lang="en-US" sz="1600" b="1" dirty="0" err="1">
                <a:highlight>
                  <a:srgbClr val="00FF00"/>
                </a:highlight>
              </a:rPr>
              <a:t>applyBonus</a:t>
            </a:r>
            <a:r>
              <a:rPr lang="en-US" sz="1600" b="1" dirty="0">
                <a:highlight>
                  <a:srgbClr val="00FF00"/>
                </a:highlight>
              </a:rPr>
              <a:t>(employee1, </a:t>
            </a:r>
            <a:r>
              <a:rPr lang="en-US" sz="1600" b="1" dirty="0" err="1">
                <a:highlight>
                  <a:srgbClr val="00FF00"/>
                </a:highlight>
              </a:rPr>
              <a:t>bonusPercentage</a:t>
            </a:r>
            <a:r>
              <a:rPr lang="en-US" sz="1600" b="1" dirty="0">
                <a:highlight>
                  <a:srgbClr val="00FF00"/>
                </a:highlight>
              </a:rPr>
              <a:t>);   </a:t>
            </a:r>
          </a:p>
          <a:p>
            <a:endParaRPr lang="en-US" sz="1600" dirty="0"/>
          </a:p>
          <a:p>
            <a:r>
              <a:rPr lang="en-US" sz="1600" dirty="0"/>
              <a:t>    return 0;</a:t>
            </a:r>
          </a:p>
          <a:p>
            <a:r>
              <a:rPr lang="en-US" sz="1600" b="1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4631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154E-0764-0AAF-0C35-090D2C1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86"/>
            <a:ext cx="12076814" cy="528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Heebo" pitchFamily="2" charset="-79"/>
                <a:cs typeface="Heebo" pitchFamily="2" charset="-79"/>
              </a:rPr>
              <a:t>How do pass objects to functions?</a:t>
            </a:r>
            <a:endParaRPr lang="en-US" sz="2000" b="0" i="0" dirty="0">
              <a:solidFill>
                <a:srgbClr val="FF000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D865-1003-99E8-F4B8-B0F493FF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6" y="681038"/>
            <a:ext cx="11952766" cy="1413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Passing objects to functions. </a:t>
            </a:r>
          </a:p>
          <a:p>
            <a:pPr marL="457200" indent="-457200">
              <a:buAutoNum type="arabicParenR"/>
            </a:pPr>
            <a:r>
              <a:rPr lang="en-US" sz="2000" dirty="0"/>
              <a:t>Pass by value   </a:t>
            </a:r>
          </a:p>
          <a:p>
            <a:pPr marL="457200" indent="-457200">
              <a:buAutoNum type="arabicParenR"/>
            </a:pPr>
            <a:r>
              <a:rPr lang="en-US" sz="2000" dirty="0"/>
              <a:t>Pass by reference   </a:t>
            </a:r>
          </a:p>
          <a:p>
            <a:pPr marL="457200" indent="-457200">
              <a:buAutoNum type="arabicParenR"/>
            </a:pPr>
            <a:r>
              <a:rPr lang="en-US" sz="2000" dirty="0"/>
              <a:t>Pass by  pointer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D4B91-3DED-9281-D27C-FF4384A0C64A}"/>
              </a:ext>
            </a:extLst>
          </p:cNvPr>
          <p:cNvSpPr txBox="1"/>
          <p:nvPr/>
        </p:nvSpPr>
        <p:spPr>
          <a:xfrm>
            <a:off x="202018" y="2158411"/>
            <a:ext cx="642915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1) Pass by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This </a:t>
            </a:r>
            <a:r>
              <a:rPr lang="en-US" sz="1800" b="1" dirty="0"/>
              <a:t>creates a shallow local copy of the object </a:t>
            </a:r>
            <a:r>
              <a:rPr lang="en-US" sz="1800" dirty="0"/>
              <a:t>in the function scope.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Things you modify here </a:t>
            </a:r>
            <a:r>
              <a:rPr lang="en-US" sz="1800" b="1" dirty="0"/>
              <a:t>won’t be reflected in the object passed to it.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83EC7-C699-2DF4-C718-EE5A9DDE7CD8}"/>
              </a:ext>
            </a:extLst>
          </p:cNvPr>
          <p:cNvSpPr txBox="1"/>
          <p:nvPr/>
        </p:nvSpPr>
        <p:spPr>
          <a:xfrm>
            <a:off x="202019" y="4264803"/>
            <a:ext cx="6429152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For example: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void fun(Test  t);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Test t;</a:t>
            </a:r>
          </a:p>
          <a:p>
            <a:r>
              <a:rPr lang="en-US" dirty="0"/>
              <a:t>fun(t); </a:t>
            </a:r>
            <a:r>
              <a:rPr lang="en-US" dirty="0">
                <a:solidFill>
                  <a:srgbClr val="0000CC"/>
                </a:solidFill>
              </a:rPr>
              <a:t>//Calling function by passing object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5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154E-0764-0AAF-0C35-090D2C1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86"/>
            <a:ext cx="12192000" cy="528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How do pass objects to functions?</a:t>
            </a:r>
            <a:endParaRPr lang="en-US" sz="24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99E50-4058-144E-7E08-510D74B81B7A}"/>
              </a:ext>
            </a:extLst>
          </p:cNvPr>
          <p:cNvSpPr txBox="1"/>
          <p:nvPr/>
        </p:nvSpPr>
        <p:spPr>
          <a:xfrm>
            <a:off x="1" y="641499"/>
            <a:ext cx="657092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2) Passing object as reference</a:t>
            </a:r>
          </a:p>
          <a:p>
            <a:pPr marL="0" indent="0">
              <a:buNone/>
            </a:pPr>
            <a:endParaRPr lang="en-US" sz="1800" b="1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This passes a </a:t>
            </a:r>
            <a:r>
              <a:rPr lang="en-US" dirty="0">
                <a:solidFill>
                  <a:srgbClr val="FF0000"/>
                </a:solidFill>
              </a:rPr>
              <a:t>reference to the object </a:t>
            </a:r>
            <a:r>
              <a:rPr lang="en-US" dirty="0"/>
              <a:t>to the function.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Things you </a:t>
            </a:r>
            <a:r>
              <a:rPr lang="en-US" dirty="0">
                <a:solidFill>
                  <a:srgbClr val="FF0000"/>
                </a:solidFill>
              </a:rPr>
              <a:t>modify here will be reflected in the object </a:t>
            </a:r>
            <a:r>
              <a:rPr lang="en-US" dirty="0"/>
              <a:t>passed to it.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 copy of the object is created.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CB44E-1990-E10B-EE36-1C3D0D8623D4}"/>
              </a:ext>
            </a:extLst>
          </p:cNvPr>
          <p:cNvSpPr txBox="1"/>
          <p:nvPr/>
        </p:nvSpPr>
        <p:spPr>
          <a:xfrm>
            <a:off x="6570921" y="673398"/>
            <a:ext cx="5621079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age;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void </a:t>
            </a:r>
            <a:r>
              <a:rPr lang="en-US" dirty="0" err="1"/>
              <a:t>readage</a:t>
            </a:r>
            <a:r>
              <a:rPr lang="en-US" dirty="0"/>
              <a:t>()  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ener</a:t>
            </a:r>
            <a:r>
              <a:rPr lang="en-US" dirty="0"/>
              <a:t> age \n”; </a:t>
            </a:r>
            <a:r>
              <a:rPr lang="en-US" dirty="0" err="1"/>
              <a:t>cin</a:t>
            </a:r>
            <a:r>
              <a:rPr lang="en-US" dirty="0"/>
              <a:t>&gt;&gt;age;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void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changeAge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(person &amp;p) </a:t>
            </a:r>
            <a:r>
              <a:rPr lang="en-US" dirty="0">
                <a:solidFill>
                  <a:srgbClr val="0000CC"/>
                </a:solidFill>
              </a:rPr>
              <a:t>//reference of object person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int </a:t>
            </a:r>
            <a:r>
              <a:rPr lang="en-US" dirty="0" err="1"/>
              <a:t>newage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&lt;&lt;“enter new age \n”; 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newage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p.age</a:t>
            </a:r>
            <a:r>
              <a:rPr lang="en-US" dirty="0"/>
              <a:t>=</a:t>
            </a:r>
            <a:r>
              <a:rPr lang="en-US" dirty="0" err="1"/>
              <a:t>newage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person p; </a:t>
            </a:r>
          </a:p>
          <a:p>
            <a:r>
              <a:rPr lang="en-US" dirty="0" err="1"/>
              <a:t>p.readage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FF0000"/>
                </a:solidFill>
              </a:rPr>
              <a:t>changeAge</a:t>
            </a:r>
            <a:r>
              <a:rPr lang="en-US" dirty="0">
                <a:solidFill>
                  <a:srgbClr val="FF0000"/>
                </a:solidFill>
              </a:rPr>
              <a:t>(p); //calling function  object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7DBDF2-AA75-F9E3-C93C-369A51008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7" t="15781" r="23016" b="32658"/>
          <a:stretch/>
        </p:blipFill>
        <p:spPr>
          <a:xfrm>
            <a:off x="797442" y="3189767"/>
            <a:ext cx="4369981" cy="2583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FD65E-13C8-EA63-5E0E-4A592B035F87}"/>
              </a:ext>
            </a:extLst>
          </p:cNvPr>
          <p:cNvSpPr txBox="1"/>
          <p:nvPr/>
        </p:nvSpPr>
        <p:spPr>
          <a:xfrm>
            <a:off x="99231" y="5923909"/>
            <a:ext cx="64716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Reference variable </a:t>
            </a:r>
            <a:r>
              <a:rPr lang="en-US" b="1" dirty="0">
                <a:solidFill>
                  <a:srgbClr val="FF0000"/>
                </a:solidFill>
              </a:rPr>
              <a:t>points to the address of the original variable</a:t>
            </a:r>
            <a:r>
              <a:rPr lang="en-US" dirty="0"/>
              <a:t> and any changes made to the reference variable will be reflected in the original variable.</a:t>
            </a:r>
          </a:p>
        </p:txBody>
      </p:sp>
    </p:spTree>
    <p:extLst>
      <p:ext uri="{BB962C8B-B14F-4D97-AF65-F5344CB8AC3E}">
        <p14:creationId xmlns:p14="http://schemas.microsoft.com/office/powerpoint/2010/main" val="1443461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B729-09C4-9D44-BD29-B92CAE2D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2254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EMPLOYEE PERFORMANCE EVALUATION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Problem Statement: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Imagine you are tasked with building an </a:t>
            </a:r>
            <a:r>
              <a:rPr lang="en-US" sz="2000" dirty="0">
                <a:solidFill>
                  <a:srgbClr val="C00000"/>
                </a:solidFill>
                <a:highlight>
                  <a:srgbClr val="00FF00"/>
                </a:highlight>
              </a:rPr>
              <a:t>employee performance evaluation system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You have an </a:t>
            </a:r>
            <a:r>
              <a:rPr lang="en-US" sz="2000" dirty="0">
                <a:solidFill>
                  <a:srgbClr val="0000CC"/>
                </a:solidFill>
              </a:rPr>
              <a:t>Employee class </a:t>
            </a:r>
            <a:r>
              <a:rPr lang="en-US" sz="2000" dirty="0">
                <a:solidFill>
                  <a:srgbClr val="C00000"/>
                </a:solidFill>
              </a:rPr>
              <a:t>with attributes such as </a:t>
            </a:r>
            <a:r>
              <a:rPr lang="en-US" sz="2000" dirty="0" err="1">
                <a:solidFill>
                  <a:srgbClr val="0000CC"/>
                </a:solidFill>
              </a:rPr>
              <a:t>eid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>
                <a:solidFill>
                  <a:srgbClr val="0000CC"/>
                </a:solidFill>
              </a:rPr>
              <a:t>name</a:t>
            </a:r>
            <a:r>
              <a:rPr lang="en-US" sz="2000" dirty="0">
                <a:solidFill>
                  <a:srgbClr val="C00000"/>
                </a:solidFill>
              </a:rPr>
              <a:t>, and </a:t>
            </a:r>
            <a:r>
              <a:rPr lang="en-US" sz="2000" dirty="0">
                <a:solidFill>
                  <a:srgbClr val="0000CC"/>
                </a:solidFill>
              </a:rPr>
              <a:t>rating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You need to implement a function </a:t>
            </a:r>
            <a:r>
              <a:rPr lang="en-US" sz="2000" dirty="0" err="1">
                <a:solidFill>
                  <a:srgbClr val="0000CC"/>
                </a:solidFill>
              </a:rPr>
              <a:t>evaluateEmployee</a:t>
            </a:r>
            <a:r>
              <a:rPr lang="en-US" sz="2000" dirty="0">
                <a:solidFill>
                  <a:srgbClr val="0000CC"/>
                </a:solidFill>
              </a:rPr>
              <a:t>() </a:t>
            </a:r>
            <a:r>
              <a:rPr lang="en-US" sz="2000" dirty="0">
                <a:solidFill>
                  <a:srgbClr val="C00000"/>
                </a:solidFill>
              </a:rPr>
              <a:t>that takes an </a:t>
            </a:r>
            <a:r>
              <a:rPr lang="en-US" sz="2000" b="1" dirty="0">
                <a:solidFill>
                  <a:srgbClr val="0000CC"/>
                </a:solidFill>
              </a:rPr>
              <a:t>Employee object as an argument </a:t>
            </a:r>
            <a:r>
              <a:rPr lang="en-US" sz="2000" dirty="0">
                <a:solidFill>
                  <a:srgbClr val="C00000"/>
                </a:solidFill>
              </a:rPr>
              <a:t>and returns a performance assessment.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E95DA-E0A8-7B41-5BB7-6E2DEC2A4F04}"/>
              </a:ext>
            </a:extLst>
          </p:cNvPr>
          <p:cNvSpPr txBox="1"/>
          <p:nvPr/>
        </p:nvSpPr>
        <p:spPr>
          <a:xfrm>
            <a:off x="138219" y="2618739"/>
            <a:ext cx="5550199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Employee ID: 101</a:t>
            </a:r>
          </a:p>
          <a:p>
            <a:r>
              <a:rPr lang="en-US" dirty="0"/>
              <a:t>Name: Alice Johnson</a:t>
            </a:r>
          </a:p>
          <a:p>
            <a:r>
              <a:rPr lang="en-US" dirty="0"/>
              <a:t>Performance Rating: 92</a:t>
            </a:r>
          </a:p>
          <a:p>
            <a:r>
              <a:rPr lang="en-US" dirty="0"/>
              <a:t>Performance Assessment: Excellent</a:t>
            </a:r>
          </a:p>
          <a:p>
            <a:endParaRPr lang="en-US" dirty="0"/>
          </a:p>
          <a:p>
            <a:r>
              <a:rPr lang="en-US" dirty="0"/>
              <a:t>Employee ID: 102</a:t>
            </a:r>
          </a:p>
          <a:p>
            <a:r>
              <a:rPr lang="en-US" dirty="0"/>
              <a:t>Name: Bob Smith</a:t>
            </a:r>
          </a:p>
          <a:p>
            <a:r>
              <a:rPr lang="en-US" dirty="0"/>
              <a:t>Performance Rating: 75</a:t>
            </a:r>
          </a:p>
          <a:p>
            <a:r>
              <a:rPr lang="en-US" dirty="0"/>
              <a:t>Performance Assessment: Good</a:t>
            </a:r>
          </a:p>
          <a:p>
            <a:endParaRPr lang="en-US" dirty="0"/>
          </a:p>
          <a:p>
            <a:r>
              <a:rPr lang="en-US" dirty="0"/>
              <a:t>Employee ID: 103</a:t>
            </a:r>
          </a:p>
          <a:p>
            <a:r>
              <a:rPr lang="en-US" dirty="0"/>
              <a:t>Name: Charlie Brown</a:t>
            </a:r>
          </a:p>
          <a:p>
            <a:r>
              <a:rPr lang="en-US" dirty="0"/>
              <a:t>Performance Rating: 45</a:t>
            </a:r>
          </a:p>
          <a:p>
            <a:r>
              <a:rPr lang="en-US" dirty="0"/>
              <a:t>Performance Assessment: Needs Improvement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D692EB-41C9-EAC3-BF07-DDF7A062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71799-D652-9369-0403-1EFDF0836566}"/>
              </a:ext>
            </a:extLst>
          </p:cNvPr>
          <p:cNvSpPr txBox="1"/>
          <p:nvPr/>
        </p:nvSpPr>
        <p:spPr>
          <a:xfrm>
            <a:off x="5791201" y="2656774"/>
            <a:ext cx="640079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00CC"/>
                </a:solidFill>
              </a:rPr>
              <a:t>Employee class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sz="1800" dirty="0" err="1">
                <a:solidFill>
                  <a:srgbClr val="0000CC"/>
                </a:solidFill>
              </a:rPr>
              <a:t>evaluateEmployee</a:t>
            </a:r>
            <a:r>
              <a:rPr lang="en-US" sz="1800" dirty="0">
                <a:solidFill>
                  <a:srgbClr val="0000CC"/>
                </a:solidFill>
              </a:rPr>
              <a:t>(Employee &amp;e) function by taking Employee e object </a:t>
            </a:r>
            <a:r>
              <a:rPr lang="en-US" sz="1800" dirty="0" err="1">
                <a:solidFill>
                  <a:srgbClr val="0000CC"/>
                </a:solidFill>
              </a:rPr>
              <a:t>referenc</a:t>
            </a:r>
            <a:r>
              <a:rPr lang="en-US" sz="1800" dirty="0">
                <a:solidFill>
                  <a:srgbClr val="0000CC"/>
                </a:solidFill>
              </a:rPr>
              <a:t> 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Create object for </a:t>
            </a:r>
            <a:r>
              <a:rPr lang="en-US" dirty="0">
                <a:solidFill>
                  <a:srgbClr val="0000CC"/>
                </a:solidFill>
              </a:rPr>
              <a:t>Employee class</a:t>
            </a:r>
            <a:r>
              <a:rPr lang="en-US" dirty="0"/>
              <a:t>.</a:t>
            </a:r>
          </a:p>
          <a:p>
            <a:pPr marL="342900" indent="-342900">
              <a:buAutoNum type="arabicPeriod" startAt="3"/>
            </a:pPr>
            <a:r>
              <a:rPr lang="en-US" dirty="0"/>
              <a:t>Call </a:t>
            </a:r>
            <a:r>
              <a:rPr lang="en-US" sz="1800" dirty="0" err="1">
                <a:solidFill>
                  <a:srgbClr val="0000CC"/>
                </a:solidFill>
              </a:rPr>
              <a:t>evaluateEmployee</a:t>
            </a:r>
            <a:r>
              <a:rPr lang="en-US" sz="1800" dirty="0">
                <a:solidFill>
                  <a:srgbClr val="0000CC"/>
                </a:solidFill>
              </a:rPr>
              <a:t>() by passing Employee object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2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71B46-B427-917C-2641-A564AE8DCBA2}"/>
              </a:ext>
            </a:extLst>
          </p:cNvPr>
          <p:cNvSpPr txBox="1"/>
          <p:nvPr/>
        </p:nvSpPr>
        <p:spPr>
          <a:xfrm>
            <a:off x="0" y="0"/>
            <a:ext cx="6096000" cy="784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//Employee Evaluation: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Employee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eid</a:t>
            </a:r>
            <a:r>
              <a:rPr lang="en-US" dirty="0"/>
              <a:t>;     string name;     int rating;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</a:p>
          <a:p>
            <a:r>
              <a:rPr lang="en-US" dirty="0">
                <a:solidFill>
                  <a:srgbClr val="7030A0"/>
                </a:solidFill>
              </a:rPr>
              <a:t>// Function to read employee information from the user.</a:t>
            </a:r>
          </a:p>
          <a:p>
            <a:r>
              <a:rPr lang="en-US" b="1" dirty="0">
                <a:highlight>
                  <a:srgbClr val="FFFF00"/>
                </a:highlight>
              </a:rPr>
              <a:t>    void read() </a:t>
            </a:r>
            <a:r>
              <a:rPr lang="en-US" b="1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Employee ID: ";  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Employee Name: ";</a:t>
            </a:r>
          </a:p>
          <a:p>
            <a:r>
              <a:rPr lang="en-US" dirty="0"/>
              <a:t>        </a:t>
            </a:r>
            <a:r>
              <a:rPr lang="en-US" dirty="0" err="1"/>
              <a:t>cin.ignore</a:t>
            </a:r>
            <a:r>
              <a:rPr lang="en-US" dirty="0"/>
              <a:t>(); // Clear the input buffer</a:t>
            </a:r>
          </a:p>
          <a:p>
            <a:r>
              <a:rPr lang="en-US" dirty="0"/>
              <a:t>    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name);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Performance Rating: ";         </a:t>
            </a:r>
            <a:r>
              <a:rPr lang="en-US" dirty="0" err="1"/>
              <a:t>cin</a:t>
            </a:r>
            <a:r>
              <a:rPr lang="en-US" dirty="0"/>
              <a:t> &gt;&gt; rating;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solidFill>
                  <a:srgbClr val="7030A0"/>
                </a:solidFill>
              </a:rPr>
              <a:t>   </a:t>
            </a:r>
          </a:p>
          <a:p>
            <a:r>
              <a:rPr lang="en-US" dirty="0">
                <a:solidFill>
                  <a:srgbClr val="7030A0"/>
                </a:solidFill>
              </a:rPr>
              <a:t> // Function to display employee information.</a:t>
            </a:r>
          </a:p>
          <a:p>
            <a:r>
              <a:rPr lang="en-US" b="1" dirty="0">
                <a:highlight>
                  <a:srgbClr val="FFFF00"/>
                </a:highlight>
              </a:rPr>
              <a:t>    void </a:t>
            </a:r>
            <a:r>
              <a:rPr lang="en-US" b="1" dirty="0" err="1">
                <a:highlight>
                  <a:srgbClr val="FFFF00"/>
                </a:highlight>
              </a:rPr>
              <a:t>disp</a:t>
            </a:r>
            <a:r>
              <a:rPr lang="en-US" b="1" dirty="0">
                <a:highlight>
                  <a:srgbClr val="FFFF00"/>
                </a:highlight>
              </a:rPr>
              <a:t>()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nEmployee</a:t>
            </a:r>
            <a:r>
              <a:rPr lang="en-US" dirty="0"/>
              <a:t> Information:"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"Employee ID: " &lt;&lt; </a:t>
            </a:r>
            <a:r>
              <a:rPr lang="en-US" dirty="0" err="1"/>
              <a:t>eid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"Name: " &lt;&lt; name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"Performance Rating: " &lt;&lt; rating 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A2B77-A79A-C1CF-D84C-CFE33D092F18}"/>
              </a:ext>
            </a:extLst>
          </p:cNvPr>
          <p:cNvSpPr txBox="1"/>
          <p:nvPr/>
        </p:nvSpPr>
        <p:spPr>
          <a:xfrm>
            <a:off x="6094228" y="0"/>
            <a:ext cx="6097772" cy="6494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// Evaluate an employee's performance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string </a:t>
            </a:r>
            <a:r>
              <a:rPr lang="en-US" sz="1600" b="1" dirty="0" err="1">
                <a:highlight>
                  <a:srgbClr val="FFFF00"/>
                </a:highlight>
              </a:rPr>
              <a:t>evaluateEmployee</a:t>
            </a:r>
            <a:r>
              <a:rPr lang="en-US" sz="1600" b="1" dirty="0">
                <a:highlight>
                  <a:srgbClr val="FFFF00"/>
                </a:highlight>
              </a:rPr>
              <a:t>(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Employee&amp; emp</a:t>
            </a:r>
            <a:r>
              <a:rPr lang="en-US" sz="1600" b="1" dirty="0">
                <a:highlight>
                  <a:srgbClr val="FFFF00"/>
                </a:highlight>
              </a:rPr>
              <a:t>) {</a:t>
            </a:r>
          </a:p>
          <a:p>
            <a:pPr lvl="1"/>
            <a:r>
              <a:rPr lang="en-US" sz="1600" dirty="0"/>
              <a:t>    if (</a:t>
            </a:r>
            <a:r>
              <a:rPr lang="en-US" sz="1600" dirty="0" err="1"/>
              <a:t>emp.rating</a:t>
            </a:r>
            <a:r>
              <a:rPr lang="en-US" sz="1600" dirty="0"/>
              <a:t> &gt;= 90) {</a:t>
            </a:r>
          </a:p>
          <a:p>
            <a:pPr lvl="1"/>
            <a:r>
              <a:rPr lang="en-US" sz="1600" dirty="0"/>
              <a:t>        return "Excellent";</a:t>
            </a:r>
          </a:p>
          <a:p>
            <a:pPr lvl="1"/>
            <a:r>
              <a:rPr lang="en-US" sz="1600" dirty="0"/>
              <a:t>    } else if (</a:t>
            </a:r>
            <a:r>
              <a:rPr lang="en-US" sz="1600" dirty="0" err="1"/>
              <a:t>emp.rating</a:t>
            </a:r>
            <a:r>
              <a:rPr lang="en-US" sz="1600" dirty="0"/>
              <a:t> &gt;= 70) {</a:t>
            </a:r>
          </a:p>
          <a:p>
            <a:pPr lvl="1"/>
            <a:r>
              <a:rPr lang="en-US" sz="1600" dirty="0"/>
              <a:t>        return "Good";</a:t>
            </a:r>
          </a:p>
          <a:p>
            <a:pPr lvl="1"/>
            <a:r>
              <a:rPr lang="en-US" sz="1600" dirty="0"/>
              <a:t>    } else if (</a:t>
            </a:r>
            <a:r>
              <a:rPr lang="en-US" sz="1600" dirty="0" err="1"/>
              <a:t>emp.rating</a:t>
            </a:r>
            <a:r>
              <a:rPr lang="en-US" sz="1600" dirty="0"/>
              <a:t> &gt;= 50) {</a:t>
            </a:r>
          </a:p>
          <a:p>
            <a:pPr lvl="1"/>
            <a:r>
              <a:rPr lang="en-US" sz="1600" dirty="0"/>
              <a:t>        return "Satisfactory";</a:t>
            </a:r>
          </a:p>
          <a:p>
            <a:pPr lvl="1"/>
            <a:r>
              <a:rPr lang="en-US" sz="1600" dirty="0"/>
              <a:t>    } else </a:t>
            </a:r>
          </a:p>
          <a:p>
            <a:pPr lvl="1"/>
            <a:r>
              <a:rPr lang="en-US" sz="1600" dirty="0"/>
              <a:t>   {</a:t>
            </a:r>
          </a:p>
          <a:p>
            <a:pPr lvl="1"/>
            <a:r>
              <a:rPr lang="en-US" sz="1600" dirty="0"/>
              <a:t>        return "Needs Improvement";</a:t>
            </a:r>
          </a:p>
          <a:p>
            <a:pPr lvl="1"/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 Employee emp1;</a:t>
            </a:r>
          </a:p>
          <a:p>
            <a:endParaRPr lang="en-US" sz="1600" dirty="0"/>
          </a:p>
          <a:p>
            <a:r>
              <a:rPr lang="en-US" sz="1600" dirty="0"/>
              <a:t>     emp1.read();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     </a:t>
            </a: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string assessment = </a:t>
            </a:r>
            <a:r>
              <a:rPr lang="en-US" sz="16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evaluateEmployee</a:t>
            </a: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(emp1);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 emp1.disp();</a:t>
            </a:r>
          </a:p>
          <a:p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 &lt;&lt; "Performance Assessment: " &lt;&lt; </a:t>
            </a:r>
            <a:r>
              <a:rPr lang="en-US" sz="1600" b="1" dirty="0"/>
              <a:t>assessment </a:t>
            </a:r>
            <a:r>
              <a:rPr lang="en-US" sz="1600" dirty="0"/>
              <a:t>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373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154E-0764-0AAF-0C35-090D2C1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72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Heebo" pitchFamily="2" charset="-79"/>
                <a:cs typeface="Heebo" pitchFamily="2" charset="-79"/>
              </a:rPr>
              <a:t>How do pass objects to functions?</a:t>
            </a:r>
            <a:endParaRPr lang="en-US" sz="2000" b="0" i="0" dirty="0">
              <a:solidFill>
                <a:srgbClr val="FF000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99E50-4058-144E-7E08-510D74B81B7A}"/>
              </a:ext>
            </a:extLst>
          </p:cNvPr>
          <p:cNvSpPr txBox="1"/>
          <p:nvPr/>
        </p:nvSpPr>
        <p:spPr>
          <a:xfrm>
            <a:off x="0" y="617285"/>
            <a:ext cx="5954231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3) Pass object  as  pointer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This </a:t>
            </a:r>
            <a:r>
              <a:rPr lang="en-US" sz="1800" b="1" dirty="0">
                <a:solidFill>
                  <a:srgbClr val="FF0000"/>
                </a:solidFill>
              </a:rPr>
              <a:t>passes a  pointer to the object </a:t>
            </a:r>
            <a:r>
              <a:rPr lang="en-US" sz="1800" dirty="0"/>
              <a:t>to the function.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This is useful if you want the </a:t>
            </a:r>
            <a:r>
              <a:rPr lang="en-US" sz="1800" b="1" dirty="0">
                <a:solidFill>
                  <a:srgbClr val="C00000"/>
                </a:solidFill>
              </a:rPr>
              <a:t>function to have only the address of this object</a:t>
            </a:r>
            <a:r>
              <a:rPr lang="en-US" sz="1800" dirty="0"/>
              <a:t> in the pointer.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</a:t>
            </a:r>
            <a:r>
              <a:rPr lang="en-US" sz="1800" dirty="0"/>
              <a:t>can also </a:t>
            </a:r>
            <a:r>
              <a:rPr lang="en-US" sz="1800" b="1" dirty="0">
                <a:solidFill>
                  <a:srgbClr val="FF0000"/>
                </a:solidFill>
              </a:rPr>
              <a:t>pass a NULL pointer </a:t>
            </a:r>
            <a:r>
              <a:rPr lang="en-US" sz="1800" dirty="0"/>
              <a:t>to this function where the </a:t>
            </a:r>
            <a:r>
              <a:rPr lang="en-US" sz="1800" b="1" dirty="0"/>
              <a:t>pointer doesn't point to a valid object.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/>
              <a:t>No copy of the object is created.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CB44E-1990-E10B-EE36-1C3D0D8623D4}"/>
              </a:ext>
            </a:extLst>
          </p:cNvPr>
          <p:cNvSpPr txBox="1"/>
          <p:nvPr/>
        </p:nvSpPr>
        <p:spPr>
          <a:xfrm>
            <a:off x="0" y="4487213"/>
            <a:ext cx="585854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fun(Test  *t);</a:t>
            </a:r>
          </a:p>
          <a:p>
            <a:r>
              <a:rPr lang="en-US" dirty="0"/>
              <a:t>//Calling</a:t>
            </a:r>
          </a:p>
          <a:p>
            <a:endParaRPr lang="en-US" dirty="0"/>
          </a:p>
          <a:p>
            <a:r>
              <a:rPr lang="en-US" dirty="0"/>
              <a:t>Test t;</a:t>
            </a:r>
          </a:p>
          <a:p>
            <a:r>
              <a:rPr lang="en-US" dirty="0"/>
              <a:t>fun(&amp;t);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0B64-4920-93F3-8058-D5E64DEDCB5C}"/>
              </a:ext>
            </a:extLst>
          </p:cNvPr>
          <p:cNvSpPr txBox="1"/>
          <p:nvPr/>
        </p:nvSpPr>
        <p:spPr>
          <a:xfrm>
            <a:off x="5954232" y="617285"/>
            <a:ext cx="6237767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/>
              <a:t>Person</a:t>
            </a:r>
            <a:r>
              <a:rPr lang="en-US" dirty="0"/>
              <a:t>{</a:t>
            </a:r>
          </a:p>
          <a:p>
            <a:r>
              <a:rPr lang="en-US" dirty="0"/>
              <a:t> public:</a:t>
            </a:r>
            <a:endParaRPr lang="en-US" b="1" dirty="0"/>
          </a:p>
          <a:p>
            <a:r>
              <a:rPr lang="en-US" dirty="0"/>
              <a:t>int </a:t>
            </a:r>
            <a:r>
              <a:rPr lang="en-US" b="1" dirty="0"/>
              <a:t>age</a:t>
            </a:r>
            <a:r>
              <a:rPr lang="en-US" dirty="0"/>
              <a:t>; string </a:t>
            </a:r>
            <a:r>
              <a:rPr lang="en-US" b="1" dirty="0"/>
              <a:t>name</a:t>
            </a:r>
            <a:r>
              <a:rPr lang="en-US" dirty="0"/>
              <a:t>;</a:t>
            </a:r>
          </a:p>
          <a:p>
            <a:r>
              <a:rPr lang="en-US" dirty="0"/>
              <a:t>void read()  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&lt;&lt;“Enter name and age \n”; </a:t>
            </a:r>
            <a:r>
              <a:rPr lang="en-US" b="1" dirty="0" err="1"/>
              <a:t>cin</a:t>
            </a:r>
            <a:r>
              <a:rPr lang="en-US" b="1" dirty="0"/>
              <a:t>&gt;&gt;name&gt;&gt;age;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void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changeAge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(Person *p) </a:t>
            </a:r>
            <a:r>
              <a:rPr lang="en-US" b="1" dirty="0">
                <a:solidFill>
                  <a:srgbClr val="0000CC"/>
                </a:solidFill>
              </a:rPr>
              <a:t>//pointer of object Person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int </a:t>
            </a:r>
            <a:r>
              <a:rPr lang="en-US" dirty="0" err="1"/>
              <a:t>newage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&lt;&lt;“enter new age \n”; 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newage</a:t>
            </a:r>
            <a:r>
              <a:rPr lang="en-US" dirty="0"/>
              <a:t>;</a:t>
            </a:r>
          </a:p>
          <a:p>
            <a:r>
              <a:rPr lang="en-US" b="1" dirty="0"/>
              <a:t>  p-&gt;age=</a:t>
            </a:r>
            <a:r>
              <a:rPr lang="en-US" b="1" dirty="0" err="1"/>
              <a:t>newage</a:t>
            </a:r>
            <a:r>
              <a:rPr lang="en-US" b="1" dirty="0"/>
              <a:t>; </a:t>
            </a:r>
            <a:r>
              <a:rPr lang="en-US" b="1" dirty="0" err="1"/>
              <a:t>cout</a:t>
            </a:r>
            <a:r>
              <a:rPr lang="en-US" b="1" dirty="0"/>
              <a:t>&lt;&lt;“new age=“&lt;&lt;p-&gt;age;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b="1" dirty="0"/>
              <a:t>Person p; </a:t>
            </a:r>
          </a:p>
          <a:p>
            <a:r>
              <a:rPr lang="en-US" b="1" dirty="0" err="1"/>
              <a:t>p.read</a:t>
            </a:r>
            <a:r>
              <a:rPr lang="en-US" b="1" dirty="0"/>
              <a:t>();</a:t>
            </a:r>
          </a:p>
          <a:p>
            <a:r>
              <a:rPr lang="en-US" dirty="0"/>
              <a:t> // Create a pointer to person</a:t>
            </a:r>
          </a:p>
          <a:p>
            <a:r>
              <a:rPr lang="en-US" b="1" dirty="0"/>
              <a:t>Person* </a:t>
            </a:r>
            <a:r>
              <a:rPr lang="en-US" b="1" dirty="0" err="1"/>
              <a:t>ptr</a:t>
            </a:r>
            <a:r>
              <a:rPr lang="en-US" b="1" dirty="0"/>
              <a:t> = &amp;p;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changeage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ptr</a:t>
            </a:r>
            <a:r>
              <a:rPr lang="en-US" b="1" dirty="0">
                <a:solidFill>
                  <a:srgbClr val="FF0000"/>
                </a:solidFill>
              </a:rPr>
              <a:t>); </a:t>
            </a:r>
            <a:r>
              <a:rPr lang="en-US" b="1" dirty="0">
                <a:solidFill>
                  <a:srgbClr val="0000CC"/>
                </a:solidFill>
              </a:rPr>
              <a:t>//calling function  object pointer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91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B729-09C4-9D44-BD29-B92CAE2D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22541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Inventory System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Problem 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You are the owner of a  craft store specializing in unique handmade items.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To efficiently manage your inventory, you've created an </a:t>
            </a:r>
            <a:r>
              <a:rPr lang="en-US" sz="2000" b="1" dirty="0">
                <a:solidFill>
                  <a:srgbClr val="0000CC"/>
                </a:solidFill>
                <a:highlight>
                  <a:srgbClr val="FFFF00"/>
                </a:highlight>
              </a:rPr>
              <a:t>Item class </a:t>
            </a:r>
            <a:r>
              <a:rPr lang="en-US" sz="2000" b="1" dirty="0">
                <a:solidFill>
                  <a:srgbClr val="C00000"/>
                </a:solidFill>
              </a:rPr>
              <a:t>with essential attributes like </a:t>
            </a:r>
            <a:r>
              <a:rPr lang="en-US" sz="2000" b="1" dirty="0" err="1">
                <a:solidFill>
                  <a:srgbClr val="0000CC"/>
                </a:solidFill>
                <a:highlight>
                  <a:srgbClr val="FFFF00"/>
                </a:highlight>
              </a:rPr>
              <a:t>itemID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solidFill>
                  <a:srgbClr val="0000CC"/>
                </a:solidFill>
                <a:highlight>
                  <a:srgbClr val="FFFF00"/>
                </a:highlight>
              </a:rPr>
              <a:t>itemName</a:t>
            </a:r>
            <a:r>
              <a:rPr lang="en-US" sz="2000" b="1" dirty="0">
                <a:solidFill>
                  <a:srgbClr val="C00000"/>
                </a:solidFill>
              </a:rPr>
              <a:t>, and </a:t>
            </a:r>
            <a:r>
              <a:rPr lang="en-US" sz="2000" b="1" dirty="0" err="1">
                <a:solidFill>
                  <a:srgbClr val="0000CC"/>
                </a:solidFill>
                <a:highlight>
                  <a:srgbClr val="FFFF00"/>
                </a:highlight>
              </a:rPr>
              <a:t>quantityInStock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C00000"/>
                </a:solidFill>
              </a:rPr>
              <a:t>Now, you're looking to implement a </a:t>
            </a:r>
            <a:r>
              <a:rPr lang="en-US" sz="2000" b="1" dirty="0">
                <a:solidFill>
                  <a:srgbClr val="0000CC"/>
                </a:solidFill>
                <a:highlight>
                  <a:srgbClr val="FFFF00"/>
                </a:highlight>
              </a:rPr>
              <a:t>streamlined inventory restocking process</a:t>
            </a:r>
            <a:r>
              <a:rPr lang="en-US" sz="2000" b="1" dirty="0">
                <a:solidFill>
                  <a:srgbClr val="0000CC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>
                <a:solidFill>
                  <a:srgbClr val="C00000"/>
                </a:solidFill>
              </a:rPr>
              <a:t>reate a function called </a:t>
            </a:r>
            <a:r>
              <a:rPr lang="en-US" sz="2000" b="1" dirty="0" err="1">
                <a:solidFill>
                  <a:srgbClr val="0000CC"/>
                </a:solidFill>
              </a:rPr>
              <a:t>restockItem</a:t>
            </a:r>
            <a:r>
              <a:rPr lang="en-US" sz="2000" b="1" dirty="0">
                <a:solidFill>
                  <a:srgbClr val="0000CC"/>
                </a:solidFill>
              </a:rPr>
              <a:t>()</a:t>
            </a:r>
            <a:r>
              <a:rPr lang="en-US" sz="2000" b="1" dirty="0">
                <a:solidFill>
                  <a:srgbClr val="C00000"/>
                </a:solidFill>
              </a:rPr>
              <a:t> that takes a pointer to an </a:t>
            </a:r>
            <a:r>
              <a:rPr lang="en-US" sz="2000" b="1" dirty="0">
                <a:solidFill>
                  <a:srgbClr val="0000CC"/>
                </a:solidFill>
              </a:rPr>
              <a:t>Item object </a:t>
            </a:r>
            <a:r>
              <a:rPr lang="en-US" sz="2000" b="1" dirty="0">
                <a:solidFill>
                  <a:srgbClr val="C00000"/>
                </a:solidFill>
              </a:rPr>
              <a:t>and a quantity to restock.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C00000"/>
                </a:solidFill>
              </a:rPr>
              <a:t>This function will </a:t>
            </a:r>
            <a:r>
              <a:rPr lang="en-US" sz="2000" b="1" u="sng" dirty="0">
                <a:solidFill>
                  <a:srgbClr val="C00000"/>
                </a:solidFill>
              </a:rPr>
              <a:t>update the quantity in stock for the item </a:t>
            </a:r>
            <a:r>
              <a:rPr lang="en-US" sz="2000" b="1" dirty="0">
                <a:solidFill>
                  <a:srgbClr val="C00000"/>
                </a:solidFill>
              </a:rPr>
              <a:t>and provide you with the updated item information.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E95DA-E0A8-7B41-5BB7-6E2DEC2A4F04}"/>
              </a:ext>
            </a:extLst>
          </p:cNvPr>
          <p:cNvSpPr txBox="1"/>
          <p:nvPr/>
        </p:nvSpPr>
        <p:spPr>
          <a:xfrm>
            <a:off x="180311" y="2592914"/>
            <a:ext cx="5337544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Restocking: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Item ID: </a:t>
            </a:r>
            <a:r>
              <a:rPr lang="en-US" b="1" dirty="0"/>
              <a:t>1</a:t>
            </a:r>
          </a:p>
          <a:p>
            <a:r>
              <a:rPr lang="en-US" dirty="0"/>
              <a:t>Item Name: </a:t>
            </a:r>
            <a:r>
              <a:rPr lang="en-US" b="1" dirty="0" err="1"/>
              <a:t>Liril</a:t>
            </a:r>
            <a:r>
              <a:rPr lang="en-US" b="1" dirty="0"/>
              <a:t> Soap</a:t>
            </a:r>
          </a:p>
          <a:p>
            <a:r>
              <a:rPr lang="en-US" dirty="0"/>
              <a:t>Quantity in Stock: </a:t>
            </a:r>
            <a:r>
              <a:rPr lang="en-US" b="1" dirty="0"/>
              <a:t>20</a:t>
            </a:r>
          </a:p>
          <a:p>
            <a:endParaRPr lang="en-US" dirty="0"/>
          </a:p>
          <a:p>
            <a:r>
              <a:rPr lang="en-US" dirty="0"/>
              <a:t>After Restocking:</a:t>
            </a:r>
          </a:p>
          <a:p>
            <a:r>
              <a:rPr lang="en-US" dirty="0"/>
              <a:t>Item ID: 1</a:t>
            </a:r>
          </a:p>
          <a:p>
            <a:r>
              <a:rPr lang="en-US" dirty="0"/>
              <a:t>Item Name: </a:t>
            </a:r>
            <a:r>
              <a:rPr lang="en-US" b="1" dirty="0"/>
              <a:t>Artisan Soap</a:t>
            </a:r>
          </a:p>
          <a:p>
            <a:endParaRPr lang="en-US" b="1" dirty="0"/>
          </a:p>
          <a:p>
            <a:r>
              <a:rPr lang="en-US" dirty="0"/>
              <a:t>Quantity in Stock: </a:t>
            </a:r>
            <a:r>
              <a:rPr lang="en-US" b="1" dirty="0"/>
              <a:t>30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D692EB-41C9-EAC3-BF07-DDF7A062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71799-D652-9369-0403-1EFDF0836566}"/>
              </a:ext>
            </a:extLst>
          </p:cNvPr>
          <p:cNvSpPr txBox="1"/>
          <p:nvPr/>
        </p:nvSpPr>
        <p:spPr>
          <a:xfrm>
            <a:off x="5780569" y="2671902"/>
            <a:ext cx="632637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class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</a:t>
            </a:r>
            <a:r>
              <a:rPr lang="en-US" sz="1800" b="1" dirty="0" err="1">
                <a:solidFill>
                  <a:srgbClr val="FF0000"/>
                </a:solidFill>
              </a:rPr>
              <a:t>restockItem</a:t>
            </a:r>
            <a:r>
              <a:rPr lang="en-US" sz="1800" b="1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by passing </a:t>
            </a:r>
            <a:r>
              <a:rPr lang="en-US" dirty="0"/>
              <a:t> pointer the Item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the Item object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/>
              <a:t>Item </a:t>
            </a:r>
            <a:r>
              <a:rPr lang="en-US" b="1" dirty="0" err="1"/>
              <a:t>itm</a:t>
            </a:r>
            <a:r>
              <a:rPr lang="en-US" b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pointer to the Item object </a:t>
            </a:r>
            <a:r>
              <a:rPr lang="en-US" b="1" dirty="0"/>
              <a:t>Item *p=&amp;</a:t>
            </a:r>
            <a:r>
              <a:rPr lang="en-US" b="1" dirty="0" err="1"/>
              <a:t>itm</a:t>
            </a:r>
            <a:r>
              <a:rPr lang="en-U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b="1" dirty="0" err="1"/>
              <a:t>restockItem</a:t>
            </a:r>
            <a:r>
              <a:rPr lang="en-US" b="1" dirty="0"/>
              <a:t>() </a:t>
            </a:r>
            <a:r>
              <a:rPr lang="en-US" dirty="0"/>
              <a:t>by passing this pointer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505206-6B21-9504-6BEB-5255A62D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77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71B46-B427-917C-2641-A564AE8DCBA2}"/>
              </a:ext>
            </a:extLst>
          </p:cNvPr>
          <p:cNvSpPr txBox="1"/>
          <p:nvPr/>
        </p:nvSpPr>
        <p:spPr>
          <a:xfrm>
            <a:off x="0" y="0"/>
            <a:ext cx="6096000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//INVENTORY SYSTEM (using passing object pointer)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#include &lt;string&gt;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class Item </a:t>
            </a:r>
            <a:r>
              <a:rPr lang="en-US" sz="1600" b="1" dirty="0"/>
              <a:t>{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    int </a:t>
            </a:r>
            <a:r>
              <a:rPr lang="en-US" sz="1600" b="1" dirty="0" err="1"/>
              <a:t>itemID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string </a:t>
            </a:r>
            <a:r>
              <a:rPr lang="en-US" sz="1600" b="1" dirty="0" err="1"/>
              <a:t>itemName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int quantity;</a:t>
            </a:r>
          </a:p>
          <a:p>
            <a:endParaRPr lang="en-US" sz="1600" b="1" dirty="0"/>
          </a:p>
          <a:p>
            <a:endParaRPr lang="en-US" sz="1600" b="1" dirty="0">
              <a:solidFill>
                <a:srgbClr val="0066FF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   void read() 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Item ID: ";         </a:t>
            </a:r>
            <a:r>
              <a:rPr lang="en-US" sz="1600" b="1" dirty="0" err="1"/>
              <a:t>cin</a:t>
            </a:r>
            <a:r>
              <a:rPr lang="en-US" sz="1600" b="1" dirty="0"/>
              <a:t> &gt;&gt; </a:t>
            </a:r>
            <a:r>
              <a:rPr lang="en-US" sz="1600" b="1" dirty="0" err="1"/>
              <a:t>itemID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Item Name: "; </a:t>
            </a:r>
            <a:r>
              <a:rPr lang="en-US" sz="1600" b="1" dirty="0" err="1"/>
              <a:t>cin</a:t>
            </a:r>
            <a:r>
              <a:rPr lang="en-US" sz="1600" b="1" dirty="0"/>
              <a:t>&gt;&gt;</a:t>
            </a:r>
            <a:r>
              <a:rPr lang="en-US" sz="1600" b="1" dirty="0" err="1"/>
              <a:t>itemName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Quantity in Stock: ";       </a:t>
            </a:r>
            <a:r>
              <a:rPr lang="en-US" sz="1600" b="1" dirty="0" err="1"/>
              <a:t>cin</a:t>
            </a:r>
            <a:r>
              <a:rPr lang="en-US" sz="1600" b="1" dirty="0"/>
              <a:t> &gt;&gt; quantity;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00CC"/>
                </a:solidFill>
              </a:rPr>
              <a:t>    void </a:t>
            </a:r>
            <a:r>
              <a:rPr lang="en-US" sz="1600" b="1" dirty="0" err="1">
                <a:solidFill>
                  <a:srgbClr val="0000CC"/>
                </a:solidFill>
              </a:rPr>
              <a:t>disp</a:t>
            </a:r>
            <a:r>
              <a:rPr lang="en-US" sz="1600" b="1" dirty="0">
                <a:solidFill>
                  <a:srgbClr val="0000CC"/>
                </a:solidFill>
              </a:rPr>
              <a:t>(){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"Item ID: " &lt;&lt; </a:t>
            </a:r>
            <a:r>
              <a:rPr lang="en-US" sz="1600" b="1" dirty="0" err="1"/>
              <a:t>itemID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"Item Name: " &lt;&lt; </a:t>
            </a:r>
            <a:r>
              <a:rPr lang="en-US" sz="1600" b="1" dirty="0" err="1"/>
              <a:t>itemName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"Quantity in Stock: " &lt;&lt; </a:t>
            </a:r>
            <a:r>
              <a:rPr lang="en-US" sz="1600" b="1" dirty="0" err="1"/>
              <a:t>quantityI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};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A2B77-A79A-C1CF-D84C-CFE33D092F18}"/>
              </a:ext>
            </a:extLst>
          </p:cNvPr>
          <p:cNvSpPr txBox="1"/>
          <p:nvPr/>
        </p:nvSpPr>
        <p:spPr>
          <a:xfrm>
            <a:off x="6094228" y="0"/>
            <a:ext cx="6097772" cy="6509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700" b="1" dirty="0">
                <a:solidFill>
                  <a:srgbClr val="0000CC"/>
                </a:solidFill>
              </a:rPr>
              <a:t>void </a:t>
            </a:r>
            <a:r>
              <a:rPr lang="en-US" sz="1700" b="1" dirty="0" err="1">
                <a:solidFill>
                  <a:srgbClr val="0000CC"/>
                </a:solidFill>
              </a:rPr>
              <a:t>restockItem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C00000"/>
                </a:solidFill>
              </a:rPr>
              <a:t>Item* </a:t>
            </a:r>
            <a:r>
              <a:rPr lang="en-US" sz="1700" b="1" dirty="0" err="1">
                <a:solidFill>
                  <a:srgbClr val="C00000"/>
                </a:solidFill>
              </a:rPr>
              <a:t>itemPtr</a:t>
            </a:r>
            <a:r>
              <a:rPr lang="en-US" sz="1700" b="1" dirty="0"/>
              <a:t>) </a:t>
            </a:r>
            <a:r>
              <a:rPr lang="en-US" sz="1700" b="1" dirty="0">
                <a:solidFill>
                  <a:srgbClr val="0000CC"/>
                </a:solidFill>
              </a:rPr>
              <a:t>//passing object pointer</a:t>
            </a:r>
          </a:p>
          <a:p>
            <a:r>
              <a:rPr lang="en-US" sz="1600" b="1" dirty="0"/>
              <a:t> {</a:t>
            </a:r>
          </a:p>
          <a:p>
            <a:r>
              <a:rPr lang="en-US" sz="1600" b="1" dirty="0"/>
              <a:t>     int </a:t>
            </a:r>
            <a:r>
              <a:rPr lang="en-US" sz="1600" b="1" dirty="0" err="1"/>
              <a:t>newstock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</a:t>
            </a:r>
            <a:r>
              <a:rPr lang="en-US" sz="1600" b="1" dirty="0" err="1"/>
              <a:t>cout</a:t>
            </a:r>
            <a:r>
              <a:rPr lang="en-US" sz="1600" b="1" dirty="0"/>
              <a:t> &lt;&lt; "Enter Quantity to Restock: ";</a:t>
            </a:r>
          </a:p>
          <a:p>
            <a:r>
              <a:rPr lang="en-US" sz="1600" b="1" dirty="0"/>
              <a:t>     </a:t>
            </a:r>
            <a:r>
              <a:rPr lang="en-US" sz="1600" b="1" dirty="0" err="1"/>
              <a:t>cin</a:t>
            </a:r>
            <a:r>
              <a:rPr lang="en-US" sz="1600" b="1" dirty="0"/>
              <a:t> &gt;&gt; </a:t>
            </a:r>
            <a:r>
              <a:rPr lang="en-US" sz="1600" b="1" dirty="0" err="1"/>
              <a:t>newstock</a:t>
            </a:r>
            <a:r>
              <a:rPr lang="en-US" sz="1600" b="1" dirty="0"/>
              <a:t>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itemPtr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-&gt;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quantityI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itemPtr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-&gt;quantity +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newstock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int main()</a:t>
            </a:r>
          </a:p>
          <a:p>
            <a:r>
              <a:rPr lang="en-US" sz="1600" b="1" dirty="0"/>
              <a:t> {</a:t>
            </a:r>
          </a:p>
          <a:p>
            <a:r>
              <a:rPr lang="en-US" sz="1600" b="1" dirty="0"/>
              <a:t>    Item itm1;</a:t>
            </a:r>
          </a:p>
          <a:p>
            <a:endParaRPr lang="en-US" sz="1600" b="1" dirty="0"/>
          </a:p>
          <a:p>
            <a:r>
              <a:rPr lang="en-US" sz="1600" b="1" dirty="0"/>
              <a:t>    itm1.read();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00CC"/>
                </a:solidFill>
                <a:highlight>
                  <a:srgbClr val="00FF00"/>
                </a:highlight>
              </a:rPr>
              <a:t>    </a:t>
            </a:r>
            <a:r>
              <a:rPr lang="en-US" sz="1600" b="1" dirty="0" err="1">
                <a:solidFill>
                  <a:srgbClr val="0000CC"/>
                </a:solidFill>
                <a:highlight>
                  <a:srgbClr val="00FF00"/>
                </a:highlight>
              </a:rPr>
              <a:t>restockItem</a:t>
            </a:r>
            <a:r>
              <a:rPr lang="en-US" sz="1600" b="1" dirty="0">
                <a:solidFill>
                  <a:srgbClr val="0000CC"/>
                </a:solidFill>
                <a:highlight>
                  <a:srgbClr val="00FF00"/>
                </a:highlight>
              </a:rPr>
              <a:t>(&amp;itm1);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"\n </a:t>
            </a:r>
            <a:r>
              <a:rPr lang="en-US" sz="1600" b="1" dirty="0">
                <a:solidFill>
                  <a:srgbClr val="0000CC"/>
                </a:solidFill>
              </a:rPr>
              <a:t>Item Information After Restocking:";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itm1.disp();</a:t>
            </a:r>
          </a:p>
          <a:p>
            <a:endParaRPr lang="en-US" sz="1600" b="1" dirty="0"/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205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26A8E-F1C8-27EC-899F-3DC31A0C2703}"/>
              </a:ext>
            </a:extLst>
          </p:cNvPr>
          <p:cNvSpPr/>
          <p:nvPr/>
        </p:nvSpPr>
        <p:spPr>
          <a:xfrm>
            <a:off x="478465" y="2849526"/>
            <a:ext cx="2222205" cy="1871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2402-34D6-A09A-A16F-91A3631E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0484" cy="51737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 fontAlgn="base"/>
            <a:r>
              <a:rPr lang="en-US" sz="2400" b="1" dirty="0">
                <a:solidFill>
                  <a:srgbClr val="273239"/>
                </a:solidFill>
                <a:latin typeface="Source Sans 3"/>
              </a:rPr>
              <a:t>Function r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Source Sans 3"/>
              </a:rPr>
              <a:t>eturning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F0EE-D51F-7ACD-07AA-D6CA1FDEA6D4}"/>
              </a:ext>
            </a:extLst>
          </p:cNvPr>
          <p:cNvSpPr txBox="1"/>
          <p:nvPr/>
        </p:nvSpPr>
        <p:spPr>
          <a:xfrm>
            <a:off x="204678" y="655876"/>
            <a:ext cx="54150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Returning  an Object from a function:</a:t>
            </a:r>
          </a:p>
          <a:p>
            <a:endParaRPr lang="en-US" b="1" u="sng" dirty="0"/>
          </a:p>
          <a:p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rgbClr val="0000CC"/>
                </a:solidFill>
              </a:rPr>
              <a:t>object can be returned by a function </a:t>
            </a:r>
            <a:r>
              <a:rPr lang="en-US" dirty="0"/>
              <a:t>using the return keyword.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Test fun( Test t)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Test x;</a:t>
            </a:r>
            <a:br>
              <a:rPr lang="en-US" dirty="0"/>
            </a:br>
            <a:r>
              <a:rPr lang="en-US" dirty="0"/>
              <a:t>….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return x;//returning object x of type Test</a:t>
            </a:r>
          </a:p>
          <a:p>
            <a:pPr lvl="1"/>
            <a:r>
              <a:rPr lang="en-US" dirty="0"/>
              <a:t>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C5A67-366E-B8F5-26A6-D5583A9974A0}"/>
              </a:ext>
            </a:extLst>
          </p:cNvPr>
          <p:cNvSpPr txBox="1"/>
          <p:nvPr/>
        </p:nvSpPr>
        <p:spPr>
          <a:xfrm>
            <a:off x="5324476" y="535300"/>
            <a:ext cx="6867526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class Point </a:t>
            </a:r>
            <a:r>
              <a:rPr lang="en-US" dirty="0"/>
              <a:t>{</a:t>
            </a:r>
          </a:p>
          <a:p>
            <a:r>
              <a:rPr lang="en-US" dirty="0"/>
              <a:t>  public:   	int </a:t>
            </a:r>
            <a:r>
              <a:rPr lang="en-US" dirty="0" err="1"/>
              <a:t>x,y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0000CC"/>
                </a:solidFill>
              </a:rPr>
              <a:t>    </a:t>
            </a:r>
            <a:r>
              <a:rPr lang="en-US" b="1" dirty="0">
                <a:solidFill>
                  <a:srgbClr val="0000CC"/>
                </a:solidFill>
              </a:rPr>
              <a:t>void read() </a:t>
            </a:r>
            <a:r>
              <a:rPr lang="en-US" dirty="0">
                <a:solidFill>
                  <a:srgbClr val="0000CC"/>
                </a:solidFill>
              </a:rPr>
              <a:t>{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&lt;&lt;"Enter the x and y coordinate values \n"; 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Point </a:t>
            </a:r>
            <a:r>
              <a:rPr lang="en-US" dirty="0" err="1">
                <a:solidFill>
                  <a:srgbClr val="0000CC"/>
                </a:solidFill>
              </a:rPr>
              <a:t>addPoint</a:t>
            </a:r>
            <a:r>
              <a:rPr lang="en-US" dirty="0">
                <a:solidFill>
                  <a:srgbClr val="0000CC"/>
                </a:solidFill>
              </a:rPr>
              <a:t>(Point p) </a:t>
            </a:r>
          </a:p>
          <a:p>
            <a:r>
              <a:rPr lang="en-US" dirty="0">
                <a:solidFill>
                  <a:srgbClr val="0000CC"/>
                </a:solidFill>
              </a:rPr>
              <a:t>   </a:t>
            </a:r>
            <a:r>
              <a:rPr lang="en-US" dirty="0"/>
              <a:t>{</a:t>
            </a:r>
          </a:p>
          <a:p>
            <a:r>
              <a:rPr lang="en-US" dirty="0"/>
              <a:t>      Point temp;</a:t>
            </a:r>
          </a:p>
          <a:p>
            <a:r>
              <a:rPr lang="en-US" dirty="0"/>
              <a:t>      </a:t>
            </a:r>
            <a:r>
              <a:rPr lang="en-US" dirty="0" err="1"/>
              <a:t>temp.x</a:t>
            </a:r>
            <a:r>
              <a:rPr lang="en-US" dirty="0"/>
              <a:t> = x + </a:t>
            </a:r>
            <a:r>
              <a:rPr lang="en-US" dirty="0" err="1"/>
              <a:t>p.x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temp.y</a:t>
            </a:r>
            <a:r>
              <a:rPr lang="en-US" dirty="0"/>
              <a:t> = y + </a:t>
            </a:r>
            <a:r>
              <a:rPr lang="en-US" dirty="0" err="1"/>
              <a:t>p.y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0000CC"/>
                </a:solidFill>
                <a:highlight>
                  <a:srgbClr val="FFFF00"/>
                </a:highlight>
              </a:rPr>
              <a:t>      return temp</a:t>
            </a:r>
            <a:r>
              <a:rPr lang="en-US" b="1" dirty="0">
                <a:highlight>
                  <a:srgbClr val="FFFF00"/>
                </a:highlight>
              </a:rPr>
              <a:t>; </a:t>
            </a:r>
            <a:r>
              <a:rPr lang="en-US" b="1" dirty="0">
                <a:solidFill>
                  <a:srgbClr val="FF0000"/>
                </a:solidFill>
              </a:rPr>
              <a:t>//returning temp object of type Point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void display()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&lt;&lt;"(x, y) = ("&lt;&lt; x &lt;&lt;","&lt;&lt; y &lt;&lt; ") \n";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Point p1,p2,p3;p1.read();p2.read();</a:t>
            </a:r>
          </a:p>
          <a:p>
            <a:r>
              <a:rPr lang="en-US" dirty="0"/>
              <a:t>    </a:t>
            </a:r>
            <a:r>
              <a:rPr lang="en-US" b="1" dirty="0"/>
              <a:t>p3=p1.addPoint(p2);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&lt;&lt;"New point created is :";</a:t>
            </a:r>
          </a:p>
          <a:p>
            <a:r>
              <a:rPr lang="en-US" dirty="0"/>
              <a:t>   p3.display();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4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7" y="720655"/>
            <a:ext cx="5877426" cy="567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8659" rIns="0" bIns="0" rtlCol="0">
            <a:spAutoFit/>
          </a:bodyPr>
          <a:lstStyle/>
          <a:p>
            <a:pPr marL="63730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pc="-3" dirty="0">
                <a:latin typeface="Times New Roman"/>
                <a:cs typeface="Times New Roman"/>
              </a:rPr>
              <a:t>Instance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3" dirty="0">
                <a:latin typeface="Times New Roman"/>
                <a:cs typeface="Times New Roman"/>
              </a:rPr>
              <a:t>class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7" dirty="0">
                <a:latin typeface="Times New Roman"/>
                <a:cs typeface="Times New Roman"/>
              </a:rPr>
              <a:t> </a:t>
            </a:r>
            <a:r>
              <a:rPr lang="en-US" spc="-3" dirty="0">
                <a:latin typeface="Times New Roman"/>
                <a:cs typeface="Times New Roman"/>
              </a:rPr>
              <a:t>called</a:t>
            </a:r>
            <a:r>
              <a:rPr lang="en-US" dirty="0">
                <a:latin typeface="Times New Roman"/>
                <a:cs typeface="Times New Roman"/>
              </a:rPr>
              <a:t> as</a:t>
            </a:r>
            <a:r>
              <a:rPr lang="en-US" spc="-3" dirty="0">
                <a:latin typeface="Times New Roman"/>
                <a:cs typeface="Times New Roman"/>
              </a:rPr>
              <a:t> object.</a:t>
            </a:r>
          </a:p>
          <a:p>
            <a:pPr marL="63730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an object , specify the class name, followed by the object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659">
              <a:lnSpc>
                <a:spcPct val="150000"/>
              </a:lnSpc>
            </a:pPr>
            <a:r>
              <a:rPr lang="en-US" spc="-3" dirty="0">
                <a:latin typeface="Times New Roman"/>
                <a:cs typeface="Times New Roman"/>
              </a:rPr>
              <a:t>Syntax:</a:t>
            </a:r>
            <a:endParaRPr lang="en-US" dirty="0">
              <a:latin typeface="Times New Roman"/>
              <a:cs typeface="Times New Roman"/>
            </a:endParaRPr>
          </a:p>
          <a:p>
            <a:pPr marL="465859" lvl="1">
              <a:lnSpc>
                <a:spcPct val="150000"/>
              </a:lnSpc>
            </a:pPr>
            <a:r>
              <a:rPr lang="en-US" b="1" spc="-3" dirty="0" err="1">
                <a:highlight>
                  <a:srgbClr val="FFFF00"/>
                </a:highlight>
                <a:latin typeface="Times New Roman"/>
                <a:cs typeface="Times New Roman"/>
              </a:rPr>
              <a:t>Class_name</a:t>
            </a:r>
            <a:r>
              <a:rPr lang="en-US" b="1" spc="-7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spc="-3" dirty="0">
                <a:highlight>
                  <a:srgbClr val="FFFF00"/>
                </a:highlight>
                <a:latin typeface="Times New Roman"/>
                <a:cs typeface="Times New Roman"/>
              </a:rPr>
              <a:t>object</a:t>
            </a:r>
            <a:r>
              <a:rPr lang="en-US" b="1" spc="-7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spc="-3" dirty="0">
                <a:highlight>
                  <a:srgbClr val="FFFF00"/>
                </a:highlight>
                <a:latin typeface="Times New Roman"/>
                <a:cs typeface="Times New Roman"/>
              </a:rPr>
              <a:t>name;</a:t>
            </a:r>
            <a:endParaRPr lang="en-US" b="1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94401">
              <a:spcBef>
                <a:spcPts val="781"/>
              </a:spcBef>
            </a:pPr>
            <a:r>
              <a:rPr lang="en-US" b="1" spc="-3" dirty="0">
                <a:latin typeface="Times New Roman"/>
                <a:cs typeface="Times New Roman"/>
              </a:rPr>
              <a:t>Ex. Student std;</a:t>
            </a:r>
          </a:p>
          <a:p>
            <a:pPr marL="294401">
              <a:spcBef>
                <a:spcPts val="781"/>
              </a:spcBef>
            </a:pPr>
            <a:endParaRPr lang="en-US" b="1" spc="-3" dirty="0">
              <a:latin typeface="Times New Roman"/>
              <a:cs typeface="Times New Roman"/>
            </a:endParaRPr>
          </a:p>
          <a:p>
            <a:pPr marL="294401">
              <a:spcBef>
                <a:spcPts val="781"/>
              </a:spcBef>
            </a:pPr>
            <a:r>
              <a:rPr lang="en-US" b="1" spc="-3" dirty="0">
                <a:latin typeface="Times New Roman"/>
                <a:cs typeface="Times New Roman"/>
              </a:rPr>
              <a:t>To access the class attributes use the dot (</a:t>
            </a:r>
            <a:r>
              <a:rPr lang="en-US" spc="-3" dirty="0">
                <a:latin typeface="Times New Roman"/>
                <a:cs typeface="Times New Roman"/>
              </a:rPr>
              <a:t>.</a:t>
            </a:r>
            <a:r>
              <a:rPr lang="en-US" b="1" spc="-3" dirty="0">
                <a:latin typeface="Times New Roman"/>
                <a:cs typeface="Times New Roman"/>
              </a:rPr>
              <a:t>) on the object: </a:t>
            </a:r>
          </a:p>
          <a:p>
            <a:pPr marL="294401">
              <a:spcBef>
                <a:spcPts val="781"/>
              </a:spcBef>
            </a:pPr>
            <a:r>
              <a:rPr lang="en-US" b="1" spc="-3" dirty="0">
                <a:latin typeface="Times New Roman"/>
                <a:cs typeface="Times New Roman"/>
              </a:rPr>
              <a:t> </a:t>
            </a:r>
            <a:r>
              <a:rPr b="1" spc="-3" dirty="0">
                <a:highlight>
                  <a:srgbClr val="FFFF00"/>
                </a:highlight>
                <a:latin typeface="Times New Roman"/>
                <a:cs typeface="Times New Roman"/>
              </a:rPr>
              <a:t>Object-</a:t>
            </a:r>
            <a:r>
              <a:rPr b="1" spc="-3" dirty="0" err="1">
                <a:highlight>
                  <a:srgbClr val="FFFF00"/>
                </a:highlight>
                <a:latin typeface="Times New Roman"/>
                <a:cs typeface="Times New Roman"/>
              </a:rPr>
              <a:t>name.function</a:t>
            </a:r>
            <a:r>
              <a:rPr b="1" spc="-3" dirty="0">
                <a:highlight>
                  <a:srgbClr val="FFFF00"/>
                </a:highlight>
                <a:latin typeface="Times New Roman"/>
                <a:cs typeface="Times New Roman"/>
              </a:rPr>
              <a:t>-name(actual</a:t>
            </a:r>
            <a:r>
              <a:rPr b="1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b="1" spc="-3" dirty="0">
                <a:highlight>
                  <a:srgbClr val="FFFF00"/>
                </a:highlight>
                <a:latin typeface="Times New Roman"/>
                <a:cs typeface="Times New Roman"/>
              </a:rPr>
              <a:t>arguments);</a:t>
            </a:r>
            <a:endParaRPr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88370">
              <a:spcBef>
                <a:spcPts val="774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588370">
              <a:spcBef>
                <a:spcPts val="774"/>
              </a:spcBef>
            </a:pPr>
            <a:r>
              <a:rPr dirty="0">
                <a:latin typeface="Times New Roman"/>
                <a:cs typeface="Times New Roman"/>
              </a:rPr>
              <a:t>Ex:</a:t>
            </a:r>
          </a:p>
          <a:p>
            <a:pPr marL="1178038">
              <a:spcBef>
                <a:spcPts val="34"/>
              </a:spcBef>
            </a:pPr>
            <a:r>
              <a:rPr sz="2400" spc="-3" dirty="0" err="1">
                <a:latin typeface="Times New Roman"/>
                <a:cs typeface="Times New Roman"/>
              </a:rPr>
              <a:t>s</a:t>
            </a:r>
            <a:r>
              <a:rPr lang="en-US" sz="2400" spc="-3" dirty="0" err="1">
                <a:latin typeface="Times New Roman"/>
                <a:cs typeface="Times New Roman"/>
              </a:rPr>
              <a:t>td</a:t>
            </a:r>
            <a:r>
              <a:rPr sz="2400" spc="-3" dirty="0" err="1">
                <a:latin typeface="Times New Roman"/>
                <a:cs typeface="Times New Roman"/>
              </a:rPr>
              <a:t>.get_data</a:t>
            </a:r>
            <a:r>
              <a:rPr sz="2400" spc="-3" dirty="0">
                <a:latin typeface="Times New Roman"/>
                <a:cs typeface="Times New Roman"/>
              </a:rPr>
              <a:t>();</a:t>
            </a:r>
            <a:endParaRPr lang="en-US" sz="2400" dirty="0">
              <a:latin typeface="Times New Roman"/>
              <a:cs typeface="Times New Roman"/>
            </a:endParaRPr>
          </a:p>
          <a:p>
            <a:pPr marL="1178038">
              <a:spcBef>
                <a:spcPts val="34"/>
              </a:spcBef>
            </a:pPr>
            <a:r>
              <a:rPr sz="2400" spc="-3" dirty="0" err="1">
                <a:latin typeface="Times New Roman"/>
                <a:cs typeface="Times New Roman"/>
              </a:rPr>
              <a:t>s</a:t>
            </a:r>
            <a:r>
              <a:rPr lang="en-US" sz="2400" spc="-3" dirty="0" err="1">
                <a:latin typeface="Times New Roman"/>
                <a:cs typeface="Times New Roman"/>
              </a:rPr>
              <a:t>td</a:t>
            </a:r>
            <a:r>
              <a:rPr sz="2400" spc="-3" dirty="0" err="1">
                <a:latin typeface="Times New Roman"/>
                <a:cs typeface="Times New Roman"/>
              </a:rPr>
              <a:t>.put_data</a:t>
            </a:r>
            <a:r>
              <a:rPr sz="2400" spc="-3" dirty="0">
                <a:latin typeface="Times New Roman"/>
                <a:cs typeface="Times New Roman"/>
              </a:rPr>
              <a:t>();</a:t>
            </a:r>
            <a:endParaRPr sz="2400" dirty="0">
              <a:latin typeface="Times New Roman"/>
              <a:cs typeface="Times New Roman"/>
            </a:endParaRPr>
          </a:p>
          <a:p>
            <a:pPr marL="8659">
              <a:lnSpc>
                <a:spcPct val="150000"/>
              </a:lnSpc>
              <a:spcBef>
                <a:spcPts val="743"/>
              </a:spcBef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D24E5-F3F0-B61B-843D-2B80DFF0A44B}"/>
              </a:ext>
            </a:extLst>
          </p:cNvPr>
          <p:cNvSpPr txBox="1"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121920" tIns="60960" rIns="121920" bIns="60960" rtlCol="0" anchor="ctr">
            <a:noAutofit/>
          </a:bodyPr>
          <a:lstStyle/>
          <a:p>
            <a:pPr algn="ctr"/>
            <a:r>
              <a:rPr lang="en-US" sz="3200" b="1" i="0" dirty="0">
                <a:effectLst/>
                <a:latin typeface="Nunito sans" pitchFamily="2" charset="0"/>
              </a:rPr>
              <a:t>Object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302AC-C6EF-6668-714E-9F67CDF36EFE}"/>
              </a:ext>
            </a:extLst>
          </p:cNvPr>
          <p:cNvSpPr txBox="1"/>
          <p:nvPr/>
        </p:nvSpPr>
        <p:spPr>
          <a:xfrm>
            <a:off x="6195239" y="720655"/>
            <a:ext cx="5877425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int main()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// Create an object of the Employee class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b="1" spc="-3" dirty="0">
                <a:latin typeface="Times New Roman"/>
                <a:cs typeface="Times New Roman"/>
              </a:rPr>
              <a:t>Student std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// Assign values to the object's member variables</a:t>
            </a:r>
          </a:p>
          <a:p>
            <a:pPr lvl="1"/>
            <a:r>
              <a:rPr lang="en-US" sz="2000" dirty="0"/>
              <a:t>    std.name = “Sachin";</a:t>
            </a:r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std.rno</a:t>
            </a:r>
            <a:r>
              <a:rPr lang="en-US" sz="2000" dirty="0"/>
              <a:t> = 101;</a:t>
            </a:r>
          </a:p>
          <a:p>
            <a:pPr lvl="1"/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dirty="0"/>
              <a:t>// Call the display function to show employee details</a:t>
            </a:r>
          </a:p>
          <a:p>
            <a:pPr marL="1178038">
              <a:spcBef>
                <a:spcPts val="34"/>
              </a:spcBef>
            </a:pPr>
            <a:endParaRPr lang="nn-NO" sz="2000" spc="-3" dirty="0">
              <a:latin typeface="Times New Roman"/>
              <a:cs typeface="Times New Roman"/>
            </a:endParaRPr>
          </a:p>
          <a:p>
            <a:pPr marL="1178038">
              <a:spcBef>
                <a:spcPts val="34"/>
              </a:spcBef>
            </a:pPr>
            <a:r>
              <a:rPr lang="nn-NO" sz="2000" spc="-3" dirty="0">
                <a:latin typeface="Times New Roman"/>
                <a:cs typeface="Times New Roman"/>
              </a:rPr>
              <a:t>std.get_data();</a:t>
            </a:r>
            <a:endParaRPr lang="nn-NO" sz="2000" dirty="0">
              <a:latin typeface="Times New Roman"/>
              <a:cs typeface="Times New Roman"/>
            </a:endParaRPr>
          </a:p>
          <a:p>
            <a:pPr marL="1178038">
              <a:spcBef>
                <a:spcPts val="34"/>
              </a:spcBef>
            </a:pPr>
            <a:r>
              <a:rPr lang="nn-NO" sz="2000" spc="-3" dirty="0">
                <a:latin typeface="Times New Roman"/>
                <a:cs typeface="Times New Roman"/>
              </a:rPr>
              <a:t>std.put_data();</a:t>
            </a:r>
            <a:endParaRPr lang="nn-NO" sz="2000" dirty="0">
              <a:latin typeface="Times New Roman"/>
              <a:cs typeface="Times New Roman"/>
            </a:endParaRP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3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9BD740-3389-2352-5F47-F5B41FDC0340}"/>
              </a:ext>
            </a:extLst>
          </p:cNvPr>
          <p:cNvSpPr txBox="1"/>
          <p:nvPr/>
        </p:nvSpPr>
        <p:spPr>
          <a:xfrm>
            <a:off x="95693" y="108144"/>
            <a:ext cx="5653863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//ADDING TWO COMPLEX NUMBERS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>
                <a:highlight>
                  <a:srgbClr val="FFFF00"/>
                </a:highlight>
              </a:rPr>
              <a:t>class Complex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double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void read()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the real part: ";    </a:t>
            </a:r>
            <a:r>
              <a:rPr lang="en-US" dirty="0" err="1"/>
              <a:t>cin</a:t>
            </a:r>
            <a:r>
              <a:rPr lang="en-US" dirty="0"/>
              <a:t> &gt;&gt; real;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the imaginary part: ";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    Complex add( Complex&amp; other) </a:t>
            </a:r>
          </a:p>
          <a:p>
            <a:r>
              <a:rPr lang="en-US" b="1" dirty="0"/>
              <a:t>    </a:t>
            </a:r>
            <a:r>
              <a:rPr lang="en-US" dirty="0"/>
              <a:t>{</a:t>
            </a:r>
          </a:p>
          <a:p>
            <a:r>
              <a:rPr lang="en-US" dirty="0"/>
              <a:t>        Complex </a:t>
            </a:r>
            <a:r>
              <a:rPr lang="en-US" b="1" dirty="0"/>
              <a:t>result;</a:t>
            </a:r>
          </a:p>
          <a:p>
            <a:r>
              <a:rPr lang="en-US" dirty="0"/>
              <a:t>        </a:t>
            </a:r>
            <a:r>
              <a:rPr lang="en-US" dirty="0" err="1"/>
              <a:t>result.real</a:t>
            </a:r>
            <a:r>
              <a:rPr lang="en-US" dirty="0"/>
              <a:t> = this-&gt;real + </a:t>
            </a:r>
            <a:r>
              <a:rPr lang="en-US" dirty="0" err="1"/>
              <a:t>other.real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result.imag</a:t>
            </a:r>
            <a:r>
              <a:rPr lang="en-US" dirty="0"/>
              <a:t> = this-&gt;</a:t>
            </a:r>
            <a:r>
              <a:rPr lang="en-US" dirty="0" err="1"/>
              <a:t>imag</a:t>
            </a:r>
            <a:r>
              <a:rPr lang="en-US" dirty="0"/>
              <a:t> + </a:t>
            </a:r>
            <a:r>
              <a:rPr lang="en-US" dirty="0" err="1"/>
              <a:t>other.imag</a:t>
            </a:r>
            <a:r>
              <a:rPr lang="en-US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return result; </a:t>
            </a:r>
            <a:r>
              <a:rPr lang="en-US" b="1" dirty="0">
                <a:solidFill>
                  <a:srgbClr val="0000CC"/>
                </a:solidFill>
                <a:highlight>
                  <a:srgbClr val="00FF00"/>
                </a:highlight>
              </a:rPr>
              <a:t>//returning object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6729B-19BF-5B26-A74B-24EFD1854FC0}"/>
              </a:ext>
            </a:extLst>
          </p:cNvPr>
          <p:cNvSpPr txBox="1"/>
          <p:nvPr/>
        </p:nvSpPr>
        <p:spPr>
          <a:xfrm>
            <a:off x="5862970" y="108144"/>
            <a:ext cx="6097772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    Complex c1, c2;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values for Complex Number 1:" ;</a:t>
            </a:r>
          </a:p>
          <a:p>
            <a:r>
              <a:rPr lang="en-US" dirty="0"/>
              <a:t>    </a:t>
            </a:r>
            <a:r>
              <a:rPr lang="en-US" b="1" dirty="0"/>
              <a:t>c1.read();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values for Complex Number 2:" ;</a:t>
            </a:r>
          </a:p>
          <a:p>
            <a:r>
              <a:rPr lang="en-US" b="1" dirty="0"/>
              <a:t>    c2.read();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FFFF00"/>
                </a:highlight>
              </a:rPr>
              <a:t>Complex sum = c1.add(c2);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"Sum: (" &lt;&lt; </a:t>
            </a:r>
            <a:r>
              <a:rPr lang="en-US" dirty="0" err="1"/>
              <a:t>sum.real</a:t>
            </a:r>
            <a:r>
              <a:rPr lang="en-US" dirty="0"/>
              <a:t> &lt;&lt; ", " &lt;&lt; </a:t>
            </a:r>
            <a:r>
              <a:rPr lang="en-US" dirty="0" err="1"/>
              <a:t>sum.imag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)“;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829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9BD740-3389-2352-5F47-F5B41FDC0340}"/>
              </a:ext>
            </a:extLst>
          </p:cNvPr>
          <p:cNvSpPr txBox="1"/>
          <p:nvPr/>
        </p:nvSpPr>
        <p:spPr>
          <a:xfrm>
            <a:off x="0" y="0"/>
            <a:ext cx="5582093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//STRING CONCATENATION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b="1" dirty="0"/>
              <a:t>class </a:t>
            </a:r>
            <a:r>
              <a:rPr lang="en-US" b="1" dirty="0" err="1"/>
              <a:t>StringConcat</a:t>
            </a:r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b="1" dirty="0"/>
              <a:t>string </a:t>
            </a:r>
            <a:r>
              <a:rPr lang="en-US" b="1" dirty="0" err="1"/>
              <a:t>concatStrings</a:t>
            </a:r>
            <a:r>
              <a:rPr lang="en-US" b="1" dirty="0"/>
              <a:t>(string&amp; str1, string&amp; str2)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b="1" dirty="0">
                <a:solidFill>
                  <a:srgbClr val="FF0000"/>
                </a:solidFill>
              </a:rPr>
              <a:t>str1 + str2;  //returning object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StringConcaten</a:t>
            </a:r>
            <a:r>
              <a:rPr lang="en-US" b="1" dirty="0"/>
              <a:t> con;</a:t>
            </a:r>
          </a:p>
          <a:p>
            <a:endParaRPr lang="en-US" dirty="0"/>
          </a:p>
          <a:p>
            <a:r>
              <a:rPr lang="en-US" dirty="0"/>
              <a:t>    string str1 = “</a:t>
            </a:r>
            <a:r>
              <a:rPr lang="en-US" b="1" dirty="0" err="1"/>
              <a:t>Chitkara</a:t>
            </a:r>
            <a:r>
              <a:rPr lang="en-US" b="1" dirty="0"/>
              <a:t> </a:t>
            </a:r>
            <a:r>
              <a:rPr lang="en-US" dirty="0"/>
              <a:t>";     string str2 = “</a:t>
            </a:r>
            <a:r>
              <a:rPr lang="en-US" b="1" dirty="0"/>
              <a:t>University!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 string result = </a:t>
            </a:r>
            <a:r>
              <a:rPr lang="en-US" b="1" dirty="0" err="1"/>
              <a:t>con.concatStrings</a:t>
            </a:r>
            <a:r>
              <a:rPr lang="en-US" b="1" dirty="0"/>
              <a:t>(str1, str2);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"Concatenated String: " &lt;&lt; result;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95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121920" tIns="60960" rIns="121920" bIns="60960" rtlCol="0" anchor="ctr">
            <a:no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Nunito sans" pitchFamily="2" charset="0"/>
              </a:rPr>
              <a:t>Q) Create a class for employee and display </a:t>
            </a:r>
            <a:r>
              <a:rPr lang="en-US" sz="2800" b="1" dirty="0">
                <a:solidFill>
                  <a:srgbClr val="FF0000"/>
                </a:solidFill>
                <a:latin typeface="Nunito sans" pitchFamily="2" charset="0"/>
              </a:rPr>
              <a:t>info using object</a:t>
            </a:r>
            <a:endParaRPr lang="en-US" sz="2800" b="1" i="0" dirty="0">
              <a:solidFill>
                <a:srgbClr val="FF0000"/>
              </a:solidFill>
              <a:effectLst/>
              <a:latin typeface="Nunito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7C691-F984-A884-47AD-D297CF77433C}"/>
              </a:ext>
            </a:extLst>
          </p:cNvPr>
          <p:cNvSpPr txBox="1"/>
          <p:nvPr/>
        </p:nvSpPr>
        <p:spPr>
          <a:xfrm>
            <a:off x="119336" y="836033"/>
            <a:ext cx="6176133" cy="55707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//creating class</a:t>
            </a:r>
          </a:p>
          <a:p>
            <a:r>
              <a:rPr lang="en-US" sz="2400" dirty="0"/>
              <a:t>class Employee </a:t>
            </a:r>
          </a:p>
          <a:p>
            <a:r>
              <a:rPr lang="en-US" sz="2400" dirty="0"/>
              <a:t>{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//data members</a:t>
            </a:r>
          </a:p>
          <a:p>
            <a:r>
              <a:rPr lang="en-US" dirty="0">
                <a:solidFill>
                  <a:srgbClr val="C00000"/>
                </a:solidFill>
              </a:rPr>
              <a:t>public:</a:t>
            </a:r>
          </a:p>
          <a:p>
            <a:r>
              <a:rPr lang="en-US" sz="2000" dirty="0"/>
              <a:t>                int eid;</a:t>
            </a:r>
          </a:p>
          <a:p>
            <a:r>
              <a:rPr lang="en-US" sz="2000" dirty="0"/>
              <a:t>	string name;</a:t>
            </a:r>
          </a:p>
          <a:p>
            <a:r>
              <a:rPr lang="en-US" sz="2000" dirty="0"/>
              <a:t>	double </a:t>
            </a:r>
            <a:r>
              <a:rPr lang="en-US" sz="2000" dirty="0" err="1"/>
              <a:t>sal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//methods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public:</a:t>
            </a:r>
          </a:p>
          <a:p>
            <a:r>
              <a:rPr lang="en-US" sz="2000" dirty="0"/>
              <a:t>             void display() {</a:t>
            </a:r>
          </a:p>
          <a:p>
            <a:r>
              <a:rPr lang="en-US" sz="2000" dirty="0"/>
              <a:t>             cout&lt;&lt;“name=“&lt;&lt;name&lt;&lt;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cout&lt;&lt;“</a:t>
            </a:r>
            <a:r>
              <a:rPr lang="en-US" sz="2000" dirty="0" err="1"/>
              <a:t>empno</a:t>
            </a:r>
            <a:r>
              <a:rPr lang="en-US" sz="2000" dirty="0"/>
              <a:t>=“&lt;&lt;</a:t>
            </a:r>
            <a:r>
              <a:rPr lang="en-US" sz="2000" dirty="0" err="1"/>
              <a:t>eid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cout&lt;&lt;“emp </a:t>
            </a:r>
            <a:r>
              <a:rPr lang="en-US" sz="2000" dirty="0" err="1"/>
              <a:t>sal</a:t>
            </a:r>
            <a:r>
              <a:rPr lang="en-US" sz="2000" dirty="0"/>
              <a:t>=“&lt;&lt;</a:t>
            </a:r>
            <a:r>
              <a:rPr lang="en-US" sz="2000" dirty="0" err="1"/>
              <a:t>sal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    }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D69F1-FC59-60D1-2C9C-5CFBF7254A7A}"/>
              </a:ext>
            </a:extLst>
          </p:cNvPr>
          <p:cNvSpPr txBox="1"/>
          <p:nvPr/>
        </p:nvSpPr>
        <p:spPr>
          <a:xfrm>
            <a:off x="6414805" y="688756"/>
            <a:ext cx="5657859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int main()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// Create an object of the Employee class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Employee emp;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// Assign values to the object's member variables</a:t>
            </a:r>
          </a:p>
          <a:p>
            <a:pPr lvl="1"/>
            <a:r>
              <a:rPr lang="en-US" sz="2400" dirty="0"/>
              <a:t>    emp.name = “Sachin";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emp.eid</a:t>
            </a:r>
            <a:r>
              <a:rPr lang="en-US" sz="2400" dirty="0"/>
              <a:t> = 101;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emp.salary</a:t>
            </a:r>
            <a:r>
              <a:rPr lang="en-US" sz="2400" dirty="0"/>
              <a:t> = 850000.0;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000" dirty="0"/>
              <a:t>// Call the display function to show employee details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emp.display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0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405E1-FD10-1ED8-2117-3CE50C82EE8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1977353" cy="620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Student Grade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31F-A673-E11A-6106-CE03ED469FD7}"/>
              </a:ext>
            </a:extLst>
          </p:cNvPr>
          <p:cNvSpPr txBox="1"/>
          <p:nvPr/>
        </p:nvSpPr>
        <p:spPr>
          <a:xfrm>
            <a:off x="0" y="620689"/>
            <a:ext cx="119773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Problem Statement: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You are tasked with developing a C++ program to manage student records.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The program should allow users to input data for multiple students, including their 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name</a:t>
            </a:r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, 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roll number</a:t>
            </a:r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, and 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marks</a:t>
            </a:r>
            <a:r>
              <a:rPr lang="en-US" sz="20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 different subjects. </a:t>
            </a:r>
          </a:p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Users should also be able to </a:t>
            </a:r>
            <a:r>
              <a:rPr lang="en-US" sz="2000" b="1" i="0" dirty="0">
                <a:solidFill>
                  <a:srgbClr val="0066FF"/>
                </a:solidFill>
                <a:effectLst/>
                <a:highlight>
                  <a:srgbClr val="FFFF00"/>
                </a:highlight>
                <a:latin typeface="Söhne"/>
              </a:rPr>
              <a:t>calculate and display the average marks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for each student.</a:t>
            </a:r>
            <a:endParaRPr lang="en-US" sz="2000" dirty="0">
              <a:solidFill>
                <a:srgbClr val="C00000"/>
              </a:solidFill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2603D-B2CF-7C1C-A2F5-D05619D220FE}"/>
              </a:ext>
            </a:extLst>
          </p:cNvPr>
          <p:cNvSpPr txBox="1"/>
          <p:nvPr/>
        </p:nvSpPr>
        <p:spPr>
          <a:xfrm>
            <a:off x="0" y="2400771"/>
            <a:ext cx="8301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 Case 1: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Input data for two students and calculate their average marks.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Student 1: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Sachin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Roll Number: 101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Math Marks: 90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Science Marks: 85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Literature Marks: 92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Student 2: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Virat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Roll Number: 102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Math Marks: 78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Science Marks: 88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Literature Marks: 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11A97-5B2F-1069-5950-6CA1EC33D62A}"/>
              </a:ext>
            </a:extLst>
          </p:cNvPr>
          <p:cNvSpPr txBox="1"/>
          <p:nvPr/>
        </p:nvSpPr>
        <p:spPr>
          <a:xfrm>
            <a:off x="7368141" y="2620937"/>
            <a:ext cx="22968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Expected output</a:t>
            </a:r>
          </a:p>
          <a:p>
            <a:r>
              <a:rPr lang="en-US" dirty="0"/>
              <a:t>Name: Sachin</a:t>
            </a:r>
          </a:p>
          <a:p>
            <a:r>
              <a:rPr lang="en-US" dirty="0"/>
              <a:t>Roll Number: 101</a:t>
            </a:r>
          </a:p>
          <a:p>
            <a:r>
              <a:rPr lang="en-US" dirty="0"/>
              <a:t>Math Marks: 90</a:t>
            </a:r>
          </a:p>
          <a:p>
            <a:r>
              <a:rPr lang="en-US" dirty="0"/>
              <a:t>Science Marks: 85</a:t>
            </a:r>
          </a:p>
          <a:p>
            <a:r>
              <a:rPr lang="en-US" dirty="0"/>
              <a:t>Literature Marks: 92</a:t>
            </a:r>
          </a:p>
          <a:p>
            <a:r>
              <a:rPr lang="en-US" dirty="0"/>
              <a:t>Average Marks: 89</a:t>
            </a:r>
          </a:p>
          <a:p>
            <a:endParaRPr lang="en-US" dirty="0"/>
          </a:p>
          <a:p>
            <a:r>
              <a:rPr lang="en-US" dirty="0"/>
              <a:t>Name: Virat</a:t>
            </a:r>
          </a:p>
          <a:p>
            <a:r>
              <a:rPr lang="en-US" dirty="0"/>
              <a:t>Roll Number: 102</a:t>
            </a:r>
          </a:p>
          <a:p>
            <a:r>
              <a:rPr lang="en-US" dirty="0"/>
              <a:t>Math Marks: 78</a:t>
            </a:r>
          </a:p>
          <a:p>
            <a:r>
              <a:rPr lang="en-US" dirty="0"/>
              <a:t>Science Marks: 88</a:t>
            </a:r>
          </a:p>
          <a:p>
            <a:r>
              <a:rPr lang="en-US" dirty="0"/>
              <a:t>Literature Marks: 76</a:t>
            </a:r>
          </a:p>
          <a:p>
            <a:r>
              <a:rPr lang="en-US" dirty="0"/>
              <a:t>Average Marks: 80</a:t>
            </a:r>
          </a:p>
        </p:txBody>
      </p:sp>
    </p:spTree>
    <p:extLst>
      <p:ext uri="{BB962C8B-B14F-4D97-AF65-F5344CB8AC3E}">
        <p14:creationId xmlns:p14="http://schemas.microsoft.com/office/powerpoint/2010/main" val="127071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E88ED-2782-FB50-C3EE-967555D235B6}"/>
              </a:ext>
            </a:extLst>
          </p:cNvPr>
          <p:cNvSpPr txBox="1"/>
          <p:nvPr/>
        </p:nvSpPr>
        <p:spPr>
          <a:xfrm>
            <a:off x="7974" y="0"/>
            <a:ext cx="6097772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b="1" dirty="0">
                <a:solidFill>
                  <a:srgbClr val="FF0000"/>
                </a:solidFill>
              </a:rPr>
              <a:t>Student Grade System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b="1" dirty="0"/>
              <a:t>class Student </a:t>
            </a:r>
          </a:p>
          <a:p>
            <a:r>
              <a:rPr lang="en-US" sz="1600" dirty="0"/>
              <a:t>{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dirty="0"/>
              <a:t>    string name;  int </a:t>
            </a:r>
            <a:r>
              <a:rPr lang="en-US" sz="1600" dirty="0" err="1"/>
              <a:t>rno</a:t>
            </a:r>
            <a:r>
              <a:rPr lang="en-US" sz="1600" dirty="0"/>
              <a:t>, m1,m2,m3;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inputDetails</a:t>
            </a:r>
            <a:r>
              <a:rPr lang="en-US" sz="1600" b="1" dirty="0">
                <a:highlight>
                  <a:srgbClr val="FFFF00"/>
                </a:highlight>
              </a:rPr>
              <a:t>() </a:t>
            </a:r>
            <a:r>
              <a:rPr lang="en-US" sz="1600" dirty="0"/>
              <a:t>  {</a:t>
            </a:r>
          </a:p>
          <a:p>
            <a:r>
              <a:rPr lang="en-US" sz="1600" dirty="0"/>
              <a:t>        cout &lt;&lt; "Enter Student's Name: ";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cin.ignore</a:t>
            </a:r>
            <a:r>
              <a:rPr lang="en-US" sz="1600" dirty="0"/>
              <a:t>();   // Ignore any previous newline character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name);</a:t>
            </a:r>
          </a:p>
          <a:p>
            <a:r>
              <a:rPr lang="en-US" sz="1600" dirty="0"/>
              <a:t>        cout &lt;&lt; "Enter Roll Number: ";        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rollNumber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"Enter Marks: ";          </a:t>
            </a:r>
            <a:r>
              <a:rPr lang="en-US" sz="1600" dirty="0" err="1"/>
              <a:t>cin</a:t>
            </a:r>
            <a:r>
              <a:rPr lang="en-US" sz="1600" dirty="0"/>
              <a:t> &gt;&gt; m1&gt;&gt;m2&gt;&gt;m3;</a:t>
            </a:r>
          </a:p>
          <a:p>
            <a:r>
              <a:rPr lang="en-US" sz="1600" dirty="0"/>
              <a:t>    }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void </a:t>
            </a:r>
            <a:r>
              <a:rPr lang="en-US" sz="1600" b="1" dirty="0" err="1">
                <a:highlight>
                  <a:srgbClr val="FFFF00"/>
                </a:highlight>
              </a:rPr>
              <a:t>dispDetails</a:t>
            </a:r>
            <a:r>
              <a:rPr lang="en-US" sz="1600" b="1" dirty="0">
                <a:highlight>
                  <a:srgbClr val="FFFF00"/>
                </a:highlight>
              </a:rPr>
              <a:t>()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cout &lt;&lt; "Student's Name: " &lt;&lt; name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cout &lt;&lt; "Roll Number: " &lt;&lt; </a:t>
            </a:r>
            <a:r>
              <a:rPr lang="en-US" sz="1600" dirty="0" err="1"/>
              <a:t>rollNumber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43A17-E674-BC1C-22B9-E492F8DEAC18}"/>
              </a:ext>
            </a:extLst>
          </p:cNvPr>
          <p:cNvSpPr txBox="1"/>
          <p:nvPr/>
        </p:nvSpPr>
        <p:spPr>
          <a:xfrm>
            <a:off x="6105746" y="0"/>
            <a:ext cx="6097772" cy="6370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void </a:t>
            </a:r>
            <a:r>
              <a:rPr lang="en-US" sz="1800" b="1" dirty="0" err="1"/>
              <a:t>calcAvg</a:t>
            </a:r>
            <a:r>
              <a:rPr lang="en-US" sz="1800" b="1" dirty="0"/>
              <a:t>() {</a:t>
            </a:r>
          </a:p>
          <a:p>
            <a:r>
              <a:rPr lang="en-US" sz="1800" b="1" dirty="0"/>
              <a:t>		</a:t>
            </a:r>
            <a:r>
              <a:rPr lang="en-US" sz="1800" dirty="0"/>
              <a:t>float avg=(float)(m1+m2+m3)/3;</a:t>
            </a:r>
          </a:p>
          <a:p>
            <a:r>
              <a:rPr lang="en-US" sz="1800" dirty="0"/>
              <a:t>		cout&lt;&lt;"The avg="&lt;&lt;avg&lt;&lt;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		if(avg&gt;=90) cout&lt;&lt;"o grade\n";</a:t>
            </a:r>
          </a:p>
          <a:p>
            <a:r>
              <a:rPr lang="en-US" sz="1800" dirty="0"/>
              <a:t>		else if(avg&gt;=80)  cout&lt;&lt;" A+ grade \n";</a:t>
            </a:r>
          </a:p>
          <a:p>
            <a:r>
              <a:rPr lang="en-US" sz="1800" dirty="0"/>
              <a:t>		else if(avg&gt;=70)  cout&lt;&lt;" A grade \n";</a:t>
            </a:r>
          </a:p>
          <a:p>
            <a:r>
              <a:rPr lang="en-US" sz="1800" dirty="0"/>
              <a:t>		else if(avg&gt;=60)  cout&lt;&lt;" B grade \n";</a:t>
            </a:r>
          </a:p>
          <a:p>
            <a:r>
              <a:rPr lang="en-US" sz="1800" dirty="0"/>
              <a:t>		else if(avg&gt;=50)  cout&lt;&lt;" C grade \n";</a:t>
            </a:r>
          </a:p>
          <a:p>
            <a:r>
              <a:rPr lang="en-US" sz="1800" dirty="0"/>
              <a:t>		else cout&lt;&lt;" Fail \n";	</a:t>
            </a:r>
            <a:r>
              <a:rPr lang="en-US" sz="1800" b="1" dirty="0"/>
              <a:t>	</a:t>
            </a:r>
          </a:p>
          <a:p>
            <a:r>
              <a:rPr lang="en-US" sz="1800" b="1" dirty="0"/>
              <a:t>	}</a:t>
            </a:r>
          </a:p>
          <a:p>
            <a:r>
              <a:rPr lang="en-US" sz="1800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b="1" dirty="0">
                <a:highlight>
                  <a:srgbClr val="FFFF00"/>
                </a:highlight>
              </a:rPr>
              <a:t>  Student s1,s2; </a:t>
            </a:r>
          </a:p>
          <a:p>
            <a:r>
              <a:rPr lang="en-US" sz="2000" b="1" dirty="0"/>
              <a:t>     </a:t>
            </a:r>
            <a:r>
              <a:rPr lang="en-US" sz="1600" b="1" dirty="0"/>
              <a:t>s1.inputDetails();</a:t>
            </a:r>
          </a:p>
          <a:p>
            <a:r>
              <a:rPr lang="en-US" sz="1600" b="1" dirty="0"/>
              <a:t>     s1.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dispDetails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  s1.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dispAvg</a:t>
            </a:r>
            <a:r>
              <a:rPr lang="en-US" sz="1600" b="1" dirty="0">
                <a:highlight>
                  <a:srgbClr val="FFFF00"/>
                </a:highlight>
              </a:rPr>
              <a:t>() 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</a:t>
            </a:r>
          </a:p>
          <a:p>
            <a:r>
              <a:rPr lang="en-US" sz="2000" b="1" dirty="0"/>
              <a:t>     </a:t>
            </a:r>
            <a:r>
              <a:rPr lang="en-US" sz="1600" b="1" dirty="0"/>
              <a:t>s2.inputDetails();</a:t>
            </a:r>
          </a:p>
          <a:p>
            <a:r>
              <a:rPr lang="en-US" sz="1600" b="1" dirty="0"/>
              <a:t>     s2.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dispDetails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  s2.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dispAvg</a:t>
            </a:r>
            <a:r>
              <a:rPr lang="en-US" sz="1600" b="1" dirty="0">
                <a:highlight>
                  <a:srgbClr val="FFFF00"/>
                </a:highlight>
              </a:rPr>
              <a:t>() </a:t>
            </a:r>
            <a:r>
              <a:rPr lang="en-US" sz="1600" b="1" dirty="0"/>
              <a:t>;</a:t>
            </a:r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16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10080</Words>
  <Application>Microsoft Office PowerPoint</Application>
  <PresentationFormat>Widescreen</PresentationFormat>
  <Paragraphs>1716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9" baseType="lpstr">
      <vt:lpstr>__Source_Sans_Pro_fea366</vt:lpstr>
      <vt:lpstr>Arial</vt:lpstr>
      <vt:lpstr>Calibri</vt:lpstr>
      <vt:lpstr>Calibri Light</vt:lpstr>
      <vt:lpstr>Calibri, sans-serif</vt:lpstr>
      <vt:lpstr>Consolas</vt:lpstr>
      <vt:lpstr>Heebo</vt:lpstr>
      <vt:lpstr>inter-regular</vt:lpstr>
      <vt:lpstr>Nunito sans</vt:lpstr>
      <vt:lpstr>Söhne</vt:lpstr>
      <vt:lpstr>Söhne Mono</vt:lpstr>
      <vt:lpstr>Source Sans 3</vt:lpstr>
      <vt:lpstr>system-ui</vt:lpstr>
      <vt:lpstr>Times New Roman</vt:lpstr>
      <vt:lpstr>var(--bs-font-monospace)</vt:lpstr>
      <vt:lpstr>Verdana</vt:lpstr>
      <vt:lpstr>Wingdings</vt:lpstr>
      <vt:lpstr>Office Theme</vt:lpstr>
      <vt:lpstr>OOPs Paradigm and its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OOPs Paradigm - Encapsulation</vt:lpstr>
      <vt:lpstr>Why do we Need Encapsulation?</vt:lpstr>
      <vt:lpstr>OOPs Paradigm - Inheritance</vt:lpstr>
      <vt:lpstr>OOPs Paradigm -Polymorphism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class members</vt:lpstr>
      <vt:lpstr>Accessing Private Data Members</vt:lpstr>
      <vt:lpstr>Member Functions(methods) of Classes in C++</vt:lpstr>
      <vt:lpstr>Static Data Members </vt:lpstr>
      <vt:lpstr>PowerPoint Presentation</vt:lpstr>
      <vt:lpstr>Static Member functions in C++</vt:lpstr>
      <vt:lpstr>Static Data Members with Member Functions</vt:lpstr>
      <vt:lpstr>Tracking Software Users</vt:lpstr>
      <vt:lpstr>PowerPoint Presentation</vt:lpstr>
      <vt:lpstr>Const Member functions in C++</vt:lpstr>
      <vt:lpstr>Library catalog System</vt:lpstr>
      <vt:lpstr>PowerPoint Presentation</vt:lpstr>
      <vt:lpstr>Constant objects</vt:lpstr>
      <vt:lpstr>Immutable Geographical Coordinates</vt:lpstr>
      <vt:lpstr>PowerPoint Presentation</vt:lpstr>
      <vt:lpstr>Friend functions in C++</vt:lpstr>
      <vt:lpstr>Friend functions in C++</vt:lpstr>
      <vt:lpstr>Banking System- Fund Transfer</vt:lpstr>
      <vt:lpstr>PowerPoint Presentation</vt:lpstr>
      <vt:lpstr>Library Management System Using Friend</vt:lpstr>
      <vt:lpstr>PowerPoint Presentation</vt:lpstr>
      <vt:lpstr>Friend class</vt:lpstr>
      <vt:lpstr>Bank Account Balance Inquiry</vt:lpstr>
      <vt:lpstr>Bank Account Balance Inquiry</vt:lpstr>
      <vt:lpstr>CarMilageTracker</vt:lpstr>
      <vt:lpstr>PowerPoint Presentation</vt:lpstr>
      <vt:lpstr>Passing and Returning Objects in C++</vt:lpstr>
      <vt:lpstr>PowerPoint Presentation</vt:lpstr>
      <vt:lpstr>PowerPoint Presentation</vt:lpstr>
      <vt:lpstr>PowerPoint Presentation</vt:lpstr>
      <vt:lpstr>How do pass objects to functions?</vt:lpstr>
      <vt:lpstr>How do pass objects to functions?</vt:lpstr>
      <vt:lpstr>PowerPoint Presentation</vt:lpstr>
      <vt:lpstr>PowerPoint Presentation</vt:lpstr>
      <vt:lpstr>How do pass objects to functions?</vt:lpstr>
      <vt:lpstr>PowerPoint Presentation</vt:lpstr>
      <vt:lpstr>PowerPoint Presentation</vt:lpstr>
      <vt:lpstr>Function returning object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129</cp:revision>
  <dcterms:created xsi:type="dcterms:W3CDTF">2023-09-14T16:32:04Z</dcterms:created>
  <dcterms:modified xsi:type="dcterms:W3CDTF">2023-09-28T06:25:23Z</dcterms:modified>
</cp:coreProperties>
</file>