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6" r:id="rId6"/>
    <p:sldId id="264" r:id="rId7"/>
    <p:sldId id="265" r:id="rId8"/>
    <p:sldId id="262" r:id="rId9"/>
    <p:sldId id="267" r:id="rId10"/>
    <p:sldId id="263" r:id="rId11"/>
    <p:sldId id="269" r:id="rId12"/>
    <p:sldId id="268" r:id="rId13"/>
    <p:sldId id="270" r:id="rId14"/>
    <p:sldId id="271" r:id="rId15"/>
    <p:sldId id="272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8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322D-3F84-CFB4-464C-AF5D8D9D8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09CED-7614-2E61-7BA5-0C451B274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90EA-2D56-9B30-56F1-1D797B17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5570D-ED59-1C55-FF28-29434EC3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CC57-E808-CF3C-FC4A-3BE2D2A2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CFD0-BD56-BAE4-3EF5-B5B7581D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612C6-46C4-0DD8-94F7-DAE9BD760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CFA3A-A74E-980D-0851-032B5739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1624-FF81-A3CD-04F1-62FDF7D3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E9FF8-CF2B-C574-7780-9A6C1F0A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1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97487-3490-9823-C815-4A27392A4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B46F6-D115-599E-4C67-98DCDCEBA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5F592-9EE5-85E1-7D17-2F16ABA6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19BEE-6248-B02D-2FE0-87A05F40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A5764-06A8-46BF-3FF2-6DF4744D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9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3F48-89E1-E10D-52A8-F6125011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74EC-A04F-4F7A-02D2-1775B5B2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9A2E7-B73A-1445-C03D-92D371CE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D7FEF-3B4A-BE2F-6DD7-60FE50A1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9B1F-05FE-8422-3E97-BE602F1C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5694-199A-8456-3F68-28B95783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43716-01E5-F24E-0670-B249659B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964E6-A638-79D0-ABE3-BA9317BF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12886-7B0C-DA60-38AC-0C58FC11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D623E-A56B-68BE-31EA-57BEB070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1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D777-8301-B246-CDFC-86E12C05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F6BEA-C73E-48A8-7D30-9A2FC79F7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FA0C9-4263-B19C-6BCC-584D5CF49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93BBE-76CC-38EE-BD9F-F770E11C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6F9EF-8809-E810-F346-268AF64F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22062-C716-48FB-0B89-5FF2A768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D922-7BB5-F4A6-2DB5-7D47F5AF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267F8-66EA-A451-9A25-D76CFE1F6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9756-5999-0E2E-5023-CC913A7CE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BAF57-0492-99D3-0DD1-5989A7FC0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A0304-4887-9035-318F-F6D23809C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74893-0AA5-9824-7B39-C06204CD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AB469-CCC0-3915-C6C3-2A06C385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21D03-9201-E1B7-DA33-22AD96B0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3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9AC2-48F9-9858-7F7D-8461F90C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093D8-3223-F616-41F3-F8DAC8C3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1BFBB-9939-950A-011D-A60A86E7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E73A7-FA7F-BB2B-050E-28D22D84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4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3450F-F284-7103-E979-E6F045A4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2C51C-5C52-806B-112D-40253F07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11238-D31B-AA81-F9B3-15F529D0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EF16-8215-7C85-A2C3-A1E897DC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B5F7-9932-B4CA-831D-6C25857E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14E1A-FE4C-B709-3FD2-BEA113B12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B0892-2360-699B-0689-E2F31FCE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A9DA5-0530-948C-4BB4-47A86290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D0ECD-0F0E-C90B-0616-6A238191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0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7BDA-9C89-FD24-C7E4-2A10967E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932D-EE25-6AEF-7AED-8B73A032B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47701-9707-99AA-F241-338FB71D6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BE4AE-2ADB-8826-B99B-5A8AED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5F8C7-B5A8-84F7-13AF-3D8F4B25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C0C9B-2F7A-E3B1-FE17-7BD3F9DD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9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22F49-A004-41E5-10A4-3A49AB5D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A242C-29BF-B321-65AD-0CCCA646E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A6FA-8390-10EB-E592-E550BF387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4E07-2604-4987-8EEB-6754A30FAB3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79F38-B6A9-E208-BE9D-EAFEF8843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4BAE9-97AE-C4F5-237A-C2DA9D82E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4347-ECA3-ED9A-7274-2FA06A6C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" y="25432"/>
            <a:ext cx="6442443" cy="53864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spc="-5" dirty="0">
                <a:latin typeface="Times New Roman"/>
                <a:cs typeface="Times New Roman"/>
              </a:rPr>
              <a:t>Introduction</a:t>
            </a:r>
            <a:r>
              <a:rPr lang="en-US" sz="2800" b="1" spc="5" dirty="0"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latin typeface="Times New Roman"/>
                <a:cs typeface="Times New Roman"/>
              </a:rPr>
              <a:t>to</a:t>
            </a:r>
            <a:r>
              <a:rPr lang="en-US" sz="2800" b="1" spc="15" dirty="0"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latin typeface="Times New Roman"/>
                <a:cs typeface="Times New Roman"/>
              </a:rPr>
              <a:t>Constructors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7B82-3E6F-9631-082C-176FBB6DB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85922"/>
            <a:ext cx="6493833" cy="63466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spc="-5" dirty="0">
              <a:latin typeface="Times New Roman"/>
              <a:cs typeface="Times New Roman"/>
            </a:endParaRPr>
          </a:p>
          <a:p>
            <a:pPr marL="203200" marR="5080" indent="0" algn="just">
              <a:spcBef>
                <a:spcPts val="100"/>
              </a:spcBef>
              <a:buNone/>
            </a:pPr>
            <a:r>
              <a:rPr lang="en-US" sz="2000" b="1" spc="-5" dirty="0">
                <a:latin typeface="Times New Roman"/>
                <a:cs typeface="Times New Roman"/>
              </a:rPr>
              <a:t>Definition:-</a:t>
            </a:r>
            <a:r>
              <a:rPr lang="en-US" sz="2000" b="1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constructor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special</a:t>
            </a:r>
            <a:r>
              <a:rPr lang="en-US" sz="2000" b="1" spc="5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member</a:t>
            </a:r>
            <a:r>
              <a:rPr lang="en-US" sz="2000" b="1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function</a:t>
            </a:r>
            <a:r>
              <a:rPr lang="en-US" sz="2000" b="1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whose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task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 to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highlight>
                  <a:srgbClr val="FFFF00"/>
                </a:highlight>
                <a:latin typeface="Times New Roman"/>
                <a:cs typeface="Times New Roman"/>
              </a:rPr>
              <a:t>initialize</a:t>
            </a:r>
            <a:r>
              <a:rPr lang="en-US" sz="2000" b="1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000" b="1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lang="en-US" sz="2000" b="1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highlight>
                  <a:srgbClr val="FFFF00"/>
                </a:highlight>
                <a:latin typeface="Times New Roman"/>
                <a:cs typeface="Times New Roman"/>
              </a:rPr>
              <a:t>objects</a:t>
            </a:r>
            <a:r>
              <a:rPr lang="en-US" sz="2000" b="1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its 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class.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</a:p>
          <a:p>
            <a:pPr marL="660400" marR="5080" indent="-457200"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sz="2000" spc="25" dirty="0">
              <a:latin typeface="Times New Roman"/>
              <a:cs typeface="Times New Roman"/>
            </a:endParaRPr>
          </a:p>
          <a:p>
            <a:pPr marL="660400" marR="5080" indent="-4572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000" spc="-10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ts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name</a:t>
            </a:r>
            <a:r>
              <a:rPr lang="en-US" sz="20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lang="en-US" sz="20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lang="en-US" sz="20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same</a:t>
            </a:r>
            <a:r>
              <a:rPr lang="en-US" sz="2000" b="1" spc="30" dirty="0">
                <a:solidFill>
                  <a:srgbClr val="FF000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solidFill>
                  <a:srgbClr val="FF000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name</a:t>
            </a:r>
            <a:r>
              <a:rPr lang="en-US" sz="2000" b="1" spc="35" dirty="0">
                <a:solidFill>
                  <a:srgbClr val="FF000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as</a:t>
            </a:r>
            <a:r>
              <a:rPr lang="en-US" sz="2000" b="1" spc="20" dirty="0">
                <a:solidFill>
                  <a:srgbClr val="FF000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the</a:t>
            </a:r>
            <a:r>
              <a:rPr lang="en-US" sz="2000" b="1" spc="15" dirty="0">
                <a:solidFill>
                  <a:srgbClr val="FF000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class</a:t>
            </a:r>
            <a:r>
              <a:rPr lang="en-US" sz="2000" b="1" spc="25" dirty="0">
                <a:solidFill>
                  <a:srgbClr val="FF000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name</a:t>
            </a:r>
            <a:r>
              <a:rPr lang="en-US" sz="2000" spc="-5" dirty="0">
                <a:latin typeface="Times New Roman"/>
                <a:cs typeface="Times New Roman"/>
              </a:rPr>
              <a:t>.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</a:p>
          <a:p>
            <a:pPr marL="660400" marR="5080" indent="-457200"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sz="2000" spc="25" dirty="0">
              <a:latin typeface="Times New Roman"/>
              <a:cs typeface="Times New Roman"/>
            </a:endParaRPr>
          </a:p>
          <a:p>
            <a:pPr marL="660400" marR="5080" indent="-4572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000" spc="-5" dirty="0">
                <a:latin typeface="Times New Roman"/>
                <a:cs typeface="Times New Roman"/>
              </a:rPr>
              <a:t>The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constructor</a:t>
            </a:r>
            <a:r>
              <a:rPr lang="en-US" sz="2000" spc="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1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invoked </a:t>
            </a:r>
            <a:r>
              <a:rPr lang="en-US" sz="2000" b="1" spc="-5" dirty="0">
                <a:latin typeface="Times New Roman"/>
                <a:cs typeface="Times New Roman"/>
              </a:rPr>
              <a:t>automatically </a:t>
            </a:r>
            <a:r>
              <a:rPr lang="en-US"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whenever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 an </a:t>
            </a:r>
            <a:r>
              <a:rPr lang="en-US"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object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 is </a:t>
            </a:r>
            <a:r>
              <a:rPr lang="en-US"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created</a:t>
            </a:r>
            <a:r>
              <a:rPr lang="en-US" sz="2000" spc="-5" dirty="0">
                <a:latin typeface="Times New Roman"/>
                <a:cs typeface="Times New Roman"/>
              </a:rPr>
              <a:t>.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pPr marL="203200" marR="5080" indent="0">
              <a:spcBef>
                <a:spcPts val="100"/>
              </a:spcBef>
              <a:buNone/>
            </a:pPr>
            <a:endParaRPr lang="en-US" sz="2000" b="1" spc="-10" dirty="0">
              <a:latin typeface="Times New Roman"/>
              <a:cs typeface="Times New Roman"/>
            </a:endParaRPr>
          </a:p>
          <a:p>
            <a:pPr marL="203200" marR="5080" indent="0">
              <a:spcBef>
                <a:spcPts val="100"/>
              </a:spcBef>
              <a:buNone/>
            </a:pPr>
            <a:r>
              <a:rPr lang="en-US" sz="2000" b="1" spc="-10" dirty="0">
                <a:latin typeface="Times New Roman"/>
                <a:cs typeface="Times New Roman"/>
              </a:rPr>
              <a:t>Properties:</a:t>
            </a:r>
          </a:p>
          <a:p>
            <a:pPr marL="660400" marR="508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Declared in the </a:t>
            </a:r>
            <a:r>
              <a:rPr lang="en-US"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public section</a:t>
            </a:r>
            <a:r>
              <a:rPr lang="en-US" sz="2000" b="1" spc="-10" dirty="0">
                <a:latin typeface="Times New Roman"/>
                <a:cs typeface="Times New Roman"/>
              </a:rPr>
              <a:t>.</a:t>
            </a:r>
          </a:p>
          <a:p>
            <a:pPr marL="660400" marR="508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000" b="1" spc="-10" dirty="0">
                <a:latin typeface="Times New Roman"/>
                <a:cs typeface="Times New Roman"/>
              </a:rPr>
              <a:t>Invoked automatically </a:t>
            </a:r>
            <a:r>
              <a:rPr lang="en-US" sz="2000" spc="-10" dirty="0">
                <a:latin typeface="Times New Roman"/>
                <a:cs typeface="Times New Roman"/>
              </a:rPr>
              <a:t>when the objects are created.</a:t>
            </a:r>
          </a:p>
          <a:p>
            <a:pPr marL="660400" marR="508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000" spc="-10" dirty="0">
                <a:latin typeface="Times New Roman"/>
                <a:cs typeface="Times New Roman"/>
              </a:rPr>
              <a:t>They </a:t>
            </a:r>
            <a:r>
              <a:rPr lang="en-US" sz="20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do not have return type</a:t>
            </a:r>
            <a:r>
              <a:rPr lang="en-US" sz="2000" spc="-10" dirty="0">
                <a:latin typeface="Times New Roman"/>
                <a:cs typeface="Times New Roman"/>
              </a:rPr>
              <a:t>, not even void.</a:t>
            </a:r>
          </a:p>
          <a:p>
            <a:pPr marL="660400" marR="508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000" spc="-10" dirty="0">
                <a:latin typeface="Times New Roman"/>
                <a:cs typeface="Times New Roman"/>
              </a:rPr>
              <a:t>They </a:t>
            </a:r>
            <a:r>
              <a:rPr lang="en-US"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cannot be inherited</a:t>
            </a:r>
            <a:r>
              <a:rPr lang="en-US" sz="2000" spc="-10" dirty="0">
                <a:latin typeface="Times New Roman"/>
                <a:cs typeface="Times New Roman"/>
              </a:rPr>
              <a:t>, though a derived class can call the base class constructor.  </a:t>
            </a:r>
          </a:p>
          <a:p>
            <a:pPr marL="660400" marR="508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Can have default arguments</a:t>
            </a:r>
            <a:r>
              <a:rPr lang="en-US" sz="2000" spc="-10" dirty="0">
                <a:latin typeface="Times New Roman"/>
                <a:cs typeface="Times New Roman"/>
              </a:rPr>
              <a:t>.</a:t>
            </a:r>
          </a:p>
          <a:p>
            <a:pPr marL="660400" marR="508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000" spc="-10" dirty="0">
                <a:latin typeface="Times New Roman"/>
                <a:cs typeface="Times New Roman"/>
              </a:rPr>
              <a:t>Constructors cannot be virtual.</a:t>
            </a:r>
          </a:p>
          <a:p>
            <a:pPr marL="660400" marR="5080" indent="-457200"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sz="2000" spc="-10" dirty="0">
              <a:latin typeface="Times New Roman"/>
              <a:cs typeface="Times New Roman"/>
            </a:endParaRPr>
          </a:p>
          <a:p>
            <a:pPr marL="0" indent="0">
              <a:spcBef>
                <a:spcPts val="10"/>
              </a:spcBef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71CD7-29AE-4042-0A2D-9D09F112AE2B}"/>
              </a:ext>
            </a:extLst>
          </p:cNvPr>
          <p:cNvSpPr txBox="1"/>
          <p:nvPr/>
        </p:nvSpPr>
        <p:spPr>
          <a:xfrm>
            <a:off x="6493832" y="2401728"/>
            <a:ext cx="5646779" cy="4247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class Person</a:t>
            </a:r>
          </a:p>
          <a:p>
            <a:r>
              <a:rPr lang="en-US" dirty="0"/>
              <a:t>{   </a:t>
            </a:r>
          </a:p>
          <a:p>
            <a:r>
              <a:rPr lang="en-US" dirty="0"/>
              <a:t>   int age; string name;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int x;</a:t>
            </a:r>
          </a:p>
          <a:p>
            <a:r>
              <a:rPr lang="en-US" dirty="0"/>
              <a:t>    </a:t>
            </a:r>
            <a:r>
              <a:rPr lang="en-US" b="1" dirty="0">
                <a:highlight>
                  <a:srgbClr val="00FF00"/>
                </a:highlight>
              </a:rPr>
              <a:t>Person() // constructor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name=“</a:t>
            </a:r>
            <a:r>
              <a:rPr lang="en-US" dirty="0" err="1"/>
              <a:t>sachin</a:t>
            </a:r>
            <a:r>
              <a:rPr lang="en-US" dirty="0"/>
              <a:t>; age=50 </a:t>
            </a:r>
            <a:r>
              <a:rPr lang="en-US" b="1" dirty="0"/>
              <a:t>; </a:t>
            </a:r>
            <a:r>
              <a:rPr lang="en-US" dirty="0">
                <a:solidFill>
                  <a:srgbClr val="7030A0"/>
                </a:solidFill>
              </a:rPr>
              <a:t>// object initialization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Person p;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B88B9-CCE6-12C5-4C1A-3B2A6A2F90E4}"/>
              </a:ext>
            </a:extLst>
          </p:cNvPr>
          <p:cNvSpPr txBox="1"/>
          <p:nvPr/>
        </p:nvSpPr>
        <p:spPr>
          <a:xfrm>
            <a:off x="6493832" y="25432"/>
            <a:ext cx="5646779" cy="23762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regular"/>
              </a:rPr>
              <a:t>class_name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…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   p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ublic: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lvl="1" algn="just"/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    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regular"/>
              </a:rPr>
              <a:t>class_name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(..)  //constructor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lvl="1"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  {  </a:t>
            </a:r>
          </a:p>
          <a:p>
            <a:pPr marL="0" lvl="1" algn="just"/>
            <a:r>
              <a:rPr lang="en-US" dirty="0">
                <a:solidFill>
                  <a:srgbClr val="000000"/>
                </a:solidFill>
                <a:latin typeface="inter-regular"/>
              </a:rPr>
              <a:t>         //code for initializing obj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lvl="1"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 }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}; </a:t>
            </a:r>
          </a:p>
        </p:txBody>
      </p:sp>
    </p:spTree>
    <p:extLst>
      <p:ext uri="{BB962C8B-B14F-4D97-AF65-F5344CB8AC3E}">
        <p14:creationId xmlns:p14="http://schemas.microsoft.com/office/powerpoint/2010/main" val="327522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8173-BA1B-C5AC-2B25-B1D4005C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4228" cy="4890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200" b="1" i="0" dirty="0">
                <a:solidFill>
                  <a:srgbClr val="333333"/>
                </a:solidFill>
                <a:effectLst/>
                <a:latin typeface="inter-bold"/>
              </a:rPr>
              <a:t>Dynamic Constructor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6B1C-14A2-A28C-B7EB-62B8730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5377"/>
            <a:ext cx="6094228" cy="61498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When the allocation of 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inter-regular"/>
              </a:rPr>
              <a:t>memory is done dynamically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using a dynamic memory allocator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inter-regular"/>
              </a:rPr>
              <a:t>new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in a constructor, it is known as a Dynamic constructor.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333333"/>
              </a:solidFill>
              <a:latin typeface="inter-regular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When allocation of memory is done dynamically using dynamic memory allocator </a:t>
            </a:r>
            <a:r>
              <a:rPr lang="en-US" sz="1800" b="1" i="0" dirty="0">
                <a:solidFill>
                  <a:srgbClr val="3333FF"/>
                </a:solidFill>
                <a:effectLst/>
                <a:latin typeface="inter-regular"/>
              </a:rPr>
              <a:t>new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 in a constructor, it is known as dynamic constructor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By using this, we can dynamically initialize the objects.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14E89-A9C8-2185-BCCE-3723BA2ED97B}"/>
              </a:ext>
            </a:extLst>
          </p:cNvPr>
          <p:cNvSpPr txBox="1"/>
          <p:nvPr/>
        </p:nvSpPr>
        <p:spPr>
          <a:xfrm>
            <a:off x="6094228" y="24884"/>
            <a:ext cx="6097772" cy="70173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class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*value;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A() {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value = new int(102); </a:t>
            </a:r>
            <a:r>
              <a:rPr lang="en-US" dirty="0">
                <a:solidFill>
                  <a:srgbClr val="3333FF"/>
                </a:solidFill>
              </a:rPr>
              <a:t>//Memory allocation at run time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  A(int p_value)</a:t>
            </a:r>
            <a:endParaRPr lang="en-US" dirty="0">
              <a:solidFill>
                <a:srgbClr val="3333FF"/>
              </a:solidFill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        value = new int; </a:t>
            </a:r>
            <a:r>
              <a:rPr lang="en-US" dirty="0">
                <a:solidFill>
                  <a:srgbClr val="3333FF"/>
                </a:solidFill>
              </a:rPr>
              <a:t>//Memory allocation at run time</a:t>
            </a:r>
          </a:p>
          <a:p>
            <a:r>
              <a:rPr lang="en-US" dirty="0"/>
              <a:t>        *value= p_value;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void display()    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 *value 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A a1, a2(525);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&lt;&lt;"The value of object a1 is: ";</a:t>
            </a:r>
          </a:p>
          <a:p>
            <a:r>
              <a:rPr lang="en-US" dirty="0"/>
              <a:t>    a1.display();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nThe</a:t>
            </a:r>
            <a:r>
              <a:rPr lang="en-US" dirty="0"/>
              <a:t> value of object a2 is: ";</a:t>
            </a:r>
          </a:p>
          <a:p>
            <a:r>
              <a:rPr lang="en-US" dirty="0"/>
              <a:t>    obj2.display();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137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303FFD-603C-B63A-559C-D4F8AA78F925}"/>
              </a:ext>
            </a:extLst>
          </p:cNvPr>
          <p:cNvSpPr txBox="1"/>
          <p:nvPr/>
        </p:nvSpPr>
        <p:spPr>
          <a:xfrm>
            <a:off x="0" y="106327"/>
            <a:ext cx="121919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Statement:</a:t>
            </a:r>
          </a:p>
          <a:p>
            <a:r>
              <a:rPr lang="en-US" dirty="0"/>
              <a:t>Imagine you are a software engineer working on a project management software for a large tech company. The software is used to track the progress of various projects and the workload of employees. </a:t>
            </a:r>
            <a:br>
              <a:rPr lang="en-US" dirty="0"/>
            </a:br>
            <a:r>
              <a:rPr lang="en-US" dirty="0"/>
              <a:t>You decide to implement a class called Employee to represent the employees in the company.</a:t>
            </a:r>
          </a:p>
          <a:p>
            <a:r>
              <a:rPr lang="en-US" dirty="0"/>
              <a:t>In your Employee class, you need to keep track of the </a:t>
            </a:r>
            <a:r>
              <a:rPr lang="en-US" dirty="0">
                <a:solidFill>
                  <a:srgbClr val="FF0000"/>
                </a:solidFill>
              </a:rPr>
              <a:t>number of projects </a:t>
            </a:r>
            <a:r>
              <a:rPr lang="en-US" dirty="0"/>
              <a:t>that each employee is responsible for. </a:t>
            </a:r>
          </a:p>
          <a:p>
            <a:r>
              <a:rPr lang="en-US" dirty="0"/>
              <a:t>To do this, you have a member variable </a:t>
            </a:r>
            <a:r>
              <a:rPr lang="en-US" dirty="0" err="1">
                <a:solidFill>
                  <a:srgbClr val="FF0000"/>
                </a:solidFill>
              </a:rPr>
              <a:t>due_projects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store this information.</a:t>
            </a:r>
          </a:p>
          <a:p>
            <a:endParaRPr lang="en-US" dirty="0"/>
          </a:p>
          <a:p>
            <a:r>
              <a:rPr lang="en-US" altLang="en-US" dirty="0">
                <a:solidFill>
                  <a:srgbClr val="374151"/>
                </a:solidFill>
                <a:latin typeface="Söhne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n this, you follow best Emps and use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dynamic memory allocation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by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to allocate memory for the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due_projects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variable 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Employee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class constructor.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This allows you to allocate memory at runtime and set the initial value of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due_projects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for each employee.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87ECD-0612-D6CB-BAAE-756AA4E18B05}"/>
              </a:ext>
            </a:extLst>
          </p:cNvPr>
          <p:cNvSpPr txBox="1"/>
          <p:nvPr/>
        </p:nvSpPr>
        <p:spPr>
          <a:xfrm>
            <a:off x="184731" y="3429000"/>
            <a:ext cx="61243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Text case: </a:t>
            </a:r>
          </a:p>
          <a:p>
            <a:endParaRPr lang="en-US" dirty="0"/>
          </a:p>
          <a:p>
            <a:r>
              <a:rPr lang="en-US" dirty="0"/>
              <a:t>Employee emp1 = Employee();</a:t>
            </a:r>
          </a:p>
          <a:p>
            <a:r>
              <a:rPr lang="en-US" dirty="0"/>
              <a:t>emp1.display(); // Should print 0</a:t>
            </a:r>
          </a:p>
          <a:p>
            <a:endParaRPr lang="en-US" dirty="0"/>
          </a:p>
          <a:p>
            <a:r>
              <a:rPr lang="en-US" dirty="0"/>
              <a:t>Employee emp2 = Employee(10);</a:t>
            </a:r>
          </a:p>
          <a:p>
            <a:r>
              <a:rPr lang="en-US" dirty="0"/>
              <a:t>emp2.display(); // Should print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6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FD14E89-A9C8-2185-BCCE-3723BA2ED97B}"/>
              </a:ext>
            </a:extLst>
          </p:cNvPr>
          <p:cNvSpPr txBox="1"/>
          <p:nvPr/>
        </p:nvSpPr>
        <p:spPr>
          <a:xfrm>
            <a:off x="0" y="24884"/>
            <a:ext cx="12192000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class Employee {</a:t>
            </a:r>
          </a:p>
          <a:p>
            <a:r>
              <a:rPr lang="en-US" dirty="0"/>
              <a:t>  int* </a:t>
            </a:r>
            <a:r>
              <a:rPr lang="en-US" dirty="0" err="1"/>
              <a:t>due_projects</a:t>
            </a:r>
            <a:r>
              <a:rPr lang="en-US" dirty="0"/>
              <a:t>;  </a:t>
            </a:r>
            <a:r>
              <a:rPr lang="en-US" dirty="0">
                <a:solidFill>
                  <a:srgbClr val="3333FF"/>
                </a:solidFill>
              </a:rPr>
              <a:t>/</a:t>
            </a:r>
            <a:r>
              <a:rPr lang="en-US" b="0" i="0" dirty="0">
                <a:solidFill>
                  <a:srgbClr val="3333FF"/>
                </a:solidFill>
                <a:effectLst/>
                <a:latin typeface="Söhne Mono"/>
              </a:rPr>
              <a:t>/ Pointer to dynamically allocated integer to track the number of projects</a:t>
            </a:r>
            <a:endParaRPr lang="en-US" dirty="0">
              <a:solidFill>
                <a:srgbClr val="3333FF"/>
              </a:solidFill>
            </a:endParaRPr>
          </a:p>
          <a:p>
            <a:r>
              <a:rPr lang="en-US" dirty="0"/>
              <a:t>  public:</a:t>
            </a:r>
          </a:p>
          <a:p>
            <a:r>
              <a:rPr lang="en-US" dirty="0"/>
              <a:t>Employee() {</a:t>
            </a:r>
          </a:p>
          <a:p>
            <a:r>
              <a:rPr lang="en-US" b="1" dirty="0"/>
              <a:t>      </a:t>
            </a:r>
            <a:r>
              <a:rPr lang="en-US" b="1" dirty="0" err="1"/>
              <a:t>due_projects</a:t>
            </a:r>
            <a:r>
              <a:rPr lang="en-US" b="1" dirty="0"/>
              <a:t> = new int;  </a:t>
            </a:r>
            <a:r>
              <a:rPr lang="en-US" b="1" dirty="0">
                <a:solidFill>
                  <a:srgbClr val="3333FF"/>
                </a:solidFill>
              </a:rPr>
              <a:t>//</a:t>
            </a:r>
            <a:r>
              <a:rPr lang="en-US" dirty="0">
                <a:solidFill>
                  <a:srgbClr val="3333FF"/>
                </a:solidFill>
              </a:rPr>
              <a:t> Allocating memory at run time.</a:t>
            </a:r>
            <a:endParaRPr lang="en-US" b="1" dirty="0">
              <a:solidFill>
                <a:srgbClr val="3333FF"/>
              </a:solidFill>
            </a:endParaRPr>
          </a:p>
          <a:p>
            <a:r>
              <a:rPr lang="en-US" dirty="0"/>
              <a:t>      *</a:t>
            </a:r>
            <a:r>
              <a:rPr lang="en-US" dirty="0" err="1"/>
              <a:t>due_projects</a:t>
            </a:r>
            <a:r>
              <a:rPr lang="en-US" dirty="0"/>
              <a:t> = 0;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Employee(int x) {</a:t>
            </a:r>
          </a:p>
          <a:p>
            <a:r>
              <a:rPr lang="en-US" dirty="0"/>
              <a:t>      </a:t>
            </a:r>
            <a:r>
              <a:rPr lang="en-US" dirty="0" err="1"/>
              <a:t>due_projects</a:t>
            </a:r>
            <a:r>
              <a:rPr lang="en-US" dirty="0"/>
              <a:t> = new int;</a:t>
            </a:r>
          </a:p>
          <a:p>
            <a:r>
              <a:rPr lang="en-US" dirty="0"/>
              <a:t>      *</a:t>
            </a:r>
            <a:r>
              <a:rPr lang="en-US" dirty="0" err="1"/>
              <a:t>due_projects</a:t>
            </a:r>
            <a:r>
              <a:rPr lang="en-US" dirty="0"/>
              <a:t> = x;</a:t>
            </a:r>
          </a:p>
          <a:p>
            <a:r>
              <a:rPr lang="en-US" dirty="0"/>
              <a:t>    }   </a:t>
            </a:r>
          </a:p>
          <a:p>
            <a:r>
              <a:rPr lang="en-US" dirty="0"/>
              <a:t>    void display() {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*</a:t>
            </a:r>
            <a:r>
              <a:rPr lang="en-US" dirty="0" err="1"/>
              <a:t>due_projects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 {</a:t>
            </a:r>
          </a:p>
          <a:p>
            <a:r>
              <a:rPr lang="en-US" dirty="0">
                <a:solidFill>
                  <a:srgbClr val="3333FF"/>
                </a:solidFill>
              </a:rPr>
              <a:t>     Employee emp1 = Employee();</a:t>
            </a:r>
          </a:p>
          <a:p>
            <a:r>
              <a:rPr lang="en-US" dirty="0"/>
              <a:t>      emp1.display();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3333FF"/>
                </a:solidFill>
              </a:rPr>
              <a:t>Employee emp2 = Employee(10);</a:t>
            </a:r>
          </a:p>
          <a:p>
            <a:r>
              <a:rPr lang="en-US" dirty="0"/>
              <a:t>     emp2.display();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088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A5E1-8A53-B7F3-448B-413934E4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5289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47B5-72A0-C22E-1993-52117E3D6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2894"/>
            <a:ext cx="5805377" cy="63051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Destructor is an </a:t>
            </a:r>
            <a:r>
              <a:rPr lang="en-US" sz="1800" dirty="0">
                <a:solidFill>
                  <a:srgbClr val="FF0000"/>
                </a:solidFill>
              </a:rPr>
              <a:t>instance member function </a:t>
            </a:r>
            <a:r>
              <a:rPr lang="en-US" sz="1800" dirty="0"/>
              <a:t>that is invoked automatically </a:t>
            </a:r>
            <a:r>
              <a:rPr lang="en-US" sz="1800" dirty="0">
                <a:solidFill>
                  <a:srgbClr val="FF0000"/>
                </a:solidFill>
              </a:rPr>
              <a:t>whenever an object is going to be destroyed</a:t>
            </a:r>
            <a:r>
              <a:rPr lang="en-US" sz="1800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Meaning, a destructor is the last function that is going to be called before an object is destroyed.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After calling the destructor the object will be destroyed and </a:t>
            </a:r>
            <a:r>
              <a:rPr lang="en-US" sz="1800" dirty="0">
                <a:solidFill>
                  <a:srgbClr val="FF0000"/>
                </a:solidFill>
              </a:rPr>
              <a:t>no other function will be called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Properties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same as  the </a:t>
            </a:r>
            <a:r>
              <a:rPr lang="en-US" sz="1800" dirty="0">
                <a:solidFill>
                  <a:srgbClr val="FF0000"/>
                </a:solidFill>
              </a:rPr>
              <a:t>class prefixed  by the ‘</a:t>
            </a:r>
            <a:r>
              <a:rPr lang="en-US" sz="1800" b="1" dirty="0">
                <a:solidFill>
                  <a:srgbClr val="FF0000"/>
                </a:solidFill>
              </a:rPr>
              <a:t>~</a:t>
            </a:r>
            <a:r>
              <a:rPr lang="en-US" sz="1800" dirty="0">
                <a:solidFill>
                  <a:srgbClr val="FF0000"/>
                </a:solidFill>
              </a:rPr>
              <a:t>’ symbol.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It will destroy the object that is created by the constructor.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</a:rPr>
              <a:t>Does not require any argument </a:t>
            </a:r>
            <a:r>
              <a:rPr lang="en-US" sz="1800" dirty="0"/>
              <a:t>and it also </a:t>
            </a:r>
            <a:r>
              <a:rPr lang="en-US" sz="1800" dirty="0">
                <a:solidFill>
                  <a:srgbClr val="FF0000"/>
                </a:solidFill>
              </a:rPr>
              <a:t>doesn’t return any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All the memory space occupied by the constructor is </a:t>
            </a:r>
            <a:r>
              <a:rPr lang="en-US" sz="1800" dirty="0">
                <a:solidFill>
                  <a:srgbClr val="FF0000"/>
                </a:solidFill>
              </a:rPr>
              <a:t>released by destructor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There </a:t>
            </a:r>
            <a:r>
              <a:rPr lang="en-US" sz="1800" dirty="0">
                <a:solidFill>
                  <a:srgbClr val="3333FF"/>
                </a:solidFill>
              </a:rPr>
              <a:t>can be only one destructor </a:t>
            </a:r>
            <a:r>
              <a:rPr lang="en-US" sz="1800" dirty="0"/>
              <a:t> of a single 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There is </a:t>
            </a:r>
            <a:r>
              <a:rPr lang="en-US" sz="1800" dirty="0">
                <a:solidFill>
                  <a:srgbClr val="3333FF"/>
                </a:solidFill>
              </a:rPr>
              <a:t>no need to call the destructor,</a:t>
            </a:r>
            <a:r>
              <a:rPr lang="en-US" sz="1800" dirty="0"/>
              <a:t> it will be </a:t>
            </a:r>
            <a:r>
              <a:rPr lang="en-US" sz="1800" dirty="0">
                <a:solidFill>
                  <a:srgbClr val="FF0000"/>
                </a:solidFill>
              </a:rPr>
              <a:t>called automatically</a:t>
            </a:r>
            <a:r>
              <a:rPr lang="en-US" sz="1800" dirty="0"/>
              <a:t> when the object goes out of the scope.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ECE9F-7355-2693-D1AC-7E85859FD20F}"/>
              </a:ext>
            </a:extLst>
          </p:cNvPr>
          <p:cNvSpPr txBox="1"/>
          <p:nvPr/>
        </p:nvSpPr>
        <p:spPr>
          <a:xfrm>
            <a:off x="6096000" y="0"/>
            <a:ext cx="6096000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Employee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Employee() 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{ 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&lt;&lt;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"Constructor Invoked"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endl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} 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   …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    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inter-regular"/>
              </a:rPr>
              <a:t>  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inter-regular"/>
              </a:rPr>
              <a:t>~Employee()    //destructor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{ 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&lt;&lt;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"Destructor Invoked"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endl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};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int main()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{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Employee e;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..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}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Output: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Constructor Invoked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Destructor Invoked</a:t>
            </a:r>
          </a:p>
        </p:txBody>
      </p:sp>
    </p:spTree>
    <p:extLst>
      <p:ext uri="{BB962C8B-B14F-4D97-AF65-F5344CB8AC3E}">
        <p14:creationId xmlns:p14="http://schemas.microsoft.com/office/powerpoint/2010/main" val="45462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A5E1-8A53-B7F3-448B-413934E4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5289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Destructor for multiple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47B5-72A0-C22E-1993-52117E3D6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11" y="903769"/>
            <a:ext cx="5805377" cy="11164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Automatic execution of constructors and destructors each time when multiple objects are created and destroyed, respectively.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ECE9F-7355-2693-D1AC-7E85859FD20F}"/>
              </a:ext>
            </a:extLst>
          </p:cNvPr>
          <p:cNvSpPr txBox="1"/>
          <p:nvPr/>
        </p:nvSpPr>
        <p:spPr>
          <a:xfrm>
            <a:off x="6241310" y="0"/>
            <a:ext cx="5950689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effectLst/>
                <a:latin typeface="inter-regular"/>
              </a:rPr>
              <a:t>#include&lt;iostream&gt;</a:t>
            </a:r>
          </a:p>
          <a:p>
            <a:pPr algn="just"/>
            <a:r>
              <a:rPr lang="en-US" b="1" i="0" dirty="0">
                <a:effectLst/>
                <a:latin typeface="inter-regular"/>
              </a:rPr>
              <a:t>using namespace std;</a:t>
            </a:r>
          </a:p>
          <a:p>
            <a:pPr algn="just"/>
            <a:r>
              <a:rPr lang="en-US" b="1" i="0" dirty="0">
                <a:effectLst/>
                <a:latin typeface="inter-regular"/>
              </a:rPr>
              <a:t>class Emp</a:t>
            </a:r>
          </a:p>
          <a:p>
            <a:pPr algn="just"/>
            <a:r>
              <a:rPr lang="en-US" b="1" i="0" dirty="0">
                <a:effectLst/>
                <a:latin typeface="inter-regular"/>
              </a:rPr>
              <a:t>{</a:t>
            </a:r>
          </a:p>
          <a:p>
            <a:pPr algn="just"/>
            <a:r>
              <a:rPr lang="en-US" b="1" i="0" dirty="0">
                <a:effectLst/>
                <a:latin typeface="inter-regular"/>
              </a:rPr>
              <a:t>    public:</a:t>
            </a:r>
          </a:p>
          <a:p>
            <a:pPr algn="just"/>
            <a:r>
              <a:rPr lang="en-US" b="1" i="0" dirty="0">
                <a:effectLst/>
                <a:latin typeface="inter-regular"/>
              </a:rPr>
              <a:t>        Emp()</a:t>
            </a:r>
          </a:p>
          <a:p>
            <a:pPr algn="just"/>
            <a:r>
              <a:rPr lang="en-US" b="1" i="0" dirty="0">
                <a:effectLst/>
                <a:latin typeface="inter-regular"/>
              </a:rPr>
              <a:t>        {</a:t>
            </a:r>
          </a:p>
          <a:p>
            <a:pPr algn="just"/>
            <a:r>
              <a:rPr lang="en-US" b="1" i="0" dirty="0">
                <a:effectLst/>
                <a:latin typeface="inter-regular"/>
              </a:rPr>
              <a:t>         </a:t>
            </a:r>
            <a:r>
              <a:rPr lang="en-US" b="1" i="0" dirty="0" err="1">
                <a:effectLst/>
                <a:latin typeface="inter-regular"/>
              </a:rPr>
              <a:t>cout</a:t>
            </a:r>
            <a:r>
              <a:rPr lang="en-US" b="1" i="0" dirty="0">
                <a:effectLst/>
                <a:latin typeface="inter-regular"/>
              </a:rPr>
              <a:t>&lt;&lt;"\</a:t>
            </a:r>
            <a:r>
              <a:rPr lang="en-US" b="1" i="0" dirty="0" err="1">
                <a:effectLst/>
                <a:latin typeface="inter-regular"/>
              </a:rPr>
              <a:t>nObject</a:t>
            </a:r>
            <a:r>
              <a:rPr lang="en-US" b="1" i="0" dirty="0">
                <a:effectLst/>
                <a:latin typeface="inter-regular"/>
              </a:rPr>
              <a:t> created:\t";</a:t>
            </a:r>
          </a:p>
          <a:p>
            <a:pPr algn="just"/>
            <a:r>
              <a:rPr lang="en-US" b="1" i="0" dirty="0">
                <a:effectLst/>
                <a:latin typeface="inter-regular"/>
              </a:rPr>
              <a:t>        }</a:t>
            </a:r>
          </a:p>
          <a:p>
            <a:pPr algn="just"/>
            <a:r>
              <a:rPr lang="en-US" b="1" i="0" dirty="0">
                <a:effectLst/>
                <a:latin typeface="inter-regular"/>
              </a:rPr>
              <a:t>        </a:t>
            </a:r>
          </a:p>
          <a:p>
            <a:pPr algn="just"/>
            <a:r>
              <a:rPr lang="en-US" b="1" i="0" dirty="0">
                <a:effectLst/>
                <a:latin typeface="inter-regular"/>
              </a:rPr>
              <a:t>        ~Emp()</a:t>
            </a:r>
          </a:p>
          <a:p>
            <a:pPr algn="just"/>
            <a:r>
              <a:rPr lang="en-US" b="1" i="0" dirty="0">
                <a:effectLst/>
                <a:latin typeface="inter-regular"/>
              </a:rPr>
              <a:t>        {</a:t>
            </a:r>
          </a:p>
          <a:p>
            <a:pPr algn="just"/>
            <a:r>
              <a:rPr lang="en-US" b="1" i="0" dirty="0">
                <a:effectLst/>
                <a:latin typeface="inter-regular"/>
              </a:rPr>
              <a:t>            </a:t>
            </a:r>
            <a:r>
              <a:rPr lang="en-US" b="1" i="0" dirty="0" err="1">
                <a:effectLst/>
                <a:latin typeface="inter-regular"/>
              </a:rPr>
              <a:t>cout</a:t>
            </a:r>
            <a:r>
              <a:rPr lang="en-US" b="1" i="0" dirty="0">
                <a:effectLst/>
                <a:latin typeface="inter-regular"/>
              </a:rPr>
              <a:t>&lt;&lt;"\</a:t>
            </a:r>
            <a:r>
              <a:rPr lang="en-US" b="1" i="0" dirty="0" err="1">
                <a:effectLst/>
                <a:latin typeface="inter-regular"/>
              </a:rPr>
              <a:t>nObject</a:t>
            </a:r>
            <a:r>
              <a:rPr lang="en-US" b="1" i="0" dirty="0">
                <a:effectLst/>
                <a:latin typeface="inter-regular"/>
              </a:rPr>
              <a:t> destroyed:\t";</a:t>
            </a:r>
          </a:p>
          <a:p>
            <a:pPr algn="just"/>
            <a:r>
              <a:rPr lang="en-US" b="1" i="0" dirty="0">
                <a:effectLst/>
                <a:latin typeface="inter-regular"/>
              </a:rPr>
              <a:t>     }</a:t>
            </a:r>
          </a:p>
          <a:p>
            <a:pPr algn="just"/>
            <a:r>
              <a:rPr lang="en-US" b="1" i="0" dirty="0">
                <a:effectLst/>
                <a:latin typeface="inter-regular"/>
              </a:rPr>
              <a:t>};</a:t>
            </a:r>
          </a:p>
          <a:p>
            <a:pPr algn="just"/>
            <a:endParaRPr lang="en-US" b="1" i="0" dirty="0">
              <a:effectLst/>
              <a:latin typeface="inter-regular"/>
            </a:endParaRPr>
          </a:p>
          <a:p>
            <a:pPr algn="just"/>
            <a:r>
              <a:rPr lang="en-US" b="1" dirty="0">
                <a:latin typeface="inter-regular"/>
              </a:rPr>
              <a:t>Int </a:t>
            </a:r>
            <a:r>
              <a:rPr lang="en-US" b="1" i="0" dirty="0">
                <a:effectLst/>
                <a:latin typeface="inter-regular"/>
              </a:rPr>
              <a:t>main()</a:t>
            </a:r>
          </a:p>
          <a:p>
            <a:pPr algn="just"/>
            <a:r>
              <a:rPr lang="en-US" b="1" i="0" dirty="0">
                <a:effectLst/>
                <a:latin typeface="inter-regular"/>
              </a:rPr>
              <a:t>{</a:t>
            </a:r>
          </a:p>
          <a:p>
            <a:pPr algn="just"/>
            <a:r>
              <a:rPr lang="en-US" b="1" i="0" dirty="0">
                <a:effectLst/>
                <a:highlight>
                  <a:srgbClr val="FFFF00"/>
                </a:highlight>
                <a:latin typeface="inter-regular"/>
              </a:rPr>
              <a:t>    Emp e1,e2,e3;</a:t>
            </a:r>
          </a:p>
          <a:p>
            <a:pPr algn="just"/>
            <a:r>
              <a:rPr lang="en-US" b="1" i="0" dirty="0">
                <a:effectLst/>
                <a:latin typeface="inter-regular"/>
              </a:rPr>
              <a:t>    return 0;</a:t>
            </a:r>
          </a:p>
          <a:p>
            <a:pPr algn="just"/>
            <a:r>
              <a:rPr lang="en-US" b="1" i="0" dirty="0">
                <a:effectLst/>
                <a:latin typeface="inter-regular"/>
              </a:rPr>
              <a:t>}</a:t>
            </a:r>
            <a:endParaRPr lang="en-US" dirty="0">
              <a:latin typeface="inter-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31772-D76E-8D47-E98D-8C604EA8B1B3}"/>
              </a:ext>
            </a:extLst>
          </p:cNvPr>
          <p:cNvSpPr txBox="1"/>
          <p:nvPr/>
        </p:nvSpPr>
        <p:spPr>
          <a:xfrm>
            <a:off x="566626" y="2497455"/>
            <a:ext cx="3734686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inter-regular"/>
              </a:rPr>
              <a:t>Emp e1,e2,e3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</a:rPr>
              <a:t>Output: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Constructor executed   --for obj1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Constructor executed   --for obj2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Constructor executed   --for obj3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Destructor executed   -- for obj3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Destructor executed   -- for obj2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Destructor executed   -- for obj1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245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A5E1-8A53-B7F3-448B-413934E4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289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Constructor and destructor with </a:t>
            </a:r>
            <a:r>
              <a:rPr lang="en-US" sz="2800" b="1" dirty="0">
                <a:solidFill>
                  <a:srgbClr val="FF0000"/>
                </a:solidFill>
              </a:rPr>
              <a:t>static data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47B5-72A0-C22E-1993-52117E3D6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11" y="903769"/>
            <a:ext cx="5805377" cy="11164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The number of times  constructor and destructors are called with static member 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ECE9F-7355-2693-D1AC-7E85859FD20F}"/>
              </a:ext>
            </a:extLst>
          </p:cNvPr>
          <p:cNvSpPr txBox="1"/>
          <p:nvPr/>
        </p:nvSpPr>
        <p:spPr>
          <a:xfrm>
            <a:off x="6241314" y="680484"/>
            <a:ext cx="5950689" cy="60016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600" b="1" i="0" dirty="0">
                <a:effectLst/>
                <a:latin typeface="inter-regular"/>
              </a:rPr>
              <a:t>#include&lt;iostream&gt;</a:t>
            </a:r>
          </a:p>
          <a:p>
            <a:pPr algn="just"/>
            <a:r>
              <a:rPr lang="en-US" sz="1600" b="1" i="0" dirty="0">
                <a:effectLst/>
                <a:latin typeface="inter-regular"/>
              </a:rPr>
              <a:t>using namespace std;</a:t>
            </a:r>
          </a:p>
          <a:p>
            <a:pPr algn="just"/>
            <a:r>
              <a:rPr lang="en-US" sz="1600" b="1" i="0" dirty="0">
                <a:effectLst/>
                <a:latin typeface="inter-regular"/>
              </a:rPr>
              <a:t>class Emp</a:t>
            </a:r>
          </a:p>
          <a:p>
            <a:pPr algn="just"/>
            <a:r>
              <a:rPr lang="en-US" sz="1600" b="1" i="0" dirty="0">
                <a:effectLst/>
                <a:latin typeface="inter-regular"/>
              </a:rPr>
              <a:t>{ </a:t>
            </a:r>
          </a:p>
          <a:p>
            <a:pPr algn="just"/>
            <a:r>
              <a:rPr lang="en-US" sz="1600" b="1" dirty="0">
                <a:latin typeface="inter-regular"/>
              </a:rPr>
              <a:t> public: </a:t>
            </a:r>
          </a:p>
          <a:p>
            <a:pPr algn="just"/>
            <a:r>
              <a:rPr lang="en-US" sz="1600" b="1" i="0" dirty="0">
                <a:solidFill>
                  <a:srgbClr val="FF0000"/>
                </a:solidFill>
                <a:effectLst/>
                <a:latin typeface="inter-regular"/>
              </a:rPr>
              <a:t> static int count;</a:t>
            </a:r>
          </a:p>
          <a:p>
            <a:pPr algn="just"/>
            <a:r>
              <a:rPr lang="en-US" sz="1600" b="1" i="0" dirty="0">
                <a:effectLst/>
                <a:latin typeface="inter-regular"/>
              </a:rPr>
              <a:t>    public:</a:t>
            </a:r>
          </a:p>
          <a:p>
            <a:pPr algn="just"/>
            <a:r>
              <a:rPr lang="en-US" sz="1600" b="1" i="0" dirty="0">
                <a:effectLst/>
                <a:latin typeface="inter-regular"/>
              </a:rPr>
              <a:t>        Emp()</a:t>
            </a:r>
          </a:p>
          <a:p>
            <a:pPr algn="just"/>
            <a:r>
              <a:rPr lang="en-US" sz="1600" b="1" i="0" dirty="0">
                <a:effectLst/>
                <a:latin typeface="inter-regular"/>
              </a:rPr>
              <a:t>        {</a:t>
            </a:r>
            <a:endParaRPr lang="en-US" sz="1600" b="1" dirty="0">
              <a:latin typeface="inter-regular"/>
            </a:endParaRPr>
          </a:p>
          <a:p>
            <a:pPr algn="just"/>
            <a:r>
              <a:rPr lang="en-US" sz="1600" b="1" i="0" dirty="0">
                <a:effectLst/>
                <a:latin typeface="inter-regular"/>
              </a:rPr>
              <a:t>          </a:t>
            </a:r>
            <a:r>
              <a:rPr lang="en-US" sz="1600" b="1" i="0" dirty="0">
                <a:effectLst/>
                <a:highlight>
                  <a:srgbClr val="FFFF00"/>
                </a:highlight>
                <a:latin typeface="inter-regular"/>
              </a:rPr>
              <a:t>count++;</a:t>
            </a:r>
          </a:p>
          <a:p>
            <a:pPr algn="just"/>
            <a:r>
              <a:rPr lang="en-US" sz="1600" b="1" i="0" dirty="0">
                <a:effectLst/>
                <a:latin typeface="inter-regular"/>
              </a:rPr>
              <a:t>         </a:t>
            </a:r>
            <a:r>
              <a:rPr lang="en-US" sz="1600" b="1" i="0" dirty="0" err="1">
                <a:effectLst/>
                <a:latin typeface="inter-regular"/>
              </a:rPr>
              <a:t>cout</a:t>
            </a:r>
            <a:r>
              <a:rPr lang="en-US" sz="1600" b="1" i="0" dirty="0">
                <a:effectLst/>
                <a:latin typeface="inter-regular"/>
              </a:rPr>
              <a:t>&lt;&lt;"\</a:t>
            </a:r>
            <a:r>
              <a:rPr lang="en-US" sz="1600" b="1" i="0" dirty="0" err="1">
                <a:effectLst/>
                <a:latin typeface="inter-regular"/>
              </a:rPr>
              <a:t>nObject</a:t>
            </a:r>
            <a:r>
              <a:rPr lang="en-US" sz="1600" b="1" i="0" dirty="0">
                <a:effectLst/>
                <a:latin typeface="inter-regular"/>
              </a:rPr>
              <a:t> created:\t"&lt;&lt;count;</a:t>
            </a:r>
          </a:p>
          <a:p>
            <a:pPr algn="just"/>
            <a:r>
              <a:rPr lang="en-US" sz="1600" b="1" i="0" dirty="0">
                <a:effectLst/>
                <a:latin typeface="inter-regular"/>
              </a:rPr>
              <a:t>        }</a:t>
            </a:r>
          </a:p>
          <a:p>
            <a:pPr algn="just"/>
            <a:r>
              <a:rPr lang="en-US" sz="1600" b="1" i="0" dirty="0">
                <a:effectLst/>
                <a:latin typeface="inter-regular"/>
              </a:rPr>
              <a:t>         ~Emp()</a:t>
            </a:r>
          </a:p>
          <a:p>
            <a:pPr algn="just"/>
            <a:r>
              <a:rPr lang="en-US" sz="1600" b="1" i="0" dirty="0">
                <a:effectLst/>
                <a:latin typeface="inter-regular"/>
              </a:rPr>
              <a:t>        {</a:t>
            </a:r>
          </a:p>
          <a:p>
            <a:pPr algn="just"/>
            <a:r>
              <a:rPr lang="en-US" sz="1600" b="1" i="0" dirty="0">
                <a:effectLst/>
                <a:latin typeface="inter-regular"/>
              </a:rPr>
              <a:t>            </a:t>
            </a:r>
            <a:r>
              <a:rPr lang="en-US" sz="1600" b="1" i="0" dirty="0" err="1">
                <a:effectLst/>
                <a:latin typeface="inter-regular"/>
              </a:rPr>
              <a:t>cout</a:t>
            </a:r>
            <a:r>
              <a:rPr lang="en-US" sz="1600" b="1" i="0" dirty="0">
                <a:effectLst/>
                <a:latin typeface="inter-regular"/>
              </a:rPr>
              <a:t>&lt;&lt;"\</a:t>
            </a:r>
            <a:r>
              <a:rPr lang="en-US" sz="1600" b="1" i="0" dirty="0" err="1">
                <a:effectLst/>
                <a:latin typeface="inter-regular"/>
              </a:rPr>
              <a:t>nObject</a:t>
            </a:r>
            <a:r>
              <a:rPr lang="en-US" sz="1600" b="1" i="0" dirty="0">
                <a:effectLst/>
                <a:latin typeface="inter-regular"/>
              </a:rPr>
              <a:t> destroyed:\t"&lt;&lt;count;</a:t>
            </a:r>
          </a:p>
          <a:p>
            <a:pPr algn="just"/>
            <a:r>
              <a:rPr lang="en-US" sz="1600" b="1" dirty="0">
                <a:highlight>
                  <a:srgbClr val="FFFF00"/>
                </a:highlight>
                <a:latin typeface="inter-regular"/>
              </a:rPr>
              <a:t>           count--;</a:t>
            </a:r>
            <a:endParaRPr lang="en-US" sz="1600" b="1" i="0" dirty="0">
              <a:effectLst/>
              <a:highlight>
                <a:srgbClr val="FFFF00"/>
              </a:highlight>
              <a:latin typeface="inter-regular"/>
            </a:endParaRPr>
          </a:p>
          <a:p>
            <a:pPr algn="just"/>
            <a:r>
              <a:rPr lang="en-US" sz="1600" b="1" i="0" dirty="0">
                <a:effectLst/>
                <a:latin typeface="inter-regular"/>
              </a:rPr>
              <a:t>     }</a:t>
            </a:r>
          </a:p>
          <a:p>
            <a:pPr algn="just"/>
            <a:r>
              <a:rPr lang="en-US" sz="1600" b="1" i="0" dirty="0">
                <a:effectLst/>
                <a:latin typeface="inter-regular"/>
              </a:rPr>
              <a:t>};</a:t>
            </a:r>
          </a:p>
          <a:p>
            <a:pPr algn="just"/>
            <a:r>
              <a:rPr lang="en-US" sz="1600" b="1" i="0" dirty="0">
                <a:solidFill>
                  <a:srgbClr val="FF0000"/>
                </a:solidFill>
                <a:effectLst/>
                <a:latin typeface="inter-regular"/>
              </a:rPr>
              <a:t>Int Emp::count=0;</a:t>
            </a:r>
          </a:p>
          <a:p>
            <a:pPr algn="just"/>
            <a:r>
              <a:rPr lang="en-US" sz="1600" b="1" dirty="0">
                <a:latin typeface="inter-regular"/>
              </a:rPr>
              <a:t>Int </a:t>
            </a:r>
            <a:r>
              <a:rPr lang="en-US" sz="1600" b="1" i="0" dirty="0">
                <a:effectLst/>
                <a:latin typeface="inter-regular"/>
              </a:rPr>
              <a:t>main()</a:t>
            </a:r>
          </a:p>
          <a:p>
            <a:pPr algn="just"/>
            <a:r>
              <a:rPr lang="en-US" sz="1600" b="1" i="0" dirty="0">
                <a:effectLst/>
                <a:latin typeface="inter-regular"/>
              </a:rPr>
              <a:t>{</a:t>
            </a:r>
          </a:p>
          <a:p>
            <a:pPr algn="just"/>
            <a:r>
              <a:rPr lang="en-US" sz="1600" b="1" i="0" dirty="0">
                <a:effectLst/>
                <a:latin typeface="inter-regular"/>
              </a:rPr>
              <a:t>    Emp e1,e2,e3;</a:t>
            </a:r>
          </a:p>
          <a:p>
            <a:pPr algn="just"/>
            <a:r>
              <a:rPr lang="en-US" sz="1600" b="1" i="0" dirty="0">
                <a:effectLst/>
                <a:latin typeface="inter-regular"/>
              </a:rPr>
              <a:t>    return 0;</a:t>
            </a:r>
          </a:p>
          <a:p>
            <a:pPr algn="just"/>
            <a:r>
              <a:rPr lang="en-US" sz="1600" b="1" i="0" dirty="0">
                <a:effectLst/>
                <a:latin typeface="inter-regular"/>
              </a:rPr>
              <a:t>}</a:t>
            </a:r>
            <a:endParaRPr lang="en-US" sz="1600" dirty="0">
              <a:latin typeface="inter-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31772-D76E-8D47-E98D-8C604EA8B1B3}"/>
              </a:ext>
            </a:extLst>
          </p:cNvPr>
          <p:cNvSpPr txBox="1"/>
          <p:nvPr/>
        </p:nvSpPr>
        <p:spPr>
          <a:xfrm>
            <a:off x="566626" y="2497455"/>
            <a:ext cx="3734686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inter-regular"/>
              </a:rPr>
              <a:t>Emp e1,e2,e3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</a:rPr>
              <a:t>Output: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Constructor executed:1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Constructor executed:2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Constructor executed:3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Destructor executed:3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Destructor executed:2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Destructor executed:1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921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6A032F-3F82-23C9-B2D2-5E12467466D1}"/>
              </a:ext>
            </a:extLst>
          </p:cNvPr>
          <p:cNvSpPr txBox="1"/>
          <p:nvPr/>
        </p:nvSpPr>
        <p:spPr>
          <a:xfrm>
            <a:off x="184731" y="184667"/>
            <a:ext cx="117343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PROBLEM STATEMENT: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Car rental agency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You are tasked with developing software for a car rental agency using the provided Car class.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Car class includes features to count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total number of cars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track rentals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Each car has a unique identifier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carno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 assigned during rental.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Question: The car rental agency wants to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implement a new feature to track the return of rented cars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more accurately. Describe how you would enhance the existing code to ensure that when a car is returned, it is correctly marked as available, and the count of rented cars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carsRented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 is updated accordingly.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D44F7F-FBC1-6517-090F-316B80EB2316}"/>
              </a:ext>
            </a:extLst>
          </p:cNvPr>
          <p:cNvSpPr txBox="1"/>
          <p:nvPr/>
        </p:nvSpPr>
        <p:spPr>
          <a:xfrm>
            <a:off x="333587" y="3046228"/>
            <a:ext cx="6097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Total cars: 3</a:t>
            </a:r>
          </a:p>
          <a:p>
            <a:r>
              <a:rPr lang="en-US" dirty="0"/>
              <a:t>Car:1001 rented.</a:t>
            </a:r>
          </a:p>
          <a:p>
            <a:r>
              <a:rPr lang="en-US" dirty="0"/>
              <a:t>Total cars rented: 1</a:t>
            </a:r>
          </a:p>
          <a:p>
            <a:r>
              <a:rPr lang="en-US" dirty="0"/>
              <a:t>Car:2001 rented.</a:t>
            </a:r>
          </a:p>
          <a:p>
            <a:r>
              <a:rPr lang="en-US" dirty="0"/>
              <a:t>Total cars rented: 2</a:t>
            </a:r>
          </a:p>
          <a:p>
            <a:r>
              <a:rPr lang="en-US" dirty="0"/>
              <a:t>Car 2001returned.</a:t>
            </a:r>
          </a:p>
          <a:p>
            <a:r>
              <a:rPr lang="en-US" dirty="0"/>
              <a:t>Car:3001 rented.</a:t>
            </a:r>
          </a:p>
          <a:p>
            <a:r>
              <a:rPr lang="en-US" dirty="0"/>
              <a:t>Total cars: 3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A37F3EE-4666-DF68-4715-0A969EFA6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8655"/>
            <a:ext cx="65" cy="477311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08C7F3-DAFE-95AD-CC07-4EA8662E728C}"/>
              </a:ext>
            </a:extLst>
          </p:cNvPr>
          <p:cNvSpPr txBox="1"/>
          <p:nvPr/>
        </p:nvSpPr>
        <p:spPr>
          <a:xfrm>
            <a:off x="4718198" y="2907728"/>
            <a:ext cx="6097772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LOGIC: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>
                <a:solidFill>
                  <a:srgbClr val="FF0000"/>
                </a:solidFill>
              </a:rPr>
              <a:t>Car</a:t>
            </a:r>
            <a:r>
              <a:rPr lang="en-US" dirty="0"/>
              <a:t> class with static counters: </a:t>
            </a:r>
            <a:r>
              <a:rPr lang="en-US" dirty="0" err="1">
                <a:solidFill>
                  <a:srgbClr val="FF0000"/>
                </a:solidFill>
              </a:rPr>
              <a:t>numberOfCars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carsRented</a:t>
            </a:r>
            <a:r>
              <a:rPr lang="en-US" dirty="0"/>
              <a:t>.</a:t>
            </a:r>
          </a:p>
          <a:p>
            <a:r>
              <a:rPr lang="en-US" dirty="0"/>
              <a:t>In the Car class, create methods: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Rent</a:t>
            </a:r>
            <a:r>
              <a:rPr lang="en-US" dirty="0"/>
              <a:t>(int </a:t>
            </a:r>
            <a:r>
              <a:rPr lang="en-US" dirty="0" err="1"/>
              <a:t>c_no</a:t>
            </a:r>
            <a:r>
              <a:rPr lang="en-US" dirty="0"/>
              <a:t>) to rent a car with a unique </a:t>
            </a:r>
            <a:r>
              <a:rPr lang="en-US" dirty="0" err="1"/>
              <a:t>carno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(int </a:t>
            </a:r>
            <a:r>
              <a:rPr lang="en-US" dirty="0" err="1"/>
              <a:t>c_no</a:t>
            </a:r>
            <a:r>
              <a:rPr lang="en-US" dirty="0"/>
              <a:t>) to return a rented car.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Increment </a:t>
            </a:r>
            <a:r>
              <a:rPr lang="en-US" dirty="0" err="1">
                <a:solidFill>
                  <a:srgbClr val="FF0000"/>
                </a:solidFill>
              </a:rPr>
              <a:t>numberOfCars</a:t>
            </a:r>
            <a:r>
              <a:rPr lang="en-US" dirty="0"/>
              <a:t> in the constructor and decrement it in the destructor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three cars (car1, car2, and car3).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Display </a:t>
            </a:r>
            <a:r>
              <a:rPr lang="en-US" dirty="0" err="1"/>
              <a:t>numberOfCars</a:t>
            </a:r>
            <a:r>
              <a:rPr lang="en-US" dirty="0"/>
              <a:t> initially.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Call Rent() and Return() methods with car </a:t>
            </a:r>
            <a:r>
              <a:rPr lang="en-US" dirty="0" err="1"/>
              <a:t>nubmers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Display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numberOfCars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after the operations.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C1BD7D6C-32C0-A5C9-E030-48932104E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3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2843DD-31E5-61AC-31A7-B28B50028F5D}"/>
              </a:ext>
            </a:extLst>
          </p:cNvPr>
          <p:cNvSpPr txBox="1"/>
          <p:nvPr/>
        </p:nvSpPr>
        <p:spPr>
          <a:xfrm>
            <a:off x="0" y="0"/>
            <a:ext cx="5948030" cy="6463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class Car {</a:t>
            </a:r>
          </a:p>
          <a:p>
            <a:r>
              <a:rPr lang="en-US" dirty="0"/>
              <a:t>private: 	int </a:t>
            </a:r>
            <a:r>
              <a:rPr lang="en-US" dirty="0" err="1"/>
              <a:t>carno</a:t>
            </a:r>
            <a:r>
              <a:rPr lang="en-US" dirty="0"/>
              <a:t>;     bool </a:t>
            </a:r>
            <a:r>
              <a:rPr lang="en-US" dirty="0" err="1"/>
              <a:t>isRented</a:t>
            </a:r>
            <a:r>
              <a:rPr lang="en-US" dirty="0"/>
              <a:t> = false;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static int </a:t>
            </a:r>
            <a:r>
              <a:rPr lang="en-US" dirty="0" err="1"/>
              <a:t>numberOfCars</a:t>
            </a:r>
            <a:r>
              <a:rPr lang="en-US" dirty="0"/>
              <a:t>;     static int </a:t>
            </a:r>
            <a:r>
              <a:rPr lang="en-US" dirty="0" err="1"/>
              <a:t>carsRented</a:t>
            </a:r>
            <a:r>
              <a:rPr lang="en-US" dirty="0"/>
              <a:t>;</a:t>
            </a:r>
          </a:p>
          <a:p>
            <a:r>
              <a:rPr lang="en-US" dirty="0"/>
              <a:t>    Car() {</a:t>
            </a:r>
          </a:p>
          <a:p>
            <a:r>
              <a:rPr lang="en-US" dirty="0"/>
              <a:t>        </a:t>
            </a:r>
            <a:r>
              <a:rPr lang="en-US" dirty="0" err="1"/>
              <a:t>numberOfCars</a:t>
            </a:r>
            <a:r>
              <a:rPr lang="en-US" dirty="0"/>
              <a:t>++;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~Car() {</a:t>
            </a:r>
          </a:p>
          <a:p>
            <a:r>
              <a:rPr lang="en-US" dirty="0"/>
              <a:t>        </a:t>
            </a:r>
            <a:r>
              <a:rPr lang="en-US" dirty="0" err="1"/>
              <a:t>numberOfCars</a:t>
            </a:r>
            <a:r>
              <a:rPr lang="en-US" dirty="0"/>
              <a:t>--;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void Rent(int </a:t>
            </a:r>
            <a:r>
              <a:rPr lang="en-US" dirty="0" err="1"/>
              <a:t>c_no</a:t>
            </a:r>
            <a:r>
              <a:rPr lang="en-US" dirty="0"/>
              <a:t>) {</a:t>
            </a:r>
          </a:p>
          <a:p>
            <a:r>
              <a:rPr lang="en-US" dirty="0"/>
              <a:t>    	</a:t>
            </a:r>
            <a:r>
              <a:rPr lang="en-US" dirty="0" err="1"/>
              <a:t>carno</a:t>
            </a:r>
            <a:r>
              <a:rPr lang="en-US" dirty="0"/>
              <a:t>=</a:t>
            </a:r>
            <a:r>
              <a:rPr lang="en-US" dirty="0" err="1"/>
              <a:t>c_no</a:t>
            </a:r>
            <a:r>
              <a:rPr lang="en-US" dirty="0"/>
              <a:t>;</a:t>
            </a:r>
          </a:p>
          <a:p>
            <a:r>
              <a:rPr lang="en-US" dirty="0"/>
              <a:t>        if (!</a:t>
            </a:r>
            <a:r>
              <a:rPr lang="en-US" dirty="0" err="1"/>
              <a:t>isRented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isRented</a:t>
            </a:r>
            <a:r>
              <a:rPr lang="en-US" dirty="0"/>
              <a:t> = true;</a:t>
            </a:r>
          </a:p>
          <a:p>
            <a:r>
              <a:rPr lang="en-US" dirty="0"/>
              <a:t>            </a:t>
            </a:r>
            <a:r>
              <a:rPr lang="en-US" dirty="0" err="1"/>
              <a:t>carsRented</a:t>
            </a:r>
            <a:r>
              <a:rPr lang="en-US" dirty="0"/>
              <a:t>++;</a:t>
            </a:r>
          </a:p>
          <a:p>
            <a:r>
              <a:rPr lang="en-US" dirty="0" err="1"/>
              <a:t>cout</a:t>
            </a:r>
            <a:r>
              <a:rPr lang="en-US" dirty="0"/>
              <a:t> &lt;&lt; "Car:"&lt;&lt;</a:t>
            </a:r>
            <a:r>
              <a:rPr lang="en-US" dirty="0" err="1"/>
              <a:t>carno</a:t>
            </a:r>
            <a:r>
              <a:rPr lang="en-US" dirty="0"/>
              <a:t>&lt;&lt;" rented.\n";             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else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"Car"&lt;&lt;</a:t>
            </a:r>
            <a:r>
              <a:rPr lang="en-US" dirty="0" err="1"/>
              <a:t>carno</a:t>
            </a:r>
            <a:r>
              <a:rPr lang="en-US" dirty="0"/>
              <a:t>&lt;&lt;" is already rented.\n";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FEC29-9EA9-FDD7-F2A3-BBA664CA66AF}"/>
              </a:ext>
            </a:extLst>
          </p:cNvPr>
          <p:cNvSpPr txBox="1"/>
          <p:nvPr/>
        </p:nvSpPr>
        <p:spPr>
          <a:xfrm>
            <a:off x="5816009" y="0"/>
            <a:ext cx="6375105" cy="6740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void Return(int </a:t>
            </a:r>
            <a:r>
              <a:rPr lang="en-US" dirty="0" err="1"/>
              <a:t>c_no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carno</a:t>
            </a:r>
            <a:r>
              <a:rPr lang="en-US" dirty="0"/>
              <a:t>=</a:t>
            </a:r>
            <a:r>
              <a:rPr lang="en-US" dirty="0" err="1"/>
              <a:t>c_no</a:t>
            </a:r>
            <a:r>
              <a:rPr lang="en-US" dirty="0"/>
              <a:t>;</a:t>
            </a:r>
          </a:p>
          <a:p>
            <a:r>
              <a:rPr lang="en-US" dirty="0"/>
              <a:t>	    if (</a:t>
            </a:r>
            <a:r>
              <a:rPr lang="en-US" dirty="0" err="1"/>
              <a:t>isRented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isRented</a:t>
            </a:r>
            <a:r>
              <a:rPr lang="en-US" dirty="0"/>
              <a:t> = false;</a:t>
            </a:r>
          </a:p>
          <a:p>
            <a:r>
              <a:rPr lang="en-US" dirty="0"/>
              <a:t>            </a:t>
            </a:r>
            <a:r>
              <a:rPr lang="en-US" dirty="0" err="1"/>
              <a:t>carsRented</a:t>
            </a:r>
            <a:r>
              <a:rPr lang="en-US" dirty="0"/>
              <a:t>++;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"Car "&lt;&lt;</a:t>
            </a:r>
            <a:r>
              <a:rPr lang="en-US" dirty="0" err="1"/>
              <a:t>carno</a:t>
            </a:r>
            <a:r>
              <a:rPr lang="en-US" dirty="0"/>
              <a:t>&lt;&lt;" returned.\n";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else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"Car "&lt;&lt;</a:t>
            </a:r>
            <a:r>
              <a:rPr lang="en-US" dirty="0" err="1"/>
              <a:t>carno</a:t>
            </a:r>
            <a:r>
              <a:rPr lang="en-US" dirty="0"/>
              <a:t>&lt;&lt;" is already available.\n";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Car::</a:t>
            </a:r>
            <a:r>
              <a:rPr lang="en-US" dirty="0" err="1"/>
              <a:t>numberOfCars</a:t>
            </a:r>
            <a:r>
              <a:rPr lang="en-US" dirty="0"/>
              <a:t> = 0; int Car::</a:t>
            </a:r>
            <a:r>
              <a:rPr lang="en-US" dirty="0" err="1"/>
              <a:t>carsRented</a:t>
            </a:r>
            <a:r>
              <a:rPr lang="en-US" dirty="0"/>
              <a:t> = 0;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Car car1, car2, car3;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"Total cars: " &lt;&lt; Car::</a:t>
            </a:r>
            <a:r>
              <a:rPr lang="en-US" dirty="0" err="1"/>
              <a:t>numberOfCars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car1.Rent(1001);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"Total cars rented: " &lt;&lt; Car::</a:t>
            </a:r>
            <a:r>
              <a:rPr lang="en-US" dirty="0" err="1"/>
              <a:t>carsRented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car2.Rent(2001);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"Total cars rented: " &lt;&lt; Car::</a:t>
            </a:r>
            <a:r>
              <a:rPr lang="en-US" dirty="0" err="1"/>
              <a:t>carsRented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car2.Return(2001);     car3.Rent(3001);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"Total cars: " &lt;&lt; Car::</a:t>
            </a:r>
            <a:r>
              <a:rPr lang="en-US" dirty="0" err="1"/>
              <a:t>numberOfCars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133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D4664D-AE85-B83C-47DD-B3680A53882B}"/>
              </a:ext>
            </a:extLst>
          </p:cNvPr>
          <p:cNvSpPr txBox="1"/>
          <p:nvPr/>
        </p:nvSpPr>
        <p:spPr>
          <a:xfrm>
            <a:off x="239167" y="131609"/>
            <a:ext cx="118500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Statement:  Library management system</a:t>
            </a:r>
          </a:p>
          <a:p>
            <a:r>
              <a:rPr lang="en-US" dirty="0"/>
              <a:t>You are developing software for a library management system using a Book class that counts the total number of books and manages book borrowing. </a:t>
            </a:r>
          </a:p>
          <a:p>
            <a:r>
              <a:rPr lang="en-US" dirty="0"/>
              <a:t>The library wants to enhance the system to accurately track book returns.</a:t>
            </a:r>
          </a:p>
          <a:p>
            <a:endParaRPr lang="en-US" dirty="0"/>
          </a:p>
          <a:p>
            <a:r>
              <a:rPr lang="en-US" dirty="0"/>
              <a:t>Describe how you would modify the existing Book class to ensure that when a book is returned, it is correctly marked as available, and the count of borrowed books (</a:t>
            </a:r>
            <a:r>
              <a:rPr lang="en-US" dirty="0" err="1"/>
              <a:t>booksBorrowed</a:t>
            </a:r>
            <a:r>
              <a:rPr lang="en-US" dirty="0"/>
              <a:t>) is updated accurately. Provide code changes or explanations for this enhancement.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25390-CB14-0A07-3037-C7F634412F87}"/>
              </a:ext>
            </a:extLst>
          </p:cNvPr>
          <p:cNvSpPr txBox="1"/>
          <p:nvPr/>
        </p:nvSpPr>
        <p:spPr>
          <a:xfrm>
            <a:off x="239167" y="3078125"/>
            <a:ext cx="5491782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Testcase:</a:t>
            </a:r>
          </a:p>
          <a:p>
            <a:endParaRPr lang="en-US" sz="1600" dirty="0"/>
          </a:p>
          <a:p>
            <a:r>
              <a:rPr lang="en-US" sz="1600" dirty="0"/>
              <a:t>Total books in the library: 3</a:t>
            </a:r>
          </a:p>
          <a:p>
            <a:r>
              <a:rPr lang="en-US" sz="1600" dirty="0"/>
              <a:t>Book "Introduction to Programming" has been borrowed.</a:t>
            </a:r>
          </a:p>
          <a:p>
            <a:r>
              <a:rPr lang="en-US" sz="1600" dirty="0"/>
              <a:t>Books currently borrowed: 1</a:t>
            </a:r>
          </a:p>
          <a:p>
            <a:r>
              <a:rPr lang="en-US" sz="1600" dirty="0"/>
              <a:t>Book "Data Structures and Algorithms" has been borrowed.</a:t>
            </a:r>
          </a:p>
          <a:p>
            <a:r>
              <a:rPr lang="en-US" sz="1600" dirty="0"/>
              <a:t>Book "Data Structures and Algorithms" has been returned.</a:t>
            </a:r>
          </a:p>
          <a:p>
            <a:r>
              <a:rPr lang="en-US" sz="1600" dirty="0"/>
              <a:t>Books currently borrowed: 1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DC60709-BC41-1ED3-6CF2-6053E3AE1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8655"/>
            <a:ext cx="65" cy="477311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D4156E-79B3-5E9D-B6C3-134EA74A75AA}"/>
              </a:ext>
            </a:extLst>
          </p:cNvPr>
          <p:cNvSpPr txBox="1"/>
          <p:nvPr/>
        </p:nvSpPr>
        <p:spPr>
          <a:xfrm>
            <a:off x="6094228" y="2567524"/>
            <a:ext cx="6097772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Logic: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Create a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Book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class with static counters: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totalBooks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and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booksBorrowed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In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Book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class, define methods to borrow and return books.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Increment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totalBooks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in the constructor and decrement it in the destructor.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In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main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function: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Create book objects.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Display the initial total book count.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Borrow and return books.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Display the current count of borrowed books.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087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A74005-1834-0053-25CE-889572519D66}"/>
              </a:ext>
            </a:extLst>
          </p:cNvPr>
          <p:cNvSpPr txBox="1"/>
          <p:nvPr/>
        </p:nvSpPr>
        <p:spPr>
          <a:xfrm>
            <a:off x="1" y="0"/>
            <a:ext cx="6096000" cy="69865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#include &lt;iostream&gt;   using namespace std;</a:t>
            </a:r>
          </a:p>
          <a:p>
            <a:r>
              <a:rPr lang="en-US" sz="1400" b="1" dirty="0"/>
              <a:t>class Book {</a:t>
            </a:r>
          </a:p>
          <a:p>
            <a:r>
              <a:rPr lang="en-US" sz="1400" dirty="0"/>
              <a:t>private:       string </a:t>
            </a:r>
            <a:r>
              <a:rPr lang="en-US" sz="1400" dirty="0" err="1"/>
              <a:t>bookTitle</a:t>
            </a:r>
            <a:r>
              <a:rPr lang="en-US" sz="1400" dirty="0"/>
              <a:t>;     bool </a:t>
            </a:r>
            <a:r>
              <a:rPr lang="en-US" sz="1400" dirty="0" err="1"/>
              <a:t>isBorrowed</a:t>
            </a:r>
            <a:r>
              <a:rPr lang="en-US" sz="1400" dirty="0"/>
              <a:t> = false;</a:t>
            </a:r>
          </a:p>
          <a:p>
            <a:r>
              <a:rPr lang="en-US" sz="1400" dirty="0"/>
              <a:t>public:</a:t>
            </a:r>
          </a:p>
          <a:p>
            <a:r>
              <a:rPr lang="en-US" sz="1400" dirty="0"/>
              <a:t>    static int </a:t>
            </a:r>
            <a:r>
              <a:rPr lang="en-US" sz="1400" dirty="0" err="1"/>
              <a:t>totalBooks</a:t>
            </a:r>
            <a:r>
              <a:rPr lang="en-US" sz="1400" dirty="0"/>
              <a:t>;     static int </a:t>
            </a:r>
            <a:r>
              <a:rPr lang="en-US" sz="1400" dirty="0" err="1"/>
              <a:t>booksBorrowed</a:t>
            </a:r>
            <a:r>
              <a:rPr lang="en-US" sz="1400" dirty="0"/>
              <a:t>;</a:t>
            </a:r>
          </a:p>
          <a:p>
            <a:r>
              <a:rPr lang="en-US" sz="1400" dirty="0"/>
              <a:t>    Book(const string&amp; title) : </a:t>
            </a:r>
            <a:r>
              <a:rPr lang="en-US" sz="1400" dirty="0" err="1"/>
              <a:t>bookTitle</a:t>
            </a:r>
            <a:r>
              <a:rPr lang="en-US" sz="1400" dirty="0"/>
              <a:t>(title)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totalBooks</a:t>
            </a:r>
            <a:r>
              <a:rPr lang="en-US" sz="1400" dirty="0"/>
              <a:t>++;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~Book()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totalBooks</a:t>
            </a:r>
            <a:r>
              <a:rPr lang="en-US" sz="1400" dirty="0"/>
              <a:t>--;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>
                <a:solidFill>
                  <a:srgbClr val="3333FF"/>
                </a:solidFill>
              </a:rPr>
              <a:t>    void Borrow() {</a:t>
            </a:r>
          </a:p>
          <a:p>
            <a:r>
              <a:rPr lang="en-US" sz="1400" dirty="0"/>
              <a:t>        if (!</a:t>
            </a:r>
            <a:r>
              <a:rPr lang="en-US" sz="1400" dirty="0" err="1"/>
              <a:t>isBorrowed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isBorrowed</a:t>
            </a:r>
            <a:r>
              <a:rPr lang="en-US" sz="1400" dirty="0"/>
              <a:t> = true;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booksBorrowed</a:t>
            </a:r>
            <a:r>
              <a:rPr lang="en-US" sz="1400" dirty="0"/>
              <a:t>++;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cout</a:t>
            </a:r>
            <a:r>
              <a:rPr lang="en-US" sz="1400" dirty="0"/>
              <a:t> &lt;&lt; "Book \"" &lt;&lt; </a:t>
            </a:r>
            <a:r>
              <a:rPr lang="en-US" sz="1400" dirty="0" err="1"/>
              <a:t>bookTitle</a:t>
            </a:r>
            <a:r>
              <a:rPr lang="en-US" sz="1400" dirty="0"/>
              <a:t> &lt;&lt; "\" has been borrowed.\n";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else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cout</a:t>
            </a:r>
            <a:r>
              <a:rPr lang="en-US" sz="1400" dirty="0"/>
              <a:t> &lt;&lt; "Book \"" &lt;&lt; </a:t>
            </a:r>
            <a:r>
              <a:rPr lang="en-US" sz="1400" dirty="0" err="1"/>
              <a:t>bookTitle</a:t>
            </a:r>
            <a:r>
              <a:rPr lang="en-US" sz="1400" dirty="0"/>
              <a:t> &lt;&lt; "\" is already borrowed.\n";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>
                <a:solidFill>
                  <a:srgbClr val="3333FF"/>
                </a:solidFill>
              </a:rPr>
              <a:t>    void Return() {</a:t>
            </a:r>
          </a:p>
          <a:p>
            <a:r>
              <a:rPr lang="en-US" sz="1400" dirty="0"/>
              <a:t>        if (</a:t>
            </a:r>
            <a:r>
              <a:rPr lang="en-US" sz="1400" dirty="0" err="1"/>
              <a:t>isBorrowed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isBorrowed</a:t>
            </a:r>
            <a:r>
              <a:rPr lang="en-US" sz="1400" dirty="0"/>
              <a:t> = false;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booksBorrowed</a:t>
            </a:r>
            <a:r>
              <a:rPr lang="en-US" sz="1400" dirty="0"/>
              <a:t>--;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cout</a:t>
            </a:r>
            <a:r>
              <a:rPr lang="en-US" sz="1400" dirty="0"/>
              <a:t> &lt;&lt; "Book \"" &lt;&lt; </a:t>
            </a:r>
            <a:r>
              <a:rPr lang="en-US" sz="1400" dirty="0" err="1"/>
              <a:t>bookTitle</a:t>
            </a:r>
            <a:r>
              <a:rPr lang="en-US" sz="1400" dirty="0"/>
              <a:t> &lt;&lt; "\" has been returned.\n";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else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cout</a:t>
            </a:r>
            <a:r>
              <a:rPr lang="en-US" sz="1400" dirty="0"/>
              <a:t> &lt;&lt; "Book \"" &lt;&lt; </a:t>
            </a:r>
            <a:r>
              <a:rPr lang="en-US" sz="1400" dirty="0" err="1"/>
              <a:t>bookTitle</a:t>
            </a:r>
            <a:r>
              <a:rPr lang="en-US" sz="1400" dirty="0"/>
              <a:t> &lt;&lt; "\" is already available.\n";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E681-77D5-85C9-1167-0B0941FEF061}"/>
              </a:ext>
            </a:extLst>
          </p:cNvPr>
          <p:cNvSpPr txBox="1"/>
          <p:nvPr/>
        </p:nvSpPr>
        <p:spPr>
          <a:xfrm>
            <a:off x="6096000" y="0"/>
            <a:ext cx="6097772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 static int </a:t>
            </a:r>
            <a:r>
              <a:rPr lang="en-US" sz="1600" dirty="0" err="1"/>
              <a:t>GetTotalBooks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return </a:t>
            </a:r>
            <a:r>
              <a:rPr lang="en-US" sz="1600" dirty="0" err="1"/>
              <a:t>totalBooks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static int </a:t>
            </a:r>
            <a:r>
              <a:rPr lang="en-US" sz="1600" dirty="0" err="1"/>
              <a:t>GetBooksBorrowed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return </a:t>
            </a:r>
            <a:r>
              <a:rPr lang="en-US" sz="1600" dirty="0" err="1"/>
              <a:t>booksBorrowed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/>
              <a:t>int Book::</a:t>
            </a:r>
            <a:r>
              <a:rPr lang="en-US" sz="1600" dirty="0" err="1"/>
              <a:t>totalBooks</a:t>
            </a:r>
            <a:r>
              <a:rPr lang="en-US" sz="1600" dirty="0"/>
              <a:t> = 0;  int Book::</a:t>
            </a:r>
            <a:r>
              <a:rPr lang="en-US" sz="1600" dirty="0" err="1"/>
              <a:t>booksBorrowed</a:t>
            </a:r>
            <a:r>
              <a:rPr lang="en-US" sz="1600" dirty="0"/>
              <a:t> = 0;</a:t>
            </a:r>
          </a:p>
          <a:p>
            <a:endParaRPr lang="en-US" sz="1600" dirty="0"/>
          </a:p>
          <a:p>
            <a:r>
              <a:rPr lang="en-US" sz="1600" dirty="0"/>
              <a:t>int main() {</a:t>
            </a:r>
          </a:p>
          <a:p>
            <a:r>
              <a:rPr lang="en-US" sz="1600" dirty="0"/>
              <a:t>    Book book1("Introduction to Programming");</a:t>
            </a:r>
          </a:p>
          <a:p>
            <a:r>
              <a:rPr lang="en-US" sz="1600" dirty="0"/>
              <a:t>    Book book2("Data Structures and Algorithms");</a:t>
            </a:r>
          </a:p>
          <a:p>
            <a:r>
              <a:rPr lang="en-US" sz="1600" dirty="0"/>
              <a:t>    Book book3("History of Art");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"Total books in the library: " &lt;&lt; Book::</a:t>
            </a:r>
            <a:r>
              <a:rPr lang="en-US" sz="1600" dirty="0" err="1"/>
              <a:t>GetTotalBooks</a:t>
            </a:r>
            <a:r>
              <a:rPr lang="en-US" sz="1600" dirty="0"/>
              <a:t>();</a:t>
            </a:r>
          </a:p>
          <a:p>
            <a:r>
              <a:rPr lang="en-US" sz="1600" dirty="0"/>
              <a:t>    book1.Borrow();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"Books currently borrowed: " &lt;&lt; Book::</a:t>
            </a:r>
            <a:r>
              <a:rPr lang="en-US" sz="1600" dirty="0" err="1"/>
              <a:t>GetBooksBorrowed</a:t>
            </a:r>
            <a:r>
              <a:rPr lang="en-US" sz="1600" dirty="0"/>
              <a:t>() ;</a:t>
            </a:r>
          </a:p>
          <a:p>
            <a:r>
              <a:rPr lang="en-US" sz="1600" dirty="0"/>
              <a:t>    book2.Borrow();</a:t>
            </a:r>
          </a:p>
          <a:p>
            <a:r>
              <a:rPr lang="en-US" sz="1600" dirty="0"/>
              <a:t>    book2.Return();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"Books currently borrowed: " &lt;&lt; Book::</a:t>
            </a:r>
            <a:r>
              <a:rPr lang="en-US" sz="1600" dirty="0" err="1"/>
              <a:t>GetBooksBorrowed</a:t>
            </a:r>
            <a:r>
              <a:rPr lang="en-US" sz="1600"/>
              <a:t>();</a:t>
            </a:r>
            <a:endParaRPr lang="en-US" sz="1600" dirty="0"/>
          </a:p>
          <a:p>
            <a:r>
              <a:rPr lang="en-US" sz="1600" dirty="0"/>
              <a:t>    return 0;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93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3E39-4681-47E0-0189-0DA0536B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6" y="120577"/>
            <a:ext cx="11995299" cy="4854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400" b="1" i="0" dirty="0">
                <a:effectLst/>
                <a:latin typeface="__Source_Sans_Pro_fea366"/>
              </a:rPr>
              <a:t>Types of Constructors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D0ED3-B4AE-A2E2-3F5C-FC5EC1D7D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5" y="754911"/>
            <a:ext cx="11857077" cy="56690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There are </a:t>
            </a:r>
            <a:r>
              <a:rPr lang="en-US" sz="1800" b="1" dirty="0"/>
              <a:t>FOUR types </a:t>
            </a:r>
            <a:r>
              <a:rPr lang="en-US" sz="1800" dirty="0"/>
              <a:t>of constructors in C++: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1. Default Constructors</a:t>
            </a:r>
          </a:p>
          <a:p>
            <a:pPr marL="0" indent="0">
              <a:buNone/>
            </a:pPr>
            <a:endParaRPr lang="en-US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A </a:t>
            </a:r>
            <a:r>
              <a:rPr lang="en-US" sz="1800" b="1" dirty="0"/>
              <a:t>constructor </a:t>
            </a:r>
            <a:r>
              <a:rPr lang="en-US" sz="1800" b="1" dirty="0">
                <a:solidFill>
                  <a:srgbClr val="FF0000"/>
                </a:solidFill>
              </a:rPr>
              <a:t>with out parameters.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2. Parameterized Constructors</a:t>
            </a:r>
          </a:p>
          <a:p>
            <a:pPr marL="0" indent="0">
              <a:buNone/>
            </a:pPr>
            <a:endParaRPr lang="en-US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/>
              <a:t> A constructor </a:t>
            </a:r>
            <a:r>
              <a:rPr lang="en-US" sz="1800" b="1" dirty="0">
                <a:solidFill>
                  <a:srgbClr val="FF0000"/>
                </a:solidFill>
              </a:rPr>
              <a:t>with parameters</a:t>
            </a:r>
          </a:p>
          <a:p>
            <a:pPr marL="457200" lvl="1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3. Copy Constructors</a:t>
            </a:r>
          </a:p>
          <a:p>
            <a:pPr marL="514350" indent="-514350">
              <a:buFont typeface="+mj-lt"/>
              <a:buAutoNum type="arabicPeriod"/>
            </a:pPr>
            <a:endParaRPr lang="en-US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Initializes  from </a:t>
            </a:r>
            <a:r>
              <a:rPr lang="en-US" sz="1800" b="1" dirty="0"/>
              <a:t>another of the same type</a:t>
            </a:r>
            <a:r>
              <a:rPr lang="en-US" sz="18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4. Dynamic Constructors</a:t>
            </a:r>
          </a:p>
          <a:p>
            <a:pPr marL="514350" indent="-514350">
              <a:buFont typeface="+mj-lt"/>
              <a:buAutoNum type="arabicPeriod"/>
            </a:pPr>
            <a:endParaRPr lang="en-US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Dynamic memory allocator data member with </a:t>
            </a:r>
            <a:r>
              <a:rPr lang="en-US" sz="1800" b="1" dirty="0"/>
              <a:t>new</a:t>
            </a:r>
            <a:r>
              <a:rPr lang="en-US" sz="1800" dirty="0"/>
              <a:t> in a constructor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B77D4-BA8F-2CDB-9F94-D3660AC8B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3" t="32405" r="7429" b="33164"/>
          <a:stretch/>
        </p:blipFill>
        <p:spPr>
          <a:xfrm>
            <a:off x="6366076" y="754912"/>
            <a:ext cx="5156924" cy="1909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D037B5-59F8-3D83-BEAF-FD54930C9207}"/>
              </a:ext>
            </a:extLst>
          </p:cNvPr>
          <p:cNvSpPr txBox="1"/>
          <p:nvPr/>
        </p:nvSpPr>
        <p:spPr>
          <a:xfrm>
            <a:off x="6366076" y="2913321"/>
            <a:ext cx="515692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Söhne Mono"/>
              </a:rPr>
              <a:t>Parameterized </a:t>
            </a:r>
            <a:r>
              <a:rPr lang="en-US" dirty="0" err="1">
                <a:latin typeface="Söhne Mono"/>
              </a:rPr>
              <a:t>Constuctor</a:t>
            </a:r>
            <a:r>
              <a:rPr lang="en-US" dirty="0">
                <a:latin typeface="Söhne Mono"/>
              </a:rPr>
              <a:t>:</a:t>
            </a:r>
            <a:br>
              <a:rPr lang="en-US" dirty="0">
                <a:latin typeface="Söhne Mono"/>
              </a:rPr>
            </a:br>
            <a:endParaRPr lang="en-US" b="0" i="0" dirty="0">
              <a:effectLst/>
              <a:latin typeface="Söhne Mono"/>
            </a:endParaRPr>
          </a:p>
          <a:p>
            <a:r>
              <a:rPr lang="en-US" b="1" i="0" dirty="0">
                <a:effectLst/>
                <a:latin typeface="Söhne Mono"/>
              </a:rPr>
              <a:t>Bike(String name, string model, int  year)</a:t>
            </a:r>
          </a:p>
          <a:p>
            <a:r>
              <a:rPr lang="en-US" dirty="0">
                <a:latin typeface="Söhne Mono"/>
              </a:rPr>
              <a:t>{</a:t>
            </a:r>
            <a:endParaRPr lang="en-US" b="0" i="0" dirty="0">
              <a:effectLst/>
              <a:latin typeface="Söhne Mono"/>
            </a:endParaRPr>
          </a:p>
          <a:p>
            <a:r>
              <a:rPr lang="en-US" b="0" i="0" dirty="0">
                <a:effectLst/>
                <a:latin typeface="Söhne Mono"/>
              </a:rPr>
              <a:t>}</a:t>
            </a:r>
          </a:p>
          <a:p>
            <a:r>
              <a:rPr lang="en-US" b="0" i="0" dirty="0">
                <a:effectLst/>
                <a:latin typeface="Söhne Mono"/>
              </a:rPr>
              <a:t>Bike("Trek", "FX2", 2021);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8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7A5E-1D64-248A-DB84-46539B15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428" y="-36552"/>
            <a:ext cx="12266427" cy="58449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Default Constructor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0878-090C-B945-BA3B-1B3324C6A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22" y="764893"/>
            <a:ext cx="6330803" cy="20314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A constructor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inter-regular"/>
              </a:rPr>
              <a:t>which accepts no parameters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and is called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default constructor.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FF0000"/>
              </a:solidFill>
              <a:effectLst/>
              <a:latin typeface="inter-regular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If there is no constructor for a class, the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inter-regular"/>
              </a:rPr>
              <a:t>compiler implicitly creates a default constructor.</a:t>
            </a:r>
            <a:endParaRPr lang="en-US" sz="2000" b="1" dirty="0">
              <a:solidFill>
                <a:srgbClr val="C00000"/>
              </a:solidFill>
              <a:latin typeface="inter-regular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438F9-C26F-D5B1-2A94-A48C83BAA904}"/>
              </a:ext>
            </a:extLst>
          </p:cNvPr>
          <p:cNvSpPr txBox="1"/>
          <p:nvPr/>
        </p:nvSpPr>
        <p:spPr>
          <a:xfrm>
            <a:off x="6815470" y="667389"/>
            <a:ext cx="5295013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class Cube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    public:</a:t>
            </a:r>
          </a:p>
          <a:p>
            <a:pPr lvl="1"/>
            <a:r>
              <a:rPr lang="en-US" dirty="0"/>
              <a:t>    int side;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   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Cube() </a:t>
            </a:r>
            <a:r>
              <a:rPr lang="en-US" dirty="0"/>
              <a:t>{</a:t>
            </a:r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default constructor</a:t>
            </a:r>
          </a:p>
          <a:p>
            <a:pPr lvl="1"/>
            <a:r>
              <a:rPr lang="en-US" dirty="0"/>
              <a:t>        </a:t>
            </a:r>
            <a:r>
              <a:rPr lang="en-US" b="1" dirty="0"/>
              <a:t>side = 10;</a:t>
            </a:r>
          </a:p>
          <a:p>
            <a:pPr lvl="1"/>
            <a:r>
              <a:rPr lang="en-US" dirty="0"/>
              <a:t>    }</a:t>
            </a:r>
          </a:p>
          <a:p>
            <a:pPr lvl="1"/>
            <a:r>
              <a:rPr lang="en-US" dirty="0"/>
              <a:t>   int calculateSurfaceArea() </a:t>
            </a:r>
          </a:p>
          <a:p>
            <a:pPr lvl="1"/>
            <a:r>
              <a:rPr lang="en-US" dirty="0"/>
              <a:t>   {</a:t>
            </a:r>
          </a:p>
          <a:p>
            <a:pPr lvl="1"/>
            <a:r>
              <a:rPr lang="en-US" dirty="0"/>
              <a:t>        return 6 * side * side;</a:t>
            </a:r>
          </a:p>
          <a:p>
            <a:pPr lvl="1"/>
            <a:r>
              <a:rPr lang="en-US" dirty="0"/>
              <a:t>    }</a:t>
            </a:r>
          </a:p>
          <a:p>
            <a:pPr lvl="1"/>
            <a:r>
              <a:rPr lang="en-US" dirty="0"/>
              <a:t>};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 main()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    Cube c; //default constructor is called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c.side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&lt;&lt;“The total surface area is\n”</a:t>
            </a:r>
          </a:p>
          <a:p>
            <a:pPr lvl="1"/>
            <a:r>
              <a:rPr lang="en-US" dirty="0"/>
              <a:t>   </a:t>
            </a:r>
            <a:r>
              <a:rPr lang="en-US" dirty="0" err="1"/>
              <a:t>c.calculateSurfaceArea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8C28E-32FA-A010-5F31-6E0113C4B474}"/>
              </a:ext>
            </a:extLst>
          </p:cNvPr>
          <p:cNvSpPr txBox="1"/>
          <p:nvPr/>
        </p:nvSpPr>
        <p:spPr>
          <a:xfrm>
            <a:off x="346442" y="2981037"/>
            <a:ext cx="6198783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class_name</a:t>
            </a:r>
            <a:endParaRPr lang="en-US" dirty="0"/>
          </a:p>
          <a:p>
            <a:r>
              <a:rPr lang="en-US" dirty="0"/>
              <a:t> {  </a:t>
            </a:r>
          </a:p>
          <a:p>
            <a:r>
              <a:rPr lang="en-US" dirty="0"/>
              <a:t>   …</a:t>
            </a:r>
          </a:p>
          <a:p>
            <a:r>
              <a:rPr lang="en-US" dirty="0"/>
              <a:t> public:  </a:t>
            </a:r>
          </a:p>
          <a:p>
            <a:r>
              <a:rPr lang="en-US" dirty="0"/>
              <a:t>   </a:t>
            </a:r>
            <a:r>
              <a:rPr lang="en-US" b="1" dirty="0" err="1"/>
              <a:t>class_name</a:t>
            </a:r>
            <a:r>
              <a:rPr lang="en-US" b="1" dirty="0"/>
              <a:t> ()  </a:t>
            </a:r>
          </a:p>
          <a:p>
            <a:r>
              <a:rPr lang="en-US" dirty="0"/>
              <a:t>   {  </a:t>
            </a:r>
          </a:p>
          <a:p>
            <a:r>
              <a:rPr lang="en-US" dirty="0"/>
              <a:t>     //code for </a:t>
            </a:r>
            <a:r>
              <a:rPr lang="en-US" dirty="0" err="1"/>
              <a:t>initiliztion</a:t>
            </a:r>
            <a:r>
              <a:rPr lang="en-US" dirty="0"/>
              <a:t>.  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76109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D180-71E9-64D7-A404-0A1D0DFC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57415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Parameterized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3DA2-8CDC-043F-384F-AB877BA9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20" y="574158"/>
            <a:ext cx="5708602" cy="23497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A constructor that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inter-regular"/>
              </a:rPr>
              <a:t>can take parameters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and is called a parameterized constructor.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It is used to initialize objects with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different set of values.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AA571-33A1-E7F4-4C61-21D40F0386B9}"/>
              </a:ext>
            </a:extLst>
          </p:cNvPr>
          <p:cNvSpPr txBox="1"/>
          <p:nvPr/>
        </p:nvSpPr>
        <p:spPr>
          <a:xfrm>
            <a:off x="125819" y="3429000"/>
            <a:ext cx="5498803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b="1" dirty="0" err="1"/>
              <a:t>classname</a:t>
            </a:r>
            <a:r>
              <a:rPr lang="en-US" b="1" dirty="0"/>
              <a:t>  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public:  </a:t>
            </a:r>
          </a:p>
          <a:p>
            <a:r>
              <a:rPr lang="en-US" b="1" dirty="0" err="1"/>
              <a:t>classname</a:t>
            </a:r>
            <a:r>
              <a:rPr lang="en-US" b="1" dirty="0"/>
              <a:t> (parameter list) </a:t>
            </a:r>
            <a:r>
              <a:rPr lang="en-US" b="1" dirty="0">
                <a:solidFill>
                  <a:srgbClr val="0070C0"/>
                </a:solidFill>
              </a:rPr>
              <a:t>//parametrized constructor</a:t>
            </a:r>
          </a:p>
          <a:p>
            <a:r>
              <a:rPr lang="en-US" dirty="0"/>
              <a:t>{   </a:t>
            </a:r>
          </a:p>
          <a:p>
            <a:r>
              <a:rPr lang="en-US" dirty="0"/>
              <a:t>   //code for object initialization using parameters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269C7-4CA3-C77A-39A1-2BE1F48F42A5}"/>
              </a:ext>
            </a:extLst>
          </p:cNvPr>
          <p:cNvSpPr txBox="1"/>
          <p:nvPr/>
        </p:nvSpPr>
        <p:spPr>
          <a:xfrm>
            <a:off x="5834421" y="619779"/>
            <a:ext cx="6177516" cy="5355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b="1" dirty="0"/>
              <a:t>Cube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public: int side;</a:t>
            </a:r>
          </a:p>
          <a:p>
            <a:r>
              <a:rPr lang="en-US" b="1" dirty="0"/>
              <a:t>   Cube(int </a:t>
            </a:r>
            <a:r>
              <a:rPr lang="en-US" b="1" dirty="0" err="1"/>
              <a:t>sd</a:t>
            </a:r>
            <a:r>
              <a:rPr lang="en-US" b="1" dirty="0"/>
              <a:t>) //parameterized constructor</a:t>
            </a:r>
          </a:p>
          <a:p>
            <a:r>
              <a:rPr lang="en-US" dirty="0"/>
              <a:t>   { </a:t>
            </a:r>
          </a:p>
          <a:p>
            <a:r>
              <a:rPr lang="en-US" dirty="0"/>
              <a:t>     side=</a:t>
            </a:r>
            <a:r>
              <a:rPr lang="en-US" dirty="0" err="1"/>
              <a:t>sd</a:t>
            </a:r>
            <a:r>
              <a:rPr lang="en-US" dirty="0"/>
              <a:t>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int </a:t>
            </a:r>
            <a:r>
              <a:rPr lang="en-US" dirty="0" err="1"/>
              <a:t>calculateSurfaceArea</a:t>
            </a:r>
            <a:r>
              <a:rPr lang="en-US" dirty="0"/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	return 6*side*side;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b="1" dirty="0">
                <a:highlight>
                  <a:srgbClr val="FFFF00"/>
                </a:highlight>
              </a:rPr>
              <a:t>Cube c(10); //calling parameterized constructor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 The surface area of the cube \n";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c.calculateSurfaceArea</a:t>
            </a:r>
            <a:r>
              <a:rPr lang="en-US" dirty="0"/>
              <a:t>();</a:t>
            </a:r>
          </a:p>
          <a:p>
            <a:r>
              <a:rPr lang="en-US" dirty="0"/>
              <a:t>    return 0;	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458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78269C7-4CA3-C77A-39A1-2BE1F48F42A5}"/>
              </a:ext>
            </a:extLst>
          </p:cNvPr>
          <p:cNvSpPr txBox="1"/>
          <p:nvPr/>
        </p:nvSpPr>
        <p:spPr>
          <a:xfrm>
            <a:off x="76370" y="0"/>
            <a:ext cx="6177516" cy="64633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//CREATING PARAMETERIZED CONSTRUCTOR</a:t>
            </a:r>
          </a:p>
          <a:p>
            <a:r>
              <a:rPr lang="en-US" b="1" dirty="0"/>
              <a:t>#include &lt;iostream&gt;</a:t>
            </a:r>
          </a:p>
          <a:p>
            <a:r>
              <a:rPr lang="en-US" b="1" dirty="0"/>
              <a:t>using namespace std;</a:t>
            </a:r>
          </a:p>
          <a:p>
            <a:r>
              <a:rPr lang="en-US" b="1" dirty="0"/>
              <a:t>class Employee 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public: string name; int age; float </a:t>
            </a:r>
            <a:r>
              <a:rPr lang="en-US" b="1" dirty="0" err="1"/>
              <a:t>sal</a:t>
            </a:r>
            <a:r>
              <a:rPr lang="en-US" b="1" dirty="0"/>
              <a:t>;</a:t>
            </a:r>
          </a:p>
          <a:p>
            <a:r>
              <a:rPr lang="en-US" b="1" dirty="0">
                <a:solidFill>
                  <a:srgbClr val="C00000"/>
                </a:solidFill>
              </a:rPr>
              <a:t>   Employee(string </a:t>
            </a:r>
            <a:r>
              <a:rPr lang="en-US" b="1" dirty="0" err="1">
                <a:solidFill>
                  <a:srgbClr val="C00000"/>
                </a:solidFill>
              </a:rPr>
              <a:t>n,int</a:t>
            </a:r>
            <a:r>
              <a:rPr lang="en-US" b="1" dirty="0">
                <a:solidFill>
                  <a:srgbClr val="C00000"/>
                </a:solidFill>
              </a:rPr>
              <a:t> a, float s) </a:t>
            </a:r>
            <a:r>
              <a:rPr lang="en-US" b="1" dirty="0">
                <a:solidFill>
                  <a:srgbClr val="3333FF"/>
                </a:solidFill>
              </a:rPr>
              <a:t>// Parameterized constructor</a:t>
            </a:r>
          </a:p>
          <a:p>
            <a:r>
              <a:rPr lang="en-US" b="1" dirty="0"/>
              <a:t>   { </a:t>
            </a:r>
          </a:p>
          <a:p>
            <a:r>
              <a:rPr lang="en-US" b="1" dirty="0"/>
              <a:t>     name=n;      age=a;       </a:t>
            </a:r>
            <a:r>
              <a:rPr lang="en-US" b="1" dirty="0" err="1"/>
              <a:t>sal</a:t>
            </a:r>
            <a:r>
              <a:rPr lang="en-US" b="1" dirty="0"/>
              <a:t>=s;</a:t>
            </a:r>
          </a:p>
          <a:p>
            <a:r>
              <a:rPr lang="en-US" b="1" dirty="0"/>
              <a:t>   }</a:t>
            </a:r>
          </a:p>
          <a:p>
            <a:r>
              <a:rPr lang="en-US" b="1" dirty="0"/>
              <a:t>   void </a:t>
            </a:r>
            <a:r>
              <a:rPr lang="en-US" b="1" dirty="0" err="1"/>
              <a:t>disp</a:t>
            </a:r>
            <a:r>
              <a:rPr lang="en-US" b="1" dirty="0"/>
              <a:t>()</a:t>
            </a:r>
          </a:p>
          <a:p>
            <a:r>
              <a:rPr lang="en-US" b="1" dirty="0"/>
              <a:t>   {</a:t>
            </a:r>
          </a:p>
          <a:p>
            <a:r>
              <a:rPr lang="en-US" b="1" dirty="0"/>
              <a:t>   	</a:t>
            </a:r>
            <a:r>
              <a:rPr lang="en-US" b="1" dirty="0" err="1"/>
              <a:t>cout</a:t>
            </a:r>
            <a:r>
              <a:rPr lang="en-US" b="1" dirty="0"/>
              <a:t>&lt;&lt;"Emp name: "&lt;&lt;name&lt;&lt;" emp age: "&lt;&lt;age&lt;&lt;" emp </a:t>
            </a:r>
            <a:r>
              <a:rPr lang="en-US" b="1" dirty="0" err="1"/>
              <a:t>sal</a:t>
            </a:r>
            <a:r>
              <a:rPr lang="en-US" b="1" dirty="0"/>
              <a:t> "&lt;&lt;</a:t>
            </a:r>
            <a:r>
              <a:rPr lang="en-US" b="1" dirty="0" err="1"/>
              <a:t>sal</a:t>
            </a:r>
            <a:r>
              <a:rPr lang="en-US" b="1" dirty="0"/>
              <a:t>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r>
              <a:rPr lang="en-US" b="1" dirty="0"/>
              <a:t>   }</a:t>
            </a:r>
          </a:p>
          <a:p>
            <a:r>
              <a:rPr lang="en-US" b="1" dirty="0"/>
              <a:t>};</a:t>
            </a:r>
          </a:p>
          <a:p>
            <a:r>
              <a:rPr lang="en-US" b="1" dirty="0"/>
              <a:t>int main() {</a:t>
            </a:r>
          </a:p>
          <a:p>
            <a:r>
              <a:rPr lang="en-US" b="1" dirty="0"/>
              <a:t>  </a:t>
            </a:r>
            <a:r>
              <a:rPr lang="en-US" b="1" dirty="0">
                <a:solidFill>
                  <a:srgbClr val="3333FF"/>
                </a:solidFill>
              </a:rPr>
              <a:t>Employee e1("sachin",52,150000.00); </a:t>
            </a:r>
          </a:p>
          <a:p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Employee e2("Virat",40,170000.00);</a:t>
            </a:r>
          </a:p>
          <a:p>
            <a:r>
              <a:rPr lang="en-US" b="1" dirty="0"/>
              <a:t>  </a:t>
            </a:r>
            <a:r>
              <a:rPr lang="en-US" b="1" dirty="0">
                <a:solidFill>
                  <a:srgbClr val="7030A0"/>
                </a:solidFill>
              </a:rPr>
              <a:t>Employee e3("Rohit",38,180000.00);</a:t>
            </a:r>
          </a:p>
          <a:p>
            <a:r>
              <a:rPr lang="en-US" b="1" dirty="0"/>
              <a:t>  e1.disp();e2.disp();e3.disp();</a:t>
            </a:r>
          </a:p>
          <a:p>
            <a:r>
              <a:rPr lang="en-US" b="1" dirty="0"/>
              <a:t>  return 0;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37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5795-5255-505B-48B1-D2C6F54B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3" y="0"/>
            <a:ext cx="11920869" cy="182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Mountain Bike Catalog System</a:t>
            </a:r>
          </a:p>
          <a:p>
            <a:pPr marL="0" indent="0">
              <a:buNone/>
            </a:pPr>
            <a:r>
              <a:rPr lang="en-US" sz="2000" b="1" dirty="0"/>
              <a:t>Problem Statement:</a:t>
            </a:r>
          </a:p>
          <a:p>
            <a:pPr marL="0" indent="0">
              <a:buNone/>
            </a:pPr>
            <a:r>
              <a:rPr lang="en-US" sz="2000" dirty="0"/>
              <a:t>Imagine you're working on a project for a </a:t>
            </a:r>
            <a:r>
              <a:rPr lang="en-US" sz="2000" dirty="0">
                <a:solidFill>
                  <a:srgbClr val="FF0000"/>
                </a:solidFill>
              </a:rPr>
              <a:t>bike shop </a:t>
            </a:r>
            <a:r>
              <a:rPr lang="en-US" sz="2000" dirty="0"/>
              <a:t>that specializes in </a:t>
            </a:r>
            <a:r>
              <a:rPr lang="en-US" sz="2000" dirty="0">
                <a:solidFill>
                  <a:srgbClr val="FF0000"/>
                </a:solidFill>
              </a:rPr>
              <a:t>mountain bikes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shop offers several models of mountain </a:t>
            </a:r>
            <a:r>
              <a:rPr lang="en-US" sz="2000" dirty="0">
                <a:solidFill>
                  <a:srgbClr val="FF0000"/>
                </a:solidFill>
              </a:rPr>
              <a:t>bikes</a:t>
            </a:r>
            <a:r>
              <a:rPr lang="en-US" sz="2000" dirty="0"/>
              <a:t>, each with unique specifications. </a:t>
            </a:r>
          </a:p>
          <a:p>
            <a:pPr marL="0" indent="0">
              <a:buNone/>
            </a:pPr>
            <a:r>
              <a:rPr lang="en-US" sz="2000" dirty="0"/>
              <a:t>The shop manager has asked you to use the </a:t>
            </a:r>
            <a:r>
              <a:rPr lang="en-US" sz="2000" b="1" dirty="0"/>
              <a:t>Bike class </a:t>
            </a:r>
            <a:r>
              <a:rPr lang="en-US" sz="2000" dirty="0"/>
              <a:t>to represent these mountain bike models in the catalog.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40EDB-2C6A-3AE3-4571-946D10DD8198}"/>
              </a:ext>
            </a:extLst>
          </p:cNvPr>
          <p:cNvSpPr txBox="1"/>
          <p:nvPr/>
        </p:nvSpPr>
        <p:spPr>
          <a:xfrm>
            <a:off x="104553" y="2271823"/>
            <a:ext cx="4743894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Mountain Bike Model 1 Information:</a:t>
            </a:r>
          </a:p>
          <a:p>
            <a:r>
              <a:rPr lang="en-US" dirty="0"/>
              <a:t>Brand: Trek</a:t>
            </a:r>
          </a:p>
          <a:p>
            <a:r>
              <a:rPr lang="en-US" dirty="0"/>
              <a:t>Model: X-Caliber 9</a:t>
            </a:r>
          </a:p>
          <a:p>
            <a:r>
              <a:rPr lang="en-US" dirty="0"/>
              <a:t>Year: 2022</a:t>
            </a:r>
          </a:p>
          <a:p>
            <a:r>
              <a:rPr lang="en-US" dirty="0"/>
              <a:t>Price: Rs. 150000</a:t>
            </a:r>
          </a:p>
          <a:p>
            <a:r>
              <a:rPr lang="en-US" dirty="0"/>
              <a:t>Frame Material: Aluminum</a:t>
            </a:r>
          </a:p>
          <a:p>
            <a:endParaRPr lang="en-US" dirty="0"/>
          </a:p>
          <a:p>
            <a:r>
              <a:rPr lang="en-US" dirty="0"/>
              <a:t>Mountain Bike Model 2 Information:</a:t>
            </a:r>
          </a:p>
          <a:p>
            <a:r>
              <a:rPr lang="en-US" dirty="0"/>
              <a:t>Brand: Specialized</a:t>
            </a:r>
          </a:p>
          <a:p>
            <a:r>
              <a:rPr lang="en-US" dirty="0"/>
              <a:t>Model: Rockhopper Expert</a:t>
            </a:r>
          </a:p>
          <a:p>
            <a:r>
              <a:rPr lang="en-US" dirty="0"/>
              <a:t>Year: 2022</a:t>
            </a:r>
          </a:p>
          <a:p>
            <a:r>
              <a:rPr lang="en-US" dirty="0"/>
              <a:t>Price: 120000</a:t>
            </a:r>
          </a:p>
          <a:p>
            <a:r>
              <a:rPr lang="en-US" dirty="0"/>
              <a:t>Frame Material: Steel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D030F-3873-0F40-455E-DAD76F1B35D5}"/>
              </a:ext>
            </a:extLst>
          </p:cNvPr>
          <p:cNvSpPr txBox="1"/>
          <p:nvPr/>
        </p:nvSpPr>
        <p:spPr>
          <a:xfrm>
            <a:off x="5283200" y="2271823"/>
            <a:ext cx="6376617" cy="35548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LOGIC: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Create </a:t>
            </a:r>
            <a:r>
              <a:rPr lang="en-US" b="1" dirty="0"/>
              <a:t>Bike class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Define parameterize constructor for the class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   Bike(string model, string year, float price, string </a:t>
            </a:r>
            <a:r>
              <a:rPr lang="en-US" b="1" dirty="0" err="1"/>
              <a:t>frametype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3.Define </a:t>
            </a:r>
            <a:r>
              <a:rPr lang="en-US" b="1" dirty="0" err="1"/>
              <a:t>disp</a:t>
            </a:r>
            <a:r>
              <a:rPr lang="en-US" b="1" dirty="0"/>
              <a:t>() </a:t>
            </a:r>
          </a:p>
          <a:p>
            <a:pPr>
              <a:lnSpc>
                <a:spcPct val="150000"/>
              </a:lnSpc>
            </a:pPr>
            <a:r>
              <a:rPr lang="en-US" dirty="0"/>
              <a:t>4. Create the objects for Bike class by providing the bike details as </a:t>
            </a:r>
          </a:p>
          <a:p>
            <a:pPr>
              <a:lnSpc>
                <a:spcPct val="150000"/>
              </a:lnSpc>
            </a:pPr>
            <a:r>
              <a:rPr lang="en-US" dirty="0"/>
              <a:t>Parameters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b="1" dirty="0"/>
              <a:t>Bike b1(“x-caliber, 2022, 15000,”Aluminium”)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0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F69ABD-D46D-6EA8-974E-0DDFBB378BF6}"/>
              </a:ext>
            </a:extLst>
          </p:cNvPr>
          <p:cNvSpPr txBox="1"/>
          <p:nvPr/>
        </p:nvSpPr>
        <p:spPr>
          <a:xfrm>
            <a:off x="54936" y="0"/>
            <a:ext cx="5824870" cy="6568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//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Mountain Bike Catalog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System</a:t>
            </a:r>
            <a:endParaRPr lang="en-US" sz="18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using namespace std; 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 Bike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string brand;     string model;</a:t>
            </a:r>
          </a:p>
          <a:p>
            <a:r>
              <a:rPr lang="en-US" dirty="0"/>
              <a:t>    int year;     double price;</a:t>
            </a:r>
          </a:p>
          <a:p>
            <a:r>
              <a:rPr lang="en-US" dirty="0"/>
              <a:t>    // Parameterized constructor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Bike(string b, string m, int y, double p) </a:t>
            </a:r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r>
              <a:rPr lang="en-US" dirty="0"/>
              <a:t>        brand = b;</a:t>
            </a:r>
          </a:p>
          <a:p>
            <a:r>
              <a:rPr lang="en-US" dirty="0"/>
              <a:t>        model = m;</a:t>
            </a:r>
          </a:p>
          <a:p>
            <a:r>
              <a:rPr lang="en-US" dirty="0"/>
              <a:t>        year = y;</a:t>
            </a:r>
          </a:p>
          <a:p>
            <a:r>
              <a:rPr lang="en-US" dirty="0"/>
              <a:t>        price = p;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Method to display bike information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void </a:t>
            </a:r>
            <a:r>
              <a:rPr lang="en-US" b="1" dirty="0" err="1">
                <a:solidFill>
                  <a:srgbClr val="FF0000"/>
                </a:solidFill>
              </a:rPr>
              <a:t>displayInfo</a:t>
            </a:r>
            <a:r>
              <a:rPr lang="en-US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"Brand: " &lt;&lt; brand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"Model: " &lt;&lt; model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"Year: " &lt;&lt; year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"Price: $" &lt;&lt; price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51217-7CE8-22C0-03EC-5CA0BFED9994}"/>
              </a:ext>
            </a:extLst>
          </p:cNvPr>
          <p:cNvSpPr txBox="1"/>
          <p:nvPr/>
        </p:nvSpPr>
        <p:spPr>
          <a:xfrm>
            <a:off x="5960533" y="105105"/>
            <a:ext cx="6037423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b="1" dirty="0">
                <a:solidFill>
                  <a:srgbClr val="FF0000"/>
                </a:solidFill>
              </a:rPr>
              <a:t>  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Bike b1("Trek", "X-Caliber 9", 2022, 150000.00);</a:t>
            </a:r>
            <a:endParaRPr lang="en-US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spc="-150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Bike b2("Specialized", "Rockhopper Expert", 2022, 120000);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"Mountain Bike Model 1 Information:"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rgbClr val="FF0000"/>
                </a:solidFill>
              </a:rPr>
              <a:t>b1.displayInfo();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nMountain</a:t>
            </a:r>
            <a:r>
              <a:rPr lang="en-US" dirty="0"/>
              <a:t> Bike Model 2 Information:"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b="1" dirty="0">
                <a:solidFill>
                  <a:srgbClr val="FF0000"/>
                </a:solidFill>
              </a:rPr>
              <a:t>b2.displayInfo();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438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8173-BA1B-C5AC-2B25-B1D4005C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4"/>
            <a:ext cx="6094228" cy="46232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Copy Constructor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6B1C-14A2-A28C-B7EB-62B8730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0" y="500068"/>
            <a:ext cx="5946553" cy="281729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A particular constructor used for the </a:t>
            </a:r>
            <a:r>
              <a:rPr lang="en-US" sz="18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inter-regular"/>
              </a:rPr>
              <a:t>creation of an existing object.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inter-regular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The copy constructor is used to 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inter-regular"/>
              </a:rPr>
              <a:t>initialize  object from another of the same type.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b="1" i="0" dirty="0">
              <a:solidFill>
                <a:srgbClr val="333333"/>
              </a:solidFill>
              <a:effectLst/>
              <a:latin typeface="inter-regular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A copy constructor comes into the picture whenever there </a:t>
            </a:r>
            <a:r>
              <a:rPr lang="en-US" sz="1800" b="1" dirty="0"/>
              <a:t>is a need for an object with the same values for data members </a:t>
            </a:r>
            <a:r>
              <a:rPr lang="en-US" sz="1800" dirty="0"/>
              <a:t>as an already existing object.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14E89-A9C8-2185-BCCE-3723BA2ED97B}"/>
              </a:ext>
            </a:extLst>
          </p:cNvPr>
          <p:cNvSpPr txBox="1"/>
          <p:nvPr/>
        </p:nvSpPr>
        <p:spPr>
          <a:xfrm>
            <a:off x="6094228" y="24884"/>
            <a:ext cx="6097772" cy="6463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class Employee {</a:t>
            </a:r>
          </a:p>
          <a:p>
            <a:r>
              <a:rPr lang="en-US" b="1" dirty="0"/>
              <a:t>   float </a:t>
            </a:r>
            <a:r>
              <a:rPr lang="en-US" b="1" dirty="0" err="1"/>
              <a:t>sal</a:t>
            </a:r>
            <a:r>
              <a:rPr lang="en-US" b="1" dirty="0"/>
              <a:t>; int exp; </a:t>
            </a:r>
          </a:p>
          <a:p>
            <a:r>
              <a:rPr lang="en-US" b="1" dirty="0"/>
              <a:t>  public:</a:t>
            </a:r>
          </a:p>
          <a:p>
            <a:r>
              <a:rPr lang="en-US" b="1" dirty="0"/>
              <a:t>  Employee(float x, int y) </a:t>
            </a:r>
          </a:p>
          <a:p>
            <a:r>
              <a:rPr lang="en-US" b="1" dirty="0"/>
              <a:t>  { </a:t>
            </a:r>
          </a:p>
          <a:p>
            <a:r>
              <a:rPr lang="en-US" b="1" dirty="0"/>
              <a:t>      </a:t>
            </a:r>
            <a:r>
              <a:rPr lang="en-US" b="1" dirty="0" err="1"/>
              <a:t>sal</a:t>
            </a:r>
            <a:r>
              <a:rPr lang="en-US" b="1" dirty="0"/>
              <a:t>= x;</a:t>
            </a:r>
          </a:p>
          <a:p>
            <a:r>
              <a:rPr lang="en-US" b="1" dirty="0"/>
              <a:t>      exp = y;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>
                <a:highlight>
                  <a:srgbClr val="FFFF00"/>
                </a:highlight>
              </a:rPr>
              <a:t>  Employee(Employee &amp;</a:t>
            </a:r>
            <a:r>
              <a:rPr lang="en-US" b="1" dirty="0" err="1">
                <a:highlight>
                  <a:srgbClr val="FFFF00"/>
                </a:highlight>
              </a:rPr>
              <a:t>new_emp</a:t>
            </a:r>
            <a:r>
              <a:rPr lang="en-US" b="1" dirty="0">
                <a:highlight>
                  <a:srgbClr val="FFFF00"/>
                </a:highlight>
              </a:rPr>
              <a:t>) </a:t>
            </a:r>
            <a:r>
              <a:rPr lang="en-US" b="1" dirty="0">
                <a:solidFill>
                  <a:srgbClr val="3333FF"/>
                </a:solidFill>
                <a:highlight>
                  <a:srgbClr val="FFFF00"/>
                </a:highlight>
              </a:rPr>
              <a:t>//copy </a:t>
            </a:r>
            <a:r>
              <a:rPr lang="en-US" b="1" dirty="0" err="1">
                <a:solidFill>
                  <a:srgbClr val="3333FF"/>
                </a:solidFill>
                <a:highlight>
                  <a:srgbClr val="FFFF00"/>
                </a:highlight>
              </a:rPr>
              <a:t>constructo</a:t>
            </a:r>
            <a:endParaRPr lang="en-US" b="1" dirty="0">
              <a:solidFill>
                <a:srgbClr val="3333FF"/>
              </a:solidFill>
              <a:highlight>
                <a:srgbClr val="FFFF00"/>
              </a:highlight>
            </a:endParaRPr>
          </a:p>
          <a:p>
            <a:r>
              <a:rPr lang="en-US" b="1" dirty="0"/>
              <a:t>     {</a:t>
            </a:r>
          </a:p>
          <a:p>
            <a:r>
              <a:rPr lang="en-US" b="1" dirty="0"/>
              <a:t>      </a:t>
            </a:r>
            <a:r>
              <a:rPr lang="en-US" b="1" dirty="0" err="1"/>
              <a:t>sal</a:t>
            </a:r>
            <a:r>
              <a:rPr lang="en-US" b="1" dirty="0"/>
              <a:t> = </a:t>
            </a:r>
            <a:r>
              <a:rPr lang="en-US" b="1" dirty="0" err="1"/>
              <a:t>new_emp.sal</a:t>
            </a:r>
            <a:r>
              <a:rPr lang="en-US" b="1" dirty="0"/>
              <a:t>;</a:t>
            </a:r>
          </a:p>
          <a:p>
            <a:r>
              <a:rPr lang="en-US" b="1" dirty="0"/>
              <a:t>      exp = </a:t>
            </a:r>
            <a:r>
              <a:rPr lang="en-US" b="1" dirty="0" err="1"/>
              <a:t>new_emp.exp</a:t>
            </a:r>
            <a:r>
              <a:rPr lang="en-US" b="1" dirty="0"/>
              <a:t>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    void </a:t>
            </a:r>
            <a:r>
              <a:rPr lang="en-US" b="1" dirty="0" err="1"/>
              <a:t>disp</a:t>
            </a:r>
            <a:r>
              <a:rPr lang="en-US" b="1" dirty="0"/>
              <a:t>(){</a:t>
            </a:r>
          </a:p>
          <a:p>
            <a:r>
              <a:rPr lang="en-US" b="1" dirty="0"/>
              <a:t>   </a:t>
            </a:r>
            <a:r>
              <a:rPr lang="en-US" b="1" dirty="0" err="1"/>
              <a:t>cout</a:t>
            </a:r>
            <a:r>
              <a:rPr lang="en-US" b="1" dirty="0"/>
              <a:t>&lt;&lt;"emp </a:t>
            </a:r>
            <a:r>
              <a:rPr lang="en-US" b="1" dirty="0" err="1"/>
              <a:t>sal</a:t>
            </a:r>
            <a:r>
              <a:rPr lang="en-US" b="1" dirty="0"/>
              <a:t>= "&lt;&lt;</a:t>
            </a:r>
            <a:r>
              <a:rPr lang="en-US" b="1" dirty="0" err="1"/>
              <a:t>sal</a:t>
            </a:r>
            <a:r>
              <a:rPr lang="en-US" b="1" dirty="0"/>
              <a:t>&lt;&lt;" emp exp = "&lt;&lt;exp&lt;&lt;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};</a:t>
            </a:r>
          </a:p>
          <a:p>
            <a:r>
              <a:rPr lang="en-US" b="1" dirty="0"/>
              <a:t>int main() {</a:t>
            </a:r>
          </a:p>
          <a:p>
            <a:r>
              <a:rPr lang="en-US" b="1" dirty="0"/>
              <a:t>  Employee e1(84000, 2);   </a:t>
            </a:r>
          </a:p>
          <a:p>
            <a:r>
              <a:rPr lang="en-US" b="1" dirty="0">
                <a:highlight>
                  <a:srgbClr val="FFFF00"/>
                </a:highlight>
              </a:rPr>
              <a:t> 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Employee e2 = e1; // Copy constructor is called</a:t>
            </a:r>
          </a:p>
          <a:p>
            <a:r>
              <a:rPr lang="en-US" b="1" dirty="0"/>
              <a:t>    e1.disp();</a:t>
            </a:r>
          </a:p>
          <a:p>
            <a:r>
              <a:rPr lang="en-US" b="1" dirty="0"/>
              <a:t>    e2.disp();   return 0;</a:t>
            </a:r>
          </a:p>
          <a:p>
            <a:r>
              <a:rPr lang="en-US" b="1" dirty="0"/>
              <a:t>}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AAE5E-9E49-DE2E-F6C1-2F1CEB6D60C5}"/>
              </a:ext>
            </a:extLst>
          </p:cNvPr>
          <p:cNvSpPr txBox="1"/>
          <p:nvPr/>
        </p:nvSpPr>
        <p:spPr>
          <a:xfrm>
            <a:off x="64780" y="3874174"/>
            <a:ext cx="521261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classname</a:t>
            </a:r>
            <a:r>
              <a:rPr lang="en-US" dirty="0"/>
              <a:t>(</a:t>
            </a:r>
            <a:r>
              <a:rPr lang="en-US" dirty="0" err="1"/>
              <a:t>classname</a:t>
            </a:r>
            <a:r>
              <a:rPr lang="en-US" dirty="0"/>
              <a:t> &amp;</a:t>
            </a:r>
            <a:r>
              <a:rPr lang="en-US" dirty="0" err="1"/>
              <a:t>obj_name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. . . .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483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45E552-992B-BFB8-1A17-8408427E2B7D}"/>
              </a:ext>
            </a:extLst>
          </p:cNvPr>
          <p:cNvSpPr txBox="1"/>
          <p:nvPr/>
        </p:nvSpPr>
        <p:spPr>
          <a:xfrm>
            <a:off x="0" y="67820"/>
            <a:ext cx="5826642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//COPY CONSTRUCTOR FOR BANK ACCOUNTS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BankAccount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string </a:t>
            </a:r>
            <a:r>
              <a:rPr lang="en-US" dirty="0" err="1"/>
              <a:t>accNo</a:t>
            </a:r>
            <a:r>
              <a:rPr lang="en-US" dirty="0"/>
              <a:t>;</a:t>
            </a:r>
          </a:p>
          <a:p>
            <a:r>
              <a:rPr lang="en-US" dirty="0"/>
              <a:t>    double balance;</a:t>
            </a:r>
          </a:p>
          <a:p>
            <a:endParaRPr lang="en-US" dirty="0"/>
          </a:p>
          <a:p>
            <a:r>
              <a:rPr lang="en-US" dirty="0">
                <a:solidFill>
                  <a:srgbClr val="3333FF"/>
                </a:solidFill>
              </a:rPr>
              <a:t>  // Parameterized constructor</a:t>
            </a:r>
          </a:p>
          <a:p>
            <a:r>
              <a:rPr lang="en-US" dirty="0"/>
              <a:t>  </a:t>
            </a:r>
            <a:r>
              <a:rPr lang="en-US" dirty="0" err="1"/>
              <a:t>BankAccount</a:t>
            </a:r>
            <a:r>
              <a:rPr lang="en-US" dirty="0"/>
              <a:t>(string </a:t>
            </a:r>
            <a:r>
              <a:rPr lang="en-US" dirty="0" err="1"/>
              <a:t>accNum</a:t>
            </a:r>
            <a:r>
              <a:rPr lang="en-US" dirty="0"/>
              <a:t>, double </a:t>
            </a:r>
            <a:r>
              <a:rPr lang="en-US" dirty="0" err="1"/>
              <a:t>bal</a:t>
            </a:r>
            <a:r>
              <a:rPr lang="en-US" dirty="0"/>
              <a:t>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accNo</a:t>
            </a:r>
            <a:r>
              <a:rPr lang="en-US" dirty="0"/>
              <a:t>=</a:t>
            </a:r>
            <a:r>
              <a:rPr lang="en-US" dirty="0" err="1"/>
              <a:t>accNum</a:t>
            </a:r>
            <a:r>
              <a:rPr lang="en-US" dirty="0"/>
              <a:t>;</a:t>
            </a:r>
          </a:p>
          <a:p>
            <a:r>
              <a:rPr lang="en-US" dirty="0"/>
              <a:t>    Balance=</a:t>
            </a:r>
            <a:r>
              <a:rPr lang="en-US" dirty="0" err="1"/>
              <a:t>bal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>
                <a:solidFill>
                  <a:srgbClr val="3333FF"/>
                </a:solidFill>
              </a:rPr>
              <a:t>  // Copy constructor</a:t>
            </a:r>
          </a:p>
          <a:p>
            <a:r>
              <a:rPr lang="en-US" dirty="0"/>
              <a:t>    </a:t>
            </a:r>
            <a:r>
              <a:rPr lang="en-US" dirty="0" err="1"/>
              <a:t>BankAccount</a:t>
            </a:r>
            <a:r>
              <a:rPr lang="en-US" dirty="0"/>
              <a:t>(const </a:t>
            </a:r>
            <a:r>
              <a:rPr lang="en-US" dirty="0" err="1"/>
              <a:t>BankAccount</a:t>
            </a:r>
            <a:r>
              <a:rPr lang="en-US" dirty="0"/>
              <a:t>&amp; other) {      </a:t>
            </a:r>
          </a:p>
          <a:p>
            <a:r>
              <a:rPr lang="en-US" dirty="0"/>
              <a:t>      </a:t>
            </a:r>
            <a:r>
              <a:rPr lang="en-US" dirty="0" err="1"/>
              <a:t>accNo</a:t>
            </a:r>
            <a:r>
              <a:rPr lang="en-US" dirty="0"/>
              <a:t>=</a:t>
            </a:r>
            <a:r>
              <a:rPr lang="en-US" dirty="0" err="1"/>
              <a:t>other.accNo</a:t>
            </a:r>
            <a:r>
              <a:rPr lang="en-US" dirty="0"/>
              <a:t>;    </a:t>
            </a:r>
          </a:p>
          <a:p>
            <a:r>
              <a:rPr lang="en-US" dirty="0"/>
              <a:t>      balance=</a:t>
            </a:r>
            <a:r>
              <a:rPr lang="en-US" dirty="0" err="1"/>
              <a:t>other.balance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1142D-82E6-7D92-9F63-02A2507B9F36}"/>
              </a:ext>
            </a:extLst>
          </p:cNvPr>
          <p:cNvSpPr txBox="1"/>
          <p:nvPr/>
        </p:nvSpPr>
        <p:spPr>
          <a:xfrm>
            <a:off x="5826642" y="110352"/>
            <a:ext cx="6259033" cy="5355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</a:t>
            </a:r>
            <a:r>
              <a:rPr lang="en-US" dirty="0" err="1"/>
              <a:t>BankAccount</a:t>
            </a:r>
            <a:r>
              <a:rPr lang="en-US" dirty="0"/>
              <a:t> acc1("12345678", 1000.0);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BankAccount</a:t>
            </a:r>
            <a:r>
              <a:rPr lang="en-US" dirty="0"/>
              <a:t> acc2 = account1;  </a:t>
            </a:r>
          </a:p>
          <a:p>
            <a:endParaRPr lang="en-US" dirty="0"/>
          </a:p>
          <a:p>
            <a:r>
              <a:rPr lang="en-US" dirty="0"/>
              <a:t>   // Using the copy constructor to create a copy of account1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 &lt;&lt; "Account 1: " &lt;&lt; </a:t>
            </a:r>
            <a:r>
              <a:rPr lang="en-US" b="1" dirty="0"/>
              <a:t>acc1.accNo </a:t>
            </a:r>
            <a:r>
              <a:rPr lang="en-US" dirty="0"/>
              <a:t>&lt;&lt; ", </a:t>
            </a:r>
            <a:r>
              <a:rPr lang="en-US" dirty="0" err="1"/>
              <a:t>Balance:Rs</a:t>
            </a:r>
            <a:r>
              <a:rPr lang="en-US" dirty="0"/>
              <a:t>.” &lt;&lt; acc1.balance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 &lt;&lt; "Account 2: " &lt;&lt; </a:t>
            </a:r>
            <a:r>
              <a:rPr lang="en-US" b="1" dirty="0"/>
              <a:t>acc2.accNo</a:t>
            </a:r>
            <a:r>
              <a:rPr lang="en-US" dirty="0"/>
              <a:t> &lt;&lt; ", Balance: Rs." &lt;&lt; acc2.balance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return 0;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182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3467</Words>
  <Application>Microsoft Office PowerPoint</Application>
  <PresentationFormat>Widescreen</PresentationFormat>
  <Paragraphs>608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__Source_Sans_Pro_fea366</vt:lpstr>
      <vt:lpstr>Arial</vt:lpstr>
      <vt:lpstr>Calibri</vt:lpstr>
      <vt:lpstr>Calibri Light</vt:lpstr>
      <vt:lpstr>inter-bold</vt:lpstr>
      <vt:lpstr>inter-regular</vt:lpstr>
      <vt:lpstr>Söhne</vt:lpstr>
      <vt:lpstr>Söhne Mono</vt:lpstr>
      <vt:lpstr>system-ui</vt:lpstr>
      <vt:lpstr>Times New Roman</vt:lpstr>
      <vt:lpstr>Wingdings</vt:lpstr>
      <vt:lpstr>Office Theme</vt:lpstr>
      <vt:lpstr>Introduction to Constructors</vt:lpstr>
      <vt:lpstr>Types of Constructors in C++</vt:lpstr>
      <vt:lpstr>Default Constructor</vt:lpstr>
      <vt:lpstr>Parameterized Constructors</vt:lpstr>
      <vt:lpstr>PowerPoint Presentation</vt:lpstr>
      <vt:lpstr>PowerPoint Presentation</vt:lpstr>
      <vt:lpstr>PowerPoint Presentation</vt:lpstr>
      <vt:lpstr>Copy Constructor</vt:lpstr>
      <vt:lpstr>PowerPoint Presentation</vt:lpstr>
      <vt:lpstr>Dynamic Constructor</vt:lpstr>
      <vt:lpstr>PowerPoint Presentation</vt:lpstr>
      <vt:lpstr>PowerPoint Presentation</vt:lpstr>
      <vt:lpstr>Destructor</vt:lpstr>
      <vt:lpstr>Destructor for multiple objects</vt:lpstr>
      <vt:lpstr>Constructor and destructor with static data members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Constructors</dc:title>
  <dc:creator>naveench</dc:creator>
  <cp:lastModifiedBy>naveench</cp:lastModifiedBy>
  <cp:revision>30</cp:revision>
  <dcterms:created xsi:type="dcterms:W3CDTF">2023-09-26T17:04:09Z</dcterms:created>
  <dcterms:modified xsi:type="dcterms:W3CDTF">2023-10-03T15:16:39Z</dcterms:modified>
</cp:coreProperties>
</file>