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81" r:id="rId3"/>
    <p:sldId id="289" r:id="rId4"/>
    <p:sldId id="282" r:id="rId5"/>
    <p:sldId id="283" r:id="rId6"/>
    <p:sldId id="296" r:id="rId7"/>
    <p:sldId id="298" r:id="rId8"/>
    <p:sldId id="297" r:id="rId9"/>
    <p:sldId id="284" r:id="rId10"/>
    <p:sldId id="290" r:id="rId11"/>
    <p:sldId id="299"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CCFA-437D-3FF9-2B0F-6D7FC600E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ACF284-3AF1-1E83-CEF6-9F58953E9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37C5CE-576A-187A-D427-B9D4A4E92980}"/>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23AEF79D-8C50-2E87-8BE8-3A7A312BE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C3012-EDBB-781E-77B9-3A9CA3571688}"/>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25379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CA26-3F6A-317D-7E4F-D7CEA9551A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50D27-0A46-E5E1-2D7F-D4C186E198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C6736-6366-DB54-3819-034F39FFDBCF}"/>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1C418E0C-396C-4987-1363-92556C1F6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8F082-D879-46D6-D414-92EC69C7ED89}"/>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76289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9C8CFD-3CCC-59B2-CD0A-FDF9198315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8213F4-4562-C8EC-08C5-A55EB92BE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561412-0024-76FB-086F-092FA4B6FFD7}"/>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4B15940F-396B-8EF9-4F5F-C8529F2E9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545B8-3A0A-E6E8-F611-A1C9189C70A8}"/>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414162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EA44-9AFF-0BB3-41E4-E3124B6B3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0619CE-E1E9-21C8-F2EF-A735897AA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BF9E2-0AC2-19A2-B54C-261A5DE35467}"/>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C50CD5C5-02B2-3F02-DD6B-AE2C8514F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46E2D-292E-4570-E8A6-A989E844C180}"/>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3995405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B3E0-7F43-F765-327B-839399FAF4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D5BC14-177C-D790-95CB-27017399F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89690-DB68-8A82-9A83-60328D2FA3A2}"/>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60D48131-1E65-1DE1-9189-5CA834554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58F1B-B00E-6A66-08EC-8DD893638050}"/>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213856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857A-FDD8-F050-6205-B9370477FE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A7D60-E4F0-6B35-C9BF-B764699D4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008F4A-686A-7A02-01D5-2E403B748A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0E085-1239-7956-A5CC-01F520E05148}"/>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6" name="Footer Placeholder 5">
            <a:extLst>
              <a:ext uri="{FF2B5EF4-FFF2-40B4-BE49-F238E27FC236}">
                <a16:creationId xmlns:a16="http://schemas.microsoft.com/office/drawing/2014/main" id="{95836551-A236-0C57-D075-EB59ABBC3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96303-C6D4-894B-B742-56FECEA56B16}"/>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365084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07B5-512B-AFE7-2FBD-DA0A8E5044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C310C-E35A-50C5-BCD4-0B86015B6F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9F383-3E79-26EA-A9ED-F1F65E93A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4DD49-EB00-F442-1D79-A168C68D9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32305-E2EB-15D8-FA35-D85C968064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A4B8AA-2E83-5964-ECCB-E1F324CB5127}"/>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8" name="Footer Placeholder 7">
            <a:extLst>
              <a:ext uri="{FF2B5EF4-FFF2-40B4-BE49-F238E27FC236}">
                <a16:creationId xmlns:a16="http://schemas.microsoft.com/office/drawing/2014/main" id="{9AB3F8A4-934B-0FC4-E4F8-974F04F8E0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AF36E7-54B8-0172-FE12-C64E02BA5A5E}"/>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253954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8930-1E4D-5B65-7C75-2ADEDD80A2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599E4-7063-5A1F-F1AF-397179C65240}"/>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4" name="Footer Placeholder 3">
            <a:extLst>
              <a:ext uri="{FF2B5EF4-FFF2-40B4-BE49-F238E27FC236}">
                <a16:creationId xmlns:a16="http://schemas.microsoft.com/office/drawing/2014/main" id="{03B84405-3EF8-99A5-B6CE-93CB8A8D51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C3F806-797C-2942-2B56-31685E746271}"/>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1782663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9DF0F7-E8C4-80D3-C529-DD724ECC35B7}"/>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3" name="Footer Placeholder 2">
            <a:extLst>
              <a:ext uri="{FF2B5EF4-FFF2-40B4-BE49-F238E27FC236}">
                <a16:creationId xmlns:a16="http://schemas.microsoft.com/office/drawing/2014/main" id="{CF4B685A-B595-F539-339A-F58BEC7C4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B35876-8326-34CE-1E61-B4590DA1F178}"/>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191778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F021-EDE2-3334-F1D0-BFBD955DA9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920B8-3B0F-0CDF-FF6F-BAAB8D003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3462C-7D5A-C854-2DFB-90F8D8AE7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2F560E-597D-9ADD-D3B2-47349900F436}"/>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6" name="Footer Placeholder 5">
            <a:extLst>
              <a:ext uri="{FF2B5EF4-FFF2-40B4-BE49-F238E27FC236}">
                <a16:creationId xmlns:a16="http://schemas.microsoft.com/office/drawing/2014/main" id="{B9636B09-8C6D-47E3-9EC1-0E44B7ABA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1EE15-9508-FE20-0B64-644F850025C7}"/>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394886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6371-0778-04DF-6127-755BEC008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9D064-E26D-1DA3-0C8C-8CB74DD24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5FB79-675C-83FE-4820-E6B3F6D60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11F60-043A-C9F3-A925-8F67864E80F0}"/>
              </a:ext>
            </a:extLst>
          </p:cNvPr>
          <p:cNvSpPr>
            <a:spLocks noGrp="1"/>
          </p:cNvSpPr>
          <p:nvPr>
            <p:ph type="dt" sz="half" idx="10"/>
          </p:nvPr>
        </p:nvSpPr>
        <p:spPr/>
        <p:txBody>
          <a:bodyPr/>
          <a:lstStyle/>
          <a:p>
            <a:fld id="{4D06D307-60FA-4D38-A9AA-9AF4CC17AE4E}" type="datetimeFigureOut">
              <a:rPr lang="en-US" smtClean="0"/>
              <a:t>10/19/2023</a:t>
            </a:fld>
            <a:endParaRPr lang="en-US"/>
          </a:p>
        </p:txBody>
      </p:sp>
      <p:sp>
        <p:nvSpPr>
          <p:cNvPr id="6" name="Footer Placeholder 5">
            <a:extLst>
              <a:ext uri="{FF2B5EF4-FFF2-40B4-BE49-F238E27FC236}">
                <a16:creationId xmlns:a16="http://schemas.microsoft.com/office/drawing/2014/main" id="{5176F9E2-9D19-7336-1228-1DB333A7A4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E3B53-0E10-BEBC-101F-648050F433DB}"/>
              </a:ext>
            </a:extLst>
          </p:cNvPr>
          <p:cNvSpPr>
            <a:spLocks noGrp="1"/>
          </p:cNvSpPr>
          <p:nvPr>
            <p:ph type="sldNum" sz="quarter" idx="12"/>
          </p:nvPr>
        </p:nvSpPr>
        <p:spPr/>
        <p:txBody>
          <a:bodyPr/>
          <a:lstStyle/>
          <a:p>
            <a:fld id="{14B0CAA9-A2FD-47A7-BF03-4A0866B65048}" type="slidenum">
              <a:rPr lang="en-US" smtClean="0"/>
              <a:t>‹#›</a:t>
            </a:fld>
            <a:endParaRPr lang="en-US"/>
          </a:p>
        </p:txBody>
      </p:sp>
    </p:spTree>
    <p:extLst>
      <p:ext uri="{BB962C8B-B14F-4D97-AF65-F5344CB8AC3E}">
        <p14:creationId xmlns:p14="http://schemas.microsoft.com/office/powerpoint/2010/main" val="124771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BE91B-7FFF-C36A-090B-42016E358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DAC90A-1BFD-0B99-77E3-7A631BBFE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9AC9D-46C6-8CEA-F10B-01770ACA0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D307-60FA-4D38-A9AA-9AF4CC17AE4E}" type="datetimeFigureOut">
              <a:rPr lang="en-US" smtClean="0"/>
              <a:t>10/19/2023</a:t>
            </a:fld>
            <a:endParaRPr lang="en-US"/>
          </a:p>
        </p:txBody>
      </p:sp>
      <p:sp>
        <p:nvSpPr>
          <p:cNvPr id="5" name="Footer Placeholder 4">
            <a:extLst>
              <a:ext uri="{FF2B5EF4-FFF2-40B4-BE49-F238E27FC236}">
                <a16:creationId xmlns:a16="http://schemas.microsoft.com/office/drawing/2014/main" id="{3AF3852C-9A4B-41F4-64C3-C0BDF59FF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FC3A6D-6810-5E11-1BAD-D0879CF89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CAA9-A2FD-47A7-BF03-4A0866B65048}" type="slidenum">
              <a:rPr lang="en-US" smtClean="0"/>
              <a:t>‹#›</a:t>
            </a:fld>
            <a:endParaRPr lang="en-US"/>
          </a:p>
        </p:txBody>
      </p:sp>
    </p:spTree>
    <p:extLst>
      <p:ext uri="{BB962C8B-B14F-4D97-AF65-F5344CB8AC3E}">
        <p14:creationId xmlns:p14="http://schemas.microsoft.com/office/powerpoint/2010/main" val="148201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D7F4-6EE8-3433-208F-E000AFE785DF}"/>
              </a:ext>
            </a:extLst>
          </p:cNvPr>
          <p:cNvSpPr>
            <a:spLocks noGrp="1"/>
          </p:cNvSpPr>
          <p:nvPr>
            <p:ph type="title"/>
          </p:nvPr>
        </p:nvSpPr>
        <p:spPr>
          <a:xfrm>
            <a:off x="0" y="0"/>
            <a:ext cx="12192000" cy="538641"/>
          </a:xfrm>
          <a:solidFill>
            <a:schemeClr val="accent1">
              <a:lumMod val="20000"/>
              <a:lumOff val="80000"/>
            </a:schemeClr>
          </a:solidFill>
        </p:spPr>
        <p:txBody>
          <a:bodyPr>
            <a:noAutofit/>
          </a:bodyPr>
          <a:lstStyle/>
          <a:p>
            <a:pPr algn="ctr"/>
            <a:r>
              <a:rPr lang="en-US" sz="2800" b="1" dirty="0">
                <a:solidFill>
                  <a:srgbClr val="3333FF"/>
                </a:solidFill>
              </a:rPr>
              <a:t>Type conversions (User Defined type conversions)</a:t>
            </a:r>
          </a:p>
        </p:txBody>
      </p:sp>
      <p:sp>
        <p:nvSpPr>
          <p:cNvPr id="3" name="Content Placeholder 2">
            <a:extLst>
              <a:ext uri="{FF2B5EF4-FFF2-40B4-BE49-F238E27FC236}">
                <a16:creationId xmlns:a16="http://schemas.microsoft.com/office/drawing/2014/main" id="{27D6903D-0AE7-A2E3-4483-2F87B4DB5A1A}"/>
              </a:ext>
            </a:extLst>
          </p:cNvPr>
          <p:cNvSpPr>
            <a:spLocks noGrp="1"/>
          </p:cNvSpPr>
          <p:nvPr>
            <p:ph idx="1"/>
          </p:nvPr>
        </p:nvSpPr>
        <p:spPr>
          <a:xfrm>
            <a:off x="0" y="538641"/>
            <a:ext cx="6634716" cy="6670233"/>
          </a:xfrm>
        </p:spPr>
        <p:txBody>
          <a:bodyPr>
            <a:normAutofit/>
          </a:bodyPr>
          <a:lstStyle/>
          <a:p>
            <a:pPr marL="0" indent="0">
              <a:buNone/>
            </a:pPr>
            <a:r>
              <a:rPr lang="en-US" sz="2200" dirty="0"/>
              <a:t>Three types.</a:t>
            </a:r>
          </a:p>
          <a:p>
            <a:pPr marL="0" indent="0">
              <a:buNone/>
            </a:pPr>
            <a:r>
              <a:rPr lang="en-US" sz="2200" dirty="0">
                <a:solidFill>
                  <a:srgbClr val="FF0000"/>
                </a:solidFill>
              </a:rPr>
              <a:t>1.Basic type to Class type (Basic –class)</a:t>
            </a:r>
          </a:p>
          <a:p>
            <a:pPr marL="0" indent="0">
              <a:buNone/>
            </a:pPr>
            <a:endParaRPr lang="en-US" sz="2200" dirty="0">
              <a:solidFill>
                <a:srgbClr val="FF0000"/>
              </a:solidFill>
            </a:endParaRPr>
          </a:p>
          <a:p>
            <a:pPr lvl="1">
              <a:buFont typeface="Wingdings" panose="05000000000000000000" pitchFamily="2" charset="2"/>
              <a:buChar char="§"/>
            </a:pPr>
            <a:r>
              <a:rPr lang="en-US" sz="1800" dirty="0"/>
              <a:t>In this type of conversion source type is basic type and destination type is class type</a:t>
            </a:r>
          </a:p>
          <a:p>
            <a:pPr lvl="1">
              <a:buFont typeface="Wingdings" panose="05000000000000000000" pitchFamily="2" charset="2"/>
              <a:buChar char="§"/>
            </a:pPr>
            <a:r>
              <a:rPr lang="en-US" sz="1800" dirty="0"/>
              <a:t>When we create objects using the variables of primary data types then it is called as basic to class type conversion.</a:t>
            </a:r>
          </a:p>
          <a:p>
            <a:pPr marL="0" indent="0">
              <a:buNone/>
            </a:pPr>
            <a:r>
              <a:rPr lang="en-US" sz="2200" dirty="0"/>
              <a:t> </a:t>
            </a:r>
          </a:p>
          <a:p>
            <a:pPr marL="0" indent="0">
              <a:buNone/>
            </a:pPr>
            <a:r>
              <a:rPr lang="en-US" sz="2200" dirty="0">
                <a:solidFill>
                  <a:srgbClr val="FF0000"/>
                </a:solidFill>
              </a:rPr>
              <a:t>2. Class type to Basic type (Class-Basic)</a:t>
            </a:r>
          </a:p>
          <a:p>
            <a:pPr marL="0" indent="0">
              <a:buNone/>
            </a:pPr>
            <a:endParaRPr lang="en-US" sz="2200" dirty="0"/>
          </a:p>
          <a:p>
            <a:pPr lvl="1">
              <a:buFont typeface="Wingdings" panose="05000000000000000000" pitchFamily="2" charset="2"/>
              <a:buChar char="§"/>
            </a:pPr>
            <a:r>
              <a:rPr lang="en-US" sz="1600" b="0" i="0" dirty="0">
                <a:solidFill>
                  <a:srgbClr val="131313"/>
                </a:solidFill>
                <a:effectLst/>
                <a:latin typeface="Roboto" panose="02000000000000000000" pitchFamily="2" charset="0"/>
              </a:rPr>
              <a:t>When we assign an object to a primitive data type’s variable, then it    is called as class type to basic conversion</a:t>
            </a:r>
          </a:p>
          <a:p>
            <a:pPr lvl="1">
              <a:buFont typeface="Wingdings" panose="05000000000000000000" pitchFamily="2" charset="2"/>
              <a:buChar char="§"/>
            </a:pPr>
            <a:endParaRPr lang="en-US" dirty="0"/>
          </a:p>
          <a:p>
            <a:pPr marL="0" indent="0">
              <a:buNone/>
            </a:pPr>
            <a:r>
              <a:rPr lang="en-US" sz="2200" dirty="0">
                <a:solidFill>
                  <a:srgbClr val="FF0000"/>
                </a:solidFill>
              </a:rPr>
              <a:t>3. Class type to Class type (Class- class)</a:t>
            </a:r>
          </a:p>
          <a:p>
            <a:pPr marL="0" indent="0">
              <a:buNone/>
            </a:pPr>
            <a:endParaRPr lang="en-US" sz="2200" dirty="0"/>
          </a:p>
          <a:p>
            <a:pPr lvl="1">
              <a:buFont typeface="Wingdings" panose="05000000000000000000" pitchFamily="2" charset="2"/>
              <a:buChar char="§"/>
            </a:pPr>
            <a:r>
              <a:rPr lang="en-US" sz="1800" dirty="0"/>
              <a:t> When we assign an object of a class into the object of another class then it is called as class to class conversion.</a:t>
            </a:r>
          </a:p>
        </p:txBody>
      </p:sp>
      <p:sp>
        <p:nvSpPr>
          <p:cNvPr id="7" name="TextBox 6">
            <a:extLst>
              <a:ext uri="{FF2B5EF4-FFF2-40B4-BE49-F238E27FC236}">
                <a16:creationId xmlns:a16="http://schemas.microsoft.com/office/drawing/2014/main" id="{42BC7F1C-169F-C659-DBE2-FD832FCE645C}"/>
              </a:ext>
            </a:extLst>
          </p:cNvPr>
          <p:cNvSpPr txBox="1"/>
          <p:nvPr/>
        </p:nvSpPr>
        <p:spPr>
          <a:xfrm>
            <a:off x="9296516" y="819245"/>
            <a:ext cx="2402959" cy="646331"/>
          </a:xfrm>
          <a:prstGeom prst="rect">
            <a:avLst/>
          </a:prstGeom>
          <a:noFill/>
        </p:spPr>
        <p:txBody>
          <a:bodyPr wrap="square" rtlCol="0">
            <a:spAutoFit/>
          </a:bodyPr>
          <a:lstStyle/>
          <a:p>
            <a:r>
              <a:rPr lang="en-US" dirty="0"/>
              <a:t>int </a:t>
            </a:r>
            <a:r>
              <a:rPr lang="en-US" dirty="0" err="1"/>
              <a:t>eid</a:t>
            </a:r>
            <a:r>
              <a:rPr lang="en-US" dirty="0"/>
              <a:t>;</a:t>
            </a:r>
          </a:p>
          <a:p>
            <a:r>
              <a:rPr lang="en-US" dirty="0"/>
              <a:t>Employee e= </a:t>
            </a:r>
            <a:r>
              <a:rPr lang="en-US" dirty="0" err="1"/>
              <a:t>eid</a:t>
            </a:r>
            <a:r>
              <a:rPr lang="en-US" dirty="0"/>
              <a:t>;</a:t>
            </a:r>
          </a:p>
        </p:txBody>
      </p:sp>
      <p:sp>
        <p:nvSpPr>
          <p:cNvPr id="9" name="TextBox 8">
            <a:extLst>
              <a:ext uri="{FF2B5EF4-FFF2-40B4-BE49-F238E27FC236}">
                <a16:creationId xmlns:a16="http://schemas.microsoft.com/office/drawing/2014/main" id="{2BF00B77-2120-0D24-2A2D-81572E521D4A}"/>
              </a:ext>
            </a:extLst>
          </p:cNvPr>
          <p:cNvSpPr txBox="1"/>
          <p:nvPr/>
        </p:nvSpPr>
        <p:spPr>
          <a:xfrm>
            <a:off x="9529328" y="3262977"/>
            <a:ext cx="2402959" cy="923330"/>
          </a:xfrm>
          <a:prstGeom prst="rect">
            <a:avLst/>
          </a:prstGeom>
          <a:noFill/>
        </p:spPr>
        <p:txBody>
          <a:bodyPr wrap="square" rtlCol="0">
            <a:spAutoFit/>
          </a:bodyPr>
          <a:lstStyle/>
          <a:p>
            <a:r>
              <a:rPr lang="en-US" dirty="0" err="1"/>
              <a:t>MyNumber</a:t>
            </a:r>
            <a:r>
              <a:rPr lang="en-US" dirty="0"/>
              <a:t> </a:t>
            </a:r>
            <a:r>
              <a:rPr lang="en-US" dirty="0" err="1"/>
              <a:t>num_obj</a:t>
            </a:r>
            <a:r>
              <a:rPr lang="en-US" dirty="0"/>
              <a:t>;</a:t>
            </a:r>
          </a:p>
          <a:p>
            <a:r>
              <a:rPr lang="en-US" dirty="0"/>
              <a:t>int n=</a:t>
            </a:r>
            <a:r>
              <a:rPr lang="en-US" dirty="0" err="1"/>
              <a:t>num_obj</a:t>
            </a:r>
            <a:endParaRPr lang="en-US" dirty="0"/>
          </a:p>
          <a:p>
            <a:endParaRPr lang="en-US" dirty="0"/>
          </a:p>
        </p:txBody>
      </p:sp>
      <p:pic>
        <p:nvPicPr>
          <p:cNvPr id="11" name="Picture 10">
            <a:extLst>
              <a:ext uri="{FF2B5EF4-FFF2-40B4-BE49-F238E27FC236}">
                <a16:creationId xmlns:a16="http://schemas.microsoft.com/office/drawing/2014/main" id="{61EB9DDD-1CE1-4736-0FB4-AF6717BFA412}"/>
              </a:ext>
            </a:extLst>
          </p:cNvPr>
          <p:cNvPicPr>
            <a:picLocks noChangeAspect="1"/>
          </p:cNvPicPr>
          <p:nvPr/>
        </p:nvPicPr>
        <p:blipFill>
          <a:blip r:embed="rId2"/>
          <a:stretch>
            <a:fillRect/>
          </a:stretch>
        </p:blipFill>
        <p:spPr>
          <a:xfrm>
            <a:off x="6700450" y="5076600"/>
            <a:ext cx="2571750" cy="1352550"/>
          </a:xfrm>
          <a:prstGeom prst="rect">
            <a:avLst/>
          </a:prstGeom>
        </p:spPr>
      </p:pic>
      <p:sp>
        <p:nvSpPr>
          <p:cNvPr id="14" name="TextBox 13">
            <a:extLst>
              <a:ext uri="{FF2B5EF4-FFF2-40B4-BE49-F238E27FC236}">
                <a16:creationId xmlns:a16="http://schemas.microsoft.com/office/drawing/2014/main" id="{292D6704-FABE-AFC4-D9A1-9F4A46C2D659}"/>
              </a:ext>
            </a:extLst>
          </p:cNvPr>
          <p:cNvSpPr txBox="1"/>
          <p:nvPr/>
        </p:nvSpPr>
        <p:spPr>
          <a:xfrm>
            <a:off x="9529328" y="5337377"/>
            <a:ext cx="2571750" cy="830997"/>
          </a:xfrm>
          <a:prstGeom prst="rect">
            <a:avLst/>
          </a:prstGeom>
          <a:noFill/>
        </p:spPr>
        <p:txBody>
          <a:bodyPr wrap="square">
            <a:spAutoFit/>
          </a:bodyPr>
          <a:lstStyle/>
          <a:p>
            <a:r>
              <a:rPr lang="en-US" sz="1600" b="0" i="0" dirty="0">
                <a:solidFill>
                  <a:srgbClr val="131313"/>
                </a:solidFill>
                <a:effectLst/>
                <a:latin typeface="Roboto" panose="02000000000000000000" pitchFamily="2" charset="0"/>
              </a:rPr>
              <a:t>Triangle t(10,20); </a:t>
            </a:r>
          </a:p>
          <a:p>
            <a:r>
              <a:rPr lang="en-US" sz="1600" b="0" i="0" dirty="0">
                <a:solidFill>
                  <a:srgbClr val="131313"/>
                </a:solidFill>
                <a:effectLst/>
                <a:latin typeface="Roboto" panose="02000000000000000000" pitchFamily="2" charset="0"/>
              </a:rPr>
              <a:t>Rectangle r=t;</a:t>
            </a:r>
          </a:p>
          <a:p>
            <a:r>
              <a:rPr lang="en-US" sz="1600" b="0" i="0" dirty="0">
                <a:solidFill>
                  <a:srgbClr val="131313"/>
                </a:solidFill>
                <a:effectLst/>
                <a:latin typeface="Roboto" panose="02000000000000000000" pitchFamily="2" charset="0"/>
              </a:rPr>
              <a:t>//Triangle to Rectangle</a:t>
            </a:r>
            <a:endParaRPr lang="en-US" sz="1600" dirty="0"/>
          </a:p>
        </p:txBody>
      </p:sp>
      <p:pic>
        <p:nvPicPr>
          <p:cNvPr id="16" name="Picture 15">
            <a:extLst>
              <a:ext uri="{FF2B5EF4-FFF2-40B4-BE49-F238E27FC236}">
                <a16:creationId xmlns:a16="http://schemas.microsoft.com/office/drawing/2014/main" id="{96A85756-0096-E941-FE77-8024AAEC65FB}"/>
              </a:ext>
            </a:extLst>
          </p:cNvPr>
          <p:cNvPicPr>
            <a:picLocks noChangeAspect="1"/>
          </p:cNvPicPr>
          <p:nvPr/>
        </p:nvPicPr>
        <p:blipFill>
          <a:blip r:embed="rId3"/>
          <a:stretch>
            <a:fillRect/>
          </a:stretch>
        </p:blipFill>
        <p:spPr>
          <a:xfrm>
            <a:off x="6593967" y="819245"/>
            <a:ext cx="2686050" cy="1438275"/>
          </a:xfrm>
          <a:prstGeom prst="rect">
            <a:avLst/>
          </a:prstGeom>
        </p:spPr>
      </p:pic>
      <p:pic>
        <p:nvPicPr>
          <p:cNvPr id="18" name="Picture 17">
            <a:extLst>
              <a:ext uri="{FF2B5EF4-FFF2-40B4-BE49-F238E27FC236}">
                <a16:creationId xmlns:a16="http://schemas.microsoft.com/office/drawing/2014/main" id="{88065909-52DA-790C-212D-45C649C4B350}"/>
              </a:ext>
            </a:extLst>
          </p:cNvPr>
          <p:cNvPicPr>
            <a:picLocks noChangeAspect="1"/>
          </p:cNvPicPr>
          <p:nvPr/>
        </p:nvPicPr>
        <p:blipFill>
          <a:blip r:embed="rId4"/>
          <a:stretch>
            <a:fillRect/>
          </a:stretch>
        </p:blipFill>
        <p:spPr>
          <a:xfrm>
            <a:off x="6662858" y="2824232"/>
            <a:ext cx="2590800" cy="1362075"/>
          </a:xfrm>
          <a:prstGeom prst="rect">
            <a:avLst/>
          </a:prstGeom>
        </p:spPr>
      </p:pic>
      <p:sp>
        <p:nvSpPr>
          <p:cNvPr id="19" name="Arrow: Right 18">
            <a:extLst>
              <a:ext uri="{FF2B5EF4-FFF2-40B4-BE49-F238E27FC236}">
                <a16:creationId xmlns:a16="http://schemas.microsoft.com/office/drawing/2014/main" id="{FD124F3B-20CF-16F9-11DE-C8B8F3BC8664}"/>
              </a:ext>
            </a:extLst>
          </p:cNvPr>
          <p:cNvSpPr/>
          <p:nvPr/>
        </p:nvSpPr>
        <p:spPr>
          <a:xfrm>
            <a:off x="7761767" y="5539563"/>
            <a:ext cx="393405" cy="404037"/>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856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0080C7-7F81-D0E0-A1FF-47ACC856E43A}"/>
              </a:ext>
            </a:extLst>
          </p:cNvPr>
          <p:cNvSpPr txBox="1"/>
          <p:nvPr/>
        </p:nvSpPr>
        <p:spPr>
          <a:xfrm>
            <a:off x="1" y="0"/>
            <a:ext cx="6198777" cy="6955750"/>
          </a:xfrm>
          <a:prstGeom prst="rect">
            <a:avLst/>
          </a:prstGeom>
          <a:solidFill>
            <a:schemeClr val="accent2">
              <a:lumMod val="20000"/>
              <a:lumOff val="80000"/>
            </a:schemeClr>
          </a:solidFill>
        </p:spPr>
        <p:txBody>
          <a:bodyPr wrap="square">
            <a:spAutoFit/>
          </a:bodyPr>
          <a:lstStyle/>
          <a:p>
            <a:r>
              <a:rPr lang="en-US" dirty="0">
                <a:solidFill>
                  <a:srgbClr val="3333FF"/>
                </a:solidFill>
              </a:rPr>
              <a:t>//METERS TO FEET DIST</a:t>
            </a:r>
          </a:p>
          <a:p>
            <a:r>
              <a:rPr lang="en-US" dirty="0"/>
              <a:t>#include &lt;iostream&gt;</a:t>
            </a:r>
          </a:p>
          <a:p>
            <a:r>
              <a:rPr lang="en-US" dirty="0"/>
              <a:t>using namespace std;</a:t>
            </a:r>
          </a:p>
          <a:p>
            <a:r>
              <a:rPr lang="en-US" dirty="0"/>
              <a:t>class </a:t>
            </a:r>
            <a:r>
              <a:rPr lang="en-US" dirty="0">
                <a:solidFill>
                  <a:srgbClr val="FF0000"/>
                </a:solidFill>
              </a:rPr>
              <a:t>Feet</a:t>
            </a:r>
            <a:r>
              <a:rPr lang="en-US" dirty="0"/>
              <a:t>; // Forward declaration of the destination class</a:t>
            </a:r>
          </a:p>
          <a:p>
            <a:r>
              <a:rPr lang="en-US" dirty="0"/>
              <a:t>class </a:t>
            </a:r>
            <a:r>
              <a:rPr lang="en-US" dirty="0">
                <a:solidFill>
                  <a:srgbClr val="FF3399"/>
                </a:solidFill>
              </a:rPr>
              <a:t>Meters</a:t>
            </a:r>
            <a:r>
              <a:rPr lang="en-US" dirty="0"/>
              <a:t> {  </a:t>
            </a:r>
            <a:r>
              <a:rPr lang="en-US" sz="1800" dirty="0">
                <a:solidFill>
                  <a:srgbClr val="3333FF"/>
                </a:solidFill>
              </a:rPr>
              <a:t>// Source class representing distance in meters</a:t>
            </a:r>
            <a:endParaRPr lang="en-US" dirty="0">
              <a:solidFill>
                <a:srgbClr val="3333FF"/>
              </a:solidFill>
            </a:endParaRPr>
          </a:p>
          <a:p>
            <a:r>
              <a:rPr lang="en-US" dirty="0"/>
              <a:t>   float value;</a:t>
            </a:r>
          </a:p>
          <a:p>
            <a:r>
              <a:rPr lang="en-US" dirty="0"/>
              <a:t>public:</a:t>
            </a:r>
          </a:p>
          <a:p>
            <a:r>
              <a:rPr lang="en-US" dirty="0"/>
              <a:t>    Meters(float m) {  value=m; }</a:t>
            </a:r>
          </a:p>
          <a:p>
            <a:r>
              <a:rPr lang="en-US" dirty="0"/>
              <a:t>    float </a:t>
            </a:r>
            <a:r>
              <a:rPr lang="en-US" dirty="0" err="1"/>
              <a:t>getValue</a:t>
            </a:r>
            <a:r>
              <a:rPr lang="en-US" dirty="0"/>
              <a:t>() {</a:t>
            </a:r>
          </a:p>
          <a:p>
            <a:r>
              <a:rPr lang="en-US" dirty="0"/>
              <a:t>        return value;</a:t>
            </a:r>
          </a:p>
          <a:p>
            <a:r>
              <a:rPr lang="en-US" dirty="0"/>
              <a:t>    }    </a:t>
            </a:r>
          </a:p>
          <a:p>
            <a:r>
              <a:rPr lang="en-US" dirty="0"/>
              <a:t>    </a:t>
            </a:r>
            <a:r>
              <a:rPr lang="en-US" dirty="0">
                <a:solidFill>
                  <a:srgbClr val="FF0000"/>
                </a:solidFill>
              </a:rPr>
              <a:t>operator Feet(); </a:t>
            </a:r>
            <a:r>
              <a:rPr lang="en-US" sz="1400" b="1" dirty="0">
                <a:solidFill>
                  <a:srgbClr val="3333FF"/>
                </a:solidFill>
              </a:rPr>
              <a:t>// Custom casting operator for class conversion to Feet</a:t>
            </a:r>
            <a:endParaRPr lang="en-US" b="1" dirty="0">
              <a:solidFill>
                <a:srgbClr val="3333FF"/>
              </a:solidFill>
            </a:endParaRPr>
          </a:p>
          <a:p>
            <a:r>
              <a:rPr lang="en-US" dirty="0"/>
              <a:t>};</a:t>
            </a:r>
          </a:p>
          <a:p>
            <a:endParaRPr lang="en-US" dirty="0"/>
          </a:p>
          <a:p>
            <a:r>
              <a:rPr lang="en-US" dirty="0"/>
              <a:t>class </a:t>
            </a:r>
            <a:r>
              <a:rPr lang="en-US" dirty="0">
                <a:solidFill>
                  <a:srgbClr val="FF3399"/>
                </a:solidFill>
              </a:rPr>
              <a:t>Feet</a:t>
            </a:r>
            <a:r>
              <a:rPr lang="en-US" dirty="0"/>
              <a:t> {  </a:t>
            </a:r>
            <a:r>
              <a:rPr lang="en-US" dirty="0">
                <a:solidFill>
                  <a:srgbClr val="3333FF"/>
                </a:solidFill>
              </a:rPr>
              <a:t>// Destination class representing distance in feet</a:t>
            </a:r>
          </a:p>
          <a:p>
            <a:r>
              <a:rPr lang="en-US" dirty="0"/>
              <a:t>   float value;</a:t>
            </a:r>
          </a:p>
          <a:p>
            <a:r>
              <a:rPr lang="en-US" dirty="0"/>
              <a:t>public:</a:t>
            </a:r>
          </a:p>
          <a:p>
            <a:r>
              <a:rPr lang="en-US" dirty="0"/>
              <a:t>    Feet(float f)  { value=f; }</a:t>
            </a:r>
          </a:p>
          <a:p>
            <a:endParaRPr lang="en-US" dirty="0"/>
          </a:p>
          <a:p>
            <a:r>
              <a:rPr lang="en-US" dirty="0"/>
              <a:t>    float </a:t>
            </a:r>
            <a:r>
              <a:rPr lang="en-US" dirty="0" err="1"/>
              <a:t>getValue</a:t>
            </a:r>
            <a:r>
              <a:rPr lang="en-US" dirty="0"/>
              <a:t>() {</a:t>
            </a:r>
          </a:p>
          <a:p>
            <a:r>
              <a:rPr lang="en-US" dirty="0"/>
              <a:t>        return value;</a:t>
            </a:r>
          </a:p>
          <a:p>
            <a:r>
              <a:rPr lang="en-US" dirty="0"/>
              <a:t>    }</a:t>
            </a:r>
          </a:p>
          <a:p>
            <a:r>
              <a:rPr lang="en-US" dirty="0"/>
              <a:t>};</a:t>
            </a:r>
          </a:p>
          <a:p>
            <a:endParaRPr lang="en-US" dirty="0"/>
          </a:p>
          <a:p>
            <a:endParaRPr lang="en-US" dirty="0"/>
          </a:p>
        </p:txBody>
      </p:sp>
      <p:sp>
        <p:nvSpPr>
          <p:cNvPr id="7" name="TextBox 6">
            <a:extLst>
              <a:ext uri="{FF2B5EF4-FFF2-40B4-BE49-F238E27FC236}">
                <a16:creationId xmlns:a16="http://schemas.microsoft.com/office/drawing/2014/main" id="{468D7194-EC60-EC58-C031-B1940E335BB6}"/>
              </a:ext>
            </a:extLst>
          </p:cNvPr>
          <p:cNvSpPr txBox="1"/>
          <p:nvPr/>
        </p:nvSpPr>
        <p:spPr>
          <a:xfrm>
            <a:off x="6198781" y="46690"/>
            <a:ext cx="5993219" cy="4524315"/>
          </a:xfrm>
          <a:prstGeom prst="rect">
            <a:avLst/>
          </a:prstGeom>
          <a:solidFill>
            <a:schemeClr val="accent2">
              <a:lumMod val="20000"/>
              <a:lumOff val="80000"/>
            </a:schemeClr>
          </a:solidFill>
        </p:spPr>
        <p:txBody>
          <a:bodyPr wrap="square">
            <a:spAutoFit/>
          </a:bodyPr>
          <a:lstStyle/>
          <a:p>
            <a:r>
              <a:rPr lang="en-US" dirty="0"/>
              <a:t>// Class conversion from Meters to Feet</a:t>
            </a:r>
          </a:p>
          <a:p>
            <a:r>
              <a:rPr lang="en-US" dirty="0">
                <a:solidFill>
                  <a:srgbClr val="FF0000"/>
                </a:solidFill>
              </a:rPr>
              <a:t>Meters::operator Feet() {</a:t>
            </a:r>
          </a:p>
          <a:p>
            <a:r>
              <a:rPr lang="en-US" dirty="0"/>
              <a:t>    return Feet(value * 3.28);</a:t>
            </a:r>
          </a:p>
          <a:p>
            <a:r>
              <a:rPr lang="en-US" dirty="0"/>
              <a:t>}</a:t>
            </a:r>
          </a:p>
          <a:p>
            <a:endParaRPr lang="en-US" dirty="0"/>
          </a:p>
          <a:p>
            <a:r>
              <a:rPr lang="en-US" dirty="0"/>
              <a:t>int main() {</a:t>
            </a:r>
          </a:p>
          <a:p>
            <a:r>
              <a:rPr lang="en-US" dirty="0"/>
              <a:t>    // Creating an object of class Meters</a:t>
            </a:r>
          </a:p>
          <a:p>
            <a:r>
              <a:rPr lang="en-US" dirty="0"/>
              <a:t>    Meters mts(10.0);</a:t>
            </a:r>
          </a:p>
          <a:p>
            <a:endParaRPr lang="en-US" dirty="0"/>
          </a:p>
          <a:p>
            <a:r>
              <a:rPr lang="en-US" dirty="0"/>
              <a:t>    // Class type conversion to Feet</a:t>
            </a:r>
          </a:p>
          <a:p>
            <a:r>
              <a:rPr lang="en-US" b="1" dirty="0">
                <a:solidFill>
                  <a:srgbClr val="FF3399"/>
                </a:solidFill>
              </a:rPr>
              <a:t>    Feet fts = mts;</a:t>
            </a:r>
          </a:p>
          <a:p>
            <a:endParaRPr lang="en-US" dirty="0"/>
          </a:p>
          <a:p>
            <a:r>
              <a:rPr lang="en-US" dirty="0"/>
              <a:t>    </a:t>
            </a:r>
            <a:r>
              <a:rPr lang="en-US" dirty="0" err="1"/>
              <a:t>cout</a:t>
            </a:r>
            <a:r>
              <a:rPr lang="en-US" dirty="0"/>
              <a:t> &lt;&lt; "Distance in Feet: " &lt;&lt; </a:t>
            </a:r>
            <a:r>
              <a:rPr lang="en-US" dirty="0" err="1"/>
              <a:t>fts.getValue</a:t>
            </a:r>
            <a:r>
              <a:rPr lang="en-US" dirty="0"/>
              <a:t>() &lt;&lt; " </a:t>
            </a:r>
            <a:r>
              <a:rPr lang="en-US" dirty="0" err="1"/>
              <a:t>feets</a:t>
            </a:r>
            <a:r>
              <a:rPr lang="en-US" dirty="0"/>
              <a:t>“;</a:t>
            </a:r>
          </a:p>
          <a:p>
            <a:endParaRPr lang="en-US" dirty="0"/>
          </a:p>
          <a:p>
            <a:r>
              <a:rPr lang="en-US" dirty="0"/>
              <a:t>    return 0;</a:t>
            </a:r>
          </a:p>
          <a:p>
            <a:r>
              <a:rPr lang="en-US" dirty="0"/>
              <a:t>}</a:t>
            </a:r>
          </a:p>
        </p:txBody>
      </p:sp>
      <p:sp>
        <p:nvSpPr>
          <p:cNvPr id="2" name="Rectangle 1">
            <a:extLst>
              <a:ext uri="{FF2B5EF4-FFF2-40B4-BE49-F238E27FC236}">
                <a16:creationId xmlns:a16="http://schemas.microsoft.com/office/drawing/2014/main" id="{9AE2F7C4-3EB2-CFCA-A19C-D55F26BDAE37}"/>
              </a:ext>
            </a:extLst>
          </p:cNvPr>
          <p:cNvSpPr/>
          <p:nvPr/>
        </p:nvSpPr>
        <p:spPr>
          <a:xfrm>
            <a:off x="1" y="871863"/>
            <a:ext cx="5993220" cy="29239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B5DD6F04-D9B0-DD3D-D9EF-1B777A8F1A3A}"/>
              </a:ext>
            </a:extLst>
          </p:cNvPr>
          <p:cNvSpPr/>
          <p:nvPr/>
        </p:nvSpPr>
        <p:spPr>
          <a:xfrm>
            <a:off x="-1" y="3795823"/>
            <a:ext cx="5993219" cy="266212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9929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1E8CEB-A1D9-2274-E01F-62FF8EA44A62}"/>
              </a:ext>
            </a:extLst>
          </p:cNvPr>
          <p:cNvSpPr txBox="1"/>
          <p:nvPr/>
        </p:nvSpPr>
        <p:spPr>
          <a:xfrm>
            <a:off x="0" y="0"/>
            <a:ext cx="12192000" cy="1754326"/>
          </a:xfrm>
          <a:prstGeom prst="rect">
            <a:avLst/>
          </a:prstGeom>
          <a:solidFill>
            <a:schemeClr val="accent2">
              <a:lumMod val="20000"/>
              <a:lumOff val="80000"/>
            </a:schemeClr>
          </a:solidFill>
        </p:spPr>
        <p:txBody>
          <a:bodyPr wrap="square">
            <a:spAutoFit/>
          </a:bodyPr>
          <a:lstStyle/>
          <a:p>
            <a:pPr algn="l"/>
            <a:r>
              <a:rPr lang="en-US" b="1" i="0" dirty="0">
                <a:solidFill>
                  <a:srgbClr val="FF0000"/>
                </a:solidFill>
                <a:effectLst/>
                <a:latin typeface="Söhne"/>
              </a:rPr>
              <a:t>Currency Exchange Tool</a:t>
            </a:r>
            <a:endParaRPr lang="en-US" b="0" i="0" dirty="0">
              <a:solidFill>
                <a:srgbClr val="FF0000"/>
              </a:solidFill>
              <a:effectLst/>
              <a:latin typeface="Söhne"/>
            </a:endParaRPr>
          </a:p>
          <a:p>
            <a:pPr algn="l"/>
            <a:r>
              <a:rPr lang="en-US" b="0" i="0" dirty="0">
                <a:effectLst/>
                <a:latin typeface="Söhne"/>
              </a:rPr>
              <a:t>Yor are developing  a currency exchange application, in which the </a:t>
            </a:r>
            <a:r>
              <a:rPr lang="en-US" b="0" i="0" dirty="0">
                <a:solidFill>
                  <a:srgbClr val="FF3399"/>
                </a:solidFill>
                <a:effectLst/>
                <a:latin typeface="Söhne"/>
              </a:rPr>
              <a:t>'Currency</a:t>
            </a:r>
            <a:r>
              <a:rPr lang="en-US" b="0" i="0" dirty="0">
                <a:effectLst/>
                <a:latin typeface="Söhne"/>
              </a:rPr>
              <a:t>' and </a:t>
            </a:r>
            <a:r>
              <a:rPr lang="en-US" b="0" i="0" dirty="0">
                <a:solidFill>
                  <a:srgbClr val="FF3399"/>
                </a:solidFill>
                <a:effectLst/>
                <a:latin typeface="Söhne"/>
              </a:rPr>
              <a:t>'</a:t>
            </a:r>
            <a:r>
              <a:rPr lang="en-US" b="0" i="0" dirty="0" err="1">
                <a:solidFill>
                  <a:srgbClr val="FF3399"/>
                </a:solidFill>
                <a:effectLst/>
                <a:latin typeface="Söhne"/>
              </a:rPr>
              <a:t>ExchangeRate</a:t>
            </a:r>
            <a:r>
              <a:rPr lang="en-US" b="0" i="0" dirty="0">
                <a:effectLst/>
                <a:latin typeface="Söhne"/>
              </a:rPr>
              <a:t>' classes are key components. </a:t>
            </a:r>
          </a:p>
          <a:p>
            <a:pPr algn="l"/>
            <a:r>
              <a:rPr lang="en-US" b="0" i="0" dirty="0">
                <a:effectLst/>
                <a:latin typeface="Söhne"/>
              </a:rPr>
              <a:t>--&gt; When a user enters US Dollars for conversion into Indian Rupees (INR), this operator ensures a smooth process, providing the equivalent amount in INR.</a:t>
            </a:r>
          </a:p>
          <a:p>
            <a:pPr algn="l"/>
            <a:r>
              <a:rPr lang="en-US" b="0" i="0" dirty="0">
                <a:effectLst/>
                <a:latin typeface="Söhne"/>
                <a:sym typeface="Wingdings" panose="05000000000000000000" pitchFamily="2" charset="2"/>
              </a:rPr>
              <a:t></a:t>
            </a:r>
            <a:r>
              <a:rPr lang="en-US" b="0" i="0" dirty="0">
                <a:effectLst/>
                <a:latin typeface="Söhne"/>
              </a:rPr>
              <a:t>To allow users to input amounts in INR and convert them into US Dollars while maintaining the existing classes and </a:t>
            </a:r>
            <a:r>
              <a:rPr lang="en-US" b="1" i="0" dirty="0">
                <a:solidFill>
                  <a:srgbClr val="3333FF"/>
                </a:solidFill>
                <a:effectLst/>
                <a:latin typeface="Söhne"/>
              </a:rPr>
              <a:t>conversion operator</a:t>
            </a:r>
            <a:r>
              <a:rPr lang="en-US" b="0" i="0" dirty="0">
                <a:effectLst/>
                <a:latin typeface="Söhne"/>
              </a:rPr>
              <a:t>, a similar approach using the </a:t>
            </a:r>
            <a:r>
              <a:rPr lang="en-US" b="1" i="0" dirty="0">
                <a:effectLst/>
                <a:latin typeface="Söhne"/>
              </a:rPr>
              <a:t>'Currency</a:t>
            </a:r>
            <a:r>
              <a:rPr lang="en-US" b="0" i="0" dirty="0">
                <a:effectLst/>
                <a:latin typeface="Söhne"/>
              </a:rPr>
              <a:t>' class's custom conversion operator can be applied</a:t>
            </a:r>
            <a:r>
              <a:rPr lang="en-US" b="0" i="0" dirty="0">
                <a:solidFill>
                  <a:srgbClr val="374151"/>
                </a:solidFill>
                <a:effectLst/>
                <a:latin typeface="Söhne"/>
              </a:rPr>
              <a:t>.</a:t>
            </a:r>
          </a:p>
        </p:txBody>
      </p:sp>
      <p:sp>
        <p:nvSpPr>
          <p:cNvPr id="9" name="TextBox 8">
            <a:extLst>
              <a:ext uri="{FF2B5EF4-FFF2-40B4-BE49-F238E27FC236}">
                <a16:creationId xmlns:a16="http://schemas.microsoft.com/office/drawing/2014/main" id="{04A21EE9-25EA-07D7-F7BE-E76C66B57A26}"/>
              </a:ext>
            </a:extLst>
          </p:cNvPr>
          <p:cNvSpPr txBox="1"/>
          <p:nvPr/>
        </p:nvSpPr>
        <p:spPr>
          <a:xfrm>
            <a:off x="0" y="2141655"/>
            <a:ext cx="5018568" cy="4524315"/>
          </a:xfrm>
          <a:prstGeom prst="rect">
            <a:avLst/>
          </a:prstGeom>
          <a:solidFill>
            <a:schemeClr val="accent1">
              <a:lumMod val="20000"/>
              <a:lumOff val="80000"/>
            </a:schemeClr>
          </a:solidFill>
        </p:spPr>
        <p:txBody>
          <a:bodyPr wrap="square">
            <a:spAutoFit/>
          </a:bodyPr>
          <a:lstStyle/>
          <a:p>
            <a:r>
              <a:rPr lang="en-US" dirty="0"/>
              <a:t>Input:</a:t>
            </a:r>
          </a:p>
          <a:p>
            <a:r>
              <a:rPr lang="en-US" dirty="0"/>
              <a:t>Amount in US Dollars (USD): 100</a:t>
            </a:r>
          </a:p>
          <a:p>
            <a:r>
              <a:rPr lang="en-US" dirty="0"/>
              <a:t>Exchange Rate (USD to INR): 75.0</a:t>
            </a:r>
          </a:p>
          <a:p>
            <a:endParaRPr lang="en-US" dirty="0"/>
          </a:p>
          <a:p>
            <a:r>
              <a:rPr lang="en-US" dirty="0"/>
              <a:t>Output:</a:t>
            </a:r>
          </a:p>
          <a:p>
            <a:r>
              <a:rPr lang="en-US" dirty="0"/>
              <a:t>Equivalent Amount in Indian Rupees (INR): 7500.0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Rectangle 1">
            <a:extLst>
              <a:ext uri="{FF2B5EF4-FFF2-40B4-BE49-F238E27FC236}">
                <a16:creationId xmlns:a16="http://schemas.microsoft.com/office/drawing/2014/main" id="{5BC88DF1-1A05-E554-4913-DE3106E69006}"/>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609E42E-BA32-3708-CA73-14436FD55E97}"/>
              </a:ext>
            </a:extLst>
          </p:cNvPr>
          <p:cNvSpPr txBox="1"/>
          <p:nvPr/>
        </p:nvSpPr>
        <p:spPr>
          <a:xfrm>
            <a:off x="5100969" y="2141655"/>
            <a:ext cx="6998881" cy="4493538"/>
          </a:xfrm>
          <a:prstGeom prst="rect">
            <a:avLst/>
          </a:prstGeom>
          <a:solidFill>
            <a:schemeClr val="accent3">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LOGIC</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Create a class </a:t>
            </a:r>
            <a:r>
              <a:rPr kumimoji="0" lang="en-US" altLang="en-US" b="1" i="0" u="none" strike="noStrike" cap="none" normalizeH="0" baseline="0" dirty="0" err="1">
                <a:ln>
                  <a:noFill/>
                </a:ln>
                <a:effectLst/>
                <a:latin typeface="Söhne Mono"/>
              </a:rPr>
              <a:t>USDollar</a:t>
            </a:r>
            <a:r>
              <a:rPr lang="en-US" altLang="en-US" b="1" dirty="0">
                <a:latin typeface="Söhne Mono"/>
              </a:rPr>
              <a:t> with</a:t>
            </a:r>
            <a:r>
              <a:rPr kumimoji="0" lang="en-US" altLang="en-US" sz="1800" b="0" i="0" u="none" strike="noStrike" cap="none" normalizeH="0" baseline="0" dirty="0">
                <a:ln>
                  <a:noFill/>
                </a:ln>
                <a:effectLst/>
                <a:latin typeface="Söhne"/>
              </a:rPr>
              <a:t> data member  amount .</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Implement a conversion operator in the </a:t>
            </a:r>
            <a:r>
              <a:rPr kumimoji="0" lang="en-US" altLang="en-US" b="1" i="0" u="none" strike="noStrike" cap="none" normalizeH="0" baseline="0" dirty="0" err="1">
                <a:ln>
                  <a:noFill/>
                </a:ln>
                <a:effectLst/>
                <a:latin typeface="Söhne Mono"/>
              </a:rPr>
              <a:t>USDollar</a:t>
            </a:r>
            <a:r>
              <a:rPr kumimoji="0" lang="en-US" altLang="en-US" sz="1800" b="0" i="0" u="none" strike="noStrike" cap="none" normalizeH="0" baseline="0" dirty="0">
                <a:ln>
                  <a:noFill/>
                </a:ln>
                <a:effectLst/>
                <a:latin typeface="Söhne"/>
              </a:rPr>
              <a:t> class that can convert USD to INR using the provided exchange rate.</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1800" b="0" i="0" u="none" strike="noStrike" cap="none" normalizeH="0" baseline="0" dirty="0">
              <a:ln>
                <a:noFill/>
              </a:ln>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Prompt the user to enter the amount in US Dollars and the exchange rate.</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Create an object of the </a:t>
            </a:r>
            <a:r>
              <a:rPr kumimoji="0" lang="en-US" altLang="en-US" b="1" i="0" u="none" strike="noStrike" cap="none" normalizeH="0" baseline="0" dirty="0" err="1">
                <a:ln>
                  <a:noFill/>
                </a:ln>
                <a:effectLst/>
                <a:latin typeface="Söhne Mono"/>
              </a:rPr>
              <a:t>USDollar</a:t>
            </a:r>
            <a:endParaRPr kumimoji="0" lang="en-US" altLang="en-US" b="1" i="0" u="none" strike="noStrike" cap="none" normalizeH="0" baseline="0" dirty="0">
              <a:ln>
                <a:noFill/>
              </a:ln>
              <a:effectLst/>
              <a:latin typeface="Söhne Mono"/>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1800" b="0" i="0" u="none" strike="noStrike" cap="none" normalizeH="0" baseline="0" dirty="0">
              <a:ln>
                <a:noFill/>
              </a:ln>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Use the custom conversion operator to convert the USD amount to INR based on the exchange rate.</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1800" b="0" i="0" u="none" strike="noStrike" cap="none" normalizeH="0" baseline="0" dirty="0">
              <a:ln>
                <a:noFill/>
              </a:ln>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800" b="0" i="0" u="none" strike="noStrike" cap="none" normalizeH="0" baseline="0" dirty="0">
                <a:ln>
                  <a:noFill/>
                </a:ln>
                <a:effectLst/>
                <a:latin typeface="Söhne"/>
              </a:rPr>
              <a:t>Display the converted amount </a:t>
            </a:r>
            <a:r>
              <a:rPr lang="en-US" altLang="en-US" dirty="0">
                <a:latin typeface="Söhne"/>
              </a:rPr>
              <a:t>in </a:t>
            </a:r>
            <a:r>
              <a:rPr kumimoji="0" lang="en-US" altLang="en-US" sz="1800" b="0" i="0" u="none" strike="noStrike" cap="none" normalizeH="0" baseline="0" dirty="0">
                <a:ln>
                  <a:noFill/>
                </a:ln>
                <a:effectLst/>
                <a:latin typeface="Söhne"/>
              </a:rPr>
              <a:t>INR</a:t>
            </a:r>
            <a:endParaRPr kumimoji="0" lang="en-US" altLang="en-US" sz="1800" b="0" i="0" u="none" strike="noStrike" cap="none" normalizeH="0" baseline="0" dirty="0">
              <a:ln>
                <a:noFill/>
              </a:ln>
              <a:solidFill>
                <a:srgbClr val="374151"/>
              </a:solidFill>
              <a:effectLst/>
              <a:latin typeface="Söhne"/>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endParaRPr lang="en-US" altLang="en-US" dirty="0">
              <a:solidFill>
                <a:srgbClr val="374151"/>
              </a:solidFill>
              <a:latin typeface="Söhne"/>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0836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4369B2-BDAA-12A8-182D-E80AF310060C}"/>
              </a:ext>
            </a:extLst>
          </p:cNvPr>
          <p:cNvSpPr txBox="1"/>
          <p:nvPr/>
        </p:nvSpPr>
        <p:spPr>
          <a:xfrm>
            <a:off x="0" y="0"/>
            <a:ext cx="5990561" cy="6740307"/>
          </a:xfrm>
          <a:prstGeom prst="rect">
            <a:avLst/>
          </a:prstGeom>
          <a:solidFill>
            <a:schemeClr val="accent4">
              <a:lumMod val="20000"/>
              <a:lumOff val="80000"/>
            </a:schemeClr>
          </a:solidFill>
        </p:spPr>
        <p:txBody>
          <a:bodyPr wrap="square">
            <a:spAutoFit/>
          </a:bodyPr>
          <a:lstStyle/>
          <a:p>
            <a:r>
              <a:rPr lang="en-US" b="1" dirty="0">
                <a:solidFill>
                  <a:srgbClr val="FF3399"/>
                </a:solidFill>
              </a:rPr>
              <a:t>//Currency Exchange Tool</a:t>
            </a:r>
          </a:p>
          <a:p>
            <a:r>
              <a:rPr lang="en-US" dirty="0"/>
              <a:t>#include &lt;iostream&gt;</a:t>
            </a:r>
          </a:p>
          <a:p>
            <a:r>
              <a:rPr lang="en-US" dirty="0"/>
              <a:t>class </a:t>
            </a:r>
            <a:r>
              <a:rPr lang="en-US" b="1" dirty="0" err="1">
                <a:solidFill>
                  <a:srgbClr val="FF0000"/>
                </a:solidFill>
              </a:rPr>
              <a:t>USDollar</a:t>
            </a:r>
            <a:r>
              <a:rPr lang="en-US" dirty="0"/>
              <a:t> </a:t>
            </a:r>
          </a:p>
          <a:p>
            <a:r>
              <a:rPr lang="en-US" dirty="0"/>
              <a:t> {</a:t>
            </a:r>
          </a:p>
          <a:p>
            <a:r>
              <a:rPr lang="en-US" dirty="0"/>
              <a:t>  float amount;</a:t>
            </a:r>
          </a:p>
          <a:p>
            <a:r>
              <a:rPr lang="en-US" dirty="0"/>
              <a:t>public:</a:t>
            </a:r>
          </a:p>
          <a:p>
            <a:r>
              <a:rPr lang="en-US" dirty="0"/>
              <a:t>    </a:t>
            </a:r>
            <a:r>
              <a:rPr lang="en-US" dirty="0" err="1"/>
              <a:t>USDollar</a:t>
            </a:r>
            <a:r>
              <a:rPr lang="en-US" dirty="0"/>
              <a:t>(float </a:t>
            </a:r>
            <a:r>
              <a:rPr lang="en-US" dirty="0" err="1"/>
              <a:t>usd</a:t>
            </a:r>
            <a:r>
              <a:rPr lang="en-US" dirty="0"/>
              <a:t>) {  amount=</a:t>
            </a:r>
            <a:r>
              <a:rPr lang="en-US" dirty="0" err="1"/>
              <a:t>usd</a:t>
            </a:r>
            <a:r>
              <a:rPr lang="en-US" dirty="0"/>
              <a:t>; }</a:t>
            </a:r>
          </a:p>
          <a:p>
            <a:r>
              <a:rPr lang="en-US" dirty="0"/>
              <a:t>    </a:t>
            </a:r>
          </a:p>
          <a:p>
            <a:r>
              <a:rPr lang="en-US" dirty="0">
                <a:solidFill>
                  <a:srgbClr val="3333FF"/>
                </a:solidFill>
              </a:rPr>
              <a:t>    //Custom conversion operator to convert USD to INR</a:t>
            </a:r>
          </a:p>
          <a:p>
            <a:r>
              <a:rPr lang="en-US" b="1" dirty="0"/>
              <a:t>    </a:t>
            </a:r>
            <a:r>
              <a:rPr lang="en-US" b="1" dirty="0">
                <a:solidFill>
                  <a:srgbClr val="CC00CC"/>
                </a:solidFill>
              </a:rPr>
              <a:t>operator double() {</a:t>
            </a:r>
          </a:p>
          <a:p>
            <a:r>
              <a:rPr lang="en-US" dirty="0"/>
              <a:t>        return </a:t>
            </a:r>
            <a:r>
              <a:rPr lang="en-US" b="1" dirty="0"/>
              <a:t>amount * </a:t>
            </a:r>
            <a:r>
              <a:rPr lang="en-US" b="1" dirty="0" err="1"/>
              <a:t>exchangeRate</a:t>
            </a:r>
            <a:r>
              <a:rPr lang="en-US" b="1" dirty="0"/>
              <a:t>;</a:t>
            </a:r>
          </a:p>
          <a:p>
            <a:r>
              <a:rPr lang="en-US" dirty="0"/>
              <a:t>    }</a:t>
            </a:r>
          </a:p>
          <a:p>
            <a:r>
              <a:rPr lang="en-US" dirty="0">
                <a:solidFill>
                  <a:srgbClr val="3333FF"/>
                </a:solidFill>
              </a:rPr>
              <a:t>    // Static exchange rate (1 USD to INR)</a:t>
            </a:r>
          </a:p>
          <a:p>
            <a:r>
              <a:rPr lang="en-US" dirty="0"/>
              <a:t>    static float </a:t>
            </a:r>
            <a:r>
              <a:rPr lang="en-US" b="1" dirty="0" err="1"/>
              <a:t>exchangeRate</a:t>
            </a:r>
            <a:r>
              <a:rPr lang="en-US" dirty="0"/>
              <a:t>;</a:t>
            </a:r>
          </a:p>
          <a:p>
            <a:r>
              <a:rPr lang="en-US" dirty="0"/>
              <a:t>};</a:t>
            </a:r>
          </a:p>
          <a:p>
            <a:r>
              <a:rPr lang="en-US" b="1" dirty="0"/>
              <a:t>double </a:t>
            </a:r>
            <a:r>
              <a:rPr lang="en-US" b="1" dirty="0" err="1"/>
              <a:t>USDollar</a:t>
            </a:r>
            <a:r>
              <a:rPr lang="en-US" b="1" dirty="0"/>
              <a:t>::</a:t>
            </a:r>
            <a:r>
              <a:rPr lang="en-US" b="1" dirty="0" err="1"/>
              <a:t>exchangeRate</a:t>
            </a:r>
            <a:r>
              <a:rPr lang="en-US" b="1" dirty="0"/>
              <a:t> = 75.0; </a:t>
            </a:r>
          </a:p>
          <a:p>
            <a:r>
              <a:rPr lang="en-US" dirty="0"/>
              <a:t>int main() </a:t>
            </a:r>
          </a:p>
          <a:p>
            <a:r>
              <a:rPr lang="en-US" dirty="0"/>
              <a:t>{</a:t>
            </a:r>
          </a:p>
          <a:p>
            <a:r>
              <a:rPr lang="en-US" dirty="0"/>
              <a:t>   float </a:t>
            </a:r>
            <a:r>
              <a:rPr lang="en-US" dirty="0" err="1">
                <a:solidFill>
                  <a:srgbClr val="3333FF"/>
                </a:solidFill>
              </a:rPr>
              <a:t>usdAmount</a:t>
            </a:r>
            <a:r>
              <a:rPr lang="en-US" dirty="0"/>
              <a:t>;     float  </a:t>
            </a:r>
            <a:r>
              <a:rPr lang="en-US" dirty="0" err="1">
                <a:solidFill>
                  <a:srgbClr val="FF3399"/>
                </a:solidFill>
              </a:rPr>
              <a:t>inrAmount</a:t>
            </a:r>
            <a:r>
              <a:rPr lang="en-US" dirty="0"/>
              <a:t>;</a:t>
            </a:r>
          </a:p>
          <a:p>
            <a:r>
              <a:rPr lang="en-US" dirty="0"/>
              <a:t>    // Input: Amount in US Dollars and Exchange Rate</a:t>
            </a:r>
          </a:p>
          <a:p>
            <a:r>
              <a:rPr lang="en-US" dirty="0"/>
              <a:t>    </a:t>
            </a:r>
            <a:r>
              <a:rPr lang="en-US" dirty="0" err="1"/>
              <a:t>cout</a:t>
            </a:r>
            <a:r>
              <a:rPr lang="en-US" dirty="0"/>
              <a:t> &lt;&lt; "Enter the amount in US Dollars (USD): ";</a:t>
            </a:r>
          </a:p>
          <a:p>
            <a:r>
              <a:rPr lang="en-US" dirty="0"/>
              <a:t>    </a:t>
            </a:r>
            <a:r>
              <a:rPr lang="en-US" dirty="0" err="1"/>
              <a:t>cin</a:t>
            </a:r>
            <a:r>
              <a:rPr lang="en-US" dirty="0"/>
              <a:t> &gt;&gt; </a:t>
            </a:r>
            <a:r>
              <a:rPr lang="en-US" dirty="0" err="1">
                <a:solidFill>
                  <a:srgbClr val="FF3399"/>
                </a:solidFill>
              </a:rPr>
              <a:t>usdAmount</a:t>
            </a:r>
            <a:r>
              <a:rPr lang="en-US" dirty="0"/>
              <a:t>;</a:t>
            </a:r>
          </a:p>
          <a:p>
            <a:endParaRPr lang="en-US" dirty="0"/>
          </a:p>
          <a:p>
            <a:r>
              <a:rPr lang="en-US" dirty="0"/>
              <a:t>    </a:t>
            </a:r>
          </a:p>
        </p:txBody>
      </p:sp>
      <p:sp>
        <p:nvSpPr>
          <p:cNvPr id="7" name="TextBox 6">
            <a:extLst>
              <a:ext uri="{FF2B5EF4-FFF2-40B4-BE49-F238E27FC236}">
                <a16:creationId xmlns:a16="http://schemas.microsoft.com/office/drawing/2014/main" id="{1C1D7965-7744-3A64-D194-7CB7F37B8029}"/>
              </a:ext>
            </a:extLst>
          </p:cNvPr>
          <p:cNvSpPr txBox="1"/>
          <p:nvPr/>
        </p:nvSpPr>
        <p:spPr>
          <a:xfrm>
            <a:off x="5990561" y="1"/>
            <a:ext cx="6201439" cy="3416320"/>
          </a:xfrm>
          <a:prstGeom prst="rect">
            <a:avLst/>
          </a:prstGeom>
          <a:solidFill>
            <a:schemeClr val="accent2">
              <a:lumMod val="20000"/>
              <a:lumOff val="80000"/>
            </a:schemeClr>
          </a:solidFill>
        </p:spPr>
        <p:txBody>
          <a:bodyPr wrap="square">
            <a:spAutoFit/>
          </a:bodyPr>
          <a:lstStyle/>
          <a:p>
            <a:r>
              <a:rPr lang="en-US" dirty="0"/>
              <a:t>// Calculate the equivalent amount in Indian Rupees (INR)</a:t>
            </a:r>
          </a:p>
          <a:p>
            <a:r>
              <a:rPr lang="en-US" b="1" dirty="0"/>
              <a:t>    </a:t>
            </a:r>
            <a:r>
              <a:rPr lang="en-US" b="1" dirty="0" err="1">
                <a:solidFill>
                  <a:srgbClr val="3333FF"/>
                </a:solidFill>
              </a:rPr>
              <a:t>USDollar</a:t>
            </a:r>
            <a:r>
              <a:rPr lang="en-US" b="1" dirty="0">
                <a:solidFill>
                  <a:srgbClr val="3333FF"/>
                </a:solidFill>
              </a:rPr>
              <a:t> </a:t>
            </a:r>
            <a:r>
              <a:rPr lang="en-US" b="1" dirty="0" err="1">
                <a:solidFill>
                  <a:srgbClr val="3333FF"/>
                </a:solidFill>
              </a:rPr>
              <a:t>usd</a:t>
            </a:r>
            <a:r>
              <a:rPr lang="en-US" b="1" dirty="0">
                <a:solidFill>
                  <a:srgbClr val="3333FF"/>
                </a:solidFill>
              </a:rPr>
              <a:t>(</a:t>
            </a:r>
            <a:r>
              <a:rPr lang="en-US" b="1" dirty="0" err="1">
                <a:solidFill>
                  <a:srgbClr val="3333FF"/>
                </a:solidFill>
              </a:rPr>
              <a:t>usdAmount</a:t>
            </a:r>
            <a:r>
              <a:rPr lang="en-US" b="1" dirty="0">
                <a:solidFill>
                  <a:srgbClr val="3333FF"/>
                </a:solidFill>
              </a:rPr>
              <a:t>);</a:t>
            </a:r>
          </a:p>
          <a:p>
            <a:r>
              <a:rPr lang="en-US" dirty="0">
                <a:highlight>
                  <a:srgbClr val="FFFF00"/>
                </a:highlight>
              </a:rPr>
              <a:t>   </a:t>
            </a:r>
          </a:p>
          <a:p>
            <a:r>
              <a:rPr lang="en-US" b="1" dirty="0">
                <a:highlight>
                  <a:srgbClr val="FFFF00"/>
                </a:highlight>
              </a:rPr>
              <a:t>    </a:t>
            </a:r>
            <a:r>
              <a:rPr lang="en-US" b="1" dirty="0" err="1">
                <a:highlight>
                  <a:srgbClr val="FFFF00"/>
                </a:highlight>
              </a:rPr>
              <a:t>inrAmount</a:t>
            </a:r>
            <a:r>
              <a:rPr lang="en-US" b="1" dirty="0">
                <a:highlight>
                  <a:srgbClr val="FFFF00"/>
                </a:highlight>
              </a:rPr>
              <a:t> = </a:t>
            </a:r>
            <a:r>
              <a:rPr lang="en-US" b="1" dirty="0" err="1">
                <a:solidFill>
                  <a:srgbClr val="FF3399"/>
                </a:solidFill>
                <a:highlight>
                  <a:srgbClr val="FFFF00"/>
                </a:highlight>
              </a:rPr>
              <a:t>usd</a:t>
            </a:r>
            <a:r>
              <a:rPr lang="en-US" b="1" dirty="0">
                <a:highlight>
                  <a:srgbClr val="FFFF00"/>
                </a:highlight>
              </a:rPr>
              <a:t>; </a:t>
            </a:r>
          </a:p>
          <a:p>
            <a:r>
              <a:rPr lang="en-US" dirty="0"/>
              <a:t>   // Conversion operator is automatically called here</a:t>
            </a:r>
          </a:p>
          <a:p>
            <a:r>
              <a:rPr lang="en-US" dirty="0"/>
              <a:t> </a:t>
            </a:r>
          </a:p>
          <a:p>
            <a:r>
              <a:rPr lang="en-US" dirty="0"/>
              <a:t> // Output: Display the equivalent INR</a:t>
            </a:r>
          </a:p>
          <a:p>
            <a:endParaRPr lang="en-US" dirty="0"/>
          </a:p>
          <a:p>
            <a:r>
              <a:rPr lang="en-US" dirty="0"/>
              <a:t>    </a:t>
            </a:r>
            <a:r>
              <a:rPr lang="en-US" dirty="0" err="1"/>
              <a:t>cout</a:t>
            </a:r>
            <a:r>
              <a:rPr lang="en-US" dirty="0"/>
              <a:t> &lt;&lt; "Equivalent Amount INR:" &lt;&lt; </a:t>
            </a:r>
            <a:r>
              <a:rPr lang="en-US" dirty="0" err="1"/>
              <a:t>inrAmount</a:t>
            </a:r>
            <a:r>
              <a:rPr lang="en-US" dirty="0"/>
              <a:t> &lt;&lt; </a:t>
            </a:r>
            <a:r>
              <a:rPr lang="en-US" dirty="0" err="1"/>
              <a:t>endl</a:t>
            </a:r>
            <a:r>
              <a:rPr lang="en-US" dirty="0"/>
              <a:t>;</a:t>
            </a:r>
          </a:p>
          <a:p>
            <a:endParaRPr lang="en-US" dirty="0"/>
          </a:p>
          <a:p>
            <a:r>
              <a:rPr lang="en-US" dirty="0"/>
              <a:t>    return 0;</a:t>
            </a:r>
          </a:p>
          <a:p>
            <a:r>
              <a:rPr lang="en-US" dirty="0"/>
              <a:t>}</a:t>
            </a:r>
          </a:p>
        </p:txBody>
      </p:sp>
    </p:spTree>
    <p:extLst>
      <p:ext uri="{BB962C8B-B14F-4D97-AF65-F5344CB8AC3E}">
        <p14:creationId xmlns:p14="http://schemas.microsoft.com/office/powerpoint/2010/main" val="14392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D7F4-6EE8-3433-208F-E000AFE785DF}"/>
              </a:ext>
            </a:extLst>
          </p:cNvPr>
          <p:cNvSpPr>
            <a:spLocks noGrp="1"/>
          </p:cNvSpPr>
          <p:nvPr>
            <p:ph type="title"/>
          </p:nvPr>
        </p:nvSpPr>
        <p:spPr>
          <a:xfrm>
            <a:off x="0" y="0"/>
            <a:ext cx="12192000" cy="538641"/>
          </a:xfrm>
          <a:solidFill>
            <a:schemeClr val="accent1">
              <a:lumMod val="20000"/>
              <a:lumOff val="80000"/>
            </a:schemeClr>
          </a:solidFill>
        </p:spPr>
        <p:txBody>
          <a:bodyPr>
            <a:noAutofit/>
          </a:bodyPr>
          <a:lstStyle/>
          <a:p>
            <a:pPr algn="ctr"/>
            <a:r>
              <a:rPr lang="en-US" sz="2800" b="1" dirty="0">
                <a:solidFill>
                  <a:srgbClr val="3333FF"/>
                </a:solidFill>
              </a:rPr>
              <a:t>1. Basic type to Class type Conversion</a:t>
            </a:r>
          </a:p>
        </p:txBody>
      </p:sp>
      <p:sp>
        <p:nvSpPr>
          <p:cNvPr id="5" name="TextBox 4">
            <a:extLst>
              <a:ext uri="{FF2B5EF4-FFF2-40B4-BE49-F238E27FC236}">
                <a16:creationId xmlns:a16="http://schemas.microsoft.com/office/drawing/2014/main" id="{1E7A011A-97DB-4DC9-3D0A-1E4C185377C4}"/>
              </a:ext>
            </a:extLst>
          </p:cNvPr>
          <p:cNvSpPr txBox="1"/>
          <p:nvPr/>
        </p:nvSpPr>
        <p:spPr>
          <a:xfrm>
            <a:off x="5462477" y="637954"/>
            <a:ext cx="6637158" cy="6186309"/>
          </a:xfrm>
          <a:prstGeom prst="rect">
            <a:avLst/>
          </a:prstGeom>
          <a:solidFill>
            <a:schemeClr val="accent2">
              <a:lumMod val="20000"/>
              <a:lumOff val="80000"/>
            </a:schemeClr>
          </a:solidFill>
        </p:spPr>
        <p:txBody>
          <a:bodyPr wrap="square">
            <a:spAutoFit/>
          </a:bodyPr>
          <a:lstStyle/>
          <a:p>
            <a:r>
              <a:rPr lang="en-US" dirty="0">
                <a:solidFill>
                  <a:srgbClr val="3333FF"/>
                </a:solidFill>
              </a:rPr>
              <a:t>//Basic type to Class type</a:t>
            </a:r>
          </a:p>
          <a:p>
            <a:endParaRPr lang="en-US" dirty="0"/>
          </a:p>
          <a:p>
            <a:r>
              <a:rPr lang="en-US" dirty="0"/>
              <a:t>class </a:t>
            </a:r>
            <a:r>
              <a:rPr lang="en-US" dirty="0" err="1">
                <a:solidFill>
                  <a:srgbClr val="C00000"/>
                </a:solidFill>
              </a:rPr>
              <a:t>MyInteger</a:t>
            </a:r>
            <a:r>
              <a:rPr lang="en-US" dirty="0"/>
              <a:t> {</a:t>
            </a:r>
          </a:p>
          <a:p>
            <a:r>
              <a:rPr lang="en-US" dirty="0"/>
              <a:t>private:</a:t>
            </a:r>
          </a:p>
          <a:p>
            <a:r>
              <a:rPr lang="en-US" dirty="0"/>
              <a:t>    int value;</a:t>
            </a:r>
          </a:p>
          <a:p>
            <a:r>
              <a:rPr lang="en-US" dirty="0"/>
              <a:t>public:</a:t>
            </a:r>
          </a:p>
          <a:p>
            <a:r>
              <a:rPr lang="en-US" dirty="0"/>
              <a:t>   </a:t>
            </a:r>
            <a:r>
              <a:rPr lang="en-US" dirty="0" err="1"/>
              <a:t>MyInteger</a:t>
            </a:r>
            <a:r>
              <a:rPr lang="en-US" dirty="0"/>
              <a:t>(int </a:t>
            </a:r>
            <a:r>
              <a:rPr lang="en-US" dirty="0" err="1"/>
              <a:t>val</a:t>
            </a:r>
            <a:r>
              <a:rPr lang="en-US" dirty="0"/>
              <a:t>)</a:t>
            </a:r>
          </a:p>
          <a:p>
            <a:r>
              <a:rPr lang="en-US" dirty="0"/>
              <a:t>   { </a:t>
            </a:r>
          </a:p>
          <a:p>
            <a:r>
              <a:rPr lang="en-US" dirty="0"/>
              <a:t>     value=</a:t>
            </a:r>
            <a:r>
              <a:rPr lang="en-US" dirty="0" err="1"/>
              <a:t>val</a:t>
            </a:r>
            <a:r>
              <a:rPr lang="en-US" dirty="0"/>
              <a:t>;</a:t>
            </a:r>
          </a:p>
          <a:p>
            <a:r>
              <a:rPr lang="en-US" dirty="0"/>
              <a:t>   }</a:t>
            </a:r>
          </a:p>
          <a:p>
            <a:r>
              <a:rPr lang="en-US" dirty="0"/>
              <a:t>    int </a:t>
            </a:r>
            <a:r>
              <a:rPr lang="en-US" dirty="0" err="1"/>
              <a:t>getValue</a:t>
            </a:r>
            <a:r>
              <a:rPr lang="en-US" dirty="0"/>
              <a:t>() {</a:t>
            </a:r>
          </a:p>
          <a:p>
            <a:r>
              <a:rPr lang="en-US" dirty="0"/>
              <a:t>        return value;</a:t>
            </a:r>
          </a:p>
          <a:p>
            <a:r>
              <a:rPr lang="en-US" dirty="0"/>
              <a:t>    }</a:t>
            </a:r>
          </a:p>
          <a:p>
            <a:r>
              <a:rPr lang="en-US" dirty="0"/>
              <a:t>};</a:t>
            </a:r>
          </a:p>
          <a:p>
            <a:r>
              <a:rPr lang="en-US" dirty="0"/>
              <a:t>int main() {</a:t>
            </a:r>
          </a:p>
          <a:p>
            <a:r>
              <a:rPr lang="en-US" dirty="0"/>
              <a:t>    int num = 42;</a:t>
            </a:r>
          </a:p>
          <a:p>
            <a:r>
              <a:rPr lang="en-US" dirty="0"/>
              <a:t>    </a:t>
            </a:r>
            <a:r>
              <a:rPr lang="en-US" dirty="0" err="1">
                <a:solidFill>
                  <a:srgbClr val="C00000"/>
                </a:solidFill>
              </a:rPr>
              <a:t>MyInteger</a:t>
            </a:r>
            <a:r>
              <a:rPr lang="en-US" dirty="0">
                <a:solidFill>
                  <a:srgbClr val="C00000"/>
                </a:solidFill>
              </a:rPr>
              <a:t> </a:t>
            </a:r>
            <a:r>
              <a:rPr lang="en-US" dirty="0" err="1">
                <a:solidFill>
                  <a:srgbClr val="C00000"/>
                </a:solidFill>
              </a:rPr>
              <a:t>myInt</a:t>
            </a:r>
            <a:r>
              <a:rPr lang="en-US" dirty="0">
                <a:solidFill>
                  <a:srgbClr val="C00000"/>
                </a:solidFill>
              </a:rPr>
              <a:t> = num; </a:t>
            </a:r>
            <a:r>
              <a:rPr lang="en-US" dirty="0"/>
              <a:t>//Basic Type (int) to Class Type(</a:t>
            </a:r>
            <a:r>
              <a:rPr lang="en-US" dirty="0" err="1"/>
              <a:t>MyInteger</a:t>
            </a:r>
            <a:r>
              <a:rPr lang="en-US" dirty="0"/>
              <a:t>)</a:t>
            </a:r>
          </a:p>
          <a:p>
            <a:r>
              <a:rPr lang="en-US" dirty="0"/>
              <a:t>  </a:t>
            </a:r>
          </a:p>
          <a:p>
            <a:r>
              <a:rPr lang="en-US" dirty="0"/>
              <a:t>    </a:t>
            </a:r>
            <a:r>
              <a:rPr lang="en-US" dirty="0" err="1"/>
              <a:t>cout</a:t>
            </a:r>
            <a:r>
              <a:rPr lang="en-US" dirty="0"/>
              <a:t> &lt;&lt; "The object value is  " &lt;&lt; </a:t>
            </a:r>
            <a:r>
              <a:rPr lang="en-US" dirty="0" err="1"/>
              <a:t>myInt.getValue</a:t>
            </a:r>
            <a:r>
              <a:rPr lang="en-US" dirty="0"/>
              <a:t>();</a:t>
            </a:r>
          </a:p>
          <a:p>
            <a:endParaRPr lang="en-US" dirty="0"/>
          </a:p>
          <a:p>
            <a:r>
              <a:rPr lang="en-US" dirty="0"/>
              <a:t>    return 0;</a:t>
            </a:r>
          </a:p>
          <a:p>
            <a:r>
              <a:rPr lang="en-US" dirty="0"/>
              <a:t>}</a:t>
            </a:r>
          </a:p>
        </p:txBody>
      </p:sp>
      <p:sp>
        <p:nvSpPr>
          <p:cNvPr id="12" name="TextBox 11">
            <a:extLst>
              <a:ext uri="{FF2B5EF4-FFF2-40B4-BE49-F238E27FC236}">
                <a16:creationId xmlns:a16="http://schemas.microsoft.com/office/drawing/2014/main" id="{DE8B2984-93C4-3495-AA35-F2DB52B1A466}"/>
              </a:ext>
            </a:extLst>
          </p:cNvPr>
          <p:cNvSpPr txBox="1"/>
          <p:nvPr/>
        </p:nvSpPr>
        <p:spPr>
          <a:xfrm>
            <a:off x="209323" y="637954"/>
            <a:ext cx="5135525" cy="3970318"/>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indent="-285750" algn="just" eaLnBrk="0" fontAlgn="base" hangingPunct="0">
              <a:spcBef>
                <a:spcPct val="0"/>
              </a:spcBef>
              <a:spcAft>
                <a:spcPct val="0"/>
              </a:spcAft>
              <a:buFont typeface="Wingdings" panose="05000000000000000000" pitchFamily="2" charset="2"/>
              <a:buChar char="§"/>
            </a:pPr>
            <a:r>
              <a:rPr lang="en-US" b="1" dirty="0">
                <a:solidFill>
                  <a:srgbClr val="FF0000"/>
                </a:solidFill>
              </a:rPr>
              <a:t>C</a:t>
            </a:r>
            <a:r>
              <a:rPr lang="en-US" sz="1800" b="1" dirty="0">
                <a:solidFill>
                  <a:srgbClr val="FF0000"/>
                </a:solidFill>
              </a:rPr>
              <a:t>reate objects using the variables of primary data types.</a:t>
            </a:r>
            <a:endParaRPr lang="en-US" sz="1800" dirty="0"/>
          </a:p>
          <a:p>
            <a:pPr marL="285750" indent="-285750" algn="just" eaLnBrk="0" fontAlgn="base" hangingPunct="0">
              <a:spcBef>
                <a:spcPct val="0"/>
              </a:spcBef>
              <a:spcAft>
                <a:spcPct val="0"/>
              </a:spcAft>
              <a:buFont typeface="Wingdings" panose="05000000000000000000" pitchFamily="2" charset="2"/>
              <a:buChar char="§"/>
            </a:pPr>
            <a:endParaRPr lang="en-US" sz="1800" dirty="0"/>
          </a:p>
          <a:p>
            <a:pPr marL="285750" indent="-285750" algn="just" eaLnBrk="0" fontAlgn="base" hangingPunct="0">
              <a:spcBef>
                <a:spcPct val="0"/>
              </a:spcBef>
              <a:spcAft>
                <a:spcPct val="0"/>
              </a:spcAft>
              <a:buFont typeface="Wingdings" panose="05000000000000000000" pitchFamily="2" charset="2"/>
              <a:buChar char="§"/>
            </a:pPr>
            <a:r>
              <a:rPr lang="en-US" dirty="0">
                <a:solidFill>
                  <a:srgbClr val="FF0000"/>
                </a:solidFill>
              </a:rPr>
              <a:t>U</a:t>
            </a:r>
            <a:r>
              <a:rPr lang="en-US" sz="1800" dirty="0">
                <a:solidFill>
                  <a:srgbClr val="FF0000"/>
                </a:solidFill>
              </a:rPr>
              <a:t>ses the </a:t>
            </a:r>
            <a:r>
              <a:rPr lang="en-US" sz="1800" u="sng" dirty="0">
                <a:solidFill>
                  <a:srgbClr val="FF0000"/>
                </a:solidFill>
              </a:rPr>
              <a:t>constructor</a:t>
            </a:r>
            <a:r>
              <a:rPr lang="en-US" sz="1800" dirty="0"/>
              <a:t> to perform conversion during the object creation.</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Arial" panose="020B0604020202020204" pitchFamily="34" charset="0"/>
              </a:rPr>
              <a:t>Ex. A</a:t>
            </a:r>
            <a:r>
              <a:rPr kumimoji="0" lang="en-US" altLang="en-US" b="0" i="0" u="none" strike="noStrike" cap="none" normalizeH="0" baseline="0" dirty="0">
                <a:ln>
                  <a:noFill/>
                </a:ln>
                <a:solidFill>
                  <a:schemeClr val="tx1"/>
                </a:solidFill>
                <a:effectLst/>
                <a:latin typeface="Arial" panose="020B0604020202020204" pitchFamily="34" charset="0"/>
              </a:rPr>
              <a:t> user-defined class named </a:t>
            </a:r>
            <a:r>
              <a:rPr kumimoji="0" lang="en-US" altLang="en-US" b="0" i="0" u="none" strike="noStrike" cap="none" normalizeH="0" baseline="0" dirty="0" err="1">
                <a:ln>
                  <a:noFill/>
                </a:ln>
                <a:solidFill>
                  <a:srgbClr val="C00000"/>
                </a:solidFill>
                <a:effectLst/>
                <a:latin typeface="Arial" panose="020B0604020202020204" pitchFamily="34" charset="0"/>
              </a:rPr>
              <a:t>MyInteger</a:t>
            </a:r>
            <a:r>
              <a:rPr kumimoji="0" lang="en-US" altLang="en-US" b="0" i="0" u="none" strike="noStrike" cap="none" normalizeH="0" baseline="0" dirty="0">
                <a:ln>
                  <a:noFill/>
                </a:ln>
                <a:solidFill>
                  <a:schemeClr val="tx1"/>
                </a:solidFill>
                <a:effectLst/>
                <a:latin typeface="Arial" panose="020B0604020202020204" pitchFamily="34" charset="0"/>
              </a:rPr>
              <a:t>, which represents an </a:t>
            </a:r>
            <a:r>
              <a:rPr kumimoji="0" lang="en-US" altLang="en-US" b="0" i="0" u="none" strike="noStrike" cap="none" normalizeH="0" baseline="0" dirty="0">
                <a:ln>
                  <a:noFill/>
                </a:ln>
                <a:solidFill>
                  <a:srgbClr val="C00000"/>
                </a:solidFill>
                <a:effectLst/>
                <a:latin typeface="Arial" panose="020B0604020202020204" pitchFamily="34" charset="0"/>
              </a:rPr>
              <a:t>integer</a:t>
            </a:r>
            <a:r>
              <a:rPr kumimoji="0" lang="en-US" altLang="en-US" b="0" i="0" u="none" strike="noStrike" cap="none" normalizeH="0" baseline="0" dirty="0">
                <a:ln>
                  <a:noFill/>
                </a:ln>
                <a:solidFill>
                  <a:schemeClr val="tx1"/>
                </a:solidFill>
                <a:effectLst/>
                <a:latin typeface="Arial" panose="020B0604020202020204" pitchFamily="34" charset="0"/>
              </a:rPr>
              <a:t> value.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dirty="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Arial" panose="020B0604020202020204" pitchFamily="34" charset="0"/>
              </a:rPr>
              <a:t>H</a:t>
            </a:r>
            <a:r>
              <a:rPr kumimoji="0" lang="en-US" altLang="en-US" b="0" i="0" u="none" strike="noStrike" cap="none" normalizeH="0" baseline="0" dirty="0">
                <a:ln>
                  <a:noFill/>
                </a:ln>
                <a:solidFill>
                  <a:schemeClr val="tx1"/>
                </a:solidFill>
                <a:effectLst/>
                <a:latin typeface="Arial" panose="020B0604020202020204" pitchFamily="34" charset="0"/>
              </a:rPr>
              <a:t>as a private integer member </a:t>
            </a:r>
            <a:r>
              <a:rPr lang="en-US" altLang="en-US" dirty="0">
                <a:latin typeface="Arial" panose="020B0604020202020204" pitchFamily="34" charset="0"/>
              </a:rPr>
              <a:t>called </a:t>
            </a:r>
            <a:r>
              <a:rPr kumimoji="0" lang="en-US" altLang="en-US" b="0" i="0" u="none" strike="noStrike" cap="none" normalizeH="0" baseline="0" dirty="0">
                <a:ln>
                  <a:noFill/>
                </a:ln>
                <a:solidFill>
                  <a:schemeClr val="tx1"/>
                </a:solidFill>
                <a:effectLst/>
                <a:latin typeface="Arial" panose="020B0604020202020204" pitchFamily="34" charset="0"/>
              </a:rPr>
              <a:t>value, and a </a:t>
            </a:r>
            <a:r>
              <a:rPr kumimoji="0" lang="en-US" altLang="en-US" b="0" i="0" u="none" strike="noStrike" cap="none" normalizeH="0" baseline="0" dirty="0">
                <a:ln>
                  <a:noFill/>
                </a:ln>
                <a:solidFill>
                  <a:srgbClr val="C00000"/>
                </a:solidFill>
                <a:effectLst/>
                <a:latin typeface="Arial" panose="020B0604020202020204" pitchFamily="34" charset="0"/>
              </a:rPr>
              <a:t>constructor</a:t>
            </a:r>
            <a:r>
              <a:rPr kumimoji="0" lang="en-US" altLang="en-US" b="0" i="0" u="none" strike="noStrike" cap="none" normalizeH="0" baseline="0" dirty="0">
                <a:ln>
                  <a:noFill/>
                </a:ln>
                <a:solidFill>
                  <a:schemeClr val="tx1"/>
                </a:solidFill>
                <a:effectLst/>
                <a:latin typeface="Arial" panose="020B0604020202020204" pitchFamily="34" charset="0"/>
              </a:rPr>
              <a:t> that </a:t>
            </a:r>
            <a:r>
              <a:rPr kumimoji="0" lang="en-US" altLang="en-US" b="0" i="0" u="none" strike="noStrike" cap="none" normalizeH="0" baseline="0" dirty="0">
                <a:ln>
                  <a:noFill/>
                </a:ln>
                <a:solidFill>
                  <a:srgbClr val="C00000"/>
                </a:solidFill>
                <a:effectLst/>
                <a:latin typeface="Arial" panose="020B0604020202020204" pitchFamily="34" charset="0"/>
              </a:rPr>
              <a:t>takes</a:t>
            </a:r>
            <a:r>
              <a:rPr kumimoji="0" lang="en-US" altLang="en-US" b="0" i="0" u="none" strike="noStrike" cap="none" normalizeH="0" baseline="0" dirty="0">
                <a:ln>
                  <a:noFill/>
                </a:ln>
                <a:solidFill>
                  <a:schemeClr val="tx1"/>
                </a:solidFill>
                <a:effectLst/>
                <a:latin typeface="Arial" panose="020B0604020202020204" pitchFamily="34" charset="0"/>
              </a:rPr>
              <a:t> an </a:t>
            </a:r>
            <a:r>
              <a:rPr kumimoji="0" lang="en-US" altLang="en-US" b="0" i="0" u="none" strike="noStrike" cap="none" normalizeH="0" baseline="0" dirty="0">
                <a:ln>
                  <a:noFill/>
                </a:ln>
                <a:solidFill>
                  <a:srgbClr val="C00000"/>
                </a:solidFill>
                <a:effectLst/>
                <a:latin typeface="Arial" panose="020B0604020202020204" pitchFamily="34" charset="0"/>
              </a:rPr>
              <a:t>integer</a:t>
            </a:r>
            <a:r>
              <a:rPr kumimoji="0" lang="en-US" altLang="en-US" b="0" i="0" u="none" strike="noStrike" cap="none" normalizeH="0" baseline="0" dirty="0">
                <a:ln>
                  <a:noFill/>
                </a:ln>
                <a:solidFill>
                  <a:schemeClr val="tx1"/>
                </a:solidFill>
                <a:effectLst/>
                <a:latin typeface="Arial" panose="020B0604020202020204" pitchFamily="34" charset="0"/>
              </a:rPr>
              <a:t> as an argument to initialize the value.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E4666B7-874C-8230-85AE-5C0A883DBCA0}"/>
              </a:ext>
            </a:extLst>
          </p:cNvPr>
          <p:cNvPicPr>
            <a:picLocks noChangeAspect="1"/>
          </p:cNvPicPr>
          <p:nvPr/>
        </p:nvPicPr>
        <p:blipFill rotWithShape="1">
          <a:blip r:embed="rId2"/>
          <a:srcRect t="7025" r="2735" b="19603"/>
          <a:stretch/>
        </p:blipFill>
        <p:spPr>
          <a:xfrm>
            <a:off x="472578" y="4802090"/>
            <a:ext cx="2269498" cy="1523447"/>
          </a:xfrm>
          <a:prstGeom prst="rect">
            <a:avLst/>
          </a:prstGeom>
        </p:spPr>
      </p:pic>
      <p:sp>
        <p:nvSpPr>
          <p:cNvPr id="8" name="TextBox 7">
            <a:extLst>
              <a:ext uri="{FF2B5EF4-FFF2-40B4-BE49-F238E27FC236}">
                <a16:creationId xmlns:a16="http://schemas.microsoft.com/office/drawing/2014/main" id="{F9A9D8BB-ACB5-02E2-F794-9D97648B8028}"/>
              </a:ext>
            </a:extLst>
          </p:cNvPr>
          <p:cNvSpPr txBox="1"/>
          <p:nvPr/>
        </p:nvSpPr>
        <p:spPr>
          <a:xfrm>
            <a:off x="2938227" y="4955304"/>
            <a:ext cx="2402959" cy="646331"/>
          </a:xfrm>
          <a:prstGeom prst="rect">
            <a:avLst/>
          </a:prstGeom>
          <a:noFill/>
        </p:spPr>
        <p:txBody>
          <a:bodyPr wrap="square" rtlCol="0">
            <a:spAutoFit/>
          </a:bodyPr>
          <a:lstStyle/>
          <a:p>
            <a:r>
              <a:rPr lang="en-US" dirty="0"/>
              <a:t>int num;</a:t>
            </a:r>
          </a:p>
          <a:p>
            <a:r>
              <a:rPr lang="en-US" dirty="0" err="1">
                <a:solidFill>
                  <a:srgbClr val="C00000"/>
                </a:solidFill>
              </a:rPr>
              <a:t>MyInteger</a:t>
            </a:r>
            <a:r>
              <a:rPr lang="en-US" dirty="0"/>
              <a:t> </a:t>
            </a:r>
            <a:r>
              <a:rPr lang="en-US" dirty="0" err="1"/>
              <a:t>myInt</a:t>
            </a:r>
            <a:r>
              <a:rPr lang="en-US" dirty="0"/>
              <a:t>= num;</a:t>
            </a:r>
          </a:p>
        </p:txBody>
      </p:sp>
    </p:spTree>
    <p:extLst>
      <p:ext uri="{BB962C8B-B14F-4D97-AF65-F5344CB8AC3E}">
        <p14:creationId xmlns:p14="http://schemas.microsoft.com/office/powerpoint/2010/main" val="134461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A032BC-D56B-3507-83ED-1F8D4EA48D09}"/>
              </a:ext>
            </a:extLst>
          </p:cNvPr>
          <p:cNvSpPr txBox="1"/>
          <p:nvPr/>
        </p:nvSpPr>
        <p:spPr>
          <a:xfrm>
            <a:off x="0" y="1"/>
            <a:ext cx="12191999" cy="2031325"/>
          </a:xfrm>
          <a:prstGeom prst="rect">
            <a:avLst/>
          </a:prstGeom>
          <a:solidFill>
            <a:schemeClr val="accent4">
              <a:lumMod val="20000"/>
              <a:lumOff val="80000"/>
            </a:schemeClr>
          </a:solidFill>
        </p:spPr>
        <p:txBody>
          <a:bodyPr wrap="square">
            <a:spAutoFit/>
          </a:bodyPr>
          <a:lstStyle/>
          <a:p>
            <a:r>
              <a:rPr lang="en-US" u="sng" dirty="0">
                <a:solidFill>
                  <a:srgbClr val="C00000"/>
                </a:solidFill>
                <a:highlight>
                  <a:srgbClr val="FFFF00"/>
                </a:highlight>
              </a:rPr>
              <a:t>MEETING DURATION TRACKER   </a:t>
            </a:r>
          </a:p>
          <a:p>
            <a:r>
              <a:rPr lang="en-US" dirty="0">
                <a:sym typeface="Wingdings" panose="05000000000000000000" pitchFamily="2" charset="2"/>
              </a:rPr>
              <a:t></a:t>
            </a:r>
            <a:r>
              <a:rPr lang="en-US" dirty="0"/>
              <a:t>Imagine you are developing a software tool for a </a:t>
            </a:r>
            <a:r>
              <a:rPr lang="en-US" dirty="0">
                <a:solidFill>
                  <a:srgbClr val="C00000"/>
                </a:solidFill>
              </a:rPr>
              <a:t>Project Management Team</a:t>
            </a:r>
            <a:r>
              <a:rPr lang="en-US" dirty="0"/>
              <a:t>. </a:t>
            </a:r>
          </a:p>
          <a:p>
            <a:r>
              <a:rPr lang="en-US" dirty="0">
                <a:sym typeface="Wingdings" panose="05000000000000000000" pitchFamily="2" charset="2"/>
              </a:rPr>
              <a:t></a:t>
            </a:r>
            <a:r>
              <a:rPr lang="en-US" dirty="0"/>
              <a:t>This tool tracks and displays the </a:t>
            </a:r>
            <a:r>
              <a:rPr lang="en-US" dirty="0">
                <a:solidFill>
                  <a:srgbClr val="C00000"/>
                </a:solidFill>
              </a:rPr>
              <a:t>duration of various project meetings in hours and minutes. </a:t>
            </a:r>
            <a:r>
              <a:rPr lang="en-US" dirty="0"/>
              <a:t>You've created a </a:t>
            </a:r>
            <a:r>
              <a:rPr lang="en-US" dirty="0">
                <a:solidFill>
                  <a:srgbClr val="C00000"/>
                </a:solidFill>
              </a:rPr>
              <a:t>Time</a:t>
            </a:r>
            <a:r>
              <a:rPr lang="en-US" dirty="0"/>
              <a:t> class that allows you to easily represent and manipulate meeting durations.</a:t>
            </a:r>
          </a:p>
          <a:p>
            <a:r>
              <a:rPr lang="en-US" dirty="0">
                <a:sym typeface="Wingdings" panose="05000000000000000000" pitchFamily="2" charset="2"/>
              </a:rPr>
              <a:t> </a:t>
            </a:r>
            <a:r>
              <a:rPr lang="en-US" dirty="0"/>
              <a:t>How can you Implement  the </a:t>
            </a:r>
            <a:r>
              <a:rPr lang="en-US" dirty="0">
                <a:solidFill>
                  <a:srgbClr val="FF0000"/>
                </a:solidFill>
              </a:rPr>
              <a:t>Time</a:t>
            </a:r>
            <a:r>
              <a:rPr lang="en-US" dirty="0"/>
              <a:t> class to simplify the process of tracking and displaying meeting durations for the project management team. Provide an example scenario where the Time class would be beneficial in helping the team keep track of their meetings' durations.</a:t>
            </a:r>
          </a:p>
        </p:txBody>
      </p:sp>
      <p:sp>
        <p:nvSpPr>
          <p:cNvPr id="9" name="TextBox 8">
            <a:extLst>
              <a:ext uri="{FF2B5EF4-FFF2-40B4-BE49-F238E27FC236}">
                <a16:creationId xmlns:a16="http://schemas.microsoft.com/office/drawing/2014/main" id="{9CB1D50F-6DB7-79AA-DBEC-DD940EDE5E0B}"/>
              </a:ext>
            </a:extLst>
          </p:cNvPr>
          <p:cNvSpPr txBox="1"/>
          <p:nvPr/>
        </p:nvSpPr>
        <p:spPr>
          <a:xfrm>
            <a:off x="149048" y="2465170"/>
            <a:ext cx="5730757" cy="3139321"/>
          </a:xfrm>
          <a:prstGeom prst="rect">
            <a:avLst/>
          </a:prstGeom>
          <a:solidFill>
            <a:schemeClr val="accent1">
              <a:lumMod val="20000"/>
              <a:lumOff val="80000"/>
            </a:schemeClr>
          </a:solidFill>
        </p:spPr>
        <p:txBody>
          <a:bodyPr wrap="square">
            <a:spAutoFit/>
          </a:bodyPr>
          <a:lstStyle/>
          <a:p>
            <a:r>
              <a:rPr lang="en-US" b="1" dirty="0"/>
              <a:t>Input:</a:t>
            </a:r>
          </a:p>
          <a:p>
            <a:endParaRPr lang="en-US" dirty="0"/>
          </a:p>
          <a:p>
            <a:r>
              <a:rPr lang="en-US" dirty="0">
                <a:solidFill>
                  <a:srgbClr val="FF3399"/>
                </a:solidFill>
              </a:rPr>
              <a:t>Duration 95 minutes.</a:t>
            </a:r>
          </a:p>
          <a:p>
            <a:endParaRPr lang="en-US" dirty="0"/>
          </a:p>
          <a:p>
            <a:r>
              <a:rPr lang="en-US" b="1" dirty="0"/>
              <a:t>Output:</a:t>
            </a:r>
          </a:p>
          <a:p>
            <a:endParaRPr lang="en-US" dirty="0"/>
          </a:p>
          <a:p>
            <a:r>
              <a:rPr lang="en-US" dirty="0"/>
              <a:t>The program uses the Time class to convert the meeting duration from minutes to hours and minutes and then displays the result.</a:t>
            </a:r>
          </a:p>
          <a:p>
            <a:endParaRPr lang="en-US" dirty="0"/>
          </a:p>
          <a:p>
            <a:r>
              <a:rPr lang="en-US" b="1" dirty="0"/>
              <a:t>Time = 1 </a:t>
            </a:r>
            <a:r>
              <a:rPr lang="en-US" b="1" dirty="0" err="1"/>
              <a:t>hrs</a:t>
            </a:r>
            <a:r>
              <a:rPr lang="en-US" b="1" dirty="0"/>
              <a:t>  and 35 mins</a:t>
            </a:r>
          </a:p>
        </p:txBody>
      </p:sp>
      <p:sp>
        <p:nvSpPr>
          <p:cNvPr id="11" name="Rectangle 4">
            <a:extLst>
              <a:ext uri="{FF2B5EF4-FFF2-40B4-BE49-F238E27FC236}">
                <a16:creationId xmlns:a16="http://schemas.microsoft.com/office/drawing/2014/main" id="{BE0853AC-30BA-736B-7192-64FD777B3E67}"/>
              </a:ext>
            </a:extLst>
          </p:cNvPr>
          <p:cNvSpPr>
            <a:spLocks noChangeArrowheads="1"/>
          </p:cNvSpPr>
          <p:nvPr/>
        </p:nvSpPr>
        <p:spPr bwMode="auto">
          <a:xfrm>
            <a:off x="0" y="-238655"/>
            <a:ext cx="65" cy="477311"/>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CF558891-C036-9601-5F54-ACC40BC4F4DA}"/>
              </a:ext>
            </a:extLst>
          </p:cNvPr>
          <p:cNvSpPr txBox="1"/>
          <p:nvPr/>
        </p:nvSpPr>
        <p:spPr>
          <a:xfrm>
            <a:off x="6007395" y="2465170"/>
            <a:ext cx="6097772"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1 Define a Time Class</a:t>
            </a:r>
            <a:r>
              <a:rPr kumimoji="0" lang="en-US" altLang="en-US" sz="1400" b="0" i="0" u="none" strike="noStrike" cap="none" normalizeH="0" baseline="0" dirty="0">
                <a:ln>
                  <a:noFill/>
                </a:ln>
                <a:solidFill>
                  <a:schemeClr val="tx1"/>
                </a:solidFill>
                <a:effectLst/>
                <a:latin typeface="Arial" panose="020B0604020202020204" pitchFamily="34" charset="0"/>
              </a:rPr>
              <a:t> with two private member variables: </a:t>
            </a:r>
            <a:r>
              <a:rPr kumimoji="0" lang="en-US" altLang="en-US" sz="1400" b="1" i="0" u="none" strike="noStrike" cap="none" normalizeH="0" baseline="0" dirty="0">
                <a:ln>
                  <a:noFill/>
                </a:ln>
                <a:solidFill>
                  <a:schemeClr val="tx1"/>
                </a:solidFill>
                <a:effectLst/>
                <a:latin typeface="Arial" panose="020B0604020202020204" pitchFamily="34" charset="0"/>
              </a:rPr>
              <a:t>hours</a:t>
            </a:r>
            <a:r>
              <a:rPr kumimoji="0" lang="en-US" altLang="en-US" sz="1400" b="0" i="0" u="none" strike="noStrike" cap="none" normalizeH="0" baseline="0" dirty="0">
                <a:ln>
                  <a:noFill/>
                </a:ln>
                <a:solidFill>
                  <a:schemeClr val="tx1"/>
                </a:solidFill>
                <a:effectLst/>
                <a:latin typeface="Arial" panose="020B0604020202020204" pitchFamily="34" charset="0"/>
              </a:rPr>
              <a:t> and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minutes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2.Define a constructor </a:t>
            </a:r>
            <a:r>
              <a:rPr kumimoji="0" lang="en-US" altLang="en-US" sz="1400" b="0" i="0" u="none" strike="noStrike" cap="none" normalizeH="0" baseline="0" dirty="0">
                <a:ln>
                  <a:noFill/>
                </a:ln>
                <a:solidFill>
                  <a:schemeClr val="tx1"/>
                </a:solidFill>
                <a:effectLst/>
                <a:latin typeface="Arial" panose="020B0604020202020204" pitchFamily="34" charset="0"/>
              </a:rPr>
              <a:t>for the Time class that takes an integer argument 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which represents the duration in minutes.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3.</a:t>
            </a:r>
            <a:r>
              <a:rPr lang="en-US" altLang="en-US" sz="1400" b="1"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Implement a Display method within the Time class to display the duration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in hours and minutes in a human-readable format.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4. In main() </a:t>
            </a:r>
            <a:r>
              <a:rPr kumimoji="0" lang="en-US" altLang="en-US" sz="1400" b="0" i="0" u="none" strike="noStrike" cap="none" normalizeH="0" baseline="0" dirty="0">
                <a:ln>
                  <a:noFill/>
                </a:ln>
                <a:solidFill>
                  <a:schemeClr val="tx1"/>
                </a:solidFill>
                <a:effectLst/>
                <a:latin typeface="Arial" panose="020B0604020202020204" pitchFamily="34" charset="0"/>
              </a:rPr>
              <a:t>Create an instance of the Time class named T1.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Define an integer variable dur to represent the duration in minutes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5.Display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127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9BA78A-0B2E-1BE7-8392-3CE1E0A0A60E}"/>
              </a:ext>
            </a:extLst>
          </p:cNvPr>
          <p:cNvSpPr txBox="1"/>
          <p:nvPr/>
        </p:nvSpPr>
        <p:spPr>
          <a:xfrm>
            <a:off x="0" y="46212"/>
            <a:ext cx="6539023" cy="5078313"/>
          </a:xfrm>
          <a:prstGeom prst="rect">
            <a:avLst/>
          </a:prstGeom>
          <a:solidFill>
            <a:schemeClr val="accent2">
              <a:lumMod val="20000"/>
              <a:lumOff val="80000"/>
            </a:schemeClr>
          </a:solidFill>
        </p:spPr>
        <p:txBody>
          <a:bodyPr wrap="square">
            <a:spAutoFit/>
          </a:bodyPr>
          <a:lstStyle/>
          <a:p>
            <a:r>
              <a:rPr lang="en-US" dirty="0">
                <a:solidFill>
                  <a:srgbClr val="FF0000"/>
                </a:solidFill>
              </a:rPr>
              <a:t>//Meeting Duration Tracker</a:t>
            </a:r>
          </a:p>
          <a:p>
            <a:r>
              <a:rPr lang="en-US" dirty="0"/>
              <a:t>#include&lt;iostream&gt;</a:t>
            </a:r>
          </a:p>
          <a:p>
            <a:r>
              <a:rPr lang="en-US" dirty="0"/>
              <a:t>using namespace std;</a:t>
            </a:r>
          </a:p>
          <a:p>
            <a:r>
              <a:rPr lang="en-US" dirty="0"/>
              <a:t>class </a:t>
            </a:r>
            <a:r>
              <a:rPr lang="en-US" dirty="0">
                <a:solidFill>
                  <a:srgbClr val="FF0000"/>
                </a:solidFill>
              </a:rPr>
              <a:t>Time</a:t>
            </a:r>
          </a:p>
          <a:p>
            <a:r>
              <a:rPr lang="en-US" dirty="0"/>
              <a:t>{</a:t>
            </a:r>
          </a:p>
          <a:p>
            <a:r>
              <a:rPr lang="en-US" dirty="0"/>
              <a:t>	int hours;</a:t>
            </a:r>
          </a:p>
          <a:p>
            <a:r>
              <a:rPr lang="en-US" dirty="0"/>
              <a:t>	int minutes;</a:t>
            </a:r>
          </a:p>
          <a:p>
            <a:r>
              <a:rPr lang="en-US" dirty="0"/>
              <a:t>public:</a:t>
            </a:r>
          </a:p>
          <a:p>
            <a:r>
              <a:rPr lang="en-US" dirty="0"/>
              <a:t>	</a:t>
            </a:r>
            <a:r>
              <a:rPr lang="en-US" dirty="0">
                <a:solidFill>
                  <a:srgbClr val="CC00CC"/>
                </a:solidFill>
              </a:rPr>
              <a:t>Time(int t)     </a:t>
            </a:r>
            <a:r>
              <a:rPr lang="en-US" dirty="0"/>
              <a:t>// constructor</a:t>
            </a:r>
          </a:p>
          <a:p>
            <a:r>
              <a:rPr lang="en-US" dirty="0"/>
              <a:t>	{</a:t>
            </a:r>
          </a:p>
          <a:p>
            <a:r>
              <a:rPr lang="en-US" dirty="0"/>
              <a:t>	hours = t / 60;     //t is inputted in minutes</a:t>
            </a:r>
          </a:p>
          <a:p>
            <a:r>
              <a:rPr lang="en-US" dirty="0"/>
              <a:t>	minutes = t % 60;		</a:t>
            </a:r>
          </a:p>
          <a:p>
            <a:r>
              <a:rPr lang="en-US" dirty="0"/>
              <a:t>                 }</a:t>
            </a:r>
          </a:p>
          <a:p>
            <a:r>
              <a:rPr lang="en-US" dirty="0"/>
              <a:t>   void display()</a:t>
            </a:r>
          </a:p>
          <a:p>
            <a:r>
              <a:rPr lang="en-US" dirty="0"/>
              <a:t>        {</a:t>
            </a:r>
          </a:p>
          <a:p>
            <a:r>
              <a:rPr lang="en-US" dirty="0"/>
              <a:t>    </a:t>
            </a:r>
            <a:r>
              <a:rPr lang="en-US" dirty="0" err="1"/>
              <a:t>cout</a:t>
            </a:r>
            <a:r>
              <a:rPr lang="en-US" dirty="0"/>
              <a:t> &lt;&lt; "Time = "&lt;&lt;hours&lt;&lt; " </a:t>
            </a:r>
            <a:r>
              <a:rPr lang="en-US" dirty="0" err="1"/>
              <a:t>hrs</a:t>
            </a:r>
            <a:r>
              <a:rPr lang="en-US" dirty="0"/>
              <a:t>  and " &lt;&lt; minutes &lt;&lt; " mins\n";</a:t>
            </a:r>
          </a:p>
          <a:p>
            <a:r>
              <a:rPr lang="en-US" dirty="0"/>
              <a:t>    }</a:t>
            </a:r>
          </a:p>
          <a:p>
            <a:r>
              <a:rPr lang="en-US" dirty="0"/>
              <a:t>};</a:t>
            </a:r>
          </a:p>
        </p:txBody>
      </p:sp>
      <p:sp>
        <p:nvSpPr>
          <p:cNvPr id="13" name="TextBox 12">
            <a:extLst>
              <a:ext uri="{FF2B5EF4-FFF2-40B4-BE49-F238E27FC236}">
                <a16:creationId xmlns:a16="http://schemas.microsoft.com/office/drawing/2014/main" id="{873ACB5F-28C8-2066-F3CC-B1F36B393826}"/>
              </a:ext>
            </a:extLst>
          </p:cNvPr>
          <p:cNvSpPr txBox="1"/>
          <p:nvPr/>
        </p:nvSpPr>
        <p:spPr>
          <a:xfrm>
            <a:off x="6539023" y="46212"/>
            <a:ext cx="5536019" cy="2308324"/>
          </a:xfrm>
          <a:prstGeom prst="rect">
            <a:avLst/>
          </a:prstGeom>
          <a:solidFill>
            <a:schemeClr val="accent2">
              <a:lumMod val="20000"/>
              <a:lumOff val="80000"/>
            </a:schemeClr>
          </a:solidFill>
        </p:spPr>
        <p:txBody>
          <a:bodyPr wrap="square">
            <a:spAutoFit/>
          </a:bodyPr>
          <a:lstStyle/>
          <a:p>
            <a:r>
              <a:rPr lang="en-US" dirty="0"/>
              <a:t>int main()</a:t>
            </a:r>
          </a:p>
          <a:p>
            <a:r>
              <a:rPr lang="en-US" dirty="0"/>
              <a:t>{</a:t>
            </a:r>
          </a:p>
          <a:p>
            <a:r>
              <a:rPr lang="en-US" dirty="0"/>
              <a:t>    int </a:t>
            </a:r>
            <a:r>
              <a:rPr lang="en-US" dirty="0">
                <a:solidFill>
                  <a:srgbClr val="FF0000"/>
                </a:solidFill>
              </a:rPr>
              <a:t>dur</a:t>
            </a:r>
            <a:r>
              <a:rPr lang="en-US" dirty="0"/>
              <a:t> = 95;</a:t>
            </a:r>
          </a:p>
          <a:p>
            <a:r>
              <a:rPr lang="en-US" dirty="0"/>
              <a:t>    </a:t>
            </a:r>
            <a:r>
              <a:rPr lang="en-US" dirty="0">
                <a:solidFill>
                  <a:srgbClr val="FF0000"/>
                </a:solidFill>
                <a:highlight>
                  <a:srgbClr val="FFFF00"/>
                </a:highlight>
              </a:rPr>
              <a:t>Time t1=dur;   </a:t>
            </a:r>
            <a:r>
              <a:rPr lang="en-US" sz="1600" b="1" dirty="0">
                <a:solidFill>
                  <a:srgbClr val="3333FF"/>
                </a:solidFill>
                <a:highlight>
                  <a:srgbClr val="FFFF00"/>
                </a:highlight>
              </a:rPr>
              <a:t>//Conversion of int type to Time class object</a:t>
            </a:r>
          </a:p>
          <a:p>
            <a:r>
              <a:rPr lang="en-US" dirty="0"/>
              <a:t>    t1.display();</a:t>
            </a:r>
          </a:p>
          <a:p>
            <a:r>
              <a:rPr lang="en-US" dirty="0"/>
              <a:t> </a:t>
            </a:r>
          </a:p>
          <a:p>
            <a:r>
              <a:rPr lang="en-US" dirty="0"/>
              <a:t>    return 0;</a:t>
            </a:r>
          </a:p>
          <a:p>
            <a:r>
              <a:rPr lang="en-US" dirty="0"/>
              <a:t>}</a:t>
            </a:r>
          </a:p>
        </p:txBody>
      </p:sp>
    </p:spTree>
    <p:extLst>
      <p:ext uri="{BB962C8B-B14F-4D97-AF65-F5344CB8AC3E}">
        <p14:creationId xmlns:p14="http://schemas.microsoft.com/office/powerpoint/2010/main" val="55369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C1869-125D-7E0E-543B-A1D4FFE958D7}"/>
              </a:ext>
            </a:extLst>
          </p:cNvPr>
          <p:cNvSpPr>
            <a:spLocks noGrp="1"/>
          </p:cNvSpPr>
          <p:nvPr>
            <p:ph type="title"/>
          </p:nvPr>
        </p:nvSpPr>
        <p:spPr>
          <a:xfrm>
            <a:off x="-7600" y="21262"/>
            <a:ext cx="12154412" cy="478468"/>
          </a:xfrm>
          <a:solidFill>
            <a:schemeClr val="accent1">
              <a:lumMod val="20000"/>
              <a:lumOff val="80000"/>
            </a:schemeClr>
          </a:solidFill>
        </p:spPr>
        <p:txBody>
          <a:bodyPr>
            <a:noAutofit/>
          </a:bodyPr>
          <a:lstStyle/>
          <a:p>
            <a:pPr algn="ctr"/>
            <a:r>
              <a:rPr lang="en-US" sz="2400" b="1" dirty="0">
                <a:solidFill>
                  <a:srgbClr val="3333FF"/>
                </a:solidFill>
              </a:rPr>
              <a:t>2. Class type to Basic Type</a:t>
            </a:r>
          </a:p>
        </p:txBody>
      </p:sp>
      <p:sp>
        <p:nvSpPr>
          <p:cNvPr id="7" name="TextBox 6">
            <a:extLst>
              <a:ext uri="{FF2B5EF4-FFF2-40B4-BE49-F238E27FC236}">
                <a16:creationId xmlns:a16="http://schemas.microsoft.com/office/drawing/2014/main" id="{C433981E-BF45-A304-C93A-14AED962E8CA}"/>
              </a:ext>
            </a:extLst>
          </p:cNvPr>
          <p:cNvSpPr txBox="1"/>
          <p:nvPr/>
        </p:nvSpPr>
        <p:spPr>
          <a:xfrm>
            <a:off x="6096000" y="517147"/>
            <a:ext cx="6050812" cy="6186309"/>
          </a:xfrm>
          <a:prstGeom prst="rect">
            <a:avLst/>
          </a:prstGeom>
          <a:solidFill>
            <a:schemeClr val="accent2">
              <a:lumMod val="20000"/>
              <a:lumOff val="80000"/>
            </a:schemeClr>
          </a:solidFill>
        </p:spPr>
        <p:txBody>
          <a:bodyPr wrap="square">
            <a:spAutoFit/>
          </a:bodyPr>
          <a:lstStyle/>
          <a:p>
            <a:r>
              <a:rPr lang="en-US" dirty="0"/>
              <a:t>#include &lt;iostream&gt;</a:t>
            </a:r>
          </a:p>
          <a:p>
            <a:r>
              <a:rPr lang="en-US" dirty="0"/>
              <a:t>using namespace std;</a:t>
            </a:r>
          </a:p>
          <a:p>
            <a:r>
              <a:rPr lang="en-US" dirty="0"/>
              <a:t>class </a:t>
            </a:r>
            <a:r>
              <a:rPr lang="en-US" dirty="0">
                <a:solidFill>
                  <a:srgbClr val="FF0000"/>
                </a:solidFill>
              </a:rPr>
              <a:t>Number</a:t>
            </a:r>
            <a:r>
              <a:rPr lang="en-US" dirty="0"/>
              <a:t> {</a:t>
            </a:r>
          </a:p>
          <a:p>
            <a:r>
              <a:rPr lang="en-US" dirty="0"/>
              <a:t>    int n;</a:t>
            </a:r>
          </a:p>
          <a:p>
            <a:r>
              <a:rPr lang="en-US" dirty="0"/>
              <a:t>public:</a:t>
            </a:r>
          </a:p>
          <a:p>
            <a:r>
              <a:rPr lang="en-US" dirty="0"/>
              <a:t>    Number(int n){</a:t>
            </a:r>
          </a:p>
          <a:p>
            <a:r>
              <a:rPr lang="en-US" dirty="0"/>
              <a:t>        this-&gt;n = n;</a:t>
            </a:r>
          </a:p>
          <a:p>
            <a:r>
              <a:rPr lang="en-US" dirty="0"/>
              <a:t>    }</a:t>
            </a:r>
          </a:p>
          <a:p>
            <a:r>
              <a:rPr lang="en-US" dirty="0"/>
              <a:t>  void </a:t>
            </a:r>
            <a:r>
              <a:rPr lang="en-US" dirty="0" err="1"/>
              <a:t>disp</a:t>
            </a:r>
            <a:r>
              <a:rPr lang="en-US" dirty="0"/>
              <a:t>() {</a:t>
            </a:r>
          </a:p>
          <a:p>
            <a:r>
              <a:rPr lang="en-US" dirty="0"/>
              <a:t>        </a:t>
            </a:r>
            <a:r>
              <a:rPr lang="en-US" dirty="0" err="1"/>
              <a:t>cout</a:t>
            </a:r>
            <a:r>
              <a:rPr lang="en-US" dirty="0"/>
              <a:t> &lt;&lt; n;</a:t>
            </a:r>
          </a:p>
          <a:p>
            <a:r>
              <a:rPr lang="en-US" dirty="0"/>
              <a:t>    }</a:t>
            </a:r>
          </a:p>
          <a:p>
            <a:r>
              <a:rPr lang="en-US" dirty="0">
                <a:highlight>
                  <a:srgbClr val="FFFF00"/>
                </a:highlight>
              </a:rPr>
              <a:t>    </a:t>
            </a:r>
            <a:r>
              <a:rPr lang="en-US" b="1" dirty="0">
                <a:highlight>
                  <a:srgbClr val="FFFF00"/>
                </a:highlight>
              </a:rPr>
              <a:t>operator int() {</a:t>
            </a:r>
          </a:p>
          <a:p>
            <a:r>
              <a:rPr lang="en-US" dirty="0"/>
              <a:t>        return n;</a:t>
            </a:r>
          </a:p>
          <a:p>
            <a:r>
              <a:rPr lang="en-US" dirty="0"/>
              <a:t>    }</a:t>
            </a:r>
          </a:p>
          <a:p>
            <a:r>
              <a:rPr lang="en-US" dirty="0"/>
              <a:t>};</a:t>
            </a:r>
          </a:p>
          <a:p>
            <a:r>
              <a:rPr lang="en-US" dirty="0"/>
              <a:t>int main()</a:t>
            </a:r>
          </a:p>
          <a:p>
            <a:r>
              <a:rPr lang="en-US" dirty="0"/>
              <a:t> {</a:t>
            </a:r>
          </a:p>
          <a:p>
            <a:r>
              <a:rPr lang="en-US" dirty="0"/>
              <a:t>    Number numb(10);</a:t>
            </a:r>
          </a:p>
          <a:p>
            <a:r>
              <a:rPr lang="en-US" dirty="0"/>
              <a:t>    </a:t>
            </a:r>
            <a:r>
              <a:rPr lang="en-US" dirty="0" err="1"/>
              <a:t>numb.disp</a:t>
            </a:r>
            <a:r>
              <a:rPr lang="en-US" dirty="0"/>
              <a:t>();</a:t>
            </a:r>
          </a:p>
          <a:p>
            <a:r>
              <a:rPr lang="en-US" b="1" dirty="0">
                <a:solidFill>
                  <a:srgbClr val="FF0000"/>
                </a:solidFill>
              </a:rPr>
              <a:t>    </a:t>
            </a:r>
            <a:r>
              <a:rPr lang="en-US" b="1" dirty="0">
                <a:solidFill>
                  <a:srgbClr val="FF0000"/>
                </a:solidFill>
                <a:highlight>
                  <a:srgbClr val="FFFF00"/>
                </a:highlight>
              </a:rPr>
              <a:t>int x = numb; // Calls </a:t>
            </a:r>
            <a:r>
              <a:rPr lang="en-US" b="1" dirty="0" err="1">
                <a:solidFill>
                  <a:srgbClr val="FF0000"/>
                </a:solidFill>
                <a:highlight>
                  <a:srgbClr val="FFFF00"/>
                </a:highlight>
              </a:rPr>
              <a:t>numb.operator</a:t>
            </a:r>
            <a:r>
              <a:rPr lang="en-US" b="1" dirty="0">
                <a:solidFill>
                  <a:srgbClr val="FF0000"/>
                </a:solidFill>
                <a:highlight>
                  <a:srgbClr val="FFFF00"/>
                </a:highlight>
              </a:rPr>
              <a:t> int()</a:t>
            </a:r>
          </a:p>
          <a:p>
            <a:r>
              <a:rPr lang="en-US" dirty="0"/>
              <a:t>    </a:t>
            </a:r>
            <a:r>
              <a:rPr lang="en-US" dirty="0" err="1"/>
              <a:t>cout</a:t>
            </a:r>
            <a:r>
              <a:rPr lang="en-US" dirty="0"/>
              <a:t> &lt;&lt; "\</a:t>
            </a:r>
            <a:r>
              <a:rPr lang="en-US" dirty="0" err="1"/>
              <a:t>nThe</a:t>
            </a:r>
            <a:r>
              <a:rPr lang="en-US" dirty="0"/>
              <a:t> value is: " &lt;&lt; x;</a:t>
            </a:r>
          </a:p>
          <a:p>
            <a:r>
              <a:rPr lang="en-US" dirty="0"/>
              <a:t>    return 0;   }</a:t>
            </a:r>
          </a:p>
        </p:txBody>
      </p:sp>
      <p:pic>
        <p:nvPicPr>
          <p:cNvPr id="5" name="Picture 4">
            <a:extLst>
              <a:ext uri="{FF2B5EF4-FFF2-40B4-BE49-F238E27FC236}">
                <a16:creationId xmlns:a16="http://schemas.microsoft.com/office/drawing/2014/main" id="{95E374BB-CE9D-E4A9-4DC3-11A5D3B74ED1}"/>
              </a:ext>
            </a:extLst>
          </p:cNvPr>
          <p:cNvPicPr>
            <a:picLocks noChangeAspect="1"/>
          </p:cNvPicPr>
          <p:nvPr/>
        </p:nvPicPr>
        <p:blipFill>
          <a:blip r:embed="rId2"/>
          <a:stretch>
            <a:fillRect/>
          </a:stretch>
        </p:blipFill>
        <p:spPr>
          <a:xfrm>
            <a:off x="-7601" y="1738020"/>
            <a:ext cx="6103601" cy="3156757"/>
          </a:xfrm>
          <a:prstGeom prst="rect">
            <a:avLst/>
          </a:prstGeom>
        </p:spPr>
      </p:pic>
      <p:pic>
        <p:nvPicPr>
          <p:cNvPr id="16" name="Picture 15">
            <a:extLst>
              <a:ext uri="{FF2B5EF4-FFF2-40B4-BE49-F238E27FC236}">
                <a16:creationId xmlns:a16="http://schemas.microsoft.com/office/drawing/2014/main" id="{1D1C689F-782F-049B-A0EC-4A031BEE9F7E}"/>
              </a:ext>
            </a:extLst>
          </p:cNvPr>
          <p:cNvPicPr>
            <a:picLocks noChangeAspect="1"/>
          </p:cNvPicPr>
          <p:nvPr/>
        </p:nvPicPr>
        <p:blipFill>
          <a:blip r:embed="rId3"/>
          <a:stretch>
            <a:fillRect/>
          </a:stretch>
        </p:blipFill>
        <p:spPr>
          <a:xfrm>
            <a:off x="13665" y="4908491"/>
            <a:ext cx="6050812" cy="1606410"/>
          </a:xfrm>
          <a:prstGeom prst="rect">
            <a:avLst/>
          </a:prstGeom>
        </p:spPr>
      </p:pic>
      <p:sp>
        <p:nvSpPr>
          <p:cNvPr id="11" name="TextBox 10">
            <a:extLst>
              <a:ext uri="{FF2B5EF4-FFF2-40B4-BE49-F238E27FC236}">
                <a16:creationId xmlns:a16="http://schemas.microsoft.com/office/drawing/2014/main" id="{1C5FCCF9-F749-7DFA-BFF8-6FAAAC36F8CF}"/>
              </a:ext>
            </a:extLst>
          </p:cNvPr>
          <p:cNvSpPr txBox="1"/>
          <p:nvPr/>
        </p:nvSpPr>
        <p:spPr>
          <a:xfrm>
            <a:off x="21260" y="732184"/>
            <a:ext cx="6103088" cy="646331"/>
          </a:xfrm>
          <a:prstGeom prst="rect">
            <a:avLst/>
          </a:prstGeom>
          <a:noFill/>
        </p:spPr>
        <p:txBody>
          <a:bodyPr wrap="square">
            <a:spAutoFit/>
          </a:bodyPr>
          <a:lstStyle/>
          <a:p>
            <a:r>
              <a:rPr lang="en-US" sz="1800" b="0" i="0" dirty="0">
                <a:solidFill>
                  <a:srgbClr val="131313"/>
                </a:solidFill>
                <a:effectLst/>
                <a:latin typeface="Roboto" panose="02000000000000000000" pitchFamily="2" charset="0"/>
              </a:rPr>
              <a:t>Assigning  an object to a primitive data type’s variable is called class type to basic type</a:t>
            </a:r>
            <a:endParaRPr lang="en-US" dirty="0"/>
          </a:p>
        </p:txBody>
      </p:sp>
    </p:spTree>
    <p:extLst>
      <p:ext uri="{BB962C8B-B14F-4D97-AF65-F5344CB8AC3E}">
        <p14:creationId xmlns:p14="http://schemas.microsoft.com/office/powerpoint/2010/main" val="352688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9F0E73-50E8-C214-6273-0AAF9186DA34}"/>
              </a:ext>
            </a:extLst>
          </p:cNvPr>
          <p:cNvSpPr txBox="1"/>
          <p:nvPr/>
        </p:nvSpPr>
        <p:spPr>
          <a:xfrm>
            <a:off x="0" y="14060"/>
            <a:ext cx="12191805" cy="1754326"/>
          </a:xfrm>
          <a:prstGeom prst="rect">
            <a:avLst/>
          </a:prstGeom>
          <a:solidFill>
            <a:schemeClr val="bg2"/>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00CC"/>
                </a:solidFill>
                <a:effectLst/>
                <a:latin typeface="Söhne"/>
              </a:rPr>
              <a:t>Community Resident Information Management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sym typeface="Wingdings" panose="05000000000000000000" pitchFamily="2" charset="2"/>
              </a:rPr>
              <a:t> </a:t>
            </a:r>
            <a:r>
              <a:rPr kumimoji="0" lang="en-US" altLang="en-US" sz="1800" b="0" i="0" u="none" strike="noStrike" cap="none" normalizeH="0" baseline="0" dirty="0">
                <a:ln>
                  <a:noFill/>
                </a:ln>
                <a:effectLst/>
                <a:latin typeface="Söhne"/>
              </a:rPr>
              <a:t>Imagine you are a software developer working for a </a:t>
            </a:r>
            <a:r>
              <a:rPr lang="en-US" altLang="en-US" b="1" dirty="0">
                <a:latin typeface="Söhne"/>
              </a:rPr>
              <a:t>resident</a:t>
            </a:r>
            <a:r>
              <a:rPr kumimoji="0" lang="en-US" altLang="en-US" sz="1800" b="1" i="0" u="none" strike="noStrike" cap="none" normalizeH="0" baseline="0" dirty="0">
                <a:ln>
                  <a:noFill/>
                </a:ln>
                <a:effectLst/>
                <a:latin typeface="Söhne"/>
              </a:rPr>
              <a:t> living community</a:t>
            </a:r>
            <a:r>
              <a:rPr kumimoji="0" lang="en-US" altLang="en-US" sz="1800" b="0" i="0" u="none" strike="noStrike" cap="none" normalizeH="0" baseline="0" dirty="0">
                <a:ln>
                  <a:noFill/>
                </a:ln>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Your task is to create a </a:t>
            </a:r>
            <a:r>
              <a:rPr kumimoji="0" lang="en-US" altLang="en-US" sz="1800" b="1" i="0" u="none" strike="noStrike" cap="none" normalizeH="0" baseline="0" dirty="0">
                <a:ln>
                  <a:noFill/>
                </a:ln>
                <a:solidFill>
                  <a:srgbClr val="FF0000"/>
                </a:solidFill>
                <a:effectLst/>
                <a:latin typeface="Söhne"/>
              </a:rPr>
              <a:t>Resident</a:t>
            </a:r>
            <a:r>
              <a:rPr kumimoji="0" lang="en-US" altLang="en-US" sz="1800" b="1" i="0" u="none" strike="noStrike" cap="none" normalizeH="0" baseline="0" dirty="0">
                <a:ln>
                  <a:noFill/>
                </a:ln>
                <a:effectLst/>
                <a:latin typeface="Söhne"/>
              </a:rPr>
              <a:t> </a:t>
            </a:r>
            <a:r>
              <a:rPr kumimoji="0" lang="en-US" altLang="en-US" sz="1800" b="1" i="0" u="none" strike="noStrike" cap="none" normalizeH="0" baseline="0" dirty="0">
                <a:ln>
                  <a:noFill/>
                </a:ln>
                <a:solidFill>
                  <a:srgbClr val="FF0000"/>
                </a:solidFill>
                <a:effectLst/>
                <a:latin typeface="Söhne"/>
              </a:rPr>
              <a:t>class</a:t>
            </a:r>
            <a:r>
              <a:rPr kumimoji="0" lang="en-US" altLang="en-US" sz="1800" b="0" i="0" u="none" strike="noStrike" cap="none" normalizeH="0" baseline="0" dirty="0">
                <a:ln>
                  <a:noFill/>
                </a:ln>
                <a:effectLst/>
                <a:latin typeface="Söhne"/>
              </a:rPr>
              <a:t> to manage the personal information of residents, which includes their </a:t>
            </a:r>
            <a:r>
              <a:rPr kumimoji="0" lang="en-US" altLang="en-US" sz="1800" b="0" i="0" u="none" strike="noStrike" cap="none" normalizeH="0" baseline="0" dirty="0">
                <a:ln>
                  <a:noFill/>
                </a:ln>
                <a:solidFill>
                  <a:srgbClr val="C00000"/>
                </a:solidFill>
                <a:effectLst/>
                <a:latin typeface="Söhne"/>
              </a:rPr>
              <a:t>names</a:t>
            </a:r>
            <a:r>
              <a:rPr kumimoji="0" lang="en-US" altLang="en-US" sz="1800" b="0" i="0" u="none" strike="noStrike" cap="none" normalizeH="0" baseline="0" dirty="0">
                <a:ln>
                  <a:noFill/>
                </a:ln>
                <a:effectLst/>
                <a:latin typeface="Söhne"/>
              </a:rPr>
              <a:t> and </a:t>
            </a:r>
            <a:r>
              <a:rPr kumimoji="0" lang="en-US" altLang="en-US" sz="1800" b="0" i="0" u="none" strike="noStrike" cap="none" normalizeH="0" baseline="0" dirty="0">
                <a:ln>
                  <a:noFill/>
                </a:ln>
                <a:solidFill>
                  <a:srgbClr val="C00000"/>
                </a:solidFill>
                <a:effectLst/>
                <a:latin typeface="Söhne"/>
              </a:rPr>
              <a:t>ages</a:t>
            </a:r>
            <a:r>
              <a:rPr kumimoji="0" lang="en-US" altLang="en-US" sz="1800" b="0" i="0" u="none" strike="noStrike" cap="none" normalizeH="0" baseline="0" dirty="0">
                <a:ln>
                  <a:noFill/>
                </a:ln>
                <a:effectLst/>
                <a:latin typeface="Söhne"/>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Söhne"/>
              </a:rPr>
              <a:t>You also </a:t>
            </a:r>
            <a:r>
              <a:rPr kumimoji="0" lang="en-US" altLang="en-US" sz="1800" b="0" i="0" u="none" strike="noStrike" cap="none" normalizeH="0" baseline="0" dirty="0">
                <a:ln>
                  <a:noFill/>
                </a:ln>
                <a:effectLst/>
                <a:latin typeface="Söhne"/>
              </a:rPr>
              <a:t>need to implement a custom </a:t>
            </a:r>
            <a:r>
              <a:rPr kumimoji="0" lang="en-US" altLang="en-US" sz="1800" b="1" i="0" u="none" strike="noStrike" cap="none" normalizeH="0" baseline="0" dirty="0">
                <a:ln>
                  <a:noFill/>
                </a:ln>
                <a:effectLst/>
                <a:latin typeface="Söhne"/>
              </a:rPr>
              <a:t>conversion operator </a:t>
            </a:r>
            <a:r>
              <a:rPr kumimoji="0" lang="en-US" altLang="en-US" sz="1800" b="0" i="0" u="none" strike="noStrike" cap="none" normalizeH="0" baseline="0" dirty="0">
                <a:ln>
                  <a:noFill/>
                </a:ln>
                <a:effectLst/>
                <a:latin typeface="Söhne"/>
              </a:rPr>
              <a:t>in the Resident class to transform the resident's details into a formatted string for record-keeping and documentation purposes.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p:txBody>
      </p:sp>
      <p:sp>
        <p:nvSpPr>
          <p:cNvPr id="9" name="TextBox 8">
            <a:extLst>
              <a:ext uri="{FF2B5EF4-FFF2-40B4-BE49-F238E27FC236}">
                <a16:creationId xmlns:a16="http://schemas.microsoft.com/office/drawing/2014/main" id="{13700A2C-692B-1B68-287D-AF4D4331067A}"/>
              </a:ext>
            </a:extLst>
          </p:cNvPr>
          <p:cNvSpPr txBox="1"/>
          <p:nvPr/>
        </p:nvSpPr>
        <p:spPr>
          <a:xfrm>
            <a:off x="0" y="1807289"/>
            <a:ext cx="5605130" cy="3970318"/>
          </a:xfrm>
          <a:prstGeom prst="rect">
            <a:avLst/>
          </a:prstGeom>
          <a:solidFill>
            <a:schemeClr val="accent2">
              <a:lumMod val="20000"/>
              <a:lumOff val="80000"/>
            </a:schemeClr>
          </a:solidFill>
        </p:spPr>
        <p:txBody>
          <a:bodyPr wrap="square">
            <a:spAutoFit/>
          </a:bodyPr>
          <a:lstStyle/>
          <a:p>
            <a:pPr algn="l"/>
            <a:r>
              <a:rPr lang="en-US" b="1" i="0" dirty="0">
                <a:effectLst/>
                <a:latin typeface="Söhne"/>
              </a:rPr>
              <a:t>Input:</a:t>
            </a:r>
          </a:p>
          <a:p>
            <a:pPr algn="l"/>
            <a:r>
              <a:rPr lang="en-US" b="0" i="0" dirty="0">
                <a:effectLst/>
                <a:latin typeface="Söhne"/>
              </a:rPr>
              <a:t>Resident 1: Name - "Amit Kumar", Age - 30</a:t>
            </a:r>
          </a:p>
          <a:p>
            <a:pPr algn="l"/>
            <a:r>
              <a:rPr lang="en-US" b="0" i="0" dirty="0">
                <a:effectLst/>
                <a:latin typeface="Söhne"/>
              </a:rPr>
              <a:t>Resident 2: Name - "Sneha Sharma", Age - 45</a:t>
            </a:r>
          </a:p>
          <a:p>
            <a:pPr algn="l"/>
            <a:r>
              <a:rPr lang="en-US" b="0" i="0" dirty="0">
                <a:effectLst/>
                <a:latin typeface="Söhne"/>
              </a:rPr>
              <a:t>Resident 3: Name - "Rajesh Patel", Age - 60</a:t>
            </a:r>
          </a:p>
          <a:p>
            <a:pPr algn="l"/>
            <a:endParaRPr lang="en-US" b="0" i="0" dirty="0">
              <a:effectLst/>
              <a:latin typeface="Söhne"/>
            </a:endParaRPr>
          </a:p>
          <a:p>
            <a:pPr algn="l"/>
            <a:r>
              <a:rPr lang="en-US" b="1" i="0" dirty="0">
                <a:effectLst/>
                <a:latin typeface="Söhne"/>
              </a:rPr>
              <a:t>Output:</a:t>
            </a:r>
          </a:p>
          <a:p>
            <a:pPr algn="l"/>
            <a:r>
              <a:rPr lang="en-US" b="0" i="0" dirty="0">
                <a:effectLst/>
                <a:latin typeface="Söhne"/>
              </a:rPr>
              <a:t>When requesting details for Resident 2:</a:t>
            </a:r>
          </a:p>
          <a:p>
            <a:pPr algn="l"/>
            <a:r>
              <a:rPr lang="en-US" b="0" i="0" dirty="0">
                <a:effectLst/>
                <a:latin typeface="Söhne"/>
              </a:rPr>
              <a:t>"Sneha Sharma (45 years old)“</a:t>
            </a:r>
          </a:p>
          <a:p>
            <a:pPr algn="l"/>
            <a:endParaRPr lang="en-US" dirty="0">
              <a:latin typeface="Söhne"/>
            </a:endParaRPr>
          </a:p>
          <a:p>
            <a:pPr algn="l"/>
            <a:endParaRPr lang="en-US" b="0" i="0" dirty="0">
              <a:effectLst/>
              <a:latin typeface="Söhne"/>
            </a:endParaRPr>
          </a:p>
          <a:p>
            <a:pPr algn="l"/>
            <a:endParaRPr lang="en-US" dirty="0">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
        <p:nvSpPr>
          <p:cNvPr id="10" name="Rectangle 3">
            <a:extLst>
              <a:ext uri="{FF2B5EF4-FFF2-40B4-BE49-F238E27FC236}">
                <a16:creationId xmlns:a16="http://schemas.microsoft.com/office/drawing/2014/main" id="{FF930F1D-E28E-987E-3131-6E372A40EE2E}"/>
              </a:ext>
            </a:extLst>
          </p:cNvPr>
          <p:cNvSpPr>
            <a:spLocks noChangeArrowheads="1"/>
          </p:cNvSpPr>
          <p:nvPr/>
        </p:nvSpPr>
        <p:spPr bwMode="auto">
          <a:xfrm>
            <a:off x="0" y="-3388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6AEC1945-87E0-175E-FF01-61ED39791F61}"/>
              </a:ext>
            </a:extLst>
          </p:cNvPr>
          <p:cNvSpPr txBox="1"/>
          <p:nvPr/>
        </p:nvSpPr>
        <p:spPr>
          <a:xfrm>
            <a:off x="5755543" y="1817922"/>
            <a:ext cx="6436262" cy="36317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Söhne"/>
              </a:rPr>
              <a:t>Define a </a:t>
            </a:r>
            <a:r>
              <a:rPr kumimoji="0" lang="en-US" altLang="en-US" b="1" i="0" u="none" strike="noStrike" cap="none" normalizeH="0" baseline="0" dirty="0">
                <a:ln>
                  <a:noFill/>
                </a:ln>
                <a:effectLst/>
                <a:latin typeface="Söhne Mono"/>
              </a:rPr>
              <a:t>Resident</a:t>
            </a:r>
            <a:r>
              <a:rPr kumimoji="0" lang="en-US" altLang="en-US" sz="1800" b="0" i="0" u="none" strike="noStrike" cap="none" normalizeH="0" baseline="0" dirty="0">
                <a:ln>
                  <a:noFill/>
                </a:ln>
                <a:effectLst/>
                <a:latin typeface="Söhne"/>
              </a:rPr>
              <a:t> class with name and age attributes.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Söhne"/>
              </a:rPr>
              <a:t>Create a custom conversion operator in the </a:t>
            </a:r>
            <a:r>
              <a:rPr kumimoji="0" lang="en-US" altLang="en-US" b="1" i="0" u="none" strike="noStrike" cap="none" normalizeH="0" baseline="0" dirty="0">
                <a:ln>
                  <a:noFill/>
                </a:ln>
                <a:effectLst/>
                <a:latin typeface="Söhne Mono"/>
              </a:rPr>
              <a:t>Resident</a:t>
            </a:r>
            <a:r>
              <a:rPr kumimoji="0" lang="en-US" altLang="en-US" sz="1800" b="0" i="0" u="none" strike="noStrike" cap="none" normalizeH="0" baseline="0" dirty="0">
                <a:ln>
                  <a:noFill/>
                </a:ln>
                <a:effectLst/>
                <a:latin typeface="Söhne"/>
              </a:rPr>
              <a:t>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Söhne"/>
              </a:rPr>
              <a:t>Gather name and age information.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Söhne"/>
              </a:rPr>
              <a:t>Create </a:t>
            </a:r>
            <a:r>
              <a:rPr kumimoji="0" lang="en-US" altLang="en-US" b="1" i="0" u="none" strike="noStrike" cap="none" normalizeH="0" baseline="0" dirty="0">
                <a:ln>
                  <a:noFill/>
                </a:ln>
                <a:effectLst/>
                <a:latin typeface="Söhne Mono"/>
              </a:rPr>
              <a:t>Resident</a:t>
            </a:r>
            <a:r>
              <a:rPr kumimoji="0" lang="en-US" altLang="en-US" sz="1800" b="0" i="0" u="none" strike="noStrike" cap="none" normalizeH="0" baseline="0" dirty="0">
                <a:ln>
                  <a:noFill/>
                </a:ln>
                <a:effectLst/>
                <a:latin typeface="Söhne"/>
              </a:rPr>
              <a:t> objects using the gathered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Söhne"/>
              </a:rPr>
              <a:t>Utilize the conversion operator to display resident 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824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989885-C26E-C6B5-7B0E-C0963CA7B906}"/>
              </a:ext>
            </a:extLst>
          </p:cNvPr>
          <p:cNvSpPr txBox="1"/>
          <p:nvPr/>
        </p:nvSpPr>
        <p:spPr>
          <a:xfrm>
            <a:off x="106326" y="120709"/>
            <a:ext cx="6297132" cy="5909310"/>
          </a:xfrm>
          <a:prstGeom prst="rect">
            <a:avLst/>
          </a:prstGeom>
          <a:solidFill>
            <a:schemeClr val="accent2">
              <a:lumMod val="40000"/>
              <a:lumOff val="60000"/>
            </a:schemeClr>
          </a:solidFill>
        </p:spPr>
        <p:txBody>
          <a:bodyPr wrap="square">
            <a:spAutoFit/>
          </a:bodyPr>
          <a:lstStyle/>
          <a:p>
            <a:r>
              <a:rPr lang="en-US" dirty="0">
                <a:solidFill>
                  <a:srgbClr val="FF0000"/>
                </a:solidFill>
              </a:rPr>
              <a:t>//</a:t>
            </a:r>
            <a:r>
              <a:rPr kumimoji="0" lang="en-US" altLang="en-US" sz="1800" b="0" i="0" u="none" strike="noStrike" cap="none" normalizeH="0" baseline="0" dirty="0">
                <a:ln>
                  <a:noFill/>
                </a:ln>
                <a:solidFill>
                  <a:srgbClr val="CC00CC"/>
                </a:solidFill>
                <a:effectLst/>
                <a:latin typeface="Söhne"/>
              </a:rPr>
              <a:t>Community Resident Information Management System</a:t>
            </a:r>
          </a:p>
          <a:p>
            <a:r>
              <a:rPr lang="en-US" dirty="0"/>
              <a:t>#include &lt;iostream&gt;</a:t>
            </a:r>
          </a:p>
          <a:p>
            <a:r>
              <a:rPr lang="en-US" dirty="0"/>
              <a:t>#include &lt;</a:t>
            </a:r>
            <a:r>
              <a:rPr lang="en-US" dirty="0">
                <a:solidFill>
                  <a:srgbClr val="FF0000"/>
                </a:solidFill>
              </a:rPr>
              <a:t>string</a:t>
            </a:r>
            <a:r>
              <a:rPr lang="en-US" dirty="0"/>
              <a:t>&gt;</a:t>
            </a:r>
          </a:p>
          <a:p>
            <a:r>
              <a:rPr lang="en-US" dirty="0"/>
              <a:t>using namespace std;</a:t>
            </a:r>
          </a:p>
          <a:p>
            <a:r>
              <a:rPr lang="en-US" dirty="0"/>
              <a:t>class </a:t>
            </a:r>
            <a:r>
              <a:rPr lang="en-US" dirty="0">
                <a:solidFill>
                  <a:srgbClr val="CC00CC"/>
                </a:solidFill>
              </a:rPr>
              <a:t>Resident</a:t>
            </a:r>
            <a:r>
              <a:rPr lang="en-US" dirty="0"/>
              <a:t> </a:t>
            </a:r>
          </a:p>
          <a:p>
            <a:r>
              <a:rPr lang="en-US" dirty="0"/>
              <a:t>{</a:t>
            </a:r>
          </a:p>
          <a:p>
            <a:endParaRPr lang="en-US" dirty="0"/>
          </a:p>
          <a:p>
            <a:r>
              <a:rPr lang="en-US" dirty="0"/>
              <a:t>    string name;</a:t>
            </a:r>
          </a:p>
          <a:p>
            <a:r>
              <a:rPr lang="en-US" dirty="0"/>
              <a:t>    int age;</a:t>
            </a:r>
          </a:p>
          <a:p>
            <a:endParaRPr lang="en-US" dirty="0"/>
          </a:p>
          <a:p>
            <a:r>
              <a:rPr lang="en-US" dirty="0"/>
              <a:t>public:</a:t>
            </a:r>
          </a:p>
          <a:p>
            <a:r>
              <a:rPr lang="en-US" dirty="0"/>
              <a:t>     Resident(const string&amp; n, int a)</a:t>
            </a:r>
          </a:p>
          <a:p>
            <a:r>
              <a:rPr lang="en-US" dirty="0"/>
              <a:t>     {</a:t>
            </a:r>
          </a:p>
          <a:p>
            <a:r>
              <a:rPr lang="en-US" dirty="0"/>
              <a:t>        name = n;</a:t>
            </a:r>
          </a:p>
          <a:p>
            <a:r>
              <a:rPr lang="en-US" dirty="0"/>
              <a:t>        age = a;</a:t>
            </a:r>
          </a:p>
          <a:p>
            <a:r>
              <a:rPr lang="en-US" dirty="0"/>
              <a:t>     }</a:t>
            </a:r>
          </a:p>
          <a:p>
            <a:r>
              <a:rPr lang="en-US" dirty="0"/>
              <a:t>    operator string()</a:t>
            </a:r>
          </a:p>
          <a:p>
            <a:r>
              <a:rPr lang="en-US" dirty="0"/>
              <a:t>     {</a:t>
            </a:r>
          </a:p>
          <a:p>
            <a:r>
              <a:rPr lang="en-US" dirty="0"/>
              <a:t>        return name + " (" + </a:t>
            </a:r>
            <a:r>
              <a:rPr lang="en-US" dirty="0" err="1">
                <a:solidFill>
                  <a:srgbClr val="FF0000"/>
                </a:solidFill>
              </a:rPr>
              <a:t>to_string</a:t>
            </a:r>
            <a:r>
              <a:rPr lang="en-US" dirty="0">
                <a:solidFill>
                  <a:srgbClr val="FF0000"/>
                </a:solidFill>
              </a:rPr>
              <a:t>(age) </a:t>
            </a:r>
            <a:r>
              <a:rPr lang="en-US" dirty="0"/>
              <a:t>+ " years old)";</a:t>
            </a:r>
          </a:p>
          <a:p>
            <a:r>
              <a:rPr lang="en-US" dirty="0"/>
              <a:t>    }</a:t>
            </a:r>
          </a:p>
          <a:p>
            <a:r>
              <a:rPr lang="en-US" dirty="0"/>
              <a:t>};</a:t>
            </a:r>
          </a:p>
        </p:txBody>
      </p:sp>
      <p:sp>
        <p:nvSpPr>
          <p:cNvPr id="7" name="TextBox 6">
            <a:extLst>
              <a:ext uri="{FF2B5EF4-FFF2-40B4-BE49-F238E27FC236}">
                <a16:creationId xmlns:a16="http://schemas.microsoft.com/office/drawing/2014/main" id="{C0D061CD-37DF-2F98-684D-556B02F9463E}"/>
              </a:ext>
            </a:extLst>
          </p:cNvPr>
          <p:cNvSpPr txBox="1"/>
          <p:nvPr/>
        </p:nvSpPr>
        <p:spPr>
          <a:xfrm>
            <a:off x="6294474" y="120709"/>
            <a:ext cx="5897526" cy="5355312"/>
          </a:xfrm>
          <a:prstGeom prst="rect">
            <a:avLst/>
          </a:prstGeom>
          <a:solidFill>
            <a:schemeClr val="accent2">
              <a:lumMod val="40000"/>
              <a:lumOff val="60000"/>
            </a:schemeClr>
          </a:solidFill>
        </p:spPr>
        <p:txBody>
          <a:bodyPr wrap="square">
            <a:spAutoFit/>
          </a:bodyPr>
          <a:lstStyle/>
          <a:p>
            <a:r>
              <a:rPr lang="en-US" dirty="0"/>
              <a:t>int main() </a:t>
            </a:r>
          </a:p>
          <a:p>
            <a:r>
              <a:rPr lang="en-US" dirty="0"/>
              <a:t> {</a:t>
            </a:r>
          </a:p>
          <a:p>
            <a:r>
              <a:rPr lang="en-US" dirty="0">
                <a:solidFill>
                  <a:srgbClr val="3333FF"/>
                </a:solidFill>
              </a:rPr>
              <a:t>      // Create Resident objects</a:t>
            </a:r>
          </a:p>
          <a:p>
            <a:r>
              <a:rPr lang="en-US" dirty="0"/>
              <a:t>    Resident r1("Amit Kumar",70),</a:t>
            </a:r>
          </a:p>
          <a:p>
            <a:r>
              <a:rPr lang="en-US" dirty="0"/>
              <a:t>                     r2("Sneha Sharma",82),</a:t>
            </a:r>
          </a:p>
          <a:p>
            <a:r>
              <a:rPr lang="en-US" dirty="0"/>
              <a:t>                     r3("Rajesh Patel",75);</a:t>
            </a:r>
          </a:p>
          <a:p>
            <a:r>
              <a:rPr lang="en-US" dirty="0"/>
              <a:t>    </a:t>
            </a:r>
          </a:p>
          <a:p>
            <a:r>
              <a:rPr lang="en-US" dirty="0"/>
              <a:t>    string s1,s2,s3;</a:t>
            </a:r>
          </a:p>
          <a:p>
            <a:r>
              <a:rPr lang="en-US" dirty="0"/>
              <a:t>    </a:t>
            </a:r>
          </a:p>
          <a:p>
            <a:r>
              <a:rPr lang="en-US" dirty="0"/>
              <a:t>   s1=r1;  </a:t>
            </a:r>
            <a:r>
              <a:rPr lang="en-US" dirty="0">
                <a:solidFill>
                  <a:srgbClr val="3333FF"/>
                </a:solidFill>
              </a:rPr>
              <a:t>//class to basic type conversion </a:t>
            </a:r>
          </a:p>
          <a:p>
            <a:r>
              <a:rPr lang="en-US" dirty="0"/>
              <a:t>   s2=r2; </a:t>
            </a:r>
          </a:p>
          <a:p>
            <a:r>
              <a:rPr lang="en-US" dirty="0"/>
              <a:t>    s3=r3;</a:t>
            </a:r>
          </a:p>
          <a:p>
            <a:r>
              <a:rPr lang="en-US" dirty="0"/>
              <a:t>    // Output resident information</a:t>
            </a:r>
          </a:p>
          <a:p>
            <a:r>
              <a:rPr lang="en-US" dirty="0"/>
              <a:t>    </a:t>
            </a:r>
            <a:r>
              <a:rPr lang="en-US" dirty="0" err="1"/>
              <a:t>cout</a:t>
            </a:r>
            <a:r>
              <a:rPr lang="en-US" dirty="0"/>
              <a:t>&lt;&lt;"Resident Details in Format\n";</a:t>
            </a:r>
          </a:p>
          <a:p>
            <a:r>
              <a:rPr lang="en-US" dirty="0"/>
              <a:t>                  </a:t>
            </a:r>
            <a:r>
              <a:rPr lang="en-US" dirty="0" err="1"/>
              <a:t>cout</a:t>
            </a:r>
            <a:r>
              <a:rPr lang="en-US" dirty="0"/>
              <a:t>&lt;&lt;s1&lt;&lt;</a:t>
            </a:r>
            <a:r>
              <a:rPr lang="en-US" dirty="0" err="1"/>
              <a:t>endl</a:t>
            </a:r>
            <a:r>
              <a:rPr lang="en-US" dirty="0"/>
              <a:t>;</a:t>
            </a:r>
          </a:p>
          <a:p>
            <a:r>
              <a:rPr lang="en-US" dirty="0"/>
              <a:t>	</a:t>
            </a:r>
            <a:r>
              <a:rPr lang="en-US" dirty="0" err="1"/>
              <a:t>cout</a:t>
            </a:r>
            <a:r>
              <a:rPr lang="en-US" dirty="0"/>
              <a:t>&lt;&lt;s2&lt;&lt;</a:t>
            </a:r>
            <a:r>
              <a:rPr lang="en-US" dirty="0" err="1"/>
              <a:t>endl</a:t>
            </a:r>
            <a:r>
              <a:rPr lang="en-US" dirty="0"/>
              <a:t>;</a:t>
            </a:r>
          </a:p>
          <a:p>
            <a:r>
              <a:rPr lang="en-US" dirty="0"/>
              <a:t>	</a:t>
            </a:r>
            <a:r>
              <a:rPr lang="en-US" dirty="0" err="1"/>
              <a:t>cout</a:t>
            </a:r>
            <a:r>
              <a:rPr lang="en-US" dirty="0"/>
              <a:t>&lt;&lt;s2&lt;&lt;</a:t>
            </a:r>
            <a:r>
              <a:rPr lang="en-US" dirty="0" err="1"/>
              <a:t>endl</a:t>
            </a:r>
            <a:r>
              <a:rPr lang="en-US" dirty="0"/>
              <a:t>;</a:t>
            </a:r>
          </a:p>
          <a:p>
            <a:r>
              <a:rPr lang="en-US" dirty="0"/>
              <a:t>    return 0;</a:t>
            </a:r>
          </a:p>
          <a:p>
            <a:r>
              <a:rPr lang="en-US" dirty="0"/>
              <a:t>}</a:t>
            </a:r>
          </a:p>
        </p:txBody>
      </p:sp>
    </p:spTree>
    <p:extLst>
      <p:ext uri="{BB962C8B-B14F-4D97-AF65-F5344CB8AC3E}">
        <p14:creationId xmlns:p14="http://schemas.microsoft.com/office/powerpoint/2010/main" val="1181912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9512B0-45EB-4AD8-17C5-0D74C8665DA9}"/>
              </a:ext>
            </a:extLst>
          </p:cNvPr>
          <p:cNvPicPr>
            <a:picLocks noChangeAspect="1"/>
          </p:cNvPicPr>
          <p:nvPr/>
        </p:nvPicPr>
        <p:blipFill>
          <a:blip r:embed="rId2"/>
          <a:stretch>
            <a:fillRect/>
          </a:stretch>
        </p:blipFill>
        <p:spPr>
          <a:xfrm>
            <a:off x="823803" y="927690"/>
            <a:ext cx="4781550" cy="5257800"/>
          </a:xfrm>
          <a:prstGeom prst="rect">
            <a:avLst/>
          </a:prstGeom>
        </p:spPr>
      </p:pic>
      <p:sp>
        <p:nvSpPr>
          <p:cNvPr id="7" name="TextBox 6">
            <a:extLst>
              <a:ext uri="{FF2B5EF4-FFF2-40B4-BE49-F238E27FC236}">
                <a16:creationId xmlns:a16="http://schemas.microsoft.com/office/drawing/2014/main" id="{F2950FBC-35BC-0A42-C74B-D690D45C374B}"/>
              </a:ext>
            </a:extLst>
          </p:cNvPr>
          <p:cNvSpPr txBox="1"/>
          <p:nvPr/>
        </p:nvSpPr>
        <p:spPr>
          <a:xfrm>
            <a:off x="720356" y="307090"/>
            <a:ext cx="6097772" cy="369332"/>
          </a:xfrm>
          <a:prstGeom prst="rect">
            <a:avLst/>
          </a:prstGeom>
          <a:noFill/>
        </p:spPr>
        <p:txBody>
          <a:bodyPr wrap="square">
            <a:spAutoFit/>
          </a:bodyPr>
          <a:lstStyle/>
          <a:p>
            <a:r>
              <a:rPr lang="en-US" dirty="0"/>
              <a:t>If </a:t>
            </a:r>
            <a:r>
              <a:rPr lang="en-US" dirty="0" err="1"/>
              <a:t>to_string</a:t>
            </a:r>
            <a:r>
              <a:rPr lang="en-US" dirty="0"/>
              <a:t>() is not working in </a:t>
            </a:r>
            <a:r>
              <a:rPr lang="en-US" dirty="0" err="1"/>
              <a:t>devC</a:t>
            </a:r>
            <a:r>
              <a:rPr lang="en-US" dirty="0"/>
              <a:t>++ , make these settings</a:t>
            </a:r>
          </a:p>
        </p:txBody>
      </p:sp>
    </p:spTree>
    <p:extLst>
      <p:ext uri="{BB962C8B-B14F-4D97-AF65-F5344CB8AC3E}">
        <p14:creationId xmlns:p14="http://schemas.microsoft.com/office/powerpoint/2010/main" val="22579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E272E-9AB7-D7AE-A1B7-63217B18AEFA}"/>
              </a:ext>
            </a:extLst>
          </p:cNvPr>
          <p:cNvSpPr>
            <a:spLocks noGrp="1"/>
          </p:cNvSpPr>
          <p:nvPr>
            <p:ph idx="1"/>
          </p:nvPr>
        </p:nvSpPr>
        <p:spPr>
          <a:xfrm>
            <a:off x="91440" y="472294"/>
            <a:ext cx="5795010" cy="6260740"/>
          </a:xfrm>
        </p:spPr>
        <p:txBody>
          <a:bodyPr>
            <a:normAutofit/>
          </a:bodyPr>
          <a:lstStyle/>
          <a:p>
            <a:pPr marL="0" indent="0">
              <a:buNone/>
            </a:pPr>
            <a:r>
              <a:rPr lang="en-US" sz="2000" dirty="0">
                <a:solidFill>
                  <a:srgbClr val="FF0000"/>
                </a:solidFill>
              </a:rPr>
              <a:t> </a:t>
            </a:r>
          </a:p>
          <a:p>
            <a:pPr marL="0" indent="0">
              <a:buNone/>
            </a:pPr>
            <a:r>
              <a:rPr lang="en-US" sz="2000" dirty="0">
                <a:solidFill>
                  <a:srgbClr val="FF0000"/>
                </a:solidFill>
              </a:rPr>
              <a:t>An obj of one class is created with obj of another class       </a:t>
            </a:r>
          </a:p>
          <a:p>
            <a:pPr marL="0" indent="0">
              <a:buNone/>
            </a:pPr>
            <a:r>
              <a:rPr lang="en-US" sz="2000" dirty="0">
                <a:solidFill>
                  <a:srgbClr val="FF0000"/>
                </a:solidFill>
              </a:rPr>
              <a:t>                        </a:t>
            </a:r>
            <a:r>
              <a:rPr lang="en-US" sz="1800" dirty="0">
                <a:solidFill>
                  <a:srgbClr val="FF0000"/>
                </a:solidFill>
              </a:rPr>
              <a:t>Obj2 = Obj1;   </a:t>
            </a:r>
          </a:p>
          <a:p>
            <a:pPr>
              <a:buFont typeface="Wingdings" panose="05000000000000000000" pitchFamily="2" charset="2"/>
              <a:buChar char="§"/>
            </a:pPr>
            <a:r>
              <a:rPr lang="en-US" sz="2000" dirty="0"/>
              <a:t>Obj1 is an instance of class </a:t>
            </a:r>
            <a:r>
              <a:rPr lang="en-US" sz="2000" b="1" dirty="0">
                <a:solidFill>
                  <a:srgbClr val="FF3399"/>
                </a:solidFill>
              </a:rPr>
              <a:t>One</a:t>
            </a:r>
            <a:r>
              <a:rPr lang="en-US" sz="2000" dirty="0"/>
              <a:t> and Obj2 is an instance of class </a:t>
            </a:r>
            <a:r>
              <a:rPr lang="en-US" sz="2000" b="1" dirty="0">
                <a:solidFill>
                  <a:srgbClr val="FF3399"/>
                </a:solidFill>
              </a:rPr>
              <a:t>Two</a:t>
            </a:r>
          </a:p>
          <a:p>
            <a:pPr>
              <a:buFont typeface="Wingdings" panose="05000000000000000000" pitchFamily="2" charset="2"/>
              <a:buChar char="§"/>
            </a:pPr>
            <a:endParaRPr lang="en-US" sz="2000" b="1" dirty="0">
              <a:solidFill>
                <a:srgbClr val="FF3399"/>
              </a:solidFill>
            </a:endParaRPr>
          </a:p>
          <a:p>
            <a:pPr>
              <a:buFont typeface="Wingdings" panose="05000000000000000000" pitchFamily="2" charset="2"/>
              <a:buChar char="§"/>
            </a:pPr>
            <a:r>
              <a:rPr lang="en-US" sz="2000" dirty="0"/>
              <a:t>The class </a:t>
            </a:r>
            <a:r>
              <a:rPr lang="en-US" sz="2000" dirty="0">
                <a:solidFill>
                  <a:srgbClr val="FF3399"/>
                </a:solidFill>
              </a:rPr>
              <a:t>One</a:t>
            </a:r>
            <a:r>
              <a:rPr lang="en-US" sz="2000" dirty="0"/>
              <a:t> type data is converted to class </a:t>
            </a:r>
            <a:r>
              <a:rPr lang="en-US" sz="2000" dirty="0">
                <a:solidFill>
                  <a:srgbClr val="FF3399"/>
                </a:solidFill>
              </a:rPr>
              <a:t>Two</a:t>
            </a:r>
            <a:r>
              <a:rPr lang="en-US" sz="2000" dirty="0"/>
              <a:t> type data</a:t>
            </a:r>
          </a:p>
          <a:p>
            <a:pPr lvl="1">
              <a:buFont typeface="Wingdings" panose="05000000000000000000" pitchFamily="2" charset="2"/>
              <a:buChar char="§"/>
            </a:pPr>
            <a:r>
              <a:rPr lang="en-US" sz="1800" dirty="0">
                <a:solidFill>
                  <a:srgbClr val="FF3399"/>
                </a:solidFill>
              </a:rPr>
              <a:t>One</a:t>
            </a:r>
            <a:r>
              <a:rPr lang="en-US" sz="1800" dirty="0"/>
              <a:t> is known as the </a:t>
            </a:r>
            <a:r>
              <a:rPr lang="en-US" sz="1800" dirty="0">
                <a:solidFill>
                  <a:srgbClr val="FF3399"/>
                </a:solidFill>
              </a:rPr>
              <a:t>source</a:t>
            </a:r>
            <a:r>
              <a:rPr lang="en-US" sz="1800" dirty="0"/>
              <a:t> </a:t>
            </a:r>
          </a:p>
          <a:p>
            <a:pPr lvl="1">
              <a:buFont typeface="Wingdings" panose="05000000000000000000" pitchFamily="2" charset="2"/>
              <a:buChar char="§"/>
            </a:pPr>
            <a:r>
              <a:rPr lang="en-US" sz="1800" dirty="0">
                <a:solidFill>
                  <a:srgbClr val="FF3399"/>
                </a:solidFill>
              </a:rPr>
              <a:t>Two</a:t>
            </a:r>
            <a:r>
              <a:rPr lang="en-US" sz="1800" dirty="0"/>
              <a:t> is known as the destination </a:t>
            </a:r>
            <a:r>
              <a:rPr lang="en-US" sz="1800" dirty="0">
                <a:solidFill>
                  <a:srgbClr val="FF3399"/>
                </a:solidFill>
              </a:rPr>
              <a:t>class</a:t>
            </a:r>
          </a:p>
          <a:p>
            <a:pPr>
              <a:buFont typeface="Wingdings" panose="05000000000000000000" pitchFamily="2" charset="2"/>
              <a:buChar char="§"/>
            </a:pPr>
            <a:r>
              <a:rPr lang="en-US" sz="1800" b="1" dirty="0">
                <a:solidFill>
                  <a:srgbClr val="FF3399"/>
                </a:solidFill>
              </a:rPr>
              <a:t>Class to class conversion is also possible using </a:t>
            </a:r>
            <a:r>
              <a:rPr lang="en-US" sz="1800" b="1" dirty="0">
                <a:solidFill>
                  <a:srgbClr val="FF3399"/>
                </a:solidFill>
                <a:highlight>
                  <a:srgbClr val="FFFF00"/>
                </a:highlight>
              </a:rPr>
              <a:t>casting operator </a:t>
            </a:r>
            <a:r>
              <a:rPr lang="en-US" sz="1800" b="1" dirty="0">
                <a:solidFill>
                  <a:srgbClr val="FF3399"/>
                </a:solidFill>
              </a:rPr>
              <a:t>in source class. </a:t>
            </a:r>
          </a:p>
          <a:p>
            <a:pPr>
              <a:buFont typeface="Wingdings" panose="05000000000000000000" pitchFamily="2" charset="2"/>
              <a:buChar char="§"/>
            </a:pPr>
            <a:r>
              <a:rPr lang="en-US" sz="1800" b="1" dirty="0">
                <a:solidFill>
                  <a:srgbClr val="FF3399"/>
                </a:solidFill>
              </a:rPr>
              <a:t>Operator type will be that of destination class.</a:t>
            </a:r>
          </a:p>
          <a:p>
            <a:pPr>
              <a:buFont typeface="Wingdings" panose="05000000000000000000" pitchFamily="2" charset="2"/>
              <a:buChar char="§"/>
            </a:pPr>
            <a:endParaRPr lang="en-US" sz="2000" b="1" dirty="0">
              <a:solidFill>
                <a:srgbClr val="FF3399"/>
              </a:solidFill>
            </a:endParaRPr>
          </a:p>
          <a:p>
            <a:pPr>
              <a:buFont typeface="Wingdings" panose="05000000000000000000" pitchFamily="2" charset="2"/>
              <a:buChar char="§"/>
            </a:pPr>
            <a:endParaRPr lang="en-US" sz="2000" b="1" dirty="0">
              <a:solidFill>
                <a:srgbClr val="FF3399"/>
              </a:solidFill>
            </a:endParaRPr>
          </a:p>
          <a:p>
            <a:pPr marL="457200" lvl="1" indent="0">
              <a:buNone/>
            </a:pPr>
            <a:endParaRPr lang="en-US" sz="1800" dirty="0">
              <a:solidFill>
                <a:srgbClr val="FF3399"/>
              </a:solidFill>
            </a:endParaRPr>
          </a:p>
          <a:p>
            <a:pPr lvl="1">
              <a:buFont typeface="Wingdings" panose="05000000000000000000" pitchFamily="2" charset="2"/>
              <a:buChar char="§"/>
            </a:pPr>
            <a:endParaRPr lang="en-US" sz="1800" dirty="0">
              <a:solidFill>
                <a:srgbClr val="FF3399"/>
              </a:solidFill>
            </a:endParaRPr>
          </a:p>
          <a:p>
            <a:pPr lvl="1">
              <a:buFont typeface="Wingdings" panose="05000000000000000000" pitchFamily="2" charset="2"/>
              <a:buChar char="§"/>
            </a:pPr>
            <a:endParaRPr lang="en-US" sz="1800" dirty="0">
              <a:solidFill>
                <a:srgbClr val="FF3399"/>
              </a:solidFill>
            </a:endParaRPr>
          </a:p>
          <a:p>
            <a:pPr lvl="1">
              <a:buFont typeface="Wingdings" panose="05000000000000000000" pitchFamily="2" charset="2"/>
              <a:buChar char="§"/>
            </a:pPr>
            <a:endParaRPr lang="en-US" sz="1800" dirty="0">
              <a:solidFill>
                <a:srgbClr val="FF3399"/>
              </a:solidFill>
            </a:endParaRPr>
          </a:p>
          <a:p>
            <a:pPr>
              <a:buFont typeface="Wingdings" panose="05000000000000000000" pitchFamily="2" charset="2"/>
              <a:buChar char="§"/>
            </a:pPr>
            <a:endParaRPr lang="en-US" sz="2400" dirty="0"/>
          </a:p>
        </p:txBody>
      </p:sp>
      <p:sp>
        <p:nvSpPr>
          <p:cNvPr id="6" name="TextBox 5">
            <a:extLst>
              <a:ext uri="{FF2B5EF4-FFF2-40B4-BE49-F238E27FC236}">
                <a16:creationId xmlns:a16="http://schemas.microsoft.com/office/drawing/2014/main" id="{2422E589-CFC4-6DF8-3FC6-7260ADC64AFF}"/>
              </a:ext>
            </a:extLst>
          </p:cNvPr>
          <p:cNvSpPr txBox="1"/>
          <p:nvPr/>
        </p:nvSpPr>
        <p:spPr>
          <a:xfrm>
            <a:off x="0" y="10629"/>
            <a:ext cx="12192000" cy="461665"/>
          </a:xfrm>
          <a:prstGeom prst="rect">
            <a:avLst/>
          </a:prstGeom>
          <a:solidFill>
            <a:schemeClr val="accent1">
              <a:lumMod val="20000"/>
              <a:lumOff val="80000"/>
            </a:schemeClr>
          </a:solidFill>
        </p:spPr>
        <p:txBody>
          <a:bodyPr wrap="square">
            <a:spAutoFit/>
          </a:bodyPr>
          <a:lstStyle/>
          <a:p>
            <a:pPr algn="ctr"/>
            <a:r>
              <a:rPr lang="en-US" sz="2400" b="1" dirty="0">
                <a:solidFill>
                  <a:srgbClr val="FF3399"/>
                </a:solidFill>
              </a:rPr>
              <a:t>3. Class to Class type conversion</a:t>
            </a:r>
          </a:p>
        </p:txBody>
      </p:sp>
      <p:sp>
        <p:nvSpPr>
          <p:cNvPr id="11" name="TextBox 10">
            <a:extLst>
              <a:ext uri="{FF2B5EF4-FFF2-40B4-BE49-F238E27FC236}">
                <a16:creationId xmlns:a16="http://schemas.microsoft.com/office/drawing/2014/main" id="{012CD463-3EFD-A2EE-46E2-766A7B054A66}"/>
              </a:ext>
            </a:extLst>
          </p:cNvPr>
          <p:cNvSpPr txBox="1"/>
          <p:nvPr/>
        </p:nvSpPr>
        <p:spPr>
          <a:xfrm>
            <a:off x="5975497" y="472295"/>
            <a:ext cx="6216503" cy="6463308"/>
          </a:xfrm>
          <a:prstGeom prst="rect">
            <a:avLst/>
          </a:prstGeom>
          <a:solidFill>
            <a:schemeClr val="accent2">
              <a:lumMod val="20000"/>
              <a:lumOff val="80000"/>
            </a:schemeClr>
          </a:solidFill>
        </p:spPr>
        <p:txBody>
          <a:bodyPr wrap="square">
            <a:spAutoFit/>
          </a:bodyPr>
          <a:lstStyle/>
          <a:p>
            <a:r>
              <a:rPr lang="en-US" dirty="0"/>
              <a:t>class </a:t>
            </a:r>
            <a:r>
              <a:rPr lang="en-US" dirty="0">
                <a:solidFill>
                  <a:srgbClr val="FF3399"/>
                </a:solidFill>
              </a:rPr>
              <a:t>One</a:t>
            </a:r>
            <a:r>
              <a:rPr lang="en-US" dirty="0"/>
              <a:t> {  </a:t>
            </a:r>
            <a:r>
              <a:rPr lang="en-US" sz="1800" dirty="0">
                <a:solidFill>
                  <a:srgbClr val="3333FF"/>
                </a:solidFill>
              </a:rPr>
              <a:t>// Source class</a:t>
            </a:r>
            <a:endParaRPr lang="en-US" dirty="0">
              <a:solidFill>
                <a:srgbClr val="3333FF"/>
              </a:solidFill>
            </a:endParaRPr>
          </a:p>
          <a:p>
            <a:r>
              <a:rPr lang="en-US" dirty="0"/>
              <a:t>   int value;</a:t>
            </a:r>
          </a:p>
          <a:p>
            <a:r>
              <a:rPr lang="en-US" dirty="0"/>
              <a:t>public:</a:t>
            </a:r>
          </a:p>
          <a:p>
            <a:r>
              <a:rPr lang="en-US" dirty="0"/>
              <a:t> </a:t>
            </a:r>
            <a:r>
              <a:rPr lang="en-US" dirty="0">
                <a:solidFill>
                  <a:srgbClr val="FF3399"/>
                </a:solidFill>
              </a:rPr>
              <a:t>One</a:t>
            </a:r>
            <a:r>
              <a:rPr lang="en-US" dirty="0"/>
              <a:t>(int m) {  value=m; }</a:t>
            </a:r>
          </a:p>
          <a:p>
            <a:r>
              <a:rPr lang="en-US" dirty="0"/>
              <a:t>    int </a:t>
            </a:r>
            <a:r>
              <a:rPr lang="en-US" dirty="0" err="1"/>
              <a:t>getValue</a:t>
            </a:r>
            <a:r>
              <a:rPr lang="en-US" dirty="0"/>
              <a:t>() {     return value;      }    </a:t>
            </a:r>
          </a:p>
          <a:p>
            <a:r>
              <a:rPr lang="en-US" dirty="0"/>
              <a:t>   </a:t>
            </a:r>
            <a:r>
              <a:rPr lang="en-US" dirty="0">
                <a:solidFill>
                  <a:srgbClr val="FF0000"/>
                </a:solidFill>
              </a:rPr>
              <a:t>operator Two(){ </a:t>
            </a:r>
            <a:r>
              <a:rPr lang="en-US" sz="1400" b="1" dirty="0">
                <a:solidFill>
                  <a:srgbClr val="3333FF"/>
                </a:solidFill>
              </a:rPr>
              <a:t>// Custom casting operator for class conversion to Two</a:t>
            </a:r>
          </a:p>
          <a:p>
            <a:r>
              <a:rPr lang="en-US" b="1" dirty="0">
                <a:solidFill>
                  <a:srgbClr val="3333FF"/>
                </a:solidFill>
              </a:rPr>
              <a:t>   {   return Tow(Value);</a:t>
            </a:r>
          </a:p>
          <a:p>
            <a:r>
              <a:rPr lang="en-US" b="1" dirty="0">
                <a:solidFill>
                  <a:srgbClr val="3333FF"/>
                </a:solidFill>
              </a:rPr>
              <a:t>   }</a:t>
            </a:r>
            <a:endParaRPr lang="en-US" sz="2400" b="1" dirty="0">
              <a:solidFill>
                <a:srgbClr val="3333FF"/>
              </a:solidFill>
            </a:endParaRPr>
          </a:p>
          <a:p>
            <a:r>
              <a:rPr lang="en-US" dirty="0"/>
              <a:t>};</a:t>
            </a:r>
          </a:p>
          <a:p>
            <a:r>
              <a:rPr lang="en-US" dirty="0"/>
              <a:t>class </a:t>
            </a:r>
            <a:r>
              <a:rPr lang="en-US" dirty="0">
                <a:solidFill>
                  <a:srgbClr val="FF3399"/>
                </a:solidFill>
              </a:rPr>
              <a:t>Two</a:t>
            </a:r>
            <a:r>
              <a:rPr lang="en-US" dirty="0"/>
              <a:t> {  </a:t>
            </a:r>
            <a:r>
              <a:rPr lang="en-US" dirty="0">
                <a:solidFill>
                  <a:srgbClr val="3333FF"/>
                </a:solidFill>
              </a:rPr>
              <a:t>// Destination class</a:t>
            </a:r>
          </a:p>
          <a:p>
            <a:r>
              <a:rPr lang="en-US" dirty="0"/>
              <a:t>   float value2;</a:t>
            </a:r>
          </a:p>
          <a:p>
            <a:r>
              <a:rPr lang="en-US" dirty="0"/>
              <a:t>public:</a:t>
            </a:r>
          </a:p>
          <a:p>
            <a:r>
              <a:rPr lang="en-US" dirty="0"/>
              <a:t> </a:t>
            </a:r>
            <a:r>
              <a:rPr lang="en-US" dirty="0">
                <a:solidFill>
                  <a:srgbClr val="FF3399"/>
                </a:solidFill>
              </a:rPr>
              <a:t>Two</a:t>
            </a:r>
            <a:r>
              <a:rPr lang="en-US" dirty="0"/>
              <a:t>(float f)  { value2=f; }</a:t>
            </a:r>
          </a:p>
          <a:p>
            <a:r>
              <a:rPr lang="en-US" dirty="0"/>
              <a:t>    int </a:t>
            </a:r>
            <a:r>
              <a:rPr lang="en-US" dirty="0" err="1"/>
              <a:t>getValue</a:t>
            </a:r>
            <a:r>
              <a:rPr lang="en-US" dirty="0"/>
              <a:t>() {</a:t>
            </a:r>
          </a:p>
          <a:p>
            <a:r>
              <a:rPr lang="en-US" dirty="0"/>
              <a:t>        return value2;</a:t>
            </a:r>
          </a:p>
          <a:p>
            <a:r>
              <a:rPr lang="en-US" dirty="0"/>
              <a:t>    }</a:t>
            </a:r>
          </a:p>
          <a:p>
            <a:r>
              <a:rPr lang="en-US" dirty="0"/>
              <a:t>};</a:t>
            </a:r>
          </a:p>
          <a:p>
            <a:r>
              <a:rPr lang="en-US" dirty="0"/>
              <a:t>int main() {</a:t>
            </a:r>
          </a:p>
          <a:p>
            <a:r>
              <a:rPr lang="en-US" dirty="0"/>
              <a:t>        One  c1(10);</a:t>
            </a:r>
          </a:p>
          <a:p>
            <a:r>
              <a:rPr lang="en-US" dirty="0"/>
              <a:t>    </a:t>
            </a:r>
            <a:r>
              <a:rPr lang="en-US" b="1" dirty="0">
                <a:solidFill>
                  <a:srgbClr val="FF3399"/>
                </a:solidFill>
              </a:rPr>
              <a:t>    Tow c2 = c1;  //class to class conversion</a:t>
            </a:r>
            <a:endParaRPr lang="en-US" dirty="0"/>
          </a:p>
          <a:p>
            <a:r>
              <a:rPr lang="en-US" dirty="0"/>
              <a:t>    </a:t>
            </a:r>
            <a:r>
              <a:rPr lang="en-US" dirty="0" err="1"/>
              <a:t>cout</a:t>
            </a:r>
            <a:r>
              <a:rPr lang="en-US" dirty="0"/>
              <a:t> &lt;&lt; “Value in c2: " &lt;&lt; c2.getValue();</a:t>
            </a:r>
          </a:p>
          <a:p>
            <a:r>
              <a:rPr lang="en-US" dirty="0"/>
              <a:t>    return 0;</a:t>
            </a:r>
          </a:p>
          <a:p>
            <a:r>
              <a:rPr lang="en-US" dirty="0"/>
              <a:t>}</a:t>
            </a:r>
          </a:p>
        </p:txBody>
      </p:sp>
      <p:sp>
        <p:nvSpPr>
          <p:cNvPr id="4" name="TextBox 3">
            <a:extLst>
              <a:ext uri="{FF2B5EF4-FFF2-40B4-BE49-F238E27FC236}">
                <a16:creationId xmlns:a16="http://schemas.microsoft.com/office/drawing/2014/main" id="{B83BAC99-D2EA-3357-CE26-1B7FA76A4A6E}"/>
              </a:ext>
            </a:extLst>
          </p:cNvPr>
          <p:cNvSpPr txBox="1"/>
          <p:nvPr/>
        </p:nvSpPr>
        <p:spPr>
          <a:xfrm>
            <a:off x="91440" y="5289131"/>
            <a:ext cx="5795010" cy="874598"/>
          </a:xfrm>
          <a:prstGeom prst="rect">
            <a:avLst/>
          </a:prstGeom>
          <a:solidFill>
            <a:schemeClr val="accent1">
              <a:lumMod val="20000"/>
              <a:lumOff val="80000"/>
            </a:schemeClr>
          </a:solidFill>
        </p:spPr>
        <p:txBody>
          <a:bodyPr wrap="square">
            <a:spAutoFit/>
          </a:bodyPr>
          <a:lstStyle/>
          <a:p>
            <a:pPr lvl="1">
              <a:lnSpc>
                <a:spcPts val="1500"/>
              </a:lnSpc>
            </a:pPr>
            <a:r>
              <a:rPr lang="en-US" b="1" dirty="0">
                <a:solidFill>
                  <a:srgbClr val="FF3399"/>
                </a:solidFill>
              </a:rPr>
              <a:t>operator</a:t>
            </a:r>
            <a:r>
              <a:rPr lang="en-US" dirty="0"/>
              <a:t> </a:t>
            </a:r>
            <a:r>
              <a:rPr lang="en-US" dirty="0">
                <a:solidFill>
                  <a:srgbClr val="FF0000"/>
                </a:solidFill>
              </a:rPr>
              <a:t>destination_class()</a:t>
            </a:r>
          </a:p>
          <a:p>
            <a:pPr lvl="1">
              <a:lnSpc>
                <a:spcPts val="1500"/>
              </a:lnSpc>
            </a:pPr>
            <a:r>
              <a:rPr lang="en-US" dirty="0"/>
              <a:t>{</a:t>
            </a:r>
          </a:p>
          <a:p>
            <a:pPr lvl="1">
              <a:lnSpc>
                <a:spcPts val="1500"/>
              </a:lnSpc>
            </a:pPr>
            <a:r>
              <a:rPr lang="en-US" dirty="0"/>
              <a:t>    return  </a:t>
            </a:r>
            <a:r>
              <a:rPr lang="en-US" dirty="0" err="1"/>
              <a:t>destination_class_obj</a:t>
            </a:r>
            <a:r>
              <a:rPr lang="en-US" dirty="0"/>
              <a:t>;</a:t>
            </a:r>
          </a:p>
          <a:p>
            <a:pPr lvl="1">
              <a:lnSpc>
                <a:spcPts val="1500"/>
              </a:lnSpc>
            </a:pPr>
            <a:r>
              <a:rPr lang="en-US" dirty="0"/>
              <a:t>}</a:t>
            </a:r>
          </a:p>
        </p:txBody>
      </p:sp>
    </p:spTree>
    <p:extLst>
      <p:ext uri="{BB962C8B-B14F-4D97-AF65-F5344CB8AC3E}">
        <p14:creationId xmlns:p14="http://schemas.microsoft.com/office/powerpoint/2010/main" val="417193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1990</Words>
  <Application>Microsoft Office PowerPoint</Application>
  <PresentationFormat>Widescreen</PresentationFormat>
  <Paragraphs>344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Roboto</vt:lpstr>
      <vt:lpstr>Söhne</vt:lpstr>
      <vt:lpstr>Söhne Mono</vt:lpstr>
      <vt:lpstr>Wingdings</vt:lpstr>
      <vt:lpstr>Office Theme</vt:lpstr>
      <vt:lpstr>Type conversions (User Defined type conversions)</vt:lpstr>
      <vt:lpstr>1. Basic type to Class type Conversion</vt:lpstr>
      <vt:lpstr>PowerPoint Presentation</vt:lpstr>
      <vt:lpstr>PowerPoint Presentation</vt:lpstr>
      <vt:lpstr>2. Class type to Basic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 conversions (User Defined type conversions)</dc:title>
  <dc:creator>naveench</dc:creator>
  <cp:lastModifiedBy>naveench</cp:lastModifiedBy>
  <cp:revision>1</cp:revision>
  <dcterms:created xsi:type="dcterms:W3CDTF">2023-10-18T12:00:05Z</dcterms:created>
  <dcterms:modified xsi:type="dcterms:W3CDTF">2023-10-19T04:27:39Z</dcterms:modified>
</cp:coreProperties>
</file>