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3" r:id="rId4"/>
    <p:sldId id="307" r:id="rId5"/>
    <p:sldId id="308" r:id="rId6"/>
    <p:sldId id="304" r:id="rId7"/>
    <p:sldId id="305" r:id="rId8"/>
    <p:sldId id="306" r:id="rId9"/>
    <p:sldId id="309" r:id="rId10"/>
    <p:sldId id="317" r:id="rId11"/>
    <p:sldId id="318" r:id="rId12"/>
    <p:sldId id="310" r:id="rId13"/>
    <p:sldId id="311" r:id="rId14"/>
    <p:sldId id="280" r:id="rId15"/>
    <p:sldId id="313" r:id="rId16"/>
    <p:sldId id="314" r:id="rId17"/>
    <p:sldId id="312" r:id="rId18"/>
    <p:sldId id="319" r:id="rId19"/>
    <p:sldId id="320" r:id="rId20"/>
    <p:sldId id="315" r:id="rId21"/>
    <p:sldId id="3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EAB6-C6BA-B584-FD6A-DD4D7E3CD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6CD81-CDA8-891E-2581-4C7CD65FA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18CB-F628-88B6-D197-A9475BDD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217-DFFB-4D36-B02D-29097FD8C5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3378-0D04-7E63-CF10-84302C01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EF5A3-2286-0C79-CCF2-25851C84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20B0-5F3E-4EB7-A70D-223A5844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861D-CD49-5FE4-FAA2-9455C4D9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1C7B4-B9B0-3C9D-BD99-8E8FC9F8C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6389-1CBD-012F-A61E-51BA82CB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217-DFFB-4D36-B02D-29097FD8C5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B41C-56C6-06E9-91BA-6FBB3C3A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96FF9-FBD4-41BC-F030-4D7F8180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20B0-5F3E-4EB7-A70D-223A5844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C36E8-FC80-6A63-80BC-F5A66EE8A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0AE2E-9DE3-0166-C9C1-16E1966DD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95DA6-1012-32BE-325E-8678945D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217-DFFB-4D36-B02D-29097FD8C5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DC07-B703-C585-92B9-1DA54906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2ED09-8D2C-6139-C22B-6A8215DE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20B0-5F3E-4EB7-A70D-223A5844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6B33-BA12-106B-BFA1-78D02570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B3A3-203D-874E-9B09-4B0A4B36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B6E11-E108-587B-15DD-E94E0CE8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217-DFFB-4D36-B02D-29097FD8C5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A3C5-B893-22A7-0CF8-3C194481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46FC-2B97-2465-4705-91DB30A8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20B0-5F3E-4EB7-A70D-223A5844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0B2C-08B6-A8DA-2E0A-9DB882C8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FBA5F-FCB8-9CB3-C50A-6223FE1B9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F4EC-0B00-BADE-EA0E-5F9EABAF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217-DFFB-4D36-B02D-29097FD8C5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7352-F12B-21B7-E311-2D21A885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5A64-14E0-49BB-8319-98328927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20B0-5F3E-4EB7-A70D-223A5844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3582-289C-3880-1FF6-AB83EEDA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1005-A788-EF9F-0829-9DADFC8E8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437C7-DB8F-B558-D6A7-7E101EE63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57B44-97A3-0E43-76F0-29333873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217-DFFB-4D36-B02D-29097FD8C5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85D73-0FDC-1376-D0A2-81350970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CF3FB-2A40-5051-8BD2-2F4D7E44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20B0-5F3E-4EB7-A70D-223A5844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1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5A26-1A8B-4443-98A5-A4FEFF9C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DC13-34D2-E51D-D217-7A0A8AA16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E36D8-0D4A-022A-B7DC-9C2F7659E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F2FEB-4E04-3897-8A89-7DB7DD2AD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5361E-9AFD-E05A-3166-6B373F639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34536-D36F-B7B5-6D17-5745910E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217-DFFB-4D36-B02D-29097FD8C5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4B63C-39F4-5518-475B-51D89176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C3CF3-DCCE-1315-DE43-AA8F7670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20B0-5F3E-4EB7-A70D-223A5844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DA83-B401-FD1D-5B9F-44763F69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ED002-5642-CFFE-E823-27B9E024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217-DFFB-4D36-B02D-29097FD8C5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4692A-E326-285B-7F80-963E7F53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ED901-59EF-C3E8-63AD-AA7E2BE8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20B0-5F3E-4EB7-A70D-223A5844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4B92-B5D7-AA46-14FA-953A5E27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217-DFFB-4D36-B02D-29097FD8C5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CCC15-0257-2925-EA1D-E8548DD6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41B86-4C94-7607-9BF0-429B689B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20B0-5F3E-4EB7-A70D-223A5844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0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9CB2-45C0-ACCE-1D2C-0FEB00B9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6A39-A1EE-A3BC-B8A6-6F0443C5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930D2-20D3-83C7-B004-C4743288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43E8E-B0D8-B996-7988-BD0FDEFC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217-DFFB-4D36-B02D-29097FD8C5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02EAD-E0CD-DADB-69C9-B572E4BD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D7098-3665-0BAA-0192-F4CE6E54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20B0-5F3E-4EB7-A70D-223A5844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5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891F-CAB7-E50A-2F07-B2B47A4F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8FC12-9B18-0236-63A3-7872CB62D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8601F-5879-5EC3-1C97-673720327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68CBD-C2D0-BFB5-14AC-94F2DDE9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217-DFFB-4D36-B02D-29097FD8C5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5770B-CDF4-60BA-8C64-DC7BBC5E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FB16A-E6EE-DF78-B5EF-A77BCC4C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20B0-5F3E-4EB7-A70D-223A5844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8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90E24-4299-690D-B7BC-A7AC460D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9CD01-7C05-187E-DF57-488A75013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E9A86-1812-CDBB-E4D0-DACB0CAC4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0217-DFFB-4D36-B02D-29097FD8C56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0504-2C5E-21FC-D83E-935EDE840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F8552-4E6D-099E-C43F-302F654D6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E20B0-5F3E-4EB7-A70D-223A5844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06E8-CB73-3ECB-00CB-636B29C2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C00CC"/>
                </a:solidFill>
              </a:rPr>
              <a:t>String manipulation in c++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2883-207C-8552-821E-5DE1DE3D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" y="861237"/>
            <a:ext cx="11738345" cy="1711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C2C2C"/>
                </a:solidFill>
                <a:latin typeface="Inter"/>
              </a:rPr>
              <a:t>A</a:t>
            </a:r>
            <a:r>
              <a:rPr lang="en-US" sz="2000" b="0" i="0" dirty="0">
                <a:solidFill>
                  <a:srgbClr val="2C2C2C"/>
                </a:solidFill>
                <a:effectLst/>
                <a:latin typeface="Inter"/>
              </a:rPr>
              <a:t> string is a </a:t>
            </a:r>
            <a:r>
              <a:rPr lang="en-US" sz="2000" b="0" i="0" dirty="0">
                <a:solidFill>
                  <a:srgbClr val="FF3399"/>
                </a:solidFill>
                <a:effectLst/>
                <a:latin typeface="Inter"/>
              </a:rPr>
              <a:t>sequence of characters</a:t>
            </a:r>
            <a:r>
              <a:rPr lang="en-US" sz="2000" b="0" i="0" dirty="0">
                <a:solidFill>
                  <a:srgbClr val="2C2C2C"/>
                </a:solidFill>
                <a:effectLst/>
                <a:latin typeface="Inter"/>
              </a:rPr>
              <a:t>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Inter"/>
              </a:rPr>
              <a:t>In c++ string </a:t>
            </a:r>
            <a:r>
              <a:rPr lang="en-US" sz="2000" dirty="0">
                <a:latin typeface="Inter"/>
              </a:rPr>
              <a:t>can be created in two ways</a:t>
            </a:r>
          </a:p>
          <a:p>
            <a:pPr marL="457200" indent="-457200">
              <a:buAutoNum type="arabicParenR"/>
            </a:pPr>
            <a:r>
              <a:rPr lang="en-US" sz="2000" b="0" i="0" dirty="0">
                <a:effectLst/>
                <a:latin typeface="Inter"/>
              </a:rPr>
              <a:t>Created as char array</a:t>
            </a:r>
          </a:p>
          <a:p>
            <a:pPr marL="457200" indent="-457200">
              <a:buAutoNum type="arabicParenR"/>
            </a:pPr>
            <a:r>
              <a:rPr lang="en-US" sz="2000" b="0" i="0" dirty="0">
                <a:effectLst/>
                <a:latin typeface="Inter"/>
              </a:rPr>
              <a:t>Created using object of string class</a:t>
            </a:r>
          </a:p>
          <a:p>
            <a:pPr marL="457200" indent="-457200">
              <a:buAutoNum type="arabicParenR"/>
            </a:pPr>
            <a:endParaRPr lang="en-US" sz="2000" b="0" i="0" dirty="0">
              <a:solidFill>
                <a:srgbClr val="2C2C2C"/>
              </a:solidFill>
              <a:effectLst/>
              <a:latin typeface="Int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65664-B62D-A02E-C3FB-27DB27187589}"/>
              </a:ext>
            </a:extLst>
          </p:cNvPr>
          <p:cNvSpPr txBox="1"/>
          <p:nvPr/>
        </p:nvSpPr>
        <p:spPr>
          <a:xfrm>
            <a:off x="116957" y="2840365"/>
            <a:ext cx="4731489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>
                <a:solidFill>
                  <a:srgbClr val="FF0000"/>
                </a:solidFill>
              </a:rPr>
              <a:t>Defining as char array:</a:t>
            </a:r>
          </a:p>
          <a:p>
            <a:endParaRPr lang="en-US" dirty="0"/>
          </a:p>
          <a:p>
            <a:pPr lvl="1"/>
            <a:r>
              <a:rPr lang="en-US" dirty="0"/>
              <a:t>char </a:t>
            </a:r>
            <a:r>
              <a:rPr lang="en-US" dirty="0" err="1"/>
              <a:t>str_name</a:t>
            </a:r>
            <a:r>
              <a:rPr lang="en-US" dirty="0"/>
              <a:t>[] = "hello";</a:t>
            </a:r>
          </a:p>
          <a:p>
            <a:pPr lvl="1"/>
            <a:r>
              <a:rPr lang="en-US" dirty="0"/>
              <a:t>       (or)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str_name</a:t>
            </a:r>
            <a:r>
              <a:rPr lang="en-US" dirty="0"/>
              <a:t>[6] = "hello";</a:t>
            </a:r>
          </a:p>
          <a:p>
            <a:pPr lvl="1"/>
            <a:r>
              <a:rPr lang="en-US" dirty="0"/>
              <a:t>       (or)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str_name</a:t>
            </a:r>
            <a:r>
              <a:rPr lang="en-US" dirty="0"/>
              <a:t>[50] = "hello";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ED0E9-129E-9402-AA26-1965FBB0C171}"/>
              </a:ext>
            </a:extLst>
          </p:cNvPr>
          <p:cNvSpPr txBox="1"/>
          <p:nvPr/>
        </p:nvSpPr>
        <p:spPr>
          <a:xfrm>
            <a:off x="5041605" y="2840365"/>
            <a:ext cx="6813698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2) Defining as an object of string:</a:t>
            </a:r>
          </a:p>
          <a:p>
            <a:endParaRPr lang="en-US" sz="1800" b="0" i="0" dirty="0">
              <a:solidFill>
                <a:srgbClr val="2C2C2C"/>
              </a:solidFill>
              <a:effectLst/>
              <a:latin typeface="Inter"/>
            </a:endParaRPr>
          </a:p>
          <a:p>
            <a:r>
              <a:rPr lang="en-US" sz="1800" b="0" i="0" dirty="0">
                <a:solidFill>
                  <a:srgbClr val="2C2C2C"/>
                </a:solidFill>
                <a:effectLst/>
                <a:latin typeface="Inter"/>
              </a:rPr>
              <a:t>A string in C++ is a </a:t>
            </a:r>
            <a:r>
              <a:rPr lang="en-US" sz="1800" b="0" i="0" dirty="0">
                <a:solidFill>
                  <a:srgbClr val="FF3399"/>
                </a:solidFill>
                <a:effectLst/>
                <a:latin typeface="Inter"/>
              </a:rPr>
              <a:t>type of object  of string class</a:t>
            </a:r>
          </a:p>
          <a:p>
            <a:endParaRPr lang="en-US" dirty="0">
              <a:solidFill>
                <a:srgbClr val="FF3399"/>
              </a:solidFill>
              <a:latin typeface="Inter"/>
            </a:endParaRPr>
          </a:p>
          <a:p>
            <a:r>
              <a:rPr lang="en-US" sz="1800" b="0" i="0" dirty="0">
                <a:solidFill>
                  <a:srgbClr val="2C2C2C"/>
                </a:solidFill>
                <a:effectLst/>
                <a:latin typeface="Inter"/>
              </a:rPr>
              <a:t>string </a:t>
            </a:r>
            <a:r>
              <a:rPr lang="en-US" sz="1800" b="0" i="0" dirty="0" err="1">
                <a:solidFill>
                  <a:srgbClr val="2C2C2C"/>
                </a:solidFill>
                <a:effectLst/>
                <a:latin typeface="Inter"/>
              </a:rPr>
              <a:t>str_name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Inter"/>
              </a:rPr>
              <a:t> = "hello";</a:t>
            </a:r>
          </a:p>
          <a:p>
            <a:r>
              <a:rPr lang="en-US" dirty="0">
                <a:solidFill>
                  <a:srgbClr val="2C2C2C"/>
                </a:solidFill>
                <a:latin typeface="Inter"/>
              </a:rPr>
              <a:t>         (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Inter"/>
              </a:rPr>
              <a:t>or)</a:t>
            </a:r>
          </a:p>
          <a:p>
            <a:r>
              <a:rPr lang="en-US" sz="1800" b="0" i="0" dirty="0">
                <a:solidFill>
                  <a:srgbClr val="2C2C2C"/>
                </a:solidFill>
                <a:effectLst/>
                <a:latin typeface="Inter"/>
              </a:rPr>
              <a:t>string </a:t>
            </a:r>
            <a:r>
              <a:rPr lang="en-US" sz="1800" b="0" i="0" dirty="0" err="1">
                <a:solidFill>
                  <a:srgbClr val="2C2C2C"/>
                </a:solidFill>
                <a:effectLst/>
                <a:latin typeface="Inter"/>
              </a:rPr>
              <a:t>str_name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Inter"/>
              </a:rPr>
              <a:t>("hello");</a:t>
            </a:r>
          </a:p>
          <a:p>
            <a:endParaRPr lang="en-US" dirty="0">
              <a:solidFill>
                <a:srgbClr val="2C2C2C"/>
              </a:solidFill>
              <a:latin typeface="Inter"/>
            </a:endParaRPr>
          </a:p>
          <a:p>
            <a:r>
              <a:rPr lang="en-US" dirty="0">
                <a:latin typeface="Nunito" pitchFamily="2" charset="0"/>
              </a:rPr>
              <a:t>I</a:t>
            </a:r>
            <a:r>
              <a:rPr lang="en-US" b="0" i="0" dirty="0">
                <a:effectLst/>
                <a:latin typeface="Nunito" pitchFamily="2" charset="0"/>
              </a:rPr>
              <a:t>n </a:t>
            </a:r>
            <a:r>
              <a:rPr lang="en-US" dirty="0" err="1">
                <a:latin typeface="Nunito" pitchFamily="2" charset="0"/>
              </a:rPr>
              <a:t>c</a:t>
            </a:r>
            <a:r>
              <a:rPr lang="en-US" b="0" i="0" dirty="0" err="1">
                <a:effectLst/>
                <a:latin typeface="Nunito" pitchFamily="2" charset="0"/>
              </a:rPr>
              <a:t>++</a:t>
            </a:r>
            <a:r>
              <a:rPr lang="en-US" b="0" i="0" dirty="0">
                <a:effectLst/>
                <a:latin typeface="Nunito" pitchFamily="2" charset="0"/>
              </a:rPr>
              <a:t> </a:t>
            </a:r>
            <a:r>
              <a:rPr lang="en-US" b="1" i="0" dirty="0">
                <a:effectLst/>
                <a:latin typeface="Nunito" pitchFamily="2" charset="0"/>
              </a:rPr>
              <a:t>std::string </a:t>
            </a:r>
            <a:r>
              <a:rPr lang="en-US" b="0" i="0" dirty="0">
                <a:effectLst/>
                <a:latin typeface="Nunito" pitchFamily="2" charset="0"/>
              </a:rPr>
              <a:t>class defined inside </a:t>
            </a:r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&lt;string&gt; header file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can perform many operations on strings such as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concatenation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comparison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conversion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etc.</a:t>
            </a:r>
            <a:endParaRPr lang="en-US" sz="1800" b="0" i="0" dirty="0">
              <a:solidFill>
                <a:srgbClr val="2C2C2C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5420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CE1C18-C7DC-C7A3-E614-E9A6F8176EE6}"/>
              </a:ext>
            </a:extLst>
          </p:cNvPr>
          <p:cNvSpPr txBox="1"/>
          <p:nvPr/>
        </p:nvSpPr>
        <p:spPr>
          <a:xfrm>
            <a:off x="101906" y="110422"/>
            <a:ext cx="1197668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Document Version Checker </a:t>
            </a:r>
          </a:p>
          <a:p>
            <a:r>
              <a:rPr lang="en-US" dirty="0"/>
              <a:t>Imagine you are developing a text-based document editing application, and you need to implement a feature that allows users to </a:t>
            </a:r>
            <a:r>
              <a:rPr lang="en-US" dirty="0">
                <a:solidFill>
                  <a:srgbClr val="FF0000"/>
                </a:solidFill>
              </a:rPr>
              <a:t>compare two versions of a document </a:t>
            </a:r>
            <a:r>
              <a:rPr lang="en-US" dirty="0"/>
              <a:t>to check for differences. </a:t>
            </a:r>
          </a:p>
          <a:p>
            <a:r>
              <a:rPr lang="en-US" dirty="0"/>
              <a:t>Implement the code that use the compare() method to compare two document versions, and what would be the expected outcomes when comparing identical and different versions of the document.</a:t>
            </a:r>
          </a:p>
          <a:p>
            <a:r>
              <a:rPr lang="en-US" dirty="0"/>
              <a:t>Provide a code snippet to illustrate the usage of the compare() method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4383C-7834-9E8C-3097-A6D7FC27BC97}"/>
              </a:ext>
            </a:extLst>
          </p:cNvPr>
          <p:cNvSpPr txBox="1"/>
          <p:nvPr/>
        </p:nvSpPr>
        <p:spPr>
          <a:xfrm>
            <a:off x="101906" y="1978232"/>
            <a:ext cx="1197667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INPUT:</a:t>
            </a:r>
          </a:p>
          <a:p>
            <a:endParaRPr lang="en-US" dirty="0"/>
          </a:p>
          <a:p>
            <a:r>
              <a:rPr lang="en-US" dirty="0"/>
              <a:t>string documentVersion1 = "This is the initial version of the document.";</a:t>
            </a:r>
          </a:p>
          <a:p>
            <a:r>
              <a:rPr lang="en-US" dirty="0"/>
              <a:t>string documentVersion2 = "This is the updated version of the document.";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The document versions have differences.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92E2F72-6582-CC79-B7B2-06CA2C82B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88FB8-E9B8-DBE7-BE58-A3CB75435CDB}"/>
              </a:ext>
            </a:extLst>
          </p:cNvPr>
          <p:cNvSpPr txBox="1"/>
          <p:nvPr/>
        </p:nvSpPr>
        <p:spPr>
          <a:xfrm>
            <a:off x="101907" y="4123041"/>
            <a:ext cx="1197667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Logc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Initialize two string variables to store the two versions of the document you want to compare.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the compare() method on one of the strings, passing the other string as the argument. This method returns an integer result.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the result of the compare()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result is equal to 0, it means the two strings are identical.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result is not equal to 0, it indicates that there are differences between the two strings.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4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2AC68-4EB5-98CF-2728-41A9F203D52F}"/>
              </a:ext>
            </a:extLst>
          </p:cNvPr>
          <p:cNvSpPr txBox="1"/>
          <p:nvPr/>
        </p:nvSpPr>
        <p:spPr>
          <a:xfrm>
            <a:off x="361507" y="58847"/>
            <a:ext cx="104305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//Document Version Checker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&lt;string&gt;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string document_version1 = "This is the original version of the document.";</a:t>
            </a:r>
          </a:p>
          <a:p>
            <a:r>
              <a:rPr lang="en-US" dirty="0"/>
              <a:t>    string document_version2 = "This is the updated version of the document.";</a:t>
            </a:r>
          </a:p>
          <a:p>
            <a:endParaRPr lang="en-US" dirty="0"/>
          </a:p>
          <a:p>
            <a:r>
              <a:rPr lang="en-US" dirty="0"/>
              <a:t>    int result = document_version1.compare(document_version2);</a:t>
            </a:r>
          </a:p>
          <a:p>
            <a:endParaRPr lang="en-US" dirty="0"/>
          </a:p>
          <a:p>
            <a:r>
              <a:rPr lang="en-US" dirty="0"/>
              <a:t>    if (result == 0)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"No difference between the document versions."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"Differences found in the document versions."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54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0156-A67A-80C0-CC15-C8F34783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67"/>
            <a:ext cx="12192000" cy="61307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b="0" i="0" dirty="0">
                <a:solidFill>
                  <a:srgbClr val="FF0000"/>
                </a:solidFill>
                <a:effectLst/>
                <a:latin typeface="erdana"/>
              </a:rPr>
              <a:t>Comparing  Strings in C++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DDCE7-F92F-50F9-1867-19F1A7AF3523}"/>
              </a:ext>
            </a:extLst>
          </p:cNvPr>
          <p:cNvSpPr txBox="1"/>
          <p:nvPr/>
        </p:nvSpPr>
        <p:spPr>
          <a:xfrm>
            <a:off x="0" y="691670"/>
            <a:ext cx="575398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 Using Relational Operators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Relational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operators such as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==,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 != , &gt; , &lt;   used to compare two strings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If strings are compared using relational operators then, their characters are compared lexicographically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Parameters </a:t>
            </a:r>
            <a:r>
              <a:rPr lang="en-US" dirty="0"/>
              <a:t>: Two Strings required to be compared. At left, one which is being compared and at right, another string with respect to which comparison is to be performed.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Return type </a:t>
            </a:r>
            <a:r>
              <a:rPr lang="en-US" dirty="0"/>
              <a:t>: Relational operator return either true or false value i.e. they return </a:t>
            </a:r>
            <a:r>
              <a:rPr lang="en-US" dirty="0" err="1"/>
              <a:t>boolean</a:t>
            </a:r>
            <a:r>
              <a:rPr lang="en-US" dirty="0"/>
              <a:t> values, true if the corresponding comparison holds, false otherwise.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0212B3D-00F0-2EBD-5DFE-29E7E74C7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3E8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239D1-484E-E98A-050C-DBD0C4D629A9}"/>
              </a:ext>
            </a:extLst>
          </p:cNvPr>
          <p:cNvSpPr txBox="1"/>
          <p:nvPr/>
        </p:nvSpPr>
        <p:spPr>
          <a:xfrm>
            <a:off x="5454502" y="691670"/>
            <a:ext cx="6714464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&lt;iostream&gt;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using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namespace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std;    </a:t>
            </a:r>
          </a:p>
          <a:p>
            <a:pPr algn="just"/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 () 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string str1,str2;    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&lt;&lt;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 Enter the String 1: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&lt;&lt;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 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&gt;&gt; str1;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&lt;&lt;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 Enter the String 2: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&lt;&lt;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  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&gt;&gt; str2;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use '==' equal to operator to check the equality of the 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 str1 == str2)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&lt;&lt;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 String is equal."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&lt;&lt;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&lt;&lt; 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 String is not equal."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&lt;&lt;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endl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9558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0156-A67A-80C0-CC15-C8F34783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67"/>
            <a:ext cx="12192000" cy="61307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0" i="0" dirty="0">
                <a:solidFill>
                  <a:srgbClr val="FF0000"/>
                </a:solidFill>
                <a:effectLst/>
                <a:latin typeface="erdana"/>
              </a:rPr>
              <a:t>Comparing  Strings </a:t>
            </a:r>
            <a:r>
              <a:rPr lang="en-US" sz="2800" dirty="0">
                <a:solidFill>
                  <a:srgbClr val="FF0000"/>
                </a:solidFill>
                <a:latin typeface="erdana"/>
              </a:rPr>
              <a:t>using &gt; and &lt; operators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DDCE7-F92F-50F9-1867-19F1A7AF3523}"/>
              </a:ext>
            </a:extLst>
          </p:cNvPr>
          <p:cNvSpPr txBox="1"/>
          <p:nvPr/>
        </p:nvSpPr>
        <p:spPr>
          <a:xfrm>
            <a:off x="0" y="691670"/>
            <a:ext cx="57539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Relational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operators &gt; , &lt;   used to compare two strings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&gt; and &lt;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operator compares strings based on lexicographic order.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&gt; operator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compares characters from left to right, starting with the first character of each string.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there's a difference between characters at a specific position, the character with a larger Unicode or ASCII value is considered greater.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0212B3D-00F0-2EBD-5DFE-29E7E74C7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3E8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239D1-484E-E98A-050C-DBD0C4D629A9}"/>
              </a:ext>
            </a:extLst>
          </p:cNvPr>
          <p:cNvSpPr txBox="1"/>
          <p:nvPr/>
        </p:nvSpPr>
        <p:spPr>
          <a:xfrm>
            <a:off x="5943601" y="691670"/>
            <a:ext cx="6225366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inter-regular"/>
              </a:rPr>
              <a:t>//comparing using &gt; and &lt; operators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#include &lt;iostream&gt;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#include &lt;string&gt;</a:t>
            </a:r>
          </a:p>
          <a:p>
            <a:pPr algn="just"/>
            <a:endParaRPr lang="en-US" b="0" i="0" dirty="0">
              <a:effectLst/>
              <a:latin typeface="inter-regular"/>
            </a:endParaRPr>
          </a:p>
          <a:p>
            <a:pPr algn="just"/>
            <a:r>
              <a:rPr lang="en-US" b="0" i="0" dirty="0">
                <a:effectLst/>
                <a:latin typeface="inter-regular"/>
              </a:rPr>
              <a:t>int main() {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string str1 = "apple";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string str2 = "banana";</a:t>
            </a:r>
          </a:p>
          <a:p>
            <a:pPr algn="just"/>
            <a:endParaRPr lang="en-US" b="0" i="0" dirty="0">
              <a:effectLst/>
              <a:latin typeface="inter-regular"/>
            </a:endParaRPr>
          </a:p>
          <a:p>
            <a:pPr algn="just"/>
            <a:r>
              <a:rPr lang="en-US" b="0" i="0" dirty="0">
                <a:effectLst/>
                <a:latin typeface="inter-regular"/>
              </a:rPr>
              <a:t>    if (str1 &gt; str2) {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    </a:t>
            </a:r>
            <a:r>
              <a:rPr lang="en-US" b="0" i="0" dirty="0" err="1">
                <a:effectLst/>
                <a:latin typeface="inter-regular"/>
              </a:rPr>
              <a:t>cout</a:t>
            </a:r>
            <a:r>
              <a:rPr lang="en-US" b="0" i="0" dirty="0">
                <a:effectLst/>
                <a:latin typeface="inter-regular"/>
              </a:rPr>
              <a:t> &lt;&lt; "str1 is greater than str2.";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} else if (str1 &lt; str2) {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    </a:t>
            </a:r>
            <a:r>
              <a:rPr lang="en-US" b="0" i="0" dirty="0" err="1">
                <a:effectLst/>
                <a:latin typeface="inter-regular"/>
              </a:rPr>
              <a:t>cout</a:t>
            </a:r>
            <a:r>
              <a:rPr lang="en-US" b="0" i="0" dirty="0">
                <a:effectLst/>
                <a:latin typeface="inter-regular"/>
              </a:rPr>
              <a:t> &lt;&lt; "str1 is less than str2.";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} else {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    </a:t>
            </a:r>
            <a:r>
              <a:rPr lang="en-US" b="0" i="0" dirty="0" err="1">
                <a:effectLst/>
                <a:latin typeface="inter-regular"/>
              </a:rPr>
              <a:t>cout</a:t>
            </a:r>
            <a:r>
              <a:rPr lang="en-US" b="0" i="0" dirty="0">
                <a:effectLst/>
                <a:latin typeface="inter-regular"/>
              </a:rPr>
              <a:t> &lt;&lt; "str1 and str2 are equal.";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    }</a:t>
            </a:r>
          </a:p>
          <a:p>
            <a:pPr algn="just"/>
            <a:endParaRPr lang="en-US" b="0" i="0" dirty="0">
              <a:effectLst/>
              <a:latin typeface="inter-regular"/>
            </a:endParaRPr>
          </a:p>
          <a:p>
            <a:pPr algn="just"/>
            <a:r>
              <a:rPr lang="en-US" b="0" i="0" dirty="0">
                <a:effectLst/>
                <a:latin typeface="inter-regular"/>
              </a:rPr>
              <a:t>    return 0;</a:t>
            </a:r>
          </a:p>
          <a:p>
            <a:pPr algn="just"/>
            <a:r>
              <a:rPr lang="en-US" b="0" i="0" dirty="0">
                <a:effectLst/>
                <a:latin typeface="inter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94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D032-696A-9D56-19C5-7132C908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28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CC00CC"/>
                </a:solidFill>
              </a:rPr>
              <a:t>Manipulation of strings using operator Overloading (&gt;)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D9A73-C7D7-BE50-6640-4230910C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526"/>
            <a:ext cx="5298559" cy="12121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C++ allows us to manipulate strings using the concept of operator overload.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For example, we may overload the </a:t>
            </a:r>
            <a:r>
              <a:rPr lang="en-US" sz="1800" dirty="0">
                <a:solidFill>
                  <a:srgbClr val="FF0000"/>
                </a:solidFill>
              </a:rPr>
              <a:t>&gt; </a:t>
            </a:r>
            <a:r>
              <a:rPr lang="en-US" sz="1800" dirty="0"/>
              <a:t>operator to concatenate two strings.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B2BF3-41C4-AD36-CF60-EF566640ABEC}"/>
              </a:ext>
            </a:extLst>
          </p:cNvPr>
          <p:cNvSpPr txBox="1"/>
          <p:nvPr/>
        </p:nvSpPr>
        <p:spPr>
          <a:xfrm>
            <a:off x="106325" y="1775638"/>
            <a:ext cx="5298559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MyString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string value;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MyString(string str) {value=str;  }</a:t>
            </a:r>
          </a:p>
          <a:p>
            <a:r>
              <a:rPr lang="en-US" dirty="0"/>
              <a:t> // Overload the &gt; operator to concatenate two strings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MyString operator&gt;(MyString other) 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 MyString result(value + </a:t>
            </a:r>
            <a:r>
              <a:rPr lang="en-US" dirty="0" err="1"/>
              <a:t>other.value</a:t>
            </a:r>
            <a:r>
              <a:rPr lang="en-US" dirty="0"/>
              <a:t>);</a:t>
            </a:r>
          </a:p>
          <a:p>
            <a:r>
              <a:rPr lang="en-US" dirty="0"/>
              <a:t>        return result;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</a:t>
            </a:r>
            <a:r>
              <a:rPr lang="en-US" dirty="0" err="1"/>
              <a:t>disp</a:t>
            </a:r>
            <a:r>
              <a:rPr lang="en-US" dirty="0"/>
              <a:t>() {</a:t>
            </a:r>
          </a:p>
          <a:p>
            <a:r>
              <a:rPr lang="en-US" dirty="0"/>
              <a:t>    	</a:t>
            </a:r>
            <a:r>
              <a:rPr lang="en-US" dirty="0" err="1"/>
              <a:t>cout</a:t>
            </a:r>
            <a:r>
              <a:rPr lang="en-US" dirty="0"/>
              <a:t>&lt;&lt;value;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49393-B64D-702E-EEDC-C0B4A1EDA5EF}"/>
              </a:ext>
            </a:extLst>
          </p:cNvPr>
          <p:cNvSpPr txBox="1"/>
          <p:nvPr/>
        </p:nvSpPr>
        <p:spPr>
          <a:xfrm>
            <a:off x="5404884" y="563526"/>
            <a:ext cx="6787116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MyString str1("Hello,");</a:t>
            </a:r>
          </a:p>
          <a:p>
            <a:r>
              <a:rPr lang="en-US" dirty="0"/>
              <a:t>    MyString str2("World!");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MyString result = str1 &gt; str2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; //overloading &gt; operator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&lt;&lt;"Result is.."; </a:t>
            </a:r>
            <a:r>
              <a:rPr lang="en-US" dirty="0" err="1"/>
              <a:t>result.disp</a:t>
            </a:r>
            <a:r>
              <a:rPr lang="en-US" dirty="0"/>
              <a:t>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070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2CB39B-26B2-E495-8E9E-10DFA1DFB36F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öhne"/>
              </a:rPr>
              <a:t>Chat Message Concatenation using MyString and Overloaded Operator.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Suppose you are working on a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öhne"/>
              </a:rPr>
              <a:t>text-based chat application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that allows users to send messages to one another.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Implement the code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utilize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MyString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class and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overloaded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&lt;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operator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create a chat message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concatenates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the sender's message and the recipient's message in the correct order.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1A878-6777-9DF6-AD1E-C9EDECB88EBA}"/>
              </a:ext>
            </a:extLst>
          </p:cNvPr>
          <p:cNvSpPr txBox="1"/>
          <p:nvPr/>
        </p:nvSpPr>
        <p:spPr>
          <a:xfrm>
            <a:off x="0" y="1558820"/>
            <a:ext cx="5316279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Test case:</a:t>
            </a:r>
          </a:p>
          <a:p>
            <a:endParaRPr lang="en-US" dirty="0"/>
          </a:p>
          <a:p>
            <a:r>
              <a:rPr lang="en-US" dirty="0"/>
              <a:t>Input: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User1: Hello</a:t>
            </a:r>
          </a:p>
          <a:p>
            <a:r>
              <a:rPr lang="en-US" dirty="0"/>
              <a:t>User2: Hi there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Chat Message: User1: Hello, User2: Hi there!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//In </a:t>
            </a:r>
            <a:r>
              <a:rPr lang="en-US" dirty="0" err="1"/>
              <a:t>dr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0BF4E26-25E9-DBA7-02EF-1C9F1B999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4E989-5AAE-D6CA-C3C5-F1D9E5AB6DF1}"/>
              </a:ext>
            </a:extLst>
          </p:cNvPr>
          <p:cNvSpPr txBox="1"/>
          <p:nvPr/>
        </p:nvSpPr>
        <p:spPr>
          <a:xfrm>
            <a:off x="5486400" y="1558820"/>
            <a:ext cx="67056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Initialize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MyString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object for the sender's message.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Initialize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MyString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object for the recipient's message.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Use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overloaded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operator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concatenate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the sender's message with the recipient's message, ensuring the correct order.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Display the resulting chat message using the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disp</a:t>
            </a:r>
            <a:r>
              <a:rPr lang="en-US" altLang="en-US" dirty="0">
                <a:solidFill>
                  <a:srgbClr val="374151"/>
                </a:solidFill>
                <a:latin typeface="Söhne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36066-7E39-DBE0-8313-0D938A476F00}"/>
              </a:ext>
            </a:extLst>
          </p:cNvPr>
          <p:cNvSpPr txBox="1"/>
          <p:nvPr/>
        </p:nvSpPr>
        <p:spPr>
          <a:xfrm>
            <a:off x="21266" y="85059"/>
            <a:ext cx="6648006" cy="674030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//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öhne"/>
              </a:rPr>
              <a:t>Chat Message Concatenation using Overloaded Operator (&lt;)</a:t>
            </a:r>
          </a:p>
          <a:p>
            <a:endParaRPr lang="en-US" dirty="0"/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MyString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string value;</a:t>
            </a:r>
          </a:p>
          <a:p>
            <a:endParaRPr lang="en-US" dirty="0"/>
          </a:p>
          <a:p>
            <a:r>
              <a:rPr lang="en-US" dirty="0"/>
              <a:t>public:</a:t>
            </a:r>
          </a:p>
          <a:p>
            <a:r>
              <a:rPr lang="en-US" dirty="0"/>
              <a:t>    MyString(const string&amp; str) : value(str) {}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   // Overload the &lt; operator to concatenate two strings</a:t>
            </a:r>
          </a:p>
          <a:p>
            <a:r>
              <a:rPr lang="en-US" dirty="0"/>
              <a:t>    MyString operator&lt;(const MyString&amp; other) const {</a:t>
            </a:r>
          </a:p>
          <a:p>
            <a:r>
              <a:rPr lang="en-US" dirty="0"/>
              <a:t>        MyString result(value + " " + </a:t>
            </a:r>
            <a:r>
              <a:rPr lang="en-US" dirty="0" err="1"/>
              <a:t>other.value</a:t>
            </a:r>
            <a:r>
              <a:rPr lang="en-US" dirty="0"/>
              <a:t>);</a:t>
            </a:r>
          </a:p>
          <a:p>
            <a:r>
              <a:rPr lang="en-US" dirty="0"/>
              <a:t>        return result;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/>
              <a:t>disp</a:t>
            </a:r>
            <a:r>
              <a:rPr lang="en-US" dirty="0"/>
              <a:t>() const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value;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7BF94-A53F-CC31-17B6-329BED6F402A}"/>
              </a:ext>
            </a:extLst>
          </p:cNvPr>
          <p:cNvSpPr txBox="1"/>
          <p:nvPr/>
        </p:nvSpPr>
        <p:spPr>
          <a:xfrm>
            <a:off x="6777370" y="127591"/>
            <a:ext cx="5414630" cy="31393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MyString sender("User1: Hello,");</a:t>
            </a:r>
          </a:p>
          <a:p>
            <a:r>
              <a:rPr lang="en-US" dirty="0"/>
              <a:t>    MyString recipient("User2: Hi there!");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>
                <a:highlight>
                  <a:srgbClr val="FFFF00"/>
                </a:highlight>
              </a:rPr>
              <a:t>MyString </a:t>
            </a:r>
            <a:r>
              <a:rPr lang="en-US" b="1" dirty="0" err="1">
                <a:highlight>
                  <a:srgbClr val="FFFF00"/>
                </a:highlight>
              </a:rPr>
              <a:t>chatMessage</a:t>
            </a:r>
            <a:r>
              <a:rPr lang="en-US" b="1" dirty="0">
                <a:highlight>
                  <a:srgbClr val="FFFF00"/>
                </a:highlight>
              </a:rPr>
              <a:t> = sender &lt; recipient;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"Chat Message:\n";</a:t>
            </a:r>
          </a:p>
          <a:p>
            <a:r>
              <a:rPr lang="en-US" dirty="0"/>
              <a:t>    </a:t>
            </a:r>
            <a:r>
              <a:rPr lang="en-US" dirty="0" err="1"/>
              <a:t>chatMessage.disp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61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437F4-4A8B-5A81-182C-C5DC56F8A574}"/>
              </a:ext>
            </a:extLst>
          </p:cNvPr>
          <p:cNvSpPr txBox="1"/>
          <p:nvPr/>
        </p:nvSpPr>
        <p:spPr>
          <a:xfrm>
            <a:off x="99681" y="1781227"/>
            <a:ext cx="5767277" cy="53553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</a:t>
            </a:r>
            <a:r>
              <a:rPr lang="en-US" dirty="0">
                <a:solidFill>
                  <a:srgbClr val="C00000"/>
                </a:solidFill>
              </a:rPr>
              <a:t>MyString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string value;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MyString(const string&amp; str) : value(str) {}</a:t>
            </a:r>
          </a:p>
          <a:p>
            <a:r>
              <a:rPr lang="en-US" dirty="0"/>
              <a:t>    // Overload the == operator to copy one string to another</a:t>
            </a:r>
          </a:p>
          <a:p>
            <a:r>
              <a:rPr lang="en-US" b="1" dirty="0">
                <a:solidFill>
                  <a:srgbClr val="FF0000"/>
                </a:solidFill>
              </a:rPr>
              <a:t>    MyString operator==(const MyString&amp; other) const </a:t>
            </a:r>
          </a:p>
          <a:p>
            <a:r>
              <a:rPr lang="en-US" b="1" dirty="0">
                <a:solidFill>
                  <a:srgbClr val="FF0000"/>
                </a:solidFill>
              </a:rPr>
              <a:t>    {</a:t>
            </a:r>
          </a:p>
          <a:p>
            <a:r>
              <a:rPr lang="en-US" dirty="0"/>
              <a:t>        </a:t>
            </a:r>
            <a:r>
              <a:rPr lang="en-US" b="1" dirty="0"/>
              <a:t>return MyString(</a:t>
            </a:r>
            <a:r>
              <a:rPr lang="en-US" b="1" dirty="0" err="1"/>
              <a:t>other.value</a:t>
            </a:r>
            <a:r>
              <a:rPr lang="en-US" b="1" dirty="0"/>
              <a:t>);</a:t>
            </a:r>
          </a:p>
          <a:p>
            <a:r>
              <a:rPr lang="en-US" dirty="0"/>
              <a:t>    </a:t>
            </a:r>
            <a:r>
              <a:rPr lang="en-US" b="1" dirty="0"/>
              <a:t>}</a:t>
            </a:r>
          </a:p>
          <a:p>
            <a:endParaRPr lang="en-US" dirty="0"/>
          </a:p>
          <a:p>
            <a:r>
              <a:rPr lang="en-US" dirty="0"/>
              <a:t>    // Display the string contents</a:t>
            </a:r>
          </a:p>
          <a:p>
            <a:r>
              <a:rPr lang="en-US" dirty="0"/>
              <a:t>    void </a:t>
            </a:r>
            <a:r>
              <a:rPr lang="en-US" dirty="0" err="1"/>
              <a:t>disp</a:t>
            </a:r>
            <a:r>
              <a:rPr lang="en-US" dirty="0"/>
              <a:t>() const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value;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CE2C4-5F43-4F6D-4449-13ACCB1AF73D}"/>
              </a:ext>
            </a:extLst>
          </p:cNvPr>
          <p:cNvSpPr txBox="1"/>
          <p:nvPr/>
        </p:nvSpPr>
        <p:spPr>
          <a:xfrm>
            <a:off x="6096000" y="735187"/>
            <a:ext cx="600363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MyString source("Original string");</a:t>
            </a:r>
          </a:p>
          <a:p>
            <a:r>
              <a:rPr lang="en-US" dirty="0"/>
              <a:t>    MyString </a:t>
            </a:r>
            <a:r>
              <a:rPr lang="en-US" dirty="0" err="1"/>
              <a:t>dest</a:t>
            </a:r>
            <a:r>
              <a:rPr lang="en-US" dirty="0"/>
              <a:t>("Destination string");</a:t>
            </a:r>
          </a:p>
          <a:p>
            <a:endParaRPr lang="en-US" b="1" dirty="0"/>
          </a:p>
          <a:p>
            <a:r>
              <a:rPr lang="en-US" b="1" dirty="0"/>
              <a:t>    </a:t>
            </a:r>
            <a:r>
              <a:rPr lang="en-US" b="1" dirty="0" err="1">
                <a:solidFill>
                  <a:srgbClr val="FF0000"/>
                </a:solidFill>
              </a:rPr>
              <a:t>dest</a:t>
            </a:r>
            <a:r>
              <a:rPr lang="en-US" b="1" dirty="0">
                <a:solidFill>
                  <a:srgbClr val="FF0000"/>
                </a:solidFill>
              </a:rPr>
              <a:t> == source;  </a:t>
            </a:r>
            <a:r>
              <a:rPr lang="en-US" b="1" dirty="0"/>
              <a:t>// Copy source to </a:t>
            </a:r>
            <a:r>
              <a:rPr lang="en-US" b="1" dirty="0" err="1"/>
              <a:t>dest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"Source: ";</a:t>
            </a:r>
          </a:p>
          <a:p>
            <a:r>
              <a:rPr lang="en-US" dirty="0"/>
              <a:t>    </a:t>
            </a:r>
            <a:r>
              <a:rPr lang="en-US" dirty="0" err="1"/>
              <a:t>source.disp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"Destination: ";</a:t>
            </a:r>
          </a:p>
          <a:p>
            <a:r>
              <a:rPr lang="en-US" dirty="0"/>
              <a:t>    </a:t>
            </a:r>
            <a:r>
              <a:rPr lang="en-US" dirty="0" err="1"/>
              <a:t>dest.disp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E9C655-B52C-72FE-81D4-1314C721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28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CC00CC"/>
                </a:solidFill>
              </a:rPr>
              <a:t>Manipulation of strings using operator Overloading (</a:t>
            </a:r>
            <a:r>
              <a:rPr lang="en-US" sz="2400" dirty="0">
                <a:solidFill>
                  <a:srgbClr val="CC00CC"/>
                </a:solidFill>
              </a:rPr>
              <a:t>==</a:t>
            </a:r>
            <a:r>
              <a:rPr lang="en-US" sz="2400" b="1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FC39D2-1E5E-12D0-E410-EDB237857220}"/>
              </a:ext>
            </a:extLst>
          </p:cNvPr>
          <p:cNvSpPr txBox="1"/>
          <p:nvPr/>
        </p:nvSpPr>
        <p:spPr>
          <a:xfrm>
            <a:off x="92365" y="735187"/>
            <a:ext cx="57672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We can overload the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==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operator to copy one string to another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3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7D430D-AFFF-508C-9620-817809A4FCEA}"/>
              </a:ext>
            </a:extLst>
          </p:cNvPr>
          <p:cNvSpPr txBox="1"/>
          <p:nvPr/>
        </p:nvSpPr>
        <p:spPr>
          <a:xfrm>
            <a:off x="118432" y="0"/>
            <a:ext cx="118112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//Developing a Case-Insensitive String Comparison Class in C++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Imagine you're developing a </a:t>
            </a:r>
            <a:r>
              <a:rPr lang="en-US" b="1" dirty="0"/>
              <a:t>text processing application </a:t>
            </a:r>
            <a:r>
              <a:rPr lang="en-US" dirty="0"/>
              <a:t>that requires </a:t>
            </a:r>
            <a:r>
              <a:rPr lang="en-US" b="1" dirty="0"/>
              <a:t>case-insensitive string comparisons </a:t>
            </a:r>
            <a:r>
              <a:rPr lang="en-US" dirty="0"/>
              <a:t>for user authentication. </a:t>
            </a:r>
          </a:p>
          <a:p>
            <a:r>
              <a:rPr lang="en-US" dirty="0"/>
              <a:t>Users should be able to log in regardless of the case used to enter their username. To achieve this, you decide to create a custom string class with case-insensitive equality comparisons.</a:t>
            </a:r>
          </a:p>
          <a:p>
            <a:endParaRPr lang="en-US" dirty="0"/>
          </a:p>
          <a:p>
            <a:r>
              <a:rPr lang="en-US" dirty="0"/>
              <a:t>Your custom string class, </a:t>
            </a:r>
            <a:r>
              <a:rPr lang="en-US" b="1" dirty="0" err="1">
                <a:solidFill>
                  <a:srgbClr val="FF0000"/>
                </a:solidFill>
              </a:rPr>
              <a:t>CustomString</a:t>
            </a:r>
            <a:r>
              <a:rPr lang="en-US" dirty="0"/>
              <a:t>, needs to implement the </a:t>
            </a:r>
            <a:r>
              <a:rPr lang="en-US" dirty="0">
                <a:solidFill>
                  <a:srgbClr val="FF0000"/>
                </a:solidFill>
              </a:rPr>
              <a:t>equality operator (==) </a:t>
            </a:r>
            <a:r>
              <a:rPr lang="en-US" dirty="0"/>
              <a:t>to ensure that when comparing two instances of the class, the comparison is case-insensitive.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68995-6D34-189F-0FD8-6166B4191EAB}"/>
              </a:ext>
            </a:extLst>
          </p:cNvPr>
          <p:cNvSpPr txBox="1"/>
          <p:nvPr/>
        </p:nvSpPr>
        <p:spPr>
          <a:xfrm>
            <a:off x="118432" y="2668243"/>
            <a:ext cx="5814535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Test Case 1: Case-Insensitive Equality</a:t>
            </a:r>
          </a:p>
          <a:p>
            <a:endParaRPr lang="en-US" dirty="0"/>
          </a:p>
          <a:p>
            <a:r>
              <a:rPr lang="en-US" dirty="0"/>
              <a:t>Input: </a:t>
            </a:r>
            <a:r>
              <a:rPr lang="en-US" dirty="0" err="1"/>
              <a:t>CustomString</a:t>
            </a:r>
            <a:r>
              <a:rPr lang="en-US" dirty="0"/>
              <a:t>("Username") == </a:t>
            </a:r>
            <a:r>
              <a:rPr lang="en-US" dirty="0" err="1"/>
              <a:t>CustomString</a:t>
            </a:r>
            <a:r>
              <a:rPr lang="en-US" dirty="0"/>
              <a:t>("username")</a:t>
            </a:r>
          </a:p>
          <a:p>
            <a:r>
              <a:rPr lang="en-US" dirty="0"/>
              <a:t>Expected Output: true</a:t>
            </a:r>
          </a:p>
          <a:p>
            <a:endParaRPr lang="en-US" dirty="0"/>
          </a:p>
          <a:p>
            <a:r>
              <a:rPr lang="en-US" dirty="0"/>
              <a:t>Test Case 2: Case-Insensitive Inequality</a:t>
            </a:r>
          </a:p>
          <a:p>
            <a:endParaRPr lang="en-US" dirty="0"/>
          </a:p>
          <a:p>
            <a:r>
              <a:rPr lang="en-US" dirty="0"/>
              <a:t>Input: </a:t>
            </a:r>
            <a:r>
              <a:rPr lang="en-US" dirty="0" err="1"/>
              <a:t>CustomString</a:t>
            </a:r>
            <a:r>
              <a:rPr lang="en-US" dirty="0"/>
              <a:t>("Password") == </a:t>
            </a:r>
            <a:r>
              <a:rPr lang="en-US" dirty="0" err="1"/>
              <a:t>CustomString</a:t>
            </a:r>
            <a:r>
              <a:rPr lang="en-US" dirty="0"/>
              <a:t>("p@ssw0rd")</a:t>
            </a:r>
          </a:p>
          <a:p>
            <a:r>
              <a:rPr lang="en-US" dirty="0"/>
              <a:t>Expected Output: false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F6C3CC5-78A2-36F2-5A53-02D6181C0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13057-4D19-B380-00BF-B0A22706B97D}"/>
              </a:ext>
            </a:extLst>
          </p:cNvPr>
          <p:cNvSpPr txBox="1"/>
          <p:nvPr/>
        </p:nvSpPr>
        <p:spPr>
          <a:xfrm>
            <a:off x="5975796" y="2709415"/>
            <a:ext cx="6097772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Logic: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</a:t>
            </a:r>
            <a:r>
              <a:rPr lang="en-US" dirty="0" err="1"/>
              <a:t>CustomString</a:t>
            </a:r>
            <a:r>
              <a:rPr lang="en-US" dirty="0"/>
              <a:t> class with a std::string member variable.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constructor for </a:t>
            </a:r>
            <a:r>
              <a:rPr lang="en-US" dirty="0" err="1"/>
              <a:t>CustomString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Overload the == operator for case-insensitive comparison within the class.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main function, create instances of </a:t>
            </a:r>
            <a:r>
              <a:rPr lang="en-US" dirty="0" err="1"/>
              <a:t>CustomString</a:t>
            </a:r>
            <a:r>
              <a:rPr lang="en-US" dirty="0"/>
              <a:t> with different strings.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the == operator to compare instances and display results.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Return 0 to indicate successful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7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C78C66-7AB6-197F-4143-E2F4995507FD}"/>
              </a:ext>
            </a:extLst>
          </p:cNvPr>
          <p:cNvSpPr txBox="1"/>
          <p:nvPr/>
        </p:nvSpPr>
        <p:spPr>
          <a:xfrm>
            <a:off x="1" y="27223"/>
            <a:ext cx="6096000" cy="67403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//Developing a Case-Insensitive String Comparison Class in C++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#include &lt;</a:t>
            </a:r>
            <a:r>
              <a:rPr lang="en-US" dirty="0" err="1"/>
              <a:t>cctype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</a:t>
            </a:r>
            <a:r>
              <a:rPr lang="en-US" dirty="0" err="1"/>
              <a:t>CustomString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string data;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 err="1"/>
              <a:t>CustomString</a:t>
            </a:r>
            <a:r>
              <a:rPr lang="en-US" dirty="0"/>
              <a:t>(const string&amp; str) : data(str) {}</a:t>
            </a:r>
          </a:p>
          <a:p>
            <a:endParaRPr lang="en-US" dirty="0"/>
          </a:p>
          <a:p>
            <a:r>
              <a:rPr lang="en-US" dirty="0"/>
              <a:t>    // Overloaded equality operator for case-insensitive comparison</a:t>
            </a:r>
          </a:p>
          <a:p>
            <a:r>
              <a:rPr lang="en-US" dirty="0"/>
              <a:t>    bool operator==(const </a:t>
            </a:r>
            <a:r>
              <a:rPr lang="en-US" dirty="0" err="1"/>
              <a:t>CustomString</a:t>
            </a:r>
            <a:r>
              <a:rPr lang="en-US" dirty="0"/>
              <a:t>&amp; other) const {</a:t>
            </a:r>
          </a:p>
          <a:p>
            <a:r>
              <a:rPr lang="en-US" dirty="0"/>
              <a:t>        if (</a:t>
            </a:r>
            <a:r>
              <a:rPr lang="en-US" dirty="0" err="1"/>
              <a:t>data.length</a:t>
            </a:r>
            <a:r>
              <a:rPr lang="en-US" dirty="0"/>
              <a:t>() != </a:t>
            </a:r>
            <a:r>
              <a:rPr lang="en-US" dirty="0" err="1"/>
              <a:t>other.data.length</a:t>
            </a:r>
            <a:r>
              <a:rPr lang="en-US" dirty="0"/>
              <a:t>())</a:t>
            </a:r>
          </a:p>
          <a:p>
            <a:r>
              <a:rPr lang="en-US" dirty="0"/>
              <a:t>            return false;</a:t>
            </a:r>
          </a:p>
          <a:p>
            <a:endParaRPr lang="en-US" dirty="0"/>
          </a:p>
          <a:p>
            <a:r>
              <a:rPr lang="en-US" dirty="0"/>
              <a:t>        for 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data.length</a:t>
            </a:r>
            <a:r>
              <a:rPr lang="en-US" dirty="0"/>
              <a:t>();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    if (</a:t>
            </a:r>
            <a:r>
              <a:rPr lang="en-US" dirty="0" err="1"/>
              <a:t>tolower</a:t>
            </a:r>
            <a:r>
              <a:rPr lang="en-US" dirty="0"/>
              <a:t>(data[</a:t>
            </a:r>
            <a:r>
              <a:rPr lang="en-US" dirty="0" err="1"/>
              <a:t>i</a:t>
            </a:r>
            <a:r>
              <a:rPr lang="en-US" dirty="0"/>
              <a:t>]) != </a:t>
            </a:r>
            <a:r>
              <a:rPr lang="en-US" dirty="0" err="1"/>
              <a:t>tolower</a:t>
            </a:r>
            <a:r>
              <a:rPr lang="en-US" dirty="0"/>
              <a:t>(</a:t>
            </a:r>
            <a:r>
              <a:rPr lang="en-US" dirty="0" err="1"/>
              <a:t>other.data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]))</a:t>
            </a:r>
          </a:p>
          <a:p>
            <a:r>
              <a:rPr lang="en-US" dirty="0"/>
              <a:t>                return false;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true;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D9AC4-D842-C1E7-5DE8-9C061FACE53F}"/>
              </a:ext>
            </a:extLst>
          </p:cNvPr>
          <p:cNvSpPr txBox="1"/>
          <p:nvPr/>
        </p:nvSpPr>
        <p:spPr>
          <a:xfrm>
            <a:off x="6222704" y="27225"/>
            <a:ext cx="5971067" cy="618630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CustomString</a:t>
            </a:r>
            <a:r>
              <a:rPr lang="en-US" dirty="0"/>
              <a:t> str1("Hello");</a:t>
            </a:r>
          </a:p>
          <a:p>
            <a:r>
              <a:rPr lang="en-US" dirty="0"/>
              <a:t>    </a:t>
            </a:r>
            <a:r>
              <a:rPr lang="en-US" dirty="0" err="1"/>
              <a:t>CustomString</a:t>
            </a:r>
            <a:r>
              <a:rPr lang="en-US" dirty="0"/>
              <a:t> str2("</a:t>
            </a:r>
            <a:r>
              <a:rPr lang="en-US" dirty="0" err="1"/>
              <a:t>hElLo</a:t>
            </a:r>
            <a:r>
              <a:rPr lang="en-US" dirty="0"/>
              <a:t>");</a:t>
            </a:r>
          </a:p>
          <a:p>
            <a:r>
              <a:rPr lang="en-US" dirty="0"/>
              <a:t>    </a:t>
            </a:r>
            <a:r>
              <a:rPr lang="en-US" dirty="0" err="1"/>
              <a:t>CustomString</a:t>
            </a:r>
            <a:r>
              <a:rPr lang="en-US" dirty="0"/>
              <a:t> str3("World");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"Comparing str1 and str2: ";</a:t>
            </a:r>
          </a:p>
          <a:p>
            <a:r>
              <a:rPr lang="en-US" dirty="0"/>
              <a:t>    if (str1 == str2)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"Equal"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"Not Equal"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"Comparing str1 and str3: ";</a:t>
            </a:r>
          </a:p>
          <a:p>
            <a:r>
              <a:rPr lang="en-US" dirty="0"/>
              <a:t>    if (str1 == str3)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"Equal"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"Not Equal"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09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06E8-CB73-3ECB-00CB-636B29C2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CC00CC"/>
                </a:solidFill>
              </a:rPr>
              <a:t>Taking string Input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5B94F3-612A-690C-9BF8-9242F0F5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797443"/>
            <a:ext cx="5156789" cy="1509822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Methods to take a string as input are: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1600" b="1" dirty="0">
                <a:solidFill>
                  <a:srgbClr val="273239"/>
                </a:solidFill>
                <a:latin typeface="Nunito" pitchFamily="2" charset="0"/>
              </a:rPr>
              <a:t>u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sing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Nunito" pitchFamily="2" charset="0"/>
              </a:rPr>
              <a:t>cin</a:t>
            </a:r>
            <a:endParaRPr lang="en-US" sz="1600" b="1" i="0" dirty="0">
              <a:solidFill>
                <a:srgbClr val="FF0000"/>
              </a:solidFill>
              <a:effectLst/>
              <a:latin typeface="Nunito" pitchFamily="2" charset="0"/>
            </a:endParaRP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1600" b="1" dirty="0">
                <a:solidFill>
                  <a:srgbClr val="273239"/>
                </a:solidFill>
                <a:latin typeface="Nunito" pitchFamily="2" charset="0"/>
              </a:rPr>
              <a:t>u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sing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Nunito" pitchFamily="2" charset="0"/>
              </a:rPr>
              <a:t>getline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Nunit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1780A-913D-C00E-BED3-D495CFD83045}"/>
              </a:ext>
            </a:extLst>
          </p:cNvPr>
          <p:cNvSpPr txBox="1"/>
          <p:nvPr/>
        </p:nvSpPr>
        <p:spPr>
          <a:xfrm>
            <a:off x="95694" y="2388504"/>
            <a:ext cx="5156790" cy="3354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Using </a:t>
            </a:r>
            <a:r>
              <a:rPr lang="en-US" b="1" dirty="0" err="1">
                <a:solidFill>
                  <a:srgbClr val="FF0000"/>
                </a:solidFill>
              </a:rPr>
              <a:t>cin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3399"/>
              </a:solidFill>
            </a:endParaRPr>
          </a:p>
          <a:p>
            <a:r>
              <a:rPr lang="en-US" dirty="0">
                <a:solidFill>
                  <a:srgbClr val="FF3399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3399"/>
                </a:solidFill>
              </a:rPr>
              <a:t>cin</a:t>
            </a:r>
            <a:r>
              <a:rPr lang="en-US" dirty="0"/>
              <a:t> command along with the stream extraction operator (&gt;&gt;). </a:t>
            </a:r>
          </a:p>
          <a:p>
            <a:r>
              <a:rPr lang="en-US" sz="1400" i="1" dirty="0"/>
              <a:t>Syntax:</a:t>
            </a:r>
          </a:p>
          <a:p>
            <a:r>
              <a:rPr lang="en-US" dirty="0"/>
              <a:t>         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cin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&gt;&gt;s;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onsiders white space (such as space, tab, or newline) as the </a:t>
            </a:r>
            <a:r>
              <a:rPr lang="en-US" b="1" dirty="0"/>
              <a:t>terminating character.</a:t>
            </a:r>
          </a:p>
          <a:p>
            <a:endParaRPr lang="en-US" dirty="0"/>
          </a:p>
          <a:p>
            <a:r>
              <a:rPr lang="en-US" dirty="0"/>
              <a:t>    In input  </a:t>
            </a:r>
            <a:r>
              <a:rPr lang="en-US" dirty="0">
                <a:solidFill>
                  <a:srgbClr val="FF3399"/>
                </a:solidFill>
              </a:rPr>
              <a:t>New Delhi </a:t>
            </a:r>
          </a:p>
          <a:p>
            <a:r>
              <a:rPr lang="en-US" dirty="0"/>
              <a:t>      only </a:t>
            </a:r>
            <a:r>
              <a:rPr lang="en-US" b="1" dirty="0"/>
              <a:t>“New”</a:t>
            </a:r>
            <a:r>
              <a:rPr lang="en-US" dirty="0"/>
              <a:t> will be considered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CCB21-0CC7-A132-8877-71152A9E2CA9}"/>
              </a:ext>
            </a:extLst>
          </p:cNvPr>
          <p:cNvSpPr txBox="1"/>
          <p:nvPr/>
        </p:nvSpPr>
        <p:spPr>
          <a:xfrm>
            <a:off x="5369441" y="825519"/>
            <a:ext cx="6613451" cy="14465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Using </a:t>
            </a:r>
            <a:r>
              <a:rPr lang="en-US" b="1" dirty="0" err="1">
                <a:solidFill>
                  <a:srgbClr val="FF0000"/>
                </a:solidFill>
              </a:rPr>
              <a:t>getline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dirty="0" err="1"/>
              <a:t>getline</a:t>
            </a:r>
            <a:r>
              <a:rPr lang="en-US" dirty="0"/>
              <a:t>() function in C++ is used to read a string from an input stream. </a:t>
            </a:r>
          </a:p>
          <a:p>
            <a:r>
              <a:rPr lang="en-US" sz="1600" i="1" dirty="0"/>
              <a:t>Syntax: </a:t>
            </a:r>
          </a:p>
          <a:p>
            <a:r>
              <a:rPr lang="en-US" dirty="0">
                <a:highlight>
                  <a:srgbClr val="FFFF00"/>
                </a:highlight>
              </a:rPr>
              <a:t>     </a:t>
            </a:r>
            <a:r>
              <a:rPr lang="en-US" b="1" dirty="0" err="1">
                <a:highlight>
                  <a:srgbClr val="FFFF00"/>
                </a:highlight>
              </a:rPr>
              <a:t>getline</a:t>
            </a:r>
            <a:r>
              <a:rPr lang="en-US" b="1" dirty="0">
                <a:highlight>
                  <a:srgbClr val="FFFF00"/>
                </a:highlight>
              </a:rPr>
              <a:t>(</a:t>
            </a:r>
            <a:r>
              <a:rPr lang="en-US" b="1" dirty="0" err="1">
                <a:highlight>
                  <a:srgbClr val="FFFF00"/>
                </a:highlight>
              </a:rPr>
              <a:t>cin,s</a:t>
            </a:r>
            <a:r>
              <a:rPr lang="en-US" b="1" dirty="0">
                <a:highlight>
                  <a:srgbClr val="FFFF00"/>
                </a:highlight>
              </a:rPr>
              <a:t>);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614DB-274B-2777-BD2E-C34DEF609DBF}"/>
              </a:ext>
            </a:extLst>
          </p:cNvPr>
          <p:cNvSpPr txBox="1"/>
          <p:nvPr/>
        </p:nvSpPr>
        <p:spPr>
          <a:xfrm>
            <a:off x="5369441" y="2693550"/>
            <a:ext cx="6613451" cy="36933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string s;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String"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b="1" dirty="0">
                <a:solidFill>
                  <a:srgbClr val="FF3399"/>
                </a:solidFill>
              </a:rPr>
              <a:t>    </a:t>
            </a:r>
            <a:r>
              <a:rPr lang="en-US" b="1" dirty="0" err="1">
                <a:solidFill>
                  <a:srgbClr val="FF3399"/>
                </a:solidFill>
              </a:rPr>
              <a:t>getline</a:t>
            </a:r>
            <a:r>
              <a:rPr lang="en-US" b="1" dirty="0">
                <a:solidFill>
                  <a:srgbClr val="FF3399"/>
                </a:solidFill>
              </a:rPr>
              <a:t>(</a:t>
            </a:r>
            <a:r>
              <a:rPr lang="en-US" b="1" dirty="0" err="1">
                <a:solidFill>
                  <a:srgbClr val="FF3399"/>
                </a:solidFill>
              </a:rPr>
              <a:t>cin</a:t>
            </a:r>
            <a:r>
              <a:rPr lang="en-US" b="1" dirty="0">
                <a:solidFill>
                  <a:srgbClr val="FF3399"/>
                </a:solidFill>
              </a:rPr>
              <a:t>, s);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"String is: " &lt;&lt; s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Söhne"/>
              </a:rPr>
              <a:t>It can be used to read an entire line, including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3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6EB8E3-4A58-39AC-C919-D923C95CB4A2}"/>
              </a:ext>
            </a:extLst>
          </p:cNvPr>
          <p:cNvSpPr txBox="1"/>
          <p:nvPr/>
        </p:nvSpPr>
        <p:spPr>
          <a:xfrm>
            <a:off x="0" y="-1"/>
            <a:ext cx="121920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Copying User Profile Information with MyString and Overloaded Operator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Suppose you are working on a program to manage user profiles, and you need to enable users to copy their profile information from one user profile to another.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Implement the program to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use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MyString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class and its overloaded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==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operator to facilitate this profile information transfer</a:t>
            </a:r>
            <a:r>
              <a:rPr lang="en-US" altLang="en-US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Provide a code snippet demonstrating how you would use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MyString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class to copy user profile information in the context of your application.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83B8C-25CE-7A07-EEDD-106A11DC4461}"/>
              </a:ext>
            </a:extLst>
          </p:cNvPr>
          <p:cNvSpPr txBox="1"/>
          <p:nvPr/>
        </p:nvSpPr>
        <p:spPr>
          <a:xfrm>
            <a:off x="92365" y="2134751"/>
            <a:ext cx="11826063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Input: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MyString userProfile1("Name: John, Age: 30, Email: john@example.com");</a:t>
            </a:r>
          </a:p>
          <a:p>
            <a:r>
              <a:rPr lang="en-US" dirty="0"/>
              <a:t>    MyString userProfile2("Name: Alice, Age: 28, Email: alice@example.com");</a:t>
            </a:r>
          </a:p>
          <a:p>
            <a:endParaRPr lang="en-US" dirty="0"/>
          </a:p>
          <a:p>
            <a:r>
              <a:rPr lang="en-US" dirty="0"/>
              <a:t>    userProfile2 == userProfile1; // Copy profile1 to profile2 </a:t>
            </a:r>
          </a:p>
          <a:p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/>
              <a:t>User Profile 1: Name: John, Age: 30, Email: john@example.com</a:t>
            </a:r>
          </a:p>
          <a:p>
            <a:r>
              <a:rPr lang="en-US" dirty="0"/>
              <a:t>User Profile 2: Name: John, Age: 30, Email: john@example.com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B02C3DE-0432-BE4B-E5D9-BCAAB89C2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E0B08-57E1-243D-ADC1-B43D94E058D9}"/>
              </a:ext>
            </a:extLst>
          </p:cNvPr>
          <p:cNvSpPr txBox="1"/>
          <p:nvPr/>
        </p:nvSpPr>
        <p:spPr>
          <a:xfrm>
            <a:off x="209992" y="4736559"/>
            <a:ext cx="11826063" cy="16619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Initialize two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MyString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objects,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userProfile1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userProfile2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with the respective user profile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Use the overloaded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==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operator to copy the profile information from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userProfile1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userProfile2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Display the user profile information using the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disp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method to verify that the information has been copied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4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5F470E-9D47-6BC5-D7A5-DC8AE3F6F371}"/>
              </a:ext>
            </a:extLst>
          </p:cNvPr>
          <p:cNvSpPr txBox="1"/>
          <p:nvPr/>
        </p:nvSpPr>
        <p:spPr>
          <a:xfrm>
            <a:off x="1" y="0"/>
            <a:ext cx="5805376" cy="67099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//Copying User Profile Information with MyString and Overloaded Operator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öhne"/>
            </a:endParaRPr>
          </a:p>
          <a:p>
            <a:br>
              <a:rPr lang="en-US" dirty="0"/>
            </a:br>
            <a:r>
              <a:rPr lang="en-US" dirty="0"/>
              <a:t>#include &lt;iostream&gt;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class MyString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string value;</a:t>
            </a:r>
          </a:p>
          <a:p>
            <a:endParaRPr lang="en-US" dirty="0"/>
          </a:p>
          <a:p>
            <a:r>
              <a:rPr lang="en-US" dirty="0"/>
              <a:t>public:</a:t>
            </a:r>
          </a:p>
          <a:p>
            <a:r>
              <a:rPr lang="en-US" dirty="0"/>
              <a:t>    MyString(const string&amp; str) : value(str) {}</a:t>
            </a:r>
          </a:p>
          <a:p>
            <a:endParaRPr lang="en-US" dirty="0"/>
          </a:p>
          <a:p>
            <a:r>
              <a:rPr lang="en-US" dirty="0"/>
              <a:t>    // Overload the == operator to copy one string to another</a:t>
            </a:r>
          </a:p>
          <a:p>
            <a:r>
              <a:rPr lang="en-US" dirty="0"/>
              <a:t>    MyString operator==(const MyString&amp; other) const {</a:t>
            </a:r>
          </a:p>
          <a:p>
            <a:r>
              <a:rPr lang="en-US" dirty="0"/>
              <a:t>        return MyString(</a:t>
            </a:r>
            <a:r>
              <a:rPr lang="en-US" dirty="0" err="1"/>
              <a:t>other.value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/>
              <a:t>disp</a:t>
            </a:r>
            <a:r>
              <a:rPr lang="en-US" dirty="0"/>
              <a:t>() const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value;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BDC61-1D63-36D0-F569-93EC08510DAE}"/>
              </a:ext>
            </a:extLst>
          </p:cNvPr>
          <p:cNvSpPr txBox="1"/>
          <p:nvPr/>
        </p:nvSpPr>
        <p:spPr>
          <a:xfrm>
            <a:off x="5805378" y="0"/>
            <a:ext cx="6386622" cy="480131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MyString userProfile1("Name: John, Age: 30, Email: john@example.com");</a:t>
            </a:r>
          </a:p>
          <a:p>
            <a:r>
              <a:rPr lang="en-US" dirty="0"/>
              <a:t>    MyString userProfile2("Name: Alice, Age: 28, Email: alice@example.com");</a:t>
            </a:r>
          </a:p>
          <a:p>
            <a:endParaRPr lang="en-US" dirty="0"/>
          </a:p>
          <a:p>
            <a:r>
              <a:rPr lang="en-US" dirty="0"/>
              <a:t>    userProfile2 == userProfile1; // Copy profile1 to profile2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"User Profile 1: ";</a:t>
            </a:r>
          </a:p>
          <a:p>
            <a:r>
              <a:rPr lang="en-US" dirty="0"/>
              <a:t>    userProfile1.disp();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"\</a:t>
            </a:r>
            <a:r>
              <a:rPr lang="en-US" dirty="0" err="1"/>
              <a:t>nUser</a:t>
            </a:r>
            <a:r>
              <a:rPr lang="en-US" dirty="0"/>
              <a:t> Profile 2: ";</a:t>
            </a:r>
          </a:p>
          <a:p>
            <a:r>
              <a:rPr lang="en-US" dirty="0"/>
              <a:t>    userProfile2.disp();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34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06E8-CB73-3ECB-00CB-636B29C2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C00CC"/>
                </a:solidFill>
              </a:rPr>
              <a:t>string manipulation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2883-207C-8552-821E-5DE1DE3D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" y="861237"/>
            <a:ext cx="11738345" cy="83997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In C++,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&lt;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cstring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&lt;string&gt;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are two different header files used for working with character strings, but they serve different purposes and provide different functionalities.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65664-B62D-A02E-C3FB-27DB27187589}"/>
              </a:ext>
            </a:extLst>
          </p:cNvPr>
          <p:cNvSpPr txBox="1"/>
          <p:nvPr/>
        </p:nvSpPr>
        <p:spPr>
          <a:xfrm>
            <a:off x="191386" y="1881409"/>
            <a:ext cx="5337544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cstring</a:t>
            </a:r>
            <a:r>
              <a:rPr lang="en-US" b="1" dirty="0">
                <a:solidFill>
                  <a:srgbClr val="FF0000"/>
                </a:solidFill>
              </a:rPr>
              <a:t>&gt; functions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&lt;</a:t>
            </a:r>
            <a:r>
              <a:rPr lang="en-US" b="1" dirty="0" err="1"/>
              <a:t>cstring</a:t>
            </a:r>
            <a:r>
              <a:rPr lang="en-US" b="1" dirty="0"/>
              <a:t>&gt;  </a:t>
            </a:r>
            <a:r>
              <a:rPr lang="en-US" dirty="0"/>
              <a:t>provides functions  for working with C-style character strings, which are essentially </a:t>
            </a:r>
            <a:r>
              <a:rPr lang="en-US" b="1" dirty="0"/>
              <a:t>arrays of characters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s1[25], s2[25];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strcpy</a:t>
            </a:r>
            <a:r>
              <a:rPr lang="en-US" b="1" dirty="0"/>
              <a:t>(s2, s1) </a:t>
            </a:r>
            <a:r>
              <a:rPr lang="en-US" dirty="0"/>
              <a:t>-&gt; copies  string s1  to string s2 </a:t>
            </a:r>
          </a:p>
          <a:p>
            <a:r>
              <a:rPr lang="en-US" dirty="0"/>
              <a:t>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strcat</a:t>
            </a:r>
            <a:r>
              <a:rPr lang="en-US" b="1" dirty="0"/>
              <a:t>(s1,s2)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-&gt;  concatenate two strings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strcmp</a:t>
            </a:r>
            <a:r>
              <a:rPr lang="en-US" b="1" dirty="0"/>
              <a:t>(s1,s2) </a:t>
            </a:r>
            <a:r>
              <a:rPr lang="en-US" dirty="0"/>
              <a:t>-&gt; Compare two C-style strings.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strlen</a:t>
            </a:r>
            <a:r>
              <a:rPr lang="en-US" b="1" dirty="0"/>
              <a:t>(s1) </a:t>
            </a:r>
            <a:r>
              <a:rPr lang="en-US" dirty="0"/>
              <a:t>-&gt; Calculate the length of a C-style string.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ED0E9-129E-9402-AA26-1965FBB0C171}"/>
              </a:ext>
            </a:extLst>
          </p:cNvPr>
          <p:cNvSpPr txBox="1"/>
          <p:nvPr/>
        </p:nvSpPr>
        <p:spPr>
          <a:xfrm>
            <a:off x="5507665" y="1881409"/>
            <a:ext cx="6592186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&lt;string&gt;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: string  class methods</a:t>
            </a:r>
            <a:endParaRPr lang="en-US" sz="1800" b="0" i="0" dirty="0">
              <a:solidFill>
                <a:srgbClr val="FF0000"/>
              </a:solidFill>
              <a:effectLst/>
              <a:latin typeface="Inter"/>
            </a:endParaRPr>
          </a:p>
          <a:p>
            <a:endParaRPr lang="en-US" sz="1800" b="0" i="0" dirty="0">
              <a:solidFill>
                <a:srgbClr val="2C2C2C"/>
              </a:solidFill>
              <a:effectLst/>
              <a:latin typeface="Inter"/>
            </a:endParaRPr>
          </a:p>
          <a:p>
            <a:r>
              <a:rPr lang="en-US" dirty="0"/>
              <a:t>&lt;string&gt; header file that provides functions working with objects of string.</a:t>
            </a:r>
          </a:p>
          <a:p>
            <a:endParaRPr lang="en-US" dirty="0"/>
          </a:p>
          <a:p>
            <a:r>
              <a:rPr lang="en-US" dirty="0"/>
              <a:t> string s1=“Hello, world”; string s2=“Welcome to </a:t>
            </a:r>
            <a:r>
              <a:rPr lang="en-US" dirty="0" err="1"/>
              <a:t>cpp</a:t>
            </a:r>
            <a:r>
              <a:rPr lang="en-US" dirty="0"/>
              <a:t>”;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Inter"/>
              </a:rPr>
              <a:t>int </a:t>
            </a:r>
            <a:r>
              <a:rPr lang="en-US" dirty="0" err="1">
                <a:solidFill>
                  <a:srgbClr val="FF0000"/>
                </a:solidFill>
                <a:latin typeface="Inter"/>
              </a:rPr>
              <a:t>len</a:t>
            </a:r>
            <a:r>
              <a:rPr lang="en-US" dirty="0">
                <a:solidFill>
                  <a:srgbClr val="FF0000"/>
                </a:solidFill>
                <a:latin typeface="Inter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Inter"/>
              </a:rPr>
              <a:t>str.length</a:t>
            </a:r>
            <a:r>
              <a:rPr lang="en-US" b="1" dirty="0">
                <a:solidFill>
                  <a:srgbClr val="FF0000"/>
                </a:solidFill>
                <a:latin typeface="Inter"/>
              </a:rPr>
              <a:t>()</a:t>
            </a:r>
            <a:r>
              <a:rPr lang="en-US" dirty="0">
                <a:solidFill>
                  <a:srgbClr val="FF0000"/>
                </a:solidFill>
                <a:latin typeface="Inter"/>
              </a:rPr>
              <a:t>; </a:t>
            </a:r>
            <a:r>
              <a:rPr lang="en-US" dirty="0">
                <a:solidFill>
                  <a:srgbClr val="FF3399"/>
                </a:solidFill>
                <a:latin typeface="Inter"/>
              </a:rPr>
              <a:t>returns  number of characters in the string</a:t>
            </a:r>
          </a:p>
          <a:p>
            <a:endParaRPr lang="en-US" dirty="0">
              <a:solidFill>
                <a:srgbClr val="FF3399"/>
              </a:solidFill>
              <a:latin typeface="Inter"/>
            </a:endParaRPr>
          </a:p>
          <a:p>
            <a:r>
              <a:rPr lang="en-US" dirty="0">
                <a:solidFill>
                  <a:srgbClr val="7030A0"/>
                </a:solidFill>
                <a:latin typeface="Inter"/>
              </a:rPr>
              <a:t>Concatenation:   </a:t>
            </a:r>
            <a:r>
              <a:rPr lang="en-US" b="1" dirty="0">
                <a:solidFill>
                  <a:srgbClr val="FF0000"/>
                </a:solidFill>
                <a:latin typeface="Inter"/>
              </a:rPr>
              <a:t>s1.append(s2)  or   s1+ s2</a:t>
            </a:r>
          </a:p>
          <a:p>
            <a:r>
              <a:rPr lang="en-US" dirty="0">
                <a:solidFill>
                  <a:srgbClr val="FF3399"/>
                </a:solidFill>
                <a:latin typeface="Inter"/>
              </a:rPr>
              <a:t>      </a:t>
            </a:r>
          </a:p>
          <a:p>
            <a:r>
              <a:rPr lang="en-US" dirty="0">
                <a:solidFill>
                  <a:srgbClr val="7030A0"/>
                </a:solidFill>
                <a:latin typeface="Inter"/>
              </a:rPr>
              <a:t>Comparison:       </a:t>
            </a:r>
            <a:r>
              <a:rPr lang="en-US" altLang="en-US" b="1" dirty="0">
                <a:solidFill>
                  <a:srgbClr val="374151"/>
                </a:solidFill>
                <a:latin typeface="Söhne"/>
              </a:rPr>
              <a:t>s1.compare(s2)  or s1==s2</a:t>
            </a:r>
          </a:p>
          <a:p>
            <a:endParaRPr lang="en-US" altLang="en-US" dirty="0">
              <a:solidFill>
                <a:srgbClr val="374151"/>
              </a:solidFill>
              <a:latin typeface="Söhne"/>
            </a:endParaRPr>
          </a:p>
          <a:p>
            <a:r>
              <a:rPr lang="en-US" altLang="en-US" dirty="0">
                <a:solidFill>
                  <a:srgbClr val="374151"/>
                </a:solidFill>
                <a:latin typeface="Söhne"/>
              </a:rPr>
              <a:t>We can also use &lt;, &gt;, != operators also to compare two strings.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 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FF3399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7633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5C27-DC7E-B351-8487-E71BDFCE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33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CC00CC"/>
                </a:solidFill>
              </a:rPr>
              <a:t>string manipulation - concatenation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B76D-4812-2D94-802E-E289C45A7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8" y="641349"/>
            <a:ext cx="5592725" cy="1715460"/>
          </a:xfrm>
        </p:spPr>
        <p:txBody>
          <a:bodyPr>
            <a:normAutofit/>
          </a:bodyPr>
          <a:lstStyle/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000" dirty="0">
                <a:latin typeface="Inter"/>
              </a:rPr>
              <a:t>We can concatenate strings in following ways:</a:t>
            </a:r>
          </a:p>
          <a:p>
            <a:pPr lvl="1" fontAlgn="base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Inter"/>
              </a:rPr>
              <a:t>Using </a:t>
            </a:r>
            <a:r>
              <a:rPr lang="en-US" sz="2000" b="1" dirty="0" err="1">
                <a:latin typeface="Inter"/>
              </a:rPr>
              <a:t>strcat</a:t>
            </a:r>
            <a:r>
              <a:rPr lang="en-US" sz="2000" b="1" dirty="0">
                <a:latin typeface="Inter"/>
              </a:rPr>
              <a:t>( ) </a:t>
            </a:r>
            <a:r>
              <a:rPr lang="en-US" sz="2000" dirty="0">
                <a:latin typeface="Inter"/>
              </a:rPr>
              <a:t>function.</a:t>
            </a:r>
          </a:p>
          <a:p>
            <a:pPr lvl="1" fontAlgn="base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Inter"/>
              </a:rPr>
              <a:t>Using </a:t>
            </a:r>
            <a:r>
              <a:rPr lang="en-US" sz="2000" b="1" dirty="0">
                <a:latin typeface="Inter"/>
              </a:rPr>
              <a:t>append( ) </a:t>
            </a:r>
            <a:r>
              <a:rPr lang="en-US" sz="2000" dirty="0">
                <a:latin typeface="Inter"/>
              </a:rPr>
              <a:t>Function.</a:t>
            </a:r>
          </a:p>
          <a:p>
            <a:pPr lvl="1" fontAlgn="base">
              <a:spcBef>
                <a:spcPts val="1000"/>
              </a:spcBef>
              <a:buFont typeface="Arial" panose="020B0604020202020204" pitchFamily="34" charset="0"/>
              <a:buAutoNum type="arabicPeriod" startAt="2"/>
            </a:pPr>
            <a:r>
              <a:rPr lang="en-US" sz="2000" dirty="0">
                <a:latin typeface="Inter"/>
              </a:rPr>
              <a:t>Using ‘</a:t>
            </a:r>
            <a:r>
              <a:rPr lang="en-US" sz="2000" b="1" dirty="0">
                <a:latin typeface="Inter"/>
              </a:rPr>
              <a:t>+’</a:t>
            </a:r>
            <a:r>
              <a:rPr lang="en-US" sz="2000" dirty="0">
                <a:latin typeface="Inter"/>
              </a:rPr>
              <a:t> Operator.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3D5B3-3CFC-2889-39BB-0DE5C31E17E1}"/>
              </a:ext>
            </a:extLst>
          </p:cNvPr>
          <p:cNvSpPr txBox="1"/>
          <p:nvPr/>
        </p:nvSpPr>
        <p:spPr>
          <a:xfrm>
            <a:off x="53159" y="2363823"/>
            <a:ext cx="5762849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1.strcat()</a:t>
            </a:r>
          </a:p>
          <a:p>
            <a:r>
              <a:rPr lang="en-US" dirty="0"/>
              <a:t>   The </a:t>
            </a:r>
            <a:r>
              <a:rPr lang="en-US" b="1" dirty="0" err="1"/>
              <a:t>strcat</a:t>
            </a:r>
            <a:r>
              <a:rPr lang="en-US" b="1" dirty="0"/>
              <a:t>()  </a:t>
            </a:r>
            <a:r>
              <a:rPr lang="en-US" dirty="0"/>
              <a:t>of &lt;</a:t>
            </a:r>
            <a:r>
              <a:rPr lang="en-US" dirty="0" err="1"/>
              <a:t>cstring</a:t>
            </a:r>
            <a:r>
              <a:rPr lang="en-US" dirty="0"/>
              <a:t>&gt; concatenates two char arrays.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03D5A-9457-DECC-51CA-5697A1EF8D60}"/>
              </a:ext>
            </a:extLst>
          </p:cNvPr>
          <p:cNvSpPr txBox="1"/>
          <p:nvPr/>
        </p:nvSpPr>
        <p:spPr>
          <a:xfrm>
            <a:off x="95692" y="3056857"/>
            <a:ext cx="5720317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 &lt;iostream&gt; </a:t>
            </a:r>
          </a:p>
          <a:p>
            <a:r>
              <a:rPr lang="en-US" dirty="0"/>
              <a:t>#include &lt;</a:t>
            </a:r>
            <a:r>
              <a:rPr lang="en-US" dirty="0" err="1"/>
              <a:t>cstring</a:t>
            </a:r>
            <a:r>
              <a:rPr lang="en-US" dirty="0"/>
              <a:t>&gt; </a:t>
            </a:r>
          </a:p>
          <a:p>
            <a:r>
              <a:rPr lang="en-US" dirty="0"/>
              <a:t>using namespace std; </a:t>
            </a:r>
          </a:p>
          <a:p>
            <a:r>
              <a:rPr lang="en-US" dirty="0"/>
              <a:t>int main() {   </a:t>
            </a:r>
          </a:p>
          <a:p>
            <a:r>
              <a:rPr lang="en-US" dirty="0"/>
              <a:t>    char str1[20] = “</a:t>
            </a:r>
            <a:r>
              <a:rPr lang="en-US" dirty="0" err="1"/>
              <a:t>Chitkara</a:t>
            </a:r>
            <a:r>
              <a:rPr lang="en-US" dirty="0"/>
              <a:t>";</a:t>
            </a:r>
          </a:p>
          <a:p>
            <a:r>
              <a:rPr lang="en-US" dirty="0"/>
              <a:t>    char str2[20]= “</a:t>
            </a:r>
            <a:r>
              <a:rPr lang="en-US" dirty="0" err="1"/>
              <a:t>Univeristy</a:t>
            </a:r>
            <a:r>
              <a:rPr lang="en-US" dirty="0"/>
              <a:t>";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&lt;&lt;"Concatenated String:";</a:t>
            </a:r>
          </a:p>
          <a:p>
            <a:r>
              <a:rPr lang="en-US" b="1" dirty="0">
                <a:highlight>
                  <a:srgbClr val="FFFF00"/>
                </a:highlight>
              </a:rPr>
              <a:t>    </a:t>
            </a:r>
            <a:r>
              <a:rPr lang="en-US" b="1" dirty="0" err="1">
                <a:highlight>
                  <a:srgbClr val="FFFF00"/>
                </a:highlight>
              </a:rPr>
              <a:t>strcat</a:t>
            </a:r>
            <a:r>
              <a:rPr lang="en-US" b="1" dirty="0">
                <a:highlight>
                  <a:srgbClr val="FFFF00"/>
                </a:highlight>
              </a:rPr>
              <a:t>(str1, str2);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&lt;&lt;str1;</a:t>
            </a:r>
          </a:p>
          <a:p>
            <a:r>
              <a:rPr lang="en-US" dirty="0"/>
              <a:t>    return 0; 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C5E7C-F9B1-5A90-AC74-7C0138C21B24}"/>
              </a:ext>
            </a:extLst>
          </p:cNvPr>
          <p:cNvSpPr txBox="1"/>
          <p:nvPr/>
        </p:nvSpPr>
        <p:spPr>
          <a:xfrm>
            <a:off x="6096000" y="922266"/>
            <a:ext cx="60977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2. </a:t>
            </a:r>
            <a:r>
              <a:rPr lang="en-US" b="1" dirty="0"/>
              <a:t>append()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append is a string function used to append one string to other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D8611-7571-B177-69C9-4D594C4BF32C}"/>
              </a:ext>
            </a:extLst>
          </p:cNvPr>
          <p:cNvSpPr txBox="1"/>
          <p:nvPr/>
        </p:nvSpPr>
        <p:spPr>
          <a:xfrm>
            <a:off x="6096000" y="1948862"/>
            <a:ext cx="60960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 &lt;iostream&gt; </a:t>
            </a:r>
          </a:p>
          <a:p>
            <a:r>
              <a:rPr lang="en-US" dirty="0"/>
              <a:t>#include &lt;string&gt; </a:t>
            </a:r>
          </a:p>
          <a:p>
            <a:r>
              <a:rPr lang="en-US" dirty="0"/>
              <a:t>using namespace std; 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{   string str1, str2;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String 1:\n";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&gt;&gt;str1;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String 2:\n";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&gt;&gt;str2;</a:t>
            </a:r>
          </a:p>
          <a:p>
            <a:r>
              <a:rPr lang="en-US" dirty="0"/>
              <a:t>    </a:t>
            </a:r>
          </a:p>
          <a:p>
            <a:r>
              <a:rPr lang="en-US" b="1" dirty="0">
                <a:highlight>
                  <a:srgbClr val="FFFF00"/>
                </a:highlight>
              </a:rPr>
              <a:t>    str1.append(str2);</a:t>
            </a:r>
          </a:p>
          <a:p>
            <a:endParaRPr lang="en-US" b="1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&lt;&lt;"Concatenated String:"&lt;&lt;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b="1" dirty="0" err="1"/>
              <a:t>cout</a:t>
            </a:r>
            <a:r>
              <a:rPr lang="en-US" b="1" dirty="0"/>
              <a:t>&lt;&lt;str1;</a:t>
            </a:r>
          </a:p>
          <a:p>
            <a:r>
              <a:rPr lang="en-US" dirty="0"/>
              <a:t>    return 0;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145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5C27-DC7E-B351-8487-E71BDFCE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33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CC00CC"/>
                </a:solidFill>
              </a:rPr>
              <a:t>string manipulation - concatenation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B76D-4812-2D94-802E-E289C45A7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8" y="641349"/>
            <a:ext cx="5592725" cy="1715460"/>
          </a:xfrm>
        </p:spPr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Nunito" pitchFamily="2" charset="0"/>
              </a:rPr>
              <a:t>3. Using ‘+’ Operator:</a:t>
            </a: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'+' operator </a:t>
            </a:r>
            <a:r>
              <a:rPr lang="en-US" sz="1800" b="1" i="0" dirty="0">
                <a:solidFill>
                  <a:srgbClr val="273239"/>
                </a:solidFill>
                <a:effectLst/>
                <a:latin typeface="Nunito" pitchFamily="2" charset="0"/>
              </a:rPr>
              <a:t>can be used to concatenate two strings easily.</a:t>
            </a: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Nunito" pitchFamily="2" charset="0"/>
              </a:rPr>
              <a:t>The ‘+’ operator adds the two input strings and returns a new string that contains the concatenated string.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3D5B3-3CFC-2889-39BB-0DE5C31E17E1}"/>
              </a:ext>
            </a:extLst>
          </p:cNvPr>
          <p:cNvSpPr txBox="1"/>
          <p:nvPr/>
        </p:nvSpPr>
        <p:spPr>
          <a:xfrm>
            <a:off x="53159" y="2257495"/>
            <a:ext cx="576284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            string res= string1 + string2;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03D5A-9457-DECC-51CA-5697A1EF8D60}"/>
              </a:ext>
            </a:extLst>
          </p:cNvPr>
          <p:cNvSpPr txBox="1"/>
          <p:nvPr/>
        </p:nvSpPr>
        <p:spPr>
          <a:xfrm>
            <a:off x="74424" y="2717557"/>
            <a:ext cx="5720317" cy="397031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 &lt;iostream&gt; </a:t>
            </a:r>
          </a:p>
          <a:p>
            <a:r>
              <a:rPr lang="en-US" dirty="0"/>
              <a:t>#include &lt;string&gt; </a:t>
            </a:r>
          </a:p>
          <a:p>
            <a:r>
              <a:rPr lang="en-US" dirty="0"/>
              <a:t>using namespace std; 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{   string str1, str2;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String 1:\n";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&gt;&gt;str1;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String 2:\n";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&gt;&gt;str2;    </a:t>
            </a:r>
          </a:p>
          <a:p>
            <a:r>
              <a:rPr lang="en-US" b="1" dirty="0">
                <a:highlight>
                  <a:srgbClr val="FFFF00"/>
                </a:highlight>
              </a:rPr>
              <a:t>    string res = str1 + str2;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&lt;&lt;"Concatenated String:"&lt;&lt;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&lt;&lt;res;    </a:t>
            </a:r>
          </a:p>
          <a:p>
            <a:r>
              <a:rPr lang="en-US" dirty="0"/>
              <a:t>  return 0; </a:t>
            </a:r>
          </a:p>
          <a:p>
            <a:r>
              <a:rPr lang="en-US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07A64-A805-8783-F203-34558381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191" y="3520316"/>
            <a:ext cx="249555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5B20C0-2C66-1B05-F120-45595B5A2F0A}"/>
              </a:ext>
            </a:extLst>
          </p:cNvPr>
          <p:cNvSpPr txBox="1"/>
          <p:nvPr/>
        </p:nvSpPr>
        <p:spPr>
          <a:xfrm>
            <a:off x="6159349" y="732814"/>
            <a:ext cx="5720317" cy="59093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//</a:t>
            </a:r>
            <a:r>
              <a:rPr lang="en-US" sz="1800" b="1" dirty="0">
                <a:solidFill>
                  <a:srgbClr val="CC00CC"/>
                </a:solidFill>
              </a:rPr>
              <a:t>Concatenation of three strings </a:t>
            </a:r>
            <a:endParaRPr lang="en-US" dirty="0"/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string str1, str2, str3;   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String 1:\n";</a:t>
            </a:r>
          </a:p>
          <a:p>
            <a:r>
              <a:rPr lang="en-US" dirty="0"/>
              <a:t>    </a:t>
            </a:r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, str1);  // Use </a:t>
            </a:r>
            <a:r>
              <a:rPr lang="en-US" dirty="0" err="1"/>
              <a:t>getline</a:t>
            </a:r>
            <a:r>
              <a:rPr lang="en-US" dirty="0"/>
              <a:t>() to read the entire line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String 2:\n";</a:t>
            </a:r>
          </a:p>
          <a:p>
            <a:r>
              <a:rPr lang="en-US" dirty="0"/>
              <a:t>    </a:t>
            </a:r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, str2);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String 3:\n";</a:t>
            </a:r>
          </a:p>
          <a:p>
            <a:r>
              <a:rPr lang="en-US" dirty="0"/>
              <a:t>    </a:t>
            </a:r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, str3);  // Use </a:t>
            </a:r>
            <a:r>
              <a:rPr lang="en-US" dirty="0" err="1"/>
              <a:t>getline</a:t>
            </a:r>
            <a:r>
              <a:rPr lang="en-US" dirty="0"/>
              <a:t>() to read the entire line</a:t>
            </a:r>
          </a:p>
          <a:p>
            <a:endParaRPr lang="en-US" dirty="0"/>
          </a:p>
          <a:p>
            <a:r>
              <a:rPr lang="en-US" b="1" dirty="0"/>
              <a:t>    </a:t>
            </a:r>
            <a:r>
              <a:rPr lang="en-US" b="1" dirty="0">
                <a:highlight>
                  <a:srgbClr val="FFFF00"/>
                </a:highlight>
              </a:rPr>
              <a:t>string res = str1 + str2 + str3;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"Concatenated String:"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res;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575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E305E7-8A01-8DA6-35CC-EA79B421608E}"/>
              </a:ext>
            </a:extLst>
          </p:cNvPr>
          <p:cNvSpPr txBox="1"/>
          <p:nvPr/>
        </p:nvSpPr>
        <p:spPr>
          <a:xfrm>
            <a:off x="0" y="31895"/>
            <a:ext cx="12192000" cy="196977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Söhne"/>
              </a:rPr>
              <a:t>Personalized Message Generator</a:t>
            </a:r>
          </a:p>
          <a:p>
            <a:r>
              <a:rPr lang="en-US" dirty="0"/>
              <a:t>You are developing a  program to process and generate personalized messages for users. </a:t>
            </a:r>
          </a:p>
          <a:p>
            <a:r>
              <a:rPr lang="en-US" dirty="0"/>
              <a:t>The program requires you to combine user data, including their </a:t>
            </a:r>
            <a:r>
              <a:rPr lang="en-US" dirty="0">
                <a:solidFill>
                  <a:srgbClr val="C00000"/>
                </a:solidFill>
              </a:rPr>
              <a:t>first name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age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email</a:t>
            </a:r>
            <a:r>
              <a:rPr lang="en-US" dirty="0"/>
              <a:t> address, into a formatted message. </a:t>
            </a:r>
          </a:p>
          <a:p>
            <a:r>
              <a:rPr lang="en-US" dirty="0"/>
              <a:t>Implement the program such that  message should be generated and displayed to the user in the given format.</a:t>
            </a:r>
          </a:p>
          <a:p>
            <a:r>
              <a:rPr lang="en-US" sz="1600" dirty="0">
                <a:solidFill>
                  <a:srgbClr val="3333FF"/>
                </a:solidFill>
              </a:rPr>
              <a:t>Dear [</a:t>
            </a:r>
            <a:r>
              <a:rPr lang="en-US" sz="1600" dirty="0" err="1">
                <a:solidFill>
                  <a:srgbClr val="3333FF"/>
                </a:solidFill>
              </a:rPr>
              <a:t>firstName</a:t>
            </a:r>
            <a:r>
              <a:rPr lang="en-US" sz="1600" dirty="0">
                <a:solidFill>
                  <a:srgbClr val="3333FF"/>
                </a:solidFill>
              </a:rPr>
              <a:t>],</a:t>
            </a:r>
          </a:p>
          <a:p>
            <a:r>
              <a:rPr lang="en-US" sz="1600" dirty="0">
                <a:solidFill>
                  <a:srgbClr val="3333FF"/>
                </a:solidFill>
              </a:rPr>
              <a:t>We are excited to inform you that you have been selected as our [age]-year-old customer. Please check your email at [email] for more details.</a:t>
            </a:r>
          </a:p>
          <a:p>
            <a:r>
              <a:rPr lang="en-US" sz="1600" dirty="0">
                <a:solidFill>
                  <a:srgbClr val="3333FF"/>
                </a:solidFill>
              </a:rPr>
              <a:t>Thank you for being a part of our community!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57836-6337-A437-3927-A0A59058F85A}"/>
              </a:ext>
            </a:extLst>
          </p:cNvPr>
          <p:cNvSpPr txBox="1"/>
          <p:nvPr/>
        </p:nvSpPr>
        <p:spPr>
          <a:xfrm>
            <a:off x="0" y="2182419"/>
            <a:ext cx="6411433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Input:</a:t>
            </a:r>
          </a:p>
          <a:p>
            <a:r>
              <a:rPr lang="en-US" dirty="0"/>
              <a:t>First Name: Alice</a:t>
            </a:r>
          </a:p>
          <a:p>
            <a:r>
              <a:rPr lang="en-US" dirty="0"/>
              <a:t>Age: 28</a:t>
            </a:r>
          </a:p>
          <a:p>
            <a:r>
              <a:rPr lang="en-US" dirty="0"/>
              <a:t>Email: alice@example.com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Expected Output:</a:t>
            </a:r>
          </a:p>
          <a:p>
            <a:r>
              <a:rPr lang="en-US" dirty="0"/>
              <a:t>Dear Alice,</a:t>
            </a:r>
          </a:p>
          <a:p>
            <a:r>
              <a:rPr lang="en-US" dirty="0"/>
              <a:t>We are excited to inform you that you have been selected as our 28-year-old customer. Please check your email at alice@example.com for more details.</a:t>
            </a:r>
          </a:p>
          <a:p>
            <a:endParaRPr lang="en-US" dirty="0"/>
          </a:p>
          <a:p>
            <a:r>
              <a:rPr lang="en-US" dirty="0"/>
              <a:t>Thank you for being a part of our community!</a:t>
            </a:r>
          </a:p>
        </p:txBody>
      </p:sp>
    </p:spTree>
    <p:extLst>
      <p:ext uri="{BB962C8B-B14F-4D97-AF65-F5344CB8AC3E}">
        <p14:creationId xmlns:p14="http://schemas.microsoft.com/office/powerpoint/2010/main" val="310408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75CCFC-49EF-B709-D00B-A5A47A476B6E}"/>
              </a:ext>
            </a:extLst>
          </p:cNvPr>
          <p:cNvSpPr txBox="1"/>
          <p:nvPr/>
        </p:nvSpPr>
        <p:spPr>
          <a:xfrm>
            <a:off x="0" y="58847"/>
            <a:ext cx="1219199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</a:t>
            </a:r>
            <a:r>
              <a:rPr lang="en-US" b="0" i="0" dirty="0">
                <a:solidFill>
                  <a:srgbClr val="C00000"/>
                </a:solidFill>
                <a:effectLst/>
                <a:latin typeface="Söhne"/>
              </a:rPr>
              <a:t>Personalized Message Generator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>
                <a:solidFill>
                  <a:srgbClr val="C00000"/>
                </a:solidFill>
              </a:rPr>
              <a:t>    // Step 1: Input</a:t>
            </a:r>
          </a:p>
          <a:p>
            <a:r>
              <a:rPr lang="en-US" dirty="0"/>
              <a:t>    string </a:t>
            </a:r>
            <a:r>
              <a:rPr lang="en-US" dirty="0" err="1">
                <a:highlight>
                  <a:srgbClr val="FFFF00"/>
                </a:highlight>
              </a:rPr>
              <a:t>firstName</a:t>
            </a:r>
            <a:r>
              <a:rPr lang="en-US" dirty="0"/>
              <a:t> = "Alice";</a:t>
            </a:r>
          </a:p>
          <a:p>
            <a:r>
              <a:rPr lang="en-US" dirty="0"/>
              <a:t>    int age = 28;</a:t>
            </a:r>
          </a:p>
          <a:p>
            <a:r>
              <a:rPr lang="en-US" dirty="0"/>
              <a:t>    string email = "alice@example.com";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    // Step 2: Formatting</a:t>
            </a:r>
          </a:p>
          <a:p>
            <a:r>
              <a:rPr lang="en-US" dirty="0"/>
              <a:t>    string </a:t>
            </a:r>
            <a:r>
              <a:rPr lang="en-US" b="1" dirty="0"/>
              <a:t>message</a:t>
            </a:r>
            <a:r>
              <a:rPr lang="en-US" dirty="0"/>
              <a:t> = "Dear " + </a:t>
            </a:r>
            <a:r>
              <a:rPr lang="en-US" dirty="0" err="1">
                <a:highlight>
                  <a:srgbClr val="FFFF00"/>
                </a:highlight>
              </a:rPr>
              <a:t>firstName</a:t>
            </a:r>
            <a:r>
              <a:rPr lang="en-US" dirty="0"/>
              <a:t> + ",\n\n";</a:t>
            </a:r>
          </a:p>
          <a:p>
            <a:r>
              <a:rPr lang="en-US" dirty="0"/>
              <a:t>    </a:t>
            </a:r>
            <a:r>
              <a:rPr lang="en-US" b="1" dirty="0"/>
              <a:t>message</a:t>
            </a:r>
            <a:r>
              <a:rPr lang="en-US" dirty="0"/>
              <a:t> += "We are excited to inform you that you have been selected as our " + </a:t>
            </a:r>
            <a:r>
              <a:rPr lang="en-US" b="1" dirty="0" err="1">
                <a:highlight>
                  <a:srgbClr val="FFFF00"/>
                </a:highlight>
              </a:rPr>
              <a:t>to_string</a:t>
            </a:r>
            <a:r>
              <a:rPr lang="en-US" b="1" dirty="0">
                <a:highlight>
                  <a:srgbClr val="FFFF00"/>
                </a:highlight>
              </a:rPr>
              <a:t>(age) </a:t>
            </a:r>
            <a:r>
              <a:rPr lang="en-US" dirty="0"/>
              <a:t>+ "-year-old customer. ";</a:t>
            </a:r>
          </a:p>
          <a:p>
            <a:r>
              <a:rPr lang="en-US" dirty="0"/>
              <a:t>    </a:t>
            </a:r>
            <a:r>
              <a:rPr lang="en-US" b="1" dirty="0"/>
              <a:t>message</a:t>
            </a:r>
            <a:r>
              <a:rPr lang="en-US" dirty="0"/>
              <a:t> += "Please check your email at " + email + " for more details.\n\n";</a:t>
            </a:r>
          </a:p>
          <a:p>
            <a:r>
              <a:rPr lang="en-US" dirty="0"/>
              <a:t>    </a:t>
            </a:r>
            <a:r>
              <a:rPr lang="en-US" b="1" dirty="0"/>
              <a:t>message</a:t>
            </a:r>
            <a:r>
              <a:rPr lang="en-US" dirty="0"/>
              <a:t> += "Thank you for being a part of our community!\n";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    // Step 3: Display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message;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613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0156-A67A-80C0-CC15-C8F34783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67"/>
            <a:ext cx="12192000" cy="61307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C00CC"/>
                </a:solidFill>
              </a:rPr>
              <a:t>string manipulation - 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erdana"/>
              </a:rPr>
              <a:t>omparing  </a:t>
            </a:r>
            <a:r>
              <a:rPr lang="en-US" sz="3200" dirty="0">
                <a:solidFill>
                  <a:srgbClr val="FF0000"/>
                </a:solidFill>
                <a:latin typeface="erdana"/>
              </a:rPr>
              <a:t>s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erdana"/>
              </a:rPr>
              <a:t>trings in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erdana"/>
              </a:rPr>
              <a:t>c++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6EAF-37A2-B0E7-7B7D-C75B6D2DF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3" y="773002"/>
            <a:ext cx="5991447" cy="151299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There are different ways to compare the strings: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Using </a:t>
            </a:r>
            <a:r>
              <a:rPr lang="en-US" sz="2000" dirty="0" err="1">
                <a:solidFill>
                  <a:srgbClr val="FF0000"/>
                </a:solidFill>
              </a:rPr>
              <a:t>strcmp</a:t>
            </a:r>
            <a:r>
              <a:rPr lang="en-US" sz="2000" dirty="0"/>
              <a:t>()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Using </a:t>
            </a:r>
            <a:r>
              <a:rPr lang="en-US" sz="2000" b="1" dirty="0">
                <a:solidFill>
                  <a:srgbClr val="FF0000"/>
                </a:solidFill>
              </a:rPr>
              <a:t>compare() </a:t>
            </a:r>
            <a:r>
              <a:rPr lang="en-US" sz="2000" dirty="0"/>
              <a:t>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Using </a:t>
            </a:r>
            <a:r>
              <a:rPr lang="en-US" sz="2000" dirty="0">
                <a:solidFill>
                  <a:srgbClr val="FF0000"/>
                </a:solidFill>
              </a:rPr>
              <a:t>Relational Operators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DDCE7-F92F-50F9-1867-19F1A7AF3523}"/>
              </a:ext>
            </a:extLst>
          </p:cNvPr>
          <p:cNvSpPr txBox="1"/>
          <p:nvPr/>
        </p:nvSpPr>
        <p:spPr>
          <a:xfrm>
            <a:off x="104554" y="2377965"/>
            <a:ext cx="5892210" cy="412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1.strcmp():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/>
              <a:t>strcmp</a:t>
            </a:r>
            <a:r>
              <a:rPr lang="en-US" dirty="0"/>
              <a:t>() function compares two char arrays in </a:t>
            </a:r>
            <a:r>
              <a:rPr lang="en-US" b="1" dirty="0"/>
              <a:t>lexicographical manner.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i</a:t>
            </a:r>
            <a:r>
              <a:rPr lang="en-US" dirty="0"/>
              <a:t>. e. matches every character for every index in both strings</a:t>
            </a:r>
          </a:p>
          <a:p>
            <a:r>
              <a:rPr lang="en-US" b="1" dirty="0">
                <a:solidFill>
                  <a:srgbClr val="FF0000"/>
                </a:solidFill>
              </a:rPr>
              <a:t>int k= </a:t>
            </a:r>
            <a:r>
              <a:rPr lang="en-US" b="1" dirty="0" err="1">
                <a:solidFill>
                  <a:srgbClr val="FF0000"/>
                </a:solidFill>
              </a:rPr>
              <a:t>strcmp</a:t>
            </a:r>
            <a:r>
              <a:rPr lang="en-US" b="1" dirty="0">
                <a:solidFill>
                  <a:srgbClr val="FF0000"/>
                </a:solidFill>
              </a:rPr>
              <a:t>(s1, s2);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Function returns: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Returns 0 </a:t>
            </a:r>
            <a:r>
              <a:rPr lang="en-US" sz="1600" dirty="0"/>
              <a:t>if both the </a:t>
            </a:r>
            <a:r>
              <a:rPr lang="en-US" sz="1600" b="1" dirty="0"/>
              <a:t>strings are the same</a:t>
            </a:r>
            <a:r>
              <a:rPr lang="en-US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Returns &lt; 0   if the value of the character of the 1st string is smaller as compared to the 2nd string input.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Results  &gt; 0  when the second string is greater in comparison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0212B3D-00F0-2EBD-5DFE-29E7E74C7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3E8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239D1-484E-E98A-050C-DBD0C4D629A9}"/>
              </a:ext>
            </a:extLst>
          </p:cNvPr>
          <p:cNvSpPr txBox="1"/>
          <p:nvPr/>
        </p:nvSpPr>
        <p:spPr>
          <a:xfrm>
            <a:off x="6071194" y="691670"/>
            <a:ext cx="6097772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</a:t>
            </a:r>
            <a:r>
              <a:rPr lang="en-US" dirty="0" err="1"/>
              <a:t>cstring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</a:t>
            </a:r>
            <a:r>
              <a:rPr lang="en-US" b="1" dirty="0"/>
              <a:t>main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char str1[50], str2[50];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the first string: ";</a:t>
            </a:r>
          </a:p>
          <a:p>
            <a:r>
              <a:rPr lang="en-US" dirty="0"/>
              <a:t>    </a:t>
            </a:r>
            <a:r>
              <a:rPr lang="en-US" dirty="0" err="1"/>
              <a:t>cin.getline</a:t>
            </a:r>
            <a:r>
              <a:rPr lang="en-US" dirty="0"/>
              <a:t>(str1, </a:t>
            </a:r>
            <a:r>
              <a:rPr lang="en-US" dirty="0" err="1"/>
              <a:t>sizeof</a:t>
            </a:r>
            <a:r>
              <a:rPr lang="en-US" dirty="0"/>
              <a:t>(str1));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the second string: ";</a:t>
            </a:r>
          </a:p>
          <a:p>
            <a:r>
              <a:rPr lang="en-US" dirty="0"/>
              <a:t>    </a:t>
            </a:r>
            <a:r>
              <a:rPr lang="en-US" dirty="0" err="1"/>
              <a:t>cin.getline</a:t>
            </a:r>
            <a:r>
              <a:rPr lang="en-US" dirty="0"/>
              <a:t>(str2, </a:t>
            </a:r>
            <a:r>
              <a:rPr lang="en-US" dirty="0" err="1"/>
              <a:t>sizeof</a:t>
            </a:r>
            <a:r>
              <a:rPr lang="en-US" dirty="0"/>
              <a:t>(str2));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    int 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comparisonResult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 = 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strcmp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(str1, str2);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comparisonResult</a:t>
            </a:r>
            <a:r>
              <a:rPr lang="en-US" dirty="0"/>
              <a:t> == 0)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>
                <a:solidFill>
                  <a:srgbClr val="FF0000"/>
                </a:solidFill>
              </a:rPr>
              <a:t>Both strings are equal</a:t>
            </a:r>
            <a:r>
              <a:rPr lang="en-US" dirty="0"/>
              <a:t>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 else if (</a:t>
            </a:r>
            <a:r>
              <a:rPr lang="en-US" dirty="0" err="1"/>
              <a:t>comparisonResult</a:t>
            </a:r>
            <a:r>
              <a:rPr lang="en-US" dirty="0"/>
              <a:t> &lt; 0)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"String 1 is less than String 2."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"String 1 is greater than String 2."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20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0156-A67A-80C0-CC15-C8F34783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67"/>
            <a:ext cx="12192000" cy="61307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C00CC"/>
                </a:solidFill>
              </a:rPr>
              <a:t>string manipulation - 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erdana"/>
              </a:rPr>
              <a:t>omparing  </a:t>
            </a:r>
            <a:r>
              <a:rPr lang="en-US" sz="3200" dirty="0">
                <a:solidFill>
                  <a:srgbClr val="FF0000"/>
                </a:solidFill>
                <a:latin typeface="erdana"/>
              </a:rPr>
              <a:t>s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erdana"/>
              </a:rPr>
              <a:t>trings in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erdana"/>
              </a:rPr>
              <a:t>c++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DDCE7-F92F-50F9-1867-19F1A7AF3523}"/>
              </a:ext>
            </a:extLst>
          </p:cNvPr>
          <p:cNvSpPr txBox="1"/>
          <p:nvPr/>
        </p:nvSpPr>
        <p:spPr>
          <a:xfrm>
            <a:off x="0" y="691670"/>
            <a:ext cx="575398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Using compare()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compares the value of the string object to the sequence of characters specified by its parameter.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k= str1.compare(str2); 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k==0 :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means both the strings are equal.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k&gt;0 :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either the value of the first character is greater in the compared string or all the compared characters match but the compared string is longer.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k&lt;0 :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either the value of the first character is lower in the compared string or all the compared characters match but the compared string is shorter.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0212B3D-00F0-2EBD-5DFE-29E7E74C7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3E8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239D1-484E-E98A-050C-DBD0C4D629A9}"/>
              </a:ext>
            </a:extLst>
          </p:cNvPr>
          <p:cNvSpPr txBox="1"/>
          <p:nvPr/>
        </p:nvSpPr>
        <p:spPr>
          <a:xfrm>
            <a:off x="6071194" y="691670"/>
            <a:ext cx="6097772" cy="6463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string str1 = "Hello";</a:t>
            </a:r>
          </a:p>
          <a:p>
            <a:r>
              <a:rPr lang="en-US" dirty="0"/>
              <a:t>    string str2 = "World";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>
                <a:highlight>
                  <a:srgbClr val="FFFF00"/>
                </a:highlight>
              </a:rPr>
              <a:t>  int result = str1.compare(str2);</a:t>
            </a:r>
          </a:p>
          <a:p>
            <a:endParaRPr lang="en-US" dirty="0"/>
          </a:p>
          <a:p>
            <a:r>
              <a:rPr lang="en-US" dirty="0"/>
              <a:t>    if (result == 0)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"Strings are equal."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 else if (result &lt; 0)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"str1 is less than str2."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"str1 is greater than str2."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2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3977</Words>
  <Application>Microsoft Office PowerPoint</Application>
  <PresentationFormat>Widescreen</PresentationFormat>
  <Paragraphs>609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erdana</vt:lpstr>
      <vt:lpstr>Inter</vt:lpstr>
      <vt:lpstr>inter-regular</vt:lpstr>
      <vt:lpstr>Nunito</vt:lpstr>
      <vt:lpstr>Söhne</vt:lpstr>
      <vt:lpstr>Söhne Mono</vt:lpstr>
      <vt:lpstr>Wingdings</vt:lpstr>
      <vt:lpstr>Office Theme</vt:lpstr>
      <vt:lpstr>String manipulation in c++</vt:lpstr>
      <vt:lpstr>Taking string Input</vt:lpstr>
      <vt:lpstr>string manipulation </vt:lpstr>
      <vt:lpstr>string manipulation - concatenation of strings</vt:lpstr>
      <vt:lpstr>string manipulation - concatenation of strings</vt:lpstr>
      <vt:lpstr>PowerPoint Presentation</vt:lpstr>
      <vt:lpstr>PowerPoint Presentation</vt:lpstr>
      <vt:lpstr>string manipulation - comparing  strings in c++</vt:lpstr>
      <vt:lpstr>string manipulation - comparing  strings in c++</vt:lpstr>
      <vt:lpstr>PowerPoint Presentation</vt:lpstr>
      <vt:lpstr>PowerPoint Presentation</vt:lpstr>
      <vt:lpstr>Comparing  Strings in C++</vt:lpstr>
      <vt:lpstr>Comparing  Strings using &gt; and &lt; operators</vt:lpstr>
      <vt:lpstr>Manipulation of strings using operator Overloading (&gt;)</vt:lpstr>
      <vt:lpstr>PowerPoint Presentation</vt:lpstr>
      <vt:lpstr>PowerPoint Presentation</vt:lpstr>
      <vt:lpstr>Manipulation of strings using operator Overloading (==)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in c++</dc:title>
  <dc:creator>naveench</dc:creator>
  <cp:lastModifiedBy>naveench</cp:lastModifiedBy>
  <cp:revision>38</cp:revision>
  <dcterms:created xsi:type="dcterms:W3CDTF">2023-10-18T12:06:59Z</dcterms:created>
  <dcterms:modified xsi:type="dcterms:W3CDTF">2023-10-20T04:06:01Z</dcterms:modified>
</cp:coreProperties>
</file>