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301" r:id="rId3"/>
    <p:sldId id="303" r:id="rId4"/>
    <p:sldId id="304" r:id="rId5"/>
    <p:sldId id="306" r:id="rId6"/>
    <p:sldId id="307" r:id="rId7"/>
    <p:sldId id="305" r:id="rId8"/>
    <p:sldId id="312" r:id="rId9"/>
    <p:sldId id="311" r:id="rId10"/>
    <p:sldId id="308" r:id="rId11"/>
    <p:sldId id="313" r:id="rId12"/>
    <p:sldId id="314" r:id="rId13"/>
    <p:sldId id="315" r:id="rId14"/>
    <p:sldId id="324" r:id="rId15"/>
    <p:sldId id="316" r:id="rId16"/>
    <p:sldId id="317" r:id="rId17"/>
    <p:sldId id="318" r:id="rId18"/>
    <p:sldId id="319" r:id="rId19"/>
    <p:sldId id="309" r:id="rId20"/>
    <p:sldId id="310" r:id="rId21"/>
    <p:sldId id="335" r:id="rId22"/>
    <p:sldId id="368" r:id="rId23"/>
    <p:sldId id="320" r:id="rId24"/>
    <p:sldId id="375" r:id="rId25"/>
    <p:sldId id="321" r:id="rId26"/>
    <p:sldId id="376" r:id="rId27"/>
    <p:sldId id="326" r:id="rId28"/>
    <p:sldId id="325" r:id="rId29"/>
    <p:sldId id="327" r:id="rId30"/>
    <p:sldId id="328" r:id="rId31"/>
    <p:sldId id="369" r:id="rId32"/>
    <p:sldId id="370" r:id="rId33"/>
    <p:sldId id="330" r:id="rId34"/>
    <p:sldId id="329" r:id="rId35"/>
    <p:sldId id="372" r:id="rId36"/>
    <p:sldId id="371" r:id="rId37"/>
    <p:sldId id="323" r:id="rId38"/>
    <p:sldId id="332" r:id="rId39"/>
    <p:sldId id="333" r:id="rId40"/>
    <p:sldId id="334" r:id="rId41"/>
    <p:sldId id="33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99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9T05:55:37.285"/>
    </inkml:context>
    <inkml:brush xml:id="br0">
      <inkml:brushProperty name="width" value="0.05" units="cm"/>
      <inkml:brushProperty name="height" value="0.05" units="cm"/>
      <inkml:brushProperty name="color" value="#E71224"/>
    </inkml:brush>
  </inkml:definitions>
  <inkml:trace contextRef="#ctx0" brushRef="#br0">4323 0 24575,'-41'2'0,"-68"12"0,25-2 0,42-5 0,-65 19 0,17-3 0,-202 42 0,179-35 0,-131 52 0,-102 63 0,234-96 0,-36 6 0,-34 16 0,94-31 0,-98 50 0,-458 313 0,488-313 0,100-61 0,1 3 0,-69 53 0,87-55 0,-4 2 0,1 3 0,-38 42 0,10-6 0,45-50 0,1 2 0,1 1 0,-29 43 0,-1 15 0,-35 54 0,-134 290 0,206-390 0,-247 631 0,249-627 0,2 1 0,2 0 0,-4 51 0,-10 47 0,12-80 0,2 0 0,-1 67 0,10 122 0,2-89 0,-4-131 0,1 9 0,5 46 0,-3-69 0,1 0 0,0-1 0,1 1 0,1-1 0,0 0 0,12 22 0,48 70 0,13 23 0,-47-76 0,62 78 0,-44-64 0,-26-38 0,1 0 0,0-2 0,49 40 0,92 56 0,-53-40 0,-46-32 0,2-3 0,118 61 0,26 14 0,-68-35 0,48 32 0,-121-71 0,147 72 0,-75-57 0,177 73 0,-52-30 0,55 20 0,-225-97 0,200 31 0,-57-14 0,41 4 0,-242-43 0,-1 1 0,51 18 0,-4-1 0,415 82 0,-449-98-1365,-13-3-5461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9T05:55:38.750"/>
    </inkml:context>
    <inkml:brush xml:id="br0">
      <inkml:brushProperty name="width" value="0.05" units="cm"/>
      <inkml:brushProperty name="height" value="0.05" units="cm"/>
      <inkml:brushProperty name="color" value="#E71224"/>
    </inkml:brush>
  </inkml:definitions>
  <inkml:trace contextRef="#ctx0" brushRef="#br0">0 4 24575,'0'-1'0,"1"1"0,-1 0 0,0 0 0,1-1 0,-1 1 0,1 0 0,-1-1 0,0 1 0,1 0 0,-1 0 0,1 0 0,-1 0 0,1-1 0,-1 1 0,1 0 0,-1 0 0,1 0 0,-1 0 0,1 0 0,-1 0 0,1 0 0,-1 0 0,0 0 0,1 1 0,-1-1 0,1 0 0,-1 0 0,1 0 0,-1 0 0,1 1 0,-1-1 0,0 0 0,1 0 0,-1 1 0,1-1 0,-1 0 0,0 1 0,1-1 0,-1 0 0,1 1 0,28 17 0,-21-13 0,44 31 0,-1 1 0,-2 3 0,83 86 0,-28-9-1365,-85-94-5461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9T05:55:40.499"/>
    </inkml:context>
    <inkml:brush xml:id="br0">
      <inkml:brushProperty name="width" value="0.05" units="cm"/>
      <inkml:brushProperty name="height" value="0.05" units="cm"/>
      <inkml:brushProperty name="color" value="#E71224"/>
    </inkml:brush>
  </inkml:definitions>
  <inkml:trace contextRef="#ctx0" brushRef="#br0">0 300 24575,'5'-4'0,"6"-3"0,1-3 0,7-1 0,6-3 0,3-3 0,2 0 0,-6 0 0,0 1 0,-1 0 0,0-2 0,2-3 0,0 2 0,1 0 0,1-7 0,0 2 0,5 0 0,-3 5-8191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9T05:55:44.098"/>
    </inkml:context>
    <inkml:brush xml:id="br0">
      <inkml:brushProperty name="width" value="0.05" units="cm"/>
      <inkml:brushProperty name="height" value="0.05" units="cm"/>
      <inkml:brushProperty name="color" value="#E71224"/>
    </inkml:brush>
  </inkml:definitions>
  <inkml:trace contextRef="#ctx0" brushRef="#br0">0 1 24575,'49'3'0,"-1"2"0,0 2 0,77 22 0,-58-13 0,410 85 0,620 100 0,-928-165 0,191 68 0,-268-70 0,-2 3 0,-2 4 0,133 85 0,-129-66 0,-3 3 0,-3 5 0,83 84 0,-139-115 0,-1 1 0,-2 1 0,-2 2 0,30 64 0,-40-76 0,69 126 0,-25-49 0,64 160 0,-48-87 0,14 38 0,-53-78 0,-16-51 0,-3-11 0,-4 1 0,-3 1 0,-4 0 0,-4 106 0,-3-82 0,-4 133 0,1-188 0,-2-1 0,-23 90 0,14-91 0,-1 0 0,-2-1 0,-3-1 0,-1 0 0,-38 53 0,2-2 0,34-54 0,-57 75 0,41-69 0,-1-1 0,-3-2 0,-1-3 0,-2-1 0,-88 56 0,-39 3 0,-251 104 0,-51-20 0,114-42 0,81-28 0,77-28 0,-259 112 0,409-168 0,1 2 0,-93 73 0,87-59 0,-21 7 0,54-36 0,2 0 0,-43 35 0,32-21 0,-2-1 0,-1-2 0,-42 22 0,59-36 0,-36 21-1365,41-28-5461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9T05:55:45.828"/>
    </inkml:context>
    <inkml:brush xml:id="br0">
      <inkml:brushProperty name="width" value="0.05" units="cm"/>
      <inkml:brushProperty name="height" value="0.05" units="cm"/>
      <inkml:brushProperty name="color" value="#E71224"/>
    </inkml:brush>
  </inkml:definitions>
  <inkml:trace contextRef="#ctx0" brushRef="#br0">183 0 24575,'0'27'0,"0"5"0,-5 48 0,4-69 0,-1 0 0,-1-1 0,0 1 0,0-1 0,-1 1 0,-1-1 0,0 0 0,-7 11 0,-43 51 0,39-54 0,2 1 0,0 0 0,1 0 0,-10 22 0,22-38 0,0-1 0,1 0 0,-1 1 0,1 0 0,-1-1 0,1 1 0,0-1 0,0 1 0,0-1 0,0 1 0,1-1 0,-1 1 0,1-1 0,0 1 0,-1-1 0,1 1 0,0-1 0,0 0 0,1 1 0,-1-1 0,0 0 0,1 0 0,-1 0 0,1 0 0,0 0 0,2 2 0,7 6 0,1 0 0,0 0 0,17 10 0,-8-5 0,17 14 0,97 66 0,-61-49-1365,-53-34-5461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EAB6-C6BA-B584-FD6A-DD4D7E3CDD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C6CD81-CDA8-891E-2581-4C7CD65FA7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D218CB-F628-88B6-D197-A9475BDD4EA1}"/>
              </a:ext>
            </a:extLst>
          </p:cNvPr>
          <p:cNvSpPr>
            <a:spLocks noGrp="1"/>
          </p:cNvSpPr>
          <p:nvPr>
            <p:ph type="dt" sz="half" idx="10"/>
          </p:nvPr>
        </p:nvSpPr>
        <p:spPr/>
        <p:txBody>
          <a:bodyPr/>
          <a:lstStyle/>
          <a:p>
            <a:fld id="{421C0217-DFFB-4D36-B02D-29097FD8C56F}" type="datetimeFigureOut">
              <a:rPr lang="en-US" smtClean="0"/>
              <a:t>11/19/2023</a:t>
            </a:fld>
            <a:endParaRPr lang="en-US"/>
          </a:p>
        </p:txBody>
      </p:sp>
      <p:sp>
        <p:nvSpPr>
          <p:cNvPr id="5" name="Footer Placeholder 4">
            <a:extLst>
              <a:ext uri="{FF2B5EF4-FFF2-40B4-BE49-F238E27FC236}">
                <a16:creationId xmlns:a16="http://schemas.microsoft.com/office/drawing/2014/main" id="{AB343378-0D04-7E63-CF10-84302C016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EF5A3-2286-0C79-CCF2-25851C849941}"/>
              </a:ext>
            </a:extLst>
          </p:cNvPr>
          <p:cNvSpPr>
            <a:spLocks noGrp="1"/>
          </p:cNvSpPr>
          <p:nvPr>
            <p:ph type="sldNum" sz="quarter" idx="12"/>
          </p:nvPr>
        </p:nvSpPr>
        <p:spPr/>
        <p:txBody>
          <a:bodyPr/>
          <a:lstStyle/>
          <a:p>
            <a:fld id="{887E20B0-5F3E-4EB7-A70D-223A5844E76D}" type="slidenum">
              <a:rPr lang="en-US" smtClean="0"/>
              <a:t>‹#›</a:t>
            </a:fld>
            <a:endParaRPr lang="en-US"/>
          </a:p>
        </p:txBody>
      </p:sp>
    </p:spTree>
    <p:extLst>
      <p:ext uri="{BB962C8B-B14F-4D97-AF65-F5344CB8AC3E}">
        <p14:creationId xmlns:p14="http://schemas.microsoft.com/office/powerpoint/2010/main" val="4162472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861D-CD49-5FE4-FAA2-9455C4D9AA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01C7B4-B9B0-3C9D-BD99-8E8FC9F8CA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56389-1CBD-012F-A61E-51BA82CB9A95}"/>
              </a:ext>
            </a:extLst>
          </p:cNvPr>
          <p:cNvSpPr>
            <a:spLocks noGrp="1"/>
          </p:cNvSpPr>
          <p:nvPr>
            <p:ph type="dt" sz="half" idx="10"/>
          </p:nvPr>
        </p:nvSpPr>
        <p:spPr/>
        <p:txBody>
          <a:bodyPr/>
          <a:lstStyle/>
          <a:p>
            <a:fld id="{421C0217-DFFB-4D36-B02D-29097FD8C56F}" type="datetimeFigureOut">
              <a:rPr lang="en-US" smtClean="0"/>
              <a:t>11/19/2023</a:t>
            </a:fld>
            <a:endParaRPr lang="en-US"/>
          </a:p>
        </p:txBody>
      </p:sp>
      <p:sp>
        <p:nvSpPr>
          <p:cNvPr id="5" name="Footer Placeholder 4">
            <a:extLst>
              <a:ext uri="{FF2B5EF4-FFF2-40B4-BE49-F238E27FC236}">
                <a16:creationId xmlns:a16="http://schemas.microsoft.com/office/drawing/2014/main" id="{B058B41C-56C6-06E9-91BA-6FBB3C3AC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96FF9-FBD4-41BC-F030-4D7F81805680}"/>
              </a:ext>
            </a:extLst>
          </p:cNvPr>
          <p:cNvSpPr>
            <a:spLocks noGrp="1"/>
          </p:cNvSpPr>
          <p:nvPr>
            <p:ph type="sldNum" sz="quarter" idx="12"/>
          </p:nvPr>
        </p:nvSpPr>
        <p:spPr/>
        <p:txBody>
          <a:bodyPr/>
          <a:lstStyle/>
          <a:p>
            <a:fld id="{887E20B0-5F3E-4EB7-A70D-223A5844E76D}" type="slidenum">
              <a:rPr lang="en-US" smtClean="0"/>
              <a:t>‹#›</a:t>
            </a:fld>
            <a:endParaRPr lang="en-US"/>
          </a:p>
        </p:txBody>
      </p:sp>
    </p:spTree>
    <p:extLst>
      <p:ext uri="{BB962C8B-B14F-4D97-AF65-F5344CB8AC3E}">
        <p14:creationId xmlns:p14="http://schemas.microsoft.com/office/powerpoint/2010/main" val="246035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AC36E8-FC80-6A63-80BC-F5A66EE8A0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70AE2E-9DE3-0166-C9C1-16E1966DDA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D95DA6-1012-32BE-325E-8678945D59B9}"/>
              </a:ext>
            </a:extLst>
          </p:cNvPr>
          <p:cNvSpPr>
            <a:spLocks noGrp="1"/>
          </p:cNvSpPr>
          <p:nvPr>
            <p:ph type="dt" sz="half" idx="10"/>
          </p:nvPr>
        </p:nvSpPr>
        <p:spPr/>
        <p:txBody>
          <a:bodyPr/>
          <a:lstStyle/>
          <a:p>
            <a:fld id="{421C0217-DFFB-4D36-B02D-29097FD8C56F}" type="datetimeFigureOut">
              <a:rPr lang="en-US" smtClean="0"/>
              <a:t>11/19/2023</a:t>
            </a:fld>
            <a:endParaRPr lang="en-US"/>
          </a:p>
        </p:txBody>
      </p:sp>
      <p:sp>
        <p:nvSpPr>
          <p:cNvPr id="5" name="Footer Placeholder 4">
            <a:extLst>
              <a:ext uri="{FF2B5EF4-FFF2-40B4-BE49-F238E27FC236}">
                <a16:creationId xmlns:a16="http://schemas.microsoft.com/office/drawing/2014/main" id="{D87ADC07-B703-C585-92B9-1DA549066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2ED09-8D2C-6139-C22B-6A8215DE38FC}"/>
              </a:ext>
            </a:extLst>
          </p:cNvPr>
          <p:cNvSpPr>
            <a:spLocks noGrp="1"/>
          </p:cNvSpPr>
          <p:nvPr>
            <p:ph type="sldNum" sz="quarter" idx="12"/>
          </p:nvPr>
        </p:nvSpPr>
        <p:spPr/>
        <p:txBody>
          <a:bodyPr/>
          <a:lstStyle/>
          <a:p>
            <a:fld id="{887E20B0-5F3E-4EB7-A70D-223A5844E76D}" type="slidenum">
              <a:rPr lang="en-US" smtClean="0"/>
              <a:t>‹#›</a:t>
            </a:fld>
            <a:endParaRPr lang="en-US"/>
          </a:p>
        </p:txBody>
      </p:sp>
    </p:spTree>
    <p:extLst>
      <p:ext uri="{BB962C8B-B14F-4D97-AF65-F5344CB8AC3E}">
        <p14:creationId xmlns:p14="http://schemas.microsoft.com/office/powerpoint/2010/main" val="735660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6B33-BA12-106B-BFA1-78D025702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FBB3A3-203D-874E-9B09-4B0A4B36A8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B6E11-E108-587B-15DD-E94E0CE81341}"/>
              </a:ext>
            </a:extLst>
          </p:cNvPr>
          <p:cNvSpPr>
            <a:spLocks noGrp="1"/>
          </p:cNvSpPr>
          <p:nvPr>
            <p:ph type="dt" sz="half" idx="10"/>
          </p:nvPr>
        </p:nvSpPr>
        <p:spPr/>
        <p:txBody>
          <a:bodyPr/>
          <a:lstStyle/>
          <a:p>
            <a:fld id="{421C0217-DFFB-4D36-B02D-29097FD8C56F}" type="datetimeFigureOut">
              <a:rPr lang="en-US" smtClean="0"/>
              <a:t>11/19/2023</a:t>
            </a:fld>
            <a:endParaRPr lang="en-US"/>
          </a:p>
        </p:txBody>
      </p:sp>
      <p:sp>
        <p:nvSpPr>
          <p:cNvPr id="5" name="Footer Placeholder 4">
            <a:extLst>
              <a:ext uri="{FF2B5EF4-FFF2-40B4-BE49-F238E27FC236}">
                <a16:creationId xmlns:a16="http://schemas.microsoft.com/office/drawing/2014/main" id="{23D7A3C5-B893-22A7-0CF8-3C1944815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646FC-2B97-2465-4705-91DB30A8E14E}"/>
              </a:ext>
            </a:extLst>
          </p:cNvPr>
          <p:cNvSpPr>
            <a:spLocks noGrp="1"/>
          </p:cNvSpPr>
          <p:nvPr>
            <p:ph type="sldNum" sz="quarter" idx="12"/>
          </p:nvPr>
        </p:nvSpPr>
        <p:spPr/>
        <p:txBody>
          <a:bodyPr/>
          <a:lstStyle/>
          <a:p>
            <a:fld id="{887E20B0-5F3E-4EB7-A70D-223A5844E76D}" type="slidenum">
              <a:rPr lang="en-US" smtClean="0"/>
              <a:t>‹#›</a:t>
            </a:fld>
            <a:endParaRPr lang="en-US"/>
          </a:p>
        </p:txBody>
      </p:sp>
    </p:spTree>
    <p:extLst>
      <p:ext uri="{BB962C8B-B14F-4D97-AF65-F5344CB8AC3E}">
        <p14:creationId xmlns:p14="http://schemas.microsoft.com/office/powerpoint/2010/main" val="206177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0B2C-08B6-A8DA-2E0A-9DB882C867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CFBA5F-FCB8-9CB3-C50A-6223FE1B94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93F4EC-0B00-BADE-EA0E-5F9EABAFA710}"/>
              </a:ext>
            </a:extLst>
          </p:cNvPr>
          <p:cNvSpPr>
            <a:spLocks noGrp="1"/>
          </p:cNvSpPr>
          <p:nvPr>
            <p:ph type="dt" sz="half" idx="10"/>
          </p:nvPr>
        </p:nvSpPr>
        <p:spPr/>
        <p:txBody>
          <a:bodyPr/>
          <a:lstStyle/>
          <a:p>
            <a:fld id="{421C0217-DFFB-4D36-B02D-29097FD8C56F}" type="datetimeFigureOut">
              <a:rPr lang="en-US" smtClean="0"/>
              <a:t>11/19/2023</a:t>
            </a:fld>
            <a:endParaRPr lang="en-US"/>
          </a:p>
        </p:txBody>
      </p:sp>
      <p:sp>
        <p:nvSpPr>
          <p:cNvPr id="5" name="Footer Placeholder 4">
            <a:extLst>
              <a:ext uri="{FF2B5EF4-FFF2-40B4-BE49-F238E27FC236}">
                <a16:creationId xmlns:a16="http://schemas.microsoft.com/office/drawing/2014/main" id="{46CC7352-F12B-21B7-E311-2D21A8852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75A64-14E0-49BB-8319-98328927DCAA}"/>
              </a:ext>
            </a:extLst>
          </p:cNvPr>
          <p:cNvSpPr>
            <a:spLocks noGrp="1"/>
          </p:cNvSpPr>
          <p:nvPr>
            <p:ph type="sldNum" sz="quarter" idx="12"/>
          </p:nvPr>
        </p:nvSpPr>
        <p:spPr/>
        <p:txBody>
          <a:bodyPr/>
          <a:lstStyle/>
          <a:p>
            <a:fld id="{887E20B0-5F3E-4EB7-A70D-223A5844E76D}" type="slidenum">
              <a:rPr lang="en-US" smtClean="0"/>
              <a:t>‹#›</a:t>
            </a:fld>
            <a:endParaRPr lang="en-US"/>
          </a:p>
        </p:txBody>
      </p:sp>
    </p:spTree>
    <p:extLst>
      <p:ext uri="{BB962C8B-B14F-4D97-AF65-F5344CB8AC3E}">
        <p14:creationId xmlns:p14="http://schemas.microsoft.com/office/powerpoint/2010/main" val="140462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3582-289C-3880-1FF6-AB83EEDA70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01005-A788-EF9F-0829-9DADFC8E8F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E437C7-DB8F-B558-D6A7-7E101EE632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F57B44-97A3-0E43-76F0-293338739CFA}"/>
              </a:ext>
            </a:extLst>
          </p:cNvPr>
          <p:cNvSpPr>
            <a:spLocks noGrp="1"/>
          </p:cNvSpPr>
          <p:nvPr>
            <p:ph type="dt" sz="half" idx="10"/>
          </p:nvPr>
        </p:nvSpPr>
        <p:spPr/>
        <p:txBody>
          <a:bodyPr/>
          <a:lstStyle/>
          <a:p>
            <a:fld id="{421C0217-DFFB-4D36-B02D-29097FD8C56F}" type="datetimeFigureOut">
              <a:rPr lang="en-US" smtClean="0"/>
              <a:t>11/19/2023</a:t>
            </a:fld>
            <a:endParaRPr lang="en-US"/>
          </a:p>
        </p:txBody>
      </p:sp>
      <p:sp>
        <p:nvSpPr>
          <p:cNvPr id="6" name="Footer Placeholder 5">
            <a:extLst>
              <a:ext uri="{FF2B5EF4-FFF2-40B4-BE49-F238E27FC236}">
                <a16:creationId xmlns:a16="http://schemas.microsoft.com/office/drawing/2014/main" id="{82585D73-0FDC-1376-D0A2-813509707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4CF3FB-2A40-5051-8BD2-2F4D7E44E0FB}"/>
              </a:ext>
            </a:extLst>
          </p:cNvPr>
          <p:cNvSpPr>
            <a:spLocks noGrp="1"/>
          </p:cNvSpPr>
          <p:nvPr>
            <p:ph type="sldNum" sz="quarter" idx="12"/>
          </p:nvPr>
        </p:nvSpPr>
        <p:spPr/>
        <p:txBody>
          <a:bodyPr/>
          <a:lstStyle/>
          <a:p>
            <a:fld id="{887E20B0-5F3E-4EB7-A70D-223A5844E76D}" type="slidenum">
              <a:rPr lang="en-US" smtClean="0"/>
              <a:t>‹#›</a:t>
            </a:fld>
            <a:endParaRPr lang="en-US"/>
          </a:p>
        </p:txBody>
      </p:sp>
    </p:spTree>
    <p:extLst>
      <p:ext uri="{BB962C8B-B14F-4D97-AF65-F5344CB8AC3E}">
        <p14:creationId xmlns:p14="http://schemas.microsoft.com/office/powerpoint/2010/main" val="1018112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65A26-1A8B-4443-98A5-A4FEFF9C43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81DC13-34D2-E51D-D217-7A0A8AA166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9E36D8-0D4A-022A-B7DC-9C2F7659E6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3F2FEB-4E04-3897-8A89-7DB7DD2AD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25361E-9AFD-E05A-3166-6B373F6396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234536-D36F-B7B5-6D17-5745910ED56E}"/>
              </a:ext>
            </a:extLst>
          </p:cNvPr>
          <p:cNvSpPr>
            <a:spLocks noGrp="1"/>
          </p:cNvSpPr>
          <p:nvPr>
            <p:ph type="dt" sz="half" idx="10"/>
          </p:nvPr>
        </p:nvSpPr>
        <p:spPr/>
        <p:txBody>
          <a:bodyPr/>
          <a:lstStyle/>
          <a:p>
            <a:fld id="{421C0217-DFFB-4D36-B02D-29097FD8C56F}" type="datetimeFigureOut">
              <a:rPr lang="en-US" smtClean="0"/>
              <a:t>11/19/2023</a:t>
            </a:fld>
            <a:endParaRPr lang="en-US"/>
          </a:p>
        </p:txBody>
      </p:sp>
      <p:sp>
        <p:nvSpPr>
          <p:cNvPr id="8" name="Footer Placeholder 7">
            <a:extLst>
              <a:ext uri="{FF2B5EF4-FFF2-40B4-BE49-F238E27FC236}">
                <a16:creationId xmlns:a16="http://schemas.microsoft.com/office/drawing/2014/main" id="{5BD4B63C-39F4-5518-475B-51D89176B5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AC3CF3-DCCE-1315-DE43-AA8F76700B9F}"/>
              </a:ext>
            </a:extLst>
          </p:cNvPr>
          <p:cNvSpPr>
            <a:spLocks noGrp="1"/>
          </p:cNvSpPr>
          <p:nvPr>
            <p:ph type="sldNum" sz="quarter" idx="12"/>
          </p:nvPr>
        </p:nvSpPr>
        <p:spPr/>
        <p:txBody>
          <a:bodyPr/>
          <a:lstStyle/>
          <a:p>
            <a:fld id="{887E20B0-5F3E-4EB7-A70D-223A5844E76D}" type="slidenum">
              <a:rPr lang="en-US" smtClean="0"/>
              <a:t>‹#›</a:t>
            </a:fld>
            <a:endParaRPr lang="en-US"/>
          </a:p>
        </p:txBody>
      </p:sp>
    </p:spTree>
    <p:extLst>
      <p:ext uri="{BB962C8B-B14F-4D97-AF65-F5344CB8AC3E}">
        <p14:creationId xmlns:p14="http://schemas.microsoft.com/office/powerpoint/2010/main" val="52723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DA83-B401-FD1D-5B9F-44763F697B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0ED002-5642-CFFE-E823-27B9E02420CF}"/>
              </a:ext>
            </a:extLst>
          </p:cNvPr>
          <p:cNvSpPr>
            <a:spLocks noGrp="1"/>
          </p:cNvSpPr>
          <p:nvPr>
            <p:ph type="dt" sz="half" idx="10"/>
          </p:nvPr>
        </p:nvSpPr>
        <p:spPr/>
        <p:txBody>
          <a:bodyPr/>
          <a:lstStyle/>
          <a:p>
            <a:fld id="{421C0217-DFFB-4D36-B02D-29097FD8C56F}" type="datetimeFigureOut">
              <a:rPr lang="en-US" smtClean="0"/>
              <a:t>11/19/2023</a:t>
            </a:fld>
            <a:endParaRPr lang="en-US"/>
          </a:p>
        </p:txBody>
      </p:sp>
      <p:sp>
        <p:nvSpPr>
          <p:cNvPr id="4" name="Footer Placeholder 3">
            <a:extLst>
              <a:ext uri="{FF2B5EF4-FFF2-40B4-BE49-F238E27FC236}">
                <a16:creationId xmlns:a16="http://schemas.microsoft.com/office/drawing/2014/main" id="{34C4692A-E326-285B-7F80-963E7F5314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AED901-59EF-C3E8-63AD-AA7E2BE8F7CE}"/>
              </a:ext>
            </a:extLst>
          </p:cNvPr>
          <p:cNvSpPr>
            <a:spLocks noGrp="1"/>
          </p:cNvSpPr>
          <p:nvPr>
            <p:ph type="sldNum" sz="quarter" idx="12"/>
          </p:nvPr>
        </p:nvSpPr>
        <p:spPr/>
        <p:txBody>
          <a:bodyPr/>
          <a:lstStyle/>
          <a:p>
            <a:fld id="{887E20B0-5F3E-4EB7-A70D-223A5844E76D}" type="slidenum">
              <a:rPr lang="en-US" smtClean="0"/>
              <a:t>‹#›</a:t>
            </a:fld>
            <a:endParaRPr lang="en-US"/>
          </a:p>
        </p:txBody>
      </p:sp>
    </p:spTree>
    <p:extLst>
      <p:ext uri="{BB962C8B-B14F-4D97-AF65-F5344CB8AC3E}">
        <p14:creationId xmlns:p14="http://schemas.microsoft.com/office/powerpoint/2010/main" val="398965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64B92-B5D7-AA46-14FA-953A5E271717}"/>
              </a:ext>
            </a:extLst>
          </p:cNvPr>
          <p:cNvSpPr>
            <a:spLocks noGrp="1"/>
          </p:cNvSpPr>
          <p:nvPr>
            <p:ph type="dt" sz="half" idx="10"/>
          </p:nvPr>
        </p:nvSpPr>
        <p:spPr/>
        <p:txBody>
          <a:bodyPr/>
          <a:lstStyle/>
          <a:p>
            <a:fld id="{421C0217-DFFB-4D36-B02D-29097FD8C56F}" type="datetimeFigureOut">
              <a:rPr lang="en-US" smtClean="0"/>
              <a:t>11/19/2023</a:t>
            </a:fld>
            <a:endParaRPr lang="en-US"/>
          </a:p>
        </p:txBody>
      </p:sp>
      <p:sp>
        <p:nvSpPr>
          <p:cNvPr id="3" name="Footer Placeholder 2">
            <a:extLst>
              <a:ext uri="{FF2B5EF4-FFF2-40B4-BE49-F238E27FC236}">
                <a16:creationId xmlns:a16="http://schemas.microsoft.com/office/drawing/2014/main" id="{980CCC15-0257-2925-EA1D-E8548DD6E3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941B86-4C94-7607-9BF0-429B689B8ECE}"/>
              </a:ext>
            </a:extLst>
          </p:cNvPr>
          <p:cNvSpPr>
            <a:spLocks noGrp="1"/>
          </p:cNvSpPr>
          <p:nvPr>
            <p:ph type="sldNum" sz="quarter" idx="12"/>
          </p:nvPr>
        </p:nvSpPr>
        <p:spPr/>
        <p:txBody>
          <a:bodyPr/>
          <a:lstStyle/>
          <a:p>
            <a:fld id="{887E20B0-5F3E-4EB7-A70D-223A5844E76D}" type="slidenum">
              <a:rPr lang="en-US" smtClean="0"/>
              <a:t>‹#›</a:t>
            </a:fld>
            <a:endParaRPr lang="en-US"/>
          </a:p>
        </p:txBody>
      </p:sp>
    </p:spTree>
    <p:extLst>
      <p:ext uri="{BB962C8B-B14F-4D97-AF65-F5344CB8AC3E}">
        <p14:creationId xmlns:p14="http://schemas.microsoft.com/office/powerpoint/2010/main" val="3339301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9CB2-45C0-ACCE-1D2C-0FEB00B90A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A16A39-A1EE-A3BC-B8A6-6F0443C5B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4930D2-20D3-83C7-B004-C47432882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A43E8E-B0D8-B996-7988-BD0FDEFC0C4A}"/>
              </a:ext>
            </a:extLst>
          </p:cNvPr>
          <p:cNvSpPr>
            <a:spLocks noGrp="1"/>
          </p:cNvSpPr>
          <p:nvPr>
            <p:ph type="dt" sz="half" idx="10"/>
          </p:nvPr>
        </p:nvSpPr>
        <p:spPr/>
        <p:txBody>
          <a:bodyPr/>
          <a:lstStyle/>
          <a:p>
            <a:fld id="{421C0217-DFFB-4D36-B02D-29097FD8C56F}" type="datetimeFigureOut">
              <a:rPr lang="en-US" smtClean="0"/>
              <a:t>11/19/2023</a:t>
            </a:fld>
            <a:endParaRPr lang="en-US"/>
          </a:p>
        </p:txBody>
      </p:sp>
      <p:sp>
        <p:nvSpPr>
          <p:cNvPr id="6" name="Footer Placeholder 5">
            <a:extLst>
              <a:ext uri="{FF2B5EF4-FFF2-40B4-BE49-F238E27FC236}">
                <a16:creationId xmlns:a16="http://schemas.microsoft.com/office/drawing/2014/main" id="{A0902EAD-E0CD-DADB-69C9-B572E4BDB6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8D7098-3665-0BAA-0192-F4CE6E543B96}"/>
              </a:ext>
            </a:extLst>
          </p:cNvPr>
          <p:cNvSpPr>
            <a:spLocks noGrp="1"/>
          </p:cNvSpPr>
          <p:nvPr>
            <p:ph type="sldNum" sz="quarter" idx="12"/>
          </p:nvPr>
        </p:nvSpPr>
        <p:spPr/>
        <p:txBody>
          <a:bodyPr/>
          <a:lstStyle/>
          <a:p>
            <a:fld id="{887E20B0-5F3E-4EB7-A70D-223A5844E76D}" type="slidenum">
              <a:rPr lang="en-US" smtClean="0"/>
              <a:t>‹#›</a:t>
            </a:fld>
            <a:endParaRPr lang="en-US"/>
          </a:p>
        </p:txBody>
      </p:sp>
    </p:spTree>
    <p:extLst>
      <p:ext uri="{BB962C8B-B14F-4D97-AF65-F5344CB8AC3E}">
        <p14:creationId xmlns:p14="http://schemas.microsoft.com/office/powerpoint/2010/main" val="3921852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D891F-CAB7-E50A-2F07-B2B47A4F5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C8FC12-9B18-0236-63A3-7872CB62DA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E8601F-5879-5EC3-1C97-673720327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68CBD-C2D0-BFB5-14AC-94F2DDE96686}"/>
              </a:ext>
            </a:extLst>
          </p:cNvPr>
          <p:cNvSpPr>
            <a:spLocks noGrp="1"/>
          </p:cNvSpPr>
          <p:nvPr>
            <p:ph type="dt" sz="half" idx="10"/>
          </p:nvPr>
        </p:nvSpPr>
        <p:spPr/>
        <p:txBody>
          <a:bodyPr/>
          <a:lstStyle/>
          <a:p>
            <a:fld id="{421C0217-DFFB-4D36-B02D-29097FD8C56F}" type="datetimeFigureOut">
              <a:rPr lang="en-US" smtClean="0"/>
              <a:t>11/19/2023</a:t>
            </a:fld>
            <a:endParaRPr lang="en-US"/>
          </a:p>
        </p:txBody>
      </p:sp>
      <p:sp>
        <p:nvSpPr>
          <p:cNvPr id="6" name="Footer Placeholder 5">
            <a:extLst>
              <a:ext uri="{FF2B5EF4-FFF2-40B4-BE49-F238E27FC236}">
                <a16:creationId xmlns:a16="http://schemas.microsoft.com/office/drawing/2014/main" id="{3E05770B-CDF4-60BA-8C64-DC7BBC5ED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CFB16A-E6EE-DF78-B5EF-A77BCC4C7C99}"/>
              </a:ext>
            </a:extLst>
          </p:cNvPr>
          <p:cNvSpPr>
            <a:spLocks noGrp="1"/>
          </p:cNvSpPr>
          <p:nvPr>
            <p:ph type="sldNum" sz="quarter" idx="12"/>
          </p:nvPr>
        </p:nvSpPr>
        <p:spPr/>
        <p:txBody>
          <a:bodyPr/>
          <a:lstStyle/>
          <a:p>
            <a:fld id="{887E20B0-5F3E-4EB7-A70D-223A5844E76D}" type="slidenum">
              <a:rPr lang="en-US" smtClean="0"/>
              <a:t>‹#›</a:t>
            </a:fld>
            <a:endParaRPr lang="en-US"/>
          </a:p>
        </p:txBody>
      </p:sp>
    </p:spTree>
    <p:extLst>
      <p:ext uri="{BB962C8B-B14F-4D97-AF65-F5344CB8AC3E}">
        <p14:creationId xmlns:p14="http://schemas.microsoft.com/office/powerpoint/2010/main" val="2179189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B90E24-4299-690D-B7BC-A7AC460DD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E9CD01-7C05-187E-DF57-488A75013A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E9A86-1812-CDBB-E4D0-DACB0CAC43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C0217-DFFB-4D36-B02D-29097FD8C56F}" type="datetimeFigureOut">
              <a:rPr lang="en-US" smtClean="0"/>
              <a:t>11/19/2023</a:t>
            </a:fld>
            <a:endParaRPr lang="en-US"/>
          </a:p>
        </p:txBody>
      </p:sp>
      <p:sp>
        <p:nvSpPr>
          <p:cNvPr id="5" name="Footer Placeholder 4">
            <a:extLst>
              <a:ext uri="{FF2B5EF4-FFF2-40B4-BE49-F238E27FC236}">
                <a16:creationId xmlns:a16="http://schemas.microsoft.com/office/drawing/2014/main" id="{CD500504-2C5E-21FC-D83E-935EDE840B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5F8552-4E6D-099E-C43F-302F654D6C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7E20B0-5F3E-4EB7-A70D-223A5844E76D}" type="slidenum">
              <a:rPr lang="en-US" smtClean="0"/>
              <a:t>‹#›</a:t>
            </a:fld>
            <a:endParaRPr lang="en-US"/>
          </a:p>
        </p:txBody>
      </p:sp>
    </p:spTree>
    <p:extLst>
      <p:ext uri="{BB962C8B-B14F-4D97-AF65-F5344CB8AC3E}">
        <p14:creationId xmlns:p14="http://schemas.microsoft.com/office/powerpoint/2010/main" val="1956334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706E8-CB73-3ECB-00CB-636B29C21AEF}"/>
              </a:ext>
            </a:extLst>
          </p:cNvPr>
          <p:cNvSpPr>
            <a:spLocks noGrp="1"/>
          </p:cNvSpPr>
          <p:nvPr>
            <p:ph type="title"/>
          </p:nvPr>
        </p:nvSpPr>
        <p:spPr>
          <a:xfrm>
            <a:off x="0" y="1"/>
            <a:ext cx="12192000" cy="681036"/>
          </a:xfrm>
          <a:solidFill>
            <a:schemeClr val="accent1">
              <a:lumMod val="20000"/>
              <a:lumOff val="80000"/>
            </a:schemeClr>
          </a:solidFill>
        </p:spPr>
        <p:txBody>
          <a:bodyPr>
            <a:normAutofit/>
          </a:bodyPr>
          <a:lstStyle/>
          <a:p>
            <a:pPr algn="ctr"/>
            <a:r>
              <a:rPr lang="en-US" sz="3600" b="0" i="0" u="none" strike="noStrike" baseline="0" dirty="0">
                <a:solidFill>
                  <a:srgbClr val="000000"/>
                </a:solidFill>
                <a:latin typeface="Times New Roman" panose="02020603050405020304" pitchFamily="18" charset="0"/>
              </a:rPr>
              <a:t>Inheritance</a:t>
            </a:r>
            <a:endParaRPr lang="en-US" sz="3600" dirty="0"/>
          </a:p>
        </p:txBody>
      </p:sp>
      <p:sp>
        <p:nvSpPr>
          <p:cNvPr id="3" name="Content Placeholder 2">
            <a:extLst>
              <a:ext uri="{FF2B5EF4-FFF2-40B4-BE49-F238E27FC236}">
                <a16:creationId xmlns:a16="http://schemas.microsoft.com/office/drawing/2014/main" id="{3ABB2883-207C-8552-821E-5DE1DE3DDF20}"/>
              </a:ext>
            </a:extLst>
          </p:cNvPr>
          <p:cNvSpPr>
            <a:spLocks noGrp="1"/>
          </p:cNvSpPr>
          <p:nvPr>
            <p:ph idx="1"/>
          </p:nvPr>
        </p:nvSpPr>
        <p:spPr>
          <a:xfrm>
            <a:off x="0" y="681037"/>
            <a:ext cx="7134447" cy="2610657"/>
          </a:xfrm>
          <a:ln>
            <a:solidFill>
              <a:schemeClr val="tx1"/>
            </a:solidFill>
          </a:ln>
        </p:spPr>
        <p:txBody>
          <a:bodyPr>
            <a:noAutofit/>
          </a:bodyPr>
          <a:lstStyle/>
          <a:p>
            <a:pPr>
              <a:buFont typeface="Wingdings" panose="05000000000000000000" pitchFamily="2" charset="2"/>
              <a:buChar char="§"/>
            </a:pPr>
            <a:r>
              <a:rPr lang="en-US" sz="1800" b="0" i="0" u="none" strike="noStrike" baseline="0" dirty="0">
                <a:solidFill>
                  <a:srgbClr val="000000"/>
                </a:solidFill>
                <a:latin typeface="Times New Roman" panose="02020603050405020304" pitchFamily="18" charset="0"/>
              </a:rPr>
              <a:t>The mechanism of </a:t>
            </a:r>
            <a:r>
              <a:rPr lang="en-US" sz="1800" b="1" i="0" u="none" strike="noStrike" baseline="0" dirty="0">
                <a:solidFill>
                  <a:srgbClr val="FF0000"/>
                </a:solidFill>
                <a:latin typeface="Times New Roman" panose="02020603050405020304" pitchFamily="18" charset="0"/>
              </a:rPr>
              <a:t>deriving a new class from an existing one is called inheritance</a:t>
            </a:r>
            <a:r>
              <a:rPr lang="en-US" sz="1800" b="0" i="0" u="none" strike="noStrike" baseline="0" dirty="0">
                <a:solidFill>
                  <a:srgbClr val="FF0000"/>
                </a:solidFill>
                <a:latin typeface="Times New Roman" panose="02020603050405020304" pitchFamily="18" charset="0"/>
              </a:rPr>
              <a:t>.</a:t>
            </a:r>
          </a:p>
          <a:p>
            <a:pPr>
              <a:buFont typeface="Wingdings" panose="05000000000000000000" pitchFamily="2" charset="2"/>
              <a:buChar char="§"/>
            </a:pPr>
            <a:r>
              <a:rPr lang="en-US" sz="1800" b="0" i="0" u="none" strike="noStrike" baseline="0" dirty="0">
                <a:solidFill>
                  <a:srgbClr val="000000"/>
                </a:solidFill>
                <a:latin typeface="Times New Roman" panose="02020603050405020304" pitchFamily="18" charset="0"/>
              </a:rPr>
              <a:t>The old class is referred to as the </a:t>
            </a:r>
            <a:r>
              <a:rPr lang="en-US" sz="1800" b="1" i="0" u="none" strike="noStrike" baseline="0" dirty="0">
                <a:solidFill>
                  <a:srgbClr val="000000"/>
                </a:solidFill>
                <a:latin typeface="Times New Roman" panose="02020603050405020304" pitchFamily="18" charset="0"/>
              </a:rPr>
              <a:t>base class</a:t>
            </a:r>
            <a:r>
              <a:rPr lang="en-US" sz="1800" b="0" i="0" u="none" strike="noStrike" baseline="0" dirty="0">
                <a:solidFill>
                  <a:srgbClr val="000000"/>
                </a:solidFill>
                <a:latin typeface="Times New Roman" panose="02020603050405020304" pitchFamily="18" charset="0"/>
              </a:rPr>
              <a:t> and the </a:t>
            </a:r>
            <a:r>
              <a:rPr lang="en-US" sz="1800" b="1" i="0" u="none" strike="noStrike" baseline="0" dirty="0">
                <a:solidFill>
                  <a:srgbClr val="000000"/>
                </a:solidFill>
                <a:latin typeface="Times New Roman" panose="02020603050405020304" pitchFamily="18" charset="0"/>
              </a:rPr>
              <a:t>new one</a:t>
            </a:r>
            <a:r>
              <a:rPr lang="en-US" sz="1800" b="0" i="0" u="none" strike="noStrike" baseline="0" dirty="0">
                <a:solidFill>
                  <a:srgbClr val="000000"/>
                </a:solidFill>
                <a:latin typeface="Times New Roman" panose="02020603050405020304" pitchFamily="18" charset="0"/>
              </a:rPr>
              <a:t> is called the </a:t>
            </a:r>
            <a:r>
              <a:rPr lang="en-US" sz="1800" b="1" i="0" u="none" strike="noStrike" baseline="0" dirty="0">
                <a:solidFill>
                  <a:srgbClr val="000000"/>
                </a:solidFill>
                <a:latin typeface="Times New Roman" panose="02020603050405020304" pitchFamily="18" charset="0"/>
              </a:rPr>
              <a:t>derived</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class</a:t>
            </a:r>
            <a:r>
              <a:rPr lang="en-US" sz="1800" b="0" i="0" u="none" strike="noStrike" baseline="0" dirty="0">
                <a:solidFill>
                  <a:srgbClr val="000000"/>
                </a:solidFill>
                <a:latin typeface="Times New Roman" panose="02020603050405020304" pitchFamily="18" charset="0"/>
              </a:rPr>
              <a:t> or </a:t>
            </a:r>
            <a:r>
              <a:rPr lang="en-US" sz="1800" b="1" i="0" u="none" strike="noStrike" baseline="0" dirty="0">
                <a:solidFill>
                  <a:srgbClr val="000000"/>
                </a:solidFill>
                <a:latin typeface="Times New Roman" panose="02020603050405020304" pitchFamily="18" charset="0"/>
              </a:rPr>
              <a:t>sub class. </a:t>
            </a:r>
          </a:p>
          <a:p>
            <a:pPr>
              <a:buFont typeface="Wingdings" panose="05000000000000000000" pitchFamily="2" charset="2"/>
              <a:buChar char="§"/>
            </a:pPr>
            <a:r>
              <a:rPr lang="en-US" sz="1800" b="0" i="0" u="none" strike="noStrike" baseline="0" dirty="0">
                <a:solidFill>
                  <a:srgbClr val="000000"/>
                </a:solidFill>
                <a:latin typeface="Times New Roman" panose="02020603050405020304" pitchFamily="18" charset="0"/>
              </a:rPr>
              <a:t>The derived class inherits (acquires ) some or all of the traits from the base class.</a:t>
            </a:r>
          </a:p>
          <a:p>
            <a:pPr>
              <a:buFont typeface="Wingdings" panose="05000000000000000000" pitchFamily="2" charset="2"/>
              <a:buChar char="§"/>
            </a:pPr>
            <a:r>
              <a:rPr lang="en-US" sz="1800" b="1" i="0" u="none" strike="noStrike" baseline="0" dirty="0">
                <a:solidFill>
                  <a:srgbClr val="FF0000"/>
                </a:solidFill>
                <a:latin typeface="Times New Roman" panose="02020603050405020304" pitchFamily="18" charset="0"/>
              </a:rPr>
              <a:t>Reusability</a:t>
            </a:r>
            <a:r>
              <a:rPr lang="en-US" sz="1800" b="0" i="0" u="none" strike="noStrike" baseline="0" dirty="0">
                <a:latin typeface="Times New Roman" panose="02020603050405020304" pitchFamily="18" charset="0"/>
              </a:rPr>
              <a:t> is an important feature of Inheritance</a:t>
            </a:r>
            <a:endParaRPr lang="en-US" sz="1800" b="0" i="0" u="none" strike="noStrike" baseline="0" dirty="0">
              <a:solidFill>
                <a:srgbClr val="000000"/>
              </a:solidFill>
              <a:latin typeface="Times New Roman" panose="02020603050405020304" pitchFamily="18" charset="0"/>
            </a:endParaRPr>
          </a:p>
        </p:txBody>
      </p:sp>
      <p:sp>
        <p:nvSpPr>
          <p:cNvPr id="8" name="TextBox 7">
            <a:extLst>
              <a:ext uri="{FF2B5EF4-FFF2-40B4-BE49-F238E27FC236}">
                <a16:creationId xmlns:a16="http://schemas.microsoft.com/office/drawing/2014/main" id="{BCEED0E9-129E-9402-AA26-1965FBB0C171}"/>
              </a:ext>
            </a:extLst>
          </p:cNvPr>
          <p:cNvSpPr txBox="1"/>
          <p:nvPr/>
        </p:nvSpPr>
        <p:spPr>
          <a:xfrm>
            <a:off x="0" y="3342494"/>
            <a:ext cx="7134447" cy="3416320"/>
          </a:xfrm>
          <a:prstGeom prst="rect">
            <a:avLst/>
          </a:prstGeom>
          <a:solidFill>
            <a:schemeClr val="accent2">
              <a:lumMod val="20000"/>
              <a:lumOff val="80000"/>
            </a:schemeClr>
          </a:solidFill>
          <a:ln>
            <a:solidFill>
              <a:schemeClr val="tx1"/>
            </a:solidFill>
          </a:ln>
        </p:spPr>
        <p:txBody>
          <a:bodyPr wrap="square">
            <a:spAutoFit/>
          </a:bodyPr>
          <a:lstStyle/>
          <a:p>
            <a:pPr algn="l"/>
            <a:endParaRPr lang="en-US" dirty="0">
              <a:solidFill>
                <a:srgbClr val="2C2C2C"/>
              </a:solidFill>
              <a:effectLst/>
              <a:latin typeface="Times New Roman" panose="02020603050405020304" pitchFamily="18" charset="0"/>
            </a:endParaRPr>
          </a:p>
          <a:p>
            <a:pPr algn="l"/>
            <a:r>
              <a:rPr lang="en-US" sz="1800" b="1" i="0" u="none" strike="noStrike" baseline="0" dirty="0">
                <a:latin typeface="Times New Roman" panose="02020603050405020304" pitchFamily="18" charset="0"/>
              </a:rPr>
              <a:t>class derived-class-name : access-specifier base-class-name</a:t>
            </a:r>
          </a:p>
          <a:p>
            <a:pPr algn="l"/>
            <a:r>
              <a:rPr lang="en-US"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a:t>
            </a:r>
            <a:endParaRPr lang="en-US" sz="1800" b="0" i="0" dirty="0">
              <a:solidFill>
                <a:srgbClr val="2C2C2C"/>
              </a:solidFill>
              <a:latin typeface="Times New Roman" panose="02020603050405020304" pitchFamily="18" charset="0"/>
            </a:endParaRPr>
          </a:p>
          <a:p>
            <a:pPr algn="l"/>
            <a:endParaRPr lang="en-US" sz="1800" b="0" i="0" dirty="0">
              <a:solidFill>
                <a:srgbClr val="2C2C2C"/>
              </a:solidFill>
              <a:effectLst/>
              <a:latin typeface="Inter"/>
            </a:endParaRPr>
          </a:p>
          <a:p>
            <a:pPr algn="l"/>
            <a:r>
              <a:rPr lang="en-US" sz="1800" b="0" i="0" u="none" strike="noStrike" baseline="0" dirty="0">
                <a:latin typeface="Times New Roman" panose="02020603050405020304" pitchFamily="18" charset="0"/>
              </a:rPr>
              <a:t>The </a:t>
            </a:r>
            <a:r>
              <a:rPr lang="en-US" sz="1800" b="1" i="0" u="none" strike="noStrike" baseline="0" dirty="0">
                <a:latin typeface="Times New Roman" panose="02020603050405020304" pitchFamily="18" charset="0"/>
              </a:rPr>
              <a:t>colon </a:t>
            </a:r>
            <a:r>
              <a:rPr lang="en-US" sz="1800" b="0" i="0" u="none" strike="noStrike" baseline="0" dirty="0">
                <a:latin typeface="Times New Roman" panose="02020603050405020304" pitchFamily="18" charset="0"/>
              </a:rPr>
              <a:t>indicates that the derived class name is derived from the base-class-name.</a:t>
            </a:r>
            <a:endParaRPr lang="en-US" u="none" strike="noStrike" baseline="0" dirty="0">
              <a:solidFill>
                <a:srgbClr val="2C2C2C"/>
              </a:solidFill>
              <a:latin typeface="Inter"/>
            </a:endParaRPr>
          </a:p>
          <a:p>
            <a:pPr algn="l"/>
            <a:endParaRPr lang="en-US" sz="1800" b="0" i="0" dirty="0">
              <a:solidFill>
                <a:srgbClr val="2C2C2C"/>
              </a:solidFill>
              <a:effectLst/>
              <a:latin typeface="Inter"/>
            </a:endParaRPr>
          </a:p>
          <a:p>
            <a:pPr algn="l"/>
            <a:r>
              <a:rPr lang="en-US" sz="1800" b="0" i="0" u="none" strike="noStrike" baseline="0" dirty="0">
                <a:latin typeface="Times New Roman" panose="02020603050405020304" pitchFamily="18" charset="0"/>
              </a:rPr>
              <a:t>the access specifies is optional and if present, may be either </a:t>
            </a:r>
            <a:r>
              <a:rPr lang="en-US" sz="1800" b="1" i="0" u="none" strike="noStrike" baseline="0" dirty="0">
                <a:latin typeface="Times New Roman" panose="02020603050405020304" pitchFamily="18" charset="0"/>
              </a:rPr>
              <a:t>private or protected or public.</a:t>
            </a:r>
            <a:endParaRPr lang="en-US" sz="1800" b="0" i="0" dirty="0">
              <a:solidFill>
                <a:srgbClr val="2C2C2C"/>
              </a:solidFill>
              <a:effectLst/>
              <a:latin typeface="Inter"/>
            </a:endParaRPr>
          </a:p>
        </p:txBody>
      </p:sp>
      <p:sp>
        <p:nvSpPr>
          <p:cNvPr id="5" name="TextBox 4">
            <a:extLst>
              <a:ext uri="{FF2B5EF4-FFF2-40B4-BE49-F238E27FC236}">
                <a16:creationId xmlns:a16="http://schemas.microsoft.com/office/drawing/2014/main" id="{2F80237B-2AA8-DCFC-3F22-7298B7287364}"/>
              </a:ext>
            </a:extLst>
          </p:cNvPr>
          <p:cNvSpPr txBox="1"/>
          <p:nvPr/>
        </p:nvSpPr>
        <p:spPr>
          <a:xfrm>
            <a:off x="7134447" y="681037"/>
            <a:ext cx="5057553" cy="6186309"/>
          </a:xfrm>
          <a:prstGeom prst="rect">
            <a:avLst/>
          </a:prstGeom>
          <a:noFill/>
          <a:ln>
            <a:solidFill>
              <a:srgbClr val="002060"/>
            </a:solidFill>
          </a:ln>
        </p:spPr>
        <p:txBody>
          <a:bodyPr wrap="square">
            <a:spAutoFit/>
          </a:bodyPr>
          <a:lstStyle/>
          <a:p>
            <a:pPr algn="l"/>
            <a:r>
              <a:rPr lang="en-US" sz="1800" b="1" i="0" u="none" strike="noStrike" baseline="0" dirty="0">
                <a:solidFill>
                  <a:srgbClr val="FF0000"/>
                </a:solidFill>
                <a:latin typeface="Times New Roman" panose="02020603050405020304" pitchFamily="18" charset="0"/>
              </a:rPr>
              <a:t>class A</a:t>
            </a:r>
          </a:p>
          <a:p>
            <a:pPr algn="l"/>
            <a:r>
              <a:rPr lang="en-US" sz="1800" b="0" i="0" u="none" strike="noStrike" baseline="0" dirty="0">
                <a:latin typeface="Times New Roman" panose="02020603050405020304" pitchFamily="18" charset="0"/>
              </a:rPr>
              <a:t>{</a:t>
            </a:r>
          </a:p>
          <a:p>
            <a:pPr algn="l"/>
            <a:r>
              <a:rPr lang="en-US" sz="1800" b="1" i="0" u="none" strike="noStrike" baseline="0" dirty="0">
                <a:latin typeface="Times New Roman" panose="02020603050405020304" pitchFamily="18" charset="0"/>
              </a:rPr>
              <a:t>public:</a:t>
            </a:r>
          </a:p>
          <a:p>
            <a:pPr algn="l"/>
            <a:r>
              <a:rPr lang="en-US" sz="1800" b="0" i="0" u="none" strike="noStrike" baseline="0" dirty="0">
                <a:latin typeface="Times New Roman" panose="02020603050405020304" pitchFamily="18" charset="0"/>
              </a:rPr>
              <a:t>int </a:t>
            </a:r>
            <a:r>
              <a:rPr lang="en-US" sz="1800" b="0" i="0" u="none" strike="noStrike" baseline="0" dirty="0" err="1">
                <a:latin typeface="Times New Roman" panose="02020603050405020304" pitchFamily="18" charset="0"/>
              </a:rPr>
              <a:t>a,b</a:t>
            </a:r>
            <a:r>
              <a:rPr lang="en-US"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void get() {</a:t>
            </a:r>
          </a:p>
          <a:p>
            <a:pPr algn="l"/>
            <a:r>
              <a:rPr lang="en-US" sz="1800" b="0" i="0" u="none" strike="noStrike" baseline="0" dirty="0">
                <a:latin typeface="Times New Roman" panose="02020603050405020304" pitchFamily="18" charset="0"/>
              </a:rPr>
              <a:t>cout&lt;&lt;"Enter any two Integer values";</a:t>
            </a:r>
          </a:p>
          <a:p>
            <a:pPr algn="l"/>
            <a:r>
              <a:rPr lang="en-US" sz="1800" b="0" i="0" u="none" strike="noStrike" baseline="0" dirty="0" err="1">
                <a:latin typeface="Times New Roman" panose="02020603050405020304" pitchFamily="18" charset="0"/>
              </a:rPr>
              <a:t>cin</a:t>
            </a:r>
            <a:r>
              <a:rPr lang="en-US" sz="1800" b="0" i="0" u="none" strike="noStrike" baseline="0" dirty="0">
                <a:latin typeface="Times New Roman" panose="02020603050405020304" pitchFamily="18" charset="0"/>
              </a:rPr>
              <a:t>&gt;&gt;a&gt;&gt;b;</a:t>
            </a:r>
          </a:p>
          <a:p>
            <a:pPr algn="l"/>
            <a:r>
              <a:rPr lang="en-US"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a:t>
            </a:r>
          </a:p>
          <a:p>
            <a:pPr algn="l"/>
            <a:r>
              <a:rPr lang="en-US" sz="1800" b="1" i="0" u="none" strike="noStrike" baseline="0" dirty="0">
                <a:solidFill>
                  <a:srgbClr val="FF0000"/>
                </a:solidFill>
                <a:latin typeface="Times New Roman" panose="02020603050405020304" pitchFamily="18" charset="0"/>
              </a:rPr>
              <a:t>class B:public A</a:t>
            </a:r>
          </a:p>
          <a:p>
            <a:pPr algn="l"/>
            <a:r>
              <a:rPr lang="en-US" sz="1800" b="0" i="0" u="none" strike="noStrike" baseline="0" dirty="0">
                <a:latin typeface="Times New Roman" panose="02020603050405020304" pitchFamily="18" charset="0"/>
              </a:rPr>
              <a:t>{  int c;  </a:t>
            </a:r>
          </a:p>
          <a:p>
            <a:pPr algn="l"/>
            <a:r>
              <a:rPr lang="en-US" sz="1800" b="1" i="0" u="none" strike="noStrike" baseline="0" dirty="0">
                <a:latin typeface="Times New Roman" panose="02020603050405020304" pitchFamily="18" charset="0"/>
              </a:rPr>
              <a:t>public:</a:t>
            </a:r>
          </a:p>
          <a:p>
            <a:pPr algn="l"/>
            <a:r>
              <a:rPr lang="en-US" sz="1800" b="0" i="0" u="none" strike="noStrike" baseline="0" dirty="0">
                <a:latin typeface="Times New Roman" panose="02020603050405020304" pitchFamily="18" charset="0"/>
              </a:rPr>
              <a:t>void add() {</a:t>
            </a:r>
          </a:p>
          <a:p>
            <a:pPr algn="l"/>
            <a:r>
              <a:rPr lang="en-US" dirty="0">
                <a:latin typeface="Times New Roman" panose="02020603050405020304" pitchFamily="18" charset="0"/>
              </a:rPr>
              <a:t>   </a:t>
            </a:r>
            <a:r>
              <a:rPr lang="en-US" sz="1800" b="0" i="0" u="none" strike="noStrike" baseline="0" dirty="0">
                <a:latin typeface="Times New Roman" panose="02020603050405020304" pitchFamily="18" charset="0"/>
              </a:rPr>
              <a:t>c=</a:t>
            </a:r>
            <a:r>
              <a:rPr lang="en-US" sz="1800" b="0" i="0" u="none" strike="noStrike" baseline="0" dirty="0" err="1">
                <a:latin typeface="Times New Roman" panose="02020603050405020304" pitchFamily="18" charset="0"/>
              </a:rPr>
              <a:t>a+b</a:t>
            </a:r>
            <a:r>
              <a:rPr lang="en-US"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    cout&lt;&lt;a&lt;&lt;"+"&lt;&lt;b&lt;&lt;"="&lt;&lt;c;</a:t>
            </a:r>
          </a:p>
          <a:p>
            <a:pPr algn="l"/>
            <a:r>
              <a:rPr lang="en-US"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int main() {</a:t>
            </a:r>
          </a:p>
          <a:p>
            <a:pPr algn="l"/>
            <a:r>
              <a:rPr lang="en-US" sz="1800" b="1" i="0" u="none" strike="noStrike" baseline="0" dirty="0">
                <a:latin typeface="Times New Roman" panose="02020603050405020304" pitchFamily="18" charset="0"/>
              </a:rPr>
              <a:t>B </a:t>
            </a:r>
            <a:r>
              <a:rPr lang="en-US" sz="1800" b="1" i="0" u="none" strike="noStrike" baseline="0" dirty="0" err="1">
                <a:latin typeface="Times New Roman" panose="02020603050405020304" pitchFamily="18" charset="0"/>
              </a:rPr>
              <a:t>b</a:t>
            </a:r>
            <a:r>
              <a:rPr lang="en-US" sz="1800" b="1" i="0" u="none" strike="noStrike" baseline="0" dirty="0">
                <a:latin typeface="Times New Roman" panose="02020603050405020304" pitchFamily="18" charset="0"/>
              </a:rPr>
              <a:t>;</a:t>
            </a:r>
          </a:p>
          <a:p>
            <a:pPr algn="l"/>
            <a:r>
              <a:rPr lang="en-US" sz="1800" b="1" i="0" u="none" strike="noStrike" baseline="0" dirty="0" err="1">
                <a:latin typeface="Times New Roman" panose="02020603050405020304" pitchFamily="18" charset="0"/>
              </a:rPr>
              <a:t>b.get</a:t>
            </a:r>
            <a:r>
              <a:rPr lang="en-US" sz="1800" b="1" i="0" u="none" strike="noStrike" baseline="0" dirty="0">
                <a:latin typeface="Times New Roman" panose="02020603050405020304" pitchFamily="18" charset="0"/>
              </a:rPr>
              <a:t>();</a:t>
            </a:r>
          </a:p>
          <a:p>
            <a:pPr algn="l"/>
            <a:r>
              <a:rPr lang="en-US" sz="1800" b="1" i="0" u="none" strike="noStrike" baseline="0" dirty="0" err="1">
                <a:latin typeface="Times New Roman" panose="02020603050405020304" pitchFamily="18" charset="0"/>
              </a:rPr>
              <a:t>b.add</a:t>
            </a:r>
            <a:r>
              <a:rPr lang="en-US" sz="1800" b="1"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a:t>
            </a:r>
            <a:endParaRPr lang="en-US" dirty="0"/>
          </a:p>
        </p:txBody>
      </p:sp>
      <p:sp>
        <p:nvSpPr>
          <p:cNvPr id="4" name="Rectangle 3">
            <a:extLst>
              <a:ext uri="{FF2B5EF4-FFF2-40B4-BE49-F238E27FC236}">
                <a16:creationId xmlns:a16="http://schemas.microsoft.com/office/drawing/2014/main" id="{B6C72F3A-95AE-6461-A2D3-5BEDB08D5FBA}"/>
              </a:ext>
            </a:extLst>
          </p:cNvPr>
          <p:cNvSpPr/>
          <p:nvPr/>
        </p:nvSpPr>
        <p:spPr>
          <a:xfrm>
            <a:off x="10356112" y="882502"/>
            <a:ext cx="1148316" cy="87187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cxnSp>
        <p:nvCxnSpPr>
          <p:cNvPr id="7" name="Straight Arrow Connector 6">
            <a:extLst>
              <a:ext uri="{FF2B5EF4-FFF2-40B4-BE49-F238E27FC236}">
                <a16:creationId xmlns:a16="http://schemas.microsoft.com/office/drawing/2014/main" id="{CC566B85-C9B5-9245-2276-13430A858960}"/>
              </a:ext>
            </a:extLst>
          </p:cNvPr>
          <p:cNvCxnSpPr/>
          <p:nvPr/>
        </p:nvCxnSpPr>
        <p:spPr>
          <a:xfrm>
            <a:off x="10951536" y="1605516"/>
            <a:ext cx="0" cy="14034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B77059F-2A25-9C86-39C7-9E7FCFD34568}"/>
              </a:ext>
            </a:extLst>
          </p:cNvPr>
          <p:cNvSpPr/>
          <p:nvPr/>
        </p:nvSpPr>
        <p:spPr>
          <a:xfrm>
            <a:off x="10356112" y="3009014"/>
            <a:ext cx="1148316" cy="1127051"/>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B</a:t>
            </a:r>
          </a:p>
        </p:txBody>
      </p:sp>
    </p:spTree>
    <p:extLst>
      <p:ext uri="{BB962C8B-B14F-4D97-AF65-F5344CB8AC3E}">
        <p14:creationId xmlns:p14="http://schemas.microsoft.com/office/powerpoint/2010/main" val="25221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E149F-05D9-B5BC-B1AD-D371F007847A}"/>
              </a:ext>
            </a:extLst>
          </p:cNvPr>
          <p:cNvSpPr>
            <a:spLocks noGrp="1"/>
          </p:cNvSpPr>
          <p:nvPr>
            <p:ph idx="1"/>
          </p:nvPr>
        </p:nvSpPr>
        <p:spPr>
          <a:xfrm>
            <a:off x="0" y="681038"/>
            <a:ext cx="5791200" cy="5495925"/>
          </a:xfrm>
        </p:spPr>
        <p:txBody>
          <a:bodyPr>
            <a:normAutofit/>
          </a:bodyPr>
          <a:lstStyle/>
          <a:p>
            <a:pPr>
              <a:buFont typeface="Wingdings" panose="05000000000000000000" pitchFamily="2" charset="2"/>
              <a:buChar char="§"/>
            </a:pPr>
            <a:r>
              <a:rPr lang="en-US" sz="2400" dirty="0"/>
              <a:t>When the derived class </a:t>
            </a:r>
            <a:r>
              <a:rPr lang="en-US" sz="2400" b="1" dirty="0">
                <a:highlight>
                  <a:srgbClr val="FFFF00"/>
                </a:highlight>
              </a:rPr>
              <a:t>inherits from more than one base class,</a:t>
            </a:r>
            <a:r>
              <a:rPr lang="en-US" sz="2400" dirty="0"/>
              <a:t> it is known as Multiple Inheritance.</a:t>
            </a:r>
          </a:p>
        </p:txBody>
      </p:sp>
      <p:sp>
        <p:nvSpPr>
          <p:cNvPr id="4" name="Title 1">
            <a:extLst>
              <a:ext uri="{FF2B5EF4-FFF2-40B4-BE49-F238E27FC236}">
                <a16:creationId xmlns:a16="http://schemas.microsoft.com/office/drawing/2014/main" id="{F1A9AC24-C07F-3316-3F8F-4B0EF71C25D1}"/>
              </a:ext>
            </a:extLst>
          </p:cNvPr>
          <p:cNvSpPr>
            <a:spLocks noGrp="1"/>
          </p:cNvSpPr>
          <p:nvPr>
            <p:ph type="title"/>
          </p:nvPr>
        </p:nvSpPr>
        <p:spPr>
          <a:xfrm>
            <a:off x="0" y="2"/>
            <a:ext cx="12192000" cy="681036"/>
          </a:xfrm>
          <a:solidFill>
            <a:schemeClr val="accent1">
              <a:lumMod val="20000"/>
              <a:lumOff val="80000"/>
            </a:schemeClr>
          </a:solidFill>
        </p:spPr>
        <p:txBody>
          <a:bodyPr>
            <a:normAutofit/>
          </a:bodyPr>
          <a:lstStyle/>
          <a:p>
            <a:pPr algn="ctr"/>
            <a:r>
              <a:rPr lang="en-US" sz="2800" b="1" i="0" dirty="0">
                <a:effectLst/>
                <a:latin typeface="__Source_Sans_Pro_fea366"/>
              </a:rPr>
              <a:t>Multiple Inheritance </a:t>
            </a:r>
            <a:endParaRPr lang="en-US" sz="2800" dirty="0"/>
          </a:p>
        </p:txBody>
      </p:sp>
      <p:sp>
        <p:nvSpPr>
          <p:cNvPr id="8" name="TextBox 7">
            <a:extLst>
              <a:ext uri="{FF2B5EF4-FFF2-40B4-BE49-F238E27FC236}">
                <a16:creationId xmlns:a16="http://schemas.microsoft.com/office/drawing/2014/main" id="{08608A10-8F36-FFAC-46DD-8738388353CA}"/>
              </a:ext>
            </a:extLst>
          </p:cNvPr>
          <p:cNvSpPr txBox="1"/>
          <p:nvPr/>
        </p:nvSpPr>
        <p:spPr>
          <a:xfrm>
            <a:off x="0" y="3967934"/>
            <a:ext cx="5791200" cy="2862322"/>
          </a:xfrm>
          <a:prstGeom prst="rect">
            <a:avLst/>
          </a:prstGeom>
          <a:solidFill>
            <a:schemeClr val="accent2">
              <a:lumMod val="20000"/>
              <a:lumOff val="80000"/>
            </a:schemeClr>
          </a:solidFill>
        </p:spPr>
        <p:txBody>
          <a:bodyPr wrap="square">
            <a:spAutoFit/>
          </a:bodyPr>
          <a:lstStyle/>
          <a:p>
            <a:r>
              <a:rPr lang="en-US" b="1" dirty="0"/>
              <a:t>class A</a:t>
            </a:r>
          </a:p>
          <a:p>
            <a:r>
              <a:rPr lang="en-US" b="1" dirty="0"/>
              <a:t>{   …    </a:t>
            </a:r>
          </a:p>
          <a:p>
            <a:r>
              <a:rPr lang="en-US" b="1" dirty="0"/>
              <a:t>};</a:t>
            </a:r>
          </a:p>
          <a:p>
            <a:r>
              <a:rPr lang="en-US" b="1" dirty="0"/>
              <a:t>class B</a:t>
            </a:r>
          </a:p>
          <a:p>
            <a:r>
              <a:rPr lang="en-US" b="1" dirty="0"/>
              <a:t>{   …    </a:t>
            </a:r>
          </a:p>
          <a:p>
            <a:r>
              <a:rPr lang="en-US" b="1" dirty="0"/>
              <a:t>};</a:t>
            </a:r>
          </a:p>
          <a:p>
            <a:r>
              <a:rPr lang="en-US" b="1" dirty="0"/>
              <a:t>class C: </a:t>
            </a:r>
            <a:r>
              <a:rPr lang="en-US" b="1" dirty="0" err="1"/>
              <a:t>visibility_mode</a:t>
            </a:r>
            <a:r>
              <a:rPr lang="en-US" b="1" dirty="0"/>
              <a:t> A, </a:t>
            </a:r>
            <a:r>
              <a:rPr lang="en-US" b="1" dirty="0" err="1"/>
              <a:t>visibility_mode</a:t>
            </a:r>
            <a:r>
              <a:rPr lang="en-US" b="1" dirty="0"/>
              <a:t> B; </a:t>
            </a:r>
          </a:p>
          <a:p>
            <a:r>
              <a:rPr lang="en-US" b="1" dirty="0"/>
              <a:t>{</a:t>
            </a:r>
          </a:p>
          <a:p>
            <a:endParaRPr lang="en-US" b="1" dirty="0"/>
          </a:p>
          <a:p>
            <a:r>
              <a:rPr lang="en-US" b="1" dirty="0"/>
              <a:t>}</a:t>
            </a:r>
          </a:p>
        </p:txBody>
      </p:sp>
      <p:sp>
        <p:nvSpPr>
          <p:cNvPr id="12" name="TextBox 11">
            <a:extLst>
              <a:ext uri="{FF2B5EF4-FFF2-40B4-BE49-F238E27FC236}">
                <a16:creationId xmlns:a16="http://schemas.microsoft.com/office/drawing/2014/main" id="{EC15E775-AB02-D092-48F2-BD61C8EAB5AA}"/>
              </a:ext>
            </a:extLst>
          </p:cNvPr>
          <p:cNvSpPr txBox="1"/>
          <p:nvPr/>
        </p:nvSpPr>
        <p:spPr>
          <a:xfrm>
            <a:off x="6096000" y="681038"/>
            <a:ext cx="6096000" cy="5909310"/>
          </a:xfrm>
          <a:prstGeom prst="rect">
            <a:avLst/>
          </a:prstGeom>
          <a:noFill/>
          <a:ln>
            <a:solidFill>
              <a:schemeClr val="tx1"/>
            </a:solidFill>
          </a:ln>
        </p:spPr>
        <p:txBody>
          <a:bodyPr wrap="square">
            <a:spAutoFit/>
          </a:bodyPr>
          <a:lstStyle/>
          <a:p>
            <a:r>
              <a:rPr lang="en-US" b="1" dirty="0">
                <a:solidFill>
                  <a:srgbClr val="FF0000"/>
                </a:solidFill>
                <a:highlight>
                  <a:srgbClr val="FFFF00"/>
                </a:highlight>
              </a:rPr>
              <a:t>class A {</a:t>
            </a:r>
          </a:p>
          <a:p>
            <a:r>
              <a:rPr lang="en-US" b="1" dirty="0"/>
              <a:t>  public:     int a; </a:t>
            </a:r>
          </a:p>
          <a:p>
            <a:r>
              <a:rPr lang="en-US" b="1" dirty="0"/>
              <a:t>void </a:t>
            </a:r>
            <a:r>
              <a:rPr lang="en-US" b="1" dirty="0" err="1">
                <a:solidFill>
                  <a:srgbClr val="0000FF"/>
                </a:solidFill>
              </a:rPr>
              <a:t>getA</a:t>
            </a:r>
            <a:r>
              <a:rPr lang="en-US" b="1" dirty="0">
                <a:solidFill>
                  <a:srgbClr val="0000FF"/>
                </a:solidFill>
              </a:rPr>
              <a:t>() </a:t>
            </a:r>
            <a:r>
              <a:rPr lang="en-US" b="1" dirty="0"/>
              <a:t>{ cout&lt;&lt;"Enter an Integer value";</a:t>
            </a:r>
            <a:r>
              <a:rPr lang="en-US" b="1" dirty="0" err="1"/>
              <a:t>cin</a:t>
            </a:r>
            <a:r>
              <a:rPr lang="en-US" b="1" dirty="0"/>
              <a:t>&gt;&gt;a; }</a:t>
            </a:r>
          </a:p>
          <a:p>
            <a:r>
              <a:rPr lang="en-US" b="1" dirty="0"/>
              <a:t>};</a:t>
            </a:r>
          </a:p>
          <a:p>
            <a:r>
              <a:rPr lang="en-US" b="1" dirty="0">
                <a:solidFill>
                  <a:srgbClr val="FF0000"/>
                </a:solidFill>
              </a:rPr>
              <a:t>class B {</a:t>
            </a:r>
          </a:p>
          <a:p>
            <a:r>
              <a:rPr lang="en-US" b="1" dirty="0"/>
              <a:t>  public:   int b;</a:t>
            </a:r>
          </a:p>
          <a:p>
            <a:r>
              <a:rPr lang="en-US" b="1" dirty="0"/>
              <a:t>    void </a:t>
            </a:r>
            <a:r>
              <a:rPr lang="en-US" b="1" dirty="0" err="1">
                <a:solidFill>
                  <a:srgbClr val="0000FF"/>
                </a:solidFill>
              </a:rPr>
              <a:t>getB</a:t>
            </a:r>
            <a:r>
              <a:rPr lang="en-US" b="1" dirty="0">
                <a:solidFill>
                  <a:srgbClr val="0000FF"/>
                </a:solidFill>
              </a:rPr>
              <a:t>() </a:t>
            </a:r>
            <a:r>
              <a:rPr lang="en-US" b="1" dirty="0"/>
              <a:t>{ cout&lt;&lt;"Enter an Integer value";</a:t>
            </a:r>
            <a:r>
              <a:rPr lang="en-US" b="1" dirty="0" err="1"/>
              <a:t>cin</a:t>
            </a:r>
            <a:r>
              <a:rPr lang="en-US" b="1" dirty="0"/>
              <a:t>&gt;&gt;b; }</a:t>
            </a:r>
          </a:p>
          <a:p>
            <a:r>
              <a:rPr lang="en-US" b="1" dirty="0"/>
              <a:t>};</a:t>
            </a:r>
          </a:p>
          <a:p>
            <a:r>
              <a:rPr lang="en-US" b="1" dirty="0">
                <a:solidFill>
                  <a:srgbClr val="FF0000"/>
                </a:solidFill>
              </a:rPr>
              <a:t>class C: public A, public B {</a:t>
            </a:r>
          </a:p>
          <a:p>
            <a:r>
              <a:rPr lang="en-US" b="1" dirty="0"/>
              <a:t>  public: int c;</a:t>
            </a:r>
          </a:p>
          <a:p>
            <a:r>
              <a:rPr lang="en-US" b="1" dirty="0"/>
              <a:t>    void sum() {  c=</a:t>
            </a:r>
            <a:r>
              <a:rPr lang="en-US" b="1" dirty="0" err="1"/>
              <a:t>a+b</a:t>
            </a:r>
            <a:endParaRPr lang="en-US" b="1" dirty="0"/>
          </a:p>
          <a:p>
            <a:r>
              <a:rPr lang="en-US" b="1" dirty="0"/>
              <a:t>      cout &lt;&lt; "Total is: " &lt;&lt; c &lt;&lt; </a:t>
            </a:r>
            <a:r>
              <a:rPr lang="en-US" b="1" dirty="0" err="1"/>
              <a:t>endl</a:t>
            </a:r>
            <a:r>
              <a:rPr lang="en-US" b="1" dirty="0"/>
              <a:t>;</a:t>
            </a:r>
          </a:p>
          <a:p>
            <a:r>
              <a:rPr lang="en-US" b="1" dirty="0"/>
              <a:t>    }</a:t>
            </a:r>
          </a:p>
          <a:p>
            <a:r>
              <a:rPr lang="en-US" b="1" dirty="0"/>
              <a:t>};</a:t>
            </a:r>
          </a:p>
          <a:p>
            <a:r>
              <a:rPr lang="en-US" b="1" dirty="0"/>
              <a:t>int main() </a:t>
            </a:r>
          </a:p>
          <a:p>
            <a:r>
              <a:rPr lang="en-US" b="1" dirty="0"/>
              <a:t>{    </a:t>
            </a:r>
          </a:p>
          <a:p>
            <a:r>
              <a:rPr lang="en-US" b="1" dirty="0"/>
              <a:t>  C x; x.getA(); </a:t>
            </a:r>
            <a:r>
              <a:rPr lang="en-US" b="1" dirty="0" err="1"/>
              <a:t>x.getB</a:t>
            </a:r>
            <a:r>
              <a:rPr lang="en-US" b="1" dirty="0"/>
              <a:t>();</a:t>
            </a:r>
          </a:p>
          <a:p>
            <a:r>
              <a:rPr lang="en-US" b="1" dirty="0"/>
              <a:t>  x.sum();</a:t>
            </a:r>
          </a:p>
          <a:p>
            <a:r>
              <a:rPr lang="en-US" b="1" dirty="0"/>
              <a:t>  return 0;</a:t>
            </a:r>
          </a:p>
          <a:p>
            <a:r>
              <a:rPr lang="en-US" b="1" dirty="0"/>
              <a:t>}</a:t>
            </a:r>
          </a:p>
          <a:p>
            <a:endParaRPr lang="en-US" b="1" dirty="0"/>
          </a:p>
        </p:txBody>
      </p:sp>
      <p:pic>
        <p:nvPicPr>
          <p:cNvPr id="5" name="Picture 4">
            <a:extLst>
              <a:ext uri="{FF2B5EF4-FFF2-40B4-BE49-F238E27FC236}">
                <a16:creationId xmlns:a16="http://schemas.microsoft.com/office/drawing/2014/main" id="{BC93038C-CD6B-7CD1-C818-2C891D8992BE}"/>
              </a:ext>
            </a:extLst>
          </p:cNvPr>
          <p:cNvPicPr>
            <a:picLocks noChangeAspect="1"/>
          </p:cNvPicPr>
          <p:nvPr/>
        </p:nvPicPr>
        <p:blipFill rotWithShape="1">
          <a:blip r:embed="rId2"/>
          <a:srcRect l="22795" t="11195" r="25156" b="31267"/>
          <a:stretch/>
        </p:blipFill>
        <p:spPr>
          <a:xfrm>
            <a:off x="495300" y="1756713"/>
            <a:ext cx="3924299" cy="2211221"/>
          </a:xfrm>
          <a:prstGeom prst="rect">
            <a:avLst/>
          </a:prstGeom>
        </p:spPr>
      </p:pic>
    </p:spTree>
    <p:extLst>
      <p:ext uri="{BB962C8B-B14F-4D97-AF65-F5344CB8AC3E}">
        <p14:creationId xmlns:p14="http://schemas.microsoft.com/office/powerpoint/2010/main" val="245750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60B15B-7572-D13B-AF5C-981EDA2598B1}"/>
              </a:ext>
            </a:extLst>
          </p:cNvPr>
          <p:cNvSpPr txBox="1"/>
          <p:nvPr/>
        </p:nvSpPr>
        <p:spPr>
          <a:xfrm>
            <a:off x="93035" y="0"/>
            <a:ext cx="5680444" cy="6740307"/>
          </a:xfrm>
          <a:prstGeom prst="rect">
            <a:avLst/>
          </a:prstGeom>
          <a:noFill/>
          <a:ln>
            <a:solidFill>
              <a:schemeClr val="accent1"/>
            </a:solidFill>
          </a:ln>
        </p:spPr>
        <p:txBody>
          <a:bodyPr wrap="square">
            <a:spAutoFit/>
          </a:bodyPr>
          <a:lstStyle/>
          <a:p>
            <a:r>
              <a:rPr lang="en-US" b="1" dirty="0">
                <a:solidFill>
                  <a:srgbClr val="FF0000"/>
                </a:solidFill>
              </a:rPr>
              <a:t>class Person {   </a:t>
            </a:r>
            <a:r>
              <a:rPr lang="en-US" dirty="0"/>
              <a:t>string name;   int age;</a:t>
            </a:r>
          </a:p>
          <a:p>
            <a:r>
              <a:rPr lang="en-US" dirty="0"/>
              <a:t>public:</a:t>
            </a:r>
          </a:p>
          <a:p>
            <a:r>
              <a:rPr lang="en-US" b="1" dirty="0"/>
              <a:t>    void </a:t>
            </a:r>
            <a:r>
              <a:rPr lang="en-US" b="1" dirty="0" err="1"/>
              <a:t>readPerson</a:t>
            </a:r>
            <a:r>
              <a:rPr lang="en-US" b="1" dirty="0"/>
              <a:t>()</a:t>
            </a:r>
          </a:p>
          <a:p>
            <a:r>
              <a:rPr lang="en-US" b="1" dirty="0"/>
              <a:t>     {</a:t>
            </a:r>
          </a:p>
          <a:p>
            <a:r>
              <a:rPr lang="en-US" dirty="0"/>
              <a:t>        cout &lt;&lt; "Enter Name: "; </a:t>
            </a:r>
            <a:r>
              <a:rPr lang="en-US" dirty="0" err="1"/>
              <a:t>cin</a:t>
            </a:r>
            <a:r>
              <a:rPr lang="en-US" dirty="0"/>
              <a:t> &gt;&gt; name;</a:t>
            </a:r>
          </a:p>
          <a:p>
            <a:r>
              <a:rPr lang="en-US" dirty="0"/>
              <a:t>        cout &lt;&lt; "Enter Age: ";   </a:t>
            </a:r>
            <a:r>
              <a:rPr lang="en-US" dirty="0" err="1"/>
              <a:t>cin</a:t>
            </a:r>
            <a:r>
              <a:rPr lang="en-US" dirty="0"/>
              <a:t> &gt;&gt; age;</a:t>
            </a:r>
          </a:p>
          <a:p>
            <a:r>
              <a:rPr lang="en-US" dirty="0"/>
              <a:t>    }</a:t>
            </a:r>
          </a:p>
          <a:p>
            <a:r>
              <a:rPr lang="en-US" dirty="0"/>
              <a:t>};</a:t>
            </a:r>
          </a:p>
          <a:p>
            <a:endParaRPr lang="en-US" b="1" dirty="0">
              <a:solidFill>
                <a:srgbClr val="FF0000"/>
              </a:solidFill>
            </a:endParaRPr>
          </a:p>
          <a:p>
            <a:r>
              <a:rPr lang="en-US" b="1" dirty="0">
                <a:solidFill>
                  <a:srgbClr val="FF0000"/>
                </a:solidFill>
              </a:rPr>
              <a:t>class Employee {</a:t>
            </a:r>
          </a:p>
          <a:p>
            <a:r>
              <a:rPr lang="en-US" dirty="0"/>
              <a:t>public:  string </a:t>
            </a:r>
            <a:r>
              <a:rPr lang="en-US" dirty="0" err="1"/>
              <a:t>emID</a:t>
            </a:r>
            <a:r>
              <a:rPr lang="en-US" dirty="0"/>
              <a:t>;   double salary;</a:t>
            </a:r>
          </a:p>
          <a:p>
            <a:r>
              <a:rPr lang="en-US" b="1" dirty="0"/>
              <a:t>    void </a:t>
            </a:r>
            <a:r>
              <a:rPr lang="en-US" b="1" dirty="0" err="1"/>
              <a:t>readEmp</a:t>
            </a:r>
            <a:r>
              <a:rPr lang="en-US" b="1" dirty="0"/>
              <a:t>() </a:t>
            </a:r>
          </a:p>
          <a:p>
            <a:r>
              <a:rPr lang="en-US" b="1" dirty="0"/>
              <a:t>     {</a:t>
            </a:r>
          </a:p>
          <a:p>
            <a:r>
              <a:rPr lang="en-US" dirty="0"/>
              <a:t>        cout &lt;&lt; "Enter Employee ID: ";  </a:t>
            </a:r>
            <a:r>
              <a:rPr lang="en-US" dirty="0" err="1"/>
              <a:t>cin</a:t>
            </a:r>
            <a:r>
              <a:rPr lang="en-US" dirty="0"/>
              <a:t> &gt;&gt; </a:t>
            </a:r>
            <a:r>
              <a:rPr lang="en-US" dirty="0" err="1"/>
              <a:t>employeeID</a:t>
            </a:r>
            <a:r>
              <a:rPr lang="en-US" dirty="0"/>
              <a:t>;</a:t>
            </a:r>
          </a:p>
          <a:p>
            <a:r>
              <a:rPr lang="en-US" dirty="0"/>
              <a:t>        cout &lt;&lt; "Enter Salary: Rs";   </a:t>
            </a:r>
            <a:r>
              <a:rPr lang="en-US" dirty="0" err="1"/>
              <a:t>cin</a:t>
            </a:r>
            <a:r>
              <a:rPr lang="en-US" dirty="0"/>
              <a:t> &gt;&gt; salary;</a:t>
            </a:r>
          </a:p>
          <a:p>
            <a:r>
              <a:rPr lang="en-US" dirty="0"/>
              <a:t>    }</a:t>
            </a:r>
          </a:p>
          <a:p>
            <a:r>
              <a:rPr lang="en-US" dirty="0"/>
              <a:t>};</a:t>
            </a:r>
          </a:p>
          <a:p>
            <a:r>
              <a:rPr lang="en-US" b="1" dirty="0">
                <a:solidFill>
                  <a:srgbClr val="FF0000"/>
                </a:solidFill>
              </a:rPr>
              <a:t>class Manager : public Person, public Employee {</a:t>
            </a:r>
          </a:p>
          <a:p>
            <a:r>
              <a:rPr lang="en-US" dirty="0"/>
              <a:t>public:</a:t>
            </a:r>
          </a:p>
          <a:p>
            <a:r>
              <a:rPr lang="en-US" dirty="0"/>
              <a:t>    </a:t>
            </a:r>
            <a:r>
              <a:rPr lang="en-US" b="1" dirty="0"/>
              <a:t>void </a:t>
            </a:r>
            <a:r>
              <a:rPr lang="en-US" b="1" dirty="0" err="1"/>
              <a:t>readManager</a:t>
            </a:r>
            <a:r>
              <a:rPr lang="en-US" b="1" dirty="0"/>
              <a:t>() </a:t>
            </a:r>
            <a:r>
              <a:rPr lang="en-US" dirty="0"/>
              <a:t>{</a:t>
            </a:r>
          </a:p>
          <a:p>
            <a:r>
              <a:rPr lang="en-US" dirty="0"/>
              <a:t>        </a:t>
            </a:r>
            <a:r>
              <a:rPr lang="en-US" dirty="0" err="1"/>
              <a:t>readPerson</a:t>
            </a:r>
            <a:r>
              <a:rPr lang="en-US" dirty="0"/>
              <a:t>();         </a:t>
            </a:r>
          </a:p>
          <a:p>
            <a:r>
              <a:rPr lang="en-US" dirty="0"/>
              <a:t>        </a:t>
            </a:r>
            <a:r>
              <a:rPr lang="en-US" dirty="0" err="1"/>
              <a:t>readEmp</a:t>
            </a:r>
            <a:r>
              <a:rPr lang="en-US" dirty="0"/>
              <a:t>();</a:t>
            </a:r>
          </a:p>
          <a:p>
            <a:r>
              <a:rPr lang="en-US" dirty="0"/>
              <a:t>        cout &lt;&lt; "Enter Department: ";        </a:t>
            </a:r>
            <a:r>
              <a:rPr lang="en-US" dirty="0" err="1"/>
              <a:t>cin</a:t>
            </a:r>
            <a:r>
              <a:rPr lang="en-US" dirty="0"/>
              <a:t> &gt;&gt; department;</a:t>
            </a:r>
          </a:p>
          <a:p>
            <a:r>
              <a:rPr lang="en-US" dirty="0"/>
              <a:t>    }</a:t>
            </a:r>
          </a:p>
        </p:txBody>
      </p:sp>
      <p:sp>
        <p:nvSpPr>
          <p:cNvPr id="7" name="TextBox 6">
            <a:extLst>
              <a:ext uri="{FF2B5EF4-FFF2-40B4-BE49-F238E27FC236}">
                <a16:creationId xmlns:a16="http://schemas.microsoft.com/office/drawing/2014/main" id="{19C10D9A-5D26-80A4-BC2C-C9669535BA14}"/>
              </a:ext>
            </a:extLst>
          </p:cNvPr>
          <p:cNvSpPr txBox="1"/>
          <p:nvPr/>
        </p:nvSpPr>
        <p:spPr>
          <a:xfrm>
            <a:off x="5773479" y="0"/>
            <a:ext cx="6204098" cy="5632311"/>
          </a:xfrm>
          <a:prstGeom prst="rect">
            <a:avLst/>
          </a:prstGeom>
          <a:noFill/>
          <a:ln>
            <a:solidFill>
              <a:schemeClr val="tx1"/>
            </a:solidFill>
          </a:ln>
        </p:spPr>
        <p:txBody>
          <a:bodyPr wrap="square">
            <a:spAutoFit/>
          </a:bodyPr>
          <a:lstStyle/>
          <a:p>
            <a:r>
              <a:rPr lang="en-US" b="1" dirty="0"/>
              <a:t>   void </a:t>
            </a:r>
            <a:r>
              <a:rPr lang="en-US" b="1" dirty="0" err="1"/>
              <a:t>dispManager</a:t>
            </a:r>
            <a:r>
              <a:rPr lang="en-US" b="1" dirty="0"/>
              <a:t>() </a:t>
            </a:r>
          </a:p>
          <a:p>
            <a:r>
              <a:rPr lang="en-US" dirty="0"/>
              <a:t>   {</a:t>
            </a:r>
          </a:p>
          <a:p>
            <a:r>
              <a:rPr lang="en-US" dirty="0"/>
              <a:t>        cout &lt;&lt; "Manager Details:" &lt;&lt; </a:t>
            </a:r>
            <a:r>
              <a:rPr lang="en-US" dirty="0" err="1"/>
              <a:t>endl</a:t>
            </a:r>
            <a:r>
              <a:rPr lang="en-US" dirty="0"/>
              <a:t>;</a:t>
            </a:r>
          </a:p>
          <a:p>
            <a:r>
              <a:rPr lang="en-US" dirty="0"/>
              <a:t>        cout &lt;&lt; "Name: " &lt;&lt; name &lt;&lt; ", Age: " &lt;&lt; age &lt;&lt; </a:t>
            </a:r>
            <a:r>
              <a:rPr lang="en-US" dirty="0" err="1"/>
              <a:t>endl</a:t>
            </a:r>
            <a:r>
              <a:rPr lang="en-US" dirty="0"/>
              <a:t>;</a:t>
            </a:r>
          </a:p>
          <a:p>
            <a:r>
              <a:rPr lang="en-US" dirty="0"/>
              <a:t>        cout &lt;&lt; "Emp ID: " &lt;&lt; </a:t>
            </a:r>
            <a:r>
              <a:rPr lang="en-US" dirty="0" err="1"/>
              <a:t>empID</a:t>
            </a:r>
            <a:r>
              <a:rPr lang="en-US" dirty="0"/>
              <a:t> &lt;&lt; ", Salary: Rs." &lt;&lt; salary ;</a:t>
            </a:r>
          </a:p>
          <a:p>
            <a:r>
              <a:rPr lang="en-US" dirty="0"/>
              <a:t>        cout &lt;&lt; "Department: " &lt;&lt; department &lt;&lt; </a:t>
            </a:r>
            <a:r>
              <a:rPr lang="en-US" dirty="0" err="1"/>
              <a:t>endl</a:t>
            </a:r>
            <a:r>
              <a:rPr lang="en-US" dirty="0"/>
              <a:t>;</a:t>
            </a:r>
          </a:p>
          <a:p>
            <a:r>
              <a:rPr lang="en-US" dirty="0"/>
              <a:t>    }</a:t>
            </a:r>
          </a:p>
          <a:p>
            <a:endParaRPr lang="en-US" dirty="0"/>
          </a:p>
          <a:p>
            <a:r>
              <a:rPr lang="en-US" dirty="0"/>
              <a:t>private:</a:t>
            </a:r>
          </a:p>
          <a:p>
            <a:r>
              <a:rPr lang="en-US" dirty="0"/>
              <a:t>    string department;</a:t>
            </a:r>
          </a:p>
          <a:p>
            <a:r>
              <a:rPr lang="en-US" dirty="0"/>
              <a:t>};</a:t>
            </a:r>
          </a:p>
          <a:p>
            <a:endParaRPr lang="en-US" dirty="0"/>
          </a:p>
          <a:p>
            <a:r>
              <a:rPr lang="en-US" dirty="0"/>
              <a:t>int main() {</a:t>
            </a:r>
          </a:p>
          <a:p>
            <a:r>
              <a:rPr lang="en-US" dirty="0">
                <a:solidFill>
                  <a:srgbClr val="FF0000"/>
                </a:solidFill>
              </a:rPr>
              <a:t>    Manager m;</a:t>
            </a:r>
          </a:p>
          <a:p>
            <a:endParaRPr lang="en-US" dirty="0"/>
          </a:p>
          <a:p>
            <a:r>
              <a:rPr lang="en-US" b="1" dirty="0"/>
              <a:t>    </a:t>
            </a:r>
            <a:r>
              <a:rPr lang="en-US" b="1" dirty="0" err="1"/>
              <a:t>m.readManager</a:t>
            </a:r>
            <a:r>
              <a:rPr lang="en-US" b="1" dirty="0"/>
              <a:t>();</a:t>
            </a:r>
          </a:p>
          <a:p>
            <a:r>
              <a:rPr lang="en-US" dirty="0"/>
              <a:t>    </a:t>
            </a:r>
            <a:r>
              <a:rPr lang="en-US" b="1" dirty="0" err="1"/>
              <a:t>m.dispManager</a:t>
            </a:r>
            <a:r>
              <a:rPr lang="en-US" b="1" dirty="0"/>
              <a:t>();</a:t>
            </a:r>
          </a:p>
          <a:p>
            <a:endParaRPr lang="en-US" dirty="0"/>
          </a:p>
          <a:p>
            <a:r>
              <a:rPr lang="en-US" dirty="0"/>
              <a:t>    return 0;</a:t>
            </a:r>
          </a:p>
          <a:p>
            <a:r>
              <a:rPr lang="en-US" dirty="0"/>
              <a:t>}</a:t>
            </a:r>
          </a:p>
        </p:txBody>
      </p:sp>
    </p:spTree>
    <p:extLst>
      <p:ext uri="{BB962C8B-B14F-4D97-AF65-F5344CB8AC3E}">
        <p14:creationId xmlns:p14="http://schemas.microsoft.com/office/powerpoint/2010/main" val="3830794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01B883-0F8A-D288-17BF-8F509E9E96D2}"/>
              </a:ext>
            </a:extLst>
          </p:cNvPr>
          <p:cNvSpPr txBox="1"/>
          <p:nvPr/>
        </p:nvSpPr>
        <p:spPr>
          <a:xfrm>
            <a:off x="82402" y="106073"/>
            <a:ext cx="12109598"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Söhne"/>
              </a:rPr>
              <a:t>Streamlined E-Commerce: Utilizing Multiple Inheritance for Shopping Carts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You're developing an e-commerce app in C++ with a </a:t>
            </a:r>
            <a:r>
              <a:rPr kumimoji="0" lang="en-US" altLang="en-US" b="1" i="0" u="none" strike="noStrike" cap="none" normalizeH="0" baseline="0" dirty="0" err="1">
                <a:ln>
                  <a:noFill/>
                </a:ln>
                <a:solidFill>
                  <a:srgbClr val="0000FF"/>
                </a:solidFill>
                <a:effectLst/>
                <a:latin typeface="Söhne Mono"/>
              </a:rPr>
              <a:t>ShoppingCart</a:t>
            </a:r>
            <a:r>
              <a:rPr kumimoji="0" lang="en-US" altLang="en-US" sz="1800" b="0" i="0" u="none" strike="noStrike" cap="none" normalizeH="0" baseline="0" dirty="0">
                <a:ln>
                  <a:noFill/>
                </a:ln>
                <a:solidFill>
                  <a:srgbClr val="0000FF"/>
                </a:solidFill>
                <a:effectLst/>
                <a:latin typeface="Söhne"/>
              </a:rPr>
              <a:t> class </a:t>
            </a:r>
            <a:r>
              <a:rPr kumimoji="0" lang="en-US" altLang="en-US" sz="1800" b="0" i="0" u="none" strike="noStrike" cap="none" normalizeH="0" baseline="0" dirty="0">
                <a:ln>
                  <a:noFill/>
                </a:ln>
                <a:effectLst/>
                <a:latin typeface="Söhne"/>
              </a:rPr>
              <a:t>inheriting from </a:t>
            </a:r>
            <a:r>
              <a:rPr kumimoji="0" lang="en-US" altLang="en-US" b="1" i="0" u="none" strike="noStrike" cap="none" normalizeH="0" baseline="0" dirty="0">
                <a:ln>
                  <a:noFill/>
                </a:ln>
                <a:solidFill>
                  <a:srgbClr val="0000FF"/>
                </a:solidFill>
                <a:effectLst/>
                <a:latin typeface="Söhne Mono"/>
              </a:rPr>
              <a:t>Customer</a:t>
            </a:r>
            <a:r>
              <a:rPr kumimoji="0" lang="en-US" altLang="en-US" sz="1800" b="0" i="0" u="none" strike="noStrike" cap="none" normalizeH="0" baseline="0" dirty="0">
                <a:ln>
                  <a:noFill/>
                </a:ln>
                <a:solidFill>
                  <a:srgbClr val="0000FF"/>
                </a:solidFill>
                <a:effectLst/>
                <a:latin typeface="Söhne"/>
              </a:rPr>
              <a:t> </a:t>
            </a:r>
            <a:r>
              <a:rPr kumimoji="0" lang="en-US" altLang="en-US" sz="1800" b="0" i="0" u="none" strike="noStrike" cap="none" normalizeH="0" baseline="0" dirty="0">
                <a:ln>
                  <a:noFill/>
                </a:ln>
                <a:effectLst/>
                <a:latin typeface="Söhne"/>
              </a:rPr>
              <a:t>and </a:t>
            </a:r>
            <a:r>
              <a:rPr kumimoji="0" lang="en-US" altLang="en-US" b="1" i="0" u="none" strike="noStrike" cap="none" normalizeH="0" baseline="0" dirty="0" err="1">
                <a:ln>
                  <a:noFill/>
                </a:ln>
                <a:solidFill>
                  <a:srgbClr val="0000FF"/>
                </a:solidFill>
                <a:effectLst/>
                <a:latin typeface="Söhne Mono"/>
              </a:rPr>
              <a:t>CartContents</a:t>
            </a:r>
            <a:r>
              <a:rPr kumimoji="0" lang="en-US" altLang="en-US" sz="1800" b="0" i="0" u="none" strike="noStrike" cap="none" normalizeH="0" baseline="0" dirty="0">
                <a:ln>
                  <a:noFill/>
                </a:ln>
                <a:solidFill>
                  <a:srgbClr val="0000FF"/>
                </a:solidFill>
                <a:effectLst/>
                <a:latin typeface="Söhne"/>
              </a:rPr>
              <a:t>.</a:t>
            </a:r>
            <a:r>
              <a:rPr kumimoji="0" lang="en-US" altLang="en-US" sz="1800" b="0" i="0" u="none" strike="noStrike" cap="none" normalizeH="0" baseline="0" dirty="0">
                <a:ln>
                  <a:noFill/>
                </a:ln>
                <a:effectLst/>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The class represents a shopper's cart, </a:t>
            </a:r>
            <a:r>
              <a:rPr kumimoji="0" lang="en-US" altLang="en-US" sz="1800" b="1" i="0" u="none" strike="noStrike" cap="none" normalizeH="0" baseline="0" dirty="0">
                <a:ln>
                  <a:noFill/>
                </a:ln>
                <a:effectLst/>
                <a:latin typeface="Söhne"/>
              </a:rPr>
              <a:t>combining customer info and item selection</a:t>
            </a:r>
            <a:r>
              <a:rPr kumimoji="0" lang="en-US" altLang="en-US" sz="1800" b="0" i="0" u="none" strike="noStrike" cap="none" normalizeH="0" baseline="0" dirty="0">
                <a:ln>
                  <a:noFill/>
                </a:ln>
                <a:effectLst/>
                <a:latin typeface="Söhne"/>
              </a:rPr>
              <a:t>. </a:t>
            </a:r>
            <a:r>
              <a:rPr lang="en-US" altLang="en-US" dirty="0">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FF"/>
                </a:solidFill>
                <a:latin typeface="Söhne"/>
              </a:rPr>
              <a:t>Implement this with </a:t>
            </a:r>
            <a:r>
              <a:rPr kumimoji="0" lang="en-US" altLang="en-US" sz="1800" b="0" i="0" u="none" strike="noStrike" cap="none" normalizeH="0" baseline="0" dirty="0">
                <a:ln>
                  <a:noFill/>
                </a:ln>
                <a:solidFill>
                  <a:srgbClr val="0000FF"/>
                </a:solidFill>
                <a:effectLst/>
                <a:latin typeface="Söhne"/>
              </a:rPr>
              <a:t>Multiple inheritance </a:t>
            </a:r>
            <a:r>
              <a:rPr kumimoji="0" lang="en-US" altLang="en-US" sz="1800" b="0" i="0" u="none" strike="noStrike" cap="none" normalizeH="0" baseline="0" dirty="0">
                <a:ln>
                  <a:noFill/>
                </a:ln>
                <a:effectLst/>
                <a:latin typeface="Söhne"/>
              </a:rPr>
              <a:t>streamlines development, simplifying cart and customer data management, making the shopping experience more intuitive and organized.</a:t>
            </a:r>
            <a:r>
              <a:rPr kumimoji="0" lang="en-US" altLang="en-US" sz="1100" b="0" i="0" u="none" strike="noStrike" cap="none" normalizeH="0" baseline="0" dirty="0">
                <a:ln>
                  <a:noFill/>
                </a:ln>
                <a:effectLst/>
              </a:rPr>
              <a:t> </a:t>
            </a:r>
            <a:endParaRPr kumimoji="0" lang="en-US" altLang="en-US" sz="2800" b="0" i="0" u="none" strike="noStrike" cap="none" normalizeH="0" baseline="0" dirty="0">
              <a:ln>
                <a:noFill/>
              </a:ln>
              <a:effectLst/>
              <a:latin typeface="Arial" panose="020B0604020202020204" pitchFamily="34" charset="0"/>
            </a:endParaRPr>
          </a:p>
        </p:txBody>
      </p:sp>
      <p:sp>
        <p:nvSpPr>
          <p:cNvPr id="10" name="TextBox 9">
            <a:extLst>
              <a:ext uri="{FF2B5EF4-FFF2-40B4-BE49-F238E27FC236}">
                <a16:creationId xmlns:a16="http://schemas.microsoft.com/office/drawing/2014/main" id="{E7576ACB-28C2-2E78-DD3B-FA0D8D827D86}"/>
              </a:ext>
            </a:extLst>
          </p:cNvPr>
          <p:cNvSpPr txBox="1"/>
          <p:nvPr/>
        </p:nvSpPr>
        <p:spPr>
          <a:xfrm>
            <a:off x="199361" y="1978783"/>
            <a:ext cx="6097772" cy="3970318"/>
          </a:xfrm>
          <a:prstGeom prst="rect">
            <a:avLst/>
          </a:prstGeom>
          <a:solidFill>
            <a:schemeClr val="accent4">
              <a:lumMod val="20000"/>
              <a:lumOff val="80000"/>
            </a:schemeClr>
          </a:solidFill>
          <a:ln>
            <a:solidFill>
              <a:schemeClr val="accent2">
                <a:lumMod val="20000"/>
                <a:lumOff val="80000"/>
              </a:schemeClr>
            </a:solidFill>
          </a:ln>
        </p:spPr>
        <p:txBody>
          <a:bodyPr wrap="square">
            <a:spAutoFit/>
          </a:bodyPr>
          <a:lstStyle/>
          <a:p>
            <a:r>
              <a:rPr lang="en-US" b="1" dirty="0"/>
              <a:t>INPUT:</a:t>
            </a:r>
          </a:p>
          <a:p>
            <a:endParaRPr lang="en-US" dirty="0"/>
          </a:p>
          <a:p>
            <a:r>
              <a:rPr lang="en-US" dirty="0"/>
              <a:t>Enter Customer Name: Virat </a:t>
            </a:r>
            <a:r>
              <a:rPr lang="en-US" dirty="0" err="1"/>
              <a:t>kohli</a:t>
            </a:r>
            <a:endParaRPr lang="en-US" dirty="0"/>
          </a:p>
          <a:p>
            <a:r>
              <a:rPr lang="en-US" dirty="0"/>
              <a:t>Enter Customer Email: viratk@bcci.com</a:t>
            </a:r>
          </a:p>
          <a:p>
            <a:endParaRPr lang="en-US" dirty="0"/>
          </a:p>
          <a:p>
            <a:endParaRPr lang="en-US" dirty="0"/>
          </a:p>
          <a:p>
            <a:r>
              <a:rPr lang="en-US" b="1" dirty="0"/>
              <a:t>Customer Information:</a:t>
            </a:r>
          </a:p>
          <a:p>
            <a:r>
              <a:rPr lang="en-US" dirty="0"/>
              <a:t>Customer Name: Virat </a:t>
            </a:r>
            <a:r>
              <a:rPr lang="en-US" dirty="0" err="1"/>
              <a:t>kohli</a:t>
            </a:r>
            <a:endParaRPr lang="en-US" dirty="0"/>
          </a:p>
          <a:p>
            <a:r>
              <a:rPr lang="en-US" dirty="0"/>
              <a:t>Customer Email: viratk@bcci.com</a:t>
            </a:r>
          </a:p>
          <a:p>
            <a:r>
              <a:rPr lang="en-US" dirty="0"/>
              <a:t>Cart Contents:</a:t>
            </a:r>
          </a:p>
          <a:p>
            <a:r>
              <a:rPr lang="en-US" dirty="0"/>
              <a:t>- Item 1</a:t>
            </a:r>
          </a:p>
          <a:p>
            <a:r>
              <a:rPr lang="en-US" dirty="0"/>
              <a:t>- Item 2</a:t>
            </a:r>
          </a:p>
          <a:p>
            <a:endParaRPr lang="en-US" dirty="0"/>
          </a:p>
          <a:p>
            <a:endParaRPr lang="en-US" dirty="0"/>
          </a:p>
        </p:txBody>
      </p:sp>
      <p:sp>
        <p:nvSpPr>
          <p:cNvPr id="2" name="Rectangle 1">
            <a:extLst>
              <a:ext uri="{FF2B5EF4-FFF2-40B4-BE49-F238E27FC236}">
                <a16:creationId xmlns:a16="http://schemas.microsoft.com/office/drawing/2014/main" id="{17DDB739-FAF3-2CC5-61E0-E051C00AD71C}"/>
              </a:ext>
            </a:extLst>
          </p:cNvPr>
          <p:cNvSpPr/>
          <p:nvPr/>
        </p:nvSpPr>
        <p:spPr>
          <a:xfrm>
            <a:off x="7602279" y="1892595"/>
            <a:ext cx="1562986" cy="8293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3" name="Rectangle 2">
            <a:extLst>
              <a:ext uri="{FF2B5EF4-FFF2-40B4-BE49-F238E27FC236}">
                <a16:creationId xmlns:a16="http://schemas.microsoft.com/office/drawing/2014/main" id="{F740BEA3-93BB-75CA-2F41-803185298CD1}"/>
              </a:ext>
            </a:extLst>
          </p:cNvPr>
          <p:cNvSpPr/>
          <p:nvPr/>
        </p:nvSpPr>
        <p:spPr>
          <a:xfrm>
            <a:off x="9688918" y="1860696"/>
            <a:ext cx="1562986" cy="829340"/>
          </a:xfrm>
          <a:prstGeom prst="rec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CartContents</a:t>
            </a:r>
            <a:endParaRPr lang="en-US" dirty="0"/>
          </a:p>
        </p:txBody>
      </p:sp>
      <p:sp>
        <p:nvSpPr>
          <p:cNvPr id="4" name="Rectangle 3">
            <a:extLst>
              <a:ext uri="{FF2B5EF4-FFF2-40B4-BE49-F238E27FC236}">
                <a16:creationId xmlns:a16="http://schemas.microsoft.com/office/drawing/2014/main" id="{E5DAB769-B174-7BC0-DB47-A33B9A15BAC7}"/>
              </a:ext>
            </a:extLst>
          </p:cNvPr>
          <p:cNvSpPr/>
          <p:nvPr/>
        </p:nvSpPr>
        <p:spPr>
          <a:xfrm>
            <a:off x="8575159" y="3551276"/>
            <a:ext cx="1679944" cy="82934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err="1"/>
              <a:t>ShoppingCart</a:t>
            </a:r>
            <a:endParaRPr lang="en-US" dirty="0"/>
          </a:p>
        </p:txBody>
      </p:sp>
      <p:cxnSp>
        <p:nvCxnSpPr>
          <p:cNvPr id="7" name="Connector: Elbow 6">
            <a:extLst>
              <a:ext uri="{FF2B5EF4-FFF2-40B4-BE49-F238E27FC236}">
                <a16:creationId xmlns:a16="http://schemas.microsoft.com/office/drawing/2014/main" id="{826B241B-CB65-40AF-61D0-7675087B41CA}"/>
              </a:ext>
            </a:extLst>
          </p:cNvPr>
          <p:cNvCxnSpPr>
            <a:cxnSpLocks/>
          </p:cNvCxnSpPr>
          <p:nvPr/>
        </p:nvCxnSpPr>
        <p:spPr>
          <a:xfrm rot="5400000">
            <a:off x="9401836" y="2593015"/>
            <a:ext cx="861240" cy="10552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60A43544-653C-FA70-CAD0-7220AA5A3D15}"/>
              </a:ext>
            </a:extLst>
          </p:cNvPr>
          <p:cNvCxnSpPr/>
          <p:nvPr/>
        </p:nvCxnSpPr>
        <p:spPr>
          <a:xfrm rot="16200000" flipH="1">
            <a:off x="8325295" y="2764466"/>
            <a:ext cx="850605" cy="7655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678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D88E8F-9068-AE1C-6D2A-B87871D2D3D3}"/>
              </a:ext>
            </a:extLst>
          </p:cNvPr>
          <p:cNvSpPr txBox="1"/>
          <p:nvPr/>
        </p:nvSpPr>
        <p:spPr>
          <a:xfrm>
            <a:off x="82402" y="0"/>
            <a:ext cx="5733607" cy="6740307"/>
          </a:xfrm>
          <a:prstGeom prst="rect">
            <a:avLst/>
          </a:prstGeom>
          <a:noFill/>
          <a:ln>
            <a:solidFill>
              <a:schemeClr val="tx1"/>
            </a:solidFill>
          </a:ln>
        </p:spPr>
        <p:txBody>
          <a:bodyPr wrap="square">
            <a:spAutoFit/>
          </a:bodyPr>
          <a:lstStyle/>
          <a:p>
            <a:r>
              <a:rPr lang="en-US" b="1" dirty="0">
                <a:solidFill>
                  <a:srgbClr val="FF0000"/>
                </a:solidFill>
              </a:rPr>
              <a:t>class Customer {</a:t>
            </a:r>
          </a:p>
          <a:p>
            <a:r>
              <a:rPr lang="en-US" dirty="0"/>
              <a:t>public:</a:t>
            </a:r>
          </a:p>
          <a:p>
            <a:r>
              <a:rPr lang="en-US" dirty="0"/>
              <a:t>    string name;    string email;</a:t>
            </a:r>
          </a:p>
          <a:p>
            <a:r>
              <a:rPr lang="en-US" b="1" dirty="0"/>
              <a:t>    void </a:t>
            </a:r>
            <a:r>
              <a:rPr lang="en-US" b="1" dirty="0" err="1"/>
              <a:t>readCust</a:t>
            </a:r>
            <a:r>
              <a:rPr lang="en-US" b="1" dirty="0"/>
              <a:t>() </a:t>
            </a:r>
            <a:r>
              <a:rPr lang="en-US" dirty="0"/>
              <a:t>{</a:t>
            </a:r>
          </a:p>
          <a:p>
            <a:r>
              <a:rPr lang="en-US" dirty="0"/>
              <a:t>        cout &lt;&lt; "Enter Customer Name: ";        </a:t>
            </a:r>
            <a:r>
              <a:rPr lang="en-US" dirty="0" err="1"/>
              <a:t>cin</a:t>
            </a:r>
            <a:r>
              <a:rPr lang="en-US" dirty="0"/>
              <a:t> &gt;&gt; name;</a:t>
            </a:r>
          </a:p>
          <a:p>
            <a:r>
              <a:rPr lang="en-US" dirty="0"/>
              <a:t>        cout &lt;&lt; "Enter Customer Email: ";        </a:t>
            </a:r>
            <a:r>
              <a:rPr lang="en-US" dirty="0" err="1"/>
              <a:t>cin</a:t>
            </a:r>
            <a:r>
              <a:rPr lang="en-US" dirty="0"/>
              <a:t> &gt;&gt; email;</a:t>
            </a:r>
          </a:p>
          <a:p>
            <a:r>
              <a:rPr lang="en-US" dirty="0"/>
              <a:t>    }</a:t>
            </a:r>
          </a:p>
          <a:p>
            <a:r>
              <a:rPr lang="en-US" dirty="0"/>
              <a:t>    </a:t>
            </a:r>
            <a:r>
              <a:rPr lang="en-US" b="1" dirty="0"/>
              <a:t>void </a:t>
            </a:r>
            <a:r>
              <a:rPr lang="en-US" b="1" dirty="0" err="1"/>
              <a:t>dispCust</a:t>
            </a:r>
            <a:r>
              <a:rPr lang="en-US" b="1" dirty="0"/>
              <a:t>() </a:t>
            </a:r>
            <a:r>
              <a:rPr lang="en-US" dirty="0"/>
              <a:t>{</a:t>
            </a:r>
          </a:p>
          <a:p>
            <a:r>
              <a:rPr lang="en-US" dirty="0"/>
              <a:t>        cout &lt;&lt; "Customer Name: " &lt;&lt; name &lt;&lt; </a:t>
            </a:r>
            <a:r>
              <a:rPr lang="en-US" dirty="0" err="1"/>
              <a:t>endl</a:t>
            </a:r>
            <a:r>
              <a:rPr lang="en-US" dirty="0"/>
              <a:t>;</a:t>
            </a:r>
          </a:p>
          <a:p>
            <a:r>
              <a:rPr lang="en-US" dirty="0"/>
              <a:t>        cout &lt;&lt; "Customer Email: " &lt;&lt; email &lt;&lt; </a:t>
            </a:r>
            <a:r>
              <a:rPr lang="en-US" dirty="0" err="1"/>
              <a:t>endl</a:t>
            </a:r>
            <a:r>
              <a:rPr lang="en-US" dirty="0"/>
              <a:t>;</a:t>
            </a:r>
          </a:p>
          <a:p>
            <a:r>
              <a:rPr lang="en-US" dirty="0"/>
              <a:t>    }</a:t>
            </a:r>
          </a:p>
          <a:p>
            <a:r>
              <a:rPr lang="en-US" dirty="0"/>
              <a:t>};</a:t>
            </a:r>
          </a:p>
          <a:p>
            <a:endParaRPr lang="en-US" dirty="0">
              <a:solidFill>
                <a:srgbClr val="FF0000"/>
              </a:solidFill>
            </a:endParaRPr>
          </a:p>
          <a:p>
            <a:r>
              <a:rPr lang="en-US" b="1" dirty="0">
                <a:solidFill>
                  <a:srgbClr val="FF0000"/>
                </a:solidFill>
              </a:rPr>
              <a:t>class </a:t>
            </a:r>
            <a:r>
              <a:rPr lang="en-US" b="1" dirty="0" err="1">
                <a:solidFill>
                  <a:srgbClr val="FF0000"/>
                </a:solidFill>
              </a:rPr>
              <a:t>CartContents</a:t>
            </a:r>
            <a:r>
              <a:rPr lang="en-US" b="1" dirty="0">
                <a:solidFill>
                  <a:srgbClr val="FF0000"/>
                </a:solidFill>
              </a:rPr>
              <a:t> {</a:t>
            </a:r>
          </a:p>
          <a:p>
            <a:r>
              <a:rPr lang="en-US" dirty="0"/>
              <a:t>public:</a:t>
            </a:r>
          </a:p>
          <a:p>
            <a:r>
              <a:rPr lang="en-US" dirty="0"/>
              <a:t>    string items[100]; // Assuming a maximum of 100 items</a:t>
            </a:r>
          </a:p>
          <a:p>
            <a:r>
              <a:rPr lang="en-US" dirty="0"/>
              <a:t>    int </a:t>
            </a:r>
            <a:r>
              <a:rPr lang="en-US" b="1" dirty="0" err="1"/>
              <a:t>itemCount</a:t>
            </a:r>
            <a:r>
              <a:rPr lang="en-US" b="1" dirty="0"/>
              <a:t> = 0;</a:t>
            </a:r>
          </a:p>
          <a:p>
            <a:r>
              <a:rPr lang="en-US" b="1" dirty="0"/>
              <a:t> void </a:t>
            </a:r>
            <a:r>
              <a:rPr lang="en-US" b="1" dirty="0" err="1"/>
              <a:t>addItem</a:t>
            </a:r>
            <a:r>
              <a:rPr lang="en-US" b="1" dirty="0"/>
              <a:t>(string&amp; item)</a:t>
            </a:r>
            <a:r>
              <a:rPr lang="en-US" dirty="0"/>
              <a:t> {</a:t>
            </a:r>
          </a:p>
          <a:p>
            <a:r>
              <a:rPr lang="en-US" dirty="0"/>
              <a:t>        if(</a:t>
            </a:r>
            <a:r>
              <a:rPr lang="en-US" dirty="0" err="1"/>
              <a:t>itemCount</a:t>
            </a:r>
            <a:r>
              <a:rPr lang="en-US" dirty="0"/>
              <a:t> &lt; 100) {</a:t>
            </a:r>
          </a:p>
          <a:p>
            <a:r>
              <a:rPr lang="en-US" dirty="0"/>
              <a:t>            items[</a:t>
            </a:r>
            <a:r>
              <a:rPr lang="en-US" b="1" dirty="0" err="1"/>
              <a:t>itemCount</a:t>
            </a:r>
            <a:r>
              <a:rPr lang="en-US" dirty="0"/>
              <a:t>] = item;</a:t>
            </a:r>
          </a:p>
          <a:p>
            <a:r>
              <a:rPr lang="en-US" dirty="0"/>
              <a:t>            </a:t>
            </a:r>
            <a:r>
              <a:rPr lang="en-US" dirty="0" err="1"/>
              <a:t>itemCount</a:t>
            </a:r>
            <a:r>
              <a:rPr lang="en-US" dirty="0"/>
              <a:t>++;</a:t>
            </a:r>
          </a:p>
          <a:p>
            <a:r>
              <a:rPr lang="en-US" dirty="0"/>
              <a:t>        }</a:t>
            </a:r>
          </a:p>
          <a:p>
            <a:r>
              <a:rPr lang="en-US" dirty="0"/>
              <a:t>    }</a:t>
            </a:r>
            <a:endParaRPr lang="en-US" b="1" dirty="0"/>
          </a:p>
          <a:p>
            <a:r>
              <a:rPr lang="en-US" dirty="0"/>
              <a:t>};</a:t>
            </a:r>
          </a:p>
        </p:txBody>
      </p:sp>
      <p:sp>
        <p:nvSpPr>
          <p:cNvPr id="7" name="TextBox 6">
            <a:extLst>
              <a:ext uri="{FF2B5EF4-FFF2-40B4-BE49-F238E27FC236}">
                <a16:creationId xmlns:a16="http://schemas.microsoft.com/office/drawing/2014/main" id="{41158AE6-289F-C3EA-E4BE-1F67F6D15230}"/>
              </a:ext>
            </a:extLst>
          </p:cNvPr>
          <p:cNvSpPr txBox="1"/>
          <p:nvPr/>
        </p:nvSpPr>
        <p:spPr>
          <a:xfrm>
            <a:off x="5890437" y="52698"/>
            <a:ext cx="6282069" cy="5909310"/>
          </a:xfrm>
          <a:prstGeom prst="rect">
            <a:avLst/>
          </a:prstGeom>
          <a:noFill/>
          <a:ln>
            <a:solidFill>
              <a:schemeClr val="tx1"/>
            </a:solidFill>
          </a:ln>
        </p:spPr>
        <p:txBody>
          <a:bodyPr wrap="square">
            <a:spAutoFit/>
          </a:bodyPr>
          <a:lstStyle/>
          <a:p>
            <a:r>
              <a:rPr lang="en-US" b="1" dirty="0">
                <a:solidFill>
                  <a:srgbClr val="FF0000"/>
                </a:solidFill>
              </a:rPr>
              <a:t>class </a:t>
            </a:r>
            <a:r>
              <a:rPr lang="en-US" b="1" dirty="0" err="1">
                <a:solidFill>
                  <a:srgbClr val="FF0000"/>
                </a:solidFill>
              </a:rPr>
              <a:t>ShoppingCart</a:t>
            </a:r>
            <a:r>
              <a:rPr lang="en-US" b="1" dirty="0">
                <a:solidFill>
                  <a:srgbClr val="FF0000"/>
                </a:solidFill>
              </a:rPr>
              <a:t> : public Customer, public </a:t>
            </a:r>
            <a:r>
              <a:rPr lang="en-US" b="1" dirty="0" err="1">
                <a:solidFill>
                  <a:srgbClr val="FF0000"/>
                </a:solidFill>
              </a:rPr>
              <a:t>CartContents</a:t>
            </a:r>
            <a:r>
              <a:rPr lang="en-US" b="1" dirty="0">
                <a:solidFill>
                  <a:srgbClr val="FF0000"/>
                </a:solidFill>
              </a:rPr>
              <a:t> {</a:t>
            </a:r>
          </a:p>
          <a:p>
            <a:r>
              <a:rPr lang="en-US" dirty="0"/>
              <a:t>public:</a:t>
            </a:r>
          </a:p>
          <a:p>
            <a:r>
              <a:rPr lang="en-US" dirty="0"/>
              <a:t>    </a:t>
            </a:r>
            <a:r>
              <a:rPr lang="en-US" b="1" dirty="0"/>
              <a:t>void </a:t>
            </a:r>
            <a:r>
              <a:rPr lang="en-US" b="1" dirty="0" err="1"/>
              <a:t>dispCart</a:t>
            </a:r>
            <a:r>
              <a:rPr lang="en-US" b="1" dirty="0"/>
              <a:t>() </a:t>
            </a:r>
            <a:r>
              <a:rPr lang="en-US" dirty="0"/>
              <a:t>{</a:t>
            </a:r>
          </a:p>
          <a:p>
            <a:r>
              <a:rPr lang="en-US" dirty="0"/>
              <a:t>        cout &lt;&lt; "Cart Contents added:" &lt;&lt; </a:t>
            </a:r>
            <a:r>
              <a:rPr lang="en-US" dirty="0" err="1"/>
              <a:t>endl</a:t>
            </a:r>
            <a:r>
              <a:rPr lang="en-US" dirty="0"/>
              <a:t>;</a:t>
            </a:r>
          </a:p>
          <a:p>
            <a:r>
              <a:rPr lang="en-US" dirty="0"/>
              <a:t>         for (int </a:t>
            </a:r>
            <a:r>
              <a:rPr lang="en-US" dirty="0" err="1"/>
              <a:t>i</a:t>
            </a:r>
            <a:r>
              <a:rPr lang="en-US" dirty="0"/>
              <a:t> = 0; </a:t>
            </a:r>
            <a:r>
              <a:rPr lang="en-US" dirty="0" err="1"/>
              <a:t>i</a:t>
            </a:r>
            <a:r>
              <a:rPr lang="en-US" dirty="0"/>
              <a:t> &lt; </a:t>
            </a:r>
            <a:r>
              <a:rPr lang="en-US" dirty="0" err="1"/>
              <a:t>itemCount</a:t>
            </a:r>
            <a:r>
              <a:rPr lang="en-US" dirty="0"/>
              <a:t>; </a:t>
            </a:r>
            <a:r>
              <a:rPr lang="en-US" dirty="0" err="1"/>
              <a:t>i</a:t>
            </a:r>
            <a:r>
              <a:rPr lang="en-US" dirty="0"/>
              <a:t>++)  {</a:t>
            </a:r>
          </a:p>
          <a:p>
            <a:r>
              <a:rPr lang="en-US" dirty="0"/>
              <a:t>         cout &lt;&lt; "- " &lt;&lt; items[</a:t>
            </a:r>
            <a:r>
              <a:rPr lang="en-US" dirty="0" err="1"/>
              <a:t>i</a:t>
            </a:r>
            <a:r>
              <a:rPr lang="en-US" dirty="0"/>
              <a:t>] &lt;&lt; </a:t>
            </a:r>
            <a:r>
              <a:rPr lang="en-US" dirty="0" err="1"/>
              <a:t>endl</a:t>
            </a:r>
            <a:r>
              <a:rPr lang="en-US" dirty="0"/>
              <a:t>; }</a:t>
            </a:r>
          </a:p>
          <a:p>
            <a:r>
              <a:rPr lang="en-US" dirty="0"/>
              <a:t>        }</a:t>
            </a:r>
          </a:p>
          <a:p>
            <a:r>
              <a:rPr lang="en-US" dirty="0"/>
              <a:t>    void checkout(){ cout&lt;&lt;“Items checked out”;}</a:t>
            </a:r>
          </a:p>
          <a:p>
            <a:r>
              <a:rPr lang="en-US" dirty="0"/>
              <a:t>};</a:t>
            </a:r>
          </a:p>
          <a:p>
            <a:r>
              <a:rPr lang="en-US" dirty="0"/>
              <a:t>int main() </a:t>
            </a:r>
          </a:p>
          <a:p>
            <a:r>
              <a:rPr lang="en-US" dirty="0"/>
              <a:t>{</a:t>
            </a:r>
          </a:p>
          <a:p>
            <a:r>
              <a:rPr lang="en-US" dirty="0"/>
              <a:t>    </a:t>
            </a:r>
            <a:r>
              <a:rPr lang="en-US" b="1" dirty="0" err="1">
                <a:solidFill>
                  <a:srgbClr val="FF0000"/>
                </a:solidFill>
              </a:rPr>
              <a:t>ShoppingCart</a:t>
            </a:r>
            <a:r>
              <a:rPr lang="en-US" b="1" dirty="0">
                <a:solidFill>
                  <a:srgbClr val="FF0000"/>
                </a:solidFill>
              </a:rPr>
              <a:t> cart;</a:t>
            </a:r>
          </a:p>
          <a:p>
            <a:r>
              <a:rPr lang="en-US" b="1" dirty="0"/>
              <a:t>    </a:t>
            </a:r>
            <a:r>
              <a:rPr lang="en-US" b="1" dirty="0" err="1"/>
              <a:t>cart.readCust</a:t>
            </a:r>
            <a:r>
              <a:rPr lang="en-US" b="1" dirty="0"/>
              <a:t>(); </a:t>
            </a:r>
            <a:endParaRPr lang="en-US" dirty="0"/>
          </a:p>
          <a:p>
            <a:r>
              <a:rPr lang="en-US" dirty="0"/>
              <a:t>    </a:t>
            </a:r>
            <a:r>
              <a:rPr lang="en-US" dirty="0" err="1"/>
              <a:t>cart.addItem</a:t>
            </a:r>
            <a:r>
              <a:rPr lang="en-US" dirty="0"/>
              <a:t>("Item 1");</a:t>
            </a:r>
          </a:p>
          <a:p>
            <a:r>
              <a:rPr lang="en-US" dirty="0"/>
              <a:t>    </a:t>
            </a:r>
            <a:r>
              <a:rPr lang="en-US" dirty="0" err="1"/>
              <a:t>cart.addItem</a:t>
            </a:r>
            <a:r>
              <a:rPr lang="en-US" dirty="0"/>
              <a:t>("Item 2");</a:t>
            </a:r>
          </a:p>
          <a:p>
            <a:r>
              <a:rPr lang="en-US" dirty="0"/>
              <a:t>    </a:t>
            </a:r>
            <a:r>
              <a:rPr lang="en-US" dirty="0" err="1"/>
              <a:t>cart.dispCust</a:t>
            </a:r>
            <a:r>
              <a:rPr lang="en-US" dirty="0"/>
              <a:t>();</a:t>
            </a:r>
          </a:p>
          <a:p>
            <a:r>
              <a:rPr lang="en-US" dirty="0"/>
              <a:t>    </a:t>
            </a:r>
            <a:r>
              <a:rPr lang="en-US" dirty="0" err="1"/>
              <a:t>cart.dispCart</a:t>
            </a:r>
            <a:r>
              <a:rPr lang="en-US" dirty="0"/>
              <a:t>();</a:t>
            </a:r>
          </a:p>
          <a:p>
            <a:r>
              <a:rPr lang="en-US" dirty="0"/>
              <a:t>    </a:t>
            </a:r>
            <a:r>
              <a:rPr lang="en-US" dirty="0" err="1"/>
              <a:t>cart.checkOut</a:t>
            </a:r>
            <a:r>
              <a:rPr lang="en-US" dirty="0"/>
              <a:t>();    </a:t>
            </a:r>
          </a:p>
          <a:p>
            <a:r>
              <a:rPr lang="en-US" dirty="0"/>
              <a:t>   </a:t>
            </a:r>
          </a:p>
          <a:p>
            <a:r>
              <a:rPr lang="en-US" dirty="0"/>
              <a:t>return 0;</a:t>
            </a:r>
          </a:p>
          <a:p>
            <a:r>
              <a:rPr lang="en-US" dirty="0"/>
              <a:t>}</a:t>
            </a:r>
          </a:p>
        </p:txBody>
      </p:sp>
    </p:spTree>
    <p:extLst>
      <p:ext uri="{BB962C8B-B14F-4D97-AF65-F5344CB8AC3E}">
        <p14:creationId xmlns:p14="http://schemas.microsoft.com/office/powerpoint/2010/main" val="3428388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E149F-05D9-B5BC-B1AD-D371F007847A}"/>
              </a:ext>
            </a:extLst>
          </p:cNvPr>
          <p:cNvSpPr>
            <a:spLocks noGrp="1"/>
          </p:cNvSpPr>
          <p:nvPr>
            <p:ph idx="1"/>
          </p:nvPr>
        </p:nvSpPr>
        <p:spPr>
          <a:xfrm>
            <a:off x="0" y="681039"/>
            <a:ext cx="5791200" cy="3859066"/>
          </a:xfrm>
        </p:spPr>
        <p:txBody>
          <a:bodyPr>
            <a:normAutofit lnSpcReduction="10000"/>
          </a:bodyPr>
          <a:lstStyle/>
          <a:p>
            <a:pPr>
              <a:buFont typeface="Wingdings" panose="05000000000000000000" pitchFamily="2" charset="2"/>
              <a:buChar char="§"/>
            </a:pPr>
            <a:r>
              <a:rPr lang="en-US" sz="2400" dirty="0"/>
              <a:t>When the two base classes of a derived class contains same function name.</a:t>
            </a: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marL="0" indent="0">
              <a:buNone/>
            </a:pPr>
            <a:r>
              <a:rPr lang="en-US" sz="2400" dirty="0"/>
              <a:t>                             </a:t>
            </a:r>
          </a:p>
          <a:p>
            <a:pPr>
              <a:buFont typeface="Wingdings" panose="05000000000000000000" pitchFamily="2" charset="2"/>
              <a:buChar char="§"/>
            </a:pPr>
            <a:endParaRPr lang="en-US" sz="2400" dirty="0"/>
          </a:p>
        </p:txBody>
      </p:sp>
      <p:sp>
        <p:nvSpPr>
          <p:cNvPr id="4" name="Title 1">
            <a:extLst>
              <a:ext uri="{FF2B5EF4-FFF2-40B4-BE49-F238E27FC236}">
                <a16:creationId xmlns:a16="http://schemas.microsoft.com/office/drawing/2014/main" id="{F1A9AC24-C07F-3316-3F8F-4B0EF71C25D1}"/>
              </a:ext>
            </a:extLst>
          </p:cNvPr>
          <p:cNvSpPr>
            <a:spLocks noGrp="1"/>
          </p:cNvSpPr>
          <p:nvPr>
            <p:ph type="title"/>
          </p:nvPr>
        </p:nvSpPr>
        <p:spPr>
          <a:xfrm>
            <a:off x="0" y="2"/>
            <a:ext cx="12192000" cy="681036"/>
          </a:xfrm>
          <a:solidFill>
            <a:schemeClr val="accent1">
              <a:lumMod val="20000"/>
              <a:lumOff val="80000"/>
            </a:schemeClr>
          </a:solidFill>
        </p:spPr>
        <p:txBody>
          <a:bodyPr>
            <a:normAutofit/>
          </a:bodyPr>
          <a:lstStyle/>
          <a:p>
            <a:pPr algn="ctr"/>
            <a:r>
              <a:rPr lang="en-US" sz="2800" b="1" i="0" dirty="0">
                <a:effectLst/>
                <a:latin typeface="__Source_Sans_Pro_fea366"/>
              </a:rPr>
              <a:t>Ambiguity  in Multiple Inheritance </a:t>
            </a:r>
            <a:endParaRPr lang="en-US" sz="2800" dirty="0"/>
          </a:p>
        </p:txBody>
      </p:sp>
      <p:sp>
        <p:nvSpPr>
          <p:cNvPr id="12" name="TextBox 11">
            <a:extLst>
              <a:ext uri="{FF2B5EF4-FFF2-40B4-BE49-F238E27FC236}">
                <a16:creationId xmlns:a16="http://schemas.microsoft.com/office/drawing/2014/main" id="{EC15E775-AB02-D092-48F2-BD61C8EAB5AA}"/>
              </a:ext>
            </a:extLst>
          </p:cNvPr>
          <p:cNvSpPr txBox="1"/>
          <p:nvPr/>
        </p:nvSpPr>
        <p:spPr>
          <a:xfrm>
            <a:off x="5791200" y="681038"/>
            <a:ext cx="6400800" cy="6463308"/>
          </a:xfrm>
          <a:prstGeom prst="rect">
            <a:avLst/>
          </a:prstGeom>
          <a:noFill/>
          <a:ln>
            <a:solidFill>
              <a:schemeClr val="tx1"/>
            </a:solidFill>
          </a:ln>
        </p:spPr>
        <p:txBody>
          <a:bodyPr wrap="square">
            <a:spAutoFit/>
          </a:bodyPr>
          <a:lstStyle/>
          <a:p>
            <a:r>
              <a:rPr lang="en-US" b="1" dirty="0">
                <a:solidFill>
                  <a:srgbClr val="FF0000"/>
                </a:solidFill>
                <a:highlight>
                  <a:srgbClr val="FFFF00"/>
                </a:highlight>
              </a:rPr>
              <a:t>class A {</a:t>
            </a:r>
          </a:p>
          <a:p>
            <a:r>
              <a:rPr lang="en-US" b="1" dirty="0"/>
              <a:t>  public:     </a:t>
            </a:r>
          </a:p>
          <a:p>
            <a:r>
              <a:rPr lang="en-US" b="1" dirty="0"/>
              <a:t>void </a:t>
            </a:r>
            <a:r>
              <a:rPr lang="en-US" b="1" dirty="0">
                <a:solidFill>
                  <a:srgbClr val="0000FF"/>
                </a:solidFill>
              </a:rPr>
              <a:t>print() </a:t>
            </a:r>
            <a:r>
              <a:rPr lang="en-US" b="1" dirty="0"/>
              <a:t>{ cout &lt;&lt; " I am in class A" &lt;&lt; </a:t>
            </a:r>
            <a:r>
              <a:rPr lang="en-US" b="1" dirty="0" err="1"/>
              <a:t>endl</a:t>
            </a:r>
            <a:r>
              <a:rPr lang="en-US" b="1" dirty="0"/>
              <a:t>;}</a:t>
            </a:r>
          </a:p>
          <a:p>
            <a:r>
              <a:rPr lang="en-US" b="1" dirty="0"/>
              <a:t>};</a:t>
            </a:r>
          </a:p>
          <a:p>
            <a:r>
              <a:rPr lang="en-US" b="1" dirty="0">
                <a:solidFill>
                  <a:srgbClr val="FF0000"/>
                </a:solidFill>
              </a:rPr>
              <a:t>class B {</a:t>
            </a:r>
          </a:p>
          <a:p>
            <a:r>
              <a:rPr lang="en-US" b="1" dirty="0"/>
              <a:t>  public:   ;</a:t>
            </a:r>
          </a:p>
          <a:p>
            <a:r>
              <a:rPr lang="en-US" b="1" dirty="0"/>
              <a:t>    void </a:t>
            </a:r>
            <a:r>
              <a:rPr lang="en-US" b="1" dirty="0">
                <a:solidFill>
                  <a:srgbClr val="0000FF"/>
                </a:solidFill>
              </a:rPr>
              <a:t>print()  </a:t>
            </a:r>
            <a:r>
              <a:rPr lang="en-US" b="1" dirty="0"/>
              <a:t>{ cout&lt;&lt;" I am in class B ";</a:t>
            </a:r>
            <a:r>
              <a:rPr lang="en-US" b="1" dirty="0" err="1"/>
              <a:t>cin</a:t>
            </a:r>
            <a:r>
              <a:rPr lang="en-US" b="1" dirty="0"/>
              <a:t>&gt;&gt;b; }</a:t>
            </a:r>
          </a:p>
          <a:p>
            <a:r>
              <a:rPr lang="en-US" b="1" dirty="0"/>
              <a:t>};</a:t>
            </a:r>
          </a:p>
          <a:p>
            <a:r>
              <a:rPr lang="en-US" b="1" dirty="0">
                <a:solidFill>
                  <a:srgbClr val="FF0000"/>
                </a:solidFill>
              </a:rPr>
              <a:t>class C: public A, public B {</a:t>
            </a:r>
          </a:p>
          <a:p>
            <a:r>
              <a:rPr lang="en-US" b="1" dirty="0"/>
              <a:t>  public: </a:t>
            </a:r>
          </a:p>
          <a:p>
            <a:r>
              <a:rPr lang="en-US" b="1" dirty="0"/>
              <a:t>  void show()  { cout&lt;&lt;“ I am in c”;}</a:t>
            </a:r>
          </a:p>
          <a:p>
            <a:r>
              <a:rPr lang="en-US" b="1" dirty="0"/>
              <a:t>};</a:t>
            </a:r>
          </a:p>
          <a:p>
            <a:r>
              <a:rPr lang="en-US" b="1" dirty="0"/>
              <a:t>int main() </a:t>
            </a:r>
          </a:p>
          <a:p>
            <a:r>
              <a:rPr lang="en-US" b="1" dirty="0"/>
              <a:t>{    </a:t>
            </a:r>
          </a:p>
          <a:p>
            <a:r>
              <a:rPr lang="en-US" b="1" dirty="0"/>
              <a:t>  C x; </a:t>
            </a:r>
          </a:p>
          <a:p>
            <a:r>
              <a:rPr lang="en-US" b="1" dirty="0">
                <a:solidFill>
                  <a:srgbClr val="FF0000"/>
                </a:solidFill>
              </a:rPr>
              <a:t>  </a:t>
            </a:r>
            <a:r>
              <a:rPr lang="en-US" b="1" dirty="0" err="1">
                <a:solidFill>
                  <a:srgbClr val="FF0000"/>
                </a:solidFill>
              </a:rPr>
              <a:t>x.print</a:t>
            </a:r>
            <a:r>
              <a:rPr lang="en-US" b="1" dirty="0">
                <a:solidFill>
                  <a:srgbClr val="FF0000"/>
                </a:solidFill>
              </a:rPr>
              <a:t>(); //which print() is called?</a:t>
            </a:r>
          </a:p>
          <a:p>
            <a:r>
              <a:rPr lang="en-US" b="1" dirty="0">
                <a:solidFill>
                  <a:srgbClr val="FF0000"/>
                </a:solidFill>
              </a:rPr>
              <a:t>  </a:t>
            </a:r>
            <a:r>
              <a:rPr lang="en-US" b="1" dirty="0"/>
              <a:t>  return 0;</a:t>
            </a:r>
          </a:p>
          <a:p>
            <a:r>
              <a:rPr lang="en-US" b="1" dirty="0"/>
              <a:t>}</a:t>
            </a:r>
          </a:p>
          <a:p>
            <a:r>
              <a:rPr lang="en-US" b="1" dirty="0"/>
              <a:t>Use  :: operator to call specific class function</a:t>
            </a:r>
          </a:p>
          <a:p>
            <a:r>
              <a:rPr lang="en-US" b="1" dirty="0" err="1"/>
              <a:t>x.A</a:t>
            </a:r>
            <a:r>
              <a:rPr lang="en-US" b="1" dirty="0"/>
              <a:t>::print();</a:t>
            </a:r>
            <a:r>
              <a:rPr lang="en-US" b="0" i="0" dirty="0">
                <a:effectLst/>
                <a:latin typeface="Söhne Mono"/>
              </a:rPr>
              <a:t> // Call A’s </a:t>
            </a:r>
            <a:r>
              <a:rPr lang="en-US" b="0" i="0" dirty="0" err="1">
                <a:effectLst/>
                <a:latin typeface="Söhne Mono"/>
              </a:rPr>
              <a:t>printn</a:t>
            </a:r>
            <a:r>
              <a:rPr lang="en-US" b="0" i="0" dirty="0">
                <a:effectLst/>
                <a:latin typeface="Söhne Mono"/>
              </a:rPr>
              <a:t> method for the object ‘x’</a:t>
            </a:r>
          </a:p>
          <a:p>
            <a:r>
              <a:rPr lang="en-US" b="1" dirty="0" err="1"/>
              <a:t>x.B</a:t>
            </a:r>
            <a:r>
              <a:rPr lang="en-US" b="1" dirty="0"/>
              <a:t>::print();</a:t>
            </a:r>
            <a:r>
              <a:rPr lang="en-US" b="0" i="0" dirty="0">
                <a:effectLst/>
                <a:latin typeface="Söhne Mono"/>
              </a:rPr>
              <a:t> // Call A’s </a:t>
            </a:r>
            <a:r>
              <a:rPr lang="en-US" b="0" i="0" dirty="0" err="1">
                <a:effectLst/>
                <a:latin typeface="Söhne Mono"/>
              </a:rPr>
              <a:t>printn</a:t>
            </a:r>
            <a:r>
              <a:rPr lang="en-US" b="0" i="0" dirty="0">
                <a:effectLst/>
                <a:latin typeface="Söhne Mono"/>
              </a:rPr>
              <a:t> method for the object ‘x'</a:t>
            </a:r>
            <a:endParaRPr lang="en-US" b="1" dirty="0"/>
          </a:p>
          <a:p>
            <a:endParaRPr lang="en-US" b="1" dirty="0"/>
          </a:p>
          <a:p>
            <a:endParaRPr lang="en-US" b="1" dirty="0"/>
          </a:p>
        </p:txBody>
      </p:sp>
      <p:sp>
        <p:nvSpPr>
          <p:cNvPr id="6" name="Rectangle 5">
            <a:extLst>
              <a:ext uri="{FF2B5EF4-FFF2-40B4-BE49-F238E27FC236}">
                <a16:creationId xmlns:a16="http://schemas.microsoft.com/office/drawing/2014/main" id="{B7AEAB24-E3DC-A1DC-20D9-107B92A1C2E4}"/>
              </a:ext>
            </a:extLst>
          </p:cNvPr>
          <p:cNvSpPr/>
          <p:nvPr/>
        </p:nvSpPr>
        <p:spPr>
          <a:xfrm>
            <a:off x="1070788" y="2052083"/>
            <a:ext cx="1562986" cy="8293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a:p>
            <a:pPr algn="ctr"/>
            <a:r>
              <a:rPr lang="en-US" dirty="0"/>
              <a:t>print()</a:t>
            </a:r>
          </a:p>
        </p:txBody>
      </p:sp>
      <p:sp>
        <p:nvSpPr>
          <p:cNvPr id="7" name="Rectangle 6">
            <a:extLst>
              <a:ext uri="{FF2B5EF4-FFF2-40B4-BE49-F238E27FC236}">
                <a16:creationId xmlns:a16="http://schemas.microsoft.com/office/drawing/2014/main" id="{C93B451B-07D8-C0C2-364F-E8F6B2F7B9A3}"/>
              </a:ext>
            </a:extLst>
          </p:cNvPr>
          <p:cNvSpPr/>
          <p:nvPr/>
        </p:nvSpPr>
        <p:spPr>
          <a:xfrm>
            <a:off x="3157427" y="2020184"/>
            <a:ext cx="1562986" cy="829340"/>
          </a:xfrm>
          <a:prstGeom prst="rec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p>
          <a:p>
            <a:pPr algn="ctr"/>
            <a:r>
              <a:rPr lang="en-US" dirty="0"/>
              <a:t>tint()</a:t>
            </a:r>
          </a:p>
        </p:txBody>
      </p:sp>
      <p:sp>
        <p:nvSpPr>
          <p:cNvPr id="9" name="Rectangle 8">
            <a:extLst>
              <a:ext uri="{FF2B5EF4-FFF2-40B4-BE49-F238E27FC236}">
                <a16:creationId xmlns:a16="http://schemas.microsoft.com/office/drawing/2014/main" id="{B4F2DDDE-DC19-5944-B328-FD334FD1FD6E}"/>
              </a:ext>
            </a:extLst>
          </p:cNvPr>
          <p:cNvSpPr/>
          <p:nvPr/>
        </p:nvSpPr>
        <p:spPr>
          <a:xfrm>
            <a:off x="2043668" y="3710764"/>
            <a:ext cx="1679944" cy="82934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10" name="Connector: Elbow 9">
            <a:extLst>
              <a:ext uri="{FF2B5EF4-FFF2-40B4-BE49-F238E27FC236}">
                <a16:creationId xmlns:a16="http://schemas.microsoft.com/office/drawing/2014/main" id="{F443BE43-077F-4B48-503C-C31346750B4F}"/>
              </a:ext>
            </a:extLst>
          </p:cNvPr>
          <p:cNvCxnSpPr>
            <a:cxnSpLocks/>
          </p:cNvCxnSpPr>
          <p:nvPr/>
        </p:nvCxnSpPr>
        <p:spPr>
          <a:xfrm rot="5400000">
            <a:off x="2870345" y="2752503"/>
            <a:ext cx="861240" cy="10552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60D0E747-F589-B35E-98E9-C72C3428A9CE}"/>
              </a:ext>
            </a:extLst>
          </p:cNvPr>
          <p:cNvCxnSpPr/>
          <p:nvPr/>
        </p:nvCxnSpPr>
        <p:spPr>
          <a:xfrm rot="16200000" flipH="1">
            <a:off x="1704753" y="2913322"/>
            <a:ext cx="850605" cy="7655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3070270-1AB0-32E8-1B16-A1FDF609D9FF}"/>
              </a:ext>
            </a:extLst>
          </p:cNvPr>
          <p:cNvSpPr txBox="1"/>
          <p:nvPr/>
        </p:nvSpPr>
        <p:spPr>
          <a:xfrm>
            <a:off x="297712" y="4588242"/>
            <a:ext cx="5466131" cy="2308324"/>
          </a:xfrm>
          <a:prstGeom prst="rect">
            <a:avLst/>
          </a:prstGeom>
          <a:noFill/>
        </p:spPr>
        <p:txBody>
          <a:bodyPr wrap="square" rtlCol="0">
            <a:spAutoFit/>
          </a:bodyPr>
          <a:lstStyle/>
          <a:p>
            <a:r>
              <a:rPr lang="en-US" dirty="0"/>
              <a:t>                                    C obj;</a:t>
            </a:r>
          </a:p>
          <a:p>
            <a:r>
              <a:rPr lang="en-US" dirty="0"/>
              <a:t>                                </a:t>
            </a:r>
            <a:r>
              <a:rPr lang="en-US" dirty="0" err="1"/>
              <a:t>obj.print</a:t>
            </a:r>
            <a:r>
              <a:rPr lang="en-US" dirty="0"/>
              <a:t>();   //calls A’s print() or B’s</a:t>
            </a:r>
          </a:p>
          <a:p>
            <a:r>
              <a:rPr lang="en-US" dirty="0"/>
              <a:t>                           Ambiguity occurs here</a:t>
            </a:r>
          </a:p>
          <a:p>
            <a:r>
              <a:rPr lang="en-US" dirty="0"/>
              <a:t>Use </a:t>
            </a:r>
            <a:r>
              <a:rPr lang="en-US" b="1" dirty="0"/>
              <a:t>::</a:t>
            </a:r>
            <a:r>
              <a:rPr lang="en-US" dirty="0"/>
              <a:t> operator to avoid ambiguity </a:t>
            </a:r>
          </a:p>
          <a:p>
            <a:r>
              <a:rPr lang="en-US" dirty="0" err="1"/>
              <a:t>obj.A</a:t>
            </a:r>
            <a:r>
              <a:rPr lang="en-US" dirty="0"/>
              <a:t>::print()            </a:t>
            </a:r>
          </a:p>
          <a:p>
            <a:r>
              <a:rPr lang="en-US" dirty="0" err="1"/>
              <a:t>obj.B</a:t>
            </a:r>
            <a:r>
              <a:rPr lang="en-US" dirty="0"/>
              <a:t>::print()</a:t>
            </a:r>
          </a:p>
          <a:p>
            <a:endParaRPr lang="en-US" dirty="0"/>
          </a:p>
          <a:p>
            <a:r>
              <a:rPr lang="en-US" dirty="0"/>
              <a:t>Inside derived class  to use print of use   A::print() </a:t>
            </a:r>
          </a:p>
        </p:txBody>
      </p:sp>
    </p:spTree>
    <p:extLst>
      <p:ext uri="{BB962C8B-B14F-4D97-AF65-F5344CB8AC3E}">
        <p14:creationId xmlns:p14="http://schemas.microsoft.com/office/powerpoint/2010/main" val="595918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E149F-05D9-B5BC-B1AD-D371F007847A}"/>
              </a:ext>
            </a:extLst>
          </p:cNvPr>
          <p:cNvSpPr>
            <a:spLocks noGrp="1"/>
          </p:cNvSpPr>
          <p:nvPr>
            <p:ph idx="1"/>
          </p:nvPr>
        </p:nvSpPr>
        <p:spPr>
          <a:xfrm>
            <a:off x="0" y="681038"/>
            <a:ext cx="5791200" cy="5495925"/>
          </a:xfrm>
        </p:spPr>
        <p:txBody>
          <a:bodyPr>
            <a:normAutofit/>
          </a:bodyPr>
          <a:lstStyle/>
          <a:p>
            <a:pPr>
              <a:buFont typeface="Wingdings" panose="05000000000000000000" pitchFamily="2" charset="2"/>
              <a:buChar char="§"/>
            </a:pPr>
            <a:r>
              <a:rPr lang="en-US" sz="2400" dirty="0"/>
              <a:t>When  one or more classes derived </a:t>
            </a:r>
            <a:r>
              <a:rPr lang="en-US" sz="2400" b="1" dirty="0">
                <a:highlight>
                  <a:srgbClr val="FFFF00"/>
                </a:highlight>
              </a:rPr>
              <a:t>from more  one base class,</a:t>
            </a:r>
            <a:r>
              <a:rPr lang="en-US" sz="2400" dirty="0"/>
              <a:t> it is known as Hi Inheritance.</a:t>
            </a:r>
          </a:p>
        </p:txBody>
      </p:sp>
      <p:sp>
        <p:nvSpPr>
          <p:cNvPr id="4" name="Title 1">
            <a:extLst>
              <a:ext uri="{FF2B5EF4-FFF2-40B4-BE49-F238E27FC236}">
                <a16:creationId xmlns:a16="http://schemas.microsoft.com/office/drawing/2014/main" id="{F1A9AC24-C07F-3316-3F8F-4B0EF71C25D1}"/>
              </a:ext>
            </a:extLst>
          </p:cNvPr>
          <p:cNvSpPr>
            <a:spLocks noGrp="1"/>
          </p:cNvSpPr>
          <p:nvPr>
            <p:ph type="title"/>
          </p:nvPr>
        </p:nvSpPr>
        <p:spPr>
          <a:xfrm>
            <a:off x="0" y="2"/>
            <a:ext cx="12192000" cy="681036"/>
          </a:xfrm>
          <a:solidFill>
            <a:schemeClr val="accent1">
              <a:lumMod val="20000"/>
              <a:lumOff val="80000"/>
            </a:schemeClr>
          </a:solidFill>
        </p:spPr>
        <p:txBody>
          <a:bodyPr>
            <a:normAutofit/>
          </a:bodyPr>
          <a:lstStyle/>
          <a:p>
            <a:pPr algn="ctr"/>
            <a:r>
              <a:rPr lang="en-US" sz="2800" b="1" dirty="0">
                <a:latin typeface="__Source_Sans_Pro_fea366"/>
              </a:rPr>
              <a:t>Hierarchical</a:t>
            </a:r>
            <a:r>
              <a:rPr lang="en-US" sz="2800" b="1" i="0" dirty="0">
                <a:effectLst/>
                <a:latin typeface="__Source_Sans_Pro_fea366"/>
              </a:rPr>
              <a:t> Inheritance </a:t>
            </a:r>
            <a:endParaRPr lang="en-US" sz="2800" dirty="0"/>
          </a:p>
        </p:txBody>
      </p:sp>
      <p:sp>
        <p:nvSpPr>
          <p:cNvPr id="8" name="TextBox 7">
            <a:extLst>
              <a:ext uri="{FF2B5EF4-FFF2-40B4-BE49-F238E27FC236}">
                <a16:creationId xmlns:a16="http://schemas.microsoft.com/office/drawing/2014/main" id="{08608A10-8F36-FFAC-46DD-8738388353CA}"/>
              </a:ext>
            </a:extLst>
          </p:cNvPr>
          <p:cNvSpPr txBox="1"/>
          <p:nvPr/>
        </p:nvSpPr>
        <p:spPr>
          <a:xfrm>
            <a:off x="0" y="3967934"/>
            <a:ext cx="5791200" cy="2862322"/>
          </a:xfrm>
          <a:prstGeom prst="rect">
            <a:avLst/>
          </a:prstGeom>
          <a:solidFill>
            <a:schemeClr val="accent2">
              <a:lumMod val="20000"/>
              <a:lumOff val="80000"/>
            </a:schemeClr>
          </a:solidFill>
        </p:spPr>
        <p:txBody>
          <a:bodyPr wrap="square">
            <a:spAutoFit/>
          </a:bodyPr>
          <a:lstStyle/>
          <a:p>
            <a:r>
              <a:rPr lang="en-US" b="1" dirty="0"/>
              <a:t>class A</a:t>
            </a:r>
          </a:p>
          <a:p>
            <a:r>
              <a:rPr lang="en-US" b="1" dirty="0"/>
              <a:t>{   …    </a:t>
            </a:r>
          </a:p>
          <a:p>
            <a:r>
              <a:rPr lang="en-US" b="1" dirty="0"/>
              <a:t>};</a:t>
            </a:r>
          </a:p>
          <a:p>
            <a:r>
              <a:rPr lang="en-US" b="1" dirty="0"/>
              <a:t>class B: access specifier A</a:t>
            </a:r>
          </a:p>
          <a:p>
            <a:r>
              <a:rPr lang="en-US" b="1" dirty="0"/>
              <a:t>{   …    </a:t>
            </a:r>
          </a:p>
          <a:p>
            <a:r>
              <a:rPr lang="en-US" b="1" dirty="0"/>
              <a:t>};</a:t>
            </a:r>
          </a:p>
          <a:p>
            <a:r>
              <a:rPr lang="en-US" b="1" dirty="0"/>
              <a:t>class C: access specifier A, </a:t>
            </a:r>
          </a:p>
          <a:p>
            <a:r>
              <a:rPr lang="en-US" b="1" dirty="0"/>
              <a:t>{</a:t>
            </a:r>
          </a:p>
          <a:p>
            <a:endParaRPr lang="en-US" b="1" dirty="0"/>
          </a:p>
          <a:p>
            <a:r>
              <a:rPr lang="en-US" b="1" dirty="0"/>
              <a:t>}</a:t>
            </a:r>
          </a:p>
        </p:txBody>
      </p:sp>
      <p:sp>
        <p:nvSpPr>
          <p:cNvPr id="12" name="TextBox 11">
            <a:extLst>
              <a:ext uri="{FF2B5EF4-FFF2-40B4-BE49-F238E27FC236}">
                <a16:creationId xmlns:a16="http://schemas.microsoft.com/office/drawing/2014/main" id="{EC15E775-AB02-D092-48F2-BD61C8EAB5AA}"/>
              </a:ext>
            </a:extLst>
          </p:cNvPr>
          <p:cNvSpPr txBox="1"/>
          <p:nvPr/>
        </p:nvSpPr>
        <p:spPr>
          <a:xfrm>
            <a:off x="6096000" y="681038"/>
            <a:ext cx="6096000" cy="6186309"/>
          </a:xfrm>
          <a:prstGeom prst="rect">
            <a:avLst/>
          </a:prstGeom>
          <a:noFill/>
          <a:ln>
            <a:solidFill>
              <a:schemeClr val="tx1"/>
            </a:solidFill>
          </a:ln>
        </p:spPr>
        <p:txBody>
          <a:bodyPr wrap="square">
            <a:spAutoFit/>
          </a:bodyPr>
          <a:lstStyle/>
          <a:p>
            <a:r>
              <a:rPr lang="en-US" b="1" dirty="0">
                <a:solidFill>
                  <a:srgbClr val="FF0000"/>
                </a:solidFill>
              </a:rPr>
              <a:t>class A //superclass A </a:t>
            </a:r>
          </a:p>
          <a:p>
            <a:r>
              <a:rPr lang="en-US" b="1" dirty="0"/>
              <a:t>{ </a:t>
            </a:r>
          </a:p>
          <a:p>
            <a:r>
              <a:rPr lang="en-US" b="1" dirty="0"/>
              <a:t>public:  void </a:t>
            </a:r>
            <a:r>
              <a:rPr lang="en-US" b="1" dirty="0" err="1"/>
              <a:t>show_A</a:t>
            </a:r>
            <a:r>
              <a:rPr lang="en-US" b="1" dirty="0"/>
              <a:t>() {  cout&lt;&lt;"class A"&lt;&lt;</a:t>
            </a:r>
            <a:r>
              <a:rPr lang="en-US" b="1" dirty="0" err="1"/>
              <a:t>endl</a:t>
            </a:r>
            <a:r>
              <a:rPr lang="en-US" b="1" dirty="0"/>
              <a:t>; } </a:t>
            </a:r>
          </a:p>
          <a:p>
            <a:r>
              <a:rPr lang="en-US" b="1" dirty="0"/>
              <a:t>}; </a:t>
            </a:r>
          </a:p>
          <a:p>
            <a:r>
              <a:rPr lang="en-US" b="1" dirty="0">
                <a:solidFill>
                  <a:srgbClr val="FF0000"/>
                </a:solidFill>
              </a:rPr>
              <a:t>class B : public A  //subclass B </a:t>
            </a:r>
          </a:p>
          <a:p>
            <a:r>
              <a:rPr lang="en-US" b="1" dirty="0"/>
              <a:t>{  public:  void </a:t>
            </a:r>
            <a:r>
              <a:rPr lang="en-US" b="1" dirty="0" err="1"/>
              <a:t>show_B</a:t>
            </a:r>
            <a:r>
              <a:rPr lang="en-US" b="1" dirty="0"/>
              <a:t>() {  cout&lt;&lt;"class B"&lt;&lt;</a:t>
            </a:r>
            <a:r>
              <a:rPr lang="en-US" b="1" dirty="0" err="1"/>
              <a:t>endl</a:t>
            </a:r>
            <a:r>
              <a:rPr lang="en-US" b="1" dirty="0"/>
              <a:t>; } </a:t>
            </a:r>
          </a:p>
          <a:p>
            <a:r>
              <a:rPr lang="en-US" b="1" dirty="0"/>
              <a:t>}; </a:t>
            </a:r>
          </a:p>
          <a:p>
            <a:r>
              <a:rPr lang="en-US" b="1" dirty="0">
                <a:solidFill>
                  <a:srgbClr val="FF0000"/>
                </a:solidFill>
              </a:rPr>
              <a:t>class C : public A //subclass C  </a:t>
            </a:r>
          </a:p>
          <a:p>
            <a:r>
              <a:rPr lang="en-US" b="1" dirty="0"/>
              <a:t>{ </a:t>
            </a:r>
          </a:p>
          <a:p>
            <a:r>
              <a:rPr lang="en-US" b="1" dirty="0"/>
              <a:t>public:  void </a:t>
            </a:r>
            <a:r>
              <a:rPr lang="en-US" b="1" dirty="0" err="1"/>
              <a:t>show_C</a:t>
            </a:r>
            <a:r>
              <a:rPr lang="en-US" b="1" dirty="0"/>
              <a:t>() {  cout&lt;&lt;"class C"&lt;&lt;</a:t>
            </a:r>
            <a:r>
              <a:rPr lang="en-US" b="1" dirty="0" err="1"/>
              <a:t>endl</a:t>
            </a:r>
            <a:r>
              <a:rPr lang="en-US" b="1" dirty="0"/>
              <a:t>;  } </a:t>
            </a:r>
          </a:p>
          <a:p>
            <a:r>
              <a:rPr lang="en-US" b="1" dirty="0"/>
              <a:t>}; </a:t>
            </a:r>
          </a:p>
          <a:p>
            <a:r>
              <a:rPr lang="en-US" b="1" dirty="0"/>
              <a:t>int main() { </a:t>
            </a:r>
          </a:p>
          <a:p>
            <a:r>
              <a:rPr lang="en-US" b="1" dirty="0">
                <a:solidFill>
                  <a:srgbClr val="FF0000"/>
                </a:solidFill>
              </a:rPr>
              <a:t>B </a:t>
            </a:r>
            <a:r>
              <a:rPr lang="en-US" b="1" dirty="0" err="1">
                <a:solidFill>
                  <a:srgbClr val="FF0000"/>
                </a:solidFill>
              </a:rPr>
              <a:t>b</a:t>
            </a:r>
            <a:r>
              <a:rPr lang="en-US" b="1" dirty="0">
                <a:solidFill>
                  <a:srgbClr val="FF0000"/>
                </a:solidFill>
              </a:rPr>
              <a:t>; // b is object of class B </a:t>
            </a:r>
          </a:p>
          <a:p>
            <a:r>
              <a:rPr lang="en-US" b="1" dirty="0"/>
              <a:t>cout&lt;&lt;"calling from B: "&lt;&lt;</a:t>
            </a:r>
            <a:r>
              <a:rPr lang="en-US" b="1" dirty="0" err="1"/>
              <a:t>endl</a:t>
            </a:r>
            <a:r>
              <a:rPr lang="en-US" b="1" dirty="0"/>
              <a:t>; </a:t>
            </a:r>
          </a:p>
          <a:p>
            <a:r>
              <a:rPr lang="en-US" b="1" dirty="0" err="1"/>
              <a:t>b.show_B</a:t>
            </a:r>
            <a:r>
              <a:rPr lang="en-US" b="1" dirty="0"/>
              <a:t>(); </a:t>
            </a:r>
          </a:p>
          <a:p>
            <a:r>
              <a:rPr lang="en-US" b="1" dirty="0" err="1"/>
              <a:t>b.show_A</a:t>
            </a:r>
            <a:r>
              <a:rPr lang="en-US" b="1" dirty="0"/>
              <a:t>(); 	</a:t>
            </a:r>
          </a:p>
          <a:p>
            <a:r>
              <a:rPr lang="en-US" b="1" dirty="0">
                <a:solidFill>
                  <a:srgbClr val="FF0000"/>
                </a:solidFill>
              </a:rPr>
              <a:t>C </a:t>
            </a:r>
            <a:r>
              <a:rPr lang="en-US" b="1" dirty="0" err="1">
                <a:solidFill>
                  <a:srgbClr val="FF0000"/>
                </a:solidFill>
              </a:rPr>
              <a:t>c</a:t>
            </a:r>
            <a:r>
              <a:rPr lang="en-US" b="1" dirty="0">
                <a:solidFill>
                  <a:srgbClr val="FF0000"/>
                </a:solidFill>
              </a:rPr>
              <a:t>; // c is object of class C </a:t>
            </a:r>
          </a:p>
          <a:p>
            <a:r>
              <a:rPr lang="en-US" b="1" dirty="0"/>
              <a:t>cout&lt;&lt;"calling from C: "&lt;&lt;</a:t>
            </a:r>
            <a:r>
              <a:rPr lang="en-US" b="1" dirty="0" err="1"/>
              <a:t>endl</a:t>
            </a:r>
            <a:r>
              <a:rPr lang="en-US" b="1" dirty="0"/>
              <a:t>; </a:t>
            </a:r>
          </a:p>
          <a:p>
            <a:r>
              <a:rPr lang="en-US" b="1" dirty="0" err="1"/>
              <a:t>c.show_C</a:t>
            </a:r>
            <a:r>
              <a:rPr lang="en-US" b="1" dirty="0"/>
              <a:t>(); </a:t>
            </a:r>
          </a:p>
          <a:p>
            <a:r>
              <a:rPr lang="en-US" b="1" dirty="0" err="1"/>
              <a:t>c.show_A</a:t>
            </a:r>
            <a:r>
              <a:rPr lang="en-US" b="1" dirty="0"/>
              <a:t>(); </a:t>
            </a:r>
          </a:p>
          <a:p>
            <a:r>
              <a:rPr lang="en-US" b="1" dirty="0"/>
              <a:t>return 0; </a:t>
            </a:r>
          </a:p>
          <a:p>
            <a:r>
              <a:rPr lang="en-US" b="1" dirty="0"/>
              <a:t>} </a:t>
            </a:r>
          </a:p>
        </p:txBody>
      </p:sp>
      <p:pic>
        <p:nvPicPr>
          <p:cNvPr id="6" name="Picture 5">
            <a:extLst>
              <a:ext uri="{FF2B5EF4-FFF2-40B4-BE49-F238E27FC236}">
                <a16:creationId xmlns:a16="http://schemas.microsoft.com/office/drawing/2014/main" id="{B6665B3A-79AB-8A11-4904-6FA207F43CDE}"/>
              </a:ext>
            </a:extLst>
          </p:cNvPr>
          <p:cNvPicPr>
            <a:picLocks noChangeAspect="1"/>
          </p:cNvPicPr>
          <p:nvPr/>
        </p:nvPicPr>
        <p:blipFill rotWithShape="1">
          <a:blip r:embed="rId2"/>
          <a:srcRect l="6926" r="6667" b="53270"/>
          <a:stretch/>
        </p:blipFill>
        <p:spPr>
          <a:xfrm>
            <a:off x="372139" y="1914249"/>
            <a:ext cx="3902149" cy="1634309"/>
          </a:xfrm>
          <a:prstGeom prst="rect">
            <a:avLst/>
          </a:prstGeom>
        </p:spPr>
      </p:pic>
    </p:spTree>
    <p:extLst>
      <p:ext uri="{BB962C8B-B14F-4D97-AF65-F5344CB8AC3E}">
        <p14:creationId xmlns:p14="http://schemas.microsoft.com/office/powerpoint/2010/main" val="723005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EA1D5A-8F77-EEEE-004F-D72B4CD7A688}"/>
              </a:ext>
            </a:extLst>
          </p:cNvPr>
          <p:cNvSpPr txBox="1"/>
          <p:nvPr/>
        </p:nvSpPr>
        <p:spPr>
          <a:xfrm>
            <a:off x="0" y="0"/>
            <a:ext cx="6097772" cy="6740307"/>
          </a:xfrm>
          <a:prstGeom prst="rect">
            <a:avLst/>
          </a:prstGeom>
          <a:noFill/>
          <a:ln>
            <a:solidFill>
              <a:schemeClr val="tx1"/>
            </a:solidFill>
          </a:ln>
        </p:spPr>
        <p:txBody>
          <a:bodyPr wrap="square">
            <a:spAutoFit/>
          </a:bodyPr>
          <a:lstStyle/>
          <a:p>
            <a:r>
              <a:rPr lang="en-US" dirty="0">
                <a:solidFill>
                  <a:srgbClr val="FF0000"/>
                </a:solidFill>
              </a:rPr>
              <a:t>// hierarchical inheritance</a:t>
            </a:r>
          </a:p>
          <a:p>
            <a:r>
              <a:rPr lang="en-US" dirty="0"/>
              <a:t>#include &lt;iostream&gt;</a:t>
            </a:r>
          </a:p>
          <a:p>
            <a:r>
              <a:rPr lang="en-US" dirty="0"/>
              <a:t>using namespace std;</a:t>
            </a:r>
          </a:p>
          <a:p>
            <a:r>
              <a:rPr lang="en-US" dirty="0"/>
              <a:t>// base class</a:t>
            </a:r>
          </a:p>
          <a:p>
            <a:r>
              <a:rPr lang="en-US" b="1" dirty="0">
                <a:solidFill>
                  <a:srgbClr val="FF0000"/>
                </a:solidFill>
              </a:rPr>
              <a:t>class Animal {</a:t>
            </a:r>
          </a:p>
          <a:p>
            <a:r>
              <a:rPr lang="en-US" dirty="0"/>
              <a:t>   public:</a:t>
            </a:r>
          </a:p>
          <a:p>
            <a:r>
              <a:rPr lang="en-US" dirty="0"/>
              <a:t>    void info() {</a:t>
            </a:r>
          </a:p>
          <a:p>
            <a:r>
              <a:rPr lang="en-US" dirty="0"/>
              <a:t>        cout &lt;&lt; "I am an animal." &lt;&lt; </a:t>
            </a:r>
            <a:r>
              <a:rPr lang="en-US" dirty="0" err="1"/>
              <a:t>endl</a:t>
            </a:r>
            <a:r>
              <a:rPr lang="en-US" dirty="0"/>
              <a:t>;</a:t>
            </a:r>
          </a:p>
          <a:p>
            <a:r>
              <a:rPr lang="en-US" dirty="0"/>
              <a:t>    }</a:t>
            </a:r>
          </a:p>
          <a:p>
            <a:r>
              <a:rPr lang="en-US" dirty="0"/>
              <a:t>};</a:t>
            </a:r>
          </a:p>
          <a:p>
            <a:r>
              <a:rPr lang="en-US" dirty="0"/>
              <a:t>// derived class 1</a:t>
            </a:r>
          </a:p>
          <a:p>
            <a:r>
              <a:rPr lang="en-US" b="1" dirty="0">
                <a:solidFill>
                  <a:srgbClr val="FF0000"/>
                </a:solidFill>
              </a:rPr>
              <a:t>class Dog : public Animal {</a:t>
            </a:r>
          </a:p>
          <a:p>
            <a:r>
              <a:rPr lang="en-US" dirty="0"/>
              <a:t>   public:</a:t>
            </a:r>
          </a:p>
          <a:p>
            <a:r>
              <a:rPr lang="en-US" b="1" dirty="0"/>
              <a:t>    void bark() {</a:t>
            </a:r>
          </a:p>
          <a:p>
            <a:r>
              <a:rPr lang="en-US" dirty="0"/>
              <a:t>        cout &lt;&lt; "I am a Dog. Woof </a:t>
            </a:r>
            <a:r>
              <a:rPr lang="en-US" dirty="0" err="1"/>
              <a:t>woof</a:t>
            </a:r>
            <a:r>
              <a:rPr lang="en-US" dirty="0"/>
              <a:t>." &lt;&lt; </a:t>
            </a:r>
            <a:r>
              <a:rPr lang="en-US" dirty="0" err="1"/>
              <a:t>endl</a:t>
            </a:r>
            <a:r>
              <a:rPr lang="en-US" dirty="0"/>
              <a:t>;</a:t>
            </a:r>
          </a:p>
          <a:p>
            <a:r>
              <a:rPr lang="en-US" dirty="0"/>
              <a:t>    }</a:t>
            </a:r>
          </a:p>
          <a:p>
            <a:r>
              <a:rPr lang="en-US" dirty="0"/>
              <a:t>};</a:t>
            </a:r>
          </a:p>
          <a:p>
            <a:r>
              <a:rPr lang="en-US" dirty="0"/>
              <a:t>// derived class 2</a:t>
            </a:r>
          </a:p>
          <a:p>
            <a:r>
              <a:rPr lang="en-US" b="1" dirty="0">
                <a:solidFill>
                  <a:srgbClr val="FF0000"/>
                </a:solidFill>
              </a:rPr>
              <a:t>class Cat : public Animal {</a:t>
            </a:r>
          </a:p>
          <a:p>
            <a:r>
              <a:rPr lang="en-US" dirty="0"/>
              <a:t>   public:</a:t>
            </a:r>
          </a:p>
          <a:p>
            <a:r>
              <a:rPr lang="en-US" dirty="0"/>
              <a:t>    </a:t>
            </a:r>
            <a:r>
              <a:rPr lang="en-US" b="1" dirty="0"/>
              <a:t>void meow() </a:t>
            </a:r>
            <a:r>
              <a:rPr lang="en-US" dirty="0"/>
              <a:t>{</a:t>
            </a:r>
          </a:p>
          <a:p>
            <a:r>
              <a:rPr lang="en-US" dirty="0"/>
              <a:t>        cout &lt;&lt; "I am a Cat. Meow." &lt;&lt; </a:t>
            </a:r>
            <a:r>
              <a:rPr lang="en-US" dirty="0" err="1"/>
              <a:t>endl</a:t>
            </a:r>
            <a:r>
              <a:rPr lang="en-US" dirty="0"/>
              <a:t>;</a:t>
            </a:r>
          </a:p>
          <a:p>
            <a:r>
              <a:rPr lang="en-US" dirty="0"/>
              <a:t>    }</a:t>
            </a:r>
          </a:p>
          <a:p>
            <a:r>
              <a:rPr lang="en-US" dirty="0"/>
              <a:t>};</a:t>
            </a:r>
          </a:p>
        </p:txBody>
      </p:sp>
      <p:sp>
        <p:nvSpPr>
          <p:cNvPr id="7" name="TextBox 6">
            <a:extLst>
              <a:ext uri="{FF2B5EF4-FFF2-40B4-BE49-F238E27FC236}">
                <a16:creationId xmlns:a16="http://schemas.microsoft.com/office/drawing/2014/main" id="{54EDCCAE-DB1C-1B0E-9B99-1103C9282DBA}"/>
              </a:ext>
            </a:extLst>
          </p:cNvPr>
          <p:cNvSpPr txBox="1"/>
          <p:nvPr/>
        </p:nvSpPr>
        <p:spPr>
          <a:xfrm>
            <a:off x="6096000" y="0"/>
            <a:ext cx="6096000" cy="4609375"/>
          </a:xfrm>
          <a:prstGeom prst="rect">
            <a:avLst/>
          </a:prstGeom>
          <a:noFill/>
          <a:ln>
            <a:solidFill>
              <a:schemeClr val="tx1"/>
            </a:solidFill>
          </a:ln>
        </p:spPr>
        <p:txBody>
          <a:bodyPr wrap="square">
            <a:spAutoFit/>
          </a:bodyPr>
          <a:lstStyle/>
          <a:p>
            <a:endParaRPr lang="en-US" dirty="0"/>
          </a:p>
          <a:p>
            <a:r>
              <a:rPr lang="en-US" dirty="0"/>
              <a:t>int main() {</a:t>
            </a:r>
          </a:p>
          <a:p>
            <a:r>
              <a:rPr lang="en-US" dirty="0"/>
              <a:t>    // Create object of Dog class</a:t>
            </a:r>
          </a:p>
          <a:p>
            <a:r>
              <a:rPr lang="en-US" b="1" dirty="0">
                <a:solidFill>
                  <a:srgbClr val="7030A0"/>
                </a:solidFill>
              </a:rPr>
              <a:t>    Dog dog1;</a:t>
            </a:r>
          </a:p>
          <a:p>
            <a:r>
              <a:rPr lang="en-US" dirty="0"/>
              <a:t>    cout &lt;&lt; "Dog Class:" &lt;&lt; </a:t>
            </a:r>
            <a:r>
              <a:rPr lang="en-US" dirty="0" err="1"/>
              <a:t>endl</a:t>
            </a:r>
            <a:r>
              <a:rPr lang="en-US" dirty="0"/>
              <a:t>;</a:t>
            </a:r>
          </a:p>
          <a:p>
            <a:r>
              <a:rPr lang="en-US" dirty="0"/>
              <a:t>    </a:t>
            </a:r>
            <a:r>
              <a:rPr lang="en-US" b="1" dirty="0"/>
              <a:t>dog1.info();  // Parent Class function</a:t>
            </a:r>
          </a:p>
          <a:p>
            <a:r>
              <a:rPr lang="en-US" b="1" dirty="0"/>
              <a:t>    dog1.bark();</a:t>
            </a:r>
          </a:p>
          <a:p>
            <a:endParaRPr lang="en-US" dirty="0"/>
          </a:p>
          <a:p>
            <a:r>
              <a:rPr lang="en-US" dirty="0"/>
              <a:t>    // Create object of Cat class</a:t>
            </a:r>
          </a:p>
          <a:p>
            <a:r>
              <a:rPr lang="en-US" b="1" dirty="0"/>
              <a:t>    </a:t>
            </a:r>
            <a:r>
              <a:rPr lang="en-US" b="1" dirty="0">
                <a:solidFill>
                  <a:srgbClr val="7030A0"/>
                </a:solidFill>
              </a:rPr>
              <a:t>Cat cat1;</a:t>
            </a:r>
          </a:p>
          <a:p>
            <a:r>
              <a:rPr lang="en-US" dirty="0"/>
              <a:t>    cout &lt;&lt; "\</a:t>
            </a:r>
            <a:r>
              <a:rPr lang="en-US" dirty="0" err="1"/>
              <a:t>nCat</a:t>
            </a:r>
            <a:r>
              <a:rPr lang="en-US" dirty="0"/>
              <a:t> Class:" &lt;&lt; </a:t>
            </a:r>
            <a:r>
              <a:rPr lang="en-US" dirty="0" err="1"/>
              <a:t>endl</a:t>
            </a:r>
            <a:r>
              <a:rPr lang="en-US" dirty="0"/>
              <a:t>;</a:t>
            </a:r>
          </a:p>
          <a:p>
            <a:r>
              <a:rPr lang="en-US" b="1" dirty="0"/>
              <a:t>    cat1.info();  // Parent Class function</a:t>
            </a:r>
          </a:p>
          <a:p>
            <a:r>
              <a:rPr lang="en-US" b="1" dirty="0"/>
              <a:t>    cat1.meow();</a:t>
            </a:r>
          </a:p>
          <a:p>
            <a:endParaRPr lang="en-US" dirty="0"/>
          </a:p>
          <a:p>
            <a:r>
              <a:rPr lang="en-US" dirty="0"/>
              <a:t>    return 0;</a:t>
            </a:r>
          </a:p>
          <a:p>
            <a:r>
              <a:rPr lang="en-US" dirty="0"/>
              <a:t>}</a:t>
            </a:r>
          </a:p>
        </p:txBody>
      </p:sp>
    </p:spTree>
    <p:extLst>
      <p:ext uri="{BB962C8B-B14F-4D97-AF65-F5344CB8AC3E}">
        <p14:creationId xmlns:p14="http://schemas.microsoft.com/office/powerpoint/2010/main" val="1354251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83074EE-8459-8E6B-0B84-7B84FE0121A5}"/>
              </a:ext>
            </a:extLst>
          </p:cNvPr>
          <p:cNvSpPr>
            <a:spLocks noChangeArrowheads="1"/>
          </p:cNvSpPr>
          <p:nvPr/>
        </p:nvSpPr>
        <p:spPr bwMode="auto">
          <a:xfrm>
            <a:off x="0" y="-95123"/>
            <a:ext cx="12192000" cy="264687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panose="020B0604020202020204" pitchFamily="34" charset="0"/>
              </a:rPr>
              <a:t>Educational Management System with Hierarchical Inheritance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In a simplified educational management system, you are tasked with implementing a </a:t>
            </a:r>
            <a:r>
              <a:rPr kumimoji="0" lang="en-US" altLang="en-US" sz="1600" b="1" i="0" u="none" strike="noStrike" cap="none" normalizeH="0" baseline="0" dirty="0">
                <a:ln>
                  <a:noFill/>
                </a:ln>
                <a:solidFill>
                  <a:schemeClr val="tx1"/>
                </a:solidFill>
                <a:effectLst/>
                <a:latin typeface="Arial" panose="020B0604020202020204" pitchFamily="34" charset="0"/>
              </a:rPr>
              <a:t>hierarchy of classes </a:t>
            </a:r>
            <a:r>
              <a:rPr kumimoji="0" lang="en-US" altLang="en-US" sz="1600" b="0" i="0" u="none" strike="noStrike" cap="none" normalizeH="0" baseline="0" dirty="0">
                <a:ln>
                  <a:noFill/>
                </a:ln>
                <a:solidFill>
                  <a:schemeClr val="tx1"/>
                </a:solidFill>
                <a:effectLst/>
                <a:latin typeface="Arial" panose="020B0604020202020204" pitchFamily="34" charset="0"/>
              </a:rPr>
              <a:t>using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base </a:t>
            </a:r>
            <a:r>
              <a:rPr kumimoji="0" lang="en-US" altLang="en-US" sz="1600" b="1" i="0" u="none" strike="noStrike" cap="none" normalizeH="0" baseline="0" dirty="0">
                <a:ln>
                  <a:noFill/>
                </a:ln>
                <a:solidFill>
                  <a:srgbClr val="0000FF"/>
                </a:solidFill>
                <a:effectLst/>
                <a:latin typeface="Arial" panose="020B0604020202020204" pitchFamily="34" charset="0"/>
              </a:rPr>
              <a:t>class</a:t>
            </a:r>
            <a:r>
              <a:rPr lang="en-US" altLang="en-US" sz="1600" b="1" dirty="0">
                <a:solidFill>
                  <a:srgbClr val="0000FF"/>
                </a:solidFill>
              </a:rPr>
              <a:t> </a:t>
            </a:r>
            <a:r>
              <a:rPr kumimoji="0" lang="en-US" altLang="en-US" sz="1600" b="1" i="0" u="none" strike="noStrike" cap="none" normalizeH="0" baseline="0" dirty="0">
                <a:ln>
                  <a:noFill/>
                </a:ln>
                <a:solidFill>
                  <a:srgbClr val="0000FF"/>
                </a:solidFill>
                <a:effectLst/>
                <a:latin typeface="Arial" panose="020B0604020202020204" pitchFamily="34" charset="0"/>
              </a:rPr>
              <a:t>Person</a:t>
            </a:r>
            <a:r>
              <a:rPr kumimoji="0" lang="en-US" altLang="en-US" sz="1600" b="0" i="0" u="none" strike="noStrike" cap="none" normalizeH="0" baseline="0" dirty="0">
                <a:ln>
                  <a:noFill/>
                </a:ln>
                <a:solidFill>
                  <a:schemeClr val="tx1"/>
                </a:solidFill>
                <a:effectLst/>
                <a:latin typeface="Arial" panose="020B0604020202020204" pitchFamily="34" charset="0"/>
              </a:rPr>
              <a:t>, holds common attributes like </a:t>
            </a:r>
            <a:r>
              <a:rPr kumimoji="0" lang="en-US" altLang="en-US" sz="1600" b="1" i="0" u="none" strike="noStrike" cap="none" normalizeH="0" baseline="0" dirty="0">
                <a:ln>
                  <a:noFill/>
                </a:ln>
                <a:solidFill>
                  <a:srgbClr val="FF0000"/>
                </a:solidFill>
                <a:effectLst/>
                <a:latin typeface="Arial" panose="020B0604020202020204" pitchFamily="34" charset="0"/>
              </a:rPr>
              <a:t>name</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rgbClr val="FF0000"/>
                </a:solidFill>
                <a:effectLst/>
                <a:latin typeface="Arial" panose="020B0604020202020204" pitchFamily="34" charset="0"/>
              </a:rPr>
              <a:t>age</a:t>
            </a:r>
            <a:r>
              <a:rPr kumimoji="0" lang="en-US" altLang="en-US" sz="1600" b="0" i="0" u="none" strike="noStrike" cap="none" normalizeH="0" baseline="0" dirty="0">
                <a:ln>
                  <a:noFill/>
                </a:ln>
                <a:solidFill>
                  <a:schemeClr val="tx1"/>
                </a:solidFill>
                <a:effectLst/>
                <a:latin typeface="Arial" panose="020B0604020202020204" pitchFamily="34" charset="0"/>
              </a:rPr>
              <a:t> along with methods for </a:t>
            </a:r>
            <a:r>
              <a:rPr kumimoji="0" lang="en-US" altLang="en-US" sz="1600" b="1" i="0" u="none" strike="noStrike" cap="none" normalizeH="0" baseline="0" dirty="0">
                <a:ln>
                  <a:noFill/>
                </a:ln>
                <a:solidFill>
                  <a:schemeClr val="tx1"/>
                </a:solidFill>
                <a:effectLst/>
                <a:latin typeface="Arial" panose="020B0604020202020204" pitchFamily="34" charset="0"/>
              </a:rPr>
              <a:t>setting and displaying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personal details.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Derived from Person, the </a:t>
            </a:r>
            <a:r>
              <a:rPr kumimoji="0" lang="en-US" altLang="en-US" sz="1600" b="1" i="0" u="none" strike="noStrike" cap="none" normalizeH="0" baseline="0" dirty="0">
                <a:ln>
                  <a:noFill/>
                </a:ln>
                <a:solidFill>
                  <a:srgbClr val="0000FF"/>
                </a:solidFill>
                <a:effectLst/>
                <a:latin typeface="Arial" panose="020B0604020202020204" pitchFamily="34" charset="0"/>
              </a:rPr>
              <a:t>Student class </a:t>
            </a:r>
            <a:r>
              <a:rPr kumimoji="0" lang="en-US" altLang="en-US" sz="1600" b="0" i="0" u="none" strike="noStrike" cap="none" normalizeH="0" baseline="0" dirty="0">
                <a:ln>
                  <a:noFill/>
                </a:ln>
                <a:solidFill>
                  <a:schemeClr val="tx1"/>
                </a:solidFill>
                <a:effectLst/>
                <a:latin typeface="Arial" panose="020B0604020202020204" pitchFamily="34" charset="0"/>
              </a:rPr>
              <a:t>adds a </a:t>
            </a:r>
            <a:r>
              <a:rPr kumimoji="0" lang="en-US" altLang="en-US" sz="1600" b="1" i="0" u="none" strike="noStrike" cap="none" normalizeH="0" baseline="0" dirty="0" err="1">
                <a:ln>
                  <a:noFill/>
                </a:ln>
                <a:solidFill>
                  <a:schemeClr val="tx1"/>
                </a:solidFill>
                <a:effectLst/>
                <a:latin typeface="Arial" panose="020B0604020202020204" pitchFamily="34" charset="0"/>
              </a:rPr>
              <a:t>studentID</a:t>
            </a:r>
            <a:r>
              <a:rPr kumimoji="0" lang="en-US" altLang="en-US" sz="1600" b="0" i="0" u="none" strike="noStrike" cap="none" normalizeH="0" baseline="0" dirty="0">
                <a:ln>
                  <a:noFill/>
                </a:ln>
                <a:solidFill>
                  <a:schemeClr val="tx1"/>
                </a:solidFill>
                <a:effectLst/>
                <a:latin typeface="Arial" panose="020B0604020202020204" pitchFamily="34" charset="0"/>
              </a:rPr>
              <a:t> attribute, specific methods for </a:t>
            </a:r>
            <a:r>
              <a:rPr kumimoji="0" lang="en-US" altLang="en-US" sz="1600" b="1" i="0" u="none" strike="noStrike" cap="none" normalizeH="0" baseline="0" dirty="0">
                <a:ln>
                  <a:noFill/>
                </a:ln>
                <a:solidFill>
                  <a:schemeClr val="tx1"/>
                </a:solidFill>
                <a:effectLst/>
                <a:latin typeface="Arial" panose="020B0604020202020204" pitchFamily="34" charset="0"/>
              </a:rPr>
              <a:t>setting</a:t>
            </a:r>
            <a:r>
              <a:rPr kumimoji="0" lang="en-US" altLang="en-US" sz="1600" b="0" i="0" u="none" strike="noStrike" cap="none" normalizeH="0" baseline="0" dirty="0">
                <a:ln>
                  <a:noFill/>
                </a:ln>
                <a:solidFill>
                  <a:schemeClr val="tx1"/>
                </a:solidFill>
                <a:effectLst/>
                <a:latin typeface="Arial" panose="020B0604020202020204" pitchFamily="34" charset="0"/>
              </a:rPr>
              <a:t> student details,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Similarly, the </a:t>
            </a:r>
            <a:r>
              <a:rPr kumimoji="0" lang="en-US" altLang="en-US" sz="1600" b="1" i="0" u="none" strike="noStrike" cap="none" normalizeH="0" baseline="0" dirty="0">
                <a:ln>
                  <a:noFill/>
                </a:ln>
                <a:solidFill>
                  <a:srgbClr val="0000FF"/>
                </a:solidFill>
                <a:effectLst/>
                <a:latin typeface="Arial" panose="020B0604020202020204" pitchFamily="34" charset="0"/>
              </a:rPr>
              <a:t>Teacher</a:t>
            </a:r>
            <a:r>
              <a:rPr kumimoji="0" lang="en-US" altLang="en-US" sz="1600" b="0" i="0" u="none" strike="noStrike" cap="none" normalizeH="0" baseline="0" dirty="0">
                <a:ln>
                  <a:noFill/>
                </a:ln>
                <a:solidFill>
                  <a:srgbClr val="0000FF"/>
                </a:solidFill>
                <a:effectLst/>
                <a:latin typeface="Arial" panose="020B0604020202020204" pitchFamily="34" charset="0"/>
              </a:rPr>
              <a:t> </a:t>
            </a:r>
            <a:r>
              <a:rPr kumimoji="0" lang="en-US" altLang="en-US" sz="1600" b="1" i="0" u="none" strike="noStrike" cap="none" normalizeH="0" baseline="0" dirty="0">
                <a:ln>
                  <a:noFill/>
                </a:ln>
                <a:solidFill>
                  <a:srgbClr val="0000FF"/>
                </a:solidFill>
                <a:effectLst/>
                <a:latin typeface="Arial" panose="020B0604020202020204" pitchFamily="34" charset="0"/>
              </a:rPr>
              <a:t>class</a:t>
            </a:r>
            <a:r>
              <a:rPr kumimoji="0" lang="en-US" altLang="en-US" sz="1600" b="0" i="0" u="none" strike="noStrike" cap="none" normalizeH="0" baseline="0" dirty="0">
                <a:ln>
                  <a:noFill/>
                </a:ln>
                <a:solidFill>
                  <a:schemeClr val="tx1"/>
                </a:solidFill>
                <a:effectLst/>
                <a:latin typeface="Arial" panose="020B0604020202020204" pitchFamily="34" charset="0"/>
              </a:rPr>
              <a:t>, also derived from </a:t>
            </a:r>
            <a:r>
              <a:rPr kumimoji="0" lang="en-US" altLang="en-US" sz="1600" b="1" i="0" u="none" strike="noStrike" cap="none" normalizeH="0" baseline="0" dirty="0">
                <a:ln>
                  <a:noFill/>
                </a:ln>
                <a:solidFill>
                  <a:schemeClr val="tx1"/>
                </a:solidFill>
                <a:effectLst/>
                <a:latin typeface="Arial" panose="020B0604020202020204" pitchFamily="34" charset="0"/>
              </a:rPr>
              <a:t>Person</a:t>
            </a:r>
            <a:r>
              <a:rPr kumimoji="0" lang="en-US" altLang="en-US" sz="1600" b="0" i="0" u="none" strike="noStrike" cap="none" normalizeH="0" baseline="0" dirty="0">
                <a:ln>
                  <a:noFill/>
                </a:ln>
                <a:solidFill>
                  <a:schemeClr val="tx1"/>
                </a:solidFill>
                <a:effectLst/>
                <a:latin typeface="Arial" panose="020B0604020202020204" pitchFamily="34" charset="0"/>
              </a:rPr>
              <a:t>, includes a subject attribute and tailored methods for teacher details,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4AB5C4A-DFBF-4CF3-CC29-4755865DE50E}"/>
              </a:ext>
            </a:extLst>
          </p:cNvPr>
          <p:cNvSpPr txBox="1"/>
          <p:nvPr/>
        </p:nvSpPr>
        <p:spPr>
          <a:xfrm>
            <a:off x="85058" y="3073315"/>
            <a:ext cx="5260042" cy="2862322"/>
          </a:xfrm>
          <a:prstGeom prst="rect">
            <a:avLst/>
          </a:prstGeom>
          <a:solidFill>
            <a:schemeClr val="tx2">
              <a:lumMod val="20000"/>
              <a:lumOff val="80000"/>
            </a:schemeClr>
          </a:solidFill>
        </p:spPr>
        <p:txBody>
          <a:bodyPr wrap="square">
            <a:spAutoFit/>
          </a:bodyPr>
          <a:lstStyle/>
          <a:p>
            <a:r>
              <a:rPr lang="en-US" b="1" dirty="0"/>
              <a:t>Student Information</a:t>
            </a:r>
            <a:r>
              <a:rPr lang="en-US" dirty="0"/>
              <a:t>:</a:t>
            </a:r>
          </a:p>
          <a:p>
            <a:r>
              <a:rPr lang="en-US" dirty="0"/>
              <a:t>Name: </a:t>
            </a:r>
            <a:r>
              <a:rPr lang="en-US" dirty="0" err="1"/>
              <a:t>Shubhman</a:t>
            </a:r>
            <a:endParaRPr lang="en-US" dirty="0"/>
          </a:p>
          <a:p>
            <a:r>
              <a:rPr lang="en-US" dirty="0"/>
              <a:t>Age: 20 years</a:t>
            </a:r>
          </a:p>
          <a:p>
            <a:r>
              <a:rPr lang="en-US" dirty="0"/>
              <a:t>Student ID: 101</a:t>
            </a:r>
          </a:p>
          <a:p>
            <a:endParaRPr lang="en-US" dirty="0"/>
          </a:p>
          <a:p>
            <a:endParaRPr lang="en-US" dirty="0"/>
          </a:p>
          <a:p>
            <a:r>
              <a:rPr lang="en-US" b="1" dirty="0"/>
              <a:t>Teacher Information:</a:t>
            </a:r>
          </a:p>
          <a:p>
            <a:r>
              <a:rPr lang="en-US" dirty="0"/>
              <a:t>Name: Sachin</a:t>
            </a:r>
          </a:p>
          <a:p>
            <a:r>
              <a:rPr lang="en-US" dirty="0"/>
              <a:t>Age: 35 years</a:t>
            </a:r>
          </a:p>
          <a:p>
            <a:r>
              <a:rPr lang="en-US" dirty="0"/>
              <a:t>Subject: Mathematics</a:t>
            </a:r>
          </a:p>
        </p:txBody>
      </p:sp>
    </p:spTree>
    <p:extLst>
      <p:ext uri="{BB962C8B-B14F-4D97-AF65-F5344CB8AC3E}">
        <p14:creationId xmlns:p14="http://schemas.microsoft.com/office/powerpoint/2010/main" val="2913537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D89485-43EE-E5A0-442F-1CE521B2854E}"/>
              </a:ext>
            </a:extLst>
          </p:cNvPr>
          <p:cNvSpPr txBox="1"/>
          <p:nvPr/>
        </p:nvSpPr>
        <p:spPr>
          <a:xfrm>
            <a:off x="0" y="44215"/>
            <a:ext cx="5883008" cy="7017306"/>
          </a:xfrm>
          <a:prstGeom prst="rect">
            <a:avLst/>
          </a:prstGeom>
          <a:noFill/>
          <a:ln>
            <a:solidFill>
              <a:schemeClr val="tx1"/>
            </a:solidFill>
          </a:ln>
        </p:spPr>
        <p:txBody>
          <a:bodyPr wrap="square">
            <a:spAutoFit/>
          </a:bodyPr>
          <a:lstStyle/>
          <a:p>
            <a:r>
              <a:rPr lang="en-US" b="1" dirty="0">
                <a:solidFill>
                  <a:srgbClr val="FF0000"/>
                </a:solidFill>
              </a:rPr>
              <a:t>class Person {</a:t>
            </a:r>
          </a:p>
          <a:p>
            <a:r>
              <a:rPr lang="en-US" dirty="0"/>
              <a:t>protected:</a:t>
            </a:r>
          </a:p>
          <a:p>
            <a:r>
              <a:rPr lang="en-US" dirty="0"/>
              <a:t>    </a:t>
            </a:r>
            <a:r>
              <a:rPr lang="en-US" b="1" dirty="0"/>
              <a:t>string name;     int age;</a:t>
            </a:r>
          </a:p>
          <a:p>
            <a:r>
              <a:rPr lang="en-US" dirty="0"/>
              <a:t>public:</a:t>
            </a:r>
          </a:p>
          <a:p>
            <a:r>
              <a:rPr lang="en-US" b="1" dirty="0">
                <a:solidFill>
                  <a:srgbClr val="7030A0"/>
                </a:solidFill>
              </a:rPr>
              <a:t>    void </a:t>
            </a:r>
            <a:r>
              <a:rPr lang="en-US" b="1" dirty="0" err="1">
                <a:solidFill>
                  <a:srgbClr val="7030A0"/>
                </a:solidFill>
              </a:rPr>
              <a:t>setPerson</a:t>
            </a:r>
            <a:r>
              <a:rPr lang="en-US" b="1" dirty="0">
                <a:solidFill>
                  <a:srgbClr val="7030A0"/>
                </a:solidFill>
              </a:rPr>
              <a:t>(string n, int a) {</a:t>
            </a:r>
          </a:p>
          <a:p>
            <a:r>
              <a:rPr lang="en-US" dirty="0"/>
              <a:t>        name = n;   age = a;</a:t>
            </a:r>
          </a:p>
          <a:p>
            <a:r>
              <a:rPr lang="en-US" dirty="0"/>
              <a:t>    }</a:t>
            </a:r>
          </a:p>
          <a:p>
            <a:r>
              <a:rPr lang="en-US" b="1" dirty="0"/>
              <a:t>    </a:t>
            </a:r>
            <a:r>
              <a:rPr lang="en-US" b="1" dirty="0">
                <a:solidFill>
                  <a:srgbClr val="7030A0"/>
                </a:solidFill>
              </a:rPr>
              <a:t>void </a:t>
            </a:r>
            <a:r>
              <a:rPr lang="en-US" b="1" dirty="0" err="1">
                <a:solidFill>
                  <a:srgbClr val="7030A0"/>
                </a:solidFill>
              </a:rPr>
              <a:t>dispPerson</a:t>
            </a:r>
            <a:r>
              <a:rPr lang="en-US" b="1" dirty="0">
                <a:solidFill>
                  <a:srgbClr val="7030A0"/>
                </a:solidFill>
              </a:rPr>
              <a:t>() {</a:t>
            </a:r>
          </a:p>
          <a:p>
            <a:r>
              <a:rPr lang="en-US" dirty="0"/>
              <a:t>        cout &lt;&lt; "Name: " &lt;&lt; name &lt;&lt; </a:t>
            </a:r>
            <a:r>
              <a:rPr lang="en-US" dirty="0" err="1"/>
              <a:t>endl</a:t>
            </a:r>
            <a:r>
              <a:rPr lang="en-US" dirty="0"/>
              <a:t>;</a:t>
            </a:r>
          </a:p>
          <a:p>
            <a:r>
              <a:rPr lang="en-US" dirty="0"/>
              <a:t>        cout &lt;&lt; "Age: " &lt;&lt; age &lt;&lt; " years" &lt;&lt; </a:t>
            </a:r>
            <a:r>
              <a:rPr lang="en-US" dirty="0" err="1"/>
              <a:t>endl</a:t>
            </a:r>
            <a:r>
              <a:rPr lang="en-US" dirty="0"/>
              <a:t>;</a:t>
            </a:r>
          </a:p>
          <a:p>
            <a:r>
              <a:rPr lang="en-US" dirty="0"/>
              <a:t>    }</a:t>
            </a:r>
          </a:p>
          <a:p>
            <a:r>
              <a:rPr lang="en-US" dirty="0"/>
              <a:t>};</a:t>
            </a:r>
          </a:p>
          <a:p>
            <a:r>
              <a:rPr lang="en-US" b="1" dirty="0">
                <a:solidFill>
                  <a:srgbClr val="FF0000"/>
                </a:solidFill>
              </a:rPr>
              <a:t>class Student : public Person {</a:t>
            </a:r>
          </a:p>
          <a:p>
            <a:r>
              <a:rPr lang="en-US" dirty="0"/>
              <a:t>private:     int </a:t>
            </a:r>
            <a:r>
              <a:rPr lang="en-US" dirty="0" err="1"/>
              <a:t>studentID</a:t>
            </a:r>
            <a:r>
              <a:rPr lang="en-US" dirty="0"/>
              <a:t>; </a:t>
            </a:r>
          </a:p>
          <a:p>
            <a:r>
              <a:rPr lang="en-US" dirty="0"/>
              <a:t>public:</a:t>
            </a:r>
          </a:p>
          <a:p>
            <a:r>
              <a:rPr lang="en-US" b="1" dirty="0">
                <a:solidFill>
                  <a:srgbClr val="7030A0"/>
                </a:solidFill>
              </a:rPr>
              <a:t>    void </a:t>
            </a:r>
            <a:r>
              <a:rPr lang="en-US" b="1" dirty="0" err="1">
                <a:solidFill>
                  <a:srgbClr val="7030A0"/>
                </a:solidFill>
              </a:rPr>
              <a:t>setStudent</a:t>
            </a:r>
            <a:r>
              <a:rPr lang="en-US" b="1" dirty="0">
                <a:solidFill>
                  <a:srgbClr val="7030A0"/>
                </a:solidFill>
              </a:rPr>
              <a:t>(string n, int a, int id) {</a:t>
            </a:r>
          </a:p>
          <a:p>
            <a:r>
              <a:rPr lang="en-US" dirty="0"/>
              <a:t>        </a:t>
            </a:r>
            <a:r>
              <a:rPr lang="en-US" dirty="0" err="1"/>
              <a:t>setPerson</a:t>
            </a:r>
            <a:r>
              <a:rPr lang="en-US" dirty="0"/>
              <a:t>(n, a);        </a:t>
            </a:r>
          </a:p>
          <a:p>
            <a:r>
              <a:rPr lang="en-US" dirty="0"/>
              <a:t>      </a:t>
            </a:r>
            <a:r>
              <a:rPr lang="en-US" dirty="0" err="1"/>
              <a:t>studentID</a:t>
            </a:r>
            <a:r>
              <a:rPr lang="en-US" dirty="0"/>
              <a:t> = id;</a:t>
            </a:r>
          </a:p>
          <a:p>
            <a:r>
              <a:rPr lang="en-US" dirty="0"/>
              <a:t>    }</a:t>
            </a:r>
          </a:p>
          <a:p>
            <a:r>
              <a:rPr lang="en-US" b="1" dirty="0"/>
              <a:t>    void </a:t>
            </a:r>
            <a:r>
              <a:rPr lang="en-US" b="1" dirty="0" err="1"/>
              <a:t>dispStudent</a:t>
            </a:r>
            <a:r>
              <a:rPr lang="en-US" b="1" dirty="0"/>
              <a:t>() {</a:t>
            </a:r>
          </a:p>
          <a:p>
            <a:r>
              <a:rPr lang="en-US" dirty="0"/>
              <a:t>        </a:t>
            </a:r>
            <a:r>
              <a:rPr lang="en-US" dirty="0" err="1"/>
              <a:t>dispPerson</a:t>
            </a:r>
            <a:r>
              <a:rPr lang="en-US" dirty="0"/>
              <a:t>();</a:t>
            </a:r>
          </a:p>
          <a:p>
            <a:r>
              <a:rPr lang="en-US" dirty="0"/>
              <a:t>        cout &lt;&lt; "Student ID: " &lt;&lt; </a:t>
            </a:r>
            <a:r>
              <a:rPr lang="en-US" dirty="0" err="1"/>
              <a:t>studentID</a:t>
            </a:r>
            <a:r>
              <a:rPr lang="en-US" dirty="0"/>
              <a:t> &lt;&lt; </a:t>
            </a:r>
            <a:r>
              <a:rPr lang="en-US" dirty="0" err="1"/>
              <a:t>endl</a:t>
            </a:r>
            <a:r>
              <a:rPr lang="en-US" dirty="0"/>
              <a:t>;</a:t>
            </a:r>
          </a:p>
          <a:p>
            <a:r>
              <a:rPr lang="en-US" dirty="0"/>
              <a:t>    }</a:t>
            </a:r>
          </a:p>
          <a:p>
            <a:r>
              <a:rPr lang="en-US" dirty="0"/>
              <a:t>};</a:t>
            </a:r>
          </a:p>
          <a:p>
            <a:endParaRPr lang="en-US" dirty="0"/>
          </a:p>
        </p:txBody>
      </p:sp>
      <p:sp>
        <p:nvSpPr>
          <p:cNvPr id="7" name="TextBox 6">
            <a:extLst>
              <a:ext uri="{FF2B5EF4-FFF2-40B4-BE49-F238E27FC236}">
                <a16:creationId xmlns:a16="http://schemas.microsoft.com/office/drawing/2014/main" id="{7FE7DF38-7D61-23F5-D3A9-B07FFEC1C4F3}"/>
              </a:ext>
            </a:extLst>
          </p:cNvPr>
          <p:cNvSpPr txBox="1"/>
          <p:nvPr/>
        </p:nvSpPr>
        <p:spPr>
          <a:xfrm>
            <a:off x="5883008" y="29410"/>
            <a:ext cx="6308992" cy="6463308"/>
          </a:xfrm>
          <a:prstGeom prst="rect">
            <a:avLst/>
          </a:prstGeom>
          <a:noFill/>
          <a:ln>
            <a:solidFill>
              <a:schemeClr val="tx1"/>
            </a:solidFill>
          </a:ln>
        </p:spPr>
        <p:txBody>
          <a:bodyPr wrap="square">
            <a:spAutoFit/>
          </a:bodyPr>
          <a:lstStyle/>
          <a:p>
            <a:r>
              <a:rPr lang="en-US" b="1" dirty="0">
                <a:solidFill>
                  <a:srgbClr val="FF0000"/>
                </a:solidFill>
              </a:rPr>
              <a:t>class Teacher : public Person {</a:t>
            </a:r>
          </a:p>
          <a:p>
            <a:r>
              <a:rPr lang="en-US" dirty="0"/>
              <a:t>private:     string subject;</a:t>
            </a:r>
          </a:p>
          <a:p>
            <a:r>
              <a:rPr lang="en-US" dirty="0"/>
              <a:t>public:</a:t>
            </a:r>
          </a:p>
          <a:p>
            <a:r>
              <a:rPr lang="en-US" dirty="0">
                <a:solidFill>
                  <a:srgbClr val="7030A0"/>
                </a:solidFill>
              </a:rPr>
              <a:t>    </a:t>
            </a:r>
            <a:r>
              <a:rPr lang="en-US" b="1" dirty="0">
                <a:solidFill>
                  <a:srgbClr val="7030A0"/>
                </a:solidFill>
              </a:rPr>
              <a:t>void </a:t>
            </a:r>
            <a:r>
              <a:rPr lang="en-US" b="1" dirty="0" err="1">
                <a:solidFill>
                  <a:srgbClr val="7030A0"/>
                </a:solidFill>
              </a:rPr>
              <a:t>setTeacher</a:t>
            </a:r>
            <a:r>
              <a:rPr lang="en-US" b="1" dirty="0">
                <a:solidFill>
                  <a:srgbClr val="7030A0"/>
                </a:solidFill>
              </a:rPr>
              <a:t>(string n, int </a:t>
            </a:r>
            <a:r>
              <a:rPr lang="en-US" b="1" dirty="0" err="1">
                <a:solidFill>
                  <a:srgbClr val="7030A0"/>
                </a:solidFill>
              </a:rPr>
              <a:t>a,string</a:t>
            </a:r>
            <a:r>
              <a:rPr lang="en-US" b="1" dirty="0">
                <a:solidFill>
                  <a:srgbClr val="7030A0"/>
                </a:solidFill>
              </a:rPr>
              <a:t> sub) {</a:t>
            </a:r>
          </a:p>
          <a:p>
            <a:r>
              <a:rPr lang="en-US" dirty="0"/>
              <a:t>        </a:t>
            </a:r>
            <a:r>
              <a:rPr lang="en-US" dirty="0" err="1"/>
              <a:t>setPerson</a:t>
            </a:r>
            <a:r>
              <a:rPr lang="en-US" dirty="0"/>
              <a:t>(n, a);         </a:t>
            </a:r>
          </a:p>
          <a:p>
            <a:r>
              <a:rPr lang="en-US" dirty="0"/>
              <a:t>       subject = sub;</a:t>
            </a:r>
          </a:p>
          <a:p>
            <a:r>
              <a:rPr lang="en-US" dirty="0"/>
              <a:t>    }</a:t>
            </a:r>
          </a:p>
          <a:p>
            <a:r>
              <a:rPr lang="en-US" b="1" dirty="0">
                <a:solidFill>
                  <a:srgbClr val="7030A0"/>
                </a:solidFill>
              </a:rPr>
              <a:t>    void </a:t>
            </a:r>
            <a:r>
              <a:rPr lang="en-US" b="1" dirty="0" err="1">
                <a:solidFill>
                  <a:srgbClr val="7030A0"/>
                </a:solidFill>
              </a:rPr>
              <a:t>dispTeacher</a:t>
            </a:r>
            <a:r>
              <a:rPr lang="en-US" b="1" dirty="0">
                <a:solidFill>
                  <a:srgbClr val="7030A0"/>
                </a:solidFill>
              </a:rPr>
              <a:t>() {</a:t>
            </a:r>
          </a:p>
          <a:p>
            <a:r>
              <a:rPr lang="en-US" dirty="0"/>
              <a:t>        </a:t>
            </a:r>
            <a:r>
              <a:rPr lang="en-US" dirty="0" err="1"/>
              <a:t>displayInfo</a:t>
            </a:r>
            <a:r>
              <a:rPr lang="en-US" dirty="0"/>
              <a:t>();</a:t>
            </a:r>
          </a:p>
          <a:p>
            <a:r>
              <a:rPr lang="en-US" dirty="0"/>
              <a:t>        cout &lt;&lt; "Subject: " &lt;&lt; subject &lt;&lt; </a:t>
            </a:r>
            <a:r>
              <a:rPr lang="en-US" dirty="0" err="1"/>
              <a:t>endl</a:t>
            </a:r>
            <a:r>
              <a:rPr lang="en-US" dirty="0"/>
              <a:t>;</a:t>
            </a:r>
          </a:p>
          <a:p>
            <a:r>
              <a:rPr lang="en-US" dirty="0"/>
              <a:t>    }</a:t>
            </a:r>
          </a:p>
          <a:p>
            <a:r>
              <a:rPr lang="en-US" dirty="0"/>
              <a:t>};</a:t>
            </a:r>
          </a:p>
          <a:p>
            <a:r>
              <a:rPr lang="en-US" dirty="0"/>
              <a:t>int main() {</a:t>
            </a:r>
          </a:p>
          <a:p>
            <a:r>
              <a:rPr lang="en-US" b="1" dirty="0"/>
              <a:t>    </a:t>
            </a:r>
            <a:r>
              <a:rPr lang="en-US" b="1" dirty="0">
                <a:solidFill>
                  <a:srgbClr val="0000FF"/>
                </a:solidFill>
              </a:rPr>
              <a:t>Student s</a:t>
            </a:r>
          </a:p>
          <a:p>
            <a:r>
              <a:rPr lang="en-US" dirty="0"/>
              <a:t>    </a:t>
            </a:r>
            <a:r>
              <a:rPr lang="en-US" b="1" dirty="0" err="1"/>
              <a:t>s.setStudent</a:t>
            </a:r>
            <a:r>
              <a:rPr lang="en-US" b="1" dirty="0"/>
              <a:t>(“</a:t>
            </a:r>
            <a:r>
              <a:rPr lang="en-US" b="1" dirty="0" err="1"/>
              <a:t>Shubhman</a:t>
            </a:r>
            <a:r>
              <a:rPr lang="en-US" b="1" dirty="0"/>
              <a:t>", 20, 101);</a:t>
            </a:r>
          </a:p>
          <a:p>
            <a:r>
              <a:rPr lang="en-US" dirty="0"/>
              <a:t>    cout &lt;&lt; "Student Information:" &lt;&lt; </a:t>
            </a:r>
            <a:r>
              <a:rPr lang="en-US" dirty="0" err="1"/>
              <a:t>endl</a:t>
            </a:r>
            <a:r>
              <a:rPr lang="en-US" dirty="0"/>
              <a:t>;</a:t>
            </a:r>
          </a:p>
          <a:p>
            <a:r>
              <a:rPr lang="en-US" b="1" dirty="0"/>
              <a:t>    </a:t>
            </a:r>
            <a:r>
              <a:rPr lang="en-US" b="1" dirty="0" err="1"/>
              <a:t>s.dispStud</a:t>
            </a:r>
            <a:r>
              <a:rPr lang="en-US" b="1" dirty="0"/>
              <a:t>();</a:t>
            </a:r>
          </a:p>
          <a:p>
            <a:r>
              <a:rPr lang="en-US" b="1" dirty="0">
                <a:solidFill>
                  <a:srgbClr val="0000FF"/>
                </a:solidFill>
              </a:rPr>
              <a:t>    Teacher t;</a:t>
            </a:r>
          </a:p>
          <a:p>
            <a:r>
              <a:rPr lang="en-US" dirty="0"/>
              <a:t>  </a:t>
            </a:r>
            <a:r>
              <a:rPr lang="en-US" b="1" dirty="0"/>
              <a:t>  </a:t>
            </a:r>
            <a:r>
              <a:rPr lang="en-US" b="1" dirty="0" err="1"/>
              <a:t>t.setTeacher</a:t>
            </a:r>
            <a:r>
              <a:rPr lang="en-US" b="1" dirty="0"/>
              <a:t>(“Virat", 35, "Mathematics");</a:t>
            </a:r>
          </a:p>
          <a:p>
            <a:r>
              <a:rPr lang="en-US" dirty="0"/>
              <a:t>    cout &lt;&lt; "\</a:t>
            </a:r>
            <a:r>
              <a:rPr lang="en-US" dirty="0" err="1"/>
              <a:t>nTeacher</a:t>
            </a:r>
            <a:r>
              <a:rPr lang="en-US" dirty="0"/>
              <a:t> Information:" &lt;&lt; </a:t>
            </a:r>
            <a:r>
              <a:rPr lang="en-US" dirty="0" err="1"/>
              <a:t>endl</a:t>
            </a:r>
            <a:r>
              <a:rPr lang="en-US" dirty="0"/>
              <a:t>;</a:t>
            </a:r>
          </a:p>
          <a:p>
            <a:r>
              <a:rPr lang="en-US" dirty="0"/>
              <a:t>    </a:t>
            </a:r>
            <a:r>
              <a:rPr lang="en-US" b="1" dirty="0" err="1"/>
              <a:t>t.dispTeacher</a:t>
            </a:r>
            <a:r>
              <a:rPr lang="en-US" b="1" dirty="0"/>
              <a:t>();</a:t>
            </a:r>
          </a:p>
          <a:p>
            <a:r>
              <a:rPr lang="en-US" dirty="0"/>
              <a:t>    return 0;</a:t>
            </a:r>
          </a:p>
          <a:p>
            <a:r>
              <a:rPr lang="en-US" dirty="0"/>
              <a:t>}</a:t>
            </a:r>
          </a:p>
        </p:txBody>
      </p:sp>
    </p:spTree>
    <p:extLst>
      <p:ext uri="{BB962C8B-B14F-4D97-AF65-F5344CB8AC3E}">
        <p14:creationId xmlns:p14="http://schemas.microsoft.com/office/powerpoint/2010/main" val="3888361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B8F12D7-E146-57B6-9969-C0BB2B435D10}"/>
              </a:ext>
            </a:extLst>
          </p:cNvPr>
          <p:cNvSpPr txBox="1"/>
          <p:nvPr/>
        </p:nvSpPr>
        <p:spPr>
          <a:xfrm>
            <a:off x="0" y="0"/>
            <a:ext cx="12192000" cy="1785104"/>
          </a:xfrm>
          <a:prstGeom prst="rect">
            <a:avLst/>
          </a:prstGeom>
          <a:solidFill>
            <a:schemeClr val="tx2">
              <a:lumMod val="20000"/>
              <a:lumOff val="80000"/>
            </a:schemeClr>
          </a:solidFill>
        </p:spPr>
        <p:txBody>
          <a:bodyPr wrap="square">
            <a:spAutoFit/>
          </a:bodyPr>
          <a:lstStyle/>
          <a:p>
            <a:r>
              <a:rPr lang="en-US" sz="2000" b="1" i="0" dirty="0">
                <a:solidFill>
                  <a:srgbClr val="FF0000"/>
                </a:solidFill>
                <a:effectLst/>
                <a:latin typeface="Söhne"/>
              </a:rPr>
              <a:t>Creating a </a:t>
            </a:r>
            <a:r>
              <a:rPr lang="en-US" sz="2000" b="1" dirty="0">
                <a:solidFill>
                  <a:srgbClr val="FF0000"/>
                </a:solidFill>
                <a:latin typeface="Söhne"/>
              </a:rPr>
              <a:t>Hierarchical</a:t>
            </a:r>
            <a:r>
              <a:rPr lang="en-US" sz="2000" b="1" i="0" dirty="0">
                <a:solidFill>
                  <a:srgbClr val="FF0000"/>
                </a:solidFill>
                <a:effectLst/>
                <a:latin typeface="Söhne"/>
              </a:rPr>
              <a:t> inheritance for Electronic Devices</a:t>
            </a:r>
            <a:endParaRPr lang="en-US" sz="2000" b="1" dirty="0">
              <a:solidFill>
                <a:srgbClr val="FF0000"/>
              </a:solidFill>
            </a:endParaRPr>
          </a:p>
          <a:p>
            <a:r>
              <a:rPr lang="en-US" dirty="0"/>
              <a:t>You are developing a program to model different types of </a:t>
            </a:r>
            <a:r>
              <a:rPr lang="en-US" dirty="0">
                <a:solidFill>
                  <a:srgbClr val="FF0000"/>
                </a:solidFill>
              </a:rPr>
              <a:t>electronic devices. </a:t>
            </a:r>
          </a:p>
          <a:p>
            <a:r>
              <a:rPr lang="en-US" dirty="0"/>
              <a:t>You have identified three key classes</a:t>
            </a:r>
            <a:r>
              <a:rPr lang="en-US" dirty="0">
                <a:solidFill>
                  <a:srgbClr val="FF0000"/>
                </a:solidFill>
              </a:rPr>
              <a:t>: Device, Phone, and Tablet</a:t>
            </a:r>
            <a:r>
              <a:rPr lang="en-US" dirty="0"/>
              <a:t>. </a:t>
            </a:r>
          </a:p>
          <a:p>
            <a:r>
              <a:rPr lang="en-US" dirty="0"/>
              <a:t>The </a:t>
            </a:r>
            <a:r>
              <a:rPr lang="en-US" dirty="0">
                <a:solidFill>
                  <a:srgbClr val="FF0000"/>
                </a:solidFill>
              </a:rPr>
              <a:t>Device class </a:t>
            </a:r>
            <a:r>
              <a:rPr lang="en-US" dirty="0"/>
              <a:t>contains common attributes and methods for all devices, the Phone class represents mobile phones with specific function for making calls , and the Tablet class represents tablet devices and specific function for Playing games. </a:t>
            </a:r>
          </a:p>
          <a:p>
            <a:r>
              <a:rPr lang="en-US" dirty="0"/>
              <a:t>Implement Hierarchical  inheritance to for these electronic devices </a:t>
            </a:r>
          </a:p>
        </p:txBody>
      </p:sp>
      <p:sp>
        <p:nvSpPr>
          <p:cNvPr id="11" name="TextBox 10">
            <a:extLst>
              <a:ext uri="{FF2B5EF4-FFF2-40B4-BE49-F238E27FC236}">
                <a16:creationId xmlns:a16="http://schemas.microsoft.com/office/drawing/2014/main" id="{214C51A8-1D55-F301-C43D-3A91665F663C}"/>
              </a:ext>
            </a:extLst>
          </p:cNvPr>
          <p:cNvSpPr txBox="1"/>
          <p:nvPr/>
        </p:nvSpPr>
        <p:spPr>
          <a:xfrm>
            <a:off x="20378" y="2418101"/>
            <a:ext cx="4083789" cy="3139321"/>
          </a:xfrm>
          <a:prstGeom prst="rect">
            <a:avLst/>
          </a:prstGeom>
          <a:solidFill>
            <a:schemeClr val="accent1">
              <a:lumMod val="20000"/>
              <a:lumOff val="80000"/>
            </a:schemeClr>
          </a:solidFill>
        </p:spPr>
        <p:txBody>
          <a:bodyPr wrap="square">
            <a:spAutoFit/>
          </a:bodyPr>
          <a:lstStyle/>
          <a:p>
            <a:r>
              <a:rPr lang="en-US" dirty="0">
                <a:solidFill>
                  <a:srgbClr val="FF0000"/>
                </a:solidFill>
              </a:rPr>
              <a:t>Output:</a:t>
            </a:r>
          </a:p>
          <a:p>
            <a:endParaRPr lang="en-US" dirty="0"/>
          </a:p>
          <a:p>
            <a:r>
              <a:rPr lang="en-US" b="1" dirty="0"/>
              <a:t>Device: iPhone</a:t>
            </a:r>
          </a:p>
          <a:p>
            <a:r>
              <a:rPr lang="en-US" dirty="0"/>
              <a:t>iPhone is turning on.</a:t>
            </a:r>
          </a:p>
          <a:p>
            <a:r>
              <a:rPr lang="en-US" dirty="0"/>
              <a:t>Making a phone call with iPhone.</a:t>
            </a:r>
          </a:p>
          <a:p>
            <a:r>
              <a:rPr lang="en-US" dirty="0"/>
              <a:t>iPhone is turning off.</a:t>
            </a:r>
          </a:p>
          <a:p>
            <a:endParaRPr lang="en-US" dirty="0"/>
          </a:p>
          <a:p>
            <a:r>
              <a:rPr lang="en-US" b="1" dirty="0"/>
              <a:t>Device: iPad</a:t>
            </a:r>
          </a:p>
          <a:p>
            <a:r>
              <a:rPr lang="en-US" dirty="0"/>
              <a:t>iPad is turning on.</a:t>
            </a:r>
          </a:p>
          <a:p>
            <a:r>
              <a:rPr lang="en-US" dirty="0"/>
              <a:t>Playing a game on iPad.</a:t>
            </a:r>
          </a:p>
          <a:p>
            <a:r>
              <a:rPr lang="en-US" dirty="0"/>
              <a:t>iPad is turning off.</a:t>
            </a:r>
          </a:p>
        </p:txBody>
      </p:sp>
    </p:spTree>
    <p:extLst>
      <p:ext uri="{BB962C8B-B14F-4D97-AF65-F5344CB8AC3E}">
        <p14:creationId xmlns:p14="http://schemas.microsoft.com/office/powerpoint/2010/main" val="72033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706E8-CB73-3ECB-00CB-636B29C21AEF}"/>
              </a:ext>
            </a:extLst>
          </p:cNvPr>
          <p:cNvSpPr>
            <a:spLocks noGrp="1"/>
          </p:cNvSpPr>
          <p:nvPr>
            <p:ph type="title"/>
          </p:nvPr>
        </p:nvSpPr>
        <p:spPr>
          <a:xfrm>
            <a:off x="0" y="1"/>
            <a:ext cx="12192000" cy="681036"/>
          </a:xfrm>
          <a:solidFill>
            <a:schemeClr val="accent1">
              <a:lumMod val="20000"/>
              <a:lumOff val="80000"/>
            </a:schemeClr>
          </a:solidFill>
        </p:spPr>
        <p:txBody>
          <a:bodyPr>
            <a:normAutofit/>
          </a:bodyPr>
          <a:lstStyle/>
          <a:p>
            <a:pPr algn="ctr"/>
            <a:r>
              <a:rPr lang="en-US" sz="2800" b="0" i="0" u="none" strike="noStrike" baseline="0" dirty="0">
                <a:solidFill>
                  <a:srgbClr val="000000"/>
                </a:solidFill>
                <a:latin typeface="Times New Roman" panose="02020603050405020304" pitchFamily="18" charset="0"/>
              </a:rPr>
              <a:t>Modes of inheritance in C++</a:t>
            </a:r>
            <a:endParaRPr lang="en-US" sz="2800" dirty="0"/>
          </a:p>
        </p:txBody>
      </p:sp>
      <p:sp>
        <p:nvSpPr>
          <p:cNvPr id="11" name="TextBox 10">
            <a:extLst>
              <a:ext uri="{FF2B5EF4-FFF2-40B4-BE49-F238E27FC236}">
                <a16:creationId xmlns:a16="http://schemas.microsoft.com/office/drawing/2014/main" id="{811A5AF1-B549-2172-E688-7DB306711943}"/>
              </a:ext>
            </a:extLst>
          </p:cNvPr>
          <p:cNvSpPr txBox="1"/>
          <p:nvPr/>
        </p:nvSpPr>
        <p:spPr>
          <a:xfrm>
            <a:off x="0" y="766097"/>
            <a:ext cx="8031296" cy="1200329"/>
          </a:xfrm>
          <a:prstGeom prst="rect">
            <a:avLst/>
          </a:prstGeom>
          <a:noFill/>
        </p:spPr>
        <p:txBody>
          <a:bodyPr wrap="square">
            <a:spAutoFit/>
          </a:bodyPr>
          <a:lstStyle/>
          <a:p>
            <a:r>
              <a:rPr lang="en-US" b="1" dirty="0"/>
              <a:t>Public mode:</a:t>
            </a:r>
          </a:p>
          <a:p>
            <a:pPr marL="742950" lvl="1" indent="-285750">
              <a:buFont typeface="Wingdings" panose="05000000000000000000" pitchFamily="2" charset="2"/>
              <a:buChar char="§"/>
            </a:pPr>
            <a:r>
              <a:rPr lang="en-US" dirty="0"/>
              <a:t>public member(base class) will become public(child class) also,</a:t>
            </a:r>
          </a:p>
          <a:p>
            <a:pPr marL="742950" lvl="1" indent="-285750">
              <a:buFont typeface="Wingdings" panose="05000000000000000000" pitchFamily="2" charset="2"/>
              <a:buChar char="§"/>
            </a:pPr>
            <a:r>
              <a:rPr lang="en-US" dirty="0"/>
              <a:t>protected - &gt; protected in the child class, </a:t>
            </a:r>
          </a:p>
          <a:p>
            <a:pPr marL="742950" lvl="1" indent="-285750">
              <a:buFont typeface="Wingdings" panose="05000000000000000000" pitchFamily="2" charset="2"/>
              <a:buChar char="§"/>
            </a:pPr>
            <a:r>
              <a:rPr lang="en-US" dirty="0"/>
              <a:t>private members are not accessible in the derived class.</a:t>
            </a:r>
          </a:p>
        </p:txBody>
      </p:sp>
      <p:sp>
        <p:nvSpPr>
          <p:cNvPr id="15" name="TextBox 14">
            <a:extLst>
              <a:ext uri="{FF2B5EF4-FFF2-40B4-BE49-F238E27FC236}">
                <a16:creationId xmlns:a16="http://schemas.microsoft.com/office/drawing/2014/main" id="{9FC6B740-4FBC-026B-B32D-75D397C4B349}"/>
              </a:ext>
            </a:extLst>
          </p:cNvPr>
          <p:cNvSpPr txBox="1"/>
          <p:nvPr/>
        </p:nvSpPr>
        <p:spPr>
          <a:xfrm>
            <a:off x="8165806" y="766097"/>
            <a:ext cx="4026194" cy="1200329"/>
          </a:xfrm>
          <a:prstGeom prst="rect">
            <a:avLst/>
          </a:prstGeom>
          <a:solidFill>
            <a:schemeClr val="accent2">
              <a:lumMod val="20000"/>
              <a:lumOff val="80000"/>
            </a:schemeClr>
          </a:solidFill>
        </p:spPr>
        <p:txBody>
          <a:bodyPr wrap="square">
            <a:spAutoFit/>
          </a:bodyPr>
          <a:lstStyle/>
          <a:p>
            <a:r>
              <a:rPr lang="en-US"/>
              <a:t>class ABC:public XYZ</a:t>
            </a:r>
          </a:p>
          <a:p>
            <a:r>
              <a:rPr lang="en-US"/>
              <a:t>{</a:t>
            </a:r>
          </a:p>
          <a:p>
            <a:r>
              <a:rPr lang="en-US"/>
              <a:t>members of ABC;</a:t>
            </a:r>
          </a:p>
          <a:p>
            <a:r>
              <a:rPr lang="en-US"/>
              <a:t>};</a:t>
            </a:r>
            <a:endParaRPr lang="en-US" dirty="0"/>
          </a:p>
        </p:txBody>
      </p:sp>
      <p:sp>
        <p:nvSpPr>
          <p:cNvPr id="19" name="TextBox 18">
            <a:extLst>
              <a:ext uri="{FF2B5EF4-FFF2-40B4-BE49-F238E27FC236}">
                <a16:creationId xmlns:a16="http://schemas.microsoft.com/office/drawing/2014/main" id="{D0DBEDE1-3EAA-F0F6-B38B-B2F22F10A538}"/>
              </a:ext>
            </a:extLst>
          </p:cNvPr>
          <p:cNvSpPr txBox="1"/>
          <p:nvPr/>
        </p:nvSpPr>
        <p:spPr>
          <a:xfrm>
            <a:off x="0" y="2051486"/>
            <a:ext cx="8031296" cy="923330"/>
          </a:xfrm>
          <a:prstGeom prst="rect">
            <a:avLst/>
          </a:prstGeom>
          <a:noFill/>
        </p:spPr>
        <p:txBody>
          <a:bodyPr wrap="square">
            <a:spAutoFit/>
          </a:bodyPr>
          <a:lstStyle/>
          <a:p>
            <a:r>
              <a:rPr lang="en-US" b="1" dirty="0"/>
              <a:t>Protected mode:</a:t>
            </a:r>
          </a:p>
          <a:p>
            <a:pPr marL="285750" indent="-285750">
              <a:buFont typeface="Wingdings" panose="05000000000000000000" pitchFamily="2" charset="2"/>
              <a:buChar char="§"/>
            </a:pPr>
            <a:r>
              <a:rPr lang="en-US" dirty="0"/>
              <a:t>public and protected members (base) </a:t>
            </a:r>
            <a:r>
              <a:rPr lang="en-US" dirty="0">
                <a:sym typeface="Wingdings" panose="05000000000000000000" pitchFamily="2" charset="2"/>
              </a:rPr>
              <a:t> </a:t>
            </a:r>
            <a:r>
              <a:rPr lang="en-US" dirty="0"/>
              <a:t> protected in the derived class</a:t>
            </a:r>
          </a:p>
          <a:p>
            <a:pPr marL="285750" indent="-285750">
              <a:buFont typeface="Wingdings" panose="05000000000000000000" pitchFamily="2" charset="2"/>
              <a:buChar char="§"/>
            </a:pPr>
            <a:r>
              <a:rPr lang="en-US" dirty="0"/>
              <a:t>private members (base) are again not accessible in the derived class. </a:t>
            </a:r>
          </a:p>
        </p:txBody>
      </p:sp>
      <p:sp>
        <p:nvSpPr>
          <p:cNvPr id="23" name="TextBox 22">
            <a:extLst>
              <a:ext uri="{FF2B5EF4-FFF2-40B4-BE49-F238E27FC236}">
                <a16:creationId xmlns:a16="http://schemas.microsoft.com/office/drawing/2014/main" id="{65E8645C-D50B-1EB9-928B-9C7AA3B47259}"/>
              </a:ext>
            </a:extLst>
          </p:cNvPr>
          <p:cNvSpPr txBox="1"/>
          <p:nvPr/>
        </p:nvSpPr>
        <p:spPr>
          <a:xfrm>
            <a:off x="8220167" y="2069654"/>
            <a:ext cx="3971833" cy="923330"/>
          </a:xfrm>
          <a:prstGeom prst="rect">
            <a:avLst/>
          </a:prstGeom>
          <a:solidFill>
            <a:schemeClr val="accent1">
              <a:lumMod val="40000"/>
              <a:lumOff val="60000"/>
            </a:schemeClr>
          </a:solidFill>
        </p:spPr>
        <p:txBody>
          <a:bodyPr wrap="square">
            <a:spAutoFit/>
          </a:bodyPr>
          <a:lstStyle/>
          <a:p>
            <a:pPr algn="l"/>
            <a:r>
              <a:rPr lang="en-US" sz="1800" b="0" i="0" u="none" strike="noStrike" baseline="0" dirty="0">
                <a:latin typeface="Times New Roman" panose="02020603050405020304" pitchFamily="18" charset="0"/>
              </a:rPr>
              <a:t>class </a:t>
            </a:r>
            <a:r>
              <a:rPr lang="en-US" sz="1800" b="0" i="0" u="none" strike="noStrike" baseline="0" dirty="0" err="1">
                <a:latin typeface="Times New Roman" panose="02020603050405020304" pitchFamily="18" charset="0"/>
              </a:rPr>
              <a:t>ABC:protected</a:t>
            </a:r>
            <a:r>
              <a:rPr lang="en-US" sz="1800" b="0" i="0" u="none" strike="noStrike" baseline="0" dirty="0">
                <a:latin typeface="Times New Roman" panose="02020603050405020304" pitchFamily="18" charset="0"/>
              </a:rPr>
              <a:t> XYZ {</a:t>
            </a:r>
          </a:p>
          <a:p>
            <a:pPr algn="l"/>
            <a:r>
              <a:rPr lang="en-US" sz="1800" b="0" i="0" u="none" strike="noStrike" baseline="0" dirty="0">
                <a:latin typeface="Times New Roman" panose="02020603050405020304" pitchFamily="18" charset="0"/>
              </a:rPr>
              <a:t>// protected derivat</a:t>
            </a:r>
            <a:r>
              <a:rPr lang="en-US" dirty="0">
                <a:latin typeface="Times New Roman" panose="02020603050405020304" pitchFamily="18" charset="0"/>
              </a:rPr>
              <a:t>ion</a:t>
            </a:r>
            <a:r>
              <a:rPr lang="en-US"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a:t>
            </a:r>
            <a:endParaRPr lang="en-US" dirty="0"/>
          </a:p>
        </p:txBody>
      </p:sp>
      <p:sp>
        <p:nvSpPr>
          <p:cNvPr id="27" name="TextBox 26">
            <a:extLst>
              <a:ext uri="{FF2B5EF4-FFF2-40B4-BE49-F238E27FC236}">
                <a16:creationId xmlns:a16="http://schemas.microsoft.com/office/drawing/2014/main" id="{C8CFB16A-149B-A1D4-AFFF-C71E1009916D}"/>
              </a:ext>
            </a:extLst>
          </p:cNvPr>
          <p:cNvSpPr txBox="1"/>
          <p:nvPr/>
        </p:nvSpPr>
        <p:spPr>
          <a:xfrm>
            <a:off x="0" y="3200521"/>
            <a:ext cx="8031296" cy="923330"/>
          </a:xfrm>
          <a:prstGeom prst="rect">
            <a:avLst/>
          </a:prstGeom>
          <a:noFill/>
        </p:spPr>
        <p:txBody>
          <a:bodyPr wrap="square">
            <a:spAutoFit/>
          </a:bodyPr>
          <a:lstStyle/>
          <a:p>
            <a:r>
              <a:rPr lang="en-US" b="1" dirty="0"/>
              <a:t>Private mode:</a:t>
            </a:r>
          </a:p>
          <a:p>
            <a:pPr marL="285750" indent="-285750">
              <a:buFont typeface="Wingdings" panose="05000000000000000000" pitchFamily="2" charset="2"/>
              <a:buChar char="§"/>
            </a:pPr>
            <a:r>
              <a:rPr lang="en-US" dirty="0"/>
              <a:t>public and protected members(base)</a:t>
            </a:r>
            <a:r>
              <a:rPr lang="en-US" dirty="0">
                <a:sym typeface="Wingdings" panose="05000000000000000000" pitchFamily="2" charset="2"/>
              </a:rPr>
              <a:t> </a:t>
            </a:r>
            <a:r>
              <a:rPr lang="en-US" dirty="0"/>
              <a:t>private in the derived class, </a:t>
            </a:r>
          </a:p>
          <a:p>
            <a:pPr marL="285750" indent="-285750">
              <a:buFont typeface="Wingdings" panose="05000000000000000000" pitchFamily="2" charset="2"/>
              <a:buChar char="§"/>
            </a:pPr>
            <a:r>
              <a:rPr lang="en-US" dirty="0"/>
              <a:t>private members of the base class are again not accessible in the derived class</a:t>
            </a:r>
          </a:p>
        </p:txBody>
      </p:sp>
      <p:sp>
        <p:nvSpPr>
          <p:cNvPr id="29" name="TextBox 28">
            <a:extLst>
              <a:ext uri="{FF2B5EF4-FFF2-40B4-BE49-F238E27FC236}">
                <a16:creationId xmlns:a16="http://schemas.microsoft.com/office/drawing/2014/main" id="{1B965436-9EB2-D755-2764-E46AAA227B17}"/>
              </a:ext>
            </a:extLst>
          </p:cNvPr>
          <p:cNvSpPr txBox="1"/>
          <p:nvPr/>
        </p:nvSpPr>
        <p:spPr>
          <a:xfrm>
            <a:off x="8220168" y="3264852"/>
            <a:ext cx="3971832" cy="1200329"/>
          </a:xfrm>
          <a:prstGeom prst="rect">
            <a:avLst/>
          </a:prstGeom>
          <a:solidFill>
            <a:schemeClr val="accent6">
              <a:lumMod val="20000"/>
              <a:lumOff val="80000"/>
            </a:schemeClr>
          </a:solidFill>
        </p:spPr>
        <p:txBody>
          <a:bodyPr wrap="square">
            <a:spAutoFit/>
          </a:bodyPr>
          <a:lstStyle/>
          <a:p>
            <a:pPr algn="l"/>
            <a:r>
              <a:rPr lang="en-US" sz="1800" b="0" i="0" u="none" strike="noStrike" baseline="0" dirty="0">
                <a:latin typeface="Times New Roman" panose="02020603050405020304" pitchFamily="18" charset="0"/>
              </a:rPr>
              <a:t>class ABC : private XYZ</a:t>
            </a:r>
          </a:p>
          <a:p>
            <a:pPr algn="l"/>
            <a:r>
              <a:rPr lang="en-US"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members of ABC;</a:t>
            </a:r>
          </a:p>
          <a:p>
            <a:pPr algn="l"/>
            <a:r>
              <a:rPr lang="en-US" sz="1800" b="0" i="0" u="none" strike="noStrike" baseline="0" dirty="0">
                <a:latin typeface="Times New Roman" panose="02020603050405020304" pitchFamily="18" charset="0"/>
              </a:rPr>
              <a:t>};</a:t>
            </a:r>
            <a:endParaRPr lang="en-US" dirty="0"/>
          </a:p>
        </p:txBody>
      </p:sp>
      <p:graphicFrame>
        <p:nvGraphicFramePr>
          <p:cNvPr id="30" name="Table 29">
            <a:extLst>
              <a:ext uri="{FF2B5EF4-FFF2-40B4-BE49-F238E27FC236}">
                <a16:creationId xmlns:a16="http://schemas.microsoft.com/office/drawing/2014/main" id="{B1C5B9B1-3E94-B82F-8E45-B850F74DE17F}"/>
              </a:ext>
            </a:extLst>
          </p:cNvPr>
          <p:cNvGraphicFramePr>
            <a:graphicFrameLocks noGrp="1"/>
          </p:cNvGraphicFramePr>
          <p:nvPr>
            <p:extLst>
              <p:ext uri="{D42A27DB-BD31-4B8C-83A1-F6EECF244321}">
                <p14:modId xmlns:p14="http://schemas.microsoft.com/office/powerpoint/2010/main" val="3263484816"/>
              </p:ext>
            </p:extLst>
          </p:nvPr>
        </p:nvGraphicFramePr>
        <p:xfrm>
          <a:off x="11017" y="4690546"/>
          <a:ext cx="11909236" cy="1828800"/>
        </p:xfrm>
        <a:graphic>
          <a:graphicData uri="http://schemas.openxmlformats.org/drawingml/2006/table">
            <a:tbl>
              <a:tblPr/>
              <a:tblGrid>
                <a:gridCol w="2977309">
                  <a:extLst>
                    <a:ext uri="{9D8B030D-6E8A-4147-A177-3AD203B41FA5}">
                      <a16:colId xmlns:a16="http://schemas.microsoft.com/office/drawing/2014/main" val="4211730222"/>
                    </a:ext>
                  </a:extLst>
                </a:gridCol>
                <a:gridCol w="2977309">
                  <a:extLst>
                    <a:ext uri="{9D8B030D-6E8A-4147-A177-3AD203B41FA5}">
                      <a16:colId xmlns:a16="http://schemas.microsoft.com/office/drawing/2014/main" val="1247263133"/>
                    </a:ext>
                  </a:extLst>
                </a:gridCol>
                <a:gridCol w="2977309">
                  <a:extLst>
                    <a:ext uri="{9D8B030D-6E8A-4147-A177-3AD203B41FA5}">
                      <a16:colId xmlns:a16="http://schemas.microsoft.com/office/drawing/2014/main" val="3773370595"/>
                    </a:ext>
                  </a:extLst>
                </a:gridCol>
                <a:gridCol w="2977309">
                  <a:extLst>
                    <a:ext uri="{9D8B030D-6E8A-4147-A177-3AD203B41FA5}">
                      <a16:colId xmlns:a16="http://schemas.microsoft.com/office/drawing/2014/main" val="1177779490"/>
                    </a:ext>
                  </a:extLst>
                </a:gridCol>
              </a:tblGrid>
              <a:tr h="0">
                <a:tc rowSpan="2">
                  <a:txBody>
                    <a:bodyPr/>
                    <a:lstStyle/>
                    <a:p>
                      <a:pPr algn="ctr"/>
                      <a:r>
                        <a:rPr lang="en-US" dirty="0">
                          <a:effectLst/>
                        </a:rPr>
                        <a:t>Base class member access specifier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3">
                  <a:txBody>
                    <a:bodyPr/>
                    <a:lstStyle/>
                    <a:p>
                      <a:pPr algn="ctr"/>
                      <a:r>
                        <a:rPr lang="en-US">
                          <a:effectLst/>
                        </a:rPr>
                        <a:t>Type of Inheritence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1457389"/>
                  </a:ext>
                </a:extLst>
              </a:tr>
              <a:tr h="0">
                <a:tc vMerge="1">
                  <a:txBody>
                    <a:bodyPr/>
                    <a:lstStyle/>
                    <a:p>
                      <a:endParaRPr lang="en-US"/>
                    </a:p>
                  </a:txBody>
                  <a:tcPr/>
                </a:tc>
                <a:tc>
                  <a:txBody>
                    <a:bodyPr/>
                    <a:lstStyle/>
                    <a:p>
                      <a:pPr algn="ctr"/>
                      <a:r>
                        <a:rPr lang="en-US">
                          <a:effectLst/>
                        </a:rPr>
                        <a:t>Public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a:effectLst/>
                        </a:rPr>
                        <a:t>Protected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effectLst/>
                        </a:rPr>
                        <a:t>Private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19663850"/>
                  </a:ext>
                </a:extLst>
              </a:tr>
              <a:tr h="0">
                <a:tc>
                  <a:txBody>
                    <a:bodyPr/>
                    <a:lstStyle/>
                    <a:p>
                      <a:pPr algn="ctr"/>
                      <a:r>
                        <a:rPr lang="en-US">
                          <a:effectLst/>
                        </a:rPr>
                        <a:t>Public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effectLst/>
                        </a:rPr>
                        <a:t>Public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effectLst/>
                        </a:rPr>
                        <a:t>Protected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effectLst/>
                        </a:rPr>
                        <a:t>Private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00566749"/>
                  </a:ext>
                </a:extLst>
              </a:tr>
              <a:tr h="0">
                <a:tc>
                  <a:txBody>
                    <a:bodyPr/>
                    <a:lstStyle/>
                    <a:p>
                      <a:pPr algn="ctr"/>
                      <a:r>
                        <a:rPr lang="en-US">
                          <a:effectLst/>
                        </a:rPr>
                        <a:t>Protected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effectLst/>
                        </a:rPr>
                        <a:t>Protected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effectLst/>
                        </a:rPr>
                        <a:t>Protected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a:effectLst/>
                        </a:rPr>
                        <a:t>Private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050305107"/>
                  </a:ext>
                </a:extLst>
              </a:tr>
              <a:tr h="0">
                <a:tc>
                  <a:txBody>
                    <a:bodyPr/>
                    <a:lstStyle/>
                    <a:p>
                      <a:pPr algn="ctr"/>
                      <a:r>
                        <a:rPr lang="en-US">
                          <a:effectLst/>
                        </a:rPr>
                        <a:t>Private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effectLst/>
                        </a:rPr>
                        <a:t>Not accessible(Hidden)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effectLst/>
                        </a:rPr>
                        <a:t>Not accessible(Hidden)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effectLst/>
                        </a:rPr>
                        <a:t>Not accessible(Hidden)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29301850"/>
                  </a:ext>
                </a:extLst>
              </a:tr>
            </a:tbl>
          </a:graphicData>
        </a:graphic>
      </p:graphicFrame>
    </p:spTree>
    <p:extLst>
      <p:ext uri="{BB962C8B-B14F-4D97-AF65-F5344CB8AC3E}">
        <p14:creationId xmlns:p14="http://schemas.microsoft.com/office/powerpoint/2010/main" val="654203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B95423-D0EE-F29E-EDB0-6112D1CC0D54}"/>
              </a:ext>
            </a:extLst>
          </p:cNvPr>
          <p:cNvSpPr txBox="1"/>
          <p:nvPr/>
        </p:nvSpPr>
        <p:spPr>
          <a:xfrm>
            <a:off x="1" y="0"/>
            <a:ext cx="6094227" cy="6740307"/>
          </a:xfrm>
          <a:prstGeom prst="rect">
            <a:avLst/>
          </a:prstGeom>
          <a:solidFill>
            <a:schemeClr val="accent2">
              <a:lumMod val="20000"/>
              <a:lumOff val="80000"/>
            </a:schemeClr>
          </a:solidFill>
        </p:spPr>
        <p:txBody>
          <a:bodyPr wrap="square">
            <a:spAutoFit/>
          </a:bodyPr>
          <a:lstStyle/>
          <a:p>
            <a:r>
              <a:rPr lang="en-US" b="1" dirty="0">
                <a:solidFill>
                  <a:srgbClr val="FF0000"/>
                </a:solidFill>
              </a:rPr>
              <a:t>class Device {</a:t>
            </a:r>
          </a:p>
          <a:p>
            <a:r>
              <a:rPr lang="en-US" b="1" dirty="0"/>
              <a:t>string name;</a:t>
            </a:r>
          </a:p>
          <a:p>
            <a:r>
              <a:rPr lang="en-US" b="1" dirty="0"/>
              <a:t>public:</a:t>
            </a:r>
          </a:p>
          <a:p>
            <a:r>
              <a:rPr lang="en-US" b="1" dirty="0"/>
              <a:t>    void </a:t>
            </a:r>
            <a:r>
              <a:rPr lang="en-US" b="1" dirty="0" err="1"/>
              <a:t>SetName</a:t>
            </a:r>
            <a:r>
              <a:rPr lang="en-US" b="1" dirty="0"/>
              <a:t>(const string&amp; name) {</a:t>
            </a:r>
          </a:p>
          <a:p>
            <a:r>
              <a:rPr lang="en-US" b="1" dirty="0"/>
              <a:t>        this-&gt;name = name;</a:t>
            </a:r>
          </a:p>
          <a:p>
            <a:r>
              <a:rPr lang="en-US" b="1" dirty="0"/>
              <a:t>    }</a:t>
            </a:r>
          </a:p>
          <a:p>
            <a:r>
              <a:rPr lang="en-US" b="1" dirty="0"/>
              <a:t>    void </a:t>
            </a:r>
            <a:r>
              <a:rPr lang="en-US" b="1" dirty="0" err="1"/>
              <a:t>TurnOn</a:t>
            </a:r>
            <a:r>
              <a:rPr lang="en-US" b="1" dirty="0"/>
              <a:t>() {</a:t>
            </a:r>
          </a:p>
          <a:p>
            <a:r>
              <a:rPr lang="en-US" b="1" dirty="0"/>
              <a:t>        cout &lt;&lt; name &lt;&lt; " is turning on." &lt;&lt; </a:t>
            </a:r>
            <a:r>
              <a:rPr lang="en-US" b="1" dirty="0" err="1"/>
              <a:t>endl</a:t>
            </a:r>
            <a:r>
              <a:rPr lang="en-US" b="1" dirty="0"/>
              <a:t>;</a:t>
            </a:r>
          </a:p>
          <a:p>
            <a:r>
              <a:rPr lang="en-US" b="1" dirty="0"/>
              <a:t>    }</a:t>
            </a:r>
          </a:p>
          <a:p>
            <a:r>
              <a:rPr lang="en-US" b="1" dirty="0"/>
              <a:t>    void </a:t>
            </a:r>
            <a:r>
              <a:rPr lang="en-US" b="1" dirty="0" err="1"/>
              <a:t>TurnOff</a:t>
            </a:r>
            <a:r>
              <a:rPr lang="en-US" b="1" dirty="0"/>
              <a:t>() {</a:t>
            </a:r>
          </a:p>
          <a:p>
            <a:r>
              <a:rPr lang="en-US" b="1" dirty="0"/>
              <a:t>        cout &lt;&lt; name &lt;&lt; " is turning off." &lt;&lt; </a:t>
            </a:r>
            <a:r>
              <a:rPr lang="en-US" b="1" dirty="0" err="1"/>
              <a:t>endl</a:t>
            </a:r>
            <a:r>
              <a:rPr lang="en-US" b="1" dirty="0"/>
              <a:t>;</a:t>
            </a:r>
          </a:p>
          <a:p>
            <a:r>
              <a:rPr lang="en-US" b="1" dirty="0"/>
              <a:t>    }</a:t>
            </a:r>
          </a:p>
          <a:p>
            <a:r>
              <a:rPr lang="en-US" b="1" dirty="0"/>
              <a:t>    void </a:t>
            </a:r>
            <a:r>
              <a:rPr lang="en-US" b="1" dirty="0" err="1"/>
              <a:t>PrintInfo</a:t>
            </a:r>
            <a:r>
              <a:rPr lang="en-US" b="1" dirty="0"/>
              <a:t>() {</a:t>
            </a:r>
          </a:p>
          <a:p>
            <a:r>
              <a:rPr lang="en-US" b="1" dirty="0"/>
              <a:t>        cout &lt;&lt; "Device: " &lt;&lt; name &lt;&lt; </a:t>
            </a:r>
            <a:r>
              <a:rPr lang="en-US" b="1" dirty="0" err="1"/>
              <a:t>endl</a:t>
            </a:r>
            <a:r>
              <a:rPr lang="en-US" b="1" dirty="0"/>
              <a:t>;</a:t>
            </a:r>
          </a:p>
          <a:p>
            <a:r>
              <a:rPr lang="en-US" b="1" dirty="0"/>
              <a:t>    }</a:t>
            </a:r>
          </a:p>
          <a:p>
            <a:r>
              <a:rPr lang="en-US" b="1" dirty="0"/>
              <a:t>};</a:t>
            </a:r>
          </a:p>
          <a:p>
            <a:endParaRPr lang="en-US" b="1" dirty="0"/>
          </a:p>
          <a:p>
            <a:r>
              <a:rPr lang="en-US" b="1" dirty="0">
                <a:solidFill>
                  <a:srgbClr val="FF0000"/>
                </a:solidFill>
              </a:rPr>
              <a:t>class Phone : public Device {</a:t>
            </a:r>
          </a:p>
          <a:p>
            <a:r>
              <a:rPr lang="en-US" b="1" dirty="0"/>
              <a:t>public:</a:t>
            </a:r>
          </a:p>
          <a:p>
            <a:r>
              <a:rPr lang="en-US" b="1" dirty="0"/>
              <a:t>    void </a:t>
            </a:r>
            <a:r>
              <a:rPr lang="en-US" b="1" dirty="0" err="1"/>
              <a:t>MakeCall</a:t>
            </a:r>
            <a:r>
              <a:rPr lang="en-US" b="1" dirty="0"/>
              <a:t>() {</a:t>
            </a:r>
          </a:p>
          <a:p>
            <a:r>
              <a:rPr lang="en-US" b="1" dirty="0"/>
              <a:t>        cout &lt;&lt; "Making a phone call with " &lt;&lt; name &lt;&lt; "." &lt;&lt; </a:t>
            </a:r>
            <a:r>
              <a:rPr lang="en-US" b="1" dirty="0" err="1"/>
              <a:t>endl</a:t>
            </a:r>
            <a:r>
              <a:rPr lang="en-US" b="1" dirty="0"/>
              <a:t>;</a:t>
            </a:r>
          </a:p>
          <a:p>
            <a:r>
              <a:rPr lang="en-US" b="1" dirty="0"/>
              <a:t>    }</a:t>
            </a:r>
          </a:p>
          <a:p>
            <a:r>
              <a:rPr lang="en-US" b="1" dirty="0"/>
              <a:t>};</a:t>
            </a:r>
          </a:p>
        </p:txBody>
      </p:sp>
      <p:sp>
        <p:nvSpPr>
          <p:cNvPr id="7" name="TextBox 6">
            <a:extLst>
              <a:ext uri="{FF2B5EF4-FFF2-40B4-BE49-F238E27FC236}">
                <a16:creationId xmlns:a16="http://schemas.microsoft.com/office/drawing/2014/main" id="{34C00A62-2286-7C09-48DA-515CA43DECEC}"/>
              </a:ext>
            </a:extLst>
          </p:cNvPr>
          <p:cNvSpPr txBox="1"/>
          <p:nvPr/>
        </p:nvSpPr>
        <p:spPr>
          <a:xfrm>
            <a:off x="6094228" y="21996"/>
            <a:ext cx="6097772" cy="6740307"/>
          </a:xfrm>
          <a:prstGeom prst="rect">
            <a:avLst/>
          </a:prstGeom>
          <a:solidFill>
            <a:schemeClr val="accent1">
              <a:lumMod val="20000"/>
              <a:lumOff val="80000"/>
            </a:schemeClr>
          </a:solidFill>
        </p:spPr>
        <p:txBody>
          <a:bodyPr wrap="square">
            <a:spAutoFit/>
          </a:bodyPr>
          <a:lstStyle/>
          <a:p>
            <a:r>
              <a:rPr lang="en-US" b="1" dirty="0">
                <a:solidFill>
                  <a:srgbClr val="FF0000"/>
                </a:solidFill>
              </a:rPr>
              <a:t>class Tablet : public Device {</a:t>
            </a:r>
          </a:p>
          <a:p>
            <a:r>
              <a:rPr lang="en-US" dirty="0"/>
              <a:t>public:</a:t>
            </a:r>
          </a:p>
          <a:p>
            <a:r>
              <a:rPr lang="en-US" dirty="0"/>
              <a:t>       void </a:t>
            </a:r>
            <a:r>
              <a:rPr lang="en-US" dirty="0" err="1"/>
              <a:t>playGame</a:t>
            </a:r>
            <a:r>
              <a:rPr lang="en-US" dirty="0"/>
              <a:t>() {</a:t>
            </a:r>
          </a:p>
          <a:p>
            <a:r>
              <a:rPr lang="en-US" dirty="0"/>
              <a:t>        cout &lt;&lt; "Playing a game on " &lt;&lt; name &lt;&lt; "." &lt;&lt; </a:t>
            </a:r>
            <a:r>
              <a:rPr lang="en-US" dirty="0" err="1"/>
              <a:t>endl</a:t>
            </a:r>
            <a:r>
              <a:rPr lang="en-US" dirty="0"/>
              <a:t>;</a:t>
            </a:r>
          </a:p>
          <a:p>
            <a:r>
              <a:rPr lang="en-US" dirty="0"/>
              <a:t>    }</a:t>
            </a:r>
          </a:p>
          <a:p>
            <a:r>
              <a:rPr lang="en-US" dirty="0"/>
              <a:t>}</a:t>
            </a:r>
          </a:p>
          <a:p>
            <a:endParaRPr lang="en-US" dirty="0"/>
          </a:p>
          <a:p>
            <a:r>
              <a:rPr lang="en-US" b="1" dirty="0"/>
              <a:t>int main() {</a:t>
            </a:r>
          </a:p>
          <a:p>
            <a:r>
              <a:rPr lang="en-US" b="1" dirty="0"/>
              <a:t>    Phone </a:t>
            </a:r>
            <a:r>
              <a:rPr lang="en-US" b="1" dirty="0" err="1"/>
              <a:t>phone</a:t>
            </a:r>
            <a:r>
              <a:rPr lang="en-US" b="1" dirty="0"/>
              <a:t>;</a:t>
            </a:r>
          </a:p>
          <a:p>
            <a:r>
              <a:rPr lang="en-US" b="1" dirty="0"/>
              <a:t>    </a:t>
            </a:r>
            <a:r>
              <a:rPr lang="en-US" b="1" dirty="0" err="1"/>
              <a:t>phone.SetName</a:t>
            </a:r>
            <a:r>
              <a:rPr lang="en-US" b="1" dirty="0"/>
              <a:t>("My Smartphone");</a:t>
            </a:r>
          </a:p>
          <a:p>
            <a:r>
              <a:rPr lang="en-US" b="1" dirty="0"/>
              <a:t>    </a:t>
            </a:r>
            <a:r>
              <a:rPr lang="en-US" b="1" dirty="0" err="1"/>
              <a:t>phone.TurnOn</a:t>
            </a:r>
            <a:r>
              <a:rPr lang="en-US" b="1" dirty="0"/>
              <a:t>();</a:t>
            </a:r>
          </a:p>
          <a:p>
            <a:r>
              <a:rPr lang="en-US" b="1" dirty="0"/>
              <a:t>    </a:t>
            </a:r>
            <a:r>
              <a:rPr lang="en-US" b="1" dirty="0" err="1"/>
              <a:t>phone.PrintInfo</a:t>
            </a:r>
            <a:r>
              <a:rPr lang="en-US" b="1" dirty="0"/>
              <a:t>();</a:t>
            </a:r>
          </a:p>
          <a:p>
            <a:r>
              <a:rPr lang="en-US" b="1" dirty="0">
                <a:solidFill>
                  <a:srgbClr val="FF0000"/>
                </a:solidFill>
              </a:rPr>
              <a:t>    </a:t>
            </a:r>
            <a:r>
              <a:rPr lang="en-US" b="1" dirty="0" err="1">
                <a:solidFill>
                  <a:srgbClr val="FF0000"/>
                </a:solidFill>
              </a:rPr>
              <a:t>phone.MakeCall</a:t>
            </a:r>
            <a:r>
              <a:rPr lang="en-US" b="1" dirty="0">
                <a:solidFill>
                  <a:srgbClr val="FF0000"/>
                </a:solidFill>
              </a:rPr>
              <a:t>();</a:t>
            </a:r>
          </a:p>
          <a:p>
            <a:r>
              <a:rPr lang="en-US" b="1" dirty="0"/>
              <a:t>    </a:t>
            </a:r>
            <a:r>
              <a:rPr lang="en-US" b="1" dirty="0" err="1"/>
              <a:t>phone.TurnOff</a:t>
            </a:r>
            <a:r>
              <a:rPr lang="en-US" b="1" dirty="0"/>
              <a:t>();</a:t>
            </a:r>
          </a:p>
          <a:p>
            <a:endParaRPr lang="en-US" b="1" dirty="0"/>
          </a:p>
          <a:p>
            <a:r>
              <a:rPr lang="en-US" b="1" dirty="0"/>
              <a:t>    Tab </a:t>
            </a:r>
            <a:r>
              <a:rPr lang="en-US" b="1" dirty="0" err="1"/>
              <a:t>mytab</a:t>
            </a:r>
            <a:r>
              <a:rPr lang="en-US" b="1" dirty="0"/>
              <a:t>;</a:t>
            </a:r>
          </a:p>
          <a:p>
            <a:r>
              <a:rPr lang="en-US" b="1" dirty="0"/>
              <a:t>    </a:t>
            </a:r>
            <a:r>
              <a:rPr lang="en-US" b="1" dirty="0" err="1"/>
              <a:t>mytab.SetName</a:t>
            </a:r>
            <a:r>
              <a:rPr lang="en-US" b="1" dirty="0"/>
              <a:t>("My Tablet");</a:t>
            </a:r>
          </a:p>
          <a:p>
            <a:r>
              <a:rPr lang="en-US" b="1" dirty="0"/>
              <a:t>    </a:t>
            </a:r>
            <a:r>
              <a:rPr lang="en-US" b="1" dirty="0" err="1"/>
              <a:t>mytab.TurnOn</a:t>
            </a:r>
            <a:r>
              <a:rPr lang="en-US" b="1" dirty="0"/>
              <a:t>();</a:t>
            </a:r>
          </a:p>
          <a:p>
            <a:r>
              <a:rPr lang="en-US" b="1" dirty="0"/>
              <a:t>    </a:t>
            </a:r>
            <a:r>
              <a:rPr lang="en-US" b="1" dirty="0" err="1"/>
              <a:t>mytab.PrintInfo</a:t>
            </a:r>
            <a:r>
              <a:rPr lang="en-US" b="1" dirty="0"/>
              <a:t>();</a:t>
            </a:r>
          </a:p>
          <a:p>
            <a:r>
              <a:rPr lang="en-US" b="1" dirty="0"/>
              <a:t>   </a:t>
            </a:r>
            <a:r>
              <a:rPr lang="en-US" b="1" dirty="0">
                <a:solidFill>
                  <a:srgbClr val="FF0000"/>
                </a:solidFill>
              </a:rPr>
              <a:t> </a:t>
            </a:r>
            <a:r>
              <a:rPr lang="en-US" b="1" dirty="0" err="1">
                <a:solidFill>
                  <a:srgbClr val="FF0000"/>
                </a:solidFill>
              </a:rPr>
              <a:t>mytab.playGame</a:t>
            </a:r>
            <a:r>
              <a:rPr lang="en-US" b="1" dirty="0">
                <a:solidFill>
                  <a:srgbClr val="FF0000"/>
                </a:solidFill>
              </a:rPr>
              <a:t>();</a:t>
            </a:r>
          </a:p>
          <a:p>
            <a:r>
              <a:rPr lang="en-US" b="1" dirty="0"/>
              <a:t>    </a:t>
            </a:r>
            <a:r>
              <a:rPr lang="en-US" b="1" dirty="0" err="1"/>
              <a:t>mytab.TurnOff</a:t>
            </a:r>
            <a:r>
              <a:rPr lang="en-US" b="1" dirty="0"/>
              <a:t>();</a:t>
            </a:r>
          </a:p>
          <a:p>
            <a:endParaRPr lang="en-US" b="1" dirty="0"/>
          </a:p>
          <a:p>
            <a:r>
              <a:rPr lang="en-US" b="1" dirty="0"/>
              <a:t>    return 0;</a:t>
            </a:r>
          </a:p>
          <a:p>
            <a:r>
              <a:rPr lang="en-US" b="1" dirty="0"/>
              <a:t>}</a:t>
            </a:r>
            <a:endParaRPr lang="en-US" dirty="0"/>
          </a:p>
        </p:txBody>
      </p:sp>
    </p:spTree>
    <p:extLst>
      <p:ext uri="{BB962C8B-B14F-4D97-AF65-F5344CB8AC3E}">
        <p14:creationId xmlns:p14="http://schemas.microsoft.com/office/powerpoint/2010/main" val="2902061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E149F-05D9-B5BC-B1AD-D371F007847A}"/>
              </a:ext>
            </a:extLst>
          </p:cNvPr>
          <p:cNvSpPr>
            <a:spLocks noGrp="1"/>
          </p:cNvSpPr>
          <p:nvPr>
            <p:ph idx="1"/>
          </p:nvPr>
        </p:nvSpPr>
        <p:spPr>
          <a:xfrm>
            <a:off x="-42169" y="681038"/>
            <a:ext cx="5954232" cy="3284907"/>
          </a:xfrm>
        </p:spPr>
        <p:txBody>
          <a:bodyPr>
            <a:normAutofit/>
          </a:bodyPr>
          <a:lstStyle/>
          <a:p>
            <a:pPr>
              <a:buFont typeface="Wingdings" panose="05000000000000000000" pitchFamily="2" charset="2"/>
              <a:buChar char="§"/>
            </a:pPr>
            <a:r>
              <a:rPr lang="en-US" sz="2000" dirty="0"/>
              <a:t>Combining various types of inheritance </a:t>
            </a:r>
          </a:p>
          <a:p>
            <a:pPr>
              <a:buFont typeface="Wingdings" panose="05000000000000000000" pitchFamily="2" charset="2"/>
              <a:buChar char="§"/>
            </a:pPr>
            <a:r>
              <a:rPr lang="en-US" sz="2000" dirty="0"/>
              <a:t>Ex. Hybrid = simple + hierarchical</a:t>
            </a:r>
          </a:p>
        </p:txBody>
      </p:sp>
      <p:sp>
        <p:nvSpPr>
          <p:cNvPr id="4" name="Title 1">
            <a:extLst>
              <a:ext uri="{FF2B5EF4-FFF2-40B4-BE49-F238E27FC236}">
                <a16:creationId xmlns:a16="http://schemas.microsoft.com/office/drawing/2014/main" id="{F1A9AC24-C07F-3316-3F8F-4B0EF71C25D1}"/>
              </a:ext>
            </a:extLst>
          </p:cNvPr>
          <p:cNvSpPr>
            <a:spLocks noGrp="1"/>
          </p:cNvSpPr>
          <p:nvPr>
            <p:ph type="title"/>
          </p:nvPr>
        </p:nvSpPr>
        <p:spPr>
          <a:xfrm>
            <a:off x="0" y="2"/>
            <a:ext cx="12192000" cy="681036"/>
          </a:xfrm>
          <a:solidFill>
            <a:schemeClr val="accent1">
              <a:lumMod val="20000"/>
              <a:lumOff val="80000"/>
            </a:schemeClr>
          </a:solidFill>
        </p:spPr>
        <p:txBody>
          <a:bodyPr>
            <a:normAutofit/>
          </a:bodyPr>
          <a:lstStyle/>
          <a:p>
            <a:pPr algn="ctr"/>
            <a:r>
              <a:rPr lang="en-US" sz="2800" b="1" dirty="0">
                <a:latin typeface="__Source_Sans_Pro_fea366"/>
              </a:rPr>
              <a:t>Hybrid</a:t>
            </a:r>
            <a:r>
              <a:rPr lang="en-US" sz="2800" b="1" i="0" dirty="0">
                <a:effectLst/>
                <a:latin typeface="__Source_Sans_Pro_fea366"/>
              </a:rPr>
              <a:t> Inheritance </a:t>
            </a:r>
            <a:endParaRPr lang="en-US" sz="2800" dirty="0"/>
          </a:p>
        </p:txBody>
      </p:sp>
      <p:sp>
        <p:nvSpPr>
          <p:cNvPr id="8" name="TextBox 7">
            <a:extLst>
              <a:ext uri="{FF2B5EF4-FFF2-40B4-BE49-F238E27FC236}">
                <a16:creationId xmlns:a16="http://schemas.microsoft.com/office/drawing/2014/main" id="{08608A10-8F36-FFAC-46DD-8738388353CA}"/>
              </a:ext>
            </a:extLst>
          </p:cNvPr>
          <p:cNvSpPr txBox="1"/>
          <p:nvPr/>
        </p:nvSpPr>
        <p:spPr>
          <a:xfrm>
            <a:off x="0" y="4465682"/>
            <a:ext cx="5954232" cy="2308324"/>
          </a:xfrm>
          <a:prstGeom prst="rect">
            <a:avLst/>
          </a:prstGeom>
          <a:solidFill>
            <a:schemeClr val="accent2">
              <a:lumMod val="20000"/>
              <a:lumOff val="80000"/>
            </a:schemeClr>
          </a:solidFill>
        </p:spPr>
        <p:txBody>
          <a:bodyPr wrap="square">
            <a:spAutoFit/>
          </a:bodyPr>
          <a:lstStyle/>
          <a:p>
            <a:r>
              <a:rPr lang="en-US" sz="1600" b="1" dirty="0"/>
              <a:t>class </a:t>
            </a:r>
            <a:r>
              <a:rPr lang="en-US" sz="1600" b="1" dirty="0">
                <a:solidFill>
                  <a:srgbClr val="0000FF"/>
                </a:solidFill>
              </a:rPr>
              <a:t>A</a:t>
            </a:r>
          </a:p>
          <a:p>
            <a:r>
              <a:rPr lang="en-US" sz="1600" b="1" dirty="0"/>
              <a:t>{   …    </a:t>
            </a:r>
          </a:p>
          <a:p>
            <a:r>
              <a:rPr lang="en-US" sz="1600" b="1" dirty="0"/>
              <a:t>};</a:t>
            </a:r>
          </a:p>
          <a:p>
            <a:r>
              <a:rPr lang="en-US" sz="1600" b="1" dirty="0"/>
              <a:t>class </a:t>
            </a:r>
            <a:r>
              <a:rPr lang="en-US" sz="1600" b="1" dirty="0">
                <a:solidFill>
                  <a:srgbClr val="0000FF"/>
                </a:solidFill>
              </a:rPr>
              <a:t>B</a:t>
            </a:r>
            <a:r>
              <a:rPr lang="en-US" sz="1600" b="1" dirty="0"/>
              <a:t>: access specifier </a:t>
            </a:r>
            <a:r>
              <a:rPr lang="en-US" sz="1600" b="1" dirty="0">
                <a:solidFill>
                  <a:srgbClr val="0000FF"/>
                </a:solidFill>
              </a:rPr>
              <a:t>A</a:t>
            </a:r>
            <a:r>
              <a:rPr lang="en-US" sz="1600" b="1" dirty="0"/>
              <a:t> {   …    </a:t>
            </a:r>
          </a:p>
          <a:p>
            <a:r>
              <a:rPr lang="en-US" sz="1600" b="1" dirty="0"/>
              <a:t>};</a:t>
            </a:r>
          </a:p>
          <a:p>
            <a:r>
              <a:rPr lang="en-US" sz="1600" b="1" dirty="0"/>
              <a:t>class </a:t>
            </a:r>
            <a:r>
              <a:rPr lang="en-US" sz="1600" b="1" dirty="0">
                <a:solidFill>
                  <a:srgbClr val="0000FF"/>
                </a:solidFill>
              </a:rPr>
              <a:t>C</a:t>
            </a:r>
            <a:r>
              <a:rPr lang="en-US" sz="1600" b="1" dirty="0"/>
              <a:t>:  {  …</a:t>
            </a:r>
          </a:p>
          <a:p>
            <a:r>
              <a:rPr lang="en-US" sz="1600" b="1" dirty="0"/>
              <a:t>}</a:t>
            </a:r>
          </a:p>
          <a:p>
            <a:r>
              <a:rPr lang="en-US" sz="1600" b="1" dirty="0"/>
              <a:t>class </a:t>
            </a:r>
            <a:r>
              <a:rPr lang="en-US" sz="1600" b="1" dirty="0">
                <a:solidFill>
                  <a:srgbClr val="0000FF"/>
                </a:solidFill>
              </a:rPr>
              <a:t>D</a:t>
            </a:r>
            <a:r>
              <a:rPr lang="en-US" sz="1600" b="1" dirty="0"/>
              <a:t>: access specifier </a:t>
            </a:r>
            <a:r>
              <a:rPr lang="en-US" sz="1600" b="1" dirty="0">
                <a:solidFill>
                  <a:srgbClr val="0000FF"/>
                </a:solidFill>
              </a:rPr>
              <a:t>B</a:t>
            </a:r>
            <a:r>
              <a:rPr lang="en-US" sz="1600" b="1" dirty="0"/>
              <a:t>, access specifier  </a:t>
            </a:r>
            <a:r>
              <a:rPr lang="en-US" sz="1600" b="1" dirty="0">
                <a:solidFill>
                  <a:srgbClr val="0000FF"/>
                </a:solidFill>
              </a:rPr>
              <a:t>C</a:t>
            </a:r>
            <a:r>
              <a:rPr lang="en-US" sz="1600" b="1" dirty="0"/>
              <a:t> {</a:t>
            </a:r>
          </a:p>
          <a:p>
            <a:r>
              <a:rPr lang="en-US" sz="1600" b="1" dirty="0"/>
              <a:t>}</a:t>
            </a:r>
          </a:p>
        </p:txBody>
      </p:sp>
      <p:sp>
        <p:nvSpPr>
          <p:cNvPr id="12" name="TextBox 11">
            <a:extLst>
              <a:ext uri="{FF2B5EF4-FFF2-40B4-BE49-F238E27FC236}">
                <a16:creationId xmlns:a16="http://schemas.microsoft.com/office/drawing/2014/main" id="{EC15E775-AB02-D092-48F2-BD61C8EAB5AA}"/>
              </a:ext>
            </a:extLst>
          </p:cNvPr>
          <p:cNvSpPr txBox="1"/>
          <p:nvPr/>
        </p:nvSpPr>
        <p:spPr>
          <a:xfrm>
            <a:off x="6166886" y="681038"/>
            <a:ext cx="6096000" cy="4031873"/>
          </a:xfrm>
          <a:prstGeom prst="rect">
            <a:avLst/>
          </a:prstGeom>
          <a:noFill/>
          <a:ln>
            <a:solidFill>
              <a:schemeClr val="tx1"/>
            </a:solidFill>
          </a:ln>
        </p:spPr>
        <p:txBody>
          <a:bodyPr wrap="square">
            <a:spAutoFit/>
          </a:bodyPr>
          <a:lstStyle/>
          <a:p>
            <a:r>
              <a:rPr lang="en-US" sz="1600" b="1" dirty="0">
                <a:highlight>
                  <a:srgbClr val="FFFF00"/>
                </a:highlight>
              </a:rPr>
              <a:t>Class A  </a:t>
            </a:r>
          </a:p>
          <a:p>
            <a:r>
              <a:rPr lang="en-US" sz="1600" b="1" dirty="0"/>
              <a:t>{  </a:t>
            </a:r>
          </a:p>
          <a:p>
            <a:r>
              <a:rPr lang="en-US" sz="1600" b="1" dirty="0"/>
              <a:t>     statement(s)  </a:t>
            </a:r>
          </a:p>
          <a:p>
            <a:r>
              <a:rPr lang="en-US" sz="1600" b="1" dirty="0"/>
              <a:t>}:  </a:t>
            </a:r>
          </a:p>
          <a:p>
            <a:r>
              <a:rPr lang="en-US" sz="1600" b="1" dirty="0"/>
              <a:t>Class B: public A  </a:t>
            </a:r>
          </a:p>
          <a:p>
            <a:r>
              <a:rPr lang="en-US" sz="1600" b="1" dirty="0"/>
              <a:t>{  </a:t>
            </a:r>
          </a:p>
          <a:p>
            <a:r>
              <a:rPr lang="en-US" sz="1600" b="1" dirty="0"/>
              <a:t>      statement(s);  </a:t>
            </a:r>
          </a:p>
          <a:p>
            <a:r>
              <a:rPr lang="en-US" sz="1600" b="1" dirty="0"/>
              <a:t>};  </a:t>
            </a:r>
          </a:p>
          <a:p>
            <a:r>
              <a:rPr lang="en-US" sz="1600" b="1" dirty="0"/>
              <a:t>Class C  </a:t>
            </a:r>
          </a:p>
          <a:p>
            <a:r>
              <a:rPr lang="en-US" sz="1600" b="1" dirty="0"/>
              <a:t>{  </a:t>
            </a:r>
          </a:p>
          <a:p>
            <a:r>
              <a:rPr lang="en-US" sz="1600" b="1" dirty="0"/>
              <a:t>      statement(s);  </a:t>
            </a:r>
          </a:p>
          <a:p>
            <a:r>
              <a:rPr lang="en-US" sz="1600" b="1" dirty="0"/>
              <a:t>};  </a:t>
            </a:r>
          </a:p>
          <a:p>
            <a:r>
              <a:rPr lang="en-US" sz="1600" b="1" dirty="0"/>
              <a:t>Class D: public B, public C  </a:t>
            </a:r>
          </a:p>
          <a:p>
            <a:r>
              <a:rPr lang="en-US" sz="1600" b="1" dirty="0"/>
              <a:t>{  </a:t>
            </a:r>
          </a:p>
          <a:p>
            <a:r>
              <a:rPr lang="en-US" sz="1600" b="1" dirty="0"/>
              <a:t>statement(s);  </a:t>
            </a:r>
          </a:p>
          <a:p>
            <a:r>
              <a:rPr lang="en-US" sz="1600" b="1" dirty="0"/>
              <a:t>}; </a:t>
            </a:r>
          </a:p>
        </p:txBody>
      </p:sp>
      <p:pic>
        <p:nvPicPr>
          <p:cNvPr id="1026" name="Picture 2" descr="Hybrid inheritance in C++">
            <a:extLst>
              <a:ext uri="{FF2B5EF4-FFF2-40B4-BE49-F238E27FC236}">
                <a16:creationId xmlns:a16="http://schemas.microsoft.com/office/drawing/2014/main" id="{DC248EDF-98E6-4226-9945-F5A9A4C48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343" y="1706522"/>
            <a:ext cx="3752715" cy="2509292"/>
          </a:xfrm>
          <a:prstGeom prst="rect">
            <a:avLst/>
          </a:prstGeom>
          <a:noFill/>
          <a:extLst>
            <a:ext uri="{909E8E84-426E-40DD-AFC4-6F175D3DCCD1}">
              <a14:hiddenFill xmlns:a14="http://schemas.microsoft.com/office/drawing/2010/main">
                <a:solidFill>
                  <a:srgbClr val="FFFFFF"/>
                </a:solidFill>
              </a14:hiddenFill>
            </a:ext>
          </a:extLst>
        </p:spPr>
      </p:pic>
      <p:sp>
        <p:nvSpPr>
          <p:cNvPr id="2" name="Left Brace 1">
            <a:extLst>
              <a:ext uri="{FF2B5EF4-FFF2-40B4-BE49-F238E27FC236}">
                <a16:creationId xmlns:a16="http://schemas.microsoft.com/office/drawing/2014/main" id="{E6DB75E1-1E58-FC29-1D53-86D9FB65A8C2}"/>
              </a:ext>
            </a:extLst>
          </p:cNvPr>
          <p:cNvSpPr/>
          <p:nvPr/>
        </p:nvSpPr>
        <p:spPr>
          <a:xfrm>
            <a:off x="1305944" y="1903786"/>
            <a:ext cx="404037" cy="13078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3DCC390-CB4B-F008-A4E2-E85D9C84F293}"/>
              </a:ext>
            </a:extLst>
          </p:cNvPr>
          <p:cNvSpPr txBox="1"/>
          <p:nvPr/>
        </p:nvSpPr>
        <p:spPr>
          <a:xfrm>
            <a:off x="30038" y="2250194"/>
            <a:ext cx="1254254" cy="646331"/>
          </a:xfrm>
          <a:prstGeom prst="rect">
            <a:avLst/>
          </a:prstGeom>
          <a:noFill/>
        </p:spPr>
        <p:txBody>
          <a:bodyPr wrap="none" rtlCol="0">
            <a:spAutoFit/>
          </a:bodyPr>
          <a:lstStyle/>
          <a:p>
            <a:r>
              <a:rPr lang="en-US" dirty="0"/>
              <a:t>Simple</a:t>
            </a:r>
          </a:p>
          <a:p>
            <a:r>
              <a:rPr lang="en-US" dirty="0"/>
              <a:t>Inheritance</a:t>
            </a:r>
          </a:p>
        </p:txBody>
      </p:sp>
      <p:sp>
        <p:nvSpPr>
          <p:cNvPr id="6" name="Right Brace 5">
            <a:extLst>
              <a:ext uri="{FF2B5EF4-FFF2-40B4-BE49-F238E27FC236}">
                <a16:creationId xmlns:a16="http://schemas.microsoft.com/office/drawing/2014/main" id="{6BF6229C-3D60-D080-C3CF-5BC0C869104E}"/>
              </a:ext>
            </a:extLst>
          </p:cNvPr>
          <p:cNvSpPr/>
          <p:nvPr/>
        </p:nvSpPr>
        <p:spPr>
          <a:xfrm>
            <a:off x="4799284" y="2860716"/>
            <a:ext cx="123587" cy="1073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6CE1635-F2D1-A178-7713-78CB1561377C}"/>
              </a:ext>
            </a:extLst>
          </p:cNvPr>
          <p:cNvSpPr txBox="1"/>
          <p:nvPr/>
        </p:nvSpPr>
        <p:spPr>
          <a:xfrm>
            <a:off x="4896981" y="3095185"/>
            <a:ext cx="1254254" cy="646331"/>
          </a:xfrm>
          <a:prstGeom prst="rect">
            <a:avLst/>
          </a:prstGeom>
          <a:noFill/>
        </p:spPr>
        <p:txBody>
          <a:bodyPr wrap="none" rtlCol="0">
            <a:spAutoFit/>
          </a:bodyPr>
          <a:lstStyle/>
          <a:p>
            <a:r>
              <a:rPr lang="en-US" dirty="0"/>
              <a:t>Multiple</a:t>
            </a:r>
            <a:br>
              <a:rPr lang="en-US" dirty="0"/>
            </a:br>
            <a:r>
              <a:rPr lang="en-US" dirty="0"/>
              <a:t>Inheritance</a:t>
            </a:r>
          </a:p>
        </p:txBody>
      </p:sp>
    </p:spTree>
    <p:extLst>
      <p:ext uri="{BB962C8B-B14F-4D97-AF65-F5344CB8AC3E}">
        <p14:creationId xmlns:p14="http://schemas.microsoft.com/office/powerpoint/2010/main" val="1294242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534416-3F2A-83D0-2215-DDC64D89459F}"/>
              </a:ext>
            </a:extLst>
          </p:cNvPr>
          <p:cNvSpPr txBox="1"/>
          <p:nvPr/>
        </p:nvSpPr>
        <p:spPr>
          <a:xfrm>
            <a:off x="116958" y="0"/>
            <a:ext cx="6297133" cy="7017306"/>
          </a:xfrm>
          <a:prstGeom prst="rect">
            <a:avLst/>
          </a:prstGeom>
          <a:noFill/>
        </p:spPr>
        <p:txBody>
          <a:bodyPr wrap="square">
            <a:spAutoFit/>
          </a:bodyPr>
          <a:lstStyle/>
          <a:p>
            <a:r>
              <a:rPr lang="en-US" dirty="0">
                <a:highlight>
                  <a:srgbClr val="FFFF00"/>
                </a:highlight>
              </a:rPr>
              <a:t>//HYBRID INHERITANCE= SINGLE + MULTIPLE</a:t>
            </a:r>
          </a:p>
          <a:p>
            <a:r>
              <a:rPr lang="en-US" b="1" dirty="0"/>
              <a:t>class A  </a:t>
            </a:r>
          </a:p>
          <a:p>
            <a:r>
              <a:rPr lang="en-US" dirty="0"/>
              <a:t>{  </a:t>
            </a:r>
          </a:p>
          <a:p>
            <a:r>
              <a:rPr lang="en-US" dirty="0"/>
              <a:t>  public: int a;        </a:t>
            </a:r>
          </a:p>
          <a:p>
            <a:r>
              <a:rPr lang="en-US" dirty="0"/>
              <a:t>    void </a:t>
            </a:r>
            <a:r>
              <a:rPr lang="en-US" dirty="0" err="1"/>
              <a:t>get_a</a:t>
            </a:r>
            <a:r>
              <a:rPr lang="en-US" dirty="0"/>
              <a:t>()  </a:t>
            </a:r>
          </a:p>
          <a:p>
            <a:r>
              <a:rPr lang="en-US" dirty="0"/>
              <a:t>    {  </a:t>
            </a:r>
          </a:p>
          <a:p>
            <a:r>
              <a:rPr lang="en-US" dirty="0"/>
              <a:t>       </a:t>
            </a:r>
            <a:r>
              <a:rPr lang="en-US" dirty="0" err="1"/>
              <a:t>cout</a:t>
            </a:r>
            <a:r>
              <a:rPr lang="en-US" dirty="0"/>
              <a:t> &lt;&lt; "Enter the value of 'a' : " &lt;&lt; </a:t>
            </a:r>
            <a:r>
              <a:rPr lang="en-US" dirty="0" err="1"/>
              <a:t>sendl</a:t>
            </a:r>
            <a:r>
              <a:rPr lang="en-US" dirty="0"/>
              <a:t>;  </a:t>
            </a:r>
          </a:p>
          <a:p>
            <a:r>
              <a:rPr lang="en-US" dirty="0"/>
              <a:t>       </a:t>
            </a:r>
            <a:r>
              <a:rPr lang="en-US" dirty="0" err="1"/>
              <a:t>cin</a:t>
            </a:r>
            <a:r>
              <a:rPr lang="en-US" dirty="0"/>
              <a:t>&gt;&gt;a;  </a:t>
            </a:r>
          </a:p>
          <a:p>
            <a:r>
              <a:rPr lang="en-US" dirty="0"/>
              <a:t>    }  </a:t>
            </a:r>
          </a:p>
          <a:p>
            <a:r>
              <a:rPr lang="en-US" dirty="0"/>
              <a:t>};    </a:t>
            </a:r>
          </a:p>
          <a:p>
            <a:r>
              <a:rPr lang="en-US" b="1" dirty="0"/>
              <a:t>class B : public A   </a:t>
            </a:r>
          </a:p>
          <a:p>
            <a:r>
              <a:rPr lang="en-US" dirty="0"/>
              <a:t>{   public:  int b; </a:t>
            </a:r>
          </a:p>
          <a:p>
            <a:r>
              <a:rPr lang="en-US" dirty="0"/>
              <a:t>    void </a:t>
            </a:r>
            <a:r>
              <a:rPr lang="en-US" dirty="0" err="1"/>
              <a:t>get_b</a:t>
            </a:r>
            <a:r>
              <a:rPr lang="en-US" dirty="0"/>
              <a:t>()  </a:t>
            </a:r>
          </a:p>
          <a:p>
            <a:r>
              <a:rPr lang="en-US" dirty="0"/>
              <a:t>    {  </a:t>
            </a:r>
          </a:p>
          <a:p>
            <a:r>
              <a:rPr lang="en-US" dirty="0"/>
              <a:t>       </a:t>
            </a:r>
            <a:r>
              <a:rPr lang="en-US" dirty="0" err="1"/>
              <a:t>cout</a:t>
            </a:r>
            <a:r>
              <a:rPr lang="en-US" dirty="0"/>
              <a:t> &lt;&lt; "Enter the value of 'b' : " &lt;&lt; </a:t>
            </a:r>
            <a:r>
              <a:rPr lang="en-US" dirty="0" err="1"/>
              <a:t>endl</a:t>
            </a:r>
            <a:r>
              <a:rPr lang="en-US" dirty="0"/>
              <a:t>;  </a:t>
            </a:r>
          </a:p>
          <a:p>
            <a:r>
              <a:rPr lang="en-US" dirty="0"/>
              <a:t>       </a:t>
            </a:r>
            <a:r>
              <a:rPr lang="en-US" dirty="0" err="1"/>
              <a:t>cin</a:t>
            </a:r>
            <a:r>
              <a:rPr lang="en-US" dirty="0"/>
              <a:t>&gt;&gt;b;  </a:t>
            </a:r>
          </a:p>
          <a:p>
            <a:r>
              <a:rPr lang="en-US" dirty="0"/>
              <a:t>    }  </a:t>
            </a:r>
          </a:p>
          <a:p>
            <a:r>
              <a:rPr lang="en-US" dirty="0"/>
              <a:t>};  </a:t>
            </a:r>
          </a:p>
          <a:p>
            <a:r>
              <a:rPr lang="en-US" b="1" dirty="0"/>
              <a:t>class C   </a:t>
            </a:r>
          </a:p>
          <a:p>
            <a:r>
              <a:rPr lang="en-US" dirty="0"/>
              <a:t>{   public:  int c;  </a:t>
            </a:r>
          </a:p>
          <a:p>
            <a:r>
              <a:rPr lang="en-US" dirty="0"/>
              <a:t>    void </a:t>
            </a:r>
            <a:r>
              <a:rPr lang="en-US" dirty="0" err="1"/>
              <a:t>get_c</a:t>
            </a:r>
            <a:r>
              <a:rPr lang="en-US" dirty="0"/>
              <a:t>()  </a:t>
            </a:r>
          </a:p>
          <a:p>
            <a:r>
              <a:rPr lang="en-US" dirty="0"/>
              <a:t>    {  </a:t>
            </a:r>
          </a:p>
          <a:p>
            <a:r>
              <a:rPr lang="en-US" dirty="0"/>
              <a:t>        </a:t>
            </a:r>
            <a:r>
              <a:rPr lang="en-US" dirty="0" err="1"/>
              <a:t>cout</a:t>
            </a:r>
            <a:r>
              <a:rPr lang="en-US" dirty="0"/>
              <a:t> &lt;&lt; "Enter the value of c is : " &lt;&lt; </a:t>
            </a:r>
            <a:r>
              <a:rPr lang="en-US" dirty="0" err="1"/>
              <a:t>endl</a:t>
            </a:r>
            <a:r>
              <a:rPr lang="en-US" dirty="0"/>
              <a:t>;  </a:t>
            </a:r>
          </a:p>
          <a:p>
            <a:r>
              <a:rPr lang="en-US" dirty="0"/>
              <a:t>        </a:t>
            </a:r>
            <a:r>
              <a:rPr lang="en-US" dirty="0" err="1"/>
              <a:t>cin</a:t>
            </a:r>
            <a:r>
              <a:rPr lang="en-US" dirty="0"/>
              <a:t>&gt;&gt;c;  </a:t>
            </a:r>
          </a:p>
          <a:p>
            <a:r>
              <a:rPr lang="en-US" dirty="0"/>
              <a:t>    }  };    </a:t>
            </a:r>
          </a:p>
        </p:txBody>
      </p:sp>
      <p:sp>
        <p:nvSpPr>
          <p:cNvPr id="7" name="TextBox 6">
            <a:extLst>
              <a:ext uri="{FF2B5EF4-FFF2-40B4-BE49-F238E27FC236}">
                <a16:creationId xmlns:a16="http://schemas.microsoft.com/office/drawing/2014/main" id="{E3223E81-4975-C52B-7D40-A0C60FD6D54D}"/>
              </a:ext>
            </a:extLst>
          </p:cNvPr>
          <p:cNvSpPr txBox="1"/>
          <p:nvPr/>
        </p:nvSpPr>
        <p:spPr>
          <a:xfrm>
            <a:off x="6414091" y="0"/>
            <a:ext cx="5777909" cy="4524315"/>
          </a:xfrm>
          <a:prstGeom prst="rect">
            <a:avLst/>
          </a:prstGeom>
          <a:noFill/>
        </p:spPr>
        <p:txBody>
          <a:bodyPr wrap="square">
            <a:spAutoFit/>
          </a:bodyPr>
          <a:lstStyle/>
          <a:p>
            <a:r>
              <a:rPr lang="en-US" b="1" dirty="0"/>
              <a:t>class D : public B, public C  </a:t>
            </a:r>
          </a:p>
          <a:p>
            <a:r>
              <a:rPr lang="en-US" dirty="0"/>
              <a:t>{   public:  int d;      </a:t>
            </a:r>
          </a:p>
          <a:p>
            <a:r>
              <a:rPr lang="en-US" dirty="0"/>
              <a:t>    void </a:t>
            </a:r>
            <a:r>
              <a:rPr lang="en-US" dirty="0" err="1"/>
              <a:t>mul</a:t>
            </a:r>
            <a:r>
              <a:rPr lang="en-US" dirty="0"/>
              <a:t>()  </a:t>
            </a:r>
          </a:p>
          <a:p>
            <a:r>
              <a:rPr lang="en-US" dirty="0"/>
              <a:t>    {  </a:t>
            </a:r>
          </a:p>
          <a:p>
            <a:r>
              <a:rPr lang="en-US" dirty="0"/>
              <a:t>         </a:t>
            </a:r>
            <a:r>
              <a:rPr lang="en-US" dirty="0" err="1"/>
              <a:t>get_a</a:t>
            </a:r>
            <a:r>
              <a:rPr lang="en-US" dirty="0"/>
              <a:t>();  </a:t>
            </a:r>
          </a:p>
          <a:p>
            <a:r>
              <a:rPr lang="en-US" dirty="0"/>
              <a:t>         </a:t>
            </a:r>
            <a:r>
              <a:rPr lang="en-US" dirty="0" err="1"/>
              <a:t>get_b</a:t>
            </a:r>
            <a:r>
              <a:rPr lang="en-US" dirty="0"/>
              <a:t>();  </a:t>
            </a:r>
          </a:p>
          <a:p>
            <a:r>
              <a:rPr lang="en-US" dirty="0"/>
              <a:t>         </a:t>
            </a:r>
            <a:r>
              <a:rPr lang="en-US" dirty="0" err="1"/>
              <a:t>get_c</a:t>
            </a:r>
            <a:r>
              <a:rPr lang="en-US" dirty="0"/>
              <a:t>();  </a:t>
            </a:r>
          </a:p>
          <a:p>
            <a:r>
              <a:rPr lang="en-US" dirty="0"/>
              <a:t>         std::</a:t>
            </a:r>
            <a:r>
              <a:rPr lang="en-US" dirty="0" err="1"/>
              <a:t>cout</a:t>
            </a:r>
            <a:r>
              <a:rPr lang="en-US" dirty="0"/>
              <a:t> &lt;&lt; "Multiplication of </a:t>
            </a:r>
            <a:r>
              <a:rPr lang="en-US" dirty="0" err="1"/>
              <a:t>a,b,c</a:t>
            </a:r>
            <a:r>
              <a:rPr lang="en-US" dirty="0"/>
              <a:t> is : " &lt;&lt;a*b*c&lt;&lt; std::</a:t>
            </a:r>
            <a:r>
              <a:rPr lang="en-US" dirty="0" err="1"/>
              <a:t>endl</a:t>
            </a:r>
            <a:r>
              <a:rPr lang="en-US" dirty="0"/>
              <a:t>;  </a:t>
            </a:r>
          </a:p>
          <a:p>
            <a:r>
              <a:rPr lang="en-US" dirty="0"/>
              <a:t>    }  </a:t>
            </a:r>
          </a:p>
          <a:p>
            <a:r>
              <a:rPr lang="en-US" dirty="0"/>
              <a:t>};  </a:t>
            </a:r>
          </a:p>
          <a:p>
            <a:r>
              <a:rPr lang="en-US" dirty="0"/>
              <a:t>int main()  </a:t>
            </a:r>
          </a:p>
          <a:p>
            <a:r>
              <a:rPr lang="en-US" dirty="0"/>
              <a:t>{   D </a:t>
            </a:r>
            <a:r>
              <a:rPr lang="en-US" dirty="0" err="1"/>
              <a:t>d</a:t>
            </a:r>
            <a:r>
              <a:rPr lang="en-US" dirty="0"/>
              <a:t>;  </a:t>
            </a:r>
          </a:p>
          <a:p>
            <a:r>
              <a:rPr lang="en-US" dirty="0"/>
              <a:t>    </a:t>
            </a:r>
            <a:r>
              <a:rPr lang="en-US" dirty="0" err="1"/>
              <a:t>d.mul</a:t>
            </a:r>
            <a:r>
              <a:rPr lang="en-US" dirty="0"/>
              <a:t>();  </a:t>
            </a:r>
          </a:p>
          <a:p>
            <a:r>
              <a:rPr lang="en-US" dirty="0"/>
              <a:t>    return 0;  </a:t>
            </a:r>
          </a:p>
          <a:p>
            <a:r>
              <a:rPr lang="en-US" dirty="0"/>
              <a:t>} </a:t>
            </a:r>
          </a:p>
        </p:txBody>
      </p:sp>
    </p:spTree>
    <p:extLst>
      <p:ext uri="{BB962C8B-B14F-4D97-AF65-F5344CB8AC3E}">
        <p14:creationId xmlns:p14="http://schemas.microsoft.com/office/powerpoint/2010/main" val="3974825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E149F-05D9-B5BC-B1AD-D371F007847A}"/>
              </a:ext>
            </a:extLst>
          </p:cNvPr>
          <p:cNvSpPr>
            <a:spLocks noGrp="1"/>
          </p:cNvSpPr>
          <p:nvPr>
            <p:ph idx="1"/>
          </p:nvPr>
        </p:nvSpPr>
        <p:spPr>
          <a:xfrm>
            <a:off x="0" y="681038"/>
            <a:ext cx="5954232" cy="3284907"/>
          </a:xfrm>
        </p:spPr>
        <p:txBody>
          <a:bodyPr>
            <a:normAutofit/>
          </a:bodyPr>
          <a:lstStyle/>
          <a:p>
            <a:pPr>
              <a:buFont typeface="Wingdings" panose="05000000000000000000" pitchFamily="2" charset="2"/>
              <a:buChar char="§"/>
            </a:pPr>
            <a:r>
              <a:rPr lang="en-US" sz="2000" dirty="0"/>
              <a:t>Combining various types of inheritance like multiple, simple, and hierarchical inheritance is known as </a:t>
            </a:r>
            <a:r>
              <a:rPr lang="en-US" sz="2000" dirty="0">
                <a:solidFill>
                  <a:srgbClr val="0000FF"/>
                </a:solidFill>
              </a:rPr>
              <a:t>hybrid inheritance</a:t>
            </a:r>
            <a:r>
              <a:rPr lang="en-US" sz="2000" dirty="0"/>
              <a:t>.</a:t>
            </a:r>
          </a:p>
        </p:txBody>
      </p:sp>
      <p:sp>
        <p:nvSpPr>
          <p:cNvPr id="4" name="Title 1">
            <a:extLst>
              <a:ext uri="{FF2B5EF4-FFF2-40B4-BE49-F238E27FC236}">
                <a16:creationId xmlns:a16="http://schemas.microsoft.com/office/drawing/2014/main" id="{F1A9AC24-C07F-3316-3F8F-4B0EF71C25D1}"/>
              </a:ext>
            </a:extLst>
          </p:cNvPr>
          <p:cNvSpPr>
            <a:spLocks noGrp="1"/>
          </p:cNvSpPr>
          <p:nvPr>
            <p:ph type="title"/>
          </p:nvPr>
        </p:nvSpPr>
        <p:spPr>
          <a:xfrm>
            <a:off x="0" y="2"/>
            <a:ext cx="12192000" cy="681036"/>
          </a:xfrm>
          <a:solidFill>
            <a:schemeClr val="accent1">
              <a:lumMod val="20000"/>
              <a:lumOff val="80000"/>
            </a:schemeClr>
          </a:solidFill>
        </p:spPr>
        <p:txBody>
          <a:bodyPr>
            <a:normAutofit/>
          </a:bodyPr>
          <a:lstStyle/>
          <a:p>
            <a:pPr algn="ctr"/>
            <a:r>
              <a:rPr lang="en-US" sz="2800" b="1" dirty="0">
                <a:latin typeface="__Source_Sans_Pro_fea366"/>
              </a:rPr>
              <a:t>Hybrid</a:t>
            </a:r>
            <a:r>
              <a:rPr lang="en-US" sz="2800" b="1" i="0" dirty="0">
                <a:effectLst/>
                <a:latin typeface="__Source_Sans_Pro_fea366"/>
              </a:rPr>
              <a:t> Inheritance </a:t>
            </a:r>
            <a:endParaRPr lang="en-US" sz="2800" dirty="0"/>
          </a:p>
        </p:txBody>
      </p:sp>
      <p:sp>
        <p:nvSpPr>
          <p:cNvPr id="8" name="TextBox 7">
            <a:extLst>
              <a:ext uri="{FF2B5EF4-FFF2-40B4-BE49-F238E27FC236}">
                <a16:creationId xmlns:a16="http://schemas.microsoft.com/office/drawing/2014/main" id="{08608A10-8F36-FFAC-46DD-8738388353CA}"/>
              </a:ext>
            </a:extLst>
          </p:cNvPr>
          <p:cNvSpPr txBox="1"/>
          <p:nvPr/>
        </p:nvSpPr>
        <p:spPr>
          <a:xfrm>
            <a:off x="0" y="4178603"/>
            <a:ext cx="5954232" cy="2616101"/>
          </a:xfrm>
          <a:prstGeom prst="rect">
            <a:avLst/>
          </a:prstGeom>
          <a:solidFill>
            <a:schemeClr val="accent2">
              <a:lumMod val="20000"/>
              <a:lumOff val="80000"/>
            </a:schemeClr>
          </a:solidFill>
        </p:spPr>
        <p:txBody>
          <a:bodyPr wrap="square">
            <a:spAutoFit/>
          </a:bodyPr>
          <a:lstStyle/>
          <a:p>
            <a:r>
              <a:rPr lang="en-US" sz="1600" b="1" dirty="0"/>
              <a:t>class </a:t>
            </a:r>
            <a:r>
              <a:rPr lang="en-US" sz="1600" b="1" dirty="0">
                <a:solidFill>
                  <a:srgbClr val="0000FF"/>
                </a:solidFill>
              </a:rPr>
              <a:t>A</a:t>
            </a:r>
          </a:p>
          <a:p>
            <a:r>
              <a:rPr lang="en-US" sz="1600" b="1" dirty="0"/>
              <a:t>{   …    </a:t>
            </a:r>
          </a:p>
          <a:p>
            <a:r>
              <a:rPr lang="en-US" sz="1600" b="1" dirty="0"/>
              <a:t>};</a:t>
            </a:r>
          </a:p>
          <a:p>
            <a:r>
              <a:rPr lang="en-US" sz="1600" b="1" dirty="0"/>
              <a:t>class </a:t>
            </a:r>
            <a:r>
              <a:rPr lang="en-US" sz="1600" b="1" dirty="0">
                <a:solidFill>
                  <a:srgbClr val="0000FF"/>
                </a:solidFill>
              </a:rPr>
              <a:t>B</a:t>
            </a:r>
            <a:r>
              <a:rPr lang="en-US" sz="1600" b="1" dirty="0"/>
              <a:t>: access specifier </a:t>
            </a:r>
            <a:r>
              <a:rPr lang="en-US" sz="1600" b="1" dirty="0">
                <a:solidFill>
                  <a:srgbClr val="0000FF"/>
                </a:solidFill>
              </a:rPr>
              <a:t>A</a:t>
            </a:r>
            <a:r>
              <a:rPr lang="en-US" sz="1600" b="1" dirty="0"/>
              <a:t> {   …    </a:t>
            </a:r>
          </a:p>
          <a:p>
            <a:r>
              <a:rPr lang="en-US" sz="1600" b="1" dirty="0"/>
              <a:t>};</a:t>
            </a:r>
          </a:p>
          <a:p>
            <a:r>
              <a:rPr lang="en-US" sz="1600" b="1" dirty="0"/>
              <a:t>class </a:t>
            </a:r>
            <a:r>
              <a:rPr lang="en-US" sz="1600" b="1" dirty="0">
                <a:solidFill>
                  <a:srgbClr val="0000FF"/>
                </a:solidFill>
              </a:rPr>
              <a:t>C</a:t>
            </a:r>
            <a:r>
              <a:rPr lang="en-US" sz="1600" b="1" dirty="0"/>
              <a:t>: access specifier </a:t>
            </a:r>
            <a:r>
              <a:rPr lang="en-US" sz="1600" b="1" dirty="0">
                <a:solidFill>
                  <a:srgbClr val="0000FF"/>
                </a:solidFill>
              </a:rPr>
              <a:t>A</a:t>
            </a:r>
            <a:r>
              <a:rPr lang="en-US" sz="1600" b="1" dirty="0"/>
              <a:t> {  …</a:t>
            </a:r>
          </a:p>
          <a:p>
            <a:r>
              <a:rPr lang="en-US" sz="1600" b="1" dirty="0"/>
              <a:t>}</a:t>
            </a:r>
          </a:p>
          <a:p>
            <a:r>
              <a:rPr lang="en-US" sz="1600" b="1" dirty="0"/>
              <a:t>class </a:t>
            </a:r>
            <a:r>
              <a:rPr lang="en-US" sz="1600" b="1" dirty="0">
                <a:solidFill>
                  <a:srgbClr val="0000FF"/>
                </a:solidFill>
              </a:rPr>
              <a:t>D</a:t>
            </a:r>
            <a:r>
              <a:rPr lang="en-US" sz="1600" b="1" dirty="0"/>
              <a:t>: access specifier </a:t>
            </a:r>
            <a:r>
              <a:rPr lang="en-US" sz="1600" b="1" dirty="0">
                <a:solidFill>
                  <a:srgbClr val="0000FF"/>
                </a:solidFill>
              </a:rPr>
              <a:t>B</a:t>
            </a:r>
            <a:r>
              <a:rPr lang="en-US" sz="1600" b="1" dirty="0"/>
              <a:t>, access specifier  </a:t>
            </a:r>
            <a:r>
              <a:rPr lang="en-US" sz="1600" b="1" dirty="0">
                <a:solidFill>
                  <a:srgbClr val="0000FF"/>
                </a:solidFill>
              </a:rPr>
              <a:t>C</a:t>
            </a:r>
            <a:r>
              <a:rPr lang="en-US" sz="1600" b="1" dirty="0"/>
              <a:t> {</a:t>
            </a:r>
          </a:p>
          <a:p>
            <a:r>
              <a:rPr lang="en-US" sz="1600" b="1" dirty="0"/>
              <a:t>}</a:t>
            </a:r>
          </a:p>
          <a:p>
            <a:endParaRPr lang="en-US" sz="1600" b="1" dirty="0"/>
          </a:p>
        </p:txBody>
      </p:sp>
      <p:sp>
        <p:nvSpPr>
          <p:cNvPr id="12" name="TextBox 11">
            <a:extLst>
              <a:ext uri="{FF2B5EF4-FFF2-40B4-BE49-F238E27FC236}">
                <a16:creationId xmlns:a16="http://schemas.microsoft.com/office/drawing/2014/main" id="{EC15E775-AB02-D092-48F2-BD61C8EAB5AA}"/>
              </a:ext>
            </a:extLst>
          </p:cNvPr>
          <p:cNvSpPr txBox="1"/>
          <p:nvPr/>
        </p:nvSpPr>
        <p:spPr>
          <a:xfrm>
            <a:off x="6096000" y="681038"/>
            <a:ext cx="6096000" cy="6247864"/>
          </a:xfrm>
          <a:prstGeom prst="rect">
            <a:avLst/>
          </a:prstGeom>
          <a:noFill/>
          <a:ln>
            <a:solidFill>
              <a:schemeClr val="tx1"/>
            </a:solidFill>
          </a:ln>
        </p:spPr>
        <p:txBody>
          <a:bodyPr wrap="square">
            <a:spAutoFit/>
          </a:bodyPr>
          <a:lstStyle/>
          <a:p>
            <a:r>
              <a:rPr lang="en-US" sz="1600" b="1" dirty="0">
                <a:solidFill>
                  <a:srgbClr val="FF0000"/>
                </a:solidFill>
              </a:rPr>
              <a:t>class A //superclass A </a:t>
            </a:r>
          </a:p>
          <a:p>
            <a:r>
              <a:rPr lang="en-US" sz="1600" b="1" dirty="0"/>
              <a:t>{ </a:t>
            </a:r>
          </a:p>
          <a:p>
            <a:r>
              <a:rPr lang="en-US" sz="1600" b="1" dirty="0"/>
              <a:t>public:  void </a:t>
            </a:r>
            <a:r>
              <a:rPr lang="en-US" sz="1600" b="1" dirty="0" err="1"/>
              <a:t>show_A</a:t>
            </a:r>
            <a:r>
              <a:rPr lang="en-US" sz="1600" b="1" dirty="0"/>
              <a:t>() {  cout&lt;&lt;"class A"&lt;&lt;</a:t>
            </a:r>
            <a:r>
              <a:rPr lang="en-US" sz="1600" b="1" dirty="0" err="1"/>
              <a:t>endl</a:t>
            </a:r>
            <a:r>
              <a:rPr lang="en-US" sz="1600" b="1" dirty="0"/>
              <a:t>; } </a:t>
            </a:r>
          </a:p>
          <a:p>
            <a:r>
              <a:rPr lang="en-US" sz="1600" b="1" dirty="0"/>
              <a:t>}; </a:t>
            </a:r>
          </a:p>
          <a:p>
            <a:r>
              <a:rPr lang="en-US" sz="1600" b="1" dirty="0">
                <a:solidFill>
                  <a:srgbClr val="FF0000"/>
                </a:solidFill>
              </a:rPr>
              <a:t>class B : public A  //subclass B </a:t>
            </a:r>
          </a:p>
          <a:p>
            <a:r>
              <a:rPr lang="en-US" sz="1600" b="1" dirty="0"/>
              <a:t>{  public:  void </a:t>
            </a:r>
            <a:r>
              <a:rPr lang="en-US" sz="1600" b="1" dirty="0" err="1"/>
              <a:t>show_B</a:t>
            </a:r>
            <a:r>
              <a:rPr lang="en-US" sz="1600" b="1" dirty="0"/>
              <a:t>() {  cout&lt;&lt;"class B"&lt;&lt;</a:t>
            </a:r>
            <a:r>
              <a:rPr lang="en-US" sz="1600" b="1" dirty="0" err="1"/>
              <a:t>endl</a:t>
            </a:r>
            <a:r>
              <a:rPr lang="en-US" sz="1600" b="1" dirty="0"/>
              <a:t>; } </a:t>
            </a:r>
          </a:p>
          <a:p>
            <a:r>
              <a:rPr lang="en-US" sz="1600" b="1" dirty="0"/>
              <a:t>}; </a:t>
            </a:r>
          </a:p>
          <a:p>
            <a:r>
              <a:rPr lang="en-US" sz="1600" b="1" dirty="0">
                <a:solidFill>
                  <a:srgbClr val="FF0000"/>
                </a:solidFill>
              </a:rPr>
              <a:t>class C : public A //subclass C  </a:t>
            </a:r>
          </a:p>
          <a:p>
            <a:r>
              <a:rPr lang="en-US" sz="1600" b="1" dirty="0"/>
              <a:t>{ </a:t>
            </a:r>
          </a:p>
          <a:p>
            <a:r>
              <a:rPr lang="en-US" sz="1600" b="1" dirty="0"/>
              <a:t>public:  void </a:t>
            </a:r>
            <a:r>
              <a:rPr lang="en-US" sz="1600" b="1" dirty="0" err="1"/>
              <a:t>show_C</a:t>
            </a:r>
            <a:r>
              <a:rPr lang="en-US" sz="1600" b="1" dirty="0"/>
              <a:t>() {  cout&lt;&lt;"class C"&lt;&lt;</a:t>
            </a:r>
            <a:r>
              <a:rPr lang="en-US" sz="1600" b="1" dirty="0" err="1"/>
              <a:t>endl</a:t>
            </a:r>
            <a:r>
              <a:rPr lang="en-US" sz="1600" b="1" dirty="0"/>
              <a:t>;  } </a:t>
            </a:r>
          </a:p>
          <a:p>
            <a:r>
              <a:rPr lang="en-US" sz="1600" b="1" dirty="0"/>
              <a:t>}; </a:t>
            </a:r>
          </a:p>
          <a:p>
            <a:r>
              <a:rPr lang="en-US" sz="1600" b="1" dirty="0">
                <a:solidFill>
                  <a:srgbClr val="FF0000"/>
                </a:solidFill>
              </a:rPr>
              <a:t>Class D: public B, public c</a:t>
            </a:r>
          </a:p>
          <a:p>
            <a:r>
              <a:rPr lang="en-US" sz="1600" b="1" dirty="0">
                <a:solidFill>
                  <a:srgbClr val="FF0000"/>
                </a:solidFill>
              </a:rPr>
              <a:t>{                                     </a:t>
            </a:r>
          </a:p>
          <a:p>
            <a:r>
              <a:rPr lang="en-US" sz="1600" b="1" dirty="0">
                <a:solidFill>
                  <a:srgbClr val="FF0000"/>
                </a:solidFill>
              </a:rPr>
              <a:t>}</a:t>
            </a:r>
          </a:p>
          <a:p>
            <a:r>
              <a:rPr lang="en-US" sz="1600" b="1" dirty="0"/>
              <a:t>int main() { </a:t>
            </a:r>
          </a:p>
          <a:p>
            <a:r>
              <a:rPr lang="en-US" sz="1600" b="1" dirty="0">
                <a:solidFill>
                  <a:srgbClr val="FF0000"/>
                </a:solidFill>
              </a:rPr>
              <a:t>B </a:t>
            </a:r>
            <a:r>
              <a:rPr lang="en-US" sz="1600" b="1" dirty="0" err="1">
                <a:solidFill>
                  <a:srgbClr val="FF0000"/>
                </a:solidFill>
              </a:rPr>
              <a:t>b</a:t>
            </a:r>
            <a:r>
              <a:rPr lang="en-US" sz="1600" b="1" dirty="0">
                <a:solidFill>
                  <a:srgbClr val="FF0000"/>
                </a:solidFill>
              </a:rPr>
              <a:t>; // b is object of class B </a:t>
            </a:r>
          </a:p>
          <a:p>
            <a:r>
              <a:rPr lang="en-US" sz="1600" b="1" dirty="0"/>
              <a:t>cut&lt;&lt;"calling from B: "&lt;&lt;</a:t>
            </a:r>
            <a:r>
              <a:rPr lang="en-US" sz="1600" b="1" dirty="0" err="1"/>
              <a:t>endl</a:t>
            </a:r>
            <a:r>
              <a:rPr lang="en-US" sz="1600" b="1" dirty="0"/>
              <a:t>; </a:t>
            </a:r>
          </a:p>
          <a:p>
            <a:r>
              <a:rPr lang="en-US" sz="1600" b="1" dirty="0" err="1"/>
              <a:t>b.show_B</a:t>
            </a:r>
            <a:r>
              <a:rPr lang="en-US" sz="1600" b="1" dirty="0"/>
              <a:t>(); </a:t>
            </a:r>
          </a:p>
          <a:p>
            <a:r>
              <a:rPr lang="en-US" sz="1600" b="1" dirty="0" err="1"/>
              <a:t>b.show_A</a:t>
            </a:r>
            <a:r>
              <a:rPr lang="en-US" sz="1600" b="1" dirty="0"/>
              <a:t>(); 	</a:t>
            </a:r>
          </a:p>
          <a:p>
            <a:r>
              <a:rPr lang="en-US" sz="1600" b="1" dirty="0">
                <a:solidFill>
                  <a:srgbClr val="FF0000"/>
                </a:solidFill>
              </a:rPr>
              <a:t>C </a:t>
            </a:r>
            <a:r>
              <a:rPr lang="en-US" sz="1600" b="1" dirty="0" err="1">
                <a:solidFill>
                  <a:srgbClr val="FF0000"/>
                </a:solidFill>
              </a:rPr>
              <a:t>c</a:t>
            </a:r>
            <a:r>
              <a:rPr lang="en-US" sz="1600" b="1" dirty="0">
                <a:solidFill>
                  <a:srgbClr val="FF0000"/>
                </a:solidFill>
              </a:rPr>
              <a:t>; // c is object of class C </a:t>
            </a:r>
          </a:p>
          <a:p>
            <a:r>
              <a:rPr lang="en-US" sz="1600" b="1" dirty="0"/>
              <a:t>cout&lt;&lt;"calling from C: "&lt;&lt;</a:t>
            </a:r>
            <a:r>
              <a:rPr lang="en-US" sz="1600" b="1" dirty="0" err="1"/>
              <a:t>endl</a:t>
            </a:r>
            <a:r>
              <a:rPr lang="en-US" sz="1600" b="1" dirty="0"/>
              <a:t>; </a:t>
            </a:r>
          </a:p>
          <a:p>
            <a:r>
              <a:rPr lang="en-US" sz="1600" b="1" dirty="0" err="1"/>
              <a:t>c.show_C</a:t>
            </a:r>
            <a:r>
              <a:rPr lang="en-US" sz="1600" b="1" dirty="0"/>
              <a:t>(); </a:t>
            </a:r>
          </a:p>
          <a:p>
            <a:r>
              <a:rPr lang="en-US" sz="1600" b="1" dirty="0" err="1"/>
              <a:t>c.show_A</a:t>
            </a:r>
            <a:r>
              <a:rPr lang="en-US" sz="1600" b="1" dirty="0"/>
              <a:t>(); </a:t>
            </a:r>
          </a:p>
          <a:p>
            <a:r>
              <a:rPr lang="en-US" sz="1600" b="1" dirty="0"/>
              <a:t>return 0; </a:t>
            </a:r>
          </a:p>
          <a:p>
            <a:r>
              <a:rPr lang="en-US" sz="1600" b="1" dirty="0"/>
              <a:t>} </a:t>
            </a:r>
          </a:p>
        </p:txBody>
      </p:sp>
      <p:pic>
        <p:nvPicPr>
          <p:cNvPr id="1030" name="Picture 6" descr="Hybrid Inheritance in Java">
            <a:extLst>
              <a:ext uri="{FF2B5EF4-FFF2-40B4-BE49-F238E27FC236}">
                <a16:creationId xmlns:a16="http://schemas.microsoft.com/office/drawing/2014/main" id="{E486C62E-11E7-953C-D919-C724C9A67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933" y="1460894"/>
            <a:ext cx="3516366" cy="28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26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A9AC24-C07F-3316-3F8F-4B0EF71C25D1}"/>
              </a:ext>
            </a:extLst>
          </p:cNvPr>
          <p:cNvSpPr>
            <a:spLocks noGrp="1"/>
          </p:cNvSpPr>
          <p:nvPr>
            <p:ph type="title"/>
          </p:nvPr>
        </p:nvSpPr>
        <p:spPr>
          <a:xfrm>
            <a:off x="0" y="2"/>
            <a:ext cx="12192000" cy="681036"/>
          </a:xfrm>
          <a:solidFill>
            <a:schemeClr val="accent1">
              <a:lumMod val="20000"/>
              <a:lumOff val="80000"/>
            </a:schemeClr>
          </a:solidFill>
        </p:spPr>
        <p:txBody>
          <a:bodyPr>
            <a:normAutofit/>
          </a:bodyPr>
          <a:lstStyle/>
          <a:p>
            <a:pPr algn="ctr"/>
            <a:r>
              <a:rPr lang="en-US" sz="2800" b="1" dirty="0">
                <a:latin typeface="__Source_Sans_Pro_fea366"/>
              </a:rPr>
              <a:t>Diamond Problem/ Ambiguity problem in  Hybrid</a:t>
            </a:r>
            <a:r>
              <a:rPr lang="en-US" sz="2800" b="1" i="0" dirty="0">
                <a:effectLst/>
                <a:latin typeface="__Source_Sans_Pro_fea366"/>
              </a:rPr>
              <a:t> Inheritance </a:t>
            </a:r>
            <a:endParaRPr lang="en-US" sz="2800" dirty="0"/>
          </a:p>
        </p:txBody>
      </p:sp>
      <p:sp>
        <p:nvSpPr>
          <p:cNvPr id="6" name="TextBox 5">
            <a:extLst>
              <a:ext uri="{FF2B5EF4-FFF2-40B4-BE49-F238E27FC236}">
                <a16:creationId xmlns:a16="http://schemas.microsoft.com/office/drawing/2014/main" id="{100560C8-6E1D-766D-2867-DD11FFE79483}"/>
              </a:ext>
            </a:extLst>
          </p:cNvPr>
          <p:cNvSpPr txBox="1"/>
          <p:nvPr/>
        </p:nvSpPr>
        <p:spPr>
          <a:xfrm>
            <a:off x="6390167" y="785454"/>
            <a:ext cx="5635255" cy="4524315"/>
          </a:xfrm>
          <a:prstGeom prst="rect">
            <a:avLst/>
          </a:prstGeom>
          <a:noFill/>
          <a:ln>
            <a:solidFill>
              <a:schemeClr val="tx1"/>
            </a:solidFill>
          </a:ln>
        </p:spPr>
        <p:txBody>
          <a:bodyPr wrap="square">
            <a:spAutoFit/>
          </a:bodyPr>
          <a:lstStyle/>
          <a:p>
            <a:r>
              <a:rPr lang="en-US" b="1" dirty="0">
                <a:solidFill>
                  <a:srgbClr val="0000FF"/>
                </a:solidFill>
              </a:rPr>
              <a:t>class A { </a:t>
            </a:r>
          </a:p>
          <a:p>
            <a:r>
              <a:rPr lang="en-US" dirty="0"/>
              <a:t>public: 	</a:t>
            </a:r>
            <a:r>
              <a:rPr lang="en-US" dirty="0">
                <a:solidFill>
                  <a:srgbClr val="FF0000"/>
                </a:solidFill>
              </a:rPr>
              <a:t>void show() { </a:t>
            </a:r>
          </a:p>
          <a:p>
            <a:r>
              <a:rPr lang="en-US" dirty="0"/>
              <a:t>		cout &lt;&lt; "Hello form A \n"; </a:t>
            </a:r>
          </a:p>
          <a:p>
            <a:r>
              <a:rPr lang="en-US" dirty="0"/>
              <a:t>	} </a:t>
            </a:r>
          </a:p>
          <a:p>
            <a:r>
              <a:rPr lang="en-US" dirty="0"/>
              <a:t>}; </a:t>
            </a:r>
          </a:p>
          <a:p>
            <a:r>
              <a:rPr lang="en-US" b="1" dirty="0">
                <a:solidFill>
                  <a:srgbClr val="0000FF"/>
                </a:solidFill>
              </a:rPr>
              <a:t>class B : public A { </a:t>
            </a:r>
          </a:p>
          <a:p>
            <a:r>
              <a:rPr lang="en-US" dirty="0"/>
              <a:t>}; </a:t>
            </a:r>
          </a:p>
          <a:p>
            <a:r>
              <a:rPr lang="en-US" b="1" dirty="0">
                <a:solidFill>
                  <a:srgbClr val="0000FF"/>
                </a:solidFill>
              </a:rPr>
              <a:t>class C : public A { </a:t>
            </a:r>
          </a:p>
          <a:p>
            <a:r>
              <a:rPr lang="en-US" dirty="0"/>
              <a:t>}; </a:t>
            </a:r>
          </a:p>
          <a:p>
            <a:r>
              <a:rPr lang="en-US" b="1" dirty="0"/>
              <a:t>class D : public B, public C { </a:t>
            </a:r>
          </a:p>
          <a:p>
            <a:r>
              <a:rPr lang="en-US" dirty="0"/>
              <a:t>}; </a:t>
            </a:r>
          </a:p>
          <a:p>
            <a:r>
              <a:rPr lang="en-US" dirty="0"/>
              <a:t>int main() </a:t>
            </a:r>
          </a:p>
          <a:p>
            <a:r>
              <a:rPr lang="en-US" dirty="0"/>
              <a:t>{ </a:t>
            </a:r>
          </a:p>
          <a:p>
            <a:r>
              <a:rPr lang="en-US" dirty="0"/>
              <a:t>	</a:t>
            </a:r>
            <a:r>
              <a:rPr lang="en-US" dirty="0">
                <a:solidFill>
                  <a:srgbClr val="0000FF"/>
                </a:solidFill>
              </a:rPr>
              <a:t>D </a:t>
            </a:r>
            <a:r>
              <a:rPr lang="en-US" dirty="0" err="1">
                <a:solidFill>
                  <a:srgbClr val="0000FF"/>
                </a:solidFill>
              </a:rPr>
              <a:t>d</a:t>
            </a:r>
            <a:r>
              <a:rPr lang="en-US" dirty="0">
                <a:solidFill>
                  <a:srgbClr val="0000FF"/>
                </a:solidFill>
              </a:rPr>
              <a:t>; </a:t>
            </a:r>
          </a:p>
          <a:p>
            <a:r>
              <a:rPr lang="en-US" dirty="0"/>
              <a:t>	</a:t>
            </a:r>
            <a:r>
              <a:rPr lang="en-US" b="1" dirty="0" err="1"/>
              <a:t>d.show</a:t>
            </a:r>
            <a:r>
              <a:rPr lang="en-US" b="1" dirty="0"/>
              <a:t>(); </a:t>
            </a:r>
            <a:r>
              <a:rPr lang="en-US" b="1" dirty="0">
                <a:solidFill>
                  <a:srgbClr val="FF0000"/>
                </a:solidFill>
              </a:rPr>
              <a:t>//  show from A or B?</a:t>
            </a:r>
          </a:p>
          <a:p>
            <a:r>
              <a:rPr lang="en-US" dirty="0"/>
              <a:t>} </a:t>
            </a:r>
          </a:p>
        </p:txBody>
      </p:sp>
      <p:pic>
        <p:nvPicPr>
          <p:cNvPr id="5" name="Picture 4">
            <a:extLst>
              <a:ext uri="{FF2B5EF4-FFF2-40B4-BE49-F238E27FC236}">
                <a16:creationId xmlns:a16="http://schemas.microsoft.com/office/drawing/2014/main" id="{13D5C834-FC2D-3323-1EC5-457DCDDF0F8E}"/>
              </a:ext>
            </a:extLst>
          </p:cNvPr>
          <p:cNvPicPr>
            <a:picLocks noChangeAspect="1"/>
          </p:cNvPicPr>
          <p:nvPr/>
        </p:nvPicPr>
        <p:blipFill>
          <a:blip r:embed="rId2"/>
          <a:stretch>
            <a:fillRect/>
          </a:stretch>
        </p:blipFill>
        <p:spPr>
          <a:xfrm>
            <a:off x="746459" y="2234602"/>
            <a:ext cx="4527035" cy="3154754"/>
          </a:xfrm>
          <a:prstGeom prst="rect">
            <a:avLst/>
          </a:prstGeom>
        </p:spPr>
      </p:pic>
      <p:grpSp>
        <p:nvGrpSpPr>
          <p:cNvPr id="12" name="Group 11">
            <a:extLst>
              <a:ext uri="{FF2B5EF4-FFF2-40B4-BE49-F238E27FC236}">
                <a16:creationId xmlns:a16="http://schemas.microsoft.com/office/drawing/2014/main" id="{24E39E90-4F07-1994-5C7D-5A2A60233904}"/>
              </a:ext>
            </a:extLst>
          </p:cNvPr>
          <p:cNvGrpSpPr/>
          <p:nvPr/>
        </p:nvGrpSpPr>
        <p:grpSpPr>
          <a:xfrm>
            <a:off x="316418" y="2498429"/>
            <a:ext cx="1714240" cy="2552489"/>
            <a:chOff x="125514" y="1541369"/>
            <a:chExt cx="1864080" cy="2775600"/>
          </a:xfrm>
        </p:grpSpPr>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CCD2DE4C-41AC-2F9B-F9AD-05337DC91682}"/>
                    </a:ext>
                  </a:extLst>
                </p14:cNvPr>
                <p14:cNvContentPartPr/>
                <p14:nvPr/>
              </p14:nvContentPartPr>
              <p14:xfrm>
                <a:off x="125514" y="1541369"/>
                <a:ext cx="1864080" cy="2616480"/>
              </p14:xfrm>
            </p:contentPart>
          </mc:Choice>
          <mc:Fallback>
            <p:pic>
              <p:nvPicPr>
                <p:cNvPr id="9" name="Ink 8">
                  <a:extLst>
                    <a:ext uri="{FF2B5EF4-FFF2-40B4-BE49-F238E27FC236}">
                      <a16:creationId xmlns:a16="http://schemas.microsoft.com/office/drawing/2014/main" id="{CCD2DE4C-41AC-2F9B-F9AD-05337DC91682}"/>
                    </a:ext>
                  </a:extLst>
                </p:cNvPr>
                <p:cNvPicPr/>
                <p:nvPr/>
              </p:nvPicPr>
              <p:blipFill>
                <a:blip r:embed="rId4"/>
                <a:stretch>
                  <a:fillRect/>
                </a:stretch>
              </p:blipFill>
              <p:spPr>
                <a:xfrm>
                  <a:off x="116119" y="1531583"/>
                  <a:ext cx="1883261" cy="2635661"/>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A4B8D961-715C-C5F9-0ABC-8F5EA88570B2}"/>
                    </a:ext>
                  </a:extLst>
                </p14:cNvPr>
                <p14:cNvContentPartPr/>
                <p14:nvPr/>
              </p14:nvContentPartPr>
              <p14:xfrm>
                <a:off x="1796634" y="3985769"/>
                <a:ext cx="181080" cy="159480"/>
              </p14:xfrm>
            </p:contentPart>
          </mc:Choice>
          <mc:Fallback>
            <p:pic>
              <p:nvPicPr>
                <p:cNvPr id="10" name="Ink 9">
                  <a:extLst>
                    <a:ext uri="{FF2B5EF4-FFF2-40B4-BE49-F238E27FC236}">
                      <a16:creationId xmlns:a16="http://schemas.microsoft.com/office/drawing/2014/main" id="{A4B8D961-715C-C5F9-0ABC-8F5EA88570B2}"/>
                    </a:ext>
                  </a:extLst>
                </p:cNvPr>
                <p:cNvPicPr/>
                <p:nvPr/>
              </p:nvPicPr>
              <p:blipFill>
                <a:blip r:embed="rId6"/>
                <a:stretch>
                  <a:fillRect/>
                </a:stretch>
              </p:blipFill>
              <p:spPr>
                <a:xfrm>
                  <a:off x="1786856" y="3975997"/>
                  <a:ext cx="200244" cy="178633"/>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E92F860A-589E-F0EC-727A-CC35B8838604}"/>
                    </a:ext>
                  </a:extLst>
                </p14:cNvPr>
                <p14:cNvContentPartPr/>
                <p14:nvPr/>
              </p14:nvContentPartPr>
              <p14:xfrm>
                <a:off x="1796634" y="4199249"/>
                <a:ext cx="162720" cy="117720"/>
              </p14:xfrm>
            </p:contentPart>
          </mc:Choice>
          <mc:Fallback>
            <p:pic>
              <p:nvPicPr>
                <p:cNvPr id="11" name="Ink 10">
                  <a:extLst>
                    <a:ext uri="{FF2B5EF4-FFF2-40B4-BE49-F238E27FC236}">
                      <a16:creationId xmlns:a16="http://schemas.microsoft.com/office/drawing/2014/main" id="{E92F860A-589E-F0EC-727A-CC35B8838604}"/>
                    </a:ext>
                  </a:extLst>
                </p:cNvPr>
                <p:cNvPicPr/>
                <p:nvPr/>
              </p:nvPicPr>
              <p:blipFill>
                <a:blip r:embed="rId8"/>
                <a:stretch>
                  <a:fillRect/>
                </a:stretch>
              </p:blipFill>
              <p:spPr>
                <a:xfrm>
                  <a:off x="1786855" y="4189863"/>
                  <a:ext cx="181887" cy="136884"/>
                </a:xfrm>
                <a:prstGeom prst="rect">
                  <a:avLst/>
                </a:prstGeom>
              </p:spPr>
            </p:pic>
          </mc:Fallback>
        </mc:AlternateContent>
      </p:grpSp>
      <p:grpSp>
        <p:nvGrpSpPr>
          <p:cNvPr id="15" name="Group 14">
            <a:extLst>
              <a:ext uri="{FF2B5EF4-FFF2-40B4-BE49-F238E27FC236}">
                <a16:creationId xmlns:a16="http://schemas.microsoft.com/office/drawing/2014/main" id="{F95972E6-FFA3-8B6F-DDAD-EC6C8F50AA62}"/>
              </a:ext>
            </a:extLst>
          </p:cNvPr>
          <p:cNvGrpSpPr/>
          <p:nvPr/>
        </p:nvGrpSpPr>
        <p:grpSpPr>
          <a:xfrm>
            <a:off x="3910143" y="2568801"/>
            <a:ext cx="1469676" cy="2265415"/>
            <a:chOff x="4040154" y="1466849"/>
            <a:chExt cx="1776600" cy="2738520"/>
          </a:xfrm>
        </p:grpSpPr>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6B114F46-26AC-2151-FC72-A9BCB5941A13}"/>
                    </a:ext>
                  </a:extLst>
                </p14:cNvPr>
                <p14:cNvContentPartPr/>
                <p14:nvPr/>
              </p14:nvContentPartPr>
              <p14:xfrm>
                <a:off x="4040154" y="1466849"/>
                <a:ext cx="1776600" cy="2625480"/>
              </p14:xfrm>
            </p:contentPart>
          </mc:Choice>
          <mc:Fallback>
            <p:pic>
              <p:nvPicPr>
                <p:cNvPr id="13" name="Ink 12">
                  <a:extLst>
                    <a:ext uri="{FF2B5EF4-FFF2-40B4-BE49-F238E27FC236}">
                      <a16:creationId xmlns:a16="http://schemas.microsoft.com/office/drawing/2014/main" id="{6B114F46-26AC-2151-FC72-A9BCB5941A13}"/>
                    </a:ext>
                  </a:extLst>
                </p:cNvPr>
                <p:cNvPicPr/>
                <p:nvPr/>
              </p:nvPicPr>
              <p:blipFill>
                <a:blip r:embed="rId10"/>
                <a:stretch>
                  <a:fillRect/>
                </a:stretch>
              </p:blipFill>
              <p:spPr>
                <a:xfrm>
                  <a:off x="4029273" y="1456405"/>
                  <a:ext cx="1797926" cy="26468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521CC566-EFC8-FDE5-5BB5-CB922203C5C2}"/>
                    </a:ext>
                  </a:extLst>
                </p14:cNvPr>
                <p14:cNvContentPartPr/>
                <p14:nvPr/>
              </p14:nvContentPartPr>
              <p14:xfrm>
                <a:off x="4045914" y="3880649"/>
                <a:ext cx="163080" cy="324720"/>
              </p14:xfrm>
            </p:contentPart>
          </mc:Choice>
          <mc:Fallback>
            <p:pic>
              <p:nvPicPr>
                <p:cNvPr id="14" name="Ink 13">
                  <a:extLst>
                    <a:ext uri="{FF2B5EF4-FFF2-40B4-BE49-F238E27FC236}">
                      <a16:creationId xmlns:a16="http://schemas.microsoft.com/office/drawing/2014/main" id="{521CC566-EFC8-FDE5-5BB5-CB922203C5C2}"/>
                    </a:ext>
                  </a:extLst>
                </p:cNvPr>
                <p:cNvPicPr/>
                <p:nvPr/>
              </p:nvPicPr>
              <p:blipFill>
                <a:blip r:embed="rId12"/>
                <a:stretch>
                  <a:fillRect/>
                </a:stretch>
              </p:blipFill>
              <p:spPr>
                <a:xfrm>
                  <a:off x="4035042" y="3869767"/>
                  <a:ext cx="184389" cy="346049"/>
                </a:xfrm>
                <a:prstGeom prst="rect">
                  <a:avLst/>
                </a:prstGeom>
              </p:spPr>
            </p:pic>
          </mc:Fallback>
        </mc:AlternateContent>
      </p:grpSp>
      <p:sp>
        <p:nvSpPr>
          <p:cNvPr id="16" name="Content Placeholder 2">
            <a:extLst>
              <a:ext uri="{FF2B5EF4-FFF2-40B4-BE49-F238E27FC236}">
                <a16:creationId xmlns:a16="http://schemas.microsoft.com/office/drawing/2014/main" id="{CFE9D806-DF43-9D06-15F5-ADB2CD46B921}"/>
              </a:ext>
            </a:extLst>
          </p:cNvPr>
          <p:cNvSpPr txBox="1">
            <a:spLocks/>
          </p:cNvSpPr>
          <p:nvPr/>
        </p:nvSpPr>
        <p:spPr>
          <a:xfrm>
            <a:off x="-1" y="681038"/>
            <a:ext cx="6390167" cy="3284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
            </a:pPr>
            <a:r>
              <a:rPr lang="en-US" sz="1800" dirty="0"/>
              <a:t>All the public and protected members of 'grandparent' are inherited into 'child' twice, first via </a:t>
            </a:r>
            <a:r>
              <a:rPr lang="en-US" sz="1800" dirty="0">
                <a:solidFill>
                  <a:srgbClr val="C00000"/>
                </a:solidFill>
              </a:rPr>
              <a:t>'parent1</a:t>
            </a:r>
            <a:r>
              <a:rPr lang="en-US" sz="1800" dirty="0"/>
              <a:t>' and second via </a:t>
            </a:r>
            <a:r>
              <a:rPr lang="en-US" sz="1800" dirty="0">
                <a:solidFill>
                  <a:srgbClr val="C00000"/>
                </a:solidFill>
              </a:rPr>
              <a:t>'parent2</a:t>
            </a:r>
            <a:r>
              <a:rPr lang="en-US" sz="1800" dirty="0"/>
              <a:t>'. This means child would have duplicate sets of members inherited from </a:t>
            </a:r>
            <a:r>
              <a:rPr lang="en-US" sz="1800" dirty="0">
                <a:solidFill>
                  <a:srgbClr val="C00000"/>
                </a:solidFill>
              </a:rPr>
              <a:t>'grandparents</a:t>
            </a:r>
            <a:r>
              <a:rPr lang="en-US" sz="1800" dirty="0"/>
              <a:t>’. </a:t>
            </a:r>
          </a:p>
          <a:p>
            <a:pPr>
              <a:lnSpc>
                <a:spcPct val="100000"/>
              </a:lnSpc>
              <a:buFont typeface="Wingdings" panose="05000000000000000000" pitchFamily="2" charset="2"/>
              <a:buChar char="§"/>
            </a:pPr>
            <a:r>
              <a:rPr lang="en-US" sz="1800" dirty="0"/>
              <a:t>This introduces </a:t>
            </a:r>
            <a:r>
              <a:rPr lang="en-US" sz="1800" dirty="0">
                <a:solidFill>
                  <a:srgbClr val="C00000"/>
                </a:solidFill>
              </a:rPr>
              <a:t>ambiguity</a:t>
            </a:r>
            <a:r>
              <a:rPr lang="en-US" sz="1800" dirty="0"/>
              <a:t> and should be avoided</a:t>
            </a:r>
          </a:p>
        </p:txBody>
      </p:sp>
      <p:sp>
        <p:nvSpPr>
          <p:cNvPr id="19" name="TextBox 18">
            <a:extLst>
              <a:ext uri="{FF2B5EF4-FFF2-40B4-BE49-F238E27FC236}">
                <a16:creationId xmlns:a16="http://schemas.microsoft.com/office/drawing/2014/main" id="{4D10EFBB-0E29-A45D-0B24-34D41309E686}"/>
              </a:ext>
            </a:extLst>
          </p:cNvPr>
          <p:cNvSpPr txBox="1"/>
          <p:nvPr/>
        </p:nvSpPr>
        <p:spPr>
          <a:xfrm>
            <a:off x="453780" y="5673398"/>
            <a:ext cx="6912726" cy="646331"/>
          </a:xfrm>
          <a:prstGeom prst="rect">
            <a:avLst/>
          </a:prstGeom>
          <a:solidFill>
            <a:schemeClr val="accent1">
              <a:lumMod val="20000"/>
              <a:lumOff val="80000"/>
            </a:schemeClr>
          </a:solidFill>
        </p:spPr>
        <p:txBody>
          <a:bodyPr wrap="none" rtlCol="0">
            <a:spAutoFit/>
          </a:bodyPr>
          <a:lstStyle/>
          <a:p>
            <a:r>
              <a:rPr lang="en-US" dirty="0">
                <a:solidFill>
                  <a:srgbClr val="C00000"/>
                </a:solidFill>
              </a:rPr>
              <a:t>Child can access grand parent in two ways: Though Parent1 and Parent2</a:t>
            </a:r>
          </a:p>
          <a:p>
            <a:r>
              <a:rPr lang="en-US" dirty="0">
                <a:solidFill>
                  <a:srgbClr val="C00000"/>
                </a:solidFill>
              </a:rPr>
              <a:t>Whim makes ambiguity</a:t>
            </a:r>
          </a:p>
        </p:txBody>
      </p:sp>
    </p:spTree>
    <p:extLst>
      <p:ext uri="{BB962C8B-B14F-4D97-AF65-F5344CB8AC3E}">
        <p14:creationId xmlns:p14="http://schemas.microsoft.com/office/powerpoint/2010/main" val="1752900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A9AC24-C07F-3316-3F8F-4B0EF71C25D1}"/>
              </a:ext>
            </a:extLst>
          </p:cNvPr>
          <p:cNvSpPr>
            <a:spLocks noGrp="1"/>
          </p:cNvSpPr>
          <p:nvPr>
            <p:ph type="title"/>
          </p:nvPr>
        </p:nvSpPr>
        <p:spPr>
          <a:xfrm>
            <a:off x="0" y="2"/>
            <a:ext cx="12192000" cy="681036"/>
          </a:xfrm>
          <a:solidFill>
            <a:schemeClr val="accent1">
              <a:lumMod val="20000"/>
              <a:lumOff val="80000"/>
            </a:schemeClr>
          </a:solidFill>
        </p:spPr>
        <p:txBody>
          <a:bodyPr>
            <a:normAutofit/>
          </a:bodyPr>
          <a:lstStyle/>
          <a:p>
            <a:pPr algn="ctr"/>
            <a:r>
              <a:rPr lang="en-US" sz="2800" b="1" dirty="0">
                <a:latin typeface="__Source_Sans_Pro_fea366"/>
              </a:rPr>
              <a:t>Virtual base class</a:t>
            </a:r>
            <a:endParaRPr lang="en-US" sz="2800" dirty="0"/>
          </a:p>
        </p:txBody>
      </p:sp>
      <p:sp>
        <p:nvSpPr>
          <p:cNvPr id="6" name="TextBox 5">
            <a:extLst>
              <a:ext uri="{FF2B5EF4-FFF2-40B4-BE49-F238E27FC236}">
                <a16:creationId xmlns:a16="http://schemas.microsoft.com/office/drawing/2014/main" id="{100560C8-6E1D-766D-2867-DD11FFE79483}"/>
              </a:ext>
            </a:extLst>
          </p:cNvPr>
          <p:cNvSpPr txBox="1"/>
          <p:nvPr/>
        </p:nvSpPr>
        <p:spPr>
          <a:xfrm>
            <a:off x="6390167" y="785454"/>
            <a:ext cx="5635255" cy="4524315"/>
          </a:xfrm>
          <a:prstGeom prst="rect">
            <a:avLst/>
          </a:prstGeom>
          <a:noFill/>
          <a:ln>
            <a:solidFill>
              <a:schemeClr val="tx1"/>
            </a:solidFill>
          </a:ln>
        </p:spPr>
        <p:txBody>
          <a:bodyPr wrap="square">
            <a:spAutoFit/>
          </a:bodyPr>
          <a:lstStyle/>
          <a:p>
            <a:r>
              <a:rPr lang="en-US" b="1" dirty="0">
                <a:solidFill>
                  <a:srgbClr val="0000FF"/>
                </a:solidFill>
              </a:rPr>
              <a:t>class A { </a:t>
            </a:r>
          </a:p>
          <a:p>
            <a:r>
              <a:rPr lang="en-US" dirty="0"/>
              <a:t>public: 	</a:t>
            </a:r>
            <a:r>
              <a:rPr lang="en-US" dirty="0">
                <a:solidFill>
                  <a:srgbClr val="FF0000"/>
                </a:solidFill>
              </a:rPr>
              <a:t>void show() { </a:t>
            </a:r>
          </a:p>
          <a:p>
            <a:r>
              <a:rPr lang="en-US" dirty="0"/>
              <a:t>		cout &lt;&lt; "Hello form A \n"; </a:t>
            </a:r>
          </a:p>
          <a:p>
            <a:r>
              <a:rPr lang="en-US" dirty="0"/>
              <a:t>	} </a:t>
            </a:r>
          </a:p>
          <a:p>
            <a:r>
              <a:rPr lang="en-US" dirty="0"/>
              <a:t>}; </a:t>
            </a:r>
          </a:p>
          <a:p>
            <a:r>
              <a:rPr lang="en-US" b="1" dirty="0">
                <a:solidFill>
                  <a:srgbClr val="0000FF"/>
                </a:solidFill>
              </a:rPr>
              <a:t>class B : </a:t>
            </a:r>
            <a:r>
              <a:rPr lang="en-US" b="1" dirty="0">
                <a:solidFill>
                  <a:srgbClr val="FF0000"/>
                </a:solidFill>
              </a:rPr>
              <a:t>virtual</a:t>
            </a:r>
            <a:r>
              <a:rPr lang="en-US" b="1" dirty="0">
                <a:solidFill>
                  <a:srgbClr val="0000FF"/>
                </a:solidFill>
              </a:rPr>
              <a:t> public A { </a:t>
            </a:r>
          </a:p>
          <a:p>
            <a:r>
              <a:rPr lang="en-US" dirty="0"/>
              <a:t>}; </a:t>
            </a:r>
          </a:p>
          <a:p>
            <a:r>
              <a:rPr lang="en-US" b="1" dirty="0">
                <a:solidFill>
                  <a:srgbClr val="0000FF"/>
                </a:solidFill>
              </a:rPr>
              <a:t>class C : </a:t>
            </a:r>
            <a:r>
              <a:rPr lang="en-US" b="1" dirty="0">
                <a:solidFill>
                  <a:srgbClr val="FF0000"/>
                </a:solidFill>
              </a:rPr>
              <a:t>virtual</a:t>
            </a:r>
            <a:r>
              <a:rPr lang="en-US" b="1" dirty="0">
                <a:solidFill>
                  <a:srgbClr val="0000FF"/>
                </a:solidFill>
              </a:rPr>
              <a:t> public A { </a:t>
            </a:r>
          </a:p>
          <a:p>
            <a:r>
              <a:rPr lang="en-US" dirty="0"/>
              <a:t>}; </a:t>
            </a:r>
          </a:p>
          <a:p>
            <a:r>
              <a:rPr lang="en-US" b="1" dirty="0"/>
              <a:t>class D : public B, public C { </a:t>
            </a:r>
          </a:p>
          <a:p>
            <a:r>
              <a:rPr lang="en-US" dirty="0"/>
              <a:t>}; </a:t>
            </a:r>
          </a:p>
          <a:p>
            <a:r>
              <a:rPr lang="en-US" dirty="0"/>
              <a:t>int main() </a:t>
            </a:r>
          </a:p>
          <a:p>
            <a:r>
              <a:rPr lang="en-US" dirty="0"/>
              <a:t>{ </a:t>
            </a:r>
          </a:p>
          <a:p>
            <a:r>
              <a:rPr lang="en-US" dirty="0"/>
              <a:t>	</a:t>
            </a:r>
            <a:r>
              <a:rPr lang="en-US" dirty="0">
                <a:solidFill>
                  <a:srgbClr val="0000FF"/>
                </a:solidFill>
              </a:rPr>
              <a:t>D </a:t>
            </a:r>
            <a:r>
              <a:rPr lang="en-US" dirty="0" err="1">
                <a:solidFill>
                  <a:srgbClr val="0000FF"/>
                </a:solidFill>
              </a:rPr>
              <a:t>d</a:t>
            </a:r>
            <a:r>
              <a:rPr lang="en-US" dirty="0">
                <a:solidFill>
                  <a:srgbClr val="0000FF"/>
                </a:solidFill>
              </a:rPr>
              <a:t>; </a:t>
            </a:r>
          </a:p>
          <a:p>
            <a:r>
              <a:rPr lang="en-US" dirty="0"/>
              <a:t>	</a:t>
            </a:r>
            <a:r>
              <a:rPr lang="en-US" b="1" dirty="0" err="1"/>
              <a:t>d.show</a:t>
            </a:r>
            <a:r>
              <a:rPr lang="en-US" b="1" dirty="0"/>
              <a:t>(); </a:t>
            </a:r>
            <a:r>
              <a:rPr lang="en-US" b="1" dirty="0">
                <a:solidFill>
                  <a:srgbClr val="FF0000"/>
                </a:solidFill>
              </a:rPr>
              <a:t>//  show from A or B?</a:t>
            </a:r>
          </a:p>
          <a:p>
            <a:r>
              <a:rPr lang="en-US" dirty="0"/>
              <a:t>} </a:t>
            </a:r>
          </a:p>
        </p:txBody>
      </p:sp>
      <p:pic>
        <p:nvPicPr>
          <p:cNvPr id="10" name="Picture 9">
            <a:extLst>
              <a:ext uri="{FF2B5EF4-FFF2-40B4-BE49-F238E27FC236}">
                <a16:creationId xmlns:a16="http://schemas.microsoft.com/office/drawing/2014/main" id="{DB0930E4-A910-54FE-D379-4598CDB51489}"/>
              </a:ext>
            </a:extLst>
          </p:cNvPr>
          <p:cNvPicPr>
            <a:picLocks noChangeAspect="1"/>
          </p:cNvPicPr>
          <p:nvPr/>
        </p:nvPicPr>
        <p:blipFill>
          <a:blip r:embed="rId2"/>
          <a:stretch>
            <a:fillRect/>
          </a:stretch>
        </p:blipFill>
        <p:spPr>
          <a:xfrm>
            <a:off x="658997" y="1453116"/>
            <a:ext cx="5238750" cy="3505200"/>
          </a:xfrm>
          <a:prstGeom prst="rect">
            <a:avLst/>
          </a:prstGeom>
        </p:spPr>
      </p:pic>
      <p:sp>
        <p:nvSpPr>
          <p:cNvPr id="13" name="TextBox 12">
            <a:extLst>
              <a:ext uri="{FF2B5EF4-FFF2-40B4-BE49-F238E27FC236}">
                <a16:creationId xmlns:a16="http://schemas.microsoft.com/office/drawing/2014/main" id="{B958872F-F40F-5592-CB60-496008AEF98F}"/>
              </a:ext>
            </a:extLst>
          </p:cNvPr>
          <p:cNvSpPr txBox="1"/>
          <p:nvPr/>
        </p:nvSpPr>
        <p:spPr>
          <a:xfrm>
            <a:off x="145312" y="5512237"/>
            <a:ext cx="5752435" cy="923330"/>
          </a:xfrm>
          <a:prstGeom prst="rect">
            <a:avLst/>
          </a:prstGeom>
          <a:solidFill>
            <a:schemeClr val="accent1">
              <a:lumMod val="20000"/>
              <a:lumOff val="80000"/>
            </a:schemeClr>
          </a:solidFill>
        </p:spPr>
        <p:txBody>
          <a:bodyPr wrap="square" rtlCol="0">
            <a:spAutoFit/>
          </a:bodyPr>
          <a:lstStyle/>
          <a:p>
            <a:r>
              <a:rPr lang="en-US" dirty="0">
                <a:solidFill>
                  <a:srgbClr val="C00000"/>
                </a:solidFill>
              </a:rPr>
              <a:t>To avoid ambiguity in Hybrid inheritance we can use of Virtual Base class, so that only one copy of the grand parent is available to child</a:t>
            </a:r>
          </a:p>
        </p:txBody>
      </p:sp>
    </p:spTree>
    <p:extLst>
      <p:ext uri="{BB962C8B-B14F-4D97-AF65-F5344CB8AC3E}">
        <p14:creationId xmlns:p14="http://schemas.microsoft.com/office/powerpoint/2010/main" val="2482396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D67D-A543-AE6E-2142-5731E15F1576}"/>
              </a:ext>
            </a:extLst>
          </p:cNvPr>
          <p:cNvSpPr>
            <a:spLocks noGrp="1"/>
          </p:cNvSpPr>
          <p:nvPr>
            <p:ph type="title"/>
          </p:nvPr>
        </p:nvSpPr>
        <p:spPr>
          <a:xfrm>
            <a:off x="0" y="0"/>
            <a:ext cx="12192000" cy="559908"/>
          </a:xfrm>
          <a:solidFill>
            <a:schemeClr val="accent1">
              <a:lumMod val="20000"/>
              <a:lumOff val="80000"/>
            </a:schemeClr>
          </a:solidFill>
        </p:spPr>
        <p:txBody>
          <a:bodyPr>
            <a:noAutofit/>
          </a:bodyPr>
          <a:lstStyle/>
          <a:p>
            <a:pPr algn="ctr"/>
            <a:br>
              <a:rPr lang="en-US" sz="2800" b="0" i="0" dirty="0">
                <a:effectLst/>
                <a:latin typeface="var(--font-serif)"/>
              </a:rPr>
            </a:br>
            <a:r>
              <a:rPr lang="en-US" sz="2800" b="0" i="0" dirty="0">
                <a:effectLst/>
                <a:latin typeface="var(--font-serif)"/>
              </a:rPr>
              <a:t>Need for Virtual Base Class</a:t>
            </a:r>
            <a:br>
              <a:rPr lang="en-US" sz="2800" b="0" i="0" dirty="0">
                <a:effectLst/>
                <a:latin typeface="var(--font-serif)"/>
              </a:rPr>
            </a:br>
            <a:endParaRPr lang="en-US" sz="2800" dirty="0"/>
          </a:p>
        </p:txBody>
      </p:sp>
      <p:sp>
        <p:nvSpPr>
          <p:cNvPr id="3" name="Content Placeholder 2">
            <a:extLst>
              <a:ext uri="{FF2B5EF4-FFF2-40B4-BE49-F238E27FC236}">
                <a16:creationId xmlns:a16="http://schemas.microsoft.com/office/drawing/2014/main" id="{48A75388-055F-5272-CA41-65BC5CF6643F}"/>
              </a:ext>
            </a:extLst>
          </p:cNvPr>
          <p:cNvSpPr>
            <a:spLocks noGrp="1"/>
          </p:cNvSpPr>
          <p:nvPr>
            <p:ph idx="1"/>
          </p:nvPr>
        </p:nvSpPr>
        <p:spPr>
          <a:xfrm>
            <a:off x="0" y="559907"/>
            <a:ext cx="6188149" cy="5909309"/>
          </a:xfrm>
        </p:spPr>
        <p:txBody>
          <a:bodyPr>
            <a:normAutofit/>
          </a:bodyPr>
          <a:lstStyle/>
          <a:p>
            <a:pPr algn="l">
              <a:buFont typeface="Wingdings" panose="05000000000000000000" pitchFamily="2" charset="2"/>
              <a:buChar char="§"/>
            </a:pPr>
            <a:endParaRPr lang="en-US" sz="2000" b="0" i="0" dirty="0">
              <a:effectLst/>
              <a:latin typeface="var(--font-sans)"/>
            </a:endParaRPr>
          </a:p>
          <a:p>
            <a:pPr algn="l">
              <a:buFont typeface="Wingdings" panose="05000000000000000000" pitchFamily="2" charset="2"/>
              <a:buChar char="§"/>
            </a:pPr>
            <a:r>
              <a:rPr lang="en-US" sz="2000" b="0" i="0" dirty="0">
                <a:effectLst/>
                <a:latin typeface="var(--font-sans)"/>
              </a:rPr>
              <a:t>To </a:t>
            </a:r>
            <a:r>
              <a:rPr lang="en-US" sz="2000" b="1" i="0" dirty="0">
                <a:effectLst/>
                <a:latin typeface="var(--font-sans)"/>
              </a:rPr>
              <a:t>prevent the error </a:t>
            </a:r>
            <a:r>
              <a:rPr lang="en-US" sz="2000" b="0" i="0" dirty="0">
                <a:effectLst/>
                <a:latin typeface="var(--font-sans)"/>
              </a:rPr>
              <a:t>and let the compiler work efficiently, we’ve to use a virtual base class </a:t>
            </a:r>
            <a:r>
              <a:rPr lang="en-US" sz="2000" b="1" i="0" dirty="0">
                <a:effectLst/>
                <a:latin typeface="var(--font-sans)"/>
              </a:rPr>
              <a:t>when HYBRID inheritances occur</a:t>
            </a:r>
            <a:r>
              <a:rPr lang="en-US" sz="2000" b="0" i="0" dirty="0">
                <a:effectLst/>
                <a:latin typeface="var(--font-sans)"/>
              </a:rPr>
              <a:t>. It saves space and </a:t>
            </a:r>
            <a:r>
              <a:rPr lang="en-US" sz="2000" b="1" i="0" dirty="0">
                <a:solidFill>
                  <a:srgbClr val="FF0000"/>
                </a:solidFill>
                <a:effectLst/>
                <a:latin typeface="var(--font-sans)"/>
              </a:rPr>
              <a:t>avoids ambiguity/ diamond problem</a:t>
            </a:r>
          </a:p>
          <a:p>
            <a:pPr algn="l">
              <a:buFont typeface="Wingdings" panose="05000000000000000000" pitchFamily="2" charset="2"/>
              <a:buChar char="§"/>
            </a:pPr>
            <a:endParaRPr lang="en-US" sz="2000" b="1" i="0" dirty="0">
              <a:solidFill>
                <a:srgbClr val="FF0000"/>
              </a:solidFill>
              <a:effectLst/>
              <a:latin typeface="var(--font-sans)"/>
            </a:endParaRPr>
          </a:p>
          <a:p>
            <a:pPr algn="l">
              <a:buFont typeface="Wingdings" panose="05000000000000000000" pitchFamily="2" charset="2"/>
              <a:buChar char="§"/>
            </a:pPr>
            <a:r>
              <a:rPr lang="en-US" sz="2000" b="0" i="0" dirty="0">
                <a:effectLst/>
                <a:latin typeface="var(--font-sans)"/>
              </a:rPr>
              <a:t>When a class is specified as a virtual base class, it </a:t>
            </a:r>
            <a:r>
              <a:rPr lang="en-US" sz="2000" b="1" i="0" dirty="0">
                <a:solidFill>
                  <a:srgbClr val="FF0000"/>
                </a:solidFill>
                <a:effectLst/>
                <a:latin typeface="var(--font-sans)"/>
              </a:rPr>
              <a:t>prevents duplication of its data members</a:t>
            </a:r>
            <a:r>
              <a:rPr lang="en-US" sz="2000" b="0" i="0" dirty="0">
                <a:effectLst/>
                <a:latin typeface="var(--font-sans)"/>
              </a:rPr>
              <a:t>. </a:t>
            </a:r>
          </a:p>
          <a:p>
            <a:pPr algn="l">
              <a:buFont typeface="Wingdings" panose="05000000000000000000" pitchFamily="2" charset="2"/>
              <a:buChar char="§"/>
            </a:pPr>
            <a:endParaRPr lang="en-US" sz="2000" b="0" i="0" dirty="0">
              <a:effectLst/>
              <a:latin typeface="var(--font-sans)"/>
            </a:endParaRPr>
          </a:p>
          <a:p>
            <a:pPr algn="l">
              <a:buFont typeface="Wingdings" panose="05000000000000000000" pitchFamily="2" charset="2"/>
              <a:buChar char="§"/>
            </a:pPr>
            <a:r>
              <a:rPr lang="en-US" sz="2000" b="0" i="0" dirty="0">
                <a:solidFill>
                  <a:srgbClr val="FF0000"/>
                </a:solidFill>
                <a:effectLst/>
                <a:latin typeface="var(--font-sans)"/>
              </a:rPr>
              <a:t>Only one copy of its data members is shared </a:t>
            </a:r>
            <a:r>
              <a:rPr lang="en-US" sz="2000" b="0" i="0" dirty="0">
                <a:effectLst/>
                <a:latin typeface="var(--font-sans)"/>
              </a:rPr>
              <a:t>by all the base classes that use the virtual base class.</a:t>
            </a:r>
          </a:p>
          <a:p>
            <a:pPr algn="l">
              <a:buFont typeface="Wingdings" panose="05000000000000000000" pitchFamily="2" charset="2"/>
              <a:buChar char="§"/>
            </a:pPr>
            <a:endParaRPr lang="en-US" sz="2000" b="0" i="0" dirty="0">
              <a:effectLst/>
              <a:latin typeface="var(--font-sans)"/>
            </a:endParaRPr>
          </a:p>
          <a:p>
            <a:pPr algn="l">
              <a:buFont typeface="Wingdings" panose="05000000000000000000" pitchFamily="2" charset="2"/>
              <a:buChar char="§"/>
            </a:pPr>
            <a:r>
              <a:rPr lang="en-US" sz="2000" b="0" i="0" dirty="0">
                <a:effectLst/>
                <a:latin typeface="var(--font-sans)"/>
              </a:rPr>
              <a:t>If a virtual base class is not used, </a:t>
            </a:r>
            <a:r>
              <a:rPr lang="en-US" sz="2000" b="1" i="0" dirty="0">
                <a:effectLst/>
                <a:highlight>
                  <a:srgbClr val="FFFF00"/>
                </a:highlight>
                <a:latin typeface="var(--font-sans)"/>
              </a:rPr>
              <a:t>all the derived classes will get duplicated data members</a:t>
            </a:r>
            <a:r>
              <a:rPr lang="en-US" sz="2000" b="0" i="0" dirty="0">
                <a:effectLst/>
                <a:latin typeface="var(--font-sans)"/>
              </a:rPr>
              <a:t>. In this case, the compiler cannot decide which one to execute.</a:t>
            </a:r>
          </a:p>
          <a:p>
            <a:pPr>
              <a:buFont typeface="Wingdings" panose="05000000000000000000" pitchFamily="2" charset="2"/>
              <a:buChar char="§"/>
            </a:pPr>
            <a:endParaRPr lang="en-US" sz="2000" dirty="0"/>
          </a:p>
        </p:txBody>
      </p:sp>
      <p:sp>
        <p:nvSpPr>
          <p:cNvPr id="5" name="TextBox 4">
            <a:extLst>
              <a:ext uri="{FF2B5EF4-FFF2-40B4-BE49-F238E27FC236}">
                <a16:creationId xmlns:a16="http://schemas.microsoft.com/office/drawing/2014/main" id="{30253DD5-B608-FD4C-C4F6-547E249B1677}"/>
              </a:ext>
            </a:extLst>
          </p:cNvPr>
          <p:cNvSpPr txBox="1"/>
          <p:nvPr/>
        </p:nvSpPr>
        <p:spPr>
          <a:xfrm>
            <a:off x="6356498" y="559908"/>
            <a:ext cx="5722088" cy="5909310"/>
          </a:xfrm>
          <a:prstGeom prst="rect">
            <a:avLst/>
          </a:prstGeom>
          <a:noFill/>
          <a:ln>
            <a:solidFill>
              <a:schemeClr val="tx1"/>
            </a:solidFill>
          </a:ln>
        </p:spPr>
        <p:txBody>
          <a:bodyPr wrap="square">
            <a:spAutoFit/>
          </a:bodyPr>
          <a:lstStyle/>
          <a:p>
            <a:r>
              <a:rPr lang="en-US" sz="1800" b="0" i="0" u="none" strike="noStrike" dirty="0">
                <a:effectLst/>
                <a:latin typeface="Consolas" panose="020B0609020204030204" pitchFamily="49" charset="0"/>
              </a:rPr>
              <a:t>//AMBIQUITY </a:t>
            </a:r>
          </a:p>
          <a:p>
            <a:r>
              <a:rPr lang="en-US" sz="1800" b="1" i="0" u="none" strike="noStrike" dirty="0">
                <a:effectLst/>
                <a:latin typeface="Consolas" panose="020B0609020204030204" pitchFamily="49" charset="0"/>
              </a:rPr>
              <a:t>class A</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public:    A()</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a:t>
            </a:r>
            <a:r>
              <a:rPr lang="en-US" sz="1800" b="0" i="0" u="none" strike="noStrike" dirty="0" err="1">
                <a:effectLst/>
                <a:latin typeface="Consolas" panose="020B0609020204030204" pitchFamily="49" charset="0"/>
              </a:rPr>
              <a:t>cout</a:t>
            </a:r>
            <a:r>
              <a:rPr lang="en-US" sz="1800" b="0" i="0" u="none" strike="noStrike" dirty="0">
                <a:effectLst/>
                <a:latin typeface="Consolas" panose="020B0609020204030204" pitchFamily="49" charset="0"/>
              </a:rPr>
              <a:t> &lt;&lt; "Constructor A\n";</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a:t>
            </a:r>
            <a:r>
              <a:rPr lang="en-US" sz="1800" i="0" u="none" strike="noStrike" dirty="0">
                <a:effectLst/>
                <a:latin typeface="Consolas" panose="020B0609020204030204" pitchFamily="49" charset="0"/>
              </a:rPr>
              <a:t>void display()</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   </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a:t>
            </a:r>
            <a:r>
              <a:rPr lang="en-US" sz="1800" b="0" i="0" u="none" strike="noStrike" dirty="0" err="1">
                <a:effectLst/>
                <a:latin typeface="Consolas" panose="020B0609020204030204" pitchFamily="49" charset="0"/>
              </a:rPr>
              <a:t>cout</a:t>
            </a:r>
            <a:r>
              <a:rPr lang="en-US" sz="1800" b="0" i="0" u="none" strike="noStrike" dirty="0">
                <a:effectLst/>
                <a:latin typeface="Consolas" panose="020B0609020204030204" pitchFamily="49" charset="0"/>
              </a:rPr>
              <a:t> &lt;&lt; "Hello form Class A \n";</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class B: public A {};</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class C: public A {};</a:t>
            </a:r>
            <a:br>
              <a:rPr lang="en-US" sz="1800" b="0" i="0" u="none" strike="noStrike" dirty="0">
                <a:effectLst/>
                <a:latin typeface="Consolas" panose="020B0609020204030204" pitchFamily="49" charset="0"/>
              </a:rPr>
            </a:br>
            <a:r>
              <a:rPr lang="en-US" sz="1800" b="1" i="0" u="none" strike="noStrike" dirty="0">
                <a:effectLst/>
                <a:highlight>
                  <a:srgbClr val="FFFF00"/>
                </a:highlight>
                <a:latin typeface="Consolas" panose="020B0609020204030204" pitchFamily="49" charset="0"/>
              </a:rPr>
              <a:t>class D: public B, public C {};</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int main()</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D obj;</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a:t>
            </a:r>
            <a:r>
              <a:rPr lang="en-US" sz="1800" b="1" i="0" u="none" strike="noStrike" dirty="0" err="1">
                <a:solidFill>
                  <a:srgbClr val="C00000"/>
                </a:solidFill>
                <a:effectLst/>
                <a:highlight>
                  <a:srgbClr val="FFFF00"/>
                </a:highlight>
                <a:latin typeface="Consolas" panose="020B0609020204030204" pitchFamily="49" charset="0"/>
              </a:rPr>
              <a:t>obj.display</a:t>
            </a:r>
            <a:r>
              <a:rPr lang="en-US" sz="1800" b="1" i="0" u="none" strike="noStrike" dirty="0">
                <a:solidFill>
                  <a:srgbClr val="C00000"/>
                </a:solidFill>
                <a:effectLst/>
                <a:highlight>
                  <a:srgbClr val="FFFF00"/>
                </a:highlight>
                <a:latin typeface="Consolas" panose="020B0609020204030204" pitchFamily="49" charset="0"/>
              </a:rPr>
              <a:t>();//member 'display' is ambiguous</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a:t>
            </a:r>
            <a:endParaRPr lang="en-US" dirty="0"/>
          </a:p>
        </p:txBody>
      </p:sp>
    </p:spTree>
    <p:extLst>
      <p:ext uri="{BB962C8B-B14F-4D97-AF65-F5344CB8AC3E}">
        <p14:creationId xmlns:p14="http://schemas.microsoft.com/office/powerpoint/2010/main" val="2420322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12541D-500B-2049-271A-61CD49AFA818}"/>
              </a:ext>
            </a:extLst>
          </p:cNvPr>
          <p:cNvSpPr txBox="1"/>
          <p:nvPr/>
        </p:nvSpPr>
        <p:spPr>
          <a:xfrm>
            <a:off x="0" y="21262"/>
            <a:ext cx="12192000" cy="1477328"/>
          </a:xfrm>
          <a:prstGeom prst="rect">
            <a:avLst/>
          </a:prstGeom>
          <a:solidFill>
            <a:schemeClr val="accent4">
              <a:lumMod val="40000"/>
              <a:lumOff val="60000"/>
            </a:schemeClr>
          </a:solidFill>
        </p:spPr>
        <p:txBody>
          <a:bodyPr wrap="square">
            <a:spAutoFit/>
          </a:bodyPr>
          <a:lstStyle/>
          <a:p>
            <a:pPr algn="l"/>
            <a:r>
              <a:rPr lang="en-US" b="1" i="0" dirty="0">
                <a:solidFill>
                  <a:srgbClr val="FF0000"/>
                </a:solidFill>
                <a:effectLst/>
                <a:latin typeface="Söhne"/>
              </a:rPr>
              <a:t>Student Record Management with Hybrid Inheritance</a:t>
            </a:r>
          </a:p>
          <a:p>
            <a:pPr algn="l"/>
            <a:r>
              <a:rPr lang="en-US" b="0" i="0" dirty="0">
                <a:effectLst/>
                <a:latin typeface="Söhne"/>
              </a:rPr>
              <a:t>You are developing a program to manage student records that include </a:t>
            </a:r>
            <a:r>
              <a:rPr lang="en-US" b="1" i="0" dirty="0">
                <a:effectLst/>
                <a:latin typeface="Söhne"/>
              </a:rPr>
              <a:t>academic marks </a:t>
            </a:r>
            <a:r>
              <a:rPr lang="en-US" b="0" i="0" dirty="0">
                <a:effectLst/>
                <a:latin typeface="Söhne"/>
              </a:rPr>
              <a:t>and </a:t>
            </a:r>
            <a:r>
              <a:rPr lang="en-US" b="1" i="0" dirty="0">
                <a:effectLst/>
                <a:latin typeface="Söhne"/>
              </a:rPr>
              <a:t>sports achievements. </a:t>
            </a:r>
            <a:r>
              <a:rPr lang="en-US" dirty="0">
                <a:latin typeface="Söhne"/>
              </a:rPr>
              <a:t>Implement a </a:t>
            </a:r>
            <a:r>
              <a:rPr lang="en-US" b="0" i="0" dirty="0">
                <a:effectLst/>
                <a:latin typeface="Söhne"/>
              </a:rPr>
              <a:t>C++ program using </a:t>
            </a:r>
            <a:r>
              <a:rPr lang="en-US" b="1" i="0" dirty="0">
                <a:effectLst/>
                <a:latin typeface="Söhne"/>
              </a:rPr>
              <a:t>hybrid</a:t>
            </a:r>
            <a:r>
              <a:rPr lang="en-US" b="0" i="0" dirty="0">
                <a:effectLst/>
                <a:latin typeface="Söhne"/>
              </a:rPr>
              <a:t> </a:t>
            </a:r>
            <a:r>
              <a:rPr lang="en-US" b="1" i="0" dirty="0">
                <a:effectLst/>
                <a:latin typeface="Söhne"/>
              </a:rPr>
              <a:t>inheritance</a:t>
            </a:r>
            <a:r>
              <a:rPr lang="en-US" b="0" i="0" dirty="0">
                <a:effectLst/>
                <a:latin typeface="Söhne"/>
              </a:rPr>
              <a:t> to represent and display a student's information, marks, sports details, and overall </a:t>
            </a:r>
            <a:r>
              <a:rPr lang="en-US" b="1" i="0" dirty="0">
                <a:effectLst/>
                <a:latin typeface="Söhne"/>
              </a:rPr>
              <a:t>result</a:t>
            </a:r>
            <a:r>
              <a:rPr lang="en-US" b="0" i="0" dirty="0">
                <a:effectLst/>
                <a:latin typeface="Söhne"/>
              </a:rPr>
              <a:t>. The program should allow you to input student data and display the </a:t>
            </a:r>
            <a:r>
              <a:rPr lang="en-US" b="1" i="0" dirty="0">
                <a:effectLst/>
                <a:latin typeface="Söhne"/>
              </a:rPr>
              <a:t>result</a:t>
            </a:r>
            <a:r>
              <a:rPr lang="en-US" b="0" i="0" dirty="0">
                <a:effectLst/>
                <a:latin typeface="Söhne"/>
              </a:rPr>
              <a:t>.</a:t>
            </a:r>
          </a:p>
          <a:p>
            <a:pPr algn="l"/>
            <a:endParaRPr lang="en-US" b="0" i="0" dirty="0">
              <a:effectLst/>
              <a:latin typeface="Söhne"/>
            </a:endParaRPr>
          </a:p>
        </p:txBody>
      </p:sp>
      <p:sp>
        <p:nvSpPr>
          <p:cNvPr id="7" name="TextBox 6">
            <a:extLst>
              <a:ext uri="{FF2B5EF4-FFF2-40B4-BE49-F238E27FC236}">
                <a16:creationId xmlns:a16="http://schemas.microsoft.com/office/drawing/2014/main" id="{D1DA50C4-C526-BA90-C231-434044188890}"/>
              </a:ext>
            </a:extLst>
          </p:cNvPr>
          <p:cNvSpPr txBox="1"/>
          <p:nvPr/>
        </p:nvSpPr>
        <p:spPr>
          <a:xfrm>
            <a:off x="60249" y="1588301"/>
            <a:ext cx="6124352" cy="5078313"/>
          </a:xfrm>
          <a:prstGeom prst="rect">
            <a:avLst/>
          </a:prstGeom>
          <a:solidFill>
            <a:schemeClr val="accent3">
              <a:lumMod val="20000"/>
              <a:lumOff val="80000"/>
            </a:schemeClr>
          </a:solidFill>
        </p:spPr>
        <p:txBody>
          <a:bodyPr wrap="square">
            <a:spAutoFit/>
          </a:bodyPr>
          <a:lstStyle/>
          <a:p>
            <a:r>
              <a:rPr lang="en-US" b="1" dirty="0"/>
              <a:t>INPUT:</a:t>
            </a:r>
          </a:p>
          <a:p>
            <a:r>
              <a:rPr lang="en-US" dirty="0"/>
              <a:t>Student Name: Sachin</a:t>
            </a:r>
          </a:p>
          <a:p>
            <a:r>
              <a:rPr lang="en-US" dirty="0"/>
              <a:t>Roll Number: 102</a:t>
            </a:r>
          </a:p>
          <a:p>
            <a:r>
              <a:rPr lang="en-US" dirty="0"/>
              <a:t>Math Marks: 95</a:t>
            </a:r>
          </a:p>
          <a:p>
            <a:r>
              <a:rPr lang="en-US" dirty="0"/>
              <a:t>Science Marks: 88</a:t>
            </a:r>
          </a:p>
          <a:p>
            <a:r>
              <a:rPr lang="en-US" dirty="0"/>
              <a:t>Favorite Sport: Cricket</a:t>
            </a:r>
          </a:p>
          <a:p>
            <a:r>
              <a:rPr lang="en-US" dirty="0"/>
              <a:t>Sport Score: 80</a:t>
            </a:r>
          </a:p>
          <a:p>
            <a:endParaRPr lang="en-US" dirty="0"/>
          </a:p>
          <a:p>
            <a:r>
              <a:rPr lang="en-US" b="1" dirty="0"/>
              <a:t>OUTPUT:</a:t>
            </a:r>
          </a:p>
          <a:p>
            <a:r>
              <a:rPr lang="en-US" dirty="0"/>
              <a:t>Name: Sachin</a:t>
            </a:r>
          </a:p>
          <a:p>
            <a:r>
              <a:rPr lang="en-US" dirty="0"/>
              <a:t>Roll Number: 102</a:t>
            </a:r>
          </a:p>
          <a:p>
            <a:r>
              <a:rPr lang="en-US" dirty="0"/>
              <a:t>Math Marks: 95</a:t>
            </a:r>
          </a:p>
          <a:p>
            <a:r>
              <a:rPr lang="en-US" dirty="0"/>
              <a:t>Science Marks: 88</a:t>
            </a:r>
          </a:p>
          <a:p>
            <a:r>
              <a:rPr lang="en-US" dirty="0"/>
              <a:t>Sport: Cricket</a:t>
            </a:r>
          </a:p>
          <a:p>
            <a:r>
              <a:rPr lang="en-US" dirty="0"/>
              <a:t>Sport Score: 80</a:t>
            </a:r>
          </a:p>
          <a:p>
            <a:r>
              <a:rPr lang="en-US" dirty="0"/>
              <a:t>Total Marks: 183</a:t>
            </a:r>
          </a:p>
          <a:p>
            <a:r>
              <a:rPr lang="en-US" dirty="0"/>
              <a:t>Overall Result: 263</a:t>
            </a:r>
          </a:p>
          <a:p>
            <a:endParaRPr lang="en-US" b="1" dirty="0"/>
          </a:p>
        </p:txBody>
      </p:sp>
      <p:sp>
        <p:nvSpPr>
          <p:cNvPr id="8" name="Rectangle 7">
            <a:extLst>
              <a:ext uri="{FF2B5EF4-FFF2-40B4-BE49-F238E27FC236}">
                <a16:creationId xmlns:a16="http://schemas.microsoft.com/office/drawing/2014/main" id="{19F17872-7948-0FF2-17C3-13F5EA390900}"/>
              </a:ext>
            </a:extLst>
          </p:cNvPr>
          <p:cNvSpPr/>
          <p:nvPr/>
        </p:nvSpPr>
        <p:spPr>
          <a:xfrm>
            <a:off x="8091377" y="1705947"/>
            <a:ext cx="1148316" cy="7761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9" name="Rectangle 8">
            <a:extLst>
              <a:ext uri="{FF2B5EF4-FFF2-40B4-BE49-F238E27FC236}">
                <a16:creationId xmlns:a16="http://schemas.microsoft.com/office/drawing/2014/main" id="{99275B34-5B0F-7569-4601-14A856D5F6DE}"/>
              </a:ext>
            </a:extLst>
          </p:cNvPr>
          <p:cNvSpPr/>
          <p:nvPr/>
        </p:nvSpPr>
        <p:spPr>
          <a:xfrm>
            <a:off x="6563832" y="2973572"/>
            <a:ext cx="1148316" cy="7761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Marks</a:t>
            </a:r>
          </a:p>
        </p:txBody>
      </p:sp>
      <p:sp>
        <p:nvSpPr>
          <p:cNvPr id="10" name="Rectangle 9">
            <a:extLst>
              <a:ext uri="{FF2B5EF4-FFF2-40B4-BE49-F238E27FC236}">
                <a16:creationId xmlns:a16="http://schemas.microsoft.com/office/drawing/2014/main" id="{26F08DD9-B2D2-B120-38B7-29554D166A8E}"/>
              </a:ext>
            </a:extLst>
          </p:cNvPr>
          <p:cNvSpPr/>
          <p:nvPr/>
        </p:nvSpPr>
        <p:spPr>
          <a:xfrm>
            <a:off x="9739423" y="3259227"/>
            <a:ext cx="1148316" cy="7761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Sports</a:t>
            </a:r>
          </a:p>
        </p:txBody>
      </p:sp>
      <p:sp>
        <p:nvSpPr>
          <p:cNvPr id="11" name="Rectangle 10">
            <a:extLst>
              <a:ext uri="{FF2B5EF4-FFF2-40B4-BE49-F238E27FC236}">
                <a16:creationId xmlns:a16="http://schemas.microsoft.com/office/drawing/2014/main" id="{055C596A-D0EF-766C-8D5B-8C103A4B11C1}"/>
              </a:ext>
            </a:extLst>
          </p:cNvPr>
          <p:cNvSpPr/>
          <p:nvPr/>
        </p:nvSpPr>
        <p:spPr>
          <a:xfrm>
            <a:off x="8091377" y="5177754"/>
            <a:ext cx="1148316" cy="7761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Result</a:t>
            </a:r>
          </a:p>
        </p:txBody>
      </p:sp>
      <p:cxnSp>
        <p:nvCxnSpPr>
          <p:cNvPr id="13" name="Connector: Elbow 12">
            <a:extLst>
              <a:ext uri="{FF2B5EF4-FFF2-40B4-BE49-F238E27FC236}">
                <a16:creationId xmlns:a16="http://schemas.microsoft.com/office/drawing/2014/main" id="{BEAA69D5-E891-9974-4EC0-5DB6B68A8BE7}"/>
              </a:ext>
            </a:extLst>
          </p:cNvPr>
          <p:cNvCxnSpPr>
            <a:cxnSpLocks/>
          </p:cNvCxnSpPr>
          <p:nvPr/>
        </p:nvCxnSpPr>
        <p:spPr>
          <a:xfrm rot="10800000" flipV="1">
            <a:off x="6948376" y="2226509"/>
            <a:ext cx="953387" cy="7470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4A4DB1B8-D249-D103-2E92-880F0B31706D}"/>
              </a:ext>
            </a:extLst>
          </p:cNvPr>
          <p:cNvCxnSpPr>
            <a:cxnSpLocks/>
          </p:cNvCxnSpPr>
          <p:nvPr/>
        </p:nvCxnSpPr>
        <p:spPr>
          <a:xfrm rot="16200000" flipH="1">
            <a:off x="9473725" y="2099698"/>
            <a:ext cx="531397" cy="16905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6F794C84-5099-45C5-7E3C-579AB43F5C09}"/>
              </a:ext>
            </a:extLst>
          </p:cNvPr>
          <p:cNvCxnSpPr>
            <a:cxnSpLocks/>
            <a:stCxn id="9" idx="2"/>
            <a:endCxn id="11" idx="0"/>
          </p:cNvCxnSpPr>
          <p:nvPr/>
        </p:nvCxnSpPr>
        <p:spPr>
          <a:xfrm rot="16200000" flipH="1">
            <a:off x="7187760" y="3699978"/>
            <a:ext cx="1428005" cy="152754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8337F219-9B6E-0F16-86ED-7D3D0713F9B6}"/>
              </a:ext>
            </a:extLst>
          </p:cNvPr>
          <p:cNvCxnSpPr>
            <a:cxnSpLocks/>
          </p:cNvCxnSpPr>
          <p:nvPr/>
        </p:nvCxnSpPr>
        <p:spPr>
          <a:xfrm rot="5400000">
            <a:off x="8977461" y="3962135"/>
            <a:ext cx="1256341" cy="11748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730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B9DDDF-F121-28D4-DC32-9DB733DB316A}"/>
              </a:ext>
            </a:extLst>
          </p:cNvPr>
          <p:cNvSpPr txBox="1"/>
          <p:nvPr/>
        </p:nvSpPr>
        <p:spPr>
          <a:xfrm>
            <a:off x="1" y="0"/>
            <a:ext cx="5943600" cy="6001643"/>
          </a:xfrm>
          <a:prstGeom prst="rect">
            <a:avLst/>
          </a:prstGeom>
          <a:noFill/>
          <a:ln>
            <a:solidFill>
              <a:srgbClr val="0000FF"/>
            </a:solidFill>
          </a:ln>
        </p:spPr>
        <p:txBody>
          <a:bodyPr wrap="square">
            <a:spAutoFit/>
          </a:bodyPr>
          <a:lstStyle/>
          <a:p>
            <a:r>
              <a:rPr lang="en-US" sz="1600" b="1" dirty="0">
                <a:solidFill>
                  <a:srgbClr val="FF0000"/>
                </a:solidFill>
              </a:rPr>
              <a:t>//creating hybrid inheritance (</a:t>
            </a:r>
            <a:r>
              <a:rPr lang="en-US" sz="1600" b="1" dirty="0" err="1">
                <a:solidFill>
                  <a:srgbClr val="FF0000"/>
                </a:solidFill>
              </a:rPr>
              <a:t>hierarchial</a:t>
            </a:r>
            <a:r>
              <a:rPr lang="en-US" sz="1600" b="1" dirty="0">
                <a:solidFill>
                  <a:srgbClr val="FF0000"/>
                </a:solidFill>
              </a:rPr>
              <a:t> + multiple)</a:t>
            </a:r>
          </a:p>
          <a:p>
            <a:r>
              <a:rPr lang="en-US" sz="1600" b="1" dirty="0"/>
              <a:t>#include&lt;iostream&gt;</a:t>
            </a:r>
          </a:p>
          <a:p>
            <a:r>
              <a:rPr lang="en-US" sz="1600" b="1" dirty="0"/>
              <a:t>using namespace std;</a:t>
            </a:r>
          </a:p>
          <a:p>
            <a:endParaRPr lang="en-US" sz="1600" b="1" dirty="0"/>
          </a:p>
          <a:p>
            <a:r>
              <a:rPr lang="en-US" sz="1600" b="1" dirty="0">
                <a:solidFill>
                  <a:srgbClr val="FF0000"/>
                </a:solidFill>
              </a:rPr>
              <a:t>class Student</a:t>
            </a:r>
          </a:p>
          <a:p>
            <a:r>
              <a:rPr lang="en-US" sz="1600" b="1" dirty="0"/>
              <a:t>{  public: int </a:t>
            </a:r>
            <a:r>
              <a:rPr lang="en-US" sz="1600" b="1" dirty="0" err="1"/>
              <a:t>rno</a:t>
            </a:r>
            <a:r>
              <a:rPr lang="en-US" sz="1600" b="1" dirty="0"/>
              <a:t>; string name;</a:t>
            </a:r>
          </a:p>
          <a:p>
            <a:r>
              <a:rPr lang="en-US" sz="1600" b="1" dirty="0"/>
              <a:t>   void </a:t>
            </a:r>
            <a:r>
              <a:rPr lang="en-US" sz="1600" b="1" dirty="0" err="1"/>
              <a:t>readStudent</a:t>
            </a:r>
            <a:r>
              <a:rPr lang="en-US" sz="1600" b="1" dirty="0"/>
              <a:t>(){ cout&lt;&lt;"Enter </a:t>
            </a:r>
            <a:r>
              <a:rPr lang="en-US" sz="1600" b="1" dirty="0" err="1"/>
              <a:t>rno</a:t>
            </a:r>
            <a:r>
              <a:rPr lang="en-US" sz="1600" b="1" dirty="0"/>
              <a:t> and name";    </a:t>
            </a:r>
          </a:p>
          <a:p>
            <a:r>
              <a:rPr lang="en-US" sz="1600" b="1" dirty="0"/>
              <a:t>  </a:t>
            </a:r>
            <a:r>
              <a:rPr lang="en-US" sz="1600" b="1" dirty="0" err="1"/>
              <a:t>cin</a:t>
            </a:r>
            <a:r>
              <a:rPr lang="en-US" sz="1600" b="1" dirty="0"/>
              <a:t>&gt;&gt;</a:t>
            </a:r>
            <a:r>
              <a:rPr lang="en-US" sz="1600" b="1" dirty="0" err="1"/>
              <a:t>rno</a:t>
            </a:r>
            <a:r>
              <a:rPr lang="en-US" sz="1600" b="1" dirty="0"/>
              <a:t>&gt;&gt;name;  }	</a:t>
            </a:r>
          </a:p>
          <a:p>
            <a:r>
              <a:rPr lang="en-US" sz="1600" b="1" dirty="0"/>
              <a:t>};</a:t>
            </a:r>
          </a:p>
          <a:p>
            <a:endParaRPr lang="en-US" sz="1600" b="1" dirty="0"/>
          </a:p>
          <a:p>
            <a:r>
              <a:rPr lang="en-US" sz="1600" b="1" dirty="0">
                <a:solidFill>
                  <a:srgbClr val="FF0000"/>
                </a:solidFill>
                <a:highlight>
                  <a:srgbClr val="FFFF00"/>
                </a:highlight>
              </a:rPr>
              <a:t>class Marks: virtual public Student</a:t>
            </a:r>
          </a:p>
          <a:p>
            <a:r>
              <a:rPr lang="en-US" sz="1600" b="1" dirty="0"/>
              <a:t>{</a:t>
            </a:r>
          </a:p>
          <a:p>
            <a:r>
              <a:rPr lang="en-US" sz="1600" b="1" dirty="0"/>
              <a:t>public: int </a:t>
            </a:r>
            <a:r>
              <a:rPr lang="en-US" sz="1600" b="1" dirty="0" err="1"/>
              <a:t>m,p</a:t>
            </a:r>
            <a:r>
              <a:rPr lang="en-US" sz="1600" b="1" dirty="0"/>
              <a:t>;</a:t>
            </a:r>
          </a:p>
          <a:p>
            <a:r>
              <a:rPr lang="en-US" sz="1600" b="1" dirty="0"/>
              <a:t> void </a:t>
            </a:r>
            <a:r>
              <a:rPr lang="en-US" sz="1600" b="1" dirty="0" err="1"/>
              <a:t>readMarks</a:t>
            </a:r>
            <a:r>
              <a:rPr lang="en-US" sz="1600" b="1" dirty="0"/>
              <a:t>()</a:t>
            </a:r>
          </a:p>
          <a:p>
            <a:r>
              <a:rPr lang="en-US" sz="1600" b="1" dirty="0"/>
              <a:t>{ </a:t>
            </a:r>
          </a:p>
          <a:p>
            <a:r>
              <a:rPr lang="en-US" sz="1600" b="1" dirty="0"/>
              <a:t>cout&lt;&lt;"Enter marks in </a:t>
            </a:r>
            <a:r>
              <a:rPr lang="en-US" sz="1600" b="1" dirty="0" err="1"/>
              <a:t>maths</a:t>
            </a:r>
            <a:r>
              <a:rPr lang="en-US" sz="1600" b="1" dirty="0"/>
              <a:t> and </a:t>
            </a:r>
            <a:r>
              <a:rPr lang="en-US" sz="1600" b="1" dirty="0" err="1"/>
              <a:t>phisics</a:t>
            </a:r>
            <a:r>
              <a:rPr lang="en-US" sz="1600" b="1" dirty="0"/>
              <a:t> \n";</a:t>
            </a:r>
            <a:r>
              <a:rPr lang="en-US" sz="1600" b="1" dirty="0" err="1"/>
              <a:t>cin</a:t>
            </a:r>
            <a:r>
              <a:rPr lang="en-US" sz="1600" b="1" dirty="0"/>
              <a:t>&gt;&gt;m&gt;&gt;p; }	</a:t>
            </a:r>
          </a:p>
          <a:p>
            <a:r>
              <a:rPr lang="en-US" sz="1600" b="1" dirty="0"/>
              <a:t>};</a:t>
            </a:r>
          </a:p>
          <a:p>
            <a:endParaRPr lang="en-US" sz="1600" b="1" dirty="0"/>
          </a:p>
          <a:p>
            <a:r>
              <a:rPr lang="en-US" sz="1600" b="1" dirty="0">
                <a:solidFill>
                  <a:srgbClr val="FF0000"/>
                </a:solidFill>
                <a:highlight>
                  <a:srgbClr val="FFFF00"/>
                </a:highlight>
              </a:rPr>
              <a:t>class Sports: virtual public Student</a:t>
            </a:r>
          </a:p>
          <a:p>
            <a:r>
              <a:rPr lang="en-US" sz="1600" b="1" dirty="0"/>
              <a:t>{ </a:t>
            </a:r>
          </a:p>
          <a:p>
            <a:r>
              <a:rPr lang="en-US" sz="1600" b="1" dirty="0"/>
              <a:t>   public: int score;</a:t>
            </a:r>
          </a:p>
          <a:p>
            <a:r>
              <a:rPr lang="en-US" sz="1600" b="1" dirty="0"/>
              <a:t>  void </a:t>
            </a:r>
            <a:r>
              <a:rPr lang="en-US" sz="1600" b="1" dirty="0" err="1"/>
              <a:t>readSport</a:t>
            </a:r>
            <a:r>
              <a:rPr lang="en-US" sz="1600" b="1" dirty="0"/>
              <a:t>(){ cout&lt;&lt;"Enter score in sports  \n";</a:t>
            </a:r>
            <a:r>
              <a:rPr lang="en-US" sz="1600" b="1" dirty="0" err="1"/>
              <a:t>cin</a:t>
            </a:r>
            <a:r>
              <a:rPr lang="en-US" sz="1600" b="1" dirty="0"/>
              <a:t>&gt;&gt;score; }		</a:t>
            </a:r>
          </a:p>
          <a:p>
            <a:r>
              <a:rPr lang="en-US" sz="1600" b="1" dirty="0"/>
              <a:t>};</a:t>
            </a:r>
          </a:p>
        </p:txBody>
      </p:sp>
      <p:sp>
        <p:nvSpPr>
          <p:cNvPr id="7" name="TextBox 6">
            <a:extLst>
              <a:ext uri="{FF2B5EF4-FFF2-40B4-BE49-F238E27FC236}">
                <a16:creationId xmlns:a16="http://schemas.microsoft.com/office/drawing/2014/main" id="{A0F33804-3C68-561D-8C65-409D142472F0}"/>
              </a:ext>
            </a:extLst>
          </p:cNvPr>
          <p:cNvSpPr txBox="1"/>
          <p:nvPr/>
        </p:nvSpPr>
        <p:spPr>
          <a:xfrm>
            <a:off x="5943601" y="1"/>
            <a:ext cx="6324599" cy="4770537"/>
          </a:xfrm>
          <a:prstGeom prst="rect">
            <a:avLst/>
          </a:prstGeom>
          <a:noFill/>
          <a:ln>
            <a:solidFill>
              <a:srgbClr val="FF0000"/>
            </a:solidFill>
          </a:ln>
        </p:spPr>
        <p:txBody>
          <a:bodyPr wrap="square">
            <a:spAutoFit/>
          </a:bodyPr>
          <a:lstStyle/>
          <a:p>
            <a:r>
              <a:rPr lang="en-US" sz="1600" b="1" dirty="0">
                <a:solidFill>
                  <a:srgbClr val="FF0000"/>
                </a:solidFill>
              </a:rPr>
              <a:t>class </a:t>
            </a:r>
            <a:r>
              <a:rPr lang="en-US" sz="1600" b="1" dirty="0" err="1">
                <a:solidFill>
                  <a:srgbClr val="FF0000"/>
                </a:solidFill>
              </a:rPr>
              <a:t>Result:public</a:t>
            </a:r>
            <a:r>
              <a:rPr lang="en-US" sz="1600" b="1" dirty="0">
                <a:solidFill>
                  <a:srgbClr val="FF0000"/>
                </a:solidFill>
              </a:rPr>
              <a:t> </a:t>
            </a:r>
            <a:r>
              <a:rPr lang="en-US" sz="1600" b="1" dirty="0" err="1">
                <a:solidFill>
                  <a:srgbClr val="FF0000"/>
                </a:solidFill>
              </a:rPr>
              <a:t>Marks,public</a:t>
            </a:r>
            <a:r>
              <a:rPr lang="en-US" sz="1600" b="1" dirty="0">
                <a:solidFill>
                  <a:srgbClr val="FF0000"/>
                </a:solidFill>
              </a:rPr>
              <a:t> Sports</a:t>
            </a:r>
          </a:p>
          <a:p>
            <a:r>
              <a:rPr lang="en-US" sz="1600" b="1" dirty="0"/>
              <a:t>{ </a:t>
            </a:r>
          </a:p>
          <a:p>
            <a:r>
              <a:rPr lang="en-US" sz="1600" b="1" dirty="0"/>
              <a:t>public:</a:t>
            </a:r>
          </a:p>
          <a:p>
            <a:r>
              <a:rPr lang="en-US" sz="1600" b="1" dirty="0"/>
              <a:t> int </a:t>
            </a:r>
            <a:r>
              <a:rPr lang="en-US" sz="1600" b="1" dirty="0" err="1"/>
              <a:t>tot_score</a:t>
            </a:r>
            <a:r>
              <a:rPr lang="en-US" sz="1600" b="1" dirty="0"/>
              <a:t>; float avg;</a:t>
            </a:r>
          </a:p>
          <a:p>
            <a:r>
              <a:rPr lang="en-US" sz="1600" b="1" dirty="0"/>
              <a:t>   void </a:t>
            </a:r>
            <a:r>
              <a:rPr lang="en-US" sz="1600" b="1" dirty="0" err="1"/>
              <a:t>showResult</a:t>
            </a:r>
            <a:r>
              <a:rPr lang="en-US" sz="1600" b="1" dirty="0"/>
              <a:t>(){  </a:t>
            </a:r>
            <a:r>
              <a:rPr lang="en-US" sz="1600" b="1" dirty="0" err="1"/>
              <a:t>tot_score</a:t>
            </a:r>
            <a:r>
              <a:rPr lang="en-US" sz="1600" b="1" dirty="0"/>
              <a:t>=</a:t>
            </a:r>
            <a:r>
              <a:rPr lang="en-US" sz="1600" b="1" dirty="0" err="1"/>
              <a:t>m+p+score</a:t>
            </a:r>
            <a:r>
              <a:rPr lang="en-US" sz="1600" b="1" dirty="0"/>
              <a:t>; cout&lt;&lt;"Total score="&lt;&lt;</a:t>
            </a:r>
            <a:r>
              <a:rPr lang="en-US" sz="1600" b="1" dirty="0" err="1"/>
              <a:t>tot_score</a:t>
            </a:r>
            <a:r>
              <a:rPr lang="en-US" sz="1600" b="1" dirty="0"/>
              <a:t>;</a:t>
            </a:r>
          </a:p>
          <a:p>
            <a:r>
              <a:rPr lang="en-US" sz="1600" b="1" dirty="0"/>
              <a:t>      avg=(float)</a:t>
            </a:r>
            <a:r>
              <a:rPr lang="en-US" sz="1600" b="1" dirty="0" err="1"/>
              <a:t>tot_score</a:t>
            </a:r>
            <a:r>
              <a:rPr lang="en-US" sz="1600" b="1" dirty="0"/>
              <a:t>/3; if(avg&lt;40) cout&lt;&lt;" Failed \n"; else cout&lt;&lt;"passed \n";}</a:t>
            </a:r>
          </a:p>
          <a:p>
            <a:r>
              <a:rPr lang="en-US" sz="1600" b="1" dirty="0"/>
              <a:t>};</a:t>
            </a:r>
          </a:p>
          <a:p>
            <a:endParaRPr lang="en-US" sz="1600" b="1" dirty="0"/>
          </a:p>
          <a:p>
            <a:r>
              <a:rPr lang="en-US" sz="1600" b="1" dirty="0"/>
              <a:t>int main()</a:t>
            </a:r>
          </a:p>
          <a:p>
            <a:r>
              <a:rPr lang="en-US" sz="1600" b="1" dirty="0"/>
              <a:t>{</a:t>
            </a:r>
          </a:p>
          <a:p>
            <a:r>
              <a:rPr lang="en-US" sz="1600" b="1" dirty="0"/>
              <a:t>	Result r;</a:t>
            </a:r>
          </a:p>
          <a:p>
            <a:r>
              <a:rPr lang="en-US" sz="1600" b="1" dirty="0"/>
              <a:t>	</a:t>
            </a:r>
            <a:r>
              <a:rPr lang="en-US" sz="1600" b="1" dirty="0" err="1"/>
              <a:t>r.readStudent</a:t>
            </a:r>
            <a:r>
              <a:rPr lang="en-US" sz="1600" b="1" dirty="0"/>
              <a:t>();</a:t>
            </a:r>
          </a:p>
          <a:p>
            <a:r>
              <a:rPr lang="en-US" sz="1600" b="1" dirty="0"/>
              <a:t>	</a:t>
            </a:r>
            <a:r>
              <a:rPr lang="en-US" sz="1600" b="1" dirty="0" err="1"/>
              <a:t>r.readMarks</a:t>
            </a:r>
            <a:r>
              <a:rPr lang="en-US" sz="1600" b="1" dirty="0"/>
              <a:t>();</a:t>
            </a:r>
          </a:p>
          <a:p>
            <a:r>
              <a:rPr lang="en-US" sz="1600" b="1" dirty="0"/>
              <a:t>                    </a:t>
            </a:r>
            <a:r>
              <a:rPr lang="en-US" sz="1600" b="1" dirty="0" err="1"/>
              <a:t>r.readSport</a:t>
            </a:r>
            <a:r>
              <a:rPr lang="en-US" sz="1600" b="1" dirty="0"/>
              <a:t>();</a:t>
            </a:r>
          </a:p>
          <a:p>
            <a:r>
              <a:rPr lang="en-US" sz="1600" b="1" dirty="0"/>
              <a:t>                   </a:t>
            </a:r>
            <a:r>
              <a:rPr lang="en-US" sz="1600" b="1" dirty="0" err="1"/>
              <a:t>r.showResult</a:t>
            </a:r>
            <a:r>
              <a:rPr lang="en-US" sz="1600" b="1" dirty="0"/>
              <a:t>();</a:t>
            </a:r>
          </a:p>
          <a:p>
            <a:r>
              <a:rPr lang="en-US" sz="1600" b="1" dirty="0"/>
              <a:t>                   return 0;</a:t>
            </a:r>
          </a:p>
          <a:p>
            <a:r>
              <a:rPr lang="en-US" sz="1600" b="1" dirty="0"/>
              <a:t>}</a:t>
            </a:r>
            <a:endParaRPr lang="en-US" sz="1400" dirty="0"/>
          </a:p>
        </p:txBody>
      </p:sp>
    </p:spTree>
    <p:extLst>
      <p:ext uri="{BB962C8B-B14F-4D97-AF65-F5344CB8AC3E}">
        <p14:creationId xmlns:p14="http://schemas.microsoft.com/office/powerpoint/2010/main" val="1317337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691A16-7815-701C-5FA4-45A99410788E}"/>
              </a:ext>
            </a:extLst>
          </p:cNvPr>
          <p:cNvSpPr txBox="1"/>
          <p:nvPr/>
        </p:nvSpPr>
        <p:spPr>
          <a:xfrm>
            <a:off x="-1772" y="0"/>
            <a:ext cx="12193772" cy="1200329"/>
          </a:xfrm>
          <a:prstGeom prst="rect">
            <a:avLst/>
          </a:prstGeom>
          <a:noFill/>
        </p:spPr>
        <p:txBody>
          <a:bodyPr wrap="square">
            <a:spAutoFit/>
          </a:bodyPr>
          <a:lstStyle/>
          <a:p>
            <a:r>
              <a:rPr lang="en-US" b="0" i="0" dirty="0">
                <a:solidFill>
                  <a:srgbClr val="FF0000"/>
                </a:solidFill>
                <a:effectLst/>
                <a:latin typeface="Söhne"/>
              </a:rPr>
              <a:t>"Hospital Patient Information System Using Hybrid Inheritance" </a:t>
            </a:r>
            <a:endParaRPr lang="en-US" dirty="0">
              <a:solidFill>
                <a:srgbClr val="FF0000"/>
              </a:solidFill>
              <a:latin typeface="Söhne"/>
            </a:endParaRPr>
          </a:p>
          <a:p>
            <a:r>
              <a:rPr lang="en-US" b="0" i="0" dirty="0">
                <a:effectLst/>
                <a:latin typeface="Söhne"/>
              </a:rPr>
              <a:t>Build a C++ program for a hospital to manage patient records. </a:t>
            </a:r>
          </a:p>
          <a:p>
            <a:r>
              <a:rPr lang="en-US" b="0" i="0" dirty="0">
                <a:effectLst/>
                <a:latin typeface="Söhne"/>
              </a:rPr>
              <a:t>Employ hybrid inheritance to store </a:t>
            </a:r>
            <a:r>
              <a:rPr lang="en-US" b="1" i="0" dirty="0">
                <a:effectLst/>
                <a:latin typeface="Söhne"/>
              </a:rPr>
              <a:t>patient details, medical history</a:t>
            </a:r>
            <a:r>
              <a:rPr lang="en-US" b="0" i="0" dirty="0">
                <a:effectLst/>
                <a:latin typeface="Söhne"/>
              </a:rPr>
              <a:t>, and </a:t>
            </a:r>
            <a:r>
              <a:rPr lang="en-US" b="1" i="0" dirty="0">
                <a:effectLst/>
                <a:latin typeface="Söhne"/>
              </a:rPr>
              <a:t>billing information</a:t>
            </a:r>
            <a:r>
              <a:rPr lang="en-US" b="0" i="0" dirty="0">
                <a:effectLst/>
                <a:latin typeface="Söhne"/>
              </a:rPr>
              <a:t>. </a:t>
            </a:r>
          </a:p>
          <a:p>
            <a:r>
              <a:rPr lang="en-US" b="0" i="0" dirty="0">
                <a:effectLst/>
                <a:latin typeface="Söhne"/>
              </a:rPr>
              <a:t>Include the functionality to generate itemized bills for patients. </a:t>
            </a:r>
            <a:endParaRPr lang="en-US" dirty="0"/>
          </a:p>
        </p:txBody>
      </p:sp>
      <p:sp>
        <p:nvSpPr>
          <p:cNvPr id="7" name="TextBox 6">
            <a:extLst>
              <a:ext uri="{FF2B5EF4-FFF2-40B4-BE49-F238E27FC236}">
                <a16:creationId xmlns:a16="http://schemas.microsoft.com/office/drawing/2014/main" id="{86D28CB3-07CA-5715-04C7-279D5EAC2159}"/>
              </a:ext>
            </a:extLst>
          </p:cNvPr>
          <p:cNvSpPr txBox="1"/>
          <p:nvPr/>
        </p:nvSpPr>
        <p:spPr>
          <a:xfrm>
            <a:off x="74428" y="1334685"/>
            <a:ext cx="6124352" cy="5355312"/>
          </a:xfrm>
          <a:prstGeom prst="rect">
            <a:avLst/>
          </a:prstGeom>
          <a:solidFill>
            <a:schemeClr val="accent1">
              <a:lumMod val="40000"/>
              <a:lumOff val="60000"/>
            </a:schemeClr>
          </a:solidFill>
        </p:spPr>
        <p:txBody>
          <a:bodyPr wrap="square">
            <a:spAutoFit/>
          </a:bodyPr>
          <a:lstStyle/>
          <a:p>
            <a:r>
              <a:rPr lang="en-US" b="1" dirty="0"/>
              <a:t>INPUT</a:t>
            </a:r>
          </a:p>
          <a:p>
            <a:r>
              <a:rPr lang="en-US" dirty="0"/>
              <a:t>Patient Name: John Smith</a:t>
            </a:r>
          </a:p>
          <a:p>
            <a:r>
              <a:rPr lang="en-US" dirty="0"/>
              <a:t>Patient ID: 101</a:t>
            </a:r>
          </a:p>
          <a:p>
            <a:r>
              <a:rPr lang="en-US" dirty="0"/>
              <a:t>Diagnosis: Fever</a:t>
            </a:r>
          </a:p>
          <a:p>
            <a:r>
              <a:rPr lang="en-US" dirty="0"/>
              <a:t>Treatment: Prescribed medication</a:t>
            </a:r>
          </a:p>
          <a:p>
            <a:r>
              <a:rPr lang="en-US" dirty="0"/>
              <a:t>Total Charges: Rs. 7500.00</a:t>
            </a:r>
          </a:p>
          <a:p>
            <a:endParaRPr lang="en-US" dirty="0"/>
          </a:p>
          <a:p>
            <a:r>
              <a:rPr lang="en-US" b="1" dirty="0"/>
              <a:t>OUTPUT:</a:t>
            </a:r>
          </a:p>
          <a:p>
            <a:r>
              <a:rPr lang="en-US" dirty="0"/>
              <a:t>Patient Record:</a:t>
            </a:r>
          </a:p>
          <a:p>
            <a:r>
              <a:rPr lang="en-US" dirty="0"/>
              <a:t>Patient Name: John Smith</a:t>
            </a:r>
          </a:p>
          <a:p>
            <a:r>
              <a:rPr lang="en-US" dirty="0"/>
              <a:t>Patient ID: 101</a:t>
            </a:r>
          </a:p>
          <a:p>
            <a:r>
              <a:rPr lang="en-US" dirty="0"/>
              <a:t>Diagnosis: Fever</a:t>
            </a:r>
          </a:p>
          <a:p>
            <a:r>
              <a:rPr lang="en-US" dirty="0"/>
              <a:t>Treatment: Prescribed medication</a:t>
            </a:r>
          </a:p>
          <a:p>
            <a:r>
              <a:rPr lang="en-US" dirty="0"/>
              <a:t>Total Charges: Rs. 7500.00</a:t>
            </a:r>
          </a:p>
          <a:p>
            <a:endParaRPr lang="en-US" dirty="0"/>
          </a:p>
          <a:p>
            <a:r>
              <a:rPr lang="en-US" dirty="0"/>
              <a:t>Itemized Bill:</a:t>
            </a:r>
          </a:p>
          <a:p>
            <a:r>
              <a:rPr lang="en-US" dirty="0"/>
              <a:t>----------------</a:t>
            </a:r>
          </a:p>
          <a:p>
            <a:r>
              <a:rPr lang="en-US" dirty="0"/>
              <a:t>Total Amount Due: Rs. 7500.00</a:t>
            </a:r>
          </a:p>
          <a:p>
            <a:endParaRPr lang="en-US" dirty="0"/>
          </a:p>
        </p:txBody>
      </p:sp>
      <p:sp>
        <p:nvSpPr>
          <p:cNvPr id="2" name="Rectangle 1">
            <a:extLst>
              <a:ext uri="{FF2B5EF4-FFF2-40B4-BE49-F238E27FC236}">
                <a16:creationId xmlns:a16="http://schemas.microsoft.com/office/drawing/2014/main" id="{3C0C9F83-42E9-C9B4-C1A2-2E27223EC7FC}"/>
              </a:ext>
            </a:extLst>
          </p:cNvPr>
          <p:cNvSpPr/>
          <p:nvPr/>
        </p:nvSpPr>
        <p:spPr>
          <a:xfrm>
            <a:off x="8091377" y="1892595"/>
            <a:ext cx="1148316" cy="7761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Patient</a:t>
            </a:r>
          </a:p>
        </p:txBody>
      </p:sp>
      <p:sp>
        <p:nvSpPr>
          <p:cNvPr id="3" name="Rectangle 2">
            <a:extLst>
              <a:ext uri="{FF2B5EF4-FFF2-40B4-BE49-F238E27FC236}">
                <a16:creationId xmlns:a16="http://schemas.microsoft.com/office/drawing/2014/main" id="{A0295E28-F2F3-AFAE-A907-B7F4074F0BD1}"/>
              </a:ext>
            </a:extLst>
          </p:cNvPr>
          <p:cNvSpPr/>
          <p:nvPr/>
        </p:nvSpPr>
        <p:spPr>
          <a:xfrm>
            <a:off x="6563831" y="2973572"/>
            <a:ext cx="1835890" cy="7761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MedicalHistory</a:t>
            </a:r>
            <a:endParaRPr lang="en-US" dirty="0"/>
          </a:p>
        </p:txBody>
      </p:sp>
      <p:sp>
        <p:nvSpPr>
          <p:cNvPr id="4" name="Rectangle 3">
            <a:extLst>
              <a:ext uri="{FF2B5EF4-FFF2-40B4-BE49-F238E27FC236}">
                <a16:creationId xmlns:a16="http://schemas.microsoft.com/office/drawing/2014/main" id="{986AE2B0-7DDE-A7D8-1494-C2E4BE0F9D27}"/>
              </a:ext>
            </a:extLst>
          </p:cNvPr>
          <p:cNvSpPr/>
          <p:nvPr/>
        </p:nvSpPr>
        <p:spPr>
          <a:xfrm>
            <a:off x="8091377" y="5177754"/>
            <a:ext cx="1648046" cy="7761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PatientRecord</a:t>
            </a:r>
            <a:endParaRPr lang="en-US" dirty="0"/>
          </a:p>
        </p:txBody>
      </p:sp>
      <p:cxnSp>
        <p:nvCxnSpPr>
          <p:cNvPr id="6" name="Connector: Elbow 5">
            <a:extLst>
              <a:ext uri="{FF2B5EF4-FFF2-40B4-BE49-F238E27FC236}">
                <a16:creationId xmlns:a16="http://schemas.microsoft.com/office/drawing/2014/main" id="{36FB56F2-7E19-EEB9-6CF3-363D2EE98BED}"/>
              </a:ext>
            </a:extLst>
          </p:cNvPr>
          <p:cNvCxnSpPr>
            <a:cxnSpLocks/>
          </p:cNvCxnSpPr>
          <p:nvPr/>
        </p:nvCxnSpPr>
        <p:spPr>
          <a:xfrm rot="5400000">
            <a:off x="7559747" y="2057400"/>
            <a:ext cx="304800" cy="15275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00667ABA-0575-47B2-982C-92BF8524EA05}"/>
              </a:ext>
            </a:extLst>
          </p:cNvPr>
          <p:cNvCxnSpPr>
            <a:cxnSpLocks/>
          </p:cNvCxnSpPr>
          <p:nvPr/>
        </p:nvCxnSpPr>
        <p:spPr>
          <a:xfrm rot="16200000" flipH="1">
            <a:off x="9473725" y="2099698"/>
            <a:ext cx="531397" cy="16905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6731400D-D6AD-33B4-406B-9142CDAA32CD}"/>
              </a:ext>
            </a:extLst>
          </p:cNvPr>
          <p:cNvCxnSpPr>
            <a:cxnSpLocks/>
            <a:stCxn id="3" idx="2"/>
            <a:endCxn id="4" idx="0"/>
          </p:cNvCxnSpPr>
          <p:nvPr/>
        </p:nvCxnSpPr>
        <p:spPr>
          <a:xfrm rot="16200000" flipH="1">
            <a:off x="7484586" y="3746939"/>
            <a:ext cx="1428005" cy="143362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15EDF2AC-0574-7AAE-3AB2-C62836E9D1AF}"/>
              </a:ext>
            </a:extLst>
          </p:cNvPr>
          <p:cNvCxnSpPr>
            <a:cxnSpLocks/>
          </p:cNvCxnSpPr>
          <p:nvPr/>
        </p:nvCxnSpPr>
        <p:spPr>
          <a:xfrm rot="5400000">
            <a:off x="8977461" y="3962135"/>
            <a:ext cx="1256341" cy="11748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985F45A-4BE8-05AB-AE38-4A6638C86D8C}"/>
              </a:ext>
            </a:extLst>
          </p:cNvPr>
          <p:cNvSpPr/>
          <p:nvPr/>
        </p:nvSpPr>
        <p:spPr>
          <a:xfrm>
            <a:off x="9739423" y="3259227"/>
            <a:ext cx="1148316" cy="7761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Billing</a:t>
            </a:r>
          </a:p>
        </p:txBody>
      </p:sp>
    </p:spTree>
    <p:extLst>
      <p:ext uri="{BB962C8B-B14F-4D97-AF65-F5344CB8AC3E}">
        <p14:creationId xmlns:p14="http://schemas.microsoft.com/office/powerpoint/2010/main" val="279912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0E87-DE6E-9389-F580-9F7761DFCC11}"/>
              </a:ext>
            </a:extLst>
          </p:cNvPr>
          <p:cNvSpPr>
            <a:spLocks noGrp="1"/>
          </p:cNvSpPr>
          <p:nvPr>
            <p:ph type="title"/>
          </p:nvPr>
        </p:nvSpPr>
        <p:spPr>
          <a:xfrm>
            <a:off x="0" y="2"/>
            <a:ext cx="12192000" cy="681036"/>
          </a:xfrm>
          <a:solidFill>
            <a:schemeClr val="accent1">
              <a:lumMod val="20000"/>
              <a:lumOff val="80000"/>
            </a:schemeClr>
          </a:solidFill>
        </p:spPr>
        <p:txBody>
          <a:bodyPr>
            <a:normAutofit/>
          </a:bodyPr>
          <a:lstStyle/>
          <a:p>
            <a:pPr algn="ctr"/>
            <a:r>
              <a:rPr lang="en-US" sz="3200" b="1" i="0" dirty="0">
                <a:effectLst/>
                <a:latin typeface="__Source_Sans_Pro_fea366"/>
              </a:rPr>
              <a:t>Types of inheritance in C++</a:t>
            </a:r>
            <a:endParaRPr lang="en-US" sz="3200" dirty="0"/>
          </a:p>
        </p:txBody>
      </p:sp>
      <p:pic>
        <p:nvPicPr>
          <p:cNvPr id="7" name="Picture 6">
            <a:extLst>
              <a:ext uri="{FF2B5EF4-FFF2-40B4-BE49-F238E27FC236}">
                <a16:creationId xmlns:a16="http://schemas.microsoft.com/office/drawing/2014/main" id="{D9A0B612-9B42-D6A9-1943-4D65F8E79E66}"/>
              </a:ext>
            </a:extLst>
          </p:cNvPr>
          <p:cNvPicPr>
            <a:picLocks noChangeAspect="1"/>
          </p:cNvPicPr>
          <p:nvPr/>
        </p:nvPicPr>
        <p:blipFill rotWithShape="1">
          <a:blip r:embed="rId2"/>
          <a:srcRect l="6079" t="1043" r="4472" b="17777"/>
          <a:stretch/>
        </p:blipFill>
        <p:spPr>
          <a:xfrm>
            <a:off x="223283" y="755466"/>
            <a:ext cx="6570922" cy="5567362"/>
          </a:xfrm>
          <a:prstGeom prst="rect">
            <a:avLst/>
          </a:prstGeom>
        </p:spPr>
      </p:pic>
    </p:spTree>
    <p:extLst>
      <p:ext uri="{BB962C8B-B14F-4D97-AF65-F5344CB8AC3E}">
        <p14:creationId xmlns:p14="http://schemas.microsoft.com/office/powerpoint/2010/main" val="2543625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F02890-BD96-C035-35CD-F2241D5D1583}"/>
              </a:ext>
            </a:extLst>
          </p:cNvPr>
          <p:cNvSpPr txBox="1"/>
          <p:nvPr/>
        </p:nvSpPr>
        <p:spPr>
          <a:xfrm>
            <a:off x="1" y="25360"/>
            <a:ext cx="5901070" cy="7201972"/>
          </a:xfrm>
          <a:prstGeom prst="rect">
            <a:avLst/>
          </a:prstGeom>
          <a:noFill/>
        </p:spPr>
        <p:txBody>
          <a:bodyPr wrap="square">
            <a:spAutoFit/>
          </a:bodyPr>
          <a:lstStyle/>
          <a:p>
            <a:r>
              <a:rPr lang="en-US" sz="1400" b="1" dirty="0">
                <a:solidFill>
                  <a:srgbClr val="FF0000"/>
                </a:solidFill>
              </a:rPr>
              <a:t>class Patient {</a:t>
            </a:r>
          </a:p>
          <a:p>
            <a:r>
              <a:rPr lang="en-US" sz="1400" dirty="0"/>
              <a:t>protected:</a:t>
            </a:r>
          </a:p>
          <a:p>
            <a:r>
              <a:rPr lang="en-US" sz="1400" dirty="0"/>
              <a:t>    string name;     int </a:t>
            </a:r>
            <a:r>
              <a:rPr lang="en-US" sz="1400" dirty="0" err="1"/>
              <a:t>patientID</a:t>
            </a:r>
            <a:r>
              <a:rPr lang="en-US" sz="1400" dirty="0"/>
              <a:t>;</a:t>
            </a:r>
          </a:p>
          <a:p>
            <a:r>
              <a:rPr lang="en-US" sz="1400" dirty="0"/>
              <a:t>public:</a:t>
            </a:r>
          </a:p>
          <a:p>
            <a:r>
              <a:rPr lang="en-US" sz="1400" dirty="0"/>
              <a:t>    void </a:t>
            </a:r>
            <a:r>
              <a:rPr lang="en-US" sz="1400" b="1" dirty="0" err="1"/>
              <a:t>setPatientInfo</a:t>
            </a:r>
            <a:r>
              <a:rPr lang="en-US" sz="1400" dirty="0"/>
              <a:t>(const std::string&amp; _name, int _</a:t>
            </a:r>
            <a:r>
              <a:rPr lang="en-US" sz="1400" dirty="0" err="1"/>
              <a:t>patientID</a:t>
            </a:r>
            <a:r>
              <a:rPr lang="en-US" sz="1400" dirty="0"/>
              <a:t>) {</a:t>
            </a:r>
          </a:p>
          <a:p>
            <a:r>
              <a:rPr lang="en-US" sz="1400" dirty="0"/>
              <a:t>        name = _name;         </a:t>
            </a:r>
            <a:r>
              <a:rPr lang="en-US" sz="1400" dirty="0" err="1"/>
              <a:t>patientID</a:t>
            </a:r>
            <a:r>
              <a:rPr lang="en-US" sz="1400" dirty="0"/>
              <a:t> = _</a:t>
            </a:r>
            <a:r>
              <a:rPr lang="en-US" sz="1400" dirty="0" err="1"/>
              <a:t>patientID</a:t>
            </a:r>
            <a:r>
              <a:rPr lang="en-US" sz="1400" dirty="0"/>
              <a:t>;</a:t>
            </a:r>
          </a:p>
          <a:p>
            <a:r>
              <a:rPr lang="en-US" sz="1400" dirty="0"/>
              <a:t>    }</a:t>
            </a:r>
          </a:p>
          <a:p>
            <a:r>
              <a:rPr lang="en-US" sz="1400" dirty="0"/>
              <a:t>    void </a:t>
            </a:r>
            <a:r>
              <a:rPr lang="en-US" sz="1400" b="1" dirty="0" err="1"/>
              <a:t>displayPatientInfo</a:t>
            </a:r>
            <a:r>
              <a:rPr lang="en-US" sz="1400" dirty="0"/>
              <a:t>() {</a:t>
            </a:r>
          </a:p>
          <a:p>
            <a:r>
              <a:rPr lang="en-US" sz="1400" dirty="0"/>
              <a:t>        cout &lt;&lt; "Patient Name: " &lt;&lt; name &lt;&lt; "\n";</a:t>
            </a:r>
          </a:p>
          <a:p>
            <a:r>
              <a:rPr lang="en-US" sz="1400" dirty="0"/>
              <a:t>        cout &lt;&lt; "Patient ID: " &lt;&lt; </a:t>
            </a:r>
            <a:r>
              <a:rPr lang="en-US" sz="1400" dirty="0" err="1"/>
              <a:t>patientID</a:t>
            </a:r>
            <a:r>
              <a:rPr lang="en-US" sz="1400" dirty="0"/>
              <a:t> &lt;&lt; "\n";</a:t>
            </a:r>
          </a:p>
          <a:p>
            <a:r>
              <a:rPr lang="en-US" sz="1400" dirty="0"/>
              <a:t>    }</a:t>
            </a:r>
          </a:p>
          <a:p>
            <a:r>
              <a:rPr lang="en-US" sz="1400" dirty="0"/>
              <a:t>};</a:t>
            </a:r>
          </a:p>
          <a:p>
            <a:r>
              <a:rPr lang="en-US" sz="1400" b="1" dirty="0">
                <a:solidFill>
                  <a:srgbClr val="FF0000"/>
                </a:solidFill>
              </a:rPr>
              <a:t>class </a:t>
            </a:r>
            <a:r>
              <a:rPr lang="en-US" sz="1400" b="1" dirty="0" err="1">
                <a:solidFill>
                  <a:srgbClr val="FF0000"/>
                </a:solidFill>
              </a:rPr>
              <a:t>MedicalHistory</a:t>
            </a:r>
            <a:r>
              <a:rPr lang="en-US" sz="1400" b="1" dirty="0">
                <a:solidFill>
                  <a:srgbClr val="FF0000"/>
                </a:solidFill>
              </a:rPr>
              <a:t> : virtual public Patient {</a:t>
            </a:r>
          </a:p>
          <a:p>
            <a:r>
              <a:rPr lang="en-US" sz="1400" dirty="0"/>
              <a:t>protected:     string diagnosis;     string treatment;</a:t>
            </a:r>
          </a:p>
          <a:p>
            <a:r>
              <a:rPr lang="en-US" sz="1400" dirty="0"/>
              <a:t>public:</a:t>
            </a:r>
          </a:p>
          <a:p>
            <a:r>
              <a:rPr lang="en-US" sz="1400" dirty="0"/>
              <a:t>    void </a:t>
            </a:r>
            <a:r>
              <a:rPr lang="en-US" sz="1400" b="1" dirty="0" err="1"/>
              <a:t>setMedicalHistory</a:t>
            </a:r>
            <a:r>
              <a:rPr lang="en-US" sz="1400" dirty="0"/>
              <a:t>(string _</a:t>
            </a:r>
            <a:r>
              <a:rPr lang="en-US" sz="1400" dirty="0" err="1"/>
              <a:t>diagnosis,string</a:t>
            </a:r>
            <a:r>
              <a:rPr lang="en-US" sz="1400" dirty="0"/>
              <a:t>  _treatment) {</a:t>
            </a:r>
          </a:p>
          <a:p>
            <a:r>
              <a:rPr lang="en-US" sz="1400" dirty="0"/>
              <a:t>        diagnosis = _diagnosis;</a:t>
            </a:r>
          </a:p>
          <a:p>
            <a:r>
              <a:rPr lang="en-US" sz="1400" dirty="0"/>
              <a:t>        treatment = _treatment;</a:t>
            </a:r>
          </a:p>
          <a:p>
            <a:r>
              <a:rPr lang="en-US" sz="1400" dirty="0"/>
              <a:t>    }</a:t>
            </a:r>
          </a:p>
          <a:p>
            <a:r>
              <a:rPr lang="en-US" sz="1400" dirty="0"/>
              <a:t>    void </a:t>
            </a:r>
            <a:r>
              <a:rPr lang="en-US" sz="1400" b="1" dirty="0" err="1"/>
              <a:t>displayMedicalHistory</a:t>
            </a:r>
            <a:r>
              <a:rPr lang="en-US" sz="1400" dirty="0"/>
              <a:t>() {</a:t>
            </a:r>
          </a:p>
          <a:p>
            <a:r>
              <a:rPr lang="en-US" sz="1400" dirty="0"/>
              <a:t>        </a:t>
            </a:r>
            <a:r>
              <a:rPr lang="en-US" sz="1400" dirty="0" err="1"/>
              <a:t>cout</a:t>
            </a:r>
            <a:r>
              <a:rPr lang="en-US" sz="1400" dirty="0"/>
              <a:t> &lt;&lt; "Diagnosis: " &lt;&lt; diagnosis &lt;&lt; "\n";</a:t>
            </a:r>
          </a:p>
          <a:p>
            <a:r>
              <a:rPr lang="en-US" sz="1400" dirty="0"/>
              <a:t>        </a:t>
            </a:r>
            <a:r>
              <a:rPr lang="en-US" sz="1400" dirty="0" err="1"/>
              <a:t>cout</a:t>
            </a:r>
            <a:r>
              <a:rPr lang="en-US" sz="1400" dirty="0"/>
              <a:t> &lt;&lt; "Treatment: " &lt;&lt; treatment &lt;&lt; "\n";</a:t>
            </a:r>
          </a:p>
          <a:p>
            <a:r>
              <a:rPr lang="en-US" sz="1400" dirty="0"/>
              <a:t>    }</a:t>
            </a:r>
          </a:p>
          <a:p>
            <a:r>
              <a:rPr lang="en-US" sz="1400" dirty="0"/>
              <a:t>};</a:t>
            </a:r>
          </a:p>
          <a:p>
            <a:r>
              <a:rPr lang="en-US" sz="1400" b="1" dirty="0">
                <a:solidFill>
                  <a:srgbClr val="FF0000"/>
                </a:solidFill>
              </a:rPr>
              <a:t>class </a:t>
            </a:r>
            <a:r>
              <a:rPr lang="en-US" sz="1400" b="1" dirty="0" err="1">
                <a:solidFill>
                  <a:srgbClr val="FF0000"/>
                </a:solidFill>
              </a:rPr>
              <a:t>BillingInformation</a:t>
            </a:r>
            <a:r>
              <a:rPr lang="en-US" sz="1400" b="1" dirty="0">
                <a:solidFill>
                  <a:srgbClr val="FF0000"/>
                </a:solidFill>
              </a:rPr>
              <a:t> : virtual  public Patient {</a:t>
            </a:r>
          </a:p>
          <a:p>
            <a:r>
              <a:rPr lang="en-US" sz="1400" dirty="0"/>
              <a:t>protected:     double </a:t>
            </a:r>
            <a:r>
              <a:rPr lang="en-US" sz="1400" dirty="0" err="1"/>
              <a:t>totalCharges</a:t>
            </a:r>
            <a:r>
              <a:rPr lang="en-US" sz="1400" dirty="0"/>
              <a:t>; </a:t>
            </a:r>
          </a:p>
          <a:p>
            <a:r>
              <a:rPr lang="en-US" sz="1400" dirty="0"/>
              <a:t>public:</a:t>
            </a:r>
          </a:p>
          <a:p>
            <a:r>
              <a:rPr lang="en-US" sz="1400" dirty="0"/>
              <a:t>    void </a:t>
            </a:r>
            <a:r>
              <a:rPr lang="en-US" sz="1400" b="1" dirty="0" err="1"/>
              <a:t>setBillingInformation</a:t>
            </a:r>
            <a:r>
              <a:rPr lang="en-US" sz="1400" dirty="0"/>
              <a:t>(double _</a:t>
            </a:r>
            <a:r>
              <a:rPr lang="en-US" sz="1400" dirty="0" err="1"/>
              <a:t>totalCharges</a:t>
            </a:r>
            <a:r>
              <a:rPr lang="en-US" sz="1400" dirty="0"/>
              <a:t>) {</a:t>
            </a:r>
          </a:p>
          <a:p>
            <a:r>
              <a:rPr lang="en-US" sz="1400" dirty="0"/>
              <a:t>        </a:t>
            </a:r>
            <a:r>
              <a:rPr lang="en-US" sz="1400" dirty="0" err="1"/>
              <a:t>totalCharges</a:t>
            </a:r>
            <a:r>
              <a:rPr lang="en-US" sz="1400" dirty="0"/>
              <a:t> = _</a:t>
            </a:r>
            <a:r>
              <a:rPr lang="en-US" sz="1400" dirty="0" err="1"/>
              <a:t>totalCharges</a:t>
            </a:r>
            <a:r>
              <a:rPr lang="en-US" sz="1400" dirty="0"/>
              <a:t>;</a:t>
            </a:r>
          </a:p>
          <a:p>
            <a:r>
              <a:rPr lang="en-US" sz="1400" dirty="0"/>
              <a:t>    }</a:t>
            </a:r>
          </a:p>
          <a:p>
            <a:endParaRPr lang="en-US" sz="1400" dirty="0"/>
          </a:p>
          <a:p>
            <a:endParaRPr lang="en-US" sz="1400" dirty="0"/>
          </a:p>
          <a:p>
            <a:endParaRPr lang="en-US" sz="1400" dirty="0"/>
          </a:p>
        </p:txBody>
      </p:sp>
      <p:sp>
        <p:nvSpPr>
          <p:cNvPr id="7" name="TextBox 6">
            <a:extLst>
              <a:ext uri="{FF2B5EF4-FFF2-40B4-BE49-F238E27FC236}">
                <a16:creationId xmlns:a16="http://schemas.microsoft.com/office/drawing/2014/main" id="{B68BCB33-4111-7361-CC32-F8A74654487F}"/>
              </a:ext>
            </a:extLst>
          </p:cNvPr>
          <p:cNvSpPr txBox="1"/>
          <p:nvPr/>
        </p:nvSpPr>
        <p:spPr>
          <a:xfrm>
            <a:off x="5901071" y="-10362"/>
            <a:ext cx="6290929" cy="6986528"/>
          </a:xfrm>
          <a:prstGeom prst="rect">
            <a:avLst/>
          </a:prstGeom>
          <a:noFill/>
        </p:spPr>
        <p:txBody>
          <a:bodyPr wrap="square">
            <a:spAutoFit/>
          </a:bodyPr>
          <a:lstStyle/>
          <a:p>
            <a:r>
              <a:rPr lang="en-US" sz="1400" dirty="0"/>
              <a:t>    void </a:t>
            </a:r>
            <a:r>
              <a:rPr lang="en-US" sz="1400" b="1" dirty="0" err="1"/>
              <a:t>displayBillingInformation</a:t>
            </a:r>
            <a:r>
              <a:rPr lang="en-US" sz="1400" dirty="0"/>
              <a:t>() {</a:t>
            </a:r>
          </a:p>
          <a:p>
            <a:r>
              <a:rPr lang="en-US" sz="1400" dirty="0"/>
              <a:t>        </a:t>
            </a:r>
            <a:r>
              <a:rPr lang="en-US" sz="1400" dirty="0" err="1"/>
              <a:t>cout</a:t>
            </a:r>
            <a:r>
              <a:rPr lang="en-US" sz="1400" dirty="0"/>
              <a:t> &lt;&lt; "Total Charges: $" &lt;&lt; </a:t>
            </a:r>
            <a:r>
              <a:rPr lang="en-US" sz="1400" dirty="0" err="1"/>
              <a:t>totalCharges</a:t>
            </a:r>
            <a:r>
              <a:rPr lang="en-US" sz="1400" dirty="0"/>
              <a:t> &lt;&lt; "\n";</a:t>
            </a:r>
          </a:p>
          <a:p>
            <a:r>
              <a:rPr lang="en-US" sz="1400" dirty="0"/>
              <a:t>    }</a:t>
            </a:r>
          </a:p>
          <a:p>
            <a:r>
              <a:rPr lang="en-US" sz="1400" dirty="0"/>
              <a:t>    double </a:t>
            </a:r>
            <a:r>
              <a:rPr lang="en-US" sz="1400" dirty="0" err="1"/>
              <a:t>getBillingAmount</a:t>
            </a:r>
            <a:r>
              <a:rPr lang="en-US" sz="1400" dirty="0"/>
              <a:t>() {</a:t>
            </a:r>
          </a:p>
          <a:p>
            <a:r>
              <a:rPr lang="en-US" sz="1400" dirty="0"/>
              <a:t>        return </a:t>
            </a:r>
            <a:r>
              <a:rPr lang="en-US" sz="1400" dirty="0" err="1"/>
              <a:t>totalCharges</a:t>
            </a:r>
            <a:r>
              <a:rPr lang="en-US" sz="1400" dirty="0"/>
              <a:t>;</a:t>
            </a:r>
          </a:p>
          <a:p>
            <a:r>
              <a:rPr lang="en-US" sz="1400" dirty="0"/>
              <a:t>    }</a:t>
            </a:r>
          </a:p>
          <a:p>
            <a:r>
              <a:rPr lang="en-US" sz="1400" dirty="0"/>
              <a:t>};</a:t>
            </a:r>
          </a:p>
          <a:p>
            <a:r>
              <a:rPr lang="en-US" sz="1400" b="1" dirty="0">
                <a:solidFill>
                  <a:srgbClr val="FF0000"/>
                </a:solidFill>
              </a:rPr>
              <a:t>class </a:t>
            </a:r>
            <a:r>
              <a:rPr lang="en-US" sz="1400" b="1" dirty="0" err="1">
                <a:solidFill>
                  <a:srgbClr val="FF0000"/>
                </a:solidFill>
              </a:rPr>
              <a:t>PatientRecord</a:t>
            </a:r>
            <a:r>
              <a:rPr lang="en-US" sz="1400" b="1" dirty="0">
                <a:solidFill>
                  <a:srgbClr val="FF0000"/>
                </a:solidFill>
              </a:rPr>
              <a:t> : public </a:t>
            </a:r>
            <a:r>
              <a:rPr lang="en-US" sz="1400" b="1" dirty="0" err="1">
                <a:solidFill>
                  <a:srgbClr val="FF0000"/>
                </a:solidFill>
              </a:rPr>
              <a:t>MedicalHistory</a:t>
            </a:r>
            <a:r>
              <a:rPr lang="en-US" sz="1400" b="1" dirty="0">
                <a:solidFill>
                  <a:srgbClr val="FF0000"/>
                </a:solidFill>
              </a:rPr>
              <a:t>, public </a:t>
            </a:r>
            <a:r>
              <a:rPr lang="en-US" sz="1400" b="1" dirty="0" err="1">
                <a:solidFill>
                  <a:srgbClr val="FF0000"/>
                </a:solidFill>
              </a:rPr>
              <a:t>BillingInformation</a:t>
            </a:r>
            <a:r>
              <a:rPr lang="en-US" sz="1400" b="1" dirty="0">
                <a:solidFill>
                  <a:srgbClr val="FF0000"/>
                </a:solidFill>
              </a:rPr>
              <a:t> {</a:t>
            </a:r>
          </a:p>
          <a:p>
            <a:r>
              <a:rPr lang="en-US" sz="1400" dirty="0"/>
              <a:t>public:</a:t>
            </a:r>
          </a:p>
          <a:p>
            <a:r>
              <a:rPr lang="en-US" sz="1400" dirty="0"/>
              <a:t>    void </a:t>
            </a:r>
            <a:r>
              <a:rPr lang="en-US" sz="1400" dirty="0" err="1"/>
              <a:t>displayPatientRecord</a:t>
            </a:r>
            <a:r>
              <a:rPr lang="en-US" sz="1400" dirty="0"/>
              <a:t>() {</a:t>
            </a:r>
          </a:p>
          <a:p>
            <a:r>
              <a:rPr lang="en-US" sz="1400" dirty="0"/>
              <a:t>        </a:t>
            </a:r>
            <a:r>
              <a:rPr lang="en-US" sz="1400" dirty="0" err="1"/>
              <a:t>displayPatientInfo</a:t>
            </a:r>
            <a:r>
              <a:rPr lang="en-US" sz="1400" dirty="0"/>
              <a:t>();</a:t>
            </a:r>
          </a:p>
          <a:p>
            <a:r>
              <a:rPr lang="en-US" sz="1400" dirty="0"/>
              <a:t>        </a:t>
            </a:r>
            <a:r>
              <a:rPr lang="en-US" sz="1400" dirty="0" err="1"/>
              <a:t>displayMedicalHistory</a:t>
            </a:r>
            <a:r>
              <a:rPr lang="en-US" sz="1400" dirty="0"/>
              <a:t>();</a:t>
            </a:r>
          </a:p>
          <a:p>
            <a:r>
              <a:rPr lang="en-US" sz="1400" dirty="0"/>
              <a:t>        </a:t>
            </a:r>
            <a:r>
              <a:rPr lang="en-US" sz="1400" dirty="0" err="1"/>
              <a:t>displayBillingInformation</a:t>
            </a:r>
            <a:r>
              <a:rPr lang="en-US" sz="1400" dirty="0"/>
              <a:t>();</a:t>
            </a:r>
          </a:p>
          <a:p>
            <a:r>
              <a:rPr lang="en-US" sz="1400" dirty="0"/>
              <a:t>    }</a:t>
            </a:r>
          </a:p>
          <a:p>
            <a:r>
              <a:rPr lang="en-US" sz="1400" dirty="0"/>
              <a:t>    double </a:t>
            </a:r>
            <a:r>
              <a:rPr lang="en-US" sz="1400" dirty="0" err="1"/>
              <a:t>generateItemizedBill</a:t>
            </a:r>
            <a:r>
              <a:rPr lang="en-US" sz="1400" dirty="0"/>
              <a:t>() {</a:t>
            </a:r>
          </a:p>
          <a:p>
            <a:r>
              <a:rPr lang="en-US" sz="1400" dirty="0"/>
              <a:t>        return </a:t>
            </a:r>
            <a:r>
              <a:rPr lang="en-US" sz="1400" dirty="0" err="1"/>
              <a:t>getBillingAmount</a:t>
            </a:r>
            <a:r>
              <a:rPr lang="en-US" sz="1400" dirty="0"/>
              <a:t>();</a:t>
            </a:r>
          </a:p>
          <a:p>
            <a:r>
              <a:rPr lang="en-US" sz="1400" dirty="0"/>
              <a:t>    }</a:t>
            </a:r>
          </a:p>
          <a:p>
            <a:r>
              <a:rPr lang="en-US" sz="1400" dirty="0"/>
              <a:t>};</a:t>
            </a:r>
          </a:p>
          <a:p>
            <a:r>
              <a:rPr lang="en-US" sz="1400" dirty="0"/>
              <a:t>int main() {</a:t>
            </a:r>
          </a:p>
          <a:p>
            <a:r>
              <a:rPr lang="en-US" sz="1400" dirty="0"/>
              <a:t>    </a:t>
            </a:r>
            <a:r>
              <a:rPr lang="en-US" sz="1400" b="1" dirty="0" err="1"/>
              <a:t>PatientRecord</a:t>
            </a:r>
            <a:r>
              <a:rPr lang="en-US" sz="1400" b="1" dirty="0"/>
              <a:t> pt;</a:t>
            </a:r>
          </a:p>
          <a:p>
            <a:r>
              <a:rPr lang="en-US" sz="1400" b="1" dirty="0"/>
              <a:t>    </a:t>
            </a:r>
            <a:r>
              <a:rPr lang="en-US" sz="1400" b="1" dirty="0" err="1"/>
              <a:t>pt.setPatientInfo</a:t>
            </a:r>
            <a:r>
              <a:rPr lang="en-US" sz="1400" b="1" dirty="0"/>
              <a:t>(“Rakesh Patel", 101);</a:t>
            </a:r>
          </a:p>
          <a:p>
            <a:r>
              <a:rPr lang="en-US" sz="1400" dirty="0"/>
              <a:t>    </a:t>
            </a:r>
            <a:r>
              <a:rPr lang="en-US" sz="1400" dirty="0" err="1"/>
              <a:t>pt.setMedicalHistory</a:t>
            </a:r>
            <a:r>
              <a:rPr lang="en-US" sz="1400" dirty="0"/>
              <a:t>("Fever", "Prescribed medication");</a:t>
            </a:r>
          </a:p>
          <a:p>
            <a:r>
              <a:rPr lang="en-US" sz="1400" dirty="0"/>
              <a:t>    </a:t>
            </a:r>
            <a:r>
              <a:rPr lang="en-US" sz="1400" dirty="0" err="1"/>
              <a:t>pt.setBillingInformation</a:t>
            </a:r>
            <a:r>
              <a:rPr lang="en-US" sz="1400" dirty="0"/>
              <a:t>(750.0);</a:t>
            </a:r>
          </a:p>
          <a:p>
            <a:endParaRPr lang="en-US" sz="1400" dirty="0"/>
          </a:p>
          <a:p>
            <a:r>
              <a:rPr lang="en-US" sz="1400" dirty="0"/>
              <a:t>    cout &lt;&lt; "Patient Record:\n";</a:t>
            </a:r>
          </a:p>
          <a:p>
            <a:r>
              <a:rPr lang="en-US" sz="1400" b="1" dirty="0"/>
              <a:t>    </a:t>
            </a:r>
            <a:r>
              <a:rPr lang="en-US" sz="1400" b="1" dirty="0" err="1"/>
              <a:t>pt.displayPatientRecord</a:t>
            </a:r>
            <a:r>
              <a:rPr lang="en-US" sz="1400" b="1" dirty="0"/>
              <a:t>();</a:t>
            </a:r>
          </a:p>
          <a:p>
            <a:r>
              <a:rPr lang="en-US" sz="1400" dirty="0"/>
              <a:t>    cout &lt;&lt; "\</a:t>
            </a:r>
            <a:r>
              <a:rPr lang="en-US" sz="1400" dirty="0" err="1"/>
              <a:t>nItemized</a:t>
            </a:r>
            <a:r>
              <a:rPr lang="en-US" sz="1400" dirty="0"/>
              <a:t> Bill:\n";</a:t>
            </a:r>
          </a:p>
          <a:p>
            <a:r>
              <a:rPr lang="en-US" sz="1400" dirty="0"/>
              <a:t>    cout &lt;&lt; "----------------\n";</a:t>
            </a:r>
          </a:p>
          <a:p>
            <a:r>
              <a:rPr lang="en-US" sz="1400" dirty="0"/>
              <a:t>    </a:t>
            </a:r>
            <a:r>
              <a:rPr lang="en-US" sz="1400" b="1" dirty="0"/>
              <a:t>double </a:t>
            </a:r>
            <a:r>
              <a:rPr lang="en-US" sz="1400" b="1" dirty="0" err="1"/>
              <a:t>billAmount</a:t>
            </a:r>
            <a:r>
              <a:rPr lang="en-US" sz="1400" b="1" dirty="0"/>
              <a:t> = </a:t>
            </a:r>
            <a:r>
              <a:rPr lang="en-US" sz="1400" b="1" dirty="0" err="1"/>
              <a:t>pt.generateItemizedBill</a:t>
            </a:r>
            <a:r>
              <a:rPr lang="en-US" sz="1400" b="1" dirty="0"/>
              <a:t>();</a:t>
            </a:r>
          </a:p>
          <a:p>
            <a:r>
              <a:rPr lang="en-US" sz="1400" dirty="0"/>
              <a:t>    cout &lt;&lt; "Total Amount Due: Rs." &lt;&lt; </a:t>
            </a:r>
            <a:r>
              <a:rPr lang="en-US" sz="1400" dirty="0" err="1"/>
              <a:t>billAmount</a:t>
            </a:r>
            <a:r>
              <a:rPr lang="en-US" sz="1400" dirty="0"/>
              <a:t> &lt;&lt; "\n";</a:t>
            </a:r>
          </a:p>
          <a:p>
            <a:r>
              <a:rPr lang="en-US" sz="1400" dirty="0"/>
              <a:t>    return 0;</a:t>
            </a:r>
          </a:p>
          <a:p>
            <a:r>
              <a:rPr lang="en-US" sz="1400" dirty="0"/>
              <a:t>}</a:t>
            </a:r>
          </a:p>
        </p:txBody>
      </p:sp>
    </p:spTree>
    <p:extLst>
      <p:ext uri="{BB962C8B-B14F-4D97-AF65-F5344CB8AC3E}">
        <p14:creationId xmlns:p14="http://schemas.microsoft.com/office/powerpoint/2010/main" val="2629371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56084E-BAAF-9BE8-838B-729BEE221E1B}"/>
              </a:ext>
            </a:extLst>
          </p:cNvPr>
          <p:cNvSpPr txBox="1"/>
          <p:nvPr/>
        </p:nvSpPr>
        <p:spPr>
          <a:xfrm>
            <a:off x="220625" y="130512"/>
            <a:ext cx="5106287" cy="6463308"/>
          </a:xfrm>
          <a:prstGeom prst="rect">
            <a:avLst/>
          </a:prstGeom>
          <a:noFill/>
        </p:spPr>
        <p:txBody>
          <a:bodyPr wrap="square">
            <a:spAutoFit/>
          </a:bodyPr>
          <a:lstStyle/>
          <a:p>
            <a:r>
              <a:rPr lang="en-US" dirty="0">
                <a:solidFill>
                  <a:srgbClr val="FF0000"/>
                </a:solidFill>
                <a:highlight>
                  <a:srgbClr val="FFFF00"/>
                </a:highlight>
              </a:rPr>
              <a:t>//virtual base class</a:t>
            </a:r>
          </a:p>
          <a:p>
            <a:endParaRPr lang="en-US" dirty="0"/>
          </a:p>
          <a:p>
            <a:r>
              <a:rPr lang="en-US" dirty="0"/>
              <a:t>class Animal {</a:t>
            </a:r>
          </a:p>
          <a:p>
            <a:r>
              <a:rPr lang="en-US" dirty="0"/>
              <a:t>public:</a:t>
            </a:r>
          </a:p>
          <a:p>
            <a:r>
              <a:rPr lang="en-US" dirty="0"/>
              <a:t>    void eat() {</a:t>
            </a:r>
          </a:p>
          <a:p>
            <a:r>
              <a:rPr lang="en-US" dirty="0"/>
              <a:t>        </a:t>
            </a:r>
            <a:r>
              <a:rPr lang="en-US" dirty="0" err="1"/>
              <a:t>cout</a:t>
            </a:r>
            <a:r>
              <a:rPr lang="en-US" dirty="0"/>
              <a:t> &lt;&lt; "Animal is eating" &lt;&lt; std::</a:t>
            </a:r>
            <a:r>
              <a:rPr lang="en-US" dirty="0" err="1"/>
              <a:t>endl</a:t>
            </a:r>
            <a:r>
              <a:rPr lang="en-US" dirty="0"/>
              <a:t>;</a:t>
            </a:r>
          </a:p>
          <a:p>
            <a:r>
              <a:rPr lang="en-US" dirty="0"/>
              <a:t>    }</a:t>
            </a:r>
          </a:p>
          <a:p>
            <a:r>
              <a:rPr lang="en-US" dirty="0"/>
              <a:t>};</a:t>
            </a:r>
          </a:p>
          <a:p>
            <a:endParaRPr lang="en-US" dirty="0"/>
          </a:p>
          <a:p>
            <a:r>
              <a:rPr lang="en-US" dirty="0">
                <a:solidFill>
                  <a:srgbClr val="FF0000"/>
                </a:solidFill>
              </a:rPr>
              <a:t>class Mammal : public </a:t>
            </a:r>
            <a:r>
              <a:rPr lang="en-US" b="1" dirty="0">
                <a:solidFill>
                  <a:srgbClr val="FF0000"/>
                </a:solidFill>
                <a:highlight>
                  <a:srgbClr val="FFFF00"/>
                </a:highlight>
              </a:rPr>
              <a:t>virtual</a:t>
            </a:r>
            <a:r>
              <a:rPr lang="en-US" dirty="0">
                <a:solidFill>
                  <a:srgbClr val="FF0000"/>
                </a:solidFill>
                <a:highlight>
                  <a:srgbClr val="FFFF00"/>
                </a:highlight>
              </a:rPr>
              <a:t> </a:t>
            </a:r>
            <a:r>
              <a:rPr lang="en-US" dirty="0">
                <a:solidFill>
                  <a:srgbClr val="FF0000"/>
                </a:solidFill>
              </a:rPr>
              <a:t>Animal {</a:t>
            </a:r>
          </a:p>
          <a:p>
            <a:r>
              <a:rPr lang="en-US" dirty="0"/>
              <a:t>public:</a:t>
            </a:r>
          </a:p>
          <a:p>
            <a:r>
              <a:rPr lang="en-US" dirty="0"/>
              <a:t>    void breathe() {</a:t>
            </a:r>
          </a:p>
          <a:p>
            <a:r>
              <a:rPr lang="en-US" dirty="0"/>
              <a:t>        </a:t>
            </a:r>
            <a:r>
              <a:rPr lang="en-US" dirty="0" err="1"/>
              <a:t>cout</a:t>
            </a:r>
            <a:r>
              <a:rPr lang="en-US" dirty="0"/>
              <a:t> &lt;&lt; "Mammal is breathing" &lt;&lt; std::</a:t>
            </a:r>
            <a:r>
              <a:rPr lang="en-US" dirty="0" err="1"/>
              <a:t>endl</a:t>
            </a:r>
            <a:r>
              <a:rPr lang="en-US" dirty="0"/>
              <a:t>;</a:t>
            </a:r>
          </a:p>
          <a:p>
            <a:r>
              <a:rPr lang="en-US" dirty="0"/>
              <a:t>    }</a:t>
            </a:r>
          </a:p>
          <a:p>
            <a:r>
              <a:rPr lang="en-US" dirty="0"/>
              <a:t>};</a:t>
            </a:r>
          </a:p>
          <a:p>
            <a:endParaRPr lang="en-US" dirty="0"/>
          </a:p>
          <a:p>
            <a:r>
              <a:rPr lang="en-US" dirty="0">
                <a:solidFill>
                  <a:srgbClr val="FF0000"/>
                </a:solidFill>
              </a:rPr>
              <a:t>class Bird : public </a:t>
            </a:r>
            <a:r>
              <a:rPr lang="en-US" b="1" dirty="0">
                <a:solidFill>
                  <a:srgbClr val="FF0000"/>
                </a:solidFill>
                <a:highlight>
                  <a:srgbClr val="FFFF00"/>
                </a:highlight>
              </a:rPr>
              <a:t>virtual</a:t>
            </a:r>
            <a:r>
              <a:rPr lang="en-US" dirty="0">
                <a:solidFill>
                  <a:srgbClr val="FF0000"/>
                </a:solidFill>
              </a:rPr>
              <a:t> Animal {</a:t>
            </a:r>
          </a:p>
          <a:p>
            <a:r>
              <a:rPr lang="en-US" dirty="0"/>
              <a:t>public:</a:t>
            </a:r>
          </a:p>
          <a:p>
            <a:r>
              <a:rPr lang="en-US" dirty="0"/>
              <a:t>    void fly() {</a:t>
            </a:r>
          </a:p>
          <a:p>
            <a:r>
              <a:rPr lang="en-US" dirty="0"/>
              <a:t>        </a:t>
            </a:r>
            <a:r>
              <a:rPr lang="en-US" dirty="0" err="1"/>
              <a:t>cout</a:t>
            </a:r>
            <a:r>
              <a:rPr lang="en-US" dirty="0"/>
              <a:t> &lt;&lt; "Bird is flying" &lt;&lt; std::</a:t>
            </a:r>
            <a:r>
              <a:rPr lang="en-US" dirty="0" err="1"/>
              <a:t>endl</a:t>
            </a:r>
            <a:r>
              <a:rPr lang="en-US" dirty="0"/>
              <a:t>;</a:t>
            </a:r>
          </a:p>
          <a:p>
            <a:r>
              <a:rPr lang="en-US" dirty="0"/>
              <a:t>    }</a:t>
            </a:r>
          </a:p>
          <a:p>
            <a:r>
              <a:rPr lang="en-US" dirty="0"/>
              <a:t>};</a:t>
            </a:r>
          </a:p>
          <a:p>
            <a:endParaRPr lang="en-US" dirty="0"/>
          </a:p>
        </p:txBody>
      </p:sp>
      <p:sp>
        <p:nvSpPr>
          <p:cNvPr id="7" name="TextBox 6">
            <a:extLst>
              <a:ext uri="{FF2B5EF4-FFF2-40B4-BE49-F238E27FC236}">
                <a16:creationId xmlns:a16="http://schemas.microsoft.com/office/drawing/2014/main" id="{606A5AD1-B5B4-D073-6809-B857D5ED6758}"/>
              </a:ext>
            </a:extLst>
          </p:cNvPr>
          <p:cNvSpPr txBox="1"/>
          <p:nvPr/>
        </p:nvSpPr>
        <p:spPr>
          <a:xfrm>
            <a:off x="5990561" y="130512"/>
            <a:ext cx="6097772" cy="3693319"/>
          </a:xfrm>
          <a:prstGeom prst="rect">
            <a:avLst/>
          </a:prstGeom>
          <a:noFill/>
        </p:spPr>
        <p:txBody>
          <a:bodyPr wrap="square">
            <a:spAutoFit/>
          </a:bodyPr>
          <a:lstStyle/>
          <a:p>
            <a:r>
              <a:rPr lang="en-US" dirty="0">
                <a:solidFill>
                  <a:srgbClr val="FF0000"/>
                </a:solidFill>
              </a:rPr>
              <a:t>class Bat : public Mammal, public Bird {</a:t>
            </a:r>
          </a:p>
          <a:p>
            <a:r>
              <a:rPr lang="en-US" dirty="0"/>
              <a:t>public:</a:t>
            </a:r>
          </a:p>
          <a:p>
            <a:r>
              <a:rPr lang="en-US" dirty="0"/>
              <a:t>    // Bat can access eat(), breathe(), and fly() without ambiguity</a:t>
            </a:r>
          </a:p>
          <a:p>
            <a:r>
              <a:rPr lang="en-US" dirty="0"/>
              <a:t>};</a:t>
            </a:r>
          </a:p>
          <a:p>
            <a:endParaRPr lang="en-US" dirty="0"/>
          </a:p>
          <a:p>
            <a:r>
              <a:rPr lang="en-US" dirty="0"/>
              <a:t>int main() {</a:t>
            </a:r>
          </a:p>
          <a:p>
            <a:r>
              <a:rPr lang="en-US" dirty="0"/>
              <a:t>    Bat </a:t>
            </a:r>
            <a:r>
              <a:rPr lang="en-US" dirty="0" err="1"/>
              <a:t>bat</a:t>
            </a:r>
            <a:r>
              <a:rPr lang="en-US" dirty="0"/>
              <a:t>;</a:t>
            </a:r>
          </a:p>
          <a:p>
            <a:r>
              <a:rPr lang="en-US" dirty="0"/>
              <a:t>    </a:t>
            </a:r>
            <a:r>
              <a:rPr lang="en-US" dirty="0" err="1"/>
              <a:t>bat.eat</a:t>
            </a:r>
            <a:r>
              <a:rPr lang="en-US" dirty="0"/>
              <a:t>();</a:t>
            </a:r>
          </a:p>
          <a:p>
            <a:r>
              <a:rPr lang="en-US" dirty="0"/>
              <a:t>    </a:t>
            </a:r>
            <a:r>
              <a:rPr lang="en-US" dirty="0" err="1"/>
              <a:t>bat.breathe</a:t>
            </a:r>
            <a:r>
              <a:rPr lang="en-US" dirty="0"/>
              <a:t>();</a:t>
            </a:r>
          </a:p>
          <a:p>
            <a:r>
              <a:rPr lang="en-US" dirty="0"/>
              <a:t>    </a:t>
            </a:r>
            <a:r>
              <a:rPr lang="en-US" dirty="0" err="1"/>
              <a:t>bat.fly</a:t>
            </a:r>
            <a:r>
              <a:rPr lang="en-US" dirty="0"/>
              <a:t>();</a:t>
            </a:r>
          </a:p>
          <a:p>
            <a:endParaRPr lang="en-US" dirty="0"/>
          </a:p>
          <a:p>
            <a:r>
              <a:rPr lang="en-US" dirty="0"/>
              <a:t>    return 0;</a:t>
            </a:r>
          </a:p>
          <a:p>
            <a:r>
              <a:rPr lang="en-US" dirty="0"/>
              <a:t>}</a:t>
            </a:r>
          </a:p>
        </p:txBody>
      </p:sp>
    </p:spTree>
    <p:extLst>
      <p:ext uri="{BB962C8B-B14F-4D97-AF65-F5344CB8AC3E}">
        <p14:creationId xmlns:p14="http://schemas.microsoft.com/office/powerpoint/2010/main" val="1693424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D67D-A543-AE6E-2142-5731E15F1576}"/>
              </a:ext>
            </a:extLst>
          </p:cNvPr>
          <p:cNvSpPr>
            <a:spLocks noGrp="1"/>
          </p:cNvSpPr>
          <p:nvPr>
            <p:ph type="title"/>
          </p:nvPr>
        </p:nvSpPr>
        <p:spPr>
          <a:xfrm>
            <a:off x="0" y="0"/>
            <a:ext cx="12192000" cy="559908"/>
          </a:xfrm>
          <a:solidFill>
            <a:schemeClr val="accent1">
              <a:lumMod val="20000"/>
              <a:lumOff val="80000"/>
            </a:schemeClr>
          </a:solidFill>
        </p:spPr>
        <p:txBody>
          <a:bodyPr>
            <a:noAutofit/>
          </a:bodyPr>
          <a:lstStyle/>
          <a:p>
            <a:pPr algn="ctr"/>
            <a:br>
              <a:rPr lang="en-US" sz="2800" b="0" i="0" dirty="0">
                <a:effectLst/>
                <a:latin typeface="var(--font-serif)"/>
              </a:rPr>
            </a:br>
            <a:r>
              <a:rPr lang="en-US" sz="2800" b="0" i="0" dirty="0">
                <a:effectLst/>
                <a:latin typeface="var(--font-serif)"/>
              </a:rPr>
              <a:t>Need for Virtual Base Class</a:t>
            </a:r>
            <a:br>
              <a:rPr lang="en-US" sz="2800" b="0" i="0" dirty="0">
                <a:effectLst/>
                <a:latin typeface="var(--font-serif)"/>
              </a:rPr>
            </a:br>
            <a:endParaRPr lang="en-US" sz="2800" dirty="0"/>
          </a:p>
        </p:txBody>
      </p:sp>
      <p:sp>
        <p:nvSpPr>
          <p:cNvPr id="3" name="Content Placeholder 2">
            <a:extLst>
              <a:ext uri="{FF2B5EF4-FFF2-40B4-BE49-F238E27FC236}">
                <a16:creationId xmlns:a16="http://schemas.microsoft.com/office/drawing/2014/main" id="{48A75388-055F-5272-CA41-65BC5CF6643F}"/>
              </a:ext>
            </a:extLst>
          </p:cNvPr>
          <p:cNvSpPr>
            <a:spLocks noGrp="1"/>
          </p:cNvSpPr>
          <p:nvPr>
            <p:ph idx="1"/>
          </p:nvPr>
        </p:nvSpPr>
        <p:spPr>
          <a:xfrm>
            <a:off x="0" y="559907"/>
            <a:ext cx="6188149" cy="5909309"/>
          </a:xfrm>
        </p:spPr>
        <p:txBody>
          <a:bodyPr>
            <a:normAutofit/>
          </a:bodyPr>
          <a:lstStyle/>
          <a:p>
            <a:pPr algn="l">
              <a:buFont typeface="Wingdings" panose="05000000000000000000" pitchFamily="2" charset="2"/>
              <a:buChar char="§"/>
            </a:pPr>
            <a:endParaRPr lang="en-US" sz="2000" b="0" i="0" dirty="0">
              <a:effectLst/>
              <a:latin typeface="var(--font-sans)"/>
            </a:endParaRPr>
          </a:p>
          <a:p>
            <a:pPr algn="l">
              <a:buFont typeface="Wingdings" panose="05000000000000000000" pitchFamily="2" charset="2"/>
              <a:buChar char="§"/>
            </a:pPr>
            <a:r>
              <a:rPr lang="en-US" sz="2000" b="0" i="0" dirty="0">
                <a:effectLst/>
                <a:latin typeface="var(--font-sans)"/>
              </a:rPr>
              <a:t>To </a:t>
            </a:r>
            <a:r>
              <a:rPr lang="en-US" sz="2000" b="1" i="0" dirty="0">
                <a:effectLst/>
                <a:latin typeface="var(--font-sans)"/>
              </a:rPr>
              <a:t>prevent the error </a:t>
            </a:r>
            <a:r>
              <a:rPr lang="en-US" sz="2000" b="0" i="0" dirty="0">
                <a:effectLst/>
                <a:latin typeface="var(--font-sans)"/>
              </a:rPr>
              <a:t>and let the compiler work efficiently, we’ve to use a virtual base class </a:t>
            </a:r>
            <a:r>
              <a:rPr lang="en-US" sz="2000" b="1" i="0" dirty="0">
                <a:effectLst/>
                <a:latin typeface="var(--font-sans)"/>
              </a:rPr>
              <a:t>when HYBRID inheritances occur</a:t>
            </a:r>
            <a:r>
              <a:rPr lang="en-US" sz="2000" b="0" i="0" dirty="0">
                <a:effectLst/>
                <a:latin typeface="var(--font-sans)"/>
              </a:rPr>
              <a:t>. It saves space and </a:t>
            </a:r>
            <a:r>
              <a:rPr lang="en-US" sz="2000" b="1" i="0" dirty="0">
                <a:solidFill>
                  <a:srgbClr val="FF0000"/>
                </a:solidFill>
                <a:effectLst/>
                <a:latin typeface="var(--font-sans)"/>
              </a:rPr>
              <a:t>avoids ambiguity.</a:t>
            </a:r>
          </a:p>
          <a:p>
            <a:pPr algn="l">
              <a:buFont typeface="Wingdings" panose="05000000000000000000" pitchFamily="2" charset="2"/>
              <a:buChar char="§"/>
            </a:pPr>
            <a:endParaRPr lang="en-US" sz="2000" b="1" i="0" dirty="0">
              <a:solidFill>
                <a:srgbClr val="FF0000"/>
              </a:solidFill>
              <a:effectLst/>
              <a:latin typeface="var(--font-sans)"/>
            </a:endParaRPr>
          </a:p>
          <a:p>
            <a:pPr algn="l">
              <a:buFont typeface="Wingdings" panose="05000000000000000000" pitchFamily="2" charset="2"/>
              <a:buChar char="§"/>
            </a:pPr>
            <a:r>
              <a:rPr lang="en-US" sz="2000" b="0" i="0" dirty="0">
                <a:effectLst/>
                <a:latin typeface="var(--font-sans)"/>
              </a:rPr>
              <a:t>When a class is specified as a virtual base class, it </a:t>
            </a:r>
            <a:r>
              <a:rPr lang="en-US" sz="2000" b="1" i="0" dirty="0">
                <a:solidFill>
                  <a:srgbClr val="FF0000"/>
                </a:solidFill>
                <a:effectLst/>
                <a:latin typeface="var(--font-sans)"/>
              </a:rPr>
              <a:t>prevents duplication of its data members</a:t>
            </a:r>
            <a:r>
              <a:rPr lang="en-US" sz="2000" b="0" i="0" dirty="0">
                <a:effectLst/>
                <a:latin typeface="var(--font-sans)"/>
              </a:rPr>
              <a:t>. </a:t>
            </a:r>
          </a:p>
          <a:p>
            <a:pPr algn="l">
              <a:buFont typeface="Wingdings" panose="05000000000000000000" pitchFamily="2" charset="2"/>
              <a:buChar char="§"/>
            </a:pPr>
            <a:endParaRPr lang="en-US" sz="2000" b="0" i="0" dirty="0">
              <a:effectLst/>
              <a:latin typeface="var(--font-sans)"/>
            </a:endParaRPr>
          </a:p>
          <a:p>
            <a:pPr algn="l">
              <a:buFont typeface="Wingdings" panose="05000000000000000000" pitchFamily="2" charset="2"/>
              <a:buChar char="§"/>
            </a:pPr>
            <a:r>
              <a:rPr lang="en-US" sz="2000" b="0" i="0" dirty="0">
                <a:solidFill>
                  <a:srgbClr val="FF0000"/>
                </a:solidFill>
                <a:effectLst/>
                <a:latin typeface="var(--font-sans)"/>
              </a:rPr>
              <a:t>Only one copy of its data members is shared </a:t>
            </a:r>
            <a:r>
              <a:rPr lang="en-US" sz="2000" b="0" i="0" dirty="0">
                <a:effectLst/>
                <a:latin typeface="var(--font-sans)"/>
              </a:rPr>
              <a:t>by all the base classes that use the virtual base class.</a:t>
            </a:r>
          </a:p>
          <a:p>
            <a:pPr algn="l">
              <a:buFont typeface="Wingdings" panose="05000000000000000000" pitchFamily="2" charset="2"/>
              <a:buChar char="§"/>
            </a:pPr>
            <a:endParaRPr lang="en-US" sz="2000" b="0" i="0" dirty="0">
              <a:effectLst/>
              <a:latin typeface="var(--font-sans)"/>
            </a:endParaRPr>
          </a:p>
          <a:p>
            <a:pPr algn="l">
              <a:buFont typeface="Wingdings" panose="05000000000000000000" pitchFamily="2" charset="2"/>
              <a:buChar char="§"/>
            </a:pPr>
            <a:r>
              <a:rPr lang="en-US" sz="2000" b="0" i="0" dirty="0">
                <a:effectLst/>
                <a:latin typeface="var(--font-sans)"/>
              </a:rPr>
              <a:t>If a virtual base class is not used, </a:t>
            </a:r>
            <a:r>
              <a:rPr lang="en-US" sz="2000" b="1" i="0" dirty="0">
                <a:effectLst/>
                <a:highlight>
                  <a:srgbClr val="FFFF00"/>
                </a:highlight>
                <a:latin typeface="var(--font-sans)"/>
              </a:rPr>
              <a:t>all the derived classes will get duplicated data members</a:t>
            </a:r>
            <a:r>
              <a:rPr lang="en-US" sz="2000" b="0" i="0" dirty="0">
                <a:effectLst/>
                <a:latin typeface="var(--font-sans)"/>
              </a:rPr>
              <a:t>. In this case, the compiler cannot decide which one to execute.</a:t>
            </a:r>
          </a:p>
          <a:p>
            <a:pPr>
              <a:buFont typeface="Wingdings" panose="05000000000000000000" pitchFamily="2" charset="2"/>
              <a:buChar char="§"/>
            </a:pPr>
            <a:endParaRPr lang="en-US" sz="2000" dirty="0"/>
          </a:p>
        </p:txBody>
      </p:sp>
      <p:sp>
        <p:nvSpPr>
          <p:cNvPr id="5" name="TextBox 4">
            <a:extLst>
              <a:ext uri="{FF2B5EF4-FFF2-40B4-BE49-F238E27FC236}">
                <a16:creationId xmlns:a16="http://schemas.microsoft.com/office/drawing/2014/main" id="{30253DD5-B608-FD4C-C4F6-547E249B1677}"/>
              </a:ext>
            </a:extLst>
          </p:cNvPr>
          <p:cNvSpPr txBox="1"/>
          <p:nvPr/>
        </p:nvSpPr>
        <p:spPr>
          <a:xfrm>
            <a:off x="6356498" y="559908"/>
            <a:ext cx="5722088" cy="5909310"/>
          </a:xfrm>
          <a:prstGeom prst="rect">
            <a:avLst/>
          </a:prstGeom>
          <a:noFill/>
          <a:ln>
            <a:solidFill>
              <a:schemeClr val="tx1"/>
            </a:solidFill>
          </a:ln>
        </p:spPr>
        <p:txBody>
          <a:bodyPr wrap="square">
            <a:spAutoFit/>
          </a:bodyPr>
          <a:lstStyle/>
          <a:p>
            <a:r>
              <a:rPr lang="en-US" sz="1800" b="0" i="0" u="none" strike="noStrike" dirty="0">
                <a:effectLst/>
                <a:latin typeface="Consolas" panose="020B0609020204030204" pitchFamily="49" charset="0"/>
              </a:rPr>
              <a:t>//AMBIQUITY </a:t>
            </a:r>
          </a:p>
          <a:p>
            <a:r>
              <a:rPr lang="en-US" sz="1800" b="1" i="0" u="none" strike="noStrike" dirty="0">
                <a:effectLst/>
                <a:latin typeface="Consolas" panose="020B0609020204030204" pitchFamily="49" charset="0"/>
              </a:rPr>
              <a:t>class A</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public:    A()</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a:t>
            </a:r>
            <a:r>
              <a:rPr lang="en-US" sz="1800" b="0" i="0" u="none" strike="noStrike" dirty="0" err="1">
                <a:effectLst/>
                <a:latin typeface="Consolas" panose="020B0609020204030204" pitchFamily="49" charset="0"/>
              </a:rPr>
              <a:t>cout</a:t>
            </a:r>
            <a:r>
              <a:rPr lang="en-US" sz="1800" b="0" i="0" u="none" strike="noStrike" dirty="0">
                <a:effectLst/>
                <a:latin typeface="Consolas" panose="020B0609020204030204" pitchFamily="49" charset="0"/>
              </a:rPr>
              <a:t> &lt;&lt; "Constructor A\n";</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a:t>
            </a:r>
            <a:r>
              <a:rPr lang="en-US" sz="1800" i="0" u="none" strike="noStrike" dirty="0">
                <a:effectLst/>
                <a:latin typeface="Consolas" panose="020B0609020204030204" pitchFamily="49" charset="0"/>
              </a:rPr>
              <a:t>void display()</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   </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a:t>
            </a:r>
            <a:r>
              <a:rPr lang="en-US" sz="1800" b="0" i="0" u="none" strike="noStrike" dirty="0" err="1">
                <a:effectLst/>
                <a:latin typeface="Consolas" panose="020B0609020204030204" pitchFamily="49" charset="0"/>
              </a:rPr>
              <a:t>cout</a:t>
            </a:r>
            <a:r>
              <a:rPr lang="en-US" sz="1800" b="0" i="0" u="none" strike="noStrike" dirty="0">
                <a:effectLst/>
                <a:latin typeface="Consolas" panose="020B0609020204030204" pitchFamily="49" charset="0"/>
              </a:rPr>
              <a:t> &lt;&lt; "Hello form Class A \n";</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class B: public A {};</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class C: public A {};</a:t>
            </a:r>
            <a:br>
              <a:rPr lang="en-US" sz="1800" b="0" i="0" u="none" strike="noStrike" dirty="0">
                <a:effectLst/>
                <a:latin typeface="Consolas" panose="020B0609020204030204" pitchFamily="49" charset="0"/>
              </a:rPr>
            </a:br>
            <a:r>
              <a:rPr lang="en-US" sz="1800" b="1" i="0" u="none" strike="noStrike" dirty="0">
                <a:effectLst/>
                <a:highlight>
                  <a:srgbClr val="FFFF00"/>
                </a:highlight>
                <a:latin typeface="Consolas" panose="020B0609020204030204" pitchFamily="49" charset="0"/>
              </a:rPr>
              <a:t>class D: public B, public C {};</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int main()</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D obj;</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  </a:t>
            </a:r>
            <a:r>
              <a:rPr lang="en-US" sz="1800" b="1" i="0" u="none" strike="noStrike" dirty="0" err="1">
                <a:solidFill>
                  <a:srgbClr val="C00000"/>
                </a:solidFill>
                <a:effectLst/>
                <a:highlight>
                  <a:srgbClr val="FFFF00"/>
                </a:highlight>
                <a:latin typeface="Consolas" panose="020B0609020204030204" pitchFamily="49" charset="0"/>
              </a:rPr>
              <a:t>obj.display</a:t>
            </a:r>
            <a:r>
              <a:rPr lang="en-US" sz="1800" b="1" i="0" u="none" strike="noStrike" dirty="0">
                <a:solidFill>
                  <a:srgbClr val="C00000"/>
                </a:solidFill>
                <a:effectLst/>
                <a:highlight>
                  <a:srgbClr val="FFFF00"/>
                </a:highlight>
                <a:latin typeface="Consolas" panose="020B0609020204030204" pitchFamily="49" charset="0"/>
              </a:rPr>
              <a:t>();//member 'display' is ambiguous</a:t>
            </a:r>
            <a:br>
              <a:rPr lang="en-US" sz="1800" b="0" i="0" u="none" strike="noStrike" dirty="0">
                <a:effectLst/>
                <a:latin typeface="Consolas" panose="020B0609020204030204" pitchFamily="49" charset="0"/>
              </a:rPr>
            </a:br>
            <a:r>
              <a:rPr lang="en-US" sz="1800" b="0" i="0" u="none" strike="noStrike" dirty="0">
                <a:effectLst/>
                <a:latin typeface="Consolas" panose="020B0609020204030204" pitchFamily="49" charset="0"/>
              </a:rPr>
              <a:t>}</a:t>
            </a:r>
            <a:endParaRPr lang="en-US" dirty="0"/>
          </a:p>
        </p:txBody>
      </p:sp>
    </p:spTree>
    <p:extLst>
      <p:ext uri="{BB962C8B-B14F-4D97-AF65-F5344CB8AC3E}">
        <p14:creationId xmlns:p14="http://schemas.microsoft.com/office/powerpoint/2010/main" val="1182426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5A03E9-CA33-82CA-B193-9CECA78F81E7}"/>
              </a:ext>
            </a:extLst>
          </p:cNvPr>
          <p:cNvSpPr txBox="1"/>
          <p:nvPr/>
        </p:nvSpPr>
        <p:spPr>
          <a:xfrm>
            <a:off x="0" y="123249"/>
            <a:ext cx="12191999"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Söhne"/>
              </a:rPr>
              <a:t>Student Performance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74151"/>
                </a:solidFill>
                <a:effectLst/>
                <a:latin typeface="Söhne"/>
              </a:rPr>
              <a:t>In a program that models student information, you have the </a:t>
            </a:r>
            <a:r>
              <a:rPr kumimoji="0" lang="en-US" altLang="en-US" b="1" i="0" u="none" strike="noStrike" cap="none" normalizeH="0" baseline="0" dirty="0">
                <a:ln>
                  <a:noFill/>
                </a:ln>
                <a:solidFill>
                  <a:schemeClr val="tx1"/>
                </a:solidFill>
                <a:effectLst/>
                <a:latin typeface="Söhne Mono"/>
              </a:rPr>
              <a:t>Result</a:t>
            </a:r>
            <a:r>
              <a:rPr kumimoji="0" lang="en-US" altLang="en-US" sz="1800" b="0" i="0" u="none" strike="noStrike" cap="none" normalizeH="0" baseline="0" dirty="0">
                <a:ln>
                  <a:noFill/>
                </a:ln>
                <a:solidFill>
                  <a:srgbClr val="374151"/>
                </a:solidFill>
                <a:effectLst/>
                <a:latin typeface="Söhne"/>
              </a:rPr>
              <a:t> class inheriting from both the </a:t>
            </a:r>
            <a:r>
              <a:rPr kumimoji="0" lang="en-US" altLang="en-US" b="1" i="0" u="none" strike="noStrike" cap="none" normalizeH="0" baseline="0" dirty="0">
                <a:ln>
                  <a:noFill/>
                </a:ln>
                <a:solidFill>
                  <a:schemeClr val="tx1"/>
                </a:solidFill>
                <a:effectLst/>
                <a:latin typeface="Söhne Mono"/>
              </a:rPr>
              <a:t>Test</a:t>
            </a:r>
            <a:r>
              <a:rPr kumimoji="0" lang="en-US" altLang="en-US" sz="1800" b="0" i="0" u="none" strike="noStrike" cap="none" normalizeH="0" baseline="0" dirty="0">
                <a:ln>
                  <a:noFill/>
                </a:ln>
                <a:solidFill>
                  <a:srgbClr val="374151"/>
                </a:solidFill>
                <a:effectLst/>
                <a:latin typeface="Söhne"/>
              </a:rPr>
              <a:t> and </a:t>
            </a:r>
            <a:r>
              <a:rPr kumimoji="0" lang="en-US" altLang="en-US" b="1" i="0" u="none" strike="noStrike" cap="none" normalizeH="0" baseline="0" dirty="0">
                <a:ln>
                  <a:noFill/>
                </a:ln>
                <a:solidFill>
                  <a:schemeClr val="tx1"/>
                </a:solidFill>
                <a:effectLst/>
                <a:latin typeface="Söhne Mono"/>
              </a:rPr>
              <a:t>Sports</a:t>
            </a:r>
            <a:r>
              <a:rPr kumimoji="0" lang="en-US" altLang="en-US" sz="1800" b="0" i="0" u="none" strike="noStrike" cap="none" normalizeH="0" baseline="0" dirty="0">
                <a:ln>
                  <a:noFill/>
                </a:ln>
                <a:solidFill>
                  <a:srgbClr val="374151"/>
                </a:solidFill>
                <a:effectLst/>
                <a:latin typeface="Söhne"/>
              </a:rPr>
              <a:t> classes, which in turn inherit from the </a:t>
            </a:r>
            <a:r>
              <a:rPr kumimoji="0" lang="en-US" altLang="en-US" b="1" i="0" u="none" strike="noStrike" cap="none" normalizeH="0" baseline="0" dirty="0">
                <a:ln>
                  <a:noFill/>
                </a:ln>
                <a:solidFill>
                  <a:schemeClr val="tx1"/>
                </a:solidFill>
                <a:effectLst/>
                <a:latin typeface="Söhne Mono"/>
              </a:rPr>
              <a:t>Student</a:t>
            </a:r>
            <a:r>
              <a:rPr kumimoji="0" lang="en-US" altLang="en-US" sz="1800" b="0" i="0" u="none" strike="noStrike" cap="none" normalizeH="0" baseline="0" dirty="0">
                <a:ln>
                  <a:noFill/>
                </a:ln>
                <a:solidFill>
                  <a:srgbClr val="374151"/>
                </a:solidFill>
                <a:effectLst/>
                <a:latin typeface="Söhne"/>
              </a:rPr>
              <a:t> 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74151"/>
                </a:solidFill>
                <a:effectLst/>
                <a:latin typeface="Söhne"/>
              </a:rPr>
              <a:t>The </a:t>
            </a:r>
            <a:r>
              <a:rPr kumimoji="0" lang="en-US" altLang="en-US" b="1" i="0" u="none" strike="noStrike" cap="none" normalizeH="0" baseline="0" dirty="0">
                <a:ln>
                  <a:noFill/>
                </a:ln>
                <a:solidFill>
                  <a:schemeClr val="tx1"/>
                </a:solidFill>
                <a:effectLst/>
                <a:latin typeface="Söhne Mono"/>
              </a:rPr>
              <a:t>Result</a:t>
            </a:r>
            <a:r>
              <a:rPr kumimoji="0" lang="en-US" altLang="en-US" sz="1800" b="0" i="0" u="none" strike="noStrike" cap="none" normalizeH="0" baseline="0" dirty="0">
                <a:ln>
                  <a:noFill/>
                </a:ln>
                <a:solidFill>
                  <a:srgbClr val="374151"/>
                </a:solidFill>
                <a:effectLst/>
                <a:latin typeface="Söhne"/>
              </a:rPr>
              <a:t> class calculates the total score by adding the math and physics marks to the PT score.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74151"/>
                </a:solidFill>
                <a:effectLst/>
                <a:latin typeface="Söhne"/>
              </a:rPr>
              <a:t>If you were tasked with extending this program to include additional subjects like chemistry and biology in the total score calculation, how would you modify the code to accommodate these subjects while maintaining the existing class hierarchy?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AACBBC4-F4C4-8837-D0FE-916337AEF298}"/>
              </a:ext>
            </a:extLst>
          </p:cNvPr>
          <p:cNvPicPr>
            <a:picLocks noChangeAspect="1"/>
          </p:cNvPicPr>
          <p:nvPr/>
        </p:nvPicPr>
        <p:blipFill>
          <a:blip r:embed="rId2"/>
          <a:stretch>
            <a:fillRect/>
          </a:stretch>
        </p:blipFill>
        <p:spPr>
          <a:xfrm>
            <a:off x="6997700" y="2305050"/>
            <a:ext cx="3987800" cy="3663212"/>
          </a:xfrm>
          <a:prstGeom prst="rect">
            <a:avLst/>
          </a:prstGeom>
        </p:spPr>
      </p:pic>
      <p:sp>
        <p:nvSpPr>
          <p:cNvPr id="11" name="TextBox 10">
            <a:extLst>
              <a:ext uri="{FF2B5EF4-FFF2-40B4-BE49-F238E27FC236}">
                <a16:creationId xmlns:a16="http://schemas.microsoft.com/office/drawing/2014/main" id="{CB5582C5-C5DA-3967-F610-22E8D3BF966D}"/>
              </a:ext>
            </a:extLst>
          </p:cNvPr>
          <p:cNvSpPr txBox="1"/>
          <p:nvPr/>
        </p:nvSpPr>
        <p:spPr>
          <a:xfrm>
            <a:off x="266700" y="1988630"/>
            <a:ext cx="6121400" cy="4524315"/>
          </a:xfrm>
          <a:prstGeom prst="rect">
            <a:avLst/>
          </a:prstGeom>
          <a:noFill/>
        </p:spPr>
        <p:txBody>
          <a:bodyPr wrap="square">
            <a:spAutoFit/>
          </a:bodyPr>
          <a:lstStyle/>
          <a:p>
            <a:r>
              <a:rPr lang="en-US" b="1" dirty="0"/>
              <a:t>INPUT:</a:t>
            </a:r>
          </a:p>
          <a:p>
            <a:r>
              <a:rPr lang="en-US" dirty="0"/>
              <a:t>Enter student's roll number: 4200</a:t>
            </a:r>
          </a:p>
          <a:p>
            <a:r>
              <a:rPr lang="en-US" dirty="0"/>
              <a:t>Enter math marks: 78.9</a:t>
            </a:r>
          </a:p>
          <a:p>
            <a:r>
              <a:rPr lang="en-US" dirty="0"/>
              <a:t>Enter physics marks: 99.5</a:t>
            </a:r>
          </a:p>
          <a:p>
            <a:endParaRPr lang="en-US" dirty="0"/>
          </a:p>
          <a:p>
            <a:r>
              <a:rPr lang="en-US" dirty="0"/>
              <a:t>Enter PT score: 9</a:t>
            </a:r>
          </a:p>
          <a:p>
            <a:endParaRPr lang="en-US" dirty="0"/>
          </a:p>
          <a:p>
            <a:r>
              <a:rPr lang="en-US" b="1" dirty="0"/>
              <a:t>OUTPUT:</a:t>
            </a:r>
          </a:p>
          <a:p>
            <a:r>
              <a:rPr lang="en-US" dirty="0"/>
              <a:t>Student Information:</a:t>
            </a:r>
          </a:p>
          <a:p>
            <a:r>
              <a:rPr lang="en-US" dirty="0"/>
              <a:t>Roll Number: 4200</a:t>
            </a:r>
          </a:p>
          <a:p>
            <a:r>
              <a:rPr lang="en-US" dirty="0"/>
              <a:t>Math Marks: 78.9</a:t>
            </a:r>
          </a:p>
          <a:p>
            <a:r>
              <a:rPr lang="en-US" dirty="0"/>
              <a:t>Physics Marks: 99.5</a:t>
            </a:r>
          </a:p>
          <a:p>
            <a:endParaRPr lang="en-US" dirty="0"/>
          </a:p>
          <a:p>
            <a:r>
              <a:rPr lang="en-US" dirty="0"/>
              <a:t>PT Score: 9</a:t>
            </a:r>
          </a:p>
          <a:p>
            <a:r>
              <a:rPr lang="en-US" dirty="0"/>
              <a:t>Total Score: 369.3</a:t>
            </a:r>
          </a:p>
          <a:p>
            <a:endParaRPr lang="en-US" dirty="0"/>
          </a:p>
        </p:txBody>
      </p:sp>
    </p:spTree>
    <p:extLst>
      <p:ext uri="{BB962C8B-B14F-4D97-AF65-F5344CB8AC3E}">
        <p14:creationId xmlns:p14="http://schemas.microsoft.com/office/powerpoint/2010/main" val="1747934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CFC10C-6F99-5DA1-A772-AA6681462725}"/>
              </a:ext>
            </a:extLst>
          </p:cNvPr>
          <p:cNvSpPr txBox="1"/>
          <p:nvPr/>
        </p:nvSpPr>
        <p:spPr>
          <a:xfrm>
            <a:off x="-1" y="0"/>
            <a:ext cx="6010275" cy="6762750"/>
          </a:xfrm>
          <a:prstGeom prst="rect">
            <a:avLst/>
          </a:prstGeom>
          <a:noFill/>
          <a:ln>
            <a:solidFill>
              <a:schemeClr val="tx1"/>
            </a:solidFill>
          </a:ln>
        </p:spPr>
        <p:txBody>
          <a:bodyPr wrap="square">
            <a:spAutoFit/>
          </a:bodyPr>
          <a:lstStyle/>
          <a:p>
            <a:r>
              <a:rPr lang="en-US" b="1" dirty="0">
                <a:solidFill>
                  <a:srgbClr val="FF0000"/>
                </a:solidFill>
              </a:rPr>
              <a:t>class Student{</a:t>
            </a:r>
          </a:p>
          <a:p>
            <a:r>
              <a:rPr lang="en-US" dirty="0"/>
              <a:t>    protected:         int </a:t>
            </a:r>
            <a:r>
              <a:rPr lang="en-US" dirty="0" err="1"/>
              <a:t>roll_no</a:t>
            </a:r>
            <a:r>
              <a:rPr lang="en-US" dirty="0"/>
              <a:t>;</a:t>
            </a:r>
          </a:p>
          <a:p>
            <a:r>
              <a:rPr lang="en-US" dirty="0"/>
              <a:t>    public:</a:t>
            </a:r>
          </a:p>
          <a:p>
            <a:r>
              <a:rPr lang="en-US" dirty="0"/>
              <a:t>        void </a:t>
            </a:r>
            <a:r>
              <a:rPr lang="en-US" b="1" dirty="0" err="1"/>
              <a:t>set_number</a:t>
            </a:r>
            <a:r>
              <a:rPr lang="en-US" b="1" dirty="0"/>
              <a:t>(int a){</a:t>
            </a:r>
          </a:p>
          <a:p>
            <a:r>
              <a:rPr lang="en-US" dirty="0"/>
              <a:t>            </a:t>
            </a:r>
            <a:r>
              <a:rPr lang="en-US" dirty="0" err="1"/>
              <a:t>roll_no</a:t>
            </a:r>
            <a:r>
              <a:rPr lang="en-US" dirty="0"/>
              <a:t> = a;</a:t>
            </a:r>
          </a:p>
          <a:p>
            <a:r>
              <a:rPr lang="en-US" dirty="0"/>
              <a:t>        }</a:t>
            </a:r>
          </a:p>
          <a:p>
            <a:r>
              <a:rPr lang="en-US" dirty="0"/>
              <a:t>        void </a:t>
            </a:r>
            <a:r>
              <a:rPr lang="en-US" dirty="0" err="1"/>
              <a:t>print_number</a:t>
            </a:r>
            <a:r>
              <a:rPr lang="en-US" dirty="0"/>
              <a:t>(void){</a:t>
            </a:r>
          </a:p>
          <a:p>
            <a:r>
              <a:rPr lang="en-US" dirty="0"/>
              <a:t>            cout&lt;&lt;"Your roll no is "&lt;&lt; </a:t>
            </a:r>
            <a:r>
              <a:rPr lang="en-US" dirty="0" err="1"/>
              <a:t>roll_no</a:t>
            </a:r>
            <a:r>
              <a:rPr lang="en-US" dirty="0"/>
              <a:t>&lt;&lt;</a:t>
            </a:r>
            <a:r>
              <a:rPr lang="en-US" dirty="0" err="1"/>
              <a:t>endl</a:t>
            </a:r>
            <a:r>
              <a:rPr lang="en-US" dirty="0"/>
              <a:t>;</a:t>
            </a:r>
          </a:p>
          <a:p>
            <a:r>
              <a:rPr lang="en-US" dirty="0"/>
              <a:t>        }</a:t>
            </a:r>
          </a:p>
          <a:p>
            <a:r>
              <a:rPr lang="en-US" dirty="0"/>
              <a:t>};</a:t>
            </a:r>
          </a:p>
          <a:p>
            <a:r>
              <a:rPr lang="en-US" b="1" dirty="0">
                <a:solidFill>
                  <a:srgbClr val="0000FF"/>
                </a:solidFill>
              </a:rPr>
              <a:t>class Test : </a:t>
            </a:r>
            <a:r>
              <a:rPr lang="en-US" b="1" dirty="0">
                <a:solidFill>
                  <a:srgbClr val="0000FF"/>
                </a:solidFill>
                <a:highlight>
                  <a:srgbClr val="FFFF00"/>
                </a:highlight>
              </a:rPr>
              <a:t>virtual</a:t>
            </a:r>
            <a:r>
              <a:rPr lang="en-US" b="1" dirty="0">
                <a:solidFill>
                  <a:srgbClr val="0000FF"/>
                </a:solidFill>
              </a:rPr>
              <a:t> public Student{</a:t>
            </a:r>
          </a:p>
          <a:p>
            <a:r>
              <a:rPr lang="en-US" dirty="0"/>
              <a:t>    protected:         float </a:t>
            </a:r>
            <a:r>
              <a:rPr lang="en-US" dirty="0" err="1"/>
              <a:t>maths</a:t>
            </a:r>
            <a:r>
              <a:rPr lang="en-US" dirty="0"/>
              <a:t>, physics;</a:t>
            </a:r>
          </a:p>
          <a:p>
            <a:r>
              <a:rPr lang="en-US" dirty="0"/>
              <a:t>        public:</a:t>
            </a:r>
          </a:p>
          <a:p>
            <a:r>
              <a:rPr lang="en-US" dirty="0"/>
              <a:t>            void </a:t>
            </a:r>
            <a:r>
              <a:rPr lang="en-US" b="1" dirty="0" err="1"/>
              <a:t>set_marks</a:t>
            </a:r>
            <a:r>
              <a:rPr lang="en-US" b="1" dirty="0"/>
              <a:t>(float m1, float m2){</a:t>
            </a:r>
          </a:p>
          <a:p>
            <a:r>
              <a:rPr lang="en-US" dirty="0"/>
              <a:t>                </a:t>
            </a:r>
            <a:r>
              <a:rPr lang="en-US" dirty="0" err="1"/>
              <a:t>maths</a:t>
            </a:r>
            <a:r>
              <a:rPr lang="en-US" dirty="0"/>
              <a:t> = m1;</a:t>
            </a:r>
          </a:p>
          <a:p>
            <a:r>
              <a:rPr lang="en-US" dirty="0"/>
              <a:t>                physics = m2;</a:t>
            </a:r>
          </a:p>
          <a:p>
            <a:r>
              <a:rPr lang="en-US" dirty="0"/>
              <a:t>            }</a:t>
            </a:r>
          </a:p>
          <a:p>
            <a:r>
              <a:rPr lang="en-US" dirty="0"/>
              <a:t>            void </a:t>
            </a:r>
            <a:r>
              <a:rPr lang="en-US" dirty="0" err="1"/>
              <a:t>print_marks</a:t>
            </a:r>
            <a:r>
              <a:rPr lang="en-US" dirty="0"/>
              <a:t>(void){</a:t>
            </a:r>
          </a:p>
          <a:p>
            <a:r>
              <a:rPr lang="en-US" dirty="0"/>
              <a:t>                cout &lt;&lt; "You result is here: "&lt;&lt;</a:t>
            </a:r>
            <a:r>
              <a:rPr lang="en-US" dirty="0" err="1"/>
              <a:t>endl</a:t>
            </a:r>
            <a:endParaRPr lang="en-US" dirty="0"/>
          </a:p>
          <a:p>
            <a:r>
              <a:rPr lang="en-US" dirty="0"/>
              <a:t>                     &lt;&lt; "</a:t>
            </a:r>
            <a:r>
              <a:rPr lang="en-US" dirty="0" err="1"/>
              <a:t>Maths</a:t>
            </a:r>
            <a:r>
              <a:rPr lang="en-US" dirty="0"/>
              <a:t>: "&lt;&lt; </a:t>
            </a:r>
            <a:r>
              <a:rPr lang="en-US" dirty="0" err="1"/>
              <a:t>maths</a:t>
            </a:r>
            <a:r>
              <a:rPr lang="en-US" dirty="0"/>
              <a:t>&lt;&lt;</a:t>
            </a:r>
            <a:r>
              <a:rPr lang="en-US" dirty="0" err="1"/>
              <a:t>endl</a:t>
            </a:r>
            <a:endParaRPr lang="en-US" dirty="0"/>
          </a:p>
          <a:p>
            <a:r>
              <a:rPr lang="en-US" dirty="0"/>
              <a:t>                     &lt;&lt; "Physics: "&lt;&lt; physics&lt;&lt;</a:t>
            </a:r>
            <a:r>
              <a:rPr lang="en-US" dirty="0" err="1"/>
              <a:t>endl</a:t>
            </a:r>
            <a:r>
              <a:rPr lang="en-US" dirty="0"/>
              <a:t>;</a:t>
            </a:r>
          </a:p>
          <a:p>
            <a:r>
              <a:rPr lang="en-US" dirty="0"/>
              <a:t>            }</a:t>
            </a:r>
          </a:p>
          <a:p>
            <a:r>
              <a:rPr lang="en-US" dirty="0"/>
              <a:t>};</a:t>
            </a:r>
          </a:p>
          <a:p>
            <a:endParaRPr lang="en-US" dirty="0"/>
          </a:p>
        </p:txBody>
      </p:sp>
      <p:sp>
        <p:nvSpPr>
          <p:cNvPr id="7" name="TextBox 6">
            <a:extLst>
              <a:ext uri="{FF2B5EF4-FFF2-40B4-BE49-F238E27FC236}">
                <a16:creationId xmlns:a16="http://schemas.microsoft.com/office/drawing/2014/main" id="{DBF7168C-0562-3666-4583-D94346C4E6F7}"/>
              </a:ext>
            </a:extLst>
          </p:cNvPr>
          <p:cNvSpPr txBox="1"/>
          <p:nvPr/>
        </p:nvSpPr>
        <p:spPr>
          <a:xfrm>
            <a:off x="6096000" y="0"/>
            <a:ext cx="6096000" cy="6740307"/>
          </a:xfrm>
          <a:prstGeom prst="rect">
            <a:avLst/>
          </a:prstGeom>
          <a:noFill/>
          <a:ln>
            <a:solidFill>
              <a:schemeClr val="tx1"/>
            </a:solidFill>
          </a:ln>
        </p:spPr>
        <p:txBody>
          <a:bodyPr wrap="square">
            <a:spAutoFit/>
          </a:bodyPr>
          <a:lstStyle/>
          <a:p>
            <a:r>
              <a:rPr lang="en-US" b="1" dirty="0">
                <a:solidFill>
                  <a:srgbClr val="0000FF"/>
                </a:solidFill>
              </a:rPr>
              <a:t>class Sports: </a:t>
            </a:r>
            <a:r>
              <a:rPr lang="en-US" b="1" dirty="0">
                <a:solidFill>
                  <a:srgbClr val="0000FF"/>
                </a:solidFill>
                <a:highlight>
                  <a:srgbClr val="FFFF00"/>
                </a:highlight>
              </a:rPr>
              <a:t>virtual</a:t>
            </a:r>
            <a:r>
              <a:rPr lang="en-US" b="1" dirty="0">
                <a:solidFill>
                  <a:srgbClr val="0000FF"/>
                </a:solidFill>
              </a:rPr>
              <a:t> public Student{</a:t>
            </a:r>
          </a:p>
          <a:p>
            <a:r>
              <a:rPr lang="en-US" dirty="0"/>
              <a:t>    protected:         float score;</a:t>
            </a:r>
          </a:p>
          <a:p>
            <a:r>
              <a:rPr lang="en-US" dirty="0"/>
              <a:t>    public:         void </a:t>
            </a:r>
            <a:r>
              <a:rPr lang="en-US" dirty="0" err="1"/>
              <a:t>set_score</a:t>
            </a:r>
            <a:r>
              <a:rPr lang="en-US" dirty="0"/>
              <a:t>(float </a:t>
            </a:r>
            <a:r>
              <a:rPr lang="en-US" dirty="0" err="1"/>
              <a:t>sc</a:t>
            </a:r>
            <a:r>
              <a:rPr lang="en-US" dirty="0"/>
              <a:t>){    score = </a:t>
            </a:r>
            <a:r>
              <a:rPr lang="en-US" dirty="0" err="1"/>
              <a:t>sc</a:t>
            </a:r>
            <a:r>
              <a:rPr lang="en-US" dirty="0"/>
              <a:t>;      }</a:t>
            </a:r>
          </a:p>
          <a:p>
            <a:r>
              <a:rPr lang="en-US" dirty="0"/>
              <a:t>        void </a:t>
            </a:r>
            <a:r>
              <a:rPr lang="en-US" dirty="0" err="1"/>
              <a:t>print_score</a:t>
            </a:r>
            <a:r>
              <a:rPr lang="en-US" dirty="0"/>
              <a:t>(void){</a:t>
            </a:r>
          </a:p>
          <a:p>
            <a:r>
              <a:rPr lang="en-US" dirty="0"/>
              <a:t>            cout&lt;&lt;"Your PT score is "&lt;&lt;score&lt;&lt;</a:t>
            </a:r>
            <a:r>
              <a:rPr lang="en-US" dirty="0" err="1"/>
              <a:t>endl</a:t>
            </a:r>
            <a:r>
              <a:rPr lang="en-US" dirty="0"/>
              <a:t>;</a:t>
            </a:r>
          </a:p>
          <a:p>
            <a:r>
              <a:rPr lang="en-US" dirty="0"/>
              <a:t>        }</a:t>
            </a:r>
          </a:p>
          <a:p>
            <a:r>
              <a:rPr lang="en-US" dirty="0"/>
              <a:t>};</a:t>
            </a:r>
          </a:p>
          <a:p>
            <a:r>
              <a:rPr lang="en-US" b="1" dirty="0">
                <a:solidFill>
                  <a:srgbClr val="0000FF"/>
                </a:solidFill>
              </a:rPr>
              <a:t>class Result : public Test, public Sports{</a:t>
            </a:r>
          </a:p>
          <a:p>
            <a:r>
              <a:rPr lang="en-US" dirty="0"/>
              <a:t>    private:         float total;</a:t>
            </a:r>
          </a:p>
          <a:p>
            <a:r>
              <a:rPr lang="en-US" dirty="0"/>
              <a:t>    public:</a:t>
            </a:r>
          </a:p>
          <a:p>
            <a:r>
              <a:rPr lang="en-US" dirty="0"/>
              <a:t>        void display(void){</a:t>
            </a:r>
          </a:p>
          <a:p>
            <a:r>
              <a:rPr lang="en-US" dirty="0"/>
              <a:t>            total = </a:t>
            </a:r>
            <a:r>
              <a:rPr lang="en-US" dirty="0" err="1"/>
              <a:t>maths</a:t>
            </a:r>
            <a:r>
              <a:rPr lang="en-US" dirty="0"/>
              <a:t> + physics + score;</a:t>
            </a:r>
          </a:p>
          <a:p>
            <a:r>
              <a:rPr lang="en-US" b="1" dirty="0"/>
              <a:t>            </a:t>
            </a:r>
            <a:r>
              <a:rPr lang="en-US" b="1" dirty="0" err="1"/>
              <a:t>print_number</a:t>
            </a:r>
            <a:r>
              <a:rPr lang="en-US" b="1" dirty="0"/>
              <a:t>();</a:t>
            </a:r>
          </a:p>
          <a:p>
            <a:r>
              <a:rPr lang="en-US" dirty="0"/>
              <a:t>            </a:t>
            </a:r>
            <a:r>
              <a:rPr lang="en-US" dirty="0" err="1"/>
              <a:t>print_marks</a:t>
            </a:r>
            <a:r>
              <a:rPr lang="en-US" dirty="0"/>
              <a:t>();</a:t>
            </a:r>
          </a:p>
          <a:p>
            <a:r>
              <a:rPr lang="en-US" dirty="0"/>
              <a:t>            </a:t>
            </a:r>
            <a:r>
              <a:rPr lang="en-US" dirty="0" err="1"/>
              <a:t>print_score</a:t>
            </a:r>
            <a:r>
              <a:rPr lang="en-US" dirty="0"/>
              <a:t>();</a:t>
            </a:r>
          </a:p>
          <a:p>
            <a:r>
              <a:rPr lang="en-US" dirty="0"/>
              <a:t>            cout&lt;&lt; "Your total score is: "&lt;&lt;total&lt;&lt;</a:t>
            </a:r>
            <a:r>
              <a:rPr lang="en-US" dirty="0" err="1"/>
              <a:t>endl</a:t>
            </a:r>
            <a:r>
              <a:rPr lang="en-US" dirty="0"/>
              <a:t>;</a:t>
            </a:r>
          </a:p>
          <a:p>
            <a:r>
              <a:rPr lang="en-US" dirty="0"/>
              <a:t>        }};</a:t>
            </a:r>
          </a:p>
          <a:p>
            <a:r>
              <a:rPr lang="en-US" dirty="0"/>
              <a:t>int main(){</a:t>
            </a:r>
          </a:p>
          <a:p>
            <a:r>
              <a:rPr lang="en-US" dirty="0"/>
              <a:t>    Result res;</a:t>
            </a:r>
          </a:p>
          <a:p>
            <a:r>
              <a:rPr lang="en-US" dirty="0">
                <a:highlight>
                  <a:srgbClr val="FFFF00"/>
                </a:highlight>
              </a:rPr>
              <a:t>    </a:t>
            </a:r>
            <a:r>
              <a:rPr lang="en-US" b="1" dirty="0" err="1">
                <a:highlight>
                  <a:srgbClr val="FFFF00"/>
                </a:highlight>
              </a:rPr>
              <a:t>res.set_number</a:t>
            </a:r>
            <a:r>
              <a:rPr lang="en-US" b="1" dirty="0">
                <a:highlight>
                  <a:srgbClr val="FFFF00"/>
                </a:highlight>
              </a:rPr>
              <a:t>(4200); // ambiguity occurs if no virtual base class  </a:t>
            </a:r>
          </a:p>
          <a:p>
            <a:r>
              <a:rPr lang="en-US" dirty="0"/>
              <a:t>    </a:t>
            </a:r>
            <a:r>
              <a:rPr lang="en-US" dirty="0" err="1"/>
              <a:t>res.set_marks</a:t>
            </a:r>
            <a:r>
              <a:rPr lang="en-US" dirty="0"/>
              <a:t>(78.9, 99.5);</a:t>
            </a:r>
          </a:p>
          <a:p>
            <a:r>
              <a:rPr lang="en-US" dirty="0"/>
              <a:t>    </a:t>
            </a:r>
            <a:r>
              <a:rPr lang="en-US" dirty="0" err="1"/>
              <a:t>res.set_score</a:t>
            </a:r>
            <a:r>
              <a:rPr lang="en-US" dirty="0"/>
              <a:t>(9);</a:t>
            </a:r>
          </a:p>
          <a:p>
            <a:r>
              <a:rPr lang="en-US" dirty="0"/>
              <a:t>    </a:t>
            </a:r>
            <a:r>
              <a:rPr lang="en-US" dirty="0" err="1"/>
              <a:t>res.display</a:t>
            </a:r>
            <a:r>
              <a:rPr lang="en-US" dirty="0"/>
              <a:t>();     return 0;}</a:t>
            </a:r>
          </a:p>
        </p:txBody>
      </p:sp>
    </p:spTree>
    <p:extLst>
      <p:ext uri="{BB962C8B-B14F-4D97-AF65-F5344CB8AC3E}">
        <p14:creationId xmlns:p14="http://schemas.microsoft.com/office/powerpoint/2010/main" val="531746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3423D4-0D75-2DC1-E2F8-B89EB65E458D}"/>
              </a:ext>
            </a:extLst>
          </p:cNvPr>
          <p:cNvSpPr txBox="1"/>
          <p:nvPr/>
        </p:nvSpPr>
        <p:spPr>
          <a:xfrm>
            <a:off x="124932" y="0"/>
            <a:ext cx="12067067" cy="27392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b="1" i="0" dirty="0">
                <a:solidFill>
                  <a:srgbClr val="0F0F0F"/>
                </a:solidFill>
                <a:effectLst/>
                <a:latin typeface="Söhne"/>
              </a:rPr>
              <a:t>Resolving the </a:t>
            </a:r>
            <a:r>
              <a:rPr lang="en-US" sz="2800" b="1" i="0" dirty="0">
                <a:solidFill>
                  <a:srgbClr val="C00000"/>
                </a:solidFill>
                <a:effectLst/>
                <a:latin typeface="Söhne"/>
              </a:rPr>
              <a:t>Diamond Problem </a:t>
            </a:r>
            <a:r>
              <a:rPr lang="en-US" sz="2800" b="1" i="0" dirty="0">
                <a:solidFill>
                  <a:srgbClr val="0F0F0F"/>
                </a:solidFill>
                <a:effectLst/>
                <a:latin typeface="Söhne"/>
              </a:rPr>
              <a:t>in a Graphics Framework</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0F0F0F"/>
                </a:solidFill>
                <a:effectLst/>
                <a:latin typeface="Söhne"/>
              </a:rPr>
              <a:t>In developing a graphics framework, when incorporating specific shapes like </a:t>
            </a:r>
            <a:r>
              <a:rPr kumimoji="0" lang="en-US" altLang="en-US" b="1" i="0" u="none" strike="noStrike" cap="none" normalizeH="0" baseline="0" dirty="0">
                <a:ln>
                  <a:noFill/>
                </a:ln>
                <a:solidFill>
                  <a:srgbClr val="C00000"/>
                </a:solidFill>
                <a:effectLst/>
                <a:latin typeface="Söhne Mono"/>
              </a:rPr>
              <a:t>Circle</a:t>
            </a:r>
            <a:r>
              <a:rPr kumimoji="0" lang="en-US" altLang="en-US" sz="1800" b="0" i="0" u="none" strike="noStrike" cap="none" normalizeH="0" baseline="0" dirty="0">
                <a:ln>
                  <a:noFill/>
                </a:ln>
                <a:solidFill>
                  <a:srgbClr val="0F0F0F"/>
                </a:solidFill>
                <a:effectLst/>
                <a:latin typeface="Söhne"/>
              </a:rPr>
              <a:t> and </a:t>
            </a:r>
            <a:r>
              <a:rPr kumimoji="0" lang="en-US" altLang="en-US" b="1" i="0" u="none" strike="noStrike" cap="none" normalizeH="0" baseline="0" dirty="0">
                <a:ln>
                  <a:noFill/>
                </a:ln>
                <a:solidFill>
                  <a:srgbClr val="C00000"/>
                </a:solidFill>
                <a:effectLst/>
                <a:latin typeface="Söhne Mono"/>
              </a:rPr>
              <a:t>Square</a:t>
            </a:r>
            <a:r>
              <a:rPr kumimoji="0" lang="en-US" altLang="en-US" sz="1800" b="0" i="0" u="none" strike="noStrike" cap="none" normalizeH="0" baseline="0" dirty="0">
                <a:ln>
                  <a:noFill/>
                </a:ln>
                <a:solidFill>
                  <a:srgbClr val="0F0F0F"/>
                </a:solidFill>
                <a:effectLst/>
                <a:latin typeface="Söhne"/>
              </a:rPr>
              <a:t> from a common </a:t>
            </a:r>
            <a:r>
              <a:rPr kumimoji="0" lang="en-US" altLang="en-US" b="1" i="0" u="none" strike="noStrike" cap="none" normalizeH="0" baseline="0" dirty="0">
                <a:ln>
                  <a:noFill/>
                </a:ln>
                <a:solidFill>
                  <a:srgbClr val="0F0F0F"/>
                </a:solidFill>
                <a:effectLst/>
                <a:latin typeface="Söhne Mono"/>
              </a:rPr>
              <a:t>Shape</a:t>
            </a:r>
            <a:r>
              <a:rPr kumimoji="0" lang="en-US" altLang="en-US" sz="1800" b="0" i="0" u="none" strike="noStrike" cap="none" normalizeH="0" baseline="0" dirty="0">
                <a:ln>
                  <a:noFill/>
                </a:ln>
                <a:solidFill>
                  <a:srgbClr val="0F0F0F"/>
                </a:solidFill>
                <a:effectLst/>
                <a:latin typeface="Söhne"/>
              </a:rPr>
              <a:t> class, the challenge of the "diamond problem" in multiple inheritance arises.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F0F0F"/>
                </a:solidFill>
                <a:effectLst/>
                <a:latin typeface="Söhne"/>
              </a:rPr>
              <a:t>To </a:t>
            </a:r>
            <a:r>
              <a:rPr kumimoji="0" lang="en-US" altLang="en-US" sz="1800" b="0" i="0" u="none" strike="noStrike" cap="none" normalizeH="0" baseline="0" dirty="0">
                <a:ln>
                  <a:noFill/>
                </a:ln>
                <a:solidFill>
                  <a:srgbClr val="C00000"/>
                </a:solidFill>
                <a:effectLst/>
                <a:latin typeface="Söhne"/>
              </a:rPr>
              <a:t>prevent</a:t>
            </a:r>
            <a:r>
              <a:rPr kumimoji="0" lang="en-US" altLang="en-US" sz="1800" b="0" i="0" u="none" strike="noStrike" cap="none" normalizeH="0" baseline="0" dirty="0">
                <a:ln>
                  <a:noFill/>
                </a:ln>
                <a:solidFill>
                  <a:srgbClr val="0F0F0F"/>
                </a:solidFill>
                <a:effectLst/>
                <a:latin typeface="Söhne"/>
              </a:rPr>
              <a:t> </a:t>
            </a:r>
            <a:r>
              <a:rPr kumimoji="0" lang="en-US" altLang="en-US" sz="1800" b="0" i="0" u="none" strike="noStrike" cap="none" normalizeH="0" baseline="0" dirty="0">
                <a:ln>
                  <a:noFill/>
                </a:ln>
                <a:solidFill>
                  <a:srgbClr val="C00000"/>
                </a:solidFill>
                <a:effectLst/>
                <a:latin typeface="Söhne"/>
              </a:rPr>
              <a:t>ambiguity</a:t>
            </a:r>
            <a:r>
              <a:rPr kumimoji="0" lang="en-US" altLang="en-US" sz="1800" b="0" i="0" u="none" strike="noStrike" cap="none" normalizeH="0" baseline="0" dirty="0">
                <a:ln>
                  <a:noFill/>
                </a:ln>
                <a:solidFill>
                  <a:srgbClr val="0F0F0F"/>
                </a:solidFill>
                <a:effectLst/>
                <a:latin typeface="Söhne"/>
              </a:rPr>
              <a:t> and ensure a clear </a:t>
            </a:r>
            <a:r>
              <a:rPr kumimoji="0" lang="en-US" altLang="en-US" sz="1800" b="0" i="0" u="none" strike="noStrike" cap="none" normalizeH="0" baseline="0" dirty="0">
                <a:ln>
                  <a:noFill/>
                </a:ln>
                <a:solidFill>
                  <a:srgbClr val="C00000"/>
                </a:solidFill>
                <a:effectLst/>
                <a:latin typeface="Söhne"/>
              </a:rPr>
              <a:t>hierarchy</a:t>
            </a:r>
            <a:r>
              <a:rPr kumimoji="0" lang="en-US" altLang="en-US" sz="1800" b="0" i="0" u="none" strike="noStrike" cap="none" normalizeH="0" baseline="0" dirty="0">
                <a:ln>
                  <a:noFill/>
                </a:ln>
                <a:solidFill>
                  <a:srgbClr val="0F0F0F"/>
                </a:solidFill>
                <a:effectLst/>
                <a:latin typeface="Söhne"/>
              </a:rPr>
              <a:t>, modifications to the </a:t>
            </a:r>
            <a:r>
              <a:rPr kumimoji="0" lang="en-US" altLang="en-US" b="1" i="0" u="none" strike="noStrike" cap="none" normalizeH="0" baseline="0" dirty="0">
                <a:ln>
                  <a:noFill/>
                </a:ln>
                <a:solidFill>
                  <a:srgbClr val="0F0F0F"/>
                </a:solidFill>
                <a:effectLst/>
                <a:latin typeface="Söhne Mono"/>
              </a:rPr>
              <a:t>Circle</a:t>
            </a:r>
            <a:r>
              <a:rPr kumimoji="0" lang="en-US" altLang="en-US" sz="1800" b="0" i="0" u="none" strike="noStrike" cap="none" normalizeH="0" baseline="0" dirty="0">
                <a:ln>
                  <a:noFill/>
                </a:ln>
                <a:solidFill>
                  <a:srgbClr val="0F0F0F"/>
                </a:solidFill>
                <a:effectLst/>
                <a:latin typeface="Söhne"/>
              </a:rPr>
              <a:t>, </a:t>
            </a:r>
            <a:r>
              <a:rPr kumimoji="0" lang="en-US" altLang="en-US" b="1" i="0" u="none" strike="noStrike" cap="none" normalizeH="0" baseline="0" dirty="0">
                <a:ln>
                  <a:noFill/>
                </a:ln>
                <a:solidFill>
                  <a:srgbClr val="0F0F0F"/>
                </a:solidFill>
                <a:effectLst/>
                <a:latin typeface="Söhne Mono"/>
              </a:rPr>
              <a:t>Square</a:t>
            </a:r>
            <a:r>
              <a:rPr kumimoji="0" lang="en-US" altLang="en-US" sz="1800" b="0" i="0" u="none" strike="noStrike" cap="none" normalizeH="0" baseline="0" dirty="0">
                <a:ln>
                  <a:noFill/>
                </a:ln>
                <a:solidFill>
                  <a:srgbClr val="0F0F0F"/>
                </a:solidFill>
                <a:effectLst/>
                <a:latin typeface="Söhne"/>
              </a:rPr>
              <a:t>, and </a:t>
            </a:r>
            <a:r>
              <a:rPr kumimoji="0" lang="en-US" altLang="en-US" b="1" i="0" u="none" strike="noStrike" cap="none" normalizeH="0" baseline="0" dirty="0">
                <a:ln>
                  <a:noFill/>
                </a:ln>
                <a:solidFill>
                  <a:srgbClr val="0F0F0F"/>
                </a:solidFill>
                <a:effectLst/>
                <a:latin typeface="Söhne Mono"/>
              </a:rPr>
              <a:t>Diamond</a:t>
            </a:r>
            <a:r>
              <a:rPr kumimoji="0" lang="en-US" altLang="en-US" sz="1800" b="0" i="0" u="none" strike="noStrike" cap="none" normalizeH="0" baseline="0" dirty="0">
                <a:ln>
                  <a:noFill/>
                </a:ln>
                <a:solidFill>
                  <a:srgbClr val="0F0F0F"/>
                </a:solidFill>
                <a:effectLst/>
                <a:latin typeface="Söhne"/>
              </a:rPr>
              <a:t> classes involve implementing virtual inheritance.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F0F0F"/>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F0F0F"/>
                </a:solidFill>
                <a:effectLst/>
                <a:latin typeface="Söhne"/>
              </a:rPr>
              <a:t>This strategic use of the </a:t>
            </a:r>
            <a:r>
              <a:rPr kumimoji="0" lang="en-US" altLang="en-US" b="1" i="0" u="none" strike="noStrike" cap="none" normalizeH="0" baseline="0" dirty="0">
                <a:ln>
                  <a:noFill/>
                </a:ln>
                <a:solidFill>
                  <a:srgbClr val="0F0F0F"/>
                </a:solidFill>
                <a:effectLst/>
                <a:latin typeface="Söhne Mono"/>
              </a:rPr>
              <a:t>virtual</a:t>
            </a:r>
            <a:r>
              <a:rPr kumimoji="0" lang="en-US" altLang="en-US" sz="1800" b="0" i="0" u="none" strike="noStrike" cap="none" normalizeH="0" baseline="0" dirty="0">
                <a:ln>
                  <a:noFill/>
                </a:ln>
                <a:solidFill>
                  <a:srgbClr val="0F0F0F"/>
                </a:solidFill>
                <a:effectLst/>
                <a:latin typeface="Söhne"/>
              </a:rPr>
              <a:t> keyword guarantees the correct invocation of the </a:t>
            </a:r>
            <a:r>
              <a:rPr kumimoji="0" lang="en-US" altLang="en-US" b="1" i="0" u="none" strike="noStrike" cap="none" normalizeH="0" baseline="0" dirty="0" err="1">
                <a:ln>
                  <a:noFill/>
                </a:ln>
                <a:solidFill>
                  <a:srgbClr val="0F0F0F"/>
                </a:solidFill>
                <a:effectLst/>
                <a:latin typeface="Söhne Mono"/>
              </a:rPr>
              <a:t>displayInfo</a:t>
            </a:r>
            <a:r>
              <a:rPr kumimoji="0" lang="en-US" altLang="en-US" b="1" i="0" u="none" strike="noStrike" cap="none" normalizeH="0" baseline="0" dirty="0">
                <a:ln>
                  <a:noFill/>
                </a:ln>
                <a:solidFill>
                  <a:srgbClr val="0F0F0F"/>
                </a:solidFill>
                <a:effectLst/>
                <a:latin typeface="Söhne Mono"/>
              </a:rPr>
              <a:t>()</a:t>
            </a:r>
            <a:r>
              <a:rPr kumimoji="0" lang="en-US" altLang="en-US" sz="1800" b="0" i="0" u="none" strike="noStrike" cap="none" normalizeH="0" baseline="0" dirty="0">
                <a:ln>
                  <a:noFill/>
                </a:ln>
                <a:solidFill>
                  <a:srgbClr val="0F0F0F"/>
                </a:solidFill>
                <a:effectLst/>
                <a:latin typeface="Söhne"/>
              </a:rPr>
              <a:t> function from the </a:t>
            </a:r>
            <a:r>
              <a:rPr kumimoji="0" lang="en-US" altLang="en-US" b="1" i="0" u="none" strike="noStrike" cap="none" normalizeH="0" baseline="0" dirty="0">
                <a:ln>
                  <a:noFill/>
                </a:ln>
                <a:solidFill>
                  <a:srgbClr val="0F0F0F"/>
                </a:solidFill>
                <a:effectLst/>
                <a:latin typeface="Söhne Mono"/>
              </a:rPr>
              <a:t>Shape</a:t>
            </a:r>
            <a:r>
              <a:rPr kumimoji="0" lang="en-US" altLang="en-US" sz="1800" b="0" i="0" u="none" strike="noStrike" cap="none" normalizeH="0" baseline="0" dirty="0">
                <a:ln>
                  <a:noFill/>
                </a:ln>
                <a:solidFill>
                  <a:srgbClr val="0F0F0F"/>
                </a:solidFill>
                <a:effectLst/>
                <a:latin typeface="Söhne"/>
              </a:rPr>
              <a:t> class when called by a </a:t>
            </a:r>
            <a:r>
              <a:rPr kumimoji="0" lang="en-US" altLang="en-US" b="1" i="0" u="none" strike="noStrike" cap="none" normalizeH="0" baseline="0" dirty="0">
                <a:ln>
                  <a:noFill/>
                </a:ln>
                <a:solidFill>
                  <a:srgbClr val="0F0F0F"/>
                </a:solidFill>
                <a:effectLst/>
                <a:latin typeface="Söhne Mono"/>
              </a:rPr>
              <a:t>Diamond</a:t>
            </a:r>
            <a:r>
              <a:rPr kumimoji="0" lang="en-US" altLang="en-US" sz="1800" b="0" i="0" u="none" strike="noStrike" cap="none" normalizeH="0" baseline="0" dirty="0">
                <a:ln>
                  <a:noFill/>
                </a:ln>
                <a:solidFill>
                  <a:srgbClr val="0F0F0F"/>
                </a:solidFill>
                <a:effectLst/>
                <a:latin typeface="Söhne"/>
              </a:rPr>
              <a:t> object. The approach emphasizes scalability, anticipates future shape additions, and necessitates effective communication within the development team for collaborative implementation in the graphics framework.</a:t>
            </a:r>
            <a:r>
              <a:rPr kumimoji="0" lang="en-US" altLang="en-US" sz="11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5187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F6199E-59B2-CAB7-74B0-584AD51AE3DB}"/>
              </a:ext>
            </a:extLst>
          </p:cNvPr>
          <p:cNvSpPr txBox="1"/>
          <p:nvPr/>
        </p:nvSpPr>
        <p:spPr>
          <a:xfrm>
            <a:off x="0" y="0"/>
            <a:ext cx="5922335" cy="6740307"/>
          </a:xfrm>
          <a:prstGeom prst="rect">
            <a:avLst/>
          </a:prstGeom>
          <a:noFill/>
        </p:spPr>
        <p:txBody>
          <a:bodyPr wrap="square">
            <a:spAutoFit/>
          </a:bodyPr>
          <a:lstStyle/>
          <a:p>
            <a:r>
              <a:rPr lang="en-US" dirty="0"/>
              <a:t>#include &lt;iostream&gt;</a:t>
            </a:r>
          </a:p>
          <a:p>
            <a:endParaRPr lang="en-US" dirty="0"/>
          </a:p>
          <a:p>
            <a:r>
              <a:rPr lang="en-US" dirty="0"/>
              <a:t>class Shape {</a:t>
            </a:r>
          </a:p>
          <a:p>
            <a:r>
              <a:rPr lang="en-US" dirty="0"/>
              <a:t>public:</a:t>
            </a:r>
          </a:p>
          <a:p>
            <a:r>
              <a:rPr lang="en-US" dirty="0"/>
              <a:t>    Shape(int sides) : </a:t>
            </a:r>
            <a:r>
              <a:rPr lang="en-US" dirty="0" err="1"/>
              <a:t>numSides</a:t>
            </a:r>
            <a:r>
              <a:rPr lang="en-US" dirty="0"/>
              <a:t>(sides) {}</a:t>
            </a:r>
          </a:p>
          <a:p>
            <a:r>
              <a:rPr lang="en-US" dirty="0"/>
              <a:t>    virtual void </a:t>
            </a:r>
            <a:r>
              <a:rPr lang="en-US" dirty="0" err="1"/>
              <a:t>displayInfo</a:t>
            </a:r>
            <a:r>
              <a:rPr lang="en-US" dirty="0"/>
              <a:t>() const {</a:t>
            </a:r>
          </a:p>
          <a:p>
            <a:r>
              <a:rPr lang="en-US" dirty="0"/>
              <a:t>        </a:t>
            </a:r>
            <a:r>
              <a:rPr lang="en-US" dirty="0" err="1"/>
              <a:t>cout</a:t>
            </a:r>
            <a:r>
              <a:rPr lang="en-US" dirty="0"/>
              <a:t> &lt;&lt; "Shape with " &lt;&lt; </a:t>
            </a:r>
            <a:r>
              <a:rPr lang="en-US" dirty="0" err="1"/>
              <a:t>numSides</a:t>
            </a:r>
            <a:r>
              <a:rPr lang="en-US" dirty="0"/>
              <a:t> &lt;&lt; " sides.“;</a:t>
            </a:r>
          </a:p>
          <a:p>
            <a:r>
              <a:rPr lang="en-US" dirty="0"/>
              <a:t>    }</a:t>
            </a:r>
          </a:p>
          <a:p>
            <a:r>
              <a:rPr lang="en-US" dirty="0"/>
              <a:t>private:</a:t>
            </a:r>
          </a:p>
          <a:p>
            <a:r>
              <a:rPr lang="en-US" dirty="0"/>
              <a:t>    int </a:t>
            </a:r>
            <a:r>
              <a:rPr lang="en-US" dirty="0" err="1"/>
              <a:t>numSides</a:t>
            </a:r>
            <a:r>
              <a:rPr lang="en-US" dirty="0"/>
              <a:t>;</a:t>
            </a:r>
          </a:p>
          <a:p>
            <a:r>
              <a:rPr lang="en-US" dirty="0"/>
              <a:t>};</a:t>
            </a:r>
          </a:p>
          <a:p>
            <a:endParaRPr lang="en-US" dirty="0"/>
          </a:p>
          <a:p>
            <a:r>
              <a:rPr lang="en-US" dirty="0"/>
              <a:t>class Circle : public virtual Shape {</a:t>
            </a:r>
          </a:p>
          <a:p>
            <a:r>
              <a:rPr lang="en-US" dirty="0"/>
              <a:t>public:</a:t>
            </a:r>
          </a:p>
          <a:p>
            <a:r>
              <a:rPr lang="en-US" dirty="0"/>
              <a:t>    Circle() : Shape(0) {}</a:t>
            </a:r>
          </a:p>
          <a:p>
            <a:r>
              <a:rPr lang="en-US" dirty="0"/>
              <a:t>    // No additional code needed</a:t>
            </a:r>
          </a:p>
          <a:p>
            <a:r>
              <a:rPr lang="en-US" dirty="0"/>
              <a:t>};</a:t>
            </a:r>
          </a:p>
          <a:p>
            <a:endParaRPr lang="en-US" dirty="0"/>
          </a:p>
          <a:p>
            <a:r>
              <a:rPr lang="en-US" dirty="0"/>
              <a:t>class Square : public virtual Shape {</a:t>
            </a:r>
          </a:p>
          <a:p>
            <a:r>
              <a:rPr lang="en-US" dirty="0"/>
              <a:t>public:</a:t>
            </a:r>
          </a:p>
          <a:p>
            <a:r>
              <a:rPr lang="en-US" dirty="0"/>
              <a:t>    Square() : Shape(4) {}</a:t>
            </a:r>
          </a:p>
          <a:p>
            <a:r>
              <a:rPr lang="en-US" dirty="0"/>
              <a:t>    // No additional code needed</a:t>
            </a:r>
          </a:p>
          <a:p>
            <a:r>
              <a:rPr lang="en-US" dirty="0"/>
              <a:t>};</a:t>
            </a:r>
          </a:p>
          <a:p>
            <a:endParaRPr lang="en-US" dirty="0"/>
          </a:p>
        </p:txBody>
      </p:sp>
      <p:sp>
        <p:nvSpPr>
          <p:cNvPr id="7" name="TextBox 6">
            <a:extLst>
              <a:ext uri="{FF2B5EF4-FFF2-40B4-BE49-F238E27FC236}">
                <a16:creationId xmlns:a16="http://schemas.microsoft.com/office/drawing/2014/main" id="{00879CC8-6F9F-B077-1B65-08A474354D2A}"/>
              </a:ext>
            </a:extLst>
          </p:cNvPr>
          <p:cNvSpPr txBox="1"/>
          <p:nvPr/>
        </p:nvSpPr>
        <p:spPr>
          <a:xfrm>
            <a:off x="6496493" y="369676"/>
            <a:ext cx="6124352" cy="4247317"/>
          </a:xfrm>
          <a:prstGeom prst="rect">
            <a:avLst/>
          </a:prstGeom>
          <a:noFill/>
        </p:spPr>
        <p:txBody>
          <a:bodyPr wrap="square">
            <a:spAutoFit/>
          </a:bodyPr>
          <a:lstStyle/>
          <a:p>
            <a:endParaRPr lang="en-US" dirty="0"/>
          </a:p>
          <a:p>
            <a:r>
              <a:rPr lang="en-US" dirty="0"/>
              <a:t>class Diamond : public Circle, public Square {</a:t>
            </a:r>
          </a:p>
          <a:p>
            <a:r>
              <a:rPr lang="en-US" dirty="0"/>
              <a:t>public:</a:t>
            </a:r>
          </a:p>
          <a:p>
            <a:r>
              <a:rPr lang="en-US" dirty="0"/>
              <a:t>    // No additional code needed</a:t>
            </a:r>
          </a:p>
          <a:p>
            <a:r>
              <a:rPr lang="en-US" dirty="0"/>
              <a:t>};</a:t>
            </a:r>
          </a:p>
          <a:p>
            <a:endParaRPr lang="en-US" dirty="0"/>
          </a:p>
          <a:p>
            <a:r>
              <a:rPr lang="en-US" dirty="0"/>
              <a:t>int main() {</a:t>
            </a:r>
          </a:p>
          <a:p>
            <a:r>
              <a:rPr lang="en-US" dirty="0"/>
              <a:t>    // Create an object of the Diamond class</a:t>
            </a:r>
          </a:p>
          <a:p>
            <a:r>
              <a:rPr lang="en-US" dirty="0"/>
              <a:t>    Diamond </a:t>
            </a:r>
            <a:r>
              <a:rPr lang="en-US" dirty="0" err="1"/>
              <a:t>diamond</a:t>
            </a:r>
            <a:r>
              <a:rPr lang="en-US" dirty="0"/>
              <a:t>;</a:t>
            </a:r>
          </a:p>
          <a:p>
            <a:endParaRPr lang="en-US" dirty="0"/>
          </a:p>
          <a:p>
            <a:r>
              <a:rPr lang="en-US" dirty="0"/>
              <a:t>    // Call the </a:t>
            </a:r>
            <a:r>
              <a:rPr lang="en-US" dirty="0" err="1"/>
              <a:t>displayInfo</a:t>
            </a:r>
            <a:r>
              <a:rPr lang="en-US" dirty="0"/>
              <a:t>() function on the Diamond object</a:t>
            </a:r>
          </a:p>
          <a:p>
            <a:r>
              <a:rPr lang="en-US" dirty="0"/>
              <a:t>    </a:t>
            </a:r>
            <a:r>
              <a:rPr lang="en-US" dirty="0" err="1"/>
              <a:t>diamond.displayInfo</a:t>
            </a:r>
            <a:r>
              <a:rPr lang="en-US" dirty="0"/>
              <a:t>();</a:t>
            </a:r>
          </a:p>
          <a:p>
            <a:endParaRPr lang="en-US" dirty="0"/>
          </a:p>
          <a:p>
            <a:r>
              <a:rPr lang="en-US" dirty="0"/>
              <a:t>    return 0;</a:t>
            </a:r>
          </a:p>
          <a:p>
            <a:r>
              <a:rPr lang="en-US" dirty="0"/>
              <a:t>}</a:t>
            </a:r>
          </a:p>
        </p:txBody>
      </p:sp>
    </p:spTree>
    <p:extLst>
      <p:ext uri="{BB962C8B-B14F-4D97-AF65-F5344CB8AC3E}">
        <p14:creationId xmlns:p14="http://schemas.microsoft.com/office/powerpoint/2010/main" val="1957202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A9AC24-C07F-3316-3F8F-4B0EF71C25D1}"/>
              </a:ext>
            </a:extLst>
          </p:cNvPr>
          <p:cNvSpPr>
            <a:spLocks noGrp="1"/>
          </p:cNvSpPr>
          <p:nvPr>
            <p:ph type="title"/>
          </p:nvPr>
        </p:nvSpPr>
        <p:spPr>
          <a:xfrm>
            <a:off x="0" y="2"/>
            <a:ext cx="12192000" cy="681036"/>
          </a:xfrm>
          <a:solidFill>
            <a:schemeClr val="accent1">
              <a:lumMod val="20000"/>
              <a:lumOff val="80000"/>
            </a:schemeClr>
          </a:solidFill>
        </p:spPr>
        <p:txBody>
          <a:bodyPr>
            <a:normAutofit/>
          </a:bodyPr>
          <a:lstStyle/>
          <a:p>
            <a:pPr algn="ctr"/>
            <a:r>
              <a:rPr lang="en-US" sz="2800" b="1" dirty="0">
                <a:solidFill>
                  <a:srgbClr val="FF0000"/>
                </a:solidFill>
                <a:latin typeface="__Source_Sans_Pro_fea366"/>
              </a:rPr>
              <a:t>Constructors in Inheritance</a:t>
            </a:r>
          </a:p>
        </p:txBody>
      </p:sp>
      <p:sp>
        <p:nvSpPr>
          <p:cNvPr id="9" name="TextBox 8">
            <a:extLst>
              <a:ext uri="{FF2B5EF4-FFF2-40B4-BE49-F238E27FC236}">
                <a16:creationId xmlns:a16="http://schemas.microsoft.com/office/drawing/2014/main" id="{EEAC5D2A-7979-51FC-92CB-2CDA53D2A7FF}"/>
              </a:ext>
            </a:extLst>
          </p:cNvPr>
          <p:cNvSpPr txBox="1"/>
          <p:nvPr/>
        </p:nvSpPr>
        <p:spPr>
          <a:xfrm>
            <a:off x="88904" y="800101"/>
            <a:ext cx="6007096" cy="1631216"/>
          </a:xfrm>
          <a:prstGeom prst="rect">
            <a:avLst/>
          </a:prstGeom>
          <a:noFill/>
          <a:ln>
            <a:solidFill>
              <a:schemeClr val="tx1"/>
            </a:solidFill>
          </a:ln>
        </p:spPr>
        <p:txBody>
          <a:bodyPr wrap="square">
            <a:spAutoFit/>
          </a:bodyPr>
          <a:lstStyle/>
          <a:p>
            <a:pPr marL="285750" indent="-285750">
              <a:buFont typeface="Wingdings" panose="05000000000000000000" pitchFamily="2" charset="2"/>
              <a:buChar char="§"/>
            </a:pPr>
            <a:r>
              <a:rPr lang="en-US" sz="2000" dirty="0"/>
              <a:t>We can use </a:t>
            </a:r>
            <a:r>
              <a:rPr lang="en-US" sz="2000" b="1" dirty="0"/>
              <a:t>constructors</a:t>
            </a:r>
            <a:r>
              <a:rPr lang="en-US" sz="2000" dirty="0"/>
              <a:t> in derived classes in C++</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When we create an object of the </a:t>
            </a:r>
            <a:r>
              <a:rPr lang="en-US" sz="2000" b="1" dirty="0"/>
              <a:t>Derived class</a:t>
            </a:r>
            <a:r>
              <a:rPr lang="en-US" sz="2000" dirty="0"/>
              <a:t>, the default constructors are called in the order of </a:t>
            </a:r>
            <a:r>
              <a:rPr lang="en-US" sz="2000" b="1" dirty="0"/>
              <a:t>inheritance</a:t>
            </a:r>
            <a:r>
              <a:rPr lang="en-US" sz="2000" dirty="0"/>
              <a:t>, from the </a:t>
            </a:r>
            <a:r>
              <a:rPr lang="en-US" sz="2000" b="1" dirty="0">
                <a:solidFill>
                  <a:srgbClr val="FF0000"/>
                </a:solidFill>
              </a:rPr>
              <a:t>base class to the derived class</a:t>
            </a:r>
            <a:r>
              <a:rPr lang="en-US" sz="2000" dirty="0">
                <a:solidFill>
                  <a:srgbClr val="FF0000"/>
                </a:solidFill>
              </a:rPr>
              <a:t>. </a:t>
            </a:r>
          </a:p>
        </p:txBody>
      </p:sp>
      <p:sp>
        <p:nvSpPr>
          <p:cNvPr id="13" name="TextBox 12">
            <a:extLst>
              <a:ext uri="{FF2B5EF4-FFF2-40B4-BE49-F238E27FC236}">
                <a16:creationId xmlns:a16="http://schemas.microsoft.com/office/drawing/2014/main" id="{F392F26E-B230-0F70-8CE2-7DDA4A900B40}"/>
              </a:ext>
            </a:extLst>
          </p:cNvPr>
          <p:cNvSpPr txBox="1"/>
          <p:nvPr/>
        </p:nvSpPr>
        <p:spPr>
          <a:xfrm>
            <a:off x="6210299" y="704405"/>
            <a:ext cx="5892797" cy="5078313"/>
          </a:xfrm>
          <a:prstGeom prst="rect">
            <a:avLst/>
          </a:prstGeom>
          <a:noFill/>
          <a:ln>
            <a:solidFill>
              <a:srgbClr val="7030A0"/>
            </a:solidFill>
          </a:ln>
        </p:spPr>
        <p:txBody>
          <a:bodyPr wrap="square" rtlCol="0">
            <a:spAutoFit/>
          </a:bodyPr>
          <a:lstStyle/>
          <a:p>
            <a:r>
              <a:rPr lang="en-US" b="1" dirty="0">
                <a:solidFill>
                  <a:srgbClr val="FF0000"/>
                </a:solidFill>
              </a:rPr>
              <a:t>class A {   </a:t>
            </a:r>
            <a:r>
              <a:rPr lang="en-US" b="1" dirty="0">
                <a:solidFill>
                  <a:srgbClr val="0000FF"/>
                </a:solidFill>
              </a:rPr>
              <a:t>//base class </a:t>
            </a:r>
          </a:p>
          <a:p>
            <a:r>
              <a:rPr lang="en-US" dirty="0"/>
              <a:t>public:</a:t>
            </a:r>
          </a:p>
          <a:p>
            <a:r>
              <a:rPr lang="en-US" dirty="0">
                <a:solidFill>
                  <a:srgbClr val="002060"/>
                </a:solidFill>
                <a:highlight>
                  <a:srgbClr val="FFFF00"/>
                </a:highlight>
              </a:rPr>
              <a:t>    </a:t>
            </a:r>
            <a:r>
              <a:rPr lang="en-US" b="1" dirty="0">
                <a:solidFill>
                  <a:srgbClr val="002060"/>
                </a:solidFill>
                <a:highlight>
                  <a:srgbClr val="FFFF00"/>
                </a:highlight>
              </a:rPr>
              <a:t>A()  //base class constructor</a:t>
            </a:r>
          </a:p>
          <a:p>
            <a:r>
              <a:rPr lang="en-US" b="1" dirty="0">
                <a:solidFill>
                  <a:srgbClr val="002060"/>
                </a:solidFill>
              </a:rPr>
              <a:t>    {</a:t>
            </a:r>
          </a:p>
          <a:p>
            <a:r>
              <a:rPr lang="en-US" dirty="0">
                <a:solidFill>
                  <a:srgbClr val="002060"/>
                </a:solidFill>
              </a:rPr>
              <a:t>        cout &lt;&lt; "Base Class Default Constructor";</a:t>
            </a:r>
          </a:p>
          <a:p>
            <a:r>
              <a:rPr lang="en-US" dirty="0">
                <a:solidFill>
                  <a:srgbClr val="002060"/>
                </a:solidFill>
              </a:rPr>
              <a:t>    }</a:t>
            </a:r>
          </a:p>
          <a:p>
            <a:r>
              <a:rPr lang="en-US" dirty="0"/>
              <a:t>};</a:t>
            </a:r>
          </a:p>
          <a:p>
            <a:r>
              <a:rPr lang="en-US" b="1" dirty="0">
                <a:solidFill>
                  <a:srgbClr val="FF0000"/>
                </a:solidFill>
              </a:rPr>
              <a:t>class B : public A {  </a:t>
            </a:r>
            <a:r>
              <a:rPr lang="en-US" b="1" dirty="0">
                <a:solidFill>
                  <a:srgbClr val="0000FF"/>
                </a:solidFill>
              </a:rPr>
              <a:t>//derived class</a:t>
            </a:r>
          </a:p>
          <a:p>
            <a:r>
              <a:rPr lang="en-US" dirty="0"/>
              <a:t>public:</a:t>
            </a:r>
          </a:p>
          <a:p>
            <a:r>
              <a:rPr lang="en-US" b="1" dirty="0">
                <a:highlight>
                  <a:srgbClr val="FFFF00"/>
                </a:highlight>
              </a:rPr>
              <a:t>    B() { //derived class constructor</a:t>
            </a:r>
          </a:p>
          <a:p>
            <a:r>
              <a:rPr lang="en-US" dirty="0"/>
              <a:t>        cout &lt;&lt; "Derived Class Default Constructor“;</a:t>
            </a:r>
          </a:p>
          <a:p>
            <a:r>
              <a:rPr lang="en-US" dirty="0"/>
              <a:t>    }</a:t>
            </a:r>
          </a:p>
          <a:p>
            <a:r>
              <a:rPr lang="en-US" dirty="0"/>
              <a:t>};</a:t>
            </a:r>
          </a:p>
          <a:p>
            <a:r>
              <a:rPr lang="en-US" b="1" dirty="0">
                <a:solidFill>
                  <a:srgbClr val="FF0000"/>
                </a:solidFill>
              </a:rPr>
              <a:t>int main() </a:t>
            </a:r>
          </a:p>
          <a:p>
            <a:r>
              <a:rPr lang="en-US" b="1" dirty="0">
                <a:solidFill>
                  <a:srgbClr val="FF0000"/>
                </a:solidFill>
              </a:rPr>
              <a:t>{</a:t>
            </a:r>
          </a:p>
          <a:p>
            <a:r>
              <a:rPr lang="en-US" b="1" dirty="0"/>
              <a:t>    B </a:t>
            </a:r>
            <a:r>
              <a:rPr lang="en-US" b="1" dirty="0" err="1"/>
              <a:t>b</a:t>
            </a:r>
            <a:r>
              <a:rPr lang="en-US" b="1" dirty="0"/>
              <a:t>;  </a:t>
            </a:r>
            <a:r>
              <a:rPr lang="en-US" dirty="0"/>
              <a:t>// Creating an object of the derived class</a:t>
            </a:r>
          </a:p>
          <a:p>
            <a:r>
              <a:rPr lang="en-US" dirty="0"/>
              <a:t>   return 0;</a:t>
            </a:r>
          </a:p>
          <a:p>
            <a:r>
              <a:rPr lang="en-US" dirty="0"/>
              <a:t>}</a:t>
            </a:r>
          </a:p>
        </p:txBody>
      </p:sp>
      <p:sp>
        <p:nvSpPr>
          <p:cNvPr id="18" name="TextBox 17">
            <a:extLst>
              <a:ext uri="{FF2B5EF4-FFF2-40B4-BE49-F238E27FC236}">
                <a16:creationId xmlns:a16="http://schemas.microsoft.com/office/drawing/2014/main" id="{3FC8A770-0772-BD68-AF93-4407CAFD7164}"/>
              </a:ext>
            </a:extLst>
          </p:cNvPr>
          <p:cNvSpPr txBox="1"/>
          <p:nvPr/>
        </p:nvSpPr>
        <p:spPr>
          <a:xfrm>
            <a:off x="6210300" y="5779844"/>
            <a:ext cx="5892796" cy="915136"/>
          </a:xfrm>
          <a:prstGeom prst="rect">
            <a:avLst/>
          </a:prstGeom>
          <a:solidFill>
            <a:schemeClr val="accent2">
              <a:lumMod val="20000"/>
              <a:lumOff val="80000"/>
            </a:schemeClr>
          </a:solidFill>
          <a:ln>
            <a:solidFill>
              <a:schemeClr val="accent1"/>
            </a:solidFill>
          </a:ln>
        </p:spPr>
        <p:txBody>
          <a:bodyPr wrap="square">
            <a:spAutoFit/>
          </a:bodyPr>
          <a:lstStyle/>
          <a:p>
            <a:r>
              <a:rPr lang="en-US" b="1" dirty="0">
                <a:solidFill>
                  <a:srgbClr val="0000FF"/>
                </a:solidFill>
              </a:rPr>
              <a:t>OUTPUT:</a:t>
            </a:r>
          </a:p>
          <a:p>
            <a:r>
              <a:rPr lang="en-US" b="1" dirty="0">
                <a:solidFill>
                  <a:srgbClr val="7030A0"/>
                </a:solidFill>
              </a:rPr>
              <a:t>Base Class Default Constructor</a:t>
            </a:r>
          </a:p>
          <a:p>
            <a:r>
              <a:rPr lang="en-US" b="1" dirty="0">
                <a:solidFill>
                  <a:srgbClr val="FF0066"/>
                </a:solidFill>
              </a:rPr>
              <a:t>Derived Class Default Constructor</a:t>
            </a:r>
          </a:p>
        </p:txBody>
      </p:sp>
      <p:cxnSp>
        <p:nvCxnSpPr>
          <p:cNvPr id="24" name="Straight Arrow Connector 23">
            <a:extLst>
              <a:ext uri="{FF2B5EF4-FFF2-40B4-BE49-F238E27FC236}">
                <a16:creationId xmlns:a16="http://schemas.microsoft.com/office/drawing/2014/main" id="{7E67510E-9050-D189-BB76-37B70272CAF2}"/>
              </a:ext>
            </a:extLst>
          </p:cNvPr>
          <p:cNvCxnSpPr>
            <a:cxnSpLocks/>
          </p:cNvCxnSpPr>
          <p:nvPr/>
        </p:nvCxnSpPr>
        <p:spPr>
          <a:xfrm>
            <a:off x="2375493" y="3712707"/>
            <a:ext cx="0" cy="58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1" name="Group 30">
            <a:extLst>
              <a:ext uri="{FF2B5EF4-FFF2-40B4-BE49-F238E27FC236}">
                <a16:creationId xmlns:a16="http://schemas.microsoft.com/office/drawing/2014/main" id="{68C239B9-28A0-03FE-11AF-F288B4E0AE48}"/>
              </a:ext>
            </a:extLst>
          </p:cNvPr>
          <p:cNvGrpSpPr/>
          <p:nvPr/>
        </p:nvGrpSpPr>
        <p:grpSpPr>
          <a:xfrm>
            <a:off x="1837956" y="2986033"/>
            <a:ext cx="2191420" cy="2061928"/>
            <a:chOff x="3136900" y="3209182"/>
            <a:chExt cx="2191420" cy="2061928"/>
          </a:xfrm>
        </p:grpSpPr>
        <p:sp>
          <p:nvSpPr>
            <p:cNvPr id="19" name="Rectangle 18">
              <a:extLst>
                <a:ext uri="{FF2B5EF4-FFF2-40B4-BE49-F238E27FC236}">
                  <a16:creationId xmlns:a16="http://schemas.microsoft.com/office/drawing/2014/main" id="{06DC45B8-00DB-415A-46B2-74FCE2BA7F22}"/>
                </a:ext>
              </a:extLst>
            </p:cNvPr>
            <p:cNvSpPr/>
            <p:nvPr/>
          </p:nvSpPr>
          <p:spPr>
            <a:xfrm>
              <a:off x="3136900" y="3209182"/>
              <a:ext cx="1117600" cy="73744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Base</a:t>
              </a:r>
            </a:p>
          </p:txBody>
        </p:sp>
        <p:sp>
          <p:nvSpPr>
            <p:cNvPr id="22" name="Rectangle 21">
              <a:extLst>
                <a:ext uri="{FF2B5EF4-FFF2-40B4-BE49-F238E27FC236}">
                  <a16:creationId xmlns:a16="http://schemas.microsoft.com/office/drawing/2014/main" id="{9A34EE00-5681-A312-727F-52EEAFAC2578}"/>
                </a:ext>
              </a:extLst>
            </p:cNvPr>
            <p:cNvSpPr/>
            <p:nvPr/>
          </p:nvSpPr>
          <p:spPr>
            <a:xfrm>
              <a:off x="3136900" y="4533057"/>
              <a:ext cx="1117600" cy="737443"/>
            </a:xfrm>
            <a:prstGeom prst="rect">
              <a:avLst/>
            </a:prstGeom>
            <a:solidFill>
              <a:schemeClr val="accent2"/>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Derived</a:t>
              </a:r>
            </a:p>
          </p:txBody>
        </p:sp>
        <p:sp>
          <p:nvSpPr>
            <p:cNvPr id="25" name="TextBox 24">
              <a:extLst>
                <a:ext uri="{FF2B5EF4-FFF2-40B4-BE49-F238E27FC236}">
                  <a16:creationId xmlns:a16="http://schemas.microsoft.com/office/drawing/2014/main" id="{EAB78C15-05AF-FC9F-A525-921164150A2C}"/>
                </a:ext>
              </a:extLst>
            </p:cNvPr>
            <p:cNvSpPr txBox="1"/>
            <p:nvPr/>
          </p:nvSpPr>
          <p:spPr>
            <a:xfrm>
              <a:off x="4254500" y="3577903"/>
              <a:ext cx="779381" cy="369332"/>
            </a:xfrm>
            <a:prstGeom prst="rect">
              <a:avLst/>
            </a:prstGeom>
            <a:noFill/>
          </p:spPr>
          <p:txBody>
            <a:bodyPr wrap="none" rtlCol="0">
              <a:spAutoFit/>
            </a:bodyPr>
            <a:lstStyle/>
            <a:p>
              <a:r>
                <a:rPr lang="en-US" b="1" dirty="0"/>
                <a:t>Base()</a:t>
              </a:r>
            </a:p>
          </p:txBody>
        </p:sp>
        <p:sp>
          <p:nvSpPr>
            <p:cNvPr id="26" name="TextBox 25">
              <a:extLst>
                <a:ext uri="{FF2B5EF4-FFF2-40B4-BE49-F238E27FC236}">
                  <a16:creationId xmlns:a16="http://schemas.microsoft.com/office/drawing/2014/main" id="{88585C12-049D-F3D8-1315-432F93CFAB5A}"/>
                </a:ext>
              </a:extLst>
            </p:cNvPr>
            <p:cNvSpPr txBox="1"/>
            <p:nvPr/>
          </p:nvSpPr>
          <p:spPr>
            <a:xfrm>
              <a:off x="4254500" y="4901778"/>
              <a:ext cx="1073820" cy="369332"/>
            </a:xfrm>
            <a:prstGeom prst="rect">
              <a:avLst/>
            </a:prstGeom>
            <a:noFill/>
          </p:spPr>
          <p:txBody>
            <a:bodyPr wrap="none" rtlCol="0">
              <a:spAutoFit/>
            </a:bodyPr>
            <a:lstStyle/>
            <a:p>
              <a:r>
                <a:rPr lang="en-US" b="1" dirty="0"/>
                <a:t>Derived()</a:t>
              </a:r>
            </a:p>
          </p:txBody>
        </p:sp>
      </p:grpSp>
      <p:sp>
        <p:nvSpPr>
          <p:cNvPr id="2" name="TextBox 1">
            <a:extLst>
              <a:ext uri="{FF2B5EF4-FFF2-40B4-BE49-F238E27FC236}">
                <a16:creationId xmlns:a16="http://schemas.microsoft.com/office/drawing/2014/main" id="{5B4B65FD-7465-5D85-8E44-D4CA7C11CE13}"/>
              </a:ext>
            </a:extLst>
          </p:cNvPr>
          <p:cNvSpPr txBox="1"/>
          <p:nvPr/>
        </p:nvSpPr>
        <p:spPr>
          <a:xfrm>
            <a:off x="88904" y="5537617"/>
            <a:ext cx="6007096" cy="646331"/>
          </a:xfrm>
          <a:prstGeom prst="rect">
            <a:avLst/>
          </a:prstGeom>
          <a:solidFill>
            <a:schemeClr val="accent1">
              <a:lumMod val="20000"/>
              <a:lumOff val="80000"/>
            </a:schemeClr>
          </a:solidFill>
        </p:spPr>
        <p:txBody>
          <a:bodyPr wrap="square" rtlCol="0">
            <a:spAutoFit/>
          </a:bodyPr>
          <a:lstStyle/>
          <a:p>
            <a:r>
              <a:rPr lang="en-US" b="1" dirty="0">
                <a:solidFill>
                  <a:srgbClr val="0000FF"/>
                </a:solidFill>
              </a:rPr>
              <a:t>Derived d;</a:t>
            </a:r>
          </a:p>
          <a:p>
            <a:r>
              <a:rPr lang="en-US" dirty="0"/>
              <a:t>First  constructor Base()  is called then Derived() called.</a:t>
            </a:r>
          </a:p>
        </p:txBody>
      </p:sp>
    </p:spTree>
    <p:extLst>
      <p:ext uri="{BB962C8B-B14F-4D97-AF65-F5344CB8AC3E}">
        <p14:creationId xmlns:p14="http://schemas.microsoft.com/office/powerpoint/2010/main" val="3310503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A9AC24-C07F-3316-3F8F-4B0EF71C25D1}"/>
              </a:ext>
            </a:extLst>
          </p:cNvPr>
          <p:cNvSpPr>
            <a:spLocks noGrp="1"/>
          </p:cNvSpPr>
          <p:nvPr>
            <p:ph type="title"/>
          </p:nvPr>
        </p:nvSpPr>
        <p:spPr>
          <a:xfrm>
            <a:off x="0" y="2"/>
            <a:ext cx="12192000" cy="681036"/>
          </a:xfrm>
          <a:solidFill>
            <a:schemeClr val="accent1">
              <a:lumMod val="20000"/>
              <a:lumOff val="80000"/>
            </a:schemeClr>
          </a:solidFill>
        </p:spPr>
        <p:txBody>
          <a:bodyPr>
            <a:noAutofit/>
          </a:bodyPr>
          <a:lstStyle/>
          <a:p>
            <a:pPr algn="ctr"/>
            <a:r>
              <a:rPr lang="en-US" sz="2400" b="1" dirty="0">
                <a:solidFill>
                  <a:srgbClr val="FF0000"/>
                </a:solidFill>
                <a:latin typeface="__Source_Sans_Pro_fea366"/>
              </a:rPr>
              <a:t>Default Constructor in base class &amp; Parameterized Constructor in  Derived class Constructors</a:t>
            </a:r>
          </a:p>
        </p:txBody>
      </p:sp>
      <p:sp>
        <p:nvSpPr>
          <p:cNvPr id="9" name="TextBox 8">
            <a:extLst>
              <a:ext uri="{FF2B5EF4-FFF2-40B4-BE49-F238E27FC236}">
                <a16:creationId xmlns:a16="http://schemas.microsoft.com/office/drawing/2014/main" id="{EEAC5D2A-7979-51FC-92CB-2CDA53D2A7FF}"/>
              </a:ext>
            </a:extLst>
          </p:cNvPr>
          <p:cNvSpPr txBox="1"/>
          <p:nvPr/>
        </p:nvSpPr>
        <p:spPr>
          <a:xfrm>
            <a:off x="88900" y="838201"/>
            <a:ext cx="6121400" cy="2554545"/>
          </a:xfrm>
          <a:prstGeom prst="rect">
            <a:avLst/>
          </a:prstGeom>
          <a:noFill/>
        </p:spPr>
        <p:txBody>
          <a:bodyPr wrap="square">
            <a:spAutoFit/>
          </a:bodyPr>
          <a:lstStyle/>
          <a:p>
            <a:pPr marL="285750" indent="-285750">
              <a:buFont typeface="Wingdings" panose="05000000000000000000" pitchFamily="2" charset="2"/>
              <a:buChar char="§"/>
            </a:pPr>
            <a:r>
              <a:rPr lang="en-US" sz="2000" dirty="0"/>
              <a:t>If the </a:t>
            </a:r>
            <a:r>
              <a:rPr lang="en-US" sz="2000" b="1" dirty="0">
                <a:solidFill>
                  <a:srgbClr val="FF0000"/>
                </a:solidFill>
              </a:rPr>
              <a:t>base class constructor </a:t>
            </a:r>
            <a:r>
              <a:rPr lang="en-US" sz="2000" b="1" dirty="0"/>
              <a:t>had </a:t>
            </a:r>
            <a:r>
              <a:rPr lang="en-US" sz="2000" b="1" dirty="0">
                <a:solidFill>
                  <a:srgbClr val="FF0000"/>
                </a:solidFill>
              </a:rPr>
              <a:t>default constructor </a:t>
            </a:r>
            <a:r>
              <a:rPr lang="en-US" sz="2000" b="1" dirty="0"/>
              <a:t>and derived class have default and </a:t>
            </a:r>
            <a:r>
              <a:rPr lang="en-US" sz="2000" b="1" dirty="0">
                <a:solidFill>
                  <a:srgbClr val="FF0000"/>
                </a:solidFill>
              </a:rPr>
              <a:t>parameterized constructors </a:t>
            </a:r>
            <a:endParaRPr lang="en-US" sz="2000" dirty="0">
              <a:solidFill>
                <a:srgbClr val="FF0000"/>
              </a:solidFill>
            </a:endParaRP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When we </a:t>
            </a:r>
            <a:r>
              <a:rPr lang="en-US" sz="2000" b="1" dirty="0">
                <a:solidFill>
                  <a:srgbClr val="FF0000"/>
                </a:solidFill>
              </a:rPr>
              <a:t>create an object of derived class </a:t>
            </a:r>
            <a:r>
              <a:rPr lang="en-US" sz="2000" dirty="0"/>
              <a:t>with parameters then base class default constructor is called first then derived class </a:t>
            </a:r>
            <a:r>
              <a:rPr lang="en-US" sz="2000" b="1" dirty="0"/>
              <a:t>parameterized constructor is called</a:t>
            </a:r>
          </a:p>
        </p:txBody>
      </p:sp>
      <p:sp>
        <p:nvSpPr>
          <p:cNvPr id="13" name="TextBox 12">
            <a:extLst>
              <a:ext uri="{FF2B5EF4-FFF2-40B4-BE49-F238E27FC236}">
                <a16:creationId xmlns:a16="http://schemas.microsoft.com/office/drawing/2014/main" id="{F392F26E-B230-0F70-8CE2-7DDA4A900B40}"/>
              </a:ext>
            </a:extLst>
          </p:cNvPr>
          <p:cNvSpPr txBox="1"/>
          <p:nvPr/>
        </p:nvSpPr>
        <p:spPr>
          <a:xfrm>
            <a:off x="6096000" y="700089"/>
            <a:ext cx="6095999" cy="5355312"/>
          </a:xfrm>
          <a:prstGeom prst="rect">
            <a:avLst/>
          </a:prstGeom>
          <a:solidFill>
            <a:schemeClr val="accent2">
              <a:lumMod val="20000"/>
              <a:lumOff val="80000"/>
            </a:schemeClr>
          </a:solidFill>
          <a:ln>
            <a:solidFill>
              <a:srgbClr val="0000FF"/>
            </a:solidFill>
          </a:ln>
        </p:spPr>
        <p:txBody>
          <a:bodyPr wrap="square" rtlCol="0">
            <a:spAutoFit/>
          </a:bodyPr>
          <a:lstStyle/>
          <a:p>
            <a:r>
              <a:rPr lang="en-US" b="1" dirty="0">
                <a:solidFill>
                  <a:srgbClr val="FF0000"/>
                </a:solidFill>
              </a:rPr>
              <a:t>class Base {</a:t>
            </a:r>
          </a:p>
          <a:p>
            <a:r>
              <a:rPr lang="en-US" dirty="0"/>
              <a:t>public: </a:t>
            </a:r>
            <a:r>
              <a:rPr lang="en-US" b="1" dirty="0"/>
              <a:t>int x;</a:t>
            </a:r>
          </a:p>
          <a:p>
            <a:r>
              <a:rPr lang="en-US" b="1" dirty="0">
                <a:solidFill>
                  <a:srgbClr val="0000FF"/>
                </a:solidFill>
              </a:rPr>
              <a:t>    Base() </a:t>
            </a:r>
          </a:p>
          <a:p>
            <a:r>
              <a:rPr lang="en-US" b="1" dirty="0">
                <a:solidFill>
                  <a:srgbClr val="0000FF"/>
                </a:solidFill>
              </a:rPr>
              <a:t>     {</a:t>
            </a:r>
          </a:p>
          <a:p>
            <a:r>
              <a:rPr lang="en-US" b="1" dirty="0"/>
              <a:t>       </a:t>
            </a:r>
            <a:r>
              <a:rPr lang="en-US" b="1" dirty="0">
                <a:solidFill>
                  <a:srgbClr val="0000FF"/>
                </a:solidFill>
              </a:rPr>
              <a:t> cout &lt;&lt; "Base Class Default Constructor" &lt;&lt; </a:t>
            </a:r>
            <a:r>
              <a:rPr lang="en-US" b="1" dirty="0" err="1">
                <a:solidFill>
                  <a:srgbClr val="0000FF"/>
                </a:solidFill>
              </a:rPr>
              <a:t>endl</a:t>
            </a:r>
            <a:r>
              <a:rPr lang="en-US" b="1" dirty="0">
                <a:solidFill>
                  <a:srgbClr val="0000FF"/>
                </a:solidFill>
              </a:rPr>
              <a:t>;</a:t>
            </a:r>
          </a:p>
          <a:p>
            <a:r>
              <a:rPr lang="en-US" b="1" dirty="0">
                <a:solidFill>
                  <a:srgbClr val="0000FF"/>
                </a:solidFill>
              </a:rPr>
              <a:t>     }</a:t>
            </a:r>
          </a:p>
          <a:p>
            <a:r>
              <a:rPr lang="en-US" dirty="0"/>
              <a:t>};</a:t>
            </a:r>
          </a:p>
          <a:p>
            <a:r>
              <a:rPr lang="en-US" b="1" dirty="0">
                <a:solidFill>
                  <a:srgbClr val="FF0000"/>
                </a:solidFill>
              </a:rPr>
              <a:t>class Derived : public Base {</a:t>
            </a:r>
          </a:p>
          <a:p>
            <a:r>
              <a:rPr lang="en-US" dirty="0"/>
              <a:t>public: </a:t>
            </a:r>
            <a:r>
              <a:rPr lang="en-US" b="1" dirty="0"/>
              <a:t>int y;</a:t>
            </a:r>
          </a:p>
          <a:p>
            <a:r>
              <a:rPr lang="en-US" b="1" dirty="0">
                <a:solidFill>
                  <a:srgbClr val="0000FF"/>
                </a:solidFill>
              </a:rPr>
              <a:t>Derived(int i)</a:t>
            </a:r>
          </a:p>
          <a:p>
            <a:r>
              <a:rPr lang="en-US" b="1" dirty="0">
                <a:solidFill>
                  <a:srgbClr val="0000FF"/>
                </a:solidFill>
              </a:rPr>
              <a:t>   {  y= i;  </a:t>
            </a:r>
          </a:p>
          <a:p>
            <a:r>
              <a:rPr lang="en-US" b="1" dirty="0">
                <a:solidFill>
                  <a:srgbClr val="0000FF"/>
                </a:solidFill>
              </a:rPr>
              <a:t>      cout &lt;&lt; "Derived class parameterized constructor\n";</a:t>
            </a:r>
          </a:p>
          <a:p>
            <a:r>
              <a:rPr lang="en-US" b="1" dirty="0">
                <a:solidFill>
                  <a:srgbClr val="0000FF"/>
                </a:solidFill>
              </a:rPr>
              <a:t>      cout&lt;&lt;“Value of y in Derived class is”&lt;&lt;y;</a:t>
            </a:r>
          </a:p>
          <a:p>
            <a:r>
              <a:rPr lang="en-US" b="1" dirty="0">
                <a:solidFill>
                  <a:srgbClr val="0000FF"/>
                </a:solidFill>
              </a:rPr>
              <a:t>   }</a:t>
            </a:r>
          </a:p>
          <a:p>
            <a:r>
              <a:rPr lang="en-US" dirty="0"/>
              <a:t>};</a:t>
            </a:r>
          </a:p>
          <a:p>
            <a:r>
              <a:rPr lang="en-US" dirty="0"/>
              <a:t>int main() {</a:t>
            </a:r>
          </a:p>
          <a:p>
            <a:r>
              <a:rPr lang="en-US" b="1" dirty="0">
                <a:solidFill>
                  <a:srgbClr val="FF0000"/>
                </a:solidFill>
              </a:rPr>
              <a:t>Derived d2(10); </a:t>
            </a:r>
            <a:r>
              <a:rPr lang="en-US" b="1" dirty="0">
                <a:solidFill>
                  <a:srgbClr val="0000FF"/>
                </a:solidFill>
              </a:rPr>
              <a:t>//calls Base() and Derived(int </a:t>
            </a:r>
            <a:r>
              <a:rPr lang="en-US" b="1" dirty="0" err="1">
                <a:solidFill>
                  <a:srgbClr val="0000FF"/>
                </a:solidFill>
              </a:rPr>
              <a:t>i</a:t>
            </a:r>
            <a:r>
              <a:rPr lang="en-US" b="1" dirty="0">
                <a:solidFill>
                  <a:srgbClr val="0000FF"/>
                </a:solidFill>
              </a:rPr>
              <a:t>)</a:t>
            </a:r>
          </a:p>
          <a:p>
            <a:r>
              <a:rPr lang="en-US" dirty="0"/>
              <a:t> return 0;</a:t>
            </a:r>
          </a:p>
          <a:p>
            <a:r>
              <a:rPr lang="en-US" dirty="0"/>
              <a:t>}</a:t>
            </a:r>
          </a:p>
        </p:txBody>
      </p:sp>
      <p:sp>
        <p:nvSpPr>
          <p:cNvPr id="6" name="TextBox 5">
            <a:extLst>
              <a:ext uri="{FF2B5EF4-FFF2-40B4-BE49-F238E27FC236}">
                <a16:creationId xmlns:a16="http://schemas.microsoft.com/office/drawing/2014/main" id="{E1A718D2-4643-9F97-056D-C020AA2190C8}"/>
              </a:ext>
            </a:extLst>
          </p:cNvPr>
          <p:cNvSpPr txBox="1"/>
          <p:nvPr/>
        </p:nvSpPr>
        <p:spPr>
          <a:xfrm>
            <a:off x="88900" y="5695008"/>
            <a:ext cx="5648547" cy="1200329"/>
          </a:xfrm>
          <a:prstGeom prst="rect">
            <a:avLst/>
          </a:prstGeom>
          <a:solidFill>
            <a:schemeClr val="accent1">
              <a:lumMod val="20000"/>
              <a:lumOff val="80000"/>
            </a:schemeClr>
          </a:solidFill>
        </p:spPr>
        <p:txBody>
          <a:bodyPr wrap="square">
            <a:spAutoFit/>
          </a:bodyPr>
          <a:lstStyle/>
          <a:p>
            <a:r>
              <a:rPr lang="en-US" b="1" i="0" dirty="0">
                <a:solidFill>
                  <a:srgbClr val="212529"/>
                </a:solidFill>
                <a:effectLst/>
                <a:latin typeface="Monaco"/>
              </a:rPr>
              <a:t>OUTPUT:</a:t>
            </a:r>
          </a:p>
          <a:p>
            <a:r>
              <a:rPr lang="en-US" b="0" i="0" dirty="0">
                <a:solidFill>
                  <a:srgbClr val="212529"/>
                </a:solidFill>
                <a:effectLst/>
                <a:latin typeface="Monaco"/>
              </a:rPr>
              <a:t>Base class default constructor </a:t>
            </a:r>
          </a:p>
          <a:p>
            <a:r>
              <a:rPr lang="en-US" b="0" i="0" dirty="0">
                <a:solidFill>
                  <a:srgbClr val="212529"/>
                </a:solidFill>
                <a:effectLst/>
                <a:latin typeface="Monaco"/>
              </a:rPr>
              <a:t>Derived parameterized constructor</a:t>
            </a:r>
          </a:p>
          <a:p>
            <a:r>
              <a:rPr lang="en-US" dirty="0"/>
              <a:t>Value of y in Derived class is: 10</a:t>
            </a:r>
          </a:p>
        </p:txBody>
      </p:sp>
      <p:grpSp>
        <p:nvGrpSpPr>
          <p:cNvPr id="2" name="Group 1">
            <a:extLst>
              <a:ext uri="{FF2B5EF4-FFF2-40B4-BE49-F238E27FC236}">
                <a16:creationId xmlns:a16="http://schemas.microsoft.com/office/drawing/2014/main" id="{70E0CEF4-0744-08E4-EF9A-4A7D5B97ABC0}"/>
              </a:ext>
            </a:extLst>
          </p:cNvPr>
          <p:cNvGrpSpPr/>
          <p:nvPr/>
        </p:nvGrpSpPr>
        <p:grpSpPr>
          <a:xfrm>
            <a:off x="2762988" y="3392746"/>
            <a:ext cx="2557994" cy="2061928"/>
            <a:chOff x="3136900" y="3209182"/>
            <a:chExt cx="2557994" cy="2061928"/>
          </a:xfrm>
        </p:grpSpPr>
        <p:sp>
          <p:nvSpPr>
            <p:cNvPr id="3" name="Rectangle 2">
              <a:extLst>
                <a:ext uri="{FF2B5EF4-FFF2-40B4-BE49-F238E27FC236}">
                  <a16:creationId xmlns:a16="http://schemas.microsoft.com/office/drawing/2014/main" id="{F67ABB25-62EF-F41B-8C7E-10449343D626}"/>
                </a:ext>
              </a:extLst>
            </p:cNvPr>
            <p:cNvSpPr/>
            <p:nvPr/>
          </p:nvSpPr>
          <p:spPr>
            <a:xfrm>
              <a:off x="3136900" y="3209182"/>
              <a:ext cx="1117600" cy="73744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Base</a:t>
              </a:r>
            </a:p>
          </p:txBody>
        </p:sp>
        <p:sp>
          <p:nvSpPr>
            <p:cNvPr id="5" name="Rectangle 4">
              <a:extLst>
                <a:ext uri="{FF2B5EF4-FFF2-40B4-BE49-F238E27FC236}">
                  <a16:creationId xmlns:a16="http://schemas.microsoft.com/office/drawing/2014/main" id="{EF47F6D4-A476-7711-583E-48173172AD45}"/>
                </a:ext>
              </a:extLst>
            </p:cNvPr>
            <p:cNvSpPr/>
            <p:nvPr/>
          </p:nvSpPr>
          <p:spPr>
            <a:xfrm>
              <a:off x="3136900" y="4533057"/>
              <a:ext cx="1117600" cy="73744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Derived</a:t>
              </a:r>
            </a:p>
          </p:txBody>
        </p:sp>
        <p:sp>
          <p:nvSpPr>
            <p:cNvPr id="7" name="TextBox 6">
              <a:extLst>
                <a:ext uri="{FF2B5EF4-FFF2-40B4-BE49-F238E27FC236}">
                  <a16:creationId xmlns:a16="http://schemas.microsoft.com/office/drawing/2014/main" id="{C383859D-89FB-11EC-870F-E279F19CC1EF}"/>
                </a:ext>
              </a:extLst>
            </p:cNvPr>
            <p:cNvSpPr txBox="1"/>
            <p:nvPr/>
          </p:nvSpPr>
          <p:spPr>
            <a:xfrm>
              <a:off x="4254500" y="3577903"/>
              <a:ext cx="779381" cy="369332"/>
            </a:xfrm>
            <a:prstGeom prst="rect">
              <a:avLst/>
            </a:prstGeom>
            <a:noFill/>
          </p:spPr>
          <p:txBody>
            <a:bodyPr wrap="none" rtlCol="0">
              <a:spAutoFit/>
            </a:bodyPr>
            <a:lstStyle/>
            <a:p>
              <a:r>
                <a:rPr lang="en-US" b="1" dirty="0"/>
                <a:t>Base()</a:t>
              </a:r>
            </a:p>
          </p:txBody>
        </p:sp>
        <p:sp>
          <p:nvSpPr>
            <p:cNvPr id="8" name="TextBox 7">
              <a:extLst>
                <a:ext uri="{FF2B5EF4-FFF2-40B4-BE49-F238E27FC236}">
                  <a16:creationId xmlns:a16="http://schemas.microsoft.com/office/drawing/2014/main" id="{25469F1F-A602-18C1-4D0F-5E96F50DF214}"/>
                </a:ext>
              </a:extLst>
            </p:cNvPr>
            <p:cNvSpPr txBox="1"/>
            <p:nvPr/>
          </p:nvSpPr>
          <p:spPr>
            <a:xfrm>
              <a:off x="4254500" y="4901778"/>
              <a:ext cx="1440394" cy="369332"/>
            </a:xfrm>
            <a:prstGeom prst="rect">
              <a:avLst/>
            </a:prstGeom>
            <a:noFill/>
          </p:spPr>
          <p:txBody>
            <a:bodyPr wrap="none" rtlCol="0">
              <a:spAutoFit/>
            </a:bodyPr>
            <a:lstStyle/>
            <a:p>
              <a:r>
                <a:rPr lang="en-US" b="1" dirty="0"/>
                <a:t>Derived(int </a:t>
              </a:r>
              <a:r>
                <a:rPr lang="en-US" b="1" dirty="0" err="1"/>
                <a:t>i</a:t>
              </a:r>
              <a:r>
                <a:rPr lang="en-US" b="1" dirty="0"/>
                <a:t>)</a:t>
              </a:r>
            </a:p>
          </p:txBody>
        </p:sp>
      </p:grpSp>
      <p:cxnSp>
        <p:nvCxnSpPr>
          <p:cNvPr id="11" name="Straight Arrow Connector 10">
            <a:extLst>
              <a:ext uri="{FF2B5EF4-FFF2-40B4-BE49-F238E27FC236}">
                <a16:creationId xmlns:a16="http://schemas.microsoft.com/office/drawing/2014/main" id="{F5C38C6C-F423-FE45-A0AB-AD3861F366F4}"/>
              </a:ext>
            </a:extLst>
          </p:cNvPr>
          <p:cNvCxnSpPr>
            <a:stCxn id="3" idx="2"/>
            <a:endCxn id="5" idx="0"/>
          </p:cNvCxnSpPr>
          <p:nvPr/>
        </p:nvCxnSpPr>
        <p:spPr>
          <a:xfrm>
            <a:off x="3321788" y="4130189"/>
            <a:ext cx="0" cy="586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023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A9AC24-C07F-3316-3F8F-4B0EF71C25D1}"/>
              </a:ext>
            </a:extLst>
          </p:cNvPr>
          <p:cNvSpPr>
            <a:spLocks noGrp="1"/>
          </p:cNvSpPr>
          <p:nvPr>
            <p:ph type="title"/>
          </p:nvPr>
        </p:nvSpPr>
        <p:spPr>
          <a:xfrm>
            <a:off x="0" y="2"/>
            <a:ext cx="12192000" cy="681036"/>
          </a:xfrm>
          <a:solidFill>
            <a:schemeClr val="accent1">
              <a:lumMod val="20000"/>
              <a:lumOff val="80000"/>
            </a:schemeClr>
          </a:solidFill>
        </p:spPr>
        <p:txBody>
          <a:bodyPr>
            <a:normAutofit/>
          </a:bodyPr>
          <a:lstStyle/>
          <a:p>
            <a:pPr algn="ctr"/>
            <a:r>
              <a:rPr lang="en-US" sz="2800" b="1" dirty="0">
                <a:latin typeface="__Source_Sans_Pro_fea366"/>
              </a:rPr>
              <a:t> Parameterized Constructor in  Base and Derived classes</a:t>
            </a:r>
          </a:p>
        </p:txBody>
      </p:sp>
      <p:sp>
        <p:nvSpPr>
          <p:cNvPr id="9" name="TextBox 8">
            <a:extLst>
              <a:ext uri="{FF2B5EF4-FFF2-40B4-BE49-F238E27FC236}">
                <a16:creationId xmlns:a16="http://schemas.microsoft.com/office/drawing/2014/main" id="{EEAC5D2A-7979-51FC-92CB-2CDA53D2A7FF}"/>
              </a:ext>
            </a:extLst>
          </p:cNvPr>
          <p:cNvSpPr txBox="1"/>
          <p:nvPr/>
        </p:nvSpPr>
        <p:spPr>
          <a:xfrm>
            <a:off x="104775" y="691062"/>
            <a:ext cx="6121400" cy="1015663"/>
          </a:xfrm>
          <a:prstGeom prst="rect">
            <a:avLst/>
          </a:prstGeom>
          <a:noFill/>
        </p:spPr>
        <p:txBody>
          <a:bodyPr wrap="square">
            <a:spAutoFit/>
          </a:bodyPr>
          <a:lstStyle/>
          <a:p>
            <a:pPr marL="285750" indent="-285750">
              <a:buFont typeface="Wingdings" panose="05000000000000000000" pitchFamily="2" charset="2"/>
              <a:buChar char="§"/>
            </a:pPr>
            <a:r>
              <a:rPr lang="en-US" sz="2000" dirty="0"/>
              <a:t>If there are </a:t>
            </a:r>
            <a:r>
              <a:rPr lang="en-US" sz="2000" b="1" dirty="0">
                <a:solidFill>
                  <a:srgbClr val="FF0000"/>
                </a:solidFill>
              </a:rPr>
              <a:t>one or more arguments in the base class constructor</a:t>
            </a:r>
            <a:r>
              <a:rPr lang="en-US" sz="2000" dirty="0"/>
              <a:t>, </a:t>
            </a:r>
            <a:r>
              <a:rPr lang="en-US" sz="2000" b="1" dirty="0"/>
              <a:t>derived class </a:t>
            </a:r>
            <a:r>
              <a:rPr lang="en-US" sz="2000" b="1" dirty="0">
                <a:solidFill>
                  <a:srgbClr val="FF0000"/>
                </a:solidFill>
              </a:rPr>
              <a:t>need to pass argument to the base class constructor.</a:t>
            </a:r>
            <a:endParaRPr lang="en-US" sz="2000" dirty="0"/>
          </a:p>
        </p:txBody>
      </p:sp>
      <p:sp>
        <p:nvSpPr>
          <p:cNvPr id="13" name="TextBox 12">
            <a:extLst>
              <a:ext uri="{FF2B5EF4-FFF2-40B4-BE49-F238E27FC236}">
                <a16:creationId xmlns:a16="http://schemas.microsoft.com/office/drawing/2014/main" id="{F392F26E-B230-0F70-8CE2-7DDA4A900B40}"/>
              </a:ext>
            </a:extLst>
          </p:cNvPr>
          <p:cNvSpPr txBox="1"/>
          <p:nvPr/>
        </p:nvSpPr>
        <p:spPr>
          <a:xfrm>
            <a:off x="6096000" y="691672"/>
            <a:ext cx="6096000" cy="6186309"/>
          </a:xfrm>
          <a:prstGeom prst="rect">
            <a:avLst/>
          </a:prstGeom>
          <a:solidFill>
            <a:schemeClr val="accent5">
              <a:lumMod val="20000"/>
              <a:lumOff val="80000"/>
            </a:schemeClr>
          </a:solidFill>
          <a:ln>
            <a:solidFill>
              <a:srgbClr val="0000FF"/>
            </a:solidFill>
          </a:ln>
        </p:spPr>
        <p:txBody>
          <a:bodyPr wrap="square" rtlCol="0">
            <a:spAutoFit/>
          </a:bodyPr>
          <a:lstStyle/>
          <a:p>
            <a:r>
              <a:rPr lang="en-US" b="1" dirty="0">
                <a:solidFill>
                  <a:srgbClr val="FF0000"/>
                </a:solidFill>
              </a:rPr>
              <a:t>class Base</a:t>
            </a:r>
          </a:p>
          <a:p>
            <a:r>
              <a:rPr lang="en-US" b="1" dirty="0"/>
              <a:t>{    int x; </a:t>
            </a:r>
          </a:p>
          <a:p>
            <a:r>
              <a:rPr lang="en-US" b="1" dirty="0"/>
              <a:t>    public:    </a:t>
            </a:r>
          </a:p>
          <a:p>
            <a:r>
              <a:rPr lang="en-US" b="1" dirty="0"/>
              <a:t>    </a:t>
            </a:r>
            <a:r>
              <a:rPr lang="en-US" b="1" dirty="0">
                <a:solidFill>
                  <a:srgbClr val="FF0000"/>
                </a:solidFill>
                <a:highlight>
                  <a:srgbClr val="FFFF00"/>
                </a:highlight>
              </a:rPr>
              <a:t>Base(int </a:t>
            </a:r>
            <a:r>
              <a:rPr lang="en-US" b="1" dirty="0" err="1">
                <a:solidFill>
                  <a:srgbClr val="FF0000"/>
                </a:solidFill>
                <a:highlight>
                  <a:srgbClr val="FFFF00"/>
                </a:highlight>
              </a:rPr>
              <a:t>i</a:t>
            </a:r>
            <a:r>
              <a:rPr lang="en-US" b="1" dirty="0">
                <a:solidFill>
                  <a:srgbClr val="FF0000"/>
                </a:solidFill>
                <a:highlight>
                  <a:srgbClr val="FFFF00"/>
                </a:highlight>
              </a:rPr>
              <a:t>) </a:t>
            </a:r>
            <a:r>
              <a:rPr lang="en-US" b="1" dirty="0">
                <a:solidFill>
                  <a:srgbClr val="FF0000"/>
                </a:solidFill>
              </a:rPr>
              <a:t>// parameterized constructor</a:t>
            </a:r>
          </a:p>
          <a:p>
            <a:r>
              <a:rPr lang="en-US" b="1" dirty="0"/>
              <a:t>    {    x = </a:t>
            </a:r>
            <a:r>
              <a:rPr lang="en-US" b="1" dirty="0" err="1"/>
              <a:t>i</a:t>
            </a:r>
            <a:r>
              <a:rPr lang="en-US" b="1" dirty="0"/>
              <a:t>;</a:t>
            </a:r>
          </a:p>
          <a:p>
            <a:r>
              <a:rPr lang="en-US" b="1" dirty="0"/>
              <a:t>        cout &lt;&lt; "Base Parameterized Constructor\n";</a:t>
            </a:r>
          </a:p>
          <a:p>
            <a:r>
              <a:rPr lang="en-US" b="1" dirty="0"/>
              <a:t>        cout &lt;&lt; “Value of x in base class: “&lt;&lt;x;</a:t>
            </a:r>
          </a:p>
          <a:p>
            <a:r>
              <a:rPr lang="en-US" b="1" dirty="0"/>
              <a:t>    }</a:t>
            </a:r>
          </a:p>
          <a:p>
            <a:r>
              <a:rPr lang="en-US" b="1" dirty="0"/>
              <a:t>};</a:t>
            </a:r>
          </a:p>
          <a:p>
            <a:r>
              <a:rPr lang="en-US" b="1" dirty="0">
                <a:solidFill>
                  <a:srgbClr val="FF0000"/>
                </a:solidFill>
              </a:rPr>
              <a:t>class Derived: public Base</a:t>
            </a:r>
          </a:p>
          <a:p>
            <a:r>
              <a:rPr lang="en-US" b="1" dirty="0"/>
              <a:t>{      int y;</a:t>
            </a:r>
          </a:p>
          <a:p>
            <a:r>
              <a:rPr lang="en-US" b="1" dirty="0"/>
              <a:t>    public:</a:t>
            </a:r>
          </a:p>
          <a:p>
            <a:r>
              <a:rPr lang="en-US" b="1" dirty="0">
                <a:solidFill>
                  <a:srgbClr val="FF0000"/>
                </a:solidFill>
              </a:rPr>
              <a:t>   </a:t>
            </a:r>
            <a:r>
              <a:rPr lang="en-US" b="1" dirty="0">
                <a:solidFill>
                  <a:srgbClr val="FF0000"/>
                </a:solidFill>
                <a:highlight>
                  <a:srgbClr val="FFFF00"/>
                </a:highlight>
              </a:rPr>
              <a:t>Derived(int j):Base(j) </a:t>
            </a:r>
            <a:r>
              <a:rPr lang="en-US" b="1" dirty="0">
                <a:solidFill>
                  <a:srgbClr val="FF0000"/>
                </a:solidFill>
              </a:rPr>
              <a:t>// parameterized constructor</a:t>
            </a:r>
          </a:p>
          <a:p>
            <a:r>
              <a:rPr lang="en-US" b="1" dirty="0"/>
              <a:t>    {       y = j;</a:t>
            </a:r>
          </a:p>
          <a:p>
            <a:r>
              <a:rPr lang="en-US" b="1" dirty="0"/>
              <a:t>        cout &lt;&lt; "Derived Parameterized Constructor\n";</a:t>
            </a:r>
          </a:p>
          <a:p>
            <a:r>
              <a:rPr lang="en-US" b="1" dirty="0"/>
              <a:t>        cout &lt;&lt; “Value of y in Derived class: “&lt;&lt;y;</a:t>
            </a:r>
          </a:p>
          <a:p>
            <a:r>
              <a:rPr lang="en-US" b="1" dirty="0"/>
              <a:t>    }</a:t>
            </a:r>
          </a:p>
          <a:p>
            <a:r>
              <a:rPr lang="en-US" b="1" dirty="0"/>
              <a:t>};</a:t>
            </a:r>
          </a:p>
          <a:p>
            <a:r>
              <a:rPr lang="en-US" b="1" dirty="0"/>
              <a:t>int main()</a:t>
            </a:r>
          </a:p>
          <a:p>
            <a:r>
              <a:rPr lang="en-US" b="1" dirty="0"/>
              <a:t>{</a:t>
            </a:r>
          </a:p>
          <a:p>
            <a:r>
              <a:rPr lang="en-US" b="1" dirty="0"/>
              <a:t>    </a:t>
            </a:r>
            <a:r>
              <a:rPr lang="en-US" b="1" dirty="0">
                <a:highlight>
                  <a:srgbClr val="FFFF00"/>
                </a:highlight>
              </a:rPr>
              <a:t>Derived d(10) ;</a:t>
            </a:r>
          </a:p>
          <a:p>
            <a:r>
              <a:rPr lang="en-US" b="1" dirty="0"/>
              <a:t>}</a:t>
            </a:r>
            <a:endParaRPr lang="en-US" dirty="0"/>
          </a:p>
        </p:txBody>
      </p:sp>
      <p:sp>
        <p:nvSpPr>
          <p:cNvPr id="5" name="TextBox 4">
            <a:extLst>
              <a:ext uri="{FF2B5EF4-FFF2-40B4-BE49-F238E27FC236}">
                <a16:creationId xmlns:a16="http://schemas.microsoft.com/office/drawing/2014/main" id="{F86CD596-63DC-7E92-5B1A-5E56FB0A7AB0}"/>
              </a:ext>
            </a:extLst>
          </p:cNvPr>
          <p:cNvSpPr txBox="1"/>
          <p:nvPr/>
        </p:nvSpPr>
        <p:spPr>
          <a:xfrm>
            <a:off x="133350" y="1780911"/>
            <a:ext cx="5918200" cy="1200329"/>
          </a:xfrm>
          <a:prstGeom prst="rect">
            <a:avLst/>
          </a:prstGeom>
          <a:solidFill>
            <a:schemeClr val="accent2">
              <a:lumMod val="40000"/>
              <a:lumOff val="60000"/>
            </a:schemeClr>
          </a:solidFill>
        </p:spPr>
        <p:txBody>
          <a:bodyPr wrap="square">
            <a:spAutoFit/>
          </a:bodyPr>
          <a:lstStyle/>
          <a:p>
            <a:r>
              <a:rPr lang="en-US" b="1" dirty="0"/>
              <a:t>//when one parameter in base and derived</a:t>
            </a:r>
          </a:p>
          <a:p>
            <a:r>
              <a:rPr lang="en-US" b="1" dirty="0">
                <a:solidFill>
                  <a:srgbClr val="0000FF"/>
                </a:solidFill>
              </a:rPr>
              <a:t>Derived-Const(</a:t>
            </a:r>
            <a:r>
              <a:rPr lang="en-US" b="1" dirty="0" err="1">
                <a:solidFill>
                  <a:srgbClr val="FF0000"/>
                </a:solidFill>
              </a:rPr>
              <a:t>arg</a:t>
            </a:r>
            <a:r>
              <a:rPr lang="en-US" b="1" dirty="0">
                <a:solidFill>
                  <a:srgbClr val="0000FF"/>
                </a:solidFill>
              </a:rPr>
              <a:t>): Base -</a:t>
            </a:r>
            <a:r>
              <a:rPr lang="en-US" b="1" dirty="0" err="1">
                <a:solidFill>
                  <a:srgbClr val="0000FF"/>
                </a:solidFill>
              </a:rPr>
              <a:t>Constr</a:t>
            </a:r>
            <a:r>
              <a:rPr lang="en-US" b="1" dirty="0">
                <a:solidFill>
                  <a:srgbClr val="0000FF"/>
                </a:solidFill>
              </a:rPr>
              <a:t>(</a:t>
            </a:r>
            <a:r>
              <a:rPr lang="en-US" b="1" dirty="0" err="1">
                <a:solidFill>
                  <a:srgbClr val="FF0000"/>
                </a:solidFill>
              </a:rPr>
              <a:t>arg</a:t>
            </a:r>
            <a:r>
              <a:rPr lang="en-US" b="1" dirty="0">
                <a:solidFill>
                  <a:srgbClr val="0000FF"/>
                </a:solidFill>
              </a:rPr>
              <a:t>)</a:t>
            </a:r>
          </a:p>
          <a:p>
            <a:r>
              <a:rPr lang="en-US" b="1" dirty="0">
                <a:solidFill>
                  <a:srgbClr val="0000FF"/>
                </a:solidFill>
              </a:rPr>
              <a:t>{</a:t>
            </a:r>
          </a:p>
          <a:p>
            <a:r>
              <a:rPr lang="en-US" b="1" dirty="0">
                <a:solidFill>
                  <a:srgbClr val="0000FF"/>
                </a:solidFill>
              </a:rPr>
              <a:t>} </a:t>
            </a:r>
            <a:endParaRPr lang="en-US" b="1" dirty="0"/>
          </a:p>
        </p:txBody>
      </p:sp>
      <p:sp>
        <p:nvSpPr>
          <p:cNvPr id="2" name="TextBox 1">
            <a:extLst>
              <a:ext uri="{FF2B5EF4-FFF2-40B4-BE49-F238E27FC236}">
                <a16:creationId xmlns:a16="http://schemas.microsoft.com/office/drawing/2014/main" id="{86729358-085E-56F7-662A-8DA83FECEA35}"/>
              </a:ext>
            </a:extLst>
          </p:cNvPr>
          <p:cNvSpPr txBox="1"/>
          <p:nvPr/>
        </p:nvSpPr>
        <p:spPr>
          <a:xfrm>
            <a:off x="198438" y="5296538"/>
            <a:ext cx="5803900" cy="1477328"/>
          </a:xfrm>
          <a:prstGeom prst="rect">
            <a:avLst/>
          </a:prstGeom>
          <a:solidFill>
            <a:schemeClr val="accent2">
              <a:lumMod val="20000"/>
              <a:lumOff val="80000"/>
            </a:schemeClr>
          </a:solidFill>
        </p:spPr>
        <p:txBody>
          <a:bodyPr wrap="square">
            <a:spAutoFit/>
          </a:bodyPr>
          <a:lstStyle/>
          <a:p>
            <a:r>
              <a:rPr lang="en-US" b="1" dirty="0"/>
              <a:t>OUTPUT:</a:t>
            </a:r>
          </a:p>
          <a:p>
            <a:r>
              <a:rPr lang="en-US" b="1" dirty="0"/>
              <a:t>Base Parameterized Constructor</a:t>
            </a:r>
          </a:p>
          <a:p>
            <a:r>
              <a:rPr lang="en-US" b="1" dirty="0"/>
              <a:t>Value of x in base class: 10</a:t>
            </a:r>
          </a:p>
          <a:p>
            <a:r>
              <a:rPr lang="en-US" b="1" dirty="0"/>
              <a:t>Derived Parameterized Constructor</a:t>
            </a:r>
          </a:p>
          <a:p>
            <a:r>
              <a:rPr lang="en-US" b="1" dirty="0"/>
              <a:t>Value of x in base class: 10</a:t>
            </a:r>
          </a:p>
        </p:txBody>
      </p:sp>
      <p:grpSp>
        <p:nvGrpSpPr>
          <p:cNvPr id="6" name="Group 5">
            <a:extLst>
              <a:ext uri="{FF2B5EF4-FFF2-40B4-BE49-F238E27FC236}">
                <a16:creationId xmlns:a16="http://schemas.microsoft.com/office/drawing/2014/main" id="{534AE266-0329-7129-0898-D17ADD1DA227}"/>
              </a:ext>
            </a:extLst>
          </p:cNvPr>
          <p:cNvGrpSpPr/>
          <p:nvPr/>
        </p:nvGrpSpPr>
        <p:grpSpPr>
          <a:xfrm>
            <a:off x="1529612" y="3019341"/>
            <a:ext cx="3357316" cy="2338927"/>
            <a:chOff x="3136900" y="3209182"/>
            <a:chExt cx="3357316" cy="2338927"/>
          </a:xfrm>
        </p:grpSpPr>
        <p:sp>
          <p:nvSpPr>
            <p:cNvPr id="7" name="Rectangle 6">
              <a:extLst>
                <a:ext uri="{FF2B5EF4-FFF2-40B4-BE49-F238E27FC236}">
                  <a16:creationId xmlns:a16="http://schemas.microsoft.com/office/drawing/2014/main" id="{21F918B9-CA38-0CB3-E1CA-C745F680BC6E}"/>
                </a:ext>
              </a:extLst>
            </p:cNvPr>
            <p:cNvSpPr/>
            <p:nvPr/>
          </p:nvSpPr>
          <p:spPr>
            <a:xfrm>
              <a:off x="3136900" y="3209182"/>
              <a:ext cx="1117600" cy="73744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Base</a:t>
              </a:r>
            </a:p>
          </p:txBody>
        </p:sp>
        <p:sp>
          <p:nvSpPr>
            <p:cNvPr id="8" name="Rectangle 7">
              <a:extLst>
                <a:ext uri="{FF2B5EF4-FFF2-40B4-BE49-F238E27FC236}">
                  <a16:creationId xmlns:a16="http://schemas.microsoft.com/office/drawing/2014/main" id="{F9717BBF-C807-99FF-D7DF-D3FA8FAB8B0D}"/>
                </a:ext>
              </a:extLst>
            </p:cNvPr>
            <p:cNvSpPr/>
            <p:nvPr/>
          </p:nvSpPr>
          <p:spPr>
            <a:xfrm>
              <a:off x="3136900" y="4533057"/>
              <a:ext cx="1117600" cy="73744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Derived</a:t>
              </a:r>
            </a:p>
          </p:txBody>
        </p:sp>
        <p:sp>
          <p:nvSpPr>
            <p:cNvPr id="10" name="TextBox 9">
              <a:extLst>
                <a:ext uri="{FF2B5EF4-FFF2-40B4-BE49-F238E27FC236}">
                  <a16:creationId xmlns:a16="http://schemas.microsoft.com/office/drawing/2014/main" id="{6ABB9BAE-042F-EFFF-BE2A-F3A707B992E5}"/>
                </a:ext>
              </a:extLst>
            </p:cNvPr>
            <p:cNvSpPr txBox="1"/>
            <p:nvPr/>
          </p:nvSpPr>
          <p:spPr>
            <a:xfrm>
              <a:off x="4254500" y="3577903"/>
              <a:ext cx="1212191" cy="646331"/>
            </a:xfrm>
            <a:prstGeom prst="rect">
              <a:avLst/>
            </a:prstGeom>
            <a:noFill/>
          </p:spPr>
          <p:txBody>
            <a:bodyPr wrap="none" rtlCol="0">
              <a:spAutoFit/>
            </a:bodyPr>
            <a:lstStyle/>
            <a:p>
              <a:r>
                <a:rPr lang="en-US" b="1" dirty="0">
                  <a:solidFill>
                    <a:srgbClr val="FF0000"/>
                  </a:solidFill>
                </a:rPr>
                <a:t>Base(int </a:t>
              </a:r>
              <a:r>
                <a:rPr lang="en-US" b="1" dirty="0" err="1">
                  <a:solidFill>
                    <a:srgbClr val="FF0000"/>
                  </a:solidFill>
                </a:rPr>
                <a:t>i</a:t>
              </a:r>
              <a:r>
                <a:rPr lang="en-US" b="1" dirty="0">
                  <a:solidFill>
                    <a:srgbClr val="FF0000"/>
                  </a:solidFill>
                </a:rPr>
                <a:t>)</a:t>
              </a:r>
            </a:p>
            <a:p>
              <a:r>
                <a:rPr lang="en-US" b="1" dirty="0">
                  <a:solidFill>
                    <a:srgbClr val="7030A0"/>
                  </a:solidFill>
                </a:rPr>
                <a:t>               10</a:t>
              </a:r>
            </a:p>
          </p:txBody>
        </p:sp>
        <p:sp>
          <p:nvSpPr>
            <p:cNvPr id="11" name="TextBox 10">
              <a:extLst>
                <a:ext uri="{FF2B5EF4-FFF2-40B4-BE49-F238E27FC236}">
                  <a16:creationId xmlns:a16="http://schemas.microsoft.com/office/drawing/2014/main" id="{5398CB8C-1686-A876-3EEB-D17308344922}"/>
                </a:ext>
              </a:extLst>
            </p:cNvPr>
            <p:cNvSpPr txBox="1"/>
            <p:nvPr/>
          </p:nvSpPr>
          <p:spPr>
            <a:xfrm>
              <a:off x="4254500" y="4901778"/>
              <a:ext cx="2239716" cy="646331"/>
            </a:xfrm>
            <a:prstGeom prst="rect">
              <a:avLst/>
            </a:prstGeom>
            <a:noFill/>
          </p:spPr>
          <p:txBody>
            <a:bodyPr wrap="none" rtlCol="0">
              <a:spAutoFit/>
            </a:bodyPr>
            <a:lstStyle/>
            <a:p>
              <a:r>
                <a:rPr lang="en-US" b="1" dirty="0">
                  <a:solidFill>
                    <a:srgbClr val="FF0000"/>
                  </a:solidFill>
                </a:rPr>
                <a:t>Derived(int j):Base(j)</a:t>
              </a:r>
            </a:p>
            <a:p>
              <a:r>
                <a:rPr lang="en-US" b="1" dirty="0">
                  <a:solidFill>
                    <a:srgbClr val="FF0000"/>
                  </a:solidFill>
                </a:rPr>
                <a:t>                    </a:t>
              </a:r>
              <a:r>
                <a:rPr lang="en-US" b="1" dirty="0">
                  <a:solidFill>
                    <a:srgbClr val="7030A0"/>
                  </a:solidFill>
                </a:rPr>
                <a:t>10          10</a:t>
              </a:r>
            </a:p>
          </p:txBody>
        </p:sp>
      </p:grpSp>
      <p:cxnSp>
        <p:nvCxnSpPr>
          <p:cNvPr id="14" name="Straight Arrow Connector 13">
            <a:extLst>
              <a:ext uri="{FF2B5EF4-FFF2-40B4-BE49-F238E27FC236}">
                <a16:creationId xmlns:a16="http://schemas.microsoft.com/office/drawing/2014/main" id="{4F642B6E-D276-CFC6-D61D-6A52D85B32E4}"/>
              </a:ext>
            </a:extLst>
          </p:cNvPr>
          <p:cNvCxnSpPr>
            <a:stCxn id="7" idx="2"/>
            <a:endCxn id="8" idx="0"/>
          </p:cNvCxnSpPr>
          <p:nvPr/>
        </p:nvCxnSpPr>
        <p:spPr>
          <a:xfrm>
            <a:off x="2088412" y="3756784"/>
            <a:ext cx="0" cy="586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665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E149F-05D9-B5BC-B1AD-D371F007847A}"/>
              </a:ext>
            </a:extLst>
          </p:cNvPr>
          <p:cNvSpPr>
            <a:spLocks noGrp="1"/>
          </p:cNvSpPr>
          <p:nvPr>
            <p:ph idx="1"/>
          </p:nvPr>
        </p:nvSpPr>
        <p:spPr>
          <a:xfrm>
            <a:off x="0" y="681038"/>
            <a:ext cx="5791200" cy="5495925"/>
          </a:xfrm>
        </p:spPr>
        <p:txBody>
          <a:bodyPr>
            <a:normAutofit/>
          </a:bodyPr>
          <a:lstStyle/>
          <a:p>
            <a:pPr>
              <a:buFont typeface="Wingdings" panose="05000000000000000000" pitchFamily="2" charset="2"/>
              <a:buChar char="§"/>
            </a:pPr>
            <a:r>
              <a:rPr lang="en-US" sz="2400" dirty="0"/>
              <a:t>When the derived class </a:t>
            </a:r>
            <a:r>
              <a:rPr lang="en-US" sz="2400" b="1" dirty="0">
                <a:highlight>
                  <a:srgbClr val="FFFF00"/>
                </a:highlight>
              </a:rPr>
              <a:t>inherits only one base class,</a:t>
            </a:r>
            <a:r>
              <a:rPr lang="en-US" sz="2400" dirty="0"/>
              <a:t> it is known as Single Inheritance.</a:t>
            </a:r>
          </a:p>
        </p:txBody>
      </p:sp>
      <p:sp>
        <p:nvSpPr>
          <p:cNvPr id="4" name="Title 1">
            <a:extLst>
              <a:ext uri="{FF2B5EF4-FFF2-40B4-BE49-F238E27FC236}">
                <a16:creationId xmlns:a16="http://schemas.microsoft.com/office/drawing/2014/main" id="{F1A9AC24-C07F-3316-3F8F-4B0EF71C25D1}"/>
              </a:ext>
            </a:extLst>
          </p:cNvPr>
          <p:cNvSpPr>
            <a:spLocks noGrp="1"/>
          </p:cNvSpPr>
          <p:nvPr>
            <p:ph type="title"/>
          </p:nvPr>
        </p:nvSpPr>
        <p:spPr>
          <a:xfrm>
            <a:off x="0" y="2"/>
            <a:ext cx="12192000" cy="681036"/>
          </a:xfrm>
          <a:solidFill>
            <a:schemeClr val="accent1">
              <a:lumMod val="20000"/>
              <a:lumOff val="80000"/>
            </a:schemeClr>
          </a:solidFill>
        </p:spPr>
        <p:txBody>
          <a:bodyPr>
            <a:normAutofit/>
          </a:bodyPr>
          <a:lstStyle/>
          <a:p>
            <a:pPr algn="ctr"/>
            <a:r>
              <a:rPr lang="en-US" sz="3200" b="1" i="0" dirty="0">
                <a:effectLst/>
                <a:latin typeface="__Source_Sans_Pro_fea366"/>
              </a:rPr>
              <a:t>Single Inheritance</a:t>
            </a:r>
            <a:endParaRPr lang="en-US" sz="3200" dirty="0"/>
          </a:p>
        </p:txBody>
      </p:sp>
      <p:pic>
        <p:nvPicPr>
          <p:cNvPr id="6" name="Picture 5">
            <a:extLst>
              <a:ext uri="{FF2B5EF4-FFF2-40B4-BE49-F238E27FC236}">
                <a16:creationId xmlns:a16="http://schemas.microsoft.com/office/drawing/2014/main" id="{04D9C8D5-C738-3A3A-7386-AFAF44CCBBDC}"/>
              </a:ext>
            </a:extLst>
          </p:cNvPr>
          <p:cNvPicPr>
            <a:picLocks noChangeAspect="1"/>
          </p:cNvPicPr>
          <p:nvPr/>
        </p:nvPicPr>
        <p:blipFill rotWithShape="1">
          <a:blip r:embed="rId2"/>
          <a:srcRect l="5476" t="23649" b="20929"/>
          <a:stretch/>
        </p:blipFill>
        <p:spPr>
          <a:xfrm>
            <a:off x="279400" y="1955801"/>
            <a:ext cx="4965700" cy="2052298"/>
          </a:xfrm>
          <a:prstGeom prst="rect">
            <a:avLst/>
          </a:prstGeom>
        </p:spPr>
      </p:pic>
      <p:sp>
        <p:nvSpPr>
          <p:cNvPr id="8" name="TextBox 7">
            <a:extLst>
              <a:ext uri="{FF2B5EF4-FFF2-40B4-BE49-F238E27FC236}">
                <a16:creationId xmlns:a16="http://schemas.microsoft.com/office/drawing/2014/main" id="{08608A10-8F36-FFAC-46DD-8738388353CA}"/>
              </a:ext>
            </a:extLst>
          </p:cNvPr>
          <p:cNvSpPr txBox="1"/>
          <p:nvPr/>
        </p:nvSpPr>
        <p:spPr>
          <a:xfrm>
            <a:off x="336552" y="3995676"/>
            <a:ext cx="5187948" cy="2308324"/>
          </a:xfrm>
          <a:prstGeom prst="rect">
            <a:avLst/>
          </a:prstGeom>
          <a:solidFill>
            <a:schemeClr val="accent2">
              <a:lumMod val="20000"/>
              <a:lumOff val="80000"/>
            </a:schemeClr>
          </a:solidFill>
        </p:spPr>
        <p:txBody>
          <a:bodyPr wrap="square">
            <a:spAutoFit/>
          </a:bodyPr>
          <a:lstStyle/>
          <a:p>
            <a:r>
              <a:rPr lang="en-US" b="1" dirty="0"/>
              <a:t>class A</a:t>
            </a:r>
          </a:p>
          <a:p>
            <a:r>
              <a:rPr lang="en-US" b="1" dirty="0"/>
              <a:t>{</a:t>
            </a:r>
          </a:p>
          <a:p>
            <a:r>
              <a:rPr lang="en-US" b="1" dirty="0"/>
              <a:t>    </a:t>
            </a:r>
          </a:p>
          <a:p>
            <a:r>
              <a:rPr lang="en-US" b="1" dirty="0"/>
              <a:t>};</a:t>
            </a:r>
          </a:p>
          <a:p>
            <a:r>
              <a:rPr lang="en-US" b="1" dirty="0"/>
              <a:t>class B: </a:t>
            </a:r>
            <a:r>
              <a:rPr lang="en-US" b="1" dirty="0" err="1"/>
              <a:t>visibility_mode</a:t>
            </a:r>
            <a:r>
              <a:rPr lang="en-US" b="1" dirty="0"/>
              <a:t> A</a:t>
            </a:r>
          </a:p>
          <a:p>
            <a:r>
              <a:rPr lang="en-US" b="1" dirty="0"/>
              <a:t>{</a:t>
            </a:r>
          </a:p>
          <a:p>
            <a:endParaRPr lang="en-US" b="1" dirty="0"/>
          </a:p>
          <a:p>
            <a:r>
              <a:rPr lang="en-US" b="1" dirty="0"/>
              <a:t>}</a:t>
            </a:r>
          </a:p>
        </p:txBody>
      </p:sp>
      <p:sp>
        <p:nvSpPr>
          <p:cNvPr id="12" name="TextBox 11">
            <a:extLst>
              <a:ext uri="{FF2B5EF4-FFF2-40B4-BE49-F238E27FC236}">
                <a16:creationId xmlns:a16="http://schemas.microsoft.com/office/drawing/2014/main" id="{EC15E775-AB02-D092-48F2-BD61C8EAB5AA}"/>
              </a:ext>
            </a:extLst>
          </p:cNvPr>
          <p:cNvSpPr txBox="1"/>
          <p:nvPr/>
        </p:nvSpPr>
        <p:spPr>
          <a:xfrm>
            <a:off x="6096000" y="681038"/>
            <a:ext cx="6096000" cy="5909310"/>
          </a:xfrm>
          <a:prstGeom prst="rect">
            <a:avLst/>
          </a:prstGeom>
          <a:noFill/>
          <a:ln>
            <a:solidFill>
              <a:schemeClr val="tx1"/>
            </a:solidFill>
          </a:ln>
        </p:spPr>
        <p:txBody>
          <a:bodyPr wrap="square">
            <a:spAutoFit/>
          </a:bodyPr>
          <a:lstStyle/>
          <a:p>
            <a:r>
              <a:rPr lang="en-US" b="1" dirty="0"/>
              <a:t>class Base {</a:t>
            </a:r>
          </a:p>
          <a:p>
            <a:r>
              <a:rPr lang="en-US" dirty="0"/>
              <a:t>  public:</a:t>
            </a:r>
          </a:p>
          <a:p>
            <a:r>
              <a:rPr lang="en-US" dirty="0"/>
              <a:t>    float salary = 900;</a:t>
            </a:r>
          </a:p>
          <a:p>
            <a:r>
              <a:rPr lang="en-US" dirty="0"/>
              <a:t>};</a:t>
            </a:r>
          </a:p>
          <a:p>
            <a:r>
              <a:rPr lang="en-US" b="1" dirty="0"/>
              <a:t>class Derived: public Base {</a:t>
            </a:r>
          </a:p>
          <a:p>
            <a:r>
              <a:rPr lang="en-US" dirty="0"/>
              <a:t>  public: </a:t>
            </a:r>
          </a:p>
          <a:p>
            <a:r>
              <a:rPr lang="en-US" dirty="0"/>
              <a:t>    float bonus = 100;</a:t>
            </a:r>
          </a:p>
          <a:p>
            <a:r>
              <a:rPr lang="en-US" dirty="0"/>
              <a:t>    void sum() {</a:t>
            </a:r>
          </a:p>
          <a:p>
            <a:r>
              <a:rPr lang="en-US" dirty="0"/>
              <a:t>      cout &lt;&lt; "Your Total Salary is: " &lt;&lt; (salary + bonus) &lt;&lt; </a:t>
            </a:r>
            <a:r>
              <a:rPr lang="en-US" dirty="0" err="1"/>
              <a:t>endl</a:t>
            </a:r>
            <a:r>
              <a:rPr lang="en-US" dirty="0"/>
              <a:t>;</a:t>
            </a:r>
          </a:p>
          <a:p>
            <a:r>
              <a:rPr lang="en-US" dirty="0"/>
              <a:t>    }</a:t>
            </a:r>
          </a:p>
          <a:p>
            <a:r>
              <a:rPr lang="en-US" dirty="0"/>
              <a:t>};</a:t>
            </a:r>
          </a:p>
          <a:p>
            <a:r>
              <a:rPr lang="en-US" dirty="0"/>
              <a:t>int main() {</a:t>
            </a:r>
          </a:p>
          <a:p>
            <a:r>
              <a:rPr lang="en-US" b="1" dirty="0"/>
              <a:t>Derived x;</a:t>
            </a:r>
            <a:r>
              <a:rPr lang="en-US" dirty="0"/>
              <a:t> // Creating an object of the derived class.</a:t>
            </a:r>
          </a:p>
          <a:p>
            <a:r>
              <a:rPr lang="en-US" dirty="0"/>
              <a:t>   </a:t>
            </a:r>
          </a:p>
          <a:p>
            <a:r>
              <a:rPr lang="en-US" dirty="0"/>
              <a:t>  </a:t>
            </a:r>
            <a:r>
              <a:rPr lang="en-US" dirty="0">
                <a:solidFill>
                  <a:srgbClr val="002060"/>
                </a:solidFill>
              </a:rPr>
              <a:t>// Gets the salary variable of Base class.</a:t>
            </a:r>
          </a:p>
          <a:p>
            <a:r>
              <a:rPr lang="en-US" dirty="0"/>
              <a:t>  cout &lt;&lt; "Your Salary is:" &lt;&lt; </a:t>
            </a:r>
            <a:r>
              <a:rPr lang="en-US" b="1" dirty="0" err="1"/>
              <a:t>x.salary</a:t>
            </a:r>
            <a:r>
              <a:rPr lang="en-US" b="1" dirty="0"/>
              <a:t> </a:t>
            </a:r>
            <a:r>
              <a:rPr lang="en-US" dirty="0"/>
              <a:t>&lt;&lt; </a:t>
            </a:r>
            <a:r>
              <a:rPr lang="en-US" dirty="0" err="1"/>
              <a:t>endl</a:t>
            </a:r>
            <a:r>
              <a:rPr lang="en-US" dirty="0"/>
              <a:t>;</a:t>
            </a:r>
          </a:p>
          <a:p>
            <a:r>
              <a:rPr lang="en-US" dirty="0">
                <a:solidFill>
                  <a:srgbClr val="002060"/>
                </a:solidFill>
              </a:rPr>
              <a:t>  // Gets the bonus variable of the Derived class.</a:t>
            </a:r>
          </a:p>
          <a:p>
            <a:r>
              <a:rPr lang="en-US" dirty="0"/>
              <a:t>  cout &lt;&lt; "Your Bonus is:" &lt;&lt; </a:t>
            </a:r>
            <a:r>
              <a:rPr lang="en-US" b="1" dirty="0" err="1"/>
              <a:t>x.bonus</a:t>
            </a:r>
            <a:r>
              <a:rPr lang="en-US" b="1" dirty="0"/>
              <a:t> </a:t>
            </a:r>
            <a:r>
              <a:rPr lang="en-US" dirty="0"/>
              <a:t>&lt;&lt; </a:t>
            </a:r>
            <a:r>
              <a:rPr lang="en-US" dirty="0" err="1"/>
              <a:t>endl</a:t>
            </a:r>
            <a:r>
              <a:rPr lang="en-US" dirty="0"/>
              <a:t>;</a:t>
            </a:r>
          </a:p>
          <a:p>
            <a:r>
              <a:rPr lang="en-US" b="1" dirty="0"/>
              <a:t>  </a:t>
            </a:r>
            <a:r>
              <a:rPr lang="en-US" b="1" dirty="0" err="1"/>
              <a:t>x.sum</a:t>
            </a:r>
            <a:r>
              <a:rPr lang="en-US" b="1" dirty="0"/>
              <a:t>();</a:t>
            </a:r>
          </a:p>
          <a:p>
            <a:r>
              <a:rPr lang="en-US" dirty="0"/>
              <a:t>  return 0;</a:t>
            </a:r>
          </a:p>
          <a:p>
            <a:r>
              <a:rPr lang="en-US" dirty="0"/>
              <a:t>}</a:t>
            </a:r>
          </a:p>
        </p:txBody>
      </p:sp>
    </p:spTree>
    <p:extLst>
      <p:ext uri="{BB962C8B-B14F-4D97-AF65-F5344CB8AC3E}">
        <p14:creationId xmlns:p14="http://schemas.microsoft.com/office/powerpoint/2010/main" val="301598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A9AC24-C07F-3316-3F8F-4B0EF71C25D1}"/>
              </a:ext>
            </a:extLst>
          </p:cNvPr>
          <p:cNvSpPr>
            <a:spLocks noGrp="1"/>
          </p:cNvSpPr>
          <p:nvPr>
            <p:ph type="title"/>
          </p:nvPr>
        </p:nvSpPr>
        <p:spPr>
          <a:xfrm>
            <a:off x="0" y="2"/>
            <a:ext cx="12192000" cy="681036"/>
          </a:xfrm>
          <a:solidFill>
            <a:schemeClr val="accent1">
              <a:lumMod val="20000"/>
              <a:lumOff val="80000"/>
            </a:schemeClr>
          </a:solidFill>
        </p:spPr>
        <p:txBody>
          <a:bodyPr>
            <a:normAutofit/>
          </a:bodyPr>
          <a:lstStyle/>
          <a:p>
            <a:pPr algn="ctr"/>
            <a:r>
              <a:rPr lang="en-US" sz="2800" b="1" dirty="0">
                <a:latin typeface="__Source_Sans_Pro_fea366"/>
              </a:rPr>
              <a:t> Parameterized Constructors in  Base and Derived classes</a:t>
            </a:r>
          </a:p>
        </p:txBody>
      </p:sp>
      <p:sp>
        <p:nvSpPr>
          <p:cNvPr id="9" name="TextBox 8">
            <a:extLst>
              <a:ext uri="{FF2B5EF4-FFF2-40B4-BE49-F238E27FC236}">
                <a16:creationId xmlns:a16="http://schemas.microsoft.com/office/drawing/2014/main" id="{EEAC5D2A-7979-51FC-92CB-2CDA53D2A7FF}"/>
              </a:ext>
            </a:extLst>
          </p:cNvPr>
          <p:cNvSpPr txBox="1"/>
          <p:nvPr/>
        </p:nvSpPr>
        <p:spPr>
          <a:xfrm>
            <a:off x="0" y="681038"/>
            <a:ext cx="6121400" cy="1015663"/>
          </a:xfrm>
          <a:prstGeom prst="rect">
            <a:avLst/>
          </a:prstGeom>
          <a:noFill/>
        </p:spPr>
        <p:txBody>
          <a:bodyPr wrap="square">
            <a:spAutoFit/>
          </a:bodyPr>
          <a:lstStyle/>
          <a:p>
            <a:pPr marL="285750" indent="-285750">
              <a:buFont typeface="Wingdings" panose="05000000000000000000" pitchFamily="2" charset="2"/>
              <a:buChar char="§"/>
            </a:pPr>
            <a:r>
              <a:rPr lang="en-US" sz="2000" dirty="0"/>
              <a:t>If there are </a:t>
            </a:r>
            <a:r>
              <a:rPr lang="en-US" sz="2000" b="1" dirty="0"/>
              <a:t>one or more arguments in the base class constructor</a:t>
            </a:r>
            <a:r>
              <a:rPr lang="en-US" sz="2000" dirty="0"/>
              <a:t>, </a:t>
            </a:r>
            <a:r>
              <a:rPr lang="en-US" sz="2000" b="1" dirty="0"/>
              <a:t>derived class need to pass argument to the base class constructor.</a:t>
            </a:r>
            <a:endParaRPr lang="en-US" sz="2000" dirty="0"/>
          </a:p>
        </p:txBody>
      </p:sp>
      <p:sp>
        <p:nvSpPr>
          <p:cNvPr id="13" name="TextBox 12">
            <a:extLst>
              <a:ext uri="{FF2B5EF4-FFF2-40B4-BE49-F238E27FC236}">
                <a16:creationId xmlns:a16="http://schemas.microsoft.com/office/drawing/2014/main" id="{F392F26E-B230-0F70-8CE2-7DDA4A900B40}"/>
              </a:ext>
            </a:extLst>
          </p:cNvPr>
          <p:cNvSpPr txBox="1"/>
          <p:nvPr/>
        </p:nvSpPr>
        <p:spPr>
          <a:xfrm>
            <a:off x="6096000" y="681039"/>
            <a:ext cx="6007100" cy="6186309"/>
          </a:xfrm>
          <a:prstGeom prst="rect">
            <a:avLst/>
          </a:prstGeom>
          <a:noFill/>
          <a:ln>
            <a:solidFill>
              <a:srgbClr val="0000FF"/>
            </a:solidFill>
          </a:ln>
        </p:spPr>
        <p:txBody>
          <a:bodyPr wrap="square" rtlCol="0">
            <a:spAutoFit/>
          </a:bodyPr>
          <a:lstStyle/>
          <a:p>
            <a:r>
              <a:rPr lang="en-US" b="1" dirty="0">
                <a:solidFill>
                  <a:srgbClr val="FF0000"/>
                </a:solidFill>
              </a:rPr>
              <a:t>class Base {</a:t>
            </a:r>
          </a:p>
          <a:p>
            <a:r>
              <a:rPr lang="en-US" b="1" dirty="0"/>
              <a:t>private:     int x;</a:t>
            </a:r>
          </a:p>
          <a:p>
            <a:r>
              <a:rPr lang="en-US" b="1" dirty="0"/>
              <a:t>public:</a:t>
            </a:r>
          </a:p>
          <a:p>
            <a:r>
              <a:rPr lang="en-US" b="1" dirty="0">
                <a:solidFill>
                  <a:srgbClr val="FF0000"/>
                </a:solidFill>
              </a:rPr>
              <a:t>    </a:t>
            </a:r>
            <a:r>
              <a:rPr lang="en-US" b="1" dirty="0">
                <a:solidFill>
                  <a:srgbClr val="FF0000"/>
                </a:solidFill>
                <a:highlight>
                  <a:srgbClr val="FFFF00"/>
                </a:highlight>
              </a:rPr>
              <a:t>Base(int </a:t>
            </a:r>
            <a:r>
              <a:rPr lang="en-US" b="1" dirty="0" err="1">
                <a:solidFill>
                  <a:srgbClr val="FF0000"/>
                </a:solidFill>
                <a:highlight>
                  <a:srgbClr val="FFFF00"/>
                </a:highlight>
              </a:rPr>
              <a:t>i</a:t>
            </a:r>
            <a:r>
              <a:rPr lang="en-US" b="1" dirty="0">
                <a:solidFill>
                  <a:srgbClr val="FF0000"/>
                </a:solidFill>
                <a:highlight>
                  <a:srgbClr val="FFFF00"/>
                </a:highlight>
              </a:rPr>
              <a:t>) </a:t>
            </a:r>
            <a:r>
              <a:rPr lang="en-US" b="1" dirty="0">
                <a:highlight>
                  <a:srgbClr val="FFFF00"/>
                </a:highlight>
              </a:rPr>
              <a:t>{         x = </a:t>
            </a:r>
            <a:r>
              <a:rPr lang="en-US" b="1" dirty="0" err="1">
                <a:highlight>
                  <a:srgbClr val="FFFF00"/>
                </a:highlight>
              </a:rPr>
              <a:t>i</a:t>
            </a:r>
            <a:r>
              <a:rPr lang="en-US" b="1" dirty="0">
                <a:highlight>
                  <a:srgbClr val="FFFF00"/>
                </a:highlight>
              </a:rPr>
              <a:t>;</a:t>
            </a:r>
          </a:p>
          <a:p>
            <a:r>
              <a:rPr lang="en-US" b="1" dirty="0"/>
              <a:t>        cout &lt;&lt; "Base Parameterized Constructor: " &lt;&lt; x &lt;&lt; </a:t>
            </a:r>
            <a:r>
              <a:rPr lang="en-US" b="1" dirty="0" err="1"/>
              <a:t>endl</a:t>
            </a:r>
            <a:r>
              <a:rPr lang="en-US" b="1" dirty="0"/>
              <a:t>;</a:t>
            </a:r>
          </a:p>
          <a:p>
            <a:r>
              <a:rPr lang="en-US" b="1" dirty="0"/>
              <a:t>        cout &lt;&lt; “Value of x in base class: “&lt;&lt;x;</a:t>
            </a:r>
          </a:p>
          <a:p>
            <a:r>
              <a:rPr lang="en-US" b="1" dirty="0"/>
              <a:t>    }</a:t>
            </a:r>
          </a:p>
          <a:p>
            <a:r>
              <a:rPr lang="en-US" b="1" dirty="0"/>
              <a:t>}; </a:t>
            </a:r>
          </a:p>
          <a:p>
            <a:r>
              <a:rPr lang="en-US" b="1" dirty="0">
                <a:solidFill>
                  <a:srgbClr val="FF0000"/>
                </a:solidFill>
              </a:rPr>
              <a:t>class Derived : public Base {</a:t>
            </a:r>
          </a:p>
          <a:p>
            <a:r>
              <a:rPr lang="en-US" b="1" dirty="0"/>
              <a:t>private:     int y;</a:t>
            </a:r>
          </a:p>
          <a:p>
            <a:r>
              <a:rPr lang="en-US" b="1" dirty="0"/>
              <a:t>public:</a:t>
            </a:r>
          </a:p>
          <a:p>
            <a:r>
              <a:rPr lang="en-US" b="1" dirty="0">
                <a:solidFill>
                  <a:srgbClr val="FF0000"/>
                </a:solidFill>
                <a:highlight>
                  <a:srgbClr val="FFFF00"/>
                </a:highlight>
              </a:rPr>
              <a:t>    Derived(int j, int k) : Base(j) {</a:t>
            </a:r>
          </a:p>
          <a:p>
            <a:r>
              <a:rPr lang="en-US" b="1" dirty="0"/>
              <a:t>        y = k;</a:t>
            </a:r>
          </a:p>
          <a:p>
            <a:r>
              <a:rPr lang="en-US" b="1" dirty="0"/>
              <a:t>        cout &lt;&lt; "Derived Parameterized Constructor: " &lt;&lt; y ;</a:t>
            </a:r>
          </a:p>
          <a:p>
            <a:r>
              <a:rPr lang="en-US" b="1" dirty="0"/>
              <a:t>        cout &lt;&lt; “Value of y in base class: “&lt;&lt;y;</a:t>
            </a:r>
          </a:p>
          <a:p>
            <a:r>
              <a:rPr lang="en-US" b="1" dirty="0"/>
              <a:t>    }</a:t>
            </a:r>
          </a:p>
          <a:p>
            <a:r>
              <a:rPr lang="en-US" b="1" dirty="0"/>
              <a:t>};</a:t>
            </a:r>
          </a:p>
          <a:p>
            <a:endParaRPr lang="en-US" b="1" dirty="0"/>
          </a:p>
          <a:p>
            <a:r>
              <a:rPr lang="en-US" b="1" dirty="0"/>
              <a:t>int main() {</a:t>
            </a:r>
          </a:p>
          <a:p>
            <a:r>
              <a:rPr lang="en-US" b="1" dirty="0"/>
              <a:t>    </a:t>
            </a:r>
            <a:r>
              <a:rPr lang="en-US" b="1" dirty="0">
                <a:highlight>
                  <a:srgbClr val="FFFF00"/>
                </a:highlight>
              </a:rPr>
              <a:t>Derived d(10, 20);</a:t>
            </a:r>
          </a:p>
          <a:p>
            <a:r>
              <a:rPr lang="en-US" b="1" dirty="0"/>
              <a:t>    return 0;</a:t>
            </a:r>
          </a:p>
          <a:p>
            <a:r>
              <a:rPr lang="en-US" b="1" dirty="0"/>
              <a:t>}</a:t>
            </a:r>
          </a:p>
        </p:txBody>
      </p:sp>
      <p:sp>
        <p:nvSpPr>
          <p:cNvPr id="3" name="TextBox 2">
            <a:extLst>
              <a:ext uri="{FF2B5EF4-FFF2-40B4-BE49-F238E27FC236}">
                <a16:creationId xmlns:a16="http://schemas.microsoft.com/office/drawing/2014/main" id="{BDE5A0E5-FD28-ACC5-D6E8-3FBD8D86F7B2}"/>
              </a:ext>
            </a:extLst>
          </p:cNvPr>
          <p:cNvSpPr txBox="1"/>
          <p:nvPr/>
        </p:nvSpPr>
        <p:spPr>
          <a:xfrm>
            <a:off x="203200" y="1714172"/>
            <a:ext cx="5803900" cy="1200329"/>
          </a:xfrm>
          <a:prstGeom prst="rect">
            <a:avLst/>
          </a:prstGeom>
          <a:solidFill>
            <a:schemeClr val="accent2">
              <a:lumMod val="20000"/>
              <a:lumOff val="80000"/>
            </a:schemeClr>
          </a:solidFill>
        </p:spPr>
        <p:txBody>
          <a:bodyPr wrap="square">
            <a:spAutoFit/>
          </a:bodyPr>
          <a:lstStyle/>
          <a:p>
            <a:r>
              <a:rPr lang="en-US" b="1" dirty="0"/>
              <a:t>//when more than one parameters </a:t>
            </a:r>
          </a:p>
          <a:p>
            <a:r>
              <a:rPr lang="en-US" b="1" dirty="0"/>
              <a:t>Derived-Const(arg1, arg2, arg3): Base </a:t>
            </a:r>
            <a:r>
              <a:rPr lang="en-US" b="1" dirty="0" err="1"/>
              <a:t>Constr</a:t>
            </a:r>
            <a:r>
              <a:rPr lang="en-US" b="1" dirty="0"/>
              <a:t> (arg1,arg2)</a:t>
            </a:r>
          </a:p>
          <a:p>
            <a:r>
              <a:rPr lang="en-US" b="1" dirty="0"/>
              <a:t>{</a:t>
            </a:r>
          </a:p>
          <a:p>
            <a:r>
              <a:rPr lang="en-US" b="1" dirty="0"/>
              <a:t>} </a:t>
            </a:r>
          </a:p>
        </p:txBody>
      </p:sp>
      <p:sp>
        <p:nvSpPr>
          <p:cNvPr id="5" name="TextBox 4">
            <a:extLst>
              <a:ext uri="{FF2B5EF4-FFF2-40B4-BE49-F238E27FC236}">
                <a16:creationId xmlns:a16="http://schemas.microsoft.com/office/drawing/2014/main" id="{86D72036-5D15-1FA3-7DAC-F2453A3D4C7B}"/>
              </a:ext>
            </a:extLst>
          </p:cNvPr>
          <p:cNvSpPr txBox="1"/>
          <p:nvPr/>
        </p:nvSpPr>
        <p:spPr>
          <a:xfrm>
            <a:off x="203200" y="5260457"/>
            <a:ext cx="5803900" cy="1477328"/>
          </a:xfrm>
          <a:prstGeom prst="rect">
            <a:avLst/>
          </a:prstGeom>
          <a:noFill/>
        </p:spPr>
        <p:txBody>
          <a:bodyPr wrap="square">
            <a:spAutoFit/>
          </a:bodyPr>
          <a:lstStyle/>
          <a:p>
            <a:r>
              <a:rPr lang="en-US" b="1" dirty="0"/>
              <a:t>OUTPUT:</a:t>
            </a:r>
          </a:p>
          <a:p>
            <a:r>
              <a:rPr lang="en-US" b="1" dirty="0"/>
              <a:t>Base Parameterized Constructor</a:t>
            </a:r>
          </a:p>
          <a:p>
            <a:r>
              <a:rPr lang="en-US" b="1" dirty="0"/>
              <a:t>Value of x in base class: 10</a:t>
            </a:r>
          </a:p>
          <a:p>
            <a:r>
              <a:rPr lang="en-US" b="1" dirty="0"/>
              <a:t>Derived Parameterized Constructor</a:t>
            </a:r>
          </a:p>
          <a:p>
            <a:r>
              <a:rPr lang="en-US" b="1" dirty="0"/>
              <a:t>Value of y in base class: 20</a:t>
            </a:r>
          </a:p>
        </p:txBody>
      </p:sp>
      <p:grpSp>
        <p:nvGrpSpPr>
          <p:cNvPr id="7" name="Group 6">
            <a:extLst>
              <a:ext uri="{FF2B5EF4-FFF2-40B4-BE49-F238E27FC236}">
                <a16:creationId xmlns:a16="http://schemas.microsoft.com/office/drawing/2014/main" id="{A0ACDF6E-71BB-2E41-FF4C-85BB1D2E89B6}"/>
              </a:ext>
            </a:extLst>
          </p:cNvPr>
          <p:cNvGrpSpPr/>
          <p:nvPr/>
        </p:nvGrpSpPr>
        <p:grpSpPr>
          <a:xfrm>
            <a:off x="1529612" y="3019341"/>
            <a:ext cx="3765376" cy="2338927"/>
            <a:chOff x="3136900" y="3209182"/>
            <a:chExt cx="3765376" cy="2338927"/>
          </a:xfrm>
        </p:grpSpPr>
        <p:sp>
          <p:nvSpPr>
            <p:cNvPr id="8" name="Rectangle 7">
              <a:extLst>
                <a:ext uri="{FF2B5EF4-FFF2-40B4-BE49-F238E27FC236}">
                  <a16:creationId xmlns:a16="http://schemas.microsoft.com/office/drawing/2014/main" id="{57089A50-ECF4-7EAA-D22F-E635194B2167}"/>
                </a:ext>
              </a:extLst>
            </p:cNvPr>
            <p:cNvSpPr/>
            <p:nvPr/>
          </p:nvSpPr>
          <p:spPr>
            <a:xfrm>
              <a:off x="3136900" y="3209182"/>
              <a:ext cx="1117600" cy="73744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Base</a:t>
              </a:r>
            </a:p>
          </p:txBody>
        </p:sp>
        <p:sp>
          <p:nvSpPr>
            <p:cNvPr id="10" name="Rectangle 9">
              <a:extLst>
                <a:ext uri="{FF2B5EF4-FFF2-40B4-BE49-F238E27FC236}">
                  <a16:creationId xmlns:a16="http://schemas.microsoft.com/office/drawing/2014/main" id="{AC2D7A1A-2A1C-C22F-E952-E7500343EF63}"/>
                </a:ext>
              </a:extLst>
            </p:cNvPr>
            <p:cNvSpPr/>
            <p:nvPr/>
          </p:nvSpPr>
          <p:spPr>
            <a:xfrm>
              <a:off x="3136900" y="4533057"/>
              <a:ext cx="1117600" cy="73744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Derived</a:t>
              </a:r>
            </a:p>
          </p:txBody>
        </p:sp>
        <p:sp>
          <p:nvSpPr>
            <p:cNvPr id="11" name="TextBox 10">
              <a:extLst>
                <a:ext uri="{FF2B5EF4-FFF2-40B4-BE49-F238E27FC236}">
                  <a16:creationId xmlns:a16="http://schemas.microsoft.com/office/drawing/2014/main" id="{84BC3701-1CC8-A7BD-6D6E-AEBC0859606E}"/>
                </a:ext>
              </a:extLst>
            </p:cNvPr>
            <p:cNvSpPr txBox="1"/>
            <p:nvPr/>
          </p:nvSpPr>
          <p:spPr>
            <a:xfrm>
              <a:off x="4254500" y="3577903"/>
              <a:ext cx="1212191" cy="646331"/>
            </a:xfrm>
            <a:prstGeom prst="rect">
              <a:avLst/>
            </a:prstGeom>
            <a:noFill/>
          </p:spPr>
          <p:txBody>
            <a:bodyPr wrap="none" rtlCol="0">
              <a:spAutoFit/>
            </a:bodyPr>
            <a:lstStyle/>
            <a:p>
              <a:r>
                <a:rPr lang="en-US" b="1" dirty="0">
                  <a:solidFill>
                    <a:srgbClr val="FF0000"/>
                  </a:solidFill>
                </a:rPr>
                <a:t>Base(int </a:t>
              </a:r>
              <a:r>
                <a:rPr lang="en-US" b="1" dirty="0" err="1">
                  <a:solidFill>
                    <a:srgbClr val="FF0000"/>
                  </a:solidFill>
                </a:rPr>
                <a:t>i</a:t>
              </a:r>
              <a:r>
                <a:rPr lang="en-US" b="1" dirty="0">
                  <a:solidFill>
                    <a:srgbClr val="FF0000"/>
                  </a:solidFill>
                </a:rPr>
                <a:t>)</a:t>
              </a:r>
            </a:p>
            <a:p>
              <a:r>
                <a:rPr lang="en-US" b="1" dirty="0">
                  <a:solidFill>
                    <a:srgbClr val="7030A0"/>
                  </a:solidFill>
                </a:rPr>
                <a:t>               10</a:t>
              </a:r>
            </a:p>
          </p:txBody>
        </p:sp>
        <p:sp>
          <p:nvSpPr>
            <p:cNvPr id="12" name="TextBox 11">
              <a:extLst>
                <a:ext uri="{FF2B5EF4-FFF2-40B4-BE49-F238E27FC236}">
                  <a16:creationId xmlns:a16="http://schemas.microsoft.com/office/drawing/2014/main" id="{E30DB543-00B4-B186-D0FF-02309EAB14E9}"/>
                </a:ext>
              </a:extLst>
            </p:cNvPr>
            <p:cNvSpPr txBox="1"/>
            <p:nvPr/>
          </p:nvSpPr>
          <p:spPr>
            <a:xfrm>
              <a:off x="4254500" y="4901778"/>
              <a:ext cx="2647776" cy="646331"/>
            </a:xfrm>
            <a:prstGeom prst="rect">
              <a:avLst/>
            </a:prstGeom>
            <a:noFill/>
          </p:spPr>
          <p:txBody>
            <a:bodyPr wrap="none" rtlCol="0">
              <a:spAutoFit/>
            </a:bodyPr>
            <a:lstStyle/>
            <a:p>
              <a:r>
                <a:rPr lang="en-US" b="1" dirty="0">
                  <a:solidFill>
                    <a:srgbClr val="FF0000"/>
                  </a:solidFill>
                </a:rPr>
                <a:t>Derived(int </a:t>
              </a:r>
              <a:r>
                <a:rPr lang="en-US" b="1" dirty="0" err="1">
                  <a:solidFill>
                    <a:srgbClr val="FF0000"/>
                  </a:solidFill>
                </a:rPr>
                <a:t>j,int</a:t>
              </a:r>
              <a:r>
                <a:rPr lang="en-US" b="1" dirty="0">
                  <a:solidFill>
                    <a:srgbClr val="FF0000"/>
                  </a:solidFill>
                </a:rPr>
                <a:t> k):Base(j)</a:t>
              </a:r>
            </a:p>
            <a:p>
              <a:r>
                <a:rPr lang="en-US" b="1" dirty="0">
                  <a:solidFill>
                    <a:srgbClr val="FF0000"/>
                  </a:solidFill>
                </a:rPr>
                <a:t>                    </a:t>
              </a:r>
              <a:r>
                <a:rPr lang="en-US" b="1" dirty="0">
                  <a:solidFill>
                    <a:srgbClr val="7030A0"/>
                  </a:solidFill>
                </a:rPr>
                <a:t>10    20        10</a:t>
              </a:r>
            </a:p>
          </p:txBody>
        </p:sp>
      </p:grpSp>
      <p:cxnSp>
        <p:nvCxnSpPr>
          <p:cNvPr id="15" name="Straight Arrow Connector 14">
            <a:extLst>
              <a:ext uri="{FF2B5EF4-FFF2-40B4-BE49-F238E27FC236}">
                <a16:creationId xmlns:a16="http://schemas.microsoft.com/office/drawing/2014/main" id="{74D280B6-6373-B2E4-B7D4-27762DF76A75}"/>
              </a:ext>
            </a:extLst>
          </p:cNvPr>
          <p:cNvCxnSpPr>
            <a:stCxn id="8" idx="2"/>
            <a:endCxn id="10" idx="0"/>
          </p:cNvCxnSpPr>
          <p:nvPr/>
        </p:nvCxnSpPr>
        <p:spPr>
          <a:xfrm>
            <a:off x="2088412" y="3756784"/>
            <a:ext cx="0" cy="586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022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A9AC24-C07F-3316-3F8F-4B0EF71C25D1}"/>
              </a:ext>
            </a:extLst>
          </p:cNvPr>
          <p:cNvSpPr>
            <a:spLocks noGrp="1"/>
          </p:cNvSpPr>
          <p:nvPr>
            <p:ph type="title"/>
          </p:nvPr>
        </p:nvSpPr>
        <p:spPr>
          <a:xfrm>
            <a:off x="0" y="2"/>
            <a:ext cx="12192000" cy="681036"/>
          </a:xfrm>
          <a:solidFill>
            <a:schemeClr val="accent1">
              <a:lumMod val="20000"/>
              <a:lumOff val="80000"/>
            </a:schemeClr>
          </a:solidFill>
        </p:spPr>
        <p:txBody>
          <a:bodyPr>
            <a:normAutofit/>
          </a:bodyPr>
          <a:lstStyle/>
          <a:p>
            <a:pPr algn="ctr"/>
            <a:r>
              <a:rPr lang="en-US" sz="2800" b="1" dirty="0">
                <a:latin typeface="__Source_Sans_Pro_fea366"/>
              </a:rPr>
              <a:t>order of execution of constructors and destructors.</a:t>
            </a:r>
            <a:endParaRPr lang="en-US" sz="2800" dirty="0"/>
          </a:p>
        </p:txBody>
      </p:sp>
      <p:sp>
        <p:nvSpPr>
          <p:cNvPr id="12" name="TextBox 11">
            <a:extLst>
              <a:ext uri="{FF2B5EF4-FFF2-40B4-BE49-F238E27FC236}">
                <a16:creationId xmlns:a16="http://schemas.microsoft.com/office/drawing/2014/main" id="{EC15E775-AB02-D092-48F2-BD61C8EAB5AA}"/>
              </a:ext>
            </a:extLst>
          </p:cNvPr>
          <p:cNvSpPr txBox="1"/>
          <p:nvPr/>
        </p:nvSpPr>
        <p:spPr>
          <a:xfrm>
            <a:off x="6096000" y="681038"/>
            <a:ext cx="6096000" cy="5262979"/>
          </a:xfrm>
          <a:prstGeom prst="rect">
            <a:avLst/>
          </a:prstGeom>
          <a:noFill/>
          <a:ln>
            <a:solidFill>
              <a:schemeClr val="tx1"/>
            </a:solidFill>
          </a:ln>
        </p:spPr>
        <p:txBody>
          <a:bodyPr wrap="square">
            <a:spAutoFit/>
          </a:bodyPr>
          <a:lstStyle/>
          <a:p>
            <a:r>
              <a:rPr lang="en-US" sz="1600" b="1" dirty="0">
                <a:solidFill>
                  <a:srgbClr val="FF0000"/>
                </a:solidFill>
              </a:rPr>
              <a:t>class A </a:t>
            </a:r>
          </a:p>
          <a:p>
            <a:r>
              <a:rPr lang="en-US" sz="1600" b="1" dirty="0"/>
              <a:t>{    public:</a:t>
            </a:r>
          </a:p>
          <a:p>
            <a:r>
              <a:rPr lang="en-US" sz="1600" b="1" dirty="0"/>
              <a:t>    A() {</a:t>
            </a:r>
          </a:p>
          <a:p>
            <a:r>
              <a:rPr lang="en-US" sz="1600" b="1" dirty="0"/>
              <a:t>        cout &lt;&lt; “class  A Constructor\n";</a:t>
            </a:r>
          </a:p>
          <a:p>
            <a:r>
              <a:rPr lang="en-US" sz="1600" b="1" dirty="0"/>
              <a:t>    }</a:t>
            </a:r>
          </a:p>
          <a:p>
            <a:r>
              <a:rPr lang="en-US" sz="1600" b="1" dirty="0"/>
              <a:t>};</a:t>
            </a:r>
          </a:p>
          <a:p>
            <a:r>
              <a:rPr lang="en-US" sz="1600" b="1" dirty="0">
                <a:solidFill>
                  <a:srgbClr val="FF0000"/>
                </a:solidFill>
              </a:rPr>
              <a:t>class B : public A </a:t>
            </a:r>
          </a:p>
          <a:p>
            <a:r>
              <a:rPr lang="en-US" sz="1600" b="1" dirty="0"/>
              <a:t>{     public:</a:t>
            </a:r>
          </a:p>
          <a:p>
            <a:r>
              <a:rPr lang="en-US" sz="1600" b="1" dirty="0"/>
              <a:t>    B() {</a:t>
            </a:r>
          </a:p>
          <a:p>
            <a:r>
              <a:rPr lang="en-US" sz="1600" b="1" dirty="0"/>
              <a:t>    cout &lt;&lt; “class B  Constructor\n";</a:t>
            </a:r>
          </a:p>
          <a:p>
            <a:r>
              <a:rPr lang="en-US" sz="1600" b="1" dirty="0"/>
              <a:t>    }</a:t>
            </a:r>
          </a:p>
          <a:p>
            <a:r>
              <a:rPr lang="en-US" sz="1600" b="1" dirty="0"/>
              <a:t>};</a:t>
            </a:r>
          </a:p>
          <a:p>
            <a:r>
              <a:rPr lang="en-US" sz="1600" b="1" dirty="0">
                <a:solidFill>
                  <a:srgbClr val="FF0000"/>
                </a:solidFill>
              </a:rPr>
              <a:t>Class C: public B</a:t>
            </a:r>
            <a:br>
              <a:rPr lang="en-US" sz="1600" b="1" dirty="0"/>
            </a:br>
            <a:r>
              <a:rPr lang="en-US" sz="1600" b="1" dirty="0"/>
              <a:t>{ public: </a:t>
            </a:r>
          </a:p>
          <a:p>
            <a:r>
              <a:rPr lang="en-US" sz="1600" b="1" dirty="0"/>
              <a:t>   C() { cout&lt;&lt;“class  C Constructor \n”;</a:t>
            </a:r>
          </a:p>
          <a:p>
            <a:r>
              <a:rPr lang="en-US" sz="1600" b="1" dirty="0"/>
              <a:t>}</a:t>
            </a:r>
          </a:p>
          <a:p>
            <a:r>
              <a:rPr lang="en-US" sz="1600" b="1" dirty="0"/>
              <a:t>int main()</a:t>
            </a:r>
          </a:p>
          <a:p>
            <a:r>
              <a:rPr lang="en-US" sz="1600" b="1" dirty="0"/>
              <a:t>{</a:t>
            </a:r>
          </a:p>
          <a:p>
            <a:r>
              <a:rPr lang="en-US" sz="1600" b="1" dirty="0"/>
              <a:t>    B c;</a:t>
            </a:r>
          </a:p>
          <a:p>
            <a:r>
              <a:rPr lang="en-US" sz="1600" b="1" dirty="0"/>
              <a:t>    return 0;</a:t>
            </a:r>
          </a:p>
          <a:p>
            <a:r>
              <a:rPr lang="en-US" sz="1600" b="1" dirty="0"/>
              <a:t>}</a:t>
            </a:r>
          </a:p>
        </p:txBody>
      </p:sp>
      <p:pic>
        <p:nvPicPr>
          <p:cNvPr id="7" name="Picture 6">
            <a:extLst>
              <a:ext uri="{FF2B5EF4-FFF2-40B4-BE49-F238E27FC236}">
                <a16:creationId xmlns:a16="http://schemas.microsoft.com/office/drawing/2014/main" id="{7DC7D55E-FCCB-8C0C-47D1-25857440FDB9}"/>
              </a:ext>
            </a:extLst>
          </p:cNvPr>
          <p:cNvPicPr>
            <a:picLocks noChangeAspect="1"/>
          </p:cNvPicPr>
          <p:nvPr/>
        </p:nvPicPr>
        <p:blipFill rotWithShape="1">
          <a:blip r:embed="rId2"/>
          <a:srcRect l="4955" t="18732" r="3349" b="7472"/>
          <a:stretch/>
        </p:blipFill>
        <p:spPr>
          <a:xfrm>
            <a:off x="19050" y="842902"/>
            <a:ext cx="6006417" cy="3269670"/>
          </a:xfrm>
          <a:prstGeom prst="rect">
            <a:avLst/>
          </a:prstGeom>
        </p:spPr>
      </p:pic>
      <p:sp>
        <p:nvSpPr>
          <p:cNvPr id="14" name="Rectangle 6">
            <a:extLst>
              <a:ext uri="{FF2B5EF4-FFF2-40B4-BE49-F238E27FC236}">
                <a16:creationId xmlns:a16="http://schemas.microsoft.com/office/drawing/2014/main" id="{DD206FE6-1261-3DAF-4965-B12B6C6F24D7}"/>
              </a:ext>
            </a:extLst>
          </p:cNvPr>
          <p:cNvSpPr>
            <a:spLocks noChangeArrowheads="1"/>
          </p:cNvSpPr>
          <p:nvPr/>
        </p:nvSpPr>
        <p:spPr bwMode="auto">
          <a:xfrm>
            <a:off x="6096000" y="6054760"/>
            <a:ext cx="6096000" cy="600164"/>
          </a:xfrm>
          <a:prstGeom prst="rect">
            <a:avLst/>
          </a:prstGeom>
          <a:solidFill>
            <a:srgbClr val="1E2A3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FFFFFF"/>
                </a:solidFill>
                <a:latin typeface="SFMono-Regular"/>
              </a:rPr>
              <a:t>Class A</a:t>
            </a:r>
            <a:r>
              <a:rPr kumimoji="0" lang="en-US" altLang="en-US" sz="1200" b="0" i="0" u="none" strike="noStrike" cap="none" normalizeH="0" baseline="0" dirty="0">
                <a:ln>
                  <a:noFill/>
                </a:ln>
                <a:solidFill>
                  <a:srgbClr val="FFFFFF"/>
                </a:solidFill>
                <a:effectLst/>
                <a:latin typeface="SFMono-Regular"/>
              </a:rPr>
              <a:t> Constructor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SFMono-Regular"/>
              </a:rPr>
              <a:t>C</a:t>
            </a:r>
            <a:r>
              <a:rPr lang="en-US" altLang="en-US" sz="1200" dirty="0">
                <a:solidFill>
                  <a:srgbClr val="FFFFFF"/>
                </a:solidFill>
                <a:latin typeface="SFMono-Regular"/>
              </a:rPr>
              <a:t>lass B </a:t>
            </a:r>
            <a:r>
              <a:rPr kumimoji="0" lang="en-US" altLang="en-US" sz="1200" b="0" i="0" u="none" strike="noStrike" cap="none" normalizeH="0" baseline="0" dirty="0">
                <a:ln>
                  <a:noFill/>
                </a:ln>
                <a:solidFill>
                  <a:srgbClr val="FFFFFF"/>
                </a:solidFill>
                <a:effectLst/>
                <a:latin typeface="SFMono-Regular"/>
              </a:rPr>
              <a:t>Constructor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FFFFFF"/>
                </a:solidFill>
                <a:latin typeface="SFMono-Regular"/>
              </a:rPr>
              <a:t>Class C Constructor</a:t>
            </a:r>
            <a:endParaRPr kumimoji="0" lang="en-US" altLang="en-US" sz="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287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14BCF59-8569-5566-2D9C-DE229588BFE4}"/>
              </a:ext>
            </a:extLst>
          </p:cNvPr>
          <p:cNvSpPr txBox="1"/>
          <p:nvPr/>
        </p:nvSpPr>
        <p:spPr>
          <a:xfrm>
            <a:off x="177800" y="59392"/>
            <a:ext cx="12192000" cy="1200329"/>
          </a:xfrm>
          <a:prstGeom prst="rect">
            <a:avLst/>
          </a:prstGeom>
          <a:noFill/>
        </p:spPr>
        <p:txBody>
          <a:bodyPr wrap="square">
            <a:spAutoFit/>
          </a:bodyPr>
          <a:lstStyle/>
          <a:p>
            <a:r>
              <a:rPr lang="en-US" b="1" i="0" dirty="0">
                <a:solidFill>
                  <a:srgbClr val="FF0000"/>
                </a:solidFill>
                <a:effectLst/>
                <a:latin typeface="Söhne"/>
              </a:rPr>
              <a:t>University Student Database System</a:t>
            </a:r>
            <a:endParaRPr lang="en-US" b="1" dirty="0">
              <a:solidFill>
                <a:srgbClr val="FF0000"/>
              </a:solidFill>
            </a:endParaRPr>
          </a:p>
          <a:p>
            <a:r>
              <a:rPr lang="en-US" dirty="0"/>
              <a:t>You're developing a university student database system in C++. The program includes a </a:t>
            </a:r>
            <a:r>
              <a:rPr lang="en-US" b="1" dirty="0"/>
              <a:t>Person class </a:t>
            </a:r>
            <a:r>
              <a:rPr lang="en-US" dirty="0"/>
              <a:t>for basic information, a </a:t>
            </a:r>
            <a:r>
              <a:rPr lang="en-US" b="1" dirty="0"/>
              <a:t>Student class </a:t>
            </a:r>
            <a:r>
              <a:rPr lang="en-US" dirty="0"/>
              <a:t>that  inherits from Person and adds student-specific details</a:t>
            </a:r>
          </a:p>
          <a:p>
            <a:r>
              <a:rPr lang="en-US" dirty="0"/>
              <a:t> Implement inheritance in the Student class affects the accessibility of Person class members, design functions to add, display.</a:t>
            </a:r>
          </a:p>
        </p:txBody>
      </p:sp>
      <p:sp>
        <p:nvSpPr>
          <p:cNvPr id="15" name="TextBox 14">
            <a:extLst>
              <a:ext uri="{FF2B5EF4-FFF2-40B4-BE49-F238E27FC236}">
                <a16:creationId xmlns:a16="http://schemas.microsoft.com/office/drawing/2014/main" id="{90E06300-B29F-F4AF-32E1-6019D632F8F0}"/>
              </a:ext>
            </a:extLst>
          </p:cNvPr>
          <p:cNvSpPr txBox="1"/>
          <p:nvPr/>
        </p:nvSpPr>
        <p:spPr>
          <a:xfrm>
            <a:off x="289885" y="1809924"/>
            <a:ext cx="6210300" cy="3693319"/>
          </a:xfrm>
          <a:prstGeom prst="rect">
            <a:avLst/>
          </a:prstGeom>
          <a:solidFill>
            <a:schemeClr val="accent1">
              <a:lumMod val="20000"/>
              <a:lumOff val="80000"/>
            </a:schemeClr>
          </a:solidFill>
        </p:spPr>
        <p:txBody>
          <a:bodyPr wrap="square">
            <a:spAutoFit/>
          </a:bodyPr>
          <a:lstStyle/>
          <a:p>
            <a:r>
              <a:rPr lang="en-US" b="1" dirty="0"/>
              <a:t>Input:</a:t>
            </a:r>
          </a:p>
          <a:p>
            <a:endParaRPr lang="en-US" dirty="0"/>
          </a:p>
          <a:p>
            <a:r>
              <a:rPr lang="en-US" dirty="0"/>
              <a:t>Enter the Id: 1001</a:t>
            </a:r>
          </a:p>
          <a:p>
            <a:r>
              <a:rPr lang="en-US" dirty="0"/>
              <a:t>Enter the Name: Alice Smith</a:t>
            </a:r>
          </a:p>
          <a:p>
            <a:r>
              <a:rPr lang="en-US" dirty="0"/>
              <a:t>Enter the Course Name: Computer Science</a:t>
            </a:r>
          </a:p>
          <a:p>
            <a:r>
              <a:rPr lang="en-US" dirty="0"/>
              <a:t>Enter the Course Fee: 5000</a:t>
            </a:r>
          </a:p>
          <a:p>
            <a:endParaRPr lang="en-US" dirty="0"/>
          </a:p>
          <a:p>
            <a:r>
              <a:rPr lang="en-US" b="1" dirty="0"/>
              <a:t>Output:</a:t>
            </a:r>
          </a:p>
          <a:p>
            <a:endParaRPr lang="en-US" dirty="0"/>
          </a:p>
          <a:p>
            <a:r>
              <a:rPr lang="en-US" dirty="0"/>
              <a:t>Id: 1001</a:t>
            </a:r>
          </a:p>
          <a:p>
            <a:r>
              <a:rPr lang="en-US" dirty="0"/>
              <a:t>Name: Alice Smith</a:t>
            </a:r>
          </a:p>
          <a:p>
            <a:r>
              <a:rPr lang="en-US" dirty="0"/>
              <a:t>Course: Computer Science</a:t>
            </a:r>
          </a:p>
          <a:p>
            <a:r>
              <a:rPr lang="en-US" dirty="0"/>
              <a:t>Fee: 5000</a:t>
            </a:r>
          </a:p>
        </p:txBody>
      </p:sp>
    </p:spTree>
    <p:extLst>
      <p:ext uri="{BB962C8B-B14F-4D97-AF65-F5344CB8AC3E}">
        <p14:creationId xmlns:p14="http://schemas.microsoft.com/office/powerpoint/2010/main" val="78755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BB8C39-EA2F-3AA9-6D37-47D407D375C4}"/>
              </a:ext>
            </a:extLst>
          </p:cNvPr>
          <p:cNvSpPr txBox="1"/>
          <p:nvPr/>
        </p:nvSpPr>
        <p:spPr>
          <a:xfrm>
            <a:off x="0" y="21759"/>
            <a:ext cx="6324600" cy="6740307"/>
          </a:xfrm>
          <a:prstGeom prst="rect">
            <a:avLst/>
          </a:prstGeom>
          <a:solidFill>
            <a:schemeClr val="accent1">
              <a:lumMod val="20000"/>
              <a:lumOff val="80000"/>
            </a:schemeClr>
          </a:solidFill>
        </p:spPr>
        <p:txBody>
          <a:bodyPr wrap="square">
            <a:spAutoFit/>
          </a:bodyPr>
          <a:lstStyle/>
          <a:p>
            <a:r>
              <a:rPr lang="en-US" dirty="0"/>
              <a:t>#include &lt;iostream&gt;</a:t>
            </a:r>
          </a:p>
          <a:p>
            <a:r>
              <a:rPr lang="en-US" dirty="0"/>
              <a:t>using namespace std;</a:t>
            </a:r>
          </a:p>
          <a:p>
            <a:r>
              <a:rPr lang="en-US" b="1" dirty="0"/>
              <a:t>class Person {</a:t>
            </a:r>
          </a:p>
          <a:p>
            <a:r>
              <a:rPr lang="en-US" dirty="0"/>
              <a:t>    int id;</a:t>
            </a:r>
          </a:p>
          <a:p>
            <a:r>
              <a:rPr lang="en-US" dirty="0"/>
              <a:t>    char name[100];</a:t>
            </a:r>
          </a:p>
          <a:p>
            <a:r>
              <a:rPr lang="en-US" dirty="0"/>
              <a:t>public:</a:t>
            </a:r>
          </a:p>
          <a:p>
            <a:r>
              <a:rPr lang="en-US" b="1" dirty="0"/>
              <a:t>    void </a:t>
            </a:r>
            <a:r>
              <a:rPr lang="en-US" b="1" dirty="0" err="1"/>
              <a:t>setPerson</a:t>
            </a:r>
            <a:r>
              <a:rPr lang="en-US" b="1" dirty="0"/>
              <a:t>() {</a:t>
            </a:r>
          </a:p>
          <a:p>
            <a:r>
              <a:rPr lang="en-US" dirty="0"/>
              <a:t>        cout &lt;&lt; "Enter the Id:";</a:t>
            </a:r>
          </a:p>
          <a:p>
            <a:r>
              <a:rPr lang="en-US" dirty="0"/>
              <a:t>        </a:t>
            </a:r>
            <a:r>
              <a:rPr lang="en-US" dirty="0" err="1"/>
              <a:t>cin</a:t>
            </a:r>
            <a:r>
              <a:rPr lang="en-US" dirty="0"/>
              <a:t> &gt;&gt; id;</a:t>
            </a:r>
          </a:p>
          <a:p>
            <a:r>
              <a:rPr lang="en-US" dirty="0"/>
              <a:t>        cout &lt;&lt; "Enter the Name:";</a:t>
            </a:r>
          </a:p>
          <a:p>
            <a:r>
              <a:rPr lang="en-US" dirty="0"/>
              <a:t>        </a:t>
            </a:r>
            <a:r>
              <a:rPr lang="en-US" dirty="0" err="1"/>
              <a:t>cin</a:t>
            </a:r>
            <a:r>
              <a:rPr lang="en-US" dirty="0"/>
              <a:t> &gt;&gt; name;</a:t>
            </a:r>
          </a:p>
          <a:p>
            <a:r>
              <a:rPr lang="en-US" dirty="0"/>
              <a:t>    }</a:t>
            </a:r>
          </a:p>
          <a:p>
            <a:endParaRPr lang="en-US" dirty="0"/>
          </a:p>
          <a:p>
            <a:r>
              <a:rPr lang="en-US" b="1" dirty="0"/>
              <a:t>    void </a:t>
            </a:r>
            <a:r>
              <a:rPr lang="en-US" b="1" dirty="0" err="1"/>
              <a:t>displayPerson</a:t>
            </a:r>
            <a:r>
              <a:rPr lang="en-US" b="1" dirty="0"/>
              <a:t>() {</a:t>
            </a:r>
          </a:p>
          <a:p>
            <a:r>
              <a:rPr lang="en-US" dirty="0"/>
              <a:t>        cout &lt;&lt; "Id: " &lt;&lt; id &lt;&lt; "\</a:t>
            </a:r>
            <a:r>
              <a:rPr lang="en-US" dirty="0" err="1"/>
              <a:t>nName</a:t>
            </a:r>
            <a:r>
              <a:rPr lang="en-US" dirty="0"/>
              <a:t>: " &lt;&lt; name &lt;&lt; </a:t>
            </a:r>
            <a:r>
              <a:rPr lang="en-US" dirty="0" err="1"/>
              <a:t>endl</a:t>
            </a:r>
            <a:r>
              <a:rPr lang="en-US" dirty="0"/>
              <a:t>;</a:t>
            </a:r>
          </a:p>
          <a:p>
            <a:r>
              <a:rPr lang="en-US" dirty="0"/>
              <a:t>    }</a:t>
            </a:r>
          </a:p>
          <a:p>
            <a:r>
              <a:rPr lang="en-US" dirty="0"/>
              <a:t>};</a:t>
            </a:r>
          </a:p>
          <a:p>
            <a:endParaRPr lang="en-US" dirty="0"/>
          </a:p>
          <a:p>
            <a:r>
              <a:rPr lang="en-US" dirty="0">
                <a:solidFill>
                  <a:srgbClr val="C00000"/>
                </a:solidFill>
              </a:rPr>
              <a:t>class Student : public Person {</a:t>
            </a:r>
          </a:p>
          <a:p>
            <a:r>
              <a:rPr lang="en-US" dirty="0"/>
              <a:t>char course[50];</a:t>
            </a:r>
          </a:p>
          <a:p>
            <a:r>
              <a:rPr lang="en-US" dirty="0"/>
              <a:t>    int fee;</a:t>
            </a:r>
          </a:p>
          <a:p>
            <a:endParaRPr lang="en-US" dirty="0"/>
          </a:p>
          <a:p>
            <a:endParaRPr lang="en-US" dirty="0"/>
          </a:p>
          <a:p>
            <a:endParaRPr lang="en-US" dirty="0"/>
          </a:p>
        </p:txBody>
      </p:sp>
      <p:sp>
        <p:nvSpPr>
          <p:cNvPr id="7" name="TextBox 6">
            <a:extLst>
              <a:ext uri="{FF2B5EF4-FFF2-40B4-BE49-F238E27FC236}">
                <a16:creationId xmlns:a16="http://schemas.microsoft.com/office/drawing/2014/main" id="{590C96A9-CC1C-590C-DADE-E3468C4E617D}"/>
              </a:ext>
            </a:extLst>
          </p:cNvPr>
          <p:cNvSpPr txBox="1"/>
          <p:nvPr/>
        </p:nvSpPr>
        <p:spPr>
          <a:xfrm>
            <a:off x="6324600" y="21759"/>
            <a:ext cx="5867400" cy="6740307"/>
          </a:xfrm>
          <a:prstGeom prst="rect">
            <a:avLst/>
          </a:prstGeom>
          <a:solidFill>
            <a:schemeClr val="accent2">
              <a:lumMod val="20000"/>
              <a:lumOff val="80000"/>
            </a:schemeClr>
          </a:solidFill>
        </p:spPr>
        <p:txBody>
          <a:bodyPr wrap="square">
            <a:spAutoFit/>
          </a:bodyPr>
          <a:lstStyle/>
          <a:p>
            <a:endParaRPr lang="en-US" dirty="0"/>
          </a:p>
          <a:p>
            <a:r>
              <a:rPr lang="en-US" dirty="0"/>
              <a:t>public:</a:t>
            </a:r>
          </a:p>
          <a:p>
            <a:r>
              <a:rPr lang="en-US" b="1" dirty="0"/>
              <a:t>    void </a:t>
            </a:r>
            <a:r>
              <a:rPr lang="en-US" b="1" dirty="0" err="1"/>
              <a:t>setStudent</a:t>
            </a:r>
            <a:r>
              <a:rPr lang="en-US" b="1" dirty="0"/>
              <a:t>() {</a:t>
            </a:r>
          </a:p>
          <a:p>
            <a:r>
              <a:rPr lang="en-US" dirty="0"/>
              <a:t>        </a:t>
            </a:r>
            <a:r>
              <a:rPr lang="en-US" dirty="0" err="1"/>
              <a:t>setPerson</a:t>
            </a:r>
            <a:r>
              <a:rPr lang="en-US" dirty="0"/>
              <a:t>();</a:t>
            </a:r>
          </a:p>
          <a:p>
            <a:r>
              <a:rPr lang="en-US" dirty="0"/>
              <a:t>        cout &lt;&lt; "Enter the Course Name:";</a:t>
            </a:r>
          </a:p>
          <a:p>
            <a:r>
              <a:rPr lang="en-US" dirty="0"/>
              <a:t>        </a:t>
            </a:r>
            <a:r>
              <a:rPr lang="en-US" dirty="0" err="1"/>
              <a:t>cin</a:t>
            </a:r>
            <a:r>
              <a:rPr lang="en-US" dirty="0"/>
              <a:t> &gt;&gt; course;</a:t>
            </a:r>
          </a:p>
          <a:p>
            <a:r>
              <a:rPr lang="en-US" dirty="0"/>
              <a:t>        cout &lt;&lt; "Enter the Course Fee:";</a:t>
            </a:r>
          </a:p>
          <a:p>
            <a:r>
              <a:rPr lang="en-US" dirty="0"/>
              <a:t>        </a:t>
            </a:r>
            <a:r>
              <a:rPr lang="en-US" dirty="0" err="1"/>
              <a:t>cin</a:t>
            </a:r>
            <a:r>
              <a:rPr lang="en-US" dirty="0"/>
              <a:t> &gt;&gt; fee;</a:t>
            </a:r>
          </a:p>
          <a:p>
            <a:r>
              <a:rPr lang="en-US" dirty="0"/>
              <a:t>    }</a:t>
            </a:r>
          </a:p>
          <a:p>
            <a:endParaRPr lang="en-US" dirty="0"/>
          </a:p>
          <a:p>
            <a:r>
              <a:rPr lang="en-US" b="1" dirty="0"/>
              <a:t>    void </a:t>
            </a:r>
            <a:r>
              <a:rPr lang="en-US" b="1" dirty="0" err="1"/>
              <a:t>displayStudent</a:t>
            </a:r>
            <a:r>
              <a:rPr lang="en-US" b="1" dirty="0"/>
              <a:t>() {</a:t>
            </a:r>
          </a:p>
          <a:p>
            <a:r>
              <a:rPr lang="en-US" dirty="0"/>
              <a:t>        </a:t>
            </a:r>
            <a:r>
              <a:rPr lang="en-US" dirty="0" err="1"/>
              <a:t>displayPerson</a:t>
            </a:r>
            <a:r>
              <a:rPr lang="en-US" dirty="0"/>
              <a:t>();</a:t>
            </a:r>
          </a:p>
          <a:p>
            <a:r>
              <a:rPr lang="en-US" dirty="0"/>
              <a:t>        cout &lt;&lt; "Course: " &lt;&lt; course &lt;&lt; "\</a:t>
            </a:r>
            <a:r>
              <a:rPr lang="en-US" dirty="0" err="1"/>
              <a:t>nFee</a:t>
            </a:r>
            <a:r>
              <a:rPr lang="en-US" dirty="0"/>
              <a:t>: " &lt;&lt; fee &lt;&lt; </a:t>
            </a:r>
            <a:r>
              <a:rPr lang="en-US" dirty="0" err="1"/>
              <a:t>endl</a:t>
            </a:r>
            <a:r>
              <a:rPr lang="en-US" dirty="0"/>
              <a:t>;</a:t>
            </a:r>
          </a:p>
          <a:p>
            <a:r>
              <a:rPr lang="en-US" dirty="0"/>
              <a:t>    }</a:t>
            </a:r>
          </a:p>
          <a:p>
            <a:r>
              <a:rPr lang="en-US" dirty="0"/>
              <a:t>};</a:t>
            </a:r>
          </a:p>
          <a:p>
            <a:endParaRPr lang="en-US" dirty="0"/>
          </a:p>
          <a:p>
            <a:r>
              <a:rPr lang="en-US" dirty="0"/>
              <a:t>int main() {</a:t>
            </a:r>
          </a:p>
          <a:p>
            <a:r>
              <a:rPr lang="en-US" dirty="0"/>
              <a:t>    Student s;</a:t>
            </a:r>
          </a:p>
          <a:p>
            <a:r>
              <a:rPr lang="en-US" b="1" dirty="0"/>
              <a:t>    </a:t>
            </a:r>
            <a:r>
              <a:rPr lang="en-US" b="1" dirty="0" err="1"/>
              <a:t>s.setStudent</a:t>
            </a:r>
            <a:r>
              <a:rPr lang="en-US" b="1" dirty="0"/>
              <a:t>();</a:t>
            </a:r>
          </a:p>
          <a:p>
            <a:r>
              <a:rPr lang="en-US" b="1" dirty="0"/>
              <a:t>    </a:t>
            </a:r>
            <a:r>
              <a:rPr lang="en-US" b="1" dirty="0" err="1"/>
              <a:t>s.displayStudent</a:t>
            </a:r>
            <a:r>
              <a:rPr lang="en-US" b="1" dirty="0"/>
              <a:t>();</a:t>
            </a:r>
          </a:p>
          <a:p>
            <a:r>
              <a:rPr lang="en-US" dirty="0"/>
              <a:t>    return 0;</a:t>
            </a:r>
          </a:p>
          <a:p>
            <a:r>
              <a:rPr lang="en-US" dirty="0"/>
              <a:t>}</a:t>
            </a:r>
          </a:p>
          <a:p>
            <a:endParaRPr lang="en-US" dirty="0"/>
          </a:p>
          <a:p>
            <a:endParaRPr lang="en-US" dirty="0"/>
          </a:p>
        </p:txBody>
      </p:sp>
    </p:spTree>
    <p:extLst>
      <p:ext uri="{BB962C8B-B14F-4D97-AF65-F5344CB8AC3E}">
        <p14:creationId xmlns:p14="http://schemas.microsoft.com/office/powerpoint/2010/main" val="4040762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E149F-05D9-B5BC-B1AD-D371F007847A}"/>
              </a:ext>
            </a:extLst>
          </p:cNvPr>
          <p:cNvSpPr>
            <a:spLocks noGrp="1"/>
          </p:cNvSpPr>
          <p:nvPr>
            <p:ph idx="1"/>
          </p:nvPr>
        </p:nvSpPr>
        <p:spPr>
          <a:xfrm>
            <a:off x="0" y="681038"/>
            <a:ext cx="5791200" cy="5495925"/>
          </a:xfrm>
        </p:spPr>
        <p:txBody>
          <a:bodyPr>
            <a:normAutofit/>
          </a:bodyPr>
          <a:lstStyle/>
          <a:p>
            <a:pPr>
              <a:buFont typeface="Wingdings" panose="05000000000000000000" pitchFamily="2" charset="2"/>
              <a:buChar char="§"/>
            </a:pPr>
            <a:r>
              <a:rPr lang="en-US" sz="2000" dirty="0">
                <a:solidFill>
                  <a:srgbClr val="FF0000"/>
                </a:solidFill>
              </a:rPr>
              <a:t>Deriving a class from another derived class.</a:t>
            </a:r>
          </a:p>
          <a:p>
            <a:pPr>
              <a:buFont typeface="Wingdings" panose="05000000000000000000" pitchFamily="2" charset="2"/>
              <a:buChar char="§"/>
            </a:pPr>
            <a:r>
              <a:rPr lang="en-US" sz="2000" dirty="0"/>
              <a:t>When one class inherits another class, it is further inherited by another class.</a:t>
            </a:r>
          </a:p>
        </p:txBody>
      </p:sp>
      <p:sp>
        <p:nvSpPr>
          <p:cNvPr id="4" name="Title 1">
            <a:extLst>
              <a:ext uri="{FF2B5EF4-FFF2-40B4-BE49-F238E27FC236}">
                <a16:creationId xmlns:a16="http://schemas.microsoft.com/office/drawing/2014/main" id="{F1A9AC24-C07F-3316-3F8F-4B0EF71C25D1}"/>
              </a:ext>
            </a:extLst>
          </p:cNvPr>
          <p:cNvSpPr>
            <a:spLocks noGrp="1"/>
          </p:cNvSpPr>
          <p:nvPr>
            <p:ph type="title"/>
          </p:nvPr>
        </p:nvSpPr>
        <p:spPr>
          <a:xfrm>
            <a:off x="0" y="2"/>
            <a:ext cx="12192000" cy="681036"/>
          </a:xfrm>
          <a:solidFill>
            <a:schemeClr val="accent1">
              <a:lumMod val="20000"/>
              <a:lumOff val="80000"/>
            </a:schemeClr>
          </a:solidFill>
        </p:spPr>
        <p:txBody>
          <a:bodyPr>
            <a:normAutofit/>
          </a:bodyPr>
          <a:lstStyle/>
          <a:p>
            <a:pPr algn="ctr"/>
            <a:r>
              <a:rPr lang="en-US" sz="3200" b="1" i="0" dirty="0">
                <a:effectLst/>
                <a:latin typeface="__Source_Sans_Pro_fea366"/>
              </a:rPr>
              <a:t>Multilevel Inheritance </a:t>
            </a:r>
            <a:endParaRPr lang="en-US" sz="3200" dirty="0"/>
          </a:p>
        </p:txBody>
      </p:sp>
      <p:sp>
        <p:nvSpPr>
          <p:cNvPr id="8" name="TextBox 7">
            <a:extLst>
              <a:ext uri="{FF2B5EF4-FFF2-40B4-BE49-F238E27FC236}">
                <a16:creationId xmlns:a16="http://schemas.microsoft.com/office/drawing/2014/main" id="{08608A10-8F36-FFAC-46DD-8738388353CA}"/>
              </a:ext>
            </a:extLst>
          </p:cNvPr>
          <p:cNvSpPr txBox="1"/>
          <p:nvPr/>
        </p:nvSpPr>
        <p:spPr>
          <a:xfrm>
            <a:off x="0" y="3989200"/>
            <a:ext cx="5791200" cy="2585323"/>
          </a:xfrm>
          <a:prstGeom prst="rect">
            <a:avLst/>
          </a:prstGeom>
          <a:solidFill>
            <a:schemeClr val="accent2">
              <a:lumMod val="20000"/>
              <a:lumOff val="80000"/>
            </a:schemeClr>
          </a:solidFill>
        </p:spPr>
        <p:txBody>
          <a:bodyPr wrap="square">
            <a:spAutoFit/>
          </a:bodyPr>
          <a:lstStyle/>
          <a:p>
            <a:r>
              <a:rPr lang="en-US" b="1" dirty="0"/>
              <a:t>class A  </a:t>
            </a:r>
            <a:r>
              <a:rPr lang="en-US" b="1" dirty="0">
                <a:solidFill>
                  <a:srgbClr val="FF0000"/>
                </a:solidFill>
              </a:rPr>
              <a:t>//base class</a:t>
            </a:r>
          </a:p>
          <a:p>
            <a:r>
              <a:rPr lang="en-US" b="1" dirty="0"/>
              <a:t>{   …    </a:t>
            </a:r>
          </a:p>
          <a:p>
            <a:r>
              <a:rPr lang="en-US" b="1" dirty="0"/>
              <a:t>};</a:t>
            </a:r>
          </a:p>
          <a:p>
            <a:r>
              <a:rPr lang="en-US" b="1" dirty="0"/>
              <a:t>class B: public A   </a:t>
            </a:r>
            <a:r>
              <a:rPr lang="en-US" b="1" dirty="0">
                <a:solidFill>
                  <a:srgbClr val="FF0000"/>
                </a:solidFill>
              </a:rPr>
              <a:t>//intermediate class derived and base</a:t>
            </a:r>
          </a:p>
          <a:p>
            <a:r>
              <a:rPr lang="en-US" b="1" dirty="0"/>
              <a:t>{   …    </a:t>
            </a:r>
          </a:p>
          <a:p>
            <a:r>
              <a:rPr lang="en-US" b="1" dirty="0"/>
              <a:t>};</a:t>
            </a:r>
          </a:p>
          <a:p>
            <a:r>
              <a:rPr lang="en-US" b="1" dirty="0"/>
              <a:t>class C: public B </a:t>
            </a:r>
            <a:r>
              <a:rPr lang="en-US" b="1" dirty="0">
                <a:solidFill>
                  <a:srgbClr val="FF0000"/>
                </a:solidFill>
              </a:rPr>
              <a:t>//derived class</a:t>
            </a:r>
          </a:p>
          <a:p>
            <a:r>
              <a:rPr lang="en-US" b="1" dirty="0"/>
              <a:t>{</a:t>
            </a:r>
          </a:p>
          <a:p>
            <a:r>
              <a:rPr lang="en-US" b="1" dirty="0"/>
              <a:t>}</a:t>
            </a:r>
          </a:p>
        </p:txBody>
      </p:sp>
      <p:sp>
        <p:nvSpPr>
          <p:cNvPr id="12" name="TextBox 11">
            <a:extLst>
              <a:ext uri="{FF2B5EF4-FFF2-40B4-BE49-F238E27FC236}">
                <a16:creationId xmlns:a16="http://schemas.microsoft.com/office/drawing/2014/main" id="{EC15E775-AB02-D092-48F2-BD61C8EAB5AA}"/>
              </a:ext>
            </a:extLst>
          </p:cNvPr>
          <p:cNvSpPr txBox="1"/>
          <p:nvPr/>
        </p:nvSpPr>
        <p:spPr>
          <a:xfrm>
            <a:off x="5791200" y="681038"/>
            <a:ext cx="6400800" cy="6186309"/>
          </a:xfrm>
          <a:prstGeom prst="rect">
            <a:avLst/>
          </a:prstGeom>
          <a:noFill/>
          <a:ln>
            <a:solidFill>
              <a:schemeClr val="tx1"/>
            </a:solidFill>
          </a:ln>
        </p:spPr>
        <p:txBody>
          <a:bodyPr wrap="square">
            <a:spAutoFit/>
          </a:bodyPr>
          <a:lstStyle/>
          <a:p>
            <a:r>
              <a:rPr lang="en-US" b="1" dirty="0">
                <a:solidFill>
                  <a:srgbClr val="C00000"/>
                </a:solidFill>
              </a:rPr>
              <a:t>class Airline</a:t>
            </a:r>
          </a:p>
          <a:p>
            <a:r>
              <a:rPr lang="en-US" b="1" dirty="0"/>
              <a:t>{ 	public: </a:t>
            </a:r>
          </a:p>
          <a:p>
            <a:r>
              <a:rPr lang="en-US" b="1" dirty="0"/>
              <a:t>   void Print1() { </a:t>
            </a:r>
          </a:p>
          <a:p>
            <a:r>
              <a:rPr lang="en-US" b="1" dirty="0"/>
              <a:t>cout&lt;&lt;"Airway is fastest means of transport.\n"; }</a:t>
            </a:r>
          </a:p>
          <a:p>
            <a:r>
              <a:rPr lang="en-US" b="1" dirty="0"/>
              <a:t>};</a:t>
            </a:r>
          </a:p>
          <a:p>
            <a:r>
              <a:rPr lang="en-US" b="1" dirty="0">
                <a:solidFill>
                  <a:srgbClr val="C00000"/>
                </a:solidFill>
              </a:rPr>
              <a:t>class Indigo: public Airline</a:t>
            </a:r>
          </a:p>
          <a:p>
            <a:r>
              <a:rPr lang="en-US" b="1" dirty="0"/>
              <a:t>{ public:	void Print2() {</a:t>
            </a:r>
          </a:p>
          <a:p>
            <a:r>
              <a:rPr lang="en-US" b="1" dirty="0"/>
              <a:t>  cout&lt;&lt;"Indigo is the largest airline company in India.\n"; }</a:t>
            </a:r>
          </a:p>
          <a:p>
            <a:r>
              <a:rPr lang="en-US" b="1" dirty="0"/>
              <a:t>};</a:t>
            </a:r>
          </a:p>
          <a:p>
            <a:r>
              <a:rPr lang="en-US" b="1" dirty="0">
                <a:solidFill>
                  <a:srgbClr val="C00000"/>
                </a:solidFill>
              </a:rPr>
              <a:t>class Boeing747: public Indigo</a:t>
            </a:r>
          </a:p>
          <a:p>
            <a:r>
              <a:rPr lang="en-US" b="1" dirty="0"/>
              <a:t>{ public: </a:t>
            </a:r>
          </a:p>
          <a:p>
            <a:r>
              <a:rPr lang="en-US" b="1" dirty="0"/>
              <a:t> 	void Print3(){</a:t>
            </a:r>
          </a:p>
          <a:p>
            <a:r>
              <a:rPr lang="en-US" b="1" dirty="0"/>
              <a:t>cout&lt;&lt;"Boeing747 of Indigo can have a max speed of 660mph.\n"; }</a:t>
            </a:r>
          </a:p>
          <a:p>
            <a:r>
              <a:rPr lang="en-US" b="1" dirty="0"/>
              <a:t>};</a:t>
            </a:r>
          </a:p>
          <a:p>
            <a:r>
              <a:rPr lang="en-US" b="1" dirty="0"/>
              <a:t>int main()</a:t>
            </a:r>
          </a:p>
          <a:p>
            <a:r>
              <a:rPr lang="en-US" b="1" dirty="0"/>
              <a:t>{	Boeing747 plane;</a:t>
            </a:r>
          </a:p>
          <a:p>
            <a:r>
              <a:rPr lang="en-US" b="1" dirty="0"/>
              <a:t>	plane.Print1();</a:t>
            </a:r>
          </a:p>
          <a:p>
            <a:r>
              <a:rPr lang="en-US" b="1" dirty="0"/>
              <a:t>	plane.Print2();</a:t>
            </a:r>
          </a:p>
          <a:p>
            <a:r>
              <a:rPr lang="en-US" b="1" dirty="0"/>
              <a:t>	plane.Print3();</a:t>
            </a:r>
          </a:p>
          <a:p>
            <a:r>
              <a:rPr lang="en-US" b="1" dirty="0"/>
              <a:t>	return 0;</a:t>
            </a:r>
          </a:p>
          <a:p>
            <a:r>
              <a:rPr lang="en-US" b="1" dirty="0"/>
              <a:t>}</a:t>
            </a:r>
          </a:p>
        </p:txBody>
      </p:sp>
      <p:pic>
        <p:nvPicPr>
          <p:cNvPr id="1030" name="Picture 6" descr="How to Use Multilevel Inheritance in Java">
            <a:extLst>
              <a:ext uri="{FF2B5EF4-FFF2-40B4-BE49-F238E27FC236}">
                <a16:creationId xmlns:a16="http://schemas.microsoft.com/office/drawing/2014/main" id="{86E31397-2182-445B-E4C4-FB0A0A737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192" y="1650353"/>
            <a:ext cx="3106036" cy="231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015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78B4DF-6F70-493A-3191-86E8244E6C87}"/>
              </a:ext>
            </a:extLst>
          </p:cNvPr>
          <p:cNvSpPr txBox="1"/>
          <p:nvPr/>
        </p:nvSpPr>
        <p:spPr>
          <a:xfrm>
            <a:off x="0" y="0"/>
            <a:ext cx="12192000" cy="1754326"/>
          </a:xfrm>
          <a:prstGeom prst="rect">
            <a:avLst/>
          </a:prstGeom>
          <a:solidFill>
            <a:schemeClr val="accent1">
              <a:lumMod val="20000"/>
              <a:lumOff val="80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effectLst/>
                <a:latin typeface="Söhne"/>
              </a:rPr>
              <a:t>Create a multilevel inheritance hierarchy for vehicles, consisting of a base class "Vehicle," a subclass "Car" inheriting from "Vehicle," and a further subclass "</a:t>
            </a:r>
            <a:r>
              <a:rPr lang="en-US" b="0" i="0" dirty="0" err="1">
                <a:effectLst/>
                <a:latin typeface="Söhne"/>
              </a:rPr>
              <a:t>SportsCar</a:t>
            </a:r>
            <a:r>
              <a:rPr lang="en-US" b="0" i="0" dirty="0">
                <a:effectLst/>
                <a:latin typeface="Söhne"/>
              </a:rPr>
              <a:t>" inheriting from "Car." The "Vehicle" class should have properties for "speed" (in mph) and "color," with methods for starting, stopping, accelerating, and braking. The "Car" class inherits these properties and methods and adds a "model" property, along with methods for honking the horn and changing gears. The "</a:t>
            </a:r>
            <a:r>
              <a:rPr lang="en-US" b="0" i="0" dirty="0" err="1">
                <a:effectLst/>
                <a:latin typeface="Söhne"/>
              </a:rPr>
              <a:t>SportsCar</a:t>
            </a:r>
            <a:r>
              <a:rPr lang="en-US" b="0" i="0" dirty="0">
                <a:effectLst/>
                <a:latin typeface="Söhne"/>
              </a:rPr>
              <a:t>" class, which inherits from "Car," introduces a "turbo boost" method for significant speed enhancement, primarily designed for a car racing game simulation.</a:t>
            </a:r>
            <a:endParaRPr kumimoji="0" lang="en-US" altLang="en-US" sz="2800" b="0" i="0" u="none" strike="noStrike" cap="none" normalizeH="0" baseline="0" dirty="0">
              <a:ln>
                <a:noFill/>
              </a:ln>
              <a:effectLst/>
              <a:latin typeface="Arial" panose="020B0604020202020204" pitchFamily="34" charset="0"/>
            </a:endParaRPr>
          </a:p>
        </p:txBody>
      </p:sp>
      <p:sp>
        <p:nvSpPr>
          <p:cNvPr id="8" name="TextBox 7">
            <a:extLst>
              <a:ext uri="{FF2B5EF4-FFF2-40B4-BE49-F238E27FC236}">
                <a16:creationId xmlns:a16="http://schemas.microsoft.com/office/drawing/2014/main" id="{6E4BE363-50E2-FD16-F7A1-A3E2040B60BB}"/>
              </a:ext>
            </a:extLst>
          </p:cNvPr>
          <p:cNvSpPr txBox="1"/>
          <p:nvPr/>
        </p:nvSpPr>
        <p:spPr>
          <a:xfrm>
            <a:off x="138224" y="2375295"/>
            <a:ext cx="6124352" cy="3693319"/>
          </a:xfrm>
          <a:prstGeom prst="rect">
            <a:avLst/>
          </a:prstGeom>
          <a:noFill/>
          <a:ln>
            <a:solidFill>
              <a:schemeClr val="tx2"/>
            </a:solidFill>
          </a:ln>
        </p:spPr>
        <p:txBody>
          <a:bodyPr wrap="square">
            <a:spAutoFit/>
          </a:bodyPr>
          <a:lstStyle/>
          <a:p>
            <a:r>
              <a:rPr lang="en-US" dirty="0"/>
              <a:t>INPUT</a:t>
            </a:r>
          </a:p>
          <a:p>
            <a:r>
              <a:rPr lang="en-US" dirty="0"/>
              <a:t>Enter car color and model</a:t>
            </a:r>
          </a:p>
          <a:p>
            <a:r>
              <a:rPr lang="en-US" dirty="0"/>
              <a:t>red</a:t>
            </a:r>
          </a:p>
          <a:p>
            <a:r>
              <a:rPr lang="en-US" dirty="0"/>
              <a:t>Audi</a:t>
            </a:r>
          </a:p>
          <a:p>
            <a:endParaRPr lang="en-US" dirty="0"/>
          </a:p>
          <a:p>
            <a:r>
              <a:rPr lang="en-US" dirty="0"/>
              <a:t>OUTPUT:</a:t>
            </a:r>
          </a:p>
          <a:p>
            <a:r>
              <a:rPr lang="en-US" dirty="0"/>
              <a:t>The red Car is starting.</a:t>
            </a:r>
          </a:p>
          <a:p>
            <a:r>
              <a:rPr lang="en-US" dirty="0"/>
              <a:t>The red Car is accelerating to 60 kmph.</a:t>
            </a:r>
          </a:p>
          <a:p>
            <a:r>
              <a:rPr lang="en-US" dirty="0"/>
              <a:t>The red </a:t>
            </a:r>
            <a:r>
              <a:rPr lang="en-US" dirty="0" err="1"/>
              <a:t>audi</a:t>
            </a:r>
            <a:r>
              <a:rPr lang="en-US" dirty="0"/>
              <a:t> car is changing to gear 3.</a:t>
            </a:r>
          </a:p>
          <a:p>
            <a:r>
              <a:rPr lang="en-US" dirty="0"/>
              <a:t>The red </a:t>
            </a:r>
            <a:r>
              <a:rPr lang="en-US" dirty="0" err="1"/>
              <a:t>audi</a:t>
            </a:r>
            <a:r>
              <a:rPr lang="en-US" dirty="0"/>
              <a:t> sports car is turbo boosting!</a:t>
            </a:r>
          </a:p>
          <a:p>
            <a:r>
              <a:rPr lang="en-US" dirty="0"/>
              <a:t>The red Car is breaking to 40 kmph.</a:t>
            </a:r>
          </a:p>
          <a:p>
            <a:r>
              <a:rPr lang="en-US" dirty="0"/>
              <a:t>The red Car is stopping.</a:t>
            </a:r>
          </a:p>
          <a:p>
            <a:r>
              <a:rPr lang="en-US" dirty="0"/>
              <a:t>The red </a:t>
            </a:r>
            <a:r>
              <a:rPr lang="en-US" dirty="0" err="1"/>
              <a:t>audi</a:t>
            </a:r>
            <a:r>
              <a:rPr lang="en-US" dirty="0"/>
              <a:t> car is honking.</a:t>
            </a:r>
          </a:p>
        </p:txBody>
      </p:sp>
    </p:spTree>
    <p:extLst>
      <p:ext uri="{BB962C8B-B14F-4D97-AF65-F5344CB8AC3E}">
        <p14:creationId xmlns:p14="http://schemas.microsoft.com/office/powerpoint/2010/main" val="107149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2A8F22-1E01-BB3F-8010-B2B613E0B6E1}"/>
              </a:ext>
            </a:extLst>
          </p:cNvPr>
          <p:cNvSpPr txBox="1"/>
          <p:nvPr/>
        </p:nvSpPr>
        <p:spPr>
          <a:xfrm>
            <a:off x="0" y="0"/>
            <a:ext cx="6096000" cy="7201972"/>
          </a:xfrm>
          <a:prstGeom prst="rect">
            <a:avLst/>
          </a:prstGeom>
          <a:noFill/>
          <a:ln>
            <a:solidFill>
              <a:schemeClr val="accent1"/>
            </a:solidFill>
          </a:ln>
        </p:spPr>
        <p:txBody>
          <a:bodyPr wrap="square">
            <a:spAutoFit/>
          </a:bodyPr>
          <a:lstStyle/>
          <a:p>
            <a:r>
              <a:rPr lang="en-US" sz="1400" b="1" dirty="0">
                <a:highlight>
                  <a:srgbClr val="FFFF00"/>
                </a:highlight>
              </a:rPr>
              <a:t>class Vehicle {</a:t>
            </a:r>
          </a:p>
          <a:p>
            <a:r>
              <a:rPr lang="en-US" sz="1400" dirty="0"/>
              <a:t>protected:     string type;  string color; int speed;</a:t>
            </a:r>
          </a:p>
          <a:p>
            <a:r>
              <a:rPr lang="en-US" sz="1400" dirty="0"/>
              <a:t>public:</a:t>
            </a:r>
          </a:p>
          <a:p>
            <a:r>
              <a:rPr lang="en-US" sz="1400" b="1" dirty="0"/>
              <a:t>    Vehicle(string type, string color) :type(type), color(color), speed(0) {}</a:t>
            </a:r>
          </a:p>
          <a:p>
            <a:r>
              <a:rPr lang="en-US" sz="1400" dirty="0"/>
              <a:t>    </a:t>
            </a:r>
            <a:r>
              <a:rPr lang="en-US" sz="1400" b="1" dirty="0"/>
              <a:t>void Start() </a:t>
            </a:r>
            <a:r>
              <a:rPr lang="en-US" sz="1400" dirty="0"/>
              <a:t>{  cout &lt;&lt; "The " &lt;&lt; color &lt;&lt; " " &lt;&lt; type &lt;&lt; " is starting.“;  }</a:t>
            </a:r>
          </a:p>
          <a:p>
            <a:r>
              <a:rPr lang="en-US" sz="1400" b="1" dirty="0"/>
              <a:t>    void Stop(</a:t>
            </a:r>
            <a:r>
              <a:rPr lang="en-US" sz="1400" dirty="0"/>
              <a:t>) {   cout &lt;&lt; "The " &lt;&lt; color &lt;&lt; " " &lt;&lt; type &lt;&lt; " is stopping.";  }</a:t>
            </a:r>
          </a:p>
          <a:p>
            <a:r>
              <a:rPr lang="en-US" sz="1400" dirty="0"/>
              <a:t>void Accelerate(int </a:t>
            </a:r>
            <a:r>
              <a:rPr lang="en-US" sz="1400" dirty="0" err="1"/>
              <a:t>vspeed</a:t>
            </a:r>
            <a:r>
              <a:rPr lang="en-US" sz="1400" dirty="0"/>
              <a:t>) {</a:t>
            </a:r>
          </a:p>
          <a:p>
            <a:r>
              <a:rPr lang="en-US" sz="1400" dirty="0"/>
              <a:t>   speed += </a:t>
            </a:r>
            <a:r>
              <a:rPr lang="en-US" sz="1400" dirty="0" err="1"/>
              <a:t>vspeed</a:t>
            </a:r>
            <a:r>
              <a:rPr lang="en-US" sz="1400" dirty="0"/>
              <a:t>;</a:t>
            </a:r>
          </a:p>
          <a:p>
            <a:r>
              <a:rPr lang="en-US" sz="1400" dirty="0"/>
              <a:t> cout &lt;&lt;"The"&lt;&lt; color &lt;&lt; " " &lt;&lt; type &lt;&lt; " is accelerating to " &lt;&lt; speed &lt;&lt; " kmph“;</a:t>
            </a:r>
          </a:p>
          <a:p>
            <a:r>
              <a:rPr lang="en-US" sz="1400" dirty="0"/>
              <a:t>    }</a:t>
            </a:r>
          </a:p>
          <a:p>
            <a:r>
              <a:rPr lang="en-US" sz="1400" dirty="0"/>
              <a:t>void Brake(int </a:t>
            </a:r>
            <a:r>
              <a:rPr lang="en-US" sz="1400" dirty="0" err="1"/>
              <a:t>vspeed</a:t>
            </a:r>
            <a:r>
              <a:rPr lang="en-US" sz="1400" dirty="0"/>
              <a:t>) {</a:t>
            </a:r>
          </a:p>
          <a:p>
            <a:r>
              <a:rPr lang="en-US" sz="1400" dirty="0"/>
              <a:t>       speed -= </a:t>
            </a:r>
            <a:r>
              <a:rPr lang="en-US" sz="1400" dirty="0" err="1"/>
              <a:t>vspeed</a:t>
            </a:r>
            <a:r>
              <a:rPr lang="en-US" sz="1400" dirty="0"/>
              <a:t>;</a:t>
            </a:r>
          </a:p>
          <a:p>
            <a:r>
              <a:rPr lang="en-US" sz="1400" dirty="0"/>
              <a:t>  cout &lt;&lt; "The " &lt;&lt; color &lt;&lt; " " &lt;&lt; type &lt;&lt; " is breaking to " &lt;&lt; speed &lt;&lt; " kmph“;</a:t>
            </a:r>
          </a:p>
          <a:p>
            <a:r>
              <a:rPr lang="en-US" sz="1400" dirty="0"/>
              <a:t>    }</a:t>
            </a:r>
          </a:p>
          <a:p>
            <a:r>
              <a:rPr lang="en-US" sz="1400" dirty="0"/>
              <a:t>};</a:t>
            </a:r>
          </a:p>
          <a:p>
            <a:endParaRPr lang="en-US" sz="1400" b="1" dirty="0"/>
          </a:p>
          <a:p>
            <a:endParaRPr lang="en-US" sz="1400" b="1" dirty="0"/>
          </a:p>
          <a:p>
            <a:r>
              <a:rPr lang="en-US" sz="1400" b="1" dirty="0"/>
              <a:t>class </a:t>
            </a:r>
            <a:r>
              <a:rPr lang="en-US" sz="1400" b="1" dirty="0" err="1"/>
              <a:t>Car:public</a:t>
            </a:r>
            <a:r>
              <a:rPr lang="en-US" sz="1400" b="1" dirty="0"/>
              <a:t> Vehicle{</a:t>
            </a:r>
          </a:p>
          <a:p>
            <a:r>
              <a:rPr lang="en-US" sz="1400" dirty="0"/>
              <a:t>public: string model;</a:t>
            </a:r>
          </a:p>
          <a:p>
            <a:r>
              <a:rPr lang="en-US" sz="1400" b="1" dirty="0"/>
              <a:t>    Car(string </a:t>
            </a:r>
            <a:r>
              <a:rPr lang="en-US" sz="1400" b="1" dirty="0" err="1"/>
              <a:t>color,string</a:t>
            </a:r>
            <a:r>
              <a:rPr lang="en-US" sz="1400" b="1" dirty="0"/>
              <a:t> model):Vehicle("</a:t>
            </a:r>
            <a:r>
              <a:rPr lang="en-US" sz="1400" b="1" dirty="0" err="1"/>
              <a:t>Car",color</a:t>
            </a:r>
            <a:r>
              <a:rPr lang="en-US" sz="1400" b="1" dirty="0"/>
              <a:t>),model(model){}</a:t>
            </a:r>
          </a:p>
          <a:p>
            <a:r>
              <a:rPr lang="en-US" sz="1400" dirty="0"/>
              <a:t>   </a:t>
            </a:r>
          </a:p>
          <a:p>
            <a:r>
              <a:rPr lang="en-US" sz="1400" dirty="0"/>
              <a:t> void Honk() {</a:t>
            </a:r>
          </a:p>
          <a:p>
            <a:r>
              <a:rPr lang="en-US" sz="1400" dirty="0"/>
              <a:t>        cout &lt;&lt; "The " &lt;&lt; color &lt;&lt; " " &lt;&lt; model &lt;&lt; " car is honking." &lt;&lt; </a:t>
            </a:r>
            <a:r>
              <a:rPr lang="en-US" sz="1400" dirty="0" err="1"/>
              <a:t>endl</a:t>
            </a:r>
            <a:r>
              <a:rPr lang="en-US" sz="1400" dirty="0"/>
              <a:t>;</a:t>
            </a:r>
          </a:p>
          <a:p>
            <a:r>
              <a:rPr lang="en-US" sz="1400" dirty="0"/>
              <a:t>    }</a:t>
            </a:r>
          </a:p>
          <a:p>
            <a:r>
              <a:rPr lang="en-US" sz="1400" dirty="0"/>
              <a:t> void </a:t>
            </a:r>
            <a:r>
              <a:rPr lang="en-US" sz="1400" dirty="0" err="1"/>
              <a:t>ChangeGear</a:t>
            </a:r>
            <a:r>
              <a:rPr lang="en-US" sz="1400" dirty="0"/>
              <a:t>(int gear) </a:t>
            </a:r>
          </a:p>
          <a:p>
            <a:r>
              <a:rPr lang="en-US" sz="1400" dirty="0"/>
              <a:t> cout &lt;&lt;"The "&lt;&lt;color &lt;&lt; " " &lt;&lt; model &lt;&lt; "car is changing to gear " &lt;&lt; gear;</a:t>
            </a:r>
          </a:p>
          <a:p>
            <a:r>
              <a:rPr lang="en-US" sz="1400" dirty="0"/>
              <a:t>    }</a:t>
            </a:r>
          </a:p>
          <a:p>
            <a:r>
              <a:rPr lang="en-US" sz="1400" dirty="0"/>
              <a:t>};</a:t>
            </a:r>
          </a:p>
          <a:p>
            <a:endParaRPr lang="en-US" sz="1400" dirty="0"/>
          </a:p>
          <a:p>
            <a:endParaRPr lang="en-US" sz="1400" dirty="0"/>
          </a:p>
          <a:p>
            <a:endParaRPr lang="en-US" sz="1400" dirty="0"/>
          </a:p>
          <a:p>
            <a:endParaRPr lang="en-US" sz="1400" dirty="0"/>
          </a:p>
          <a:p>
            <a:endParaRPr lang="en-US" sz="1400" dirty="0"/>
          </a:p>
        </p:txBody>
      </p:sp>
      <p:sp>
        <p:nvSpPr>
          <p:cNvPr id="7" name="TextBox 6">
            <a:extLst>
              <a:ext uri="{FF2B5EF4-FFF2-40B4-BE49-F238E27FC236}">
                <a16:creationId xmlns:a16="http://schemas.microsoft.com/office/drawing/2014/main" id="{8F6B01BB-F5DB-BB95-ECA2-12317EF4345D}"/>
              </a:ext>
            </a:extLst>
          </p:cNvPr>
          <p:cNvSpPr txBox="1"/>
          <p:nvPr/>
        </p:nvSpPr>
        <p:spPr>
          <a:xfrm>
            <a:off x="6096000" y="43262"/>
            <a:ext cx="6124352" cy="6247864"/>
          </a:xfrm>
          <a:prstGeom prst="rect">
            <a:avLst/>
          </a:prstGeom>
          <a:noFill/>
          <a:ln>
            <a:solidFill>
              <a:schemeClr val="accent1"/>
            </a:solidFill>
          </a:ln>
        </p:spPr>
        <p:txBody>
          <a:bodyPr wrap="square">
            <a:spAutoFit/>
          </a:bodyPr>
          <a:lstStyle/>
          <a:p>
            <a:r>
              <a:rPr lang="en-US" sz="1600" b="1" dirty="0">
                <a:highlight>
                  <a:srgbClr val="FFFF00"/>
                </a:highlight>
              </a:rPr>
              <a:t>class </a:t>
            </a:r>
            <a:r>
              <a:rPr lang="en-US" sz="1600" b="1" dirty="0" err="1">
                <a:highlight>
                  <a:srgbClr val="FFFF00"/>
                </a:highlight>
              </a:rPr>
              <a:t>SportsCar</a:t>
            </a:r>
            <a:r>
              <a:rPr lang="en-US" sz="1600" b="1" dirty="0">
                <a:highlight>
                  <a:srgbClr val="FFFF00"/>
                </a:highlight>
              </a:rPr>
              <a:t> : public Car {</a:t>
            </a:r>
          </a:p>
          <a:p>
            <a:r>
              <a:rPr lang="en-US" sz="1600" dirty="0"/>
              <a:t>public:</a:t>
            </a:r>
          </a:p>
          <a:p>
            <a:r>
              <a:rPr lang="en-US" sz="1600" dirty="0"/>
              <a:t>    </a:t>
            </a:r>
            <a:r>
              <a:rPr lang="en-US" sz="1600" dirty="0" err="1"/>
              <a:t>SportsCar</a:t>
            </a:r>
            <a:r>
              <a:rPr lang="en-US" sz="1600" dirty="0"/>
              <a:t>(string </a:t>
            </a:r>
            <a:r>
              <a:rPr lang="en-US" sz="1600" dirty="0" err="1"/>
              <a:t>color,string</a:t>
            </a:r>
            <a:r>
              <a:rPr lang="en-US" sz="1600" dirty="0"/>
              <a:t> model) : Car(color, model) {}</a:t>
            </a:r>
          </a:p>
          <a:p>
            <a:endParaRPr lang="en-US" sz="1600" dirty="0"/>
          </a:p>
          <a:p>
            <a:r>
              <a:rPr lang="en-US" sz="1600" dirty="0"/>
              <a:t>    void </a:t>
            </a:r>
            <a:r>
              <a:rPr lang="en-US" sz="1600" dirty="0" err="1"/>
              <a:t>TurboBoost</a:t>
            </a:r>
            <a:r>
              <a:rPr lang="en-US" sz="1600" dirty="0"/>
              <a:t>() {</a:t>
            </a:r>
          </a:p>
          <a:p>
            <a:r>
              <a:rPr lang="en-US" sz="1600" dirty="0"/>
              <a:t>        cout &lt;&lt; "The "&lt;&lt; color &lt;&lt;" "&lt;&lt; model &lt;&lt;"sports car is turbo boosting!" &lt;&lt; </a:t>
            </a:r>
            <a:r>
              <a:rPr lang="en-US" sz="1600" dirty="0" err="1"/>
              <a:t>endl</a:t>
            </a:r>
            <a:r>
              <a:rPr lang="en-US" sz="1600" dirty="0"/>
              <a:t>;</a:t>
            </a:r>
          </a:p>
          <a:p>
            <a:r>
              <a:rPr lang="en-US" sz="1600" dirty="0"/>
              <a:t>    }</a:t>
            </a:r>
          </a:p>
          <a:p>
            <a:r>
              <a:rPr lang="en-US" sz="1600" dirty="0"/>
              <a:t>};</a:t>
            </a:r>
          </a:p>
          <a:p>
            <a:r>
              <a:rPr lang="en-US" sz="1600" dirty="0"/>
              <a:t>int main() {</a:t>
            </a:r>
          </a:p>
          <a:p>
            <a:r>
              <a:rPr lang="en-US" sz="1600" dirty="0"/>
              <a:t>    </a:t>
            </a:r>
          </a:p>
          <a:p>
            <a:r>
              <a:rPr lang="en-US" sz="1600" dirty="0"/>
              <a:t>	string </a:t>
            </a:r>
            <a:r>
              <a:rPr lang="en-US" sz="1600" dirty="0" err="1"/>
              <a:t>car_color</a:t>
            </a:r>
            <a:r>
              <a:rPr lang="en-US" sz="1600" dirty="0"/>
              <a:t>, </a:t>
            </a:r>
            <a:r>
              <a:rPr lang="en-US" sz="1600" dirty="0" err="1"/>
              <a:t>car_model</a:t>
            </a:r>
            <a:r>
              <a:rPr lang="en-US" sz="1600" dirty="0"/>
              <a:t>;</a:t>
            </a:r>
          </a:p>
          <a:p>
            <a:r>
              <a:rPr lang="en-US" sz="1600" dirty="0"/>
              <a:t>	cout&lt;&lt;"Enter car color and model \n"; </a:t>
            </a:r>
          </a:p>
          <a:p>
            <a:r>
              <a:rPr lang="en-US" sz="1600" dirty="0"/>
              <a:t>	</a:t>
            </a:r>
            <a:r>
              <a:rPr lang="en-US" sz="1600" dirty="0" err="1"/>
              <a:t>cin</a:t>
            </a:r>
            <a:r>
              <a:rPr lang="en-US" sz="1600" dirty="0"/>
              <a:t>&gt;&gt;</a:t>
            </a:r>
            <a:r>
              <a:rPr lang="en-US" sz="1600" dirty="0" err="1"/>
              <a:t>car_color</a:t>
            </a:r>
            <a:r>
              <a:rPr lang="en-US" sz="1600" dirty="0"/>
              <a:t>&gt;&gt;</a:t>
            </a:r>
            <a:r>
              <a:rPr lang="en-US" sz="1600" dirty="0" err="1"/>
              <a:t>car_model</a:t>
            </a:r>
            <a:r>
              <a:rPr lang="en-US" sz="1600" dirty="0"/>
              <a:t>;</a:t>
            </a:r>
          </a:p>
          <a:p>
            <a:r>
              <a:rPr lang="en-US" sz="1600" dirty="0"/>
              <a:t>    </a:t>
            </a:r>
            <a:r>
              <a:rPr lang="en-US" sz="1600" dirty="0" err="1"/>
              <a:t>SportsCar</a:t>
            </a:r>
            <a:r>
              <a:rPr lang="en-US" sz="1600" dirty="0"/>
              <a:t> scar(</a:t>
            </a:r>
            <a:r>
              <a:rPr lang="en-US" sz="1600" dirty="0" err="1"/>
              <a:t>car_color</a:t>
            </a:r>
            <a:r>
              <a:rPr lang="en-US" sz="1600" dirty="0"/>
              <a:t>, </a:t>
            </a:r>
            <a:r>
              <a:rPr lang="en-US" sz="1600" dirty="0" err="1"/>
              <a:t>car_model</a:t>
            </a:r>
            <a:r>
              <a:rPr lang="en-US" sz="1600" dirty="0"/>
              <a:t>);</a:t>
            </a:r>
          </a:p>
          <a:p>
            <a:r>
              <a:rPr lang="en-US" sz="1600" dirty="0"/>
              <a:t>    </a:t>
            </a:r>
            <a:r>
              <a:rPr lang="en-US" sz="1600" dirty="0" err="1"/>
              <a:t>scar.Start</a:t>
            </a:r>
            <a:r>
              <a:rPr lang="en-US" sz="1600" dirty="0"/>
              <a:t>();</a:t>
            </a:r>
          </a:p>
          <a:p>
            <a:r>
              <a:rPr lang="en-US" sz="1600" dirty="0"/>
              <a:t>    </a:t>
            </a:r>
            <a:r>
              <a:rPr lang="en-US" sz="1600" dirty="0" err="1"/>
              <a:t>scar.Accelerate</a:t>
            </a:r>
            <a:r>
              <a:rPr lang="en-US" sz="1600" dirty="0"/>
              <a:t>(60);</a:t>
            </a:r>
          </a:p>
          <a:p>
            <a:r>
              <a:rPr lang="en-US" sz="1600" dirty="0"/>
              <a:t>    </a:t>
            </a:r>
            <a:r>
              <a:rPr lang="en-US" sz="1600" dirty="0" err="1"/>
              <a:t>scar.ChangeGear</a:t>
            </a:r>
            <a:r>
              <a:rPr lang="en-US" sz="1600" dirty="0"/>
              <a:t>(3);</a:t>
            </a:r>
          </a:p>
          <a:p>
            <a:r>
              <a:rPr lang="en-US" sz="1600" dirty="0"/>
              <a:t>    </a:t>
            </a:r>
            <a:r>
              <a:rPr lang="en-US" sz="1600" dirty="0" err="1"/>
              <a:t>scar.TurboBoost</a:t>
            </a:r>
            <a:r>
              <a:rPr lang="en-US" sz="1600" dirty="0"/>
              <a:t>();</a:t>
            </a:r>
          </a:p>
          <a:p>
            <a:r>
              <a:rPr lang="en-US" sz="1600" dirty="0"/>
              <a:t>    </a:t>
            </a:r>
            <a:r>
              <a:rPr lang="en-US" sz="1600" dirty="0" err="1"/>
              <a:t>scar.Brake</a:t>
            </a:r>
            <a:r>
              <a:rPr lang="en-US" sz="1600" dirty="0"/>
              <a:t>(20);</a:t>
            </a:r>
          </a:p>
          <a:p>
            <a:r>
              <a:rPr lang="en-US" sz="1600" dirty="0"/>
              <a:t>    </a:t>
            </a:r>
            <a:r>
              <a:rPr lang="en-US" sz="1600" dirty="0" err="1"/>
              <a:t>scar.Stop</a:t>
            </a:r>
            <a:r>
              <a:rPr lang="en-US" sz="1600" dirty="0"/>
              <a:t>();</a:t>
            </a:r>
          </a:p>
          <a:p>
            <a:r>
              <a:rPr lang="en-US" sz="1600" dirty="0"/>
              <a:t>    </a:t>
            </a:r>
            <a:r>
              <a:rPr lang="en-US" sz="1600" dirty="0" err="1"/>
              <a:t>scar.Honk</a:t>
            </a:r>
            <a:r>
              <a:rPr lang="en-US" sz="1600" dirty="0"/>
              <a:t>();</a:t>
            </a:r>
          </a:p>
          <a:p>
            <a:endParaRPr lang="en-US" sz="1600" dirty="0"/>
          </a:p>
          <a:p>
            <a:r>
              <a:rPr lang="en-US" sz="1600" dirty="0"/>
              <a:t>    return 0;</a:t>
            </a:r>
          </a:p>
          <a:p>
            <a:r>
              <a:rPr lang="en-US" sz="1600" dirty="0"/>
              <a:t>}</a:t>
            </a:r>
          </a:p>
        </p:txBody>
      </p:sp>
    </p:spTree>
    <p:extLst>
      <p:ext uri="{BB962C8B-B14F-4D97-AF65-F5344CB8AC3E}">
        <p14:creationId xmlns:p14="http://schemas.microsoft.com/office/powerpoint/2010/main" val="698000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TotalTime>
  <Words>7429</Words>
  <Application>Microsoft Office PowerPoint</Application>
  <PresentationFormat>Widescreen</PresentationFormat>
  <Paragraphs>1284</Paragraphs>
  <Slides>41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41</vt:i4>
      </vt:variant>
    </vt:vector>
  </HeadingPairs>
  <TitlesOfParts>
    <vt:vector size="56" baseType="lpstr">
      <vt:lpstr>__Source_Sans_Pro_fea366</vt:lpstr>
      <vt:lpstr>Arial</vt:lpstr>
      <vt:lpstr>Calibri</vt:lpstr>
      <vt:lpstr>Calibri Light</vt:lpstr>
      <vt:lpstr>Consolas</vt:lpstr>
      <vt:lpstr>Inter</vt:lpstr>
      <vt:lpstr>Monaco</vt:lpstr>
      <vt:lpstr>SFMono-Regular</vt:lpstr>
      <vt:lpstr>Söhne</vt:lpstr>
      <vt:lpstr>Söhne Mono</vt:lpstr>
      <vt:lpstr>Times New Roman</vt:lpstr>
      <vt:lpstr>var(--font-sans)</vt:lpstr>
      <vt:lpstr>var(--font-serif)</vt:lpstr>
      <vt:lpstr>Wingdings</vt:lpstr>
      <vt:lpstr>Office Theme</vt:lpstr>
      <vt:lpstr>Inheritance</vt:lpstr>
      <vt:lpstr>Modes of inheritance in C++</vt:lpstr>
      <vt:lpstr>Types of inheritance in C++</vt:lpstr>
      <vt:lpstr>Single Inheritance</vt:lpstr>
      <vt:lpstr>PowerPoint Presentation</vt:lpstr>
      <vt:lpstr>PowerPoint Presentation</vt:lpstr>
      <vt:lpstr>Multilevel Inheritance </vt:lpstr>
      <vt:lpstr>PowerPoint Presentation</vt:lpstr>
      <vt:lpstr>PowerPoint Presentation</vt:lpstr>
      <vt:lpstr>Multiple Inheritance </vt:lpstr>
      <vt:lpstr>PowerPoint Presentation</vt:lpstr>
      <vt:lpstr>PowerPoint Presentation</vt:lpstr>
      <vt:lpstr>PowerPoint Presentation</vt:lpstr>
      <vt:lpstr>Ambiguity  in Multiple Inheritance </vt:lpstr>
      <vt:lpstr>Hierarchical Inheritance </vt:lpstr>
      <vt:lpstr>PowerPoint Presentation</vt:lpstr>
      <vt:lpstr>PowerPoint Presentation</vt:lpstr>
      <vt:lpstr>PowerPoint Presentation</vt:lpstr>
      <vt:lpstr>PowerPoint Presentation</vt:lpstr>
      <vt:lpstr>PowerPoint Presentation</vt:lpstr>
      <vt:lpstr>Hybrid Inheritance </vt:lpstr>
      <vt:lpstr>PowerPoint Presentation</vt:lpstr>
      <vt:lpstr>Hybrid Inheritance </vt:lpstr>
      <vt:lpstr>Diamond Problem/ Ambiguity problem in  Hybrid Inheritance </vt:lpstr>
      <vt:lpstr>Virtual base class</vt:lpstr>
      <vt:lpstr> Need for Virtual Base Class </vt:lpstr>
      <vt:lpstr>PowerPoint Presentation</vt:lpstr>
      <vt:lpstr>PowerPoint Presentation</vt:lpstr>
      <vt:lpstr>PowerPoint Presentation</vt:lpstr>
      <vt:lpstr>PowerPoint Presentation</vt:lpstr>
      <vt:lpstr>PowerPoint Presentation</vt:lpstr>
      <vt:lpstr> Need for Virtual Base Class </vt:lpstr>
      <vt:lpstr>PowerPoint Presentation</vt:lpstr>
      <vt:lpstr>PowerPoint Presentation</vt:lpstr>
      <vt:lpstr>PowerPoint Presentation</vt:lpstr>
      <vt:lpstr>PowerPoint Presentation</vt:lpstr>
      <vt:lpstr>Constructors in Inheritance</vt:lpstr>
      <vt:lpstr>Default Constructor in base class &amp; Parameterized Constructor in  Derived class Constructors</vt:lpstr>
      <vt:lpstr> Parameterized Constructor in  Base and Derived classes</vt:lpstr>
      <vt:lpstr> Parameterized Constructors in  Base and Derived classes</vt:lpstr>
      <vt:lpstr>order of execution of constructors and destructors.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 in c++</dc:title>
  <dc:creator>naveench</dc:creator>
  <cp:lastModifiedBy>naveench</cp:lastModifiedBy>
  <cp:revision>123</cp:revision>
  <dcterms:created xsi:type="dcterms:W3CDTF">2023-10-18T12:06:59Z</dcterms:created>
  <dcterms:modified xsi:type="dcterms:W3CDTF">2023-11-19T06:08:07Z</dcterms:modified>
</cp:coreProperties>
</file>