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59" r:id="rId4"/>
    <p:sldId id="377" r:id="rId5"/>
    <p:sldId id="379" r:id="rId6"/>
    <p:sldId id="378" r:id="rId7"/>
    <p:sldId id="375" r:id="rId8"/>
    <p:sldId id="360" r:id="rId9"/>
    <p:sldId id="374" r:id="rId10"/>
    <p:sldId id="257" r:id="rId11"/>
    <p:sldId id="380" r:id="rId12"/>
    <p:sldId id="381" r:id="rId13"/>
    <p:sldId id="362" r:id="rId14"/>
    <p:sldId id="363" r:id="rId15"/>
    <p:sldId id="364" r:id="rId16"/>
    <p:sldId id="366" r:id="rId17"/>
    <p:sldId id="368" r:id="rId18"/>
    <p:sldId id="367" r:id="rId19"/>
    <p:sldId id="376" r:id="rId20"/>
    <p:sldId id="370" r:id="rId21"/>
    <p:sldId id="371" r:id="rId22"/>
    <p:sldId id="372" r:id="rId23"/>
    <p:sldId id="385" r:id="rId24"/>
    <p:sldId id="386" r:id="rId25"/>
    <p:sldId id="387" r:id="rId26"/>
    <p:sldId id="388" r:id="rId27"/>
    <p:sldId id="389" r:id="rId28"/>
    <p:sldId id="369" r:id="rId29"/>
    <p:sldId id="382" r:id="rId30"/>
    <p:sldId id="373" r:id="rId31"/>
    <p:sldId id="383" r:id="rId32"/>
    <p:sldId id="3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2:06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6471 24575,'4032'0'0,"-3729"-9"0,455-72 0,291-123 0,-456 64 0,-433 91 0,-3-6 0,208-106 0,-131 44 0,-7-11 0,312-228 0,-508 330 0,0-1 0,-2-2 0,-1-1 0,-2-1 0,0-2 0,-3 0 0,0-1 0,-3-1 0,-1-2 0,17-42 0,12-49 0,51-221 0,-81 276 0,6-27 0,-4-1 0,-4-1 0,3-151 0,-17 69 0,-7 1 0,-55-344 0,-46 47 0,64 329 0,-69-166 0,15 105 0,-10 3 0,-8 6 0,-171-230 0,222 343 0,29 37 0,-2 1 0,-3 3 0,-2 1 0,-62-57 0,8 18 0,58 51 0,-1 2 0,-75-51 0,81 67 0,-2 0 0,-1 2 0,0 2 0,0 1 0,-1 2 0,-1 2 0,-53-8 0,-10 7 0,-156 4 0,-906 7 0,1093 2 0,0 4 0,0 2 0,1 3 0,1 3 0,-74 27 0,42-15 0,-118 17 0,-1 0 0,124-21 0,-162 20 0,186-33 0,2 4 0,-131 43 0,87-23 0,1 4 0,-159 78 0,-25 10 0,-102 41-1365,370-154-5461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6:14.4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385 0 24575,'-5'5'0,"-7"2"0,-6-1 0,-6 4 0,-2 1 0,-4 2 0,0 0 0,-1 3 0,-5-2 0,-6 2 0,4 4 0,3-3 0,3-3 0,6-4-8191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6:24.3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9366 24575,'431'2'0,"493"-5"0,-784-4 0,174-32 0,136-51 0,-176 33 0,-61 8 0,-2-8 0,304-128 0,369-241 0,-850 407 0,589-330 0,-458 246 0,251-204 0,30-129 0,-364 342 0,70-108 0,56-115 0,-167 254 0,85-148 0,144-329 0,48-250 0,-270 642 0,-7-2 0,27-189 0,-39 180 0,-16 66 0,-5-1 0,-7-178 0,-3 128 0,0 83 0,-2 1 0,-20-93 0,-43-116 0,8 38 0,-160-554 0,66 395 0,110 281 0,-5 2 0,-5 3 0,-4 2 0,-105-142 0,-118-108 0,260 332 0,-1 0 0,0 2 0,-2 0 0,-30-18 0,-105-53 0,35 22 0,48 22 0,-3 3 0,-127-51 0,-186-52 0,337 130 0,-1 1 0,0 3 0,-95-6 0,-412 10 0,316 10 0,155-3 0,1 3 0,-127 23 0,59 3 0,-195 42 0,312-59 0,0 2 0,0 2 0,2 1 0,-44 26 0,-141 102 0,150-94 0,0-4 0,44-30 0,1 2 0,1 1 0,0 1 0,-24 25 0,4 1-1365,25-30-5461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6:25.4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24575,'3'4'0,"0"0"0,0 0 0,-1 0 0,1 0 0,-1 0 0,0 1 0,0-1 0,-1 1 0,1 0 0,-1-1 0,0 1 0,1 8 0,1 66 0,-3-56 0,0 373-1365,0-371-5461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6:27.4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736 36 24575,'-593'0'0,"580"-1"-170,0 1-1,0-2 0,0 0 1,0 0-1,1-1 0,-1-1 1,-14-5-1,2-3-6655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9:08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4143 24575,'63'3'0,"0"4"0,0 2 0,88 26 0,-24-6 0,46 6 0,1-8 0,222 6 0,751-31 0,-548-5 0,-514 0 0,154-24 0,82-40 0,-158 31 0,36-9 0,202-36 0,-312 65 0,0-4 0,130-48 0,-141 42 0,360-138 0,-79 25 0,-282 109 0,-2-3 0,-1-4 0,-1-3 0,72-54 0,253-215 0,-382 295 0,37-31 0,-1-2 0,-3-3 0,58-76 0,-76 84 0,-2-2 0,-2-2 0,-1 0 0,-3-1 0,20-59 0,-5-9 0,-5-2 0,-6-2 0,-4-1 0,-6 0 0,-5-1 0,-4-124 0,-7 174 0,-4 0 0,-2 1 0,-4-1 0,-3 1 0,-25-85 0,21 105 0,-2 0 0,-2 1 0,-2 1 0,-2 1 0,-2 2 0,-34-46 0,-37-45 0,68 90 0,-2 2 0,-2 2 0,-2 1 0,-59-55 0,-71-28 0,143 109 0,-2 2 0,1 0 0,-2 2 0,0 0 0,-41-11 0,31 17 0,0 1 0,0 1 0,0 2 0,-47 5 0,3-2 0,-79-3 0,-173 9 0,248 5 0,-114 33 0,1 1 0,169-42 0,0 1 0,0 1 0,1 2 0,0 0 0,0 2 0,1 1 0,0 1 0,1 1 0,1 1 0,-37 31 0,35-25-106,-70 65-1153,76-64-5567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9:09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0 24575,'-1'12'0,"0"-1"0,0 0 0,-2 0 0,1 0 0,-1 0 0,-1 0 0,-5 11 0,-42 75 0,20-39 0,-116 219 0,145-273 0,0 0 0,0-1 0,0 1 0,1 0 0,-1 0 0,1 0 0,0 0 0,0 0 0,0 0 0,1 0 0,0 0 0,-1 0 0,1 1 0,1-1 0,-1 0 0,2 7 0,-1-8 0,1-1 0,-1 1 0,1 0 0,0-1 0,0 1 0,0-1 0,0 1 0,0-1 0,0 0 0,1 0 0,-1 0 0,1 0 0,0 0 0,-1-1 0,1 1 0,0-1 0,0 0 0,0 0 0,0 0 0,0 0 0,0 0 0,0 0 0,4-1 0,104 20 0,114 25 0,-170-28-11,55 14-1343,-82-26-5472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9:16.8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10935 24575,'15'1'0,"0"1"0,0 1 0,0 1 0,-1 0 0,20 8 0,-5-2 0,192 66 0,211 62 0,463 43 9,-372-85-134,-266-43 35,661 120-239,-643-134 248,380 6 0,-634-45 82,464-7 358,-383 0-246,0-5-1,172-42 0,599-254-112,-795 278 0,754-345 0,-665 284 0,-4-8 0,266-212 0,-349 240 0,-4-4 0,-3-3 0,-3-3 0,87-132 0,-54 47 0,127-273 0,-134 221 0,-10-4 0,-10-3 0,78-382 0,-84 222 0,39-746 0,-108-94 0,-6 560 0,3 422 0,-10 1 0,-87-480 0,-71 52 0,-63 22 0,181 538 0,-94-147 0,-89-92 0,201 300 0,-197-264 0,181 248 0,26 35 0,-1 2 0,-1 1 0,-46-37 0,-97-58 0,134 98 0,-63-39 0,-57-42 0,107 68 0,-1 3 0,-1 1 0,-2 3 0,-1 2 0,-84-31 0,46 24 0,19 8 0,-114-28 0,61 23 0,70 16 0,-1 3 0,-71-8 0,-28 1 0,-178-46 0,257 49 0,10 7 0,-2 2 0,1 4 0,-113 6 0,49 1 0,-646-3 0,738 1 0,0 2 0,1 1 0,-1 2 0,1 1 0,-41 15 0,59-14 0,1 1 0,0 0 0,0 2 0,1 0 0,1 1 0,-18 16 0,-93 93 0,96-88 0,-14 14-1365,26-25-5461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9:18.2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24575,'0'515'-1365,"0"-483"-5461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9:19.7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293 205 24575,'-5'-5'0,"-7"-7"0,-6-1 0,-5-9 0,-4 0 0,-2-1 0,-2 2 0,6 1 0,1 3 0,0 0 0,-2 2 0,0 5 0,3 3-8191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7:09:00.3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1,'1982'0,"-1955"1,0 2,0 1,-1 2,31 9,-24-6,64 10,-68-15,-15 1,-14-5,0 0,0 0,0 0,0 0,1 0,-1 0,0 0,0 0,0 0,0 1,0-1,0 0,0 0,1 0,-1 0,0 0,0 0,0 0,0 0,0 1,0-1,0 0,0 0,0 0,0 0,0 0,0 0,0 1,0-1,0 0,0 0,0 0,0 0,0 0,0 1,0-1,0 0,0 0,0 0,0 0,0 0,0 0,0 1,0-1,0 0,0 0,-1 0,1 0,0 0,0 0,0 0,0 0,0 0,0 1,0-1,-1 0,1 0,0 0,-13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2:08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24575,'0'5'0,"-5"7"0,-2 6 0,0 5 0,2 4 0,-3 2 0,-6 1 0,-6 1 0,2 5 0,-2 1 0,-3 0 0,3-7-8191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7:09:02.8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0,'1773'0,"-1748"0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7:09:12.0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0,'1867'0,"-1819"3,86 15,-84-9,14 2,-29-4,70 4,-58-4,-32-1,-33-1,-47 0,-20-1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7:09:14.1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1,'2009'0,"-1983"0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7:09:19.0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0,'3634'0,"-3609"0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7:09:28.4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0,'3309'0,"-3284"0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7:09:31.8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0,'4963'0,"-4938"0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7:09:35.7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1,'3220'0,"-3197"1,0 1,31 6,-22-1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7:09:38.4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2301 1,'0'3,"0"1,-1-1,1 1,-1-1,1 1,-1-1,-1 1,1-1,0 0,-1 1,1-1,-1 0,0 0,0 0,0-1,-5 5,2-2,0-1,-1 1,0-2,0 1,0-1,0 0,0 0,-8 2,-9 2,0-2,0 0,-1-2,-23 1,-358 14,-449-4,534-17,206 1,-125 5,221 0,1 0,-1 1,1 1,-31 14,23-9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7:21:00.5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0,'3380'0,"-2508"69,-862-68,231 17,265-14,-250-7,299 3,-530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7:21:06.6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0,'4'3,"0"0,0-1,0 0,0 1,0-1,0-1,1 1,-1-1,0 1,1-1,6 0,57 4,-49-4,674 2,-355-6,3392 3,-3705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2:10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140 151 24575,'-5'-5'0,"-7"-7"0,-6-6 0,-5-5 0,-4-4 0,-2-7 0,3 2-8191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09:46:20.6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2349 33 24575,'-1'-2'0,"1"1"0,-1 0 0,1 0 0,-1-1 0,0 1 0,1 0 0,-1 0 0,0 0 0,0 0 0,0 0 0,0 0 0,0 0 0,0 0 0,0 0 0,0 0 0,0 0 0,-1 1 0,1-1 0,0 1 0,0-1 0,-1 1 0,1-1 0,0 1 0,-1-1 0,1 1 0,-1 0 0,-1 0 0,-46-5 0,44 4 0,-447-2 0,230 6 0,12-6 0,-229 7 0,403 1 0,1 2 0,1 1 0,-1 2 0,1 2 0,-62 29 0,-1 0 0,35-12 0,1 3 0,2 2 0,1 2 0,-70 59 0,83-61 0,29-21-49,2 1-1,0 1 0,0 0 1,2 1-1,0 0 0,0 1 1,2 1-1,0-1 0,-8 22 1,2-7-820,4-9-5957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09:46:21.8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1 24575,'-2'65'0,"4"75"0,-2-137 0,0-1 0,1 1 0,-1-1 0,0 1 0,1-1 0,0 1 0,-1-1 0,1 0 0,0 1 0,0-1 0,0 0 0,0 0 0,1 1 0,-1-1 0,1 0 0,-1 0 0,1-1 0,0 1 0,0 0 0,0 0 0,0-1 0,3 3 0,-2-3 0,1 0 0,0 0 0,-1 0 0,1-1 0,0 1 0,-1-1 0,1 0 0,0 0 0,0 0 0,-1 0 0,1-1 0,0 1 0,5-3 0,9-2 0,-1-2 0,0 0 0,0-1 0,30-20 0,-10 4-1365,-3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09:46:24.1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24575,'0'34'0,"1"-1"0,2 1 0,1-1 0,2 0 0,1 0 0,2-1 0,1 0 0,2-1 0,23 48 0,125 189 0,-59-107 0,-91-144 0,2 6 0,1-1 0,1 0 0,1-1 0,1-1 0,0-1 0,2 0 0,19 16 0,-10-14 0,6 7 0,3-2 0,49 29 0,-19-18 0,-16-9 0,72 30 0,-33-25 0,156 69 0,-220-92 0,0 0 0,36 9 0,37 13 0,-74-21 0,2-2 0,-1-1 0,1-1 0,0-2 0,42 5 0,-55-8-256,1 1 0,-2 1 0,1 0 0,22 10 0,-34-13 171,24 10-6741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09:46:25.7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24575,'4'1'0,"-1"0"0,0 0 0,1 0 0,-1 1 0,0-1 0,0 1 0,1-1 0,-1 1 0,0 0 0,-1 0 0,5 4 0,34 32 0,-33-30 0,6 6 0,-1 0 0,0 0 0,-1 1 0,-1 1 0,0 0 0,11 23 0,-19-34 0,0 1 0,-1 0 0,0 0 0,0 1 0,0-1 0,-1 0 0,0 1 0,0-1 0,-1 0 0,0 1 0,0-1 0,0 1 0,-1-1 0,0 0 0,0 1 0,0-1 0,-1 0 0,0 0 0,0 0 0,-1 0 0,0 0 0,-4 7 0,-46 52 57,27-36-1479,7-5-5404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34:43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9337 24575,'1'1'0,"-1"0"0,1 0 0,-1 0 0,1 0 0,-1 0 0,1 0 0,-1 0 0,1 0 0,0-1 0,0 1 0,-1 0 0,1 0 0,0-1 0,0 1 0,0 0 0,0-1 0,0 1 0,0-1 0,0 1 0,0-1 0,0 0 0,0 1 0,0-1 0,0 0 0,0 0 0,1 1 0,1-1 0,39 4 0,-33-4 0,127 6 0,182-15 0,135-45 0,-258 19 0,-1-9 0,316-117 0,-266 63 0,357-201 0,-386 167 0,-5-10 0,-7-8 0,271-259 0,-373 312 0,164-206 0,-217 237 0,-2-3 0,-3-1 0,-4-2 0,47-119 0,-73 158 0,145-403 0,-117 302 0,32-180 0,-37 67 0,3-305 0,-39-253 0,-4 350 0,6 140 0,-9-430 0,-11 566 0,-50-222 0,44 275 0,-36-132 0,-6-37 0,44 192 0,-4 0 0,-5 2 0,-4 1 0,-5 2 0,-4 2 0,-85-138 0,70 124 0,46 81 0,-2 0 0,-1 0 0,-1 2 0,-2 0 0,0 1 0,-47-47 0,-12 7 0,-2 3 0,-106-63 0,133 96 0,-1 2 0,-1 3 0,-1 1 0,-1 4 0,-63-15 0,32 15 0,-1 3 0,-138-8 0,-694 20 0,482 8 0,-27-3-1365,431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34:45.5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1 24575,'-2'20'0,"0"-1"0,-1 1 0,0-1 0,-2 0 0,-1 0 0,0 0 0,-1-1 0,-1 0 0,0 0 0,-13 18 0,-4 3 0,-2-1 0,-1-2 0,-40 41 0,41-51 0,18-18 0,0 0 0,0 1 0,1 0 0,1 0 0,-1 1 0,-5 11 0,12-19 0,-1 1 0,1 0 0,0 0 0,1-1 0,-1 1 0,1 0 0,-1 0 0,1 0 0,0 0 0,0 0 0,0 0 0,0 0 0,0-1 0,1 1 0,0 0 0,-1 0 0,1 0 0,0 0 0,0-1 0,0 1 0,1 0 0,-1-1 0,1 1 0,-1-1 0,1 0 0,0 1 0,0-1 0,0 0 0,5 3 0,131 120 0,-85-81 0,-2 3 0,-1 1 0,77 102 0,-103-115-1365,-2-4-5461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35:39.1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1084 1 24575,'23'61'0,"-17"-5"0,-2-1 0,-5 106 0,-2-49 0,3 1038 0,-3-1104 0,-1 0 0,-3-1 0,-18 67 0,6-34 0,2-15 0,-4 0 0,-52 111 0,2-7 0,-12 27 0,75-172 0,-12 37 0,-2-1 0,-3 0 0,-60 98 0,45-95 0,-61 129 0,54-69 0,28-70 0,-33 68 0,44-106 0,1 1 0,-2-1 0,0 0 0,0-1 0,-2 0 0,1-1 0,-1 0 0,-1 0 0,-18 12 0,-193 106-1365,192-112-5461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35:40.8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413 0 24575,'-1'15'0,"0"0"0,-1-1 0,-1 1 0,0-1 0,-1 0 0,0 0 0,-12 25 0,-57 89 0,21-41 0,-29 81 0,45-87 0,-54 85 0,81-152 0,3-6 0,0 1 0,1 0 0,0 0 0,1 0 0,-6 17 0,9-23 0,1-1 0,0 0 0,-1 0 0,1 1 0,0-1 0,0 0 0,0 1 0,1-1 0,-1 0 0,0 0 0,1 1 0,0-1 0,-1 0 0,1 0 0,0 0 0,0 0 0,0 0 0,0 0 0,1 0 0,-1 0 0,0 0 0,1-1 0,0 1 0,-1 0 0,1-1 0,0 1 0,0-1 0,-1 0 0,1 1 0,0-1 0,3 1 0,261 119 0,-215-95 0,-36-20 0,0 0 0,0 1 0,-1 1 0,0 1 0,0 0 0,-1 1 0,-1 0 0,1 1 0,-2 0 0,17 21 0,8 19-1365,-19-32-5461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09:47:54.1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7689 5999 24575,'36'0'0,"50"1"0,102-3 0,-161 0 0,-1-2 0,0 0 0,0-2 0,0 0 0,25-12 0,46-24 0,130-80 0,-194 100 0,0-1 0,-1-1 0,-2-2 0,-1-2 0,33-38 0,-2-8 0,52-85 0,-68 90 0,-3-2 0,-4-1 0,-2-2 0,35-112 0,-44 96 0,-4-1 0,19-172 0,-25-193 0,-17 307 0,-7-1 0,-7 1 0,-49-215 0,10 165 0,-7 4 0,-10 2 0,-7 3 0,-9 4 0,-8 4 0,-142-203 0,163 284 0,-4 3 0,-113-109 0,-213-141 0,313 285 0,-136-71 0,93 59 0,-75-42 0,-374-151 0,62 99 0,415 144 0,-1 5 0,-1 5 0,-113-2 0,-541 16 0,341 4 0,253 3 0,-1 7 0,-310 65 0,-183 55 0,229-37 0,-20-6 0,44-7 0,-554 126 0,849-187 0,80-18 0,2 2 0,-1 2 0,1 0 0,-36 16 0,-83 35-1365,132-50-5461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09:47:55.8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511 4 24575,'0'0'0,"0"0"0,-1-1 0,1 1 0,0 0 0,0 0 0,0-1 0,-1 1 0,1 0 0,0 0 0,-1 0 0,1-1 0,0 1 0,0 0 0,-1 0 0,1 0 0,0 0 0,-1 0 0,1 0 0,0 0 0,-1 0 0,1 0 0,0 0 0,-1 0 0,1 0 0,0 0 0,-1 0 0,1 0 0,0 0 0,-1 0 0,1 0 0,0 0 0,-1 0 0,1 0 0,0 1 0,0-1 0,-1 0 0,1 0 0,0 0 0,-1 1 0,1-1 0,0 0 0,0 0 0,0 1 0,-1-1 0,-22 14 0,13-8 0,-33 19 0,1 2 0,-58 50 0,53-39 0,-62 37 0,97-68 0,-3 1 0,0 1 0,1 1 0,0 0 0,-17 16 0,30-24 0,-1-1 0,0 1 0,0-1 0,1 1 0,-1 0 0,0 0 0,1 0 0,0 0 0,0 0 0,-1 0 0,1 1 0,0-1 0,1 0 0,-1 0 0,0 1 0,1-1 0,-1 1 0,1-1 0,0 0 0,0 1 0,0-1 0,0 1 0,0-1 0,0 1 0,1-1 0,-1 0 0,1 1 0,0-1 0,-1 0 0,1 0 0,0 1 0,0-1 0,1 0 0,-1 0 0,0 0 0,1 0 0,-1 0 0,1 0 0,2 1 0,6 4 0,0-1 0,0 0 0,1-1 0,0 0 0,0-1 0,0 0 0,0-1 0,0 0 0,22 2 0,7 4 0,20 9 0,62 28 0,-9-2 0,-44-12-1365,-50-19-5461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2:31.3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4551 24575,'0'0'0,"5"0"0,7 0 0,12 0 0,11 6 0,10 0 0,7 0 0,17 5 0,8-2 0,14 0 0,4-3 0,14 4 0,6 4 0,-7-1 0,-5-1 0,-6-4 0,-3-3 0,-4-2 0,-1-1 0,4-2 0,7 0 0,0-1 0,4 1 0,-1-1 0,-3 1 0,-3-1 0,-3 1 0,-3 0 0,-7 0 0,-1 0 0,-1 0 0,1 0 0,13 0 0,-4 0 0,7-5 0,-13-1 0,-1 0 0,-9-5 0,-5-5 0,-5 2 0,-10 2 0,-8 3 0,-2-3 0,1-4 0,8-3 0,3-4 0,9-10 0,1 5 0,6-2 0,4 1 0,4 0 0,4-6 0,-10 0 0,-12 6 0,-10 1 0,-11 1 0,-7 6 0,2 0 0,-4-1 0,6-2 0,-2-1 0,0 4 0,8-7 0,0-1 0,-2-2 0,2 0 0,-8 0 0,1 0 0,-2 7 0,-2-6 0,-2 0 0,-2-1 0,6 0 0,4-6 0,7-5 0,-2-6 0,4-5 0,-4-4 0,2-1 0,-3 4 0,-4 0 0,-10 5 0,-3 0 0,-2 5 0,-7-2 0,0-2 0,8 2 0,-5 4 0,3-2 0,1 3 0,-5 2 0,-6-2 0,2-4 0,1-5 0,-3 3 0,3-3 0,2-7 0,-3 2 0,3-6 0,-5-2 0,3 0 0,2 0 0,-4 7 0,-2 1 0,-5 6 0,-4 1 0,4-2 0,4 4 0,-1 4 0,-2-2 0,-2-3 0,-3-2 0,-2-5 0,-1 4 0,-2-1 0,0-2 0,-1 4 0,1-1 0,-1 5 0,1 3 0,0 5 0,0 3 0,0-4 0,0 2 0,0-5 0,0 1 0,0-4 0,-6 2 0,-6 8 0,0-3 0,-5 3 0,2 1 0,-2-5 0,2 1 0,-2 0 0,3 3 0,-3 1 0,-2-4 0,2 0 0,-2 1 0,-2 8 0,-3 1 0,-2 1 0,-2 1 0,-6-2 0,4 0 0,0 5 0,-5-1 0,1 0 0,-7-1 0,-10-8 0,-6-2 0,-4 0 0,-1 6 0,0 1 0,5 0 0,8 7 0,1 0 0,5 4 0,-2-1 0,-2-2 0,-4 3 0,-3 3 0,-13-2 0,-3-2 0,-1-4 0,-5 3 0,3 4 0,-3 4 0,-3-3 0,-3 4 0,-8 1 0,-9 3 0,-7 2 0,0 2 0,2 0 0,10 1 0,10 1 0,8-1 0,15 0 0,10 1 0,10-1 0,6 0 0,-2 0 0,3 0 0,-5 0 0,-11 0 0,-6 0 0,-15 0 0,-8 0 0,-7 6 0,8 0 0,-2 6 0,12-1 0,-1 5 0,3-3 0,-3-2 0,7 2 0,2 4 0,7-2 0,2-3 0,-1 3 0,6-4 0,-3 4 0,-1 4 0,4-3 0,-3 2 0,-1 4 0,-3-4 0,-3 1 0,11 3 0,-1-3 0,5 0 0,3-3 0,-2 2 0,-10-4 0,2 2 0,-4 3 0,-3 3 0,5 3 0,4-4 0,11 2 0,-1 0 0,-3-4 0,7 2 0,2 1 0,-5 2 0,7 1 0,-6 3 0,1 0 0,-7 2 0,2-1 0,0 1 0,2-6 0,8 0 0,2-6 0,1 0 0,0 3 0,-1 1 0,5 3 0,-6-4 0,4 1 0,-1-5 0,5 2 0,-1 1 0,-1 2 0,-3 3 0,-1 2 0,-2 2 0,4 0 0,0-5 0,6 0 0,-2-6 0,4-5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09:48:23.8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12911 9369 24575,'16'1'0,"-1"1"0,1 0 0,-1 1 0,0 1 0,-1 1 0,20 7 0,-17-5 0,0-1 0,0-1 0,1-1 0,25 4 0,-14-8 0,-1 0 0,0-3 0,0 0 0,0-1 0,0-2 0,0-1 0,-1-1 0,0-2 0,-1 0 0,0-2 0,-1-1 0,41-27 0,-2-4 0,-1-4 0,-3-2 0,74-79 0,-82 71 0,-2-3 0,-3-1 0,43-75 0,103-215 0,-151 271 0,4-5 0,-4-2 0,-4-2 0,-4-1 0,-4-1 0,19-101 0,58-388 0,-80 425 0,10-277 0,-37-161 0,-4 289 0,3-1294 0,-1 1502 0,-26-158 0,-39-89 0,48 258 0,-77-349 0,72 277 0,19 106 0,-3 1 0,-17-58 0,-29-115 0,2 8 0,10 21 0,14 54 0,12 69 0,2 11 0,-27-78 0,39 133 0,-37-101 0,-5 1 0,-96-168 0,131 261 0,-1 1 0,0-1 0,-1 1 0,0 1 0,-1 0 0,0 1 0,-25-17 0,-6 2 0,-54-23 0,-8-4 0,-62-37 0,-226-83 0,245 117 0,-245-58 0,288 85 0,-58-10 0,-352-56 0,504 92 0,-59-10 0,-132-4 0,-75 17 0,119 2 0,-4627 1 0,2445-7 0,-360 3 0,2675 1 0,0 2 0,-1 0 0,1 1 0,-48 16 0,-95 44 0,117-42 0,-244 108 0,137-41 0,21-11 0,-27 22-443,137-83-479,-10 8-5904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09:48:25.5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140 1 24575,'-1'15'0,"-2"0"0,1 1 0,-2-1 0,0 0 0,-1-1 0,0 1 0,-1-1 0,-1 0 0,0-1 0,-1 1 0,-14 18 0,7-10 0,1 1 0,-17 41 0,30-60 0,0 0 0,0 0 0,0 0 0,0 0 0,1 0 0,-1 1 0,1-1 0,0 0 0,1 0 0,-1 0 0,1 0 0,0 0 0,0 0 0,0 0 0,0 0 0,1 0 0,-1 0 0,1 0 0,0 0 0,0-1 0,1 1 0,-1-1 0,1 0 0,-1 0 0,1 0 0,0 0 0,0 0 0,1 0 0,6 3 0,9 7 0,2-1 0,-1 0 0,1-2 0,25 8 0,-37-14 0,17 5-1365,-4-2-5461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6:32:07.4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12833 1 24575,'0'5'0,"-1"0"0,0 0 0,0 0 0,0-1 0,-1 1 0,1 0 0,-1-1 0,-1 1 0,1-1 0,0 1 0,-1-1 0,0 0 0,0 0 0,0 0 0,0 0 0,-5 3 0,-8 7 0,0 0 0,-27 15 0,36-24 0,-36 22 0,-1-2 0,-2-1 0,-50 17 0,-149 41 0,156-54 0,-149 43 0,-2-11 0,-255 30 0,-838 146 0,1106-172 0,143-37 0,-158 30 0,138-41 0,1 4 0,-190 65 0,22 5 0,-155 63 0,-92 33 0,262-101 0,174-66 0,47-12 0,1 2 0,-40 15 0,-234 110 0,256-116 0,-1-2 0,-82 15 0,80-21 0,1 3 0,-78 29 0,-438 182 0,287-100 0,211-91 0,-109 35 0,-9 3 0,-393 176 0,171-89 0,410-158 0,-159 66 0,-157 90 0,144-61 0,-91 47 0,170-95 0,35-16 0,-93 34 0,-195 87 0,90-33 0,135-69 0,-260 99 0,175-60 0,46-17 0,137-62 0,-358 130 0,343-126 0,-56 30 0,-8 2 0,-207 75 0,221-90 0,49-18 0,-42 20 0,-29 8-1365,94-32-5461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6:32:09.0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529 0 24575,'-5'1'0,"0"0"0,-1 0 0,1 0 0,0 0 0,0 1 0,1 0 0,-1 0 0,0 0 0,-8 6 0,-39 30 0,47-34 0,-32 30 0,1 2 0,1 1 0,-43 61 0,-41 45 0,105-128-170,1-1-1,1 2 0,1 0 1,0 0-1,1 1 0,1 0 1,-14 34-1,18-32-6655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6:32:10.5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797 151 24575,'-66'1'0,"-96"-2"0,141 0 0,0-2 0,0 0 0,0-1 0,1-1 0,-35-14 0,36 11-71,-159-65 271,152 65-449,1 1 0,-1 1 0,0 1 0,-1 1 0,-30 0 0,32 4-6577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6:32:14.7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12951 20 24575,'-2'-2'0,"-1"0"0,0 0 0,0 0 0,0 0 0,0 0 0,-1 1 0,1 0 0,0-1 0,-1 1 0,1 1 0,-1-1 0,1 0 0,-1 1 0,1-1 0,-1 1 0,1 0 0,-1 1 0,1-1 0,-1 0 0,1 1 0,-5 1 0,-10 3 0,1 0 0,-33 16 0,38-16 0,-560 311 0,225-112 0,-644 367 0,325-160 0,166-114 0,50-32 0,-34 39 0,-535 330 0,176-30 0,804-573 0,-738 570 0,-52 29 0,360-228 0,32 35 0,202-158 0,-4 2 0,202-241 0,-300 297 0,234-242 0,-162 112 0,-565 343 0,577-400 0,-373 162 0,457-239 0,-423 166 0,169-71 0,279-107 0,142-60-34,-16 6-410,0 1 1,-26 16-1,26-10-6382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6:32:16.0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328 0 24575,'-2'6'0,"-1"-1"0,1 1 0,-1-1 0,0 1 0,0-1 0,-1 0 0,1 0 0,-1-1 0,0 1 0,-5 4 0,-8 10 0,-104 177 109,-10 14-1583,113-186-5352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6:32:17.3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331 252 24575,'0'-5'0,"-5"-1"0,-7-1 0,-6-3 0,-5 0 0,1-4 0,-6-4 0,-2-4 0,-2 1 0,-1 0 0,1-2 0,-4 3 0,-2 0 0,17-1 0,31 2 0,14 5-8191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6:36:53.3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1,'6545'0,"-5838"14,59 1,1732-15,-2445 5,-35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6:36:58.3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33,'28'-2,"50"-8,1-1,602 2,-398 12,6178-3,-6448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2:32.5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19.41638"/>
      <inkml:brushProperty name="anchorY" value="2018.93127"/>
      <inkml:brushProperty name="scaleFactor" value="0.5"/>
    </inkml:brush>
  </inkml:definitions>
  <inkml:trace contextRef="#ctx0" brushRef="#br0">1 0 24575,'0'0'0,"0"5"0,0 8 0,0 5 0,0 5 0,0 3 0,0 3 0,0 1 0,0 1 0,0-1 0,0 1 0,0-1 0,0 0 0,0 0 0,0 0 0,0 0 0,5-1 0,1 0 0,0-5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6:37:11.9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32,'962'-22,"-118"13,-506 11,8595-2,-8907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6:37:18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0,'5420'0,"-3599"0,-1796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6:37:21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0,'8096'0,"-8071"0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6:37:27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2,'4256'0,"-4248"0,-6 0,1-1,0 1,0 0,0 0,0 0,-1 0,1 1,0-1,0 1,-1-1,1 1,0 0,-1 0,1 1,0-1,-1 0,0 1,1 0,-1-1,2 3,2 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6:37:33.8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1,'7034'0,"-7013"1,0 1,0 1,20 6,-18-3,-1-2,32 2,25-8,-57 0,0 1,1 1,-1 1,41 7,-44-1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0:24:53.0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24575,'32'0'0,"1258"26"0,225 1 0,-1146-28 0,-321 4 0,0 2 0,0 2 0,64 18 0,-65-13 0,0-2 0,1-2 0,68 3 0,-39-12-1365,-55 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0:24:54.8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24575,'10'1'0,"-1"0"0,1 1 0,-1-1 0,1 2 0,-1 0 0,0 0 0,0 0 0,15 9 0,68 46 0,-69-42 0,-5-4 0,129 80 0,-127-81 0,1-2 0,0 0 0,1-1 0,0-2 0,35 7 0,-47-11 0,-1-1 0,1 1 0,-1 1 0,0-1 0,0 2 0,0-1 0,10 6 0,-17-7 0,0-1 0,0 1 0,0-1 0,0 1 0,-1 0 0,1-1 0,0 1 0,-1 0 0,0 0 0,1 0 0,-1 1 0,0-1 0,0 0 0,0 0 0,0 0 0,-1 1 0,1-1 0,0 1 0,-1-1 0,0 0 0,0 1 0,1-1 0,-2 1 0,1-1 0,0 1 0,0-1 0,-1 0 0,1 1 0,-1-1 0,0 0 0,0 1 0,1-1 0,-3 3 0,-8 17 0,-1-1 0,-1 0 0,0-1 0,-2 0 0,-23 24 0,-17 24 0,14-16 41,22-31-744,-24 40 0,33-43-6123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0:26:47.6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4967 24575,'5'-2'0,"0"1"0,0-1 0,0 1 0,-1-1 0,1-1 0,0 1 0,4-4 0,9-3 0,32-14 0,-27 11 0,0 2 0,1 0 0,1 1 0,-1 2 0,1 0 0,48-5 0,384 8 0,-236 7 0,37 0 0,369-11 0,-233-45 0,-5-31 0,33-7 0,-288 66 0,513-84 0,157-25 0,-254 32 0,154-33 0,-125 3 0,-427 105 0,86-21 0,-63 5 0,-91 24 0,0-3 0,112-46 0,-160 51 0,0 1 0,1 2 0,0 2 0,1 1 0,47-6 0,-49 10 0,0-1 0,0-1 0,53-23 0,-52 17 0,1 2 0,74-15 0,-63 17 0,1-2 0,-2-3 0,0-1 0,80-42 0,29-12 0,390-152 0,-430 174 0,-55 25 0,94-51 0,-40 2 0,-2-4 0,-4-5 0,167-164 0,-204 170 0,-4-4 0,-3-2 0,-5-3 0,54-97 0,-90 134 0,-3 0 0,-2-2 0,-2 0 0,-2-2 0,-2 1 0,-3-2 0,-2 0 0,2-59 0,-6-4 0,-5 1 0,-26-196 0,20 264 0,-3 0 0,-15-50 0,17 75 0,-1 1 0,-1 0 0,-1 1 0,-1-1 0,0 2 0,-21-27 0,-126-132 0,130 150 0,-2 2 0,-1 1 0,-66-40 0,23 24 0,-2 3 0,-1 3 0,-2 3 0,-1 4 0,-2 4 0,0 3 0,-1 4 0,-1 3 0,-124-4 0,-552 18 0,291 4 0,410-4 0,0 4 0,0 2 0,0 2 0,1 3 0,1 2 0,0 3 0,1 3 0,-68 31 0,15-1 0,-79 43 0,162-80 0,0 0 0,-1-2 0,-55 14 0,-14 5 0,70-21 20,-1-2 0,1-1-1,-1-1 1,-39 1 0,43-4-229,1 0-1,0 2 1,0 0 0,0 2 0,0 0 0,-41 17 0,48-14-6617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0:26:49.5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791 0 24575,'-2'9'0,"0"0"0,0 0 0,-1-1 0,0 1 0,-1-1 0,0 0 0,0 1 0,-11 13 0,1 1 0,-12 25 0,-11 22 0,-2-2 0,-4-1 0,-61 72 0,-74 60 0,145-163 0,7-6 0,-1-1 0,-56 46 0,47-50 0,20-16 0,0 2 0,-24 21 0,37-29 0,0 0 0,0 0 0,0 1 0,1-1 0,-1 1 0,1-1 0,0 1 0,0 0 0,0-1 0,0 1 0,1 0 0,-1 0 0,1 1 0,0-1 0,0 0 0,1 0 0,-1 6 0,2-7 0,-1 1 0,1-1 0,0 0 0,0 0 0,0 0 0,0 0 0,1 0 0,-1 0 0,1 0 0,0 0 0,0 0 0,0-1 0,0 1 0,0-1 0,1 1 0,-1-1 0,1 0 0,3 2 0,58 34 0,-42-26 0,33 19 0,9 5 0,94 69 0,-95-60 0,96 52 0,-69-44 0,13 5-1365,-74-41-5461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0:01:40.2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8037 24575,'1696'0'0,"-1601"-3"0,177-29 0,89-43 0,-216 42 0,487-91 0,-114 21 0,-82 18 0,13-6 0,296-66 0,-318 67 0,320-90 0,-116 27 0,-486 121 0,-1-7 0,269-111 0,-265 92 0,-70 29 0,94-49 0,-108 47 0,130-43 0,-39 17 0,317-142 0,-413 170 0,-1-3 0,80-59 0,-74 47 0,88-46 0,-102 63 0,-1-3 0,-1-2 0,-2-1 0,-2-3 0,47-48 0,-11 13 0,94-62 0,28-25 0,-177 133 0,-1-1 0,-2-1 0,0-1 0,20-36 0,2-1 0,256-413 0,-239 375 0,24-59 0,93-244 0,-162 366 0,25-71 0,39-167 0,2-123 0,-45 209 0,-20 92 0,6-182 0,-24-104 0,-3 144 0,5 143 0,-5-174 0,0 223 0,-3 0 0,-1 0 0,-21-69 0,17 75 0,2 1 0,2-2 0,-2-55 0,7 81 0,-2 0 0,0 0 0,-1 0 0,0 1 0,-14-27 0,-10-27 0,-15-89 0,37 121 0,-2-1 0,-2 2 0,-2 0 0,-1 0 0,-2 1 0,-24-39 0,22 49 0,-1 0 0,-28-29 0,36 46 0,0 0 0,0 0 0,-1 2 0,0 0 0,-1 0 0,-26-12 0,-12 0 0,0 3 0,-1 2 0,-1 2 0,0 3 0,-98-8 0,-284 13 0,244 9 0,151-3 0,-93-2 0,0 6 0,-192 31 0,-75 52 0,295-65 0,59-14 0,-69 22 0,67-12 0,0-2 0,-1-2 0,-1-2 0,0-3 0,-68 5 0,118-14 0,-47 4 0,46-4 0,1 0 0,-1 0 0,1 0 0,-1 1 0,1-1 0,-1 1 0,1-1 0,-1 1 0,1-1 0,0 1 0,-1 0 0,1 0 0,0-1 0,-1 1 0,1 0 0,0 0 0,0 1 0,0-1 0,0 0 0,0 0 0,0 0 0,0 1 0,0-1 0,1 0 0,-1 1 0,0 1 0,5 9-1365,6-3-5461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2:34.2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07.12451"/>
      <inkml:brushProperty name="anchorY" value="281.02612"/>
      <inkml:brushProperty name="scaleFactor" value="0.5"/>
    </inkml:brush>
  </inkml:definitions>
  <inkml:trace contextRef="#ctx0" brushRef="#br0">441 0 24575,'0'0'0,"-10"5"0,-9 8 0,-5-1 0,-4 4 0,-8 5 0,-2-3 0,-5-4 0,1 3 0,1-5 0,4 4 0,2-4 0,2 4 0,2-3 0,7-3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0:01:42.6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612 0 24575,'-18'3'0,"0"0"0,0 1 0,1 1 0,-1 0 0,1 2 0,0 0 0,1 0 0,-23 15 0,5-4 0,11-5 0,1 2 0,0 0 0,1 1 0,-32 34 0,34-32 0,0-1 0,0 0 0,-2-1 0,0-2 0,-28 16 0,26-20 0,13-6 0,0 0 0,1 0 0,0 2 0,0-1 0,-12 9 0,19-12 0,1-1 0,-1 1 0,1 0 0,-1-1 0,1 1 0,-1 0 0,1 0 0,0 0 0,0 0 0,0 0 0,0 0 0,1 0 0,-1 0 0,0 0 0,1 1 0,-1-1 0,1 0 0,0 0 0,0 1 0,0-1 0,0 0 0,0 0 0,0 1 0,1-1 0,-1 0 0,1 0 0,0 0 0,-1 1 0,1-1 0,2 3 0,1 2 0,1 1 0,0-1 0,0 0 0,1 0 0,0-1 0,0 0 0,0 0 0,1 0 0,0-1 0,0 1 0,13 5 0,14 7 0,49 18 0,-56-24 0,-5-5 0,0 0 0,1-1 0,30 3 0,-30-5 0,0 0 0,0 2 0,25 9 0,13 4-1365,-31-13-5461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0:02:12.8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4407 24575,'21'2'0,"0"0"0,0 1 0,-1 2 0,29 9 0,31 6 0,111 11 4,245 6 0,195-29-62,-449-8-18,459 1-110,1542-11-259,-1758-4 445,591-94 0,577-204-114,-1289 249 105,-40 12 160,103-23 308,-247 45-324,120-48 0,1438-599-135,-1543 618 0,-4-6 0,-2-5 0,-4-5 0,149-117 0,309-285 0,-531 432 0,74-66 0,-5-5 0,-6-5 0,-5-6 0,176-261 0,-230 291 0,-4-3 0,-5-2 0,-5-2 0,38-137 0,-75 224 0,6-16 0,-1-1 0,-2 0 0,-2 0 0,4-47 0,-9 72 0,-1-1 0,-1 0 0,0 0 0,0 0 0,0 0 0,-1 1 0,0-1 0,-1 1 0,0-1 0,0 1 0,-1 0 0,0 0 0,-1 0 0,1 1 0,-2 0 0,1 0 0,-1 0 0,0 0 0,0 1 0,0 0 0,-15-10 0,-8-2 0,-1 1 0,-1 2 0,0 1 0,-57-17 0,20 5 0,47 16 0,-1 2 0,-1 0 0,1 2 0,-1 0 0,0 1 0,-41-2 0,33 5 0,1-1 0,0-2 0,-41-11 0,-24-5 0,4 11 0,0 5 0,-129 7 0,61 2 0,-119-7 0,-276 6 0,490 4 0,2 2 0,-123 35 0,118-26 0,0-2 0,-83 8 0,103-19 0,-78 22 0,10-2 0,-129 28 0,101-19 0,66-11-1365,57-17-5461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0:02:14.3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79 0 24575,'-1'41'0,"-2"-1"0,-1 0 0,-2 0 0,-2 0 0,-2-1 0,-17 48 0,23-77 0,0 1 0,1-1 0,0 0 0,1 1 0,0 0 0,1 0 0,0 14 0,1-20 0,1-1 0,0 1 0,0 0 0,0 0 0,0-1 0,1 1 0,0 0 0,0-1 0,0 0 0,0 1 0,1-1 0,-1 0 0,1 0 0,0 0 0,0-1 0,1 1 0,-1-1 0,7 5 0,25 15-13,0-2-1,1-1 0,39 15 0,-11-5-1296,-30-13-5516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0:02:33.1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2745 5855 24575,'8'-1'0,"0"1"0,0-2 0,0 1 0,0-1 0,-1 0 0,1 0 0,0-1 0,-1 0 0,1-1 0,-1 1 0,0-1 0,0-1 0,-1 1 0,1-1 0,-1-1 0,0 1 0,7-10 0,8-9 0,-2-2 0,-1 0 0,17-34 0,-8 13 0,37-64 0,62-148 0,29-131 0,-77 188 0,249-603 0,-247 608 0,-9-3 0,88-414 0,-128 424 0,-8 0 0,-2-256 0,-21 313 0,-6-560 0,3 603 0,-4 1 0,-5-1 0,-28-113 0,27 154 0,-3 0 0,-1 1 0,-3 1 0,-1 0 0,-3 2 0,-1 0 0,-42-53 0,50 79 0,-1-1 0,0 2 0,-2 1 0,0 0 0,-1 1 0,-1 1 0,-25-12 0,-2 2 0,0 2 0,-71-22 0,90 36 0,-1 2 0,-1 1 0,1 1 0,-40-1 0,-130 8 0,80 2 0,21-1 0,0 5 0,-157 33 0,-189 84 0,-65 83 0,14-5 0,461-191 0,-33 10 0,1 4 0,-85 45 0,115-52 0,-2-1 0,-47 14 0,-17 8 0,-136 49 0,64-23-1365,151-57-5461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0:02:34.5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495 19 24575,'1'-1'0,"-1"0"0,0 1 0,0-1 0,0 0 0,-1 0 0,1 1 0,0-1 0,0 0 0,0 1 0,0-1 0,-1 0 0,1 1 0,0-1 0,-1 0 0,1 1 0,0-1 0,-1 1 0,1-1 0,-1 0 0,1 1 0,-1-1 0,1 1 0,-1 0 0,1-1 0,-1 1 0,1-1 0,-1 1 0,0 0 0,1-1 0,-2 1 0,-24 2 0,-21 20 0,-261 221 0,298-234 0,0 1 0,0 0 0,1 1 0,0 0 0,1 0 0,0 1 0,1 0 0,0 0 0,-8 23 0,13-31 0,0 1 0,1 0 0,0 0 0,0 0 0,0 0 0,0 0 0,1 1 0,0-1 0,0 0 0,0 0 0,1 0 0,-1 0 0,1 0 0,1 0 0,-1 0 0,1 0 0,-1 0 0,1-1 0,1 1 0,-1-1 0,1 1 0,0-1 0,0 0 0,0 0 0,0 0 0,1 0 0,-1-1 0,1 1 0,6 3 0,27 18 0,2-2 0,41 18 0,42 23 0,-85-41-1365,-5-4-5461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2:41.17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95.93616"/>
      <inkml:brushProperty name="anchorY" value="1356.27539"/>
      <inkml:brushProperty name="scaleFactor" value="0.5"/>
    </inkml:brush>
  </inkml:definitions>
  <inkml:trace contextRef="#ctx0" brushRef="#br0">0 1 24575,'0'0'0,"5"0"0,8 0 0,5 0 0,5 0 0,3 0 0,3 0 0,1 0 0,1 0 0,0 0 0,-1 0 0,1 0 0,-1 0 0,-1 0 0,1 0 0,0 0 0,5 0 0,1 0 0,-1 0 0,6 0 0,4 0 0,-1 0 0,9 0 0,-2 0 0,-3 0 0,-5 0 0,-5 0 0,-4 0 0,-2 0 0,-2 0 0,-1 0 0,0 0 0,5 0 0,7 0 0,6 0 0,-1 0 0,-2 0 0,2 0 0,-3 0 0,-3 0 0,-4 0 0,-2 0 0,3 0 0,11 6 0,5 0 0,0 0 0,1-1 0,-5-1 0,-4-2 0,-5 0 0,1-2 0,3 0 0,-1 0 0,3 0 0,-3 0 0,3-1 0,-3 1 0,-2 0 0,-4 0 0,-3 0 0,-3 0 0,0 0 0,-2 0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6:12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4497 24575,'1746'0'0,"-1670"-4"0,-1-4 0,100-22 0,-73 11 0,300-64 0,-310 60 0,122-49 0,82-53 0,-181 75 0,19-13 0,139-88 0,-186 92 0,-3-4 0,77-74 0,-63 52 0,-54 45 0,-3-1 0,47-60 0,63-102 0,-106 142 0,150-263 0,-156 253 0,-4 4 0,-3-2 0,35-113 0,23-153 0,-64 235 0,-6 26 0,-3 0 0,-3-1 0,5-87 0,-19-357 0,-3 218 0,3 265 0,-2-1 0,-1 1 0,-2 0 0,-1 0 0,-2 0 0,-1 1 0,-19-45 0,21 66 0,-1 0 0,-1 0 0,0 1 0,-1 0 0,0 0 0,-1 1 0,-1 0 0,1 1 0,-2 1 0,0 0 0,0 0 0,0 2 0,-19-10 0,-18-5 0,-1 2 0,-83-23 0,85 29 0,-36-7 0,-106-14 0,49 11 0,76 12 0,-1 3 0,-1 3 0,1 3 0,-1 3 0,0 3 0,1 2 0,-70 15 0,98-9 0,1 1 0,1 2 0,0 1 0,-67 38 0,-129 97 0,187-118 0,-55 38-682,-172 153-1,246-196-6143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6:26:13.2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 24575,'5'-5'0,"2"4"0,5 6 0,-1 8 0,5 6 0,-2 6 0,-3 3 0,-3 2 0,-3 1 0,2 5 0,1 1 0,-2 0 0,-1-2 0,-2-1 0,-2-2 0,0-1 0,-1-6-8191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E348-0791-2473-8C6D-793355C34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C08F0-2A39-48AD-BD3E-EE77D2032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C0F5-8C47-E392-58A4-D02D05C6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AAC9-1C85-6B1D-099D-6CC0AD31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10D1D-5CF2-2B74-9886-1C0919FA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1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9DD8-89A3-017B-9517-07BB87FD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D9CB8-B963-4824-D9B7-A16AA0B33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F940-640F-E1E4-A143-E116FC95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7715-8FEB-0AFD-66C6-B01AA2F5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7346-E6FD-2E18-CF87-7A64FAF0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5837E-85B3-CF6B-7E6A-C65F37D39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F20F4-84E0-9C0A-3242-5DDD85330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FCC6-DF0F-1108-A3C4-34ADD3B5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C01EC-CC13-F468-9DAE-A2AA7C98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2283-D0B2-B807-8DB6-D563B718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8011-9F21-7190-92FC-9E692BAD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1CF1-1152-54B0-AF4F-C78BCFF3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0EA2-A35F-D9C6-71F3-B75B88D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37318-158F-FD85-A6E5-B295550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8CB5-3AAA-203F-B71D-4E2E6080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43D8-DB98-2E90-542B-A9C140FF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8D9CC-2EDC-D681-99D3-E8DAC7CAC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BD1AB-A74B-167B-A779-78A13D45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7827-A060-18E1-2A32-BABE0EA7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4A46-F681-4DA5-E718-B5DEC69B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0B35-34B1-F52B-D2A2-84302BFD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5302-071E-7726-CA48-54821EE9B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010CA-DE99-60F9-E116-57B7BBD75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73954-FFFA-CE56-3F15-78F408C5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B0E9F-D5D7-65FB-D658-672061B3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9441F-8376-2C3A-19D0-EB14185B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63C3-BBA0-9976-2822-C096ECB3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92B57-FB40-7548-184A-B29A00895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85E5D-0165-F064-3287-4674FA3C9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2675E-037A-D310-F249-0B36E19E1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9CD2D-958F-BB7B-DDE9-E1B8087D8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172E6-9328-FF5D-7028-55B276B2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E0EF1-C291-87DB-1DAA-3272E885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8AFCE-A69E-E246-6465-6BA291EE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DD25-3FF6-C1EB-DC2E-574F7921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52A2A-463C-86C5-9BC6-82838271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AF5B9-04FF-5EAC-A4C9-F35F0AE4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BB7C0-8028-2C46-6941-AFD9C990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9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6BF85-0ACC-C356-5FF5-6875AF04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92BB4-F857-3538-3429-0941AFF4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53D3E-BD29-E719-9BC3-EC5082F6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ABF9-58FE-45A2-2C82-5F4C4E4C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1E07-D7FD-CADE-CEAF-02CFA3CC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B00F3-7C4C-D603-195B-7DE3FFA5B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4DCE5-D414-53D0-31A3-2253B562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5EBE7-4256-8C44-3392-54A6FD39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86A31-8BA3-A03E-32F3-E15F263F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5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D892-E1B6-ABE2-11D1-5D02C3A7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F6743-18B7-BEF6-4257-DF3B28CF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57240-3C2B-D2EF-06E2-D3313FDEA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D584B-8283-03E3-7B9E-0FB56D3A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A1740-DA8D-CDC4-2F61-728DE091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571AB-A0AE-D40A-4762-6590DE4F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9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14F58-64C3-611F-4782-CBA42510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A8136-98D1-BE9E-87AA-1750746C3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DCD97-A728-1D96-0841-0CA9508C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E3136-0A49-447D-B557-9D87743447F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1E96-AF0D-99A1-3965-0F44D7350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0E20-3B76-7FA8-0B34-67D67058F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4.xml"/><Relationship Id="rId18" Type="http://schemas.openxmlformats.org/officeDocument/2006/relationships/image" Target="../media/image29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26.png"/><Relationship Id="rId17" Type="http://schemas.openxmlformats.org/officeDocument/2006/relationships/customXml" Target="../ink/ink26.xml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25.png"/><Relationship Id="rId19" Type="http://schemas.openxmlformats.org/officeDocument/2006/relationships/customXml" Target="../ink/ink27.xml"/><Relationship Id="rId4" Type="http://schemas.openxmlformats.org/officeDocument/2006/relationships/image" Target="../media/image22.png"/><Relationship Id="rId9" Type="http://schemas.openxmlformats.org/officeDocument/2006/relationships/customXml" Target="../ink/ink22.xml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customXml" Target="../ink/ink3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9.xm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customXml" Target="../ink/ink31.xml"/><Relationship Id="rId4" Type="http://schemas.openxmlformats.org/officeDocument/2006/relationships/customXml" Target="../ink/ink28.xml"/><Relationship Id="rId9" Type="http://schemas.openxmlformats.org/officeDocument/2006/relationships/image" Target="../media/image35.png"/><Relationship Id="rId14" Type="http://schemas.openxmlformats.org/officeDocument/2006/relationships/customXml" Target="../ink/ink3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210.png"/><Relationship Id="rId7" Type="http://schemas.openxmlformats.org/officeDocument/2006/relationships/image" Target="../media/image230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6.xml"/><Relationship Id="rId5" Type="http://schemas.openxmlformats.org/officeDocument/2006/relationships/image" Target="../media/image220.png"/><Relationship Id="rId4" Type="http://schemas.openxmlformats.org/officeDocument/2006/relationships/customXml" Target="../ink/ink35.xml"/><Relationship Id="rId9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customXml" Target="../ink/ink39.xm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4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70.png"/><Relationship Id="rId12" Type="http://schemas.openxmlformats.org/officeDocument/2006/relationships/customXml" Target="../ink/ink47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4.xml"/><Relationship Id="rId11" Type="http://schemas.openxmlformats.org/officeDocument/2006/relationships/image" Target="../media/image390.png"/><Relationship Id="rId5" Type="http://schemas.openxmlformats.org/officeDocument/2006/relationships/image" Target="../media/image360.png"/><Relationship Id="rId10" Type="http://schemas.openxmlformats.org/officeDocument/2006/relationships/customXml" Target="../ink/ink46.xml"/><Relationship Id="rId4" Type="http://schemas.openxmlformats.org/officeDocument/2006/relationships/customXml" Target="../ink/ink43.xml"/><Relationship Id="rId9" Type="http://schemas.openxmlformats.org/officeDocument/2006/relationships/image" Target="../media/image380.png"/><Relationship Id="rId1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customXml" Target="../ink/ink49.xml"/><Relationship Id="rId4" Type="http://schemas.openxmlformats.org/officeDocument/2006/relationships/image" Target="../media/image4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12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48.png"/><Relationship Id="rId4" Type="http://schemas.openxmlformats.org/officeDocument/2006/relationships/image" Target="../media/image450.png"/><Relationship Id="rId9" Type="http://schemas.openxmlformats.org/officeDocument/2006/relationships/customXml" Target="../ink/ink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5" Type="http://schemas.openxmlformats.org/officeDocument/2006/relationships/image" Target="../media/image52.png"/><Relationship Id="rId4" Type="http://schemas.openxmlformats.org/officeDocument/2006/relationships/customXml" Target="../ink/ink56.xml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customXml" Target="../ink/ink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5" Type="http://schemas.openxmlformats.org/officeDocument/2006/relationships/image" Target="../media/image60.png"/><Relationship Id="rId4" Type="http://schemas.openxmlformats.org/officeDocument/2006/relationships/customXml" Target="../ink/ink62.xml"/><Relationship Id="rId9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13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</a:rPr>
              <a:t>Polymorphism</a:t>
            </a:r>
            <a:endParaRPr lang="en-US" sz="32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361EF-31F2-4556-D73E-9C7B078EB561}"/>
              </a:ext>
            </a:extLst>
          </p:cNvPr>
          <p:cNvSpPr txBox="1"/>
          <p:nvPr/>
        </p:nvSpPr>
        <p:spPr>
          <a:xfrm>
            <a:off x="1" y="712381"/>
            <a:ext cx="5847906" cy="57451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76199" algn="just">
              <a:spcAft>
                <a:spcPts val="800"/>
              </a:spcAft>
            </a:pPr>
            <a:r>
              <a:rPr lang="en-US" b="1" dirty="0">
                <a:latin typeface="Söhne"/>
              </a:rPr>
              <a:t>Polymorphism comes from the Greek words “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poly</a:t>
            </a:r>
            <a:r>
              <a:rPr lang="en-US" b="1" dirty="0">
                <a:latin typeface="Söhne"/>
              </a:rPr>
              <a:t>” and “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morphism</a:t>
            </a:r>
            <a:r>
              <a:rPr lang="en-US" b="1" dirty="0">
                <a:latin typeface="Söhne"/>
              </a:rPr>
              <a:t>”. </a:t>
            </a:r>
          </a:p>
          <a:p>
            <a:pPr marL="76199" algn="just">
              <a:spcAft>
                <a:spcPts val="800"/>
              </a:spcAft>
            </a:pPr>
            <a:endParaRPr lang="en-US" b="1" dirty="0">
              <a:latin typeface="Söhne"/>
            </a:endParaRPr>
          </a:p>
          <a:p>
            <a:pPr marL="76199" algn="just">
              <a:spcAft>
                <a:spcPts val="800"/>
              </a:spcAft>
            </a:pPr>
            <a:r>
              <a:rPr lang="en-US" b="1" dirty="0">
                <a:latin typeface="Söhne"/>
              </a:rPr>
              <a:t> “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poly</a:t>
            </a:r>
            <a:r>
              <a:rPr lang="en-US" b="1" dirty="0">
                <a:latin typeface="Söhne"/>
              </a:rPr>
              <a:t>” means  many and “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morphism</a:t>
            </a:r>
            <a:r>
              <a:rPr lang="en-US" b="1" dirty="0">
                <a:latin typeface="Söhne"/>
              </a:rPr>
              <a:t>” means form i.e.. many forms.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Söhne"/>
              </a:rPr>
              <a:t>Polymorphism means the ability to take more than  one form. 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latin typeface="Söhne"/>
              </a:rPr>
              <a:t>For example, an operation have different behavior in different instances.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b="1" dirty="0">
              <a:latin typeface="Söhne"/>
            </a:endParaRPr>
          </a:p>
          <a:p>
            <a:pPr marL="76199" algn="just">
              <a:spcAft>
                <a:spcPts val="800"/>
              </a:spcAft>
            </a:pPr>
            <a:r>
              <a:rPr lang="en-US" b="1" u="sng" dirty="0">
                <a:latin typeface="Söhne"/>
              </a:rPr>
              <a:t>Different ways to achieving polymorphism in C++ program: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öhne"/>
              </a:rPr>
              <a:t>I) Compile Time (static)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latin typeface="Söhne"/>
              </a:rPr>
              <a:t>	Function Overloading, Operator Overloading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öhne"/>
              </a:rPr>
              <a:t>II) Runtime (Dynamic)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latin typeface="Söhne"/>
              </a:rPr>
              <a:t>                Function Overriding/ Virtual Functions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E1E07-6851-8E91-91A8-39DBF626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082" y="1215342"/>
            <a:ext cx="6223917" cy="4161340"/>
          </a:xfrm>
          <a:prstGeom prst="rect">
            <a:avLst/>
          </a:prstGeom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262400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CE4336-1B94-3387-FC7E-EE9AF8BC1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096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en-US" sz="2000" b="1" dirty="0">
                <a:latin typeface="Arial" panose="020B0604020202020204" pitchFamily="34" charset="0"/>
              </a:rPr>
              <a:t>Static vs. Dynamic Binding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10AC4E37-7D3F-FF9B-C3AB-B45B54B6A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0" y="659216"/>
            <a:ext cx="5259570" cy="5570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Binding: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000" b="1" dirty="0">
                <a:solidFill>
                  <a:srgbClr val="000000"/>
                </a:solidFill>
                <a:highlight>
                  <a:srgbClr val="00FF00"/>
                </a:highlight>
                <a:latin typeface="Times New Roman" panose="02020603050405020304" pitchFamily="18" charset="0"/>
              </a:rPr>
              <a:t>determination</a:t>
            </a:r>
            <a:r>
              <a:rPr lang="en-US" altLang="en-US" sz="2000" dirty="0">
                <a:solidFill>
                  <a:srgbClr val="000000"/>
                </a:solidFill>
                <a:highlight>
                  <a:srgbClr val="00FF00"/>
                </a:highlight>
                <a:latin typeface="Times New Roman" panose="02020603050405020304" pitchFamily="18" charset="0"/>
              </a:rPr>
              <a:t> of which method in the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highlight>
                  <a:srgbClr val="00FF00"/>
                </a:highlight>
                <a:latin typeface="Times New Roman" panose="02020603050405020304" pitchFamily="18" charset="0"/>
              </a:rPr>
              <a:t>hierarchy</a:t>
            </a:r>
            <a:r>
              <a:rPr lang="en-US" altLang="en-US" sz="2000" dirty="0">
                <a:solidFill>
                  <a:srgbClr val="000000"/>
                </a:solidFill>
                <a:highlight>
                  <a:srgbClr val="00FF00"/>
                </a:highlight>
                <a:latin typeface="Times New Roman" panose="02020603050405020304" pitchFamily="18" charset="0"/>
              </a:rPr>
              <a:t> is to be invoked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a particular object.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Static (Early) Binding occurs at compile time: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900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When the 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</a:rPr>
              <a:t>compiler</a:t>
            </a:r>
            <a:r>
              <a:rPr lang="en-US" altLang="en-US" sz="2000" dirty="0">
                <a:solidFill>
                  <a:srgbClr val="000000"/>
                </a:solidFill>
                <a:highlight>
                  <a:srgbClr val="00FF00"/>
                </a:highlight>
                <a:latin typeface="Times New Roman" panose="02020603050405020304" pitchFamily="18" charset="0"/>
              </a:rPr>
              <a:t> can determine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method in the class hierarchy to use for a particular object.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Dynamic (Late) Binding occurs at run time: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900" b="1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When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determination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of which method in the class hierarchy to use for a </a:t>
            </a:r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particular object occurs </a:t>
            </a:r>
            <a:r>
              <a:rPr lang="en-US" altLang="en-US" sz="2000" b="1" dirty="0">
                <a:solidFill>
                  <a:srgbClr val="0000FF"/>
                </a:solidFill>
                <a:highlight>
                  <a:srgbClr val="00FF00"/>
                </a:highlight>
                <a:latin typeface="Times New Roman" panose="02020603050405020304" pitchFamily="18" charset="0"/>
              </a:rPr>
              <a:t>during program execution.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C484A3B7-2388-5320-6AB2-99B8EA42C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973" y="659217"/>
            <a:ext cx="6705598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sz="1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Static (Early) Binding</a:t>
            </a:r>
            <a:endParaRPr lang="en-US" altLang="en-US" sz="1000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lang="en-US" altLang="en-US" b="1" dirty="0">
                <a:latin typeface="Arial" panose="020B0604020202020204" pitchFamily="34" charset="0"/>
              </a:rPr>
              <a:t>  Time t1;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ExtTime</a:t>
            </a:r>
            <a:r>
              <a:rPr lang="en-US" altLang="en-US" dirty="0">
                <a:latin typeface="Arial" panose="020B0604020202020204" pitchFamily="34" charset="0"/>
              </a:rPr>
              <a:t> et2;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 t1.setTime(12, 30, 00);            // static binding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  et1.setExtTime(13, 45, 30);    // static binding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 t1.printTime( );         // static binding – Time’s </a:t>
            </a:r>
            <a:r>
              <a:rPr lang="en-US" altLang="en-US" dirty="0" err="1">
                <a:latin typeface="Arial" panose="020B0604020202020204" pitchFamily="34" charset="0"/>
              </a:rPr>
              <a:t>printTime</a:t>
            </a:r>
            <a:r>
              <a:rPr lang="en-US" altLang="en-US" dirty="0">
                <a:latin typeface="Arial" panose="020B0604020202020204" pitchFamily="34" charset="0"/>
              </a:rPr>
              <a:t>( )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  et1.printTime();        // static binding – </a:t>
            </a:r>
            <a:r>
              <a:rPr lang="en-US" altLang="en-US" dirty="0" err="1">
                <a:latin typeface="Arial" panose="020B0604020202020204" pitchFamily="34" charset="0"/>
              </a:rPr>
              <a:t>ExtTime’s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printTime</a:t>
            </a:r>
            <a:r>
              <a:rPr lang="en-US" altLang="en-US" dirty="0">
                <a:latin typeface="Arial" panose="020B0604020202020204" pitchFamily="34" charset="0"/>
              </a:rPr>
              <a:t>( 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D6A41CD-4536-D4A5-EE57-88D199044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973" y="3294157"/>
            <a:ext cx="6705597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Dynamic (Late) Binding occurs at run time:</a:t>
            </a:r>
          </a:p>
          <a:p>
            <a:endParaRPr lang="en-US" altLang="en-US" b="1" u="sng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600" dirty="0"/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Compiler cannot determine binding of object to method.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600" b="1" dirty="0">
                <a:latin typeface="Arial" panose="020B0604020202020204" pitchFamily="34" charset="0"/>
              </a:rPr>
              <a:t> </a:t>
            </a:r>
            <a:r>
              <a:rPr lang="en-US" altLang="en-US" sz="1600" b="1" dirty="0">
                <a:solidFill>
                  <a:srgbClr val="FF33CC"/>
                </a:solidFill>
                <a:latin typeface="Arial" panose="020B0604020202020204" pitchFamily="34" charset="0"/>
              </a:rPr>
              <a:t>Binding is determined dynamically at runtime.</a:t>
            </a:r>
          </a:p>
          <a:p>
            <a:endParaRPr lang="en-US" altLang="en-US" sz="1600" b="1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 To indicate that a method is to be bound dynamically, the base class must use the reserved word </a:t>
            </a:r>
            <a:r>
              <a:rPr lang="en-US" altLang="en-US" sz="1600" b="1" u="sng" dirty="0">
                <a:solidFill>
                  <a:srgbClr val="FF0000"/>
                </a:solidFill>
                <a:latin typeface="Arial" panose="020B0604020202020204" pitchFamily="34" charset="0"/>
              </a:rPr>
              <a:t>virtual</a:t>
            </a:r>
          </a:p>
          <a:p>
            <a:endParaRPr lang="en-US" altLang="en-US" sz="1600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 When a </a:t>
            </a:r>
            <a:r>
              <a:rPr lang="en-US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method is defined as virtual</a:t>
            </a:r>
            <a:r>
              <a:rPr lang="en-US" altLang="en-US" sz="1600" dirty="0">
                <a:latin typeface="Arial" panose="020B0604020202020204" pitchFamily="34" charset="0"/>
              </a:rPr>
              <a:t>, all </a:t>
            </a:r>
            <a:r>
              <a:rPr lang="en-US" altLang="en-US" sz="1600" b="1" dirty="0">
                <a:latin typeface="Arial" panose="020B0604020202020204" pitchFamily="34" charset="0"/>
              </a:rPr>
              <a:t>overriding methods</a:t>
            </a:r>
            <a:r>
              <a:rPr lang="en-US" altLang="en-US" sz="1600" dirty="0">
                <a:latin typeface="Arial" panose="020B0604020202020204" pitchFamily="34" charset="0"/>
              </a:rPr>
              <a:t>   from that point on down the hierarchy are virtual, even if not explicitly defined to be 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atic Binding and Dynamic Binding | How does Static Binding Happen?">
            <a:extLst>
              <a:ext uri="{FF2B5EF4-FFF2-40B4-BE49-F238E27FC236}">
                <a16:creationId xmlns:a16="http://schemas.microsoft.com/office/drawing/2014/main" id="{F13F3B89-352D-E8B3-0A97-833DF943E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3"/>
          <a:stretch/>
        </p:blipFill>
        <p:spPr bwMode="auto">
          <a:xfrm>
            <a:off x="295270" y="276447"/>
            <a:ext cx="11137918" cy="589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15D81D-0E90-FC2B-2532-B2C20DEE8BB1}"/>
                  </a:ext>
                </a:extLst>
              </p14:cNvPr>
              <p14:cNvContentPartPr/>
              <p14:nvPr/>
            </p14:nvContentPartPr>
            <p14:xfrm>
              <a:off x="9101034" y="4029497"/>
              <a:ext cx="835920" cy="28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15D81D-0E90-FC2B-2532-B2C20DEE8B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5394" y="3957857"/>
                <a:ext cx="9075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0F0506-C522-663F-6634-374DC2679620}"/>
                  </a:ext>
                </a:extLst>
              </p14:cNvPr>
              <p14:cNvContentPartPr/>
              <p14:nvPr/>
            </p14:nvContentPartPr>
            <p14:xfrm>
              <a:off x="7155234" y="4274297"/>
              <a:ext cx="6476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0F0506-C522-663F-6634-374DC26796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19594" y="4202297"/>
                <a:ext cx="719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6EF831-E76E-882A-0876-58B17261EF46}"/>
                  </a:ext>
                </a:extLst>
              </p14:cNvPr>
              <p14:cNvContentPartPr/>
              <p14:nvPr/>
            </p14:nvContentPartPr>
            <p14:xfrm>
              <a:off x="9111834" y="4019057"/>
              <a:ext cx="851760" cy="31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6EF831-E76E-882A-0876-58B17261EF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58194" y="3911057"/>
                <a:ext cx="9594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F2608C-FA0B-525B-53F5-01EBF636A207}"/>
                  </a:ext>
                </a:extLst>
              </p14:cNvPr>
              <p14:cNvContentPartPr/>
              <p14:nvPr/>
            </p14:nvContentPartPr>
            <p14:xfrm>
              <a:off x="7038234" y="4220657"/>
              <a:ext cx="7329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F2608C-FA0B-525B-53F5-01EBF636A2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84594" y="4113017"/>
                <a:ext cx="840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43568D-B25A-B310-73F4-23B81C2CA7B8}"/>
                  </a:ext>
                </a:extLst>
              </p14:cNvPr>
              <p14:cNvContentPartPr/>
              <p14:nvPr/>
            </p14:nvContentPartPr>
            <p14:xfrm>
              <a:off x="8027514" y="5794577"/>
              <a:ext cx="131760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43568D-B25A-B310-73F4-23B81C2CA7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73514" y="5686577"/>
                <a:ext cx="1425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3006AE-D8B0-920A-1741-6364C716F27C}"/>
                  </a:ext>
                </a:extLst>
              </p14:cNvPr>
              <p14:cNvContentPartPr/>
              <p14:nvPr/>
            </p14:nvContentPartPr>
            <p14:xfrm>
              <a:off x="3859074" y="3997817"/>
              <a:ext cx="120060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3006AE-D8B0-920A-1741-6364C716F27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5434" y="3889817"/>
                <a:ext cx="1308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F4318E-5541-530D-BE04-0003D69351B1}"/>
                  </a:ext>
                </a:extLst>
              </p14:cNvPr>
              <p14:cNvContentPartPr/>
              <p14:nvPr/>
            </p14:nvContentPartPr>
            <p14:xfrm>
              <a:off x="2987514" y="4295177"/>
              <a:ext cx="17960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F4318E-5541-530D-BE04-0003D69351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33874" y="4187177"/>
                <a:ext cx="1903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08C11A-71CC-202F-533B-92A132FAB0E9}"/>
                  </a:ext>
                </a:extLst>
              </p14:cNvPr>
              <p14:cNvContentPartPr/>
              <p14:nvPr/>
            </p14:nvContentPartPr>
            <p14:xfrm>
              <a:off x="3529674" y="3402017"/>
              <a:ext cx="1207080" cy="6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08C11A-71CC-202F-533B-92A132FAB0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76034" y="3294377"/>
                <a:ext cx="1314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F9E08B-AD6B-BF3D-40D6-0B3DF55AC338}"/>
                  </a:ext>
                </a:extLst>
              </p14:cNvPr>
              <p14:cNvContentPartPr/>
              <p14:nvPr/>
            </p14:nvContentPartPr>
            <p14:xfrm>
              <a:off x="9410634" y="3370337"/>
              <a:ext cx="828360" cy="69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F9E08B-AD6B-BF3D-40D6-0B3DF55AC33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56994" y="3262697"/>
                <a:ext cx="936000" cy="2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27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43FCF7-11F6-47D0-746D-BDC7710D9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7" t="7842" r="12508" b="24360"/>
          <a:stretch/>
        </p:blipFill>
        <p:spPr>
          <a:xfrm>
            <a:off x="201743" y="1029765"/>
            <a:ext cx="5084989" cy="2693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52B1EF-0470-6E4E-FAB7-6817797D34DB}"/>
              </a:ext>
            </a:extLst>
          </p:cNvPr>
          <p:cNvSpPr txBox="1"/>
          <p:nvPr/>
        </p:nvSpPr>
        <p:spPr>
          <a:xfrm>
            <a:off x="95293" y="18314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__Source_Sans_Pro_fea366"/>
              </a:rPr>
              <a:t>Binding at compile time is known as </a:t>
            </a:r>
            <a:r>
              <a:rPr lang="en-US" b="1" i="0" dirty="0">
                <a:effectLst/>
                <a:highlight>
                  <a:srgbClr val="FFFF00"/>
                </a:highlight>
                <a:latin typeface="__Source_Sans_Pro_fea366"/>
              </a:rPr>
              <a:t>static binding</a:t>
            </a:r>
            <a:r>
              <a:rPr lang="en-US" b="1" i="0" dirty="0">
                <a:effectLst/>
                <a:latin typeface="__Source_Sans_Pro_fea366"/>
              </a:rPr>
              <a:t>.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7D992-F359-E145-E881-A0CA87141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41" r="14883" b="23863"/>
          <a:stretch/>
        </p:blipFill>
        <p:spPr>
          <a:xfrm>
            <a:off x="6446536" y="450875"/>
            <a:ext cx="4881019" cy="3373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F93ACA-36A8-5C0C-B24B-BC0496B81568}"/>
              </a:ext>
            </a:extLst>
          </p:cNvPr>
          <p:cNvSpPr txBox="1"/>
          <p:nvPr/>
        </p:nvSpPr>
        <p:spPr>
          <a:xfrm>
            <a:off x="6189363" y="18314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Binding at runtime is known as </a:t>
            </a:r>
            <a:r>
              <a:rPr lang="en-US" b="1" dirty="0">
                <a:highlight>
                  <a:srgbClr val="FFFF00"/>
                </a:highlight>
              </a:rPr>
              <a:t>dynamic binding</a:t>
            </a:r>
            <a:r>
              <a:rPr lang="en-US" b="1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8D6A8-B97F-BE04-290F-8C283A0CA38F}"/>
              </a:ext>
            </a:extLst>
          </p:cNvPr>
          <p:cNvSpPr txBox="1"/>
          <p:nvPr/>
        </p:nvSpPr>
        <p:spPr>
          <a:xfrm>
            <a:off x="5582093" y="3723000"/>
            <a:ext cx="660990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There are instances in our program when the </a:t>
            </a:r>
            <a:r>
              <a:rPr lang="en-US" dirty="0">
                <a:solidFill>
                  <a:srgbClr val="FF0000"/>
                </a:solidFill>
              </a:rPr>
              <a:t>compiler cannot get all the information at compile time</a:t>
            </a:r>
            <a:r>
              <a:rPr lang="en-US" dirty="0"/>
              <a:t> to resolve a function call. These </a:t>
            </a:r>
            <a:r>
              <a:rPr lang="en-US" dirty="0">
                <a:highlight>
                  <a:srgbClr val="00FF00"/>
                </a:highlight>
              </a:rPr>
              <a:t>function calls are linked at runtime .</a:t>
            </a:r>
            <a:r>
              <a:rPr lang="en-US" dirty="0"/>
              <a:t>Such a process of binding is called dynamic binding. Since everything is postponed till runtime, it is also known as run-time binding or late binding.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 is executed using </a:t>
            </a:r>
            <a:r>
              <a:rPr lang="en-US" dirty="0">
                <a:solidFill>
                  <a:srgbClr val="FF0000"/>
                </a:solidFill>
              </a:rPr>
              <a:t>virtual functions </a:t>
            </a:r>
            <a:r>
              <a:rPr lang="en-US" dirty="0"/>
              <a:t>in C++. A virtual function is a member function in the base class &amp; overridden (re-defined) by its derived class(es)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6046D9-9253-7A0C-BBEB-5060CB935CB9}"/>
              </a:ext>
            </a:extLst>
          </p:cNvPr>
          <p:cNvSpPr txBox="1"/>
          <p:nvPr/>
        </p:nvSpPr>
        <p:spPr>
          <a:xfrm>
            <a:off x="0" y="3987508"/>
            <a:ext cx="54438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Static binding ensures linking the function call and its function definition at compile-time only.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 is also why it is synonymous with compile-time binding or early binding.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EA6E26A-0DB9-D348-94D0-5E69FF2D6197}"/>
                  </a:ext>
                </a:extLst>
              </p14:cNvPr>
              <p14:cNvContentPartPr/>
              <p14:nvPr/>
            </p14:nvContentPartPr>
            <p14:xfrm>
              <a:off x="7676514" y="1626497"/>
              <a:ext cx="2104560" cy="33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EA6E26A-0DB9-D348-94D0-5E69FF2D61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2874" y="1518497"/>
                <a:ext cx="22122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A5A32B4-C6D8-F7C9-BDB7-3EAA952B95E2}"/>
                  </a:ext>
                </a:extLst>
              </p14:cNvPr>
              <p14:cNvContentPartPr/>
              <p14:nvPr/>
            </p14:nvContentPartPr>
            <p14:xfrm>
              <a:off x="8867394" y="2721977"/>
              <a:ext cx="1775160" cy="11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A5A32B4-C6D8-F7C9-BDB7-3EAA952B95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13394" y="2613977"/>
                <a:ext cx="1882800" cy="227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E907869-A211-B167-C044-D103359D66E7}"/>
              </a:ext>
            </a:extLst>
          </p:cNvPr>
          <p:cNvSpPr txBox="1"/>
          <p:nvPr/>
        </p:nvSpPr>
        <p:spPr>
          <a:xfrm>
            <a:off x="9238249" y="2183535"/>
            <a:ext cx="1938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Calls if </a:t>
            </a:r>
            <a:r>
              <a:rPr lang="en-US" sz="1200" b="1" dirty="0" err="1"/>
              <a:t>my_func</a:t>
            </a:r>
            <a:r>
              <a:rPr lang="en-US" sz="1200" b="1" dirty="0"/>
              <a:t>() is  virtual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93A7E2-F46A-CD3E-30E7-E22DAA8FF427}"/>
              </a:ext>
            </a:extLst>
          </p:cNvPr>
          <p:cNvSpPr txBox="1"/>
          <p:nvPr/>
        </p:nvSpPr>
        <p:spPr>
          <a:xfrm>
            <a:off x="6392534" y="2237882"/>
            <a:ext cx="2265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Calls if </a:t>
            </a:r>
            <a:r>
              <a:rPr lang="en-US" sz="1200" b="1" dirty="0" err="1"/>
              <a:t>my_func</a:t>
            </a:r>
            <a:r>
              <a:rPr lang="en-US" sz="1200" b="1" dirty="0"/>
              <a:t>() is non- virtual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D128E8-2420-4BEA-7F87-4B631BCF9FB8}"/>
              </a:ext>
            </a:extLst>
          </p:cNvPr>
          <p:cNvGrpSpPr/>
          <p:nvPr/>
        </p:nvGrpSpPr>
        <p:grpSpPr>
          <a:xfrm>
            <a:off x="1307034" y="1986857"/>
            <a:ext cx="883080" cy="265680"/>
            <a:chOff x="1307034" y="1986857"/>
            <a:chExt cx="88308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20DC947-F37B-3493-984D-466F47B52475}"/>
                    </a:ext>
                  </a:extLst>
                </p14:cNvPr>
                <p14:cNvContentPartPr/>
                <p14:nvPr/>
              </p14:nvContentPartPr>
              <p14:xfrm>
                <a:off x="1344474" y="1986857"/>
                <a:ext cx="845640" cy="224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20DC947-F37B-3493-984D-466F47B524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8354" y="1980737"/>
                  <a:ext cx="857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EF263AF-02D2-650F-9AAB-B3ED75292DA9}"/>
                    </a:ext>
                  </a:extLst>
                </p14:cNvPr>
                <p14:cNvContentPartPr/>
                <p14:nvPr/>
              </p14:nvContentPartPr>
              <p14:xfrm>
                <a:off x="1307034" y="2157857"/>
                <a:ext cx="99360" cy="94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EF263AF-02D2-650F-9AAB-B3ED75292D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00914" y="2151737"/>
                  <a:ext cx="11160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D73B47F-00FA-578C-30AE-CDA7C2F3A38A}"/>
              </a:ext>
            </a:extLst>
          </p:cNvPr>
          <p:cNvGrpSpPr/>
          <p:nvPr/>
        </p:nvGrpSpPr>
        <p:grpSpPr>
          <a:xfrm>
            <a:off x="1307394" y="2753657"/>
            <a:ext cx="701280" cy="613080"/>
            <a:chOff x="1307394" y="2753657"/>
            <a:chExt cx="701280" cy="61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52C0C9E-77CC-D5F2-B721-A3866E055433}"/>
                    </a:ext>
                  </a:extLst>
                </p14:cNvPr>
                <p14:cNvContentPartPr/>
                <p14:nvPr/>
              </p14:nvContentPartPr>
              <p14:xfrm>
                <a:off x="1307394" y="2753657"/>
                <a:ext cx="637560" cy="558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52C0C9E-77CC-D5F2-B721-A3866E0554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01274" y="2747537"/>
                  <a:ext cx="6498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0082D0-AF5C-6C41-D515-DBF388A82EAF}"/>
                    </a:ext>
                  </a:extLst>
                </p14:cNvPr>
                <p14:cNvContentPartPr/>
                <p14:nvPr/>
              </p14:nvContentPartPr>
              <p14:xfrm>
                <a:off x="1934874" y="3200057"/>
                <a:ext cx="73800" cy="166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0082D0-AF5C-6C41-D515-DBF388A82E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8754" y="3193937"/>
                  <a:ext cx="86040" cy="17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487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CE4336-1B94-3387-FC7E-EE9AF8BC1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096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altLang="en-US" sz="2400" b="1" dirty="0">
                <a:latin typeface="Arial" panose="020B0604020202020204" pitchFamily="34" charset="0"/>
              </a:rPr>
              <a:t>Virtual Function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5B0E00-185F-4B68-3EC2-4D8522211ACA}"/>
              </a:ext>
            </a:extLst>
          </p:cNvPr>
          <p:cNvSpPr/>
          <p:nvPr/>
        </p:nvSpPr>
        <p:spPr bwMode="auto">
          <a:xfrm>
            <a:off x="6762309" y="735418"/>
            <a:ext cx="3593804" cy="14460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Base{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virtual void print(){}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}             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Times New Roman" panose="02020603050405020304" pitchFamily="18" charset="0"/>
              </a:rPr>
              <a:t>as it is virtual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20EB77-0209-7D7D-68AF-F9E006DFB063}"/>
              </a:ext>
            </a:extLst>
          </p:cNvPr>
          <p:cNvSpPr/>
          <p:nvPr/>
        </p:nvSpPr>
        <p:spPr bwMode="auto">
          <a:xfrm>
            <a:off x="6921795" y="2849526"/>
            <a:ext cx="3434318" cy="12900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Derived{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</a:rPr>
              <a:t>     void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</a:rPr>
              <a:t>(){}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}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3DA867C-9AEB-D0C1-4242-4F8B575607FD}"/>
              </a:ext>
            </a:extLst>
          </p:cNvPr>
          <p:cNvSpPr/>
          <p:nvPr/>
        </p:nvSpPr>
        <p:spPr bwMode="auto">
          <a:xfrm>
            <a:off x="8729332" y="2208028"/>
            <a:ext cx="435935" cy="62023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5EBE-37AE-9D96-BBE2-0FFC1D058571}"/>
              </a:ext>
            </a:extLst>
          </p:cNvPr>
          <p:cNvSpPr/>
          <p:nvPr/>
        </p:nvSpPr>
        <p:spPr bwMode="auto">
          <a:xfrm>
            <a:off x="6921796" y="4731487"/>
            <a:ext cx="3434318" cy="18606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Base *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ptr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Derived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 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=&amp;d;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prt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-&gt;print()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// calls derived class print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548E64B6-201D-26C7-F28D-DE70293B8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0" y="659217"/>
            <a:ext cx="6529720" cy="59400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member function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of a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base class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and is </a:t>
            </a:r>
            <a:r>
              <a:rPr lang="en-US" alt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RE-DEFINED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derived class.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Refer to a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derived class object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using a pointer  to the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base class, and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call a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virtual function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that object and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execute the derived class’s version of the method.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Virtual functions ensure that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correct function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is called for an object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regardless of the type of reference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(or pointer) used for the function call.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They are mainly used to achieve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Runtime polymorphism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Functions are declared with a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virtual keyword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in a base class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resolving of a function call is done at runtime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3C79FC-7EE5-EBC5-EEFE-C20F6E42FEE9}"/>
              </a:ext>
            </a:extLst>
          </p:cNvPr>
          <p:cNvSpPr/>
          <p:nvPr/>
        </p:nvSpPr>
        <p:spPr>
          <a:xfrm>
            <a:off x="9165267" y="4880344"/>
            <a:ext cx="691114" cy="6166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87FB1E-B1CC-ACC1-6BC8-D4C745977D11}"/>
              </a:ext>
            </a:extLst>
          </p:cNvPr>
          <p:cNvSpPr/>
          <p:nvPr/>
        </p:nvSpPr>
        <p:spPr>
          <a:xfrm>
            <a:off x="10770781" y="4880344"/>
            <a:ext cx="1421219" cy="723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7F9C9C-8552-4E86-D5C7-3A026BCD3C4D}"/>
              </a:ext>
            </a:extLst>
          </p:cNvPr>
          <p:cNvCxnSpPr>
            <a:stCxn id="4" idx="6"/>
          </p:cNvCxnSpPr>
          <p:nvPr/>
        </p:nvCxnSpPr>
        <p:spPr>
          <a:xfrm>
            <a:off x="9856381" y="5188689"/>
            <a:ext cx="1052624" cy="5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96E27D-17F3-206A-1DAA-54B2A22093A8}"/>
              </a:ext>
            </a:extLst>
          </p:cNvPr>
          <p:cNvGrpSpPr/>
          <p:nvPr/>
        </p:nvGrpSpPr>
        <p:grpSpPr>
          <a:xfrm>
            <a:off x="9856314" y="1477457"/>
            <a:ext cx="1734840" cy="3573000"/>
            <a:chOff x="9856314" y="1477457"/>
            <a:chExt cx="1734840" cy="357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7B8D69-6A75-B8CC-1131-FA758B924660}"/>
                    </a:ext>
                  </a:extLst>
                </p14:cNvPr>
                <p14:cNvContentPartPr/>
                <p14:nvPr/>
              </p14:nvContentPartPr>
              <p14:xfrm>
                <a:off x="9856314" y="1678697"/>
                <a:ext cx="1734840" cy="3371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7B8D69-6A75-B8CC-1131-FA758B9246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38314" y="1660697"/>
                  <a:ext cx="1770480" cy="34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F44AA8-F1FB-1059-1E03-2B7010A8EB07}"/>
                    </a:ext>
                  </a:extLst>
                </p14:cNvPr>
                <p14:cNvContentPartPr/>
                <p14:nvPr/>
              </p14:nvContentPartPr>
              <p14:xfrm>
                <a:off x="10199394" y="1477457"/>
                <a:ext cx="177480" cy="388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F44AA8-F1FB-1059-1E03-2B7010A8EB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81754" y="1459817"/>
                  <a:ext cx="21312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81D4A3-BADC-CB95-DD16-C0FFB0DAEDC5}"/>
              </a:ext>
            </a:extLst>
          </p:cNvPr>
          <p:cNvGrpSpPr/>
          <p:nvPr/>
        </p:nvGrpSpPr>
        <p:grpSpPr>
          <a:xfrm>
            <a:off x="9112194" y="1839257"/>
            <a:ext cx="458640" cy="1525320"/>
            <a:chOff x="9112194" y="1839257"/>
            <a:chExt cx="458640" cy="152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829014D-3D0D-58F5-F90F-5C02222048B7}"/>
                    </a:ext>
                  </a:extLst>
                </p14:cNvPr>
                <p14:cNvContentPartPr/>
                <p14:nvPr/>
              </p14:nvContentPartPr>
              <p14:xfrm>
                <a:off x="9168354" y="1839257"/>
                <a:ext cx="402480" cy="135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829014D-3D0D-58F5-F90F-5C02222048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50714" y="1821617"/>
                  <a:ext cx="438120" cy="13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7B8180-00A9-3791-9911-42B4F3CFD340}"/>
                    </a:ext>
                  </a:extLst>
                </p14:cNvPr>
                <p14:cNvContentPartPr/>
                <p14:nvPr/>
              </p14:nvContentPartPr>
              <p14:xfrm>
                <a:off x="9112194" y="2913137"/>
                <a:ext cx="204120" cy="451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7B8180-00A9-3791-9911-42B4F3CFD3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94194" y="2895137"/>
                  <a:ext cx="239760" cy="487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C572D16-7F8B-5A3C-61D5-79D472B80262}"/>
              </a:ext>
            </a:extLst>
          </p:cNvPr>
          <p:cNvSpPr txBox="1"/>
          <p:nvPr/>
        </p:nvSpPr>
        <p:spPr>
          <a:xfrm>
            <a:off x="11249247" y="4139608"/>
            <a:ext cx="5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BBEB34-6F4E-0C71-3E42-8A272DCDA75A}"/>
              </a:ext>
            </a:extLst>
          </p:cNvPr>
          <p:cNvSpPr txBox="1"/>
          <p:nvPr/>
        </p:nvSpPr>
        <p:spPr>
          <a:xfrm>
            <a:off x="9560837" y="2368921"/>
            <a:ext cx="53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2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CE4336-1B94-3387-FC7E-EE9AF8BC1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096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altLang="en-US" sz="2400" b="1" dirty="0">
                <a:latin typeface="Arial" panose="020B0604020202020204" pitchFamily="34" charset="0"/>
              </a:rPr>
              <a:t>Virtual Function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AF154-1D86-24D0-6A76-15A446432E10}"/>
              </a:ext>
            </a:extLst>
          </p:cNvPr>
          <p:cNvSpPr txBox="1"/>
          <p:nvPr/>
        </p:nvSpPr>
        <p:spPr>
          <a:xfrm>
            <a:off x="10930" y="609600"/>
            <a:ext cx="7027824" cy="618630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 Base {</a:t>
            </a:r>
          </a:p>
          <a:p>
            <a:r>
              <a:rPr lang="en-US" dirty="0"/>
              <a:t>public: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virtual</a:t>
            </a:r>
            <a:r>
              <a:rPr lang="en-US" b="1" dirty="0">
                <a:solidFill>
                  <a:srgbClr val="0000FF"/>
                </a:solidFill>
              </a:rPr>
              <a:t> void print() {         //virtual function</a:t>
            </a:r>
          </a:p>
          <a:p>
            <a:r>
              <a:rPr lang="en-US" dirty="0"/>
              <a:t>                   </a:t>
            </a:r>
            <a:r>
              <a:rPr lang="en-US" dirty="0" err="1"/>
              <a:t>cout</a:t>
            </a:r>
            <a:r>
              <a:rPr lang="en-US" dirty="0"/>
              <a:t> &lt;&lt; "print base class\n";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</a:t>
            </a:r>
            <a:r>
              <a:rPr lang="en-US" b="1" dirty="0">
                <a:solidFill>
                  <a:srgbClr val="FF33CC"/>
                </a:solidFill>
              </a:rPr>
              <a:t>void show() { cout &lt;&lt; "show base class \n"; }  //non virtual function</a:t>
            </a:r>
          </a:p>
          <a:p>
            <a:r>
              <a:rPr lang="en-US" dirty="0"/>
              <a:t>};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Derived : public base {</a:t>
            </a:r>
          </a:p>
          <a:p>
            <a:r>
              <a:rPr lang="en-US" dirty="0"/>
              <a:t>public:   	</a:t>
            </a:r>
            <a:r>
              <a:rPr lang="en-US" dirty="0">
                <a:solidFill>
                  <a:srgbClr val="0000FF"/>
                </a:solidFill>
              </a:rPr>
              <a:t>void </a:t>
            </a:r>
            <a:r>
              <a:rPr lang="en-US" b="1" dirty="0">
                <a:solidFill>
                  <a:srgbClr val="0000FF"/>
                </a:solidFill>
              </a:rPr>
              <a:t>print()</a:t>
            </a:r>
            <a:r>
              <a:rPr lang="en-US" dirty="0">
                <a:solidFill>
                  <a:srgbClr val="0000FF"/>
                </a:solidFill>
              </a:rPr>
              <a:t> { </a:t>
            </a:r>
            <a:br>
              <a:rPr lang="en-US" dirty="0"/>
            </a:br>
            <a:r>
              <a:rPr lang="en-US" dirty="0"/>
              <a:t>               cout &lt;&lt; "print derived class\n"; }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rgbClr val="FF33CC"/>
                </a:solidFill>
              </a:rPr>
              <a:t>void show() { cout &lt;&lt; "show derived class\n";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      Base* </a:t>
            </a:r>
            <a:r>
              <a:rPr lang="en-US" dirty="0" err="1"/>
              <a:t>ptr</a:t>
            </a:r>
            <a:r>
              <a:rPr lang="en-US" dirty="0"/>
              <a:t>;   Derived d;</a:t>
            </a:r>
          </a:p>
          <a:p>
            <a:r>
              <a:rPr lang="en-US" dirty="0"/>
              <a:t>        </a:t>
            </a:r>
            <a:r>
              <a:rPr lang="en-US" dirty="0" err="1"/>
              <a:t>ptr</a:t>
            </a:r>
            <a:r>
              <a:rPr lang="en-US" dirty="0"/>
              <a:t> = &amp;d;	</a:t>
            </a:r>
          </a:p>
          <a:p>
            <a:r>
              <a:rPr lang="en-US" b="1" dirty="0">
                <a:highlight>
                  <a:srgbClr val="00FF00"/>
                </a:highlight>
              </a:rPr>
              <a:t>        </a:t>
            </a:r>
            <a:r>
              <a:rPr lang="en-US" b="1" dirty="0" err="1">
                <a:highlight>
                  <a:srgbClr val="00FF00"/>
                </a:highlight>
              </a:rPr>
              <a:t>ptr</a:t>
            </a:r>
            <a:r>
              <a:rPr lang="en-US" b="1" dirty="0">
                <a:highlight>
                  <a:srgbClr val="00FF00"/>
                </a:highlight>
              </a:rPr>
              <a:t>-&gt;print(); </a:t>
            </a:r>
            <a:r>
              <a:rPr lang="en-US" dirty="0">
                <a:highlight>
                  <a:srgbClr val="00FF00"/>
                </a:highlight>
              </a:rPr>
              <a:t>//Virtual function, binded at runtime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ptr</a:t>
            </a:r>
            <a:r>
              <a:rPr lang="en-US" b="1" dirty="0"/>
              <a:t>-&gt;show(); </a:t>
            </a:r>
            <a:r>
              <a:rPr lang="en-US" dirty="0"/>
              <a:t>// Non-virtual function, binded at compile time</a:t>
            </a:r>
          </a:p>
          <a:p>
            <a:r>
              <a:rPr lang="en-US" dirty="0"/>
              <a:t>       return 0;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</a:t>
            </a:r>
          </a:p>
          <a:p>
            <a:r>
              <a:rPr lang="en-US" b="1" dirty="0"/>
              <a:t>print derived class</a:t>
            </a:r>
          </a:p>
          <a:p>
            <a:r>
              <a:rPr lang="en-US" b="1" dirty="0"/>
              <a:t>show base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848F6-76AA-23DD-3855-5024AA0C9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2" t="2818" r="13650" b="23763"/>
          <a:stretch/>
        </p:blipFill>
        <p:spPr>
          <a:xfrm>
            <a:off x="7183021" y="1811258"/>
            <a:ext cx="4646306" cy="3015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D0D11B6-B791-8366-18BA-F7F0BB6637A9}"/>
              </a:ext>
            </a:extLst>
          </p:cNvPr>
          <p:cNvGrpSpPr/>
          <p:nvPr/>
        </p:nvGrpSpPr>
        <p:grpSpPr>
          <a:xfrm>
            <a:off x="1469754" y="1794617"/>
            <a:ext cx="5336640" cy="3394440"/>
            <a:chOff x="1469754" y="1794617"/>
            <a:chExt cx="5336640" cy="339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6412B42-2CE2-7069-9A63-16322CEBEEF7}"/>
                    </a:ext>
                  </a:extLst>
                </p14:cNvPr>
                <p14:cNvContentPartPr/>
                <p14:nvPr/>
              </p14:nvContentPartPr>
              <p14:xfrm>
                <a:off x="2484234" y="2720897"/>
                <a:ext cx="3322440" cy="2160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6412B42-2CE2-7069-9A63-16322CEBEE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78114" y="2714777"/>
                  <a:ext cx="3334680" cy="21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66F46E-4E41-692B-D20A-3D0768BFD84E}"/>
                    </a:ext>
                  </a:extLst>
                </p14:cNvPr>
                <p14:cNvContentPartPr/>
                <p14:nvPr/>
              </p14:nvContentPartPr>
              <p14:xfrm>
                <a:off x="2431674" y="2879657"/>
                <a:ext cx="206280" cy="227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66F46E-4E41-692B-D20A-3D0768BFD84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25554" y="2873537"/>
                  <a:ext cx="218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EF175D-9A61-9B68-1C31-6AF4CEB1D60D}"/>
                    </a:ext>
                  </a:extLst>
                </p14:cNvPr>
                <p14:cNvContentPartPr/>
                <p14:nvPr/>
              </p14:nvContentPartPr>
              <p14:xfrm>
                <a:off x="1497474" y="1794617"/>
                <a:ext cx="5308920" cy="339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EF175D-9A61-9B68-1C31-6AF4CEB1D60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91354" y="1788497"/>
                  <a:ext cx="5321160" cy="34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959557-5017-14E4-F21B-38A0B91EB397}"/>
                    </a:ext>
                  </a:extLst>
                </p14:cNvPr>
                <p14:cNvContentPartPr/>
                <p14:nvPr/>
              </p14:nvContentPartPr>
              <p14:xfrm>
                <a:off x="1469754" y="1860137"/>
                <a:ext cx="83520" cy="180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959557-5017-14E4-F21B-38A0B91EB3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3634" y="1854017"/>
                  <a:ext cx="95760" cy="19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5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7D5023-3FEE-15D7-7974-56FF060C620D}"/>
              </a:ext>
            </a:extLst>
          </p:cNvPr>
          <p:cNvSpPr txBox="1"/>
          <p:nvPr/>
        </p:nvSpPr>
        <p:spPr>
          <a:xfrm>
            <a:off x="0" y="91895"/>
            <a:ext cx="5790314" cy="6463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//VIRTUAL FUNCTIONS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>
                <a:solidFill>
                  <a:srgbClr val="FF0000"/>
                </a:solidFill>
              </a:rPr>
              <a:t>class Shape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>
                <a:highlight>
                  <a:srgbClr val="FFFF00"/>
                </a:highlight>
              </a:rPr>
              <a:t>virtual void draw() {</a:t>
            </a:r>
          </a:p>
          <a:p>
            <a:r>
              <a:rPr lang="en-US" dirty="0"/>
              <a:t>        cout &lt;&lt; "Drawing a Shape"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class Circle : public Shape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>
                <a:highlight>
                  <a:srgbClr val="00FFFF"/>
                </a:highlight>
              </a:rPr>
              <a:t>void draw() {</a:t>
            </a:r>
          </a:p>
          <a:p>
            <a:r>
              <a:rPr lang="en-US" dirty="0"/>
              <a:t>        cout &lt;&lt; "Drawing a Circle"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class Rectangle : public Shape {</a:t>
            </a:r>
          </a:p>
          <a:p>
            <a:r>
              <a:rPr lang="en-US" dirty="0"/>
              <a:t>public:</a:t>
            </a:r>
          </a:p>
          <a:p>
            <a:r>
              <a:rPr lang="en-US" dirty="0">
                <a:highlight>
                  <a:srgbClr val="00FF00"/>
                </a:highlight>
              </a:rPr>
              <a:t>    void draw() {</a:t>
            </a:r>
          </a:p>
          <a:p>
            <a:r>
              <a:rPr lang="en-US" dirty="0"/>
              <a:t>        cout &lt;&lt; "Drawing a Rectangle"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90E00-A19F-90AF-DE7A-D4BFBA5D2F1B}"/>
              </a:ext>
            </a:extLst>
          </p:cNvPr>
          <p:cNvSpPr txBox="1"/>
          <p:nvPr/>
        </p:nvSpPr>
        <p:spPr>
          <a:xfrm>
            <a:off x="6096000" y="91895"/>
            <a:ext cx="5998535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b="1" dirty="0">
                <a:highlight>
                  <a:srgbClr val="00FFFF"/>
                </a:highlight>
              </a:rPr>
              <a:t>Shape* shape1 = new Circle();</a:t>
            </a:r>
          </a:p>
          <a:p>
            <a:r>
              <a:rPr lang="en-US" dirty="0"/>
              <a:t>    </a:t>
            </a:r>
            <a:r>
              <a:rPr lang="en-US" b="1" dirty="0">
                <a:highlight>
                  <a:srgbClr val="00FF00"/>
                </a:highlight>
              </a:rPr>
              <a:t>Shape* shape2 = new Rectangle();</a:t>
            </a:r>
          </a:p>
          <a:p>
            <a:endParaRPr lang="en-US" dirty="0"/>
          </a:p>
          <a:p>
            <a:r>
              <a:rPr lang="en-US" dirty="0"/>
              <a:t>    shape1-&gt;draw();</a:t>
            </a:r>
          </a:p>
          <a:p>
            <a:r>
              <a:rPr lang="en-US" dirty="0"/>
              <a:t>    shape2-&gt;draw();</a:t>
            </a:r>
          </a:p>
          <a:p>
            <a:endParaRPr lang="en-US" dirty="0"/>
          </a:p>
          <a:p>
            <a:r>
              <a:rPr lang="en-US" dirty="0"/>
              <a:t>    delete shape1;</a:t>
            </a:r>
          </a:p>
          <a:p>
            <a:r>
              <a:rPr lang="en-US" dirty="0"/>
              <a:t>    delete shape2;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5A38DC-B6CF-CF5D-7BC8-BB8431AFAE32}"/>
              </a:ext>
            </a:extLst>
          </p:cNvPr>
          <p:cNvGrpSpPr/>
          <p:nvPr/>
        </p:nvGrpSpPr>
        <p:grpSpPr>
          <a:xfrm>
            <a:off x="1712754" y="2009177"/>
            <a:ext cx="4698720" cy="3488040"/>
            <a:chOff x="1712754" y="2009177"/>
            <a:chExt cx="4698720" cy="34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58203D-0B3C-4248-3085-E07D9324916F}"/>
                    </a:ext>
                  </a:extLst>
                </p14:cNvPr>
                <p14:cNvContentPartPr/>
                <p14:nvPr/>
              </p14:nvContentPartPr>
              <p14:xfrm>
                <a:off x="1748754" y="2009177"/>
                <a:ext cx="4619880" cy="1653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58203D-0B3C-4248-3085-E07D932491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42634" y="2003057"/>
                  <a:ext cx="4632120" cy="16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398987B-50C5-1ED3-1FA2-E44AEF51F5EA}"/>
                    </a:ext>
                  </a:extLst>
                </p14:cNvPr>
                <p14:cNvContentPartPr/>
                <p14:nvPr/>
              </p14:nvContentPartPr>
              <p14:xfrm>
                <a:off x="1712754" y="3455297"/>
                <a:ext cx="190440" cy="213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398987B-50C5-1ED3-1FA2-E44AEF51F5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6634" y="3449177"/>
                  <a:ext cx="202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D3B591-4A02-962C-DAB2-E3B5BDE74BC0}"/>
                    </a:ext>
                  </a:extLst>
                </p14:cNvPr>
                <p14:cNvContentPartPr/>
                <p14:nvPr/>
              </p14:nvContentPartPr>
              <p14:xfrm>
                <a:off x="1733274" y="3634937"/>
                <a:ext cx="286920" cy="5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D3B591-4A02-962C-DAB2-E3B5BDE74B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7154" y="3628817"/>
                  <a:ext cx="299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50F4BB-597A-AAD5-476C-4535F6B540D0}"/>
                    </a:ext>
                  </a:extLst>
                </p14:cNvPr>
                <p14:cNvContentPartPr/>
                <p14:nvPr/>
              </p14:nvContentPartPr>
              <p14:xfrm>
                <a:off x="1748754" y="2310497"/>
                <a:ext cx="4662720" cy="3093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50F4BB-597A-AAD5-476C-4535F6B540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42634" y="2304377"/>
                  <a:ext cx="4674960" cy="31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79BC0B-45FE-F686-8DA2-6CF09F93E615}"/>
                    </a:ext>
                  </a:extLst>
                </p14:cNvPr>
                <p14:cNvContentPartPr/>
                <p14:nvPr/>
              </p14:nvContentPartPr>
              <p14:xfrm>
                <a:off x="1774314" y="5209937"/>
                <a:ext cx="118080" cy="183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79BC0B-45FE-F686-8DA2-6CF09F93E6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8194" y="5203817"/>
                  <a:ext cx="130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30C2713-70D3-FD24-5F9D-C09875637B9C}"/>
                    </a:ext>
                  </a:extLst>
                </p14:cNvPr>
                <p14:cNvContentPartPr/>
                <p14:nvPr/>
              </p14:nvContentPartPr>
              <p14:xfrm>
                <a:off x="1784034" y="5406137"/>
                <a:ext cx="119160" cy="9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30C2713-70D3-FD24-5F9D-C09875637B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77914" y="5400017"/>
                  <a:ext cx="131400" cy="103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A99309E-F762-C856-880C-541B6506E3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17388" y="3016921"/>
            <a:ext cx="3718378" cy="34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1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CFE5B6-DABB-8CF7-419F-9E6AF4ABD108}"/>
              </a:ext>
            </a:extLst>
          </p:cNvPr>
          <p:cNvSpPr txBox="1"/>
          <p:nvPr/>
        </p:nvSpPr>
        <p:spPr>
          <a:xfrm>
            <a:off x="0" y="76476"/>
            <a:ext cx="120032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Virtual Functions in Payroll System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You are developing a </a:t>
            </a:r>
            <a:r>
              <a:rPr lang="en-US" b="1" i="0" dirty="0">
                <a:effectLst/>
                <a:latin typeface="Söhne"/>
              </a:rPr>
              <a:t>payroll system </a:t>
            </a:r>
            <a:r>
              <a:rPr lang="en-US" b="0" i="0" dirty="0">
                <a:effectLst/>
                <a:latin typeface="Söhne"/>
              </a:rPr>
              <a:t>for a company that employs various types of employees, including </a:t>
            </a:r>
            <a:r>
              <a:rPr lang="en-US" b="1" i="0" dirty="0">
                <a:effectLst/>
                <a:highlight>
                  <a:srgbClr val="FFFF00"/>
                </a:highlight>
                <a:latin typeface="Söhne"/>
              </a:rPr>
              <a:t>full-time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1" i="0" dirty="0">
                <a:effectLst/>
                <a:highlight>
                  <a:srgbClr val="00FF00"/>
                </a:highlight>
                <a:latin typeface="Söhne"/>
              </a:rPr>
              <a:t>part-time</a:t>
            </a:r>
            <a:r>
              <a:rPr lang="en-US" b="0" i="0" dirty="0">
                <a:effectLst/>
                <a:latin typeface="Söhne"/>
              </a:rPr>
              <a:t>, and </a:t>
            </a:r>
            <a:r>
              <a:rPr lang="en-US" b="1" i="0" dirty="0">
                <a:effectLst/>
                <a:highlight>
                  <a:srgbClr val="00FFFF"/>
                </a:highlight>
                <a:latin typeface="Söhne"/>
              </a:rPr>
              <a:t>contract</a:t>
            </a:r>
            <a:r>
              <a:rPr lang="en-US" b="0" i="0" dirty="0">
                <a:effectLst/>
                <a:latin typeface="Söhne"/>
              </a:rPr>
              <a:t> workers.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Each type of employee has a different method for calculating their pay.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You've used </a:t>
            </a:r>
            <a:r>
              <a:rPr lang="en-US" b="1" i="0" dirty="0">
                <a:effectLst/>
                <a:highlight>
                  <a:srgbClr val="FFFF00"/>
                </a:highlight>
                <a:latin typeface="Söhne"/>
              </a:rPr>
              <a:t>virtual functions </a:t>
            </a:r>
            <a:r>
              <a:rPr lang="en-US" b="0" i="0" dirty="0">
                <a:effectLst/>
                <a:latin typeface="Söhne"/>
              </a:rPr>
              <a:t>to handle pay calculations for different employee types.</a:t>
            </a:r>
          </a:p>
          <a:p>
            <a:pPr algn="l"/>
            <a:r>
              <a:rPr lang="en-US" dirty="0">
                <a:latin typeface="Söhne"/>
              </a:rPr>
              <a:t>Implement this </a:t>
            </a:r>
            <a:r>
              <a:rPr lang="en-US" b="0" i="0" dirty="0">
                <a:effectLst/>
                <a:latin typeface="Söhne"/>
              </a:rPr>
              <a:t> using </a:t>
            </a:r>
            <a:r>
              <a:rPr lang="en-US" b="1" i="0" dirty="0">
                <a:effectLst/>
                <a:latin typeface="Söhne"/>
              </a:rPr>
              <a:t>virtual functions </a:t>
            </a:r>
            <a:r>
              <a:rPr lang="en-US" b="0" i="0" dirty="0">
                <a:effectLst/>
                <a:latin typeface="Söhne"/>
              </a:rPr>
              <a:t>in the payroll system benefits code organization and maintenance.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3C632-BFF7-9CE3-854E-132364105D2A}"/>
              </a:ext>
            </a:extLst>
          </p:cNvPr>
          <p:cNvSpPr txBox="1"/>
          <p:nvPr/>
        </p:nvSpPr>
        <p:spPr>
          <a:xfrm>
            <a:off x="97908" y="2270963"/>
            <a:ext cx="49312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Payroll Information:</a:t>
            </a:r>
          </a:p>
          <a:p>
            <a:r>
              <a:rPr lang="en-US" dirty="0"/>
              <a:t>Employee Name: Virat</a:t>
            </a:r>
          </a:p>
          <a:p>
            <a:r>
              <a:rPr lang="en-US" dirty="0"/>
              <a:t>Pay: Rs 55000.00</a:t>
            </a:r>
          </a:p>
          <a:p>
            <a:r>
              <a:rPr lang="en-US" dirty="0"/>
              <a:t>---------------------------</a:t>
            </a:r>
          </a:p>
          <a:p>
            <a:r>
              <a:rPr lang="en-US" dirty="0"/>
              <a:t>Employee Name: Rohith</a:t>
            </a:r>
          </a:p>
          <a:p>
            <a:r>
              <a:rPr lang="en-US" dirty="0"/>
              <a:t>Pay: Rs.6600.00</a:t>
            </a:r>
          </a:p>
          <a:p>
            <a:r>
              <a:rPr lang="en-US" dirty="0"/>
              <a:t>---------------------------</a:t>
            </a:r>
          </a:p>
          <a:p>
            <a:r>
              <a:rPr lang="en-US" dirty="0"/>
              <a:t>Employee Name: </a:t>
            </a:r>
            <a:r>
              <a:rPr lang="en-US" dirty="0" err="1"/>
              <a:t>Shubhman</a:t>
            </a:r>
            <a:endParaRPr lang="en-US" dirty="0"/>
          </a:p>
          <a:p>
            <a:r>
              <a:rPr lang="en-US" dirty="0"/>
              <a:t>Pay: Rs.33000.00</a:t>
            </a:r>
          </a:p>
          <a:p>
            <a:r>
              <a:rPr lang="en-US" dirty="0"/>
              <a:t>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40577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6111BA-EF66-2D11-1837-7663FE63DCAC}"/>
              </a:ext>
            </a:extLst>
          </p:cNvPr>
          <p:cNvSpPr txBox="1"/>
          <p:nvPr/>
        </p:nvSpPr>
        <p:spPr>
          <a:xfrm>
            <a:off x="152400" y="94625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33CC"/>
                </a:solidFill>
                <a:highlight>
                  <a:srgbClr val="FFFF00"/>
                </a:highlight>
              </a:rPr>
              <a:t>//CREATING payroll system using VIRTUAL FUNCTION</a:t>
            </a:r>
          </a:p>
          <a:p>
            <a:r>
              <a:rPr lang="en-US" sz="2000" dirty="0"/>
              <a:t>#include&lt;iostream&gt;</a:t>
            </a:r>
          </a:p>
          <a:p>
            <a:r>
              <a:rPr lang="en-US" sz="2000" dirty="0"/>
              <a:t>using namespace std;</a:t>
            </a:r>
          </a:p>
          <a:p>
            <a:r>
              <a:rPr lang="en-US" sz="2000" dirty="0">
                <a:solidFill>
                  <a:srgbClr val="C00000"/>
                </a:solidFill>
                <a:highlight>
                  <a:srgbClr val="00FFFF"/>
                </a:highlight>
              </a:rPr>
              <a:t>class Emp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public:</a:t>
            </a:r>
          </a:p>
          <a:p>
            <a:r>
              <a:rPr lang="en-US" sz="2000" dirty="0"/>
              <a:t>       string </a:t>
            </a:r>
            <a:r>
              <a:rPr lang="en-US" sz="2000" dirty="0" err="1"/>
              <a:t>name;float</a:t>
            </a:r>
            <a:r>
              <a:rPr lang="en-US" sz="2000" dirty="0"/>
              <a:t> </a:t>
            </a:r>
            <a:r>
              <a:rPr lang="en-US" sz="2000" dirty="0" err="1"/>
              <a:t>sal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  <a:highlight>
                  <a:srgbClr val="00FF00"/>
                </a:highlight>
              </a:rPr>
              <a:t>virtual void read(){ } //virtual function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  <a:highlight>
                  <a:srgbClr val="00FFFF"/>
                </a:highlight>
              </a:rPr>
              <a:t>virtual void pay(){ } //virtual function</a:t>
            </a:r>
          </a:p>
          <a:p>
            <a:r>
              <a:rPr lang="en-US" sz="2000" dirty="0"/>
              <a:t>};</a:t>
            </a:r>
          </a:p>
          <a:p>
            <a:r>
              <a:rPr lang="en-US" sz="2000" dirty="0">
                <a:solidFill>
                  <a:srgbClr val="C00000"/>
                </a:solidFill>
                <a:highlight>
                  <a:srgbClr val="00FF00"/>
                </a:highlight>
              </a:rPr>
              <a:t>class </a:t>
            </a:r>
            <a:r>
              <a:rPr lang="en-US" sz="2000" dirty="0" err="1">
                <a:solidFill>
                  <a:srgbClr val="C00000"/>
                </a:solidFill>
                <a:highlight>
                  <a:srgbClr val="00FF00"/>
                </a:highlight>
              </a:rPr>
              <a:t>FullTimeEmp:public</a:t>
            </a:r>
            <a:r>
              <a:rPr lang="en-US" sz="2000" dirty="0">
                <a:solidFill>
                  <a:srgbClr val="C00000"/>
                </a:solidFill>
                <a:highlight>
                  <a:srgbClr val="00FF00"/>
                </a:highlight>
              </a:rPr>
              <a:t> Emp</a:t>
            </a:r>
          </a:p>
          <a:p>
            <a:r>
              <a:rPr lang="en-US" sz="2000" dirty="0"/>
              <a:t>{public: 	 </a:t>
            </a:r>
          </a:p>
          <a:p>
            <a:r>
              <a:rPr lang="en-US" sz="2000" b="1" dirty="0"/>
              <a:t>void read()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 err="1"/>
              <a:t>cout</a:t>
            </a:r>
            <a:r>
              <a:rPr lang="en-US" sz="2000" dirty="0"/>
              <a:t>&lt;&lt;"Enter Full time emp details: name and </a:t>
            </a:r>
            <a:r>
              <a:rPr lang="en-US" sz="2000" dirty="0" err="1"/>
              <a:t>sal</a:t>
            </a:r>
            <a:r>
              <a:rPr lang="en-US" sz="2000" dirty="0"/>
              <a:t>"; </a:t>
            </a:r>
            <a:r>
              <a:rPr lang="en-US" sz="2000" dirty="0" err="1"/>
              <a:t>cin</a:t>
            </a:r>
            <a:r>
              <a:rPr lang="en-US" sz="2000" dirty="0"/>
              <a:t>&gt;&gt;name&gt;&gt;</a:t>
            </a:r>
            <a:r>
              <a:rPr lang="en-US" sz="2000" dirty="0" err="1"/>
              <a:t>sal</a:t>
            </a:r>
            <a:r>
              <a:rPr lang="en-US" sz="2000" dirty="0"/>
              <a:t>;</a:t>
            </a:r>
          </a:p>
          <a:p>
            <a:r>
              <a:rPr lang="en-US" sz="2000" dirty="0"/>
              <a:t> }	 </a:t>
            </a:r>
          </a:p>
          <a:p>
            <a:r>
              <a:rPr lang="en-US" sz="2000" b="1" dirty="0"/>
              <a:t>void pay()</a:t>
            </a:r>
          </a:p>
          <a:p>
            <a:r>
              <a:rPr lang="en-US" sz="2000" dirty="0"/>
              <a:t>{ </a:t>
            </a:r>
            <a:r>
              <a:rPr lang="en-US" sz="2000" dirty="0" err="1"/>
              <a:t>cout</a:t>
            </a:r>
            <a:r>
              <a:rPr lang="en-US" sz="2000" dirty="0"/>
              <a:t>&lt;&lt;"name=:"&lt;&lt;name&lt;&lt;"</a:t>
            </a:r>
            <a:r>
              <a:rPr lang="en-US" sz="2000" dirty="0" err="1"/>
              <a:t>sal</a:t>
            </a:r>
            <a:r>
              <a:rPr lang="en-US" sz="2000" dirty="0"/>
              <a:t>="&lt;&lt;</a:t>
            </a:r>
            <a:r>
              <a:rPr lang="en-US" sz="2000" dirty="0" err="1"/>
              <a:t>sal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A3A34-5D13-4146-2EB2-E5AB0DAF998A}"/>
              </a:ext>
            </a:extLst>
          </p:cNvPr>
          <p:cNvSpPr txBox="1"/>
          <p:nvPr/>
        </p:nvSpPr>
        <p:spPr>
          <a:xfrm>
            <a:off x="6248400" y="94625"/>
            <a:ext cx="59436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00FFFF"/>
                </a:highlight>
              </a:rPr>
              <a:t>class </a:t>
            </a:r>
            <a:r>
              <a:rPr lang="en-US" dirty="0" err="1">
                <a:solidFill>
                  <a:srgbClr val="C00000"/>
                </a:solidFill>
                <a:highlight>
                  <a:srgbClr val="00FFFF"/>
                </a:highlight>
              </a:rPr>
              <a:t>PartTimeEmp:public</a:t>
            </a:r>
            <a:r>
              <a:rPr lang="en-US" dirty="0">
                <a:solidFill>
                  <a:srgbClr val="C00000"/>
                </a:solidFill>
                <a:highlight>
                  <a:srgbClr val="00FFFF"/>
                </a:highlight>
              </a:rPr>
              <a:t> Emp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 float </a:t>
            </a:r>
            <a:r>
              <a:rPr lang="en-US" dirty="0" err="1"/>
              <a:t>hrs,rate</a:t>
            </a:r>
            <a:r>
              <a:rPr lang="en-US" dirty="0"/>
              <a:t>;</a:t>
            </a:r>
          </a:p>
          <a:p>
            <a:r>
              <a:rPr lang="en-US" b="1" dirty="0"/>
              <a:t>void read(){</a:t>
            </a:r>
          </a:p>
          <a:p>
            <a:r>
              <a:rPr lang="en-US" dirty="0" err="1"/>
              <a:t>cout</a:t>
            </a:r>
            <a:r>
              <a:rPr lang="en-US" dirty="0"/>
              <a:t>&lt;&lt;"Enter part time emp details: name and </a:t>
            </a:r>
            <a:r>
              <a:rPr lang="en-US" dirty="0" err="1"/>
              <a:t>sal</a:t>
            </a:r>
            <a:r>
              <a:rPr lang="en-US" dirty="0"/>
              <a:t>"; </a:t>
            </a:r>
            <a:r>
              <a:rPr lang="en-US" dirty="0" err="1"/>
              <a:t>cin</a:t>
            </a:r>
            <a:r>
              <a:rPr lang="en-US" dirty="0"/>
              <a:t>&gt;&gt;name&gt;&gt;</a:t>
            </a:r>
            <a:r>
              <a:rPr lang="en-US" dirty="0" err="1"/>
              <a:t>sal</a:t>
            </a:r>
            <a:r>
              <a:rPr lang="en-US" dirty="0"/>
              <a:t>;</a:t>
            </a:r>
          </a:p>
          <a:p>
            <a:r>
              <a:rPr lang="en-US" dirty="0"/>
              <a:t>	  </a:t>
            </a:r>
          </a:p>
          <a:p>
            <a:r>
              <a:rPr lang="en-US" dirty="0" err="1"/>
              <a:t>cout</a:t>
            </a:r>
            <a:r>
              <a:rPr lang="en-US" dirty="0"/>
              <a:t>&lt;&lt;"Enter </a:t>
            </a:r>
            <a:r>
              <a:rPr lang="en-US" dirty="0" err="1"/>
              <a:t>hrs</a:t>
            </a:r>
            <a:r>
              <a:rPr lang="en-US" dirty="0"/>
              <a:t> worked and age";</a:t>
            </a:r>
          </a:p>
          <a:p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hrs</a:t>
            </a:r>
            <a:r>
              <a:rPr lang="en-US" dirty="0"/>
              <a:t>&gt;&gt;rate; </a:t>
            </a:r>
          </a:p>
          <a:p>
            <a:r>
              <a:rPr lang="en-US" dirty="0"/>
              <a:t> }</a:t>
            </a:r>
          </a:p>
          <a:p>
            <a:r>
              <a:rPr lang="en-US" b="1" dirty="0"/>
              <a:t>void pay()</a:t>
            </a:r>
          </a:p>
          <a:p>
            <a:r>
              <a:rPr lang="en-US" dirty="0"/>
              <a:t>{       </a:t>
            </a:r>
            <a:r>
              <a:rPr lang="en-US" dirty="0" err="1"/>
              <a:t>sal</a:t>
            </a:r>
            <a:r>
              <a:rPr lang="en-US" dirty="0"/>
              <a:t>=</a:t>
            </a:r>
            <a:r>
              <a:rPr lang="en-US" dirty="0" err="1"/>
              <a:t>hrs</a:t>
            </a:r>
            <a:r>
              <a:rPr lang="en-US" dirty="0"/>
              <a:t>*rate;</a:t>
            </a:r>
          </a:p>
          <a:p>
            <a:r>
              <a:rPr lang="en-US" dirty="0"/>
              <a:t>	 </a:t>
            </a:r>
            <a:r>
              <a:rPr lang="en-US" dirty="0" err="1"/>
              <a:t>cout</a:t>
            </a:r>
            <a:r>
              <a:rPr lang="en-US" dirty="0"/>
              <a:t>&lt;&lt;"name=:"&lt;&lt;name&lt;&lt;"</a:t>
            </a:r>
            <a:r>
              <a:rPr lang="en-US" dirty="0" err="1"/>
              <a:t>sal</a:t>
            </a:r>
            <a:r>
              <a:rPr lang="en-US" dirty="0"/>
              <a:t>="&lt;&lt;</a:t>
            </a:r>
            <a:r>
              <a:rPr lang="en-US" dirty="0" err="1"/>
              <a:t>sal</a:t>
            </a:r>
            <a:r>
              <a:rPr lang="en-US" dirty="0"/>
              <a:t>;}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 </a:t>
            </a:r>
          </a:p>
          <a:p>
            <a:r>
              <a:rPr lang="en-US" dirty="0">
                <a:highlight>
                  <a:srgbClr val="00FF00"/>
                </a:highlight>
              </a:rPr>
              <a:t>   </a:t>
            </a:r>
            <a:r>
              <a:rPr lang="en-US" b="1" dirty="0">
                <a:highlight>
                  <a:srgbClr val="00FF00"/>
                </a:highlight>
              </a:rPr>
              <a:t>Emp *ft=new </a:t>
            </a:r>
            <a:r>
              <a:rPr lang="en-US" b="1" dirty="0" err="1">
                <a:highlight>
                  <a:srgbClr val="00FF00"/>
                </a:highlight>
              </a:rPr>
              <a:t>FullTimeEmp</a:t>
            </a:r>
            <a:r>
              <a:rPr lang="en-US" b="1" dirty="0">
                <a:highlight>
                  <a:srgbClr val="00FF00"/>
                </a:highlight>
              </a:rPr>
              <a:t>();</a:t>
            </a:r>
          </a:p>
          <a:p>
            <a:r>
              <a:rPr lang="en-US" dirty="0">
                <a:highlight>
                  <a:srgbClr val="00FFFF"/>
                </a:highlight>
              </a:rPr>
              <a:t>   </a:t>
            </a:r>
            <a:r>
              <a:rPr lang="en-US" b="1" dirty="0">
                <a:highlight>
                  <a:srgbClr val="00FFFF"/>
                </a:highlight>
              </a:rPr>
              <a:t>Emp *pt=new </a:t>
            </a:r>
            <a:r>
              <a:rPr lang="en-US" b="1" dirty="0" err="1">
                <a:highlight>
                  <a:srgbClr val="00FFFF"/>
                </a:highlight>
              </a:rPr>
              <a:t>PartTimeEmp</a:t>
            </a:r>
            <a:r>
              <a:rPr lang="en-US" b="1" dirty="0">
                <a:highlight>
                  <a:srgbClr val="00FFFF"/>
                </a:highlight>
              </a:rPr>
              <a:t>();</a:t>
            </a:r>
          </a:p>
          <a:p>
            <a:r>
              <a:rPr lang="en-US" dirty="0"/>
              <a:t>  </a:t>
            </a:r>
            <a:r>
              <a:rPr lang="en-US" dirty="0">
                <a:highlight>
                  <a:srgbClr val="00FF00"/>
                </a:highlight>
              </a:rPr>
              <a:t>ft-&gt;read(); ft-&gt;pay()</a:t>
            </a:r>
            <a:r>
              <a:rPr lang="en-US" dirty="0"/>
              <a:t>; //calls fulltime emp read() and pay()</a:t>
            </a:r>
          </a:p>
          <a:p>
            <a:r>
              <a:rPr lang="en-US" dirty="0"/>
              <a:t>  </a:t>
            </a:r>
            <a:r>
              <a:rPr lang="en-US" dirty="0">
                <a:highlight>
                  <a:srgbClr val="00FFFF"/>
                </a:highlight>
              </a:rPr>
              <a:t>pt-&gt;read(); pt-&gt;pay()</a:t>
            </a:r>
            <a:r>
              <a:rPr lang="en-US" dirty="0"/>
              <a:t>; //calls parttime emp read() and pay()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00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A9AC24-C07F-3316-3F8F-4B0EF71C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__Source_Sans_Pro_fea366"/>
              </a:rPr>
              <a:t>Pure Virtual Functions and Abstract Classes in C++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C5D2A-7979-51FC-92CB-2CDA53D2A7FF}"/>
              </a:ext>
            </a:extLst>
          </p:cNvPr>
          <p:cNvSpPr txBox="1"/>
          <p:nvPr/>
        </p:nvSpPr>
        <p:spPr>
          <a:xfrm>
            <a:off x="104775" y="691062"/>
            <a:ext cx="5732500" cy="28623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  <a:highlight>
                  <a:srgbClr val="FFFF00"/>
                </a:highlight>
              </a:rPr>
              <a:t>PURE VIRTUAL FUNCTION: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 pure virtual function is </a:t>
            </a:r>
            <a:r>
              <a:rPr lang="en-US" sz="2000" b="1" dirty="0">
                <a:solidFill>
                  <a:srgbClr val="FF0000"/>
                </a:solidFill>
                <a:highlight>
                  <a:srgbClr val="00FF00"/>
                </a:highlight>
              </a:rPr>
              <a:t>a virtual function </a:t>
            </a:r>
            <a:r>
              <a:rPr lang="en-US" sz="2000" dirty="0">
                <a:solidFill>
                  <a:srgbClr val="FF0000"/>
                </a:solidFill>
                <a:highlight>
                  <a:srgbClr val="00FF00"/>
                </a:highlight>
              </a:rPr>
              <a:t>with out any implementation.</a:t>
            </a:r>
            <a:r>
              <a:rPr lang="en-US" sz="2000" dirty="0">
                <a:highlight>
                  <a:srgbClr val="00FF00"/>
                </a:highlight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When a function has no definition such function is known as “</a:t>
            </a:r>
            <a:r>
              <a:rPr lang="en-US" sz="2000" b="1" dirty="0"/>
              <a:t>do-nothing</a:t>
            </a:r>
            <a:r>
              <a:rPr lang="en-US" sz="2000" dirty="0"/>
              <a:t>” function.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b="1" dirty="0"/>
              <a:t>pure virtual function </a:t>
            </a:r>
            <a:r>
              <a:rPr lang="en-US" sz="2000" dirty="0"/>
              <a:t>is declared by assigning a zero (0) in its declaration.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33271-25ED-ED96-A856-2EE5B5794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4" t="43212" r="30669" b="25892"/>
          <a:stretch/>
        </p:blipFill>
        <p:spPr>
          <a:xfrm>
            <a:off x="6313106" y="1563698"/>
            <a:ext cx="5475769" cy="2118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2C72F-E503-631D-44CD-C1773FF041E9}"/>
              </a:ext>
            </a:extLst>
          </p:cNvPr>
          <p:cNvSpPr txBox="1"/>
          <p:nvPr/>
        </p:nvSpPr>
        <p:spPr>
          <a:xfrm>
            <a:off x="18718" y="3941329"/>
            <a:ext cx="5947146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ABSTRACT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Any </a:t>
            </a:r>
            <a:r>
              <a:rPr lang="en-US" sz="2000" dirty="0">
                <a:highlight>
                  <a:srgbClr val="00FF00"/>
                </a:highlight>
              </a:rPr>
              <a:t>class  with one or more pure virtual functions </a:t>
            </a:r>
            <a:r>
              <a:rPr lang="en-US" sz="2000" dirty="0"/>
              <a:t>is called as </a:t>
            </a:r>
            <a:r>
              <a:rPr lang="en-US" sz="2000" b="1" dirty="0"/>
              <a:t>Abastract class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We </a:t>
            </a:r>
            <a:r>
              <a:rPr lang="en-US" sz="2000" dirty="0">
                <a:highlight>
                  <a:srgbClr val="FFFF00"/>
                </a:highlight>
              </a:rPr>
              <a:t>can’t create the object for </a:t>
            </a:r>
            <a:r>
              <a:rPr lang="en-US" sz="2000" b="1" dirty="0">
                <a:highlight>
                  <a:srgbClr val="FFFF00"/>
                </a:highlight>
              </a:rPr>
              <a:t>Abstract class</a:t>
            </a:r>
            <a:r>
              <a:rPr lang="en-US" sz="2000" dirty="0">
                <a:highlight>
                  <a:srgbClr val="FFFF00"/>
                </a:highligh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main objective of it is to provide traits(behavior) to the derived classes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Used for </a:t>
            </a:r>
            <a:r>
              <a:rPr lang="en-US" sz="2000" dirty="0">
                <a:highlight>
                  <a:srgbClr val="FFFF00"/>
                </a:highlight>
              </a:rPr>
              <a:t>achieving </a:t>
            </a: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</a:rPr>
              <a:t>Runtime polymorphism</a:t>
            </a:r>
            <a:r>
              <a:rPr lang="en-US" sz="2000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C04A0-D387-815E-D584-3020AE5C55B2}"/>
              </a:ext>
            </a:extLst>
          </p:cNvPr>
          <p:cNvSpPr txBox="1"/>
          <p:nvPr/>
        </p:nvSpPr>
        <p:spPr>
          <a:xfrm>
            <a:off x="6226138" y="3957841"/>
            <a:ext cx="5947143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class Test </a:t>
            </a:r>
          </a:p>
          <a:p>
            <a:r>
              <a:rPr lang="en-US" b="1" dirty="0"/>
              <a:t>{</a:t>
            </a:r>
          </a:p>
          <a:p>
            <a:r>
              <a:rPr lang="en-US" dirty="0"/>
              <a:t>	// Data members of class</a:t>
            </a:r>
          </a:p>
          <a:p>
            <a:r>
              <a:rPr lang="en-US" b="1" dirty="0"/>
              <a:t>public:</a:t>
            </a:r>
          </a:p>
          <a:p>
            <a:r>
              <a:rPr lang="en-US" dirty="0"/>
              <a:t>	// Pure Virtual Function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virtual void show() = 0;</a:t>
            </a:r>
          </a:p>
          <a:p>
            <a:r>
              <a:rPr lang="en-US" dirty="0"/>
              <a:t>	/* Other members */</a:t>
            </a:r>
          </a:p>
          <a:p>
            <a:r>
              <a:rPr lang="en-US" b="1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6F6600-04A1-D5F4-A7CC-C5A9D2C8D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4" t="27597" r="30669" b="62472"/>
          <a:stretch/>
        </p:blipFill>
        <p:spPr>
          <a:xfrm>
            <a:off x="6096000" y="781849"/>
            <a:ext cx="5475769" cy="6810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56C5D8-2342-B9D1-ABF2-758A0EE635DE}"/>
                  </a:ext>
                </a:extLst>
              </p14:cNvPr>
              <p14:cNvContentPartPr/>
              <p14:nvPr/>
            </p14:nvContentPartPr>
            <p14:xfrm>
              <a:off x="7027794" y="2817377"/>
              <a:ext cx="3812040" cy="1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56C5D8-2342-B9D1-ABF2-758A0EE635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4154" y="2709737"/>
                <a:ext cx="39196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37869E-E267-F3C9-E250-558EC94B3E87}"/>
                  </a:ext>
                </a:extLst>
              </p14:cNvPr>
              <p14:cNvContentPartPr/>
              <p14:nvPr/>
            </p14:nvContentPartPr>
            <p14:xfrm>
              <a:off x="6262434" y="1146977"/>
              <a:ext cx="2744280" cy="11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37869E-E267-F3C9-E250-558EC94B3E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8434" y="1039337"/>
                <a:ext cx="2851920" cy="2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474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F04779-A016-611B-8BAD-30CFED03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0037"/>
            <a:ext cx="6180244" cy="36354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056603-FB7C-73CF-CDFC-1F77872A8575}"/>
              </a:ext>
            </a:extLst>
          </p:cNvPr>
          <p:cNvSpPr txBox="1"/>
          <p:nvPr/>
        </p:nvSpPr>
        <p:spPr>
          <a:xfrm>
            <a:off x="144348" y="532525"/>
            <a:ext cx="59516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effectLst/>
              <a:latin typeface="__Source_Sans_Pro_fea366"/>
            </a:endParaRPr>
          </a:p>
          <a:p>
            <a:r>
              <a:rPr lang="en-US" b="0" i="0" dirty="0">
                <a:effectLst/>
                <a:latin typeface="__Source_Sans_Pro_fea366"/>
              </a:rPr>
              <a:t>Abstract class </a:t>
            </a:r>
            <a:r>
              <a:rPr lang="en-US" b="1" i="0" dirty="0">
                <a:effectLst/>
                <a:latin typeface="__Source_Sans_Pro_fea366"/>
              </a:rPr>
              <a:t>contains at least one pure virtual function</a:t>
            </a:r>
            <a:r>
              <a:rPr lang="en-US" b="0" i="0" dirty="0">
                <a:effectLst/>
                <a:latin typeface="__Source_Sans_Pro_fea366"/>
              </a:rPr>
              <a:t>, which cannot be instantiated. Such classes are mainly used for Upcasting, which means that its derived classes can use its interface.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4C91B89-5BBA-5CEA-BA5A-09DFBF44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__Source_Sans_Pro_fea366"/>
              </a:rPr>
              <a:t>Abstract Classes in C++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42A077-951E-CA50-1CFA-AD2C28ED5ABD}"/>
              </a:ext>
            </a:extLst>
          </p:cNvPr>
          <p:cNvSpPr txBox="1"/>
          <p:nvPr/>
        </p:nvSpPr>
        <p:spPr>
          <a:xfrm>
            <a:off x="6324592" y="564977"/>
            <a:ext cx="5867408" cy="646330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b="1" dirty="0">
                <a:solidFill>
                  <a:srgbClr val="FF0000"/>
                </a:solidFill>
              </a:rPr>
              <a:t>Shape</a:t>
            </a:r>
            <a:r>
              <a:rPr lang="en-US" dirty="0">
                <a:solidFill>
                  <a:srgbClr val="FF0000"/>
                </a:solidFill>
              </a:rPr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  </a:t>
            </a:r>
            <a:r>
              <a:rPr lang="en-US" b="1" dirty="0">
                <a:highlight>
                  <a:srgbClr val="00FFFF"/>
                </a:highlight>
              </a:rPr>
              <a:t>virtual double area() const = 0;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rgbClr val="FF0000"/>
                </a:solidFill>
              </a:rPr>
              <a:t>class Circle : public Shape {</a:t>
            </a:r>
          </a:p>
          <a:p>
            <a:r>
              <a:rPr lang="en-US" dirty="0"/>
              <a:t>public: double radius;</a:t>
            </a:r>
          </a:p>
          <a:p>
            <a:r>
              <a:rPr lang="en-US" dirty="0"/>
              <a:t>     Circle(double r) : radius(r) {}</a:t>
            </a:r>
          </a:p>
          <a:p>
            <a:r>
              <a:rPr lang="en-US" dirty="0">
                <a:highlight>
                  <a:srgbClr val="FFFF00"/>
                </a:highlight>
              </a:rPr>
              <a:t>       </a:t>
            </a:r>
            <a:r>
              <a:rPr lang="en-US" b="1" dirty="0">
                <a:highlight>
                  <a:srgbClr val="FFFF00"/>
                </a:highlight>
              </a:rPr>
              <a:t>double area()  {</a:t>
            </a:r>
          </a:p>
          <a:p>
            <a:r>
              <a:rPr lang="en-US" dirty="0"/>
              <a:t>        return 3.14159 * radius * radius;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rgbClr val="FF0000"/>
                </a:solidFill>
              </a:rPr>
              <a:t>class Rectangle : public Shape {</a:t>
            </a:r>
          </a:p>
          <a:p>
            <a:r>
              <a:rPr lang="en-US" dirty="0"/>
              <a:t>public: double length;  double width;</a:t>
            </a:r>
          </a:p>
          <a:p>
            <a:r>
              <a:rPr lang="en-US" dirty="0"/>
              <a:t>Rectangle(double l, double w) : length(l), width(w) {}</a:t>
            </a:r>
          </a:p>
          <a:p>
            <a:r>
              <a:rPr lang="en-US" dirty="0">
                <a:highlight>
                  <a:srgbClr val="00FFFF"/>
                </a:highlight>
              </a:rPr>
              <a:t>double area() {</a:t>
            </a:r>
          </a:p>
          <a:p>
            <a:r>
              <a:rPr lang="en-US" dirty="0"/>
              <a:t>        return length * width;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</a:t>
            </a:r>
            <a:r>
              <a:rPr lang="en-US" b="1" dirty="0"/>
              <a:t>Circle circle(5.0);    Rectangle rectangle(4.0, 6.0);</a:t>
            </a:r>
          </a:p>
          <a:p>
            <a:r>
              <a:rPr lang="en-US" dirty="0" err="1"/>
              <a:t>cout</a:t>
            </a:r>
            <a:r>
              <a:rPr lang="en-US" dirty="0"/>
              <a:t> &lt;&lt; "Circle Area: " &lt;&lt; </a:t>
            </a:r>
            <a:r>
              <a:rPr lang="en-US" dirty="0" err="1"/>
              <a:t>circle.area</a:t>
            </a:r>
            <a:r>
              <a:rPr lang="en-US" dirty="0"/>
              <a:t>();</a:t>
            </a:r>
          </a:p>
          <a:p>
            <a:r>
              <a:rPr lang="en-US" dirty="0" err="1"/>
              <a:t>cout</a:t>
            </a:r>
            <a:r>
              <a:rPr lang="en-US" dirty="0"/>
              <a:t> &lt;&lt; "Rectangle Area: " &lt;&lt; </a:t>
            </a:r>
            <a:r>
              <a:rPr lang="en-US" dirty="0" err="1"/>
              <a:t>rectangle.area</a:t>
            </a:r>
            <a:r>
              <a:rPr lang="en-US" dirty="0"/>
              <a:t>();    return 0;</a:t>
            </a:r>
          </a:p>
          <a:p>
            <a:r>
              <a:rPr lang="en-US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7392DC-2796-81F9-42C6-2ABA8661C5AD}"/>
                  </a:ext>
                </a:extLst>
              </p14:cNvPr>
              <p14:cNvContentPartPr/>
              <p14:nvPr/>
            </p14:nvContentPartPr>
            <p14:xfrm>
              <a:off x="1562634" y="977082"/>
              <a:ext cx="3997080" cy="1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7392DC-2796-81F9-42C6-2ABA8661C5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8634" y="869442"/>
                <a:ext cx="41047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A7E4F0-7B1E-9271-EA12-9BCA4873CBDB}"/>
                  </a:ext>
                </a:extLst>
              </p14:cNvPr>
              <p14:cNvContentPartPr/>
              <p14:nvPr/>
            </p14:nvContentPartPr>
            <p14:xfrm>
              <a:off x="6411114" y="1818042"/>
              <a:ext cx="261612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A7E4F0-7B1E-9271-EA12-9BCA4873CB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7114" y="1710042"/>
                <a:ext cx="2723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BCE06C-9081-6BD9-D966-0B746172F12F}"/>
                  </a:ext>
                </a:extLst>
              </p14:cNvPr>
              <p14:cNvContentPartPr/>
              <p14:nvPr/>
            </p14:nvContentPartPr>
            <p14:xfrm>
              <a:off x="6453594" y="3753042"/>
              <a:ext cx="292428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BCE06C-9081-6BD9-D966-0B746172F1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99954" y="3645042"/>
                <a:ext cx="3031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334D59-87F7-FAF3-F8F4-45D9AF052860}"/>
                  </a:ext>
                </a:extLst>
              </p14:cNvPr>
              <p14:cNvContentPartPr/>
              <p14:nvPr/>
            </p14:nvContentPartPr>
            <p14:xfrm>
              <a:off x="6474834" y="5932122"/>
              <a:ext cx="1558080" cy="1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334D59-87F7-FAF3-F8F4-45D9AF05286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21194" y="5824482"/>
                <a:ext cx="16657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368D24-4357-5E8B-4645-4043053682AB}"/>
                  </a:ext>
                </a:extLst>
              </p14:cNvPr>
              <p14:cNvContentPartPr/>
              <p14:nvPr/>
            </p14:nvContentPartPr>
            <p14:xfrm>
              <a:off x="8282394" y="5911242"/>
              <a:ext cx="2695680" cy="15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368D24-4357-5E8B-4645-4043053682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28754" y="5803602"/>
                <a:ext cx="2803320" cy="2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62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6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Function overlong vs Function Overriding</a:t>
            </a:r>
            <a:endParaRPr lang="en-US" sz="28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Function Overloading in C++ | Function Overriding in C++ - TechVidvan">
            <a:extLst>
              <a:ext uri="{FF2B5EF4-FFF2-40B4-BE49-F238E27FC236}">
                <a16:creationId xmlns:a16="http://schemas.microsoft.com/office/drawing/2014/main" id="{A3EF2600-9A0F-42F4-2D4A-A3F70DB43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4" r="52551" b="24477"/>
          <a:stretch/>
        </p:blipFill>
        <p:spPr bwMode="auto">
          <a:xfrm>
            <a:off x="540489" y="935802"/>
            <a:ext cx="5190459" cy="254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198328-E5DB-A289-8274-2BF66E0B50FA}"/>
              </a:ext>
            </a:extLst>
          </p:cNvPr>
          <p:cNvSpPr txBox="1"/>
          <p:nvPr/>
        </p:nvSpPr>
        <p:spPr>
          <a:xfrm>
            <a:off x="797441" y="1010092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Class A</a:t>
            </a:r>
          </a:p>
        </p:txBody>
      </p:sp>
      <p:pic>
        <p:nvPicPr>
          <p:cNvPr id="5" name="Picture 2" descr="Function Overloading in C++ | Function Overriding in C++ - TechVidvan">
            <a:extLst>
              <a:ext uri="{FF2B5EF4-FFF2-40B4-BE49-F238E27FC236}">
                <a16:creationId xmlns:a16="http://schemas.microsoft.com/office/drawing/2014/main" id="{42999E74-41B4-8CF3-E6C7-4473226C2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3" t="21476" b="3676"/>
          <a:stretch/>
        </p:blipFill>
        <p:spPr bwMode="auto">
          <a:xfrm>
            <a:off x="6237769" y="871870"/>
            <a:ext cx="5497031" cy="428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94576-05A1-8363-A339-48F7835CA3B4}"/>
              </a:ext>
            </a:extLst>
          </p:cNvPr>
          <p:cNvSpPr txBox="1"/>
          <p:nvPr/>
        </p:nvSpPr>
        <p:spPr>
          <a:xfrm>
            <a:off x="457200" y="3796097"/>
            <a:ext cx="527374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Two or more functions can have the same name </a:t>
            </a:r>
            <a:r>
              <a:rPr lang="en-US" b="1" dirty="0">
                <a:solidFill>
                  <a:srgbClr val="444444"/>
                </a:solidFill>
                <a:latin typeface="Georgia" panose="02040502050405020303" pitchFamily="18" charset="0"/>
              </a:rPr>
              <a:t>,</a:t>
            </a:r>
            <a:r>
              <a:rPr lang="en-US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the number and/or type of parameters are different</a:t>
            </a:r>
          </a:p>
          <a:p>
            <a:endParaRPr lang="en-US" b="1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D9ACF-803B-F9F9-439B-4C8F49803A43}"/>
              </a:ext>
            </a:extLst>
          </p:cNvPr>
          <p:cNvSpPr txBox="1"/>
          <p:nvPr/>
        </p:nvSpPr>
        <p:spPr>
          <a:xfrm>
            <a:off x="6067649" y="5411973"/>
            <a:ext cx="5667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When a </a:t>
            </a:r>
            <a:r>
              <a:rPr lang="en-US" b="1" dirty="0">
                <a:solidFill>
                  <a:srgbClr val="FF0000"/>
                </a:solidFill>
              </a:rPr>
              <a:t>member function </a:t>
            </a:r>
            <a:r>
              <a:rPr lang="en-US" b="1" dirty="0"/>
              <a:t>of a base class is </a:t>
            </a:r>
            <a:r>
              <a:rPr lang="en-US" b="1" dirty="0">
                <a:solidFill>
                  <a:srgbClr val="FF0000"/>
                </a:solidFill>
              </a:rPr>
              <a:t>redefined</a:t>
            </a:r>
            <a:r>
              <a:rPr lang="en-US" b="1" dirty="0"/>
              <a:t> in its derived class with the same parameters and return type, it is called </a:t>
            </a:r>
            <a:r>
              <a:rPr lang="en-US" b="1" dirty="0">
                <a:solidFill>
                  <a:srgbClr val="FF0000"/>
                </a:solidFill>
              </a:rPr>
              <a:t>FUNCTION OVERRIDING</a:t>
            </a:r>
          </a:p>
        </p:txBody>
      </p:sp>
    </p:spTree>
    <p:extLst>
      <p:ext uri="{BB962C8B-B14F-4D97-AF65-F5344CB8AC3E}">
        <p14:creationId xmlns:p14="http://schemas.microsoft.com/office/powerpoint/2010/main" val="372172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749043F-12CC-C618-4F25-7AE63B42B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77CCC-06DB-DC2E-0529-0B077EE0DF46}"/>
              </a:ext>
            </a:extLst>
          </p:cNvPr>
          <p:cNvSpPr txBox="1"/>
          <p:nvPr/>
        </p:nvSpPr>
        <p:spPr>
          <a:xfrm>
            <a:off x="0" y="0"/>
            <a:ext cx="6230679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//CRETATING ABSTRACT CLASS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9900"/>
                </a:solidFill>
                <a:effectLst/>
                <a:latin typeface="Consolas" panose="020B0609020204030204" pitchFamily="49" charset="0"/>
              </a:rPr>
              <a:t>#include &lt;iostream&gt;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namespace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Abstract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3A3A3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3A3A3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virtual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3A3A3A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3A3A3A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spc="-150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readData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00DD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;//pure virtual function</a:t>
            </a:r>
            <a:endParaRPr kumimoji="0" lang="en-US" altLang="en-US" sz="1800" b="0" i="0" u="none" strike="noStrike" cap="none" spc="-150" normalizeH="0" baseline="0" dirty="0">
              <a:ln>
                <a:noFill/>
              </a:ln>
              <a:solidFill>
                <a:srgbClr val="3A3A3A"/>
              </a:solidFill>
              <a:effectLst/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virtual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3A3A3A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3A3A3A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spc="-150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printData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00DD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//pure virtual function</a:t>
            </a:r>
            <a:endParaRPr kumimoji="0" lang="en-US" altLang="en-US" sz="1800" b="0" i="0" u="none" strike="noStrike" cap="none" spc="-150" normalizeH="0" baseline="0" dirty="0">
              <a:ln>
                <a:noFill/>
              </a:ln>
              <a:solidFill>
                <a:srgbClr val="3A3A3A"/>
              </a:solidFill>
              <a:effectLst/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spc="-150" normalizeH="0" baseline="0" dirty="0">
              <a:ln>
                <a:noFill/>
              </a:ln>
              <a:solidFill>
                <a:srgbClr val="3A3A3A"/>
              </a:solidFill>
              <a:effectLst/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Derived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Abstract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readData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en-US" dirty="0">
              <a:solidFill>
                <a:srgbClr val="3A3A3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Enter a and b: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&gt;&gt;a&gt;&gt;b;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"Derived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&lt;&lt;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"Derived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b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5C6DF-B0CA-3C85-3F1E-122F9CB0963B}"/>
              </a:ext>
            </a:extLst>
          </p:cNvPr>
          <p:cNvSpPr txBox="1"/>
          <p:nvPr/>
        </p:nvSpPr>
        <p:spPr>
          <a:xfrm>
            <a:off x="6400800" y="0"/>
            <a:ext cx="5791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800" b="0" i="0" u="none" strike="noStrike" cap="none" spc="-150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800" b="0" i="0" u="none" strike="noStrike" cap="none" spc="-150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Abstract a; </a:t>
            </a:r>
          </a:p>
          <a:p>
            <a:pPr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Cannot create an instance of Abstract Class</a:t>
            </a:r>
            <a:endParaRPr kumimoji="0" lang="en-US" altLang="en-US" sz="1800" b="0" i="0" u="none" strike="noStrike" cap="none" spc="-150" normalizeH="0" baseline="0" dirty="0">
              <a:ln>
                <a:noFill/>
              </a:ln>
              <a:solidFill>
                <a:srgbClr val="C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spc="-150" normalizeH="0" baseline="0" dirty="0">
                <a:ln>
                  <a:noFill/>
                </a:ln>
                <a:solidFill>
                  <a:srgbClr val="3A3A3A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Derived d</a:t>
            </a:r>
            <a:r>
              <a:rPr kumimoji="0" lang="en-US" altLang="en-US" sz="1800" b="1" i="0" u="none" strike="noStrike" cap="none" spc="-150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800" b="0" i="0" u="none" strike="noStrike" cap="none" spc="-150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d. </a:t>
            </a:r>
            <a:r>
              <a:rPr kumimoji="0" lang="en-US" altLang="en-US" sz="1800" b="0" i="0" u="none" strike="noStrike" cap="none" spc="-150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readData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spc="-150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spc="-150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ata  in derived class"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spc="-150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spc="-150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spc="-150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d.</a:t>
            </a:r>
            <a:r>
              <a:rPr kumimoji="0" lang="en-US" altLang="en-US" sz="1800" b="0" i="0" u="none" strike="noStrike" cap="none" spc="-150" normalizeH="0" baseline="0" dirty="0" err="1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printData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spc="-150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spc="-150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spc="-150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26" name="Picture 2" descr="C++ Tutorial: Polymorphism | Pumpkin Programmer">
            <a:extLst>
              <a:ext uri="{FF2B5EF4-FFF2-40B4-BE49-F238E27FC236}">
                <a16:creationId xmlns:a16="http://schemas.microsoft.com/office/drawing/2014/main" id="{F6F97AC6-79E0-61A2-219C-6BBD7ABAD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" t="7435" r="3169" b="6686"/>
          <a:stretch/>
        </p:blipFill>
        <p:spPr bwMode="auto">
          <a:xfrm>
            <a:off x="6624085" y="3179134"/>
            <a:ext cx="4455042" cy="316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107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8C71E0-88A3-4929-E4EF-486334795C30}"/>
              </a:ext>
            </a:extLst>
          </p:cNvPr>
          <p:cNvSpPr txBox="1"/>
          <p:nvPr/>
        </p:nvSpPr>
        <p:spPr>
          <a:xfrm>
            <a:off x="156830" y="181052"/>
            <a:ext cx="11836696" cy="1711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Shape drawing Application using Abstract class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Consider a scenario where you are developing a </a:t>
            </a: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shape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drawing application.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Extend the existing code to create an abstract class </a:t>
            </a: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Shape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with attributes </a:t>
            </a: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color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.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Derive classes like </a:t>
            </a: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Circle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and </a:t>
            </a: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Square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from the abstract class, implementing functions to </a:t>
            </a: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draw each shape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on the screen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35F49-DC9E-0EC7-5935-164157FDBD23}"/>
              </a:ext>
            </a:extLst>
          </p:cNvPr>
          <p:cNvSpPr txBox="1"/>
          <p:nvPr/>
        </p:nvSpPr>
        <p:spPr>
          <a:xfrm>
            <a:off x="156830" y="2495889"/>
            <a:ext cx="4404537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INPUT AND OUTPUT:</a:t>
            </a:r>
          </a:p>
          <a:p>
            <a:endParaRPr lang="en-US" dirty="0"/>
          </a:p>
          <a:p>
            <a:r>
              <a:rPr lang="en-US" dirty="0"/>
              <a:t>Drawing Shapes:</a:t>
            </a:r>
          </a:p>
          <a:p>
            <a:r>
              <a:rPr lang="en-US" dirty="0"/>
              <a:t>Enter the radius and color of the circle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Red</a:t>
            </a:r>
          </a:p>
          <a:p>
            <a:r>
              <a:rPr lang="en-US" dirty="0"/>
              <a:t>Drawing a Red circle  with radius 5</a:t>
            </a:r>
          </a:p>
          <a:p>
            <a:endParaRPr lang="en-US" dirty="0"/>
          </a:p>
          <a:p>
            <a:r>
              <a:rPr lang="en-US" dirty="0"/>
              <a:t>Enter side length and color of the square: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Blue</a:t>
            </a:r>
          </a:p>
          <a:p>
            <a:r>
              <a:rPr lang="en-US" dirty="0"/>
              <a:t>Drawing a Blue square  with side length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08D4A8-6C4E-B728-6406-0251AD0E2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6" r="7834" b="14680"/>
          <a:stretch/>
        </p:blipFill>
        <p:spPr>
          <a:xfrm>
            <a:off x="4561367" y="2359809"/>
            <a:ext cx="3848986" cy="36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4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AEE48-C02E-4E5D-1C20-B2672C0D96E1}"/>
              </a:ext>
            </a:extLst>
          </p:cNvPr>
          <p:cNvSpPr txBox="1"/>
          <p:nvPr/>
        </p:nvSpPr>
        <p:spPr>
          <a:xfrm>
            <a:off x="95693" y="0"/>
            <a:ext cx="6411433" cy="669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//CREATING ABSTRACT CLASS WITH PURE VIRTUAL FUNCTIONS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class Shape </a:t>
            </a:r>
            <a:r>
              <a:rPr lang="en-US" dirty="0"/>
              <a:t>//abstract class .i.e. having </a:t>
            </a:r>
            <a:r>
              <a:rPr lang="en-US" dirty="0" err="1"/>
              <a:t>atleast</a:t>
            </a:r>
            <a:r>
              <a:rPr lang="en-US" dirty="0"/>
              <a:t> one pure virtual function</a:t>
            </a:r>
          </a:p>
          <a:p>
            <a:r>
              <a:rPr lang="en-US" dirty="0"/>
              <a:t>{     public:  string color;	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virtual void </a:t>
            </a:r>
            <a:r>
              <a:rPr lang="en-US" dirty="0" err="1">
                <a:solidFill>
                  <a:srgbClr val="FF0000"/>
                </a:solidFill>
                <a:highlight>
                  <a:srgbClr val="00FF00"/>
                </a:highlight>
              </a:rPr>
              <a:t>readDimension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()=0; //pure virtual function.        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virtual void draw()=0; //pure virtual function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class </a:t>
            </a:r>
            <a:r>
              <a:rPr lang="en-US" b="1" dirty="0" err="1">
                <a:solidFill>
                  <a:srgbClr val="FF0000"/>
                </a:solidFill>
                <a:highlight>
                  <a:srgbClr val="00FFFF"/>
                </a:highlight>
              </a:rPr>
              <a:t>Circle:public</a:t>
            </a:r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 Shape</a:t>
            </a:r>
          </a:p>
          <a:p>
            <a:r>
              <a:rPr lang="en-US" dirty="0"/>
              <a:t>{  	public: int r;</a:t>
            </a:r>
          </a:p>
          <a:p>
            <a:r>
              <a:rPr lang="en-US" dirty="0"/>
              <a:t>  void </a:t>
            </a:r>
            <a:r>
              <a:rPr lang="en-US" dirty="0" err="1"/>
              <a:t>readDimension</a:t>
            </a:r>
            <a:r>
              <a:rPr lang="en-US" dirty="0"/>
              <a:t>()</a:t>
            </a:r>
          </a:p>
          <a:p>
            <a:r>
              <a:rPr lang="en-US" dirty="0"/>
              <a:t>          { </a:t>
            </a:r>
          </a:p>
          <a:p>
            <a:r>
              <a:rPr lang="en-US" dirty="0"/>
              <a:t>           </a:t>
            </a:r>
            <a:r>
              <a:rPr lang="en-US" dirty="0" err="1"/>
              <a:t>cout</a:t>
            </a:r>
            <a:r>
              <a:rPr lang="en-US" dirty="0"/>
              <a:t>&lt;&lt;"Enter the radius and color of the circle \n"; </a:t>
            </a:r>
          </a:p>
          <a:p>
            <a:r>
              <a:rPr lang="en-US" dirty="0"/>
              <a:t>           </a:t>
            </a:r>
            <a:r>
              <a:rPr lang="en-US" dirty="0" err="1"/>
              <a:t>cin</a:t>
            </a:r>
            <a:r>
              <a:rPr lang="en-US" dirty="0"/>
              <a:t>&gt;&gt;r&gt;&gt;color;</a:t>
            </a:r>
          </a:p>
          <a:p>
            <a:r>
              <a:rPr lang="en-US" dirty="0"/>
              <a:t>         } </a:t>
            </a:r>
          </a:p>
          <a:p>
            <a:r>
              <a:rPr lang="en-US" dirty="0"/>
              <a:t>     void draw()</a:t>
            </a:r>
          </a:p>
          <a:p>
            <a:r>
              <a:rPr lang="en-US" dirty="0"/>
              <a:t>        { 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&lt;&lt;"Drawing a "&lt;&lt;color&lt;&lt;" circle with radius="&lt;&lt;r&lt;&lt;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15FD6-2323-9EA9-F9A5-9E47ED8CE84D}"/>
              </a:ext>
            </a:extLst>
          </p:cNvPr>
          <p:cNvSpPr txBox="1"/>
          <p:nvPr/>
        </p:nvSpPr>
        <p:spPr>
          <a:xfrm>
            <a:off x="6507126" y="229973"/>
            <a:ext cx="5684874" cy="6463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class </a:t>
            </a:r>
            <a:r>
              <a:rPr lang="en-US" dirty="0" err="1">
                <a:solidFill>
                  <a:srgbClr val="FF0000"/>
                </a:solidFill>
                <a:highlight>
                  <a:srgbClr val="00FFFF"/>
                </a:highlight>
              </a:rPr>
              <a:t>Square:public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 Shape</a:t>
            </a:r>
          </a:p>
          <a:p>
            <a:r>
              <a:rPr lang="en-US" dirty="0"/>
              <a:t>{  public:    int s;</a:t>
            </a:r>
          </a:p>
          <a:p>
            <a:r>
              <a:rPr lang="en-US" dirty="0"/>
              <a:t>    void </a:t>
            </a:r>
            <a:r>
              <a:rPr lang="en-US" dirty="0" err="1"/>
              <a:t>readDimension</a:t>
            </a:r>
            <a:r>
              <a:rPr lang="en-US" dirty="0"/>
              <a:t>()</a:t>
            </a:r>
          </a:p>
          <a:p>
            <a:r>
              <a:rPr lang="en-US" dirty="0"/>
              <a:t>      { 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&lt;&lt;"Enter side  and color of the square \n"; </a:t>
            </a:r>
          </a:p>
          <a:p>
            <a:r>
              <a:rPr lang="en-US" dirty="0"/>
              <a:t>     </a:t>
            </a:r>
            <a:r>
              <a:rPr lang="en-US" dirty="0" err="1"/>
              <a:t>cin</a:t>
            </a:r>
            <a:r>
              <a:rPr lang="en-US" dirty="0"/>
              <a:t>&gt;&gt;s&gt;&gt;color;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  void draw()</a:t>
            </a:r>
          </a:p>
          <a:p>
            <a:r>
              <a:rPr lang="en-US" dirty="0"/>
              <a:t>   { 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Draiwng</a:t>
            </a:r>
            <a:r>
              <a:rPr lang="en-US" dirty="0"/>
              <a:t> a "&lt;&lt;color&lt;&lt;" square with     </a:t>
            </a:r>
          </a:p>
          <a:p>
            <a:r>
              <a:rPr lang="en-US" dirty="0"/>
              <a:t>      side="&lt;&lt;s&lt;&lt;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   //Abstract a;   can't create obj for abstract class</a:t>
            </a:r>
          </a:p>
          <a:p>
            <a:r>
              <a:rPr lang="en-US" dirty="0"/>
              <a:t>             </a:t>
            </a:r>
            <a:r>
              <a:rPr lang="en-US" b="1" dirty="0">
                <a:solidFill>
                  <a:srgbClr val="FF0000"/>
                </a:solidFill>
              </a:rPr>
              <a:t>Circle c;</a:t>
            </a:r>
            <a:r>
              <a:rPr lang="en-US" dirty="0"/>
              <a:t>  	</a:t>
            </a:r>
          </a:p>
          <a:p>
            <a:r>
              <a:rPr lang="en-US" dirty="0"/>
              <a:t>             </a:t>
            </a:r>
            <a:r>
              <a:rPr lang="en-US" dirty="0" err="1"/>
              <a:t>c.readDimension</a:t>
            </a:r>
            <a:r>
              <a:rPr lang="en-US" dirty="0"/>
              <a:t>(); 	</a:t>
            </a:r>
          </a:p>
          <a:p>
            <a:r>
              <a:rPr lang="en-US" dirty="0"/>
              <a:t>             </a:t>
            </a:r>
            <a:r>
              <a:rPr lang="en-US" dirty="0" err="1"/>
              <a:t>c.draw</a:t>
            </a:r>
            <a:r>
              <a:rPr lang="en-US" dirty="0"/>
              <a:t>();</a:t>
            </a:r>
          </a:p>
          <a:p>
            <a:r>
              <a:rPr lang="en-US" dirty="0"/>
              <a:t>                </a:t>
            </a:r>
            <a:r>
              <a:rPr lang="en-US" b="1" dirty="0">
                <a:solidFill>
                  <a:srgbClr val="FF0000"/>
                </a:solidFill>
              </a:rPr>
              <a:t>Square s;  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s.readDimension</a:t>
            </a:r>
            <a:r>
              <a:rPr lang="en-US" dirty="0"/>
              <a:t>(); 	</a:t>
            </a:r>
          </a:p>
          <a:p>
            <a:r>
              <a:rPr lang="en-US" dirty="0"/>
              <a:t>                </a:t>
            </a:r>
            <a:r>
              <a:rPr lang="en-US" dirty="0" err="1"/>
              <a:t>s.draw</a:t>
            </a:r>
            <a:r>
              <a:rPr lang="en-US" dirty="0"/>
              <a:t>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295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DF38EA-7698-5A42-9434-D0FEA5A20101}"/>
              </a:ext>
            </a:extLst>
          </p:cNvPr>
          <p:cNvSpPr txBox="1"/>
          <p:nvPr/>
        </p:nvSpPr>
        <p:spPr>
          <a:xfrm>
            <a:off x="287079" y="74428"/>
            <a:ext cx="634763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pointers and references of abstract class type.</a:t>
            </a:r>
            <a:endParaRPr lang="en-US" dirty="0"/>
          </a:p>
          <a:p>
            <a:r>
              <a:rPr lang="en-US" dirty="0"/>
              <a:t>#include &lt;iostream&gt; </a:t>
            </a:r>
          </a:p>
          <a:p>
            <a:r>
              <a:rPr lang="en-US" dirty="0"/>
              <a:t>using namespace std; 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class Base { </a:t>
            </a:r>
          </a:p>
          <a:p>
            <a:r>
              <a:rPr lang="en-US" dirty="0"/>
              <a:t>public: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33CC"/>
                </a:solidFill>
              </a:rPr>
              <a:t>virtual void show() = 0; </a:t>
            </a:r>
          </a:p>
          <a:p>
            <a:r>
              <a:rPr lang="en-US" dirty="0"/>
              <a:t>}; 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class Derived : public Base { </a:t>
            </a:r>
          </a:p>
          <a:p>
            <a:r>
              <a:rPr lang="en-US" dirty="0"/>
              <a:t>public: </a:t>
            </a:r>
          </a:p>
          <a:p>
            <a:r>
              <a:rPr lang="en-US" dirty="0"/>
              <a:t>	void show() { 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cout</a:t>
            </a:r>
            <a:r>
              <a:rPr lang="en-US" dirty="0"/>
              <a:t> &lt;&lt; "In Derived \n";</a:t>
            </a:r>
          </a:p>
          <a:p>
            <a:r>
              <a:rPr lang="en-US" dirty="0"/>
              <a:t>                    } </a:t>
            </a:r>
          </a:p>
          <a:p>
            <a:r>
              <a:rPr lang="en-US" dirty="0"/>
              <a:t>}; </a:t>
            </a:r>
          </a:p>
          <a:p>
            <a:endParaRPr lang="en-US" dirty="0"/>
          </a:p>
          <a:p>
            <a:r>
              <a:rPr lang="en-US" dirty="0"/>
              <a:t>int main( 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Base* bp = new Derived(); </a:t>
            </a:r>
          </a:p>
          <a:p>
            <a:r>
              <a:rPr lang="en-US" dirty="0"/>
              <a:t>	bp-&gt;show(); </a:t>
            </a:r>
          </a:p>
          <a:p>
            <a:r>
              <a:rPr lang="en-US" dirty="0"/>
              <a:t>	return 0; </a:t>
            </a:r>
          </a:p>
          <a:p>
            <a:r>
              <a:rPr lang="en-US" dirty="0"/>
              <a:t>} </a:t>
            </a:r>
          </a:p>
          <a:p>
            <a:r>
              <a:rPr lang="en-US" b="1" dirty="0"/>
              <a:t>Output: In Derived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B4B534-76DE-8102-A618-4DD5B989F7DE}"/>
              </a:ext>
            </a:extLst>
          </p:cNvPr>
          <p:cNvSpPr/>
          <p:nvPr/>
        </p:nvSpPr>
        <p:spPr>
          <a:xfrm>
            <a:off x="6096000" y="1031358"/>
            <a:ext cx="4238847" cy="978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  <a:p>
            <a:pPr algn="ctr"/>
            <a:r>
              <a:rPr lang="en-US" dirty="0"/>
              <a:t>virtual void show() = 0;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1BD6FF-47FC-3B16-5678-750E7B04324D}"/>
              </a:ext>
            </a:extLst>
          </p:cNvPr>
          <p:cNvSpPr/>
          <p:nvPr/>
        </p:nvSpPr>
        <p:spPr>
          <a:xfrm>
            <a:off x="6096000" y="2816984"/>
            <a:ext cx="4238847" cy="978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</a:t>
            </a:r>
          </a:p>
          <a:p>
            <a:pPr algn="ctr"/>
            <a:r>
              <a:rPr lang="en-US" dirty="0"/>
              <a:t>void show()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2B52CA4-7BCB-3329-8603-1A9B80736ABF}"/>
              </a:ext>
            </a:extLst>
          </p:cNvPr>
          <p:cNvSpPr/>
          <p:nvPr/>
        </p:nvSpPr>
        <p:spPr>
          <a:xfrm>
            <a:off x="7891590" y="200955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2BFDD7-D253-BAD5-44E2-889369FDC6AA}"/>
              </a:ext>
            </a:extLst>
          </p:cNvPr>
          <p:cNvSpPr/>
          <p:nvPr/>
        </p:nvSpPr>
        <p:spPr>
          <a:xfrm>
            <a:off x="5858540" y="4742121"/>
            <a:ext cx="978195" cy="82933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166376-BC4F-CFB6-67A7-0AABE9CCF74F}"/>
              </a:ext>
            </a:extLst>
          </p:cNvPr>
          <p:cNvSpPr/>
          <p:nvPr/>
        </p:nvSpPr>
        <p:spPr>
          <a:xfrm>
            <a:off x="8059479" y="4837814"/>
            <a:ext cx="2275368" cy="9781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obj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A8D5DA-FCB3-E330-CB56-0F77BE61CDEE}"/>
              </a:ext>
            </a:extLst>
          </p:cNvPr>
          <p:cNvSpPr txBox="1"/>
          <p:nvPr/>
        </p:nvSpPr>
        <p:spPr>
          <a:xfrm>
            <a:off x="5734296" y="5571460"/>
            <a:ext cx="12266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bp-&gt;draw()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FBFE25-7B62-DA91-1C54-5171D164180A}"/>
              </a:ext>
            </a:extLst>
          </p:cNvPr>
          <p:cNvGrpSpPr/>
          <p:nvPr/>
        </p:nvGrpSpPr>
        <p:grpSpPr>
          <a:xfrm>
            <a:off x="6581394" y="3030137"/>
            <a:ext cx="3820320" cy="2343327"/>
            <a:chOff x="6581394" y="3030137"/>
            <a:chExt cx="3820320" cy="234332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38EF42-F1C3-5B90-FFD5-8B211E427CBB}"/>
                    </a:ext>
                  </a:extLst>
                </p14:cNvPr>
                <p14:cNvContentPartPr/>
                <p14:nvPr/>
              </p14:nvContentPartPr>
              <p14:xfrm>
                <a:off x="6626784" y="5203184"/>
                <a:ext cx="1375560" cy="4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38EF42-F1C3-5B90-FFD5-8B211E427C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0664" y="5197064"/>
                  <a:ext cx="13878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4DDD0D4-12E0-D5A0-6616-855F72247D91}"/>
                    </a:ext>
                  </a:extLst>
                </p14:cNvPr>
                <p14:cNvContentPartPr/>
                <p14:nvPr/>
              </p14:nvContentPartPr>
              <p14:xfrm>
                <a:off x="7824144" y="5109224"/>
                <a:ext cx="235080" cy="264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4DDD0D4-12E0-D5A0-6616-855F72247D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024" y="5103104"/>
                  <a:ext cx="2473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1640A0-F200-5683-30EB-51553F222F6A}"/>
                    </a:ext>
                  </a:extLst>
                </p14:cNvPr>
                <p14:cNvContentPartPr/>
                <p14:nvPr/>
              </p14:nvContentPartPr>
              <p14:xfrm>
                <a:off x="6581394" y="3219857"/>
                <a:ext cx="3820320" cy="1788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1640A0-F200-5683-30EB-51553F222F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75274" y="3213737"/>
                  <a:ext cx="3832560" cy="18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EA182E-3A4E-BF13-60DC-0FF123F6CA61}"/>
                    </a:ext>
                  </a:extLst>
                </p14:cNvPr>
                <p14:cNvContentPartPr/>
                <p14:nvPr/>
              </p14:nvContentPartPr>
              <p14:xfrm>
                <a:off x="8848674" y="3030137"/>
                <a:ext cx="303480" cy="56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EA182E-3A4E-BF13-60DC-0FF123F6CA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42554" y="3024017"/>
                  <a:ext cx="315720" cy="57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5931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4CC5D8-233A-9B55-9CB4-0EDCCC46C2B8}"/>
              </a:ext>
            </a:extLst>
          </p:cNvPr>
          <p:cNvSpPr txBox="1"/>
          <p:nvPr/>
        </p:nvSpPr>
        <p:spPr>
          <a:xfrm>
            <a:off x="85060" y="0"/>
            <a:ext cx="53907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FF33CC"/>
              </a:solidFill>
              <a:highlight>
                <a:srgbClr val="FFFF00"/>
              </a:highlight>
            </a:endParaRPr>
          </a:p>
          <a:p>
            <a:r>
              <a:rPr lang="en-US" dirty="0">
                <a:solidFill>
                  <a:srgbClr val="FF33CC"/>
                </a:solidFill>
                <a:highlight>
                  <a:srgbClr val="FFFF00"/>
                </a:highlight>
              </a:rPr>
              <a:t>//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pointers and references of abstract class type.</a:t>
            </a:r>
            <a:endParaRPr lang="en-US" dirty="0">
              <a:solidFill>
                <a:srgbClr val="FF33CC"/>
              </a:solidFill>
              <a:highlight>
                <a:srgbClr val="FFFF00"/>
              </a:highlight>
            </a:endParaRPr>
          </a:p>
          <a:p>
            <a:r>
              <a:rPr lang="en-US" dirty="0">
                <a:solidFill>
                  <a:srgbClr val="FF33CC"/>
                </a:solidFill>
              </a:rPr>
              <a:t>class Animal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virtual void </a:t>
            </a:r>
            <a:r>
              <a:rPr lang="en-US" dirty="0" err="1"/>
              <a:t>makeSound</a:t>
            </a:r>
            <a:r>
              <a:rPr lang="en-US" dirty="0"/>
              <a:t>() const = 0;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rgbClr val="FF33CC"/>
                </a:solidFill>
              </a:rPr>
              <a:t>class Dog : public Animal </a:t>
            </a:r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void </a:t>
            </a:r>
            <a:r>
              <a:rPr lang="en-US" dirty="0" err="1"/>
              <a:t>makeSound</a:t>
            </a:r>
            <a:r>
              <a:rPr lang="en-US" dirty="0"/>
              <a:t>() const override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"Woof! Woof!\n";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rgbClr val="FF33CC"/>
                </a:solidFill>
              </a:rPr>
              <a:t>class Cat : public Animal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void </a:t>
            </a:r>
            <a:r>
              <a:rPr lang="en-US" dirty="0" err="1"/>
              <a:t>makeSound</a:t>
            </a:r>
            <a:r>
              <a:rPr lang="en-US" dirty="0"/>
              <a:t>() const override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"Meow!\n";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07305-1894-3923-FBA9-E0FD444C5DB9}"/>
              </a:ext>
            </a:extLst>
          </p:cNvPr>
          <p:cNvSpPr txBox="1"/>
          <p:nvPr/>
        </p:nvSpPr>
        <p:spPr>
          <a:xfrm>
            <a:off x="5653861" y="-348297"/>
            <a:ext cx="6371561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Animal* animals[2]; </a:t>
            </a:r>
            <a:r>
              <a:rPr lang="en-US" dirty="0">
                <a:highlight>
                  <a:srgbClr val="FFFF00"/>
                </a:highlight>
              </a:rPr>
              <a:t>//creating  2 pointers of Abstract class</a:t>
            </a:r>
          </a:p>
          <a:p>
            <a:endParaRPr lang="en-US" dirty="0"/>
          </a:p>
          <a:p>
            <a:r>
              <a:rPr lang="en-US" dirty="0"/>
              <a:t>    Dog </a:t>
            </a:r>
            <a:r>
              <a:rPr lang="en-US" dirty="0" err="1"/>
              <a:t>myDog</a:t>
            </a:r>
            <a:r>
              <a:rPr lang="en-US" dirty="0"/>
              <a:t>; //Creating Dog object</a:t>
            </a:r>
          </a:p>
          <a:p>
            <a:r>
              <a:rPr lang="en-US" dirty="0"/>
              <a:t>    Cat </a:t>
            </a:r>
            <a:r>
              <a:rPr lang="en-US" dirty="0" err="1"/>
              <a:t>myCat</a:t>
            </a:r>
            <a:r>
              <a:rPr lang="en-US" dirty="0"/>
              <a:t>; //Crating Cat object</a:t>
            </a:r>
          </a:p>
          <a:p>
            <a:endParaRPr lang="en-US" dirty="0"/>
          </a:p>
          <a:p>
            <a:r>
              <a:rPr lang="en-US" dirty="0"/>
              <a:t>    animals[0] = &amp;</a:t>
            </a:r>
            <a:r>
              <a:rPr lang="en-US" dirty="0" err="1"/>
              <a:t>myDog</a:t>
            </a:r>
            <a:r>
              <a:rPr lang="en-US" dirty="0"/>
              <a:t>;</a:t>
            </a:r>
          </a:p>
          <a:p>
            <a:r>
              <a:rPr lang="en-US" dirty="0"/>
              <a:t>    animals[1] = &amp;</a:t>
            </a:r>
            <a:r>
              <a:rPr lang="en-US" dirty="0" err="1"/>
              <a:t>myCat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animals[0]-&gt;</a:t>
            </a:r>
            <a:r>
              <a:rPr lang="en-US" dirty="0" err="1"/>
              <a:t>makeSound</a:t>
            </a:r>
            <a:r>
              <a:rPr lang="en-US" dirty="0"/>
              <a:t>(); //Woof! Woof!</a:t>
            </a:r>
          </a:p>
          <a:p>
            <a:r>
              <a:rPr lang="en-US" dirty="0"/>
              <a:t>    animals[1]-&gt;</a:t>
            </a:r>
            <a:r>
              <a:rPr lang="en-US" dirty="0" err="1"/>
              <a:t>makeSound</a:t>
            </a:r>
            <a:r>
              <a:rPr lang="en-US" dirty="0"/>
              <a:t>();// Meow!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>
                <a:solidFill>
                  <a:srgbClr val="FF33CC"/>
                </a:solidFill>
              </a:rPr>
              <a:t>//</a:t>
            </a:r>
            <a:r>
              <a:rPr lang="en-US" b="1" i="0" dirty="0">
                <a:solidFill>
                  <a:srgbClr val="FF33CC"/>
                </a:solidFill>
                <a:effectLst/>
                <a:latin typeface="Nunito" pitchFamily="2" charset="0"/>
              </a:rPr>
              <a:t>combining the two statements from two classes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Output:</a:t>
            </a:r>
          </a:p>
          <a:p>
            <a:r>
              <a:rPr lang="en-US" dirty="0"/>
              <a:t>Woof! Woof!</a:t>
            </a:r>
          </a:p>
          <a:p>
            <a:r>
              <a:rPr lang="en-US" dirty="0"/>
              <a:t>Meow!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4CC5D8-233A-9B55-9CB4-0EDCCC46C2B8}"/>
              </a:ext>
            </a:extLst>
          </p:cNvPr>
          <p:cNvSpPr txBox="1"/>
          <p:nvPr/>
        </p:nvSpPr>
        <p:spPr>
          <a:xfrm>
            <a:off x="85060" y="0"/>
            <a:ext cx="6379535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// Abstract class with constructors</a:t>
            </a:r>
          </a:p>
          <a:p>
            <a:r>
              <a:rPr lang="en-US" dirty="0"/>
              <a:t>class Shape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// Constructor in the abstract class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Shape(int x, int y) : x(x), y(y) {}</a:t>
            </a:r>
          </a:p>
          <a:p>
            <a:r>
              <a:rPr lang="en-US" dirty="0">
                <a:highlight>
                  <a:srgbClr val="00FF00"/>
                </a:highlight>
              </a:rPr>
              <a:t>       virtual void draw() const = 0; 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//pure virtual function</a:t>
            </a:r>
          </a:p>
          <a:p>
            <a:r>
              <a:rPr lang="en-US" dirty="0"/>
              <a:t>       void move(int </a:t>
            </a:r>
            <a:r>
              <a:rPr lang="en-US" dirty="0" err="1"/>
              <a:t>newX</a:t>
            </a:r>
            <a:r>
              <a:rPr lang="en-US" dirty="0"/>
              <a:t>, int </a:t>
            </a:r>
            <a:r>
              <a:rPr lang="en-US" dirty="0" err="1"/>
              <a:t>newY</a:t>
            </a:r>
            <a:r>
              <a:rPr lang="en-US" dirty="0"/>
              <a:t>) {</a:t>
            </a:r>
          </a:p>
          <a:p>
            <a:r>
              <a:rPr lang="en-US" dirty="0"/>
              <a:t>        x = </a:t>
            </a:r>
            <a:r>
              <a:rPr lang="en-US" dirty="0" err="1"/>
              <a:t>newX</a:t>
            </a:r>
            <a:r>
              <a:rPr lang="en-US" dirty="0"/>
              <a:t>;         y = </a:t>
            </a:r>
            <a:r>
              <a:rPr lang="en-US" dirty="0" err="1"/>
              <a:t>newY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"Shape moved to x=" &lt;&lt; </a:t>
            </a:r>
            <a:r>
              <a:rPr lang="en-US" dirty="0" err="1"/>
              <a:t>newX</a:t>
            </a:r>
            <a:r>
              <a:rPr lang="en-US" dirty="0"/>
              <a:t> &lt;&lt; " y=" &lt;&lt; </a:t>
            </a:r>
            <a:r>
              <a:rPr lang="en-US" dirty="0" err="1"/>
              <a:t>newY</a:t>
            </a:r>
            <a:r>
              <a:rPr lang="en-US" dirty="0"/>
              <a:t> 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protected:    int x, y;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class Circle : public Shape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    Circle(int x, int y, int radius) : Shape(x, y), radius(radius) {}</a:t>
            </a:r>
          </a:p>
          <a:p>
            <a:r>
              <a:rPr lang="en-US" dirty="0"/>
              <a:t> void draw() 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"Drawing a circle at x=" &lt;&lt; x &lt;&lt; " y=" &lt;&lt; y &lt;&lt; " with    </a:t>
            </a:r>
          </a:p>
          <a:p>
            <a:r>
              <a:rPr lang="en-US" dirty="0"/>
              <a:t>  radius=" &lt;&lt; radius;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private:    int radius; 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07305-1894-3923-FBA9-E0FD444C5DB9}"/>
              </a:ext>
            </a:extLst>
          </p:cNvPr>
          <p:cNvSpPr txBox="1"/>
          <p:nvPr/>
        </p:nvSpPr>
        <p:spPr>
          <a:xfrm>
            <a:off x="6613451" y="0"/>
            <a:ext cx="5295013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>
                <a:highlight>
                  <a:srgbClr val="FFFF00"/>
                </a:highlight>
              </a:rPr>
              <a:t>Circle circle(5, 10, 8);</a:t>
            </a:r>
          </a:p>
          <a:p>
            <a:endParaRPr lang="en-US" dirty="0"/>
          </a:p>
          <a:p>
            <a:r>
              <a:rPr lang="en-US" dirty="0"/>
              <a:t>    // Calling methods on the object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circle.draw</a:t>
            </a:r>
            <a:r>
              <a:rPr lang="en-US" dirty="0">
                <a:highlight>
                  <a:srgbClr val="FFFF00"/>
                </a:highlight>
              </a:rPr>
              <a:t>(); </a:t>
            </a:r>
          </a:p>
          <a:p>
            <a:r>
              <a:rPr lang="en-US" dirty="0"/>
              <a:t>// Calls the draw method in the Circle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circle.move</a:t>
            </a:r>
            <a:r>
              <a:rPr lang="en-US" dirty="0">
                <a:highlight>
                  <a:srgbClr val="FFFF00"/>
                </a:highlight>
              </a:rPr>
              <a:t>(8, 15); </a:t>
            </a:r>
          </a:p>
          <a:p>
            <a:r>
              <a:rPr lang="en-US" dirty="0"/>
              <a:t>// Calls the move method in the Shape class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737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F02CF9-7182-1DAE-5418-3AC89149CB2A}"/>
              </a:ext>
            </a:extLst>
          </p:cNvPr>
          <p:cNvSpPr txBox="1"/>
          <p:nvPr/>
        </p:nvSpPr>
        <p:spPr>
          <a:xfrm>
            <a:off x="1" y="0"/>
            <a:ext cx="6124352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// Abstract class </a:t>
            </a:r>
            <a:r>
              <a:rPr lang="en-US" dirty="0" err="1"/>
              <a:t>BankAccount</a:t>
            </a:r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class </a:t>
            </a:r>
            <a:r>
              <a:rPr lang="en-US" b="1" dirty="0" err="1">
                <a:highlight>
                  <a:srgbClr val="FFFF00"/>
                </a:highlight>
              </a:rPr>
              <a:t>BankAccount</a:t>
            </a:r>
            <a:r>
              <a:rPr lang="en-US" b="1" dirty="0">
                <a:highlight>
                  <a:srgbClr val="FFFF00"/>
                </a:highlight>
              </a:rPr>
              <a:t> {  //abstract class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// Constructor with initial balance</a:t>
            </a:r>
          </a:p>
          <a:p>
            <a:r>
              <a:rPr lang="en-US" dirty="0"/>
              <a:t>  </a:t>
            </a:r>
            <a:r>
              <a:rPr lang="en-US" dirty="0" err="1"/>
              <a:t>BankAccount</a:t>
            </a:r>
            <a:r>
              <a:rPr lang="en-US" dirty="0"/>
              <a:t>(double </a:t>
            </a:r>
            <a:r>
              <a:rPr lang="en-US" dirty="0" err="1"/>
              <a:t>initialBalance</a:t>
            </a:r>
            <a:r>
              <a:rPr lang="en-US" dirty="0"/>
              <a:t>) : balance(</a:t>
            </a:r>
            <a:r>
              <a:rPr lang="en-US" dirty="0" err="1"/>
              <a:t>initialBalance</a:t>
            </a:r>
            <a:r>
              <a:rPr lang="en-US" dirty="0"/>
              <a:t>) {}</a:t>
            </a:r>
          </a:p>
          <a:p>
            <a:r>
              <a:rPr lang="en-US" dirty="0"/>
              <a:t>    // Abstract methods for deposit and withdrawal</a:t>
            </a:r>
          </a:p>
          <a:p>
            <a:r>
              <a:rPr lang="en-US" dirty="0">
                <a:solidFill>
                  <a:srgbClr val="FF0000"/>
                </a:solidFill>
              </a:rPr>
              <a:t>    virtual void deposit(double amount) = 0;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2060"/>
                </a:solidFill>
              </a:rPr>
              <a:t>virtual void withdraw(double amount) = 0;</a:t>
            </a:r>
          </a:p>
          <a:p>
            <a:r>
              <a:rPr lang="en-US" dirty="0"/>
              <a:t>     double </a:t>
            </a:r>
            <a:r>
              <a:rPr lang="en-US" dirty="0" err="1"/>
              <a:t>getBalance</a:t>
            </a:r>
            <a:r>
              <a:rPr lang="en-US" dirty="0"/>
              <a:t>() const {        return balance;     }</a:t>
            </a:r>
          </a:p>
          <a:p>
            <a:r>
              <a:rPr lang="en-US" dirty="0"/>
              <a:t>protected:     double balance;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// Concrete subclass </a:t>
            </a:r>
            <a:r>
              <a:rPr lang="en-US" dirty="0" err="1"/>
              <a:t>SavingsAccount</a:t>
            </a:r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class </a:t>
            </a:r>
            <a:r>
              <a:rPr lang="en-US" b="1" dirty="0" err="1">
                <a:highlight>
                  <a:srgbClr val="FFFF00"/>
                </a:highlight>
              </a:rPr>
              <a:t>SavingsAccount</a:t>
            </a:r>
            <a:r>
              <a:rPr lang="en-US" b="1" dirty="0">
                <a:highlight>
                  <a:srgbClr val="FFFF00"/>
                </a:highlight>
              </a:rPr>
              <a:t> : public </a:t>
            </a:r>
            <a:r>
              <a:rPr lang="en-US" b="1" dirty="0" err="1">
                <a:highlight>
                  <a:srgbClr val="FFFF00"/>
                </a:highlight>
              </a:rPr>
              <a:t>BankAccount</a:t>
            </a:r>
            <a:r>
              <a:rPr lang="en-US" b="1" dirty="0">
                <a:highlight>
                  <a:srgbClr val="FFFF00"/>
                </a:highlight>
              </a:rPr>
              <a:t> {  //savings account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    </a:t>
            </a:r>
            <a:r>
              <a:rPr lang="en-US" dirty="0" err="1"/>
              <a:t>SavingsAccount</a:t>
            </a:r>
            <a:r>
              <a:rPr lang="en-US" dirty="0"/>
              <a:t>(double </a:t>
            </a:r>
            <a:r>
              <a:rPr lang="en-US" dirty="0" err="1"/>
              <a:t>initialBalance</a:t>
            </a:r>
            <a:r>
              <a:rPr lang="en-US" dirty="0"/>
              <a:t>, double </a:t>
            </a:r>
            <a:r>
              <a:rPr lang="en-US" dirty="0" err="1"/>
              <a:t>interestRate</a:t>
            </a:r>
            <a:r>
              <a:rPr lang="en-US" dirty="0"/>
              <a:t>)</a:t>
            </a:r>
          </a:p>
          <a:p>
            <a:r>
              <a:rPr lang="en-US" dirty="0"/>
              <a:t>        : </a:t>
            </a:r>
            <a:r>
              <a:rPr lang="en-US" dirty="0" err="1"/>
              <a:t>BankAccount</a:t>
            </a:r>
            <a:r>
              <a:rPr lang="en-US" dirty="0"/>
              <a:t>(</a:t>
            </a:r>
            <a:r>
              <a:rPr lang="en-US" dirty="0" err="1"/>
              <a:t>initialBalance</a:t>
            </a:r>
            <a:r>
              <a:rPr lang="en-US" dirty="0"/>
              <a:t>), </a:t>
            </a:r>
            <a:r>
              <a:rPr lang="en-US" dirty="0" err="1"/>
              <a:t>interestRate</a:t>
            </a:r>
            <a:r>
              <a:rPr lang="en-US" dirty="0"/>
              <a:t>(</a:t>
            </a:r>
            <a:r>
              <a:rPr lang="en-US" dirty="0" err="1"/>
              <a:t>interestRate</a:t>
            </a:r>
            <a:r>
              <a:rPr lang="en-US" dirty="0"/>
              <a:t>) {}</a:t>
            </a:r>
          </a:p>
          <a:p>
            <a:r>
              <a:rPr lang="en-US" b="1" dirty="0"/>
              <a:t>void deposit(double amt)  {</a:t>
            </a:r>
          </a:p>
          <a:p>
            <a:r>
              <a:rPr lang="en-US" dirty="0"/>
              <a:t>        if (amt &gt; 0) {</a:t>
            </a:r>
          </a:p>
          <a:p>
            <a:r>
              <a:rPr lang="en-US" dirty="0"/>
              <a:t>            balance += amt;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"Deposited: Rs." &lt;&lt; amt;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"Invalid deposit amount.";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A20E6-4697-AE5C-5EB1-FF21B4815C4A}"/>
              </a:ext>
            </a:extLst>
          </p:cNvPr>
          <p:cNvSpPr txBox="1"/>
          <p:nvPr/>
        </p:nvSpPr>
        <p:spPr>
          <a:xfrm>
            <a:off x="6067648" y="-4335"/>
            <a:ext cx="6124352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      void withdraw(double amt) override {</a:t>
            </a:r>
          </a:p>
          <a:p>
            <a:r>
              <a:rPr lang="en-US" dirty="0"/>
              <a:t>        if (amount &gt; 0 &amp;&amp; balance &gt;= amt) {</a:t>
            </a:r>
          </a:p>
          <a:p>
            <a:r>
              <a:rPr lang="en-US" dirty="0"/>
              <a:t>            </a:t>
            </a:r>
            <a:r>
              <a:rPr lang="en-US" dirty="0" err="1"/>
              <a:t>bal</a:t>
            </a:r>
            <a:r>
              <a:rPr lang="en-US" dirty="0"/>
              <a:t> -= amt;</a:t>
            </a:r>
          </a:p>
          <a:p>
            <a:r>
              <a:rPr lang="en-US" dirty="0"/>
              <a:t>           </a:t>
            </a:r>
            <a:r>
              <a:rPr lang="en-US" dirty="0" err="1"/>
              <a:t>cout</a:t>
            </a:r>
            <a:r>
              <a:rPr lang="en-US" dirty="0"/>
              <a:t> &lt;&lt; "Withdrawn: Rs." &lt;&lt; amt;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</a:t>
            </a:r>
            <a:r>
              <a:rPr lang="en-US" dirty="0" err="1"/>
              <a:t>cout</a:t>
            </a:r>
            <a:r>
              <a:rPr lang="en-US" dirty="0"/>
              <a:t> &lt;&lt; "Invalid withdrawal amount or insufficient bal.";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b="1" dirty="0"/>
              <a:t>void </a:t>
            </a:r>
            <a:r>
              <a:rPr lang="en-US" b="1" dirty="0" err="1"/>
              <a:t>calculateInterest</a:t>
            </a:r>
            <a:r>
              <a:rPr lang="en-US" b="1" dirty="0"/>
              <a:t>() {</a:t>
            </a:r>
          </a:p>
          <a:p>
            <a:r>
              <a:rPr lang="en-US" dirty="0"/>
              <a:t>        double interest = </a:t>
            </a:r>
            <a:r>
              <a:rPr lang="en-US" dirty="0" err="1"/>
              <a:t>bal</a:t>
            </a:r>
            <a:r>
              <a:rPr lang="en-US" dirty="0"/>
              <a:t> * rate / 100;</a:t>
            </a:r>
          </a:p>
          <a:p>
            <a:r>
              <a:rPr lang="en-US" dirty="0"/>
              <a:t>        </a:t>
            </a:r>
            <a:r>
              <a:rPr lang="en-US" dirty="0" err="1"/>
              <a:t>bal</a:t>
            </a:r>
            <a:r>
              <a:rPr lang="en-US" dirty="0"/>
              <a:t> += interest;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"Interest calculated and added: Rs." &lt;&lt; interest;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private:     double rate;</a:t>
            </a:r>
          </a:p>
          <a:p>
            <a:r>
              <a:rPr lang="en-US" dirty="0"/>
              <a:t>};</a:t>
            </a:r>
          </a:p>
          <a:p>
            <a:r>
              <a:rPr lang="en-US" b="1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SavingsAccount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(1000, 5);</a:t>
            </a:r>
          </a:p>
          <a:p>
            <a:r>
              <a:rPr lang="en-US" dirty="0"/>
              <a:t>   </a:t>
            </a:r>
            <a:r>
              <a:rPr lang="en-US" dirty="0" err="1"/>
              <a:t>sa.deposit</a:t>
            </a:r>
            <a:r>
              <a:rPr lang="en-US" dirty="0"/>
              <a:t>(500); </a:t>
            </a:r>
            <a:r>
              <a:rPr lang="en-US" dirty="0" err="1"/>
              <a:t>sa.withdraw</a:t>
            </a:r>
            <a:r>
              <a:rPr lang="en-US" dirty="0"/>
              <a:t>(200); </a:t>
            </a:r>
            <a:r>
              <a:rPr lang="en-US" dirty="0" err="1"/>
              <a:t>sa.calculateInterest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"Final Balance: Rs." &lt;&lt; </a:t>
            </a:r>
            <a:r>
              <a:rPr lang="en-US" dirty="0" err="1"/>
              <a:t>sa.getBalance</a:t>
            </a:r>
            <a:r>
              <a:rPr lang="en-US" dirty="0"/>
              <a:t>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09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2F05159-143C-B3A9-C3EB-B1CF8EB12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3ED35-EAA2-3185-F94C-A763D1ACA51F}"/>
              </a:ext>
            </a:extLst>
          </p:cNvPr>
          <p:cNvSpPr txBox="1"/>
          <p:nvPr/>
        </p:nvSpPr>
        <p:spPr>
          <a:xfrm>
            <a:off x="103667" y="135791"/>
            <a:ext cx="5552854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//creating abstract class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Shape //abstract class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width, 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set_values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width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height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virtual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3A3A3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Rectangle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area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width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3BFDF-1BC6-D946-BD98-A9BA78D01661}"/>
              </a:ext>
            </a:extLst>
          </p:cNvPr>
          <p:cNvSpPr txBox="1"/>
          <p:nvPr/>
        </p:nvSpPr>
        <p:spPr>
          <a:xfrm>
            <a:off x="5990561" y="135791"/>
            <a:ext cx="6097772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Triangle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p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area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width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height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main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A3A3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Rectangle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Triangle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trgl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ptr1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ptr2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trgl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A3A3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tr1-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set_values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ptr2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set_values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ptr1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ptr2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output: 2010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609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A9AC24-C07F-3316-3F8F-4B0EF71C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__Source_Sans_Pro_fea366"/>
              </a:rPr>
              <a:t>Virtual Destructor in C++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0354D-7091-2A58-18B5-11E4BD29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0780"/>
            <a:ext cx="5819442" cy="5376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3EECC-94DB-C5B5-72A0-5113B87C947A}"/>
              </a:ext>
            </a:extLst>
          </p:cNvPr>
          <p:cNvSpPr txBox="1"/>
          <p:nvPr/>
        </p:nvSpPr>
        <p:spPr>
          <a:xfrm>
            <a:off x="6269716" y="989679"/>
            <a:ext cx="59222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sng" dirty="0">
                <a:solidFill>
                  <a:srgbClr val="124265"/>
                </a:solidFill>
                <a:effectLst/>
                <a:latin typeface="Raleway" pitchFamily="2" charset="0"/>
              </a:rPr>
              <a:t>Destructor call sequence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124265"/>
                </a:solidFill>
                <a:effectLst/>
                <a:latin typeface="Raleway" pitchFamily="2" charset="0"/>
              </a:rPr>
              <a:t>First derived class will be destroyed and then base class</a:t>
            </a:r>
          </a:p>
        </p:txBody>
      </p:sp>
      <p:pic>
        <p:nvPicPr>
          <p:cNvPr id="3080" name="Picture 8" descr="destructor call sequence">
            <a:extLst>
              <a:ext uri="{FF2B5EF4-FFF2-40B4-BE49-F238E27FC236}">
                <a16:creationId xmlns:a16="http://schemas.microsoft.com/office/drawing/2014/main" id="{26B3CE38-1C72-CC1B-BE98-1D21B86A5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3"/>
          <a:stretch/>
        </p:blipFill>
        <p:spPr bwMode="auto">
          <a:xfrm>
            <a:off x="7128439" y="2328643"/>
            <a:ext cx="3010983" cy="340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02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A9AC24-C07F-3316-3F8F-4B0EF71C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__Source_Sans_Pro_fea366"/>
              </a:rPr>
              <a:t>Virtual Destructor in C++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56132-F68B-BE07-3457-6957075B8E40}"/>
              </a:ext>
            </a:extLst>
          </p:cNvPr>
          <p:cNvSpPr txBox="1"/>
          <p:nvPr/>
        </p:nvSpPr>
        <p:spPr>
          <a:xfrm>
            <a:off x="93035" y="872721"/>
            <a:ext cx="591436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destructor in C++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 member function of a class </a:t>
            </a: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used to free the space occupied by or delete an object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of the class that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goes out of scope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Deleting a derived class object using a pointer of base class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type that has a non-virtual destructor results in </a:t>
            </a:r>
            <a:r>
              <a:rPr lang="en-US" b="1" i="0" dirty="0">
                <a:solidFill>
                  <a:srgbClr val="C00000"/>
                </a:solidFill>
                <a:effectLst/>
                <a:latin typeface="Nunito" pitchFamily="2" charset="0"/>
              </a:rPr>
              <a:t>undefined behavior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To correct this situation, the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base class should be defined with a virtual destructor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</a:t>
            </a: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virtual destructor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is used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to free up the memory space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allocated by the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derived class object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or instance while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deleting instances of the derived class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using a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base class pointer object.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5AAC6-885E-C0A6-52D7-752C9802B3A4}"/>
              </a:ext>
            </a:extLst>
          </p:cNvPr>
          <p:cNvSpPr txBox="1"/>
          <p:nvPr/>
        </p:nvSpPr>
        <p:spPr>
          <a:xfrm>
            <a:off x="6094228" y="629967"/>
            <a:ext cx="6097772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// CPP program </a:t>
            </a:r>
            <a:r>
              <a:rPr lang="en-US" dirty="0">
                <a:solidFill>
                  <a:srgbClr val="FF0000"/>
                </a:solidFill>
              </a:rPr>
              <a:t>without virtual destructor </a:t>
            </a:r>
          </a:p>
          <a:p>
            <a:r>
              <a:rPr lang="en-US" dirty="0"/>
              <a:t>// causing undefined behavior</a:t>
            </a:r>
          </a:p>
          <a:p>
            <a:r>
              <a:rPr lang="en-US" dirty="0">
                <a:solidFill>
                  <a:srgbClr val="C00000"/>
                </a:solidFill>
              </a:rPr>
              <a:t>class base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base(){ </a:t>
            </a:r>
            <a:r>
              <a:rPr lang="en-US" dirty="0" err="1"/>
              <a:t>cout</a:t>
            </a:r>
            <a:r>
              <a:rPr lang="en-US" dirty="0"/>
              <a:t> &lt;&lt; "Constructing base\n"; }</a:t>
            </a:r>
          </a:p>
          <a:p>
            <a:r>
              <a:rPr lang="en-US" dirty="0"/>
              <a:t>   </a:t>
            </a:r>
            <a:r>
              <a:rPr lang="en-US" b="1" dirty="0">
                <a:highlight>
                  <a:srgbClr val="FFFF00"/>
                </a:highlight>
              </a:rPr>
              <a:t>~base()	{ </a:t>
            </a:r>
            <a:r>
              <a:rPr lang="en-US" b="1" dirty="0" err="1">
                <a:highlight>
                  <a:srgbClr val="FFFF00"/>
                </a:highlight>
              </a:rPr>
              <a:t>cout</a:t>
            </a:r>
            <a:r>
              <a:rPr lang="en-US" b="1" dirty="0">
                <a:highlight>
                  <a:srgbClr val="FFFF00"/>
                </a:highlight>
              </a:rPr>
              <a:t>&lt;&lt; "Destructing base\n"; }</a:t>
            </a:r>
            <a:r>
              <a:rPr lang="en-US" dirty="0"/>
              <a:t>	 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rgbClr val="C00000"/>
                </a:solidFill>
              </a:rPr>
              <a:t>class derived: public base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derived() 	{ </a:t>
            </a:r>
            <a:r>
              <a:rPr lang="en-US" dirty="0" err="1"/>
              <a:t>cout</a:t>
            </a:r>
            <a:r>
              <a:rPr lang="en-US" dirty="0"/>
              <a:t> &lt;&lt; "Constructing derived\n"; }</a:t>
            </a:r>
          </a:p>
          <a:p>
            <a:r>
              <a:rPr lang="en-US" dirty="0"/>
              <a:t>~derived()  { </a:t>
            </a:r>
            <a:r>
              <a:rPr lang="en-US" dirty="0" err="1"/>
              <a:t>cout</a:t>
            </a:r>
            <a:r>
              <a:rPr lang="en-US" dirty="0"/>
              <a:t> &lt;&lt; "Destructing derived\n";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   </a:t>
            </a:r>
            <a:r>
              <a:rPr lang="en-US" b="1" dirty="0"/>
              <a:t>derived *d = new derived(); </a:t>
            </a:r>
          </a:p>
          <a:p>
            <a:r>
              <a:rPr lang="en-US" dirty="0"/>
              <a:t>     base *b = d;</a:t>
            </a:r>
          </a:p>
          <a:p>
            <a:pPr algn="just"/>
            <a:r>
              <a:rPr lang="en-US" dirty="0"/>
              <a:t>    </a:t>
            </a:r>
            <a:r>
              <a:rPr lang="en-US" b="1" dirty="0">
                <a:highlight>
                  <a:srgbClr val="FFFF00"/>
                </a:highlight>
              </a:rPr>
              <a:t>delete b;  //deletes memory for base class object only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38F89-B73D-9E6D-152E-474D34A3837E}"/>
              </a:ext>
            </a:extLst>
          </p:cNvPr>
          <p:cNvSpPr txBox="1"/>
          <p:nvPr/>
        </p:nvSpPr>
        <p:spPr>
          <a:xfrm>
            <a:off x="6051698" y="5657671"/>
            <a:ext cx="6182832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Output</a:t>
            </a:r>
          </a:p>
          <a:p>
            <a:r>
              <a:rPr lang="en-US" dirty="0"/>
              <a:t>Constructing base</a:t>
            </a:r>
          </a:p>
          <a:p>
            <a:r>
              <a:rPr lang="en-US" dirty="0"/>
              <a:t>Constructing derived</a:t>
            </a:r>
          </a:p>
          <a:p>
            <a:r>
              <a:rPr lang="en-US" dirty="0"/>
              <a:t>Destructing base              </a:t>
            </a:r>
            <a:r>
              <a:rPr lang="en-US" i="1" dirty="0">
                <a:solidFill>
                  <a:srgbClr val="FF0000"/>
                </a:solidFill>
              </a:rPr>
              <a:t>//what about Destructing derived?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1BA2DB-F9F6-96C5-334B-996622B24C17}"/>
              </a:ext>
            </a:extLst>
          </p:cNvPr>
          <p:cNvGrpSpPr/>
          <p:nvPr/>
        </p:nvGrpSpPr>
        <p:grpSpPr>
          <a:xfrm>
            <a:off x="7283034" y="1966722"/>
            <a:ext cx="4137840" cy="2924280"/>
            <a:chOff x="7283034" y="1966722"/>
            <a:chExt cx="4137840" cy="29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6E378D4-4BD1-B793-44D0-B198B330958F}"/>
                    </a:ext>
                  </a:extLst>
                </p14:cNvPr>
                <p14:cNvContentPartPr/>
                <p14:nvPr/>
              </p14:nvContentPartPr>
              <p14:xfrm>
                <a:off x="7283034" y="1997682"/>
                <a:ext cx="4137840" cy="2893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6E378D4-4BD1-B793-44D0-B198B330958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76914" y="1991562"/>
                  <a:ext cx="4150080" cy="29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58A05C1-8513-9D7F-6D33-DB8062D657CD}"/>
                    </a:ext>
                  </a:extLst>
                </p14:cNvPr>
                <p14:cNvContentPartPr/>
                <p14:nvPr/>
              </p14:nvContentPartPr>
              <p14:xfrm>
                <a:off x="10209834" y="1966722"/>
                <a:ext cx="220680" cy="233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58A05C1-8513-9D7F-6D33-DB8062D657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03714" y="1960602"/>
                  <a:ext cx="232920" cy="245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08BED3-9661-6064-E9F8-82BA6A4DF01F}"/>
              </a:ext>
            </a:extLst>
          </p:cNvPr>
          <p:cNvSpPr txBox="1"/>
          <p:nvPr/>
        </p:nvSpPr>
        <p:spPr>
          <a:xfrm>
            <a:off x="10701647" y="2774487"/>
            <a:ext cx="15985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Calls base class</a:t>
            </a:r>
          </a:p>
          <a:p>
            <a:r>
              <a:rPr lang="en-US" dirty="0"/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101614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Function Overriding</a:t>
            </a:r>
            <a:endParaRPr lang="en-US" sz="28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361EF-31F2-4556-D73E-9C7B078EB561}"/>
              </a:ext>
            </a:extLst>
          </p:cNvPr>
          <p:cNvSpPr txBox="1"/>
          <p:nvPr/>
        </p:nvSpPr>
        <p:spPr>
          <a:xfrm>
            <a:off x="0" y="659216"/>
            <a:ext cx="6358270" cy="603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61949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Söhne"/>
              </a:rPr>
              <a:t>When a 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member function </a:t>
            </a:r>
            <a:r>
              <a:rPr lang="en-US" b="1" dirty="0">
                <a:latin typeface="Söhne"/>
              </a:rPr>
              <a:t>of a base class is redefined in its derived class with the same parameters and return type, it is called 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FUNCTION OVERRIDING</a:t>
            </a:r>
          </a:p>
          <a:p>
            <a:pPr marL="76199" algn="just">
              <a:spcAft>
                <a:spcPts val="800"/>
              </a:spcAft>
            </a:pP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marL="76199" algn="just">
              <a:spcAft>
                <a:spcPts val="800"/>
              </a:spcAft>
            </a:pP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marL="76199" algn="just">
              <a:spcAft>
                <a:spcPts val="800"/>
              </a:spcAft>
            </a:pP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marL="76199" algn="just">
              <a:spcAft>
                <a:spcPts val="800"/>
              </a:spcAft>
            </a:pP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marL="76199" algn="just">
              <a:spcAft>
                <a:spcPts val="800"/>
              </a:spcAft>
            </a:pP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marL="76199" algn="just">
              <a:spcAft>
                <a:spcPts val="800"/>
              </a:spcAft>
            </a:pP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marL="76199" algn="just">
              <a:spcAft>
                <a:spcPts val="800"/>
              </a:spcAft>
            </a:pP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marL="76199" algn="just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öhne"/>
              </a:rPr>
              <a:t>Requirements for Overriding a Function</a:t>
            </a:r>
          </a:p>
          <a:p>
            <a:pPr marL="419099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latin typeface="Söhne"/>
              </a:rPr>
              <a:t>Inheritance should be there. </a:t>
            </a:r>
          </a:p>
          <a:p>
            <a:pPr marL="419099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  <a:latin typeface="Söhne"/>
              </a:rPr>
              <a:t>Function overriding cannot be done within a class. </a:t>
            </a:r>
          </a:p>
          <a:p>
            <a:pPr marL="419099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latin typeface="Söhne"/>
              </a:rPr>
              <a:t>For this we require a derived class and a base class.</a:t>
            </a:r>
          </a:p>
          <a:p>
            <a:pPr marL="419099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latin typeface="Söhne"/>
              </a:rPr>
              <a:t>Function that is redefined must have </a:t>
            </a:r>
            <a:r>
              <a:rPr lang="en-US" b="1" dirty="0">
                <a:solidFill>
                  <a:srgbClr val="0000FF"/>
                </a:solidFill>
                <a:latin typeface="Söhne"/>
              </a:rPr>
              <a:t>exactly the same declaration in both base and derived class,</a:t>
            </a:r>
            <a:r>
              <a:rPr lang="en-US" b="1" dirty="0">
                <a:latin typeface="Söhne"/>
              </a:rPr>
              <a:t> that means same name, same return type and same parameter list.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A6CD3-E313-AD31-3106-4FB3218CDF2B}"/>
              </a:ext>
            </a:extLst>
          </p:cNvPr>
          <p:cNvSpPr txBox="1"/>
          <p:nvPr/>
        </p:nvSpPr>
        <p:spPr>
          <a:xfrm>
            <a:off x="6472570" y="631322"/>
            <a:ext cx="5719430" cy="563231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 Base</a:t>
            </a:r>
          </a:p>
          <a:p>
            <a:r>
              <a:rPr lang="en-US" b="1" dirty="0"/>
              <a:t>{    public:</a:t>
            </a:r>
          </a:p>
          <a:p>
            <a:r>
              <a:rPr lang="en-US" b="1" dirty="0">
                <a:highlight>
                  <a:srgbClr val="FFFF00"/>
                </a:highlight>
              </a:rPr>
              <a:t>   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void show()    </a:t>
            </a:r>
            <a:r>
              <a:rPr lang="en-US" b="1" dirty="0">
                <a:highlight>
                  <a:srgbClr val="FFFF00"/>
                </a:highlight>
              </a:rPr>
              <a:t>{</a:t>
            </a:r>
          </a:p>
          <a:p>
            <a:r>
              <a:rPr lang="en-US" b="1" dirty="0"/>
              <a:t>        cout &lt;&lt; "Base class";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class Derived : public Base</a:t>
            </a:r>
          </a:p>
          <a:p>
            <a:r>
              <a:rPr lang="en-US" b="1" dirty="0"/>
              <a:t>{    public: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   void show()    { //overriding show() in derived</a:t>
            </a:r>
          </a:p>
          <a:p>
            <a:r>
              <a:rPr lang="en-US" b="1" dirty="0"/>
              <a:t>        cout &lt;&lt; "Derived Class";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};</a:t>
            </a:r>
          </a:p>
          <a:p>
            <a:endParaRPr lang="en-US" b="1" dirty="0"/>
          </a:p>
          <a:p>
            <a:r>
              <a:rPr lang="en-US" b="1" dirty="0"/>
              <a:t>int main()</a:t>
            </a:r>
          </a:p>
          <a:p>
            <a:r>
              <a:rPr lang="en-US" b="1" dirty="0"/>
              <a:t>{	Base b;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b.show</a:t>
            </a:r>
            <a:r>
              <a:rPr lang="en-US" b="1" dirty="0">
                <a:solidFill>
                  <a:srgbClr val="FF0000"/>
                </a:solidFill>
              </a:rPr>
              <a:t>(); //calling show() of Base</a:t>
            </a:r>
          </a:p>
          <a:p>
            <a:r>
              <a:rPr lang="en-US" b="1" dirty="0"/>
              <a:t>	Derived d;</a:t>
            </a:r>
          </a:p>
          <a:p>
            <a:r>
              <a:rPr lang="en-US" b="1" dirty="0"/>
              <a:t>                </a:t>
            </a:r>
            <a:r>
              <a:rPr lang="en-US" b="1" dirty="0" err="1">
                <a:solidFill>
                  <a:srgbClr val="C00000"/>
                </a:solidFill>
              </a:rPr>
              <a:t>d.show</a:t>
            </a:r>
            <a:r>
              <a:rPr lang="en-US" b="1" dirty="0">
                <a:solidFill>
                  <a:srgbClr val="C00000"/>
                </a:solidFill>
              </a:rPr>
              <a:t>(); // calling show() of Derived</a:t>
            </a:r>
          </a:p>
          <a:p>
            <a:r>
              <a:rPr lang="en-US" b="1" dirty="0"/>
              <a:t>	return 0; 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81A6C4-1CC8-BC17-25B1-902EAB7E8F7B}"/>
              </a:ext>
            </a:extLst>
          </p:cNvPr>
          <p:cNvGrpSpPr/>
          <p:nvPr/>
        </p:nvGrpSpPr>
        <p:grpSpPr>
          <a:xfrm>
            <a:off x="1529612" y="1871017"/>
            <a:ext cx="3709976" cy="2338927"/>
            <a:chOff x="3136900" y="3209182"/>
            <a:chExt cx="3709976" cy="23389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49767C-181C-F079-88AD-2239B9ACA3D7}"/>
                </a:ext>
              </a:extLst>
            </p:cNvPr>
            <p:cNvSpPr/>
            <p:nvPr/>
          </p:nvSpPr>
          <p:spPr>
            <a:xfrm>
              <a:off x="3136900" y="3209182"/>
              <a:ext cx="1117600" cy="7374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338D16-9BF8-AB27-2B62-6389AAC5EB08}"/>
                </a:ext>
              </a:extLst>
            </p:cNvPr>
            <p:cNvSpPr/>
            <p:nvPr/>
          </p:nvSpPr>
          <p:spPr>
            <a:xfrm>
              <a:off x="3136900" y="4533057"/>
              <a:ext cx="1117600" cy="7374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Derived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611A21-247B-A890-FD69-F5FFED523E0B}"/>
                </a:ext>
              </a:extLst>
            </p:cNvPr>
            <p:cNvSpPr txBox="1"/>
            <p:nvPr/>
          </p:nvSpPr>
          <p:spPr>
            <a:xfrm>
              <a:off x="4254500" y="3577903"/>
              <a:ext cx="13099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show( ){ ..} 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8C02C5-09DB-6B10-B701-7E423E39FB2A}"/>
                </a:ext>
              </a:extLst>
            </p:cNvPr>
            <p:cNvSpPr txBox="1"/>
            <p:nvPr/>
          </p:nvSpPr>
          <p:spPr>
            <a:xfrm>
              <a:off x="4254500" y="4901778"/>
              <a:ext cx="2592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show( ) { ..}  </a:t>
              </a:r>
              <a:r>
                <a:rPr lang="en-US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//overriding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                   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8A9001-2DC6-7CBB-BCA7-8F9972DFD6EF}"/>
              </a:ext>
            </a:extLst>
          </p:cNvPr>
          <p:cNvCxnSpPr>
            <a:stCxn id="4" idx="2"/>
          </p:cNvCxnSpPr>
          <p:nvPr/>
        </p:nvCxnSpPr>
        <p:spPr bwMode="auto">
          <a:xfrm flipH="1">
            <a:off x="2073349" y="2608460"/>
            <a:ext cx="15063" cy="719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82729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0DFE4E-EA03-0DDC-81C7-5718AC41E5EE}"/>
              </a:ext>
            </a:extLst>
          </p:cNvPr>
          <p:cNvSpPr txBox="1"/>
          <p:nvPr/>
        </p:nvSpPr>
        <p:spPr>
          <a:xfrm>
            <a:off x="5031859" y="681038"/>
            <a:ext cx="7160142" cy="5293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// A program with virtual destructor</a:t>
            </a:r>
          </a:p>
          <a:p>
            <a:r>
              <a:rPr lang="en-US" dirty="0"/>
              <a:t>class base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              base() { </a:t>
            </a:r>
            <a:r>
              <a:rPr lang="en-US" dirty="0" err="1"/>
              <a:t>cout</a:t>
            </a:r>
            <a:r>
              <a:rPr lang="en-US" dirty="0"/>
              <a:t> &lt;&lt; "Constructing base\n"; }</a:t>
            </a:r>
          </a:p>
          <a:p>
            <a:r>
              <a:rPr lang="en-US" b="1" dirty="0">
                <a:solidFill>
                  <a:srgbClr val="CC3399"/>
                </a:solidFill>
              </a:rPr>
              <a:t>   virtual ~base()  </a:t>
            </a:r>
            <a:r>
              <a:rPr lang="en-US" dirty="0"/>
              <a:t>{ </a:t>
            </a:r>
            <a:r>
              <a:rPr lang="en-US" dirty="0" err="1"/>
              <a:t>cout</a:t>
            </a:r>
            <a:r>
              <a:rPr lang="en-US" dirty="0"/>
              <a:t> &lt;&lt; "Destructing base\n"; } </a:t>
            </a:r>
            <a:r>
              <a:rPr lang="en-US" sz="1400" b="1" dirty="0">
                <a:solidFill>
                  <a:srgbClr val="FF0000"/>
                </a:solidFill>
              </a:rPr>
              <a:t>//VIRTUAL DESTRUCTOR</a:t>
            </a:r>
            <a:r>
              <a:rPr lang="en-US" sz="1400" b="1" dirty="0"/>
              <a:t>	 </a:t>
            </a:r>
            <a:endParaRPr lang="en-US" b="1" dirty="0"/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rgbClr val="C00000"/>
                </a:solidFill>
              </a:rPr>
              <a:t>class derived : public base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 derived() { </a:t>
            </a:r>
            <a:r>
              <a:rPr lang="en-US" dirty="0" err="1"/>
              <a:t>cout</a:t>
            </a:r>
            <a:r>
              <a:rPr lang="en-US" dirty="0"/>
              <a:t> &lt;&lt; "Constructing derived\n"; }</a:t>
            </a:r>
          </a:p>
          <a:p>
            <a:r>
              <a:rPr lang="en-US" dirty="0"/>
              <a:t>   ~derived() { </a:t>
            </a:r>
            <a:r>
              <a:rPr lang="en-US" dirty="0" err="1"/>
              <a:t>cout</a:t>
            </a:r>
            <a:r>
              <a:rPr lang="en-US" dirty="0"/>
              <a:t> &lt;&lt; "Destructing derived\n";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derived *d = new derived();  //creating derived object refereeing with 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base *b = d;</a:t>
            </a:r>
          </a:p>
          <a:p>
            <a:r>
              <a:rPr lang="en-US" b="1" dirty="0">
                <a:highlight>
                  <a:srgbClr val="FFFF00"/>
                </a:highlight>
              </a:rPr>
              <a:t>delete b; //deleting the pointer of base holding derived object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634DD-6A30-A157-BBB9-98D3A58B6EA2}"/>
              </a:ext>
            </a:extLst>
          </p:cNvPr>
          <p:cNvSpPr txBox="1"/>
          <p:nvPr/>
        </p:nvSpPr>
        <p:spPr>
          <a:xfrm>
            <a:off x="0" y="1010669"/>
            <a:ext cx="50318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Making base class </a:t>
            </a:r>
            <a:r>
              <a:rPr lang="en-US" b="0" i="0" dirty="0">
                <a:solidFill>
                  <a:srgbClr val="CC3399"/>
                </a:solidFill>
                <a:effectLst/>
                <a:latin typeface="Nunito" pitchFamily="2" charset="0"/>
              </a:rPr>
              <a:t>destructor virtual </a:t>
            </a:r>
            <a:r>
              <a:rPr lang="en-US" b="1" i="0" dirty="0">
                <a:solidFill>
                  <a:srgbClr val="C00000"/>
                </a:solidFill>
                <a:effectLst/>
                <a:latin typeface="Nunito" pitchFamily="2" charset="0"/>
              </a:rPr>
              <a:t>guarantees that the object of derived class is destructed properly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i.e., both base class and derived class destructors are called.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Improper Destruction of objects: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Parent Destroyed but Child Not destroyed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Proper Destruction of objects: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Nunito" pitchFamily="2" charset="0"/>
              </a:rPr>
              <a:t>Child destroyed then Parent destroyed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84D6E-A76A-D314-4379-C02821201E3D}"/>
              </a:ext>
            </a:extLst>
          </p:cNvPr>
          <p:cNvSpPr txBox="1"/>
          <p:nvPr/>
        </p:nvSpPr>
        <p:spPr>
          <a:xfrm>
            <a:off x="7673162" y="5713184"/>
            <a:ext cx="451883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Constructing base</a:t>
            </a:r>
          </a:p>
          <a:p>
            <a:r>
              <a:rPr lang="en-US" dirty="0"/>
              <a:t>Constructing derived</a:t>
            </a:r>
          </a:p>
          <a:p>
            <a:r>
              <a:rPr lang="en-US" dirty="0"/>
              <a:t>Destructing derived</a:t>
            </a:r>
          </a:p>
          <a:p>
            <a:r>
              <a:rPr lang="en-US" dirty="0"/>
              <a:t>Destructing base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6634E-6268-597F-B418-A9CBF7D7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__Source_Sans_Pro_fea366"/>
              </a:rPr>
              <a:t>Virtual Destructor in C++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AA3086-B2DF-2712-34A3-4DD4F4BDD30C}"/>
              </a:ext>
            </a:extLst>
          </p:cNvPr>
          <p:cNvGrpSpPr/>
          <p:nvPr/>
        </p:nvGrpSpPr>
        <p:grpSpPr>
          <a:xfrm>
            <a:off x="6347034" y="1401162"/>
            <a:ext cx="5148360" cy="3725280"/>
            <a:chOff x="6347034" y="1401162"/>
            <a:chExt cx="5148360" cy="37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2CBEC5-877F-312A-36B1-4A751B9DF1EF}"/>
                    </a:ext>
                  </a:extLst>
                </p14:cNvPr>
                <p14:cNvContentPartPr/>
                <p14:nvPr/>
              </p14:nvContentPartPr>
              <p14:xfrm>
                <a:off x="6347034" y="3495642"/>
                <a:ext cx="4679640" cy="1630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2CBEC5-877F-312A-36B1-4A751B9DF1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40914" y="3489522"/>
                  <a:ext cx="4691880" cy="16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C83452-D850-DDD1-DB70-5E5FB0F56DFB}"/>
                    </a:ext>
                  </a:extLst>
                </p14:cNvPr>
                <p14:cNvContentPartPr/>
                <p14:nvPr/>
              </p14:nvContentPartPr>
              <p14:xfrm>
                <a:off x="9753354" y="3455322"/>
                <a:ext cx="117000" cy="236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C83452-D850-DDD1-DB70-5E5FB0F56D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47234" y="3449202"/>
                  <a:ext cx="129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18C886-CEC5-DFD3-E14C-CA50126CBD68}"/>
                    </a:ext>
                  </a:extLst>
                </p14:cNvPr>
                <p14:cNvContentPartPr/>
                <p14:nvPr/>
              </p14:nvContentPartPr>
              <p14:xfrm>
                <a:off x="10006074" y="1401162"/>
                <a:ext cx="1489320" cy="210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18C886-CEC5-DFD3-E14C-CA50126CBD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99954" y="1395042"/>
                  <a:ext cx="1501560" cy="21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FD06E9-860A-3834-B1AD-0DBE95DBD4D8}"/>
                    </a:ext>
                  </a:extLst>
                </p14:cNvPr>
                <p14:cNvContentPartPr/>
                <p14:nvPr/>
              </p14:nvContentPartPr>
              <p14:xfrm>
                <a:off x="9975834" y="1577562"/>
                <a:ext cx="178560" cy="265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FD06E9-860A-3834-B1AD-0DBE95DBD4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69714" y="1571442"/>
                  <a:ext cx="190800" cy="277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51E207-4725-10BF-A63D-3EEF7BC9A30F}"/>
              </a:ext>
            </a:extLst>
          </p:cNvPr>
          <p:cNvSpPr txBox="1"/>
          <p:nvPr/>
        </p:nvSpPr>
        <p:spPr>
          <a:xfrm>
            <a:off x="10154394" y="3655155"/>
            <a:ext cx="187038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Calls derived class</a:t>
            </a:r>
          </a:p>
          <a:p>
            <a:r>
              <a:rPr lang="en-US" dirty="0"/>
              <a:t>destructor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C88DD-0B8A-CB4C-4732-683666DCE65A}"/>
              </a:ext>
            </a:extLst>
          </p:cNvPr>
          <p:cNvSpPr txBox="1"/>
          <p:nvPr/>
        </p:nvSpPr>
        <p:spPr>
          <a:xfrm>
            <a:off x="10702696" y="1004900"/>
            <a:ext cx="15985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Calls base class</a:t>
            </a:r>
          </a:p>
          <a:p>
            <a:r>
              <a:rPr lang="en-US" dirty="0"/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2983179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551855-DE42-D853-03E4-BEC2076D99CD}"/>
              </a:ext>
            </a:extLst>
          </p:cNvPr>
          <p:cNvSpPr txBox="1"/>
          <p:nvPr/>
        </p:nvSpPr>
        <p:spPr>
          <a:xfrm>
            <a:off x="-1" y="0"/>
            <a:ext cx="120998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Resource Management in a Base and Derived Class – </a:t>
            </a:r>
            <a:r>
              <a:rPr lang="en-US" dirty="0">
                <a:highlight>
                  <a:srgbClr val="FFFF00"/>
                </a:highlight>
              </a:rPr>
              <a:t>virtual destructor</a:t>
            </a:r>
          </a:p>
          <a:p>
            <a:endParaRPr lang="en-US" dirty="0"/>
          </a:p>
          <a:p>
            <a:r>
              <a:rPr lang="en-US" dirty="0"/>
              <a:t>Suppose you are developing a software system that involves handling different types of shapes. </a:t>
            </a:r>
          </a:p>
          <a:p>
            <a:r>
              <a:rPr lang="en-US" dirty="0"/>
              <a:t>You have a </a:t>
            </a:r>
            <a:r>
              <a:rPr lang="en-US" dirty="0">
                <a:highlight>
                  <a:srgbClr val="00FFFF"/>
                </a:highlight>
              </a:rPr>
              <a:t>base class </a:t>
            </a:r>
            <a:r>
              <a:rPr lang="en-US" dirty="0"/>
              <a:t>called </a:t>
            </a:r>
            <a:r>
              <a:rPr lang="en-US" b="1" dirty="0"/>
              <a:t>Shape</a:t>
            </a:r>
            <a:r>
              <a:rPr lang="en-US" dirty="0"/>
              <a:t> with a </a:t>
            </a:r>
            <a:r>
              <a:rPr lang="en-US" b="1" dirty="0"/>
              <a:t>virtual destructor</a:t>
            </a:r>
            <a:r>
              <a:rPr lang="en-US" dirty="0"/>
              <a:t>, and you also have a </a:t>
            </a:r>
            <a:r>
              <a:rPr lang="en-US" dirty="0">
                <a:highlight>
                  <a:srgbClr val="00FFFF"/>
                </a:highlight>
              </a:rPr>
              <a:t>derived class </a:t>
            </a:r>
            <a:r>
              <a:rPr lang="en-US" dirty="0"/>
              <a:t>called </a:t>
            </a:r>
            <a:r>
              <a:rPr lang="en-US" b="1" dirty="0">
                <a:solidFill>
                  <a:srgbClr val="C00000"/>
                </a:solidFill>
              </a:rPr>
              <a:t>Circle</a:t>
            </a:r>
            <a:r>
              <a:rPr lang="en-US" dirty="0"/>
              <a:t> that inherits from Shape. </a:t>
            </a:r>
          </a:p>
          <a:p>
            <a:r>
              <a:rPr lang="en-US" dirty="0"/>
              <a:t>Both classes manage some dynamically allocated resources, such as memory for storing shape data.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Implement this with a </a:t>
            </a:r>
            <a:r>
              <a:rPr lang="en-US" b="1" dirty="0"/>
              <a:t>virtual destructor </a:t>
            </a:r>
            <a:r>
              <a:rPr lang="en-US" dirty="0"/>
              <a:t> and explain what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happens when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 Mono"/>
              </a:rPr>
              <a:t>delete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 Mono"/>
              </a:rPr>
              <a:t>shapePtr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 Mono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statement is executed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function. Discuss the role of the virtual destructor in this scenario and how it contributes to proper resource cleanup.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50C72-E31F-EC9E-3A7B-A9CF43351708}"/>
              </a:ext>
            </a:extLst>
          </p:cNvPr>
          <p:cNvSpPr txBox="1"/>
          <p:nvPr/>
        </p:nvSpPr>
        <p:spPr>
          <a:xfrm>
            <a:off x="230372" y="3221757"/>
            <a:ext cx="451883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Constructing Shape</a:t>
            </a:r>
          </a:p>
          <a:p>
            <a:r>
              <a:rPr lang="en-US" dirty="0"/>
              <a:t>Constructing Circle</a:t>
            </a:r>
          </a:p>
          <a:p>
            <a:r>
              <a:rPr lang="en-US" dirty="0"/>
              <a:t>Destructing Circle</a:t>
            </a:r>
          </a:p>
          <a:p>
            <a:r>
              <a:rPr lang="en-US" dirty="0"/>
              <a:t>Destructing Shape</a:t>
            </a:r>
          </a:p>
        </p:txBody>
      </p:sp>
    </p:spTree>
    <p:extLst>
      <p:ext uri="{BB962C8B-B14F-4D97-AF65-F5344CB8AC3E}">
        <p14:creationId xmlns:p14="http://schemas.microsoft.com/office/powerpoint/2010/main" val="2238687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DD22B0-83BA-91BE-AFEA-75A2613EA917}"/>
              </a:ext>
            </a:extLst>
          </p:cNvPr>
          <p:cNvSpPr txBox="1"/>
          <p:nvPr/>
        </p:nvSpPr>
        <p:spPr>
          <a:xfrm>
            <a:off x="0" y="1"/>
            <a:ext cx="5645888" cy="68501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//virtual destructor</a:t>
            </a:r>
          </a:p>
          <a:p>
            <a:r>
              <a:rPr lang="en-US" dirty="0">
                <a:highlight>
                  <a:srgbClr val="00FFFF"/>
                </a:highlight>
              </a:rPr>
              <a:t>class Shape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Shape() {</a:t>
            </a:r>
          </a:p>
          <a:p>
            <a:r>
              <a:rPr lang="en-US" dirty="0"/>
              <a:t>        data = new int[10];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"Shape constructor\n";</a:t>
            </a:r>
          </a:p>
          <a:p>
            <a:r>
              <a:rPr lang="en-US" dirty="0"/>
              <a:t>    }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virtual ~Shape() { //virtual destructor</a:t>
            </a:r>
          </a:p>
          <a:p>
            <a:r>
              <a:rPr lang="en-US" dirty="0"/>
              <a:t>        delete[] data;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"Shape destructor\n";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private:     int* data;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highlight>
                  <a:srgbClr val="00FFFF"/>
                </a:highlight>
              </a:rPr>
              <a:t>class Circle : public Shape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Circle() {</a:t>
            </a:r>
          </a:p>
          <a:p>
            <a:r>
              <a:rPr lang="en-US" dirty="0"/>
              <a:t>        radius = 5.0;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"Circle constructor\n";</a:t>
            </a:r>
          </a:p>
          <a:p>
            <a:r>
              <a:rPr lang="en-US" dirty="0"/>
              <a:t>    }</a:t>
            </a:r>
          </a:p>
          <a:p>
            <a:r>
              <a:rPr lang="en-US" dirty="0">
                <a:highlight>
                  <a:srgbClr val="00FFFF"/>
                </a:highlight>
              </a:rPr>
              <a:t>    ~Circle() override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"Circle destructor\n";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private:     double radius;</a:t>
            </a:r>
          </a:p>
          <a:p>
            <a:r>
              <a:rPr lang="en-US" dirty="0"/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D8917-CEA3-8019-D5D1-CAF56ACF5D85}"/>
              </a:ext>
            </a:extLst>
          </p:cNvPr>
          <p:cNvSpPr txBox="1"/>
          <p:nvPr/>
        </p:nvSpPr>
        <p:spPr>
          <a:xfrm>
            <a:off x="5724746" y="1"/>
            <a:ext cx="626877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 main() 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Shape* </a:t>
            </a:r>
            <a:r>
              <a:rPr lang="en-US" dirty="0" err="1"/>
              <a:t>shapePtr</a:t>
            </a:r>
            <a:r>
              <a:rPr lang="en-US" dirty="0"/>
              <a:t> = new Circle();</a:t>
            </a:r>
          </a:p>
          <a:p>
            <a:r>
              <a:rPr lang="en-US" dirty="0"/>
              <a:t>    delete </a:t>
            </a:r>
            <a:r>
              <a:rPr lang="en-US" dirty="0" err="1"/>
              <a:t>shapePtr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80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B2A010-155D-3A25-D85F-9FEC214B068B}"/>
              </a:ext>
            </a:extLst>
          </p:cNvPr>
          <p:cNvSpPr txBox="1"/>
          <p:nvPr/>
        </p:nvSpPr>
        <p:spPr>
          <a:xfrm>
            <a:off x="85060" y="0"/>
            <a:ext cx="6190807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// </a:t>
            </a:r>
            <a:r>
              <a:rPr lang="en-US" b="1" i="0" dirty="0">
                <a:solidFill>
                  <a:srgbClr val="0F0F0F"/>
                </a:solidFill>
                <a:effectLst/>
                <a:highlight>
                  <a:srgbClr val="FFFF00"/>
                </a:highlight>
                <a:latin typeface="Söhne"/>
              </a:rPr>
              <a:t>Polymorphic Animal Sounds-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function overriding</a:t>
            </a:r>
          </a:p>
          <a:p>
            <a:r>
              <a:rPr lang="en-US" b="1" dirty="0">
                <a:highlight>
                  <a:srgbClr val="00FFFF"/>
                </a:highlight>
              </a:rPr>
              <a:t>class Animal { //base class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// Virtual function to be overridden by derived classes</a:t>
            </a:r>
          </a:p>
          <a:p>
            <a:r>
              <a:rPr lang="en-US" b="1" dirty="0">
                <a:highlight>
                  <a:srgbClr val="00FF00"/>
                </a:highlight>
              </a:rPr>
              <a:t>    virtual void </a:t>
            </a:r>
            <a:r>
              <a:rPr lang="en-US" b="1" dirty="0" err="1">
                <a:highlight>
                  <a:srgbClr val="00FF00"/>
                </a:highlight>
              </a:rPr>
              <a:t>makeSound</a:t>
            </a:r>
            <a:r>
              <a:rPr lang="en-US" b="1" dirty="0">
                <a:highlight>
                  <a:srgbClr val="00FF00"/>
                </a:highlight>
              </a:rPr>
              <a:t>() 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"Animal makes a generic sound."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b="1" dirty="0">
                <a:highlight>
                  <a:srgbClr val="00FF00"/>
                </a:highlight>
              </a:rPr>
              <a:t>class Dog : public Animal {  </a:t>
            </a:r>
            <a:r>
              <a:rPr lang="en-US" dirty="0"/>
              <a:t>// Derived class 1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// Override the </a:t>
            </a:r>
            <a:r>
              <a:rPr lang="en-US" dirty="0" err="1"/>
              <a:t>makeSound</a:t>
            </a:r>
            <a:r>
              <a:rPr lang="en-US" dirty="0"/>
              <a:t> function from the base class</a:t>
            </a:r>
          </a:p>
          <a:p>
            <a:r>
              <a:rPr lang="en-US" dirty="0"/>
              <a:t>    </a:t>
            </a:r>
            <a:r>
              <a:rPr lang="en-US" b="1" dirty="0">
                <a:highlight>
                  <a:srgbClr val="00FFFF"/>
                </a:highlight>
              </a:rPr>
              <a:t>void </a:t>
            </a:r>
            <a:r>
              <a:rPr lang="en-US" b="1" dirty="0" err="1">
                <a:highlight>
                  <a:srgbClr val="00FFFF"/>
                </a:highlight>
              </a:rPr>
              <a:t>makeSound</a:t>
            </a:r>
            <a:r>
              <a:rPr lang="en-US" b="1" dirty="0">
                <a:highlight>
                  <a:srgbClr val="00FFFF"/>
                </a:highlight>
              </a:rPr>
              <a:t>() 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"Dog barks: Woof! Woof!"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b="1" dirty="0">
                <a:highlight>
                  <a:srgbClr val="FFFF00"/>
                </a:highlight>
              </a:rPr>
              <a:t>class Cat : public Animal {  // Derived class 2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// Override the </a:t>
            </a:r>
            <a:r>
              <a:rPr lang="en-US" dirty="0" err="1"/>
              <a:t>makeSound</a:t>
            </a:r>
            <a:r>
              <a:rPr lang="en-US" dirty="0"/>
              <a:t> function from the base class</a:t>
            </a:r>
          </a:p>
          <a:p>
            <a:r>
              <a:rPr lang="en-US" dirty="0"/>
              <a:t>    </a:t>
            </a:r>
            <a:r>
              <a:rPr lang="en-US" dirty="0">
                <a:highlight>
                  <a:srgbClr val="00FFFF"/>
                </a:highlight>
              </a:rPr>
              <a:t>void </a:t>
            </a:r>
            <a:r>
              <a:rPr lang="en-US" dirty="0" err="1">
                <a:highlight>
                  <a:srgbClr val="00FFFF"/>
                </a:highlight>
              </a:rPr>
              <a:t>makeSound</a:t>
            </a:r>
            <a:r>
              <a:rPr lang="en-US" dirty="0">
                <a:highlight>
                  <a:srgbClr val="00FFFF"/>
                </a:highlight>
              </a:rPr>
              <a:t>()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"Cat says: Meow!"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AEC4C-8B20-E8DA-30A9-179556A00D23}"/>
              </a:ext>
            </a:extLst>
          </p:cNvPr>
          <p:cNvSpPr txBox="1"/>
          <p:nvPr/>
        </p:nvSpPr>
        <p:spPr>
          <a:xfrm>
            <a:off x="6398141" y="-30058"/>
            <a:ext cx="5793859" cy="56323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Create objects of base and derived classes</a:t>
            </a:r>
          </a:p>
          <a:p>
            <a:r>
              <a:rPr lang="en-US" dirty="0"/>
              <a:t>    </a:t>
            </a:r>
            <a:r>
              <a:rPr lang="en-US" b="1" dirty="0"/>
              <a:t>Animal </a:t>
            </a:r>
            <a:r>
              <a:rPr lang="en-US" b="1" dirty="0" err="1"/>
              <a:t>genericAnimal</a:t>
            </a:r>
            <a:r>
              <a:rPr lang="en-US" b="1" dirty="0"/>
              <a:t>;</a:t>
            </a:r>
          </a:p>
          <a:p>
            <a:r>
              <a:rPr lang="en-US" dirty="0"/>
              <a:t>    </a:t>
            </a:r>
            <a:r>
              <a:rPr lang="en-US" b="1" dirty="0"/>
              <a:t>Dog </a:t>
            </a:r>
            <a:r>
              <a:rPr lang="en-US" b="1" dirty="0" err="1"/>
              <a:t>myDog</a:t>
            </a:r>
            <a:r>
              <a:rPr lang="en-US" b="1" dirty="0"/>
              <a:t>;</a:t>
            </a:r>
          </a:p>
          <a:p>
            <a:r>
              <a:rPr lang="en-US" dirty="0"/>
              <a:t>    </a:t>
            </a:r>
            <a:r>
              <a:rPr lang="en-US" b="1" dirty="0"/>
              <a:t>Cat </a:t>
            </a:r>
            <a:r>
              <a:rPr lang="en-US" b="1" dirty="0" err="1"/>
              <a:t>myCat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    // Call the </a:t>
            </a:r>
            <a:r>
              <a:rPr lang="en-US" dirty="0" err="1"/>
              <a:t>makeSound</a:t>
            </a:r>
            <a:r>
              <a:rPr lang="en-US" dirty="0"/>
              <a:t> function on each object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"Generic Animal: ";</a:t>
            </a:r>
          </a:p>
          <a:p>
            <a:r>
              <a:rPr lang="en-US" b="1" dirty="0"/>
              <a:t>    </a:t>
            </a:r>
            <a:r>
              <a:rPr lang="en-US" b="1" dirty="0" err="1"/>
              <a:t>genericAnimal.makeSound</a:t>
            </a:r>
            <a:r>
              <a:rPr lang="en-US" b="1" dirty="0"/>
              <a:t>();</a:t>
            </a:r>
          </a:p>
          <a:p>
            <a:endParaRPr lang="en-US" dirty="0"/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"My Dog: ";</a:t>
            </a:r>
          </a:p>
          <a:p>
            <a:r>
              <a:rPr lang="en-US" dirty="0"/>
              <a:t>    </a:t>
            </a:r>
            <a:r>
              <a:rPr lang="en-US" b="1" dirty="0" err="1"/>
              <a:t>myDog.makeSound</a:t>
            </a:r>
            <a:r>
              <a:rPr lang="en-US" b="1" dirty="0"/>
              <a:t>();</a:t>
            </a:r>
          </a:p>
          <a:p>
            <a:endParaRPr lang="en-US" dirty="0"/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"My Cat: ";</a:t>
            </a:r>
          </a:p>
          <a:p>
            <a:r>
              <a:rPr lang="en-US" dirty="0"/>
              <a:t>    </a:t>
            </a:r>
            <a:r>
              <a:rPr lang="en-US" b="1" dirty="0" err="1"/>
              <a:t>myCat.makeSound</a:t>
            </a:r>
            <a:r>
              <a:rPr lang="en-US" b="1" dirty="0"/>
              <a:t>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666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C8CDDB-2867-A35C-316C-67EDBE7577FC}"/>
              </a:ext>
            </a:extLst>
          </p:cNvPr>
          <p:cNvSpPr txBox="1"/>
          <p:nvPr/>
        </p:nvSpPr>
        <p:spPr>
          <a:xfrm>
            <a:off x="135565" y="0"/>
            <a:ext cx="11932387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“Transport  Management System“ – using function overriding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You're developing a C++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transportation management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, where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vehicles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are represented in a class hierarchy derived from a base class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highlight>
                  <a:srgbClr val="00FF00"/>
                </a:highlight>
                <a:latin typeface="Söhne Mono"/>
              </a:rPr>
              <a:t>Vehicle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. Users interact with the system to start vehicle engines.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How would you design a user interface for users to select and start engines of specific vehicles, like cars and bicycles? Explain the execution flow when a user starts a car's engine, considering function overriding.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Describe modifications to integrate a new vehicle type, handle invalid user input, and customize output for each vehicle type.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34F53-B6E2-A6A2-922F-83BE216234B7}"/>
              </a:ext>
            </a:extLst>
          </p:cNvPr>
          <p:cNvSpPr txBox="1"/>
          <p:nvPr/>
        </p:nvSpPr>
        <p:spPr>
          <a:xfrm>
            <a:off x="209993" y="2390761"/>
            <a:ext cx="10092956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Input:</a:t>
            </a:r>
          </a:p>
          <a:p>
            <a:endParaRPr lang="en-US" dirty="0"/>
          </a:p>
          <a:p>
            <a:r>
              <a:rPr lang="en-US" dirty="0"/>
              <a:t>User selects a vehicle type (e.g., car, bicycle) to start the engine.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Generic Vehicle: Starting the engine of a generic vehicle.</a:t>
            </a:r>
          </a:p>
          <a:p>
            <a:r>
              <a:rPr lang="en-US" dirty="0"/>
              <a:t>My Car: Starting the engine of a car.</a:t>
            </a:r>
          </a:p>
          <a:p>
            <a:r>
              <a:rPr lang="en-US" dirty="0"/>
              <a:t>My Bicycle: Pedaling a bicycle.</a:t>
            </a:r>
          </a:p>
        </p:txBody>
      </p:sp>
    </p:spTree>
    <p:extLst>
      <p:ext uri="{BB962C8B-B14F-4D97-AF65-F5344CB8AC3E}">
        <p14:creationId xmlns:p14="http://schemas.microsoft.com/office/powerpoint/2010/main" val="96444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B2A010-155D-3A25-D85F-9FEC214B068B}"/>
              </a:ext>
            </a:extLst>
          </p:cNvPr>
          <p:cNvSpPr txBox="1"/>
          <p:nvPr/>
        </p:nvSpPr>
        <p:spPr>
          <a:xfrm>
            <a:off x="85060" y="0"/>
            <a:ext cx="6190807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class Vehicle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// Virtual function to be overridden by derived classes</a:t>
            </a:r>
          </a:p>
          <a:p>
            <a:r>
              <a:rPr lang="en-US" dirty="0"/>
              <a:t>    virtual void start() const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"Starting the engine of a generic vehicle."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// Derived class 1</a:t>
            </a:r>
          </a:p>
          <a:p>
            <a:r>
              <a:rPr lang="en-US" dirty="0">
                <a:highlight>
                  <a:srgbClr val="FFFF00"/>
                </a:highlight>
              </a:rPr>
              <a:t>class Car : public Vehicle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// Override the start function from the base class</a:t>
            </a:r>
          </a:p>
          <a:p>
            <a:r>
              <a:rPr lang="en-US" b="1" dirty="0">
                <a:highlight>
                  <a:srgbClr val="00FF00"/>
                </a:highlight>
              </a:rPr>
              <a:t>    void start()  { //overriding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"Starting the engine of a car."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// Derived class 2</a:t>
            </a:r>
          </a:p>
          <a:p>
            <a:r>
              <a:rPr lang="en-US" dirty="0">
                <a:highlight>
                  <a:srgbClr val="FFFF00"/>
                </a:highlight>
              </a:rPr>
              <a:t>class Bicycle : public Vehicle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// Override the start function from the base class</a:t>
            </a:r>
          </a:p>
          <a:p>
            <a:r>
              <a:rPr lang="en-US" dirty="0">
                <a:highlight>
                  <a:srgbClr val="00FF00"/>
                </a:highlight>
              </a:rPr>
              <a:t>    void start()  { //overriding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"Pedaling a bicycle."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AEC4C-8B20-E8DA-30A9-179556A00D23}"/>
              </a:ext>
            </a:extLst>
          </p:cNvPr>
          <p:cNvSpPr txBox="1"/>
          <p:nvPr/>
        </p:nvSpPr>
        <p:spPr>
          <a:xfrm>
            <a:off x="6398141" y="-30058"/>
            <a:ext cx="5793859" cy="535531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// Create objects of base and derived classes</a:t>
            </a:r>
          </a:p>
          <a:p>
            <a:r>
              <a:rPr lang="en-US" dirty="0">
                <a:highlight>
                  <a:srgbClr val="FFFF00"/>
                </a:highlight>
              </a:rPr>
              <a:t>    Vehicle </a:t>
            </a:r>
            <a:r>
              <a:rPr lang="en-US" dirty="0" err="1">
                <a:highlight>
                  <a:srgbClr val="FFFF00"/>
                </a:highlight>
              </a:rPr>
              <a:t>genericVehicle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    Car </a:t>
            </a:r>
            <a:r>
              <a:rPr lang="en-US" dirty="0" err="1">
                <a:solidFill>
                  <a:srgbClr val="FF0000"/>
                </a:solidFill>
                <a:highlight>
                  <a:srgbClr val="00FF00"/>
                </a:highlight>
              </a:rPr>
              <a:t>myCar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;</a:t>
            </a:r>
          </a:p>
          <a:p>
            <a:r>
              <a:rPr lang="en-US" dirty="0">
                <a:highlight>
                  <a:srgbClr val="00FF00"/>
                </a:highlight>
              </a:rPr>
              <a:t>    Bicycle </a:t>
            </a:r>
            <a:r>
              <a:rPr lang="en-US" dirty="0" err="1">
                <a:highlight>
                  <a:srgbClr val="00FF00"/>
                </a:highlight>
              </a:rPr>
              <a:t>myBicycle</a:t>
            </a:r>
            <a:r>
              <a:rPr lang="en-US" dirty="0">
                <a:highlight>
                  <a:srgbClr val="00FF00"/>
                </a:highlight>
              </a:rPr>
              <a:t>;</a:t>
            </a:r>
          </a:p>
          <a:p>
            <a:endParaRPr lang="en-US" dirty="0"/>
          </a:p>
          <a:p>
            <a:r>
              <a:rPr lang="en-US" dirty="0"/>
              <a:t>    // Call the start function on each object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"Generic Vehicle: ";</a:t>
            </a:r>
          </a:p>
          <a:p>
            <a:r>
              <a:rPr lang="en-US" dirty="0">
                <a:highlight>
                  <a:srgbClr val="00FF00"/>
                </a:highlight>
              </a:rPr>
              <a:t>    </a:t>
            </a:r>
            <a:r>
              <a:rPr lang="en-US" dirty="0" err="1">
                <a:highlight>
                  <a:srgbClr val="00FF00"/>
                </a:highlight>
              </a:rPr>
              <a:t>genericVehicle.start</a:t>
            </a:r>
            <a:r>
              <a:rPr lang="en-US" dirty="0">
                <a:highlight>
                  <a:srgbClr val="00FF00"/>
                </a:highlight>
              </a:rPr>
              <a:t>();</a:t>
            </a:r>
          </a:p>
          <a:p>
            <a:endParaRPr lang="en-US" dirty="0"/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"My Car: ";</a:t>
            </a:r>
          </a:p>
          <a:p>
            <a:r>
              <a:rPr lang="en-US" dirty="0"/>
              <a:t>    </a:t>
            </a:r>
            <a:r>
              <a:rPr lang="en-US" dirty="0" err="1"/>
              <a:t>myCar.start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"My Bicycle: ";</a:t>
            </a:r>
          </a:p>
          <a:p>
            <a:r>
              <a:rPr lang="en-US" dirty="0">
                <a:highlight>
                  <a:srgbClr val="00FF00"/>
                </a:highlight>
              </a:rPr>
              <a:t>    </a:t>
            </a:r>
            <a:r>
              <a:rPr lang="en-US" dirty="0" err="1">
                <a:highlight>
                  <a:srgbClr val="00FF00"/>
                </a:highlight>
              </a:rPr>
              <a:t>myBicycle.start</a:t>
            </a:r>
            <a:r>
              <a:rPr lang="en-US" dirty="0">
                <a:highlight>
                  <a:srgbClr val="00FF00"/>
                </a:highlight>
              </a:rPr>
              <a:t>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97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Function Overriding</a:t>
            </a:r>
            <a:endParaRPr lang="en-US" sz="28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361EF-31F2-4556-D73E-9C7B078EB561}"/>
              </a:ext>
            </a:extLst>
          </p:cNvPr>
          <p:cNvSpPr txBox="1"/>
          <p:nvPr/>
        </p:nvSpPr>
        <p:spPr>
          <a:xfrm>
            <a:off x="0" y="659216"/>
            <a:ext cx="6358270" cy="623760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76199" algn="just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öhne"/>
              </a:rPr>
              <a:t>Different cases of calling functions in overriding:</a:t>
            </a:r>
          </a:p>
          <a:p>
            <a:pPr marL="361949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Söhne"/>
              </a:rPr>
              <a:t>Case1</a:t>
            </a:r>
            <a:r>
              <a:rPr lang="en-US" dirty="0">
                <a:latin typeface="Söhne"/>
              </a:rPr>
              <a:t>: Calling Base class function with Base class object and Derived class function with Derived object.</a:t>
            </a:r>
          </a:p>
          <a:p>
            <a:pPr marL="361949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/>
              <a:t>Case 2</a:t>
            </a:r>
            <a:r>
              <a:rPr lang="en-US" sz="1800" dirty="0"/>
              <a:t>: Calling Base class Function using Derived Class Object</a:t>
            </a:r>
          </a:p>
          <a:p>
            <a:pPr marL="361949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latin typeface="Söhne"/>
              </a:rPr>
              <a:t>Case 3</a:t>
            </a:r>
            <a:r>
              <a:rPr lang="en-US" sz="1800" dirty="0">
                <a:latin typeface="Söhne"/>
              </a:rPr>
              <a:t>: Calling Overriding  function using pointer  of Base type that points to an object of Derived class </a:t>
            </a:r>
          </a:p>
          <a:p>
            <a:pPr marL="361949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marL="361949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marL="361949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marL="76199" algn="just">
              <a:spcAft>
                <a:spcPts val="800"/>
              </a:spcAft>
            </a:pP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marL="76199" algn="just">
              <a:spcAft>
                <a:spcPts val="800"/>
              </a:spcAft>
            </a:pP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marL="76199" algn="just">
              <a:spcAft>
                <a:spcPts val="800"/>
              </a:spcAft>
            </a:pP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marL="76199" algn="just">
              <a:spcAft>
                <a:spcPts val="800"/>
              </a:spcAft>
            </a:pP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marL="76199" algn="just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öhne"/>
              </a:rPr>
              <a:t>                  Base b; </a:t>
            </a:r>
            <a:r>
              <a:rPr lang="en-US" b="1" dirty="0" err="1">
                <a:solidFill>
                  <a:srgbClr val="FF0000"/>
                </a:solidFill>
                <a:latin typeface="Söhne"/>
              </a:rPr>
              <a:t>b.show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()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öhne"/>
              </a:rPr>
              <a:t>                  Derived  d; </a:t>
            </a:r>
            <a:r>
              <a:rPr lang="en-US" b="1" dirty="0" err="1">
                <a:solidFill>
                  <a:srgbClr val="FF0000"/>
                </a:solidFill>
                <a:latin typeface="Söhne"/>
              </a:rPr>
              <a:t>d.show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();</a:t>
            </a:r>
          </a:p>
          <a:p>
            <a:pPr marL="76199" algn="just">
              <a:spcAft>
                <a:spcPts val="800"/>
              </a:spcAft>
            </a:pP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marL="76199" algn="just">
              <a:spcAft>
                <a:spcPts val="800"/>
              </a:spcAft>
            </a:pPr>
            <a:endParaRPr lang="en-US" b="1" dirty="0">
              <a:solidFill>
                <a:srgbClr val="FF0000"/>
              </a:solidFill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A6CD3-E313-AD31-3106-4FB3218CDF2B}"/>
              </a:ext>
            </a:extLst>
          </p:cNvPr>
          <p:cNvSpPr txBox="1"/>
          <p:nvPr/>
        </p:nvSpPr>
        <p:spPr>
          <a:xfrm>
            <a:off x="6472570" y="631322"/>
            <a:ext cx="5719430" cy="618630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// Case1: </a:t>
            </a:r>
            <a:r>
              <a:rPr lang="en-US" dirty="0">
                <a:solidFill>
                  <a:srgbClr val="C00000"/>
                </a:solidFill>
                <a:latin typeface="Söhne"/>
              </a:rPr>
              <a:t>Calling Base class function with Base class object and Derived class function with Derived object.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Base</a:t>
            </a:r>
          </a:p>
          <a:p>
            <a:r>
              <a:rPr lang="en-US" b="1" dirty="0"/>
              <a:t>{    public:</a:t>
            </a:r>
          </a:p>
          <a:p>
            <a:r>
              <a:rPr lang="en-US" b="1" dirty="0">
                <a:highlight>
                  <a:srgbClr val="FFFF00"/>
                </a:highlight>
              </a:rPr>
              <a:t>   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void show()    </a:t>
            </a:r>
            <a:r>
              <a:rPr lang="en-US" b="1" dirty="0">
                <a:highlight>
                  <a:srgbClr val="FFFF00"/>
                </a:highlight>
              </a:rPr>
              <a:t>{</a:t>
            </a:r>
          </a:p>
          <a:p>
            <a:r>
              <a:rPr lang="en-US" b="1" dirty="0"/>
              <a:t>        cout &lt;&lt; "Base class";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class Derived : public Base</a:t>
            </a:r>
          </a:p>
          <a:p>
            <a:r>
              <a:rPr lang="en-US" b="1" dirty="0"/>
              <a:t>{    public: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   void show()    { //overriding show() in derived</a:t>
            </a:r>
          </a:p>
          <a:p>
            <a:r>
              <a:rPr lang="en-US" b="1" dirty="0"/>
              <a:t>        cout &lt;&lt; "Derived Class";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};</a:t>
            </a:r>
          </a:p>
          <a:p>
            <a:endParaRPr lang="en-US" b="1" dirty="0"/>
          </a:p>
          <a:p>
            <a:r>
              <a:rPr lang="en-US" b="1" dirty="0"/>
              <a:t>int main()</a:t>
            </a:r>
          </a:p>
          <a:p>
            <a:r>
              <a:rPr lang="en-US" b="1" dirty="0"/>
              <a:t>{	Base b; //</a:t>
            </a:r>
            <a:r>
              <a:rPr lang="en-US" dirty="0">
                <a:latin typeface="Söhne"/>
              </a:rPr>
              <a:t> Base class object 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b.show</a:t>
            </a:r>
            <a:r>
              <a:rPr lang="en-US" b="1" dirty="0">
                <a:solidFill>
                  <a:srgbClr val="FF0000"/>
                </a:solidFill>
              </a:rPr>
              <a:t>(); //calling show() of Base</a:t>
            </a:r>
          </a:p>
          <a:p>
            <a:r>
              <a:rPr lang="en-US" b="1" dirty="0"/>
              <a:t>	Derived d;   //derived class object</a:t>
            </a:r>
          </a:p>
          <a:p>
            <a:r>
              <a:rPr lang="en-US" b="1" dirty="0"/>
              <a:t>                </a:t>
            </a:r>
            <a:r>
              <a:rPr lang="en-US" b="1" dirty="0" err="1">
                <a:solidFill>
                  <a:srgbClr val="C00000"/>
                </a:solidFill>
              </a:rPr>
              <a:t>d.show</a:t>
            </a:r>
            <a:r>
              <a:rPr lang="en-US" b="1" dirty="0">
                <a:solidFill>
                  <a:srgbClr val="C00000"/>
                </a:solidFill>
              </a:rPr>
              <a:t>(); // calling show() of Derived</a:t>
            </a:r>
          </a:p>
          <a:p>
            <a:r>
              <a:rPr lang="en-US" b="1" dirty="0"/>
              <a:t>	return 0; 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81A6C4-1CC8-BC17-25B1-902EAB7E8F7B}"/>
              </a:ext>
            </a:extLst>
          </p:cNvPr>
          <p:cNvGrpSpPr/>
          <p:nvPr/>
        </p:nvGrpSpPr>
        <p:grpSpPr>
          <a:xfrm>
            <a:off x="1324147" y="3104394"/>
            <a:ext cx="3709976" cy="2338927"/>
            <a:chOff x="3136900" y="3209182"/>
            <a:chExt cx="3709976" cy="23389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49767C-181C-F079-88AD-2239B9ACA3D7}"/>
                </a:ext>
              </a:extLst>
            </p:cNvPr>
            <p:cNvSpPr/>
            <p:nvPr/>
          </p:nvSpPr>
          <p:spPr>
            <a:xfrm>
              <a:off x="3136900" y="3209182"/>
              <a:ext cx="1117600" cy="7374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338D16-9BF8-AB27-2B62-6389AAC5EB08}"/>
                </a:ext>
              </a:extLst>
            </p:cNvPr>
            <p:cNvSpPr/>
            <p:nvPr/>
          </p:nvSpPr>
          <p:spPr>
            <a:xfrm>
              <a:off x="3136900" y="4533057"/>
              <a:ext cx="1117600" cy="7374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Derived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611A21-247B-A890-FD69-F5FFED523E0B}"/>
                </a:ext>
              </a:extLst>
            </p:cNvPr>
            <p:cNvSpPr txBox="1"/>
            <p:nvPr/>
          </p:nvSpPr>
          <p:spPr>
            <a:xfrm>
              <a:off x="4254500" y="3577903"/>
              <a:ext cx="13099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show( ){ ..} 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8C02C5-09DB-6B10-B701-7E423E39FB2A}"/>
                </a:ext>
              </a:extLst>
            </p:cNvPr>
            <p:cNvSpPr txBox="1"/>
            <p:nvPr/>
          </p:nvSpPr>
          <p:spPr>
            <a:xfrm>
              <a:off x="4254500" y="4901778"/>
              <a:ext cx="2592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show( ) { ..}  </a:t>
              </a:r>
              <a:r>
                <a:rPr lang="en-US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//overriding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                   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8A9001-2DC6-7CBB-BCA7-8F9972DFD6EF}"/>
              </a:ext>
            </a:extLst>
          </p:cNvPr>
          <p:cNvCxnSpPr>
            <a:stCxn id="4" idx="2"/>
          </p:cNvCxnSpPr>
          <p:nvPr/>
        </p:nvCxnSpPr>
        <p:spPr bwMode="auto">
          <a:xfrm flipH="1">
            <a:off x="1867884" y="3841837"/>
            <a:ext cx="15063" cy="719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9926D-9E80-6A1F-3BB2-63EF1AFD2142}"/>
              </a:ext>
            </a:extLst>
          </p:cNvPr>
          <p:cNvGrpSpPr/>
          <p:nvPr/>
        </p:nvGrpSpPr>
        <p:grpSpPr>
          <a:xfrm>
            <a:off x="2689794" y="3209994"/>
            <a:ext cx="3224520" cy="2329920"/>
            <a:chOff x="2689794" y="3209994"/>
            <a:chExt cx="3224520" cy="23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88FC4F-7362-8504-1B6D-1F327ACE9BB1}"/>
                    </a:ext>
                  </a:extLst>
                </p14:cNvPr>
                <p14:cNvContentPartPr/>
                <p14:nvPr/>
              </p14:nvContentPartPr>
              <p14:xfrm>
                <a:off x="2689794" y="3209994"/>
                <a:ext cx="3224520" cy="2329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88FC4F-7362-8504-1B6D-1F327ACE9B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81154" y="3201354"/>
                  <a:ext cx="3242160" cy="23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5EBA52-B45C-C8AE-5102-FED50AB718E0}"/>
                    </a:ext>
                  </a:extLst>
                </p14:cNvPr>
                <p14:cNvContentPartPr/>
                <p14:nvPr/>
              </p14:nvContentPartPr>
              <p14:xfrm>
                <a:off x="3657834" y="3359754"/>
                <a:ext cx="53280" cy="113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5EBA52-B45C-C8AE-5102-FED50AB718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8834" y="3350754"/>
                  <a:ext cx="70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1CB12D-5EED-6409-8802-D9FC9B55B223}"/>
                    </a:ext>
                  </a:extLst>
                </p14:cNvPr>
                <p14:cNvContentPartPr/>
                <p14:nvPr/>
              </p14:nvContentPartPr>
              <p14:xfrm>
                <a:off x="3681594" y="3560634"/>
                <a:ext cx="50760" cy="54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1CB12D-5EED-6409-8802-D9FC9B55B2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72594" y="3551634"/>
                  <a:ext cx="6840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7B91BC-8D53-3943-29E3-B87AA086A060}"/>
              </a:ext>
            </a:extLst>
          </p:cNvPr>
          <p:cNvGrpSpPr/>
          <p:nvPr/>
        </p:nvGrpSpPr>
        <p:grpSpPr>
          <a:xfrm>
            <a:off x="3136194" y="4294674"/>
            <a:ext cx="2074320" cy="1681920"/>
            <a:chOff x="3136194" y="4294674"/>
            <a:chExt cx="2074320" cy="1681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1EF762B-2CBD-FE55-1AAB-6F24FE90CE25}"/>
                    </a:ext>
                  </a:extLst>
                </p14:cNvPr>
                <p14:cNvContentPartPr/>
                <p14:nvPr/>
              </p14:nvContentPartPr>
              <p14:xfrm>
                <a:off x="3136194" y="4294674"/>
                <a:ext cx="2074320" cy="168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1EF762B-2CBD-FE55-1AAB-6F24FE90CE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18554" y="4276674"/>
                  <a:ext cx="2109960" cy="17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3E5D82-8C86-9A32-BA65-BA9EF8657EF8}"/>
                    </a:ext>
                  </a:extLst>
                </p14:cNvPr>
                <p14:cNvContentPartPr/>
                <p14:nvPr/>
              </p14:nvContentPartPr>
              <p14:xfrm>
                <a:off x="3136194" y="4540194"/>
                <a:ext cx="6840" cy="168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3E5D82-8C86-9A32-BA65-BA9EF8657E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18554" y="4522194"/>
                  <a:ext cx="42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6D7DE0B-62CC-E645-8BFA-BB974A26DCA4}"/>
                    </a:ext>
                  </a:extLst>
                </p14:cNvPr>
                <p14:cNvContentPartPr/>
                <p14:nvPr/>
              </p14:nvContentPartPr>
              <p14:xfrm>
                <a:off x="3211434" y="4678434"/>
                <a:ext cx="159120" cy="70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6D7DE0B-62CC-E645-8BFA-BB974A26DC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93434" y="4660434"/>
                  <a:ext cx="19476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6490381-C428-24BD-70A8-FC4A58B69455}"/>
                  </a:ext>
                </a:extLst>
              </p14:cNvPr>
              <p14:cNvContentPartPr/>
              <p14:nvPr/>
            </p14:nvContentPartPr>
            <p14:xfrm>
              <a:off x="6496434" y="956394"/>
              <a:ext cx="839880" cy="11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6490381-C428-24BD-70A8-FC4A58B694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78434" y="938754"/>
                <a:ext cx="875520" cy="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7A29-756C-E9FC-1E08-D7B229F9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dirty="0">
                <a:solidFill>
                  <a:srgbClr val="FF0000"/>
                </a:solidFill>
              </a:rPr>
              <a:t> Case 2: Calling Base class Function using Derived Class Objects</a:t>
            </a:r>
            <a:endParaRPr lang="en-US" sz="2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95649-127C-64DA-9361-37A67473B7FA}"/>
              </a:ext>
            </a:extLst>
          </p:cNvPr>
          <p:cNvSpPr txBox="1"/>
          <p:nvPr/>
        </p:nvSpPr>
        <p:spPr>
          <a:xfrm>
            <a:off x="1" y="644346"/>
            <a:ext cx="5996762" cy="618630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// calling base class function using derived class by ::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class Base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public: </a:t>
            </a:r>
            <a:r>
              <a:rPr lang="en-US" b="1" dirty="0">
                <a:highlight>
                  <a:srgbClr val="FFFF00"/>
                </a:highlight>
              </a:rPr>
              <a:t>   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void show()    </a:t>
            </a:r>
            <a:r>
              <a:rPr lang="en-US" b="1" dirty="0">
                <a:highlight>
                  <a:srgbClr val="FFFF00"/>
                </a:highlight>
              </a:rPr>
              <a:t>{</a:t>
            </a:r>
          </a:p>
          <a:p>
            <a:r>
              <a:rPr lang="en-US" b="1" dirty="0"/>
              <a:t>        cout &lt;&lt; "Base class";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};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Derived : public Base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public: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   void show()    { //overriding show() in derived</a:t>
            </a:r>
          </a:p>
          <a:p>
            <a:r>
              <a:rPr lang="en-US" b="1" dirty="0"/>
              <a:t>        cout &lt;&lt; "Derived Class";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};</a:t>
            </a:r>
          </a:p>
          <a:p>
            <a:r>
              <a:rPr lang="en-US" b="1" dirty="0"/>
              <a:t>int main()</a:t>
            </a:r>
          </a:p>
          <a:p>
            <a:r>
              <a:rPr lang="en-US" b="1" dirty="0"/>
              <a:t>{	Derived d1,d2;</a:t>
            </a:r>
          </a:p>
          <a:p>
            <a:r>
              <a:rPr lang="en-US" b="1" dirty="0"/>
              <a:t>                </a:t>
            </a:r>
            <a:r>
              <a:rPr lang="en-US" b="1" dirty="0">
                <a:solidFill>
                  <a:srgbClr val="C00000"/>
                </a:solidFill>
              </a:rPr>
              <a:t>d1.show(); // calling show( ) of Derived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          d2.A::show() //calling show( ) of Base</a:t>
            </a:r>
          </a:p>
          <a:p>
            <a:r>
              <a:rPr lang="en-US" b="1" dirty="0"/>
              <a:t>	return 0; }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Output: Derived Class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               Base class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02381C-024D-92DF-0808-A007E89B38F1}"/>
              </a:ext>
            </a:extLst>
          </p:cNvPr>
          <p:cNvGrpSpPr/>
          <p:nvPr/>
        </p:nvGrpSpPr>
        <p:grpSpPr>
          <a:xfrm>
            <a:off x="7459133" y="1647733"/>
            <a:ext cx="3709976" cy="2338927"/>
            <a:chOff x="3136900" y="3209182"/>
            <a:chExt cx="3709976" cy="23389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08FFA9-F705-5746-8A4D-42F18BE22E2A}"/>
                </a:ext>
              </a:extLst>
            </p:cNvPr>
            <p:cNvSpPr/>
            <p:nvPr/>
          </p:nvSpPr>
          <p:spPr>
            <a:xfrm>
              <a:off x="3136900" y="3209182"/>
              <a:ext cx="1117600" cy="7374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97AA74-E19A-F376-1411-8340CB7C0333}"/>
                </a:ext>
              </a:extLst>
            </p:cNvPr>
            <p:cNvSpPr/>
            <p:nvPr/>
          </p:nvSpPr>
          <p:spPr>
            <a:xfrm>
              <a:off x="3136900" y="4533057"/>
              <a:ext cx="1117600" cy="7374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Derived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BA593A-C5F3-AB83-C7ED-26229CC0EBC3}"/>
                </a:ext>
              </a:extLst>
            </p:cNvPr>
            <p:cNvSpPr txBox="1"/>
            <p:nvPr/>
          </p:nvSpPr>
          <p:spPr>
            <a:xfrm>
              <a:off x="4254500" y="3577903"/>
              <a:ext cx="13099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show( ){ ..} 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      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F51149-3EDB-5261-55F8-3A53181C14A8}"/>
                </a:ext>
              </a:extLst>
            </p:cNvPr>
            <p:cNvSpPr txBox="1"/>
            <p:nvPr/>
          </p:nvSpPr>
          <p:spPr>
            <a:xfrm>
              <a:off x="4254500" y="4901778"/>
              <a:ext cx="2592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show( ) { ..}  </a:t>
              </a:r>
              <a:r>
                <a:rPr lang="en-US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//overriding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                   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FA556A-8BD6-8172-12A1-2DCB7733FFB3}"/>
              </a:ext>
            </a:extLst>
          </p:cNvPr>
          <p:cNvCxnSpPr/>
          <p:nvPr/>
        </p:nvCxnSpPr>
        <p:spPr bwMode="auto">
          <a:xfrm flipH="1">
            <a:off x="8002870" y="2385176"/>
            <a:ext cx="15063" cy="719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3AEEC-5816-C77C-A932-F42508D19FBE}"/>
              </a:ext>
            </a:extLst>
          </p:cNvPr>
          <p:cNvSpPr txBox="1"/>
          <p:nvPr/>
        </p:nvSpPr>
        <p:spPr>
          <a:xfrm>
            <a:off x="7038754" y="4098363"/>
            <a:ext cx="2328530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9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öhne"/>
              </a:rPr>
              <a:t>Derived d1,</a:t>
            </a:r>
            <a:r>
              <a:rPr lang="en-US" b="1" dirty="0">
                <a:solidFill>
                  <a:srgbClr val="002060"/>
                </a:solidFill>
                <a:latin typeface="Söhne"/>
              </a:rPr>
              <a:t>d2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; </a:t>
            </a:r>
          </a:p>
          <a:p>
            <a:pPr marL="76199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öhne"/>
              </a:rPr>
              <a:t>d1.show();</a:t>
            </a:r>
          </a:p>
          <a:p>
            <a:pPr marL="76199">
              <a:spcAft>
                <a:spcPts val="800"/>
              </a:spcAft>
            </a:pPr>
            <a:r>
              <a:rPr lang="en-US" b="1" dirty="0">
                <a:solidFill>
                  <a:srgbClr val="002060"/>
                </a:solidFill>
                <a:latin typeface="Söhne"/>
              </a:rPr>
              <a:t>d2.A::show();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C2FADC-8789-30D4-C8DE-34E082DB55F2}"/>
              </a:ext>
            </a:extLst>
          </p:cNvPr>
          <p:cNvGrpSpPr/>
          <p:nvPr/>
        </p:nvGrpSpPr>
        <p:grpSpPr>
          <a:xfrm>
            <a:off x="8399394" y="3016817"/>
            <a:ext cx="1819440" cy="1618920"/>
            <a:chOff x="8399394" y="3016817"/>
            <a:chExt cx="1819440" cy="161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7B153C-B9CB-F93C-175E-A3F8C7732A08}"/>
                    </a:ext>
                  </a:extLst>
                </p14:cNvPr>
                <p14:cNvContentPartPr/>
                <p14:nvPr/>
              </p14:nvContentPartPr>
              <p14:xfrm>
                <a:off x="8399394" y="3016817"/>
                <a:ext cx="1819440" cy="1618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7B153C-B9CB-F93C-175E-A3F8C7732A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81754" y="2999177"/>
                  <a:ext cx="1855080" cy="16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30656A3-7BD3-958E-D2FE-A0133E159ADA}"/>
                    </a:ext>
                  </a:extLst>
                </p14:cNvPr>
                <p14:cNvContentPartPr/>
                <p14:nvPr/>
              </p14:nvContentPartPr>
              <p14:xfrm>
                <a:off x="9313794" y="3048857"/>
                <a:ext cx="43560" cy="150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30656A3-7BD3-958E-D2FE-A0133E159A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5794" y="3031217"/>
                  <a:ext cx="79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D70E18-5AB3-4482-698E-3C2119F13150}"/>
                    </a:ext>
                  </a:extLst>
                </p14:cNvPr>
                <p14:cNvContentPartPr/>
                <p14:nvPr/>
              </p14:nvContentPartPr>
              <p14:xfrm>
                <a:off x="9367074" y="3189617"/>
                <a:ext cx="138960" cy="61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D70E18-5AB3-4482-698E-3C2119F131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49074" y="3171617"/>
                  <a:ext cx="1746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C9357A-E667-420F-C257-342AAA657830}"/>
              </a:ext>
            </a:extLst>
          </p:cNvPr>
          <p:cNvGrpSpPr/>
          <p:nvPr/>
        </p:nvGrpSpPr>
        <p:grpSpPr>
          <a:xfrm>
            <a:off x="8569314" y="1699937"/>
            <a:ext cx="2680920" cy="3372480"/>
            <a:chOff x="8569314" y="1699937"/>
            <a:chExt cx="2680920" cy="337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AA3C4C-1A19-CEE7-1A1C-F64B97593AB4}"/>
                    </a:ext>
                  </a:extLst>
                </p14:cNvPr>
                <p14:cNvContentPartPr/>
                <p14:nvPr/>
              </p14:nvContentPartPr>
              <p14:xfrm>
                <a:off x="8569314" y="1699937"/>
                <a:ext cx="2680920" cy="337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AA3C4C-1A19-CEE7-1A1C-F64B97593A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51674" y="1682297"/>
                  <a:ext cx="2716560" cy="34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8A00F88-4AEF-E44F-A15B-4A6F5E3A3B48}"/>
                    </a:ext>
                  </a:extLst>
                </p14:cNvPr>
                <p14:cNvContentPartPr/>
                <p14:nvPr/>
              </p14:nvContentPartPr>
              <p14:xfrm>
                <a:off x="9356274" y="1722257"/>
                <a:ext cx="11520" cy="212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8A00F88-4AEF-E44F-A15B-4A6F5E3A3B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38634" y="1704617"/>
                  <a:ext cx="471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6AFE88-799E-E8B6-BF4B-F0062217D87E}"/>
                    </a:ext>
                  </a:extLst>
                </p14:cNvPr>
                <p14:cNvContentPartPr/>
                <p14:nvPr/>
              </p14:nvContentPartPr>
              <p14:xfrm>
                <a:off x="9410634" y="1954097"/>
                <a:ext cx="264960" cy="12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6AFE88-799E-E8B6-BF4B-F0062217D8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92994" y="1936457"/>
                  <a:ext cx="300600" cy="4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830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976A56-BF1F-542C-81A0-E47ECA14517C}"/>
              </a:ext>
            </a:extLst>
          </p:cNvPr>
          <p:cNvSpPr txBox="1"/>
          <p:nvPr/>
        </p:nvSpPr>
        <p:spPr>
          <a:xfrm>
            <a:off x="6095999" y="644346"/>
            <a:ext cx="6097772" cy="618630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/* Calling Overriding  function using pointer</a:t>
            </a:r>
          </a:p>
          <a:p>
            <a:r>
              <a:rPr lang="en-US" b="1" dirty="0">
                <a:solidFill>
                  <a:srgbClr val="FF0000"/>
                </a:solidFill>
              </a:rPr>
              <a:t> of Base type that points to an object of Derived class */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class Base {</a:t>
            </a:r>
          </a:p>
          <a:p>
            <a:r>
              <a:rPr lang="en-US" dirty="0"/>
              <a:t>public: 	</a:t>
            </a:r>
            <a:r>
              <a:rPr lang="en-US" b="1" dirty="0"/>
              <a:t>void show( )</a:t>
            </a:r>
            <a:r>
              <a:rPr lang="en-US" dirty="0"/>
              <a:t>{</a:t>
            </a:r>
          </a:p>
          <a:p>
            <a:r>
              <a:rPr lang="en-US" dirty="0"/>
              <a:t>		</a:t>
            </a:r>
            <a:r>
              <a:rPr lang="en-US" b="1" dirty="0"/>
              <a:t>cout &lt;&lt; "</a:t>
            </a:r>
            <a:r>
              <a:rPr lang="en-US" b="1" dirty="0">
                <a:solidFill>
                  <a:srgbClr val="0000FF"/>
                </a:solidFill>
              </a:rPr>
              <a:t>Base Function</a:t>
            </a:r>
            <a:r>
              <a:rPr lang="en-US" b="1" dirty="0"/>
              <a:t>"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  <a:p>
            <a:r>
              <a:rPr lang="en-US" b="1" dirty="0">
                <a:solidFill>
                  <a:srgbClr val="C00000"/>
                </a:solidFill>
              </a:rPr>
              <a:t>class Derived : public Base {</a:t>
            </a:r>
          </a:p>
          <a:p>
            <a:r>
              <a:rPr lang="en-US" dirty="0"/>
              <a:t>public:	</a:t>
            </a:r>
            <a:r>
              <a:rPr lang="en-US" b="1" dirty="0"/>
              <a:t>void show( )</a:t>
            </a:r>
            <a:r>
              <a:rPr lang="en-US" dirty="0"/>
              <a:t>{</a:t>
            </a:r>
          </a:p>
          <a:p>
            <a:r>
              <a:rPr lang="en-US" dirty="0"/>
              <a:t>		</a:t>
            </a:r>
            <a:r>
              <a:rPr lang="en-US" b="1" dirty="0"/>
              <a:t>cout &lt;&lt; "</a:t>
            </a:r>
            <a:r>
              <a:rPr lang="en-US" b="1" dirty="0">
                <a:solidFill>
                  <a:srgbClr val="0000FF"/>
                </a:solidFill>
              </a:rPr>
              <a:t>Derived Function</a:t>
            </a:r>
            <a:r>
              <a:rPr lang="en-US" b="1" dirty="0"/>
              <a:t>"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b="1" dirty="0"/>
              <a:t>Derived d; // creating derived class object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b="1" dirty="0" err="1">
                <a:solidFill>
                  <a:schemeClr val="accent2"/>
                </a:solidFill>
              </a:rPr>
              <a:t>d.show</a:t>
            </a:r>
            <a:r>
              <a:rPr lang="en-US" b="1" dirty="0">
                <a:solidFill>
                  <a:schemeClr val="accent2"/>
                </a:solidFill>
              </a:rPr>
              <a:t>(); //calls derived class show()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C00000"/>
                </a:solidFill>
              </a:rPr>
              <a:t>Base *</a:t>
            </a:r>
            <a:r>
              <a:rPr lang="en-US" b="1" dirty="0" err="1">
                <a:solidFill>
                  <a:srgbClr val="C00000"/>
                </a:solidFill>
              </a:rPr>
              <a:t>ptr</a:t>
            </a:r>
            <a:r>
              <a:rPr lang="en-US" b="1" dirty="0">
                <a:solidFill>
                  <a:srgbClr val="C00000"/>
                </a:solidFill>
              </a:rPr>
              <a:t>=&amp;d; //</a:t>
            </a:r>
            <a:r>
              <a:rPr lang="en-US" b="1" dirty="0" err="1">
                <a:solidFill>
                  <a:srgbClr val="C00000"/>
                </a:solidFill>
              </a:rPr>
              <a:t>ptr</a:t>
            </a:r>
            <a:r>
              <a:rPr lang="en-US" b="1" dirty="0">
                <a:solidFill>
                  <a:srgbClr val="C00000"/>
                </a:solidFill>
              </a:rPr>
              <a:t> of Base type points to Derived</a:t>
            </a:r>
          </a:p>
          <a:p>
            <a:r>
              <a:rPr lang="en-US" b="1" dirty="0">
                <a:solidFill>
                  <a:srgbClr val="0000FF"/>
                </a:solidFill>
              </a:rPr>
              <a:t>  </a:t>
            </a:r>
            <a:r>
              <a:rPr lang="en-US" b="1" dirty="0" err="1">
                <a:solidFill>
                  <a:srgbClr val="0000FF"/>
                </a:solidFill>
              </a:rPr>
              <a:t>ptr</a:t>
            </a:r>
            <a:r>
              <a:rPr lang="en-US" b="1" dirty="0">
                <a:solidFill>
                  <a:srgbClr val="0000FF"/>
                </a:solidFill>
              </a:rPr>
              <a:t>-&gt;show();  //call base class show()</a:t>
            </a:r>
          </a:p>
          <a:p>
            <a:r>
              <a:rPr lang="en-US" dirty="0"/>
              <a:t> return 0;</a:t>
            </a:r>
          </a:p>
          <a:p>
            <a:r>
              <a:rPr lang="en-US" dirty="0"/>
              <a:t>}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A7A29-756C-E9FC-1E08-D7B229F9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dirty="0">
                <a:solidFill>
                  <a:srgbClr val="FF0000"/>
                </a:solidFill>
              </a:rPr>
              <a:t> Case3: Calling Base class Function using  Base pointer that  holds Derived Class Object</a:t>
            </a:r>
            <a:endParaRPr lang="en-US" sz="2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A6901E-3963-702F-9A8F-C11EAA1F9617}"/>
              </a:ext>
            </a:extLst>
          </p:cNvPr>
          <p:cNvGrpSpPr/>
          <p:nvPr/>
        </p:nvGrpSpPr>
        <p:grpSpPr>
          <a:xfrm>
            <a:off x="1324147" y="1502910"/>
            <a:ext cx="3709976" cy="2338927"/>
            <a:chOff x="3136900" y="3209182"/>
            <a:chExt cx="3709976" cy="23389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9BD062-39B2-7051-0E27-CC525B1359A1}"/>
                </a:ext>
              </a:extLst>
            </p:cNvPr>
            <p:cNvSpPr/>
            <p:nvPr/>
          </p:nvSpPr>
          <p:spPr>
            <a:xfrm>
              <a:off x="3136900" y="3209182"/>
              <a:ext cx="1117600" cy="7374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93099-5B49-BE1B-14EC-21C5E1909EBD}"/>
                </a:ext>
              </a:extLst>
            </p:cNvPr>
            <p:cNvSpPr/>
            <p:nvPr/>
          </p:nvSpPr>
          <p:spPr>
            <a:xfrm>
              <a:off x="3136900" y="4533057"/>
              <a:ext cx="1117600" cy="7374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Derived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70DD1F-AD33-FF98-E825-081D0DB6829B}"/>
                </a:ext>
              </a:extLst>
            </p:cNvPr>
            <p:cNvSpPr txBox="1"/>
            <p:nvPr/>
          </p:nvSpPr>
          <p:spPr>
            <a:xfrm>
              <a:off x="4254500" y="3577903"/>
              <a:ext cx="13099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show( ){ ..} 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       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544C23-153D-5C7A-D941-BA90038B16FC}"/>
                </a:ext>
              </a:extLst>
            </p:cNvPr>
            <p:cNvSpPr txBox="1"/>
            <p:nvPr/>
          </p:nvSpPr>
          <p:spPr>
            <a:xfrm>
              <a:off x="4254500" y="4901778"/>
              <a:ext cx="2592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show( ) { ..}  </a:t>
              </a:r>
              <a:r>
                <a:rPr lang="en-US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//overriding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                   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421CFF-D6F7-B734-D448-9F0F1A63397D}"/>
              </a:ext>
            </a:extLst>
          </p:cNvPr>
          <p:cNvCxnSpPr/>
          <p:nvPr/>
        </p:nvCxnSpPr>
        <p:spPr bwMode="auto">
          <a:xfrm flipH="1">
            <a:off x="1903278" y="2158196"/>
            <a:ext cx="15063" cy="719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0B71E7-B7E2-CD2E-D525-7ED61EB47E68}"/>
              </a:ext>
            </a:extLst>
          </p:cNvPr>
          <p:cNvSpPr txBox="1"/>
          <p:nvPr/>
        </p:nvSpPr>
        <p:spPr>
          <a:xfrm>
            <a:off x="519424" y="3938007"/>
            <a:ext cx="61030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Derived d; 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b="1" dirty="0" err="1">
                <a:solidFill>
                  <a:schemeClr val="accent2"/>
                </a:solidFill>
              </a:rPr>
              <a:t>d.show</a:t>
            </a:r>
            <a:r>
              <a:rPr lang="en-US" b="1" dirty="0">
                <a:solidFill>
                  <a:schemeClr val="accent2"/>
                </a:solidFill>
              </a:rPr>
              <a:t>(); </a:t>
            </a:r>
          </a:p>
          <a:p>
            <a:r>
              <a:rPr lang="en-US" dirty="0"/>
              <a:t>  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Base *</a:t>
            </a:r>
            <a:r>
              <a:rPr lang="en-US" b="1" dirty="0" err="1">
                <a:solidFill>
                  <a:srgbClr val="C00000"/>
                </a:solidFill>
              </a:rPr>
              <a:t>ptr</a:t>
            </a:r>
            <a:r>
              <a:rPr lang="en-US" b="1" dirty="0">
                <a:solidFill>
                  <a:srgbClr val="C00000"/>
                </a:solidFill>
              </a:rPr>
              <a:t>=&amp;d; //</a:t>
            </a:r>
            <a:r>
              <a:rPr lang="en-US" b="1" dirty="0" err="1">
                <a:solidFill>
                  <a:srgbClr val="C00000"/>
                </a:solidFill>
              </a:rPr>
              <a:t>ptr</a:t>
            </a:r>
            <a:r>
              <a:rPr lang="en-US" b="1" dirty="0">
                <a:solidFill>
                  <a:srgbClr val="C00000"/>
                </a:solidFill>
              </a:rPr>
              <a:t> of Base type points to Derived</a:t>
            </a:r>
          </a:p>
          <a:p>
            <a:r>
              <a:rPr lang="en-US" b="1" dirty="0">
                <a:solidFill>
                  <a:srgbClr val="0000FF"/>
                </a:solidFill>
              </a:rPr>
              <a:t>  </a:t>
            </a:r>
            <a:r>
              <a:rPr lang="en-US" b="1" dirty="0" err="1">
                <a:solidFill>
                  <a:srgbClr val="0000FF"/>
                </a:solidFill>
              </a:rPr>
              <a:t>ptr</a:t>
            </a:r>
            <a:r>
              <a:rPr lang="en-US" b="1" dirty="0">
                <a:solidFill>
                  <a:srgbClr val="0000FF"/>
                </a:solidFill>
              </a:rPr>
              <a:t>-&gt;show();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E49969-7388-2E88-97AD-F6B11D9E2EBE}"/>
              </a:ext>
            </a:extLst>
          </p:cNvPr>
          <p:cNvGrpSpPr/>
          <p:nvPr/>
        </p:nvGrpSpPr>
        <p:grpSpPr>
          <a:xfrm>
            <a:off x="1658394" y="2891897"/>
            <a:ext cx="2553840" cy="1628280"/>
            <a:chOff x="1658394" y="2891897"/>
            <a:chExt cx="2553840" cy="162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A32A11-3D2E-A609-CDC1-D3882CB600DD}"/>
                    </a:ext>
                  </a:extLst>
                </p14:cNvPr>
                <p14:cNvContentPartPr/>
                <p14:nvPr/>
              </p14:nvContentPartPr>
              <p14:xfrm>
                <a:off x="1658394" y="2963537"/>
                <a:ext cx="2553840" cy="155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A32A11-3D2E-A609-CDC1-D3882CB600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49394" y="2954537"/>
                  <a:ext cx="2571480" cy="15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A29C07-3B1C-8E77-00B4-464AF69775CC}"/>
                    </a:ext>
                  </a:extLst>
                </p14:cNvPr>
                <p14:cNvContentPartPr/>
                <p14:nvPr/>
              </p14:nvContentPartPr>
              <p14:xfrm>
                <a:off x="3230874" y="2891897"/>
                <a:ext cx="214200" cy="276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A29C07-3B1C-8E77-00B4-464AF69775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21874" y="2882897"/>
                  <a:ext cx="23184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1453D0-5EC2-C86A-11D3-34FEE2CEA8A0}"/>
              </a:ext>
            </a:extLst>
          </p:cNvPr>
          <p:cNvGrpSpPr/>
          <p:nvPr/>
        </p:nvGrpSpPr>
        <p:grpSpPr>
          <a:xfrm>
            <a:off x="2094354" y="1530737"/>
            <a:ext cx="3319200" cy="4352760"/>
            <a:chOff x="2094354" y="1530737"/>
            <a:chExt cx="3319200" cy="435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6E2A466-F0B2-FE6F-4268-FDB87315A30F}"/>
                    </a:ext>
                  </a:extLst>
                </p14:cNvPr>
                <p14:cNvContentPartPr/>
                <p14:nvPr/>
              </p14:nvContentPartPr>
              <p14:xfrm>
                <a:off x="2094354" y="1645577"/>
                <a:ext cx="3319200" cy="423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6E2A466-F0B2-FE6F-4268-FDB87315A3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76354" y="1627937"/>
                  <a:ext cx="3354840" cy="42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30C169-6672-D292-FB72-FDD432D3A76A}"/>
                    </a:ext>
                  </a:extLst>
                </p14:cNvPr>
                <p14:cNvContentPartPr/>
                <p14:nvPr/>
              </p14:nvContentPartPr>
              <p14:xfrm>
                <a:off x="3433914" y="1530737"/>
                <a:ext cx="360" cy="197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30C169-6672-D292-FB72-FDD432D3A7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16274" y="1512737"/>
                  <a:ext cx="36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24B62A-434C-BD36-9825-B48D3AC02DE9}"/>
                    </a:ext>
                  </a:extLst>
                </p14:cNvPr>
                <p14:cNvContentPartPr/>
                <p14:nvPr/>
              </p14:nvContentPartPr>
              <p14:xfrm>
                <a:off x="3488274" y="1776257"/>
                <a:ext cx="105840" cy="7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24B62A-434C-BD36-9825-B48D3AC02D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70274" y="1758617"/>
                  <a:ext cx="141480" cy="10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826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5134</Words>
  <Application>Microsoft Office PowerPoint</Application>
  <PresentationFormat>Widescreen</PresentationFormat>
  <Paragraphs>911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__Source_Sans_Pro_fea366</vt:lpstr>
      <vt:lpstr>Arial</vt:lpstr>
      <vt:lpstr>Calibri</vt:lpstr>
      <vt:lpstr>Calibri Light</vt:lpstr>
      <vt:lpstr>Consolas</vt:lpstr>
      <vt:lpstr>Courier New</vt:lpstr>
      <vt:lpstr>Georgia</vt:lpstr>
      <vt:lpstr>inter-bold</vt:lpstr>
      <vt:lpstr>inter-regular</vt:lpstr>
      <vt:lpstr>Nunito</vt:lpstr>
      <vt:lpstr>Raleway</vt:lpstr>
      <vt:lpstr>Söhne</vt:lpstr>
      <vt:lpstr>Söhne Mono</vt:lpstr>
      <vt:lpstr>Times New Roman</vt:lpstr>
      <vt:lpstr>Wingdings</vt:lpstr>
      <vt:lpstr>Office Theme</vt:lpstr>
      <vt:lpstr>Polymorphism</vt:lpstr>
      <vt:lpstr>Function overlong vs Function Overriding</vt:lpstr>
      <vt:lpstr>Function Overriding</vt:lpstr>
      <vt:lpstr>PowerPoint Presentation</vt:lpstr>
      <vt:lpstr>PowerPoint Presentation</vt:lpstr>
      <vt:lpstr>PowerPoint Presentation</vt:lpstr>
      <vt:lpstr>Function Overriding</vt:lpstr>
      <vt:lpstr> Case 2: Calling Base class Function using Derived Class Objects</vt:lpstr>
      <vt:lpstr> Case3: Calling Base class Function using  Base pointer that  holds Derived Class Object</vt:lpstr>
      <vt:lpstr>Static vs. Dynamic Binding</vt:lpstr>
      <vt:lpstr>PowerPoint Presentation</vt:lpstr>
      <vt:lpstr>PowerPoint Presentation</vt:lpstr>
      <vt:lpstr>Virtual Function </vt:lpstr>
      <vt:lpstr>Virtual Function </vt:lpstr>
      <vt:lpstr>PowerPoint Presentation</vt:lpstr>
      <vt:lpstr>PowerPoint Presentation</vt:lpstr>
      <vt:lpstr>PowerPoint Presentation</vt:lpstr>
      <vt:lpstr>Pure Virtual Functions and Abstract Classes in C++</vt:lpstr>
      <vt:lpstr>Abstract Classes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 Destructor in C++</vt:lpstr>
      <vt:lpstr>Virtual Destructor in C++</vt:lpstr>
      <vt:lpstr>Virtual Destructor in C++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naveench</dc:creator>
  <cp:lastModifiedBy>naveench</cp:lastModifiedBy>
  <cp:revision>46</cp:revision>
  <dcterms:created xsi:type="dcterms:W3CDTF">2023-11-15T08:06:54Z</dcterms:created>
  <dcterms:modified xsi:type="dcterms:W3CDTF">2023-11-22T12:37:54Z</dcterms:modified>
</cp:coreProperties>
</file>