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78" r:id="rId5"/>
    <p:sldId id="379" r:id="rId6"/>
    <p:sldId id="360" r:id="rId7"/>
    <p:sldId id="363" r:id="rId8"/>
    <p:sldId id="380" r:id="rId9"/>
    <p:sldId id="364" r:id="rId10"/>
    <p:sldId id="361" r:id="rId11"/>
    <p:sldId id="377" r:id="rId12"/>
    <p:sldId id="365" r:id="rId13"/>
    <p:sldId id="362" r:id="rId14"/>
    <p:sldId id="367" r:id="rId15"/>
    <p:sldId id="368" r:id="rId16"/>
    <p:sldId id="369" r:id="rId17"/>
    <p:sldId id="366" r:id="rId18"/>
    <p:sldId id="370" r:id="rId19"/>
    <p:sldId id="371" r:id="rId20"/>
    <p:sldId id="372" r:id="rId21"/>
    <p:sldId id="373" r:id="rId22"/>
    <p:sldId id="374" r:id="rId23"/>
    <p:sldId id="376" r:id="rId24"/>
    <p:sldId id="3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348-0791-2473-8C6D-793355C3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08F0-2A39-48AD-BD3E-EE77D2032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C0F5-8C47-E392-58A4-D02D05C6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AAC9-1C85-6B1D-099D-6CC0AD31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0D1D-5CF2-2B74-9886-1C0919F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DD8-89A3-017B-9517-07BB87F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D9CB8-B963-4824-D9B7-A16AA0B3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F940-640F-E1E4-A143-E116FC95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7715-8FEB-0AFD-66C6-B01AA2F5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7346-E6FD-2E18-CF87-7A64FAF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5837E-85B3-CF6B-7E6A-C65F37D3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20F4-84E0-9C0A-3242-5DDD8533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FCC6-DF0F-1108-A3C4-34ADD3B5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01EC-CC13-F468-9DAE-A2AA7C98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2283-D0B2-B807-8DB6-D563B718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8011-9F21-7190-92FC-9E692BAD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1CF1-1152-54B0-AF4F-C78BCFF3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0EA2-A35F-D9C6-71F3-B75B88D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7318-158F-FD85-A6E5-B295550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8CB5-3AAA-203F-B71D-4E2E6080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43D8-DB98-2E90-542B-A9C140FF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D9CC-2EDC-D681-99D3-E8DAC7C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D1AB-A74B-167B-A779-78A13D4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7827-A060-18E1-2A32-BABE0EA7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4A46-F681-4DA5-E718-B5DEC69B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B35-34B1-F52B-D2A2-84302BFD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5302-071E-7726-CA48-54821EE9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010CA-DE99-60F9-E116-57B7BBD7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3954-FFFA-CE56-3F15-78F408C5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0E9F-D5D7-65FB-D658-672061B3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441F-8376-2C3A-19D0-EB14185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3C3-BBA0-9976-2822-C096ECB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2B57-FB40-7548-184A-B29A0089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5E5D-0165-F064-3287-4674FA3C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675E-037A-D310-F249-0B36E19E1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9CD2D-958F-BB7B-DDE9-E1B8087D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172E6-9328-FF5D-7028-55B276B2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E0EF1-C291-87DB-1DAA-3272E885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8AFCE-A69E-E246-6465-6BA291E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D25-3FF6-C1EB-DC2E-574F7921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A2A-463C-86C5-9BC6-82838271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AF5B9-04FF-5EAC-A4C9-F35F0AE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B7C0-8028-2C46-6941-AFD9C990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6BF85-0ACC-C356-5FF5-6875AF0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92BB4-F857-3538-3429-0941AFF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3D3E-BD29-E719-9BC3-EC5082F6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ABF9-58FE-45A2-2C82-5F4C4E4C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1E07-D7FD-CADE-CEAF-02CFA3C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00F3-7C4C-D603-195B-7DE3FFA5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CE5-D414-53D0-31A3-2253B562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5EBE7-4256-8C44-3392-54A6FD39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6A31-8BA3-A03E-32F3-E15F263F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D892-E1B6-ABE2-11D1-5D02C3A7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F6743-18B7-BEF6-4257-DF3B28CF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57240-3C2B-D2EF-06E2-D3313FD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584B-8283-03E3-7B9E-0FB56D3A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1740-DA8D-CDC4-2F61-728DE09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571AB-A0AE-D40A-4762-6590DE4F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14F58-64C3-611F-4782-CBA4251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8136-98D1-BE9E-87AA-1750746C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CD97-A728-1D96-0841-0CA9508C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3136-0A49-447D-B557-9D87743447F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1E96-AF0D-99A1-3965-0F44D7350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0E20-3B76-7FA8-0B34-67D67058F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68E9-DFF7-44DF-8DDF-29A48F7A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bad_allo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plusplus.com/runtime_error" TargetMode="External"/><Relationship Id="rId5" Type="http://schemas.openxmlformats.org/officeDocument/2006/relationships/hyperlink" Target="https://cplusplus.com/logic_error" TargetMode="External"/><Relationship Id="rId4" Type="http://schemas.openxmlformats.org/officeDocument/2006/relationships/hyperlink" Target="https://cplusplus.com/bad_cas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 in </a:t>
            </a:r>
            <a:r>
              <a:rPr lang="en-US" sz="2800" b="1" dirty="0" err="1">
                <a:solidFill>
                  <a:srgbClr val="FF0000"/>
                </a:solidFill>
              </a:rPr>
              <a:t>c++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12381"/>
            <a:ext cx="5709683" cy="38574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76199" algn="just">
              <a:spcAft>
                <a:spcPts val="800"/>
              </a:spcAft>
            </a:pPr>
            <a:r>
              <a:rPr lang="en-US" b="1" u="sng" dirty="0">
                <a:solidFill>
                  <a:srgbClr val="FF0000"/>
                </a:solidFill>
                <a:latin typeface="Söhne"/>
              </a:rPr>
              <a:t>Error:</a:t>
            </a:r>
          </a:p>
          <a:p>
            <a:pPr marL="76199" algn="just">
              <a:spcAft>
                <a:spcPts val="800"/>
              </a:spcAft>
            </a:pPr>
            <a:r>
              <a:rPr lang="en-US" dirty="0">
                <a:latin typeface="Söhne"/>
              </a:rPr>
              <a:t>Errors are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problems</a:t>
            </a:r>
            <a:r>
              <a:rPr lang="en-US" dirty="0">
                <a:latin typeface="Söhne"/>
              </a:rPr>
              <a:t> that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occur in the program </a:t>
            </a:r>
            <a:r>
              <a:rPr lang="en-US" dirty="0">
                <a:latin typeface="Söhne"/>
              </a:rPr>
              <a:t>due to an </a:t>
            </a:r>
            <a:r>
              <a:rPr lang="en-US" b="1" dirty="0">
                <a:latin typeface="Söhne"/>
              </a:rPr>
              <a:t>illegal operation </a:t>
            </a:r>
            <a:r>
              <a:rPr lang="en-US" dirty="0">
                <a:latin typeface="Söhne"/>
              </a:rPr>
              <a:t>performed by the user or by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fault of a programmer</a:t>
            </a:r>
            <a:r>
              <a:rPr lang="en-US" dirty="0">
                <a:latin typeface="Söhne"/>
              </a:rPr>
              <a:t>, which </a:t>
            </a:r>
            <a:r>
              <a:rPr lang="en-US" b="1" dirty="0">
                <a:latin typeface="Söhne"/>
              </a:rPr>
              <a:t>halts the normal flow </a:t>
            </a:r>
            <a:r>
              <a:rPr lang="en-US" dirty="0">
                <a:latin typeface="Söhne"/>
              </a:rPr>
              <a:t>of the program.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 Errors are also termed as bugs or faults. 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76199" algn="just">
              <a:spcAft>
                <a:spcPts val="800"/>
              </a:spcAft>
            </a:pPr>
            <a:r>
              <a:rPr lang="en-US" dirty="0"/>
              <a:t>There are mainly two types of errors in programming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a. Compile Time Errors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b. Run-Time Errors</a:t>
            </a:r>
          </a:p>
          <a:p>
            <a:pPr marL="361949" indent="-285750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C8E57-7F46-926B-625D-00AA438DC83F}"/>
              </a:ext>
            </a:extLst>
          </p:cNvPr>
          <p:cNvSpPr txBox="1"/>
          <p:nvPr/>
        </p:nvSpPr>
        <p:spPr>
          <a:xfrm>
            <a:off x="5784112" y="712381"/>
            <a:ext cx="633345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CC3399"/>
                </a:solidFill>
                <a:latin typeface="__Source_Sans_Pro_fea366"/>
              </a:rPr>
              <a:t>a) </a:t>
            </a: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Compile Time Errors:</a:t>
            </a:r>
          </a:p>
          <a:p>
            <a:pPr algn="l"/>
            <a:endParaRPr lang="en-US" b="1" dirty="0">
              <a:latin typeface="__Source_Sans_Pro_fea366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__Source_Sans_Pro_fea366"/>
              </a:rPr>
              <a:t>Compile Time Errors are those errors that are </a:t>
            </a:r>
            <a:r>
              <a:rPr lang="en-US" b="1" i="0" dirty="0">
                <a:solidFill>
                  <a:srgbClr val="FF0000"/>
                </a:solidFill>
                <a:effectLst/>
                <a:latin typeface="__Source_Sans_Pro_fea366"/>
              </a:rPr>
              <a:t>caught during compilation time. </a:t>
            </a:r>
            <a:endParaRPr lang="en-US" b="1" dirty="0">
              <a:solidFill>
                <a:srgbClr val="FF0000"/>
              </a:solidFill>
              <a:latin typeface="__Source_Sans_Pro_fea366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__Source_Sans_Pro_fea366"/>
              </a:rPr>
              <a:t>Some of the most common compile-time errors </a:t>
            </a:r>
            <a:r>
              <a:rPr lang="en-US" b="1" i="0" dirty="0">
                <a:effectLst/>
                <a:latin typeface="__Source_Sans_Pro_fea366"/>
              </a:rPr>
              <a:t>are syntax errors, library references</a:t>
            </a:r>
            <a:r>
              <a:rPr lang="en-US" i="0" dirty="0">
                <a:effectLst/>
                <a:latin typeface="__Source_Sans_Pro_fea366"/>
              </a:rPr>
              <a:t>, </a:t>
            </a:r>
            <a:r>
              <a:rPr lang="en-US" b="1" i="0" dirty="0">
                <a:effectLst/>
                <a:latin typeface="__Source_Sans_Pro_fea366"/>
              </a:rPr>
              <a:t>incorrect import of library functions and methods</a:t>
            </a:r>
            <a:r>
              <a:rPr lang="en-US" i="0" dirty="0">
                <a:effectLst/>
                <a:latin typeface="__Source_Sans_Pro_fea366"/>
              </a:rPr>
              <a:t>, uneven bracket pair(s), etc</a:t>
            </a:r>
            <a:r>
              <a:rPr lang="en-US" b="1" i="0" dirty="0">
                <a:effectLst/>
                <a:latin typeface="__Source_Sans_Pro_fea366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68CF1-8320-42F7-D94C-5C8919E21724}"/>
              </a:ext>
            </a:extLst>
          </p:cNvPr>
          <p:cNvSpPr txBox="1"/>
          <p:nvPr/>
        </p:nvSpPr>
        <p:spPr>
          <a:xfrm>
            <a:off x="5784112" y="2908258"/>
            <a:ext cx="640788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b. Run-Time Errors</a:t>
            </a:r>
          </a:p>
          <a:p>
            <a:pPr algn="l"/>
            <a:endParaRPr lang="en-US" b="1" dirty="0"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Run-Time Errors </a:t>
            </a:r>
            <a:r>
              <a:rPr lang="en-US" b="0" i="0" dirty="0">
                <a:effectLst/>
                <a:latin typeface="__Source_Sans_Pro_fea366"/>
              </a:rPr>
              <a:t>are those </a:t>
            </a:r>
            <a:r>
              <a:rPr lang="en-US" b="0" i="0" dirty="0">
                <a:solidFill>
                  <a:srgbClr val="CC3399"/>
                </a:solidFill>
                <a:effectLst/>
                <a:latin typeface="__Source_Sans_Pro_fea366"/>
              </a:rPr>
              <a:t>errors</a:t>
            </a:r>
            <a:r>
              <a:rPr lang="en-US" b="0" i="0" dirty="0">
                <a:effectLst/>
                <a:latin typeface="__Source_Sans_Pro_fea366"/>
              </a:rPr>
              <a:t> that cannot be caught during </a:t>
            </a:r>
            <a:r>
              <a:rPr lang="en-US" b="0" i="0" dirty="0">
                <a:solidFill>
                  <a:srgbClr val="CC3399"/>
                </a:solidFill>
                <a:effectLst/>
                <a:latin typeface="__Source_Sans_Pro_fea366"/>
              </a:rPr>
              <a:t>compilation time</a:t>
            </a:r>
            <a:r>
              <a:rPr lang="en-US" b="0" i="0" dirty="0">
                <a:effectLst/>
                <a:latin typeface="__Source_Sans_Pro_fea366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F2459-841F-C181-8201-4246D671333B}"/>
              </a:ext>
            </a:extLst>
          </p:cNvPr>
          <p:cNvSpPr txBox="1"/>
          <p:nvPr/>
        </p:nvSpPr>
        <p:spPr>
          <a:xfrm>
            <a:off x="5784112" y="4230607"/>
            <a:ext cx="6409659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int a = 5;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// Dividing the number a by zero, so the program will </a:t>
            </a:r>
            <a:r>
              <a:rPr lang="en-US" dirty="0"/>
              <a:t>compile easily </a:t>
            </a:r>
          </a:p>
          <a:p>
            <a:r>
              <a:rPr lang="en-US" dirty="0"/>
              <a:t>    // but run time error will be generated.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a / 0;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00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Handling Multiple catch blocks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-1" y="701748"/>
            <a:ext cx="4965406" cy="53553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Multiple catch statements: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//try block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catch(data_type1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block1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catch(data_type2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block2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………………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……………..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data_typeN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blockN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A9BD-6543-AFF2-C7AD-75347EC86D93}"/>
              </a:ext>
            </a:extLst>
          </p:cNvPr>
          <p:cNvSpPr txBox="1"/>
          <p:nvPr/>
        </p:nvSpPr>
        <p:spPr>
          <a:xfrm>
            <a:off x="5112487" y="671691"/>
            <a:ext cx="7079513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</a:rPr>
              <a:t>int main()</a:t>
            </a:r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 int x;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"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Enter x  as 0 , 1 -1 \n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"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cin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&gt;&gt;x;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 try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if(x==1)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;  //throwing  integer exception</a:t>
            </a: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if(x==0)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'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’;  //throwing  char exception</a:t>
            </a: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if(x==-1)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1.0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;  //throwing  double exception</a:t>
            </a:r>
          </a:p>
          <a:p>
            <a:pPr lvl="1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catch(char c) 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&lt;&lt;"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caught a character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"&lt;&lt;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endl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 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catch(int m){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&lt;&lt;"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caught an integer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"&lt;&lt;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endl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catch(double d)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&lt;&lt;"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caught a double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"&lt;&lt;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endl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return 0;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1FB8-2C28-BCBC-4E8E-2F592097D0AD}"/>
              </a:ext>
            </a:extLst>
          </p:cNvPr>
          <p:cNvSpPr txBox="1"/>
          <p:nvPr/>
        </p:nvSpPr>
        <p:spPr>
          <a:xfrm>
            <a:off x="-1" y="6057060"/>
            <a:ext cx="4965406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When an exception is thrown, the exception handler are searched in order fore an appropriate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Handling Multiple catch blocks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-1" y="701748"/>
            <a:ext cx="4965406" cy="53553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Multiple catch statements: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//try block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catch(data_type1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block1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catch(data_type2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block2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………………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……………..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catch(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data_typeN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arg</a:t>
            </a:r>
            <a:r>
              <a:rPr lang="en-US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//catch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blockN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b="1" i="0" dirty="0">
              <a:effectLst/>
              <a:latin typeface="__Source_Sans_Pro_fea366"/>
            </a:endParaRPr>
          </a:p>
        </p:txBody>
      </p:sp>
      <p:pic>
        <p:nvPicPr>
          <p:cNvPr id="2050" name="Picture 2" descr="Multiple Catch Block in Java with Example - Scientech Easy">
            <a:extLst>
              <a:ext uri="{FF2B5EF4-FFF2-40B4-BE49-F238E27FC236}">
                <a16:creationId xmlns:a16="http://schemas.microsoft.com/office/drawing/2014/main" id="{5FCD891A-9CD3-7E70-CE37-93380255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73" y="1053126"/>
            <a:ext cx="7505901" cy="50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9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Exception handling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147080" y="701748"/>
            <a:ext cx="4690733" cy="28623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sng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Catch All Exceptions:</a:t>
            </a:r>
          </a:p>
          <a:p>
            <a:pPr algn="l"/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u="none" strike="noStrike" baseline="0" dirty="0">
                <a:latin typeface="Times New Roman" panose="02020603050405020304" pitchFamily="18" charset="0"/>
              </a:rPr>
              <a:t>For all possible types of exceptions , we may not be able to design independent catch handlers to Catch them.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i="0" u="none" strike="noStrike" baseline="0" dirty="0">
                <a:latin typeface="Times New Roman" panose="02020603050405020304" pitchFamily="18" charset="0"/>
              </a:rPr>
              <a:t>In such circumstances, we can force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one catch statement to catch all exceptions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 instead of a Certain type alone.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A9BD-6543-AFF2-C7AD-75347EC86D93}"/>
              </a:ext>
            </a:extLst>
          </p:cNvPr>
          <p:cNvSpPr txBox="1"/>
          <p:nvPr/>
        </p:nvSpPr>
        <p:spPr>
          <a:xfrm>
            <a:off x="4965405" y="701747"/>
            <a:ext cx="7079513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</a:rPr>
              <a:t>int main()</a:t>
            </a:r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 int x;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"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Enter x  as 0 , 1 -1 \n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"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cin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&gt;&gt;x;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 try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if(x==1)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;  //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thowing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 integer exception</a:t>
            </a:r>
          </a:p>
          <a:p>
            <a:pPr lvl="1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if(x==0)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'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’;  //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thowing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 char exception</a:t>
            </a:r>
          </a:p>
          <a:p>
            <a:pPr lvl="1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lvl="1"/>
            <a:r>
              <a:rPr lang="en-US" b="1" i="0" u="none" strike="noStrike" baseline="0" dirty="0">
                <a:latin typeface="Times New Roman" panose="02020603050405020304" pitchFamily="18" charset="0"/>
              </a:rPr>
              <a:t>if(x==-1)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throw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1.0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;  //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thowing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 double exception</a:t>
            </a:r>
          </a:p>
          <a:p>
            <a:pPr lvl="1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lvl="1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catch(…)   // catches all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exceptins</a:t>
            </a:r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&lt;&lt;"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caught </a:t>
            </a:r>
            <a:r>
              <a:rPr lang="en-US" b="1" dirty="0">
                <a:latin typeface="Times New Roman" panose="02020603050405020304" pitchFamily="18" charset="0"/>
              </a:rPr>
              <a:t>Exception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"&lt;&lt;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endl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C8335-8E35-92DD-9B65-609A0437642F}"/>
              </a:ext>
            </a:extLst>
          </p:cNvPr>
          <p:cNvSpPr txBox="1"/>
          <p:nvPr/>
        </p:nvSpPr>
        <p:spPr>
          <a:xfrm>
            <a:off x="265814" y="3944149"/>
            <a:ext cx="454364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try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   //try block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b="1" i="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</a:rPr>
              <a:t>catch(…)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………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2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Exception handling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-1" y="701748"/>
            <a:ext cx="5876263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Re-throwing an Exception: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is possible to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pass exception caught by a catch block again to another exception handler.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</a:rPr>
              <a:t>is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known as Re-throwing.</a:t>
            </a:r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A9BD-6543-AFF2-C7AD-75347EC86D93}"/>
              </a:ext>
            </a:extLst>
          </p:cNvPr>
          <p:cNvSpPr txBox="1"/>
          <p:nvPr/>
        </p:nvSpPr>
        <p:spPr>
          <a:xfrm>
            <a:off x="127591" y="2115877"/>
            <a:ext cx="5656521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#include &lt;iostream&gt;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using namespace std;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</a:rPr>
              <a:t>m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yHandler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throw "hello";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 (const char*)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{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 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&lt;&lt;"Caught exception inside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MyHandler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\n";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 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Times New Roman" panose="02020603050405020304" pitchFamily="18" charset="0"/>
              </a:rPr>
              <a:t>throw; //rethrow char* out of function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8F672-473E-D86F-1354-4C6E27D5C984}"/>
              </a:ext>
            </a:extLst>
          </p:cNvPr>
          <p:cNvSpPr txBox="1"/>
          <p:nvPr/>
        </p:nvSpPr>
        <p:spPr>
          <a:xfrm>
            <a:off x="6315739" y="859051"/>
            <a:ext cx="6124352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int main()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&lt;&lt; "Main start...."&lt;&lt;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endl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</a:rPr>
              <a:t>m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yHandler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();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}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catch(const char*)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 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&lt;&lt;"Caught exception inside Main\n";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 "Main end";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return 0;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Exception handling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-1" y="701748"/>
            <a:ext cx="5656521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Specifying Exceptions:</a:t>
            </a:r>
          </a:p>
          <a:p>
            <a:pPr algn="l"/>
            <a:endParaRPr lang="en-US" sz="18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Specification of exception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restrict functions to throw some specified exceptions only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with the use of throw(exception list) in the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the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header of the function.</a:t>
            </a:r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A9BD-6543-AFF2-C7AD-75347EC86D93}"/>
              </a:ext>
            </a:extLst>
          </p:cNvPr>
          <p:cNvSpPr txBox="1"/>
          <p:nvPr/>
        </p:nvSpPr>
        <p:spPr>
          <a:xfrm>
            <a:off x="118066" y="2573077"/>
            <a:ext cx="5656521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General form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ype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function_name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(argument list)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throw(exceptions -list)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….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statements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8F672-473E-D86F-1354-4C6E27D5C984}"/>
              </a:ext>
            </a:extLst>
          </p:cNvPr>
          <p:cNvSpPr txBox="1"/>
          <p:nvPr/>
        </p:nvSpPr>
        <p:spPr>
          <a:xfrm>
            <a:off x="6060552" y="614498"/>
            <a:ext cx="6124352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void test(int x) </a:t>
            </a:r>
            <a:r>
              <a:rPr lang="en-US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throw(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int,float,char</a:t>
            </a:r>
            <a:r>
              <a:rPr lang="en-US" sz="1800" b="1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switch(x)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{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case 1:throw x;                break;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case 2:throw 'x’;              break;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case 3:throw double(x);   break;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</a:rPr>
              <a:t>case 4:throw float(x);      break;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int main()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try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{    test(4);    //test(4) leads to abnormal termination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catch(int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{ 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&lt;&lt;"Caught int type exception\n"; 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catch(float f) {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&lt;&lt;"Caught float type exception\n";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catch(char c) {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&lt;&lt;"Caught char type exception\n";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catch(double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{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&lt;&lt;"Caught Double type exception\n"; 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return 0;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2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</a:rPr>
              <a:t>C++ User-Defined Exceptions</a:t>
            </a:r>
            <a:endParaRPr lang="en-US" sz="32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-1" y="701748"/>
            <a:ext cx="5656521" cy="39703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Creating user defined Exceptions:</a:t>
            </a:r>
          </a:p>
          <a:p>
            <a:pPr algn="l"/>
            <a:endParaRPr lang="en-US" sz="18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new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exception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can be defined by overriding and inheriting </a:t>
            </a:r>
            <a:r>
              <a:rPr lang="en-US" b="1" i="0" dirty="0">
                <a:solidFill>
                  <a:srgbClr val="FF0000"/>
                </a:solidFill>
                <a:effectLst/>
                <a:latin typeface="inter-bold"/>
              </a:rPr>
              <a:t>exception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class functionality.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All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exceptions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are derived from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std::exception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 located in </a:t>
            </a:r>
            <a:r>
              <a:rPr lang="en-US" b="1" i="0" dirty="0">
                <a:solidFill>
                  <a:srgbClr val="FF0000"/>
                </a:solidFill>
                <a:effectLst/>
                <a:latin typeface="inter-regular"/>
              </a:rPr>
              <a:t>&lt;exception&gt; </a:t>
            </a:r>
            <a:r>
              <a:rPr lang="en-US" i="0" dirty="0">
                <a:effectLst/>
                <a:latin typeface="inter-regular"/>
              </a:rPr>
              <a:t>library file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This class has a virtual member function </a:t>
            </a:r>
            <a:r>
              <a:rPr lang="en-US" b="1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what()  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that returns a </a:t>
            </a:r>
            <a:r>
              <a:rPr lang="en-US" b="1" dirty="0">
                <a:solidFill>
                  <a:srgbClr val="333333"/>
                </a:solidFill>
                <a:latin typeface="inter-regular"/>
              </a:rPr>
              <a:t>null-terminated character sequence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(of type char *) and that can be overwritten in derived classes to contain some sort of description of the exception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8F672-473E-D86F-1354-4C6E27D5C984}"/>
              </a:ext>
            </a:extLst>
          </p:cNvPr>
          <p:cNvSpPr txBox="1"/>
          <p:nvPr/>
        </p:nvSpPr>
        <p:spPr>
          <a:xfrm>
            <a:off x="6060552" y="614498"/>
            <a:ext cx="612435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inter-regular"/>
              </a:rPr>
              <a:t>#include &lt;exception&gt;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std;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regular"/>
              </a:rPr>
              <a:t>MyException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: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exception{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* what()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“User defined Exception 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int main()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inter-regular"/>
              </a:rPr>
              <a:t>MyException</a:t>
            </a:r>
            <a:r>
              <a:rPr lang="en-US" b="1" dirty="0">
                <a:solidFill>
                  <a:srgbClr val="FF0000"/>
                </a:solidFill>
                <a:latin typeface="inter-regular"/>
              </a:rPr>
              <a:t> e;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try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 throw e;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catch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(exception&amp; e)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e.what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}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A9945F-CAE2-EB29-5E14-96009AF9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C0BB2-3F05-ABBA-5B53-D6FDB0B41122}"/>
              </a:ext>
            </a:extLst>
          </p:cNvPr>
          <p:cNvSpPr txBox="1"/>
          <p:nvPr/>
        </p:nvSpPr>
        <p:spPr>
          <a:xfrm>
            <a:off x="114299" y="85083"/>
            <a:ext cx="1198555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User input  Validation </a:t>
            </a:r>
          </a:p>
          <a:p>
            <a:endParaRPr lang="en-US" b="1" i="0" dirty="0">
              <a:solidFill>
                <a:srgbClr val="FF000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You are developing a program that takes user input for the age of a person. </a:t>
            </a:r>
          </a:p>
          <a:p>
            <a:endParaRPr lang="en-US" dirty="0">
              <a:solidFill>
                <a:srgbClr val="0F0F0F"/>
              </a:solidFill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Implement a user-defined exception class,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InvalidAgeException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, to handle the case where the entered age is less than 0 or greater than 150. 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 your program, throw this exception when invalid input is detected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FD358-E557-3E7D-C1E3-7E190A3B4684}"/>
              </a:ext>
            </a:extLst>
          </p:cNvPr>
          <p:cNvSpPr txBox="1"/>
          <p:nvPr/>
        </p:nvSpPr>
        <p:spPr>
          <a:xfrm>
            <a:off x="114298" y="2617934"/>
            <a:ext cx="116559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Enter the age: 25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Entered age: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25</a:t>
            </a:r>
          </a:p>
          <a:p>
            <a:endParaRPr lang="en-US" dirty="0">
              <a:solidFill>
                <a:srgbClr val="DF3079"/>
              </a:solidFill>
              <a:latin typeface="Söhne Mono"/>
            </a:endParaRPr>
          </a:p>
          <a:p>
            <a:r>
              <a:rPr lang="en-US" dirty="0">
                <a:solidFill>
                  <a:srgbClr val="DF3079"/>
                </a:solidFill>
                <a:latin typeface="Söhne Mono"/>
              </a:rPr>
              <a:t>INPUT </a:t>
            </a:r>
          </a:p>
          <a:p>
            <a:r>
              <a:rPr lang="en-US" dirty="0"/>
              <a:t>Enter the age: -5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Exception caught: </a:t>
            </a:r>
            <a:r>
              <a:rPr lang="en-US" dirty="0" err="1"/>
              <a:t>InvalidAgeException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Age must be between 0 and 150.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84CA87-4209-04DE-6E4D-9F1A9F497808}"/>
              </a:ext>
            </a:extLst>
          </p:cNvPr>
          <p:cNvSpPr txBox="1"/>
          <p:nvPr/>
        </p:nvSpPr>
        <p:spPr>
          <a:xfrm>
            <a:off x="-1" y="0"/>
            <a:ext cx="6620541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//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InvalidAgeException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stdexcept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dirty="0"/>
              <a:t>// User-defined exception class for invalid age</a:t>
            </a:r>
          </a:p>
          <a:p>
            <a:r>
              <a:rPr lang="en-US" b="1" dirty="0"/>
              <a:t>class </a:t>
            </a:r>
            <a:r>
              <a:rPr lang="en-US" b="1" dirty="0" err="1">
                <a:solidFill>
                  <a:srgbClr val="FF0000"/>
                </a:solidFill>
              </a:rPr>
              <a:t>InvalidAgeException</a:t>
            </a:r>
            <a:r>
              <a:rPr lang="en-US" b="1" dirty="0"/>
              <a:t> : public </a:t>
            </a:r>
            <a:r>
              <a:rPr lang="en-US" b="1" dirty="0">
                <a:solidFill>
                  <a:srgbClr val="FF0000"/>
                </a:solidFill>
              </a:rPr>
              <a:t>exception</a:t>
            </a:r>
            <a:r>
              <a:rPr lang="en-US" b="1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b="1" dirty="0"/>
              <a:t>const char* </a:t>
            </a:r>
            <a:r>
              <a:rPr lang="en-US" b="1" dirty="0">
                <a:solidFill>
                  <a:srgbClr val="FF0000"/>
                </a:solidFill>
              </a:rPr>
              <a:t>what() </a:t>
            </a:r>
            <a:r>
              <a:rPr lang="en-US" b="1" dirty="0"/>
              <a:t>const throw()</a:t>
            </a:r>
            <a:r>
              <a:rPr lang="en-US" dirty="0"/>
              <a:t>{</a:t>
            </a:r>
          </a:p>
          <a:p>
            <a:r>
              <a:rPr lang="en-US" dirty="0"/>
              <a:t>      return "</a:t>
            </a:r>
            <a:r>
              <a:rPr lang="en-US" dirty="0" err="1">
                <a:solidFill>
                  <a:srgbClr val="FF0000"/>
                </a:solidFill>
              </a:rPr>
              <a:t>InvalidAgeException</a:t>
            </a:r>
            <a:r>
              <a:rPr lang="en-US" dirty="0">
                <a:solidFill>
                  <a:srgbClr val="FF0000"/>
                </a:solidFill>
              </a:rPr>
              <a:t>: Age must be between 0 and 150</a:t>
            </a:r>
            <a:r>
              <a:rPr lang="en-US" dirty="0"/>
              <a:t>.";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// Function to get user input for age</a:t>
            </a:r>
          </a:p>
          <a:p>
            <a:r>
              <a:rPr lang="en-US" dirty="0">
                <a:solidFill>
                  <a:srgbClr val="FF0000"/>
                </a:solidFill>
              </a:rPr>
              <a:t>   int </a:t>
            </a:r>
            <a:r>
              <a:rPr lang="en-US" b="1" dirty="0" err="1">
                <a:solidFill>
                  <a:srgbClr val="FF0000"/>
                </a:solidFill>
              </a:rPr>
              <a:t>getAge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int age;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age: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age;</a:t>
            </a:r>
          </a:p>
          <a:p>
            <a:endParaRPr lang="en-US" dirty="0"/>
          </a:p>
          <a:p>
            <a:r>
              <a:rPr lang="en-US" dirty="0"/>
              <a:t>    // Check for validity</a:t>
            </a:r>
          </a:p>
          <a:p>
            <a:r>
              <a:rPr lang="en-US" b="1" dirty="0"/>
              <a:t>    if (age &lt; 0 || age &gt; 150) {</a:t>
            </a:r>
          </a:p>
          <a:p>
            <a:r>
              <a:rPr lang="en-US" dirty="0"/>
              <a:t>        throw </a:t>
            </a:r>
            <a:r>
              <a:rPr lang="en-US" b="1" dirty="0" err="1">
                <a:solidFill>
                  <a:srgbClr val="FF0000"/>
                </a:solidFill>
              </a:rPr>
              <a:t>InvalidAgeException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age;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FFBD-D261-07CB-12A5-FAFB9F430F1F}"/>
              </a:ext>
            </a:extLst>
          </p:cNvPr>
          <p:cNvSpPr txBox="1"/>
          <p:nvPr/>
        </p:nvSpPr>
        <p:spPr>
          <a:xfrm>
            <a:off x="6620540" y="0"/>
            <a:ext cx="537298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b="1" dirty="0"/>
              <a:t>try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int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userAge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getAge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();</a:t>
            </a:r>
          </a:p>
          <a:p>
            <a:endParaRPr lang="en-US" dirty="0"/>
          </a:p>
          <a:p>
            <a:r>
              <a:rPr lang="en-US" dirty="0"/>
              <a:t>        // If age is valid, display it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"Entered age: " &lt;&lt; </a:t>
            </a:r>
            <a:r>
              <a:rPr lang="en-US" dirty="0" err="1"/>
              <a:t>userAge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</a:t>
            </a:r>
          </a:p>
          <a:p>
            <a:r>
              <a:rPr lang="en-US" b="1" dirty="0"/>
              <a:t> catch (const exception&amp; e)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b="1" dirty="0" err="1"/>
              <a:t>cerr</a:t>
            </a:r>
            <a:r>
              <a:rPr lang="en-US" b="1" dirty="0"/>
              <a:t> &lt;&lt; "Exception caught: " &lt;&lt; </a:t>
            </a:r>
            <a:r>
              <a:rPr lang="en-US" b="1" dirty="0" err="1"/>
              <a:t>e.what</a:t>
            </a:r>
            <a:r>
              <a:rPr lang="en-US" b="1" dirty="0"/>
              <a:t>()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87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C0BB2-3F05-ABBA-5B53-D6FDB0B41122}"/>
              </a:ext>
            </a:extLst>
          </p:cNvPr>
          <p:cNvSpPr txBox="1"/>
          <p:nvPr/>
        </p:nvSpPr>
        <p:spPr>
          <a:xfrm>
            <a:off x="114299" y="85083"/>
            <a:ext cx="1198555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Söhne Mono"/>
              </a:rPr>
              <a:t>InsufficientFundsException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 Mono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You are developing a banking application, and you want to implement a user-defined exception class,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Söhne Mono"/>
              </a:rPr>
              <a:t>InsufficientFundsException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This exception should be thrown when a user attempts to withdraw more money from their account than the available balance.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Implement this scenario in your program.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FD358-E557-3E7D-C1E3-7E190A3B4684}"/>
              </a:ext>
            </a:extLst>
          </p:cNvPr>
          <p:cNvSpPr txBox="1"/>
          <p:nvPr/>
        </p:nvSpPr>
        <p:spPr>
          <a:xfrm>
            <a:off x="114299" y="2308670"/>
            <a:ext cx="82003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Enter the amount to withdraw: 500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sWithdrawal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 successful. Remaining balance: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500</a:t>
            </a:r>
          </a:p>
          <a:p>
            <a:endParaRPr lang="en-US" dirty="0">
              <a:solidFill>
                <a:srgbClr val="DF3079"/>
              </a:solidFill>
              <a:latin typeface="Söhne Mono"/>
            </a:endParaRPr>
          </a:p>
          <a:p>
            <a:r>
              <a:rPr lang="en-US" dirty="0">
                <a:solidFill>
                  <a:srgbClr val="DF3079"/>
                </a:solidFill>
                <a:latin typeface="Söhne Mono"/>
              </a:rPr>
              <a:t>INPUT </a:t>
            </a:r>
          </a:p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Enter the amount to withdraw: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1500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Exception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caught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 err="1">
                <a:solidFill>
                  <a:srgbClr val="DF3079"/>
                </a:solidFill>
                <a:effectLst/>
                <a:latin typeface="Söhne Mono"/>
              </a:rPr>
              <a:t>InsufficientFundsException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Not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enough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funds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for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the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withdrawal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0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84CA87-4209-04DE-6E4D-9F1A9F497808}"/>
              </a:ext>
            </a:extLst>
          </p:cNvPr>
          <p:cNvSpPr txBox="1"/>
          <p:nvPr/>
        </p:nvSpPr>
        <p:spPr>
          <a:xfrm>
            <a:off x="-1" y="0"/>
            <a:ext cx="6620541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 User-defined exception class for insufficient funds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stdexcept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class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InsufficientFundsException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: public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sexception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const char* what() const {</a:t>
            </a:r>
          </a:p>
          <a:p>
            <a:r>
              <a:rPr lang="en-US" dirty="0"/>
              <a:t>        return "</a:t>
            </a:r>
            <a:r>
              <a:rPr lang="en-US" dirty="0" err="1"/>
              <a:t>InsufficientFundsException</a:t>
            </a:r>
            <a:r>
              <a:rPr lang="en-US" dirty="0"/>
              <a:t>: Not enough funds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// Class representing a bank account</a:t>
            </a:r>
          </a:p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class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BankAccount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double balance;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BankAccount</a:t>
            </a:r>
            <a:r>
              <a:rPr lang="en-US" dirty="0"/>
              <a:t>(double </a:t>
            </a:r>
            <a:r>
              <a:rPr lang="en-US" dirty="0" err="1"/>
              <a:t>initialBalance</a:t>
            </a:r>
            <a:r>
              <a:rPr lang="en-US" dirty="0"/>
              <a:t>) : balance(</a:t>
            </a:r>
            <a:r>
              <a:rPr lang="en-US" dirty="0" err="1"/>
              <a:t>initialBalance</a:t>
            </a:r>
            <a:r>
              <a:rPr lang="en-US" dirty="0"/>
              <a:t>) {}</a:t>
            </a:r>
          </a:p>
          <a:p>
            <a:r>
              <a:rPr lang="en-US" dirty="0"/>
              <a:t>    // Function to withdraw money from the account</a:t>
            </a:r>
          </a:p>
          <a:p>
            <a:r>
              <a:rPr lang="en-US" b="1" dirty="0">
                <a:solidFill>
                  <a:srgbClr val="C00000"/>
                </a:solidFill>
              </a:rPr>
              <a:t>    void withdraw(double amount) {</a:t>
            </a:r>
          </a:p>
          <a:p>
            <a:r>
              <a:rPr lang="en-US" dirty="0"/>
              <a:t>        if (amount &gt; balance) {</a:t>
            </a:r>
          </a:p>
          <a:p>
            <a:r>
              <a:rPr lang="en-US" dirty="0"/>
              <a:t>            throw </a:t>
            </a:r>
            <a:r>
              <a:rPr lang="en-US" dirty="0" err="1"/>
              <a:t>InsufficientFundsException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balance -= amount;</a:t>
            </a:r>
          </a:p>
          <a:p>
            <a:r>
              <a:rPr lang="en-US" dirty="0" err="1"/>
              <a:t>cout</a:t>
            </a:r>
            <a:r>
              <a:rPr lang="en-US" dirty="0"/>
              <a:t> &lt;&lt; "Withdrawal successful. Remaining balance: " &lt;&lt; balance 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FFBD-D261-07CB-12A5-FAFB9F430F1F}"/>
              </a:ext>
            </a:extLst>
          </p:cNvPr>
          <p:cNvSpPr txBox="1"/>
          <p:nvPr/>
        </p:nvSpPr>
        <p:spPr>
          <a:xfrm>
            <a:off x="6620540" y="0"/>
            <a:ext cx="537298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// Create a bank account with an initial balance</a:t>
            </a:r>
          </a:p>
          <a:p>
            <a:r>
              <a:rPr lang="en-US" dirty="0"/>
              <a:t>        </a:t>
            </a:r>
            <a:r>
              <a:rPr lang="en-US" b="1" dirty="0" err="1">
                <a:highlight>
                  <a:srgbClr val="FFFF00"/>
                </a:highlight>
              </a:rPr>
              <a:t>BankAccount</a:t>
            </a:r>
            <a:r>
              <a:rPr lang="en-US" b="1" dirty="0">
                <a:highlight>
                  <a:srgbClr val="FFFF00"/>
                </a:highlight>
              </a:rPr>
              <a:t> account(1000.0);</a:t>
            </a:r>
          </a:p>
          <a:p>
            <a:endParaRPr lang="en-US" dirty="0"/>
          </a:p>
          <a:p>
            <a:r>
              <a:rPr lang="en-US" dirty="0"/>
              <a:t>        // Attempt to withdraw an amount</a:t>
            </a:r>
          </a:p>
          <a:p>
            <a:r>
              <a:rPr lang="en-US" dirty="0"/>
              <a:t>        </a:t>
            </a:r>
            <a:r>
              <a:rPr lang="en-US" b="1" dirty="0"/>
              <a:t>double amt;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the amount to withdraw: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amt;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account.withdraw</a:t>
            </a:r>
            <a:r>
              <a:rPr lang="en-US" dirty="0"/>
              <a:t>(amt);</a:t>
            </a:r>
          </a:p>
          <a:p>
            <a:r>
              <a:rPr lang="en-US" dirty="0"/>
              <a:t>    } </a:t>
            </a:r>
          </a:p>
          <a:p>
            <a:r>
              <a:rPr lang="en-US" b="1" dirty="0"/>
              <a:t>catch (const exception&amp; e)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"Exception caught: "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20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 in </a:t>
            </a:r>
            <a:r>
              <a:rPr lang="en-US" sz="2800" b="1" dirty="0" err="1">
                <a:solidFill>
                  <a:srgbClr val="FF0000"/>
                </a:solidFill>
              </a:rPr>
              <a:t>c++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12381"/>
            <a:ext cx="5954232" cy="56323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latin typeface="__Source_Sans_Pro_fea366"/>
              </a:rPr>
              <a:t>Exception: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An </a:t>
            </a:r>
            <a:r>
              <a:rPr lang="en-US" b="1" i="0" dirty="0">
                <a:effectLst/>
                <a:highlight>
                  <a:srgbClr val="FFFF00"/>
                </a:highlight>
                <a:latin typeface="__Source_Sans_Pro_fea366"/>
              </a:rPr>
              <a:t>exception</a:t>
            </a:r>
            <a:r>
              <a:rPr lang="en-US" b="1" i="0" dirty="0">
                <a:effectLst/>
                <a:latin typeface="__Source_Sans_Pro_fea366"/>
              </a:rPr>
              <a:t> is run time error  that arises during the execution of a program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dirty="0"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Exceptions are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runtime anomalies or unusual conditions </a:t>
            </a:r>
            <a:r>
              <a:rPr lang="en-US" b="1" i="0" dirty="0">
                <a:effectLst/>
                <a:latin typeface="__Source_Sans_Pro_fea366"/>
              </a:rPr>
              <a:t>that a program may encounter while executing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dirty="0"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Anomalies might include conditions such ass </a:t>
            </a: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division by zero</a:t>
            </a:r>
            <a:r>
              <a:rPr lang="en-US" b="1" i="0" dirty="0">
                <a:effectLst/>
                <a:latin typeface="__Source_Sans_Pro_fea366"/>
              </a:rPr>
              <a:t>, </a:t>
            </a:r>
            <a:r>
              <a:rPr lang="en-US" b="1" i="0" dirty="0">
                <a:solidFill>
                  <a:srgbClr val="7030A0"/>
                </a:solidFill>
                <a:effectLst/>
                <a:latin typeface="__Source_Sans_Pro_fea366"/>
              </a:rPr>
              <a:t>accessing an array outside of its bounds, opening a file which does not exist </a:t>
            </a:r>
            <a:r>
              <a:rPr lang="en-US" b="1" i="0" dirty="0">
                <a:effectLst/>
                <a:latin typeface="__Source_Sans_Pro_fea366"/>
              </a:rPr>
              <a:t>or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running out of memory or disk space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dirty="0">
              <a:latin typeface="__Source_Sans_Pro_fea366"/>
            </a:endParaRPr>
          </a:p>
          <a:p>
            <a:pPr algn="l"/>
            <a:r>
              <a:rPr lang="en-US" b="1" i="0" dirty="0">
                <a:effectLst/>
                <a:latin typeface="__Source_Sans_Pro_fea366"/>
              </a:rPr>
              <a:t>Exception Handling in C++ is a process to handle runtime errors.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Exception handling in C++ built up on three keywords: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33CC"/>
                </a:solidFill>
                <a:effectLst/>
                <a:latin typeface="__Source_Sans_Pro_fea366"/>
              </a:rPr>
              <a:t>try</a:t>
            </a:r>
            <a:endParaRPr lang="en-US" b="1" dirty="0">
              <a:solidFill>
                <a:srgbClr val="FF33CC"/>
              </a:solidFill>
              <a:latin typeface="__Source_Sans_Pro_fea366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throw</a:t>
            </a:r>
            <a:r>
              <a:rPr lang="en-US" b="1" i="0" dirty="0">
                <a:effectLst/>
                <a:latin typeface="__Source_Sans_Pro_fea366"/>
              </a:rPr>
              <a:t> </a:t>
            </a:r>
            <a:endParaRPr lang="en-US" b="1" dirty="0">
              <a:latin typeface="__Source_Sans_Pro_fea366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Catch</a:t>
            </a:r>
          </a:p>
          <a:p>
            <a:pPr algn="l"/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C6A2-0B7B-46EE-4A26-2B236F453866}"/>
              </a:ext>
            </a:extLst>
          </p:cNvPr>
          <p:cNvSpPr txBox="1"/>
          <p:nvPr/>
        </p:nvSpPr>
        <p:spPr>
          <a:xfrm>
            <a:off x="6094228" y="703258"/>
            <a:ext cx="609777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Ex.</a:t>
            </a:r>
          </a:p>
          <a:p>
            <a:r>
              <a:rPr lang="en-US" dirty="0">
                <a:solidFill>
                  <a:srgbClr val="FF0000"/>
                </a:solidFill>
              </a:rPr>
              <a:t>//Exception: Dividing a number by 0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int </a:t>
            </a:r>
            <a:r>
              <a:rPr lang="en-US" dirty="0" err="1"/>
              <a:t>a,b,c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&gt;&gt;a&gt;&gt;b;  //Read as a=10 ,b=20  </a:t>
            </a:r>
          </a:p>
          <a:p>
            <a:r>
              <a:rPr lang="en-US" dirty="0"/>
              <a:t>     </a:t>
            </a:r>
            <a:r>
              <a:rPr lang="en-US" dirty="0">
                <a:highlight>
                  <a:srgbClr val="FFFF00"/>
                </a:highlight>
              </a:rPr>
              <a:t>c=a/b;      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 Dividing the number a by zero,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                      // Arithmetic Exception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c;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9D474-E6F3-02B6-A68E-B6EA40684016}"/>
              </a:ext>
            </a:extLst>
          </p:cNvPr>
          <p:cNvSpPr txBox="1"/>
          <p:nvPr/>
        </p:nvSpPr>
        <p:spPr>
          <a:xfrm>
            <a:off x="6094228" y="3648149"/>
            <a:ext cx="612435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[] = {1, 2, 3, 4, 5};</a:t>
            </a:r>
          </a:p>
          <a:p>
            <a:r>
              <a:rPr lang="en-US" dirty="0">
                <a:highlight>
                  <a:srgbClr val="FFFF00"/>
                </a:highlight>
              </a:rPr>
              <a:t>   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"</a:t>
            </a:r>
            <a:r>
              <a:rPr lang="en-US" dirty="0" err="1">
                <a:highlight>
                  <a:srgbClr val="FFFF00"/>
                </a:highlight>
              </a:rPr>
              <a:t>arr</a:t>
            </a:r>
            <a:r>
              <a:rPr lang="en-US" dirty="0">
                <a:highlight>
                  <a:srgbClr val="FFFF00"/>
                </a:highlight>
              </a:rPr>
              <a:t>[10] is " &lt;&lt; </a:t>
            </a:r>
            <a:r>
              <a:rPr lang="en-US" dirty="0" err="1">
                <a:highlight>
                  <a:srgbClr val="FFFF00"/>
                </a:highlight>
              </a:rPr>
              <a:t>arr</a:t>
            </a:r>
            <a:r>
              <a:rPr lang="en-US" dirty="0">
                <a:highlight>
                  <a:srgbClr val="FFFF00"/>
                </a:highlight>
              </a:rPr>
              <a:t>[10] &lt;&lt; </a:t>
            </a:r>
            <a:r>
              <a:rPr lang="en-US" dirty="0" err="1">
                <a:highlight>
                  <a:srgbClr val="FFFF00"/>
                </a:highlight>
              </a:rPr>
              <a:t>endl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    // Accessing an element outside the array bounds (</a:t>
            </a:r>
            <a:r>
              <a:rPr lang="en-US" dirty="0" err="1"/>
              <a:t>arr</a:t>
            </a:r>
            <a:r>
              <a:rPr lang="en-US" dirty="0"/>
              <a:t>[10])</a:t>
            </a:r>
          </a:p>
          <a:p>
            <a:r>
              <a:rPr lang="en-US" dirty="0"/>
              <a:t>    // Array Index out of bounds exception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48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38F0BA-D47E-5BD6-C24B-0D3A9E0C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" y="1787775"/>
            <a:ext cx="6498507" cy="459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60BA3BF-B3BC-A87C-3E5B-0A9D4399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Standard Exceptions in C++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93199D-0CBF-E269-7A7D-9D2BE5F7F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85703"/>
              </p:ext>
            </p:extLst>
          </p:nvPr>
        </p:nvGraphicFramePr>
        <p:xfrm>
          <a:off x="6698512" y="1792392"/>
          <a:ext cx="5422605" cy="2494655"/>
        </p:xfrm>
        <a:graphic>
          <a:graphicData uri="http://schemas.openxmlformats.org/drawingml/2006/table">
            <a:tbl>
              <a:tblPr/>
              <a:tblGrid>
                <a:gridCol w="1566531">
                  <a:extLst>
                    <a:ext uri="{9D8B030D-6E8A-4147-A177-3AD203B41FA5}">
                      <a16:colId xmlns:a16="http://schemas.microsoft.com/office/drawing/2014/main" val="2658139999"/>
                    </a:ext>
                  </a:extLst>
                </a:gridCol>
                <a:gridCol w="3856074">
                  <a:extLst>
                    <a:ext uri="{9D8B030D-6E8A-4147-A177-3AD203B41FA5}">
                      <a16:colId xmlns:a16="http://schemas.microsoft.com/office/drawing/2014/main" val="3978422214"/>
                    </a:ext>
                  </a:extLst>
                </a:gridCol>
              </a:tblGrid>
              <a:tr h="482975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exception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2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0088"/>
                          </a:solidFill>
                          <a:effectLst/>
                          <a:hlinkClick r:id="rId3"/>
                        </a:rPr>
                        <a:t>bad_alloc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thrown by new on allocation failure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6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solidFill>
                            <a:srgbClr val="000088"/>
                          </a:solidFill>
                          <a:effectLst/>
                          <a:hlinkClick r:id="rId4"/>
                        </a:rPr>
                        <a:t>bad_cast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thrown by dynamic_cast when it fails in a dynamic cast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  <a:hlinkClick r:id="rId5"/>
                        </a:rPr>
                        <a:t>logic_error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error related to the internal logic of the program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0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rgbClr val="000088"/>
                          </a:solidFill>
                          <a:effectLst/>
                          <a:hlinkClick r:id="rId6"/>
                        </a:rPr>
                        <a:t>runtime_error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error detected during runtime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53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61CBDB-43E2-7384-1D75-0203C10C80A6}"/>
              </a:ext>
            </a:extLst>
          </p:cNvPr>
          <p:cNvSpPr txBox="1"/>
          <p:nvPr/>
        </p:nvSpPr>
        <p:spPr>
          <a:xfrm>
            <a:off x="70882" y="715984"/>
            <a:ext cx="6498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C++ provides a list of </a:t>
            </a:r>
            <a:r>
              <a:rPr lang="en-US" b="1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standard exceptions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defined in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stdexcept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54766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861CC-F0E9-6479-D91C-903F287B99F0}"/>
              </a:ext>
            </a:extLst>
          </p:cNvPr>
          <p:cNvSpPr txBox="1"/>
          <p:nvPr/>
        </p:nvSpPr>
        <p:spPr>
          <a:xfrm>
            <a:off x="103668" y="0"/>
            <a:ext cx="6307766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//USING STANDARD EXCEPTION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out_of_range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>
                <a:highlight>
                  <a:srgbClr val="FFFF00"/>
                </a:highlight>
              </a:rPr>
              <a:t>#include &lt;</a:t>
            </a:r>
            <a:r>
              <a:rPr lang="en-US" dirty="0" err="1">
                <a:highlight>
                  <a:srgbClr val="FFFF00"/>
                </a:highlight>
              </a:rPr>
              <a:t>stdexcept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 {   const int </a:t>
            </a:r>
            <a:r>
              <a:rPr lang="en-US" dirty="0" err="1"/>
              <a:t>arraySize</a:t>
            </a:r>
            <a:r>
              <a:rPr lang="en-US" dirty="0"/>
              <a:t> = 5;</a:t>
            </a:r>
          </a:p>
          <a:p>
            <a:r>
              <a:rPr lang="en-US" dirty="0"/>
              <a:t>    int numbers[</a:t>
            </a:r>
            <a:r>
              <a:rPr lang="en-US" dirty="0" err="1"/>
              <a:t>arraySize</a:t>
            </a:r>
            <a:r>
              <a:rPr lang="en-US" dirty="0"/>
              <a:t>] = {1, 2, 3, 4, 5};</a:t>
            </a:r>
          </a:p>
          <a:p>
            <a:r>
              <a:rPr lang="en-US" b="1" dirty="0"/>
              <a:t>    try 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// Access an element at an index</a:t>
            </a:r>
          </a:p>
          <a:p>
            <a:r>
              <a:rPr lang="en-US" dirty="0"/>
              <a:t>        int index;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an index to access: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index;</a:t>
            </a:r>
          </a:p>
          <a:p>
            <a:r>
              <a:rPr lang="en-US" dirty="0"/>
              <a:t>        if (index &lt; 0 || index &gt;= </a:t>
            </a:r>
            <a:r>
              <a:rPr lang="en-US" dirty="0" err="1"/>
              <a:t>arraySize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b="1" dirty="0"/>
              <a:t>throw </a:t>
            </a:r>
            <a:r>
              <a:rPr lang="en-US" b="1" dirty="0" err="1">
                <a:highlight>
                  <a:srgbClr val="FFFF00"/>
                </a:highlight>
              </a:rPr>
              <a:t>out_of_range</a:t>
            </a:r>
            <a:r>
              <a:rPr lang="en-US" b="1" dirty="0">
                <a:highlight>
                  <a:srgbClr val="FFFF00"/>
                </a:highlight>
              </a:rPr>
              <a:t>("Index out of bounds");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"Value at index " &lt;&lt; index &lt;&lt; ": " &lt;&lt; numbers[index];</a:t>
            </a:r>
          </a:p>
          <a:p>
            <a:r>
              <a:rPr lang="en-US" dirty="0"/>
              <a:t>    } </a:t>
            </a:r>
          </a:p>
          <a:p>
            <a:r>
              <a:rPr lang="en-US" b="1" dirty="0"/>
              <a:t> catch (const </a:t>
            </a:r>
            <a:r>
              <a:rPr lang="en-US" b="1" dirty="0" err="1"/>
              <a:t>out_of_range</a:t>
            </a:r>
            <a:r>
              <a:rPr lang="en-US" b="1" dirty="0"/>
              <a:t>&amp; e)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"Exception caught: "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AutoShape 1" descr="User">
            <a:extLst>
              <a:ext uri="{FF2B5EF4-FFF2-40B4-BE49-F238E27FC236}">
                <a16:creationId xmlns:a16="http://schemas.microsoft.com/office/drawing/2014/main" id="{564A769B-8C1C-6DC0-3463-B178543A2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E920F-C56F-7A99-8718-49DEDE00AD5A}"/>
              </a:ext>
            </a:extLst>
          </p:cNvPr>
          <p:cNvSpPr txBox="1"/>
          <p:nvPr/>
        </p:nvSpPr>
        <p:spPr>
          <a:xfrm>
            <a:off x="4292895" y="5981942"/>
            <a:ext cx="60977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an index to access: 10</a:t>
            </a:r>
          </a:p>
          <a:p>
            <a:r>
              <a:rPr lang="en-US" dirty="0"/>
              <a:t>Exception caught: Index out of bounds</a:t>
            </a:r>
          </a:p>
        </p:txBody>
      </p:sp>
    </p:spTree>
    <p:extLst>
      <p:ext uri="{BB962C8B-B14F-4D97-AF65-F5344CB8AC3E}">
        <p14:creationId xmlns:p14="http://schemas.microsoft.com/office/powerpoint/2010/main" val="161292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861CC-F0E9-6479-D91C-903F287B99F0}"/>
              </a:ext>
            </a:extLst>
          </p:cNvPr>
          <p:cNvSpPr txBox="1"/>
          <p:nvPr/>
        </p:nvSpPr>
        <p:spPr>
          <a:xfrm>
            <a:off x="50502" y="0"/>
            <a:ext cx="8147198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//using standard exception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runtime_erro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stdexcept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>
                <a:highlight>
                  <a:srgbClr val="FFFF00"/>
                </a:highlight>
              </a:rPr>
              <a:t>int main() {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   try {</a:t>
            </a:r>
          </a:p>
          <a:p>
            <a:r>
              <a:rPr lang="en-US" dirty="0"/>
              <a:t>        int number;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a number: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number;</a:t>
            </a:r>
          </a:p>
          <a:p>
            <a:r>
              <a:rPr lang="en-US" dirty="0">
                <a:solidFill>
                  <a:srgbClr val="FF0000"/>
                </a:solidFill>
              </a:rPr>
              <a:t>        if (</a:t>
            </a:r>
            <a:r>
              <a:rPr lang="en-US" dirty="0" err="1">
                <a:solidFill>
                  <a:srgbClr val="FF0000"/>
                </a:solidFill>
              </a:rPr>
              <a:t>cin.fail</a:t>
            </a:r>
            <a:r>
              <a:rPr lang="en-US" dirty="0">
                <a:solidFill>
                  <a:srgbClr val="FF0000"/>
                </a:solidFill>
              </a:rPr>
              <a:t>()) //checks i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nput was not an integer.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    throw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runtime_error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("Error: Invalid input. Please enter a numeric value.");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"You entered: " &lt;&lt; number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catch (const exception&amp; e)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603EA-70DB-70BF-21CC-148C0493D0F9}"/>
              </a:ext>
            </a:extLst>
          </p:cNvPr>
          <p:cNvSpPr txBox="1"/>
          <p:nvPr/>
        </p:nvSpPr>
        <p:spPr>
          <a:xfrm>
            <a:off x="5792086" y="5748026"/>
            <a:ext cx="60977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OUPUT:</a:t>
            </a:r>
          </a:p>
          <a:p>
            <a:r>
              <a:rPr lang="en-US" dirty="0"/>
              <a:t>Enter a number: </a:t>
            </a:r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Error: Invalid input. Please enter a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193149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861CC-F0E9-6479-D91C-903F287B99F0}"/>
              </a:ext>
            </a:extLst>
          </p:cNvPr>
          <p:cNvSpPr txBox="1"/>
          <p:nvPr/>
        </p:nvSpPr>
        <p:spPr>
          <a:xfrm>
            <a:off x="103667" y="0"/>
            <a:ext cx="8296054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//using standard exception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bad_alloc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stdexcept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try {</a:t>
            </a:r>
          </a:p>
          <a:p>
            <a:r>
              <a:rPr lang="en-US" dirty="0"/>
              <a:t>        // Attempt to allocate a large array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int* </a:t>
            </a:r>
            <a:r>
              <a:rPr lang="en-US" dirty="0" err="1">
                <a:solidFill>
                  <a:srgbClr val="FF0000"/>
                </a:solidFill>
              </a:rPr>
              <a:t>myArray</a:t>
            </a:r>
            <a:r>
              <a:rPr lang="en-US" dirty="0">
                <a:solidFill>
                  <a:srgbClr val="FF0000"/>
                </a:solidFill>
              </a:rPr>
              <a:t> = new int[1000000000000000];</a:t>
            </a:r>
          </a:p>
          <a:p>
            <a:endParaRPr lang="en-US" dirty="0"/>
          </a:p>
          <a:p>
            <a:r>
              <a:rPr lang="en-US" dirty="0"/>
              <a:t>        // Use the allocated memory (this won't be reached in case of failure)</a:t>
            </a:r>
          </a:p>
          <a:p>
            <a:r>
              <a:rPr lang="en-US" dirty="0"/>
              <a:t>        delete[] </a:t>
            </a:r>
            <a:r>
              <a:rPr lang="en-US" dirty="0" err="1"/>
              <a:t>myArray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catch (const </a:t>
            </a:r>
            <a:r>
              <a:rPr lang="en-US" dirty="0" err="1">
                <a:solidFill>
                  <a:srgbClr val="FF0000"/>
                </a:solidFill>
              </a:rPr>
              <a:t>bad_alloc</a:t>
            </a:r>
            <a:r>
              <a:rPr lang="en-US" dirty="0">
                <a:solidFill>
                  <a:srgbClr val="FF0000"/>
                </a:solidFill>
              </a:rPr>
              <a:t>&amp; e)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"Error: Failed to allocate memory - "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BBA85-5965-55BC-2A5A-7A290D52489C}"/>
              </a:ext>
            </a:extLst>
          </p:cNvPr>
          <p:cNvSpPr txBox="1"/>
          <p:nvPr/>
        </p:nvSpPr>
        <p:spPr>
          <a:xfrm>
            <a:off x="3899489" y="5727036"/>
            <a:ext cx="629713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Error: Failed to allocate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0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861CC-F0E9-6479-D91C-903F287B99F0}"/>
              </a:ext>
            </a:extLst>
          </p:cNvPr>
          <p:cNvSpPr txBox="1"/>
          <p:nvPr/>
        </p:nvSpPr>
        <p:spPr>
          <a:xfrm>
            <a:off x="103667" y="0"/>
            <a:ext cx="608448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//using standard exception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bad_cast</a:t>
            </a:r>
            <a:endParaRPr lang="en-US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dirty="0"/>
              <a:t>#include &lt;iostream&gt; #include &lt;</a:t>
            </a:r>
            <a:r>
              <a:rPr lang="en-US" dirty="0" err="1"/>
              <a:t>typeinfo</a:t>
            </a:r>
            <a:r>
              <a:rPr lang="en-US" dirty="0"/>
              <a:t>&gt; #include&lt;exception&gt;</a:t>
            </a:r>
          </a:p>
          <a:p>
            <a:r>
              <a:rPr lang="en-US" dirty="0"/>
              <a:t>using namespace std;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virtual ~Base() {}</a:t>
            </a:r>
          </a:p>
          <a:p>
            <a:r>
              <a:rPr lang="en-US" dirty="0"/>
              <a:t>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Derived : public Base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</a:t>
            </a:r>
            <a:r>
              <a:rPr lang="en-US" dirty="0" err="1"/>
              <a:t>derivedFunction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"Derived function\n";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29859-447A-03C2-F82F-80C50DF7C49E}"/>
              </a:ext>
            </a:extLst>
          </p:cNvPr>
          <p:cNvSpPr txBox="1"/>
          <p:nvPr/>
        </p:nvSpPr>
        <p:spPr>
          <a:xfrm>
            <a:off x="4008474" y="1502688"/>
            <a:ext cx="8183526" cy="50783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Base </a:t>
            </a:r>
            <a:r>
              <a:rPr lang="en-US" dirty="0" err="1"/>
              <a:t>baseObj</a:t>
            </a:r>
            <a:r>
              <a:rPr lang="en-US" dirty="0"/>
              <a:t>;</a:t>
            </a:r>
          </a:p>
          <a:p>
            <a:r>
              <a:rPr lang="en-US" dirty="0"/>
              <a:t>        Derived </a:t>
            </a:r>
            <a:r>
              <a:rPr lang="en-US" dirty="0" err="1"/>
              <a:t>derivedObj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// Attempt to cast a Base reference to a Derived reference</a:t>
            </a:r>
          </a:p>
          <a:p>
            <a:r>
              <a:rPr lang="en-US" dirty="0"/>
              <a:t>        </a:t>
            </a:r>
            <a:r>
              <a:rPr lang="en-US" dirty="0">
                <a:highlight>
                  <a:srgbClr val="00FFFF"/>
                </a:highlight>
              </a:rPr>
              <a:t>Base&amp; </a:t>
            </a:r>
            <a:r>
              <a:rPr lang="en-US" dirty="0" err="1">
                <a:highlight>
                  <a:srgbClr val="00FFFF"/>
                </a:highlight>
              </a:rPr>
              <a:t>baseRef</a:t>
            </a:r>
            <a:r>
              <a:rPr lang="en-US" dirty="0">
                <a:highlight>
                  <a:srgbClr val="00FFFF"/>
                </a:highlight>
              </a:rPr>
              <a:t> = </a:t>
            </a:r>
            <a:r>
              <a:rPr lang="en-US" dirty="0" err="1">
                <a:highlight>
                  <a:srgbClr val="00FFFF"/>
                </a:highlight>
              </a:rPr>
              <a:t>baseObj</a:t>
            </a:r>
            <a:r>
              <a:rPr lang="en-US" dirty="0">
                <a:highlight>
                  <a:srgbClr val="00FFFF"/>
                </a:highlight>
              </a:rPr>
              <a:t>;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Derived&amp;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derivedRef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=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dynamic_cast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&lt;Derived&amp;&gt;(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baseRef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  <a:p>
            <a:r>
              <a:rPr lang="en-US" dirty="0"/>
              <a:t>        // If successful, call a function specific to Derived class</a:t>
            </a:r>
          </a:p>
          <a:p>
            <a:r>
              <a:rPr lang="en-US" dirty="0"/>
              <a:t>        </a:t>
            </a:r>
            <a:r>
              <a:rPr lang="en-US" dirty="0" err="1"/>
              <a:t>derivedRef.derivedFunction</a:t>
            </a:r>
            <a:r>
              <a:rPr lang="en-US" dirty="0"/>
              <a:t>();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</a:t>
            </a:r>
            <a:r>
              <a:rPr lang="en-US" b="1" dirty="0">
                <a:highlight>
                  <a:srgbClr val="FFFF00"/>
                </a:highlight>
              </a:rPr>
              <a:t>catch (const </a:t>
            </a:r>
            <a:r>
              <a:rPr lang="en-US" b="1" dirty="0" err="1">
                <a:highlight>
                  <a:srgbClr val="FFFF00"/>
                </a:highlight>
              </a:rPr>
              <a:t>bad_cast</a:t>
            </a:r>
            <a:r>
              <a:rPr lang="en-US" b="1" dirty="0">
                <a:highlight>
                  <a:srgbClr val="FFFF00"/>
                </a:highlight>
              </a:rPr>
              <a:t>&amp; </a:t>
            </a:r>
            <a:r>
              <a:rPr lang="en-US" b="1" dirty="0" err="1">
                <a:highlight>
                  <a:srgbClr val="FFFF00"/>
                </a:highlight>
              </a:rPr>
              <a:t>bc</a:t>
            </a:r>
            <a:r>
              <a:rPr lang="en-US" b="1" dirty="0">
                <a:highlight>
                  <a:srgbClr val="FFFF00"/>
                </a:highlight>
              </a:rPr>
              <a:t>) </a:t>
            </a:r>
          </a:p>
          <a:p>
            <a:r>
              <a:rPr lang="en-US" b="1" dirty="0"/>
              <a:t> 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"Caught </a:t>
            </a:r>
            <a:r>
              <a:rPr lang="en-US" dirty="0" err="1"/>
              <a:t>bad_cast</a:t>
            </a:r>
            <a:r>
              <a:rPr lang="en-US" dirty="0"/>
              <a:t>: Can't cast base to derived " &lt;&lt; </a:t>
            </a:r>
            <a:r>
              <a:rPr lang="en-US" dirty="0" err="1"/>
              <a:t>bc.what</a:t>
            </a:r>
            <a:r>
              <a:rPr lang="en-US" dirty="0"/>
              <a:t>() &lt;&lt; '\n';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76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683F84-934F-CC78-D8D7-846E62520B68}"/>
              </a:ext>
            </a:extLst>
          </p:cNvPr>
          <p:cNvSpPr/>
          <p:nvPr/>
        </p:nvSpPr>
        <p:spPr>
          <a:xfrm>
            <a:off x="297713" y="1212111"/>
            <a:ext cx="3753293" cy="2668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2" y="701747"/>
            <a:ext cx="5709683" cy="59093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Exception Handling Mechanism:</a:t>
            </a:r>
          </a:p>
          <a:p>
            <a:pPr algn="l"/>
            <a:endParaRPr lang="en-US" b="1" i="0" dirty="0">
              <a:solidFill>
                <a:srgbClr val="C00000"/>
              </a:solidFill>
              <a:effectLst/>
              <a:latin typeface="__Source_Sans_Pro_fea366"/>
            </a:endParaRPr>
          </a:p>
          <a:p>
            <a:pPr lvl="1"/>
            <a:r>
              <a:rPr lang="en-US" b="1" i="0" dirty="0">
                <a:effectLst/>
                <a:latin typeface="__Source_Sans_Pro_fea366"/>
              </a:rPr>
              <a:t>try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{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// code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throw exception;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}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catch(exception e)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{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// code for handling exception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}</a:t>
            </a:r>
          </a:p>
          <a:p>
            <a:pPr algn="l"/>
            <a:endParaRPr lang="en-US" b="1" dirty="0">
              <a:latin typeface="__Source_Sans_Pro_fea366"/>
            </a:endParaRPr>
          </a:p>
          <a:p>
            <a:pPr algn="l"/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try</a:t>
            </a:r>
            <a:r>
              <a:rPr lang="en-US" b="1" i="0" dirty="0">
                <a:effectLst/>
                <a:latin typeface="__Source_Sans_Pro_fea366"/>
              </a:rPr>
              <a:t> </a:t>
            </a:r>
            <a:r>
              <a:rPr lang="en-US" b="1" dirty="0">
                <a:latin typeface="__Source_Sans_Pro_fea366"/>
              </a:rPr>
              <a:t>allows </a:t>
            </a:r>
            <a:r>
              <a:rPr lang="en-US" b="1" i="0" dirty="0">
                <a:effectLst/>
                <a:latin typeface="__Source_Sans_Pro_fea366"/>
              </a:rPr>
              <a:t> to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define a block of code to be tested</a:t>
            </a:r>
            <a:r>
              <a:rPr lang="en-US" b="1" i="0" dirty="0">
                <a:effectLst/>
                <a:latin typeface="__Source_Sans_Pro_fea366"/>
              </a:rPr>
              <a:t> for errors.</a:t>
            </a:r>
            <a:r>
              <a:rPr lang="en-US" b="1" dirty="0">
                <a:latin typeface="__Source_Sans_Pro_fea366"/>
              </a:rPr>
              <a:t> i.e. includes error causing code</a:t>
            </a: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 </a:t>
            </a: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throw</a:t>
            </a:r>
            <a:r>
              <a:rPr lang="en-US" b="1" i="0" dirty="0">
                <a:effectLst/>
                <a:latin typeface="__Source_Sans_Pro_fea366"/>
              </a:rPr>
              <a:t> -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throws an exception </a:t>
            </a:r>
            <a:r>
              <a:rPr lang="en-US" b="1" i="0" dirty="0">
                <a:effectLst/>
                <a:latin typeface="__Source_Sans_Pro_fea366"/>
              </a:rPr>
              <a:t>when a problem is detected.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catch</a:t>
            </a:r>
            <a:r>
              <a:rPr lang="en-US" b="1" i="0" dirty="0">
                <a:effectLst/>
                <a:latin typeface="__Source_Sans_Pro_fea366"/>
              </a:rPr>
              <a:t> allows to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define a block of code to be executed if an error occurs </a:t>
            </a:r>
            <a:r>
              <a:rPr lang="en-US" b="1" i="0" dirty="0">
                <a:effectLst/>
                <a:latin typeface="__Source_Sans_Pro_fea366"/>
              </a:rPr>
              <a:t>in the try block</a:t>
            </a:r>
          </a:p>
        </p:txBody>
      </p:sp>
      <p:pic>
        <p:nvPicPr>
          <p:cNvPr id="3074" name="Picture 2" descr="Exception handling in C++">
            <a:extLst>
              <a:ext uri="{FF2B5EF4-FFF2-40B4-BE49-F238E27FC236}">
                <a16:creationId xmlns:a16="http://schemas.microsoft.com/office/drawing/2014/main" id="{3D45C5B1-7F63-EB03-8B4B-EABBEEBC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84" y="788358"/>
            <a:ext cx="5699467" cy="4379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4628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683F84-934F-CC78-D8D7-846E62520B68}"/>
              </a:ext>
            </a:extLst>
          </p:cNvPr>
          <p:cNvSpPr/>
          <p:nvPr/>
        </p:nvSpPr>
        <p:spPr>
          <a:xfrm>
            <a:off x="297712" y="1212112"/>
            <a:ext cx="3753293" cy="26687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01748"/>
            <a:ext cx="5709683" cy="59093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Exception Handling Mechanism:</a:t>
            </a:r>
          </a:p>
          <a:p>
            <a:pPr algn="l"/>
            <a:endParaRPr lang="en-US" b="1" i="0" dirty="0">
              <a:solidFill>
                <a:srgbClr val="C00000"/>
              </a:solidFill>
              <a:effectLst/>
              <a:latin typeface="__Source_Sans_Pro_fea366"/>
            </a:endParaRPr>
          </a:p>
          <a:p>
            <a:pPr lvl="1"/>
            <a:r>
              <a:rPr lang="en-US" b="1" i="0" dirty="0">
                <a:effectLst/>
                <a:latin typeface="__Source_Sans_Pro_fea366"/>
              </a:rPr>
              <a:t>try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{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// code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throw exception;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}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catch(exception e)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{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    // code for handling exception</a:t>
            </a:r>
          </a:p>
          <a:p>
            <a:pPr lvl="1"/>
            <a:r>
              <a:rPr lang="en-US" b="1" i="0" dirty="0">
                <a:effectLst/>
                <a:latin typeface="__Source_Sans_Pro_fea366"/>
              </a:rPr>
              <a:t>}</a:t>
            </a:r>
          </a:p>
          <a:p>
            <a:pPr algn="l"/>
            <a:endParaRPr lang="en-US" b="1" dirty="0">
              <a:latin typeface="__Source_Sans_Pro_fea366"/>
            </a:endParaRPr>
          </a:p>
          <a:p>
            <a:pPr algn="l"/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try</a:t>
            </a:r>
            <a:r>
              <a:rPr lang="en-US" b="1" i="0" dirty="0">
                <a:effectLst/>
                <a:latin typeface="__Source_Sans_Pro_fea366"/>
              </a:rPr>
              <a:t> </a:t>
            </a:r>
            <a:r>
              <a:rPr lang="en-US" b="1" dirty="0">
                <a:latin typeface="__Source_Sans_Pro_fea366"/>
              </a:rPr>
              <a:t>allows </a:t>
            </a:r>
            <a:r>
              <a:rPr lang="en-US" b="1" i="0" dirty="0">
                <a:effectLst/>
                <a:latin typeface="__Source_Sans_Pro_fea366"/>
              </a:rPr>
              <a:t> to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define a block of code to be tested</a:t>
            </a:r>
            <a:r>
              <a:rPr lang="en-US" b="1" i="0" dirty="0">
                <a:effectLst/>
                <a:latin typeface="__Source_Sans_Pro_fea366"/>
              </a:rPr>
              <a:t> for errors.</a:t>
            </a:r>
            <a:r>
              <a:rPr lang="en-US" b="1" dirty="0">
                <a:latin typeface="__Source_Sans_Pro_fea366"/>
              </a:rPr>
              <a:t> i.e. includes error causing code</a:t>
            </a: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 </a:t>
            </a: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throw</a:t>
            </a:r>
            <a:r>
              <a:rPr lang="en-US" b="1" i="0" dirty="0">
                <a:effectLst/>
                <a:latin typeface="__Source_Sans_Pro_fea366"/>
              </a:rPr>
              <a:t> -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throws an exception </a:t>
            </a:r>
            <a:r>
              <a:rPr lang="en-US" b="1" i="0" dirty="0">
                <a:effectLst/>
                <a:latin typeface="__Source_Sans_Pro_fea366"/>
              </a:rPr>
              <a:t>when a problem is detected.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CC3399"/>
                </a:solidFill>
                <a:effectLst/>
                <a:latin typeface="__Source_Sans_Pro_fea366"/>
              </a:rPr>
              <a:t>catch</a:t>
            </a:r>
            <a:r>
              <a:rPr lang="en-US" b="1" i="0" dirty="0">
                <a:effectLst/>
                <a:latin typeface="__Source_Sans_Pro_fea366"/>
              </a:rPr>
              <a:t> allows to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define a block of code to be executed if an error occurs </a:t>
            </a:r>
            <a:r>
              <a:rPr lang="en-US" b="1" i="0" dirty="0">
                <a:effectLst/>
                <a:latin typeface="__Source_Sans_Pro_fea366"/>
              </a:rPr>
              <a:t>in the try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C6A2-0B7B-46EE-4A26-2B236F453866}"/>
              </a:ext>
            </a:extLst>
          </p:cNvPr>
          <p:cNvSpPr txBox="1"/>
          <p:nvPr/>
        </p:nvSpPr>
        <p:spPr>
          <a:xfrm>
            <a:off x="5893978" y="701748"/>
            <a:ext cx="6097771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 ()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float </a:t>
            </a:r>
            <a:r>
              <a:rPr lang="en-US" dirty="0" err="1"/>
              <a:t>x,y,z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&lt;&lt;"Enter x value \n"; 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&lt;&lt;"Enter y value \n"; </a:t>
            </a:r>
            <a:r>
              <a:rPr lang="en-US" dirty="0" err="1"/>
              <a:t>cin</a:t>
            </a:r>
            <a:r>
              <a:rPr lang="en-US" dirty="0"/>
              <a:t>&gt;&gt;y; </a:t>
            </a:r>
          </a:p>
          <a:p>
            <a:r>
              <a:rPr lang="en-US" dirty="0">
                <a:highlight>
                  <a:srgbClr val="FFFF00"/>
                </a:highlight>
              </a:rPr>
              <a:t>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try</a:t>
            </a:r>
            <a:r>
              <a:rPr lang="en-US" b="1" dirty="0">
                <a:highlight>
                  <a:srgbClr val="FFFF00"/>
                </a:highlight>
              </a:rPr>
              <a:t> {</a:t>
            </a:r>
          </a:p>
          <a:p>
            <a:r>
              <a:rPr lang="en-US" dirty="0"/>
              <a:t>       if(y==0) </a:t>
            </a:r>
          </a:p>
          <a:p>
            <a:r>
              <a:rPr lang="en-US" dirty="0"/>
              <a:t>        {      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throw</a:t>
            </a:r>
            <a:r>
              <a:rPr lang="en-US" dirty="0"/>
              <a:t>  y;</a:t>
            </a:r>
          </a:p>
          <a:p>
            <a:r>
              <a:rPr lang="en-US" dirty="0"/>
              <a:t>         } </a:t>
            </a:r>
          </a:p>
          <a:p>
            <a:r>
              <a:rPr lang="en-US" dirty="0"/>
              <a:t>     z=x/y;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 Result is "&lt;&lt;z;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catch</a:t>
            </a:r>
            <a:r>
              <a:rPr lang="en-US" dirty="0"/>
              <a:t> (int  y)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&lt;&lt;" Exception: Divide by zero:"&lt;&lt;y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02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361EF-31F2-4556-D73E-9C7B078EB561}"/>
              </a:ext>
            </a:extLst>
          </p:cNvPr>
          <p:cNvSpPr txBox="1"/>
          <p:nvPr/>
        </p:nvSpPr>
        <p:spPr>
          <a:xfrm>
            <a:off x="1" y="701748"/>
            <a:ext cx="6429372" cy="31085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THROWING MECHANISM: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 exception is said to be thrown at the place where some error or abnormal condition is detected.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When an exception is detected, it can be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__Source_Sans_Pro_fea366"/>
              </a:rPr>
              <a:t>thown</a:t>
            </a:r>
            <a:r>
              <a:rPr lang="en-US" b="1" i="0" dirty="0">
                <a:effectLst/>
                <a:latin typeface="__Source_Sans_Pro_fea366"/>
              </a:rPr>
              <a:t> by using </a:t>
            </a:r>
            <a:r>
              <a:rPr lang="en-US" b="1" i="0" dirty="0">
                <a:solidFill>
                  <a:srgbClr val="C00000"/>
                </a:solidFill>
                <a:effectLst/>
                <a:latin typeface="__Source_Sans_Pro_fea366"/>
              </a:rPr>
              <a:t>throw</a:t>
            </a:r>
            <a:r>
              <a:rPr lang="en-US" b="1" i="0" dirty="0">
                <a:effectLst/>
                <a:latin typeface="__Source_Sans_Pro_fea366"/>
              </a:rPr>
              <a:t> statement in any one of the following forms</a:t>
            </a:r>
          </a:p>
          <a:p>
            <a:pPr algn="l"/>
            <a:endParaRPr lang="en-US" b="1" i="0" dirty="0">
              <a:effectLst/>
              <a:latin typeface="__Source_Sans_Pro_fea366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throw(exception);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throw exception;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latin typeface="__Source_Sans_Pro_fea366"/>
              </a:rPr>
              <a:t>throw;</a:t>
            </a:r>
          </a:p>
        </p:txBody>
      </p:sp>
      <p:pic>
        <p:nvPicPr>
          <p:cNvPr id="5122" name="Picture 2" descr="Exception handling in C++">
            <a:extLst>
              <a:ext uri="{FF2B5EF4-FFF2-40B4-BE49-F238E27FC236}">
                <a16:creationId xmlns:a16="http://schemas.microsoft.com/office/drawing/2014/main" id="{6321F8B0-3E33-CDAF-7BA9-79CDD478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4" y="3810291"/>
            <a:ext cx="3800143" cy="2919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C86DA-F2D5-B591-CD06-FEE431C5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32" y="679168"/>
            <a:ext cx="4476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3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2068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</a:rPr>
              <a:t>Exception handling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2D394-03B9-1181-0F41-2008DEA33358}"/>
              </a:ext>
            </a:extLst>
          </p:cNvPr>
          <p:cNvSpPr txBox="1"/>
          <p:nvPr/>
        </p:nvSpPr>
        <p:spPr>
          <a:xfrm>
            <a:off x="85061" y="712120"/>
            <a:ext cx="6172200" cy="25545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CATCHING MECHANISM: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catch block following the try block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catches any exception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The catch statement allows you to define a block of code to be executed, if an error occurs in the try block.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i="0" dirty="0">
              <a:effectLst/>
              <a:latin typeface="__Source_Sans_Pro_fea366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2A9BD-6543-AFF2-C7AD-75347EC86D93}"/>
              </a:ext>
            </a:extLst>
          </p:cNvPr>
          <p:cNvSpPr txBox="1"/>
          <p:nvPr/>
        </p:nvSpPr>
        <p:spPr>
          <a:xfrm>
            <a:off x="184731" y="3907999"/>
            <a:ext cx="617220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try {</a:t>
            </a:r>
          </a:p>
          <a:p>
            <a:r>
              <a:rPr lang="en-US" dirty="0"/>
              <a:t>   // protected code</a:t>
            </a:r>
          </a:p>
          <a:p>
            <a:r>
              <a:rPr lang="en-US" dirty="0"/>
              <a:t>} </a:t>
            </a:r>
          </a:p>
          <a:p>
            <a:r>
              <a:rPr lang="en-US" b="1" dirty="0"/>
              <a:t>catch(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data_type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arg</a:t>
            </a:r>
            <a:r>
              <a:rPr lang="en-US" b="1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code to handle any exception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FAFF8-57FA-6862-988D-69F7CA37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99" y="916282"/>
            <a:ext cx="5381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0A612-4C1F-80D8-C493-CB561AB7B1AB}"/>
              </a:ext>
            </a:extLst>
          </p:cNvPr>
          <p:cNvSpPr txBox="1"/>
          <p:nvPr/>
        </p:nvSpPr>
        <p:spPr>
          <a:xfrm>
            <a:off x="0" y="0"/>
            <a:ext cx="6230679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//PROGRAM FOR ARRAY DIVIDE BY ZERO EXCEPTION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 () 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float </a:t>
            </a:r>
            <a:r>
              <a:rPr lang="en-US" dirty="0" err="1"/>
              <a:t>x,y,z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&lt;&lt;"Enter x value \n"; 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&lt;&lt;"Enter y value \n"; </a:t>
            </a:r>
            <a:r>
              <a:rPr lang="en-US" dirty="0" err="1"/>
              <a:t>cin</a:t>
            </a:r>
            <a:r>
              <a:rPr lang="en-US" dirty="0"/>
              <a:t>&gt;&gt;y; </a:t>
            </a:r>
          </a:p>
          <a:p>
            <a:r>
              <a:rPr lang="en-US" dirty="0">
                <a:highlight>
                  <a:srgbClr val="FFFF00"/>
                </a:highlight>
              </a:rPr>
              <a:t>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try</a:t>
            </a:r>
            <a:r>
              <a:rPr lang="en-US" b="1" dirty="0">
                <a:highlight>
                  <a:srgbClr val="FFFF00"/>
                </a:highlight>
              </a:rPr>
              <a:t> {</a:t>
            </a:r>
          </a:p>
          <a:p>
            <a:r>
              <a:rPr lang="en-US" dirty="0"/>
              <a:t>       if(y==0) </a:t>
            </a:r>
          </a:p>
          <a:p>
            <a:r>
              <a:rPr lang="en-US" dirty="0"/>
              <a:t>        {      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throw</a:t>
            </a:r>
            <a:r>
              <a:rPr lang="en-US" dirty="0"/>
              <a:t>  y;</a:t>
            </a:r>
          </a:p>
          <a:p>
            <a:r>
              <a:rPr lang="en-US" dirty="0"/>
              <a:t>         } </a:t>
            </a:r>
          </a:p>
          <a:p>
            <a:r>
              <a:rPr lang="en-US" dirty="0"/>
              <a:t>     z=x/y;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 Result is "&lt;&lt;z;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catch</a:t>
            </a:r>
            <a:r>
              <a:rPr lang="en-US" dirty="0"/>
              <a:t> (int  y)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&lt;&lt;" Exception: Divide by zero:"&lt;&lt;y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8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0A612-4C1F-80D8-C493-CB561AB7B1AB}"/>
              </a:ext>
            </a:extLst>
          </p:cNvPr>
          <p:cNvSpPr txBox="1"/>
          <p:nvPr/>
        </p:nvSpPr>
        <p:spPr>
          <a:xfrm>
            <a:off x="0" y="0"/>
            <a:ext cx="6230679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//PROGRAM FOR ARRAY INDEX OUT OF BOUNDS EXCEPTION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C3399"/>
                </a:solidFill>
              </a:rPr>
              <a:t>int </a:t>
            </a:r>
            <a:r>
              <a:rPr lang="en-US" b="1" dirty="0" err="1">
                <a:solidFill>
                  <a:srgbClr val="CC3399"/>
                </a:solidFill>
              </a:rPr>
              <a:t>arr</a:t>
            </a:r>
            <a:r>
              <a:rPr lang="en-US" b="1" dirty="0">
                <a:solidFill>
                  <a:srgbClr val="CC3399"/>
                </a:solidFill>
              </a:rPr>
              <a:t>[] = {1, 2, 3, 4, 5 </a:t>
            </a:r>
            <a:r>
              <a:rPr lang="en-US" dirty="0">
                <a:solidFill>
                  <a:srgbClr val="CC3399"/>
                </a:solidFill>
              </a:rPr>
              <a:t>};   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try {</a:t>
            </a:r>
          </a:p>
          <a:p>
            <a:r>
              <a:rPr lang="en-US" dirty="0"/>
              <a:t>        // Accessing and printing the first element (</a:t>
            </a:r>
            <a:r>
              <a:rPr lang="en-US" dirty="0" err="1"/>
              <a:t>arr</a:t>
            </a:r>
            <a:r>
              <a:rPr lang="en-US" dirty="0"/>
              <a:t>[0])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arr</a:t>
            </a:r>
            <a:r>
              <a:rPr lang="en-US" dirty="0"/>
              <a:t>[0] is " &lt;&lt; 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b="1" dirty="0"/>
              <a:t>int index;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the index: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index;</a:t>
            </a:r>
          </a:p>
          <a:p>
            <a:r>
              <a:rPr lang="en-US" dirty="0"/>
              <a:t>        // Accessing the element at the user-provided index</a:t>
            </a:r>
          </a:p>
          <a:p>
            <a:r>
              <a:rPr lang="en-US" b="1" dirty="0">
                <a:solidFill>
                  <a:srgbClr val="CC3399"/>
                </a:solidFill>
              </a:rPr>
              <a:t>        if (index &lt; 0 || index &gt;= </a:t>
            </a:r>
            <a:r>
              <a:rPr lang="en-US" b="1" dirty="0" err="1">
                <a:solidFill>
                  <a:srgbClr val="CC3399"/>
                </a:solidFill>
              </a:rPr>
              <a:t>sizeof</a:t>
            </a:r>
            <a:r>
              <a:rPr lang="en-US" b="1" dirty="0">
                <a:solidFill>
                  <a:srgbClr val="CC3399"/>
                </a:solidFill>
              </a:rPr>
              <a:t>(</a:t>
            </a:r>
            <a:r>
              <a:rPr lang="en-US" b="1" dirty="0" err="1">
                <a:solidFill>
                  <a:srgbClr val="CC3399"/>
                </a:solidFill>
              </a:rPr>
              <a:t>arr</a:t>
            </a:r>
            <a:r>
              <a:rPr lang="en-US" b="1" dirty="0">
                <a:solidFill>
                  <a:srgbClr val="CC3399"/>
                </a:solidFill>
              </a:rPr>
              <a:t>) / </a:t>
            </a:r>
            <a:r>
              <a:rPr lang="en-US" b="1" dirty="0" err="1">
                <a:solidFill>
                  <a:srgbClr val="CC3399"/>
                </a:solidFill>
              </a:rPr>
              <a:t>sizeof</a:t>
            </a:r>
            <a:r>
              <a:rPr lang="en-US" b="1" dirty="0">
                <a:solidFill>
                  <a:srgbClr val="CC3399"/>
                </a:solidFill>
              </a:rPr>
              <a:t>(</a:t>
            </a:r>
            <a:r>
              <a:rPr lang="en-US" b="1" dirty="0" err="1">
                <a:solidFill>
                  <a:srgbClr val="CC3399"/>
                </a:solidFill>
              </a:rPr>
              <a:t>arr</a:t>
            </a:r>
            <a:r>
              <a:rPr lang="en-US" b="1" dirty="0">
                <a:solidFill>
                  <a:srgbClr val="CC3399"/>
                </a:solidFill>
              </a:rPr>
              <a:t>[0])) </a:t>
            </a:r>
            <a:br>
              <a:rPr lang="en-US" dirty="0"/>
            </a:br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b="1" dirty="0">
                <a:highlight>
                  <a:srgbClr val="FFFF00"/>
                </a:highlight>
              </a:rPr>
              <a:t>throw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index</a:t>
            </a:r>
            <a:r>
              <a:rPr lang="en-US" b="1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arr</a:t>
            </a:r>
            <a:r>
              <a:rPr lang="en-US" dirty="0"/>
              <a:t>[" &lt;&lt; index &lt;&lt; "] is " &lt;&lt; </a:t>
            </a:r>
            <a:r>
              <a:rPr lang="en-US" dirty="0" err="1"/>
              <a:t>arr</a:t>
            </a:r>
            <a:r>
              <a:rPr lang="en-US" dirty="0"/>
              <a:t>[index]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// This line will not be executed if the index is out of bounds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</a:t>
            </a:r>
            <a:r>
              <a:rPr lang="en-US" b="1" dirty="0">
                <a:highlight>
                  <a:srgbClr val="FFFF00"/>
                </a:highlight>
              </a:rPr>
              <a:t>catch (int ex)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</a:t>
            </a:r>
            <a:r>
              <a:rPr lang="en-US" dirty="0" err="1"/>
              <a:t>Exception:Index</a:t>
            </a:r>
            <a:r>
              <a:rPr lang="en-US" dirty="0"/>
              <a:t> out of Bounds: " &lt;&lt; ex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0A612-4C1F-80D8-C493-CB561AB7B1AB}"/>
              </a:ext>
            </a:extLst>
          </p:cNvPr>
          <p:cNvSpPr txBox="1"/>
          <p:nvPr/>
        </p:nvSpPr>
        <p:spPr>
          <a:xfrm>
            <a:off x="0" y="0"/>
            <a:ext cx="631574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//PROGRAM FOR FILE NOT FOUND EXCEPTION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C3399"/>
                </a:solidFill>
                <a:highlight>
                  <a:srgbClr val="FFFF00"/>
                </a:highlight>
              </a:rPr>
              <a:t>try {</a:t>
            </a:r>
          </a:p>
          <a:p>
            <a:r>
              <a:rPr lang="en-US" dirty="0"/>
              <a:t>        </a:t>
            </a:r>
            <a:r>
              <a:rPr lang="en-US" dirty="0" err="1"/>
              <a:t>ifstream</a:t>
            </a:r>
            <a:r>
              <a:rPr lang="en-US" dirty="0"/>
              <a:t> file("myfile1.txt");</a:t>
            </a:r>
          </a:p>
          <a:p>
            <a:endParaRPr lang="en-US" dirty="0"/>
          </a:p>
          <a:p>
            <a:r>
              <a:rPr lang="en-US" dirty="0"/>
              <a:t>        if (!</a:t>
            </a:r>
            <a:r>
              <a:rPr lang="en-US" dirty="0" err="1"/>
              <a:t>file.is_open</a:t>
            </a:r>
            <a:r>
              <a:rPr lang="en-US" dirty="0"/>
              <a:t>()) {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throw "Unable to open the file";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File processing code...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&lt;&lt;"File open \n";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catch (const char* msg) {</a:t>
            </a:r>
          </a:p>
          <a:p>
            <a:r>
              <a:rPr lang="en-US" dirty="0"/>
              <a:t>        </a:t>
            </a:r>
            <a:r>
              <a:rPr lang="en-US" dirty="0" err="1"/>
              <a:t>cerr</a:t>
            </a:r>
            <a:r>
              <a:rPr lang="en-US" dirty="0"/>
              <a:t> &lt;&lt; "Exception: " &lt;&lt; msg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3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3365</Words>
  <Application>Microsoft Office PowerPoint</Application>
  <PresentationFormat>Widescreen</PresentationFormat>
  <Paragraphs>626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__Source_Sans_Pro_fea366</vt:lpstr>
      <vt:lpstr>Arial</vt:lpstr>
      <vt:lpstr>Calibri</vt:lpstr>
      <vt:lpstr>Calibri Light</vt:lpstr>
      <vt:lpstr>DM Sans</vt:lpstr>
      <vt:lpstr>inter-bold</vt:lpstr>
      <vt:lpstr>inter-regular</vt:lpstr>
      <vt:lpstr>Söhne</vt:lpstr>
      <vt:lpstr>Söhne Mono</vt:lpstr>
      <vt:lpstr>Times New Roman</vt:lpstr>
      <vt:lpstr>Wingdings</vt:lpstr>
      <vt:lpstr>Office Theme</vt:lpstr>
      <vt:lpstr>Exception handling in c++</vt:lpstr>
      <vt:lpstr>Exception handling in c++</vt:lpstr>
      <vt:lpstr>Exception handling</vt:lpstr>
      <vt:lpstr>Exception handling</vt:lpstr>
      <vt:lpstr>Exception handling</vt:lpstr>
      <vt:lpstr>Exception handling</vt:lpstr>
      <vt:lpstr>PowerPoint Presentation</vt:lpstr>
      <vt:lpstr>PowerPoint Presentation</vt:lpstr>
      <vt:lpstr>PowerPoint Presentation</vt:lpstr>
      <vt:lpstr>Handling Multiple catch blocks</vt:lpstr>
      <vt:lpstr>Handling Multiple catch blocks</vt:lpstr>
      <vt:lpstr>Exception handling</vt:lpstr>
      <vt:lpstr>Exception handling</vt:lpstr>
      <vt:lpstr>Exception handling</vt:lpstr>
      <vt:lpstr>C++ User-Defined Exceptions</vt:lpstr>
      <vt:lpstr>PowerPoint Presentation</vt:lpstr>
      <vt:lpstr>PowerPoint Presentation</vt:lpstr>
      <vt:lpstr>PowerPoint Presentation</vt:lpstr>
      <vt:lpstr>PowerPoint Presentation</vt:lpstr>
      <vt:lpstr>Standard Exceptions in C++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naveench</dc:creator>
  <cp:lastModifiedBy>naveench</cp:lastModifiedBy>
  <cp:revision>53</cp:revision>
  <dcterms:created xsi:type="dcterms:W3CDTF">2023-11-15T08:06:54Z</dcterms:created>
  <dcterms:modified xsi:type="dcterms:W3CDTF">2023-11-20T16:32:30Z</dcterms:modified>
</cp:coreProperties>
</file>