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9" r:id="rId3"/>
    <p:sldId id="358" r:id="rId4"/>
    <p:sldId id="360" r:id="rId5"/>
    <p:sldId id="361" r:id="rId6"/>
    <p:sldId id="362" r:id="rId7"/>
    <p:sldId id="363" r:id="rId8"/>
    <p:sldId id="372" r:id="rId9"/>
    <p:sldId id="370" r:id="rId10"/>
    <p:sldId id="365" r:id="rId11"/>
    <p:sldId id="364" r:id="rId12"/>
    <p:sldId id="371" r:id="rId13"/>
    <p:sldId id="373" r:id="rId14"/>
    <p:sldId id="366" r:id="rId15"/>
    <p:sldId id="367" r:id="rId16"/>
    <p:sldId id="368" r:id="rId17"/>
    <p:sldId id="3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E348-0791-2473-8C6D-793355C34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C08F0-2A39-48AD-BD3E-EE77D2032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C0F5-8C47-E392-58A4-D02D05C6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AAC9-1C85-6B1D-099D-6CC0AD31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10D1D-5CF2-2B74-9886-1C0919FA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1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9DD8-89A3-017B-9517-07BB87FD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D9CB8-B963-4824-D9B7-A16AA0B33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F940-640F-E1E4-A143-E116FC95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7715-8FEB-0AFD-66C6-B01AA2F5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7346-E6FD-2E18-CF87-7A64FAF0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5837E-85B3-CF6B-7E6A-C65F37D39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F20F4-84E0-9C0A-3242-5DDD85330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FCC6-DF0F-1108-A3C4-34ADD3B5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C01EC-CC13-F468-9DAE-A2AA7C98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2283-D0B2-B807-8DB6-D563B718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8011-9F21-7190-92FC-9E692BAD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1CF1-1152-54B0-AF4F-C78BCFF3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0EA2-A35F-D9C6-71F3-B75B88D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37318-158F-FD85-A6E5-B295550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8CB5-3AAA-203F-B71D-4E2E6080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43D8-DB98-2E90-542B-A9C140FF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8D9CC-2EDC-D681-99D3-E8DAC7CAC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BD1AB-A74B-167B-A779-78A13D45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7827-A060-18E1-2A32-BABE0EA7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4A46-F681-4DA5-E718-B5DEC69B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0B35-34B1-F52B-D2A2-84302BFD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5302-071E-7726-CA48-54821EE9B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010CA-DE99-60F9-E116-57B7BBD75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73954-FFFA-CE56-3F15-78F408C5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B0E9F-D5D7-65FB-D658-672061B3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9441F-8376-2C3A-19D0-EB14185B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63C3-BBA0-9976-2822-C096ECB3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92B57-FB40-7548-184A-B29A00895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85E5D-0165-F064-3287-4674FA3C9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2675E-037A-D310-F249-0B36E19E1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9CD2D-958F-BB7B-DDE9-E1B8087D8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172E6-9328-FF5D-7028-55B276B2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E0EF1-C291-87DB-1DAA-3272E885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8AFCE-A69E-E246-6465-6BA291EE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DD25-3FF6-C1EB-DC2E-574F7921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52A2A-463C-86C5-9BC6-82838271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AF5B9-04FF-5EAC-A4C9-F35F0AE4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BB7C0-8028-2C46-6941-AFD9C990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9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6BF85-0ACC-C356-5FF5-6875AF04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92BB4-F857-3538-3429-0941AFF4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53D3E-BD29-E719-9BC3-EC5082F6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ABF9-58FE-45A2-2C82-5F4C4E4C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1E07-D7FD-CADE-CEAF-02CFA3CC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B00F3-7C4C-D603-195B-7DE3FFA5B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4DCE5-D414-53D0-31A3-2253B562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5EBE7-4256-8C44-3392-54A6FD39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86A31-8BA3-A03E-32F3-E15F263F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5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D892-E1B6-ABE2-11D1-5D02C3A7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F6743-18B7-BEF6-4257-DF3B28CF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57240-3C2B-D2EF-06E2-D3313FDEA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D584B-8283-03E3-7B9E-0FB56D3A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A1740-DA8D-CDC4-2F61-728DE091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571AB-A0AE-D40A-4762-6590DE4F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9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14F58-64C3-611F-4782-CBA42510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A8136-98D1-BE9E-87AA-1750746C3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DCD97-A728-1D96-0841-0CA9508C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E3136-0A49-447D-B557-9D87743447F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1E96-AF0D-99A1-3965-0F44D7350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0E20-3B76-7FA8-0B34-67D67058F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Templates / Generic programming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361EF-31F2-4556-D73E-9C7B078EB561}"/>
              </a:ext>
            </a:extLst>
          </p:cNvPr>
          <p:cNvSpPr txBox="1"/>
          <p:nvPr/>
        </p:nvSpPr>
        <p:spPr>
          <a:xfrm>
            <a:off x="372141" y="2660904"/>
            <a:ext cx="6018026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19099" indent="-28575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419099" indent="-28575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/>
              <a:t>Template enable us to </a:t>
            </a:r>
            <a:r>
              <a:rPr lang="en-US" b="1" dirty="0"/>
              <a:t>define generic functions and classes</a:t>
            </a:r>
            <a:r>
              <a:rPr lang="en-US" dirty="0"/>
              <a:t> those </a:t>
            </a:r>
            <a:r>
              <a:rPr lang="en-US" b="1" dirty="0"/>
              <a:t>work on more than one data type </a:t>
            </a:r>
            <a:r>
              <a:rPr lang="en-US" dirty="0"/>
              <a:t>at once.</a:t>
            </a:r>
          </a:p>
          <a:p>
            <a:pPr marL="419099" indent="-28575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/>
              <a:t>Parameters used during its definition is of generic type and can be replaced later by actual parameter. This is called Generic programming.</a:t>
            </a:r>
          </a:p>
          <a:p>
            <a:pPr marL="133349" indent="-28575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133349" indent="-28575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/>
              <a:t>Advantages:</a:t>
            </a:r>
          </a:p>
          <a:p>
            <a:pPr marL="419099" indent="-28575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/>
              <a:t>Code reusability</a:t>
            </a:r>
          </a:p>
          <a:p>
            <a:pPr marL="419099" indent="-28575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/>
              <a:t>Flexibility of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DC6B1-06B5-37E7-9495-728B648A7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99" t="8403" r="9901" b="10487"/>
          <a:stretch/>
        </p:blipFill>
        <p:spPr>
          <a:xfrm>
            <a:off x="6099048" y="1221865"/>
            <a:ext cx="5458968" cy="441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0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34864-A08D-8965-701F-A1BD5C5A7045}"/>
              </a:ext>
            </a:extLst>
          </p:cNvPr>
          <p:cNvSpPr txBox="1"/>
          <p:nvPr/>
        </p:nvSpPr>
        <p:spPr>
          <a:xfrm>
            <a:off x="74427" y="67703"/>
            <a:ext cx="12014791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Sensor Data Processor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In a data processing application, the scenario involves the utilization of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Pair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class template to represent timestamp-sensor reading pairs.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 Mono"/>
              </a:rPr>
              <a:t>Pair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class is designed to accommodate an integer as the first element for timestamps and a double as the second element for sensor readings.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This template includes functions to set and retrieve both the timestamp and the sensor reading. In the application, instances of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 Mono"/>
              </a:rPr>
              <a:t>Pair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class are created to store specific data points,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A61FA-A1FB-221A-4B12-D9AAF4739900}"/>
              </a:ext>
            </a:extLst>
          </p:cNvPr>
          <p:cNvSpPr txBox="1"/>
          <p:nvPr/>
        </p:nvSpPr>
        <p:spPr>
          <a:xfrm>
            <a:off x="74428" y="2647622"/>
            <a:ext cx="713893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Input:</a:t>
            </a:r>
          </a:p>
          <a:p>
            <a:endParaRPr lang="en-US" dirty="0"/>
          </a:p>
          <a:p>
            <a:r>
              <a:rPr lang="en-US" dirty="0"/>
              <a:t>The program creates two instances of the Pair class template:</a:t>
            </a:r>
          </a:p>
          <a:p>
            <a:r>
              <a:rPr lang="en-US" dirty="0"/>
              <a:t>dataPoint1 with a timestamp of 10 seconds and a sensor reading of 20</a:t>
            </a:r>
          </a:p>
          <a:p>
            <a:r>
              <a:rPr lang="en-US" dirty="0"/>
              <a:t>dataPoint2 with a timestamp of 15 seconds and a sensor reading of 30.2.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70439-5FD5-B421-0EE3-5597A1DFBE11}"/>
              </a:ext>
            </a:extLst>
          </p:cNvPr>
          <p:cNvSpPr txBox="1"/>
          <p:nvPr/>
        </p:nvSpPr>
        <p:spPr>
          <a:xfrm>
            <a:off x="74428" y="4452647"/>
            <a:ext cx="713893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OUTPUT:</a:t>
            </a:r>
          </a:p>
          <a:p>
            <a:endParaRPr lang="en-US" dirty="0"/>
          </a:p>
          <a:p>
            <a:r>
              <a:rPr lang="en-US" dirty="0"/>
              <a:t>Data Point 1 - Timestamp: 10 seconds, Sensor Reading: 20</a:t>
            </a:r>
          </a:p>
          <a:p>
            <a:r>
              <a:rPr lang="en-US" dirty="0"/>
              <a:t>Data Point 2 - Timestamp: 15 seconds, Sensor Reading: 30.2</a:t>
            </a:r>
          </a:p>
        </p:txBody>
      </p:sp>
    </p:spTree>
    <p:extLst>
      <p:ext uri="{BB962C8B-B14F-4D97-AF65-F5344CB8AC3E}">
        <p14:creationId xmlns:p14="http://schemas.microsoft.com/office/powerpoint/2010/main" val="169367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A20774-71DE-EAD4-0B37-CE97CF83B338}"/>
              </a:ext>
            </a:extLst>
          </p:cNvPr>
          <p:cNvSpPr txBox="1"/>
          <p:nvPr/>
        </p:nvSpPr>
        <p:spPr>
          <a:xfrm>
            <a:off x="0" y="0"/>
            <a:ext cx="6212072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//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öhne"/>
              </a:rPr>
              <a:t>SensorDataProcessor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öhne"/>
            </a:endParaRPr>
          </a:p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template &lt;typename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T1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, typename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T2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lang="en-US" b="1" dirty="0"/>
              <a:t>class Pair </a:t>
            </a:r>
          </a:p>
          <a:p>
            <a:r>
              <a:rPr lang="en-US" b="1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Pair(T1 first, T2 second) : first_(first), second_(second) {}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b="1" dirty="0"/>
              <a:t> </a:t>
            </a:r>
            <a:r>
              <a:rPr lang="en-US" b="1" dirty="0" err="1"/>
              <a:t>getFirst</a:t>
            </a:r>
            <a:r>
              <a:rPr lang="en-US" b="1" dirty="0"/>
              <a:t>() const {</a:t>
            </a:r>
          </a:p>
          <a:p>
            <a:r>
              <a:rPr lang="en-US" dirty="0"/>
              <a:t>        return first_;</a:t>
            </a:r>
          </a:p>
          <a:p>
            <a:r>
              <a:rPr lang="en-US" dirty="0"/>
              <a:t>    }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FF0000"/>
                </a:solidFill>
              </a:rPr>
              <a:t>T2</a:t>
            </a:r>
            <a:r>
              <a:rPr lang="en-US" b="1" dirty="0"/>
              <a:t> </a:t>
            </a:r>
            <a:r>
              <a:rPr lang="en-US" b="1" dirty="0" err="1"/>
              <a:t>getSecond</a:t>
            </a:r>
            <a:r>
              <a:rPr lang="en-US" b="1" dirty="0"/>
              <a:t>() const {</a:t>
            </a:r>
          </a:p>
          <a:p>
            <a:r>
              <a:rPr lang="en-US" dirty="0"/>
              <a:t>        return second_;</a:t>
            </a:r>
          </a:p>
          <a:p>
            <a:r>
              <a:rPr lang="en-US" dirty="0"/>
              <a:t>    }</a:t>
            </a:r>
          </a:p>
          <a:p>
            <a:r>
              <a:rPr lang="en-US" b="1" dirty="0"/>
              <a:t>    void display() const {</a:t>
            </a:r>
          </a:p>
          <a:p>
            <a:r>
              <a:rPr lang="en-US" dirty="0"/>
              <a:t>        scout &lt;&lt; "(" &lt;&lt; first_ &lt;&lt; ", " &lt;&lt; second_ &lt;&lt; ")" &lt;&lt; </a:t>
            </a:r>
            <a:r>
              <a:rPr lang="en-US" dirty="0" err="1"/>
              <a:t>sendl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dirty="0"/>
              <a:t> first_;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T2</a:t>
            </a:r>
            <a:r>
              <a:rPr lang="en-US" dirty="0"/>
              <a:t> second_;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F473-7485-098C-7627-4C69FF4FB850}"/>
              </a:ext>
            </a:extLst>
          </p:cNvPr>
          <p:cNvSpPr txBox="1"/>
          <p:nvPr/>
        </p:nvSpPr>
        <p:spPr>
          <a:xfrm>
            <a:off x="6212072" y="2040093"/>
            <a:ext cx="5979928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>
                <a:solidFill>
                  <a:srgbClr val="FF0000"/>
                </a:solidFill>
              </a:rPr>
              <a:t>    // Pair of integers</a:t>
            </a:r>
          </a:p>
          <a:p>
            <a:r>
              <a:rPr lang="en-US" dirty="0"/>
              <a:t>    </a:t>
            </a:r>
            <a:r>
              <a:rPr lang="en-US" b="1" dirty="0">
                <a:highlight>
                  <a:srgbClr val="FFFF00"/>
                </a:highlight>
              </a:rPr>
              <a:t>Pair&lt;int, int&gt; dataPoint1(10, 20);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"Data Point 1 - ";</a:t>
            </a:r>
          </a:p>
          <a:p>
            <a:endParaRPr lang="en-US" dirty="0"/>
          </a:p>
          <a:p>
            <a:r>
              <a:rPr lang="en-US" dirty="0"/>
              <a:t>    dataPoint1.display();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// Pair of int and doubles</a:t>
            </a:r>
          </a:p>
          <a:p>
            <a:r>
              <a:rPr lang="en-US" dirty="0"/>
              <a:t>    </a:t>
            </a:r>
            <a:r>
              <a:rPr lang="en-US" b="1" dirty="0">
                <a:highlight>
                  <a:srgbClr val="FFFF00"/>
                </a:highlight>
              </a:rPr>
              <a:t>Pair&lt;int, double&gt; dataPoint2(10, 3.14);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"Data Point 2 - ";</a:t>
            </a:r>
          </a:p>
          <a:p>
            <a:endParaRPr lang="en-US" dirty="0"/>
          </a:p>
          <a:p>
            <a:r>
              <a:rPr lang="en-US" dirty="0"/>
              <a:t>    dataPoint2.display();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655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Class Templates with multiple parameters: Non-type Template Arguments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AACC0-3EEA-E575-9B40-36AE120A25FB}"/>
              </a:ext>
            </a:extLst>
          </p:cNvPr>
          <p:cNvSpPr txBox="1"/>
          <p:nvPr/>
        </p:nvSpPr>
        <p:spPr>
          <a:xfrm>
            <a:off x="99239" y="1905427"/>
            <a:ext cx="5884427" cy="3970318"/>
          </a:xfrm>
          <a:prstGeom prst="rect">
            <a:avLst/>
          </a:prstGeom>
          <a:solidFill>
            <a:schemeClr val="bg2"/>
          </a:solidFill>
          <a:ln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euclid_circular_a"/>
              </a:rPr>
              <a:t>Ex</a:t>
            </a:r>
          </a:p>
          <a:p>
            <a:pPr algn="just"/>
            <a:endParaRPr lang="en-US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highlight>
                  <a:srgbClr val="FFFF00"/>
                </a:highlight>
                <a:latin typeface="inter-regular"/>
              </a:rPr>
              <a:t>template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&lt;</a:t>
            </a:r>
            <a:r>
              <a:rPr lang="en-US" b="1" i="0" dirty="0">
                <a:solidFill>
                  <a:srgbClr val="006699"/>
                </a:solidFill>
                <a:effectLst/>
                <a:highlight>
                  <a:srgbClr val="FFFF00"/>
                </a:highlight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T,</a:t>
            </a:r>
            <a:r>
              <a:rPr lang="en-US" b="1" i="0" dirty="0">
                <a:solidFill>
                  <a:srgbClr val="006699"/>
                </a:solidFill>
                <a:effectLst/>
                <a:highlight>
                  <a:srgbClr val="FFFF00"/>
                </a:highlight>
                <a:latin typeface="inter-regular"/>
              </a:rPr>
              <a:t> int  size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&gt;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   public:  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T </a:t>
            </a:r>
            <a:r>
              <a:rPr lang="en-US" b="0" i="0" dirty="0" err="1">
                <a:effectLst/>
                <a:latin typeface="inter-regular"/>
              </a:rPr>
              <a:t>arr</a:t>
            </a:r>
            <a:r>
              <a:rPr lang="en-US" b="0" i="0" dirty="0">
                <a:effectLst/>
                <a:latin typeface="inter-regular"/>
              </a:rPr>
              <a:t>[size];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void insert() 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{           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cout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&lt;&lt;“Enter the elements \n”;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            for (int 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=0;j&lt;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size;i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++) 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            { 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              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cin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&gt;&gt;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arr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];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            } 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FA67E-0500-0C95-0238-2FF023FE8BFF}"/>
              </a:ext>
            </a:extLst>
          </p:cNvPr>
          <p:cNvSpPr txBox="1"/>
          <p:nvPr/>
        </p:nvSpPr>
        <p:spPr>
          <a:xfrm>
            <a:off x="99239" y="850642"/>
            <a:ext cx="57699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template can contain multiple arguments, and we can also use the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regular"/>
              </a:rPr>
              <a:t>non-type arguments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C5EC1-BE43-F0F2-DF03-D2E1D0A1CB0B}"/>
              </a:ext>
            </a:extLst>
          </p:cNvPr>
          <p:cNvSpPr txBox="1"/>
          <p:nvPr/>
        </p:nvSpPr>
        <p:spPr>
          <a:xfrm>
            <a:off x="6095999" y="765582"/>
            <a:ext cx="6096001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display()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=0;i&lt;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size;i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++)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&lt;&lt;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&lt;&lt;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algn="just"/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A&lt;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,10&gt; t1;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t1.insert();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t1.display();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77771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1382A2-4913-18E9-DC2B-1C5F3084B87B}"/>
              </a:ext>
            </a:extLst>
          </p:cNvPr>
          <p:cNvSpPr txBox="1"/>
          <p:nvPr/>
        </p:nvSpPr>
        <p:spPr>
          <a:xfrm>
            <a:off x="1" y="25360"/>
            <a:ext cx="5380074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// Class template for a generic stack</a:t>
            </a:r>
          </a:p>
          <a:p>
            <a:r>
              <a:rPr lang="en-US" b="1" dirty="0">
                <a:solidFill>
                  <a:srgbClr val="FF0000"/>
                </a:solidFill>
              </a:rPr>
              <a:t>template &lt;</a:t>
            </a:r>
            <a:r>
              <a:rPr lang="en-US" b="1" dirty="0" err="1">
                <a:solidFill>
                  <a:srgbClr val="FF0000"/>
                </a:solidFill>
              </a:rPr>
              <a:t>typename</a:t>
            </a:r>
            <a:r>
              <a:rPr lang="en-US" b="1" dirty="0">
                <a:solidFill>
                  <a:srgbClr val="FF0000"/>
                </a:solidFill>
              </a:rPr>
              <a:t> T, int </a:t>
            </a:r>
            <a:r>
              <a:rPr lang="en-US" b="1" dirty="0" err="1">
                <a:solidFill>
                  <a:srgbClr val="FF0000"/>
                </a:solidFill>
              </a:rPr>
              <a:t>MaxSize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/>
              <a:t>class </a:t>
            </a:r>
            <a:r>
              <a:rPr lang="en-US" dirty="0" err="1"/>
              <a:t>SimpleStack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T stack[</a:t>
            </a:r>
            <a:r>
              <a:rPr lang="en-US" dirty="0" err="1"/>
              <a:t>MaxSize</a:t>
            </a:r>
            <a:r>
              <a:rPr lang="en-US" dirty="0"/>
              <a:t>];</a:t>
            </a:r>
          </a:p>
          <a:p>
            <a:r>
              <a:rPr lang="en-US" dirty="0"/>
              <a:t>    int top;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// Constructor</a:t>
            </a:r>
          </a:p>
          <a:p>
            <a:r>
              <a:rPr lang="en-US" dirty="0"/>
              <a:t>    </a:t>
            </a:r>
            <a:r>
              <a:rPr lang="en-US" dirty="0" err="1"/>
              <a:t>SimpleStack</a:t>
            </a:r>
            <a:r>
              <a:rPr lang="en-US" dirty="0"/>
              <a:t>() { top=0;}</a:t>
            </a:r>
          </a:p>
          <a:p>
            <a:r>
              <a:rPr lang="en-US" dirty="0">
                <a:highlight>
                  <a:srgbClr val="FFFF00"/>
                </a:highlight>
              </a:rPr>
              <a:t>void push(T item) {// Push an element onto the stack</a:t>
            </a:r>
          </a:p>
          <a:p>
            <a:r>
              <a:rPr lang="en-US" dirty="0"/>
              <a:t>        if (top &lt; </a:t>
            </a:r>
            <a:r>
              <a:rPr lang="en-US" dirty="0" err="1"/>
              <a:t>MaxSize</a:t>
            </a:r>
            <a:r>
              <a:rPr lang="en-US" dirty="0"/>
              <a:t>) {</a:t>
            </a:r>
          </a:p>
          <a:p>
            <a:r>
              <a:rPr lang="en-US" dirty="0"/>
              <a:t>            stack[top] = item;</a:t>
            </a:r>
          </a:p>
          <a:p>
            <a:r>
              <a:rPr lang="en-US" dirty="0"/>
              <a:t>            top++;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&lt;&lt;"Element </a:t>
            </a:r>
            <a:r>
              <a:rPr lang="en-US" dirty="0" err="1"/>
              <a:t>insertd</a:t>
            </a:r>
            <a:r>
              <a:rPr lang="en-US" dirty="0"/>
              <a:t> \n";</a:t>
            </a:r>
          </a:p>
          <a:p>
            <a:r>
              <a:rPr lang="en-US" dirty="0"/>
              <a:t>        } </a:t>
            </a:r>
          </a:p>
          <a:p>
            <a:r>
              <a:rPr lang="en-US" dirty="0"/>
              <a:t>    }</a:t>
            </a:r>
          </a:p>
          <a:p>
            <a:r>
              <a:rPr lang="en-US" dirty="0">
                <a:highlight>
                  <a:srgbClr val="FFFF00"/>
                </a:highlight>
              </a:rPr>
              <a:t>void pop() {    // Pop an element from the stack</a:t>
            </a:r>
          </a:p>
          <a:p>
            <a:r>
              <a:rPr lang="en-US" dirty="0"/>
              <a:t>        if (top &gt; 0){</a:t>
            </a:r>
          </a:p>
          <a:p>
            <a:r>
              <a:rPr lang="en-US" dirty="0"/>
              <a:t>            top--;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&lt;&lt;"Element popped \n";</a:t>
            </a:r>
          </a:p>
          <a:p>
            <a:r>
              <a:rPr lang="en-US" dirty="0"/>
              <a:t>        }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B617B-EB10-4B8F-853B-B0C30635F458}"/>
              </a:ext>
            </a:extLst>
          </p:cNvPr>
          <p:cNvSpPr txBox="1"/>
          <p:nvPr/>
        </p:nvSpPr>
        <p:spPr>
          <a:xfrm>
            <a:off x="5475767" y="163859"/>
            <a:ext cx="661345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// Creating a stack of integers with a maximum size of 3</a:t>
            </a:r>
          </a:p>
          <a:p>
            <a:r>
              <a:rPr lang="en-US" dirty="0"/>
              <a:t>    </a:t>
            </a:r>
            <a:r>
              <a:rPr lang="en-US" dirty="0" err="1">
                <a:highlight>
                  <a:srgbClr val="FFFF00"/>
                </a:highlight>
              </a:rPr>
              <a:t>SimpleStack</a:t>
            </a:r>
            <a:r>
              <a:rPr lang="en-US" dirty="0">
                <a:highlight>
                  <a:srgbClr val="FFFF00"/>
                </a:highlight>
              </a:rPr>
              <a:t>&lt;int, 3&gt; </a:t>
            </a:r>
            <a:r>
              <a:rPr lang="en-US" dirty="0" err="1">
                <a:highlight>
                  <a:srgbClr val="FFFF00"/>
                </a:highlight>
              </a:rPr>
              <a:t>intStack</a:t>
            </a:r>
            <a:r>
              <a:rPr lang="en-US" dirty="0">
                <a:highlight>
                  <a:srgbClr val="FFFF00"/>
                </a:highlight>
              </a:rPr>
              <a:t>;  </a:t>
            </a:r>
          </a:p>
          <a:p>
            <a:r>
              <a:rPr lang="en-US" dirty="0"/>
              <a:t>	int </a:t>
            </a:r>
            <a:r>
              <a:rPr lang="en-US" dirty="0" err="1"/>
              <a:t>a,b,c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3 integer elements of stack \n"; </a:t>
            </a:r>
          </a:p>
          <a:p>
            <a:r>
              <a:rPr lang="en-US" dirty="0"/>
              <a:t>	    // Pushing elements onto the stack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integer element1:"; </a:t>
            </a:r>
            <a:r>
              <a:rPr lang="en-US" dirty="0" err="1"/>
              <a:t>cin</a:t>
            </a:r>
            <a:r>
              <a:rPr lang="en-US" dirty="0"/>
              <a:t>&gt;&gt;a; </a:t>
            </a:r>
            <a:r>
              <a:rPr lang="en-US" dirty="0" err="1">
                <a:highlight>
                  <a:srgbClr val="FFFF00"/>
                </a:highlight>
              </a:rPr>
              <a:t>intStack.push</a:t>
            </a:r>
            <a:r>
              <a:rPr lang="en-US" dirty="0">
                <a:highlight>
                  <a:srgbClr val="FFFF00"/>
                </a:highlight>
              </a:rPr>
              <a:t>(a);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integer element2:"; </a:t>
            </a:r>
            <a:r>
              <a:rPr lang="en-US" dirty="0" err="1"/>
              <a:t>cin</a:t>
            </a:r>
            <a:r>
              <a:rPr lang="en-US" dirty="0"/>
              <a:t>&gt;&gt;b; </a:t>
            </a:r>
            <a:r>
              <a:rPr lang="en-US" dirty="0" err="1">
                <a:highlight>
                  <a:srgbClr val="FFFF00"/>
                </a:highlight>
              </a:rPr>
              <a:t>intStack.push</a:t>
            </a:r>
            <a:r>
              <a:rPr lang="en-US" dirty="0">
                <a:highlight>
                  <a:srgbClr val="FFFF00"/>
                </a:highlight>
              </a:rPr>
              <a:t>(b);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integer element3:"; </a:t>
            </a:r>
            <a:r>
              <a:rPr lang="en-US" dirty="0" err="1"/>
              <a:t>cin</a:t>
            </a:r>
            <a:r>
              <a:rPr lang="en-US" dirty="0"/>
              <a:t>&gt;&gt;c; </a:t>
            </a:r>
            <a:r>
              <a:rPr lang="en-US" dirty="0" err="1">
                <a:highlight>
                  <a:srgbClr val="FFFF00"/>
                </a:highlight>
              </a:rPr>
              <a:t>intStack.push</a:t>
            </a:r>
            <a:r>
              <a:rPr lang="en-US" dirty="0">
                <a:highlight>
                  <a:srgbClr val="FFFF00"/>
                </a:highlight>
              </a:rPr>
              <a:t>(c);</a:t>
            </a:r>
          </a:p>
          <a:p>
            <a:r>
              <a:rPr lang="en-US" dirty="0"/>
              <a:t>    // Popping an element</a:t>
            </a:r>
          </a:p>
          <a:p>
            <a:r>
              <a:rPr lang="en-US" dirty="0"/>
              <a:t>    </a:t>
            </a:r>
            <a:r>
              <a:rPr lang="en-US" dirty="0" err="1"/>
              <a:t>intStack.pop</a:t>
            </a:r>
            <a:r>
              <a:rPr lang="en-US" dirty="0"/>
              <a:t>();</a:t>
            </a:r>
          </a:p>
          <a:p>
            <a:r>
              <a:rPr lang="en-US" dirty="0"/>
              <a:t>    // Creating a stack of float with a maximum size of 3</a:t>
            </a:r>
          </a:p>
          <a:p>
            <a:r>
              <a:rPr lang="en-US" dirty="0"/>
              <a:t>    </a:t>
            </a:r>
            <a:r>
              <a:rPr lang="en-US" dirty="0" err="1">
                <a:highlight>
                  <a:srgbClr val="00FF00"/>
                </a:highlight>
              </a:rPr>
              <a:t>SimpleStack</a:t>
            </a:r>
            <a:r>
              <a:rPr lang="en-US" dirty="0">
                <a:highlight>
                  <a:srgbClr val="00FF00"/>
                </a:highlight>
              </a:rPr>
              <a:t>&lt;float, 3&gt; </a:t>
            </a:r>
            <a:r>
              <a:rPr lang="en-US" dirty="0" err="1">
                <a:highlight>
                  <a:srgbClr val="00FF00"/>
                </a:highlight>
              </a:rPr>
              <a:t>floatStack</a:t>
            </a:r>
            <a:r>
              <a:rPr lang="en-US" dirty="0">
                <a:highlight>
                  <a:srgbClr val="00FF00"/>
                </a:highlight>
              </a:rPr>
              <a:t>;</a:t>
            </a:r>
          </a:p>
          <a:p>
            <a:r>
              <a:rPr lang="en-US" dirty="0"/>
              <a:t>	float </a:t>
            </a:r>
            <a:r>
              <a:rPr lang="en-US" dirty="0" err="1"/>
              <a:t>x,y,z</a:t>
            </a:r>
            <a:r>
              <a:rPr lang="en-US" dirty="0"/>
              <a:t>;</a:t>
            </a:r>
          </a:p>
          <a:p>
            <a:r>
              <a:rPr lang="en-US" dirty="0"/>
              <a:t>    // Pushing elements onto the stack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&lt;&lt;"Enter float element1:"; </a:t>
            </a:r>
            <a:r>
              <a:rPr lang="en-US" dirty="0" err="1"/>
              <a:t>cin</a:t>
            </a:r>
            <a:r>
              <a:rPr lang="en-US" dirty="0"/>
              <a:t>&gt;&gt;x; </a:t>
            </a:r>
            <a:r>
              <a:rPr lang="en-US" dirty="0" err="1">
                <a:highlight>
                  <a:srgbClr val="00FF00"/>
                </a:highlight>
              </a:rPr>
              <a:t>floatStack.push</a:t>
            </a:r>
            <a:r>
              <a:rPr lang="en-US" dirty="0">
                <a:highlight>
                  <a:srgbClr val="00FF00"/>
                </a:highlight>
              </a:rPr>
              <a:t>(x);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float element2:"; </a:t>
            </a:r>
            <a:r>
              <a:rPr lang="en-US" dirty="0" err="1"/>
              <a:t>cin</a:t>
            </a:r>
            <a:r>
              <a:rPr lang="en-US" dirty="0"/>
              <a:t>&gt;&gt;y; </a:t>
            </a:r>
            <a:r>
              <a:rPr lang="en-US" dirty="0" err="1">
                <a:highlight>
                  <a:srgbClr val="00FF00"/>
                </a:highlight>
              </a:rPr>
              <a:t>floatStack.push</a:t>
            </a:r>
            <a:r>
              <a:rPr lang="en-US" dirty="0">
                <a:highlight>
                  <a:srgbClr val="00FF00"/>
                </a:highlight>
              </a:rPr>
              <a:t>(y);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float8 element3:"; </a:t>
            </a:r>
            <a:r>
              <a:rPr lang="en-US" dirty="0" err="1"/>
              <a:t>cin</a:t>
            </a:r>
            <a:r>
              <a:rPr lang="en-US" dirty="0"/>
              <a:t>&gt;&gt;z; </a:t>
            </a:r>
            <a:r>
              <a:rPr lang="en-US" dirty="0" err="1">
                <a:highlight>
                  <a:srgbClr val="00FF00"/>
                </a:highlight>
              </a:rPr>
              <a:t>floatStack.push</a:t>
            </a:r>
            <a:r>
              <a:rPr lang="en-US" dirty="0">
                <a:highlight>
                  <a:srgbClr val="00FF00"/>
                </a:highlight>
              </a:rPr>
              <a:t>(z);   </a:t>
            </a:r>
          </a:p>
          <a:p>
            <a:r>
              <a:rPr lang="en-US" dirty="0"/>
              <a:t>    // Popping an element</a:t>
            </a:r>
          </a:p>
          <a:p>
            <a:r>
              <a:rPr lang="en-US" dirty="0"/>
              <a:t>    </a:t>
            </a:r>
            <a:r>
              <a:rPr lang="en-US" dirty="0" err="1"/>
              <a:t>floatStack.pop</a:t>
            </a:r>
            <a:r>
              <a:rPr lang="en-US" dirty="0"/>
              <a:t>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65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dirty="0">
                <a:solidFill>
                  <a:srgbClr val="FF0000"/>
                </a:solidFill>
              </a:rPr>
              <a:t>Template Function Overloading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C8E57-7F46-926B-625D-00AA438DC83F}"/>
              </a:ext>
            </a:extLst>
          </p:cNvPr>
          <p:cNvSpPr txBox="1"/>
          <p:nvPr/>
        </p:nvSpPr>
        <p:spPr>
          <a:xfrm>
            <a:off x="0" y="645955"/>
            <a:ext cx="5732027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A template function overloaded  in two ways:</a:t>
            </a:r>
          </a:p>
          <a:p>
            <a:pPr algn="l"/>
            <a:endParaRPr lang="en-US" dirty="0">
              <a:latin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</a:rPr>
              <a:t>Overloading with  </a:t>
            </a:r>
            <a:r>
              <a:rPr lang="en-US" b="1" dirty="0">
                <a:latin typeface="Times New Roman" panose="02020603050405020304" pitchFamily="18" charset="0"/>
              </a:rPr>
              <a:t>explicit function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</a:rPr>
              <a:t>Overloaded itself </a:t>
            </a:r>
          </a:p>
          <a:p>
            <a:pPr lvl="1"/>
            <a:endParaRPr lang="en-US" b="1" dirty="0">
              <a:latin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1. Overloading with  </a:t>
            </a:r>
            <a:r>
              <a:rPr lang="en-US" b="1" dirty="0">
                <a:latin typeface="Times New Roman" panose="02020603050405020304" pitchFamily="18" charset="0"/>
              </a:rPr>
              <a:t>explicit function</a:t>
            </a:r>
          </a:p>
          <a:p>
            <a:pPr algn="l"/>
            <a:endParaRPr lang="en-US" dirty="0"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</a:rPr>
              <a:t>When a </a:t>
            </a:r>
            <a:r>
              <a:rPr lang="en-US" b="1" dirty="0">
                <a:latin typeface="Times New Roman" panose="02020603050405020304" pitchFamily="18" charset="0"/>
              </a:rPr>
              <a:t>function template is overloaded with a non-template function</a:t>
            </a:r>
            <a:r>
              <a:rPr lang="en-US" dirty="0">
                <a:latin typeface="Times New Roman" panose="02020603050405020304" pitchFamily="18" charset="0"/>
              </a:rPr>
              <a:t>, the function name remains the same but the function’s arguments are unlike.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8FC00-572A-9BE1-8FEF-14A974AE411A}"/>
              </a:ext>
            </a:extLst>
          </p:cNvPr>
          <p:cNvSpPr txBox="1"/>
          <p:nvPr/>
        </p:nvSpPr>
        <p:spPr>
          <a:xfrm>
            <a:off x="5887780" y="645955"/>
            <a:ext cx="6304220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// overloading  of template function with non-template function</a:t>
            </a:r>
          </a:p>
          <a:p>
            <a:r>
              <a:rPr lang="en-US" dirty="0"/>
              <a:t>#include &lt;bits/</a:t>
            </a:r>
            <a:r>
              <a:rPr lang="en-US" dirty="0" err="1"/>
              <a:t>stdc</a:t>
            </a:r>
            <a:r>
              <a:rPr lang="en-US" dirty="0"/>
              <a:t>++.h&gt; </a:t>
            </a:r>
          </a:p>
          <a:p>
            <a:r>
              <a:rPr lang="en-US" dirty="0"/>
              <a:t>using namespace std; </a:t>
            </a:r>
          </a:p>
          <a:p>
            <a:r>
              <a:rPr lang="en-US" b="1" dirty="0">
                <a:highlight>
                  <a:srgbClr val="FFFF00"/>
                </a:highlight>
              </a:rPr>
              <a:t>template &lt;class T&gt; </a:t>
            </a:r>
          </a:p>
          <a:p>
            <a:r>
              <a:rPr lang="en-US" b="1" dirty="0">
                <a:solidFill>
                  <a:srgbClr val="C00000"/>
                </a:solidFill>
              </a:rPr>
              <a:t>void display(T t1)   //template function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"Displaying Template: "</a:t>
            </a:r>
          </a:p>
          <a:p>
            <a:r>
              <a:rPr lang="en-US" dirty="0"/>
              <a:t>		&lt;&lt; t1 &lt;&lt; "\n"; </a:t>
            </a:r>
          </a:p>
          <a:p>
            <a:r>
              <a:rPr lang="en-US" dirty="0"/>
              <a:t>} </a:t>
            </a:r>
          </a:p>
          <a:p>
            <a:r>
              <a:rPr lang="en-US" b="1" dirty="0">
                <a:solidFill>
                  <a:srgbClr val="C00000"/>
                </a:solidFill>
              </a:rPr>
              <a:t>void display(int t1)  //non-template function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"Explicitly display: "</a:t>
            </a:r>
          </a:p>
          <a:p>
            <a:r>
              <a:rPr lang="en-US" dirty="0"/>
              <a:t>		&lt;&lt; t1 &lt;&lt; "\n";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display(200); </a:t>
            </a:r>
          </a:p>
          <a:p>
            <a:r>
              <a:rPr lang="en-US" dirty="0"/>
              <a:t>	display(12.40); </a:t>
            </a:r>
          </a:p>
          <a:p>
            <a:r>
              <a:rPr lang="en-US" dirty="0"/>
              <a:t>	display('G'); </a:t>
            </a:r>
          </a:p>
          <a:p>
            <a:r>
              <a:rPr lang="en-US" dirty="0"/>
              <a:t>	return 0;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5497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Template Function Overloading: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C8E57-7F46-926B-625D-00AA438DC83F}"/>
              </a:ext>
            </a:extLst>
          </p:cNvPr>
          <p:cNvSpPr txBox="1"/>
          <p:nvPr/>
        </p:nvSpPr>
        <p:spPr>
          <a:xfrm>
            <a:off x="0" y="645955"/>
            <a:ext cx="573202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endParaRPr lang="en-US" dirty="0">
              <a:latin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</a:rPr>
              <a:t>2. Template function Overloaded itself :</a:t>
            </a:r>
          </a:p>
          <a:p>
            <a:pPr algn="l"/>
            <a:endParaRPr lang="en-US" dirty="0">
              <a:latin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</a:rPr>
              <a:t>If the function template is with the </a:t>
            </a:r>
            <a:r>
              <a:rPr lang="en-US" b="1" dirty="0">
                <a:latin typeface="Times New Roman" panose="02020603050405020304" pitchFamily="18" charset="0"/>
              </a:rPr>
              <a:t>ordinary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</a:rPr>
              <a:t>template</a:t>
            </a:r>
            <a:r>
              <a:rPr lang="en-US" dirty="0">
                <a:latin typeface="Times New Roman" panose="02020603050405020304" pitchFamily="18" charset="0"/>
              </a:rPr>
              <a:t>, the name of the </a:t>
            </a:r>
            <a:r>
              <a:rPr lang="en-US" b="1" dirty="0">
                <a:latin typeface="Times New Roman" panose="02020603050405020304" pitchFamily="18" charset="0"/>
              </a:rPr>
              <a:t>function remains the same </a:t>
            </a:r>
            <a:r>
              <a:rPr lang="en-US" dirty="0">
                <a:latin typeface="Times New Roman" panose="02020603050405020304" pitchFamily="18" charset="0"/>
              </a:rPr>
              <a:t>but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number of parameters differs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8FC00-572A-9BE1-8FEF-14A974AE411A}"/>
              </a:ext>
            </a:extLst>
          </p:cNvPr>
          <p:cNvSpPr txBox="1"/>
          <p:nvPr/>
        </p:nvSpPr>
        <p:spPr>
          <a:xfrm>
            <a:off x="5887780" y="620689"/>
            <a:ext cx="6304220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#include &lt;iostream&gt;</a:t>
            </a:r>
            <a:br>
              <a:rPr lang="en-US" dirty="0"/>
            </a:b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template &lt;class X&gt;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void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func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(X a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)    //template function with one param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  // Function code;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&lt;&lt;”Inside f(X a) \n”;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template &lt;class X, class Y&gt; 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//template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Helvetica" panose="020B0604020202020204" pitchFamily="34" charset="0"/>
              </a:rPr>
              <a:t>with two params</a:t>
            </a:r>
            <a:endParaRPr lang="en-US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Helvetica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void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func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(X a, Y b)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//overloading function template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func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" panose="020B0604020202020204" pitchFamily="34" charset="0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  // Function code;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&lt;&lt;”Inside f(X a, Y b) \n”;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int main()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func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(10); // calls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func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(X a)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func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(10, 20); // calls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func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(X a, Y b)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  return 0;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8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FF51C2-31C1-5806-EEF8-B67FDF85AA90}"/>
              </a:ext>
            </a:extLst>
          </p:cNvPr>
          <p:cNvSpPr txBox="1"/>
          <p:nvPr/>
        </p:nvSpPr>
        <p:spPr>
          <a:xfrm>
            <a:off x="0" y="0"/>
            <a:ext cx="1219200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Geometry Calculator: Area Calculation for Rectangles and Circles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Suppose you are developing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geometry calculator library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, and you have implemented a template function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 Mono"/>
              </a:rPr>
              <a:t>calculateArea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that can compute the area of rectangles and circles.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Your colleague is using your library to calculate areas for a construction project.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They have provided the dimensions for a rectangle and the radius for a circle.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Write a C++ program that takes user input for the rectangle's length and width, as well as the circle's radius, and uses your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 Mono"/>
              </a:rPr>
              <a:t>calculateArea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function to output the respective areas.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EFA50-EFD4-CB11-8AFA-C96B469F3D79}"/>
              </a:ext>
            </a:extLst>
          </p:cNvPr>
          <p:cNvSpPr txBox="1"/>
          <p:nvPr/>
        </p:nvSpPr>
        <p:spPr>
          <a:xfrm>
            <a:off x="-1772" y="2466775"/>
            <a:ext cx="6097772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INPUT</a:t>
            </a:r>
            <a:r>
              <a:rPr lang="en-US" dirty="0"/>
              <a:t>:</a:t>
            </a:r>
          </a:p>
          <a:p>
            <a:r>
              <a:rPr lang="en-US" dirty="0"/>
              <a:t>Enter the length of the rectangle: 7.2</a:t>
            </a:r>
          </a:p>
          <a:p>
            <a:r>
              <a:rPr lang="en-US" dirty="0"/>
              <a:t>Enter the width of the rectangle: 4.5</a:t>
            </a:r>
          </a:p>
          <a:p>
            <a:r>
              <a:rPr lang="en-US" dirty="0"/>
              <a:t>Enter the radius of the circle: 3.0</a:t>
            </a:r>
          </a:p>
          <a:p>
            <a:endParaRPr lang="en-US" dirty="0"/>
          </a:p>
          <a:p>
            <a:r>
              <a:rPr lang="en-US" b="1" dirty="0"/>
              <a:t>OUTPUT:</a:t>
            </a:r>
          </a:p>
          <a:p>
            <a:endParaRPr lang="en-US" dirty="0"/>
          </a:p>
          <a:p>
            <a:r>
              <a:rPr lang="en-US" dirty="0"/>
              <a:t>Calculating area of a rectangle: Area of the rectangle: 32.4</a:t>
            </a:r>
          </a:p>
          <a:p>
            <a:r>
              <a:rPr lang="en-US" dirty="0"/>
              <a:t>Calculating area of a circle: Area of the circle: 28.2743</a:t>
            </a:r>
          </a:p>
        </p:txBody>
      </p:sp>
    </p:spTree>
    <p:extLst>
      <p:ext uri="{BB962C8B-B14F-4D97-AF65-F5344CB8AC3E}">
        <p14:creationId xmlns:p14="http://schemas.microsoft.com/office/powerpoint/2010/main" val="188241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3796D4-FC53-A7C3-2E82-442C9FFF6FA9}"/>
              </a:ext>
            </a:extLst>
          </p:cNvPr>
          <p:cNvSpPr txBox="1"/>
          <p:nvPr/>
        </p:nvSpPr>
        <p:spPr>
          <a:xfrm>
            <a:off x="1" y="0"/>
            <a:ext cx="7123814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#include &lt;iostream&gt;</a:t>
            </a:r>
          </a:p>
          <a:p>
            <a:r>
              <a:rPr lang="en-US" b="1" dirty="0"/>
              <a:t>// Template function for calculating the area of a rectangle</a:t>
            </a:r>
          </a:p>
          <a:p>
            <a:r>
              <a:rPr lang="en-US" dirty="0">
                <a:solidFill>
                  <a:srgbClr val="FF0000"/>
                </a:solidFill>
              </a:rPr>
              <a:t>template &lt;</a:t>
            </a:r>
            <a:r>
              <a:rPr lang="en-US" dirty="0" err="1">
                <a:solidFill>
                  <a:srgbClr val="FF0000"/>
                </a:solidFill>
              </a:rPr>
              <a:t>typename</a:t>
            </a:r>
            <a:r>
              <a:rPr lang="en-US" dirty="0">
                <a:solidFill>
                  <a:srgbClr val="FF0000"/>
                </a:solidFill>
              </a:rPr>
              <a:t> T&gt;</a:t>
            </a:r>
          </a:p>
          <a:p>
            <a:r>
              <a:rPr lang="en-US" b="1" dirty="0">
                <a:highlight>
                  <a:srgbClr val="FFFF00"/>
                </a:highlight>
              </a:rPr>
              <a:t>T </a:t>
            </a:r>
            <a:r>
              <a:rPr lang="en-US" b="1" dirty="0" err="1">
                <a:highlight>
                  <a:srgbClr val="FFFF00"/>
                </a:highlight>
              </a:rPr>
              <a:t>calculateArea</a:t>
            </a:r>
            <a:r>
              <a:rPr lang="en-US" b="1" dirty="0">
                <a:highlight>
                  <a:srgbClr val="FFFF00"/>
                </a:highlight>
              </a:rPr>
              <a:t>(T length, T width) </a:t>
            </a:r>
          </a:p>
          <a:p>
            <a:r>
              <a:rPr lang="en-US" dirty="0"/>
              <a:t>{    </a:t>
            </a:r>
            <a:r>
              <a:rPr lang="en-US" dirty="0" err="1"/>
              <a:t>cout</a:t>
            </a:r>
            <a:r>
              <a:rPr lang="en-US" dirty="0"/>
              <a:t> &lt;&lt; "Calculating area of a rectangle: ";</a:t>
            </a:r>
          </a:p>
          <a:p>
            <a:r>
              <a:rPr lang="en-US" dirty="0"/>
              <a:t>    return length * width;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// Template function for calculating the area of a circle</a:t>
            </a:r>
          </a:p>
          <a:p>
            <a:r>
              <a:rPr lang="en-US" dirty="0">
                <a:solidFill>
                  <a:srgbClr val="FF0000"/>
                </a:solidFill>
              </a:rPr>
              <a:t>template &lt;</a:t>
            </a:r>
            <a:r>
              <a:rPr lang="en-US" dirty="0" err="1">
                <a:solidFill>
                  <a:srgbClr val="FF0000"/>
                </a:solidFill>
              </a:rPr>
              <a:t>typename</a:t>
            </a:r>
            <a:r>
              <a:rPr lang="en-US" dirty="0">
                <a:solidFill>
                  <a:srgbClr val="FF0000"/>
                </a:solidFill>
              </a:rPr>
              <a:t> T&gt;</a:t>
            </a:r>
          </a:p>
          <a:p>
            <a:r>
              <a:rPr lang="en-US" b="1" dirty="0">
                <a:highlight>
                  <a:srgbClr val="FFFF00"/>
                </a:highlight>
              </a:rPr>
              <a:t>T </a:t>
            </a:r>
            <a:r>
              <a:rPr lang="en-US" b="1" dirty="0" err="1">
                <a:highlight>
                  <a:srgbClr val="FFFF00"/>
                </a:highlight>
              </a:rPr>
              <a:t>calculateArea</a:t>
            </a:r>
            <a:r>
              <a:rPr lang="en-US" b="1" dirty="0">
                <a:highlight>
                  <a:srgbClr val="FFFF00"/>
                </a:highlight>
              </a:rPr>
              <a:t>(T radius)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constexpr</a:t>
            </a:r>
            <a:r>
              <a:rPr lang="en-US" dirty="0"/>
              <a:t> double pi = 3.14159265358979323846;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"Calculating area of a circle: ";</a:t>
            </a:r>
          </a:p>
          <a:p>
            <a:r>
              <a:rPr lang="en-US" dirty="0"/>
              <a:t>    return pi * radius * radius;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0C172-4F85-1216-1440-316F0AEA59A7}"/>
              </a:ext>
            </a:extLst>
          </p:cNvPr>
          <p:cNvSpPr txBox="1"/>
          <p:nvPr/>
        </p:nvSpPr>
        <p:spPr>
          <a:xfrm>
            <a:off x="5664496" y="2938820"/>
            <a:ext cx="6097772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// Calculate the area of a rectangle</a:t>
            </a:r>
          </a:p>
          <a:p>
            <a:r>
              <a:rPr lang="en-US" dirty="0"/>
              <a:t>    double </a:t>
            </a: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b="1" dirty="0" err="1">
                <a:highlight>
                  <a:srgbClr val="00FF00"/>
                </a:highlight>
              </a:rPr>
              <a:t>calculateArea</a:t>
            </a:r>
            <a:r>
              <a:rPr lang="en-US" b="1" dirty="0">
                <a:highlight>
                  <a:srgbClr val="00FF00"/>
                </a:highlight>
              </a:rPr>
              <a:t>(5.0, 3.0);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"Area of the rectangle: " &lt;&lt;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// Calculate the area of a circle</a:t>
            </a:r>
          </a:p>
          <a:p>
            <a:r>
              <a:rPr lang="en-US" dirty="0"/>
              <a:t>    float circle = </a:t>
            </a:r>
            <a:r>
              <a:rPr lang="en-US" b="1" dirty="0" err="1">
                <a:highlight>
                  <a:srgbClr val="FFFF00"/>
                </a:highlight>
              </a:rPr>
              <a:t>calculateArea</a:t>
            </a:r>
            <a:r>
              <a:rPr lang="en-US" b="1" dirty="0">
                <a:highlight>
                  <a:srgbClr val="FFFF00"/>
                </a:highlight>
              </a:rPr>
              <a:t>(2.5f);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"Area of the circle: " &lt;&lt; circle;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635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>
                <a:solidFill>
                  <a:srgbClr val="FF0000"/>
                </a:solidFill>
              </a:rPr>
              <a:t>Templates / Generic programming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C8E57-7F46-926B-625D-00AA438DC83F}"/>
              </a:ext>
            </a:extLst>
          </p:cNvPr>
          <p:cNvSpPr txBox="1"/>
          <p:nvPr/>
        </p:nvSpPr>
        <p:spPr>
          <a:xfrm>
            <a:off x="-1" y="655111"/>
            <a:ext cx="6333459" cy="6202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Function Templates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361949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/>
              <a:t>Instead of writing different functions for the different data types, we can </a:t>
            </a:r>
            <a:r>
              <a:rPr lang="en-US" dirty="0">
                <a:solidFill>
                  <a:srgbClr val="FF0000"/>
                </a:solidFill>
              </a:rPr>
              <a:t>define common function. </a:t>
            </a:r>
          </a:p>
          <a:p>
            <a:pPr lvl="2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lvl="2"/>
            <a:r>
              <a:rPr lang="en-US" b="0" i="0" u="none" strike="noStrike" baseline="0" dirty="0">
                <a:latin typeface="Times New Roman" panose="02020603050405020304" pitchFamily="18" charset="0"/>
              </a:rPr>
              <a:t>int max(int </a:t>
            </a:r>
            <a:r>
              <a:rPr lang="en-US" b="0" i="0" u="none" strike="noStrike" baseline="0" dirty="0" err="1">
                <a:latin typeface="Times New Roman" panose="02020603050405020304" pitchFamily="18" charset="0"/>
              </a:rPr>
              <a:t>a,int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b); </a:t>
            </a:r>
          </a:p>
          <a:p>
            <a:pPr lvl="2"/>
            <a:r>
              <a:rPr lang="en-US" b="0" i="0" u="none" strike="noStrike" baseline="0" dirty="0">
                <a:latin typeface="Times New Roman" panose="02020603050405020304" pitchFamily="18" charset="0"/>
              </a:rPr>
              <a:t>max(float </a:t>
            </a:r>
            <a:r>
              <a:rPr lang="en-US" b="0" i="0" u="none" strike="noStrike" baseline="0" dirty="0" err="1">
                <a:latin typeface="Times New Roman" panose="02020603050405020304" pitchFamily="18" charset="0"/>
              </a:rPr>
              <a:t>a,float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b); </a:t>
            </a:r>
          </a:p>
          <a:p>
            <a:pPr lvl="2"/>
            <a:r>
              <a:rPr lang="en-US" b="0" i="0" u="none" strike="noStrike" baseline="0" dirty="0">
                <a:latin typeface="Times New Roman" panose="02020603050405020304" pitchFamily="18" charset="0"/>
              </a:rPr>
              <a:t>max(char </a:t>
            </a:r>
            <a:r>
              <a:rPr lang="en-US" b="0" i="0" u="none" strike="noStrike" baseline="0" dirty="0" err="1">
                <a:latin typeface="Times New Roman" panose="02020603050405020304" pitchFamily="18" charset="0"/>
              </a:rPr>
              <a:t>a,char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b); </a:t>
            </a:r>
          </a:p>
          <a:p>
            <a:pPr lvl="2"/>
            <a:endParaRPr lang="en-US" dirty="0"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nstead of writing three different functions we can write Template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 max(T 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a,T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b); // T is called generic data type</a:t>
            </a:r>
          </a:p>
          <a:p>
            <a:pPr algn="l"/>
            <a:endParaRPr lang="en-US" b="1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template &lt; class T&gt; or &lt;typename T&gt; 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T </a:t>
            </a:r>
            <a:r>
              <a:rPr lang="en-US" b="1" dirty="0" err="1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func_name</a:t>
            </a:r>
            <a:r>
              <a:rPr lang="en-US" b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(T param)  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{  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   // body of function.  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} </a:t>
            </a:r>
          </a:p>
          <a:p>
            <a:pPr algn="l"/>
            <a:endParaRPr lang="en-US" b="1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b="1" i="0" dirty="0">
              <a:solidFill>
                <a:srgbClr val="FF0000"/>
              </a:solidFill>
              <a:effectLst/>
              <a:latin typeface="__Source_Sans_Pro_fea366"/>
            </a:endParaRPr>
          </a:p>
        </p:txBody>
      </p:sp>
      <p:pic>
        <p:nvPicPr>
          <p:cNvPr id="1030" name="Picture 6" descr="Templates in C++ - Simple Snippets">
            <a:extLst>
              <a:ext uri="{FF2B5EF4-FFF2-40B4-BE49-F238E27FC236}">
                <a16:creationId xmlns:a16="http://schemas.microsoft.com/office/drawing/2014/main" id="{8FF946C5-797D-0826-F47E-F61353B23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59" y="705012"/>
            <a:ext cx="5858542" cy="42686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1682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Function Templates</a:t>
            </a:r>
            <a:endParaRPr lang="en-US" sz="28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49649-3DB6-60B0-8B59-FAD949DC514C}"/>
              </a:ext>
            </a:extLst>
          </p:cNvPr>
          <p:cNvSpPr txBox="1"/>
          <p:nvPr/>
        </p:nvSpPr>
        <p:spPr>
          <a:xfrm>
            <a:off x="0" y="645955"/>
            <a:ext cx="581600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//CREATING FUNCTION TEMPLATES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// One function works for all data types. </a:t>
            </a:r>
          </a:p>
          <a:p>
            <a:r>
              <a:rPr lang="en-US" b="1" dirty="0">
                <a:highlight>
                  <a:srgbClr val="FFFF00"/>
                </a:highlight>
              </a:rPr>
              <a:t>template &lt;typename T&gt; </a:t>
            </a:r>
          </a:p>
          <a:p>
            <a:r>
              <a:rPr lang="en-US" b="1" dirty="0">
                <a:highlight>
                  <a:srgbClr val="00FFFF"/>
                </a:highlight>
              </a:rPr>
              <a:t>T </a:t>
            </a:r>
            <a:r>
              <a:rPr lang="en-US" b="1" dirty="0" err="1">
                <a:highlight>
                  <a:srgbClr val="00FFFF"/>
                </a:highlight>
              </a:rPr>
              <a:t>myMax</a:t>
            </a:r>
            <a:r>
              <a:rPr lang="en-US" b="1" dirty="0">
                <a:highlight>
                  <a:srgbClr val="00FFFF"/>
                </a:highlight>
              </a:rPr>
              <a:t>(T x, T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b="1" dirty="0"/>
              <a:t>return (x &gt; y) ? x : y;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// Call </a:t>
            </a:r>
            <a:r>
              <a:rPr lang="en-US" dirty="0" err="1"/>
              <a:t>myMax</a:t>
            </a:r>
            <a:r>
              <a:rPr lang="en-US" dirty="0"/>
              <a:t> for int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b="1" dirty="0" err="1">
                <a:solidFill>
                  <a:srgbClr val="FF0000"/>
                </a:solidFill>
              </a:rPr>
              <a:t>myMax</a:t>
            </a:r>
            <a:r>
              <a:rPr lang="en-US" b="1" dirty="0">
                <a:solidFill>
                  <a:srgbClr val="FF0000"/>
                </a:solidFill>
              </a:rPr>
              <a:t>&lt;int&gt;(3, 7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// call </a:t>
            </a:r>
            <a:r>
              <a:rPr lang="en-US" dirty="0" err="1"/>
              <a:t>myMax</a:t>
            </a:r>
            <a:r>
              <a:rPr lang="en-US" dirty="0"/>
              <a:t> for double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b="1" dirty="0" err="1">
                <a:solidFill>
                  <a:srgbClr val="FF0000"/>
                </a:solidFill>
              </a:rPr>
              <a:t>myMax</a:t>
            </a:r>
            <a:r>
              <a:rPr lang="en-US" b="1" dirty="0">
                <a:solidFill>
                  <a:srgbClr val="FF0000"/>
                </a:solidFill>
              </a:rPr>
              <a:t>&lt;double&gt;(3.0, 7.0)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// call </a:t>
            </a:r>
            <a:r>
              <a:rPr lang="en-US" dirty="0" err="1"/>
              <a:t>myMax</a:t>
            </a:r>
            <a:r>
              <a:rPr lang="en-US" dirty="0"/>
              <a:t> for char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b="1" dirty="0" err="1">
                <a:solidFill>
                  <a:srgbClr val="FF0000"/>
                </a:solidFill>
              </a:rPr>
              <a:t>myMax</a:t>
            </a:r>
            <a:r>
              <a:rPr lang="en-US" b="1" dirty="0">
                <a:solidFill>
                  <a:srgbClr val="FF0000"/>
                </a:solidFill>
              </a:rPr>
              <a:t>&lt;char&gt;('g', 'e')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33CC13-50A3-AD09-CF6D-F80B49D00140}"/>
              </a:ext>
            </a:extLst>
          </p:cNvPr>
          <p:cNvSpPr txBox="1"/>
          <p:nvPr/>
        </p:nvSpPr>
        <p:spPr>
          <a:xfrm>
            <a:off x="6726864" y="1098590"/>
            <a:ext cx="424948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int myMax(int x, int y)</a:t>
            </a:r>
          </a:p>
          <a:p>
            <a:r>
              <a:rPr lang="en-US"/>
              <a:t>{</a:t>
            </a:r>
          </a:p>
          <a:p>
            <a:r>
              <a:rPr lang="en-US"/>
              <a:t>	return (x &gt; y) ? x : y;</a:t>
            </a:r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3C707-3A01-E808-1706-BD3E01AEF15C}"/>
              </a:ext>
            </a:extLst>
          </p:cNvPr>
          <p:cNvSpPr txBox="1"/>
          <p:nvPr/>
        </p:nvSpPr>
        <p:spPr>
          <a:xfrm>
            <a:off x="7264697" y="2945793"/>
            <a:ext cx="424948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double myMax(double x, double y)</a:t>
            </a:r>
          </a:p>
          <a:p>
            <a:r>
              <a:rPr lang="en-US"/>
              <a:t>{</a:t>
            </a:r>
          </a:p>
          <a:p>
            <a:r>
              <a:rPr lang="en-US"/>
              <a:t>	return (x &gt; y) ? x : y;</a:t>
            </a:r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1ACEB0-DCB8-CA04-B0C5-9A8E742B4A5D}"/>
              </a:ext>
            </a:extLst>
          </p:cNvPr>
          <p:cNvSpPr txBox="1"/>
          <p:nvPr/>
        </p:nvSpPr>
        <p:spPr>
          <a:xfrm>
            <a:off x="6726864" y="5036981"/>
            <a:ext cx="424948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int myMax(int x, int y)</a:t>
            </a:r>
          </a:p>
          <a:p>
            <a:r>
              <a:rPr lang="en-US"/>
              <a:t>{</a:t>
            </a:r>
          </a:p>
          <a:p>
            <a:r>
              <a:rPr lang="en-US"/>
              <a:t>	return (x &gt; y) ? x : y;</a:t>
            </a:r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ECB97E-149A-C509-B135-D63A32436F61}"/>
              </a:ext>
            </a:extLst>
          </p:cNvPr>
          <p:cNvSpPr txBox="1"/>
          <p:nvPr/>
        </p:nvSpPr>
        <p:spPr>
          <a:xfrm>
            <a:off x="6726864" y="536474"/>
            <a:ext cx="304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7030A0"/>
                </a:solidFill>
              </a:rPr>
              <a:t>Compiler internally generates and </a:t>
            </a:r>
          </a:p>
          <a:p>
            <a:r>
              <a:rPr lang="en-US" sz="1600">
                <a:solidFill>
                  <a:srgbClr val="7030A0"/>
                </a:solidFill>
              </a:rPr>
              <a:t>adds below code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98352D-25A8-5025-D6EF-BB914822B9C6}"/>
              </a:ext>
            </a:extLst>
          </p:cNvPr>
          <p:cNvSpPr txBox="1"/>
          <p:nvPr/>
        </p:nvSpPr>
        <p:spPr>
          <a:xfrm>
            <a:off x="7155710" y="2361018"/>
            <a:ext cx="304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7030A0"/>
                </a:solidFill>
              </a:rPr>
              <a:t>Compiler internally generates and </a:t>
            </a:r>
          </a:p>
          <a:p>
            <a:r>
              <a:rPr lang="en-US" sz="1600">
                <a:solidFill>
                  <a:srgbClr val="7030A0"/>
                </a:solidFill>
              </a:rPr>
              <a:t>adds below code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6970DA-C599-725E-9A84-5BC22A4C7064}"/>
              </a:ext>
            </a:extLst>
          </p:cNvPr>
          <p:cNvSpPr txBox="1"/>
          <p:nvPr/>
        </p:nvSpPr>
        <p:spPr>
          <a:xfrm>
            <a:off x="6717120" y="4390107"/>
            <a:ext cx="304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7030A0"/>
                </a:solidFill>
              </a:rPr>
              <a:t>Compiler internally generates and </a:t>
            </a:r>
          </a:p>
          <a:p>
            <a:r>
              <a:rPr lang="en-US" sz="1600">
                <a:solidFill>
                  <a:srgbClr val="7030A0"/>
                </a:solidFill>
              </a:rPr>
              <a:t>adds below code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84980-BF22-32A7-9BF5-B92265FFDC61}"/>
              </a:ext>
            </a:extLst>
          </p:cNvPr>
          <p:cNvCxnSpPr>
            <a:cxnSpLocks/>
          </p:cNvCxnSpPr>
          <p:nvPr/>
        </p:nvCxnSpPr>
        <p:spPr>
          <a:xfrm flipV="1">
            <a:off x="3019647" y="1520456"/>
            <a:ext cx="3697473" cy="303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AD0462-27AF-C838-509A-8D81F78D6B6B}"/>
              </a:ext>
            </a:extLst>
          </p:cNvPr>
          <p:cNvCxnSpPr/>
          <p:nvPr/>
        </p:nvCxnSpPr>
        <p:spPr>
          <a:xfrm flipV="1">
            <a:off x="3019647" y="3545957"/>
            <a:ext cx="4136063" cy="149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8EDC8B-670A-EA3A-BD94-20F7FDAFBFFF}"/>
              </a:ext>
            </a:extLst>
          </p:cNvPr>
          <p:cNvCxnSpPr/>
          <p:nvPr/>
        </p:nvCxnSpPr>
        <p:spPr>
          <a:xfrm flipV="1">
            <a:off x="3019647" y="5337544"/>
            <a:ext cx="3697473" cy="29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48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C0E665-417F-E081-0035-EF61773D78D0}"/>
              </a:ext>
            </a:extLst>
          </p:cNvPr>
          <p:cNvSpPr txBox="1"/>
          <p:nvPr/>
        </p:nvSpPr>
        <p:spPr>
          <a:xfrm>
            <a:off x="0" y="0"/>
            <a:ext cx="6337005" cy="6463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//Swapping two values using function templates</a:t>
            </a:r>
          </a:p>
          <a:p>
            <a:r>
              <a:rPr lang="en-US" dirty="0"/>
              <a:t>#include &lt;iostream&gt;</a:t>
            </a:r>
          </a:p>
          <a:p>
            <a:r>
              <a:rPr lang="en-US" b="1" dirty="0"/>
              <a:t>template &lt;typename T&gt; //or </a:t>
            </a:r>
            <a:r>
              <a:rPr lang="en-US" b="1" dirty="0" err="1"/>
              <a:t>teplate</a:t>
            </a:r>
            <a:r>
              <a:rPr lang="en-US" b="1" dirty="0"/>
              <a:t>&lt;class T&gt;</a:t>
            </a:r>
          </a:p>
          <a:p>
            <a:r>
              <a:rPr lang="en-US" b="1" dirty="0"/>
              <a:t>void </a:t>
            </a:r>
            <a:r>
              <a:rPr lang="en-US" b="1" dirty="0" err="1"/>
              <a:t>swapValues</a:t>
            </a:r>
            <a:r>
              <a:rPr lang="en-US" b="1" dirty="0"/>
              <a:t>(T &amp;a, T &amp;b)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 temp = a;</a:t>
            </a:r>
          </a:p>
          <a:p>
            <a:r>
              <a:rPr lang="en-US" dirty="0"/>
              <a:t>    a = b;</a:t>
            </a:r>
          </a:p>
          <a:p>
            <a:r>
              <a:rPr lang="en-US" dirty="0"/>
              <a:t>    b = temp;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int x = 5, y = 10;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"Before swap: x = " &lt;&lt; x &lt;&lt; ", y = " &lt;&lt; y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 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swapValues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(x, y); // Swap integers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"After swap: x = " &lt;&lt; x &lt;&lt; ", y = " &lt;&lt; y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double a = 3.14, b = 2.71;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"Before swap: a = " &lt;&lt; a &lt;&lt; ", b = " &lt;&lt; b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b="1" dirty="0" err="1">
                <a:highlight>
                  <a:srgbClr val="FFFF00"/>
                </a:highlight>
              </a:rPr>
              <a:t>swapValues</a:t>
            </a:r>
            <a:r>
              <a:rPr lang="en-US" b="1" dirty="0">
                <a:highlight>
                  <a:srgbClr val="FFFF00"/>
                </a:highlight>
              </a:rPr>
              <a:t>(a, b); // Swap doubles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"After swap: a = " &lt;&lt; a &lt;&lt; ", b = " &lt;&lt; b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55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20689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Function Templates with Multiple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C8E57-7F46-926B-625D-00AA438DC83F}"/>
              </a:ext>
            </a:extLst>
          </p:cNvPr>
          <p:cNvSpPr txBox="1"/>
          <p:nvPr/>
        </p:nvSpPr>
        <p:spPr>
          <a:xfrm>
            <a:off x="21267" y="652589"/>
            <a:ext cx="598613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</a:rPr>
              <a:t>We can use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more than one generic t</a:t>
            </a:r>
            <a:r>
              <a:rPr lang="en-US" dirty="0">
                <a:latin typeface="Times New Roman" panose="02020603050405020304" pitchFamily="18" charset="0"/>
              </a:rPr>
              <a:t>ype in the template function by using the comma to separate the list</a:t>
            </a:r>
            <a:endParaRPr lang="en-US" i="0" dirty="0">
              <a:effectLst/>
              <a:latin typeface="__Source_Sans_Pro_fea366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AACC0-3EEA-E575-9B40-36AE120A25FB}"/>
              </a:ext>
            </a:extLst>
          </p:cNvPr>
          <p:cNvSpPr txBox="1"/>
          <p:nvPr/>
        </p:nvSpPr>
        <p:spPr>
          <a:xfrm>
            <a:off x="21265" y="1393505"/>
            <a:ext cx="5986131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template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T1,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T2,.....&gt;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return_type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function_name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(arguments of type T1, T2....)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body of function.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EDEBB-6832-89B1-1E90-B462A51B9632}"/>
              </a:ext>
            </a:extLst>
          </p:cNvPr>
          <p:cNvSpPr txBox="1"/>
          <p:nvPr/>
        </p:nvSpPr>
        <p:spPr>
          <a:xfrm>
            <a:off x="30814" y="2997317"/>
            <a:ext cx="5986131" cy="36933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&lt;iostream&gt;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using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namespace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std;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template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X,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Y&gt;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fun(X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a,Y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b)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std::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&lt;&lt;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"Value of a is :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&lt;&lt;a&lt;&lt; std::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std::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&lt;&lt;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"Value of b is :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&lt;&lt;b&lt;&lt; std::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  <a:p>
            <a:pPr algn="just"/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fun(15,12.3);  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BFE87-0AC4-4B12-DEAE-4BB08C573DAE}"/>
              </a:ext>
            </a:extLst>
          </p:cNvPr>
          <p:cNvSpPr txBox="1"/>
          <p:nvPr/>
        </p:nvSpPr>
        <p:spPr>
          <a:xfrm>
            <a:off x="6085366" y="641955"/>
            <a:ext cx="6075820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template &lt;typename T1, typename T2&gt;</a:t>
            </a:r>
          </a:p>
          <a:p>
            <a:r>
              <a:rPr lang="en-US" dirty="0"/>
              <a:t>T1 add(T1 a, T2 b) {</a:t>
            </a:r>
          </a:p>
          <a:p>
            <a:r>
              <a:rPr lang="en-US" dirty="0"/>
              <a:t>    return a + b;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//  Adding two integers</a:t>
            </a:r>
          </a:p>
          <a:p>
            <a:r>
              <a:rPr lang="en-US" dirty="0"/>
              <a:t>    int </a:t>
            </a:r>
            <a:r>
              <a:rPr lang="en-US" dirty="0" err="1"/>
              <a:t>sum_int</a:t>
            </a:r>
            <a:r>
              <a:rPr lang="en-US" dirty="0"/>
              <a:t> = add(5, 10);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"Sum of integers: " &lt;&lt; </a:t>
            </a:r>
            <a:r>
              <a:rPr lang="en-US" b="1" dirty="0" err="1"/>
              <a:t>sum_int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// E Adding an integer and a double</a:t>
            </a:r>
          </a:p>
          <a:p>
            <a:r>
              <a:rPr lang="en-US" dirty="0"/>
              <a:t>    double </a:t>
            </a:r>
            <a:r>
              <a:rPr lang="en-US" dirty="0" err="1"/>
              <a:t>sum_double</a:t>
            </a:r>
            <a:r>
              <a:rPr lang="en-US" dirty="0"/>
              <a:t> = add(3.14, 2);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"Sum of double and integer: " &lt;&lt; </a:t>
            </a:r>
            <a:r>
              <a:rPr lang="en-US" b="1" dirty="0" err="1"/>
              <a:t>sum_double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//  Adding two doubles</a:t>
            </a:r>
          </a:p>
          <a:p>
            <a:r>
              <a:rPr lang="en-US" dirty="0"/>
              <a:t>    double result = add(2.71, 3.14);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"Sum of doubles: " &lt;&lt; result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96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Class Templates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AACC0-3EEA-E575-9B40-36AE120A25FB}"/>
              </a:ext>
            </a:extLst>
          </p:cNvPr>
          <p:cNvSpPr txBox="1"/>
          <p:nvPr/>
        </p:nvSpPr>
        <p:spPr>
          <a:xfrm>
            <a:off x="211573" y="2394524"/>
            <a:ext cx="5884427" cy="4247317"/>
          </a:xfrm>
          <a:prstGeom prst="rect">
            <a:avLst/>
          </a:prstGeom>
          <a:solidFill>
            <a:schemeClr val="bg2"/>
          </a:solidFill>
          <a:ln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euclid_circular_a"/>
              </a:rPr>
              <a:t>Class Template Declaration</a:t>
            </a:r>
          </a:p>
          <a:p>
            <a:pPr algn="just"/>
            <a:endParaRPr lang="en-US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highlight>
                  <a:srgbClr val="FFFF00"/>
                </a:highlight>
                <a:latin typeface="inter-regular"/>
              </a:rPr>
              <a:t>template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&lt;</a:t>
            </a:r>
            <a:r>
              <a:rPr lang="en-US" b="1" i="0" dirty="0">
                <a:solidFill>
                  <a:srgbClr val="006699"/>
                </a:solidFill>
                <a:effectLst/>
                <a:highlight>
                  <a:srgbClr val="FFFF00"/>
                </a:highlight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T&gt;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class class-name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    </a:t>
            </a:r>
            <a:r>
              <a:rPr lang="fr-FR" b="0" i="0" dirty="0" err="1">
                <a:effectLst/>
                <a:latin typeface="inter-regular"/>
              </a:rPr>
              <a:t>private</a:t>
            </a:r>
            <a:r>
              <a:rPr lang="fr-FR" b="0" i="0" dirty="0">
                <a:effectLst/>
                <a:latin typeface="inter-regular"/>
              </a:rPr>
              <a:t>:</a:t>
            </a:r>
          </a:p>
          <a:p>
            <a:pPr algn="just"/>
            <a:r>
              <a:rPr lang="fr-FR" b="0" i="0" dirty="0">
                <a:effectLst/>
                <a:latin typeface="inter-regular"/>
              </a:rPr>
              <a:t>         T var;</a:t>
            </a:r>
          </a:p>
          <a:p>
            <a:pPr algn="just"/>
            <a:r>
              <a:rPr lang="fr-FR" b="0" i="0" dirty="0">
                <a:effectLst/>
                <a:latin typeface="inter-regular"/>
              </a:rPr>
              <a:t>          ... .. ...</a:t>
            </a:r>
          </a:p>
          <a:p>
            <a:pPr algn="just"/>
            <a:r>
              <a:rPr lang="fr-FR" b="0" i="0" dirty="0">
                <a:effectLst/>
                <a:latin typeface="inter-regular"/>
              </a:rPr>
              <a:t>  public:</a:t>
            </a:r>
          </a:p>
          <a:p>
            <a:pPr algn="just"/>
            <a:r>
              <a:rPr lang="fr-FR" b="0" i="0" dirty="0">
                <a:effectLst/>
                <a:latin typeface="inter-regular"/>
              </a:rPr>
              <a:t>      T </a:t>
            </a:r>
            <a:r>
              <a:rPr lang="fr-FR" b="0" i="0" dirty="0" err="1">
                <a:effectLst/>
                <a:latin typeface="inter-regular"/>
              </a:rPr>
              <a:t>functionName</a:t>
            </a:r>
            <a:r>
              <a:rPr lang="fr-FR" b="0" i="0" dirty="0">
                <a:effectLst/>
                <a:latin typeface="inter-regular"/>
              </a:rPr>
              <a:t>(T arg);</a:t>
            </a:r>
          </a:p>
          <a:p>
            <a:pPr algn="just"/>
            <a:r>
              <a:rPr lang="fr-FR" b="0" i="0" dirty="0">
                <a:effectLst/>
                <a:latin typeface="inter-regular"/>
              </a:rPr>
              <a:t>           ... .. ...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BAE34-0697-1F59-D0FA-B700DC2B2A7D}"/>
              </a:ext>
            </a:extLst>
          </p:cNvPr>
          <p:cNvSpPr txBox="1"/>
          <p:nvPr/>
        </p:nvSpPr>
        <p:spPr>
          <a:xfrm>
            <a:off x="6269667" y="2394524"/>
            <a:ext cx="5543105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euclid_circular_a"/>
              </a:rPr>
              <a:t>Creating a Class Template Object</a:t>
            </a:r>
          </a:p>
          <a:p>
            <a:pPr algn="just"/>
            <a:endParaRPr lang="en-US" b="1" dirty="0">
              <a:solidFill>
                <a:srgbClr val="FF0000"/>
              </a:solidFill>
              <a:latin typeface="euclid_circular_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Once we've declared and defined a class template, we can create its objects.</a:t>
            </a:r>
          </a:p>
          <a:p>
            <a:endParaRPr lang="en-US" dirty="0"/>
          </a:p>
          <a:p>
            <a:r>
              <a:rPr lang="en-US" dirty="0" err="1"/>
              <a:t>className</a:t>
            </a:r>
            <a:r>
              <a:rPr lang="en-US" dirty="0"/>
              <a:t>&lt;</a:t>
            </a:r>
            <a:r>
              <a:rPr lang="en-US" dirty="0" err="1">
                <a:highlight>
                  <a:srgbClr val="FFFF00"/>
                </a:highlight>
              </a:rPr>
              <a:t>dataType</a:t>
            </a:r>
            <a:r>
              <a:rPr lang="en-US" dirty="0"/>
              <a:t>&gt; </a:t>
            </a:r>
            <a:r>
              <a:rPr lang="en-US" dirty="0" err="1"/>
              <a:t>classObject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className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&gt; </a:t>
            </a:r>
            <a:r>
              <a:rPr lang="en-US" dirty="0" err="1"/>
              <a:t>classObject</a:t>
            </a:r>
            <a:r>
              <a:rPr lang="en-US" dirty="0"/>
              <a:t>;</a:t>
            </a:r>
          </a:p>
          <a:p>
            <a:r>
              <a:rPr lang="en-US" dirty="0" err="1"/>
              <a:t>className</a:t>
            </a:r>
            <a:r>
              <a:rPr lang="en-US" dirty="0"/>
              <a:t>&lt;</a:t>
            </a:r>
            <a:r>
              <a:rPr lang="en-US" dirty="0">
                <a:solidFill>
                  <a:srgbClr val="7030A0"/>
                </a:solidFill>
              </a:rPr>
              <a:t>float</a:t>
            </a:r>
            <a:r>
              <a:rPr lang="en-US" dirty="0"/>
              <a:t>&gt; </a:t>
            </a:r>
            <a:r>
              <a:rPr lang="en-US" dirty="0" err="1"/>
              <a:t>classObject</a:t>
            </a:r>
            <a:r>
              <a:rPr lang="en-US" dirty="0"/>
              <a:t>;</a:t>
            </a:r>
          </a:p>
          <a:p>
            <a:r>
              <a:rPr lang="en-US" dirty="0" err="1"/>
              <a:t>className</a:t>
            </a:r>
            <a:r>
              <a:rPr lang="en-US" dirty="0"/>
              <a:t>&lt;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string</a:t>
            </a:r>
            <a:r>
              <a:rPr lang="en-US" dirty="0"/>
              <a:t>&gt; </a:t>
            </a:r>
            <a:r>
              <a:rPr lang="en-US" dirty="0" err="1"/>
              <a:t>classObject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FA67E-0500-0C95-0238-2FF023FE8BFF}"/>
              </a:ext>
            </a:extLst>
          </p:cNvPr>
          <p:cNvSpPr txBox="1"/>
          <p:nvPr/>
        </p:nvSpPr>
        <p:spPr>
          <a:xfrm>
            <a:off x="173667" y="765582"/>
            <a:ext cx="592233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6393E"/>
                </a:solidFill>
                <a:effectLst/>
                <a:latin typeface="Muli"/>
              </a:rPr>
              <a:t>A class template is similar to a function template, but it is used to </a:t>
            </a:r>
            <a:r>
              <a:rPr lang="en-US" b="1" i="0" dirty="0">
                <a:solidFill>
                  <a:srgbClr val="36393E"/>
                </a:solidFill>
                <a:effectLst/>
                <a:latin typeface="Muli"/>
              </a:rPr>
              <a:t>create generic classes.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Create a single class that can work with the </a:t>
            </a:r>
            <a:r>
              <a:rPr lang="en-US" dirty="0">
                <a:solidFill>
                  <a:srgbClr val="FF0000"/>
                </a:solidFill>
              </a:rPr>
              <a:t>various data types</a:t>
            </a:r>
          </a:p>
        </p:txBody>
      </p:sp>
    </p:spTree>
    <p:extLst>
      <p:ext uri="{BB962C8B-B14F-4D97-AF65-F5344CB8AC3E}">
        <p14:creationId xmlns:p14="http://schemas.microsoft.com/office/powerpoint/2010/main" val="422687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7BA2EA-EBF3-8EB7-1D61-9E1F1F471AE5}"/>
              </a:ext>
            </a:extLst>
          </p:cNvPr>
          <p:cNvSpPr txBox="1"/>
          <p:nvPr/>
        </p:nvSpPr>
        <p:spPr>
          <a:xfrm>
            <a:off x="124931" y="0"/>
            <a:ext cx="6097772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// creating class template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// Class template</a:t>
            </a:r>
          </a:p>
          <a:p>
            <a:r>
              <a:rPr lang="en-US" dirty="0"/>
              <a:t>template &lt;class T&gt;</a:t>
            </a:r>
          </a:p>
          <a:p>
            <a:r>
              <a:rPr lang="en-US" dirty="0"/>
              <a:t>class </a:t>
            </a:r>
            <a:r>
              <a:rPr lang="en-US" b="1" dirty="0">
                <a:solidFill>
                  <a:srgbClr val="FF0000"/>
                </a:solidFill>
              </a:rPr>
              <a:t>Number</a:t>
            </a:r>
            <a:r>
              <a:rPr lang="en-US" dirty="0"/>
              <a:t> {</a:t>
            </a:r>
          </a:p>
          <a:p>
            <a:r>
              <a:rPr lang="en-US" dirty="0"/>
              <a:t>   private:</a:t>
            </a:r>
          </a:p>
          <a:p>
            <a:r>
              <a:rPr lang="en-US" dirty="0"/>
              <a:t>    // Variable of type T</a:t>
            </a:r>
          </a:p>
          <a:p>
            <a:r>
              <a:rPr lang="en-US" b="1" dirty="0"/>
              <a:t>    T num;</a:t>
            </a:r>
          </a:p>
          <a:p>
            <a:endParaRPr lang="en-US" dirty="0"/>
          </a:p>
          <a:p>
            <a:r>
              <a:rPr lang="en-US" dirty="0"/>
              <a:t>   public:</a:t>
            </a:r>
          </a:p>
          <a:p>
            <a:r>
              <a:rPr lang="en-US" b="1" dirty="0"/>
              <a:t>    Number(T n) : num(n) {}   // constructor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T </a:t>
            </a:r>
            <a:r>
              <a:rPr lang="en-US" b="1" dirty="0" err="1"/>
              <a:t>getNum</a:t>
            </a:r>
            <a:r>
              <a:rPr lang="en-US" b="1" dirty="0"/>
              <a:t>()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num;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85065-1947-1505-1D72-962F2B667A8E}"/>
              </a:ext>
            </a:extLst>
          </p:cNvPr>
          <p:cNvSpPr txBox="1"/>
          <p:nvPr/>
        </p:nvSpPr>
        <p:spPr>
          <a:xfrm>
            <a:off x="5433237" y="2416444"/>
            <a:ext cx="6477886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int main() {</a:t>
            </a:r>
          </a:p>
          <a:p>
            <a:endParaRPr lang="en-US" dirty="0"/>
          </a:p>
          <a:p>
            <a:r>
              <a:rPr lang="en-US" dirty="0"/>
              <a:t>    // create object with int type</a:t>
            </a:r>
          </a:p>
          <a:p>
            <a:r>
              <a:rPr lang="en-US" b="1" dirty="0"/>
              <a:t>    Number&lt;int&gt; </a:t>
            </a:r>
            <a:r>
              <a:rPr lang="en-US" b="1" dirty="0" err="1"/>
              <a:t>numInt</a:t>
            </a:r>
            <a:r>
              <a:rPr lang="en-US" b="1" dirty="0"/>
              <a:t>(7);</a:t>
            </a:r>
          </a:p>
          <a:p>
            <a:endParaRPr lang="en-US" dirty="0"/>
          </a:p>
          <a:p>
            <a:r>
              <a:rPr lang="en-US" dirty="0"/>
              <a:t>    // create object with double type</a:t>
            </a:r>
          </a:p>
          <a:p>
            <a:r>
              <a:rPr lang="en-US" dirty="0"/>
              <a:t>    </a:t>
            </a:r>
            <a:r>
              <a:rPr lang="en-US" b="1" dirty="0"/>
              <a:t>Number&lt;double&gt; </a:t>
            </a:r>
            <a:r>
              <a:rPr lang="en-US" b="1" dirty="0" err="1"/>
              <a:t>numDouble</a:t>
            </a:r>
            <a:r>
              <a:rPr lang="en-US" b="1" dirty="0"/>
              <a:t>(7.7);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"int Number = " &lt;&lt; </a:t>
            </a:r>
            <a:r>
              <a:rPr lang="en-US" b="1" dirty="0" err="1"/>
              <a:t>numInt.getNum</a:t>
            </a:r>
            <a:r>
              <a:rPr lang="en-US" b="1" dirty="0"/>
              <a:t>()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"double Number = " &lt;&lt; </a:t>
            </a:r>
            <a:r>
              <a:rPr lang="en-US" b="1" dirty="0" err="1"/>
              <a:t>numDouble.getNum</a:t>
            </a:r>
            <a:r>
              <a:rPr lang="en-US" b="1" dirty="0"/>
              <a:t>()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47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D4C900-0D92-EAA8-E811-113A8B590D90}"/>
              </a:ext>
            </a:extLst>
          </p:cNvPr>
          <p:cNvSpPr txBox="1"/>
          <p:nvPr/>
        </p:nvSpPr>
        <p:spPr>
          <a:xfrm>
            <a:off x="1" y="0"/>
            <a:ext cx="6624084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//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Simple Calculator Using Class Templates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b="1" dirty="0">
                <a:highlight>
                  <a:srgbClr val="00FFFF"/>
                </a:highlight>
              </a:rPr>
              <a:t>template &lt;class T&gt;</a:t>
            </a:r>
          </a:p>
          <a:p>
            <a:r>
              <a:rPr lang="en-US" b="1" dirty="0"/>
              <a:t>class Calculator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private:</a:t>
            </a:r>
          </a:p>
          <a:p>
            <a:r>
              <a:rPr lang="en-US" dirty="0"/>
              <a:t>    T num1, num2;</a:t>
            </a:r>
          </a:p>
          <a:p>
            <a:r>
              <a:rPr lang="en-US" dirty="0"/>
              <a:t>   public:</a:t>
            </a:r>
          </a:p>
          <a:p>
            <a:r>
              <a:rPr lang="en-US" b="1" dirty="0"/>
              <a:t>    Calculator(T n1, T n2) {</a:t>
            </a:r>
          </a:p>
          <a:p>
            <a:r>
              <a:rPr lang="en-US" dirty="0"/>
              <a:t>        num1 = n1;</a:t>
            </a:r>
          </a:p>
          <a:p>
            <a:r>
              <a:rPr lang="en-US" dirty="0"/>
              <a:t>        num2 = n2;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void </a:t>
            </a:r>
            <a:r>
              <a:rPr lang="en-US" b="1" dirty="0" err="1"/>
              <a:t>displayResult</a:t>
            </a:r>
            <a:r>
              <a:rPr lang="en-US" b="1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"Numbers: " &lt;&lt; num1 &lt;&lt; " and " &lt;&lt; num2 &lt;&lt; "."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num1 &lt;&lt; " + " &lt;&lt; num2 &lt;&lt; " = " &lt;&lt; add()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num1 &lt;&lt; " - " &lt;&lt; num2 &lt;&lt; " = " &lt;&lt; subtract()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num1 &lt;&lt; " * " &lt;&lt; num2 &lt;&lt; " = " &lt;&lt; multiply()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num1 &lt;&lt; " / " &lt;&lt; num2 &lt;&lt; " = " &lt;&lt; divide()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EA5C0-9299-E61B-4E83-3EA10E163C83}"/>
              </a:ext>
            </a:extLst>
          </p:cNvPr>
          <p:cNvSpPr txBox="1"/>
          <p:nvPr/>
        </p:nvSpPr>
        <p:spPr>
          <a:xfrm>
            <a:off x="6624084" y="0"/>
            <a:ext cx="5567916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T add() { return num1 + num2; }</a:t>
            </a:r>
          </a:p>
          <a:p>
            <a:r>
              <a:rPr lang="en-US" dirty="0"/>
              <a:t>    T subtract() { return num1 - num2; }</a:t>
            </a:r>
          </a:p>
          <a:p>
            <a:r>
              <a:rPr lang="en-US" dirty="0"/>
              <a:t>    T multiply() { return num1 * num2; }</a:t>
            </a:r>
          </a:p>
          <a:p>
            <a:r>
              <a:rPr lang="en-US" dirty="0"/>
              <a:t>    T divide() { return num1 / num2;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    </a:t>
            </a:r>
            <a:r>
              <a:rPr lang="en-US" b="1" dirty="0">
                <a:highlight>
                  <a:srgbClr val="FFFF00"/>
                </a:highlight>
              </a:rPr>
              <a:t>Calculator&lt;int&gt; </a:t>
            </a:r>
            <a:r>
              <a:rPr lang="en-US" b="1" dirty="0" err="1">
                <a:highlight>
                  <a:srgbClr val="FFFF00"/>
                </a:highlight>
              </a:rPr>
              <a:t>intCalc</a:t>
            </a:r>
            <a:r>
              <a:rPr lang="en-US" b="1" dirty="0">
                <a:highlight>
                  <a:srgbClr val="FFFF00"/>
                </a:highlight>
              </a:rPr>
              <a:t>(2, 1);</a:t>
            </a:r>
          </a:p>
          <a:p>
            <a:r>
              <a:rPr lang="en-US" dirty="0"/>
              <a:t>    </a:t>
            </a:r>
            <a:r>
              <a:rPr lang="en-US" b="1" dirty="0">
                <a:highlight>
                  <a:srgbClr val="00FFFF"/>
                </a:highlight>
              </a:rPr>
              <a:t>Calculator&lt;float&gt; </a:t>
            </a:r>
            <a:r>
              <a:rPr lang="en-US" b="1" dirty="0" err="1">
                <a:highlight>
                  <a:srgbClr val="00FFFF"/>
                </a:highlight>
              </a:rPr>
              <a:t>floatCalc</a:t>
            </a:r>
            <a:r>
              <a:rPr lang="en-US" b="1" dirty="0">
                <a:highlight>
                  <a:srgbClr val="00FFFF"/>
                </a:highlight>
              </a:rPr>
              <a:t>(2.4, 1.2);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"Int results:"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intCalc.displayResult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endParaRPr lang="en-US" dirty="0"/>
          </a:p>
          <a:p>
            <a:r>
              <a:rPr lang="en-US" dirty="0"/>
              <a:t>         &lt;&lt; "Float results:"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floatCalc.displayResult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45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Class Templates with multiple parameters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AACC0-3EEA-E575-9B40-36AE120A25FB}"/>
              </a:ext>
            </a:extLst>
          </p:cNvPr>
          <p:cNvSpPr txBox="1"/>
          <p:nvPr/>
        </p:nvSpPr>
        <p:spPr>
          <a:xfrm>
            <a:off x="211573" y="2394524"/>
            <a:ext cx="5884427" cy="4247317"/>
          </a:xfrm>
          <a:prstGeom prst="rect">
            <a:avLst/>
          </a:prstGeom>
          <a:solidFill>
            <a:schemeClr val="bg2"/>
          </a:solidFill>
          <a:ln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euclid_circular_a"/>
              </a:rPr>
              <a:t>Class Template Declaration</a:t>
            </a:r>
          </a:p>
          <a:p>
            <a:pPr algn="just"/>
            <a:endParaRPr lang="en-US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highlight>
                  <a:srgbClr val="FFFF00"/>
                </a:highlight>
                <a:latin typeface="inter-regular"/>
              </a:rPr>
              <a:t>template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&lt;</a:t>
            </a:r>
            <a:r>
              <a:rPr lang="en-US" b="1" i="0" dirty="0">
                <a:solidFill>
                  <a:srgbClr val="006699"/>
                </a:solidFill>
                <a:effectLst/>
                <a:highlight>
                  <a:srgbClr val="FFFF00"/>
                </a:highlight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T1,</a:t>
            </a:r>
            <a:r>
              <a:rPr lang="en-US" b="1" i="0" dirty="0">
                <a:solidFill>
                  <a:srgbClr val="006699"/>
                </a:solidFill>
                <a:effectLst/>
                <a:highlight>
                  <a:srgbClr val="FFFF00"/>
                </a:highlight>
                <a:latin typeface="inter-regular"/>
              </a:rPr>
              <a:t> class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T2, …&gt;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class class-name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    </a:t>
            </a:r>
            <a:r>
              <a:rPr lang="fr-FR" b="0" i="0" dirty="0" err="1">
                <a:effectLst/>
                <a:latin typeface="inter-regular"/>
              </a:rPr>
              <a:t>private</a:t>
            </a:r>
            <a:r>
              <a:rPr lang="fr-FR" b="0" i="0" dirty="0">
                <a:effectLst/>
                <a:latin typeface="inter-regular"/>
              </a:rPr>
              <a:t>:</a:t>
            </a:r>
          </a:p>
          <a:p>
            <a:pPr algn="just"/>
            <a:r>
              <a:rPr lang="fr-FR" b="0" i="0" dirty="0">
                <a:effectLst/>
                <a:latin typeface="inter-regular"/>
              </a:rPr>
              <a:t>         T1 var1;  T2 var2;</a:t>
            </a:r>
          </a:p>
          <a:p>
            <a:pPr algn="just"/>
            <a:r>
              <a:rPr lang="fr-FR" b="0" i="0" dirty="0">
                <a:effectLst/>
                <a:latin typeface="inter-regular"/>
              </a:rPr>
              <a:t>          ... .. ...</a:t>
            </a:r>
          </a:p>
          <a:p>
            <a:pPr algn="just"/>
            <a:r>
              <a:rPr lang="fr-FR" b="0" i="0" dirty="0">
                <a:effectLst/>
                <a:latin typeface="inter-regular"/>
              </a:rPr>
              <a:t>  public:</a:t>
            </a:r>
          </a:p>
          <a:p>
            <a:pPr algn="just"/>
            <a:r>
              <a:rPr lang="fr-FR" b="0" i="0" dirty="0">
                <a:effectLst/>
                <a:latin typeface="inter-regular"/>
              </a:rPr>
              <a:t>      T1 </a:t>
            </a:r>
            <a:r>
              <a:rPr lang="fr-FR" b="0" i="0" dirty="0" err="1">
                <a:effectLst/>
                <a:latin typeface="inter-regular"/>
              </a:rPr>
              <a:t>functionName</a:t>
            </a:r>
            <a:r>
              <a:rPr lang="fr-FR" b="0" i="0" dirty="0">
                <a:effectLst/>
                <a:latin typeface="inter-regular"/>
              </a:rPr>
              <a:t>(T1 arg);</a:t>
            </a:r>
          </a:p>
          <a:p>
            <a:pPr algn="just"/>
            <a:r>
              <a:rPr lang="fr-FR" b="0" i="0" dirty="0">
                <a:effectLst/>
                <a:latin typeface="inter-regular"/>
              </a:rPr>
              <a:t>           ... .. ...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FA67E-0500-0C95-0238-2FF023FE8BFF}"/>
              </a:ext>
            </a:extLst>
          </p:cNvPr>
          <p:cNvSpPr txBox="1"/>
          <p:nvPr/>
        </p:nvSpPr>
        <p:spPr>
          <a:xfrm>
            <a:off x="173667" y="765582"/>
            <a:ext cx="57699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can use 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regular"/>
              </a:rPr>
              <a:t>more than one generic data type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a class template, and each generic data type is separated by the comma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C5EC1-BE43-F0F2-DF03-D2E1D0A1CB0B}"/>
              </a:ext>
            </a:extLst>
          </p:cNvPr>
          <p:cNvSpPr txBox="1"/>
          <p:nvPr/>
        </p:nvSpPr>
        <p:spPr>
          <a:xfrm>
            <a:off x="6095999" y="765582"/>
            <a:ext cx="6096001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template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T1,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T2&gt;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T1 a;  T2 b;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A(T1 x,T2 y)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a = x;  b = y;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display()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&lt;&lt;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"Values of a and b are :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&lt;&lt; a&lt;&lt;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 ,"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&lt;&lt;b&lt;&lt;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}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};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A&lt;</a:t>
            </a:r>
            <a:r>
              <a:rPr lang="en-US" b="1" i="0" dirty="0" err="1">
                <a:solidFill>
                  <a:srgbClr val="2E8B57"/>
                </a:solidFill>
                <a:effectLst/>
                <a:highlight>
                  <a:srgbClr val="FFFF00"/>
                </a:highlight>
                <a:latin typeface="inter-regular"/>
              </a:rPr>
              <a:t>int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,</a:t>
            </a:r>
            <a:r>
              <a:rPr lang="en-US" b="1" i="0" dirty="0" err="1">
                <a:solidFill>
                  <a:srgbClr val="2E8B57"/>
                </a:solidFill>
                <a:effectLst/>
                <a:highlight>
                  <a:srgbClr val="FFFF00"/>
                </a:highlight>
                <a:latin typeface="inter-regular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&gt; d(5, 6.5);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d.display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}  </a:t>
            </a:r>
          </a:p>
        </p:txBody>
      </p:sp>
    </p:spTree>
    <p:extLst>
      <p:ext uri="{BB962C8B-B14F-4D97-AF65-F5344CB8AC3E}">
        <p14:creationId xmlns:p14="http://schemas.microsoft.com/office/powerpoint/2010/main" val="117039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3014</Words>
  <Application>Microsoft Office PowerPoint</Application>
  <PresentationFormat>Widescreen</PresentationFormat>
  <Paragraphs>480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__Source_Sans_Pro_fea366</vt:lpstr>
      <vt:lpstr>Arial</vt:lpstr>
      <vt:lpstr>Calibri</vt:lpstr>
      <vt:lpstr>Calibri Light</vt:lpstr>
      <vt:lpstr>euclid_circular_a</vt:lpstr>
      <vt:lpstr>Helvetica</vt:lpstr>
      <vt:lpstr>inter-regular</vt:lpstr>
      <vt:lpstr>Muli</vt:lpstr>
      <vt:lpstr>Söhne</vt:lpstr>
      <vt:lpstr>Söhne Mono</vt:lpstr>
      <vt:lpstr>Times New Roman</vt:lpstr>
      <vt:lpstr>Wingdings</vt:lpstr>
      <vt:lpstr>Office Theme</vt:lpstr>
      <vt:lpstr>Templates / Generic programming</vt:lpstr>
      <vt:lpstr>Templates / Generic programming</vt:lpstr>
      <vt:lpstr>Function Templates</vt:lpstr>
      <vt:lpstr>PowerPoint Presentation</vt:lpstr>
      <vt:lpstr>Function Templates with Multiple Parameters</vt:lpstr>
      <vt:lpstr>Class Templates </vt:lpstr>
      <vt:lpstr>PowerPoint Presentation</vt:lpstr>
      <vt:lpstr>PowerPoint Presentation</vt:lpstr>
      <vt:lpstr>Class Templates with multiple parameters </vt:lpstr>
      <vt:lpstr>PowerPoint Presentation</vt:lpstr>
      <vt:lpstr>PowerPoint Presentation</vt:lpstr>
      <vt:lpstr>Class Templates with multiple parameters: Non-type Template Arguments </vt:lpstr>
      <vt:lpstr>PowerPoint Presentation</vt:lpstr>
      <vt:lpstr>Template Function Overloading</vt:lpstr>
      <vt:lpstr>Template Function Overloading: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naveench</dc:creator>
  <cp:lastModifiedBy>naveench</cp:lastModifiedBy>
  <cp:revision>62</cp:revision>
  <dcterms:created xsi:type="dcterms:W3CDTF">2023-11-15T08:06:54Z</dcterms:created>
  <dcterms:modified xsi:type="dcterms:W3CDTF">2023-11-21T06:28:38Z</dcterms:modified>
</cp:coreProperties>
</file>