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4"/>
  </p:notesMasterIdLst>
  <p:sldIdLst>
    <p:sldId id="258" r:id="rId2"/>
    <p:sldId id="261" r:id="rId3"/>
    <p:sldId id="336" r:id="rId4"/>
    <p:sldId id="260" r:id="rId5"/>
    <p:sldId id="364" r:id="rId6"/>
    <p:sldId id="264" r:id="rId7"/>
    <p:sldId id="338" r:id="rId8"/>
    <p:sldId id="337" r:id="rId9"/>
    <p:sldId id="339" r:id="rId10"/>
    <p:sldId id="340" r:id="rId11"/>
    <p:sldId id="341" r:id="rId12"/>
    <p:sldId id="347" r:id="rId13"/>
    <p:sldId id="349" r:id="rId14"/>
    <p:sldId id="350" r:id="rId15"/>
    <p:sldId id="342" r:id="rId16"/>
    <p:sldId id="343" r:id="rId17"/>
    <p:sldId id="344" r:id="rId18"/>
    <p:sldId id="345" r:id="rId19"/>
    <p:sldId id="346" r:id="rId20"/>
    <p:sldId id="351" r:id="rId21"/>
    <p:sldId id="352" r:id="rId22"/>
    <p:sldId id="353" r:id="rId23"/>
    <p:sldId id="354" r:id="rId24"/>
    <p:sldId id="357" r:id="rId25"/>
    <p:sldId id="358" r:id="rId26"/>
    <p:sldId id="360" r:id="rId27"/>
    <p:sldId id="359" r:id="rId28"/>
    <p:sldId id="355" r:id="rId29"/>
    <p:sldId id="356" r:id="rId30"/>
    <p:sldId id="361" r:id="rId31"/>
    <p:sldId id="362" r:id="rId32"/>
    <p:sldId id="363" r:id="rId33"/>
  </p:sldIdLst>
  <p:sldSz cx="13433425"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7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80" autoAdjust="0"/>
  </p:normalViewPr>
  <p:slideViewPr>
    <p:cSldViewPr>
      <p:cViewPr varScale="1">
        <p:scale>
          <a:sx n="61" d="100"/>
          <a:sy n="61" d="100"/>
        </p:scale>
        <p:origin x="624" y="40"/>
      </p:cViewPr>
      <p:guideLst>
        <p:guide orient="horz" pos="2880"/>
        <p:guide pos="271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4T08:14:20.733"/>
    </inkml:context>
    <inkml:brush xml:id="br0">
      <inkml:brushProperty name="width" value="0.05" units="cm"/>
      <inkml:brushProperty name="height" value="0.05" units="cm"/>
    </inkml:brush>
  </inkml:definitions>
  <inkml:trace contextRef="#ctx0" brushRef="#br0">160 83 24575,'0'6'0,"-5"1"0,-7 0 0,-7-2 0,-6-1 0,-3-7 0,2-8 0,7-7 0,5-7 0,6-3 0,4 2-8191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F2292753-6AF8-40EF-AF03-E9F935869954}" type="datetimeFigureOut">
              <a:rPr lang="en-US" smtClean="0"/>
              <a:t>11/29/2023</a:t>
            </a:fld>
            <a:endParaRPr lang="en-US"/>
          </a:p>
        </p:txBody>
      </p:sp>
      <p:sp>
        <p:nvSpPr>
          <p:cNvPr id="4" name="Slide Image Placeholder 3"/>
          <p:cNvSpPr>
            <a:spLocks noGrp="1" noRot="1" noChangeAspect="1"/>
          </p:cNvSpPr>
          <p:nvPr>
            <p:ph type="sldImg" idx="2"/>
          </p:nvPr>
        </p:nvSpPr>
        <p:spPr>
          <a:xfrm>
            <a:off x="3079750" y="944563"/>
            <a:ext cx="4533900" cy="25511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2216FF48-8FE8-4F2D-BEE0-0F0DBE56A9F0}" type="slidenum">
              <a:rPr lang="en-US" smtClean="0"/>
              <a:t>‹#›</a:t>
            </a:fld>
            <a:endParaRPr lang="en-US"/>
          </a:p>
        </p:txBody>
      </p:sp>
    </p:spTree>
    <p:extLst>
      <p:ext uri="{BB962C8B-B14F-4D97-AF65-F5344CB8AC3E}">
        <p14:creationId xmlns:p14="http://schemas.microsoft.com/office/powerpoint/2010/main" val="2655286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6FF48-8FE8-4F2D-BEE0-0F0DBE56A9F0}" type="slidenum">
              <a:rPr lang="en-US" smtClean="0"/>
              <a:t>9</a:t>
            </a:fld>
            <a:endParaRPr lang="en-US"/>
          </a:p>
        </p:txBody>
      </p:sp>
    </p:spTree>
    <p:extLst>
      <p:ext uri="{BB962C8B-B14F-4D97-AF65-F5344CB8AC3E}">
        <p14:creationId xmlns:p14="http://schemas.microsoft.com/office/powerpoint/2010/main" val="83377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6FF48-8FE8-4F2D-BEE0-0F0DBE56A9F0}" type="slidenum">
              <a:rPr lang="en-US" smtClean="0"/>
              <a:t>18</a:t>
            </a:fld>
            <a:endParaRPr lang="en-US"/>
          </a:p>
        </p:txBody>
      </p:sp>
    </p:spTree>
    <p:extLst>
      <p:ext uri="{BB962C8B-B14F-4D97-AF65-F5344CB8AC3E}">
        <p14:creationId xmlns:p14="http://schemas.microsoft.com/office/powerpoint/2010/main" val="3849950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6FF48-8FE8-4F2D-BEE0-0F0DBE56A9F0}" type="slidenum">
              <a:rPr lang="en-US" smtClean="0"/>
              <a:t>19</a:t>
            </a:fld>
            <a:endParaRPr lang="en-US"/>
          </a:p>
        </p:txBody>
      </p:sp>
    </p:spTree>
    <p:extLst>
      <p:ext uri="{BB962C8B-B14F-4D97-AF65-F5344CB8AC3E}">
        <p14:creationId xmlns:p14="http://schemas.microsoft.com/office/powerpoint/2010/main" val="1467500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6FF48-8FE8-4F2D-BEE0-0F0DBE56A9F0}" type="slidenum">
              <a:rPr lang="en-US" smtClean="0"/>
              <a:t>20</a:t>
            </a:fld>
            <a:endParaRPr lang="en-US"/>
          </a:p>
        </p:txBody>
      </p:sp>
    </p:spTree>
    <p:extLst>
      <p:ext uri="{BB962C8B-B14F-4D97-AF65-F5344CB8AC3E}">
        <p14:creationId xmlns:p14="http://schemas.microsoft.com/office/powerpoint/2010/main" val="3355872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6FF48-8FE8-4F2D-BEE0-0F0DBE56A9F0}" type="slidenum">
              <a:rPr lang="en-US" smtClean="0"/>
              <a:t>21</a:t>
            </a:fld>
            <a:endParaRPr lang="en-US"/>
          </a:p>
        </p:txBody>
      </p:sp>
    </p:spTree>
    <p:extLst>
      <p:ext uri="{BB962C8B-B14F-4D97-AF65-F5344CB8AC3E}">
        <p14:creationId xmlns:p14="http://schemas.microsoft.com/office/powerpoint/2010/main" val="3985349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6FF48-8FE8-4F2D-BEE0-0F0DBE56A9F0}" type="slidenum">
              <a:rPr lang="en-US" smtClean="0"/>
              <a:t>22</a:t>
            </a:fld>
            <a:endParaRPr lang="en-US"/>
          </a:p>
        </p:txBody>
      </p:sp>
    </p:spTree>
    <p:extLst>
      <p:ext uri="{BB962C8B-B14F-4D97-AF65-F5344CB8AC3E}">
        <p14:creationId xmlns:p14="http://schemas.microsoft.com/office/powerpoint/2010/main" val="2472417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6FF48-8FE8-4F2D-BEE0-0F0DBE56A9F0}" type="slidenum">
              <a:rPr lang="en-US" smtClean="0"/>
              <a:t>23</a:t>
            </a:fld>
            <a:endParaRPr lang="en-US"/>
          </a:p>
        </p:txBody>
      </p:sp>
    </p:spTree>
    <p:extLst>
      <p:ext uri="{BB962C8B-B14F-4D97-AF65-F5344CB8AC3E}">
        <p14:creationId xmlns:p14="http://schemas.microsoft.com/office/powerpoint/2010/main" val="196509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6FF48-8FE8-4F2D-BEE0-0F0DBE56A9F0}" type="slidenum">
              <a:rPr lang="en-US" smtClean="0"/>
              <a:t>28</a:t>
            </a:fld>
            <a:endParaRPr lang="en-US"/>
          </a:p>
        </p:txBody>
      </p:sp>
    </p:spTree>
    <p:extLst>
      <p:ext uri="{BB962C8B-B14F-4D97-AF65-F5344CB8AC3E}">
        <p14:creationId xmlns:p14="http://schemas.microsoft.com/office/powerpoint/2010/main" val="3032850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6FF48-8FE8-4F2D-BEE0-0F0DBE56A9F0}" type="slidenum">
              <a:rPr lang="en-US" smtClean="0"/>
              <a:t>29</a:t>
            </a:fld>
            <a:endParaRPr lang="en-US"/>
          </a:p>
        </p:txBody>
      </p:sp>
    </p:spTree>
    <p:extLst>
      <p:ext uri="{BB962C8B-B14F-4D97-AF65-F5344CB8AC3E}">
        <p14:creationId xmlns:p14="http://schemas.microsoft.com/office/powerpoint/2010/main" val="61637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6FF48-8FE8-4F2D-BEE0-0F0DBE56A9F0}" type="slidenum">
              <a:rPr lang="en-US" smtClean="0"/>
              <a:t>30</a:t>
            </a:fld>
            <a:endParaRPr lang="en-US"/>
          </a:p>
        </p:txBody>
      </p:sp>
    </p:spTree>
    <p:extLst>
      <p:ext uri="{BB962C8B-B14F-4D97-AF65-F5344CB8AC3E}">
        <p14:creationId xmlns:p14="http://schemas.microsoft.com/office/powerpoint/2010/main" val="703664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6FF48-8FE8-4F2D-BEE0-0F0DBE56A9F0}" type="slidenum">
              <a:rPr lang="en-US" smtClean="0"/>
              <a:t>31</a:t>
            </a:fld>
            <a:endParaRPr lang="en-US"/>
          </a:p>
        </p:txBody>
      </p:sp>
    </p:spTree>
    <p:extLst>
      <p:ext uri="{BB962C8B-B14F-4D97-AF65-F5344CB8AC3E}">
        <p14:creationId xmlns:p14="http://schemas.microsoft.com/office/powerpoint/2010/main" val="1869146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6FF48-8FE8-4F2D-BEE0-0F0DBE56A9F0}" type="slidenum">
              <a:rPr lang="en-US" smtClean="0"/>
              <a:t>10</a:t>
            </a:fld>
            <a:endParaRPr lang="en-US"/>
          </a:p>
        </p:txBody>
      </p:sp>
    </p:spTree>
    <p:extLst>
      <p:ext uri="{BB962C8B-B14F-4D97-AF65-F5344CB8AC3E}">
        <p14:creationId xmlns:p14="http://schemas.microsoft.com/office/powerpoint/2010/main" val="2635654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6FF48-8FE8-4F2D-BEE0-0F0DBE56A9F0}" type="slidenum">
              <a:rPr lang="en-US" smtClean="0"/>
              <a:t>11</a:t>
            </a:fld>
            <a:endParaRPr lang="en-US"/>
          </a:p>
        </p:txBody>
      </p:sp>
    </p:spTree>
    <p:extLst>
      <p:ext uri="{BB962C8B-B14F-4D97-AF65-F5344CB8AC3E}">
        <p14:creationId xmlns:p14="http://schemas.microsoft.com/office/powerpoint/2010/main" val="3799142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6FF48-8FE8-4F2D-BEE0-0F0DBE56A9F0}" type="slidenum">
              <a:rPr lang="en-US" smtClean="0"/>
              <a:t>12</a:t>
            </a:fld>
            <a:endParaRPr lang="en-US"/>
          </a:p>
        </p:txBody>
      </p:sp>
    </p:spTree>
    <p:extLst>
      <p:ext uri="{BB962C8B-B14F-4D97-AF65-F5344CB8AC3E}">
        <p14:creationId xmlns:p14="http://schemas.microsoft.com/office/powerpoint/2010/main" val="835592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6FF48-8FE8-4F2D-BEE0-0F0DBE56A9F0}" type="slidenum">
              <a:rPr lang="en-US" smtClean="0"/>
              <a:t>13</a:t>
            </a:fld>
            <a:endParaRPr lang="en-US"/>
          </a:p>
        </p:txBody>
      </p:sp>
    </p:spTree>
    <p:extLst>
      <p:ext uri="{BB962C8B-B14F-4D97-AF65-F5344CB8AC3E}">
        <p14:creationId xmlns:p14="http://schemas.microsoft.com/office/powerpoint/2010/main" val="1988971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6FF48-8FE8-4F2D-BEE0-0F0DBE56A9F0}" type="slidenum">
              <a:rPr lang="en-US" smtClean="0"/>
              <a:t>14</a:t>
            </a:fld>
            <a:endParaRPr lang="en-US"/>
          </a:p>
        </p:txBody>
      </p:sp>
    </p:spTree>
    <p:extLst>
      <p:ext uri="{BB962C8B-B14F-4D97-AF65-F5344CB8AC3E}">
        <p14:creationId xmlns:p14="http://schemas.microsoft.com/office/powerpoint/2010/main" val="3034890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6FF48-8FE8-4F2D-BEE0-0F0DBE56A9F0}" type="slidenum">
              <a:rPr lang="en-US" smtClean="0"/>
              <a:t>15</a:t>
            </a:fld>
            <a:endParaRPr lang="en-US"/>
          </a:p>
        </p:txBody>
      </p:sp>
    </p:spTree>
    <p:extLst>
      <p:ext uri="{BB962C8B-B14F-4D97-AF65-F5344CB8AC3E}">
        <p14:creationId xmlns:p14="http://schemas.microsoft.com/office/powerpoint/2010/main" val="611224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6FF48-8FE8-4F2D-BEE0-0F0DBE56A9F0}" type="slidenum">
              <a:rPr lang="en-US" smtClean="0"/>
              <a:t>16</a:t>
            </a:fld>
            <a:endParaRPr lang="en-US"/>
          </a:p>
        </p:txBody>
      </p:sp>
    </p:spTree>
    <p:extLst>
      <p:ext uri="{BB962C8B-B14F-4D97-AF65-F5344CB8AC3E}">
        <p14:creationId xmlns:p14="http://schemas.microsoft.com/office/powerpoint/2010/main" val="3145170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6FF48-8FE8-4F2D-BEE0-0F0DBE56A9F0}" type="slidenum">
              <a:rPr lang="en-US" smtClean="0"/>
              <a:t>17</a:t>
            </a:fld>
            <a:endParaRPr lang="en-US"/>
          </a:p>
        </p:txBody>
      </p:sp>
    </p:spTree>
    <p:extLst>
      <p:ext uri="{BB962C8B-B14F-4D97-AF65-F5344CB8AC3E}">
        <p14:creationId xmlns:p14="http://schemas.microsoft.com/office/powerpoint/2010/main" val="1492512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07507" y="2342516"/>
            <a:ext cx="11418411" cy="37702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015014" y="4231641"/>
            <a:ext cx="9403398" cy="3154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231F20"/>
                </a:solidFill>
                <a:latin typeface="Microsoft Sans Serif"/>
                <a:cs typeface="Microsoft Sans Serif"/>
              </a:defRPr>
            </a:lvl1pPr>
          </a:lstStyle>
          <a:p>
            <a:pPr marL="12700">
              <a:lnSpc>
                <a:spcPts val="1490"/>
              </a:lnSpc>
            </a:pPr>
            <a:r>
              <a:rPr lang="en-US"/>
              <a:t>Vanderbilt</a:t>
            </a:r>
            <a:r>
              <a:rPr lang="en-US" spc="-20"/>
              <a:t> </a:t>
            </a:r>
            <a:r>
              <a:rPr lang="en-US" spc="5"/>
              <a:t>University</a:t>
            </a:r>
            <a:endParaRPr lang="en-US"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8362065-8F59-460D-9FDF-B7500B49C10D}" type="datetime1">
              <a:rPr lang="en-US" smtClean="0"/>
              <a:t>11/29/2023</a:t>
            </a:fld>
            <a:endParaRPr lang="en-US"/>
          </a:p>
        </p:txBody>
      </p:sp>
      <p:sp>
        <p:nvSpPr>
          <p:cNvPr id="6" name="Holder 6"/>
          <p:cNvSpPr>
            <a:spLocks noGrp="1"/>
          </p:cNvSpPr>
          <p:nvPr>
            <p:ph type="sldNum" sz="quarter" idx="7"/>
          </p:nvPr>
        </p:nvSpPr>
        <p:spPr/>
        <p:txBody>
          <a:bodyPr lIns="0" tIns="0" rIns="0" bIns="0"/>
          <a:lstStyle>
            <a:lvl1pPr>
              <a:defRPr sz="1400" b="0" i="0">
                <a:solidFill>
                  <a:srgbClr val="231F20"/>
                </a:solidFill>
                <a:latin typeface="Microsoft Sans Serif"/>
                <a:cs typeface="Microsoft Sans Serif"/>
              </a:defRPr>
            </a:lvl1pPr>
          </a:lstStyle>
          <a:p>
            <a:pPr marL="38100">
              <a:spcBef>
                <a:spcPts val="105"/>
              </a:spcBef>
            </a:pPr>
            <a:fld id="{81D60167-4931-47E6-BA6A-407CBD079E47}" type="slidenum">
              <a:rPr lang="en-US" spc="15" smtClean="0"/>
              <a:pPr marL="38100">
                <a:spcBef>
                  <a:spcPts val="105"/>
                </a:spcBef>
              </a:pPr>
              <a:t>‹#›</a:t>
            </a:fld>
            <a:endParaRPr lang="en-US" spc="1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1" i="0">
                <a:solidFill>
                  <a:srgbClr val="FF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50" b="0" i="0">
                <a:solidFill>
                  <a:srgbClr val="231F20"/>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231F20"/>
                </a:solidFill>
                <a:latin typeface="Microsoft Sans Serif"/>
                <a:cs typeface="Microsoft Sans Serif"/>
              </a:defRPr>
            </a:lvl1pPr>
          </a:lstStyle>
          <a:p>
            <a:pPr marL="12700">
              <a:lnSpc>
                <a:spcPts val="1490"/>
              </a:lnSpc>
            </a:pPr>
            <a:r>
              <a:rPr lang="en-US"/>
              <a:t>Vanderbilt</a:t>
            </a:r>
            <a:r>
              <a:rPr lang="en-US" spc="-20"/>
              <a:t> </a:t>
            </a:r>
            <a:r>
              <a:rPr lang="en-US" spc="5"/>
              <a:t>University</a:t>
            </a:r>
            <a:endParaRPr lang="en-US"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F99D9FD-E7F4-461F-8857-C04547C55B37}" type="datetime1">
              <a:rPr lang="en-US" smtClean="0"/>
              <a:t>11/29/2023</a:t>
            </a:fld>
            <a:endParaRPr lang="en-US"/>
          </a:p>
        </p:txBody>
      </p:sp>
      <p:sp>
        <p:nvSpPr>
          <p:cNvPr id="6" name="Holder 6"/>
          <p:cNvSpPr>
            <a:spLocks noGrp="1"/>
          </p:cNvSpPr>
          <p:nvPr>
            <p:ph type="sldNum" sz="quarter" idx="7"/>
          </p:nvPr>
        </p:nvSpPr>
        <p:spPr/>
        <p:txBody>
          <a:bodyPr lIns="0" tIns="0" rIns="0" bIns="0"/>
          <a:lstStyle>
            <a:lvl1pPr>
              <a:defRPr sz="1400" b="0" i="0">
                <a:solidFill>
                  <a:srgbClr val="231F20"/>
                </a:solidFill>
                <a:latin typeface="Microsoft Sans Serif"/>
                <a:cs typeface="Microsoft Sans Serif"/>
              </a:defRPr>
            </a:lvl1pPr>
          </a:lstStyle>
          <a:p>
            <a:pPr marL="38100">
              <a:spcBef>
                <a:spcPts val="105"/>
              </a:spcBef>
            </a:pPr>
            <a:fld id="{81D60167-4931-47E6-BA6A-407CBD079E47}" type="slidenum">
              <a:rPr lang="en-US" spc="15" smtClean="0"/>
              <a:pPr marL="38100">
                <a:spcBef>
                  <a:spcPts val="105"/>
                </a:spcBef>
              </a:pPr>
              <a:t>‹#›</a:t>
            </a:fld>
            <a:endParaRPr lang="en-US" spc="1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1" i="0">
                <a:solidFill>
                  <a:srgbClr val="FF0000"/>
                </a:solidFill>
                <a:latin typeface="Arial"/>
                <a:cs typeface="Arial"/>
              </a:defRPr>
            </a:lvl1pPr>
          </a:lstStyle>
          <a:p>
            <a:endParaRPr/>
          </a:p>
        </p:txBody>
      </p:sp>
      <p:sp>
        <p:nvSpPr>
          <p:cNvPr id="3" name="Holder 3"/>
          <p:cNvSpPr>
            <a:spLocks noGrp="1"/>
          </p:cNvSpPr>
          <p:nvPr>
            <p:ph sz="half" idx="2"/>
          </p:nvPr>
        </p:nvSpPr>
        <p:spPr>
          <a:xfrm>
            <a:off x="671672" y="1737995"/>
            <a:ext cx="5843540" cy="3154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918214" y="1737995"/>
            <a:ext cx="5843540" cy="3154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rgbClr val="231F20"/>
                </a:solidFill>
                <a:latin typeface="Microsoft Sans Serif"/>
                <a:cs typeface="Microsoft Sans Serif"/>
              </a:defRPr>
            </a:lvl1pPr>
          </a:lstStyle>
          <a:p>
            <a:pPr marL="12700">
              <a:lnSpc>
                <a:spcPts val="1490"/>
              </a:lnSpc>
            </a:pPr>
            <a:r>
              <a:rPr lang="en-US"/>
              <a:t>Vanderbilt</a:t>
            </a:r>
            <a:r>
              <a:rPr lang="en-US" spc="-20"/>
              <a:t> </a:t>
            </a:r>
            <a:r>
              <a:rPr lang="en-US" spc="5"/>
              <a:t>University</a:t>
            </a:r>
            <a:endParaRPr lang="en-US"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9016144F-258A-49D6-9421-E43AA8E51F51}" type="datetime1">
              <a:rPr lang="en-US" smtClean="0"/>
              <a:t>11/29/2023</a:t>
            </a:fld>
            <a:endParaRPr lang="en-US"/>
          </a:p>
        </p:txBody>
      </p:sp>
      <p:sp>
        <p:nvSpPr>
          <p:cNvPr id="7" name="Holder 7"/>
          <p:cNvSpPr>
            <a:spLocks noGrp="1"/>
          </p:cNvSpPr>
          <p:nvPr>
            <p:ph type="sldNum" sz="quarter" idx="7"/>
          </p:nvPr>
        </p:nvSpPr>
        <p:spPr/>
        <p:txBody>
          <a:bodyPr lIns="0" tIns="0" rIns="0" bIns="0"/>
          <a:lstStyle>
            <a:lvl1pPr>
              <a:defRPr sz="1400" b="0" i="0">
                <a:solidFill>
                  <a:srgbClr val="231F20"/>
                </a:solidFill>
                <a:latin typeface="Microsoft Sans Serif"/>
                <a:cs typeface="Microsoft Sans Serif"/>
              </a:defRPr>
            </a:lvl1pPr>
          </a:lstStyle>
          <a:p>
            <a:pPr marL="38100">
              <a:spcBef>
                <a:spcPts val="105"/>
              </a:spcBef>
            </a:pPr>
            <a:fld id="{81D60167-4931-47E6-BA6A-407CBD079E47}" type="slidenum">
              <a:rPr lang="en-US" spc="15" smtClean="0"/>
              <a:pPr marL="38100">
                <a:spcBef>
                  <a:spcPts val="105"/>
                </a:spcBef>
              </a:pPr>
              <a:t>‹#›</a:t>
            </a:fld>
            <a:endParaRPr lang="en-US" spc="1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1" i="0">
                <a:solidFill>
                  <a:srgbClr val="FF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0" i="0">
                <a:solidFill>
                  <a:srgbClr val="231F20"/>
                </a:solidFill>
                <a:latin typeface="Microsoft Sans Serif"/>
                <a:cs typeface="Microsoft Sans Serif"/>
              </a:defRPr>
            </a:lvl1pPr>
          </a:lstStyle>
          <a:p>
            <a:pPr marL="12700">
              <a:lnSpc>
                <a:spcPts val="1490"/>
              </a:lnSpc>
            </a:pPr>
            <a:r>
              <a:rPr lang="en-US"/>
              <a:t>Vanderbilt</a:t>
            </a:r>
            <a:r>
              <a:rPr lang="en-US" spc="-20"/>
              <a:t> </a:t>
            </a:r>
            <a:r>
              <a:rPr lang="en-US" spc="5"/>
              <a:t>University</a:t>
            </a:r>
            <a:endParaRPr lang="en-US"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0391957A-2DB2-42FF-AA54-F5BE6DD92F82}" type="datetime1">
              <a:rPr lang="en-US" smtClean="0"/>
              <a:t>11/29/2023</a:t>
            </a:fld>
            <a:endParaRPr lang="en-US"/>
          </a:p>
        </p:txBody>
      </p:sp>
      <p:sp>
        <p:nvSpPr>
          <p:cNvPr id="5" name="Holder 5"/>
          <p:cNvSpPr>
            <a:spLocks noGrp="1"/>
          </p:cNvSpPr>
          <p:nvPr>
            <p:ph type="sldNum" sz="quarter" idx="7"/>
          </p:nvPr>
        </p:nvSpPr>
        <p:spPr/>
        <p:txBody>
          <a:bodyPr lIns="0" tIns="0" rIns="0" bIns="0"/>
          <a:lstStyle>
            <a:lvl1pPr>
              <a:defRPr sz="1400" b="0" i="0">
                <a:solidFill>
                  <a:srgbClr val="231F20"/>
                </a:solidFill>
                <a:latin typeface="Microsoft Sans Serif"/>
                <a:cs typeface="Microsoft Sans Serif"/>
              </a:defRPr>
            </a:lvl1pPr>
          </a:lstStyle>
          <a:p>
            <a:pPr marL="38100">
              <a:spcBef>
                <a:spcPts val="105"/>
              </a:spcBef>
            </a:pPr>
            <a:fld id="{81D60167-4931-47E6-BA6A-407CBD079E47}" type="slidenum">
              <a:rPr lang="en-US" spc="15" smtClean="0"/>
              <a:pPr marL="38100">
                <a:spcBef>
                  <a:spcPts val="105"/>
                </a:spcBef>
              </a:pPr>
              <a:t>‹#›</a:t>
            </a:fld>
            <a:endParaRPr lang="en-US" spc="1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rgbClr val="231F20"/>
                </a:solidFill>
                <a:latin typeface="Microsoft Sans Serif"/>
                <a:cs typeface="Microsoft Sans Serif"/>
              </a:defRPr>
            </a:lvl1pPr>
          </a:lstStyle>
          <a:p>
            <a:pPr marL="12700">
              <a:lnSpc>
                <a:spcPts val="1490"/>
              </a:lnSpc>
            </a:pPr>
            <a:r>
              <a:rPr lang="en-US"/>
              <a:t>Vanderbilt</a:t>
            </a:r>
            <a:r>
              <a:rPr lang="en-US" spc="-20"/>
              <a:t> </a:t>
            </a:r>
            <a:r>
              <a:rPr lang="en-US" spc="5"/>
              <a:t>University</a:t>
            </a:r>
            <a:endParaRPr lang="en-US"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045DD2DB-7421-4D7E-B8C7-7D52BEC6A93A}" type="datetime1">
              <a:rPr lang="en-US" smtClean="0"/>
              <a:t>11/29/2023</a:t>
            </a:fld>
            <a:endParaRPr lang="en-US"/>
          </a:p>
        </p:txBody>
      </p:sp>
      <p:sp>
        <p:nvSpPr>
          <p:cNvPr id="4" name="Holder 4"/>
          <p:cNvSpPr>
            <a:spLocks noGrp="1"/>
          </p:cNvSpPr>
          <p:nvPr>
            <p:ph type="sldNum" sz="quarter" idx="7"/>
          </p:nvPr>
        </p:nvSpPr>
        <p:spPr/>
        <p:txBody>
          <a:bodyPr lIns="0" tIns="0" rIns="0" bIns="0"/>
          <a:lstStyle>
            <a:lvl1pPr>
              <a:defRPr sz="1400" b="0" i="0">
                <a:solidFill>
                  <a:srgbClr val="231F20"/>
                </a:solidFill>
                <a:latin typeface="Microsoft Sans Serif"/>
                <a:cs typeface="Microsoft Sans Serif"/>
              </a:defRPr>
            </a:lvl1pPr>
          </a:lstStyle>
          <a:p>
            <a:pPr marL="38100">
              <a:spcBef>
                <a:spcPts val="105"/>
              </a:spcBef>
            </a:pPr>
            <a:fld id="{81D60167-4931-47E6-BA6A-407CBD079E47}" type="slidenum">
              <a:rPr lang="en-US" spc="15" smtClean="0"/>
              <a:pPr marL="38100">
                <a:spcBef>
                  <a:spcPts val="105"/>
                </a:spcBef>
              </a:pPr>
              <a:t>‹#›</a:t>
            </a:fld>
            <a:endParaRPr lang="en-US" spc="1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90649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13071" y="1221231"/>
            <a:ext cx="7613338" cy="377026"/>
          </a:xfrm>
          <a:prstGeom prst="rect">
            <a:avLst/>
          </a:prstGeom>
        </p:spPr>
        <p:txBody>
          <a:bodyPr wrap="square" lIns="0" tIns="0" rIns="0" bIns="0">
            <a:spAutoFit/>
          </a:bodyPr>
          <a:lstStyle>
            <a:lvl1pPr>
              <a:defRPr sz="2450" b="1" i="0">
                <a:solidFill>
                  <a:srgbClr val="FF0000"/>
                </a:solidFill>
                <a:latin typeface="Arial"/>
                <a:cs typeface="Arial"/>
              </a:defRPr>
            </a:lvl1pPr>
          </a:lstStyle>
          <a:p>
            <a:endParaRPr/>
          </a:p>
        </p:txBody>
      </p:sp>
      <p:sp>
        <p:nvSpPr>
          <p:cNvPr id="3" name="Holder 3"/>
          <p:cNvSpPr>
            <a:spLocks noGrp="1"/>
          </p:cNvSpPr>
          <p:nvPr>
            <p:ph type="body" idx="1"/>
          </p:nvPr>
        </p:nvSpPr>
        <p:spPr>
          <a:xfrm>
            <a:off x="1134342" y="1460606"/>
            <a:ext cx="10370221" cy="315471"/>
          </a:xfrm>
          <a:prstGeom prst="rect">
            <a:avLst/>
          </a:prstGeom>
        </p:spPr>
        <p:txBody>
          <a:bodyPr wrap="square" lIns="0" tIns="0" rIns="0" bIns="0">
            <a:spAutoFit/>
          </a:bodyPr>
          <a:lstStyle>
            <a:lvl1pPr>
              <a:defRPr sz="2050" b="0" i="0">
                <a:solidFill>
                  <a:srgbClr val="231F20"/>
                </a:solidFill>
                <a:latin typeface="Microsoft Sans Serif"/>
                <a:cs typeface="Microsoft Sans Serif"/>
              </a:defRPr>
            </a:lvl1pPr>
          </a:lstStyle>
          <a:p>
            <a:endParaRPr/>
          </a:p>
        </p:txBody>
      </p:sp>
      <p:sp>
        <p:nvSpPr>
          <p:cNvPr id="4" name="Holder 4"/>
          <p:cNvSpPr>
            <a:spLocks noGrp="1"/>
          </p:cNvSpPr>
          <p:nvPr>
            <p:ph type="ftr" sz="quarter" idx="5"/>
          </p:nvPr>
        </p:nvSpPr>
        <p:spPr>
          <a:xfrm>
            <a:off x="1134342" y="6738656"/>
            <a:ext cx="2109142" cy="192360"/>
          </a:xfrm>
          <a:prstGeom prst="rect">
            <a:avLst/>
          </a:prstGeom>
        </p:spPr>
        <p:txBody>
          <a:bodyPr wrap="square" lIns="0" tIns="0" rIns="0" bIns="0">
            <a:spAutoFit/>
          </a:bodyPr>
          <a:lstStyle>
            <a:lvl1pPr>
              <a:defRPr sz="1400" b="0" i="0">
                <a:solidFill>
                  <a:srgbClr val="231F20"/>
                </a:solidFill>
                <a:latin typeface="Microsoft Sans Serif"/>
                <a:cs typeface="Microsoft Sans Serif"/>
              </a:defRPr>
            </a:lvl1pPr>
          </a:lstStyle>
          <a:p>
            <a:pPr marL="12700">
              <a:lnSpc>
                <a:spcPts val="1490"/>
              </a:lnSpc>
            </a:pPr>
            <a:r>
              <a:rPr lang="en-US"/>
              <a:t>Vanderbilt</a:t>
            </a:r>
            <a:r>
              <a:rPr lang="en-US" spc="-20"/>
              <a:t> </a:t>
            </a:r>
            <a:r>
              <a:rPr lang="en-US" spc="5"/>
              <a:t>University</a:t>
            </a:r>
            <a:endParaRPr lang="en-US" spc="5" dirty="0"/>
          </a:p>
        </p:txBody>
      </p:sp>
      <p:sp>
        <p:nvSpPr>
          <p:cNvPr id="5" name="Holder 5"/>
          <p:cNvSpPr>
            <a:spLocks noGrp="1"/>
          </p:cNvSpPr>
          <p:nvPr>
            <p:ph type="dt" sz="half" idx="6"/>
          </p:nvPr>
        </p:nvSpPr>
        <p:spPr>
          <a:xfrm>
            <a:off x="671671" y="7027546"/>
            <a:ext cx="3089688" cy="276999"/>
          </a:xfrm>
          <a:prstGeom prst="rect">
            <a:avLst/>
          </a:prstGeom>
        </p:spPr>
        <p:txBody>
          <a:bodyPr wrap="square" lIns="0" tIns="0" rIns="0" bIns="0">
            <a:spAutoFit/>
          </a:bodyPr>
          <a:lstStyle>
            <a:lvl1pPr algn="l">
              <a:defRPr>
                <a:solidFill>
                  <a:schemeClr val="tx1">
                    <a:tint val="75000"/>
                  </a:schemeClr>
                </a:solidFill>
              </a:defRPr>
            </a:lvl1pPr>
          </a:lstStyle>
          <a:p>
            <a:fld id="{D7B6E218-3474-4E74-BB5B-6947BDF476D8}" type="datetime1">
              <a:rPr lang="en-US" smtClean="0"/>
              <a:t>11/29/2023</a:t>
            </a:fld>
            <a:endParaRPr lang="en-US"/>
          </a:p>
        </p:txBody>
      </p:sp>
      <p:sp>
        <p:nvSpPr>
          <p:cNvPr id="6" name="Holder 6"/>
          <p:cNvSpPr>
            <a:spLocks noGrp="1"/>
          </p:cNvSpPr>
          <p:nvPr>
            <p:ph type="sldNum" sz="quarter" idx="7"/>
          </p:nvPr>
        </p:nvSpPr>
        <p:spPr>
          <a:xfrm>
            <a:off x="11186166" y="6700710"/>
            <a:ext cx="350992" cy="215444"/>
          </a:xfrm>
          <a:prstGeom prst="rect">
            <a:avLst/>
          </a:prstGeom>
        </p:spPr>
        <p:txBody>
          <a:bodyPr wrap="square" lIns="0" tIns="0" rIns="0" bIns="0">
            <a:spAutoFit/>
          </a:bodyPr>
          <a:lstStyle>
            <a:lvl1pPr>
              <a:defRPr sz="1400" b="0" i="0">
                <a:solidFill>
                  <a:srgbClr val="231F20"/>
                </a:solidFill>
                <a:latin typeface="Microsoft Sans Serif"/>
                <a:cs typeface="Microsoft Sans Serif"/>
              </a:defRPr>
            </a:lvl1pPr>
          </a:lstStyle>
          <a:p>
            <a:pPr marL="38100">
              <a:spcBef>
                <a:spcPts val="105"/>
              </a:spcBef>
            </a:pPr>
            <a:fld id="{81D60167-4931-47E6-BA6A-407CBD079E47}" type="slidenum">
              <a:rPr lang="en-US" spc="15" smtClean="0"/>
              <a:pPr marL="38100">
                <a:spcBef>
                  <a:spcPts val="105"/>
                </a:spcBef>
              </a:pPr>
              <a:t>‹#›</a:t>
            </a:fld>
            <a:endParaRPr lang="en-US" spc="1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17" Type="http://schemas.openxmlformats.org/officeDocument/2006/relationships/image" Target="../media/image12.png"/><Relationship Id="rId2" Type="http://schemas.openxmlformats.org/officeDocument/2006/relationships/notesSlide" Target="../notesSlides/notesSlide7.xml"/><Relationship Id="rId16" Type="http://schemas.openxmlformats.org/officeDocument/2006/relationships/image" Target="../media/image11.png"/><Relationship Id="rId1" Type="http://schemas.openxmlformats.org/officeDocument/2006/relationships/slideLayout" Target="../slideLayouts/slideLayout2.xml"/><Relationship Id="rId15"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0" y="958850"/>
            <a:ext cx="7859712" cy="961160"/>
          </a:xfrm>
          <a:prstGeom prst="rect">
            <a:avLst/>
          </a:prstGeom>
        </p:spPr>
        <p:txBody>
          <a:bodyPr vert="horz" wrap="square" lIns="0" tIns="14604" rIns="0" bIns="0" rtlCol="0">
            <a:spAutoFit/>
          </a:bodyPr>
          <a:lstStyle/>
          <a:p>
            <a:pPr marL="355600" indent="-342900">
              <a:spcBef>
                <a:spcPts val="114"/>
              </a:spcBef>
              <a:buFont typeface="Wingdings" panose="05000000000000000000" pitchFamily="2" charset="2"/>
              <a:buChar char="§"/>
            </a:pPr>
            <a:r>
              <a:rPr sz="2050" i="1" spc="5" dirty="0">
                <a:solidFill>
                  <a:srgbClr val="231F20"/>
                </a:solidFill>
                <a:latin typeface="Arial"/>
                <a:cs typeface="Arial"/>
              </a:rPr>
              <a:t>The</a:t>
            </a:r>
            <a:r>
              <a:rPr sz="2050" i="1" spc="210" dirty="0">
                <a:solidFill>
                  <a:srgbClr val="231F20"/>
                </a:solidFill>
                <a:latin typeface="Arial"/>
                <a:cs typeface="Arial"/>
              </a:rPr>
              <a:t> </a:t>
            </a:r>
            <a:r>
              <a:rPr sz="2050" b="1" i="1" dirty="0">
                <a:solidFill>
                  <a:srgbClr val="231F20"/>
                </a:solidFill>
                <a:highlight>
                  <a:srgbClr val="FFFF00"/>
                </a:highlight>
                <a:latin typeface="Arial"/>
                <a:cs typeface="Arial"/>
              </a:rPr>
              <a:t>Standard</a:t>
            </a:r>
            <a:r>
              <a:rPr sz="2050" b="1" i="1" spc="215" dirty="0">
                <a:solidFill>
                  <a:srgbClr val="231F20"/>
                </a:solidFill>
                <a:highlight>
                  <a:srgbClr val="FFFF00"/>
                </a:highlight>
                <a:latin typeface="Arial"/>
                <a:cs typeface="Arial"/>
              </a:rPr>
              <a:t> </a:t>
            </a:r>
            <a:r>
              <a:rPr sz="2050" b="1" i="1" spc="-30" dirty="0">
                <a:solidFill>
                  <a:srgbClr val="231F20"/>
                </a:solidFill>
                <a:highlight>
                  <a:srgbClr val="FFFF00"/>
                </a:highlight>
                <a:latin typeface="Arial"/>
                <a:cs typeface="Arial"/>
              </a:rPr>
              <a:t>Template</a:t>
            </a:r>
            <a:r>
              <a:rPr sz="2050" b="1" i="1" spc="210" dirty="0">
                <a:solidFill>
                  <a:srgbClr val="231F20"/>
                </a:solidFill>
                <a:highlight>
                  <a:srgbClr val="FFFF00"/>
                </a:highlight>
                <a:latin typeface="Arial"/>
                <a:cs typeface="Arial"/>
              </a:rPr>
              <a:t> </a:t>
            </a:r>
            <a:r>
              <a:rPr sz="2050" b="1" i="1" spc="5" dirty="0">
                <a:solidFill>
                  <a:srgbClr val="231F20"/>
                </a:solidFill>
                <a:highlight>
                  <a:srgbClr val="FFFF00"/>
                </a:highlight>
                <a:latin typeface="Arial"/>
                <a:cs typeface="Arial"/>
              </a:rPr>
              <a:t>Library</a:t>
            </a:r>
            <a:r>
              <a:rPr sz="2050" b="1" i="1" spc="215" dirty="0">
                <a:solidFill>
                  <a:srgbClr val="231F20"/>
                </a:solidFill>
                <a:highlight>
                  <a:srgbClr val="FFFF00"/>
                </a:highlight>
                <a:latin typeface="Arial"/>
                <a:cs typeface="Arial"/>
              </a:rPr>
              <a:t> </a:t>
            </a:r>
            <a:r>
              <a:rPr sz="2050" i="1" dirty="0">
                <a:solidFill>
                  <a:srgbClr val="231F20"/>
                </a:solidFill>
                <a:latin typeface="Arial"/>
                <a:cs typeface="Arial"/>
              </a:rPr>
              <a:t>provides</a:t>
            </a:r>
            <a:r>
              <a:rPr sz="2050" i="1" spc="210" dirty="0">
                <a:solidFill>
                  <a:srgbClr val="231F20"/>
                </a:solidFill>
                <a:latin typeface="Arial"/>
                <a:cs typeface="Arial"/>
              </a:rPr>
              <a:t> </a:t>
            </a:r>
            <a:r>
              <a:rPr sz="2050" b="1" i="1" spc="5" dirty="0">
                <a:solidFill>
                  <a:srgbClr val="231F20"/>
                </a:solidFill>
                <a:latin typeface="Arial"/>
                <a:cs typeface="Arial"/>
              </a:rPr>
              <a:t>a</a:t>
            </a:r>
            <a:r>
              <a:rPr sz="2050" b="1" i="1" spc="215" dirty="0">
                <a:solidFill>
                  <a:srgbClr val="231F20"/>
                </a:solidFill>
                <a:latin typeface="Arial"/>
                <a:cs typeface="Arial"/>
              </a:rPr>
              <a:t> </a:t>
            </a:r>
            <a:r>
              <a:rPr sz="2050" b="1" i="1" spc="5" dirty="0">
                <a:solidFill>
                  <a:srgbClr val="231F20"/>
                </a:solidFill>
                <a:latin typeface="Arial"/>
                <a:cs typeface="Arial"/>
              </a:rPr>
              <a:t>set</a:t>
            </a:r>
            <a:r>
              <a:rPr sz="2050" b="1" i="1" spc="210" dirty="0">
                <a:solidFill>
                  <a:srgbClr val="231F20"/>
                </a:solidFill>
                <a:latin typeface="Arial"/>
                <a:cs typeface="Arial"/>
              </a:rPr>
              <a:t> </a:t>
            </a:r>
            <a:r>
              <a:rPr sz="2050" b="1" i="1" dirty="0">
                <a:solidFill>
                  <a:srgbClr val="231F20"/>
                </a:solidFill>
                <a:latin typeface="Arial"/>
                <a:cs typeface="Arial"/>
              </a:rPr>
              <a:t>of</a:t>
            </a:r>
            <a:r>
              <a:rPr sz="2050" b="1" i="1" spc="215" dirty="0">
                <a:solidFill>
                  <a:srgbClr val="231F20"/>
                </a:solidFill>
                <a:latin typeface="Arial"/>
                <a:cs typeface="Arial"/>
              </a:rPr>
              <a:t> </a:t>
            </a:r>
            <a:r>
              <a:rPr sz="2050" b="1" i="1" spc="-5" dirty="0">
                <a:solidFill>
                  <a:srgbClr val="231F20"/>
                </a:solidFill>
                <a:latin typeface="Arial"/>
                <a:cs typeface="Arial"/>
              </a:rPr>
              <a:t>well</a:t>
            </a:r>
            <a:r>
              <a:rPr sz="2050" b="1" i="1" spc="210" dirty="0">
                <a:solidFill>
                  <a:srgbClr val="231F20"/>
                </a:solidFill>
                <a:latin typeface="Arial"/>
                <a:cs typeface="Arial"/>
              </a:rPr>
              <a:t> </a:t>
            </a:r>
            <a:r>
              <a:rPr sz="2050" b="1" i="1" spc="5" dirty="0">
                <a:solidFill>
                  <a:srgbClr val="231F20"/>
                </a:solidFill>
                <a:latin typeface="Arial"/>
                <a:cs typeface="Arial"/>
              </a:rPr>
              <a:t>structured</a:t>
            </a:r>
            <a:r>
              <a:rPr lang="en-US" sz="2050" b="1" i="1" spc="5" dirty="0">
                <a:solidFill>
                  <a:srgbClr val="231F20"/>
                </a:solidFill>
                <a:latin typeface="Arial"/>
                <a:cs typeface="Arial"/>
              </a:rPr>
              <a:t> </a:t>
            </a:r>
            <a:r>
              <a:rPr sz="2050" b="1" spc="5" dirty="0">
                <a:solidFill>
                  <a:srgbClr val="231F20"/>
                </a:solidFill>
                <a:latin typeface="Arial"/>
                <a:cs typeface="Arial"/>
              </a:rPr>
              <a:t>generic </a:t>
            </a:r>
            <a:r>
              <a:rPr sz="2050" b="1" i="1" spc="10" dirty="0">
                <a:solidFill>
                  <a:srgbClr val="231F20"/>
                </a:solidFill>
                <a:latin typeface="Arial"/>
                <a:cs typeface="Arial"/>
              </a:rPr>
              <a:t>C++</a:t>
            </a:r>
            <a:r>
              <a:rPr sz="2050" b="1" i="1" spc="5" dirty="0">
                <a:solidFill>
                  <a:srgbClr val="231F20"/>
                </a:solidFill>
                <a:latin typeface="Arial"/>
                <a:cs typeface="Arial"/>
              </a:rPr>
              <a:t> </a:t>
            </a:r>
            <a:r>
              <a:rPr sz="2050" b="1" i="1" dirty="0">
                <a:solidFill>
                  <a:srgbClr val="231F20"/>
                </a:solidFill>
                <a:latin typeface="Arial"/>
                <a:cs typeface="Arial"/>
              </a:rPr>
              <a:t>components</a:t>
            </a:r>
            <a:r>
              <a:rPr sz="2050" i="1" spc="5" dirty="0">
                <a:solidFill>
                  <a:srgbClr val="231F20"/>
                </a:solidFill>
                <a:latin typeface="Arial"/>
                <a:cs typeface="Arial"/>
              </a:rPr>
              <a:t> </a:t>
            </a:r>
            <a:r>
              <a:rPr sz="2050" i="1" dirty="0">
                <a:solidFill>
                  <a:srgbClr val="231F20"/>
                </a:solidFill>
                <a:latin typeface="Arial"/>
                <a:cs typeface="Arial"/>
              </a:rPr>
              <a:t>that</a:t>
            </a:r>
            <a:r>
              <a:rPr sz="2050" i="1" spc="10" dirty="0">
                <a:solidFill>
                  <a:srgbClr val="231F20"/>
                </a:solidFill>
                <a:latin typeface="Arial"/>
                <a:cs typeface="Arial"/>
              </a:rPr>
              <a:t> </a:t>
            </a:r>
            <a:r>
              <a:rPr sz="2050" i="1" spc="5" dirty="0">
                <a:solidFill>
                  <a:srgbClr val="231F20"/>
                </a:solidFill>
                <a:latin typeface="Arial"/>
                <a:cs typeface="Arial"/>
              </a:rPr>
              <a:t>work</a:t>
            </a:r>
            <a:r>
              <a:rPr sz="2050" i="1" dirty="0">
                <a:solidFill>
                  <a:srgbClr val="231F20"/>
                </a:solidFill>
                <a:latin typeface="Arial"/>
                <a:cs typeface="Arial"/>
              </a:rPr>
              <a:t> together</a:t>
            </a:r>
            <a:r>
              <a:rPr sz="2050" i="1" spc="10" dirty="0">
                <a:solidFill>
                  <a:srgbClr val="231F20"/>
                </a:solidFill>
                <a:latin typeface="Arial"/>
                <a:cs typeface="Arial"/>
              </a:rPr>
              <a:t> </a:t>
            </a:r>
            <a:r>
              <a:rPr sz="2050" i="1" spc="5" dirty="0">
                <a:solidFill>
                  <a:srgbClr val="231F20"/>
                </a:solidFill>
                <a:latin typeface="Arial"/>
                <a:cs typeface="Arial"/>
              </a:rPr>
              <a:t>in a </a:t>
            </a:r>
            <a:r>
              <a:rPr sz="2050" b="1" spc="5" dirty="0">
                <a:solidFill>
                  <a:srgbClr val="231F20"/>
                </a:solidFill>
                <a:latin typeface="Arial"/>
                <a:cs typeface="Arial"/>
              </a:rPr>
              <a:t>seamless</a:t>
            </a:r>
            <a:r>
              <a:rPr sz="2050" b="1" spc="10" dirty="0">
                <a:solidFill>
                  <a:srgbClr val="231F20"/>
                </a:solidFill>
                <a:latin typeface="Arial"/>
                <a:cs typeface="Arial"/>
              </a:rPr>
              <a:t> </a:t>
            </a:r>
            <a:r>
              <a:rPr sz="2050" i="1" spc="-70" dirty="0">
                <a:solidFill>
                  <a:srgbClr val="231F20"/>
                </a:solidFill>
                <a:latin typeface="Arial"/>
                <a:cs typeface="Arial"/>
              </a:rPr>
              <a:t>way.</a:t>
            </a:r>
            <a:endParaRPr sz="2950" dirty="0">
              <a:latin typeface="Arial"/>
              <a:cs typeface="Arial"/>
            </a:endParaRPr>
          </a:p>
        </p:txBody>
      </p:sp>
      <p:sp>
        <p:nvSpPr>
          <p:cNvPr id="14" name="object 6">
            <a:extLst>
              <a:ext uri="{FF2B5EF4-FFF2-40B4-BE49-F238E27FC236}">
                <a16:creationId xmlns:a16="http://schemas.microsoft.com/office/drawing/2014/main" id="{015BBBD4-8EAF-90CB-80E7-F7510DD09CF9}"/>
              </a:ext>
            </a:extLst>
          </p:cNvPr>
          <p:cNvSpPr txBox="1"/>
          <p:nvPr/>
        </p:nvSpPr>
        <p:spPr>
          <a:xfrm>
            <a:off x="87312" y="2101850"/>
            <a:ext cx="7696200" cy="2625078"/>
          </a:xfrm>
          <a:prstGeom prst="rect">
            <a:avLst/>
          </a:prstGeom>
        </p:spPr>
        <p:txBody>
          <a:bodyPr vert="horz" wrap="square" lIns="0" tIns="191770" rIns="0" bIns="0" rtlCol="0">
            <a:spAutoFit/>
          </a:bodyPr>
          <a:lstStyle/>
          <a:p>
            <a:pPr marL="354965" indent="-342900">
              <a:spcBef>
                <a:spcPts val="1510"/>
              </a:spcBef>
              <a:buFont typeface="Wingdings" panose="05000000000000000000" pitchFamily="2" charset="2"/>
              <a:buChar char="§"/>
              <a:tabLst>
                <a:tab pos="270510" algn="l"/>
              </a:tabLst>
            </a:pPr>
            <a:r>
              <a:rPr sz="2050" spc="10" dirty="0">
                <a:solidFill>
                  <a:srgbClr val="231F20"/>
                </a:solidFill>
                <a:latin typeface="Microsoft Sans Serif"/>
                <a:cs typeface="Microsoft Sans Serif"/>
              </a:rPr>
              <a:t>A</a:t>
            </a:r>
            <a:r>
              <a:rPr sz="2050" spc="25" dirty="0">
                <a:solidFill>
                  <a:srgbClr val="231F20"/>
                </a:solidFill>
                <a:latin typeface="Microsoft Sans Serif"/>
                <a:cs typeface="Microsoft Sans Serif"/>
              </a:rPr>
              <a:t> </a:t>
            </a:r>
            <a:r>
              <a:rPr sz="2050" dirty="0">
                <a:solidFill>
                  <a:srgbClr val="231F20"/>
                </a:solidFill>
                <a:highlight>
                  <a:srgbClr val="FFFF00"/>
                </a:highlight>
                <a:latin typeface="Microsoft Sans Serif"/>
                <a:cs typeface="Microsoft Sans Serif"/>
              </a:rPr>
              <a:t>collection</a:t>
            </a:r>
            <a:r>
              <a:rPr sz="2050" spc="30" dirty="0">
                <a:solidFill>
                  <a:srgbClr val="231F20"/>
                </a:solidFill>
                <a:highlight>
                  <a:srgbClr val="FFFF00"/>
                </a:highlight>
                <a:latin typeface="Microsoft Sans Serif"/>
                <a:cs typeface="Microsoft Sans Serif"/>
              </a:rPr>
              <a:t> </a:t>
            </a:r>
            <a:r>
              <a:rPr sz="2050" dirty="0">
                <a:solidFill>
                  <a:srgbClr val="231F20"/>
                </a:solidFill>
                <a:highlight>
                  <a:srgbClr val="FFFF00"/>
                </a:highlight>
                <a:latin typeface="Microsoft Sans Serif"/>
                <a:cs typeface="Microsoft Sans Serif"/>
              </a:rPr>
              <a:t>of</a:t>
            </a:r>
            <a:r>
              <a:rPr sz="2050" spc="25" dirty="0">
                <a:solidFill>
                  <a:srgbClr val="231F20"/>
                </a:solidFill>
                <a:highlight>
                  <a:srgbClr val="FFFF00"/>
                </a:highlight>
                <a:latin typeface="Microsoft Sans Serif"/>
                <a:cs typeface="Microsoft Sans Serif"/>
              </a:rPr>
              <a:t> </a:t>
            </a:r>
            <a:r>
              <a:rPr lang="en-US" sz="2050" b="1" spc="25" dirty="0">
                <a:solidFill>
                  <a:srgbClr val="231F20"/>
                </a:solidFill>
                <a:highlight>
                  <a:srgbClr val="FFFF00"/>
                </a:highlight>
                <a:latin typeface="Microsoft Sans Serif"/>
                <a:cs typeface="Microsoft Sans Serif"/>
              </a:rPr>
              <a:t>template </a:t>
            </a:r>
            <a:r>
              <a:rPr sz="2050" b="1" spc="30" dirty="0">
                <a:solidFill>
                  <a:srgbClr val="231F20"/>
                </a:solidFill>
                <a:highlight>
                  <a:srgbClr val="FFFF00"/>
                </a:highlight>
                <a:latin typeface="Microsoft Sans Serif"/>
                <a:cs typeface="Microsoft Sans Serif"/>
              </a:rPr>
              <a:t> </a:t>
            </a:r>
            <a:r>
              <a:rPr sz="2050" b="1" dirty="0">
                <a:solidFill>
                  <a:srgbClr val="231F20"/>
                </a:solidFill>
                <a:highlight>
                  <a:srgbClr val="FFFF00"/>
                </a:highlight>
                <a:latin typeface="Microsoft Sans Serif"/>
                <a:cs typeface="Microsoft Sans Serif"/>
              </a:rPr>
              <a:t>class</a:t>
            </a:r>
            <a:r>
              <a:rPr lang="en-US" sz="2050" b="1" dirty="0">
                <a:solidFill>
                  <a:srgbClr val="231F20"/>
                </a:solidFill>
                <a:highlight>
                  <a:srgbClr val="FFFF00"/>
                </a:highlight>
                <a:latin typeface="Microsoft Sans Serif"/>
                <a:cs typeface="Microsoft Sans Serif"/>
              </a:rPr>
              <a:t>es</a:t>
            </a:r>
            <a:r>
              <a:rPr sz="2050" b="1" spc="25" dirty="0">
                <a:solidFill>
                  <a:srgbClr val="231F20"/>
                </a:solidFill>
                <a:highlight>
                  <a:srgbClr val="FFFF00"/>
                </a:highlight>
                <a:latin typeface="Microsoft Sans Serif"/>
                <a:cs typeface="Microsoft Sans Serif"/>
              </a:rPr>
              <a:t> </a:t>
            </a:r>
            <a:r>
              <a:rPr sz="2050" b="1" spc="10" dirty="0">
                <a:solidFill>
                  <a:srgbClr val="231F20"/>
                </a:solidFill>
                <a:highlight>
                  <a:srgbClr val="FFFF00"/>
                </a:highlight>
                <a:latin typeface="Microsoft Sans Serif"/>
                <a:cs typeface="Microsoft Sans Serif"/>
              </a:rPr>
              <a:t>&amp;</a:t>
            </a:r>
            <a:r>
              <a:rPr sz="2050" b="1" spc="25" dirty="0">
                <a:solidFill>
                  <a:srgbClr val="231F20"/>
                </a:solidFill>
                <a:highlight>
                  <a:srgbClr val="FFFF00"/>
                </a:highlight>
                <a:latin typeface="Microsoft Sans Serif"/>
                <a:cs typeface="Microsoft Sans Serif"/>
              </a:rPr>
              <a:t> </a:t>
            </a:r>
            <a:r>
              <a:rPr sz="2050" b="1" dirty="0">
                <a:solidFill>
                  <a:srgbClr val="231F20"/>
                </a:solidFill>
                <a:highlight>
                  <a:srgbClr val="FFFF00"/>
                </a:highlight>
                <a:latin typeface="Microsoft Sans Serif"/>
                <a:cs typeface="Microsoft Sans Serif"/>
              </a:rPr>
              <a:t>function</a:t>
            </a:r>
            <a:r>
              <a:rPr lang="en-US" sz="2050" b="1" dirty="0">
                <a:solidFill>
                  <a:srgbClr val="231F20"/>
                </a:solidFill>
                <a:highlight>
                  <a:srgbClr val="FFFF00"/>
                </a:highlight>
                <a:latin typeface="Microsoft Sans Serif"/>
                <a:cs typeface="Microsoft Sans Serif"/>
              </a:rPr>
              <a:t>s</a:t>
            </a:r>
            <a:r>
              <a:rPr sz="2050" b="1" spc="30" dirty="0">
                <a:solidFill>
                  <a:srgbClr val="231F20"/>
                </a:solidFill>
                <a:highlight>
                  <a:srgbClr val="FFFF00"/>
                </a:highlight>
                <a:latin typeface="Microsoft Sans Serif"/>
                <a:cs typeface="Microsoft Sans Serif"/>
              </a:rPr>
              <a:t> </a:t>
            </a:r>
            <a:endParaRPr lang="en-US" sz="2050" b="1" spc="30" dirty="0">
              <a:solidFill>
                <a:srgbClr val="231F20"/>
              </a:solidFill>
              <a:highlight>
                <a:srgbClr val="FFFF00"/>
              </a:highlight>
              <a:latin typeface="Microsoft Sans Serif"/>
              <a:cs typeface="Microsoft Sans Serif"/>
            </a:endParaRPr>
          </a:p>
          <a:p>
            <a:pPr marL="354965" indent="-342900">
              <a:spcBef>
                <a:spcPts val="1410"/>
              </a:spcBef>
              <a:buFont typeface="Wingdings" panose="05000000000000000000" pitchFamily="2" charset="2"/>
              <a:buChar char="§"/>
              <a:tabLst>
                <a:tab pos="270510" algn="l"/>
              </a:tabLst>
            </a:pPr>
            <a:r>
              <a:rPr sz="2050" spc="-5" dirty="0">
                <a:solidFill>
                  <a:srgbClr val="231F20"/>
                </a:solidFill>
                <a:latin typeface="Microsoft Sans Serif"/>
                <a:cs typeface="Microsoft Sans Serif"/>
              </a:rPr>
              <a:t>Enables</a:t>
            </a:r>
            <a:r>
              <a:rPr sz="2050" spc="15" dirty="0">
                <a:solidFill>
                  <a:srgbClr val="231F20"/>
                </a:solidFill>
                <a:latin typeface="Microsoft Sans Serif"/>
                <a:cs typeface="Microsoft Sans Serif"/>
              </a:rPr>
              <a:t> </a:t>
            </a:r>
            <a:r>
              <a:rPr sz="2050" spc="5" dirty="0">
                <a:solidFill>
                  <a:srgbClr val="231F20"/>
                </a:solidFill>
                <a:latin typeface="Microsoft Sans Serif"/>
                <a:cs typeface="Microsoft Sans Serif"/>
              </a:rPr>
              <a:t>generic</a:t>
            </a:r>
            <a:r>
              <a:rPr sz="2050" spc="15" dirty="0">
                <a:solidFill>
                  <a:srgbClr val="231F20"/>
                </a:solidFill>
                <a:latin typeface="Microsoft Sans Serif"/>
                <a:cs typeface="Microsoft Sans Serif"/>
              </a:rPr>
              <a:t> </a:t>
            </a:r>
            <a:r>
              <a:rPr sz="2050" dirty="0">
                <a:solidFill>
                  <a:srgbClr val="231F20"/>
                </a:solidFill>
                <a:latin typeface="Microsoft Sans Serif"/>
                <a:cs typeface="Microsoft Sans Serif"/>
              </a:rPr>
              <a:t>programming</a:t>
            </a:r>
            <a:r>
              <a:rPr sz="2050" spc="20" dirty="0">
                <a:solidFill>
                  <a:srgbClr val="231F20"/>
                </a:solidFill>
                <a:latin typeface="Microsoft Sans Serif"/>
                <a:cs typeface="Microsoft Sans Serif"/>
              </a:rPr>
              <a:t> </a:t>
            </a:r>
            <a:r>
              <a:rPr sz="2050" dirty="0">
                <a:solidFill>
                  <a:srgbClr val="231F20"/>
                </a:solidFill>
                <a:latin typeface="Microsoft Sans Serif"/>
                <a:cs typeface="Microsoft Sans Serif"/>
              </a:rPr>
              <a:t>in</a:t>
            </a:r>
            <a:r>
              <a:rPr sz="2050" spc="10" dirty="0">
                <a:solidFill>
                  <a:srgbClr val="231F20"/>
                </a:solidFill>
                <a:latin typeface="Microsoft Sans Serif"/>
                <a:cs typeface="Microsoft Sans Serif"/>
              </a:rPr>
              <a:t> C++</a:t>
            </a:r>
            <a:r>
              <a:rPr lang="en-US" sz="2050" spc="10" dirty="0">
                <a:solidFill>
                  <a:srgbClr val="231F20"/>
                </a:solidFill>
                <a:latin typeface="Microsoft Sans Serif"/>
                <a:cs typeface="Microsoft Sans Serif"/>
              </a:rPr>
              <a:t>.</a:t>
            </a:r>
          </a:p>
          <a:p>
            <a:pPr marL="354965" indent="-342900">
              <a:spcBef>
                <a:spcPts val="1410"/>
              </a:spcBef>
              <a:buFont typeface="Wingdings" panose="05000000000000000000" pitchFamily="2" charset="2"/>
              <a:buChar char="§"/>
              <a:tabLst>
                <a:tab pos="270510" algn="l"/>
              </a:tabLst>
            </a:pPr>
            <a:r>
              <a:rPr lang="en-US" sz="2050" spc="10" dirty="0">
                <a:solidFill>
                  <a:srgbClr val="231F20"/>
                </a:solidFill>
                <a:latin typeface="Microsoft Sans Serif"/>
                <a:cs typeface="Microsoft Sans Serif"/>
              </a:rPr>
              <a:t>It is commonly used for </a:t>
            </a:r>
            <a:r>
              <a:rPr lang="en-US" sz="2050" b="1" spc="10" dirty="0">
                <a:solidFill>
                  <a:srgbClr val="231F20"/>
                </a:solidFill>
                <a:latin typeface="Microsoft Sans Serif"/>
                <a:cs typeface="Microsoft Sans Serif"/>
              </a:rPr>
              <a:t>efficiently</a:t>
            </a:r>
            <a:r>
              <a:rPr lang="en-US" sz="2050" spc="10" dirty="0">
                <a:solidFill>
                  <a:srgbClr val="231F20"/>
                </a:solidFill>
                <a:latin typeface="Microsoft Sans Serif"/>
                <a:cs typeface="Microsoft Sans Serif"/>
              </a:rPr>
              <a:t> programming </a:t>
            </a:r>
            <a:r>
              <a:rPr lang="en-US" sz="2050" b="1" spc="10" dirty="0">
                <a:solidFill>
                  <a:srgbClr val="231F20"/>
                </a:solidFill>
                <a:latin typeface="Microsoft Sans Serif"/>
                <a:cs typeface="Microsoft Sans Serif"/>
              </a:rPr>
              <a:t>data structures</a:t>
            </a:r>
            <a:r>
              <a:rPr lang="en-US" sz="2050" spc="10" dirty="0">
                <a:solidFill>
                  <a:srgbClr val="231F20"/>
                </a:solidFill>
                <a:latin typeface="Microsoft Sans Serif"/>
                <a:cs typeface="Microsoft Sans Serif"/>
              </a:rPr>
              <a:t>, </a:t>
            </a:r>
            <a:r>
              <a:rPr lang="en-US" sz="2050" b="1" spc="10" dirty="0">
                <a:solidFill>
                  <a:srgbClr val="231F20"/>
                </a:solidFill>
                <a:latin typeface="Microsoft Sans Serif"/>
                <a:cs typeface="Microsoft Sans Serif"/>
              </a:rPr>
              <a:t>algorithms</a:t>
            </a:r>
            <a:r>
              <a:rPr lang="en-US" sz="2050" spc="10" dirty="0">
                <a:solidFill>
                  <a:srgbClr val="231F20"/>
                </a:solidFill>
                <a:latin typeface="Microsoft Sans Serif"/>
                <a:cs typeface="Microsoft Sans Serif"/>
              </a:rPr>
              <a:t>, and </a:t>
            </a:r>
            <a:r>
              <a:rPr lang="en-US" sz="2050" b="1" spc="10" dirty="0">
                <a:solidFill>
                  <a:srgbClr val="231F20"/>
                </a:solidFill>
                <a:latin typeface="Microsoft Sans Serif"/>
                <a:cs typeface="Microsoft Sans Serif"/>
              </a:rPr>
              <a:t>functions</a:t>
            </a:r>
            <a:r>
              <a:rPr lang="en-US" sz="2050" spc="10" dirty="0">
                <a:solidFill>
                  <a:srgbClr val="231F20"/>
                </a:solidFill>
                <a:latin typeface="Microsoft Sans Serif"/>
                <a:cs typeface="Microsoft Sans Serif"/>
              </a:rPr>
              <a:t>. </a:t>
            </a:r>
          </a:p>
          <a:p>
            <a:pPr marL="354965" indent="-342900">
              <a:spcBef>
                <a:spcPts val="1410"/>
              </a:spcBef>
              <a:buFont typeface="Wingdings" panose="05000000000000000000" pitchFamily="2" charset="2"/>
              <a:buChar char="§"/>
              <a:tabLst>
                <a:tab pos="270510" algn="l"/>
              </a:tabLst>
            </a:pPr>
            <a:r>
              <a:rPr lang="en-US" sz="2050" spc="10" dirty="0">
                <a:solidFill>
                  <a:srgbClr val="231F20"/>
                </a:solidFill>
                <a:latin typeface="Microsoft Sans Serif"/>
                <a:cs typeface="Microsoft Sans Serif"/>
              </a:rPr>
              <a:t>Some </a:t>
            </a:r>
            <a:r>
              <a:rPr lang="en-US" sz="2050" b="1" spc="10" dirty="0">
                <a:solidFill>
                  <a:srgbClr val="231F20"/>
                </a:solidFill>
                <a:latin typeface="Microsoft Sans Serif"/>
                <a:cs typeface="Microsoft Sans Serif"/>
              </a:rPr>
              <a:t>built-in data structures </a:t>
            </a:r>
            <a:r>
              <a:rPr lang="en-US" sz="2050" spc="10" dirty="0">
                <a:solidFill>
                  <a:srgbClr val="231F20"/>
                </a:solidFill>
                <a:latin typeface="Microsoft Sans Serif"/>
                <a:cs typeface="Microsoft Sans Serif"/>
              </a:rPr>
              <a:t>include arrays, </a:t>
            </a:r>
            <a:r>
              <a:rPr lang="en-US" sz="2050" spc="10" dirty="0">
                <a:solidFill>
                  <a:srgbClr val="FF0000"/>
                </a:solidFill>
                <a:latin typeface="Microsoft Sans Serif"/>
                <a:cs typeface="Microsoft Sans Serif"/>
              </a:rPr>
              <a:t>vectors</a:t>
            </a:r>
            <a:r>
              <a:rPr lang="en-US" sz="2050" spc="10" dirty="0">
                <a:solidFill>
                  <a:srgbClr val="231F20"/>
                </a:solidFill>
                <a:latin typeface="Microsoft Sans Serif"/>
                <a:cs typeface="Microsoft Sans Serif"/>
              </a:rPr>
              <a:t>, </a:t>
            </a:r>
            <a:r>
              <a:rPr lang="en-US" sz="2050" spc="10" dirty="0">
                <a:solidFill>
                  <a:srgbClr val="231F20"/>
                </a:solidFill>
                <a:highlight>
                  <a:srgbClr val="FFFF00"/>
                </a:highlight>
                <a:latin typeface="Microsoft Sans Serif"/>
                <a:cs typeface="Microsoft Sans Serif"/>
              </a:rPr>
              <a:t>stacks</a:t>
            </a:r>
            <a:r>
              <a:rPr lang="en-US" sz="2050" spc="10" dirty="0">
                <a:solidFill>
                  <a:srgbClr val="231F20"/>
                </a:solidFill>
                <a:latin typeface="Microsoft Sans Serif"/>
                <a:cs typeface="Microsoft Sans Serif"/>
              </a:rPr>
              <a:t>, </a:t>
            </a:r>
            <a:r>
              <a:rPr lang="en-US" sz="2050" spc="10" dirty="0">
                <a:solidFill>
                  <a:srgbClr val="FF0000"/>
                </a:solidFill>
                <a:latin typeface="Microsoft Sans Serif"/>
                <a:cs typeface="Microsoft Sans Serif"/>
              </a:rPr>
              <a:t>queues</a:t>
            </a:r>
            <a:r>
              <a:rPr lang="en-US" sz="2050" spc="10" dirty="0">
                <a:solidFill>
                  <a:srgbClr val="231F20"/>
                </a:solidFill>
                <a:latin typeface="Microsoft Sans Serif"/>
                <a:cs typeface="Microsoft Sans Serif"/>
              </a:rPr>
              <a:t>, etc</a:t>
            </a:r>
          </a:p>
        </p:txBody>
      </p:sp>
      <p:sp>
        <p:nvSpPr>
          <p:cNvPr id="8" name="TextBox 7">
            <a:extLst>
              <a:ext uri="{FF2B5EF4-FFF2-40B4-BE49-F238E27FC236}">
                <a16:creationId xmlns:a16="http://schemas.microsoft.com/office/drawing/2014/main" id="{6947A178-598E-C6A5-10DB-4A0FCC0CAEA3}"/>
              </a:ext>
            </a:extLst>
          </p:cNvPr>
          <p:cNvSpPr txBox="1"/>
          <p:nvPr/>
        </p:nvSpPr>
        <p:spPr>
          <a:xfrm>
            <a:off x="7859712" y="977765"/>
            <a:ext cx="2632965" cy="461665"/>
          </a:xfrm>
          <a:prstGeom prst="rect">
            <a:avLst/>
          </a:prstGeom>
          <a:noFill/>
        </p:spPr>
        <p:txBody>
          <a:bodyPr wrap="none" rtlCol="0">
            <a:spAutoFit/>
          </a:bodyPr>
          <a:lstStyle/>
          <a:p>
            <a:r>
              <a:rPr lang="en-US" sz="2400" b="1" dirty="0"/>
              <a:t>Components of STL</a:t>
            </a:r>
          </a:p>
        </p:txBody>
      </p:sp>
      <p:sp>
        <p:nvSpPr>
          <p:cNvPr id="10" name="TextBox 9">
            <a:extLst>
              <a:ext uri="{FF2B5EF4-FFF2-40B4-BE49-F238E27FC236}">
                <a16:creationId xmlns:a16="http://schemas.microsoft.com/office/drawing/2014/main" id="{35E3872F-8EDA-F020-1BAD-C5B5E4B89C83}"/>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kern="0" spc="5" dirty="0">
                <a:solidFill>
                  <a:srgbClr val="FF0000"/>
                </a:solidFill>
              </a:rPr>
              <a:t>Standard</a:t>
            </a:r>
            <a:r>
              <a:rPr lang="en-US" sz="3200" kern="0" dirty="0">
                <a:solidFill>
                  <a:srgbClr val="FF0000"/>
                </a:solidFill>
              </a:rPr>
              <a:t> </a:t>
            </a:r>
            <a:r>
              <a:rPr lang="en-US" sz="3200" kern="0" spc="-10" dirty="0">
                <a:solidFill>
                  <a:srgbClr val="FF0000"/>
                </a:solidFill>
              </a:rPr>
              <a:t>Template</a:t>
            </a:r>
            <a:r>
              <a:rPr lang="en-US" sz="3200" kern="0" dirty="0">
                <a:solidFill>
                  <a:srgbClr val="FF0000"/>
                </a:solidFill>
              </a:rPr>
              <a:t> </a:t>
            </a:r>
            <a:r>
              <a:rPr lang="en-US" sz="3200" kern="0" spc="15" dirty="0">
                <a:solidFill>
                  <a:srgbClr val="FF0000"/>
                </a:solidFill>
              </a:rPr>
              <a:t>Library(STL)</a:t>
            </a:r>
          </a:p>
        </p:txBody>
      </p:sp>
      <p:pic>
        <p:nvPicPr>
          <p:cNvPr id="12" name="Picture 11">
            <a:extLst>
              <a:ext uri="{FF2B5EF4-FFF2-40B4-BE49-F238E27FC236}">
                <a16:creationId xmlns:a16="http://schemas.microsoft.com/office/drawing/2014/main" id="{39E0D4AA-38AC-A32F-32D0-ACB0AE5FBFF3}"/>
              </a:ext>
            </a:extLst>
          </p:cNvPr>
          <p:cNvPicPr>
            <a:picLocks noChangeAspect="1"/>
          </p:cNvPicPr>
          <p:nvPr/>
        </p:nvPicPr>
        <p:blipFill rotWithShape="1">
          <a:blip r:embed="rId2"/>
          <a:srcRect t="3448"/>
          <a:stretch/>
        </p:blipFill>
        <p:spPr>
          <a:xfrm>
            <a:off x="996156" y="5073650"/>
            <a:ext cx="5867400" cy="2133600"/>
          </a:xfrm>
          <a:prstGeom prst="rect">
            <a:avLst/>
          </a:prstGeom>
        </p:spPr>
      </p:pic>
      <p:pic>
        <p:nvPicPr>
          <p:cNvPr id="2" name="Picture 1">
            <a:extLst>
              <a:ext uri="{FF2B5EF4-FFF2-40B4-BE49-F238E27FC236}">
                <a16:creationId xmlns:a16="http://schemas.microsoft.com/office/drawing/2014/main" id="{2C6A6BD5-006C-1345-B131-CF72579A1D9B}"/>
              </a:ext>
            </a:extLst>
          </p:cNvPr>
          <p:cNvPicPr>
            <a:picLocks noChangeAspect="1"/>
          </p:cNvPicPr>
          <p:nvPr/>
        </p:nvPicPr>
        <p:blipFill>
          <a:blip r:embed="rId3"/>
          <a:stretch>
            <a:fillRect/>
          </a:stretch>
        </p:blipFill>
        <p:spPr>
          <a:xfrm>
            <a:off x="7876043" y="1530727"/>
            <a:ext cx="3810000" cy="53656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94EE4F-EBF4-2C1D-BC06-CE987EEB375D}"/>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kern="0" spc="-10" dirty="0">
                <a:solidFill>
                  <a:srgbClr val="FF0000"/>
                </a:solidFill>
              </a:rPr>
              <a:t>Methods of Vector class</a:t>
            </a:r>
            <a:endParaRPr lang="en-US" sz="2000" b="1" kern="0" spc="15" dirty="0">
              <a:solidFill>
                <a:srgbClr val="FF0000"/>
              </a:solidFill>
            </a:endParaRPr>
          </a:p>
        </p:txBody>
      </p:sp>
      <p:sp>
        <p:nvSpPr>
          <p:cNvPr id="15" name="TextBox 14">
            <a:extLst>
              <a:ext uri="{FF2B5EF4-FFF2-40B4-BE49-F238E27FC236}">
                <a16:creationId xmlns:a16="http://schemas.microsoft.com/office/drawing/2014/main" id="{E8FF0886-1D99-FF17-2CCF-E0841E25DEE3}"/>
              </a:ext>
            </a:extLst>
          </p:cNvPr>
          <p:cNvSpPr txBox="1"/>
          <p:nvPr/>
        </p:nvSpPr>
        <p:spPr>
          <a:xfrm>
            <a:off x="1589" y="616525"/>
            <a:ext cx="5495923" cy="6617196"/>
          </a:xfrm>
          <a:prstGeom prst="rect">
            <a:avLst/>
          </a:prstGeom>
          <a:noFill/>
        </p:spPr>
        <p:txBody>
          <a:bodyPr wrap="square">
            <a:spAutoFit/>
          </a:bodyPr>
          <a:lstStyle/>
          <a:p>
            <a:r>
              <a:rPr lang="en-US" sz="2400" b="1" i="0" u="sng" dirty="0">
                <a:solidFill>
                  <a:srgbClr val="0F0F0F"/>
                </a:solidFill>
                <a:effectLst/>
                <a:latin typeface="Söhne"/>
              </a:rPr>
              <a:t>Accessing Front and Back Elements</a:t>
            </a:r>
            <a:endParaRPr lang="en-US" sz="2400" u="sng" dirty="0"/>
          </a:p>
          <a:p>
            <a:endParaRPr lang="en-US" dirty="0"/>
          </a:p>
          <a:p>
            <a:r>
              <a:rPr lang="en-US" sz="2400" b="1" dirty="0">
                <a:highlight>
                  <a:srgbClr val="00FFFF"/>
                </a:highlight>
              </a:rPr>
              <a:t>front():</a:t>
            </a:r>
          </a:p>
          <a:p>
            <a:pPr lvl="1"/>
            <a:r>
              <a:rPr lang="en-US" sz="2000" b="1" dirty="0"/>
              <a:t>Accesses the first element of the vector.</a:t>
            </a:r>
          </a:p>
          <a:p>
            <a:pPr lvl="1"/>
            <a:r>
              <a:rPr lang="en-US" b="1" dirty="0">
                <a:solidFill>
                  <a:srgbClr val="FF0000"/>
                </a:solidFill>
              </a:rPr>
              <a:t>int </a:t>
            </a:r>
            <a:r>
              <a:rPr lang="en-US" b="1" dirty="0" err="1">
                <a:solidFill>
                  <a:srgbClr val="FF0000"/>
                </a:solidFill>
              </a:rPr>
              <a:t>firstElement</a:t>
            </a:r>
            <a:r>
              <a:rPr lang="en-US" b="1" dirty="0">
                <a:solidFill>
                  <a:srgbClr val="FF0000"/>
                </a:solidFill>
              </a:rPr>
              <a:t> = </a:t>
            </a:r>
            <a:r>
              <a:rPr lang="en-US" b="1" dirty="0" err="1">
                <a:solidFill>
                  <a:srgbClr val="FF0000"/>
                </a:solidFill>
              </a:rPr>
              <a:t>myVector.front</a:t>
            </a:r>
            <a:r>
              <a:rPr lang="en-US" b="1" dirty="0">
                <a:solidFill>
                  <a:srgbClr val="FF0000"/>
                </a:solidFill>
              </a:rPr>
              <a:t>(); </a:t>
            </a:r>
          </a:p>
          <a:p>
            <a:r>
              <a:rPr lang="en-US" dirty="0"/>
              <a:t>	// </a:t>
            </a:r>
            <a:r>
              <a:rPr lang="en-US" dirty="0" err="1"/>
              <a:t>firstElement</a:t>
            </a:r>
            <a:r>
              <a:rPr lang="en-US" dirty="0"/>
              <a:t> </a:t>
            </a:r>
          </a:p>
          <a:p>
            <a:endParaRPr lang="en-US" dirty="0"/>
          </a:p>
          <a:p>
            <a:r>
              <a:rPr lang="en-US" sz="2400" b="1" dirty="0">
                <a:highlight>
                  <a:srgbClr val="00FFFF"/>
                </a:highlight>
              </a:rPr>
              <a:t>back():</a:t>
            </a:r>
          </a:p>
          <a:p>
            <a:pPr lvl="1"/>
            <a:r>
              <a:rPr lang="en-US" b="1" dirty="0"/>
              <a:t>Accesses the last element of the vector.</a:t>
            </a:r>
          </a:p>
          <a:p>
            <a:pPr lvl="1"/>
            <a:r>
              <a:rPr lang="en-US" b="1" dirty="0">
                <a:solidFill>
                  <a:srgbClr val="FF0000"/>
                </a:solidFill>
              </a:rPr>
              <a:t>int </a:t>
            </a:r>
            <a:r>
              <a:rPr lang="en-US" b="1" dirty="0" err="1">
                <a:solidFill>
                  <a:srgbClr val="FF0000"/>
                </a:solidFill>
              </a:rPr>
              <a:t>lastElement</a:t>
            </a:r>
            <a:r>
              <a:rPr lang="en-US" b="1" dirty="0">
                <a:solidFill>
                  <a:srgbClr val="FF0000"/>
                </a:solidFill>
              </a:rPr>
              <a:t> = </a:t>
            </a:r>
            <a:r>
              <a:rPr lang="en-US" b="1" dirty="0" err="1">
                <a:solidFill>
                  <a:srgbClr val="FF0000"/>
                </a:solidFill>
              </a:rPr>
              <a:t>myVector.back</a:t>
            </a:r>
            <a:r>
              <a:rPr lang="en-US" b="1" dirty="0">
                <a:solidFill>
                  <a:srgbClr val="FF0000"/>
                </a:solidFill>
              </a:rPr>
              <a:t>(); </a:t>
            </a:r>
          </a:p>
          <a:p>
            <a:pPr lvl="1"/>
            <a:r>
              <a:rPr lang="en-US" dirty="0"/>
              <a:t>   // </a:t>
            </a:r>
            <a:r>
              <a:rPr lang="en-US" dirty="0" err="1"/>
              <a:t>lastElement</a:t>
            </a:r>
            <a:r>
              <a:rPr lang="en-US" dirty="0"/>
              <a:t> </a:t>
            </a:r>
            <a:r>
              <a:rPr lang="en-US" dirty="0" err="1"/>
              <a:t>i</a:t>
            </a:r>
            <a:endParaRPr lang="en-US" dirty="0"/>
          </a:p>
          <a:p>
            <a:endParaRPr lang="en-US" dirty="0"/>
          </a:p>
          <a:p>
            <a:r>
              <a:rPr lang="en-US" sz="2000" b="1" i="0" u="sng" dirty="0">
                <a:solidFill>
                  <a:srgbClr val="0F0F0F"/>
                </a:solidFill>
                <a:effectLst/>
                <a:latin typeface="Söhne"/>
              </a:rPr>
              <a:t>Checking if a Vector is Empty</a:t>
            </a:r>
            <a:endParaRPr lang="en-US" dirty="0"/>
          </a:p>
          <a:p>
            <a:r>
              <a:rPr lang="en-US" sz="2400" b="1" dirty="0">
                <a:highlight>
                  <a:srgbClr val="00FFFF"/>
                </a:highlight>
              </a:rPr>
              <a:t>empty():</a:t>
            </a:r>
          </a:p>
          <a:p>
            <a:pPr lvl="1"/>
            <a:r>
              <a:rPr lang="en-US" b="1" dirty="0"/>
              <a:t>Returns true if the vector is empty, false otherwise.</a:t>
            </a:r>
          </a:p>
          <a:p>
            <a:r>
              <a:rPr lang="en-US" b="1" dirty="0"/>
              <a:t>     bool </a:t>
            </a:r>
            <a:r>
              <a:rPr lang="en-US" b="1" dirty="0" err="1"/>
              <a:t>isEmpty</a:t>
            </a:r>
            <a:r>
              <a:rPr lang="en-US" b="1" dirty="0"/>
              <a:t> = </a:t>
            </a:r>
            <a:r>
              <a:rPr lang="en-US" b="1" dirty="0" err="1"/>
              <a:t>myVector.empty</a:t>
            </a:r>
            <a:r>
              <a:rPr lang="en-US" b="1" dirty="0"/>
              <a:t>(); </a:t>
            </a:r>
          </a:p>
          <a:p>
            <a:pPr lvl="1"/>
            <a:endParaRPr lang="en-US" b="1" dirty="0"/>
          </a:p>
          <a:p>
            <a:pPr lvl="1"/>
            <a:r>
              <a:rPr lang="en-US" b="1" dirty="0"/>
              <a:t>vector&lt;int&gt; numbers = {1, 2, 3};</a:t>
            </a:r>
          </a:p>
          <a:p>
            <a:pPr lvl="1"/>
            <a:r>
              <a:rPr lang="en-US" b="1" dirty="0"/>
              <a:t>if (</a:t>
            </a:r>
            <a:r>
              <a:rPr lang="en-US" b="1" dirty="0" err="1"/>
              <a:t>numbers.empty</a:t>
            </a:r>
            <a:r>
              <a:rPr lang="en-US" b="1" dirty="0"/>
              <a:t>()) {</a:t>
            </a:r>
          </a:p>
          <a:p>
            <a:pPr lvl="1"/>
            <a:r>
              <a:rPr lang="en-US" b="1" dirty="0"/>
              <a:t>    // Vector is empty</a:t>
            </a:r>
          </a:p>
          <a:p>
            <a:pPr lvl="1"/>
            <a:r>
              <a:rPr lang="en-US" b="1" dirty="0"/>
              <a:t>} else {</a:t>
            </a:r>
          </a:p>
          <a:p>
            <a:pPr lvl="1"/>
            <a:r>
              <a:rPr lang="en-US" b="1" dirty="0"/>
              <a:t>    // Vector is not empty }</a:t>
            </a:r>
          </a:p>
        </p:txBody>
      </p:sp>
      <p:sp>
        <p:nvSpPr>
          <p:cNvPr id="20" name="TextBox 19">
            <a:extLst>
              <a:ext uri="{FF2B5EF4-FFF2-40B4-BE49-F238E27FC236}">
                <a16:creationId xmlns:a16="http://schemas.microsoft.com/office/drawing/2014/main" id="{066404CB-28ED-3976-3BE0-F8B1D9DAE33D}"/>
              </a:ext>
            </a:extLst>
          </p:cNvPr>
          <p:cNvSpPr txBox="1"/>
          <p:nvPr/>
        </p:nvSpPr>
        <p:spPr>
          <a:xfrm>
            <a:off x="5811836" y="549285"/>
            <a:ext cx="7620000" cy="7294305"/>
          </a:xfrm>
          <a:prstGeom prst="rect">
            <a:avLst/>
          </a:prstGeom>
          <a:solidFill>
            <a:schemeClr val="accent2">
              <a:lumMod val="20000"/>
              <a:lumOff val="80000"/>
            </a:schemeClr>
          </a:solidFill>
        </p:spPr>
        <p:txBody>
          <a:bodyPr wrap="square">
            <a:spAutoFit/>
          </a:bodyPr>
          <a:lstStyle/>
          <a:p>
            <a:r>
              <a:rPr lang="en-US" dirty="0"/>
              <a:t>int main() {</a:t>
            </a:r>
          </a:p>
          <a:p>
            <a:r>
              <a:rPr lang="en-US" dirty="0"/>
              <a:t>    // Declaration of a vector of integers</a:t>
            </a:r>
          </a:p>
          <a:p>
            <a:r>
              <a:rPr lang="en-US" b="1" dirty="0"/>
              <a:t>    vector&lt;int&gt; </a:t>
            </a:r>
            <a:r>
              <a:rPr lang="en-US" b="1" dirty="0" err="1"/>
              <a:t>myVector</a:t>
            </a:r>
            <a:r>
              <a:rPr lang="en-US" b="1" dirty="0"/>
              <a:t>;</a:t>
            </a:r>
          </a:p>
          <a:p>
            <a:r>
              <a:rPr lang="en-US" dirty="0"/>
              <a:t>    // Check if the vector is initially empty</a:t>
            </a:r>
          </a:p>
          <a:p>
            <a:r>
              <a:rPr lang="en-US" b="1" dirty="0"/>
              <a:t>    if (</a:t>
            </a:r>
            <a:r>
              <a:rPr lang="en-US" b="1" dirty="0" err="1"/>
              <a:t>myVector.empty</a:t>
            </a:r>
            <a:r>
              <a:rPr lang="en-US" b="1" dirty="0"/>
              <a:t>()) {</a:t>
            </a:r>
          </a:p>
          <a:p>
            <a:r>
              <a:rPr lang="en-US" dirty="0"/>
              <a:t>        cout &lt;&lt; "Vector is initially empty." &lt;&lt;  </a:t>
            </a:r>
            <a:r>
              <a:rPr lang="en-US" dirty="0" err="1"/>
              <a:t>endl</a:t>
            </a:r>
            <a:r>
              <a:rPr lang="en-US" dirty="0"/>
              <a:t>;</a:t>
            </a:r>
          </a:p>
          <a:p>
            <a:r>
              <a:rPr lang="en-US" dirty="0"/>
              <a:t>    }</a:t>
            </a:r>
          </a:p>
          <a:p>
            <a:r>
              <a:rPr lang="en-US" dirty="0"/>
              <a:t>    // Pushing elements to the back of the vector</a:t>
            </a:r>
          </a:p>
          <a:p>
            <a:r>
              <a:rPr lang="en-US" dirty="0"/>
              <a:t>    </a:t>
            </a:r>
            <a:r>
              <a:rPr lang="en-US" b="1" dirty="0" err="1"/>
              <a:t>myVector.push_back</a:t>
            </a:r>
            <a:r>
              <a:rPr lang="en-US" b="1" dirty="0"/>
              <a:t>(1);</a:t>
            </a:r>
          </a:p>
          <a:p>
            <a:r>
              <a:rPr lang="en-US" b="1" dirty="0"/>
              <a:t>    </a:t>
            </a:r>
            <a:r>
              <a:rPr lang="en-US" b="1" dirty="0" err="1"/>
              <a:t>myVector.push_back</a:t>
            </a:r>
            <a:r>
              <a:rPr lang="en-US" b="1" dirty="0"/>
              <a:t>(2);</a:t>
            </a:r>
          </a:p>
          <a:p>
            <a:r>
              <a:rPr lang="en-US" b="1" dirty="0"/>
              <a:t>    </a:t>
            </a:r>
            <a:r>
              <a:rPr lang="en-US" b="1" dirty="0" err="1"/>
              <a:t>myVector.push_back</a:t>
            </a:r>
            <a:r>
              <a:rPr lang="en-US" b="1" dirty="0"/>
              <a:t>(3);</a:t>
            </a:r>
          </a:p>
          <a:p>
            <a:r>
              <a:rPr lang="en-US" dirty="0"/>
              <a:t>    // Displaying the front and back elements of the vector</a:t>
            </a:r>
          </a:p>
          <a:p>
            <a:r>
              <a:rPr lang="en-US" b="1" dirty="0"/>
              <a:t>    cout &lt;&lt; "Front element: " &lt;&lt; </a:t>
            </a:r>
            <a:r>
              <a:rPr lang="en-US" b="1" dirty="0" err="1"/>
              <a:t>myVector.front</a:t>
            </a:r>
            <a:r>
              <a:rPr lang="en-US" b="1" dirty="0"/>
              <a:t>() &lt;&lt; </a:t>
            </a:r>
            <a:r>
              <a:rPr lang="en-US" b="1" dirty="0" err="1"/>
              <a:t>endl</a:t>
            </a:r>
            <a:r>
              <a:rPr lang="en-US" b="1" dirty="0"/>
              <a:t>;</a:t>
            </a:r>
          </a:p>
          <a:p>
            <a:r>
              <a:rPr lang="en-US" b="1" dirty="0"/>
              <a:t>    cout &lt;&lt; "Back element: " &lt;&lt; </a:t>
            </a:r>
            <a:r>
              <a:rPr lang="en-US" b="1" dirty="0" err="1"/>
              <a:t>myVector.back</a:t>
            </a:r>
            <a:r>
              <a:rPr lang="en-US" b="1" dirty="0"/>
              <a:t>() &lt;&lt; </a:t>
            </a:r>
            <a:r>
              <a:rPr lang="en-US" b="1" dirty="0" err="1"/>
              <a:t>endl</a:t>
            </a:r>
            <a:r>
              <a:rPr lang="en-US" b="1" dirty="0"/>
              <a:t>;</a:t>
            </a:r>
          </a:p>
          <a:p>
            <a:endParaRPr lang="en-US" dirty="0"/>
          </a:p>
          <a:p>
            <a:r>
              <a:rPr lang="en-US" dirty="0"/>
              <a:t>    // Popping the last element from the vector</a:t>
            </a:r>
          </a:p>
          <a:p>
            <a:r>
              <a:rPr lang="en-US" dirty="0"/>
              <a:t>    </a:t>
            </a:r>
            <a:r>
              <a:rPr lang="en-US" b="1" dirty="0" err="1"/>
              <a:t>myVector.pop_back</a:t>
            </a:r>
            <a:r>
              <a:rPr lang="en-US" b="1" dirty="0"/>
              <a:t>();</a:t>
            </a:r>
            <a:endParaRPr lang="en-US" dirty="0"/>
          </a:p>
          <a:p>
            <a:r>
              <a:rPr lang="en-US" dirty="0"/>
              <a:t>if (!</a:t>
            </a:r>
            <a:r>
              <a:rPr lang="en-US" dirty="0" err="1"/>
              <a:t>myVector.empty</a:t>
            </a:r>
            <a:r>
              <a:rPr lang="en-US" dirty="0"/>
              <a:t>()) {</a:t>
            </a:r>
          </a:p>
          <a:p>
            <a:r>
              <a:rPr lang="en-US" dirty="0"/>
              <a:t>        cout &lt;&lt; "Front element after </a:t>
            </a:r>
            <a:r>
              <a:rPr lang="en-US" dirty="0" err="1"/>
              <a:t>pop_back</a:t>
            </a:r>
            <a:r>
              <a:rPr lang="en-US" dirty="0"/>
              <a:t>(): " &lt;&lt; </a:t>
            </a:r>
            <a:r>
              <a:rPr lang="en-US" dirty="0" err="1"/>
              <a:t>myVector.front</a:t>
            </a:r>
            <a:r>
              <a:rPr lang="en-US" dirty="0"/>
              <a:t>() ;</a:t>
            </a:r>
          </a:p>
          <a:p>
            <a:r>
              <a:rPr lang="en-US" dirty="0"/>
              <a:t>        cout &lt;&lt; "Back element after </a:t>
            </a:r>
            <a:r>
              <a:rPr lang="en-US" dirty="0" err="1"/>
              <a:t>pop_back</a:t>
            </a:r>
            <a:r>
              <a:rPr lang="en-US" dirty="0"/>
              <a:t>(): " &lt;&lt; </a:t>
            </a:r>
            <a:r>
              <a:rPr lang="en-US" dirty="0" err="1"/>
              <a:t>myVector.back</a:t>
            </a:r>
            <a:r>
              <a:rPr lang="en-US" dirty="0"/>
              <a:t>() l;</a:t>
            </a:r>
          </a:p>
          <a:p>
            <a:r>
              <a:rPr lang="en-US" dirty="0"/>
              <a:t>    } else {</a:t>
            </a:r>
          </a:p>
          <a:p>
            <a:r>
              <a:rPr lang="en-US" dirty="0"/>
              <a:t>        cout &lt;&lt; "Vector is empty after </a:t>
            </a:r>
            <a:r>
              <a:rPr lang="en-US" dirty="0" err="1"/>
              <a:t>pop_back</a:t>
            </a:r>
            <a:r>
              <a:rPr lang="en-US" dirty="0"/>
              <a:t>()." &lt;&lt;  </a:t>
            </a:r>
            <a:r>
              <a:rPr lang="en-US" dirty="0" err="1"/>
              <a:t>endl</a:t>
            </a:r>
            <a:r>
              <a:rPr lang="en-US" dirty="0"/>
              <a:t>;</a:t>
            </a:r>
          </a:p>
          <a:p>
            <a:r>
              <a:rPr lang="en-US" dirty="0"/>
              <a:t>    }</a:t>
            </a:r>
          </a:p>
          <a:p>
            <a:r>
              <a:rPr lang="en-US" dirty="0"/>
              <a:t>    return 0;</a:t>
            </a:r>
          </a:p>
          <a:p>
            <a:r>
              <a:rPr lang="en-US" dirty="0"/>
              <a:t>}</a:t>
            </a:r>
          </a:p>
        </p:txBody>
      </p:sp>
    </p:spTree>
    <p:extLst>
      <p:ext uri="{BB962C8B-B14F-4D97-AF65-F5344CB8AC3E}">
        <p14:creationId xmlns:p14="http://schemas.microsoft.com/office/powerpoint/2010/main" val="3137372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94EE4F-EBF4-2C1D-BC06-CE987EEB375D}"/>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kern="0" spc="-10" dirty="0">
                <a:solidFill>
                  <a:srgbClr val="FF0000"/>
                </a:solidFill>
              </a:rPr>
              <a:t>Iterators of Vector</a:t>
            </a:r>
            <a:endParaRPr lang="en-US" sz="2000" b="1" kern="0" spc="15" dirty="0">
              <a:solidFill>
                <a:srgbClr val="FF0000"/>
              </a:solidFill>
            </a:endParaRPr>
          </a:p>
        </p:txBody>
      </p:sp>
      <p:sp>
        <p:nvSpPr>
          <p:cNvPr id="15" name="TextBox 14">
            <a:extLst>
              <a:ext uri="{FF2B5EF4-FFF2-40B4-BE49-F238E27FC236}">
                <a16:creationId xmlns:a16="http://schemas.microsoft.com/office/drawing/2014/main" id="{E8FF0886-1D99-FF17-2CCF-E0841E25DEE3}"/>
              </a:ext>
            </a:extLst>
          </p:cNvPr>
          <p:cNvSpPr txBox="1"/>
          <p:nvPr/>
        </p:nvSpPr>
        <p:spPr>
          <a:xfrm>
            <a:off x="1590" y="616525"/>
            <a:ext cx="6557960" cy="6740307"/>
          </a:xfrm>
          <a:prstGeom prst="rect">
            <a:avLst/>
          </a:prstGeom>
          <a:noFill/>
        </p:spPr>
        <p:txBody>
          <a:bodyPr wrap="square">
            <a:spAutoFit/>
          </a:bodyPr>
          <a:lstStyle/>
          <a:p>
            <a:pPr marL="285750" indent="-285750">
              <a:buFont typeface="Wingdings" panose="05000000000000000000" pitchFamily="2" charset="2"/>
              <a:buChar char="§"/>
            </a:pPr>
            <a:r>
              <a:rPr lang="en-US" sz="2400" dirty="0"/>
              <a:t>Iterating a vector means traversing every element present in the vector until a condition is met. C</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endParaRPr lang="en-US" sz="2400" dirty="0"/>
          </a:p>
          <a:p>
            <a:r>
              <a:rPr lang="en-US" sz="2400" b="1" i="0" dirty="0">
                <a:solidFill>
                  <a:srgbClr val="610B38"/>
                </a:solidFill>
                <a:effectLst/>
                <a:highlight>
                  <a:srgbClr val="00FF00"/>
                </a:highlight>
                <a:latin typeface="erdana"/>
              </a:rPr>
              <a:t>begin():</a:t>
            </a:r>
            <a:endParaRPr lang="en-US" sz="2400" b="1" dirty="0">
              <a:highlight>
                <a:srgbClr val="00FF00"/>
              </a:highlight>
            </a:endParaRPr>
          </a:p>
          <a:p>
            <a:pPr marL="742950" lvl="1" indent="-285750">
              <a:buFont typeface="Wingdings" panose="05000000000000000000" pitchFamily="2" charset="2"/>
              <a:buChar char="§"/>
            </a:pPr>
            <a:r>
              <a:rPr lang="en-US" sz="2400" dirty="0">
                <a:solidFill>
                  <a:srgbClr val="333333"/>
                </a:solidFill>
                <a:latin typeface="inter-regular"/>
              </a:rPr>
              <a:t>U</a:t>
            </a:r>
            <a:r>
              <a:rPr lang="en-US" sz="2400" b="0" i="0" dirty="0">
                <a:solidFill>
                  <a:srgbClr val="333333"/>
                </a:solidFill>
                <a:effectLst/>
                <a:latin typeface="inter-regular"/>
              </a:rPr>
              <a:t>sed to </a:t>
            </a:r>
            <a:r>
              <a:rPr lang="en-US" sz="2400" b="1" i="0" dirty="0">
                <a:solidFill>
                  <a:srgbClr val="333333"/>
                </a:solidFill>
                <a:effectLst/>
                <a:latin typeface="inter-regular"/>
              </a:rPr>
              <a:t>point the first element </a:t>
            </a:r>
            <a:r>
              <a:rPr lang="en-US" sz="2400" b="0" i="0" dirty="0">
                <a:solidFill>
                  <a:srgbClr val="333333"/>
                </a:solidFill>
                <a:effectLst/>
                <a:latin typeface="inter-regular"/>
              </a:rPr>
              <a:t>of the vector</a:t>
            </a:r>
            <a:endParaRPr lang="en-US" sz="2400" dirty="0">
              <a:solidFill>
                <a:srgbClr val="333333"/>
              </a:solidFill>
              <a:latin typeface="inter-regular"/>
            </a:endParaRPr>
          </a:p>
          <a:p>
            <a:pPr marL="742950" lvl="1" indent="-285750">
              <a:buFont typeface="Wingdings" panose="05000000000000000000" pitchFamily="2" charset="2"/>
              <a:buChar char="§"/>
            </a:pPr>
            <a:r>
              <a:rPr lang="en-US" sz="2400" b="1" i="0" dirty="0">
                <a:solidFill>
                  <a:srgbClr val="000000"/>
                </a:solidFill>
                <a:effectLst/>
                <a:highlight>
                  <a:srgbClr val="FFFF00"/>
                </a:highlight>
                <a:latin typeface="inter-regular"/>
              </a:rPr>
              <a:t>iterator it =</a:t>
            </a:r>
            <a:r>
              <a:rPr lang="en-US" sz="2400" b="1" i="0" dirty="0" err="1">
                <a:solidFill>
                  <a:srgbClr val="000000"/>
                </a:solidFill>
                <a:effectLst/>
                <a:highlight>
                  <a:srgbClr val="FFFF00"/>
                </a:highlight>
                <a:latin typeface="inter-regular"/>
              </a:rPr>
              <a:t>v.begin</a:t>
            </a:r>
            <a:r>
              <a:rPr lang="en-US" sz="2400" b="1" i="0" dirty="0">
                <a:solidFill>
                  <a:srgbClr val="000000"/>
                </a:solidFill>
                <a:effectLst/>
                <a:highlight>
                  <a:srgbClr val="FFFF00"/>
                </a:highlight>
                <a:latin typeface="inter-regular"/>
              </a:rPr>
              <a:t>();  </a:t>
            </a:r>
          </a:p>
          <a:p>
            <a:pPr marL="285750" indent="-285750">
              <a:buFont typeface="Wingdings" panose="05000000000000000000" pitchFamily="2" charset="2"/>
              <a:buChar char="§"/>
            </a:pPr>
            <a:endParaRPr lang="en-US" sz="2400" b="1" i="0" dirty="0">
              <a:solidFill>
                <a:srgbClr val="000000"/>
              </a:solidFill>
              <a:effectLst/>
              <a:highlight>
                <a:srgbClr val="FFFF00"/>
              </a:highlight>
              <a:latin typeface="inter-regular"/>
            </a:endParaRPr>
          </a:p>
          <a:p>
            <a:r>
              <a:rPr lang="en-US" sz="2400" b="1" i="0" dirty="0">
                <a:solidFill>
                  <a:srgbClr val="610B38"/>
                </a:solidFill>
                <a:effectLst/>
                <a:highlight>
                  <a:srgbClr val="00FF00"/>
                </a:highlight>
                <a:latin typeface="erdana"/>
              </a:rPr>
              <a:t>end():</a:t>
            </a:r>
            <a:endParaRPr lang="en-US" sz="2400" b="1" dirty="0">
              <a:highlight>
                <a:srgbClr val="00FF00"/>
              </a:highlight>
            </a:endParaRPr>
          </a:p>
          <a:p>
            <a:pPr marL="800100" lvl="1" indent="-342900">
              <a:buFont typeface="Wingdings" panose="05000000000000000000" pitchFamily="2" charset="2"/>
              <a:buChar char="§"/>
            </a:pPr>
            <a:r>
              <a:rPr lang="en-US" sz="2400" dirty="0">
                <a:solidFill>
                  <a:srgbClr val="333333"/>
                </a:solidFill>
                <a:latin typeface="inter-regular"/>
              </a:rPr>
              <a:t>Returns an iterator referring to the </a:t>
            </a:r>
            <a:r>
              <a:rPr lang="en-US" sz="2400" b="1" dirty="0">
                <a:solidFill>
                  <a:srgbClr val="333333"/>
                </a:solidFill>
                <a:latin typeface="inter-regular"/>
              </a:rPr>
              <a:t>past</a:t>
            </a:r>
            <a:r>
              <a:rPr lang="en-US" sz="2400" dirty="0">
                <a:solidFill>
                  <a:srgbClr val="333333"/>
                </a:solidFill>
                <a:latin typeface="inter-regular"/>
              </a:rPr>
              <a:t>-</a:t>
            </a:r>
            <a:r>
              <a:rPr lang="en-US" sz="2400" b="1" dirty="0">
                <a:solidFill>
                  <a:srgbClr val="333333"/>
                </a:solidFill>
                <a:latin typeface="inter-regular"/>
              </a:rPr>
              <a:t>last-element</a:t>
            </a:r>
            <a:r>
              <a:rPr lang="en-US" sz="2400" dirty="0">
                <a:solidFill>
                  <a:srgbClr val="333333"/>
                </a:solidFill>
                <a:latin typeface="inter-regular"/>
              </a:rPr>
              <a:t> in the vector container</a:t>
            </a:r>
            <a:r>
              <a:rPr lang="en-US" sz="2400" b="0" i="0" dirty="0">
                <a:solidFill>
                  <a:srgbClr val="333333"/>
                </a:solidFill>
                <a:effectLst/>
                <a:latin typeface="inter-regular"/>
              </a:rPr>
              <a:t>.</a:t>
            </a:r>
          </a:p>
          <a:p>
            <a:pPr marL="800100" lvl="1" indent="-342900">
              <a:buFont typeface="Wingdings" panose="05000000000000000000" pitchFamily="2" charset="2"/>
              <a:buChar char="§"/>
            </a:pPr>
            <a:r>
              <a:rPr lang="en-US" sz="2400" b="0" i="0" dirty="0">
                <a:solidFill>
                  <a:srgbClr val="000000"/>
                </a:solidFill>
                <a:effectLst/>
                <a:highlight>
                  <a:srgbClr val="FFFF00"/>
                </a:highlight>
                <a:latin typeface="inter-regular"/>
              </a:rPr>
              <a:t>iterator it=</a:t>
            </a:r>
            <a:r>
              <a:rPr lang="en-US" sz="2400" b="0" i="0" dirty="0" err="1">
                <a:solidFill>
                  <a:srgbClr val="000000"/>
                </a:solidFill>
                <a:effectLst/>
                <a:highlight>
                  <a:srgbClr val="FFFF00"/>
                </a:highlight>
                <a:latin typeface="inter-regular"/>
              </a:rPr>
              <a:t>v.end</a:t>
            </a:r>
            <a:r>
              <a:rPr lang="en-US" sz="2400" b="0" i="0" dirty="0">
                <a:solidFill>
                  <a:srgbClr val="000000"/>
                </a:solidFill>
                <a:effectLst/>
                <a:highlight>
                  <a:srgbClr val="FFFF00"/>
                </a:highlight>
                <a:latin typeface="inter-regular"/>
              </a:rPr>
              <a:t>()  </a:t>
            </a:r>
          </a:p>
          <a:p>
            <a:pPr lvl="1"/>
            <a:endParaRPr lang="en-US" sz="2400" dirty="0"/>
          </a:p>
        </p:txBody>
      </p:sp>
      <p:sp>
        <p:nvSpPr>
          <p:cNvPr id="7" name="TextBox 6">
            <a:extLst>
              <a:ext uri="{FF2B5EF4-FFF2-40B4-BE49-F238E27FC236}">
                <a16:creationId xmlns:a16="http://schemas.microsoft.com/office/drawing/2014/main" id="{4ED74C52-28A5-6740-D924-DA6FAA866DFD}"/>
              </a:ext>
            </a:extLst>
          </p:cNvPr>
          <p:cNvSpPr txBox="1"/>
          <p:nvPr/>
        </p:nvSpPr>
        <p:spPr>
          <a:xfrm>
            <a:off x="6559550" y="616525"/>
            <a:ext cx="6903100" cy="6863417"/>
          </a:xfrm>
          <a:prstGeom prst="rect">
            <a:avLst/>
          </a:prstGeom>
          <a:solidFill>
            <a:schemeClr val="accent2">
              <a:lumMod val="20000"/>
              <a:lumOff val="80000"/>
            </a:schemeClr>
          </a:solidFill>
        </p:spPr>
        <p:txBody>
          <a:bodyPr wrap="square">
            <a:spAutoFit/>
          </a:bodyPr>
          <a:lstStyle/>
          <a:p>
            <a:r>
              <a:rPr lang="en-US" sz="2200" dirty="0"/>
              <a:t>#include &lt;iostream&gt;</a:t>
            </a:r>
          </a:p>
          <a:p>
            <a:r>
              <a:rPr lang="en-US" sz="2200" dirty="0"/>
              <a:t>#include &lt;vector&gt;</a:t>
            </a:r>
          </a:p>
          <a:p>
            <a:r>
              <a:rPr lang="en-US" sz="2200" dirty="0"/>
              <a:t>using namespace std; </a:t>
            </a:r>
          </a:p>
          <a:p>
            <a:r>
              <a:rPr lang="en-US" sz="2200" dirty="0"/>
              <a:t>int main() {</a:t>
            </a:r>
          </a:p>
          <a:p>
            <a:r>
              <a:rPr lang="en-US" sz="2200" dirty="0"/>
              <a:t>    // Declare and initialize a vector</a:t>
            </a:r>
          </a:p>
          <a:p>
            <a:r>
              <a:rPr lang="en-US" sz="2200" dirty="0"/>
              <a:t>    </a:t>
            </a:r>
            <a:r>
              <a:rPr lang="en-US" sz="2200" b="1" dirty="0">
                <a:solidFill>
                  <a:srgbClr val="FF0000"/>
                </a:solidFill>
              </a:rPr>
              <a:t>vector&lt;int&gt; v = {1, 2, 3, 4, 5};</a:t>
            </a:r>
          </a:p>
          <a:p>
            <a:endParaRPr lang="en-US" sz="2200" dirty="0"/>
          </a:p>
          <a:p>
            <a:r>
              <a:rPr lang="en-US" sz="2200" dirty="0"/>
              <a:t>    // Creating iterate to iterate over the vector</a:t>
            </a:r>
          </a:p>
          <a:p>
            <a:r>
              <a:rPr lang="en-US" sz="2200" dirty="0"/>
              <a:t>   </a:t>
            </a:r>
            <a:r>
              <a:rPr lang="en-US" sz="2200" b="1" dirty="0">
                <a:solidFill>
                  <a:srgbClr val="FF0000"/>
                </a:solidFill>
              </a:rPr>
              <a:t>vector&lt;int&gt;::iterator it</a:t>
            </a:r>
          </a:p>
          <a:p>
            <a:r>
              <a:rPr lang="en-US" sz="2200" dirty="0"/>
              <a:t>    </a:t>
            </a:r>
          </a:p>
          <a:p>
            <a:r>
              <a:rPr lang="en-US" sz="2200" dirty="0"/>
              <a:t>   cout &lt;&lt; "Iterating over the vector : ";</a:t>
            </a:r>
          </a:p>
          <a:p>
            <a:r>
              <a:rPr lang="en-US" sz="2200" b="1" dirty="0"/>
              <a:t>  </a:t>
            </a:r>
            <a:r>
              <a:rPr lang="en-US" sz="2200" b="1" dirty="0">
                <a:highlight>
                  <a:srgbClr val="FFFF00"/>
                </a:highlight>
              </a:rPr>
              <a:t>for (it = </a:t>
            </a:r>
            <a:r>
              <a:rPr lang="en-US" sz="2200" b="1" dirty="0" err="1">
                <a:highlight>
                  <a:srgbClr val="FFFF00"/>
                </a:highlight>
              </a:rPr>
              <a:t>v.begin</a:t>
            </a:r>
            <a:r>
              <a:rPr lang="en-US" sz="2200" b="1" dirty="0">
                <a:highlight>
                  <a:srgbClr val="FFFF00"/>
                </a:highlight>
              </a:rPr>
              <a:t>(); it != </a:t>
            </a:r>
            <a:r>
              <a:rPr lang="en-US" sz="2200" b="1" dirty="0" err="1">
                <a:highlight>
                  <a:srgbClr val="FFFF00"/>
                </a:highlight>
              </a:rPr>
              <a:t>v.end</a:t>
            </a:r>
            <a:r>
              <a:rPr lang="en-US" sz="2200" b="1" dirty="0">
                <a:highlight>
                  <a:srgbClr val="FFFF00"/>
                </a:highlight>
              </a:rPr>
              <a:t>(); ++it) </a:t>
            </a:r>
          </a:p>
          <a:p>
            <a:r>
              <a:rPr lang="en-US" sz="2200" dirty="0"/>
              <a:t>   {</a:t>
            </a:r>
          </a:p>
          <a:p>
            <a:r>
              <a:rPr lang="en-US" sz="2200" dirty="0"/>
              <a:t>        cout &lt;&lt; *it &lt;&lt; " ";</a:t>
            </a:r>
          </a:p>
          <a:p>
            <a:r>
              <a:rPr lang="en-US" sz="2200" dirty="0"/>
              <a:t>    }</a:t>
            </a:r>
          </a:p>
          <a:p>
            <a:r>
              <a:rPr lang="en-US" sz="2200" dirty="0"/>
              <a:t>    </a:t>
            </a:r>
          </a:p>
          <a:p>
            <a:r>
              <a:rPr lang="en-US" sz="2200" dirty="0"/>
              <a:t>    cout &lt;&lt; </a:t>
            </a:r>
            <a:r>
              <a:rPr lang="en-US" sz="2200" dirty="0" err="1"/>
              <a:t>endl</a:t>
            </a:r>
            <a:r>
              <a:rPr lang="en-US" sz="2200" dirty="0"/>
              <a:t>;</a:t>
            </a:r>
          </a:p>
          <a:p>
            <a:endParaRPr lang="en-US" sz="2200" dirty="0"/>
          </a:p>
          <a:p>
            <a:r>
              <a:rPr lang="en-US" sz="2200" dirty="0"/>
              <a:t>    return 0;</a:t>
            </a:r>
          </a:p>
          <a:p>
            <a:r>
              <a:rPr lang="en-US" sz="2200" dirty="0"/>
              <a:t>}</a:t>
            </a:r>
          </a:p>
        </p:txBody>
      </p:sp>
      <p:pic>
        <p:nvPicPr>
          <p:cNvPr id="9" name="Picture 8">
            <a:extLst>
              <a:ext uri="{FF2B5EF4-FFF2-40B4-BE49-F238E27FC236}">
                <a16:creationId xmlns:a16="http://schemas.microsoft.com/office/drawing/2014/main" id="{693EB17E-FBF6-2555-9C55-987F09DF8D80}"/>
              </a:ext>
            </a:extLst>
          </p:cNvPr>
          <p:cNvPicPr>
            <a:picLocks noChangeAspect="1"/>
          </p:cNvPicPr>
          <p:nvPr/>
        </p:nvPicPr>
        <p:blipFill rotWithShape="1">
          <a:blip r:embed="rId3"/>
          <a:srcRect t="-1" r="17630" b="56211"/>
          <a:stretch/>
        </p:blipFill>
        <p:spPr>
          <a:xfrm>
            <a:off x="163512" y="2025649"/>
            <a:ext cx="5715000" cy="1609859"/>
          </a:xfrm>
          <a:prstGeom prst="rect">
            <a:avLst/>
          </a:prstGeom>
        </p:spPr>
      </p:pic>
    </p:spTree>
    <p:extLst>
      <p:ext uri="{BB962C8B-B14F-4D97-AF65-F5344CB8AC3E}">
        <p14:creationId xmlns:p14="http://schemas.microsoft.com/office/powerpoint/2010/main" val="677453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94EE4F-EBF4-2C1D-BC06-CE987EEB375D}"/>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kern="0" spc="-10" dirty="0">
                <a:solidFill>
                  <a:srgbClr val="FF0000"/>
                </a:solidFill>
              </a:rPr>
              <a:t>Iterators of Vector</a:t>
            </a:r>
            <a:endParaRPr lang="en-US" sz="2000" b="1" kern="0" spc="15" dirty="0">
              <a:solidFill>
                <a:srgbClr val="FF0000"/>
              </a:solidFill>
            </a:endParaRPr>
          </a:p>
        </p:txBody>
      </p:sp>
      <p:sp>
        <p:nvSpPr>
          <p:cNvPr id="15" name="TextBox 14">
            <a:extLst>
              <a:ext uri="{FF2B5EF4-FFF2-40B4-BE49-F238E27FC236}">
                <a16:creationId xmlns:a16="http://schemas.microsoft.com/office/drawing/2014/main" id="{E8FF0886-1D99-FF17-2CCF-E0841E25DEE3}"/>
              </a:ext>
            </a:extLst>
          </p:cNvPr>
          <p:cNvSpPr txBox="1"/>
          <p:nvPr/>
        </p:nvSpPr>
        <p:spPr>
          <a:xfrm>
            <a:off x="1590" y="616525"/>
            <a:ext cx="6557960" cy="5970865"/>
          </a:xfrm>
          <a:prstGeom prst="rect">
            <a:avLst/>
          </a:prstGeom>
          <a:noFill/>
        </p:spPr>
        <p:txBody>
          <a:bodyPr wrap="square">
            <a:spAutoFit/>
          </a:bodyPr>
          <a:lstStyle/>
          <a:p>
            <a:r>
              <a:rPr lang="en-US" b="1" dirty="0"/>
              <a:t>INSERTING AND ERASING ELEMENTS IN A VECTOR</a:t>
            </a:r>
          </a:p>
          <a:p>
            <a:endParaRPr lang="en-US" dirty="0"/>
          </a:p>
          <a:p>
            <a:r>
              <a:rPr lang="en-US" sz="2000" b="1" dirty="0">
                <a:solidFill>
                  <a:srgbClr val="FF0000"/>
                </a:solidFill>
              </a:rPr>
              <a:t>insert() Function </a:t>
            </a:r>
          </a:p>
          <a:p>
            <a:r>
              <a:rPr lang="en-US" dirty="0"/>
              <a:t>	Use insert() to add elements at a specific position in the vector.</a:t>
            </a:r>
          </a:p>
          <a:p>
            <a:pPr lvl="1"/>
            <a:r>
              <a:rPr lang="en-US" b="1" dirty="0"/>
              <a:t>vector&lt;int&gt; numbers = {1, 2, 3};</a:t>
            </a:r>
          </a:p>
          <a:p>
            <a:r>
              <a:rPr lang="en-US" b="1" dirty="0" err="1"/>
              <a:t>numbers.insert</a:t>
            </a:r>
            <a:r>
              <a:rPr lang="en-US" b="1" dirty="0"/>
              <a:t>(</a:t>
            </a:r>
            <a:r>
              <a:rPr lang="en-US" b="1" dirty="0" err="1"/>
              <a:t>numbers.begin</a:t>
            </a:r>
            <a:r>
              <a:rPr lang="en-US" b="1" dirty="0"/>
              <a:t>() + 1, 4); </a:t>
            </a:r>
            <a:r>
              <a:rPr lang="en-US" dirty="0"/>
              <a:t>// Inserts 4 at index 1</a:t>
            </a:r>
          </a:p>
          <a:p>
            <a:r>
              <a:rPr lang="en-US" dirty="0"/>
              <a:t>Takes an iterator as the first argument.</a:t>
            </a:r>
          </a:p>
          <a:p>
            <a:endParaRPr lang="en-US" dirty="0"/>
          </a:p>
          <a:p>
            <a:r>
              <a:rPr lang="en-US" sz="2000" b="1" dirty="0">
                <a:solidFill>
                  <a:srgbClr val="FF0000"/>
                </a:solidFill>
              </a:rPr>
              <a:t>erase() Function</a:t>
            </a:r>
          </a:p>
          <a:p>
            <a:r>
              <a:rPr lang="en-US" dirty="0"/>
              <a:t>	Use erase() to remove elements by position or by a range.</a:t>
            </a:r>
          </a:p>
          <a:p>
            <a:r>
              <a:rPr lang="en-US" dirty="0"/>
              <a:t>	</a:t>
            </a:r>
            <a:r>
              <a:rPr lang="en-US" b="1" dirty="0"/>
              <a:t>vector&lt;int&gt; numbers = {1, 2, 3, 4, 5};</a:t>
            </a:r>
          </a:p>
          <a:p>
            <a:r>
              <a:rPr lang="en-US" b="1" dirty="0" err="1"/>
              <a:t>numbers.erase</a:t>
            </a:r>
            <a:r>
              <a:rPr lang="en-US" b="1" dirty="0"/>
              <a:t>(</a:t>
            </a:r>
            <a:r>
              <a:rPr lang="en-US" b="1" dirty="0" err="1"/>
              <a:t>numbers.begin</a:t>
            </a:r>
            <a:r>
              <a:rPr lang="en-US" b="1" dirty="0"/>
              <a:t>() + 2);</a:t>
            </a:r>
            <a:r>
              <a:rPr lang="en-US" dirty="0"/>
              <a:t> // Erases element </a:t>
            </a:r>
          </a:p>
          <a:p>
            <a:endParaRPr lang="en-US" dirty="0"/>
          </a:p>
          <a:p>
            <a:r>
              <a:rPr lang="en-US" dirty="0"/>
              <a:t>Example</a:t>
            </a:r>
          </a:p>
          <a:p>
            <a:endParaRPr lang="en-US" dirty="0"/>
          </a:p>
          <a:p>
            <a:r>
              <a:rPr lang="en-US" dirty="0"/>
              <a:t>vector&lt; string&gt; names = {"Alice", "Bob", "Charlie"};</a:t>
            </a:r>
          </a:p>
          <a:p>
            <a:r>
              <a:rPr lang="en-US" dirty="0" err="1"/>
              <a:t>names.insert</a:t>
            </a:r>
            <a:r>
              <a:rPr lang="en-US" dirty="0"/>
              <a:t>(</a:t>
            </a:r>
            <a:r>
              <a:rPr lang="en-US" dirty="0" err="1"/>
              <a:t>names.begin</a:t>
            </a:r>
            <a:r>
              <a:rPr lang="en-US" dirty="0"/>
              <a:t>() + 1, "David"); // Inserts "David" at index 1</a:t>
            </a:r>
          </a:p>
          <a:p>
            <a:r>
              <a:rPr lang="en-US" dirty="0" err="1"/>
              <a:t>names.erase</a:t>
            </a:r>
            <a:r>
              <a:rPr lang="en-US" dirty="0"/>
              <a:t>(</a:t>
            </a:r>
            <a:r>
              <a:rPr lang="en-US" dirty="0" err="1"/>
              <a:t>names.begin</a:t>
            </a:r>
            <a:r>
              <a:rPr lang="en-US" dirty="0"/>
              <a:t>() + 2);           // Erases element at index 2 ("Bob")</a:t>
            </a:r>
          </a:p>
        </p:txBody>
      </p:sp>
      <p:sp>
        <p:nvSpPr>
          <p:cNvPr id="7" name="TextBox 6">
            <a:extLst>
              <a:ext uri="{FF2B5EF4-FFF2-40B4-BE49-F238E27FC236}">
                <a16:creationId xmlns:a16="http://schemas.microsoft.com/office/drawing/2014/main" id="{4ED74C52-28A5-6740-D924-DA6FAA866DFD}"/>
              </a:ext>
            </a:extLst>
          </p:cNvPr>
          <p:cNvSpPr txBox="1"/>
          <p:nvPr/>
        </p:nvSpPr>
        <p:spPr>
          <a:xfrm>
            <a:off x="6559550" y="616525"/>
            <a:ext cx="6903100" cy="7294305"/>
          </a:xfrm>
          <a:prstGeom prst="rect">
            <a:avLst/>
          </a:prstGeom>
          <a:solidFill>
            <a:schemeClr val="accent2">
              <a:lumMod val="20000"/>
              <a:lumOff val="80000"/>
            </a:schemeClr>
          </a:solidFill>
        </p:spPr>
        <p:txBody>
          <a:bodyPr wrap="square">
            <a:spAutoFit/>
          </a:bodyPr>
          <a:lstStyle/>
          <a:p>
            <a:r>
              <a:rPr lang="en-US" dirty="0"/>
              <a:t>int main() {</a:t>
            </a:r>
          </a:p>
          <a:p>
            <a:r>
              <a:rPr lang="en-US" dirty="0"/>
              <a:t> vector&lt; string&gt; names = {"Alice", "Bob", "Charlie"};</a:t>
            </a:r>
          </a:p>
          <a:p>
            <a:r>
              <a:rPr lang="en-US" dirty="0"/>
              <a:t> cout &lt;&lt; "Original Vector: ";</a:t>
            </a:r>
          </a:p>
          <a:p>
            <a:r>
              <a:rPr lang="en-US" dirty="0"/>
              <a:t>    for (const  string&amp; name : names) {</a:t>
            </a:r>
          </a:p>
          <a:p>
            <a:r>
              <a:rPr lang="en-US" dirty="0"/>
              <a:t>         cout &lt;&lt; name &lt;&lt; " ";</a:t>
            </a:r>
          </a:p>
          <a:p>
            <a:r>
              <a:rPr lang="en-US" dirty="0"/>
              <a:t>    }</a:t>
            </a:r>
          </a:p>
          <a:p>
            <a:r>
              <a:rPr lang="en-US" dirty="0"/>
              <a:t>     cout &lt;&lt;  </a:t>
            </a:r>
            <a:r>
              <a:rPr lang="en-US" dirty="0" err="1"/>
              <a:t>endl</a:t>
            </a:r>
            <a:r>
              <a:rPr lang="en-US" dirty="0"/>
              <a:t>;</a:t>
            </a:r>
          </a:p>
          <a:p>
            <a:r>
              <a:rPr lang="en-US" dirty="0"/>
              <a:t>    // Inserting an element at a specific position</a:t>
            </a:r>
          </a:p>
          <a:p>
            <a:r>
              <a:rPr lang="en-US" b="1" dirty="0"/>
              <a:t>    </a:t>
            </a:r>
            <a:r>
              <a:rPr lang="en-US" b="1" dirty="0" err="1"/>
              <a:t>names.insert</a:t>
            </a:r>
            <a:r>
              <a:rPr lang="en-US" b="1" dirty="0"/>
              <a:t>(</a:t>
            </a:r>
            <a:r>
              <a:rPr lang="en-US" b="1" dirty="0" err="1"/>
              <a:t>names.begin</a:t>
            </a:r>
            <a:r>
              <a:rPr lang="en-US" b="1" dirty="0"/>
              <a:t>() + 1, "David");</a:t>
            </a:r>
          </a:p>
          <a:p>
            <a:r>
              <a:rPr lang="en-US" dirty="0"/>
              <a:t>    // Display the vector after inserting an element</a:t>
            </a:r>
          </a:p>
          <a:p>
            <a:r>
              <a:rPr lang="en-US" dirty="0"/>
              <a:t>     cout &lt;&lt; "After Inserting 'David' at Index 1: ";</a:t>
            </a:r>
          </a:p>
          <a:p>
            <a:r>
              <a:rPr lang="en-US" dirty="0"/>
              <a:t>    for (const  string&amp; name : names) {</a:t>
            </a:r>
          </a:p>
          <a:p>
            <a:r>
              <a:rPr lang="en-US" dirty="0"/>
              <a:t>         cout &lt;&lt; name &lt;&lt; " ";</a:t>
            </a:r>
          </a:p>
          <a:p>
            <a:r>
              <a:rPr lang="en-US" dirty="0"/>
              <a:t>    }</a:t>
            </a:r>
          </a:p>
          <a:p>
            <a:r>
              <a:rPr lang="en-US" dirty="0"/>
              <a:t>     cout &lt;&lt;  </a:t>
            </a:r>
            <a:r>
              <a:rPr lang="en-US" dirty="0" err="1"/>
              <a:t>endl</a:t>
            </a:r>
            <a:r>
              <a:rPr lang="en-US" dirty="0"/>
              <a:t>;</a:t>
            </a:r>
          </a:p>
          <a:p>
            <a:r>
              <a:rPr lang="en-US" dirty="0"/>
              <a:t>    // Erasing an element by position</a:t>
            </a:r>
          </a:p>
          <a:p>
            <a:r>
              <a:rPr lang="en-US" dirty="0"/>
              <a:t>    </a:t>
            </a:r>
            <a:r>
              <a:rPr lang="en-US" dirty="0" err="1"/>
              <a:t>names.erase</a:t>
            </a:r>
            <a:r>
              <a:rPr lang="en-US" dirty="0"/>
              <a:t>(</a:t>
            </a:r>
            <a:r>
              <a:rPr lang="en-US" dirty="0" err="1"/>
              <a:t>names.begin</a:t>
            </a:r>
            <a:r>
              <a:rPr lang="en-US" dirty="0"/>
              <a:t>() + 2);</a:t>
            </a:r>
          </a:p>
          <a:p>
            <a:r>
              <a:rPr lang="en-US" dirty="0"/>
              <a:t>    // Display the vector after erasing an element</a:t>
            </a:r>
          </a:p>
          <a:p>
            <a:r>
              <a:rPr lang="en-US" dirty="0"/>
              <a:t>     cout &lt;&lt; "After Erasing Element at Index 2: ";</a:t>
            </a:r>
          </a:p>
          <a:p>
            <a:r>
              <a:rPr lang="en-US" dirty="0"/>
              <a:t>    for (const  string&amp; name : names) {</a:t>
            </a:r>
          </a:p>
          <a:p>
            <a:r>
              <a:rPr lang="en-US" dirty="0"/>
              <a:t>         cout &lt;&lt; name &lt;&lt; " ";</a:t>
            </a:r>
          </a:p>
          <a:p>
            <a:r>
              <a:rPr lang="en-US" dirty="0"/>
              <a:t>    }</a:t>
            </a:r>
          </a:p>
          <a:p>
            <a:r>
              <a:rPr lang="en-US" dirty="0"/>
              <a:t>     cout &lt;&lt;  </a:t>
            </a:r>
            <a:r>
              <a:rPr lang="en-US" dirty="0" err="1"/>
              <a:t>endl</a:t>
            </a:r>
            <a:r>
              <a:rPr lang="en-US" dirty="0"/>
              <a:t>;</a:t>
            </a:r>
          </a:p>
          <a:p>
            <a:r>
              <a:rPr lang="en-US" dirty="0"/>
              <a:t>    return 0;</a:t>
            </a:r>
          </a:p>
          <a:p>
            <a:r>
              <a:rPr lang="en-US" dirty="0"/>
              <a:t>}</a:t>
            </a:r>
          </a:p>
        </p:txBody>
      </p:sp>
    </p:spTree>
    <p:extLst>
      <p:ext uri="{BB962C8B-B14F-4D97-AF65-F5344CB8AC3E}">
        <p14:creationId xmlns:p14="http://schemas.microsoft.com/office/powerpoint/2010/main" val="3433858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94EE4F-EBF4-2C1D-BC06-CE987EEB375D}"/>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kern="0" spc="-10" dirty="0">
                <a:solidFill>
                  <a:srgbClr val="FF0000"/>
                </a:solidFill>
              </a:rPr>
              <a:t>sort() </a:t>
            </a:r>
            <a:endParaRPr lang="en-US" sz="2000" b="1" kern="0" spc="15" dirty="0">
              <a:solidFill>
                <a:srgbClr val="FF0000"/>
              </a:solidFill>
            </a:endParaRPr>
          </a:p>
        </p:txBody>
      </p:sp>
      <p:sp>
        <p:nvSpPr>
          <p:cNvPr id="15" name="TextBox 14">
            <a:extLst>
              <a:ext uri="{FF2B5EF4-FFF2-40B4-BE49-F238E27FC236}">
                <a16:creationId xmlns:a16="http://schemas.microsoft.com/office/drawing/2014/main" id="{E8FF0886-1D99-FF17-2CCF-E0841E25DEE3}"/>
              </a:ext>
            </a:extLst>
          </p:cNvPr>
          <p:cNvSpPr txBox="1"/>
          <p:nvPr/>
        </p:nvSpPr>
        <p:spPr>
          <a:xfrm>
            <a:off x="1590" y="616525"/>
            <a:ext cx="6557960" cy="4678204"/>
          </a:xfrm>
          <a:prstGeom prst="rect">
            <a:avLst/>
          </a:prstGeom>
          <a:noFill/>
        </p:spPr>
        <p:txBody>
          <a:bodyPr wrap="square">
            <a:spAutoFit/>
          </a:bodyPr>
          <a:lstStyle/>
          <a:p>
            <a:endParaRPr lang="en-US" b="1" dirty="0"/>
          </a:p>
          <a:p>
            <a:r>
              <a:rPr lang="en-US" sz="2400" b="1" dirty="0">
                <a:highlight>
                  <a:srgbClr val="FFFF00"/>
                </a:highlight>
              </a:rPr>
              <a:t>sort()</a:t>
            </a:r>
          </a:p>
          <a:p>
            <a:endParaRPr lang="en-US" b="1" dirty="0"/>
          </a:p>
          <a:p>
            <a:r>
              <a:rPr lang="en-US" b="1" dirty="0"/>
              <a:t>Sorts elements in a range, commonly used with containers like vectors or arrays.</a:t>
            </a:r>
          </a:p>
          <a:p>
            <a:endParaRPr lang="en-US" b="1" dirty="0"/>
          </a:p>
          <a:p>
            <a:r>
              <a:rPr lang="en-US" b="1" dirty="0"/>
              <a:t>Header:</a:t>
            </a:r>
          </a:p>
          <a:p>
            <a:pPr lvl="1"/>
            <a:endParaRPr lang="en-US" b="1" dirty="0"/>
          </a:p>
          <a:p>
            <a:pPr lvl="1"/>
            <a:r>
              <a:rPr lang="en-US" b="1" dirty="0"/>
              <a:t>Include &lt;algorithm&gt;.</a:t>
            </a:r>
          </a:p>
          <a:p>
            <a:endParaRPr lang="en-US" b="1" dirty="0"/>
          </a:p>
          <a:p>
            <a:endParaRPr lang="en-US" b="1" dirty="0"/>
          </a:p>
          <a:p>
            <a:endParaRPr lang="en-US" b="1" dirty="0"/>
          </a:p>
          <a:p>
            <a:r>
              <a:rPr lang="en-US" b="1" dirty="0"/>
              <a:t>Ex:</a:t>
            </a:r>
          </a:p>
          <a:p>
            <a:r>
              <a:rPr lang="en-US" b="1" dirty="0"/>
              <a:t>   </a:t>
            </a:r>
            <a:r>
              <a:rPr lang="en-US" sz="2000" b="1" dirty="0"/>
              <a:t>vector&lt;int&gt; </a:t>
            </a:r>
            <a:r>
              <a:rPr lang="en-US" sz="2000" b="1" dirty="0" err="1"/>
              <a:t>myVector</a:t>
            </a:r>
            <a:r>
              <a:rPr lang="en-US" sz="2000" b="1" dirty="0"/>
              <a:t> = {3, 1, 4, 1, 5, 9, 2, 6, 5, 3, 5};</a:t>
            </a:r>
            <a:endParaRPr lang="en-US" b="1" dirty="0"/>
          </a:p>
          <a:p>
            <a:r>
              <a:rPr lang="en-US" b="1" dirty="0"/>
              <a:t> </a:t>
            </a:r>
          </a:p>
          <a:p>
            <a:r>
              <a:rPr lang="en-US" sz="2000" b="1" dirty="0"/>
              <a:t>   sort(</a:t>
            </a:r>
            <a:r>
              <a:rPr lang="en-US" sz="2000" b="1" dirty="0" err="1"/>
              <a:t>myVector.begin</a:t>
            </a:r>
            <a:r>
              <a:rPr lang="en-US" sz="2000" b="1" dirty="0"/>
              <a:t>(), </a:t>
            </a:r>
            <a:r>
              <a:rPr lang="en-US" sz="2000" b="1" dirty="0" err="1"/>
              <a:t>myVector.end</a:t>
            </a:r>
            <a:r>
              <a:rPr lang="en-US" sz="2000" b="1" dirty="0"/>
              <a:t>());</a:t>
            </a:r>
          </a:p>
        </p:txBody>
      </p:sp>
      <p:sp>
        <p:nvSpPr>
          <p:cNvPr id="7" name="TextBox 6">
            <a:extLst>
              <a:ext uri="{FF2B5EF4-FFF2-40B4-BE49-F238E27FC236}">
                <a16:creationId xmlns:a16="http://schemas.microsoft.com/office/drawing/2014/main" id="{4ED74C52-28A5-6740-D924-DA6FAA866DFD}"/>
              </a:ext>
            </a:extLst>
          </p:cNvPr>
          <p:cNvSpPr txBox="1"/>
          <p:nvPr/>
        </p:nvSpPr>
        <p:spPr>
          <a:xfrm>
            <a:off x="6559550" y="616525"/>
            <a:ext cx="6903100" cy="6740307"/>
          </a:xfrm>
          <a:prstGeom prst="rect">
            <a:avLst/>
          </a:prstGeom>
          <a:solidFill>
            <a:schemeClr val="accent2">
              <a:lumMod val="20000"/>
              <a:lumOff val="80000"/>
            </a:schemeClr>
          </a:solidFill>
        </p:spPr>
        <p:txBody>
          <a:bodyPr wrap="square">
            <a:spAutoFit/>
          </a:bodyPr>
          <a:lstStyle/>
          <a:p>
            <a:r>
              <a:rPr lang="en-US" dirty="0"/>
              <a:t>#include &lt;iostream&gt;</a:t>
            </a:r>
          </a:p>
          <a:p>
            <a:r>
              <a:rPr lang="en-US" dirty="0"/>
              <a:t>#include &lt;vector&gt;</a:t>
            </a:r>
          </a:p>
          <a:p>
            <a:r>
              <a:rPr lang="en-US" dirty="0"/>
              <a:t>#include &lt;algorithm&gt;</a:t>
            </a:r>
          </a:p>
          <a:p>
            <a:endParaRPr lang="en-US" dirty="0"/>
          </a:p>
          <a:p>
            <a:r>
              <a:rPr lang="en-US" dirty="0"/>
              <a:t>int main() </a:t>
            </a:r>
          </a:p>
          <a:p>
            <a:r>
              <a:rPr lang="en-US" dirty="0"/>
              <a:t>{</a:t>
            </a:r>
          </a:p>
          <a:p>
            <a:r>
              <a:rPr lang="en-US" dirty="0"/>
              <a:t>    // Create a vector of integers</a:t>
            </a:r>
          </a:p>
          <a:p>
            <a:r>
              <a:rPr lang="en-US" dirty="0"/>
              <a:t>    </a:t>
            </a:r>
            <a:r>
              <a:rPr lang="en-US" b="1" dirty="0"/>
              <a:t>vector&lt;int&gt; </a:t>
            </a:r>
            <a:r>
              <a:rPr lang="en-US" b="1" dirty="0" err="1"/>
              <a:t>myVector</a:t>
            </a:r>
            <a:r>
              <a:rPr lang="en-US" b="1" dirty="0"/>
              <a:t> = {3, 1, 4, 1, 5, 9, 2, 6, 5, 3, 5};</a:t>
            </a:r>
          </a:p>
          <a:p>
            <a:endParaRPr lang="en-US" b="1" dirty="0"/>
          </a:p>
          <a:p>
            <a:r>
              <a:rPr lang="en-US" dirty="0"/>
              <a:t>    // Sort the vector</a:t>
            </a:r>
          </a:p>
          <a:p>
            <a:r>
              <a:rPr lang="en-US" b="1" dirty="0"/>
              <a:t>    sort(</a:t>
            </a:r>
            <a:r>
              <a:rPr lang="en-US" b="1" dirty="0" err="1"/>
              <a:t>myVector.begin</a:t>
            </a:r>
            <a:r>
              <a:rPr lang="en-US" b="1" dirty="0"/>
              <a:t>(), </a:t>
            </a:r>
            <a:r>
              <a:rPr lang="en-US" b="1" dirty="0" err="1"/>
              <a:t>myVector.end</a:t>
            </a:r>
            <a:r>
              <a:rPr lang="en-US" b="1" dirty="0"/>
              <a:t>());</a:t>
            </a:r>
          </a:p>
          <a:p>
            <a:endParaRPr lang="en-US" dirty="0"/>
          </a:p>
          <a:p>
            <a:r>
              <a:rPr lang="en-US" dirty="0"/>
              <a:t>    // Display the sorted vector</a:t>
            </a:r>
          </a:p>
          <a:p>
            <a:r>
              <a:rPr lang="en-US" dirty="0"/>
              <a:t>    cout &lt;&lt; "Sorted Vector: ";</a:t>
            </a:r>
          </a:p>
          <a:p>
            <a:endParaRPr lang="en-US" dirty="0"/>
          </a:p>
          <a:p>
            <a:r>
              <a:rPr lang="en-US" b="1" dirty="0"/>
              <a:t>    for (const auto &amp;element : </a:t>
            </a:r>
            <a:r>
              <a:rPr lang="en-US" b="1" dirty="0" err="1"/>
              <a:t>myVector</a:t>
            </a:r>
            <a:r>
              <a:rPr lang="en-US" b="1" dirty="0"/>
              <a:t>) {</a:t>
            </a:r>
          </a:p>
          <a:p>
            <a:r>
              <a:rPr lang="en-US" dirty="0"/>
              <a:t>        cout &lt;&lt; element &lt;&lt; " ";</a:t>
            </a:r>
          </a:p>
          <a:p>
            <a:r>
              <a:rPr lang="en-US" dirty="0"/>
              <a:t>    }</a:t>
            </a:r>
          </a:p>
          <a:p>
            <a:r>
              <a:rPr lang="en-US" dirty="0"/>
              <a:t>    cout &lt;&lt; std::</a:t>
            </a:r>
            <a:r>
              <a:rPr lang="en-US" dirty="0" err="1"/>
              <a:t>endl</a:t>
            </a:r>
            <a:r>
              <a:rPr lang="en-US" dirty="0"/>
              <a:t>;</a:t>
            </a:r>
          </a:p>
          <a:p>
            <a:endParaRPr lang="en-US" dirty="0"/>
          </a:p>
          <a:p>
            <a:r>
              <a:rPr lang="en-US" dirty="0"/>
              <a:t>    return 0;</a:t>
            </a:r>
          </a:p>
          <a:p>
            <a:r>
              <a:rPr lang="en-US" dirty="0"/>
              <a:t>}</a:t>
            </a:r>
          </a:p>
          <a:p>
            <a:endParaRPr lang="en-US" dirty="0"/>
          </a:p>
          <a:p>
            <a:endParaRPr lang="en-US" dirty="0"/>
          </a:p>
        </p:txBody>
      </p:sp>
    </p:spTree>
    <p:extLst>
      <p:ext uri="{BB962C8B-B14F-4D97-AF65-F5344CB8AC3E}">
        <p14:creationId xmlns:p14="http://schemas.microsoft.com/office/powerpoint/2010/main" val="1615815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94EE4F-EBF4-2C1D-BC06-CE987EEB375D}"/>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dirty="0"/>
              <a:t>find()</a:t>
            </a:r>
            <a:r>
              <a:rPr lang="en-US" sz="3200" b="1" kern="0" spc="-10" dirty="0">
                <a:solidFill>
                  <a:srgbClr val="FF0000"/>
                </a:solidFill>
              </a:rPr>
              <a:t> </a:t>
            </a:r>
            <a:endParaRPr lang="en-US" sz="2000" b="1" kern="0" spc="15" dirty="0">
              <a:solidFill>
                <a:srgbClr val="FF0000"/>
              </a:solidFill>
            </a:endParaRPr>
          </a:p>
        </p:txBody>
      </p:sp>
      <p:sp>
        <p:nvSpPr>
          <p:cNvPr id="15" name="TextBox 14">
            <a:extLst>
              <a:ext uri="{FF2B5EF4-FFF2-40B4-BE49-F238E27FC236}">
                <a16:creationId xmlns:a16="http://schemas.microsoft.com/office/drawing/2014/main" id="{E8FF0886-1D99-FF17-2CCF-E0841E25DEE3}"/>
              </a:ext>
            </a:extLst>
          </p:cNvPr>
          <p:cNvSpPr txBox="1"/>
          <p:nvPr/>
        </p:nvSpPr>
        <p:spPr>
          <a:xfrm>
            <a:off x="1590" y="616525"/>
            <a:ext cx="6410322" cy="6309420"/>
          </a:xfrm>
          <a:prstGeom prst="rect">
            <a:avLst/>
          </a:prstGeom>
          <a:noFill/>
        </p:spPr>
        <p:txBody>
          <a:bodyPr wrap="square">
            <a:spAutoFit/>
          </a:bodyPr>
          <a:lstStyle/>
          <a:p>
            <a:r>
              <a:rPr lang="en-US" sz="2400" b="1" dirty="0">
                <a:solidFill>
                  <a:srgbClr val="FF0000"/>
                </a:solidFill>
              </a:rPr>
              <a:t>find() </a:t>
            </a:r>
          </a:p>
          <a:p>
            <a:endParaRPr lang="en-US" b="1" dirty="0"/>
          </a:p>
          <a:p>
            <a:r>
              <a:rPr lang="en-US" b="1" dirty="0"/>
              <a:t>	find() is a C++ Standard Template Library (STL) algorithm used for searching a specified value in a given range.</a:t>
            </a:r>
          </a:p>
          <a:p>
            <a:endParaRPr lang="en-US" b="1" dirty="0"/>
          </a:p>
          <a:p>
            <a:r>
              <a:rPr lang="en-US" b="1" dirty="0"/>
              <a:t>Syntax:</a:t>
            </a:r>
          </a:p>
          <a:p>
            <a:r>
              <a:rPr lang="en-US" b="1" dirty="0"/>
              <a:t>      #include &lt;algorithm&gt;</a:t>
            </a:r>
          </a:p>
          <a:p>
            <a:pPr lvl="1"/>
            <a:r>
              <a:rPr lang="en-US" b="1" dirty="0"/>
              <a:t>iterator find(first, last, value);</a:t>
            </a:r>
          </a:p>
          <a:p>
            <a:endParaRPr lang="en-US" b="1" dirty="0"/>
          </a:p>
          <a:p>
            <a:r>
              <a:rPr lang="en-US" b="1" dirty="0"/>
              <a:t>Parameters:</a:t>
            </a:r>
          </a:p>
          <a:p>
            <a:pPr lvl="1"/>
            <a:r>
              <a:rPr lang="en-US" b="1" dirty="0"/>
              <a:t>first</a:t>
            </a:r>
            <a:r>
              <a:rPr lang="en-US" dirty="0"/>
              <a:t>: Iterator pointing to the beginning of the range.</a:t>
            </a:r>
          </a:p>
          <a:p>
            <a:pPr lvl="1"/>
            <a:r>
              <a:rPr lang="en-US" b="1" dirty="0"/>
              <a:t>last</a:t>
            </a:r>
            <a:r>
              <a:rPr lang="en-US" dirty="0"/>
              <a:t>: Iterator pointing to the end of the range.</a:t>
            </a:r>
          </a:p>
          <a:p>
            <a:pPr lvl="1"/>
            <a:r>
              <a:rPr lang="en-US" b="1" dirty="0"/>
              <a:t>value</a:t>
            </a:r>
            <a:r>
              <a:rPr lang="en-US" dirty="0"/>
              <a:t>: Value to be searched for in the range.</a:t>
            </a:r>
          </a:p>
          <a:p>
            <a:pPr lvl="1"/>
            <a:endParaRPr lang="en-US" b="1" dirty="0"/>
          </a:p>
          <a:p>
            <a:pPr lvl="1"/>
            <a:r>
              <a:rPr lang="en-US" sz="1800" b="1" dirty="0">
                <a:solidFill>
                  <a:srgbClr val="FF0000"/>
                </a:solidFill>
              </a:rPr>
              <a:t>auto it = find(</a:t>
            </a:r>
            <a:r>
              <a:rPr lang="en-US" sz="1800" b="1" dirty="0" err="1">
                <a:solidFill>
                  <a:srgbClr val="FF0000"/>
                </a:solidFill>
              </a:rPr>
              <a:t>myVector.begin</a:t>
            </a:r>
            <a:r>
              <a:rPr lang="en-US" sz="1800" b="1" dirty="0">
                <a:solidFill>
                  <a:srgbClr val="FF0000"/>
                </a:solidFill>
              </a:rPr>
              <a:t>(), </a:t>
            </a:r>
            <a:r>
              <a:rPr lang="en-US" sz="1800" b="1" dirty="0" err="1">
                <a:solidFill>
                  <a:srgbClr val="FF0000"/>
                </a:solidFill>
              </a:rPr>
              <a:t>myVector.end</a:t>
            </a:r>
            <a:r>
              <a:rPr lang="en-US" sz="1800" b="1" dirty="0">
                <a:solidFill>
                  <a:srgbClr val="FF0000"/>
                </a:solidFill>
              </a:rPr>
              <a:t>(), target);</a:t>
            </a:r>
          </a:p>
          <a:p>
            <a:pPr lvl="1"/>
            <a:endParaRPr lang="en-US" b="1" dirty="0"/>
          </a:p>
          <a:p>
            <a:r>
              <a:rPr lang="en-US" b="1" dirty="0"/>
              <a:t>Return Value:</a:t>
            </a:r>
          </a:p>
          <a:p>
            <a:endParaRPr lang="en-US" b="1" dirty="0"/>
          </a:p>
          <a:p>
            <a:pPr lvl="1"/>
            <a:r>
              <a:rPr lang="en-US" b="1" dirty="0"/>
              <a:t>Returns an iterator pointing to the first occurrence of the specified value in the range. If the value is not found, it returns the iterator last.</a:t>
            </a:r>
          </a:p>
          <a:p>
            <a:pPr lvl="1"/>
            <a:endParaRPr lang="en-US" sz="2000" b="1" dirty="0"/>
          </a:p>
        </p:txBody>
      </p:sp>
      <p:sp>
        <p:nvSpPr>
          <p:cNvPr id="7" name="TextBox 6">
            <a:extLst>
              <a:ext uri="{FF2B5EF4-FFF2-40B4-BE49-F238E27FC236}">
                <a16:creationId xmlns:a16="http://schemas.microsoft.com/office/drawing/2014/main" id="{4ED74C52-28A5-6740-D924-DA6FAA866DFD}"/>
              </a:ext>
            </a:extLst>
          </p:cNvPr>
          <p:cNvSpPr txBox="1"/>
          <p:nvPr/>
        </p:nvSpPr>
        <p:spPr>
          <a:xfrm>
            <a:off x="6411912" y="616525"/>
            <a:ext cx="7050738" cy="6740307"/>
          </a:xfrm>
          <a:prstGeom prst="rect">
            <a:avLst/>
          </a:prstGeom>
          <a:solidFill>
            <a:schemeClr val="accent2">
              <a:lumMod val="20000"/>
              <a:lumOff val="80000"/>
            </a:schemeClr>
          </a:solidFill>
        </p:spPr>
        <p:txBody>
          <a:bodyPr wrap="square">
            <a:spAutoFit/>
          </a:bodyPr>
          <a:lstStyle/>
          <a:p>
            <a:r>
              <a:rPr lang="en-US" dirty="0"/>
              <a:t>#include &lt;iostream&gt;</a:t>
            </a:r>
          </a:p>
          <a:p>
            <a:r>
              <a:rPr lang="en-US" dirty="0"/>
              <a:t>#include &lt;algorithm&gt;</a:t>
            </a:r>
          </a:p>
          <a:p>
            <a:r>
              <a:rPr lang="en-US" dirty="0"/>
              <a:t>#include &lt;vector&gt;</a:t>
            </a:r>
          </a:p>
          <a:p>
            <a:r>
              <a:rPr lang="en-US" dirty="0"/>
              <a:t>using namespace std;  </a:t>
            </a:r>
          </a:p>
          <a:p>
            <a:r>
              <a:rPr lang="en-US" dirty="0"/>
              <a:t>int main() {</a:t>
            </a:r>
          </a:p>
          <a:p>
            <a:r>
              <a:rPr lang="en-US" dirty="0"/>
              <a:t>    // Create a vector of integers</a:t>
            </a:r>
          </a:p>
          <a:p>
            <a:r>
              <a:rPr lang="en-US" dirty="0"/>
              <a:t>    </a:t>
            </a:r>
            <a:r>
              <a:rPr lang="en-US" b="1" dirty="0"/>
              <a:t>vector&lt;int&gt; </a:t>
            </a:r>
            <a:r>
              <a:rPr lang="en-US" b="1" dirty="0" err="1"/>
              <a:t>myVector</a:t>
            </a:r>
            <a:r>
              <a:rPr lang="en-US" b="1" dirty="0"/>
              <a:t> = {1, 3, 5, 7, 9, 11, 13, 15};</a:t>
            </a:r>
          </a:p>
          <a:p>
            <a:endParaRPr lang="en-US" dirty="0"/>
          </a:p>
          <a:p>
            <a:r>
              <a:rPr lang="en-US" dirty="0"/>
              <a:t>    // Element to search for</a:t>
            </a:r>
          </a:p>
          <a:p>
            <a:r>
              <a:rPr lang="en-US" b="1" dirty="0"/>
              <a:t>    int target = 7;</a:t>
            </a:r>
          </a:p>
          <a:p>
            <a:r>
              <a:rPr lang="en-US" dirty="0"/>
              <a:t>    // Use std::find to search for the element</a:t>
            </a:r>
          </a:p>
          <a:p>
            <a:endParaRPr lang="en-US" dirty="0"/>
          </a:p>
          <a:p>
            <a:r>
              <a:rPr lang="en-US" dirty="0"/>
              <a:t>    </a:t>
            </a:r>
            <a:r>
              <a:rPr lang="en-US" b="1" dirty="0"/>
              <a:t>auto it = find(</a:t>
            </a:r>
            <a:r>
              <a:rPr lang="en-US" b="1" dirty="0" err="1"/>
              <a:t>myVector.begin</a:t>
            </a:r>
            <a:r>
              <a:rPr lang="en-US" b="1" dirty="0"/>
              <a:t>(), </a:t>
            </a:r>
            <a:r>
              <a:rPr lang="en-US" b="1" dirty="0" err="1"/>
              <a:t>myVector.end</a:t>
            </a:r>
            <a:r>
              <a:rPr lang="en-US" b="1" dirty="0"/>
              <a:t>(), target);</a:t>
            </a:r>
          </a:p>
          <a:p>
            <a:endParaRPr lang="en-US" dirty="0"/>
          </a:p>
          <a:p>
            <a:r>
              <a:rPr lang="en-US" dirty="0"/>
              <a:t>    // Check if the element was found</a:t>
            </a:r>
          </a:p>
          <a:p>
            <a:r>
              <a:rPr lang="en-US" b="1" dirty="0"/>
              <a:t>   if (it != </a:t>
            </a:r>
            <a:r>
              <a:rPr lang="en-US" b="1" dirty="0" err="1"/>
              <a:t>myVector.end</a:t>
            </a:r>
            <a:r>
              <a:rPr lang="en-US" b="1" dirty="0"/>
              <a:t>())</a:t>
            </a:r>
          </a:p>
          <a:p>
            <a:r>
              <a:rPr lang="en-US" dirty="0"/>
              <a:t>   {</a:t>
            </a:r>
          </a:p>
          <a:p>
            <a:r>
              <a:rPr lang="en-US" dirty="0"/>
              <a:t>        cout &lt;&lt; "Element " &lt;&lt; target &lt;&lt; " found at index " &lt;&lt; </a:t>
            </a:r>
            <a:r>
              <a:rPr lang="en-US" b="1" dirty="0"/>
              <a:t>distance(</a:t>
            </a:r>
            <a:r>
              <a:rPr lang="en-US" b="1" dirty="0" err="1"/>
              <a:t>myVector.begin</a:t>
            </a:r>
            <a:r>
              <a:rPr lang="en-US" b="1" dirty="0"/>
              <a:t>(), it) &lt;&lt; </a:t>
            </a:r>
            <a:r>
              <a:rPr lang="en-US" b="1" dirty="0" err="1"/>
              <a:t>endl</a:t>
            </a:r>
            <a:r>
              <a:rPr lang="en-US" b="1" dirty="0"/>
              <a:t>;</a:t>
            </a:r>
          </a:p>
          <a:p>
            <a:r>
              <a:rPr lang="en-US" dirty="0"/>
              <a:t>    } else {</a:t>
            </a:r>
          </a:p>
          <a:p>
            <a:r>
              <a:rPr lang="en-US" dirty="0"/>
              <a:t>        cout &lt;&lt; "Element " &lt;&lt; target &lt;&lt; " not found in the vector" &lt;&lt; </a:t>
            </a:r>
            <a:r>
              <a:rPr lang="en-US" dirty="0" err="1"/>
              <a:t>endl</a:t>
            </a:r>
            <a:r>
              <a:rPr lang="en-US" dirty="0"/>
              <a:t>;</a:t>
            </a:r>
          </a:p>
          <a:p>
            <a:r>
              <a:rPr lang="en-US" dirty="0"/>
              <a:t>    }</a:t>
            </a:r>
          </a:p>
          <a:p>
            <a:r>
              <a:rPr lang="en-US" dirty="0"/>
              <a:t>    return 0;</a:t>
            </a:r>
          </a:p>
          <a:p>
            <a:r>
              <a:rPr lang="en-US" dirty="0"/>
              <a:t>}</a:t>
            </a:r>
          </a:p>
        </p:txBody>
      </p:sp>
    </p:spTree>
    <p:extLst>
      <p:ext uri="{BB962C8B-B14F-4D97-AF65-F5344CB8AC3E}">
        <p14:creationId xmlns:p14="http://schemas.microsoft.com/office/powerpoint/2010/main" val="1090992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94EE4F-EBF4-2C1D-BC06-CE987EEB375D}"/>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kern="0" spc="-10" dirty="0">
                <a:solidFill>
                  <a:srgbClr val="FF0000"/>
                </a:solidFill>
              </a:rPr>
              <a:t>Lists</a:t>
            </a:r>
            <a:endParaRPr lang="en-US" sz="2000" b="1" kern="0" spc="15" dirty="0">
              <a:solidFill>
                <a:srgbClr val="FF0000"/>
              </a:solidFill>
            </a:endParaRPr>
          </a:p>
        </p:txBody>
      </p:sp>
      <p:sp>
        <p:nvSpPr>
          <p:cNvPr id="15" name="TextBox 14">
            <a:extLst>
              <a:ext uri="{FF2B5EF4-FFF2-40B4-BE49-F238E27FC236}">
                <a16:creationId xmlns:a16="http://schemas.microsoft.com/office/drawing/2014/main" id="{E8FF0886-1D99-FF17-2CCF-E0841E25DEE3}"/>
              </a:ext>
            </a:extLst>
          </p:cNvPr>
          <p:cNvSpPr txBox="1"/>
          <p:nvPr/>
        </p:nvSpPr>
        <p:spPr>
          <a:xfrm>
            <a:off x="1590" y="616525"/>
            <a:ext cx="6557960" cy="6001643"/>
          </a:xfrm>
          <a:prstGeom prst="rect">
            <a:avLst/>
          </a:prstGeom>
          <a:noFill/>
        </p:spPr>
        <p:txBody>
          <a:bodyPr wrap="square">
            <a:spAutoFit/>
          </a:bodyPr>
          <a:lstStyle/>
          <a:p>
            <a:pPr marL="285750" indent="-285750">
              <a:buFont typeface="Wingdings" panose="05000000000000000000" pitchFamily="2" charset="2"/>
              <a:buChar char="§"/>
            </a:pPr>
            <a:r>
              <a:rPr lang="en-US" sz="2400" b="1" dirty="0"/>
              <a:t>Lists </a:t>
            </a:r>
            <a:r>
              <a:rPr lang="en-US" sz="2400" dirty="0"/>
              <a:t>are one of the </a:t>
            </a:r>
            <a:r>
              <a:rPr lang="en-US" sz="2400" b="1" dirty="0">
                <a:solidFill>
                  <a:srgbClr val="FF0000"/>
                </a:solidFill>
              </a:rPr>
              <a:t>sequence containers </a:t>
            </a:r>
            <a:r>
              <a:rPr lang="en-US" sz="2400" dirty="0"/>
              <a:t>available in C++ STL that store elements in </a:t>
            </a:r>
            <a:r>
              <a:rPr lang="en-US" sz="2400" b="1" dirty="0"/>
              <a:t>a non-contiguous manner. </a:t>
            </a:r>
          </a:p>
          <a:p>
            <a:endParaRPr lang="en-US" sz="2400" b="1" dirty="0"/>
          </a:p>
          <a:p>
            <a:pPr marL="285750" indent="-285750">
              <a:buFont typeface="Wingdings" panose="05000000000000000000" pitchFamily="2" charset="2"/>
              <a:buChar char="§"/>
            </a:pPr>
            <a:r>
              <a:rPr lang="en-US" sz="2400" dirty="0"/>
              <a:t>It permits </a:t>
            </a:r>
            <a:r>
              <a:rPr lang="en-US" sz="2400" b="1" dirty="0">
                <a:solidFill>
                  <a:srgbClr val="FF0000"/>
                </a:solidFill>
              </a:rPr>
              <a:t>iteration in both directions</a:t>
            </a:r>
            <a:r>
              <a:rPr lang="en-US" sz="2400" dirty="0"/>
              <a:t>.</a:t>
            </a:r>
          </a:p>
          <a:p>
            <a:endParaRPr lang="en-US" sz="2400" dirty="0"/>
          </a:p>
          <a:p>
            <a:endParaRPr lang="en-US" sz="2400" dirty="0"/>
          </a:p>
          <a:p>
            <a:endParaRPr lang="en-US" sz="2400" dirty="0"/>
          </a:p>
          <a:p>
            <a:endParaRPr lang="en-US" sz="2400" dirty="0"/>
          </a:p>
          <a:p>
            <a:pPr marL="285750" indent="-285750">
              <a:buFont typeface="Wingdings" panose="05000000000000000000" pitchFamily="2" charset="2"/>
              <a:buChar char="§"/>
            </a:pPr>
            <a:r>
              <a:rPr lang="en-US" sz="2400" b="1" dirty="0"/>
              <a:t>Insert and remove operations anywhere </a:t>
            </a:r>
            <a:r>
              <a:rPr lang="en-US" sz="2400" dirty="0"/>
              <a:t>inside the sequence are completed in constant time.</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List containers are constructed as </a:t>
            </a:r>
            <a:r>
              <a:rPr lang="en-US" sz="2400" b="1" dirty="0">
                <a:solidFill>
                  <a:srgbClr val="FF0000"/>
                </a:solidFill>
              </a:rPr>
              <a:t>doubly-linked lists</a:t>
            </a:r>
            <a:r>
              <a:rPr lang="en-US" sz="2400" b="1" dirty="0"/>
              <a:t>,</a:t>
            </a:r>
            <a:r>
              <a:rPr lang="en-US" sz="2400" dirty="0"/>
              <a:t> which allow each of the elements, they contain to be stored in non-continuous memory locations</a:t>
            </a:r>
          </a:p>
        </p:txBody>
      </p:sp>
      <p:sp>
        <p:nvSpPr>
          <p:cNvPr id="7" name="TextBox 6">
            <a:extLst>
              <a:ext uri="{FF2B5EF4-FFF2-40B4-BE49-F238E27FC236}">
                <a16:creationId xmlns:a16="http://schemas.microsoft.com/office/drawing/2014/main" id="{4ED74C52-28A5-6740-D924-DA6FAA866DFD}"/>
              </a:ext>
            </a:extLst>
          </p:cNvPr>
          <p:cNvSpPr txBox="1"/>
          <p:nvPr/>
        </p:nvSpPr>
        <p:spPr>
          <a:xfrm>
            <a:off x="6559550" y="616525"/>
            <a:ext cx="6903100" cy="5539978"/>
          </a:xfrm>
          <a:prstGeom prst="rect">
            <a:avLst/>
          </a:prstGeom>
          <a:solidFill>
            <a:schemeClr val="accent2">
              <a:lumMod val="20000"/>
              <a:lumOff val="80000"/>
            </a:schemeClr>
          </a:solidFill>
        </p:spPr>
        <p:txBody>
          <a:bodyPr wrap="square">
            <a:spAutoFit/>
          </a:bodyPr>
          <a:lstStyle/>
          <a:p>
            <a:r>
              <a:rPr lang="en-US" sz="2400" b="1" i="0" u="sng" dirty="0">
                <a:effectLst/>
                <a:latin typeface="__Source_Sans_Pro_fea366"/>
              </a:rPr>
              <a:t>List Syntax</a:t>
            </a:r>
          </a:p>
          <a:p>
            <a:endParaRPr lang="en-US" sz="2200" dirty="0"/>
          </a:p>
          <a:p>
            <a:r>
              <a:rPr lang="en-US" sz="2200" dirty="0"/>
              <a:t>  </a:t>
            </a:r>
            <a:r>
              <a:rPr lang="en-US" sz="2200" b="1" dirty="0"/>
              <a:t>list &lt;</a:t>
            </a:r>
            <a:r>
              <a:rPr lang="en-US" sz="2200" b="1" dirty="0" err="1"/>
              <a:t>data_type</a:t>
            </a:r>
            <a:r>
              <a:rPr lang="en-US" sz="2200" b="1" dirty="0"/>
              <a:t>&gt; </a:t>
            </a:r>
            <a:r>
              <a:rPr lang="en-US" sz="2200" b="1" dirty="0" err="1"/>
              <a:t>list_name</a:t>
            </a:r>
            <a:r>
              <a:rPr lang="en-US" sz="2200" b="1" dirty="0"/>
              <a:t>; //</a:t>
            </a:r>
            <a:r>
              <a:rPr lang="en-US" sz="2200" b="1" dirty="0" err="1"/>
              <a:t>cretes</a:t>
            </a:r>
            <a:r>
              <a:rPr lang="en-US" sz="2200" b="1" dirty="0"/>
              <a:t> an empty list</a:t>
            </a:r>
          </a:p>
          <a:p>
            <a:endParaRPr lang="en-US" sz="2200" b="1" dirty="0"/>
          </a:p>
          <a:p>
            <a:r>
              <a:rPr lang="en-US" sz="2200" b="1" dirty="0"/>
              <a:t>  list&lt;int&gt; l;</a:t>
            </a:r>
          </a:p>
          <a:p>
            <a:r>
              <a:rPr lang="en-US" sz="2200" b="1" dirty="0"/>
              <a:t>  list&lt;int&gt; l1 = { 10, 20, 30 };</a:t>
            </a:r>
          </a:p>
          <a:p>
            <a:endParaRPr lang="en-US" sz="2200" b="1" dirty="0"/>
          </a:p>
          <a:p>
            <a:endParaRPr lang="en-US" sz="2200" b="1" dirty="0"/>
          </a:p>
          <a:p>
            <a:endParaRPr lang="en-US" sz="2200" b="1" dirty="0"/>
          </a:p>
          <a:p>
            <a:r>
              <a:rPr lang="en-US" sz="2200" b="1" u="sng" dirty="0"/>
              <a:t>Initialization of list</a:t>
            </a:r>
          </a:p>
          <a:p>
            <a:endParaRPr lang="en-US" sz="2200" b="1" dirty="0"/>
          </a:p>
          <a:p>
            <a:r>
              <a:rPr lang="en-US" sz="2200" b="1" dirty="0"/>
              <a:t>list&lt;int&gt;  </a:t>
            </a:r>
            <a:r>
              <a:rPr lang="en-US" sz="2200" b="1" dirty="0" err="1"/>
              <a:t>new_list</a:t>
            </a:r>
            <a:r>
              <a:rPr lang="en-US" sz="2200" b="1" dirty="0"/>
              <a:t>{1,2,3,4};  </a:t>
            </a:r>
          </a:p>
          <a:p>
            <a:r>
              <a:rPr lang="en-US" sz="2200" b="1" dirty="0"/>
              <a:t>                or</a:t>
            </a:r>
          </a:p>
          <a:p>
            <a:r>
              <a:rPr lang="en-US" sz="2200" b="1" dirty="0"/>
              <a:t>list&lt;int&gt; </a:t>
            </a:r>
            <a:r>
              <a:rPr lang="en-US" sz="2200" b="1" dirty="0" err="1"/>
              <a:t>new_list</a:t>
            </a:r>
            <a:r>
              <a:rPr lang="en-US" sz="2200" b="1" dirty="0"/>
              <a:t> = {1,2,3,4}; </a:t>
            </a:r>
          </a:p>
          <a:p>
            <a:endParaRPr lang="en-US" sz="2200" b="1" dirty="0"/>
          </a:p>
          <a:p>
            <a:endParaRPr lang="en-US" sz="2200" b="1" dirty="0"/>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8C5968F0-5365-4D39-0B88-6D5A1E7D1CEC}"/>
                  </a:ext>
                </a:extLst>
              </p14:cNvPr>
              <p14:cNvContentPartPr/>
              <p14:nvPr/>
            </p14:nvContentPartPr>
            <p14:xfrm>
              <a:off x="4503126" y="3393097"/>
              <a:ext cx="57960" cy="40320"/>
            </p14:xfrm>
          </p:contentPart>
        </mc:Choice>
        <mc:Fallback xmlns="">
          <p:pic>
            <p:nvPicPr>
              <p:cNvPr id="10" name="Ink 9">
                <a:extLst>
                  <a:ext uri="{FF2B5EF4-FFF2-40B4-BE49-F238E27FC236}">
                    <a16:creationId xmlns:a16="http://schemas.microsoft.com/office/drawing/2014/main" id="{8C5968F0-5365-4D39-0B88-6D5A1E7D1CEC}"/>
                  </a:ext>
                </a:extLst>
              </p:cNvPr>
              <p:cNvPicPr/>
              <p:nvPr/>
            </p:nvPicPr>
            <p:blipFill>
              <a:blip r:embed="rId15"/>
              <a:stretch>
                <a:fillRect/>
              </a:stretch>
            </p:blipFill>
            <p:spPr>
              <a:xfrm>
                <a:off x="4494126" y="3384457"/>
                <a:ext cx="75600" cy="57960"/>
              </a:xfrm>
              <a:prstGeom prst="rect">
                <a:avLst/>
              </a:prstGeom>
            </p:spPr>
          </p:pic>
        </mc:Fallback>
      </mc:AlternateContent>
      <p:pic>
        <p:nvPicPr>
          <p:cNvPr id="16" name="Picture 15">
            <a:extLst>
              <a:ext uri="{FF2B5EF4-FFF2-40B4-BE49-F238E27FC236}">
                <a16:creationId xmlns:a16="http://schemas.microsoft.com/office/drawing/2014/main" id="{A706579D-922D-EFAB-8CF4-7509DA3540AB}"/>
              </a:ext>
            </a:extLst>
          </p:cNvPr>
          <p:cNvPicPr>
            <a:picLocks noChangeAspect="1"/>
          </p:cNvPicPr>
          <p:nvPr/>
        </p:nvPicPr>
        <p:blipFill>
          <a:blip r:embed="rId16"/>
          <a:stretch>
            <a:fillRect/>
          </a:stretch>
        </p:blipFill>
        <p:spPr>
          <a:xfrm>
            <a:off x="1154112" y="2733633"/>
            <a:ext cx="5065837" cy="830465"/>
          </a:xfrm>
          <a:prstGeom prst="rect">
            <a:avLst/>
          </a:prstGeom>
        </p:spPr>
      </p:pic>
      <p:pic>
        <p:nvPicPr>
          <p:cNvPr id="18" name="Picture 17">
            <a:extLst>
              <a:ext uri="{FF2B5EF4-FFF2-40B4-BE49-F238E27FC236}">
                <a16:creationId xmlns:a16="http://schemas.microsoft.com/office/drawing/2014/main" id="{4EF0D917-5B13-70F8-2DAB-3539142C9288}"/>
              </a:ext>
            </a:extLst>
          </p:cNvPr>
          <p:cNvPicPr>
            <a:picLocks noChangeAspect="1"/>
          </p:cNvPicPr>
          <p:nvPr/>
        </p:nvPicPr>
        <p:blipFill>
          <a:blip r:embed="rId17"/>
          <a:stretch>
            <a:fillRect/>
          </a:stretch>
        </p:blipFill>
        <p:spPr>
          <a:xfrm>
            <a:off x="347846" y="2901216"/>
            <a:ext cx="876300" cy="495300"/>
          </a:xfrm>
          <a:prstGeom prst="rect">
            <a:avLst/>
          </a:prstGeom>
        </p:spPr>
      </p:pic>
    </p:spTree>
    <p:extLst>
      <p:ext uri="{BB962C8B-B14F-4D97-AF65-F5344CB8AC3E}">
        <p14:creationId xmlns:p14="http://schemas.microsoft.com/office/powerpoint/2010/main" val="465145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94EE4F-EBF4-2C1D-BC06-CE987EEB375D}"/>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kern="0" spc="-10" dirty="0">
                <a:solidFill>
                  <a:srgbClr val="FF0000"/>
                </a:solidFill>
              </a:rPr>
              <a:t>Lists</a:t>
            </a:r>
            <a:endParaRPr lang="en-US" sz="2000" b="1" kern="0" spc="15" dirty="0">
              <a:solidFill>
                <a:srgbClr val="FF0000"/>
              </a:solidFill>
            </a:endParaRPr>
          </a:p>
        </p:txBody>
      </p:sp>
      <p:sp>
        <p:nvSpPr>
          <p:cNvPr id="15" name="TextBox 14">
            <a:extLst>
              <a:ext uri="{FF2B5EF4-FFF2-40B4-BE49-F238E27FC236}">
                <a16:creationId xmlns:a16="http://schemas.microsoft.com/office/drawing/2014/main" id="{E8FF0886-1D99-FF17-2CCF-E0841E25DEE3}"/>
              </a:ext>
            </a:extLst>
          </p:cNvPr>
          <p:cNvSpPr txBox="1"/>
          <p:nvPr/>
        </p:nvSpPr>
        <p:spPr>
          <a:xfrm>
            <a:off x="1589" y="616525"/>
            <a:ext cx="6715123" cy="7048083"/>
          </a:xfrm>
          <a:prstGeom prst="rect">
            <a:avLst/>
          </a:prstGeom>
          <a:noFill/>
        </p:spPr>
        <p:txBody>
          <a:bodyPr wrap="square">
            <a:spAutoFit/>
          </a:bodyPr>
          <a:lstStyle/>
          <a:p>
            <a:r>
              <a:rPr lang="en-US" sz="2800" b="1" i="0" u="sng" dirty="0">
                <a:effectLst/>
                <a:latin typeface="__Source_Sans_Pro_fea366"/>
              </a:rPr>
              <a:t>Creating and Displaying List:</a:t>
            </a:r>
          </a:p>
          <a:p>
            <a:endParaRPr lang="en-US" sz="2400" dirty="0"/>
          </a:p>
          <a:p>
            <a:r>
              <a:rPr lang="en-US" sz="2000" dirty="0"/>
              <a:t>  </a:t>
            </a:r>
            <a:r>
              <a:rPr lang="en-US" sz="2000" b="1" dirty="0">
                <a:solidFill>
                  <a:srgbClr val="FF0000"/>
                </a:solidFill>
                <a:highlight>
                  <a:srgbClr val="00FF00"/>
                </a:highlight>
              </a:rPr>
              <a:t>list &lt;</a:t>
            </a:r>
            <a:r>
              <a:rPr lang="en-US" sz="2000" b="1" dirty="0" err="1">
                <a:solidFill>
                  <a:srgbClr val="FF0000"/>
                </a:solidFill>
                <a:highlight>
                  <a:srgbClr val="00FF00"/>
                </a:highlight>
              </a:rPr>
              <a:t>data_type</a:t>
            </a:r>
            <a:r>
              <a:rPr lang="en-US" sz="2000" b="1" dirty="0">
                <a:solidFill>
                  <a:srgbClr val="FF0000"/>
                </a:solidFill>
                <a:highlight>
                  <a:srgbClr val="00FF00"/>
                </a:highlight>
              </a:rPr>
              <a:t>&gt; </a:t>
            </a:r>
            <a:r>
              <a:rPr lang="en-US" sz="2000" b="1" dirty="0" err="1">
                <a:solidFill>
                  <a:srgbClr val="FF0000"/>
                </a:solidFill>
                <a:highlight>
                  <a:srgbClr val="00FF00"/>
                </a:highlight>
              </a:rPr>
              <a:t>list_name</a:t>
            </a:r>
            <a:r>
              <a:rPr lang="en-US" sz="2000" b="1" dirty="0">
                <a:solidFill>
                  <a:srgbClr val="FF0000"/>
                </a:solidFill>
                <a:highlight>
                  <a:srgbClr val="00FF00"/>
                </a:highlight>
              </a:rPr>
              <a:t>;  //</a:t>
            </a:r>
            <a:r>
              <a:rPr lang="en-US" sz="2000" b="1" dirty="0" err="1">
                <a:solidFill>
                  <a:srgbClr val="FF0000"/>
                </a:solidFill>
                <a:highlight>
                  <a:srgbClr val="00FF00"/>
                </a:highlight>
              </a:rPr>
              <a:t>cretes</a:t>
            </a:r>
            <a:r>
              <a:rPr lang="en-US" sz="2000" b="1" dirty="0">
                <a:solidFill>
                  <a:srgbClr val="FF0000"/>
                </a:solidFill>
                <a:highlight>
                  <a:srgbClr val="00FF00"/>
                </a:highlight>
              </a:rPr>
              <a:t> an empty list</a:t>
            </a:r>
          </a:p>
          <a:p>
            <a:endParaRPr lang="en-US" sz="2000" b="1" dirty="0"/>
          </a:p>
          <a:p>
            <a:r>
              <a:rPr lang="en-US" sz="2000" b="1" dirty="0"/>
              <a:t>  list&lt;int&gt; l;</a:t>
            </a:r>
          </a:p>
          <a:p>
            <a:r>
              <a:rPr lang="en-US" sz="2000" b="1" dirty="0"/>
              <a:t>  list&lt;int&gt; l1 = { 10, 20, 30 };</a:t>
            </a:r>
          </a:p>
          <a:p>
            <a:endParaRPr lang="en-US" sz="2000" b="1" dirty="0"/>
          </a:p>
          <a:p>
            <a:r>
              <a:rPr lang="en-US" sz="2000" b="1" u="sng" dirty="0">
                <a:highlight>
                  <a:srgbClr val="00FF00"/>
                </a:highlight>
              </a:rPr>
              <a:t>Initialization of list</a:t>
            </a:r>
          </a:p>
          <a:p>
            <a:endParaRPr lang="en-US" sz="2000" b="1" dirty="0"/>
          </a:p>
          <a:p>
            <a:pPr lvl="1"/>
            <a:r>
              <a:rPr lang="en-US" sz="2000" b="1" dirty="0"/>
              <a:t>list&lt;int&gt;  </a:t>
            </a:r>
            <a:r>
              <a:rPr lang="en-US" sz="2000" b="1" dirty="0" err="1"/>
              <a:t>new_list</a:t>
            </a:r>
            <a:r>
              <a:rPr lang="en-US" sz="2000" b="1" dirty="0"/>
              <a:t>{1,2,3,4};  </a:t>
            </a:r>
          </a:p>
          <a:p>
            <a:r>
              <a:rPr lang="en-US" sz="2000" b="1" dirty="0"/>
              <a:t>                or</a:t>
            </a:r>
          </a:p>
          <a:p>
            <a:pPr lvl="1"/>
            <a:r>
              <a:rPr lang="en-US" sz="2000" b="1" dirty="0"/>
              <a:t>list&lt;int&gt; </a:t>
            </a:r>
            <a:r>
              <a:rPr lang="en-US" sz="2000" b="1" dirty="0" err="1"/>
              <a:t>new_list</a:t>
            </a:r>
            <a:r>
              <a:rPr lang="en-US" sz="2000" b="1" dirty="0"/>
              <a:t> = {1,2,3,4}; </a:t>
            </a:r>
          </a:p>
          <a:p>
            <a:endParaRPr lang="en-US" sz="2000" b="1" dirty="0"/>
          </a:p>
          <a:p>
            <a:r>
              <a:rPr lang="en-US" sz="2000" b="1" dirty="0">
                <a:solidFill>
                  <a:srgbClr val="FF0000"/>
                </a:solidFill>
              </a:rPr>
              <a:t>begin():</a:t>
            </a:r>
          </a:p>
          <a:p>
            <a:pPr lvl="1"/>
            <a:r>
              <a:rPr lang="en-US" sz="2000" b="1" dirty="0"/>
              <a:t>Used to point the first element of the list</a:t>
            </a:r>
          </a:p>
          <a:p>
            <a:pPr lvl="1"/>
            <a:r>
              <a:rPr lang="en-US" sz="2000" b="1" dirty="0">
                <a:solidFill>
                  <a:srgbClr val="FF0000"/>
                </a:solidFill>
              </a:rPr>
              <a:t>iterator it =</a:t>
            </a:r>
            <a:r>
              <a:rPr lang="en-US" sz="2000" b="1" dirty="0" err="1">
                <a:solidFill>
                  <a:srgbClr val="FF0000"/>
                </a:solidFill>
              </a:rPr>
              <a:t>l.begin</a:t>
            </a:r>
            <a:r>
              <a:rPr lang="en-US" sz="2000" b="1" dirty="0">
                <a:solidFill>
                  <a:srgbClr val="FF0000"/>
                </a:solidFill>
              </a:rPr>
              <a:t>();  </a:t>
            </a:r>
          </a:p>
          <a:p>
            <a:endParaRPr lang="en-US" sz="2000" b="1" dirty="0"/>
          </a:p>
          <a:p>
            <a:r>
              <a:rPr lang="en-US" sz="2000" b="1" dirty="0">
                <a:solidFill>
                  <a:srgbClr val="FF0000"/>
                </a:solidFill>
              </a:rPr>
              <a:t>end():</a:t>
            </a:r>
          </a:p>
          <a:p>
            <a:pPr lvl="1"/>
            <a:r>
              <a:rPr lang="en-US" sz="2000" b="1" dirty="0"/>
              <a:t>Returns an iterator referring to the past-last-element in the list container.</a:t>
            </a:r>
          </a:p>
          <a:p>
            <a:pPr lvl="1"/>
            <a:r>
              <a:rPr lang="en-US" sz="2000" b="1" dirty="0">
                <a:solidFill>
                  <a:srgbClr val="FF0000"/>
                </a:solidFill>
              </a:rPr>
              <a:t>iterator it=</a:t>
            </a:r>
            <a:r>
              <a:rPr lang="en-US" sz="2000" b="1" dirty="0" err="1">
                <a:solidFill>
                  <a:srgbClr val="FF0000"/>
                </a:solidFill>
              </a:rPr>
              <a:t>l.end</a:t>
            </a:r>
            <a:r>
              <a:rPr lang="en-US" sz="2000" b="1" dirty="0">
                <a:solidFill>
                  <a:srgbClr val="FF0000"/>
                </a:solidFill>
              </a:rPr>
              <a:t>()  </a:t>
            </a:r>
          </a:p>
          <a:p>
            <a:endParaRPr lang="en-US" sz="2000" b="1" dirty="0"/>
          </a:p>
        </p:txBody>
      </p:sp>
      <p:sp>
        <p:nvSpPr>
          <p:cNvPr id="3" name="TextBox 2">
            <a:extLst>
              <a:ext uri="{FF2B5EF4-FFF2-40B4-BE49-F238E27FC236}">
                <a16:creationId xmlns:a16="http://schemas.microsoft.com/office/drawing/2014/main" id="{12AA9077-4AF4-F56B-92BC-8F8BEA8B4499}"/>
              </a:ext>
            </a:extLst>
          </p:cNvPr>
          <p:cNvSpPr txBox="1"/>
          <p:nvPr/>
        </p:nvSpPr>
        <p:spPr>
          <a:xfrm>
            <a:off x="6788152" y="616524"/>
            <a:ext cx="6557960" cy="6524863"/>
          </a:xfrm>
          <a:prstGeom prst="rect">
            <a:avLst/>
          </a:prstGeom>
          <a:solidFill>
            <a:schemeClr val="accent4">
              <a:lumMod val="20000"/>
              <a:lumOff val="80000"/>
            </a:schemeClr>
          </a:solidFill>
        </p:spPr>
        <p:txBody>
          <a:bodyPr wrap="square">
            <a:spAutoFit/>
          </a:bodyPr>
          <a:lstStyle/>
          <a:p>
            <a:r>
              <a:rPr lang="en-US" sz="2000" dirty="0"/>
              <a:t>#include &lt;iostream&gt;</a:t>
            </a:r>
          </a:p>
          <a:p>
            <a:r>
              <a:rPr lang="en-US" sz="2000" dirty="0"/>
              <a:t>#include &lt;list&gt;</a:t>
            </a:r>
          </a:p>
          <a:p>
            <a:r>
              <a:rPr lang="en-US" sz="2000" dirty="0"/>
              <a:t>using namespace std;</a:t>
            </a:r>
          </a:p>
          <a:p>
            <a:r>
              <a:rPr lang="en-US" sz="2000" dirty="0"/>
              <a:t>int main() {</a:t>
            </a:r>
          </a:p>
          <a:p>
            <a:r>
              <a:rPr lang="en-US" sz="2000" dirty="0"/>
              <a:t>    // Create a list of integers</a:t>
            </a:r>
          </a:p>
          <a:p>
            <a:r>
              <a:rPr lang="en-US" sz="2000" dirty="0">
                <a:solidFill>
                  <a:srgbClr val="FF0000"/>
                </a:solidFill>
                <a:highlight>
                  <a:srgbClr val="FFFF00"/>
                </a:highlight>
              </a:rPr>
              <a:t>    </a:t>
            </a:r>
            <a:r>
              <a:rPr lang="en-US" sz="2000" b="1" dirty="0">
                <a:solidFill>
                  <a:srgbClr val="FF0000"/>
                </a:solidFill>
                <a:highlight>
                  <a:srgbClr val="FFFF00"/>
                </a:highlight>
              </a:rPr>
              <a:t>list&lt;int&gt; myList = {10, 20, 30, 40, 50};</a:t>
            </a:r>
          </a:p>
          <a:p>
            <a:endParaRPr lang="en-US" sz="2000" dirty="0"/>
          </a:p>
          <a:p>
            <a:r>
              <a:rPr lang="en-US" sz="2000" b="1" dirty="0"/>
              <a:t>    // Display the elements of the list using an iterator</a:t>
            </a:r>
          </a:p>
          <a:p>
            <a:r>
              <a:rPr lang="en-US" sz="2000" dirty="0"/>
              <a:t>    cout &lt;&lt; "Elements of the list: ";</a:t>
            </a:r>
          </a:p>
          <a:p>
            <a:r>
              <a:rPr lang="en-US" sz="2000" dirty="0"/>
              <a:t>    </a:t>
            </a:r>
            <a:r>
              <a:rPr lang="en-US" sz="2000" b="1" dirty="0"/>
              <a:t>for (auto it = </a:t>
            </a:r>
            <a:r>
              <a:rPr lang="en-US" sz="2000" b="1" dirty="0" err="1"/>
              <a:t>myList.begin</a:t>
            </a:r>
            <a:r>
              <a:rPr lang="en-US" sz="2000" b="1" dirty="0"/>
              <a:t>(); it != </a:t>
            </a:r>
            <a:r>
              <a:rPr lang="en-US" sz="2000" b="1" dirty="0" err="1"/>
              <a:t>myList.end</a:t>
            </a:r>
            <a:r>
              <a:rPr lang="en-US" sz="2000" b="1" dirty="0"/>
              <a:t>(); ++it) </a:t>
            </a:r>
          </a:p>
          <a:p>
            <a:r>
              <a:rPr lang="en-US" sz="2000" b="1" dirty="0"/>
              <a:t>        {</a:t>
            </a:r>
          </a:p>
          <a:p>
            <a:r>
              <a:rPr lang="en-US" sz="2000" b="1" dirty="0"/>
              <a:t>        cout &lt;&lt; *it &lt;&lt; " ";</a:t>
            </a:r>
          </a:p>
          <a:p>
            <a:r>
              <a:rPr lang="en-US" sz="2000" b="1" dirty="0"/>
              <a:t>        }</a:t>
            </a:r>
          </a:p>
          <a:p>
            <a:endParaRPr lang="en-US" sz="2000" dirty="0"/>
          </a:p>
          <a:p>
            <a:r>
              <a:rPr lang="en-US" sz="2000" dirty="0"/>
              <a:t>    // Alternatively, </a:t>
            </a:r>
          </a:p>
          <a:p>
            <a:r>
              <a:rPr lang="en-US" sz="2000" dirty="0"/>
              <a:t>    // for (const auto&amp; element : myList) {</a:t>
            </a:r>
          </a:p>
          <a:p>
            <a:r>
              <a:rPr lang="en-US" sz="2000" dirty="0"/>
              <a:t>    //     cout &lt;&lt; element &lt;&lt; " ";</a:t>
            </a:r>
          </a:p>
          <a:p>
            <a:r>
              <a:rPr lang="en-US" sz="2000" dirty="0"/>
              <a:t>    // }</a:t>
            </a:r>
          </a:p>
          <a:p>
            <a:r>
              <a:rPr lang="en-US" sz="2000" dirty="0"/>
              <a:t>    cout &lt;&lt; </a:t>
            </a:r>
            <a:r>
              <a:rPr lang="en-US" sz="2000" dirty="0" err="1"/>
              <a:t>endl</a:t>
            </a:r>
            <a:r>
              <a:rPr lang="en-US" sz="2000" dirty="0"/>
              <a:t>;</a:t>
            </a:r>
          </a:p>
          <a:p>
            <a:r>
              <a:rPr lang="en-US" sz="2000" dirty="0"/>
              <a:t>    return 0;</a:t>
            </a:r>
          </a:p>
          <a:p>
            <a:r>
              <a:rPr lang="en-US" sz="2000" dirty="0"/>
              <a:t>}</a:t>
            </a:r>
          </a:p>
        </p:txBody>
      </p:sp>
    </p:spTree>
    <p:extLst>
      <p:ext uri="{BB962C8B-B14F-4D97-AF65-F5344CB8AC3E}">
        <p14:creationId xmlns:p14="http://schemas.microsoft.com/office/powerpoint/2010/main" val="110434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94EE4F-EBF4-2C1D-BC06-CE987EEB375D}"/>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kern="0" spc="-10" dirty="0">
                <a:solidFill>
                  <a:srgbClr val="FF0000"/>
                </a:solidFill>
              </a:rPr>
              <a:t>Lists – adding elements </a:t>
            </a:r>
            <a:endParaRPr lang="en-US" sz="2000" b="1" kern="0" spc="15" dirty="0">
              <a:solidFill>
                <a:srgbClr val="FF0000"/>
              </a:solidFill>
            </a:endParaRPr>
          </a:p>
        </p:txBody>
      </p:sp>
      <p:sp>
        <p:nvSpPr>
          <p:cNvPr id="15" name="TextBox 14">
            <a:extLst>
              <a:ext uri="{FF2B5EF4-FFF2-40B4-BE49-F238E27FC236}">
                <a16:creationId xmlns:a16="http://schemas.microsoft.com/office/drawing/2014/main" id="{E8FF0886-1D99-FF17-2CCF-E0841E25DEE3}"/>
              </a:ext>
            </a:extLst>
          </p:cNvPr>
          <p:cNvSpPr txBox="1"/>
          <p:nvPr/>
        </p:nvSpPr>
        <p:spPr>
          <a:xfrm>
            <a:off x="1590" y="616525"/>
            <a:ext cx="6464906" cy="649408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strike="noStrike" cap="none" normalizeH="0" baseline="0" dirty="0">
                <a:ln>
                  <a:noFill/>
                </a:ln>
                <a:solidFill>
                  <a:srgbClr val="FF0000"/>
                </a:solidFill>
                <a:effectLst/>
                <a:latin typeface="Söhne"/>
              </a:rPr>
              <a:t>Adding Elements to a List: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sng" strike="noStrike" cap="none" normalizeH="0" baseline="0" dirty="0">
              <a:ln>
                <a:noFill/>
              </a:ln>
              <a:solidFill>
                <a:srgbClr val="0F0F0F"/>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Söhne"/>
              </a:rPr>
              <a:t>1. </a:t>
            </a:r>
            <a:r>
              <a:rPr kumimoji="0" lang="en-US" altLang="en-US" sz="2400" b="1" i="0" u="none" strike="noStrike" cap="none" normalizeH="0" baseline="0" dirty="0" err="1">
                <a:ln>
                  <a:noFill/>
                </a:ln>
                <a:solidFill>
                  <a:srgbClr val="FF0000"/>
                </a:solidFill>
                <a:effectLst/>
                <a:latin typeface="Söhne"/>
              </a:rPr>
              <a:t>push_back</a:t>
            </a:r>
            <a:r>
              <a:rPr lang="en-US" altLang="en-US" sz="2400" b="1" dirty="0">
                <a:solidFill>
                  <a:srgbClr val="FF0000"/>
                </a:solidFill>
                <a:latin typeface="Söhne"/>
              </a:rPr>
              <a:t>() </a:t>
            </a:r>
            <a:r>
              <a:rPr kumimoji="0" lang="en-US" altLang="en-US" sz="2400" b="1" i="0" u="none" strike="noStrike" cap="none" normalizeH="0" baseline="0" dirty="0">
                <a:ln>
                  <a:noFill/>
                </a:ln>
                <a:solidFill>
                  <a:srgbClr val="FF0000"/>
                </a:solidFill>
                <a:effectLst/>
                <a:latin typeface="Söhne"/>
              </a:rPr>
              <a:t>Operation</a:t>
            </a:r>
          </a:p>
          <a:p>
            <a:pPr lvl="1" eaLnBrk="0" fontAlgn="base" hangingPunct="0">
              <a:spcBef>
                <a:spcPct val="0"/>
              </a:spcBef>
              <a:spcAft>
                <a:spcPct val="0"/>
              </a:spcAft>
            </a:pPr>
            <a:r>
              <a:rPr kumimoji="0" lang="en-US" altLang="en-US" sz="2400" b="1" i="0" u="none" strike="noStrike" cap="none" normalizeH="0" baseline="0" dirty="0">
                <a:ln>
                  <a:noFill/>
                </a:ln>
                <a:solidFill>
                  <a:srgbClr val="0F0F0F"/>
                </a:solidFill>
                <a:effectLst/>
                <a:latin typeface="Söhne"/>
              </a:rPr>
              <a:t>Appends an element to the end of the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F0F0F"/>
                </a:solidFill>
                <a:effectLst/>
                <a:latin typeface="Söhne"/>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F0F0F"/>
                </a:solidFill>
                <a:effectLst/>
                <a:latin typeface="Söhne"/>
              </a:rPr>
              <a:t>	</a:t>
            </a:r>
            <a:r>
              <a:rPr kumimoji="0" lang="en-US" altLang="en-US" sz="2400" b="1" i="0" u="none" strike="noStrike" cap="none" normalizeH="0" baseline="0" dirty="0" err="1">
                <a:ln>
                  <a:noFill/>
                </a:ln>
                <a:solidFill>
                  <a:srgbClr val="0F0F0F"/>
                </a:solidFill>
                <a:effectLst/>
                <a:highlight>
                  <a:srgbClr val="FFFF00"/>
                </a:highlight>
                <a:latin typeface="Söhne"/>
              </a:rPr>
              <a:t>myList.push_back</a:t>
            </a:r>
            <a:r>
              <a:rPr kumimoji="0" lang="en-US" altLang="en-US" sz="2400" b="1" i="0" u="none" strike="noStrike" cap="none" normalizeH="0" baseline="0" dirty="0">
                <a:ln>
                  <a:noFill/>
                </a:ln>
                <a:solidFill>
                  <a:srgbClr val="0F0F0F"/>
                </a:solidFill>
                <a:effectLst/>
                <a:highlight>
                  <a:srgbClr val="FFFF00"/>
                </a:highlight>
                <a:latin typeface="Söhne"/>
              </a:rPr>
              <a:t>(value);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F0F0F"/>
                </a:solidFill>
                <a:effectLst/>
                <a:latin typeface="Söhne"/>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F0F0F"/>
                </a:solidFill>
                <a:effectLst/>
                <a:latin typeface="Söhne"/>
              </a:rPr>
              <a:t>	</a:t>
            </a:r>
            <a:r>
              <a:rPr kumimoji="0" lang="en-US" altLang="en-US" sz="2400" b="1" i="0" u="none" strike="noStrike" cap="none" normalizeH="0" baseline="0" dirty="0" err="1">
                <a:ln>
                  <a:noFill/>
                </a:ln>
                <a:solidFill>
                  <a:srgbClr val="0F0F0F"/>
                </a:solidFill>
                <a:effectLst/>
                <a:latin typeface="Söhne"/>
              </a:rPr>
              <a:t>myList.push_back</a:t>
            </a:r>
            <a:r>
              <a:rPr kumimoji="0" lang="en-US" altLang="en-US" sz="2400" b="1" i="0" u="none" strike="noStrike" cap="none" normalizeH="0" baseline="0" dirty="0">
                <a:ln>
                  <a:noFill/>
                </a:ln>
                <a:solidFill>
                  <a:srgbClr val="0F0F0F"/>
                </a:solidFill>
                <a:effectLst/>
                <a:latin typeface="Söhne"/>
              </a:rPr>
              <a:t>(42);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F0F0F"/>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0000"/>
                </a:solidFill>
                <a:effectLst/>
                <a:latin typeface="Arial" panose="020B0604020202020204" pitchFamily="34" charset="0"/>
              </a:rPr>
              <a:t>2. </a:t>
            </a:r>
            <a:r>
              <a:rPr kumimoji="0" lang="en-US" altLang="en-US" sz="2000" b="1" i="0" u="none" strike="noStrike" cap="none" normalizeH="0" baseline="0" dirty="0" err="1">
                <a:ln>
                  <a:noFill/>
                </a:ln>
                <a:solidFill>
                  <a:srgbClr val="FF0000"/>
                </a:solidFill>
                <a:effectLst/>
                <a:latin typeface="Arial" panose="020B0604020202020204" pitchFamily="34" charset="0"/>
              </a:rPr>
              <a:t>push_front</a:t>
            </a:r>
            <a:r>
              <a:rPr kumimoji="0" lang="en-US" altLang="en-US" sz="2000" b="1" i="0" u="none" strike="noStrike" cap="none" normalizeH="0" baseline="0" dirty="0">
                <a:ln>
                  <a:noFill/>
                </a:ln>
                <a:solidFill>
                  <a:srgbClr val="FF0000"/>
                </a:solidFill>
                <a:effectLst/>
                <a:latin typeface="Arial" panose="020B0604020202020204" pitchFamily="34" charset="0"/>
              </a:rPr>
              <a:t>() Operation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Inserts an element at the beginning of the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highlight>
                  <a:srgbClr val="FFFF00"/>
                </a:highlight>
                <a:latin typeface="Arial" panose="020B0604020202020204" pitchFamily="34" charset="0"/>
              </a:rPr>
              <a:t>myList.push_front</a:t>
            </a:r>
            <a:r>
              <a:rPr kumimoji="0" lang="en-US" altLang="en-US" sz="2000" b="1" i="0" u="none" strike="noStrike" cap="none" normalizeH="0" baseline="0" dirty="0">
                <a:ln>
                  <a:noFill/>
                </a:ln>
                <a:solidFill>
                  <a:schemeClr val="tx1"/>
                </a:solidFill>
                <a:effectLst/>
                <a:highlight>
                  <a:srgbClr val="FFFF00"/>
                </a:highlight>
                <a:latin typeface="Arial" panose="020B0604020202020204" pitchFamily="34" charset="0"/>
              </a:rPr>
              <a:t>(value);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myList.push_front</a:t>
            </a:r>
            <a:r>
              <a:rPr kumimoji="0" lang="en-US" altLang="en-US" sz="2000" b="1" i="0" u="none" strike="noStrike" cap="none" normalizeH="0" baseline="0" dirty="0">
                <a:ln>
                  <a:noFill/>
                </a:ln>
                <a:solidFill>
                  <a:schemeClr val="tx1"/>
                </a:solidFill>
                <a:effectLst/>
                <a:latin typeface="Arial" panose="020B0604020202020204" pitchFamily="34" charset="0"/>
              </a:rPr>
              <a:t>(10);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12AA9077-4AF4-F56B-92BC-8F8BEA8B4499}"/>
              </a:ext>
            </a:extLst>
          </p:cNvPr>
          <p:cNvSpPr txBox="1"/>
          <p:nvPr/>
        </p:nvSpPr>
        <p:spPr>
          <a:xfrm>
            <a:off x="6466496" y="616525"/>
            <a:ext cx="6934200" cy="6555641"/>
          </a:xfrm>
          <a:prstGeom prst="rect">
            <a:avLst/>
          </a:prstGeom>
          <a:solidFill>
            <a:schemeClr val="accent4">
              <a:lumMod val="20000"/>
              <a:lumOff val="80000"/>
            </a:schemeClr>
          </a:solidFill>
        </p:spPr>
        <p:txBody>
          <a:bodyPr wrap="square">
            <a:spAutoFit/>
          </a:bodyPr>
          <a:lstStyle/>
          <a:p>
            <a:r>
              <a:rPr lang="en-US" sz="2000" b="1" dirty="0"/>
              <a:t>#include &lt;list&gt;</a:t>
            </a:r>
          </a:p>
          <a:p>
            <a:r>
              <a:rPr lang="en-US" sz="2000" dirty="0"/>
              <a:t>int main() {</a:t>
            </a:r>
          </a:p>
          <a:p>
            <a:r>
              <a:rPr lang="en-US" sz="2000" b="1" dirty="0"/>
              <a:t>    </a:t>
            </a:r>
            <a:r>
              <a:rPr lang="en-US" sz="2000" b="1" dirty="0">
                <a:solidFill>
                  <a:srgbClr val="FF0000"/>
                </a:solidFill>
              </a:rPr>
              <a:t>list&lt;int&gt; myList;</a:t>
            </a:r>
            <a:r>
              <a:rPr lang="en-US" sz="2000" dirty="0"/>
              <a:t> </a:t>
            </a:r>
            <a:r>
              <a:rPr lang="en-US" sz="2000" dirty="0">
                <a:highlight>
                  <a:srgbClr val="00FF00"/>
                </a:highlight>
              </a:rPr>
              <a:t>// Create an empty list of integers</a:t>
            </a:r>
          </a:p>
          <a:p>
            <a:r>
              <a:rPr lang="en-US" sz="2000" dirty="0"/>
              <a:t>    </a:t>
            </a:r>
            <a:r>
              <a:rPr lang="en-US" sz="2000" b="1" dirty="0" err="1">
                <a:highlight>
                  <a:srgbClr val="FFFF00"/>
                </a:highlight>
              </a:rPr>
              <a:t>myList.push_back</a:t>
            </a:r>
            <a:r>
              <a:rPr lang="en-US" sz="2000" b="1" dirty="0">
                <a:highlight>
                  <a:srgbClr val="FFFF00"/>
                </a:highlight>
              </a:rPr>
              <a:t>(10); //adding element at end of the </a:t>
            </a:r>
            <a:r>
              <a:rPr lang="en-US" sz="2000" b="1" dirty="0" err="1">
                <a:highlight>
                  <a:srgbClr val="FFFF00"/>
                </a:highlight>
              </a:rPr>
              <a:t>lise</a:t>
            </a:r>
            <a:endParaRPr lang="en-US" sz="2000" b="1" dirty="0">
              <a:highlight>
                <a:srgbClr val="FFFF00"/>
              </a:highlight>
            </a:endParaRPr>
          </a:p>
          <a:p>
            <a:r>
              <a:rPr lang="en-US" sz="2000" b="1" dirty="0"/>
              <a:t>    </a:t>
            </a:r>
            <a:r>
              <a:rPr lang="en-US" sz="2000" b="1" dirty="0" err="1"/>
              <a:t>myList.push_back</a:t>
            </a:r>
            <a:r>
              <a:rPr lang="en-US" sz="2000" b="1" dirty="0"/>
              <a:t>(20);</a:t>
            </a:r>
          </a:p>
          <a:p>
            <a:r>
              <a:rPr lang="en-US" sz="2000" b="1" dirty="0"/>
              <a:t>    </a:t>
            </a:r>
            <a:r>
              <a:rPr lang="en-US" sz="2000" b="1" dirty="0" err="1"/>
              <a:t>myList.push_back</a:t>
            </a:r>
            <a:r>
              <a:rPr lang="en-US" sz="2000" b="1" dirty="0"/>
              <a:t>(30);</a:t>
            </a:r>
          </a:p>
          <a:p>
            <a:r>
              <a:rPr lang="en-US" sz="2000" dirty="0"/>
              <a:t>    </a:t>
            </a:r>
          </a:p>
          <a:p>
            <a:r>
              <a:rPr lang="en-US" sz="2000" dirty="0"/>
              <a:t>    cout &lt;&lt; "List after </a:t>
            </a:r>
            <a:r>
              <a:rPr lang="en-US" sz="2000" dirty="0" err="1"/>
              <a:t>push_back</a:t>
            </a:r>
            <a:r>
              <a:rPr lang="en-US" sz="2000" dirty="0"/>
              <a:t> operations: ";</a:t>
            </a:r>
          </a:p>
          <a:p>
            <a:r>
              <a:rPr lang="en-US" sz="2000" dirty="0"/>
              <a:t>    for (const auto&amp; element : myList) {</a:t>
            </a:r>
          </a:p>
          <a:p>
            <a:r>
              <a:rPr lang="en-US" sz="2000" dirty="0"/>
              <a:t>        cout &lt;&lt; element &lt;&lt; " ";    }</a:t>
            </a:r>
          </a:p>
          <a:p>
            <a:endParaRPr lang="en-US" sz="2000" b="1" dirty="0"/>
          </a:p>
          <a:p>
            <a:r>
              <a:rPr lang="en-US" sz="2000" b="1" dirty="0"/>
              <a:t>    </a:t>
            </a:r>
            <a:r>
              <a:rPr lang="en-US" sz="2000" b="1" dirty="0" err="1">
                <a:highlight>
                  <a:srgbClr val="FFFF00"/>
                </a:highlight>
              </a:rPr>
              <a:t>myList.push_front</a:t>
            </a:r>
            <a:r>
              <a:rPr lang="en-US" sz="2000" b="1" dirty="0">
                <a:highlight>
                  <a:srgbClr val="FFFF00"/>
                </a:highlight>
              </a:rPr>
              <a:t>(5);// add element at beginning of the list</a:t>
            </a:r>
          </a:p>
          <a:p>
            <a:r>
              <a:rPr lang="en-US" sz="2000" b="1" dirty="0"/>
              <a:t>    </a:t>
            </a:r>
            <a:r>
              <a:rPr lang="en-US" sz="2000" b="1" dirty="0" err="1"/>
              <a:t>myList.push_front</a:t>
            </a:r>
            <a:r>
              <a:rPr lang="en-US" sz="2000" b="1" dirty="0"/>
              <a:t>(15);</a:t>
            </a:r>
          </a:p>
          <a:p>
            <a:endParaRPr lang="en-US" sz="2000" dirty="0"/>
          </a:p>
          <a:p>
            <a:r>
              <a:rPr lang="en-US" sz="2000" dirty="0"/>
              <a:t>    </a:t>
            </a:r>
            <a:r>
              <a:rPr lang="en-US" sz="2000" b="1" dirty="0"/>
              <a:t>cout &lt;&lt; "List after </a:t>
            </a:r>
            <a:r>
              <a:rPr lang="en-US" sz="2000" b="1" dirty="0" err="1"/>
              <a:t>push_front</a:t>
            </a:r>
            <a:r>
              <a:rPr lang="en-US" sz="2000" b="1" dirty="0"/>
              <a:t> operations: ";</a:t>
            </a:r>
          </a:p>
          <a:p>
            <a:r>
              <a:rPr lang="en-US" sz="2000" b="1" dirty="0"/>
              <a:t>    for (auto&amp; element : myList) {</a:t>
            </a:r>
          </a:p>
          <a:p>
            <a:r>
              <a:rPr lang="en-US" sz="2000" b="1" dirty="0"/>
              <a:t>        cout &lt;&lt; element &lt;&lt; " ";</a:t>
            </a:r>
          </a:p>
          <a:p>
            <a:r>
              <a:rPr lang="en-US" sz="2000" b="1" dirty="0"/>
              <a:t>    }</a:t>
            </a:r>
          </a:p>
          <a:p>
            <a:r>
              <a:rPr lang="en-US" sz="2000" dirty="0"/>
              <a:t>    cout &lt;&lt; </a:t>
            </a:r>
            <a:r>
              <a:rPr lang="en-US" sz="2000" dirty="0" err="1"/>
              <a:t>endl</a:t>
            </a:r>
            <a:r>
              <a:rPr lang="en-US" sz="2000" dirty="0"/>
              <a:t>;</a:t>
            </a:r>
          </a:p>
          <a:p>
            <a:r>
              <a:rPr lang="en-US" sz="2000" dirty="0"/>
              <a:t>    return 0;</a:t>
            </a:r>
          </a:p>
          <a:p>
            <a:r>
              <a:rPr lang="en-US" sz="2000" dirty="0"/>
              <a:t>}</a:t>
            </a:r>
          </a:p>
        </p:txBody>
      </p:sp>
    </p:spTree>
    <p:extLst>
      <p:ext uri="{BB962C8B-B14F-4D97-AF65-F5344CB8AC3E}">
        <p14:creationId xmlns:p14="http://schemas.microsoft.com/office/powerpoint/2010/main" val="4018719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94EE4F-EBF4-2C1D-BC06-CE987EEB375D}"/>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kern="0" spc="-10" dirty="0">
                <a:solidFill>
                  <a:srgbClr val="FF0000"/>
                </a:solidFill>
              </a:rPr>
              <a:t>Lists- removing elements</a:t>
            </a:r>
            <a:endParaRPr lang="en-US" sz="2000" b="1" kern="0" spc="15" dirty="0">
              <a:solidFill>
                <a:srgbClr val="FF0000"/>
              </a:solidFill>
            </a:endParaRPr>
          </a:p>
        </p:txBody>
      </p:sp>
      <p:sp>
        <p:nvSpPr>
          <p:cNvPr id="15" name="TextBox 14">
            <a:extLst>
              <a:ext uri="{FF2B5EF4-FFF2-40B4-BE49-F238E27FC236}">
                <a16:creationId xmlns:a16="http://schemas.microsoft.com/office/drawing/2014/main" id="{E8FF0886-1D99-FF17-2CCF-E0841E25DEE3}"/>
              </a:ext>
            </a:extLst>
          </p:cNvPr>
          <p:cNvSpPr txBox="1"/>
          <p:nvPr/>
        </p:nvSpPr>
        <p:spPr>
          <a:xfrm>
            <a:off x="1590" y="616525"/>
            <a:ext cx="6557960" cy="63709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0F0F0F"/>
                </a:solidFill>
                <a:effectLst/>
                <a:latin typeface="Söhne"/>
              </a:rPr>
              <a:t>Removing Elements from a List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sng" strike="noStrike" cap="none" normalizeH="0" baseline="0" dirty="0">
              <a:ln>
                <a:noFill/>
              </a:ln>
              <a:solidFill>
                <a:srgbClr val="0F0F0F"/>
              </a:solidFill>
              <a:effectLst/>
              <a:latin typeface="Söhne"/>
            </a:endParaRPr>
          </a:p>
          <a:p>
            <a:pPr eaLnBrk="0" fontAlgn="base" hangingPunct="0">
              <a:spcBef>
                <a:spcPct val="0"/>
              </a:spcBef>
              <a:spcAft>
                <a:spcPct val="0"/>
              </a:spcAft>
            </a:pPr>
            <a:r>
              <a:rPr lang="en-US" altLang="en-US" sz="2000" b="1" u="sng" dirty="0">
                <a:solidFill>
                  <a:srgbClr val="FF0000"/>
                </a:solidFill>
                <a:latin typeface="Arial" panose="020B0604020202020204" pitchFamily="34" charset="0"/>
              </a:rPr>
              <a:t>1. </a:t>
            </a:r>
            <a:r>
              <a:rPr lang="en-US" altLang="en-US" sz="2000" b="1" u="sng" dirty="0" err="1">
                <a:solidFill>
                  <a:srgbClr val="FF0000"/>
                </a:solidFill>
                <a:latin typeface="Arial" panose="020B0604020202020204" pitchFamily="34" charset="0"/>
              </a:rPr>
              <a:t>pop_back</a:t>
            </a:r>
            <a:r>
              <a:rPr lang="en-US" altLang="en-US" sz="2000" b="1" u="sng" dirty="0">
                <a:solidFill>
                  <a:srgbClr val="FF0000"/>
                </a:solidFill>
                <a:latin typeface="Arial" panose="020B0604020202020204" pitchFamily="34" charset="0"/>
              </a:rPr>
              <a:t> Operation: </a:t>
            </a:r>
            <a:r>
              <a:rPr lang="en-US" altLang="en-US" sz="2000" dirty="0">
                <a:latin typeface="Arial" panose="020B0604020202020204" pitchFamily="34" charset="0"/>
              </a:rPr>
              <a:t>  Removes the last element from the </a:t>
            </a:r>
            <a:r>
              <a:rPr lang="en-US" altLang="en-US" sz="2000" b="1" dirty="0">
                <a:latin typeface="Arial" panose="020B0604020202020204" pitchFamily="34" charset="0"/>
              </a:rPr>
              <a:t>end of the list</a:t>
            </a:r>
            <a:r>
              <a:rPr lang="en-US" altLang="en-US" sz="2000" dirty="0">
                <a:latin typeface="Arial" panose="020B0604020202020204" pitchFamily="34" charset="0"/>
              </a:rPr>
              <a:t>.</a:t>
            </a:r>
          </a:p>
          <a:p>
            <a:pPr eaLnBrk="0" fontAlgn="base" hangingPunct="0">
              <a:spcBef>
                <a:spcPct val="0"/>
              </a:spcBef>
              <a:spcAft>
                <a:spcPct val="0"/>
              </a:spcAft>
            </a:pPr>
            <a:r>
              <a:rPr lang="en-US" altLang="en-US" sz="2000" dirty="0">
                <a:latin typeface="Arial" panose="020B0604020202020204" pitchFamily="34" charset="0"/>
              </a:rPr>
              <a:t>	</a:t>
            </a:r>
          </a:p>
          <a:p>
            <a:pPr eaLnBrk="0" fontAlgn="base" hangingPunct="0">
              <a:spcBef>
                <a:spcPct val="0"/>
              </a:spcBef>
              <a:spcAft>
                <a:spcPct val="0"/>
              </a:spcAft>
            </a:pPr>
            <a:r>
              <a:rPr lang="en-US" altLang="en-US" sz="2000" dirty="0">
                <a:latin typeface="Arial" panose="020B0604020202020204" pitchFamily="34" charset="0"/>
              </a:rPr>
              <a:t>Syntax:</a:t>
            </a:r>
          </a:p>
          <a:p>
            <a:pPr eaLnBrk="0" fontAlgn="base" hangingPunct="0">
              <a:spcBef>
                <a:spcPct val="0"/>
              </a:spcBef>
              <a:spcAft>
                <a:spcPct val="0"/>
              </a:spcAft>
            </a:pPr>
            <a:r>
              <a:rPr lang="en-US" altLang="en-US" sz="2000" dirty="0">
                <a:latin typeface="Arial" panose="020B0604020202020204" pitchFamily="34" charset="0"/>
              </a:rPr>
              <a:t>	</a:t>
            </a:r>
          </a:p>
          <a:p>
            <a:pPr eaLnBrk="0" fontAlgn="base" hangingPunct="0">
              <a:spcBef>
                <a:spcPct val="0"/>
              </a:spcBef>
              <a:spcAft>
                <a:spcPct val="0"/>
              </a:spcAft>
            </a:pPr>
            <a:r>
              <a:rPr lang="en-US" altLang="en-US" sz="2000" b="1" dirty="0">
                <a:latin typeface="Arial" panose="020B0604020202020204" pitchFamily="34" charset="0"/>
              </a:rPr>
              <a:t>	</a:t>
            </a:r>
            <a:r>
              <a:rPr lang="en-US" altLang="en-US" sz="2000" b="1" dirty="0" err="1">
                <a:latin typeface="Arial" panose="020B0604020202020204" pitchFamily="34" charset="0"/>
              </a:rPr>
              <a:t>myList.pop_back</a:t>
            </a:r>
            <a:r>
              <a:rPr lang="en-US" altLang="en-US" sz="2000" b="1" dirty="0">
                <a:latin typeface="Arial" panose="020B0604020202020204" pitchFamily="34" charset="0"/>
              </a:rPr>
              <a:t>();</a:t>
            </a:r>
          </a:p>
          <a:p>
            <a:pPr eaLnBrk="0" fontAlgn="base" hangingPunct="0">
              <a:spcBef>
                <a:spcPct val="0"/>
              </a:spcBef>
              <a:spcAft>
                <a:spcPct val="0"/>
              </a:spcAft>
            </a:pPr>
            <a:r>
              <a:rPr lang="en-US" altLang="en-US" sz="2000" dirty="0">
                <a:latin typeface="Arial" panose="020B0604020202020204" pitchFamily="34" charset="0"/>
              </a:rPr>
              <a:t>Example:</a:t>
            </a:r>
          </a:p>
          <a:p>
            <a:pPr eaLnBrk="0" fontAlgn="base" hangingPunct="0">
              <a:spcBef>
                <a:spcPct val="0"/>
              </a:spcBef>
              <a:spcAft>
                <a:spcPct val="0"/>
              </a:spcAft>
            </a:pPr>
            <a:r>
              <a:rPr lang="en-US" altLang="en-US" sz="2000" dirty="0">
                <a:latin typeface="Arial" panose="020B0604020202020204" pitchFamily="34" charset="0"/>
              </a:rPr>
              <a:t>	</a:t>
            </a:r>
          </a:p>
          <a:p>
            <a:pPr eaLnBrk="0" fontAlgn="base" hangingPunct="0">
              <a:spcBef>
                <a:spcPct val="0"/>
              </a:spcBef>
              <a:spcAft>
                <a:spcPct val="0"/>
              </a:spcAft>
            </a:pPr>
            <a:r>
              <a:rPr lang="en-US" altLang="en-US" sz="2000" b="1" dirty="0">
                <a:latin typeface="Arial" panose="020B0604020202020204" pitchFamily="34" charset="0"/>
              </a:rPr>
              <a:t>	</a:t>
            </a:r>
            <a:r>
              <a:rPr lang="en-US" altLang="en-US" sz="2000" b="1" dirty="0" err="1">
                <a:latin typeface="Arial" panose="020B0604020202020204" pitchFamily="34" charset="0"/>
              </a:rPr>
              <a:t>myList.pop_back</a:t>
            </a:r>
            <a:r>
              <a:rPr lang="en-US" altLang="en-US" sz="2000" b="1" dirty="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rgbClr val="0F0F0F"/>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FF0000"/>
                </a:solidFill>
                <a:effectLst/>
                <a:latin typeface="Arial" panose="020B0604020202020204" pitchFamily="34" charset="0"/>
              </a:rPr>
              <a:t>2. </a:t>
            </a:r>
            <a:r>
              <a:rPr kumimoji="0" lang="en-US" altLang="en-US" sz="2000" b="1" i="0" u="sng" strike="noStrike" cap="none" normalizeH="0" baseline="0" dirty="0" err="1">
                <a:ln>
                  <a:noFill/>
                </a:ln>
                <a:solidFill>
                  <a:srgbClr val="FF0000"/>
                </a:solidFill>
                <a:effectLst/>
                <a:latin typeface="Arial" panose="020B0604020202020204" pitchFamily="34" charset="0"/>
              </a:rPr>
              <a:t>pop_front</a:t>
            </a:r>
            <a:r>
              <a:rPr kumimoji="0" lang="en-US" altLang="en-US" sz="2000" b="1" i="0" u="sng" strike="noStrike" cap="none" normalizeH="0" baseline="0" dirty="0">
                <a:ln>
                  <a:noFill/>
                </a:ln>
                <a:solidFill>
                  <a:srgbClr val="FF0000"/>
                </a:solidFill>
                <a:effectLst/>
                <a:latin typeface="Arial" panose="020B0604020202020204" pitchFamily="34" charset="0"/>
              </a:rPr>
              <a:t> Operation :</a:t>
            </a:r>
            <a:r>
              <a:rPr kumimoji="0" lang="en-US" altLang="en-US" sz="2000" b="1" i="0" strike="noStrike" cap="none" normalizeH="0" baseline="0" dirty="0">
                <a:ln>
                  <a:noFill/>
                </a:ln>
                <a:solidFill>
                  <a:srgbClr val="FF0000"/>
                </a:solidFill>
                <a:effectLst/>
                <a:latin typeface="Arial" panose="020B0604020202020204" pitchFamily="34" charset="0"/>
              </a:rPr>
              <a:t> </a:t>
            </a:r>
            <a:r>
              <a:rPr kumimoji="0" lang="en-US" altLang="en-US" sz="2000" b="1" i="0" u="none" strike="noStrike" cap="none" normalizeH="0" baseline="0" dirty="0">
                <a:ln>
                  <a:noFill/>
                </a:ln>
                <a:effectLst/>
                <a:latin typeface="Arial" panose="020B0604020202020204" pitchFamily="34" charset="0"/>
              </a:rPr>
              <a:t>Removes the first element</a:t>
            </a:r>
            <a:r>
              <a:rPr kumimoji="0" lang="en-US" altLang="en-US" sz="2000" i="0" u="none" strike="noStrike" cap="none" normalizeH="0" baseline="0" dirty="0">
                <a:ln>
                  <a:noFill/>
                </a:ln>
                <a:effectLst/>
                <a:latin typeface="Arial" panose="020B0604020202020204" pitchFamily="34" charset="0"/>
              </a:rPr>
              <a:t> from the beginning of the list.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Arial" panose="020B0604020202020204"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Arial" panose="020B0604020202020204" pitchFamily="34" charset="0"/>
              </a:rPr>
              <a:t>	</a:t>
            </a:r>
            <a:r>
              <a:rPr kumimoji="0" lang="en-US" altLang="en-US" sz="2000" b="1" i="0" u="none" strike="noStrike" cap="none" normalizeH="0" baseline="0" dirty="0" err="1">
                <a:ln>
                  <a:noFill/>
                </a:ln>
                <a:effectLst/>
                <a:latin typeface="Arial" panose="020B0604020202020204" pitchFamily="34" charset="0"/>
              </a:rPr>
              <a:t>myList.pop_front</a:t>
            </a:r>
            <a:r>
              <a:rPr kumimoji="0" lang="en-US" altLang="en-US" sz="2000" b="1" i="0" u="none" strike="noStrike" cap="none" normalizeH="0" baseline="0" dirty="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Arial" panose="020B0604020202020204" pitchFamily="34" charset="0"/>
              </a:rPr>
              <a:t>	</a:t>
            </a:r>
            <a:r>
              <a:rPr kumimoji="0" lang="en-US" altLang="en-US" sz="2000" b="1" i="0" u="none" strike="noStrike" cap="none" normalizeH="0" baseline="0" dirty="0" err="1">
                <a:ln>
                  <a:noFill/>
                </a:ln>
                <a:effectLst/>
                <a:latin typeface="Arial" panose="020B0604020202020204" pitchFamily="34" charset="0"/>
              </a:rPr>
              <a:t>myList.pop_front</a:t>
            </a:r>
            <a:r>
              <a:rPr kumimoji="0" lang="en-US" altLang="en-US" sz="2000" b="1" i="0" u="none" strike="noStrike" cap="none" normalizeH="0" baseline="0" dirty="0">
                <a:ln>
                  <a:noFill/>
                </a:ln>
                <a:effectLst/>
                <a:latin typeface="Arial" panose="020B0604020202020204" pitchFamily="34" charset="0"/>
              </a:rPr>
              <a:t>();</a:t>
            </a:r>
          </a:p>
        </p:txBody>
      </p:sp>
      <p:sp>
        <p:nvSpPr>
          <p:cNvPr id="3" name="TextBox 2">
            <a:extLst>
              <a:ext uri="{FF2B5EF4-FFF2-40B4-BE49-F238E27FC236}">
                <a16:creationId xmlns:a16="http://schemas.microsoft.com/office/drawing/2014/main" id="{12AA9077-4AF4-F56B-92BC-8F8BEA8B4499}"/>
              </a:ext>
            </a:extLst>
          </p:cNvPr>
          <p:cNvSpPr txBox="1"/>
          <p:nvPr/>
        </p:nvSpPr>
        <p:spPr>
          <a:xfrm>
            <a:off x="6411912" y="616524"/>
            <a:ext cx="6934200" cy="6863417"/>
          </a:xfrm>
          <a:prstGeom prst="rect">
            <a:avLst/>
          </a:prstGeom>
          <a:solidFill>
            <a:schemeClr val="accent4">
              <a:lumMod val="20000"/>
              <a:lumOff val="80000"/>
            </a:schemeClr>
          </a:solidFill>
        </p:spPr>
        <p:txBody>
          <a:bodyPr wrap="square">
            <a:spAutoFit/>
          </a:bodyPr>
          <a:lstStyle/>
          <a:p>
            <a:r>
              <a:rPr lang="en-US" sz="2000" dirty="0"/>
              <a:t>int main() </a:t>
            </a:r>
          </a:p>
          <a:p>
            <a:r>
              <a:rPr lang="en-US" sz="2000" dirty="0"/>
              <a:t>{</a:t>
            </a:r>
          </a:p>
          <a:p>
            <a:r>
              <a:rPr lang="en-US" sz="2000" b="1" dirty="0"/>
              <a:t>      </a:t>
            </a:r>
            <a:r>
              <a:rPr lang="en-US" sz="2000" b="1" dirty="0">
                <a:highlight>
                  <a:srgbClr val="FFFF00"/>
                </a:highlight>
              </a:rPr>
              <a:t>list&lt;int&gt; myList = {10, 20, 30, 40, 50};</a:t>
            </a:r>
          </a:p>
          <a:p>
            <a:r>
              <a:rPr lang="en-US" sz="2000" dirty="0"/>
              <a:t>     cout &lt;&lt; "Original List: ";</a:t>
            </a:r>
          </a:p>
          <a:p>
            <a:r>
              <a:rPr lang="en-US" sz="2000" dirty="0"/>
              <a:t>    </a:t>
            </a:r>
          </a:p>
          <a:p>
            <a:r>
              <a:rPr lang="en-US" sz="2000" dirty="0"/>
              <a:t>    for (auto&amp; element : myList) {</a:t>
            </a:r>
          </a:p>
          <a:p>
            <a:r>
              <a:rPr lang="en-US" sz="2000" dirty="0"/>
              <a:t>        cout &lt;&lt; element &lt;&lt; " ";</a:t>
            </a:r>
          </a:p>
          <a:p>
            <a:r>
              <a:rPr lang="en-US" sz="2000" dirty="0"/>
              <a:t>    }     cout &lt;&lt; </a:t>
            </a:r>
            <a:r>
              <a:rPr lang="en-US" sz="2000" dirty="0" err="1"/>
              <a:t>endl</a:t>
            </a:r>
            <a:r>
              <a:rPr lang="en-US" sz="2000" dirty="0"/>
              <a:t>;</a:t>
            </a:r>
          </a:p>
          <a:p>
            <a:endParaRPr lang="en-US" sz="2000" dirty="0"/>
          </a:p>
          <a:p>
            <a:r>
              <a:rPr lang="en-US" sz="2000" b="1" dirty="0" err="1">
                <a:highlight>
                  <a:srgbClr val="FFFF00"/>
                </a:highlight>
              </a:rPr>
              <a:t>myList.pop_back</a:t>
            </a:r>
            <a:r>
              <a:rPr lang="en-US" sz="2000" b="1" dirty="0">
                <a:highlight>
                  <a:srgbClr val="FFFF00"/>
                </a:highlight>
              </a:rPr>
              <a:t>(); // Remove the last element </a:t>
            </a:r>
          </a:p>
          <a:p>
            <a:r>
              <a:rPr lang="en-US" sz="2000" dirty="0"/>
              <a:t>cout &lt;&lt; "List after </a:t>
            </a:r>
            <a:r>
              <a:rPr lang="en-US" sz="2000" dirty="0" err="1"/>
              <a:t>pop_back</a:t>
            </a:r>
            <a:r>
              <a:rPr lang="en-US" sz="2000" dirty="0"/>
              <a:t>: ";</a:t>
            </a:r>
          </a:p>
          <a:p>
            <a:r>
              <a:rPr lang="en-US" sz="2000" dirty="0"/>
              <a:t>    for (const auto&amp; element : myList) {</a:t>
            </a:r>
          </a:p>
          <a:p>
            <a:r>
              <a:rPr lang="en-US" sz="2000" dirty="0"/>
              <a:t>        cout &lt;&lt; element &lt;&lt; " ";     }     cout &lt;&lt; </a:t>
            </a:r>
            <a:r>
              <a:rPr lang="en-US" sz="2000" dirty="0" err="1"/>
              <a:t>endl</a:t>
            </a:r>
            <a:r>
              <a:rPr lang="en-US" sz="2000" dirty="0"/>
              <a:t>;</a:t>
            </a:r>
          </a:p>
          <a:p>
            <a:r>
              <a:rPr lang="en-US" sz="2000" dirty="0"/>
              <a:t>       </a:t>
            </a:r>
          </a:p>
          <a:p>
            <a:r>
              <a:rPr lang="en-US" sz="2000" dirty="0"/>
              <a:t> </a:t>
            </a:r>
            <a:r>
              <a:rPr lang="en-US" sz="2000" b="1" dirty="0" err="1">
                <a:highlight>
                  <a:srgbClr val="FFFF00"/>
                </a:highlight>
              </a:rPr>
              <a:t>myList.pop_front</a:t>
            </a:r>
            <a:r>
              <a:rPr lang="en-US" sz="2000" b="1" dirty="0">
                <a:highlight>
                  <a:srgbClr val="FFFF00"/>
                </a:highlight>
              </a:rPr>
              <a:t>(); // Remove the first element</a:t>
            </a:r>
          </a:p>
          <a:p>
            <a:r>
              <a:rPr lang="en-US" sz="2000" dirty="0"/>
              <a:t>cout &lt;&lt; "List after </a:t>
            </a:r>
            <a:r>
              <a:rPr lang="en-US" sz="2000" dirty="0" err="1"/>
              <a:t>pop_front</a:t>
            </a:r>
            <a:r>
              <a:rPr lang="en-US" sz="2000" dirty="0"/>
              <a:t>: ";</a:t>
            </a:r>
          </a:p>
          <a:p>
            <a:r>
              <a:rPr lang="en-US" sz="2000" dirty="0"/>
              <a:t>    for (const auto&amp; element : myList) {</a:t>
            </a:r>
          </a:p>
          <a:p>
            <a:r>
              <a:rPr lang="en-US" sz="2000" dirty="0"/>
              <a:t>        cout &lt;&lt; element &lt;&lt; " ";</a:t>
            </a:r>
          </a:p>
          <a:p>
            <a:r>
              <a:rPr lang="en-US" sz="2000" dirty="0"/>
              <a:t>    }</a:t>
            </a:r>
          </a:p>
          <a:p>
            <a:r>
              <a:rPr lang="en-US" sz="2000" dirty="0"/>
              <a:t>    cout &lt;&lt; </a:t>
            </a:r>
            <a:r>
              <a:rPr lang="en-US" sz="2000" dirty="0" err="1"/>
              <a:t>endl</a:t>
            </a:r>
            <a:r>
              <a:rPr lang="en-US" sz="2000" dirty="0"/>
              <a:t>;</a:t>
            </a:r>
          </a:p>
          <a:p>
            <a:r>
              <a:rPr lang="en-US" sz="2000" dirty="0"/>
              <a:t>    return 0;</a:t>
            </a:r>
          </a:p>
          <a:p>
            <a:r>
              <a:rPr lang="en-US" sz="2000" dirty="0"/>
              <a:t>}</a:t>
            </a:r>
          </a:p>
        </p:txBody>
      </p:sp>
    </p:spTree>
    <p:extLst>
      <p:ext uri="{BB962C8B-B14F-4D97-AF65-F5344CB8AC3E}">
        <p14:creationId xmlns:p14="http://schemas.microsoft.com/office/powerpoint/2010/main" val="3139090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94EE4F-EBF4-2C1D-BC06-CE987EEB375D}"/>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kern="0" spc="-10" dirty="0">
                <a:solidFill>
                  <a:srgbClr val="FF0000"/>
                </a:solidFill>
              </a:rPr>
              <a:t>Lists – erase()</a:t>
            </a:r>
            <a:endParaRPr lang="en-US" sz="2000" b="1" kern="0" spc="15" dirty="0">
              <a:solidFill>
                <a:srgbClr val="FF0000"/>
              </a:solidFill>
            </a:endParaRPr>
          </a:p>
        </p:txBody>
      </p:sp>
      <p:sp>
        <p:nvSpPr>
          <p:cNvPr id="15" name="TextBox 14">
            <a:extLst>
              <a:ext uri="{FF2B5EF4-FFF2-40B4-BE49-F238E27FC236}">
                <a16:creationId xmlns:a16="http://schemas.microsoft.com/office/drawing/2014/main" id="{E8FF0886-1D99-FF17-2CCF-E0841E25DEE3}"/>
              </a:ext>
            </a:extLst>
          </p:cNvPr>
          <p:cNvSpPr txBox="1"/>
          <p:nvPr/>
        </p:nvSpPr>
        <p:spPr>
          <a:xfrm>
            <a:off x="1590" y="616525"/>
            <a:ext cx="6557960" cy="6740307"/>
          </a:xfrm>
          <a:prstGeom prst="rect">
            <a:avLst/>
          </a:prstGeom>
          <a:noFill/>
        </p:spPr>
        <p:txBody>
          <a:bodyPr wrap="square">
            <a:spAutoFit/>
          </a:bodyPr>
          <a:lstStyle/>
          <a:p>
            <a:r>
              <a:rPr lang="en-US" sz="2400" b="1" dirty="0">
                <a:highlight>
                  <a:srgbClr val="00FF00"/>
                </a:highlight>
              </a:rPr>
              <a:t>erase()</a:t>
            </a:r>
          </a:p>
          <a:p>
            <a:pPr lvl="1"/>
            <a:r>
              <a:rPr lang="en-US" sz="2400" dirty="0"/>
              <a:t>Removes elements from a </a:t>
            </a:r>
            <a:r>
              <a:rPr lang="en-US" sz="2400" b="1" dirty="0"/>
              <a:t>specified range or position.</a:t>
            </a:r>
          </a:p>
          <a:p>
            <a:endParaRPr lang="en-US" sz="2400" b="1" dirty="0"/>
          </a:p>
          <a:p>
            <a:r>
              <a:rPr lang="en-US" sz="2400" b="1" dirty="0" err="1"/>
              <a:t>i</a:t>
            </a:r>
            <a:r>
              <a:rPr lang="en-US" sz="2400" b="1" dirty="0"/>
              <a:t>) Erasing at specified location</a:t>
            </a:r>
          </a:p>
          <a:p>
            <a:endParaRPr lang="en-US" sz="2400" b="1" dirty="0"/>
          </a:p>
          <a:p>
            <a:r>
              <a:rPr lang="en-US" sz="2400" dirty="0"/>
              <a:t> Syntax:</a:t>
            </a:r>
          </a:p>
          <a:p>
            <a:r>
              <a:rPr lang="en-US" sz="2400" dirty="0"/>
              <a:t>	</a:t>
            </a:r>
            <a:r>
              <a:rPr lang="en-US" sz="2400" b="1" dirty="0" err="1"/>
              <a:t>myList.erase</a:t>
            </a:r>
            <a:r>
              <a:rPr lang="en-US" sz="2400" b="1" dirty="0"/>
              <a:t>(iterator);</a:t>
            </a:r>
          </a:p>
          <a:p>
            <a:r>
              <a:rPr lang="en-US" sz="2400" dirty="0"/>
              <a:t>Example:</a:t>
            </a:r>
          </a:p>
          <a:p>
            <a:pPr lvl="1"/>
            <a:r>
              <a:rPr lang="en-US" sz="2400" dirty="0"/>
              <a:t>auto it = </a:t>
            </a:r>
            <a:r>
              <a:rPr lang="en-US" sz="2400" dirty="0" err="1"/>
              <a:t>myList.begin</a:t>
            </a:r>
            <a:r>
              <a:rPr lang="en-US" sz="2400" dirty="0"/>
              <a:t>();</a:t>
            </a:r>
          </a:p>
          <a:p>
            <a:pPr lvl="1"/>
            <a:r>
              <a:rPr lang="en-US" sz="2400" b="1" dirty="0" err="1"/>
              <a:t>myList.erase</a:t>
            </a:r>
            <a:r>
              <a:rPr lang="en-US" sz="2400" b="1" dirty="0"/>
              <a:t>(it);</a:t>
            </a:r>
            <a:endParaRPr kumimoji="0" lang="en-US" altLang="en-US" b="1" i="0" u="none" strike="noStrike" cap="none" normalizeH="0" baseline="0" dirty="0">
              <a:ln>
                <a:noFill/>
              </a:ln>
              <a:effectLst/>
              <a:latin typeface="Arial" panose="020B0604020202020204" pitchFamily="34" charset="0"/>
            </a:endParaRPr>
          </a:p>
          <a:p>
            <a:endParaRPr lang="en-US" sz="2400" dirty="0"/>
          </a:p>
          <a:p>
            <a:r>
              <a:rPr lang="en-US" sz="2400" b="1" dirty="0"/>
              <a:t>ii) Erasing a range </a:t>
            </a:r>
            <a:r>
              <a:rPr lang="en-US" sz="2400" b="1" dirty="0" err="1"/>
              <a:t>elemens</a:t>
            </a:r>
            <a:r>
              <a:rPr lang="en-US" sz="2400" b="1" dirty="0"/>
              <a:t>:</a:t>
            </a:r>
          </a:p>
          <a:p>
            <a:endParaRPr lang="en-US" sz="2400" b="1" dirty="0"/>
          </a:p>
          <a:p>
            <a:r>
              <a:rPr lang="en-US" sz="2400" b="1" dirty="0"/>
              <a:t> </a:t>
            </a:r>
            <a:r>
              <a:rPr lang="en-US" sz="2400" dirty="0"/>
              <a:t>	</a:t>
            </a:r>
            <a:r>
              <a:rPr lang="en-US" sz="2400" b="1" dirty="0" err="1">
                <a:solidFill>
                  <a:srgbClr val="FF0000"/>
                </a:solidFill>
              </a:rPr>
              <a:t>myList.erase</a:t>
            </a:r>
            <a:r>
              <a:rPr lang="en-US" sz="2400" b="1" dirty="0">
                <a:solidFill>
                  <a:srgbClr val="FF0000"/>
                </a:solidFill>
              </a:rPr>
              <a:t>(</a:t>
            </a:r>
            <a:r>
              <a:rPr lang="en-US" sz="2400" b="1" dirty="0" err="1">
                <a:solidFill>
                  <a:srgbClr val="FF0000"/>
                </a:solidFill>
              </a:rPr>
              <a:t>startIterator</a:t>
            </a:r>
            <a:r>
              <a:rPr lang="en-US" sz="2400" b="1" dirty="0">
                <a:solidFill>
                  <a:srgbClr val="FF0000"/>
                </a:solidFill>
              </a:rPr>
              <a:t>, </a:t>
            </a:r>
            <a:r>
              <a:rPr lang="en-US" sz="2400" b="1" dirty="0" err="1">
                <a:solidFill>
                  <a:srgbClr val="FF0000"/>
                </a:solidFill>
              </a:rPr>
              <a:t>endIterator</a:t>
            </a:r>
            <a:r>
              <a:rPr lang="en-US" sz="2400" b="1" dirty="0">
                <a:solidFill>
                  <a:srgbClr val="FF0000"/>
                </a:solidFill>
              </a:rPr>
              <a:t>);</a:t>
            </a:r>
          </a:p>
          <a:p>
            <a:endParaRPr lang="en-US" sz="2400" b="1" dirty="0">
              <a:solidFill>
                <a:srgbClr val="FF0000"/>
              </a:solidFill>
            </a:endParaRPr>
          </a:p>
          <a:p>
            <a:endParaRPr lang="en-US" sz="2400" b="1" dirty="0">
              <a:solidFill>
                <a:srgbClr val="FF0000"/>
              </a:solidFill>
            </a:endParaRPr>
          </a:p>
          <a:p>
            <a:endParaRPr lang="en-US" sz="2400" dirty="0"/>
          </a:p>
        </p:txBody>
      </p:sp>
      <p:sp>
        <p:nvSpPr>
          <p:cNvPr id="3" name="TextBox 2">
            <a:extLst>
              <a:ext uri="{FF2B5EF4-FFF2-40B4-BE49-F238E27FC236}">
                <a16:creationId xmlns:a16="http://schemas.microsoft.com/office/drawing/2014/main" id="{12AA9077-4AF4-F56B-92BC-8F8BEA8B4499}"/>
              </a:ext>
            </a:extLst>
          </p:cNvPr>
          <p:cNvSpPr txBox="1"/>
          <p:nvPr/>
        </p:nvSpPr>
        <p:spPr>
          <a:xfrm>
            <a:off x="6488112" y="616524"/>
            <a:ext cx="6934200" cy="6232475"/>
          </a:xfrm>
          <a:prstGeom prst="rect">
            <a:avLst/>
          </a:prstGeom>
          <a:solidFill>
            <a:schemeClr val="accent4">
              <a:lumMod val="20000"/>
              <a:lumOff val="80000"/>
            </a:schemeClr>
          </a:solidFill>
        </p:spPr>
        <p:txBody>
          <a:bodyPr wrap="square">
            <a:spAutoFit/>
          </a:bodyPr>
          <a:lstStyle/>
          <a:p>
            <a:r>
              <a:rPr lang="en-US" sz="2300" dirty="0"/>
              <a:t>#include &lt;iostream&gt;</a:t>
            </a:r>
          </a:p>
          <a:p>
            <a:r>
              <a:rPr lang="en-US" sz="2300" dirty="0"/>
              <a:t>#include &lt;list&gt;</a:t>
            </a:r>
          </a:p>
          <a:p>
            <a:r>
              <a:rPr lang="en-US" sz="2300" dirty="0"/>
              <a:t>int main() {</a:t>
            </a:r>
          </a:p>
          <a:p>
            <a:r>
              <a:rPr lang="en-US" sz="2300" b="1" dirty="0">
                <a:highlight>
                  <a:srgbClr val="FFFF00"/>
                </a:highlight>
              </a:rPr>
              <a:t>        list&lt;int&gt; myList = {10, 20, 30, 40, 50};</a:t>
            </a:r>
          </a:p>
          <a:p>
            <a:r>
              <a:rPr lang="en-US" sz="2300" dirty="0"/>
              <a:t>    </a:t>
            </a:r>
          </a:p>
          <a:p>
            <a:r>
              <a:rPr lang="en-US" sz="2300" dirty="0"/>
              <a:t>   cout &lt;&lt; "Original List: ";</a:t>
            </a:r>
          </a:p>
          <a:p>
            <a:r>
              <a:rPr lang="en-US" sz="2300" dirty="0"/>
              <a:t>    for (const auto&amp; element : </a:t>
            </a:r>
            <a:r>
              <a:rPr lang="en-US" sz="2300" b="1" dirty="0"/>
              <a:t>myList</a:t>
            </a:r>
            <a:r>
              <a:rPr lang="en-US" sz="2300" dirty="0"/>
              <a:t>) {</a:t>
            </a:r>
          </a:p>
          <a:p>
            <a:r>
              <a:rPr lang="en-US" sz="2300" dirty="0"/>
              <a:t>        cout &lt;&lt; element &lt;&lt; " ";     }</a:t>
            </a:r>
          </a:p>
          <a:p>
            <a:endParaRPr lang="en-US" sz="2300" b="1" dirty="0"/>
          </a:p>
          <a:p>
            <a:r>
              <a:rPr lang="en-US" sz="2000" b="1" dirty="0"/>
              <a:t>// Erase a range of elements, e.g., elements at index 2 to 5</a:t>
            </a:r>
          </a:p>
          <a:p>
            <a:endParaRPr lang="en-US" sz="2000" b="1" dirty="0"/>
          </a:p>
          <a:p>
            <a:r>
              <a:rPr lang="en-US" sz="2000" b="1" dirty="0">
                <a:solidFill>
                  <a:srgbClr val="C00000"/>
                </a:solidFill>
              </a:rPr>
              <a:t>    auto </a:t>
            </a:r>
            <a:r>
              <a:rPr lang="en-US" sz="2000" b="1" dirty="0" err="1">
                <a:solidFill>
                  <a:srgbClr val="C00000"/>
                </a:solidFill>
              </a:rPr>
              <a:t>startIterator</a:t>
            </a:r>
            <a:r>
              <a:rPr lang="en-US" sz="2000" b="1" dirty="0">
                <a:solidFill>
                  <a:srgbClr val="C00000"/>
                </a:solidFill>
              </a:rPr>
              <a:t> = next(</a:t>
            </a:r>
            <a:r>
              <a:rPr lang="en-US" sz="2000" b="1" dirty="0" err="1">
                <a:solidFill>
                  <a:srgbClr val="C00000"/>
                </a:solidFill>
              </a:rPr>
              <a:t>myList.begin</a:t>
            </a:r>
            <a:r>
              <a:rPr lang="en-US" sz="2000" b="1" dirty="0">
                <a:solidFill>
                  <a:srgbClr val="C00000"/>
                </a:solidFill>
              </a:rPr>
              <a:t>(), 2);</a:t>
            </a:r>
          </a:p>
          <a:p>
            <a:r>
              <a:rPr lang="en-US" sz="2000" b="1" dirty="0">
                <a:solidFill>
                  <a:srgbClr val="C00000"/>
                </a:solidFill>
              </a:rPr>
              <a:t>    auto </a:t>
            </a:r>
            <a:r>
              <a:rPr lang="en-US" sz="2000" b="1" dirty="0" err="1">
                <a:solidFill>
                  <a:srgbClr val="C00000"/>
                </a:solidFill>
              </a:rPr>
              <a:t>endIterator</a:t>
            </a:r>
            <a:r>
              <a:rPr lang="en-US" sz="2000" b="1" dirty="0">
                <a:solidFill>
                  <a:srgbClr val="C00000"/>
                </a:solidFill>
              </a:rPr>
              <a:t> = next(</a:t>
            </a:r>
            <a:r>
              <a:rPr lang="en-US" sz="2000" b="1" dirty="0" err="1">
                <a:solidFill>
                  <a:srgbClr val="C00000"/>
                </a:solidFill>
              </a:rPr>
              <a:t>myList.begin</a:t>
            </a:r>
            <a:r>
              <a:rPr lang="en-US" sz="2000" b="1" dirty="0">
                <a:solidFill>
                  <a:srgbClr val="C00000"/>
                </a:solidFill>
              </a:rPr>
              <a:t>(), 6);</a:t>
            </a:r>
          </a:p>
          <a:p>
            <a:r>
              <a:rPr lang="en-US" sz="2000" b="1" dirty="0">
                <a:solidFill>
                  <a:srgbClr val="C00000"/>
                </a:solidFill>
              </a:rPr>
              <a:t>    </a:t>
            </a:r>
            <a:r>
              <a:rPr lang="en-US" sz="2000" b="1" dirty="0" err="1">
                <a:solidFill>
                  <a:srgbClr val="C00000"/>
                </a:solidFill>
              </a:rPr>
              <a:t>myList.erase</a:t>
            </a:r>
            <a:r>
              <a:rPr lang="en-US" sz="2000" b="1" dirty="0">
                <a:solidFill>
                  <a:srgbClr val="C00000"/>
                </a:solidFill>
              </a:rPr>
              <a:t>(</a:t>
            </a:r>
            <a:r>
              <a:rPr lang="en-US" sz="2000" b="1" dirty="0" err="1">
                <a:solidFill>
                  <a:srgbClr val="C00000"/>
                </a:solidFill>
              </a:rPr>
              <a:t>startIterator</a:t>
            </a:r>
            <a:r>
              <a:rPr lang="en-US" sz="2000" b="1" dirty="0">
                <a:solidFill>
                  <a:srgbClr val="C00000"/>
                </a:solidFill>
              </a:rPr>
              <a:t>, </a:t>
            </a:r>
            <a:r>
              <a:rPr lang="en-US" sz="2000" b="1" dirty="0" err="1">
                <a:solidFill>
                  <a:srgbClr val="C00000"/>
                </a:solidFill>
              </a:rPr>
              <a:t>endIterator</a:t>
            </a:r>
            <a:r>
              <a:rPr lang="en-US" sz="2000" b="1" dirty="0">
                <a:solidFill>
                  <a:srgbClr val="C00000"/>
                </a:solidFill>
              </a:rPr>
              <a:t>);</a:t>
            </a:r>
            <a:r>
              <a:rPr lang="en-US" sz="2000" dirty="0">
                <a:solidFill>
                  <a:srgbClr val="C00000"/>
                </a:solidFill>
              </a:rPr>
              <a:t>    </a:t>
            </a:r>
          </a:p>
          <a:p>
            <a:r>
              <a:rPr lang="en-US" sz="2300" dirty="0"/>
              <a:t>}</a:t>
            </a:r>
          </a:p>
          <a:p>
            <a:r>
              <a:rPr lang="en-US" sz="2300" dirty="0"/>
              <a:t>    cout &lt;&lt; </a:t>
            </a:r>
            <a:r>
              <a:rPr lang="en-US" sz="2300" dirty="0" err="1"/>
              <a:t>endl</a:t>
            </a:r>
            <a:r>
              <a:rPr lang="en-US" sz="2300" dirty="0"/>
              <a:t>;</a:t>
            </a:r>
          </a:p>
          <a:p>
            <a:r>
              <a:rPr lang="en-US" sz="2300" dirty="0"/>
              <a:t>    return 0;</a:t>
            </a:r>
          </a:p>
          <a:p>
            <a:r>
              <a:rPr lang="en-US" sz="2300" dirty="0"/>
              <a:t>}</a:t>
            </a:r>
          </a:p>
        </p:txBody>
      </p:sp>
    </p:spTree>
    <p:extLst>
      <p:ext uri="{BB962C8B-B14F-4D97-AF65-F5344CB8AC3E}">
        <p14:creationId xmlns:p14="http://schemas.microsoft.com/office/powerpoint/2010/main" val="42106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363103" y="501651"/>
            <a:ext cx="7453630" cy="403225"/>
          </a:xfrm>
          <a:prstGeom prst="rect">
            <a:avLst/>
          </a:prstGeom>
        </p:spPr>
        <p:txBody>
          <a:bodyPr vert="horz" wrap="square" lIns="0" tIns="15875" rIns="0" bIns="0" rtlCol="0">
            <a:spAutoFit/>
          </a:bodyPr>
          <a:lstStyle/>
          <a:p>
            <a:pPr marL="12700">
              <a:spcBef>
                <a:spcPts val="125"/>
              </a:spcBef>
            </a:pPr>
            <a:r>
              <a:rPr spc="15" dirty="0"/>
              <a:t>STL</a:t>
            </a:r>
            <a:r>
              <a:rPr dirty="0"/>
              <a:t> </a:t>
            </a:r>
            <a:r>
              <a:rPr spc="10" dirty="0"/>
              <a:t>Features:</a:t>
            </a:r>
            <a:r>
              <a:rPr spc="170" dirty="0"/>
              <a:t> </a:t>
            </a:r>
            <a:r>
              <a:rPr spc="5" dirty="0"/>
              <a:t>Containers,</a:t>
            </a:r>
            <a:r>
              <a:rPr dirty="0"/>
              <a:t> </a:t>
            </a:r>
            <a:r>
              <a:rPr spc="5" dirty="0"/>
              <a:t>Iterators, </a:t>
            </a:r>
            <a:r>
              <a:rPr spc="20" dirty="0"/>
              <a:t>&amp;</a:t>
            </a:r>
            <a:r>
              <a:rPr spc="5" dirty="0"/>
              <a:t> </a:t>
            </a:r>
            <a:r>
              <a:rPr spc="10" dirty="0"/>
              <a:t>Algorithms</a:t>
            </a:r>
          </a:p>
        </p:txBody>
      </p:sp>
      <p:sp>
        <p:nvSpPr>
          <p:cNvPr id="5" name="object 5"/>
          <p:cNvSpPr txBox="1"/>
          <p:nvPr/>
        </p:nvSpPr>
        <p:spPr>
          <a:xfrm>
            <a:off x="304800" y="1257864"/>
            <a:ext cx="7935912" cy="5371983"/>
          </a:xfrm>
          <a:prstGeom prst="rect">
            <a:avLst/>
          </a:prstGeom>
          <a:solidFill>
            <a:schemeClr val="tx2">
              <a:lumMod val="20000"/>
              <a:lumOff val="80000"/>
            </a:schemeClr>
          </a:solidFill>
        </p:spPr>
        <p:txBody>
          <a:bodyPr vert="horz" wrap="square" lIns="0" tIns="191770" rIns="0" bIns="0" rtlCol="0">
            <a:spAutoFit/>
          </a:bodyPr>
          <a:lstStyle/>
          <a:p>
            <a:pPr marL="269875" indent="-257810">
              <a:spcBef>
                <a:spcPts val="1510"/>
              </a:spcBef>
              <a:buFont typeface="Lucida Sans Unicode"/>
              <a:buChar char="•"/>
              <a:tabLst>
                <a:tab pos="270510" algn="l"/>
              </a:tabLst>
            </a:pPr>
            <a:r>
              <a:rPr sz="2050" b="1" dirty="0">
                <a:solidFill>
                  <a:srgbClr val="0070C0"/>
                </a:solidFill>
                <a:latin typeface="Arial"/>
                <a:cs typeface="Arial"/>
              </a:rPr>
              <a:t>Containers</a:t>
            </a:r>
            <a:r>
              <a:rPr lang="en-US" sz="2050" b="1" dirty="0">
                <a:solidFill>
                  <a:srgbClr val="0070C0"/>
                </a:solidFill>
                <a:latin typeface="Arial"/>
                <a:cs typeface="Arial"/>
              </a:rPr>
              <a:t>-  </a:t>
            </a:r>
            <a:r>
              <a:rPr lang="en-US" sz="2050" b="1" dirty="0">
                <a:solidFill>
                  <a:srgbClr val="231F20"/>
                </a:solidFill>
                <a:latin typeface="Arial"/>
                <a:cs typeface="Arial"/>
              </a:rPr>
              <a:t>A container is a holder object that </a:t>
            </a:r>
            <a:r>
              <a:rPr lang="en-US" sz="2050" b="1" dirty="0">
                <a:solidFill>
                  <a:srgbClr val="FF0000"/>
                </a:solidFill>
                <a:latin typeface="Arial"/>
                <a:cs typeface="Arial"/>
              </a:rPr>
              <a:t>stores other objects as elements.</a:t>
            </a:r>
            <a:endParaRPr sz="2050" dirty="0">
              <a:solidFill>
                <a:srgbClr val="FF0000"/>
              </a:solidFill>
              <a:latin typeface="Arial"/>
              <a:cs typeface="Arial"/>
            </a:endParaRPr>
          </a:p>
          <a:p>
            <a:pPr marL="548640" lvl="1" indent="-273050">
              <a:spcBef>
                <a:spcPts val="1415"/>
              </a:spcBef>
              <a:buFont typeface="Arial"/>
              <a:buChar char="–"/>
              <a:tabLst>
                <a:tab pos="549275" algn="l"/>
              </a:tabLst>
            </a:pPr>
            <a:r>
              <a:rPr sz="2050" i="1" dirty="0">
                <a:solidFill>
                  <a:srgbClr val="231F20"/>
                </a:solidFill>
                <a:latin typeface="Arial"/>
                <a:cs typeface="Arial"/>
              </a:rPr>
              <a:t>Sequential</a:t>
            </a:r>
            <a:r>
              <a:rPr sz="2050" dirty="0">
                <a:solidFill>
                  <a:srgbClr val="231F20"/>
                </a:solidFill>
                <a:latin typeface="Microsoft Sans Serif"/>
                <a:cs typeface="Microsoft Sans Serif"/>
              </a:rPr>
              <a:t>:</a:t>
            </a:r>
            <a:r>
              <a:rPr sz="2050" spc="165" dirty="0">
                <a:solidFill>
                  <a:srgbClr val="231F20"/>
                </a:solidFill>
                <a:latin typeface="Microsoft Sans Serif"/>
                <a:cs typeface="Microsoft Sans Serif"/>
              </a:rPr>
              <a:t> </a:t>
            </a:r>
            <a:r>
              <a:rPr sz="2050" spc="5" dirty="0">
                <a:solidFill>
                  <a:srgbClr val="231F20"/>
                </a:solidFill>
                <a:latin typeface="Courier New"/>
                <a:cs typeface="Courier New"/>
              </a:rPr>
              <a:t>vector</a:t>
            </a:r>
            <a:r>
              <a:rPr sz="2050" spc="5" dirty="0">
                <a:solidFill>
                  <a:srgbClr val="231F20"/>
                </a:solidFill>
                <a:latin typeface="Microsoft Sans Serif"/>
                <a:cs typeface="Microsoft Sans Serif"/>
              </a:rPr>
              <a:t>,</a:t>
            </a:r>
            <a:r>
              <a:rPr sz="2050" spc="25" dirty="0">
                <a:solidFill>
                  <a:srgbClr val="231F20"/>
                </a:solidFill>
                <a:latin typeface="Microsoft Sans Serif"/>
                <a:cs typeface="Microsoft Sans Serif"/>
              </a:rPr>
              <a:t> </a:t>
            </a:r>
            <a:r>
              <a:rPr sz="2050" spc="5" dirty="0">
                <a:solidFill>
                  <a:srgbClr val="231F20"/>
                </a:solidFill>
                <a:latin typeface="Courier New"/>
                <a:cs typeface="Courier New"/>
              </a:rPr>
              <a:t>deque</a:t>
            </a:r>
            <a:r>
              <a:rPr sz="2050" spc="5" dirty="0">
                <a:solidFill>
                  <a:srgbClr val="231F20"/>
                </a:solidFill>
                <a:latin typeface="Microsoft Sans Serif"/>
                <a:cs typeface="Microsoft Sans Serif"/>
              </a:rPr>
              <a:t>,</a:t>
            </a:r>
            <a:r>
              <a:rPr sz="2050" spc="30" dirty="0">
                <a:solidFill>
                  <a:srgbClr val="231F20"/>
                </a:solidFill>
                <a:latin typeface="Microsoft Sans Serif"/>
                <a:cs typeface="Microsoft Sans Serif"/>
              </a:rPr>
              <a:t> </a:t>
            </a:r>
            <a:r>
              <a:rPr sz="2050" spc="5" dirty="0">
                <a:solidFill>
                  <a:srgbClr val="231F20"/>
                </a:solidFill>
                <a:latin typeface="Courier New"/>
                <a:cs typeface="Courier New"/>
              </a:rPr>
              <a:t>list</a:t>
            </a:r>
            <a:endParaRPr sz="2050" dirty="0">
              <a:latin typeface="Courier New"/>
              <a:cs typeface="Courier New"/>
            </a:endParaRPr>
          </a:p>
          <a:p>
            <a:pPr marL="548640" lvl="1" indent="-273050">
              <a:spcBef>
                <a:spcPts val="15"/>
              </a:spcBef>
              <a:buFont typeface="Arial"/>
              <a:buChar char="–"/>
              <a:tabLst>
                <a:tab pos="549275" algn="l"/>
              </a:tabLst>
            </a:pPr>
            <a:r>
              <a:rPr sz="2050" i="1" dirty="0">
                <a:solidFill>
                  <a:srgbClr val="231F20"/>
                </a:solidFill>
                <a:latin typeface="Arial"/>
                <a:cs typeface="Arial"/>
              </a:rPr>
              <a:t>Associative</a:t>
            </a:r>
            <a:r>
              <a:rPr sz="2050" dirty="0">
                <a:solidFill>
                  <a:srgbClr val="231F20"/>
                </a:solidFill>
                <a:latin typeface="Microsoft Sans Serif"/>
                <a:cs typeface="Microsoft Sans Serif"/>
              </a:rPr>
              <a:t>:</a:t>
            </a:r>
            <a:r>
              <a:rPr sz="2050" spc="165" dirty="0">
                <a:solidFill>
                  <a:srgbClr val="231F20"/>
                </a:solidFill>
                <a:latin typeface="Microsoft Sans Serif"/>
                <a:cs typeface="Microsoft Sans Serif"/>
              </a:rPr>
              <a:t> </a:t>
            </a:r>
            <a:r>
              <a:rPr sz="2050" spc="5" dirty="0">
                <a:solidFill>
                  <a:srgbClr val="231F20"/>
                </a:solidFill>
                <a:latin typeface="Courier New"/>
                <a:cs typeface="Courier New"/>
              </a:rPr>
              <a:t>set</a:t>
            </a:r>
            <a:r>
              <a:rPr sz="2050" spc="5" dirty="0">
                <a:solidFill>
                  <a:srgbClr val="231F20"/>
                </a:solidFill>
                <a:latin typeface="Microsoft Sans Serif"/>
                <a:cs typeface="Microsoft Sans Serif"/>
              </a:rPr>
              <a:t>,</a:t>
            </a:r>
            <a:r>
              <a:rPr sz="2050" spc="25" dirty="0">
                <a:solidFill>
                  <a:srgbClr val="231F20"/>
                </a:solidFill>
                <a:latin typeface="Microsoft Sans Serif"/>
                <a:cs typeface="Microsoft Sans Serif"/>
              </a:rPr>
              <a:t> </a:t>
            </a:r>
            <a:r>
              <a:rPr sz="2050" spc="5" dirty="0">
                <a:solidFill>
                  <a:srgbClr val="231F20"/>
                </a:solidFill>
                <a:latin typeface="Courier New"/>
                <a:cs typeface="Courier New"/>
              </a:rPr>
              <a:t>multiset</a:t>
            </a:r>
            <a:r>
              <a:rPr sz="2050" spc="5" dirty="0">
                <a:solidFill>
                  <a:srgbClr val="231F20"/>
                </a:solidFill>
                <a:latin typeface="Microsoft Sans Serif"/>
                <a:cs typeface="Microsoft Sans Serif"/>
              </a:rPr>
              <a:t>,</a:t>
            </a:r>
            <a:r>
              <a:rPr sz="2050" spc="25" dirty="0">
                <a:solidFill>
                  <a:srgbClr val="231F20"/>
                </a:solidFill>
                <a:latin typeface="Microsoft Sans Serif"/>
                <a:cs typeface="Microsoft Sans Serif"/>
              </a:rPr>
              <a:t> </a:t>
            </a:r>
            <a:r>
              <a:rPr sz="2050" spc="5" dirty="0">
                <a:solidFill>
                  <a:srgbClr val="231F20"/>
                </a:solidFill>
                <a:latin typeface="Courier New"/>
                <a:cs typeface="Courier New"/>
              </a:rPr>
              <a:t>map</a:t>
            </a:r>
            <a:r>
              <a:rPr sz="2050" spc="5" dirty="0">
                <a:solidFill>
                  <a:srgbClr val="231F20"/>
                </a:solidFill>
                <a:latin typeface="Microsoft Sans Serif"/>
                <a:cs typeface="Microsoft Sans Serif"/>
              </a:rPr>
              <a:t>,</a:t>
            </a:r>
            <a:r>
              <a:rPr sz="2050" spc="25" dirty="0">
                <a:solidFill>
                  <a:srgbClr val="231F20"/>
                </a:solidFill>
                <a:latin typeface="Microsoft Sans Serif"/>
                <a:cs typeface="Microsoft Sans Serif"/>
              </a:rPr>
              <a:t> </a:t>
            </a:r>
            <a:r>
              <a:rPr sz="2050" spc="5" dirty="0">
                <a:solidFill>
                  <a:srgbClr val="231F20"/>
                </a:solidFill>
                <a:latin typeface="Courier New"/>
                <a:cs typeface="Courier New"/>
              </a:rPr>
              <a:t>multimap</a:t>
            </a:r>
            <a:endParaRPr sz="2050" dirty="0">
              <a:latin typeface="Courier New"/>
              <a:cs typeface="Courier New"/>
            </a:endParaRPr>
          </a:p>
          <a:p>
            <a:pPr marL="548640" lvl="1" indent="-273050">
              <a:spcBef>
                <a:spcPts val="20"/>
              </a:spcBef>
              <a:buFont typeface="Arial"/>
              <a:buChar char="–"/>
              <a:tabLst>
                <a:tab pos="549275" algn="l"/>
              </a:tabLst>
            </a:pPr>
            <a:r>
              <a:rPr sz="2050" i="1" dirty="0">
                <a:solidFill>
                  <a:srgbClr val="231F20"/>
                </a:solidFill>
                <a:latin typeface="Arial"/>
                <a:cs typeface="Arial"/>
              </a:rPr>
              <a:t>Adapters</a:t>
            </a:r>
            <a:r>
              <a:rPr sz="2050" dirty="0">
                <a:solidFill>
                  <a:srgbClr val="231F20"/>
                </a:solidFill>
                <a:latin typeface="Microsoft Sans Serif"/>
                <a:cs typeface="Microsoft Sans Serif"/>
              </a:rPr>
              <a:t>:</a:t>
            </a:r>
            <a:r>
              <a:rPr sz="2050" spc="170" dirty="0">
                <a:solidFill>
                  <a:srgbClr val="231F20"/>
                </a:solidFill>
                <a:latin typeface="Microsoft Sans Serif"/>
                <a:cs typeface="Microsoft Sans Serif"/>
              </a:rPr>
              <a:t> </a:t>
            </a:r>
            <a:r>
              <a:rPr sz="2050" spc="5" dirty="0">
                <a:solidFill>
                  <a:srgbClr val="231F20"/>
                </a:solidFill>
                <a:latin typeface="Courier New"/>
                <a:cs typeface="Courier New"/>
              </a:rPr>
              <a:t>stack</a:t>
            </a:r>
            <a:r>
              <a:rPr sz="2050" spc="5" dirty="0">
                <a:solidFill>
                  <a:srgbClr val="231F20"/>
                </a:solidFill>
                <a:latin typeface="Microsoft Sans Serif"/>
                <a:cs typeface="Microsoft Sans Serif"/>
              </a:rPr>
              <a:t>,</a:t>
            </a:r>
            <a:r>
              <a:rPr sz="2050" spc="35" dirty="0">
                <a:solidFill>
                  <a:srgbClr val="231F20"/>
                </a:solidFill>
                <a:latin typeface="Microsoft Sans Serif"/>
                <a:cs typeface="Microsoft Sans Serif"/>
              </a:rPr>
              <a:t> </a:t>
            </a:r>
            <a:r>
              <a:rPr sz="2050" spc="5" dirty="0">
                <a:solidFill>
                  <a:srgbClr val="231F20"/>
                </a:solidFill>
                <a:latin typeface="Courier New"/>
                <a:cs typeface="Courier New"/>
              </a:rPr>
              <a:t>queue</a:t>
            </a:r>
            <a:r>
              <a:rPr sz="2050" spc="5" dirty="0">
                <a:solidFill>
                  <a:srgbClr val="231F20"/>
                </a:solidFill>
                <a:latin typeface="Microsoft Sans Serif"/>
                <a:cs typeface="Microsoft Sans Serif"/>
              </a:rPr>
              <a:t>,</a:t>
            </a:r>
            <a:r>
              <a:rPr sz="2050" spc="30" dirty="0">
                <a:solidFill>
                  <a:srgbClr val="231F20"/>
                </a:solidFill>
                <a:latin typeface="Microsoft Sans Serif"/>
                <a:cs typeface="Microsoft Sans Serif"/>
              </a:rPr>
              <a:t> </a:t>
            </a:r>
            <a:r>
              <a:rPr sz="2050" spc="20" dirty="0">
                <a:solidFill>
                  <a:srgbClr val="231F20"/>
                </a:solidFill>
                <a:latin typeface="Courier New"/>
                <a:cs typeface="Courier New"/>
              </a:rPr>
              <a:t>priority</a:t>
            </a:r>
            <a:r>
              <a:rPr sz="2050" u="heavy" spc="-400" dirty="0">
                <a:solidFill>
                  <a:srgbClr val="231F20"/>
                </a:solidFill>
                <a:uFill>
                  <a:solidFill>
                    <a:srgbClr val="231F20"/>
                  </a:solidFill>
                </a:uFill>
                <a:latin typeface="Courier New"/>
                <a:cs typeface="Courier New"/>
              </a:rPr>
              <a:t> </a:t>
            </a:r>
            <a:r>
              <a:rPr sz="2050" spc="5" dirty="0">
                <a:solidFill>
                  <a:srgbClr val="231F20"/>
                </a:solidFill>
                <a:latin typeface="Courier New"/>
                <a:cs typeface="Courier New"/>
              </a:rPr>
              <a:t>queue</a:t>
            </a:r>
            <a:endParaRPr sz="2050" dirty="0">
              <a:latin typeface="Courier New"/>
              <a:cs typeface="Courier New"/>
            </a:endParaRPr>
          </a:p>
          <a:p>
            <a:pPr marL="269875" indent="-257810">
              <a:spcBef>
                <a:spcPts val="1415"/>
              </a:spcBef>
              <a:buFont typeface="Lucida Sans Unicode"/>
              <a:buChar char="•"/>
              <a:tabLst>
                <a:tab pos="270510" algn="l"/>
              </a:tabLst>
            </a:pPr>
            <a:r>
              <a:rPr sz="2050" b="1" dirty="0">
                <a:solidFill>
                  <a:srgbClr val="FF0000"/>
                </a:solidFill>
                <a:latin typeface="Arial"/>
                <a:cs typeface="Arial"/>
              </a:rPr>
              <a:t>Iterators</a:t>
            </a:r>
            <a:r>
              <a:rPr lang="en-US" sz="2050" b="1" dirty="0">
                <a:solidFill>
                  <a:srgbClr val="231F20"/>
                </a:solidFill>
                <a:latin typeface="Arial"/>
                <a:cs typeface="Arial"/>
              </a:rPr>
              <a:t>: Are generalization of the concept pointers , that they point to elements in the container</a:t>
            </a:r>
            <a:endParaRPr sz="2050" dirty="0">
              <a:latin typeface="Arial"/>
              <a:cs typeface="Arial"/>
            </a:endParaRPr>
          </a:p>
          <a:p>
            <a:pPr marL="548640" lvl="1" indent="-273050">
              <a:spcBef>
                <a:spcPts val="1410"/>
              </a:spcBef>
              <a:buFont typeface="Arial"/>
              <a:buChar char="–"/>
              <a:tabLst>
                <a:tab pos="549275" algn="l"/>
              </a:tabLst>
            </a:pPr>
            <a:r>
              <a:rPr sz="2050" dirty="0">
                <a:solidFill>
                  <a:srgbClr val="231F20"/>
                </a:solidFill>
                <a:latin typeface="Microsoft Sans Serif"/>
                <a:cs typeface="Microsoft Sans Serif"/>
              </a:rPr>
              <a:t>Input,</a:t>
            </a:r>
            <a:r>
              <a:rPr sz="2050" spc="25" dirty="0">
                <a:solidFill>
                  <a:srgbClr val="231F20"/>
                </a:solidFill>
                <a:latin typeface="Microsoft Sans Serif"/>
                <a:cs typeface="Microsoft Sans Serif"/>
              </a:rPr>
              <a:t> </a:t>
            </a:r>
            <a:r>
              <a:rPr sz="2050" dirty="0">
                <a:solidFill>
                  <a:srgbClr val="231F20"/>
                </a:solidFill>
                <a:latin typeface="Microsoft Sans Serif"/>
                <a:cs typeface="Microsoft Sans Serif"/>
              </a:rPr>
              <a:t>output,</a:t>
            </a:r>
            <a:r>
              <a:rPr sz="2050" spc="30" dirty="0">
                <a:solidFill>
                  <a:srgbClr val="231F20"/>
                </a:solidFill>
                <a:latin typeface="Microsoft Sans Serif"/>
                <a:cs typeface="Microsoft Sans Serif"/>
              </a:rPr>
              <a:t> </a:t>
            </a:r>
            <a:r>
              <a:rPr sz="2050" spc="-10" dirty="0">
                <a:solidFill>
                  <a:srgbClr val="231F20"/>
                </a:solidFill>
                <a:latin typeface="Microsoft Sans Serif"/>
                <a:cs typeface="Microsoft Sans Serif"/>
              </a:rPr>
              <a:t>forward,</a:t>
            </a:r>
            <a:r>
              <a:rPr sz="2050" spc="20" dirty="0">
                <a:solidFill>
                  <a:srgbClr val="231F20"/>
                </a:solidFill>
                <a:latin typeface="Microsoft Sans Serif"/>
                <a:cs typeface="Microsoft Sans Serif"/>
              </a:rPr>
              <a:t> </a:t>
            </a:r>
            <a:r>
              <a:rPr sz="2050" dirty="0">
                <a:solidFill>
                  <a:srgbClr val="231F20"/>
                </a:solidFill>
                <a:latin typeface="Microsoft Sans Serif"/>
                <a:cs typeface="Microsoft Sans Serif"/>
              </a:rPr>
              <a:t>bidirectional,</a:t>
            </a:r>
            <a:r>
              <a:rPr sz="2050" spc="30" dirty="0">
                <a:solidFill>
                  <a:srgbClr val="231F20"/>
                </a:solidFill>
                <a:latin typeface="Microsoft Sans Serif"/>
                <a:cs typeface="Microsoft Sans Serif"/>
              </a:rPr>
              <a:t> </a:t>
            </a:r>
            <a:r>
              <a:rPr sz="2050" spc="10" dirty="0">
                <a:solidFill>
                  <a:srgbClr val="231F20"/>
                </a:solidFill>
                <a:latin typeface="Microsoft Sans Serif"/>
                <a:cs typeface="Microsoft Sans Serif"/>
              </a:rPr>
              <a:t>&amp;</a:t>
            </a:r>
            <a:r>
              <a:rPr sz="2050" spc="20" dirty="0">
                <a:solidFill>
                  <a:srgbClr val="231F20"/>
                </a:solidFill>
                <a:latin typeface="Microsoft Sans Serif"/>
                <a:cs typeface="Microsoft Sans Serif"/>
              </a:rPr>
              <a:t> </a:t>
            </a:r>
            <a:r>
              <a:rPr sz="2050" dirty="0">
                <a:solidFill>
                  <a:srgbClr val="231F20"/>
                </a:solidFill>
                <a:latin typeface="Microsoft Sans Serif"/>
                <a:cs typeface="Microsoft Sans Serif"/>
              </a:rPr>
              <a:t>random</a:t>
            </a:r>
            <a:r>
              <a:rPr sz="2050" spc="30" dirty="0">
                <a:solidFill>
                  <a:srgbClr val="231F20"/>
                </a:solidFill>
                <a:latin typeface="Microsoft Sans Serif"/>
                <a:cs typeface="Microsoft Sans Serif"/>
              </a:rPr>
              <a:t> </a:t>
            </a:r>
            <a:r>
              <a:rPr sz="2050" spc="5" dirty="0">
                <a:solidFill>
                  <a:srgbClr val="231F20"/>
                </a:solidFill>
                <a:latin typeface="Microsoft Sans Serif"/>
                <a:cs typeface="Microsoft Sans Serif"/>
              </a:rPr>
              <a:t>access</a:t>
            </a:r>
            <a:endParaRPr sz="2050" dirty="0">
              <a:latin typeface="Microsoft Sans Serif"/>
              <a:cs typeface="Microsoft Sans Serif"/>
            </a:endParaRPr>
          </a:p>
          <a:p>
            <a:pPr marL="548640" lvl="1" indent="-273050">
              <a:spcBef>
                <a:spcPts val="20"/>
              </a:spcBef>
              <a:buFont typeface="Arial"/>
              <a:buChar char="–"/>
              <a:tabLst>
                <a:tab pos="549275" algn="l"/>
              </a:tabLst>
            </a:pPr>
            <a:r>
              <a:rPr sz="2050" spc="5" dirty="0">
                <a:solidFill>
                  <a:srgbClr val="231F20"/>
                </a:solidFill>
                <a:latin typeface="Microsoft Sans Serif"/>
                <a:cs typeface="Microsoft Sans Serif"/>
              </a:rPr>
              <a:t>Each</a:t>
            </a:r>
            <a:r>
              <a:rPr sz="2050" spc="35" dirty="0">
                <a:solidFill>
                  <a:srgbClr val="231F20"/>
                </a:solidFill>
                <a:latin typeface="Microsoft Sans Serif"/>
                <a:cs typeface="Microsoft Sans Serif"/>
              </a:rPr>
              <a:t> </a:t>
            </a:r>
            <a:r>
              <a:rPr sz="2050" dirty="0">
                <a:solidFill>
                  <a:srgbClr val="231F20"/>
                </a:solidFill>
                <a:latin typeface="Microsoft Sans Serif"/>
                <a:cs typeface="Microsoft Sans Serif"/>
              </a:rPr>
              <a:t>container</a:t>
            </a:r>
            <a:r>
              <a:rPr sz="2050" spc="35" dirty="0">
                <a:solidFill>
                  <a:srgbClr val="231F20"/>
                </a:solidFill>
                <a:latin typeface="Microsoft Sans Serif"/>
                <a:cs typeface="Microsoft Sans Serif"/>
              </a:rPr>
              <a:t> </a:t>
            </a:r>
            <a:r>
              <a:rPr sz="2050" dirty="0">
                <a:solidFill>
                  <a:srgbClr val="231F20"/>
                </a:solidFill>
                <a:latin typeface="Microsoft Sans Serif"/>
                <a:cs typeface="Microsoft Sans Serif"/>
              </a:rPr>
              <a:t>declares</a:t>
            </a:r>
            <a:r>
              <a:rPr sz="2050" spc="35" dirty="0">
                <a:solidFill>
                  <a:srgbClr val="231F20"/>
                </a:solidFill>
                <a:latin typeface="Microsoft Sans Serif"/>
                <a:cs typeface="Microsoft Sans Serif"/>
              </a:rPr>
              <a:t> </a:t>
            </a:r>
            <a:r>
              <a:rPr sz="2050" spc="5" dirty="0">
                <a:solidFill>
                  <a:srgbClr val="231F20"/>
                </a:solidFill>
                <a:latin typeface="Microsoft Sans Serif"/>
                <a:cs typeface="Microsoft Sans Serif"/>
              </a:rPr>
              <a:t>a</a:t>
            </a:r>
            <a:r>
              <a:rPr sz="2050" spc="35" dirty="0">
                <a:solidFill>
                  <a:srgbClr val="231F20"/>
                </a:solidFill>
                <a:latin typeface="Microsoft Sans Serif"/>
                <a:cs typeface="Microsoft Sans Serif"/>
              </a:rPr>
              <a:t> </a:t>
            </a:r>
            <a:r>
              <a:rPr sz="2050" spc="-5" dirty="0">
                <a:solidFill>
                  <a:srgbClr val="231F20"/>
                </a:solidFill>
                <a:latin typeface="Microsoft Sans Serif"/>
                <a:cs typeface="Microsoft Sans Serif"/>
              </a:rPr>
              <a:t>trait</a:t>
            </a:r>
            <a:r>
              <a:rPr sz="2050" spc="35" dirty="0">
                <a:solidFill>
                  <a:srgbClr val="231F20"/>
                </a:solidFill>
                <a:latin typeface="Microsoft Sans Serif"/>
                <a:cs typeface="Microsoft Sans Serif"/>
              </a:rPr>
              <a:t> </a:t>
            </a:r>
            <a:r>
              <a:rPr sz="2050" spc="-20" dirty="0">
                <a:solidFill>
                  <a:srgbClr val="231F20"/>
                </a:solidFill>
                <a:latin typeface="Microsoft Sans Serif"/>
                <a:cs typeface="Microsoft Sans Serif"/>
              </a:rPr>
              <a:t>for</a:t>
            </a:r>
            <a:r>
              <a:rPr sz="2050" spc="35" dirty="0">
                <a:solidFill>
                  <a:srgbClr val="231F20"/>
                </a:solidFill>
                <a:latin typeface="Microsoft Sans Serif"/>
                <a:cs typeface="Microsoft Sans Serif"/>
              </a:rPr>
              <a:t> </a:t>
            </a:r>
            <a:r>
              <a:rPr sz="2050" dirty="0">
                <a:solidFill>
                  <a:srgbClr val="231F20"/>
                </a:solidFill>
                <a:latin typeface="Microsoft Sans Serif"/>
                <a:cs typeface="Microsoft Sans Serif"/>
              </a:rPr>
              <a:t>the</a:t>
            </a:r>
            <a:r>
              <a:rPr sz="2050" spc="35" dirty="0">
                <a:solidFill>
                  <a:srgbClr val="231F20"/>
                </a:solidFill>
                <a:latin typeface="Microsoft Sans Serif"/>
                <a:cs typeface="Microsoft Sans Serif"/>
              </a:rPr>
              <a:t> </a:t>
            </a:r>
            <a:r>
              <a:rPr sz="2050" spc="5" dirty="0">
                <a:solidFill>
                  <a:srgbClr val="231F20"/>
                </a:solidFill>
                <a:latin typeface="Microsoft Sans Serif"/>
                <a:cs typeface="Microsoft Sans Serif"/>
              </a:rPr>
              <a:t>type</a:t>
            </a:r>
            <a:r>
              <a:rPr sz="2050" spc="35" dirty="0">
                <a:solidFill>
                  <a:srgbClr val="231F20"/>
                </a:solidFill>
                <a:latin typeface="Microsoft Sans Serif"/>
                <a:cs typeface="Microsoft Sans Serif"/>
              </a:rPr>
              <a:t> </a:t>
            </a:r>
            <a:r>
              <a:rPr sz="2050" dirty="0">
                <a:solidFill>
                  <a:srgbClr val="231F20"/>
                </a:solidFill>
                <a:latin typeface="Microsoft Sans Serif"/>
                <a:cs typeface="Microsoft Sans Serif"/>
              </a:rPr>
              <a:t>of</a:t>
            </a:r>
            <a:r>
              <a:rPr sz="2050" spc="35" dirty="0">
                <a:solidFill>
                  <a:srgbClr val="231F20"/>
                </a:solidFill>
                <a:latin typeface="Microsoft Sans Serif"/>
                <a:cs typeface="Microsoft Sans Serif"/>
              </a:rPr>
              <a:t> </a:t>
            </a:r>
            <a:r>
              <a:rPr sz="2050" spc="-5" dirty="0">
                <a:solidFill>
                  <a:srgbClr val="231F20"/>
                </a:solidFill>
                <a:latin typeface="Microsoft Sans Serif"/>
                <a:cs typeface="Microsoft Sans Serif"/>
              </a:rPr>
              <a:t>iterator</a:t>
            </a:r>
            <a:r>
              <a:rPr sz="2050" spc="40" dirty="0">
                <a:solidFill>
                  <a:srgbClr val="231F20"/>
                </a:solidFill>
                <a:latin typeface="Microsoft Sans Serif"/>
                <a:cs typeface="Microsoft Sans Serif"/>
              </a:rPr>
              <a:t> </a:t>
            </a:r>
            <a:r>
              <a:rPr sz="2050" spc="-5" dirty="0">
                <a:solidFill>
                  <a:srgbClr val="231F20"/>
                </a:solidFill>
                <a:latin typeface="Microsoft Sans Serif"/>
                <a:cs typeface="Microsoft Sans Serif"/>
              </a:rPr>
              <a:t>it</a:t>
            </a:r>
            <a:r>
              <a:rPr sz="2050" spc="30" dirty="0">
                <a:solidFill>
                  <a:srgbClr val="231F20"/>
                </a:solidFill>
                <a:latin typeface="Microsoft Sans Serif"/>
                <a:cs typeface="Microsoft Sans Serif"/>
              </a:rPr>
              <a:t> </a:t>
            </a:r>
            <a:r>
              <a:rPr sz="2050" spc="-5" dirty="0">
                <a:solidFill>
                  <a:srgbClr val="231F20"/>
                </a:solidFill>
                <a:latin typeface="Microsoft Sans Serif"/>
                <a:cs typeface="Microsoft Sans Serif"/>
              </a:rPr>
              <a:t>provides</a:t>
            </a:r>
            <a:endParaRPr sz="2050" dirty="0">
              <a:latin typeface="Microsoft Sans Serif"/>
              <a:cs typeface="Microsoft Sans Serif"/>
            </a:endParaRPr>
          </a:p>
          <a:p>
            <a:pPr marL="269875" indent="-257810">
              <a:spcBef>
                <a:spcPts val="1415"/>
              </a:spcBef>
              <a:buFont typeface="Lucida Sans Unicode"/>
              <a:buChar char="•"/>
              <a:tabLst>
                <a:tab pos="270510" algn="l"/>
              </a:tabLst>
            </a:pPr>
            <a:r>
              <a:rPr sz="2050" b="1" spc="-35" dirty="0">
                <a:solidFill>
                  <a:srgbClr val="231F20"/>
                </a:solidFill>
                <a:latin typeface="Arial"/>
                <a:cs typeface="Arial"/>
              </a:rPr>
              <a:t> </a:t>
            </a:r>
            <a:r>
              <a:rPr sz="2050" b="1" spc="5" dirty="0">
                <a:solidFill>
                  <a:srgbClr val="FF0000"/>
                </a:solidFill>
                <a:latin typeface="Arial"/>
                <a:cs typeface="Arial"/>
              </a:rPr>
              <a:t>Algorithms</a:t>
            </a:r>
            <a:r>
              <a:rPr lang="en-US" sz="2050" b="1" spc="5" dirty="0">
                <a:solidFill>
                  <a:srgbClr val="231F20"/>
                </a:solidFill>
                <a:latin typeface="Arial"/>
                <a:cs typeface="Arial"/>
              </a:rPr>
              <a:t>: Procedures that are applied to containers  to process their data</a:t>
            </a:r>
          </a:p>
          <a:p>
            <a:pPr marL="548640" lvl="1" indent="-273050">
              <a:spcBef>
                <a:spcPts val="1415"/>
              </a:spcBef>
              <a:buFont typeface="Arial"/>
              <a:buChar char="–"/>
              <a:tabLst>
                <a:tab pos="549275" algn="l"/>
              </a:tabLst>
            </a:pPr>
            <a:r>
              <a:rPr lang="en-US" sz="2050" spc="5" dirty="0">
                <a:solidFill>
                  <a:srgbClr val="231F20"/>
                </a:solidFill>
                <a:latin typeface="Arial"/>
                <a:cs typeface="Arial"/>
              </a:rPr>
              <a:t>Ex. Search an element, sort() an element</a:t>
            </a:r>
          </a:p>
          <a:p>
            <a:pPr marL="548640" lvl="1" indent="-273050">
              <a:spcBef>
                <a:spcPts val="1415"/>
              </a:spcBef>
              <a:buFont typeface="Arial"/>
              <a:buChar char="–"/>
              <a:tabLst>
                <a:tab pos="549275" algn="l"/>
              </a:tabLst>
            </a:pPr>
            <a:r>
              <a:rPr sz="2050" dirty="0">
                <a:solidFill>
                  <a:srgbClr val="231F20"/>
                </a:solidFill>
                <a:latin typeface="Microsoft Sans Serif"/>
                <a:cs typeface="Microsoft Sans Serif"/>
              </a:rPr>
              <a:t>Mutating,</a:t>
            </a:r>
            <a:r>
              <a:rPr sz="2050" spc="25" dirty="0">
                <a:solidFill>
                  <a:srgbClr val="231F20"/>
                </a:solidFill>
                <a:latin typeface="Microsoft Sans Serif"/>
                <a:cs typeface="Microsoft Sans Serif"/>
              </a:rPr>
              <a:t> </a:t>
            </a:r>
            <a:r>
              <a:rPr sz="2050" dirty="0">
                <a:solidFill>
                  <a:srgbClr val="231F20"/>
                </a:solidFill>
                <a:latin typeface="Microsoft Sans Serif"/>
                <a:cs typeface="Microsoft Sans Serif"/>
              </a:rPr>
              <a:t>non-mutating,</a:t>
            </a:r>
            <a:r>
              <a:rPr sz="2050" spc="30" dirty="0">
                <a:solidFill>
                  <a:srgbClr val="231F20"/>
                </a:solidFill>
                <a:latin typeface="Microsoft Sans Serif"/>
                <a:cs typeface="Microsoft Sans Serif"/>
              </a:rPr>
              <a:t> </a:t>
            </a:r>
            <a:r>
              <a:rPr sz="2050" spc="10" dirty="0">
                <a:solidFill>
                  <a:srgbClr val="231F20"/>
                </a:solidFill>
                <a:latin typeface="Microsoft Sans Serif"/>
                <a:cs typeface="Microsoft Sans Serif"/>
              </a:rPr>
              <a:t>sorting,</a:t>
            </a:r>
            <a:r>
              <a:rPr sz="2050" spc="25" dirty="0">
                <a:solidFill>
                  <a:srgbClr val="231F20"/>
                </a:solidFill>
                <a:latin typeface="Microsoft Sans Serif"/>
                <a:cs typeface="Microsoft Sans Serif"/>
              </a:rPr>
              <a:t> </a:t>
            </a:r>
            <a:r>
              <a:rPr sz="2050" spc="10" dirty="0">
                <a:solidFill>
                  <a:srgbClr val="231F20"/>
                </a:solidFill>
                <a:latin typeface="Microsoft Sans Serif"/>
                <a:cs typeface="Microsoft Sans Serif"/>
              </a:rPr>
              <a:t>&amp;</a:t>
            </a:r>
            <a:r>
              <a:rPr sz="2050" spc="30" dirty="0">
                <a:solidFill>
                  <a:srgbClr val="231F20"/>
                </a:solidFill>
                <a:latin typeface="Microsoft Sans Serif"/>
                <a:cs typeface="Microsoft Sans Serif"/>
              </a:rPr>
              <a:t> </a:t>
            </a:r>
            <a:r>
              <a:rPr sz="2050" dirty="0">
                <a:solidFill>
                  <a:srgbClr val="231F20"/>
                </a:solidFill>
                <a:latin typeface="Microsoft Sans Serif"/>
                <a:cs typeface="Microsoft Sans Serif"/>
              </a:rPr>
              <a:t>numeric</a:t>
            </a:r>
            <a:endParaRPr sz="2050" dirty="0">
              <a:latin typeface="Microsoft Sans Serif"/>
              <a:cs typeface="Microsoft Sans Serif"/>
            </a:endParaRPr>
          </a:p>
        </p:txBody>
      </p:sp>
      <p:pic>
        <p:nvPicPr>
          <p:cNvPr id="3" name="Picture 2">
            <a:extLst>
              <a:ext uri="{FF2B5EF4-FFF2-40B4-BE49-F238E27FC236}">
                <a16:creationId xmlns:a16="http://schemas.microsoft.com/office/drawing/2014/main" id="{3F2D8FF6-3C23-09F3-FB16-ED26135AC765}"/>
              </a:ext>
            </a:extLst>
          </p:cNvPr>
          <p:cNvPicPr>
            <a:picLocks noChangeAspect="1"/>
          </p:cNvPicPr>
          <p:nvPr/>
        </p:nvPicPr>
        <p:blipFill>
          <a:blip r:embed="rId2"/>
          <a:stretch>
            <a:fillRect/>
          </a:stretch>
        </p:blipFill>
        <p:spPr>
          <a:xfrm>
            <a:off x="8240712" y="1257864"/>
            <a:ext cx="3810000" cy="536563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94EE4F-EBF4-2C1D-BC06-CE987EEB375D}"/>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kern="0" spc="-10" dirty="0">
                <a:solidFill>
                  <a:srgbClr val="FF0000"/>
                </a:solidFill>
              </a:rPr>
              <a:t>Merge - Lists</a:t>
            </a:r>
            <a:endParaRPr lang="en-US" sz="2000" b="1" kern="0" spc="15" dirty="0">
              <a:solidFill>
                <a:srgbClr val="FF0000"/>
              </a:solidFill>
            </a:endParaRPr>
          </a:p>
        </p:txBody>
      </p:sp>
      <p:sp>
        <p:nvSpPr>
          <p:cNvPr id="15" name="TextBox 14">
            <a:extLst>
              <a:ext uri="{FF2B5EF4-FFF2-40B4-BE49-F238E27FC236}">
                <a16:creationId xmlns:a16="http://schemas.microsoft.com/office/drawing/2014/main" id="{E8FF0886-1D99-FF17-2CCF-E0841E25DEE3}"/>
              </a:ext>
            </a:extLst>
          </p:cNvPr>
          <p:cNvSpPr txBox="1"/>
          <p:nvPr/>
        </p:nvSpPr>
        <p:spPr>
          <a:xfrm>
            <a:off x="1590" y="616525"/>
            <a:ext cx="6557960" cy="6370975"/>
          </a:xfrm>
          <a:prstGeom prst="rect">
            <a:avLst/>
          </a:prstGeom>
          <a:noFill/>
        </p:spPr>
        <p:txBody>
          <a:bodyPr wrap="square">
            <a:spAutoFit/>
          </a:bodyPr>
          <a:lstStyle/>
          <a:p>
            <a:r>
              <a:rPr lang="en-US" sz="2400" b="1" u="sng" dirty="0"/>
              <a:t>Merging two lists:</a:t>
            </a:r>
          </a:p>
          <a:p>
            <a:endParaRPr lang="en-US" sz="2400" b="1" dirty="0"/>
          </a:p>
          <a:p>
            <a:r>
              <a:rPr lang="en-US" sz="2400" b="1" dirty="0"/>
              <a:t>merge() </a:t>
            </a:r>
          </a:p>
          <a:p>
            <a:endParaRPr lang="en-US" sz="2400" b="1" dirty="0"/>
          </a:p>
          <a:p>
            <a:r>
              <a:rPr lang="en-US" sz="2400" b="1" dirty="0"/>
              <a:t>     Used to </a:t>
            </a:r>
            <a:r>
              <a:rPr lang="en-US" sz="2400" b="1" dirty="0">
                <a:solidFill>
                  <a:srgbClr val="FF0000"/>
                </a:solidFill>
              </a:rPr>
              <a:t>merge two sorted lists </a:t>
            </a:r>
            <a:r>
              <a:rPr lang="en-US" sz="2400" b="1" dirty="0"/>
              <a:t>into one.</a:t>
            </a:r>
          </a:p>
          <a:p>
            <a:endParaRPr lang="en-US" sz="2400" b="1" dirty="0"/>
          </a:p>
          <a:p>
            <a:r>
              <a:rPr lang="en-US" sz="2400" b="1" dirty="0"/>
              <a:t>Syntax:</a:t>
            </a:r>
          </a:p>
          <a:p>
            <a:pPr lvl="1"/>
            <a:endParaRPr lang="en-US" sz="2400" b="1" dirty="0">
              <a:solidFill>
                <a:srgbClr val="FF0000"/>
              </a:solidFill>
            </a:endParaRPr>
          </a:p>
          <a:p>
            <a:pPr lvl="1"/>
            <a:r>
              <a:rPr lang="en-US" sz="2400" b="1" dirty="0">
                <a:solidFill>
                  <a:srgbClr val="FF0000"/>
                </a:solidFill>
              </a:rPr>
              <a:t>list1.merge(list2);</a:t>
            </a:r>
          </a:p>
          <a:p>
            <a:pPr lvl="1"/>
            <a:endParaRPr lang="en-US" sz="2400" b="1" dirty="0">
              <a:solidFill>
                <a:srgbClr val="FF0000"/>
              </a:solidFill>
            </a:endParaRPr>
          </a:p>
          <a:p>
            <a:r>
              <a:rPr lang="en-US" sz="2400" b="1" dirty="0"/>
              <a:t>Example:</a:t>
            </a:r>
          </a:p>
          <a:p>
            <a:pPr lvl="1"/>
            <a:r>
              <a:rPr lang="en-US" sz="2400" b="1" dirty="0">
                <a:highlight>
                  <a:srgbClr val="00FF00"/>
                </a:highlight>
              </a:rPr>
              <a:t>list&lt;int&gt; list1 = {10, 20, 30};</a:t>
            </a:r>
          </a:p>
          <a:p>
            <a:pPr lvl="1"/>
            <a:r>
              <a:rPr lang="en-US" sz="2400" b="1" dirty="0">
                <a:highlight>
                  <a:srgbClr val="FFFF00"/>
                </a:highlight>
              </a:rPr>
              <a:t>list&lt;int&gt; list2 = {15, 25, 35};</a:t>
            </a:r>
          </a:p>
          <a:p>
            <a:endParaRPr lang="en-US" sz="2400" b="1" dirty="0"/>
          </a:p>
          <a:p>
            <a:r>
              <a:rPr lang="en-US" sz="2400" b="1" dirty="0"/>
              <a:t>           list1.merge(list2);</a:t>
            </a:r>
          </a:p>
          <a:p>
            <a:endParaRPr lang="en-US" sz="2400" b="1" dirty="0"/>
          </a:p>
          <a:p>
            <a:r>
              <a:rPr lang="en-US" sz="2400" b="1" dirty="0"/>
              <a:t>Result: list1 is now {10, 15, 20, 25, 30, 35}</a:t>
            </a:r>
            <a:endParaRPr kumimoji="0" lang="en-US" altLang="en-US" b="1" i="0" u="none" strike="noStrike" cap="none" normalizeH="0" baseline="0" dirty="0">
              <a:ln>
                <a:noFill/>
              </a:ln>
              <a:effectLst/>
              <a:latin typeface="Arial" panose="020B0604020202020204" pitchFamily="34" charset="0"/>
            </a:endParaRPr>
          </a:p>
        </p:txBody>
      </p:sp>
      <p:sp>
        <p:nvSpPr>
          <p:cNvPr id="3" name="TextBox 2">
            <a:extLst>
              <a:ext uri="{FF2B5EF4-FFF2-40B4-BE49-F238E27FC236}">
                <a16:creationId xmlns:a16="http://schemas.microsoft.com/office/drawing/2014/main" id="{12AA9077-4AF4-F56B-92BC-8F8BEA8B4499}"/>
              </a:ext>
            </a:extLst>
          </p:cNvPr>
          <p:cNvSpPr txBox="1"/>
          <p:nvPr/>
        </p:nvSpPr>
        <p:spPr>
          <a:xfrm>
            <a:off x="6488112" y="616524"/>
            <a:ext cx="6934200" cy="5755422"/>
          </a:xfrm>
          <a:prstGeom prst="rect">
            <a:avLst/>
          </a:prstGeom>
          <a:solidFill>
            <a:schemeClr val="accent4">
              <a:lumMod val="20000"/>
              <a:lumOff val="80000"/>
            </a:schemeClr>
          </a:solidFill>
        </p:spPr>
        <p:txBody>
          <a:bodyPr wrap="square">
            <a:spAutoFit/>
          </a:bodyPr>
          <a:lstStyle/>
          <a:p>
            <a:r>
              <a:rPr lang="en-US" sz="2300" dirty="0"/>
              <a:t>#include &lt;iostream&gt;</a:t>
            </a:r>
          </a:p>
          <a:p>
            <a:r>
              <a:rPr lang="en-US" sz="2300" dirty="0"/>
              <a:t>#include &lt;list&gt;</a:t>
            </a:r>
          </a:p>
          <a:p>
            <a:endParaRPr lang="en-US" sz="2300" dirty="0"/>
          </a:p>
          <a:p>
            <a:r>
              <a:rPr lang="en-US" sz="2300" dirty="0"/>
              <a:t>int main() </a:t>
            </a:r>
          </a:p>
          <a:p>
            <a:r>
              <a:rPr lang="en-US" sz="2300" dirty="0"/>
              <a:t>{</a:t>
            </a:r>
          </a:p>
          <a:p>
            <a:r>
              <a:rPr lang="en-US" sz="2300" dirty="0"/>
              <a:t>    list&lt;int&gt; list1 = {10, 20, 30};</a:t>
            </a:r>
          </a:p>
          <a:p>
            <a:r>
              <a:rPr lang="en-US" sz="2300" dirty="0"/>
              <a:t>    list&lt;int&gt; list2 = {15, 25, 35};</a:t>
            </a:r>
          </a:p>
          <a:p>
            <a:endParaRPr lang="en-US" sz="2300" dirty="0"/>
          </a:p>
          <a:p>
            <a:r>
              <a:rPr lang="en-US" sz="2300" b="1" dirty="0">
                <a:solidFill>
                  <a:srgbClr val="C00000"/>
                </a:solidFill>
              </a:rPr>
              <a:t>    list1.merge(list2);</a:t>
            </a:r>
          </a:p>
          <a:p>
            <a:endParaRPr lang="en-US" sz="2300" dirty="0"/>
          </a:p>
          <a:p>
            <a:r>
              <a:rPr lang="en-US" sz="2300" dirty="0"/>
              <a:t>    for (const auto&amp; element : list1) {</a:t>
            </a:r>
          </a:p>
          <a:p>
            <a:r>
              <a:rPr lang="en-US" sz="2300" dirty="0"/>
              <a:t>           </a:t>
            </a:r>
            <a:r>
              <a:rPr lang="en-US" sz="2300" dirty="0" err="1"/>
              <a:t>cout</a:t>
            </a:r>
            <a:r>
              <a:rPr lang="en-US" sz="2300" dirty="0"/>
              <a:t> &lt;&lt; element &lt;&lt; " ";</a:t>
            </a:r>
          </a:p>
          <a:p>
            <a:r>
              <a:rPr lang="en-US" sz="2300" dirty="0"/>
              <a:t>    }</a:t>
            </a:r>
          </a:p>
          <a:p>
            <a:endParaRPr lang="en-US" sz="2300" dirty="0"/>
          </a:p>
          <a:p>
            <a:r>
              <a:rPr lang="en-US" sz="2300" dirty="0"/>
              <a:t>    return 0;</a:t>
            </a:r>
          </a:p>
          <a:p>
            <a:r>
              <a:rPr lang="en-US" sz="2300" dirty="0"/>
              <a:t>}</a:t>
            </a:r>
          </a:p>
        </p:txBody>
      </p:sp>
    </p:spTree>
    <p:extLst>
      <p:ext uri="{BB962C8B-B14F-4D97-AF65-F5344CB8AC3E}">
        <p14:creationId xmlns:p14="http://schemas.microsoft.com/office/powerpoint/2010/main" val="3591451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94EE4F-EBF4-2C1D-BC06-CE987EEB375D}"/>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kern="0" spc="-10" dirty="0">
                <a:solidFill>
                  <a:srgbClr val="FF0000"/>
                </a:solidFill>
              </a:rPr>
              <a:t>Lists –insert()</a:t>
            </a:r>
            <a:endParaRPr lang="en-US" sz="2000" b="1" kern="0" spc="15" dirty="0">
              <a:solidFill>
                <a:srgbClr val="FF0000"/>
              </a:solidFill>
            </a:endParaRPr>
          </a:p>
        </p:txBody>
      </p:sp>
      <p:sp>
        <p:nvSpPr>
          <p:cNvPr id="15" name="TextBox 14">
            <a:extLst>
              <a:ext uri="{FF2B5EF4-FFF2-40B4-BE49-F238E27FC236}">
                <a16:creationId xmlns:a16="http://schemas.microsoft.com/office/drawing/2014/main" id="{E8FF0886-1D99-FF17-2CCF-E0841E25DEE3}"/>
              </a:ext>
            </a:extLst>
          </p:cNvPr>
          <p:cNvSpPr txBox="1"/>
          <p:nvPr/>
        </p:nvSpPr>
        <p:spPr>
          <a:xfrm>
            <a:off x="11113" y="616524"/>
            <a:ext cx="6400799" cy="6863417"/>
          </a:xfrm>
          <a:prstGeom prst="rect">
            <a:avLst/>
          </a:prstGeom>
          <a:noFill/>
        </p:spPr>
        <p:txBody>
          <a:bodyPr wrap="square">
            <a:spAutoFit/>
          </a:bodyPr>
          <a:lstStyle/>
          <a:p>
            <a:r>
              <a:rPr lang="en-US" sz="2200" b="1" dirty="0">
                <a:highlight>
                  <a:srgbClr val="00FF00"/>
                </a:highlight>
              </a:rPr>
              <a:t>insert()</a:t>
            </a:r>
          </a:p>
          <a:p>
            <a:pPr lvl="1"/>
            <a:r>
              <a:rPr lang="en-US" sz="2200" b="1" dirty="0"/>
              <a:t>Inserts an element at a specific position in the list.</a:t>
            </a:r>
          </a:p>
          <a:p>
            <a:endParaRPr lang="en-US" sz="2200" b="1" dirty="0"/>
          </a:p>
          <a:p>
            <a:r>
              <a:rPr lang="en-US" sz="2200" b="1" dirty="0"/>
              <a:t>Syntax:</a:t>
            </a:r>
          </a:p>
          <a:p>
            <a:endParaRPr lang="en-US" sz="2200" b="1" dirty="0"/>
          </a:p>
          <a:p>
            <a:pPr lvl="1"/>
            <a:r>
              <a:rPr lang="en-US" sz="2200" b="1" dirty="0">
                <a:highlight>
                  <a:srgbClr val="00FF00"/>
                </a:highlight>
              </a:rPr>
              <a:t>auto position = myList.begin();</a:t>
            </a:r>
          </a:p>
          <a:p>
            <a:r>
              <a:rPr lang="en-US" sz="2200" b="1" dirty="0"/>
              <a:t>            // Iterator pointing to the desired position</a:t>
            </a:r>
          </a:p>
          <a:p>
            <a:endParaRPr lang="en-US" sz="2200" b="1" dirty="0"/>
          </a:p>
          <a:p>
            <a:r>
              <a:rPr lang="en-US" sz="2200" b="1" dirty="0"/>
              <a:t>      </a:t>
            </a:r>
            <a:r>
              <a:rPr lang="en-US" sz="2200" b="1" dirty="0" err="1">
                <a:highlight>
                  <a:srgbClr val="00FF00"/>
                </a:highlight>
              </a:rPr>
              <a:t>myList.insert</a:t>
            </a:r>
            <a:r>
              <a:rPr lang="en-US" sz="2200" b="1" dirty="0">
                <a:highlight>
                  <a:srgbClr val="00FF00"/>
                </a:highlight>
              </a:rPr>
              <a:t>(position, value);</a:t>
            </a:r>
          </a:p>
          <a:p>
            <a:endParaRPr lang="en-US" sz="2200" b="1" dirty="0"/>
          </a:p>
          <a:p>
            <a:r>
              <a:rPr lang="en-US" sz="2200" b="1" dirty="0"/>
              <a:t>Example:</a:t>
            </a:r>
          </a:p>
          <a:p>
            <a:endParaRPr lang="en-US" sz="2200" b="1" dirty="0"/>
          </a:p>
          <a:p>
            <a:r>
              <a:rPr lang="en-US" sz="2200" b="1" dirty="0">
                <a:highlight>
                  <a:srgbClr val="00FF00"/>
                </a:highlight>
              </a:rPr>
              <a:t>        list&lt;int&gt; myList = {10, 20, 40};</a:t>
            </a:r>
          </a:p>
          <a:p>
            <a:endParaRPr lang="en-US" sz="2200" b="1" dirty="0"/>
          </a:p>
          <a:p>
            <a:r>
              <a:rPr lang="en-US" sz="2200" b="1" dirty="0">
                <a:solidFill>
                  <a:srgbClr val="FF0000"/>
                </a:solidFill>
              </a:rPr>
              <a:t>auto position = next(myList.begin()); </a:t>
            </a:r>
          </a:p>
          <a:p>
            <a:r>
              <a:rPr lang="en-US" sz="2200" b="1" dirty="0"/>
              <a:t>// Iterator pointing to the second element</a:t>
            </a:r>
          </a:p>
          <a:p>
            <a:endParaRPr lang="en-US" sz="2200" b="1" dirty="0"/>
          </a:p>
          <a:p>
            <a:r>
              <a:rPr lang="en-US" sz="2200" b="1" dirty="0"/>
              <a:t>    </a:t>
            </a:r>
            <a:r>
              <a:rPr lang="en-US" sz="2200" b="1" dirty="0" err="1"/>
              <a:t>myList.insert</a:t>
            </a:r>
            <a:r>
              <a:rPr lang="en-US" sz="2200" b="1" dirty="0"/>
              <a:t>(position, 30);</a:t>
            </a:r>
          </a:p>
          <a:p>
            <a:r>
              <a:rPr lang="en-US" sz="2200" b="1" dirty="0"/>
              <a:t>Result: myList is now {10, 20, 30, 40}</a:t>
            </a:r>
            <a:endParaRPr kumimoji="0" lang="en-US" altLang="en-US" sz="2200" b="1" i="0" strike="noStrike" cap="none" normalizeH="0" baseline="0" dirty="0">
              <a:ln>
                <a:noFill/>
              </a:ln>
              <a:effectLst/>
              <a:latin typeface="Arial" panose="020B0604020202020204" pitchFamily="34" charset="0"/>
            </a:endParaRPr>
          </a:p>
        </p:txBody>
      </p:sp>
      <p:sp>
        <p:nvSpPr>
          <p:cNvPr id="3" name="TextBox 2">
            <a:extLst>
              <a:ext uri="{FF2B5EF4-FFF2-40B4-BE49-F238E27FC236}">
                <a16:creationId xmlns:a16="http://schemas.microsoft.com/office/drawing/2014/main" id="{12AA9077-4AF4-F56B-92BC-8F8BEA8B4499}"/>
              </a:ext>
            </a:extLst>
          </p:cNvPr>
          <p:cNvSpPr txBox="1"/>
          <p:nvPr/>
        </p:nvSpPr>
        <p:spPr>
          <a:xfrm>
            <a:off x="6335712" y="616524"/>
            <a:ext cx="7086600" cy="6817251"/>
          </a:xfrm>
          <a:prstGeom prst="rect">
            <a:avLst/>
          </a:prstGeom>
          <a:solidFill>
            <a:schemeClr val="accent4">
              <a:lumMod val="20000"/>
              <a:lumOff val="80000"/>
            </a:schemeClr>
          </a:solidFill>
        </p:spPr>
        <p:txBody>
          <a:bodyPr wrap="square">
            <a:spAutoFit/>
          </a:bodyPr>
          <a:lstStyle/>
          <a:p>
            <a:r>
              <a:rPr lang="en-US" sz="2300" dirty="0"/>
              <a:t>int main() {</a:t>
            </a:r>
          </a:p>
          <a:p>
            <a:r>
              <a:rPr lang="en-US" sz="2300" b="1" dirty="0"/>
              <a:t>       list&lt;int&gt; </a:t>
            </a:r>
            <a:r>
              <a:rPr lang="en-US" sz="2300" b="1" dirty="0" err="1"/>
              <a:t>myList</a:t>
            </a:r>
            <a:r>
              <a:rPr lang="en-US" sz="2300" b="1" dirty="0"/>
              <a:t> = {1, 2, 3, 4, 5};</a:t>
            </a:r>
          </a:p>
          <a:p>
            <a:r>
              <a:rPr lang="en-US" sz="2300" dirty="0"/>
              <a:t>   </a:t>
            </a:r>
            <a:r>
              <a:rPr lang="en-US" sz="2300" dirty="0" err="1"/>
              <a:t>cout</a:t>
            </a:r>
            <a:r>
              <a:rPr lang="en-US" sz="2300" dirty="0"/>
              <a:t> &lt;&lt; "Original List: ";</a:t>
            </a:r>
          </a:p>
          <a:p>
            <a:r>
              <a:rPr lang="en-US" sz="2300" dirty="0"/>
              <a:t>    for (int num : </a:t>
            </a:r>
            <a:r>
              <a:rPr lang="en-US" sz="2300" dirty="0" err="1"/>
              <a:t>myList</a:t>
            </a:r>
            <a:r>
              <a:rPr lang="en-US" sz="2300" dirty="0"/>
              <a:t>) {</a:t>
            </a:r>
          </a:p>
          <a:p>
            <a:r>
              <a:rPr lang="en-US" sz="2300" dirty="0"/>
              <a:t>        </a:t>
            </a:r>
            <a:r>
              <a:rPr lang="en-US" sz="2300" dirty="0" err="1"/>
              <a:t>cout</a:t>
            </a:r>
            <a:r>
              <a:rPr lang="en-US" sz="2300" dirty="0"/>
              <a:t> &lt;&lt; num &lt;&lt; " ";</a:t>
            </a:r>
          </a:p>
          <a:p>
            <a:r>
              <a:rPr lang="en-US" sz="2300" dirty="0"/>
              <a:t>    }</a:t>
            </a:r>
          </a:p>
          <a:p>
            <a:r>
              <a:rPr lang="en-US" sz="2300" dirty="0"/>
              <a:t>    // Insert an element at the beginning of the list</a:t>
            </a:r>
          </a:p>
          <a:p>
            <a:r>
              <a:rPr lang="en-US" sz="2300" b="1" dirty="0">
                <a:solidFill>
                  <a:srgbClr val="C00000"/>
                </a:solidFill>
              </a:rPr>
              <a:t>    </a:t>
            </a:r>
            <a:r>
              <a:rPr lang="en-US" sz="2300" b="1" dirty="0" err="1">
                <a:solidFill>
                  <a:srgbClr val="C00000"/>
                </a:solidFill>
              </a:rPr>
              <a:t>myList.insert</a:t>
            </a:r>
            <a:r>
              <a:rPr lang="en-US" sz="2300" b="1" dirty="0">
                <a:solidFill>
                  <a:srgbClr val="C00000"/>
                </a:solidFill>
              </a:rPr>
              <a:t>(</a:t>
            </a:r>
            <a:r>
              <a:rPr lang="en-US" sz="2300" b="1" dirty="0" err="1">
                <a:solidFill>
                  <a:srgbClr val="C00000"/>
                </a:solidFill>
              </a:rPr>
              <a:t>myList.begin</a:t>
            </a:r>
            <a:r>
              <a:rPr lang="en-US" sz="2300" b="1" dirty="0">
                <a:solidFill>
                  <a:srgbClr val="C00000"/>
                </a:solidFill>
              </a:rPr>
              <a:t>(), 10);</a:t>
            </a:r>
          </a:p>
          <a:p>
            <a:r>
              <a:rPr lang="en-US" sz="2300" dirty="0"/>
              <a:t>  </a:t>
            </a:r>
            <a:r>
              <a:rPr lang="en-US" sz="2300" dirty="0" err="1"/>
              <a:t>cout</a:t>
            </a:r>
            <a:r>
              <a:rPr lang="en-US" sz="2300" dirty="0"/>
              <a:t> &lt;&lt; "List after insertion at the beginning: ";</a:t>
            </a:r>
          </a:p>
          <a:p>
            <a:r>
              <a:rPr lang="en-US" sz="2300" dirty="0"/>
              <a:t>    for (int num : </a:t>
            </a:r>
            <a:r>
              <a:rPr lang="en-US" sz="2300" dirty="0" err="1"/>
              <a:t>myList</a:t>
            </a:r>
            <a:r>
              <a:rPr lang="en-US" sz="2300" dirty="0"/>
              <a:t>) {</a:t>
            </a:r>
          </a:p>
          <a:p>
            <a:r>
              <a:rPr lang="en-US" sz="2300" dirty="0"/>
              <a:t>        </a:t>
            </a:r>
            <a:r>
              <a:rPr lang="en-US" sz="2300" dirty="0" err="1"/>
              <a:t>cout</a:t>
            </a:r>
            <a:r>
              <a:rPr lang="en-US" sz="2300" dirty="0"/>
              <a:t> &lt;&lt; num &lt;&lt; " ";</a:t>
            </a:r>
          </a:p>
          <a:p>
            <a:r>
              <a:rPr lang="en-US" sz="2300" dirty="0"/>
              <a:t>    }</a:t>
            </a:r>
          </a:p>
          <a:p>
            <a:r>
              <a:rPr lang="en-US" sz="2300" dirty="0"/>
              <a:t>     // Insert an element at a specified index</a:t>
            </a:r>
          </a:p>
          <a:p>
            <a:r>
              <a:rPr lang="en-US" sz="2300" dirty="0">
                <a:solidFill>
                  <a:srgbClr val="C00000"/>
                </a:solidFill>
              </a:rPr>
              <a:t>    </a:t>
            </a:r>
            <a:r>
              <a:rPr lang="en-US" sz="2300" b="1" dirty="0">
                <a:solidFill>
                  <a:srgbClr val="C00000"/>
                </a:solidFill>
              </a:rPr>
              <a:t>auto it = next(</a:t>
            </a:r>
            <a:r>
              <a:rPr lang="en-US" sz="2300" b="1" dirty="0" err="1">
                <a:solidFill>
                  <a:srgbClr val="C00000"/>
                </a:solidFill>
              </a:rPr>
              <a:t>myList.begin</a:t>
            </a:r>
            <a:r>
              <a:rPr lang="en-US" sz="2300" b="1" dirty="0">
                <a:solidFill>
                  <a:srgbClr val="C00000"/>
                </a:solidFill>
              </a:rPr>
              <a:t>(), 2);</a:t>
            </a:r>
          </a:p>
          <a:p>
            <a:r>
              <a:rPr lang="en-US" sz="2300" dirty="0"/>
              <a:t>    </a:t>
            </a:r>
            <a:r>
              <a:rPr lang="en-US" sz="2300" b="1" dirty="0" err="1"/>
              <a:t>myList.insert</a:t>
            </a:r>
            <a:r>
              <a:rPr lang="en-US" sz="2300" b="1" dirty="0"/>
              <a:t>(it, 10);    </a:t>
            </a:r>
          </a:p>
          <a:p>
            <a:r>
              <a:rPr lang="en-US" sz="2300" dirty="0"/>
              <a:t>    </a:t>
            </a:r>
            <a:r>
              <a:rPr lang="en-US" sz="2300" dirty="0" err="1"/>
              <a:t>cout</a:t>
            </a:r>
            <a:r>
              <a:rPr lang="en-US" sz="2300" dirty="0"/>
              <a:t> &lt;&lt; "List after insertion at the index : ";</a:t>
            </a:r>
          </a:p>
          <a:p>
            <a:r>
              <a:rPr lang="en-US" sz="2300" dirty="0"/>
              <a:t>    for (int num : </a:t>
            </a:r>
            <a:r>
              <a:rPr lang="en-US" sz="2300" dirty="0" err="1"/>
              <a:t>myList</a:t>
            </a:r>
            <a:r>
              <a:rPr lang="en-US" sz="2300" dirty="0"/>
              <a:t>) {</a:t>
            </a:r>
          </a:p>
          <a:p>
            <a:r>
              <a:rPr lang="en-US" sz="2300" dirty="0"/>
              <a:t>        std::</a:t>
            </a:r>
            <a:r>
              <a:rPr lang="en-US" sz="2300" dirty="0" err="1"/>
              <a:t>cout</a:t>
            </a:r>
            <a:r>
              <a:rPr lang="en-US" sz="2300" dirty="0"/>
              <a:t> &lt;&lt; num &lt;&lt; " ";</a:t>
            </a:r>
          </a:p>
          <a:p>
            <a:r>
              <a:rPr lang="en-US" sz="2300" dirty="0"/>
              <a:t>    }    return 0;  }</a:t>
            </a:r>
          </a:p>
        </p:txBody>
      </p:sp>
    </p:spTree>
    <p:extLst>
      <p:ext uri="{BB962C8B-B14F-4D97-AF65-F5344CB8AC3E}">
        <p14:creationId xmlns:p14="http://schemas.microsoft.com/office/powerpoint/2010/main" val="4052605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94EE4F-EBF4-2C1D-BC06-CE987EEB375D}"/>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kern="0" spc="-10" dirty="0">
                <a:solidFill>
                  <a:srgbClr val="FF0000"/>
                </a:solidFill>
              </a:rPr>
              <a:t>Lists –insert()</a:t>
            </a:r>
            <a:endParaRPr lang="en-US" sz="2000" b="1" kern="0" spc="15" dirty="0">
              <a:solidFill>
                <a:srgbClr val="FF0000"/>
              </a:solidFill>
            </a:endParaRPr>
          </a:p>
        </p:txBody>
      </p:sp>
      <p:sp>
        <p:nvSpPr>
          <p:cNvPr id="15" name="TextBox 14">
            <a:extLst>
              <a:ext uri="{FF2B5EF4-FFF2-40B4-BE49-F238E27FC236}">
                <a16:creationId xmlns:a16="http://schemas.microsoft.com/office/drawing/2014/main" id="{E8FF0886-1D99-FF17-2CCF-E0841E25DEE3}"/>
              </a:ext>
            </a:extLst>
          </p:cNvPr>
          <p:cNvSpPr txBox="1"/>
          <p:nvPr/>
        </p:nvSpPr>
        <p:spPr>
          <a:xfrm>
            <a:off x="11113" y="616524"/>
            <a:ext cx="6557960" cy="5262979"/>
          </a:xfrm>
          <a:prstGeom prst="rect">
            <a:avLst/>
          </a:prstGeom>
          <a:noFill/>
        </p:spPr>
        <p:txBody>
          <a:bodyPr wrap="square">
            <a:spAutoFit/>
          </a:bodyPr>
          <a:lstStyle/>
          <a:p>
            <a:r>
              <a:rPr lang="en-US" sz="2400" b="1" dirty="0">
                <a:solidFill>
                  <a:srgbClr val="FF0000"/>
                </a:solidFill>
              </a:rPr>
              <a:t>sort() Function</a:t>
            </a:r>
          </a:p>
          <a:p>
            <a:endParaRPr lang="en-US" sz="2400" b="1" dirty="0"/>
          </a:p>
          <a:p>
            <a:r>
              <a:rPr lang="en-US" sz="2400" b="1" dirty="0"/>
              <a:t>Sorts the elements of a list in ascending order by default.</a:t>
            </a:r>
          </a:p>
          <a:p>
            <a:endParaRPr lang="en-US" sz="2400" b="1" dirty="0"/>
          </a:p>
          <a:p>
            <a:r>
              <a:rPr lang="en-US" sz="2400" b="1" dirty="0"/>
              <a:t>Syntax:</a:t>
            </a:r>
          </a:p>
          <a:p>
            <a:pPr lvl="1"/>
            <a:r>
              <a:rPr lang="en-US" sz="2400" b="1" dirty="0" err="1">
                <a:solidFill>
                  <a:srgbClr val="FF0000"/>
                </a:solidFill>
              </a:rPr>
              <a:t>myList.sort</a:t>
            </a:r>
            <a:r>
              <a:rPr lang="en-US" sz="2400" b="1" dirty="0">
                <a:solidFill>
                  <a:srgbClr val="FF0000"/>
                </a:solidFill>
              </a:rPr>
              <a:t>();</a:t>
            </a:r>
          </a:p>
          <a:p>
            <a:endParaRPr lang="en-US" sz="2400" b="1" dirty="0"/>
          </a:p>
          <a:p>
            <a:r>
              <a:rPr lang="en-US" sz="2400" b="1" dirty="0"/>
              <a:t>Example:</a:t>
            </a:r>
          </a:p>
          <a:p>
            <a:pPr lvl="1"/>
            <a:r>
              <a:rPr lang="en-US" sz="2400" b="1" dirty="0"/>
              <a:t>list&lt;int&gt; myList = {30, 10, 20};</a:t>
            </a:r>
          </a:p>
          <a:p>
            <a:pPr lvl="1"/>
            <a:r>
              <a:rPr lang="en-US" sz="2400" b="1" dirty="0" err="1">
                <a:solidFill>
                  <a:srgbClr val="FF0000"/>
                </a:solidFill>
              </a:rPr>
              <a:t>myList.sort</a:t>
            </a:r>
            <a:r>
              <a:rPr lang="en-US" sz="2400" b="1" dirty="0">
                <a:solidFill>
                  <a:srgbClr val="FF0000"/>
                </a:solidFill>
              </a:rPr>
              <a:t>();</a:t>
            </a:r>
          </a:p>
          <a:p>
            <a:endParaRPr lang="en-US" sz="2400" b="1" dirty="0"/>
          </a:p>
          <a:p>
            <a:endParaRPr lang="en-US" sz="2400" b="1" dirty="0"/>
          </a:p>
          <a:p>
            <a:r>
              <a:rPr lang="en-US" sz="2400" b="1" dirty="0"/>
              <a:t>Result: myList is now {10, 20, 30}</a:t>
            </a:r>
            <a:endParaRPr kumimoji="0" lang="en-US" altLang="en-US" b="1" i="0" strike="noStrike" cap="none" normalizeH="0" baseline="0" dirty="0">
              <a:ln>
                <a:noFill/>
              </a:ln>
              <a:effectLst/>
              <a:latin typeface="Arial" panose="020B0604020202020204" pitchFamily="34" charset="0"/>
            </a:endParaRPr>
          </a:p>
        </p:txBody>
      </p:sp>
      <p:sp>
        <p:nvSpPr>
          <p:cNvPr id="3" name="TextBox 2">
            <a:extLst>
              <a:ext uri="{FF2B5EF4-FFF2-40B4-BE49-F238E27FC236}">
                <a16:creationId xmlns:a16="http://schemas.microsoft.com/office/drawing/2014/main" id="{12AA9077-4AF4-F56B-92BC-8F8BEA8B4499}"/>
              </a:ext>
            </a:extLst>
          </p:cNvPr>
          <p:cNvSpPr txBox="1"/>
          <p:nvPr/>
        </p:nvSpPr>
        <p:spPr>
          <a:xfrm>
            <a:off x="6488112" y="616524"/>
            <a:ext cx="6934200" cy="6817251"/>
          </a:xfrm>
          <a:prstGeom prst="rect">
            <a:avLst/>
          </a:prstGeom>
          <a:solidFill>
            <a:schemeClr val="accent4">
              <a:lumMod val="20000"/>
              <a:lumOff val="80000"/>
            </a:schemeClr>
          </a:solidFill>
        </p:spPr>
        <p:txBody>
          <a:bodyPr wrap="square">
            <a:spAutoFit/>
          </a:bodyPr>
          <a:lstStyle/>
          <a:p>
            <a:r>
              <a:rPr lang="en-US" sz="2300" dirty="0"/>
              <a:t>#include &lt;iostream&gt;</a:t>
            </a:r>
          </a:p>
          <a:p>
            <a:r>
              <a:rPr lang="en-US" sz="2300" dirty="0"/>
              <a:t>#include &lt;list&gt;</a:t>
            </a:r>
          </a:p>
          <a:p>
            <a:endParaRPr lang="en-US" sz="2300" dirty="0"/>
          </a:p>
          <a:p>
            <a:r>
              <a:rPr lang="en-US" sz="2300" dirty="0"/>
              <a:t>int main() {</a:t>
            </a:r>
          </a:p>
          <a:p>
            <a:r>
              <a:rPr lang="en-US" sz="2300" dirty="0">
                <a:solidFill>
                  <a:srgbClr val="FF0000"/>
                </a:solidFill>
              </a:rPr>
              <a:t>    </a:t>
            </a:r>
            <a:r>
              <a:rPr lang="en-US" sz="2300" b="1" dirty="0">
                <a:solidFill>
                  <a:srgbClr val="FF0000"/>
                </a:solidFill>
              </a:rPr>
              <a:t>list&lt;int&gt; myList = {30, 10, 50, 20, 40};</a:t>
            </a:r>
          </a:p>
          <a:p>
            <a:endParaRPr lang="en-US" sz="2300" dirty="0">
              <a:solidFill>
                <a:srgbClr val="FF0000"/>
              </a:solidFill>
            </a:endParaRPr>
          </a:p>
          <a:p>
            <a:r>
              <a:rPr lang="en-US" sz="2300" dirty="0"/>
              <a:t>    // Sorting the list</a:t>
            </a:r>
          </a:p>
          <a:p>
            <a:r>
              <a:rPr lang="en-US" sz="2300" dirty="0"/>
              <a:t>    </a:t>
            </a:r>
            <a:r>
              <a:rPr lang="en-US" sz="2300" b="1" dirty="0" err="1">
                <a:solidFill>
                  <a:srgbClr val="FF0000"/>
                </a:solidFill>
              </a:rPr>
              <a:t>myList.sort</a:t>
            </a:r>
            <a:r>
              <a:rPr lang="en-US" sz="2300" b="1" dirty="0">
                <a:solidFill>
                  <a:srgbClr val="FF0000"/>
                </a:solidFill>
              </a:rPr>
              <a:t>();</a:t>
            </a:r>
          </a:p>
          <a:p>
            <a:endParaRPr lang="en-US" sz="2300" dirty="0"/>
          </a:p>
          <a:p>
            <a:r>
              <a:rPr lang="en-US" sz="2300" dirty="0"/>
              <a:t>    // Displaying sorted elements</a:t>
            </a:r>
          </a:p>
          <a:p>
            <a:r>
              <a:rPr lang="en-US" sz="2300" dirty="0"/>
              <a:t>    </a:t>
            </a:r>
          </a:p>
          <a:p>
            <a:r>
              <a:rPr lang="en-US" sz="2300" dirty="0">
                <a:solidFill>
                  <a:srgbClr val="FF0000"/>
                </a:solidFill>
              </a:rPr>
              <a:t>cout &lt;&lt; "Sorted list: ";</a:t>
            </a:r>
          </a:p>
          <a:p>
            <a:r>
              <a:rPr lang="en-US" sz="2300" dirty="0"/>
              <a:t>    for (const auto&amp; element : myList) {</a:t>
            </a:r>
          </a:p>
          <a:p>
            <a:r>
              <a:rPr lang="en-US" sz="2300" dirty="0"/>
              <a:t>        cout &lt;&lt; element &lt;&lt; " ";</a:t>
            </a:r>
          </a:p>
          <a:p>
            <a:r>
              <a:rPr lang="en-US" sz="2300" dirty="0"/>
              <a:t>    }</a:t>
            </a:r>
          </a:p>
          <a:p>
            <a:r>
              <a:rPr lang="en-US" sz="2300" dirty="0"/>
              <a:t>    cout &lt;&lt; std::</a:t>
            </a:r>
            <a:r>
              <a:rPr lang="en-US" sz="2300" dirty="0" err="1"/>
              <a:t>endl</a:t>
            </a:r>
            <a:r>
              <a:rPr lang="en-US" sz="2300" dirty="0"/>
              <a:t>;</a:t>
            </a:r>
          </a:p>
          <a:p>
            <a:endParaRPr lang="en-US" sz="2300" dirty="0"/>
          </a:p>
          <a:p>
            <a:r>
              <a:rPr lang="en-US" sz="2300" dirty="0"/>
              <a:t>    return 0;</a:t>
            </a:r>
          </a:p>
          <a:p>
            <a:r>
              <a:rPr lang="en-US" sz="2300" dirty="0"/>
              <a:t>}</a:t>
            </a:r>
          </a:p>
        </p:txBody>
      </p:sp>
    </p:spTree>
    <p:extLst>
      <p:ext uri="{BB962C8B-B14F-4D97-AF65-F5344CB8AC3E}">
        <p14:creationId xmlns:p14="http://schemas.microsoft.com/office/powerpoint/2010/main" val="2203274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94EE4F-EBF4-2C1D-BC06-CE987EEB375D}"/>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kern="0" spc="-10" dirty="0">
                <a:solidFill>
                  <a:srgbClr val="FF0000"/>
                </a:solidFill>
              </a:rPr>
              <a:t>Removing duplicate elements</a:t>
            </a:r>
            <a:endParaRPr lang="en-US" sz="2000" b="1" kern="0" spc="15" dirty="0">
              <a:solidFill>
                <a:srgbClr val="FF0000"/>
              </a:solidFill>
            </a:endParaRPr>
          </a:p>
        </p:txBody>
      </p:sp>
      <p:sp>
        <p:nvSpPr>
          <p:cNvPr id="15" name="TextBox 14">
            <a:extLst>
              <a:ext uri="{FF2B5EF4-FFF2-40B4-BE49-F238E27FC236}">
                <a16:creationId xmlns:a16="http://schemas.microsoft.com/office/drawing/2014/main" id="{E8FF0886-1D99-FF17-2CCF-E0841E25DEE3}"/>
              </a:ext>
            </a:extLst>
          </p:cNvPr>
          <p:cNvSpPr txBox="1"/>
          <p:nvPr/>
        </p:nvSpPr>
        <p:spPr>
          <a:xfrm>
            <a:off x="11113" y="616524"/>
            <a:ext cx="6557960" cy="6001643"/>
          </a:xfrm>
          <a:prstGeom prst="rect">
            <a:avLst/>
          </a:prstGeom>
          <a:noFill/>
        </p:spPr>
        <p:txBody>
          <a:bodyPr wrap="square">
            <a:spAutoFit/>
          </a:bodyPr>
          <a:lstStyle/>
          <a:p>
            <a:r>
              <a:rPr lang="en-US" sz="2400" b="1" u="sng" dirty="0">
                <a:solidFill>
                  <a:srgbClr val="C00000"/>
                </a:solidFill>
              </a:rPr>
              <a:t>Removing Consecutive Duplicates</a:t>
            </a:r>
          </a:p>
          <a:p>
            <a:endParaRPr lang="en-US" sz="2400" b="1" dirty="0"/>
          </a:p>
          <a:p>
            <a:r>
              <a:rPr lang="en-US" sz="2400" b="1" dirty="0">
                <a:solidFill>
                  <a:srgbClr val="FF0000"/>
                </a:solidFill>
                <a:highlight>
                  <a:srgbClr val="00FF00"/>
                </a:highlight>
              </a:rPr>
              <a:t>unique()</a:t>
            </a:r>
          </a:p>
          <a:p>
            <a:r>
              <a:rPr lang="en-US" sz="2400" b="1" dirty="0"/>
              <a:t>	Removes consecutive duplicates, retaining only the first occurrence of each unique element.</a:t>
            </a:r>
          </a:p>
          <a:p>
            <a:endParaRPr lang="en-US" sz="2400" b="1" dirty="0"/>
          </a:p>
          <a:p>
            <a:r>
              <a:rPr lang="en-US" sz="2400" b="1" dirty="0"/>
              <a:t>Syntax:</a:t>
            </a:r>
          </a:p>
          <a:p>
            <a:pPr lvl="1"/>
            <a:r>
              <a:rPr lang="en-US" sz="2400" b="1" dirty="0" err="1">
                <a:highlight>
                  <a:srgbClr val="00FF00"/>
                </a:highlight>
              </a:rPr>
              <a:t>myList.unique</a:t>
            </a:r>
            <a:r>
              <a:rPr lang="en-US" sz="2400" b="1" dirty="0">
                <a:highlight>
                  <a:srgbClr val="00FF00"/>
                </a:highlight>
              </a:rPr>
              <a:t>();</a:t>
            </a:r>
          </a:p>
          <a:p>
            <a:endParaRPr lang="en-US" sz="2400" b="1" dirty="0"/>
          </a:p>
          <a:p>
            <a:r>
              <a:rPr lang="en-US" sz="2400" b="1" dirty="0"/>
              <a:t>Example:</a:t>
            </a:r>
          </a:p>
          <a:p>
            <a:pPr lvl="1"/>
            <a:endParaRPr lang="en-US" sz="2400" b="1" dirty="0"/>
          </a:p>
          <a:p>
            <a:pPr lvl="1"/>
            <a:r>
              <a:rPr lang="en-US" sz="2400" b="1" dirty="0">
                <a:highlight>
                  <a:srgbClr val="00FF00"/>
                </a:highlight>
              </a:rPr>
              <a:t>list&lt;int&gt; myList = {1, 2, 2, 3, 3, 4, 4, 5};</a:t>
            </a:r>
          </a:p>
          <a:p>
            <a:pPr lvl="1"/>
            <a:r>
              <a:rPr lang="en-US" sz="2400" b="1" dirty="0" err="1">
                <a:highlight>
                  <a:srgbClr val="00FF00"/>
                </a:highlight>
              </a:rPr>
              <a:t>myList.unique</a:t>
            </a:r>
            <a:r>
              <a:rPr lang="en-US" sz="2400" b="1" dirty="0">
                <a:highlight>
                  <a:srgbClr val="00FF00"/>
                </a:highlight>
              </a:rPr>
              <a:t>();</a:t>
            </a:r>
          </a:p>
          <a:p>
            <a:endParaRPr lang="en-US" sz="2400" b="1" dirty="0"/>
          </a:p>
          <a:p>
            <a:endParaRPr lang="en-US" sz="2400" b="1" dirty="0"/>
          </a:p>
          <a:p>
            <a:r>
              <a:rPr lang="en-US" sz="2400" b="1" dirty="0"/>
              <a:t>Result: myList is now {1, 2, 3, 4, 5}.</a:t>
            </a:r>
            <a:endParaRPr kumimoji="0" lang="en-US" altLang="en-US" b="1" i="0" strike="noStrike" cap="none" normalizeH="0" baseline="0" dirty="0">
              <a:ln>
                <a:noFill/>
              </a:ln>
              <a:effectLst/>
              <a:latin typeface="Arial" panose="020B0604020202020204" pitchFamily="34" charset="0"/>
            </a:endParaRPr>
          </a:p>
        </p:txBody>
      </p:sp>
      <p:sp>
        <p:nvSpPr>
          <p:cNvPr id="3" name="TextBox 2">
            <a:extLst>
              <a:ext uri="{FF2B5EF4-FFF2-40B4-BE49-F238E27FC236}">
                <a16:creationId xmlns:a16="http://schemas.microsoft.com/office/drawing/2014/main" id="{12AA9077-4AF4-F56B-92BC-8F8BEA8B4499}"/>
              </a:ext>
            </a:extLst>
          </p:cNvPr>
          <p:cNvSpPr txBox="1"/>
          <p:nvPr/>
        </p:nvSpPr>
        <p:spPr>
          <a:xfrm>
            <a:off x="6716712" y="616524"/>
            <a:ext cx="6705600" cy="5632311"/>
          </a:xfrm>
          <a:prstGeom prst="rect">
            <a:avLst/>
          </a:prstGeom>
          <a:solidFill>
            <a:schemeClr val="accent4">
              <a:lumMod val="20000"/>
              <a:lumOff val="80000"/>
            </a:schemeClr>
          </a:solidFill>
        </p:spPr>
        <p:txBody>
          <a:bodyPr wrap="square">
            <a:spAutoFit/>
          </a:bodyPr>
          <a:lstStyle/>
          <a:p>
            <a:r>
              <a:rPr lang="en-US" sz="2000" dirty="0"/>
              <a:t>int main() </a:t>
            </a:r>
          </a:p>
          <a:p>
            <a:r>
              <a:rPr lang="en-US" sz="2000" dirty="0"/>
              <a:t>{</a:t>
            </a:r>
          </a:p>
          <a:p>
            <a:r>
              <a:rPr lang="en-US" sz="2000" b="1" dirty="0"/>
              <a:t>    list&lt;int&gt; myList = {1, 2, 3, 2, 4, 5, 1, 6, 7, 3};</a:t>
            </a:r>
          </a:p>
          <a:p>
            <a:r>
              <a:rPr lang="en-US" sz="2000" dirty="0"/>
              <a:t>   </a:t>
            </a:r>
          </a:p>
          <a:p>
            <a:r>
              <a:rPr lang="en-US" sz="2000" dirty="0"/>
              <a:t>    cout &lt;&lt; "Original List: ";</a:t>
            </a:r>
          </a:p>
          <a:p>
            <a:r>
              <a:rPr lang="en-US" sz="2000" dirty="0"/>
              <a:t>    for (const auto&amp; element : myList) </a:t>
            </a:r>
          </a:p>
          <a:p>
            <a:r>
              <a:rPr lang="en-US" sz="2000" dirty="0"/>
              <a:t>     cout &lt;&lt; element &lt;&lt; " ";</a:t>
            </a:r>
          </a:p>
          <a:p>
            <a:r>
              <a:rPr lang="en-US" sz="2000" dirty="0"/>
              <a:t>    </a:t>
            </a:r>
          </a:p>
          <a:p>
            <a:r>
              <a:rPr lang="en-US" sz="2000" b="1" dirty="0"/>
              <a:t>     </a:t>
            </a:r>
            <a:r>
              <a:rPr lang="en-US" sz="2000" b="1" dirty="0" err="1"/>
              <a:t>myList.sort</a:t>
            </a:r>
            <a:r>
              <a:rPr lang="en-US" sz="2000" b="1" dirty="0"/>
              <a:t>(); </a:t>
            </a:r>
            <a:r>
              <a:rPr lang="en-US" sz="2000" dirty="0"/>
              <a:t>// Sort the list to bring duplicates together</a:t>
            </a:r>
          </a:p>
          <a:p>
            <a:r>
              <a:rPr lang="en-US" sz="2000" b="1" dirty="0"/>
              <a:t>     </a:t>
            </a:r>
            <a:r>
              <a:rPr lang="en-US" sz="2000" b="1" dirty="0" err="1">
                <a:highlight>
                  <a:srgbClr val="FFFF00"/>
                </a:highlight>
              </a:rPr>
              <a:t>myList.unique</a:t>
            </a:r>
            <a:r>
              <a:rPr lang="en-US" sz="2000" b="1" dirty="0">
                <a:highlight>
                  <a:srgbClr val="FFFF00"/>
                </a:highlight>
              </a:rPr>
              <a:t>(); // Remove consecutive duplicates</a:t>
            </a:r>
          </a:p>
          <a:p>
            <a:r>
              <a:rPr lang="en-US" sz="2000" dirty="0"/>
              <a:t>   </a:t>
            </a:r>
          </a:p>
          <a:p>
            <a:r>
              <a:rPr lang="en-US" sz="2000" dirty="0"/>
              <a:t>   cout &lt;&lt; "List after removing duplicates: ";</a:t>
            </a:r>
          </a:p>
          <a:p>
            <a:r>
              <a:rPr lang="en-US" sz="2000" dirty="0"/>
              <a:t>    for (const auto&amp; element : myList) {</a:t>
            </a:r>
          </a:p>
          <a:p>
            <a:r>
              <a:rPr lang="en-US" sz="2000" dirty="0"/>
              <a:t>        cout &lt;&lt; element &lt;&lt; " ";</a:t>
            </a:r>
          </a:p>
          <a:p>
            <a:r>
              <a:rPr lang="en-US" sz="2000" dirty="0"/>
              <a:t>    }</a:t>
            </a:r>
          </a:p>
          <a:p>
            <a:r>
              <a:rPr lang="en-US" sz="2000" dirty="0"/>
              <a:t>    cout &lt;&lt; "\n";</a:t>
            </a:r>
          </a:p>
          <a:p>
            <a:r>
              <a:rPr lang="en-US" sz="2000" dirty="0"/>
              <a:t>    return 0;</a:t>
            </a:r>
          </a:p>
          <a:p>
            <a:r>
              <a:rPr lang="en-US" sz="2000" dirty="0"/>
              <a:t>}</a:t>
            </a:r>
          </a:p>
        </p:txBody>
      </p:sp>
    </p:spTree>
    <p:extLst>
      <p:ext uri="{BB962C8B-B14F-4D97-AF65-F5344CB8AC3E}">
        <p14:creationId xmlns:p14="http://schemas.microsoft.com/office/powerpoint/2010/main" val="1394367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3A2AC7-9E27-77AC-DEEE-5E86D321555E}"/>
              </a:ext>
            </a:extLst>
          </p:cNvPr>
          <p:cNvSpPr txBox="1"/>
          <p:nvPr/>
        </p:nvSpPr>
        <p:spPr>
          <a:xfrm>
            <a:off x="239711" y="0"/>
            <a:ext cx="13193713" cy="1938992"/>
          </a:xfrm>
          <a:prstGeom prst="rect">
            <a:avLst/>
          </a:prstGeom>
          <a:noFill/>
        </p:spPr>
        <p:txBody>
          <a:bodyPr wrap="square">
            <a:spAutoFit/>
          </a:bodyPr>
          <a:lstStyle/>
          <a:p>
            <a:r>
              <a:rPr lang="en-US" sz="2000" b="1" i="0" dirty="0">
                <a:solidFill>
                  <a:srgbClr val="FF0000"/>
                </a:solidFill>
                <a:effectLst/>
                <a:latin typeface="Söhne"/>
              </a:rPr>
              <a:t>Task Scheduler</a:t>
            </a:r>
          </a:p>
          <a:p>
            <a:r>
              <a:rPr lang="en-US" sz="2000" b="0" i="0" dirty="0">
                <a:solidFill>
                  <a:srgbClr val="0F0F0F"/>
                </a:solidFill>
                <a:effectLst/>
                <a:latin typeface="Söhne"/>
              </a:rPr>
              <a:t>In a </a:t>
            </a:r>
            <a:r>
              <a:rPr lang="en-US" sz="2000" b="1" i="0" dirty="0">
                <a:solidFill>
                  <a:srgbClr val="0F0F0F"/>
                </a:solidFill>
                <a:effectLst/>
                <a:latin typeface="Söhne"/>
              </a:rPr>
              <a:t>Task Scheduler for a dynamic system</a:t>
            </a:r>
            <a:r>
              <a:rPr lang="en-US" sz="2000" b="0" i="0" dirty="0">
                <a:solidFill>
                  <a:srgbClr val="0F0F0F"/>
                </a:solidFill>
                <a:effectLst/>
                <a:latin typeface="Söhne"/>
              </a:rPr>
              <a:t>, frequent sorting of tasks upon addition hampers performance. </a:t>
            </a:r>
          </a:p>
          <a:p>
            <a:r>
              <a:rPr lang="en-US" sz="2000" b="0" i="0" dirty="0">
                <a:solidFill>
                  <a:srgbClr val="0F0F0F"/>
                </a:solidFill>
                <a:effectLst/>
                <a:latin typeface="Söhne"/>
              </a:rPr>
              <a:t>How would you optimize the scheduler for efficient task addition and execution, considering dynamic priorities? Further, how would you modify the code to ensure tasks with the same priority are executed in the order they were added while maintaining performance improvements? This assesses your ability to optimize code and manage execution order in real-world scenarios.</a:t>
            </a:r>
            <a:endParaRPr lang="en-US" sz="2000" dirty="0"/>
          </a:p>
        </p:txBody>
      </p:sp>
      <p:sp>
        <p:nvSpPr>
          <p:cNvPr id="7" name="TextBox 6">
            <a:extLst>
              <a:ext uri="{FF2B5EF4-FFF2-40B4-BE49-F238E27FC236}">
                <a16:creationId xmlns:a16="http://schemas.microsoft.com/office/drawing/2014/main" id="{9FE77F4A-671D-E850-5924-9831537F9AE3}"/>
              </a:ext>
            </a:extLst>
          </p:cNvPr>
          <p:cNvSpPr txBox="1"/>
          <p:nvPr/>
        </p:nvSpPr>
        <p:spPr>
          <a:xfrm>
            <a:off x="239711" y="2101850"/>
            <a:ext cx="6726476" cy="5632311"/>
          </a:xfrm>
          <a:prstGeom prst="rect">
            <a:avLst/>
          </a:prstGeom>
          <a:noFill/>
        </p:spPr>
        <p:txBody>
          <a:bodyPr wrap="square">
            <a:spAutoFit/>
          </a:bodyPr>
          <a:lstStyle/>
          <a:p>
            <a:pPr algn="l"/>
            <a:r>
              <a:rPr lang="en-US" b="1" i="0" dirty="0">
                <a:effectLst/>
                <a:latin typeface="Söhne"/>
              </a:rPr>
              <a:t>Input:</a:t>
            </a:r>
          </a:p>
          <a:p>
            <a:pPr algn="l">
              <a:buFont typeface="+mj-lt"/>
              <a:buAutoNum type="arabicPeriod"/>
            </a:pPr>
            <a:r>
              <a:rPr lang="en-US" b="0" i="0" dirty="0">
                <a:effectLst/>
                <a:latin typeface="Söhne"/>
              </a:rPr>
              <a:t>Add Task: "</a:t>
            </a:r>
            <a:r>
              <a:rPr lang="en-US" b="0" i="0" dirty="0" err="1">
                <a:effectLst/>
                <a:latin typeface="Söhne"/>
              </a:rPr>
              <a:t>TaskA</a:t>
            </a:r>
            <a:r>
              <a:rPr lang="en-US" b="0" i="0" dirty="0">
                <a:effectLst/>
                <a:latin typeface="Söhne"/>
              </a:rPr>
              <a:t>" with Priority: 3</a:t>
            </a:r>
          </a:p>
          <a:p>
            <a:pPr algn="l">
              <a:buFont typeface="+mj-lt"/>
              <a:buAutoNum type="arabicPeriod"/>
            </a:pPr>
            <a:r>
              <a:rPr lang="en-US" b="0" i="0" dirty="0">
                <a:effectLst/>
                <a:latin typeface="Söhne"/>
              </a:rPr>
              <a:t>Add Task: "</a:t>
            </a:r>
            <a:r>
              <a:rPr lang="en-US" b="0" i="0" dirty="0" err="1">
                <a:effectLst/>
                <a:latin typeface="Söhne"/>
              </a:rPr>
              <a:t>TaskB</a:t>
            </a:r>
            <a:r>
              <a:rPr lang="en-US" b="0" i="0" dirty="0">
                <a:effectLst/>
                <a:latin typeface="Söhne"/>
              </a:rPr>
              <a:t>" with Priority: 1</a:t>
            </a:r>
          </a:p>
          <a:p>
            <a:pPr algn="l">
              <a:buFont typeface="+mj-lt"/>
              <a:buAutoNum type="arabicPeriod"/>
            </a:pPr>
            <a:r>
              <a:rPr lang="en-US" b="0" i="0" dirty="0">
                <a:effectLst/>
                <a:latin typeface="Söhne"/>
              </a:rPr>
              <a:t>Add Task: "</a:t>
            </a:r>
            <a:r>
              <a:rPr lang="en-US" b="0" i="0" dirty="0" err="1">
                <a:effectLst/>
                <a:latin typeface="Söhne"/>
              </a:rPr>
              <a:t>TaskC</a:t>
            </a:r>
            <a:r>
              <a:rPr lang="en-US" b="0" i="0" dirty="0">
                <a:effectLst/>
                <a:latin typeface="Söhne"/>
              </a:rPr>
              <a:t>" with Priority: 2</a:t>
            </a:r>
          </a:p>
          <a:p>
            <a:pPr algn="l">
              <a:buFont typeface="+mj-lt"/>
              <a:buAutoNum type="arabicPeriod"/>
            </a:pPr>
            <a:endParaRPr lang="en-US" dirty="0">
              <a:latin typeface="Söhne"/>
            </a:endParaRPr>
          </a:p>
          <a:p>
            <a:pPr algn="l">
              <a:buFont typeface="+mj-lt"/>
              <a:buAutoNum type="arabicPeriod"/>
            </a:pPr>
            <a:endParaRPr lang="en-US" b="0" i="0" dirty="0">
              <a:effectLst/>
              <a:latin typeface="Söhne"/>
            </a:endParaRPr>
          </a:p>
          <a:p>
            <a:pPr algn="l"/>
            <a:r>
              <a:rPr lang="en-US" b="0" i="0" dirty="0">
                <a:effectLst/>
                <a:latin typeface="Söhne"/>
              </a:rPr>
              <a:t>Task List:</a:t>
            </a:r>
          </a:p>
          <a:p>
            <a:pPr algn="l"/>
            <a:r>
              <a:rPr lang="en-US" b="0" i="0" dirty="0">
                <a:effectLst/>
                <a:latin typeface="Söhne"/>
              </a:rPr>
              <a:t>Task: </a:t>
            </a:r>
            <a:r>
              <a:rPr lang="en-US" b="0" i="0" dirty="0" err="1">
                <a:effectLst/>
                <a:latin typeface="Söhne"/>
              </a:rPr>
              <a:t>TaskA</a:t>
            </a:r>
            <a:r>
              <a:rPr lang="en-US" b="0" i="0" dirty="0">
                <a:effectLst/>
                <a:latin typeface="Söhne"/>
              </a:rPr>
              <a:t> | Priority: 3</a:t>
            </a:r>
          </a:p>
          <a:p>
            <a:pPr algn="l"/>
            <a:r>
              <a:rPr lang="en-US" b="0" i="0" dirty="0">
                <a:effectLst/>
                <a:latin typeface="Söhne"/>
              </a:rPr>
              <a:t>Task: </a:t>
            </a:r>
            <a:r>
              <a:rPr lang="en-US" b="0" i="0" dirty="0" err="1">
                <a:effectLst/>
                <a:latin typeface="Söhne"/>
              </a:rPr>
              <a:t>TaskC</a:t>
            </a:r>
            <a:r>
              <a:rPr lang="en-US" b="0" i="0" dirty="0">
                <a:effectLst/>
                <a:latin typeface="Söhne"/>
              </a:rPr>
              <a:t> | Priority: 2</a:t>
            </a:r>
          </a:p>
          <a:p>
            <a:pPr algn="l"/>
            <a:r>
              <a:rPr lang="en-US" b="0" i="0" dirty="0">
                <a:effectLst/>
                <a:latin typeface="Söhne"/>
              </a:rPr>
              <a:t>Task: </a:t>
            </a:r>
            <a:r>
              <a:rPr lang="en-US" b="0" i="0" dirty="0" err="1">
                <a:effectLst/>
                <a:latin typeface="Söhne"/>
              </a:rPr>
              <a:t>TaskB</a:t>
            </a:r>
            <a:r>
              <a:rPr lang="en-US" b="0" i="0" dirty="0">
                <a:effectLst/>
                <a:latin typeface="Söhne"/>
              </a:rPr>
              <a:t> | Priority: 1</a:t>
            </a:r>
          </a:p>
          <a:p>
            <a:pPr algn="l"/>
            <a:endParaRPr lang="en-US" dirty="0">
              <a:latin typeface="Söhne"/>
            </a:endParaRPr>
          </a:p>
          <a:p>
            <a:pPr algn="l"/>
            <a:endParaRPr lang="en-US" b="0" i="0" dirty="0">
              <a:effectLst/>
              <a:latin typeface="Söhne"/>
            </a:endParaRPr>
          </a:p>
          <a:p>
            <a:pPr algn="l"/>
            <a:r>
              <a:rPr lang="en-US" b="0" i="0" dirty="0">
                <a:effectLst/>
                <a:latin typeface="Söhne"/>
              </a:rPr>
              <a:t>Executing Highest Priority Task:</a:t>
            </a:r>
          </a:p>
          <a:p>
            <a:pPr algn="l"/>
            <a:r>
              <a:rPr lang="en-US" b="0" i="0" dirty="0">
                <a:effectLst/>
                <a:latin typeface="Söhne"/>
              </a:rPr>
              <a:t>Executing task: </a:t>
            </a:r>
            <a:r>
              <a:rPr lang="en-US" b="0" i="0" dirty="0" err="1">
                <a:effectLst/>
                <a:latin typeface="Söhne"/>
              </a:rPr>
              <a:t>TaskA</a:t>
            </a:r>
            <a:r>
              <a:rPr lang="en-US" b="0" i="0" dirty="0">
                <a:effectLst/>
                <a:latin typeface="Söhne"/>
              </a:rPr>
              <a:t> (Priority: 3) </a:t>
            </a:r>
          </a:p>
          <a:p>
            <a:pPr algn="l"/>
            <a:endParaRPr lang="en-US" b="0" i="0" dirty="0">
              <a:effectLst/>
              <a:latin typeface="Söhne"/>
            </a:endParaRPr>
          </a:p>
          <a:p>
            <a:pPr algn="l"/>
            <a:r>
              <a:rPr lang="en-US" b="0" i="0" dirty="0">
                <a:effectLst/>
                <a:latin typeface="Söhne"/>
              </a:rPr>
              <a:t>After Execution:</a:t>
            </a:r>
          </a:p>
          <a:p>
            <a:pPr algn="l"/>
            <a:r>
              <a:rPr lang="en-US" b="0" i="0" dirty="0">
                <a:effectLst/>
                <a:latin typeface="Söhne"/>
              </a:rPr>
              <a:t>Task List: </a:t>
            </a:r>
          </a:p>
          <a:p>
            <a:pPr algn="l"/>
            <a:r>
              <a:rPr lang="en-US" b="0" i="0" dirty="0">
                <a:effectLst/>
                <a:latin typeface="Söhne"/>
              </a:rPr>
              <a:t>Task: </a:t>
            </a:r>
            <a:r>
              <a:rPr lang="en-US" b="0" i="0" dirty="0" err="1">
                <a:effectLst/>
                <a:latin typeface="Söhne"/>
              </a:rPr>
              <a:t>TaskC</a:t>
            </a:r>
            <a:r>
              <a:rPr lang="en-US" b="0" i="0" dirty="0">
                <a:effectLst/>
                <a:latin typeface="Söhne"/>
              </a:rPr>
              <a:t> | Priority: 2 </a:t>
            </a:r>
          </a:p>
          <a:p>
            <a:pPr algn="l"/>
            <a:r>
              <a:rPr lang="en-US" b="0" i="0" dirty="0">
                <a:effectLst/>
                <a:latin typeface="Söhne"/>
              </a:rPr>
              <a:t>Task: </a:t>
            </a:r>
            <a:r>
              <a:rPr lang="en-US" b="0" i="0" dirty="0" err="1">
                <a:effectLst/>
                <a:latin typeface="Söhne"/>
              </a:rPr>
              <a:t>TaskB</a:t>
            </a:r>
            <a:r>
              <a:rPr lang="en-US" b="0" i="0" dirty="0">
                <a:effectLst/>
                <a:latin typeface="Söhne"/>
              </a:rPr>
              <a:t> | Priority: 1</a:t>
            </a:r>
            <a:endParaRPr lang="en-US" dirty="0">
              <a:latin typeface="Söhne"/>
            </a:endParaRPr>
          </a:p>
          <a:p>
            <a:pPr algn="l"/>
            <a:endParaRPr lang="en-US" b="0" i="0" dirty="0">
              <a:effectLst/>
              <a:latin typeface="Söhne"/>
            </a:endParaRPr>
          </a:p>
        </p:txBody>
      </p:sp>
    </p:spTree>
    <p:extLst>
      <p:ext uri="{BB962C8B-B14F-4D97-AF65-F5344CB8AC3E}">
        <p14:creationId xmlns:p14="http://schemas.microsoft.com/office/powerpoint/2010/main" val="3729175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69D2A5-8242-24A4-4FA3-68C71CB59A1D}"/>
              </a:ext>
            </a:extLst>
          </p:cNvPr>
          <p:cNvSpPr txBox="1"/>
          <p:nvPr/>
        </p:nvSpPr>
        <p:spPr>
          <a:xfrm>
            <a:off x="0" y="0"/>
            <a:ext cx="6859266" cy="7848302"/>
          </a:xfrm>
          <a:prstGeom prst="rect">
            <a:avLst/>
          </a:prstGeom>
          <a:noFill/>
          <a:ln>
            <a:solidFill>
              <a:schemeClr val="accent2">
                <a:lumMod val="50000"/>
              </a:schemeClr>
            </a:solidFill>
          </a:ln>
        </p:spPr>
        <p:txBody>
          <a:bodyPr wrap="square">
            <a:spAutoFit/>
          </a:bodyPr>
          <a:lstStyle/>
          <a:p>
            <a:r>
              <a:rPr lang="en-US" dirty="0"/>
              <a:t>#include &lt;iostream&gt; #include &lt;list&gt; #include &lt;algorithm&gt;</a:t>
            </a:r>
          </a:p>
          <a:p>
            <a:r>
              <a:rPr lang="en-US" b="1" dirty="0">
                <a:solidFill>
                  <a:srgbClr val="FF0000"/>
                </a:solidFill>
              </a:rPr>
              <a:t>struct Task {</a:t>
            </a:r>
          </a:p>
          <a:p>
            <a:r>
              <a:rPr lang="en-US" dirty="0"/>
              <a:t>    std::string name;      int priority;</a:t>
            </a:r>
          </a:p>
          <a:p>
            <a:r>
              <a:rPr lang="en-US" dirty="0"/>
              <a:t>};</a:t>
            </a:r>
          </a:p>
          <a:p>
            <a:r>
              <a:rPr lang="en-US" dirty="0"/>
              <a:t>// Comparison function for sorting tasks in priority</a:t>
            </a:r>
          </a:p>
          <a:p>
            <a:r>
              <a:rPr lang="en-US" dirty="0"/>
              <a:t>bool </a:t>
            </a:r>
            <a:r>
              <a:rPr lang="en-US" dirty="0" err="1"/>
              <a:t>compareTasks</a:t>
            </a:r>
            <a:r>
              <a:rPr lang="en-US" dirty="0"/>
              <a:t>(const Task&amp; a, const Task&amp; b) {</a:t>
            </a:r>
          </a:p>
          <a:p>
            <a:r>
              <a:rPr lang="en-US" dirty="0"/>
              <a:t>    return </a:t>
            </a:r>
            <a:r>
              <a:rPr lang="en-US" dirty="0" err="1"/>
              <a:t>a.priority</a:t>
            </a:r>
            <a:r>
              <a:rPr lang="en-US" dirty="0"/>
              <a:t> &gt; </a:t>
            </a:r>
            <a:r>
              <a:rPr lang="en-US" dirty="0" err="1"/>
              <a:t>b.priority</a:t>
            </a:r>
            <a:r>
              <a:rPr lang="en-US" dirty="0"/>
              <a:t>;</a:t>
            </a:r>
          </a:p>
          <a:p>
            <a:r>
              <a:rPr lang="en-US" dirty="0"/>
              <a:t>}</a:t>
            </a:r>
          </a:p>
          <a:p>
            <a:r>
              <a:rPr lang="en-US" b="1" dirty="0">
                <a:solidFill>
                  <a:srgbClr val="FF0000"/>
                </a:solidFill>
              </a:rPr>
              <a:t>class </a:t>
            </a:r>
            <a:r>
              <a:rPr lang="en-US" b="1" dirty="0" err="1">
                <a:solidFill>
                  <a:srgbClr val="FF0000"/>
                </a:solidFill>
              </a:rPr>
              <a:t>TaskScheduler</a:t>
            </a:r>
            <a:r>
              <a:rPr lang="en-US" b="1" dirty="0">
                <a:solidFill>
                  <a:srgbClr val="FF0000"/>
                </a:solidFill>
              </a:rPr>
              <a:t> {</a:t>
            </a:r>
          </a:p>
          <a:p>
            <a:r>
              <a:rPr lang="en-US" dirty="0"/>
              <a:t>private:</a:t>
            </a:r>
          </a:p>
          <a:p>
            <a:r>
              <a:rPr lang="en-US" dirty="0"/>
              <a:t>    std::list&lt;Task&gt; </a:t>
            </a:r>
            <a:r>
              <a:rPr lang="en-US" dirty="0" err="1"/>
              <a:t>taskList</a:t>
            </a:r>
            <a:r>
              <a:rPr lang="en-US" dirty="0"/>
              <a:t>; </a:t>
            </a:r>
          </a:p>
          <a:p>
            <a:r>
              <a:rPr lang="en-US" dirty="0"/>
              <a:t>public:</a:t>
            </a:r>
          </a:p>
          <a:p>
            <a:r>
              <a:rPr lang="en-US" dirty="0"/>
              <a:t>    void </a:t>
            </a:r>
            <a:r>
              <a:rPr lang="en-US" dirty="0" err="1"/>
              <a:t>addTask</a:t>
            </a:r>
            <a:r>
              <a:rPr lang="en-US" dirty="0"/>
              <a:t>(const std::string&amp; name, int priority) {</a:t>
            </a:r>
          </a:p>
          <a:p>
            <a:r>
              <a:rPr lang="en-US" dirty="0"/>
              <a:t>        Task </a:t>
            </a:r>
            <a:r>
              <a:rPr lang="en-US" dirty="0" err="1"/>
              <a:t>newTask</a:t>
            </a:r>
            <a:r>
              <a:rPr lang="en-US" dirty="0"/>
              <a:t> = {name, priority};</a:t>
            </a:r>
          </a:p>
          <a:p>
            <a:r>
              <a:rPr lang="en-US" dirty="0"/>
              <a:t>        </a:t>
            </a:r>
            <a:r>
              <a:rPr lang="en-US" dirty="0" err="1"/>
              <a:t>taskList.push_back</a:t>
            </a:r>
            <a:r>
              <a:rPr lang="en-US" dirty="0"/>
              <a:t>(</a:t>
            </a:r>
            <a:r>
              <a:rPr lang="en-US" dirty="0" err="1"/>
              <a:t>newTask</a:t>
            </a:r>
            <a:r>
              <a:rPr lang="en-US" dirty="0"/>
              <a:t>);</a:t>
            </a:r>
          </a:p>
          <a:p>
            <a:r>
              <a:rPr lang="en-US" dirty="0"/>
              <a:t>        </a:t>
            </a:r>
            <a:r>
              <a:rPr lang="en-US" dirty="0" err="1"/>
              <a:t>taskList.sort</a:t>
            </a:r>
            <a:r>
              <a:rPr lang="en-US" dirty="0"/>
              <a:t>(</a:t>
            </a:r>
            <a:r>
              <a:rPr lang="en-US" dirty="0" err="1"/>
              <a:t>compareTasks</a:t>
            </a:r>
            <a:r>
              <a:rPr lang="en-US" dirty="0"/>
              <a:t>);</a:t>
            </a:r>
          </a:p>
          <a:p>
            <a:r>
              <a:rPr lang="en-US" dirty="0"/>
              <a:t>    }</a:t>
            </a:r>
          </a:p>
          <a:p>
            <a:r>
              <a:rPr lang="en-US" dirty="0"/>
              <a:t>    void </a:t>
            </a:r>
            <a:r>
              <a:rPr lang="en-US" dirty="0" err="1"/>
              <a:t>executeHighestPriorityTask</a:t>
            </a:r>
            <a:r>
              <a:rPr lang="en-US" dirty="0"/>
              <a:t>() {</a:t>
            </a:r>
          </a:p>
          <a:p>
            <a:r>
              <a:rPr lang="en-US" dirty="0"/>
              <a:t>        if (!</a:t>
            </a:r>
            <a:r>
              <a:rPr lang="en-US" dirty="0" err="1"/>
              <a:t>taskList.empty</a:t>
            </a:r>
            <a:r>
              <a:rPr lang="en-US" dirty="0"/>
              <a:t>()) {</a:t>
            </a:r>
          </a:p>
          <a:p>
            <a:r>
              <a:rPr lang="en-US" dirty="0"/>
              <a:t>            Task </a:t>
            </a:r>
            <a:r>
              <a:rPr lang="en-US" dirty="0" err="1"/>
              <a:t>highestPriorityTask</a:t>
            </a:r>
            <a:r>
              <a:rPr lang="en-US" dirty="0"/>
              <a:t> = </a:t>
            </a:r>
            <a:r>
              <a:rPr lang="en-US" dirty="0" err="1"/>
              <a:t>taskList.front</a:t>
            </a:r>
            <a:r>
              <a:rPr lang="en-US" dirty="0"/>
              <a:t>();</a:t>
            </a:r>
          </a:p>
          <a:p>
            <a:r>
              <a:rPr lang="en-US" dirty="0"/>
              <a:t>            std::</a:t>
            </a:r>
            <a:r>
              <a:rPr lang="en-US" dirty="0" err="1"/>
              <a:t>cout</a:t>
            </a:r>
            <a:r>
              <a:rPr lang="en-US" dirty="0"/>
              <a:t> &lt;&lt; "Executing task: " &lt;&lt; highestPriorityTask.name &lt;&lt; " (Priority: " &lt;&lt; </a:t>
            </a:r>
            <a:r>
              <a:rPr lang="en-US" dirty="0" err="1"/>
              <a:t>highestPriorityTask.priority</a:t>
            </a:r>
            <a:r>
              <a:rPr lang="en-US" dirty="0"/>
              <a:t> &lt;&lt; ")\n";</a:t>
            </a:r>
          </a:p>
          <a:p>
            <a:r>
              <a:rPr lang="en-US" dirty="0"/>
              <a:t>            </a:t>
            </a:r>
            <a:r>
              <a:rPr lang="en-US" dirty="0" err="1"/>
              <a:t>taskList.pop_front</a:t>
            </a:r>
            <a:r>
              <a:rPr lang="en-US" dirty="0"/>
              <a:t>();</a:t>
            </a:r>
          </a:p>
          <a:p>
            <a:r>
              <a:rPr lang="en-US" dirty="0"/>
              <a:t>        } else {</a:t>
            </a:r>
          </a:p>
          <a:p>
            <a:r>
              <a:rPr lang="en-US" dirty="0"/>
              <a:t>            std::</a:t>
            </a:r>
            <a:r>
              <a:rPr lang="en-US" dirty="0" err="1"/>
              <a:t>cout</a:t>
            </a:r>
            <a:r>
              <a:rPr lang="en-US" dirty="0"/>
              <a:t> &lt;&lt; "No tasks in the scheduler.\n";</a:t>
            </a:r>
          </a:p>
          <a:p>
            <a:r>
              <a:rPr lang="en-US" dirty="0"/>
              <a:t>        }</a:t>
            </a:r>
          </a:p>
          <a:p>
            <a:r>
              <a:rPr lang="en-US" dirty="0"/>
              <a:t>    }</a:t>
            </a:r>
          </a:p>
        </p:txBody>
      </p:sp>
      <p:sp>
        <p:nvSpPr>
          <p:cNvPr id="7" name="TextBox 6">
            <a:extLst>
              <a:ext uri="{FF2B5EF4-FFF2-40B4-BE49-F238E27FC236}">
                <a16:creationId xmlns:a16="http://schemas.microsoft.com/office/drawing/2014/main" id="{3B7A319C-E9C6-03AD-387D-AAF25BD10F0F}"/>
              </a:ext>
            </a:extLst>
          </p:cNvPr>
          <p:cNvSpPr txBox="1"/>
          <p:nvPr/>
        </p:nvSpPr>
        <p:spPr>
          <a:xfrm>
            <a:off x="6877462" y="0"/>
            <a:ext cx="6713950" cy="7848302"/>
          </a:xfrm>
          <a:prstGeom prst="rect">
            <a:avLst/>
          </a:prstGeom>
          <a:noFill/>
          <a:ln>
            <a:solidFill>
              <a:srgbClr val="7030A0"/>
            </a:solidFill>
          </a:ln>
        </p:spPr>
        <p:txBody>
          <a:bodyPr wrap="square">
            <a:spAutoFit/>
          </a:bodyPr>
          <a:lstStyle/>
          <a:p>
            <a:r>
              <a:rPr lang="en-US" dirty="0"/>
              <a:t>void </a:t>
            </a:r>
            <a:r>
              <a:rPr lang="en-US" dirty="0" err="1"/>
              <a:t>displayTaskList</a:t>
            </a:r>
            <a:r>
              <a:rPr lang="en-US" dirty="0"/>
              <a:t>() {</a:t>
            </a:r>
          </a:p>
          <a:p>
            <a:r>
              <a:rPr lang="en-US" dirty="0"/>
              <a:t>        std::</a:t>
            </a:r>
            <a:r>
              <a:rPr lang="en-US" dirty="0" err="1"/>
              <a:t>cout</a:t>
            </a:r>
            <a:r>
              <a:rPr lang="en-US" dirty="0"/>
              <a:t> &lt;&lt; "Task List:\n";</a:t>
            </a:r>
          </a:p>
          <a:p>
            <a:r>
              <a:rPr lang="en-US" dirty="0"/>
              <a:t>        for (const auto&amp; task : </a:t>
            </a:r>
            <a:r>
              <a:rPr lang="en-US" dirty="0" err="1"/>
              <a:t>taskList</a:t>
            </a:r>
            <a:r>
              <a:rPr lang="en-US" dirty="0"/>
              <a:t>) {</a:t>
            </a:r>
          </a:p>
          <a:p>
            <a:r>
              <a:rPr lang="en-US" dirty="0"/>
              <a:t>            std::</a:t>
            </a:r>
            <a:r>
              <a:rPr lang="en-US" dirty="0" err="1"/>
              <a:t>cout</a:t>
            </a:r>
            <a:r>
              <a:rPr lang="en-US" dirty="0"/>
              <a:t> &lt;&lt; "Task: " &lt;&lt; task.name &lt;&lt; " | Priority: " &lt;&lt; </a:t>
            </a:r>
            <a:r>
              <a:rPr lang="en-US" dirty="0" err="1"/>
              <a:t>task.priority</a:t>
            </a:r>
            <a:r>
              <a:rPr lang="en-US" dirty="0"/>
              <a:t> &lt;&lt; "\n";</a:t>
            </a:r>
          </a:p>
          <a:p>
            <a:r>
              <a:rPr lang="en-US" dirty="0"/>
              <a:t>        }</a:t>
            </a:r>
          </a:p>
          <a:p>
            <a:r>
              <a:rPr lang="en-US" dirty="0"/>
              <a:t>    }</a:t>
            </a:r>
          </a:p>
          <a:p>
            <a:r>
              <a:rPr lang="en-US" dirty="0"/>
              <a:t>};</a:t>
            </a:r>
          </a:p>
          <a:p>
            <a:endParaRPr lang="en-US" dirty="0"/>
          </a:p>
          <a:p>
            <a:r>
              <a:rPr lang="en-US" dirty="0"/>
              <a:t>int main() {</a:t>
            </a:r>
          </a:p>
          <a:p>
            <a:r>
              <a:rPr lang="en-US" b="1" dirty="0"/>
              <a:t>    </a:t>
            </a:r>
            <a:r>
              <a:rPr lang="en-US" b="1" dirty="0" err="1">
                <a:solidFill>
                  <a:srgbClr val="FF0000"/>
                </a:solidFill>
              </a:rPr>
              <a:t>TaskScheduler</a:t>
            </a:r>
            <a:r>
              <a:rPr lang="en-US" b="1" dirty="0">
                <a:solidFill>
                  <a:srgbClr val="FF0000"/>
                </a:solidFill>
              </a:rPr>
              <a:t> </a:t>
            </a:r>
            <a:r>
              <a:rPr lang="en-US" b="1" dirty="0" err="1">
                <a:solidFill>
                  <a:srgbClr val="FF0000"/>
                </a:solidFill>
              </a:rPr>
              <a:t>sc</a:t>
            </a:r>
            <a:r>
              <a:rPr lang="en-US" b="1" dirty="0">
                <a:solidFill>
                  <a:srgbClr val="FF0000"/>
                </a:solidFill>
              </a:rPr>
              <a:t>;</a:t>
            </a:r>
          </a:p>
          <a:p>
            <a:r>
              <a:rPr lang="en-US" dirty="0"/>
              <a:t>    // Sample Input</a:t>
            </a:r>
          </a:p>
          <a:p>
            <a:r>
              <a:rPr lang="en-US" dirty="0"/>
              <a:t>    </a:t>
            </a:r>
            <a:r>
              <a:rPr lang="en-US" dirty="0" err="1"/>
              <a:t>sc.addTask</a:t>
            </a:r>
            <a:r>
              <a:rPr lang="en-US" dirty="0"/>
              <a:t>("</a:t>
            </a:r>
            <a:r>
              <a:rPr lang="en-US" dirty="0" err="1"/>
              <a:t>TaskA</a:t>
            </a:r>
            <a:r>
              <a:rPr lang="en-US" dirty="0"/>
              <a:t>", 3);</a:t>
            </a:r>
          </a:p>
          <a:p>
            <a:r>
              <a:rPr lang="en-US" dirty="0"/>
              <a:t>    </a:t>
            </a:r>
            <a:r>
              <a:rPr lang="en-US" dirty="0" err="1"/>
              <a:t>sc.displayTaskList</a:t>
            </a:r>
            <a:r>
              <a:rPr lang="en-US" dirty="0"/>
              <a:t>();</a:t>
            </a:r>
          </a:p>
          <a:p>
            <a:endParaRPr lang="en-US" dirty="0"/>
          </a:p>
          <a:p>
            <a:r>
              <a:rPr lang="en-US" dirty="0"/>
              <a:t>    </a:t>
            </a:r>
            <a:r>
              <a:rPr lang="en-US" dirty="0" err="1"/>
              <a:t>sc.addTask</a:t>
            </a:r>
            <a:r>
              <a:rPr lang="en-US" dirty="0"/>
              <a:t>("</a:t>
            </a:r>
            <a:r>
              <a:rPr lang="en-US" dirty="0" err="1"/>
              <a:t>TaskB</a:t>
            </a:r>
            <a:r>
              <a:rPr lang="en-US" dirty="0"/>
              <a:t>", 1);</a:t>
            </a:r>
          </a:p>
          <a:p>
            <a:r>
              <a:rPr lang="en-US" dirty="0"/>
              <a:t>    </a:t>
            </a:r>
            <a:r>
              <a:rPr lang="en-US" dirty="0" err="1"/>
              <a:t>sc.displayTaskList</a:t>
            </a:r>
            <a:r>
              <a:rPr lang="en-US" dirty="0"/>
              <a:t>();</a:t>
            </a:r>
          </a:p>
          <a:p>
            <a:endParaRPr lang="en-US" dirty="0"/>
          </a:p>
          <a:p>
            <a:r>
              <a:rPr lang="en-US" dirty="0"/>
              <a:t>    </a:t>
            </a:r>
            <a:r>
              <a:rPr lang="en-US" dirty="0" err="1"/>
              <a:t>sc.addTask</a:t>
            </a:r>
            <a:r>
              <a:rPr lang="en-US" dirty="0"/>
              <a:t>("</a:t>
            </a:r>
            <a:r>
              <a:rPr lang="en-US" dirty="0" err="1"/>
              <a:t>TaskC</a:t>
            </a:r>
            <a:r>
              <a:rPr lang="en-US" dirty="0"/>
              <a:t>", 2);</a:t>
            </a:r>
          </a:p>
          <a:p>
            <a:r>
              <a:rPr lang="en-US" dirty="0"/>
              <a:t>    </a:t>
            </a:r>
            <a:r>
              <a:rPr lang="en-US" dirty="0" err="1"/>
              <a:t>sc.displayTaskList</a:t>
            </a:r>
            <a:r>
              <a:rPr lang="en-US" dirty="0"/>
              <a:t>();</a:t>
            </a:r>
          </a:p>
          <a:p>
            <a:endParaRPr lang="en-US" dirty="0"/>
          </a:p>
          <a:p>
            <a:r>
              <a:rPr lang="en-US" dirty="0"/>
              <a:t>    // Execute Highest Priority Task</a:t>
            </a:r>
          </a:p>
          <a:p>
            <a:r>
              <a:rPr lang="en-US" dirty="0"/>
              <a:t>    </a:t>
            </a:r>
            <a:r>
              <a:rPr lang="en-US" dirty="0" err="1"/>
              <a:t>sc.executeHighestPriorityTask</a:t>
            </a:r>
            <a:r>
              <a:rPr lang="en-US" dirty="0"/>
              <a:t>();</a:t>
            </a:r>
          </a:p>
          <a:p>
            <a:r>
              <a:rPr lang="en-US" dirty="0"/>
              <a:t>    </a:t>
            </a:r>
            <a:r>
              <a:rPr lang="en-US" dirty="0" err="1"/>
              <a:t>sc.displayTaskList</a:t>
            </a:r>
            <a:r>
              <a:rPr lang="en-US" dirty="0"/>
              <a:t>();</a:t>
            </a:r>
          </a:p>
          <a:p>
            <a:endParaRPr lang="en-US" dirty="0"/>
          </a:p>
          <a:p>
            <a:r>
              <a:rPr lang="en-US" dirty="0"/>
              <a:t>    return 0;</a:t>
            </a:r>
          </a:p>
          <a:p>
            <a:r>
              <a:rPr lang="en-US" dirty="0"/>
              <a:t>}</a:t>
            </a:r>
          </a:p>
        </p:txBody>
      </p:sp>
    </p:spTree>
    <p:extLst>
      <p:ext uri="{BB962C8B-B14F-4D97-AF65-F5344CB8AC3E}">
        <p14:creationId xmlns:p14="http://schemas.microsoft.com/office/powerpoint/2010/main" val="2536003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3935506-659B-A91A-DDA3-B7265646A03F}"/>
              </a:ext>
            </a:extLst>
          </p:cNvPr>
          <p:cNvSpPr txBox="1"/>
          <p:nvPr/>
        </p:nvSpPr>
        <p:spPr>
          <a:xfrm>
            <a:off x="163512" y="2101850"/>
            <a:ext cx="6248400" cy="4247317"/>
          </a:xfrm>
          <a:prstGeom prst="rect">
            <a:avLst/>
          </a:prstGeom>
          <a:noFill/>
        </p:spPr>
        <p:txBody>
          <a:bodyPr wrap="square">
            <a:spAutoFit/>
          </a:bodyPr>
          <a:lstStyle/>
          <a:p>
            <a:r>
              <a:rPr lang="en-US" b="1" dirty="0"/>
              <a:t>OUTPUT:</a:t>
            </a:r>
          </a:p>
          <a:p>
            <a:endParaRPr lang="en-US" b="1" dirty="0"/>
          </a:p>
          <a:p>
            <a:r>
              <a:rPr lang="en-US" b="1" dirty="0"/>
              <a:t>Contact List:</a:t>
            </a:r>
          </a:p>
          <a:p>
            <a:r>
              <a:rPr lang="en-US" dirty="0"/>
              <a:t>Name: Rahul Sharma | Phone: +123456789 | Email: rahul.sharma@email.com</a:t>
            </a:r>
          </a:p>
          <a:p>
            <a:r>
              <a:rPr lang="en-US" dirty="0"/>
              <a:t>Name: Priya Patel | Phone: +987654321 | Email: priya.patel@email.com</a:t>
            </a:r>
          </a:p>
          <a:p>
            <a:endParaRPr lang="en-US" dirty="0"/>
          </a:p>
          <a:p>
            <a:r>
              <a:rPr lang="en-US" dirty="0"/>
              <a:t>Contact updated successfully.</a:t>
            </a:r>
          </a:p>
          <a:p>
            <a:endParaRPr lang="en-US" dirty="0"/>
          </a:p>
          <a:p>
            <a:r>
              <a:rPr lang="en-US" b="1" dirty="0"/>
              <a:t>Contact List:</a:t>
            </a:r>
          </a:p>
          <a:p>
            <a:r>
              <a:rPr lang="en-US" dirty="0"/>
              <a:t>Name: Rahul Sharma | Phone: +999888777 | Email: rahul.sharma.updated@email.com</a:t>
            </a:r>
          </a:p>
          <a:p>
            <a:r>
              <a:rPr lang="en-US" dirty="0"/>
              <a:t>Name: Priya Patel | Phone: +987654321 | Email: priya.patel@email.com</a:t>
            </a:r>
          </a:p>
        </p:txBody>
      </p:sp>
      <p:sp>
        <p:nvSpPr>
          <p:cNvPr id="10" name="TextBox 9">
            <a:extLst>
              <a:ext uri="{FF2B5EF4-FFF2-40B4-BE49-F238E27FC236}">
                <a16:creationId xmlns:a16="http://schemas.microsoft.com/office/drawing/2014/main" id="{486E6AB9-4A81-24C6-A6DC-057CF275CE0C}"/>
              </a:ext>
            </a:extLst>
          </p:cNvPr>
          <p:cNvSpPr txBox="1"/>
          <p:nvPr/>
        </p:nvSpPr>
        <p:spPr>
          <a:xfrm>
            <a:off x="-1" y="120650"/>
            <a:ext cx="13433425" cy="1754326"/>
          </a:xfrm>
          <a:prstGeom prst="rect">
            <a:avLst/>
          </a:prstGeom>
          <a:solidFill>
            <a:schemeClr val="tx2">
              <a:lumMod val="20000"/>
              <a:lumOff val="80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FF0000"/>
                </a:solidFill>
                <a:effectLst/>
                <a:latin typeface="Söhne"/>
              </a:rPr>
              <a:t>Contact Management System</a:t>
            </a:r>
            <a:endParaRPr kumimoji="0" lang="en-US" altLang="en-US" sz="1800" b="0" i="0" u="none" strike="noStrike" cap="none" normalizeH="0" baseline="0" dirty="0">
              <a:ln>
                <a:noFill/>
              </a:ln>
              <a:solidFill>
                <a:srgbClr val="FF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F0F0F"/>
                </a:solidFill>
                <a:effectLst/>
                <a:latin typeface="Söhne"/>
              </a:rPr>
              <a:t>You are tasked with implementing a search feature in the </a:t>
            </a:r>
            <a:r>
              <a:rPr kumimoji="0" lang="en-US" altLang="en-US" sz="1800" b="1" i="0" u="none" strike="noStrike" cap="none" normalizeH="0" baseline="0" dirty="0">
                <a:ln>
                  <a:noFill/>
                </a:ln>
                <a:solidFill>
                  <a:srgbClr val="0F0F0F"/>
                </a:solidFill>
                <a:effectLst/>
                <a:latin typeface="Söhne"/>
              </a:rPr>
              <a:t>Contact Management System</a:t>
            </a:r>
            <a:r>
              <a:rPr kumimoji="0" lang="en-US" altLang="en-US" sz="1800" b="0" i="0" u="none" strike="noStrike" cap="none" normalizeH="0" baseline="0" dirty="0">
                <a:ln>
                  <a:noFill/>
                </a:ln>
                <a:solidFill>
                  <a:srgbClr val="0F0F0F"/>
                </a:solidFill>
                <a:effectLst/>
                <a:latin typeface="Söhn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b="0" i="0" dirty="0">
              <a:solidFill>
                <a:srgbClr val="0F0F0F"/>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0F0F0F"/>
                </a:solidFill>
                <a:effectLst/>
                <a:latin typeface="Söhne"/>
              </a:rPr>
              <a:t>Implement a program that uses a list to store contact information (name, phone number, email, etc.). </a:t>
            </a: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0F0F0F"/>
                </a:solidFill>
                <a:effectLst/>
                <a:latin typeface="Söhne"/>
              </a:rPr>
              <a:t>Include functionalities like adding a new contact, updating contact details, and displaying the contact list. give me input , output and logic for this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5121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D1585B-9037-CB1D-45BC-54281BD93F85}"/>
              </a:ext>
            </a:extLst>
          </p:cNvPr>
          <p:cNvSpPr txBox="1"/>
          <p:nvPr/>
        </p:nvSpPr>
        <p:spPr>
          <a:xfrm>
            <a:off x="87312" y="0"/>
            <a:ext cx="6629400" cy="7848302"/>
          </a:xfrm>
          <a:prstGeom prst="rect">
            <a:avLst/>
          </a:prstGeom>
          <a:noFill/>
          <a:ln>
            <a:solidFill>
              <a:schemeClr val="accent1">
                <a:lumMod val="40000"/>
                <a:lumOff val="60000"/>
              </a:schemeClr>
            </a:solidFill>
          </a:ln>
        </p:spPr>
        <p:txBody>
          <a:bodyPr wrap="square">
            <a:spAutoFit/>
          </a:bodyPr>
          <a:lstStyle/>
          <a:p>
            <a:r>
              <a:rPr lang="en-US" dirty="0"/>
              <a:t>#include &lt;iostream&gt; #include &lt;list&gt; #include &lt;string&gt;</a:t>
            </a:r>
          </a:p>
          <a:p>
            <a:endParaRPr lang="en-US" b="1" dirty="0">
              <a:solidFill>
                <a:srgbClr val="FF0000"/>
              </a:solidFill>
            </a:endParaRPr>
          </a:p>
          <a:p>
            <a:r>
              <a:rPr lang="en-US" b="1" dirty="0">
                <a:solidFill>
                  <a:srgbClr val="7030A0"/>
                </a:solidFill>
              </a:rPr>
              <a:t>struct Contact {  </a:t>
            </a:r>
            <a:r>
              <a:rPr lang="en-US" dirty="0">
                <a:solidFill>
                  <a:srgbClr val="7030A0"/>
                </a:solidFill>
              </a:rPr>
              <a:t>// Define a structure to represent a contact</a:t>
            </a:r>
          </a:p>
          <a:p>
            <a:r>
              <a:rPr lang="en-US" dirty="0"/>
              <a:t>    string name;     string </a:t>
            </a:r>
            <a:r>
              <a:rPr lang="en-US" dirty="0" err="1"/>
              <a:t>phno</a:t>
            </a:r>
            <a:r>
              <a:rPr lang="en-US" dirty="0"/>
              <a:t>;</a:t>
            </a:r>
          </a:p>
          <a:p>
            <a:r>
              <a:rPr lang="en-US" dirty="0"/>
              <a:t>    string email; </a:t>
            </a:r>
          </a:p>
          <a:p>
            <a:r>
              <a:rPr lang="en-US" dirty="0"/>
              <a:t>};</a:t>
            </a:r>
          </a:p>
          <a:p>
            <a:r>
              <a:rPr lang="en-US" b="1" dirty="0">
                <a:solidFill>
                  <a:srgbClr val="FF0000"/>
                </a:solidFill>
              </a:rPr>
              <a:t>class </a:t>
            </a:r>
            <a:r>
              <a:rPr lang="en-US" b="1" dirty="0" err="1">
                <a:solidFill>
                  <a:srgbClr val="FF0000"/>
                </a:solidFill>
              </a:rPr>
              <a:t>ContactManager</a:t>
            </a:r>
            <a:r>
              <a:rPr lang="en-US" b="1" dirty="0">
                <a:solidFill>
                  <a:srgbClr val="FF0000"/>
                </a:solidFill>
              </a:rPr>
              <a:t> {     // Class to manage contacts</a:t>
            </a:r>
          </a:p>
          <a:p>
            <a:r>
              <a:rPr lang="en-US" dirty="0"/>
              <a:t>private:</a:t>
            </a:r>
          </a:p>
          <a:p>
            <a:r>
              <a:rPr lang="en-US" b="1" dirty="0"/>
              <a:t>        list&lt;Contact&gt; </a:t>
            </a:r>
            <a:r>
              <a:rPr lang="en-US" b="1" dirty="0" err="1"/>
              <a:t>contactList</a:t>
            </a:r>
            <a:r>
              <a:rPr lang="en-US" b="1" dirty="0"/>
              <a:t>; // List to store contact information</a:t>
            </a:r>
          </a:p>
          <a:p>
            <a:r>
              <a:rPr lang="en-US" dirty="0"/>
              <a:t>public:</a:t>
            </a:r>
          </a:p>
          <a:p>
            <a:r>
              <a:rPr lang="en-US" b="1" dirty="0">
                <a:solidFill>
                  <a:srgbClr val="FF0000"/>
                </a:solidFill>
              </a:rPr>
              <a:t>  void </a:t>
            </a:r>
            <a:r>
              <a:rPr lang="en-US" b="1" dirty="0" err="1">
                <a:solidFill>
                  <a:srgbClr val="FF0000"/>
                </a:solidFill>
              </a:rPr>
              <a:t>addContact</a:t>
            </a:r>
            <a:r>
              <a:rPr lang="en-US" b="1" dirty="0">
                <a:solidFill>
                  <a:srgbClr val="FF0000"/>
                </a:solidFill>
              </a:rPr>
              <a:t>(string&amp; name, string&amp; </a:t>
            </a:r>
            <a:r>
              <a:rPr lang="en-US" b="1" dirty="0" err="1">
                <a:solidFill>
                  <a:srgbClr val="FF0000"/>
                </a:solidFill>
              </a:rPr>
              <a:t>phno</a:t>
            </a:r>
            <a:r>
              <a:rPr lang="en-US" b="1" dirty="0">
                <a:solidFill>
                  <a:srgbClr val="FF0000"/>
                </a:solidFill>
              </a:rPr>
              <a:t>, string&amp; email) {</a:t>
            </a:r>
          </a:p>
          <a:p>
            <a:r>
              <a:rPr lang="en-US" dirty="0"/>
              <a:t>        Contact </a:t>
            </a:r>
            <a:r>
              <a:rPr lang="en-US" dirty="0" err="1"/>
              <a:t>newContact</a:t>
            </a:r>
            <a:r>
              <a:rPr lang="en-US" dirty="0"/>
              <a:t> = {name, </a:t>
            </a:r>
            <a:r>
              <a:rPr lang="en-US" dirty="0" err="1"/>
              <a:t>phno</a:t>
            </a:r>
            <a:r>
              <a:rPr lang="en-US" dirty="0"/>
              <a:t>, email};</a:t>
            </a:r>
          </a:p>
          <a:p>
            <a:r>
              <a:rPr lang="en-US" dirty="0"/>
              <a:t>        </a:t>
            </a:r>
            <a:r>
              <a:rPr lang="en-US" dirty="0" err="1"/>
              <a:t>contactList.push_back</a:t>
            </a:r>
            <a:r>
              <a:rPr lang="en-US" dirty="0"/>
              <a:t>(</a:t>
            </a:r>
            <a:r>
              <a:rPr lang="en-US" dirty="0" err="1"/>
              <a:t>newContact</a:t>
            </a:r>
            <a:r>
              <a:rPr lang="en-US" dirty="0"/>
              <a:t>);</a:t>
            </a:r>
          </a:p>
          <a:p>
            <a:r>
              <a:rPr lang="en-US" dirty="0"/>
              <a:t>    }</a:t>
            </a:r>
          </a:p>
          <a:p>
            <a:r>
              <a:rPr lang="en-US" dirty="0"/>
              <a:t>    // Method to update contact details</a:t>
            </a:r>
          </a:p>
          <a:p>
            <a:r>
              <a:rPr lang="en-US" b="1" dirty="0"/>
              <a:t>    </a:t>
            </a:r>
            <a:r>
              <a:rPr lang="en-US" b="1" dirty="0">
                <a:solidFill>
                  <a:srgbClr val="FF0000"/>
                </a:solidFill>
              </a:rPr>
              <a:t>void </a:t>
            </a:r>
            <a:r>
              <a:rPr lang="en-US" b="1" dirty="0" err="1">
                <a:solidFill>
                  <a:srgbClr val="FF0000"/>
                </a:solidFill>
              </a:rPr>
              <a:t>updateContact</a:t>
            </a:r>
            <a:r>
              <a:rPr lang="en-US" b="1" dirty="0">
                <a:solidFill>
                  <a:srgbClr val="FF0000"/>
                </a:solidFill>
              </a:rPr>
              <a:t>(string&amp; name, string&amp; </a:t>
            </a:r>
            <a:r>
              <a:rPr lang="en-US" b="1" dirty="0" err="1">
                <a:solidFill>
                  <a:srgbClr val="FF0000"/>
                </a:solidFill>
              </a:rPr>
              <a:t>new_phno</a:t>
            </a:r>
            <a:r>
              <a:rPr lang="en-US" b="1" dirty="0">
                <a:solidFill>
                  <a:srgbClr val="FF0000"/>
                </a:solidFill>
              </a:rPr>
              <a:t>, string&amp; </a:t>
            </a:r>
            <a:r>
              <a:rPr lang="en-US" dirty="0" err="1"/>
              <a:t>newEmail</a:t>
            </a:r>
            <a:r>
              <a:rPr lang="en-US" dirty="0"/>
              <a:t>) {</a:t>
            </a:r>
          </a:p>
          <a:p>
            <a:r>
              <a:rPr lang="en-US" dirty="0"/>
              <a:t>        // Iterate through the list to find and update the contact</a:t>
            </a:r>
          </a:p>
          <a:p>
            <a:r>
              <a:rPr lang="en-US" dirty="0"/>
              <a:t>        for (auto&amp; contact : </a:t>
            </a:r>
            <a:r>
              <a:rPr lang="en-US" dirty="0" err="1"/>
              <a:t>contactList</a:t>
            </a:r>
            <a:r>
              <a:rPr lang="en-US" dirty="0"/>
              <a:t>) {</a:t>
            </a:r>
          </a:p>
          <a:p>
            <a:r>
              <a:rPr lang="en-US" dirty="0"/>
              <a:t>            if (contact.name == name) {</a:t>
            </a:r>
          </a:p>
          <a:p>
            <a:r>
              <a:rPr lang="en-US" dirty="0"/>
              <a:t>                contact. </a:t>
            </a:r>
            <a:r>
              <a:rPr lang="en-US" dirty="0" err="1"/>
              <a:t>phno</a:t>
            </a:r>
            <a:r>
              <a:rPr lang="en-US" dirty="0"/>
              <a:t> = </a:t>
            </a:r>
            <a:r>
              <a:rPr lang="en-US" dirty="0" err="1"/>
              <a:t>new_phno</a:t>
            </a:r>
            <a:r>
              <a:rPr lang="en-US" dirty="0"/>
              <a:t>;</a:t>
            </a:r>
          </a:p>
          <a:p>
            <a:r>
              <a:rPr lang="en-US" dirty="0"/>
              <a:t>                </a:t>
            </a:r>
            <a:r>
              <a:rPr lang="en-US" dirty="0" err="1"/>
              <a:t>contact.email</a:t>
            </a:r>
            <a:r>
              <a:rPr lang="en-US" dirty="0"/>
              <a:t> = </a:t>
            </a:r>
            <a:r>
              <a:rPr lang="en-US" dirty="0" err="1"/>
              <a:t>newEmail</a:t>
            </a:r>
            <a:r>
              <a:rPr lang="en-US" dirty="0"/>
              <a:t>;</a:t>
            </a:r>
          </a:p>
          <a:p>
            <a:r>
              <a:rPr lang="en-US" dirty="0"/>
              <a:t>                </a:t>
            </a:r>
            <a:r>
              <a:rPr lang="en-US" dirty="0" err="1"/>
              <a:t>cout</a:t>
            </a:r>
            <a:r>
              <a:rPr lang="en-US" dirty="0"/>
              <a:t> &lt;&lt; "Contact updated successfully.\n";</a:t>
            </a:r>
          </a:p>
          <a:p>
            <a:r>
              <a:rPr lang="en-US" dirty="0"/>
              <a:t>                return;</a:t>
            </a:r>
          </a:p>
          <a:p>
            <a:r>
              <a:rPr lang="en-US" dirty="0"/>
              <a:t>            }</a:t>
            </a:r>
          </a:p>
          <a:p>
            <a:r>
              <a:rPr lang="en-US" dirty="0"/>
              <a:t>        }         </a:t>
            </a:r>
            <a:r>
              <a:rPr lang="en-US" dirty="0" err="1"/>
              <a:t>cout</a:t>
            </a:r>
            <a:r>
              <a:rPr lang="en-US" dirty="0"/>
              <a:t> &lt;&lt; "Contact not found.\n";</a:t>
            </a:r>
          </a:p>
          <a:p>
            <a:r>
              <a:rPr lang="en-US" dirty="0"/>
              <a:t>    }</a:t>
            </a:r>
          </a:p>
          <a:p>
            <a:endParaRPr lang="en-US" dirty="0"/>
          </a:p>
        </p:txBody>
      </p:sp>
      <p:sp>
        <p:nvSpPr>
          <p:cNvPr id="7" name="TextBox 6">
            <a:extLst>
              <a:ext uri="{FF2B5EF4-FFF2-40B4-BE49-F238E27FC236}">
                <a16:creationId xmlns:a16="http://schemas.microsoft.com/office/drawing/2014/main" id="{C2F85C13-4061-EF92-A77C-1A2C281E3843}"/>
              </a:ext>
            </a:extLst>
          </p:cNvPr>
          <p:cNvSpPr txBox="1"/>
          <p:nvPr/>
        </p:nvSpPr>
        <p:spPr>
          <a:xfrm>
            <a:off x="6869112" y="-107950"/>
            <a:ext cx="6477001" cy="7571303"/>
          </a:xfrm>
          <a:prstGeom prst="rect">
            <a:avLst/>
          </a:prstGeom>
          <a:noFill/>
          <a:ln>
            <a:solidFill>
              <a:srgbClr val="7030A0"/>
            </a:solidFill>
          </a:ln>
        </p:spPr>
        <p:txBody>
          <a:bodyPr wrap="square">
            <a:spAutoFit/>
          </a:bodyPr>
          <a:lstStyle/>
          <a:p>
            <a:endParaRPr lang="en-US" dirty="0"/>
          </a:p>
          <a:p>
            <a:r>
              <a:rPr lang="en-US" dirty="0"/>
              <a:t>    // Method to display the list of contacts</a:t>
            </a:r>
          </a:p>
          <a:p>
            <a:r>
              <a:rPr lang="en-US" dirty="0"/>
              <a:t>    </a:t>
            </a:r>
            <a:r>
              <a:rPr lang="en-US" b="1" dirty="0">
                <a:solidFill>
                  <a:srgbClr val="FF0000"/>
                </a:solidFill>
              </a:rPr>
              <a:t>void </a:t>
            </a:r>
            <a:r>
              <a:rPr lang="en-US" b="1" dirty="0" err="1">
                <a:solidFill>
                  <a:srgbClr val="FF0000"/>
                </a:solidFill>
              </a:rPr>
              <a:t>displayContactList</a:t>
            </a:r>
            <a:r>
              <a:rPr lang="en-US" b="1" dirty="0">
                <a:solidFill>
                  <a:srgbClr val="FF0000"/>
                </a:solidFill>
              </a:rPr>
              <a:t>() {</a:t>
            </a:r>
          </a:p>
          <a:p>
            <a:r>
              <a:rPr lang="en-US" dirty="0"/>
              <a:t>        </a:t>
            </a:r>
            <a:r>
              <a:rPr lang="en-US" dirty="0" err="1"/>
              <a:t>cout</a:t>
            </a:r>
            <a:r>
              <a:rPr lang="en-US" dirty="0"/>
              <a:t> &lt;&lt; "Contact List:\n";</a:t>
            </a:r>
          </a:p>
          <a:p>
            <a:r>
              <a:rPr lang="en-US" dirty="0"/>
              <a:t>        // Iterate through the list and print contact details</a:t>
            </a:r>
          </a:p>
          <a:p>
            <a:r>
              <a:rPr lang="en-US" dirty="0"/>
              <a:t>        for (const auto&amp; contact : </a:t>
            </a:r>
            <a:r>
              <a:rPr lang="en-US" dirty="0" err="1"/>
              <a:t>contactList</a:t>
            </a:r>
            <a:r>
              <a:rPr lang="en-US" dirty="0"/>
              <a:t>) {</a:t>
            </a:r>
          </a:p>
          <a:p>
            <a:r>
              <a:rPr lang="en-US" dirty="0"/>
              <a:t>            </a:t>
            </a:r>
            <a:r>
              <a:rPr lang="en-US" dirty="0" err="1"/>
              <a:t>cout</a:t>
            </a:r>
            <a:r>
              <a:rPr lang="en-US" dirty="0"/>
              <a:t> &lt;&lt; "Name: " &lt;&lt; contact.name &lt;&lt; " | Phone: " &lt;&lt; </a:t>
            </a:r>
            <a:r>
              <a:rPr lang="en-US" dirty="0" err="1"/>
              <a:t>contact.phno</a:t>
            </a:r>
            <a:r>
              <a:rPr lang="en-US" dirty="0"/>
              <a:t> &lt;&lt; " | Email: " &lt;&lt; </a:t>
            </a:r>
            <a:r>
              <a:rPr lang="en-US" dirty="0" err="1"/>
              <a:t>contact.email</a:t>
            </a:r>
            <a:r>
              <a:rPr lang="en-US" dirty="0"/>
              <a:t> &lt;&lt; "\n";</a:t>
            </a:r>
          </a:p>
          <a:p>
            <a:r>
              <a:rPr lang="en-US" dirty="0"/>
              <a:t>        }</a:t>
            </a:r>
          </a:p>
          <a:p>
            <a:r>
              <a:rPr lang="en-US" dirty="0"/>
              <a:t>    }</a:t>
            </a:r>
          </a:p>
          <a:p>
            <a:r>
              <a:rPr lang="en-US" dirty="0"/>
              <a:t>};</a:t>
            </a:r>
          </a:p>
          <a:p>
            <a:r>
              <a:rPr lang="en-US" dirty="0"/>
              <a:t>int main() {</a:t>
            </a:r>
          </a:p>
          <a:p>
            <a:r>
              <a:rPr lang="en-US" dirty="0"/>
              <a:t>    </a:t>
            </a:r>
          </a:p>
          <a:p>
            <a:r>
              <a:rPr lang="en-US" dirty="0"/>
              <a:t>    </a:t>
            </a:r>
            <a:r>
              <a:rPr lang="en-US" dirty="0" err="1"/>
              <a:t>ContactManager</a:t>
            </a:r>
            <a:r>
              <a:rPr lang="en-US" dirty="0"/>
              <a:t> cm;</a:t>
            </a:r>
          </a:p>
          <a:p>
            <a:endParaRPr lang="en-US" dirty="0"/>
          </a:p>
          <a:p>
            <a:r>
              <a:rPr lang="en-US" dirty="0"/>
              <a:t>    // Sample Input with Indian names</a:t>
            </a:r>
          </a:p>
          <a:p>
            <a:r>
              <a:rPr lang="en-US" dirty="0"/>
              <a:t> </a:t>
            </a:r>
            <a:r>
              <a:rPr lang="en-US" dirty="0" err="1"/>
              <a:t>cm.addContact</a:t>
            </a:r>
            <a:r>
              <a:rPr lang="en-US" dirty="0"/>
              <a:t>("Rahul Sharma", "+123456789", "rahul.sharma@email.com");</a:t>
            </a:r>
          </a:p>
          <a:p>
            <a:r>
              <a:rPr lang="en-US" dirty="0"/>
              <a:t> </a:t>
            </a:r>
            <a:r>
              <a:rPr lang="en-US" dirty="0" err="1"/>
              <a:t>cm.addContact</a:t>
            </a:r>
            <a:r>
              <a:rPr lang="en-US" dirty="0"/>
              <a:t>("Priya Patel", "+987654321", "priya.patel@email.com");</a:t>
            </a:r>
          </a:p>
          <a:p>
            <a:r>
              <a:rPr lang="en-US" dirty="0"/>
              <a:t> </a:t>
            </a:r>
            <a:r>
              <a:rPr lang="en-US" dirty="0" err="1"/>
              <a:t>cm.displayContactList</a:t>
            </a:r>
            <a:r>
              <a:rPr lang="en-US" dirty="0"/>
              <a:t>();</a:t>
            </a:r>
          </a:p>
          <a:p>
            <a:r>
              <a:rPr lang="en-US" dirty="0"/>
              <a:t>    // Update Contact</a:t>
            </a:r>
          </a:p>
          <a:p>
            <a:r>
              <a:rPr lang="en-US" dirty="0"/>
              <a:t> </a:t>
            </a:r>
            <a:r>
              <a:rPr lang="en-US" dirty="0" err="1"/>
              <a:t>cm.updateContact</a:t>
            </a:r>
            <a:r>
              <a:rPr lang="en-US" dirty="0"/>
              <a:t>("Rahul Sharma", "+999888777", "rahul.sharma.updated@email.com");</a:t>
            </a:r>
          </a:p>
          <a:p>
            <a:r>
              <a:rPr lang="en-US" dirty="0"/>
              <a:t> </a:t>
            </a:r>
            <a:r>
              <a:rPr lang="en-US" dirty="0" err="1"/>
              <a:t>cm.displayContactList</a:t>
            </a:r>
            <a:r>
              <a:rPr lang="en-US" dirty="0"/>
              <a:t>();</a:t>
            </a:r>
          </a:p>
          <a:p>
            <a:r>
              <a:rPr lang="en-US" dirty="0"/>
              <a:t>    return 0;</a:t>
            </a:r>
          </a:p>
          <a:p>
            <a:r>
              <a:rPr lang="en-US" dirty="0"/>
              <a:t>}</a:t>
            </a:r>
          </a:p>
        </p:txBody>
      </p:sp>
    </p:spTree>
    <p:extLst>
      <p:ext uri="{BB962C8B-B14F-4D97-AF65-F5344CB8AC3E}">
        <p14:creationId xmlns:p14="http://schemas.microsoft.com/office/powerpoint/2010/main" val="3988749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94EE4F-EBF4-2C1D-BC06-CE987EEB375D}"/>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kern="0" spc="-10" dirty="0">
                <a:solidFill>
                  <a:srgbClr val="FF0000"/>
                </a:solidFill>
              </a:rPr>
              <a:t>Deque</a:t>
            </a:r>
            <a:endParaRPr lang="en-US" sz="2000" b="1" kern="0" spc="15" dirty="0">
              <a:solidFill>
                <a:srgbClr val="FF0000"/>
              </a:solidFill>
            </a:endParaRPr>
          </a:p>
        </p:txBody>
      </p:sp>
      <p:sp>
        <p:nvSpPr>
          <p:cNvPr id="15" name="TextBox 14">
            <a:extLst>
              <a:ext uri="{FF2B5EF4-FFF2-40B4-BE49-F238E27FC236}">
                <a16:creationId xmlns:a16="http://schemas.microsoft.com/office/drawing/2014/main" id="{E8FF0886-1D99-FF17-2CCF-E0841E25DEE3}"/>
              </a:ext>
            </a:extLst>
          </p:cNvPr>
          <p:cNvSpPr txBox="1"/>
          <p:nvPr/>
        </p:nvSpPr>
        <p:spPr>
          <a:xfrm>
            <a:off x="11112" y="616524"/>
            <a:ext cx="6687403" cy="6863417"/>
          </a:xfrm>
          <a:prstGeom prst="rect">
            <a:avLst/>
          </a:prstGeom>
          <a:solidFill>
            <a:schemeClr val="accent3">
              <a:lumMod val="20000"/>
              <a:lumOff val="80000"/>
            </a:schemeClr>
          </a:solidFill>
        </p:spPr>
        <p:txBody>
          <a:bodyPr wrap="square">
            <a:spAutoFit/>
          </a:bodyPr>
          <a:lstStyle/>
          <a:p>
            <a:r>
              <a:rPr lang="en-US" sz="2400" b="1" dirty="0">
                <a:solidFill>
                  <a:srgbClr val="FF0000"/>
                </a:solidFill>
              </a:rPr>
              <a:t>Deque:</a:t>
            </a:r>
            <a:endParaRPr lang="en-US" sz="2400" b="1" dirty="0"/>
          </a:p>
          <a:p>
            <a:pPr marL="800100" lvl="1" indent="-342900">
              <a:buFont typeface="Arial" panose="020B0604020202020204" pitchFamily="34" charset="0"/>
              <a:buChar char="•"/>
            </a:pPr>
            <a:r>
              <a:rPr lang="en-US" sz="2000" b="1" dirty="0"/>
              <a:t>Deque (Double-ended queue) is a versatile data structure that allows insertion and deletion from both ends.</a:t>
            </a:r>
          </a:p>
          <a:p>
            <a:pPr lvl="1"/>
            <a:endParaRPr lang="en-US" sz="2000" b="1" dirty="0"/>
          </a:p>
          <a:p>
            <a:pPr marL="800100" lvl="1" indent="-342900">
              <a:buFont typeface="Arial" panose="020B0604020202020204" pitchFamily="34" charset="0"/>
              <a:buChar char="•"/>
            </a:pPr>
            <a:r>
              <a:rPr lang="en-US" sz="2000" b="1" dirty="0"/>
              <a:t>A dynamic array-like container that allows fast </a:t>
            </a:r>
            <a:r>
              <a:rPr lang="en-US" sz="2000" b="1" dirty="0">
                <a:solidFill>
                  <a:srgbClr val="FF0000"/>
                </a:solidFill>
              </a:rPr>
              <a:t>insertion and deletion at both ends.</a:t>
            </a:r>
          </a:p>
          <a:p>
            <a:endParaRPr lang="en-US" sz="2400" b="1" dirty="0"/>
          </a:p>
          <a:p>
            <a:endParaRPr lang="en-US" sz="2400" b="1" dirty="0"/>
          </a:p>
          <a:p>
            <a:endParaRPr lang="en-US" sz="2400" b="1" dirty="0"/>
          </a:p>
          <a:p>
            <a:endParaRPr lang="en-US" sz="2400" b="1" dirty="0"/>
          </a:p>
          <a:p>
            <a:r>
              <a:rPr lang="en-US" sz="2000" b="1" dirty="0"/>
              <a:t>Key Characteristics</a:t>
            </a:r>
          </a:p>
          <a:p>
            <a:pPr lvl="1"/>
            <a:r>
              <a:rPr lang="en-US" dirty="0"/>
              <a:t>Random Access: Supports constant-time access to elements.</a:t>
            </a:r>
          </a:p>
          <a:p>
            <a:pPr lvl="1"/>
            <a:r>
              <a:rPr lang="en-US" dirty="0"/>
              <a:t>Dynamic Sizing: Can grow or shrink dynamically</a:t>
            </a:r>
            <a:r>
              <a:rPr lang="en-US" b="1" dirty="0"/>
              <a:t>.</a:t>
            </a:r>
          </a:p>
          <a:p>
            <a:endParaRPr kumimoji="0" lang="en-US" altLang="en-US" b="1" i="0" strike="noStrike" cap="none" normalizeH="0" baseline="0" dirty="0">
              <a:ln>
                <a:noFill/>
              </a:ln>
              <a:effectLst/>
              <a:latin typeface="Arial" panose="020B0604020202020204" pitchFamily="34" charset="0"/>
            </a:endParaRPr>
          </a:p>
          <a:p>
            <a:r>
              <a:rPr kumimoji="0" lang="en-US" altLang="en-US" b="1" i="0" u="sng" strike="noStrike" cap="none" normalizeH="0" baseline="0" dirty="0">
                <a:ln>
                  <a:noFill/>
                </a:ln>
                <a:solidFill>
                  <a:srgbClr val="FF0000"/>
                </a:solidFill>
                <a:effectLst/>
                <a:latin typeface="Arial" panose="020B0604020202020204" pitchFamily="34" charset="0"/>
              </a:rPr>
              <a:t>Declaring a deque</a:t>
            </a:r>
          </a:p>
          <a:p>
            <a:endParaRPr kumimoji="0" lang="en-US" altLang="en-US" b="1" i="0" strike="noStrike" cap="none" normalizeH="0" baseline="0" dirty="0">
              <a:ln>
                <a:noFill/>
              </a:ln>
              <a:effectLst/>
              <a:latin typeface="Arial" panose="020B0604020202020204" pitchFamily="34" charset="0"/>
            </a:endParaRPr>
          </a:p>
          <a:p>
            <a:r>
              <a:rPr kumimoji="0" lang="en-US" altLang="en-US" b="1" i="0" strike="noStrike" cap="none" normalizeH="0" baseline="0" dirty="0">
                <a:ln>
                  <a:noFill/>
                </a:ln>
                <a:effectLst/>
                <a:latin typeface="Arial" panose="020B0604020202020204" pitchFamily="34" charset="0"/>
              </a:rPr>
              <a:t>#include &lt;deque&gt;</a:t>
            </a:r>
          </a:p>
          <a:p>
            <a:r>
              <a:rPr lang="en-US" altLang="en-US" b="1" dirty="0">
                <a:latin typeface="Arial" panose="020B0604020202020204" pitchFamily="34" charset="0"/>
              </a:rPr>
              <a:t> 	</a:t>
            </a:r>
            <a:r>
              <a:rPr kumimoji="0" lang="en-US" altLang="en-US" b="1" i="0" strike="noStrike" cap="none" normalizeH="0" baseline="0" dirty="0">
                <a:ln>
                  <a:noFill/>
                </a:ln>
                <a:effectLst/>
                <a:latin typeface="Arial" panose="020B0604020202020204" pitchFamily="34" charset="0"/>
              </a:rPr>
              <a:t>deque&lt;int&gt; </a:t>
            </a:r>
            <a:r>
              <a:rPr kumimoji="0" lang="en-US" altLang="en-US" b="1" i="0" strike="noStrike" cap="none" normalizeH="0" baseline="0" dirty="0" err="1">
                <a:ln>
                  <a:noFill/>
                </a:ln>
                <a:effectLst/>
                <a:latin typeface="Arial" panose="020B0604020202020204" pitchFamily="34" charset="0"/>
              </a:rPr>
              <a:t>myDeque</a:t>
            </a:r>
            <a:r>
              <a:rPr kumimoji="0" lang="en-US" altLang="en-US" b="1" i="0" strike="noStrike" cap="none" normalizeH="0" baseline="0" dirty="0">
                <a:ln>
                  <a:noFill/>
                </a:ln>
                <a:effectLst/>
                <a:latin typeface="Arial" panose="020B0604020202020204" pitchFamily="34" charset="0"/>
              </a:rPr>
              <a:t>;</a:t>
            </a:r>
            <a:endParaRPr lang="en-US" altLang="en-US" b="1" dirty="0">
              <a:latin typeface="Arial" panose="020B0604020202020204" pitchFamily="34" charset="0"/>
            </a:endParaRPr>
          </a:p>
          <a:p>
            <a:r>
              <a:rPr kumimoji="0" lang="en-US" altLang="en-US" b="1" i="0" strike="noStrike" cap="none" normalizeH="0" baseline="0" dirty="0">
                <a:ln>
                  <a:noFill/>
                </a:ln>
                <a:effectLst/>
                <a:latin typeface="Arial" panose="020B0604020202020204" pitchFamily="34" charset="0"/>
              </a:rPr>
              <a:t>Initializing a deque</a:t>
            </a:r>
          </a:p>
          <a:p>
            <a:r>
              <a:rPr lang="en-US" altLang="en-US" b="1" dirty="0">
                <a:latin typeface="Arial" panose="020B0604020202020204" pitchFamily="34" charset="0"/>
              </a:rPr>
              <a:t>	</a:t>
            </a:r>
            <a:r>
              <a:rPr kumimoji="0" lang="en-US" altLang="en-US" b="1" i="0" strike="noStrike" cap="none" normalizeH="0" baseline="0" dirty="0">
                <a:ln>
                  <a:noFill/>
                </a:ln>
                <a:effectLst/>
                <a:latin typeface="Arial" panose="020B0604020202020204" pitchFamily="34" charset="0"/>
              </a:rPr>
              <a:t>deque&lt;int&gt; </a:t>
            </a:r>
            <a:r>
              <a:rPr kumimoji="0" lang="en-US" altLang="en-US" b="1" i="0" strike="noStrike" cap="none" normalizeH="0" baseline="0" dirty="0" err="1">
                <a:ln>
                  <a:noFill/>
                </a:ln>
                <a:effectLst/>
                <a:latin typeface="Arial" panose="020B0604020202020204" pitchFamily="34" charset="0"/>
              </a:rPr>
              <a:t>myDeque</a:t>
            </a:r>
            <a:r>
              <a:rPr kumimoji="0" lang="en-US" altLang="en-US" b="1" i="0" strike="noStrike" cap="none" normalizeH="0" baseline="0" dirty="0">
                <a:ln>
                  <a:noFill/>
                </a:ln>
                <a:effectLst/>
                <a:latin typeface="Arial" panose="020B0604020202020204" pitchFamily="34" charset="0"/>
              </a:rPr>
              <a:t> = {1, 2, 3, 4, 5};</a:t>
            </a:r>
            <a:endParaRPr lang="en-US" altLang="en-US" b="1" dirty="0">
              <a:latin typeface="Arial" panose="020B0604020202020204" pitchFamily="34" charset="0"/>
            </a:endParaRPr>
          </a:p>
          <a:p>
            <a:endParaRPr kumimoji="0" lang="en-US" altLang="en-US" b="1" i="0" strike="noStrike" cap="none" normalizeH="0" baseline="0" dirty="0">
              <a:ln>
                <a:noFill/>
              </a:ln>
              <a:effectLst/>
              <a:latin typeface="Arial" panose="020B0604020202020204" pitchFamily="34" charset="0"/>
            </a:endParaRPr>
          </a:p>
        </p:txBody>
      </p:sp>
      <p:sp>
        <p:nvSpPr>
          <p:cNvPr id="3" name="TextBox 2">
            <a:extLst>
              <a:ext uri="{FF2B5EF4-FFF2-40B4-BE49-F238E27FC236}">
                <a16:creationId xmlns:a16="http://schemas.microsoft.com/office/drawing/2014/main" id="{12AA9077-4AF4-F56B-92BC-8F8BEA8B4499}"/>
              </a:ext>
            </a:extLst>
          </p:cNvPr>
          <p:cNvSpPr txBox="1"/>
          <p:nvPr/>
        </p:nvSpPr>
        <p:spPr>
          <a:xfrm>
            <a:off x="6698516" y="616524"/>
            <a:ext cx="6705600" cy="6247864"/>
          </a:xfrm>
          <a:prstGeom prst="rect">
            <a:avLst/>
          </a:prstGeom>
          <a:solidFill>
            <a:schemeClr val="accent4">
              <a:lumMod val="20000"/>
              <a:lumOff val="80000"/>
            </a:schemeClr>
          </a:solidFill>
        </p:spPr>
        <p:txBody>
          <a:bodyPr wrap="square">
            <a:spAutoFit/>
          </a:bodyPr>
          <a:lstStyle/>
          <a:p>
            <a:r>
              <a:rPr lang="en-US" sz="2000" dirty="0"/>
              <a:t>#include &lt;iostream&gt;</a:t>
            </a:r>
          </a:p>
          <a:p>
            <a:r>
              <a:rPr lang="en-US" sz="2000" dirty="0"/>
              <a:t>#include &lt;deque&gt;</a:t>
            </a:r>
          </a:p>
          <a:p>
            <a:endParaRPr lang="en-US" sz="2000" dirty="0"/>
          </a:p>
          <a:p>
            <a:r>
              <a:rPr lang="en-US" sz="2000" dirty="0"/>
              <a:t>int main() {</a:t>
            </a:r>
          </a:p>
          <a:p>
            <a:r>
              <a:rPr lang="en-US" sz="2000" dirty="0"/>
              <a:t>    // Creating an empty deque of integers</a:t>
            </a:r>
          </a:p>
          <a:p>
            <a:r>
              <a:rPr lang="en-US" sz="2000" dirty="0">
                <a:solidFill>
                  <a:srgbClr val="FF0000"/>
                </a:solidFill>
              </a:rPr>
              <a:t>    deque&lt;int&gt; </a:t>
            </a:r>
            <a:r>
              <a:rPr lang="en-US" sz="2000" dirty="0" err="1">
                <a:solidFill>
                  <a:srgbClr val="FF0000"/>
                </a:solidFill>
              </a:rPr>
              <a:t>myDeque</a:t>
            </a:r>
            <a:r>
              <a:rPr lang="en-US" sz="2000" dirty="0">
                <a:solidFill>
                  <a:srgbClr val="FF0000"/>
                </a:solidFill>
              </a:rPr>
              <a:t>;</a:t>
            </a:r>
          </a:p>
          <a:p>
            <a:endParaRPr lang="en-US" sz="2000" dirty="0"/>
          </a:p>
          <a:p>
            <a:r>
              <a:rPr lang="en-US" sz="2000" dirty="0"/>
              <a:t>    // Initializing a deque with some values</a:t>
            </a:r>
          </a:p>
          <a:p>
            <a:r>
              <a:rPr lang="en-US" sz="2000" dirty="0"/>
              <a:t>    </a:t>
            </a:r>
            <a:r>
              <a:rPr lang="en-US" sz="2000" dirty="0">
                <a:solidFill>
                  <a:srgbClr val="FF0000"/>
                </a:solidFill>
              </a:rPr>
              <a:t>deque&lt;int&gt; </a:t>
            </a:r>
            <a:r>
              <a:rPr lang="en-US" sz="2000" dirty="0" err="1">
                <a:solidFill>
                  <a:srgbClr val="FF0000"/>
                </a:solidFill>
              </a:rPr>
              <a:t>dq</a:t>
            </a:r>
            <a:r>
              <a:rPr lang="en-US" sz="2000" dirty="0">
                <a:solidFill>
                  <a:srgbClr val="FF0000"/>
                </a:solidFill>
              </a:rPr>
              <a:t> = {1, 2, 3, 4, 5};</a:t>
            </a:r>
          </a:p>
          <a:p>
            <a:endParaRPr lang="en-US" sz="2000" dirty="0"/>
          </a:p>
          <a:p>
            <a:r>
              <a:rPr lang="en-US" sz="2000" dirty="0"/>
              <a:t>    // Display the elements in the initialized deque</a:t>
            </a:r>
          </a:p>
          <a:p>
            <a:r>
              <a:rPr lang="en-US" sz="2000" dirty="0"/>
              <a:t>    </a:t>
            </a:r>
            <a:r>
              <a:rPr lang="en-US" sz="2000" dirty="0" err="1"/>
              <a:t>cout</a:t>
            </a:r>
            <a:r>
              <a:rPr lang="en-US" sz="2000" dirty="0"/>
              <a:t> &lt;&lt; "Initialized Deque: ";</a:t>
            </a:r>
          </a:p>
          <a:p>
            <a:r>
              <a:rPr lang="en-US" sz="2000" dirty="0"/>
              <a:t>  </a:t>
            </a:r>
          </a:p>
          <a:p>
            <a:r>
              <a:rPr lang="en-US" sz="2000" dirty="0"/>
              <a:t>  for (int num : </a:t>
            </a:r>
            <a:r>
              <a:rPr lang="en-US" sz="2000" dirty="0" err="1"/>
              <a:t>dq</a:t>
            </a:r>
            <a:r>
              <a:rPr lang="en-US" sz="2000" dirty="0"/>
              <a:t>) {</a:t>
            </a:r>
          </a:p>
          <a:p>
            <a:r>
              <a:rPr lang="en-US" sz="2000" dirty="0"/>
              <a:t>        </a:t>
            </a:r>
            <a:r>
              <a:rPr lang="en-US" sz="2000" dirty="0" err="1"/>
              <a:t>cout</a:t>
            </a:r>
            <a:r>
              <a:rPr lang="en-US" sz="2000" dirty="0"/>
              <a:t> &lt;&lt; num &lt;&lt; " ";</a:t>
            </a:r>
          </a:p>
          <a:p>
            <a:r>
              <a:rPr lang="en-US" sz="2000" dirty="0"/>
              <a:t>    }</a:t>
            </a:r>
          </a:p>
          <a:p>
            <a:r>
              <a:rPr lang="en-US" sz="2000" dirty="0"/>
              <a:t>    </a:t>
            </a:r>
            <a:r>
              <a:rPr lang="en-US" sz="2000" dirty="0" err="1"/>
              <a:t>cout</a:t>
            </a:r>
            <a:r>
              <a:rPr lang="en-US" sz="2000" dirty="0"/>
              <a:t> &lt;&lt; </a:t>
            </a:r>
            <a:r>
              <a:rPr lang="en-US" sz="2000" dirty="0" err="1"/>
              <a:t>endl</a:t>
            </a:r>
            <a:r>
              <a:rPr lang="en-US" sz="2000" dirty="0"/>
              <a:t>;</a:t>
            </a:r>
          </a:p>
          <a:p>
            <a:endParaRPr lang="en-US" sz="2000" dirty="0"/>
          </a:p>
          <a:p>
            <a:r>
              <a:rPr lang="en-US" sz="2000" dirty="0"/>
              <a:t>    return 0;</a:t>
            </a:r>
          </a:p>
          <a:p>
            <a:r>
              <a:rPr lang="en-US" sz="2000" dirty="0"/>
              <a:t>}</a:t>
            </a:r>
          </a:p>
        </p:txBody>
      </p:sp>
      <p:pic>
        <p:nvPicPr>
          <p:cNvPr id="4" name="Picture 3">
            <a:extLst>
              <a:ext uri="{FF2B5EF4-FFF2-40B4-BE49-F238E27FC236}">
                <a16:creationId xmlns:a16="http://schemas.microsoft.com/office/drawing/2014/main" id="{EACF7705-FEC5-6BB0-CE5C-A93999F2E732}"/>
              </a:ext>
            </a:extLst>
          </p:cNvPr>
          <p:cNvPicPr>
            <a:picLocks noChangeAspect="1"/>
          </p:cNvPicPr>
          <p:nvPr/>
        </p:nvPicPr>
        <p:blipFill>
          <a:blip r:embed="rId3"/>
          <a:stretch>
            <a:fillRect/>
          </a:stretch>
        </p:blipFill>
        <p:spPr>
          <a:xfrm>
            <a:off x="163512" y="3016250"/>
            <a:ext cx="6036760" cy="983517"/>
          </a:xfrm>
          <a:prstGeom prst="rect">
            <a:avLst/>
          </a:prstGeom>
        </p:spPr>
      </p:pic>
    </p:spTree>
    <p:extLst>
      <p:ext uri="{BB962C8B-B14F-4D97-AF65-F5344CB8AC3E}">
        <p14:creationId xmlns:p14="http://schemas.microsoft.com/office/powerpoint/2010/main" val="2281647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94EE4F-EBF4-2C1D-BC06-CE987EEB375D}"/>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kern="0" spc="-10" dirty="0">
                <a:solidFill>
                  <a:srgbClr val="FF0000"/>
                </a:solidFill>
              </a:rPr>
              <a:t>Deque</a:t>
            </a:r>
            <a:endParaRPr lang="en-US" sz="2000" b="1" kern="0" spc="15" dirty="0">
              <a:solidFill>
                <a:srgbClr val="FF0000"/>
              </a:solidFill>
            </a:endParaRPr>
          </a:p>
        </p:txBody>
      </p:sp>
      <p:sp>
        <p:nvSpPr>
          <p:cNvPr id="15" name="TextBox 14">
            <a:extLst>
              <a:ext uri="{FF2B5EF4-FFF2-40B4-BE49-F238E27FC236}">
                <a16:creationId xmlns:a16="http://schemas.microsoft.com/office/drawing/2014/main" id="{E8FF0886-1D99-FF17-2CCF-E0841E25DEE3}"/>
              </a:ext>
            </a:extLst>
          </p:cNvPr>
          <p:cNvSpPr txBox="1"/>
          <p:nvPr/>
        </p:nvSpPr>
        <p:spPr>
          <a:xfrm>
            <a:off x="11113" y="616524"/>
            <a:ext cx="5867399" cy="6801862"/>
          </a:xfrm>
          <a:prstGeom prst="rect">
            <a:avLst/>
          </a:prstGeom>
          <a:solidFill>
            <a:schemeClr val="accent3">
              <a:lumMod val="20000"/>
              <a:lumOff val="80000"/>
            </a:schemeClr>
          </a:solidFill>
        </p:spPr>
        <p:txBody>
          <a:bodyPr wrap="square">
            <a:spAutoFit/>
          </a:bodyPr>
          <a:lstStyle/>
          <a:p>
            <a:r>
              <a:rPr lang="en-US" sz="2400" b="1" u="sng" dirty="0">
                <a:solidFill>
                  <a:srgbClr val="FF0000"/>
                </a:solidFill>
              </a:rPr>
              <a:t>Adding elements:</a:t>
            </a:r>
          </a:p>
          <a:p>
            <a:endParaRPr lang="en-US" sz="2400" b="1" dirty="0">
              <a:solidFill>
                <a:srgbClr val="FF0000"/>
              </a:solidFill>
            </a:endParaRPr>
          </a:p>
          <a:p>
            <a:pPr lvl="1"/>
            <a:r>
              <a:rPr lang="en-US" sz="2000" b="1" dirty="0" err="1">
                <a:solidFill>
                  <a:srgbClr val="FF0000"/>
                </a:solidFill>
                <a:highlight>
                  <a:srgbClr val="00FF00"/>
                </a:highlight>
              </a:rPr>
              <a:t>push_back</a:t>
            </a:r>
            <a:r>
              <a:rPr lang="en-US" sz="2000" b="1" dirty="0">
                <a:solidFill>
                  <a:srgbClr val="FF0000"/>
                </a:solidFill>
                <a:highlight>
                  <a:srgbClr val="00FF00"/>
                </a:highlight>
              </a:rPr>
              <a:t>(element): </a:t>
            </a:r>
          </a:p>
          <a:p>
            <a:pPr lvl="1"/>
            <a:r>
              <a:rPr lang="en-US" sz="2000" b="1" dirty="0">
                <a:solidFill>
                  <a:srgbClr val="FF0000"/>
                </a:solidFill>
              </a:rPr>
              <a:t>	Adds an element to the end.</a:t>
            </a:r>
          </a:p>
          <a:p>
            <a:pPr lvl="1"/>
            <a:endParaRPr lang="en-US" sz="2000" b="1" dirty="0">
              <a:solidFill>
                <a:srgbClr val="FF0000"/>
              </a:solidFill>
            </a:endParaRPr>
          </a:p>
          <a:p>
            <a:pPr lvl="1"/>
            <a:endParaRPr lang="en-US" sz="2000" b="1" dirty="0">
              <a:solidFill>
                <a:srgbClr val="FF0000"/>
              </a:solidFill>
            </a:endParaRPr>
          </a:p>
          <a:p>
            <a:pPr lvl="1"/>
            <a:r>
              <a:rPr lang="en-US" sz="2000" b="1" dirty="0" err="1">
                <a:solidFill>
                  <a:srgbClr val="FF0000"/>
                </a:solidFill>
                <a:highlight>
                  <a:srgbClr val="00FF00"/>
                </a:highlight>
              </a:rPr>
              <a:t>push_front</a:t>
            </a:r>
            <a:r>
              <a:rPr lang="en-US" sz="2000" b="1" dirty="0">
                <a:solidFill>
                  <a:srgbClr val="FF0000"/>
                </a:solidFill>
                <a:highlight>
                  <a:srgbClr val="00FF00"/>
                </a:highlight>
              </a:rPr>
              <a:t>(element): </a:t>
            </a:r>
          </a:p>
          <a:p>
            <a:pPr lvl="1"/>
            <a:r>
              <a:rPr lang="en-US" sz="2000" b="1" dirty="0">
                <a:solidFill>
                  <a:srgbClr val="FF0000"/>
                </a:solidFill>
              </a:rPr>
              <a:t>        Adds an element to the front.</a:t>
            </a:r>
          </a:p>
          <a:p>
            <a:endParaRPr lang="en-US" sz="2400" b="1" dirty="0">
              <a:solidFill>
                <a:srgbClr val="FF0000"/>
              </a:solidFill>
            </a:endParaRPr>
          </a:p>
          <a:p>
            <a:r>
              <a:rPr lang="en-US" sz="2400" b="1" u="sng" dirty="0">
                <a:solidFill>
                  <a:srgbClr val="FF0000"/>
                </a:solidFill>
              </a:rPr>
              <a:t>Removing Elements</a:t>
            </a:r>
          </a:p>
          <a:p>
            <a:endParaRPr lang="en-US" sz="2400" b="1" dirty="0">
              <a:solidFill>
                <a:srgbClr val="FF0000"/>
              </a:solidFill>
              <a:highlight>
                <a:srgbClr val="00FF00"/>
              </a:highlight>
            </a:endParaRPr>
          </a:p>
          <a:p>
            <a:pPr lvl="1"/>
            <a:r>
              <a:rPr lang="en-US" sz="2000" b="1" dirty="0" err="1">
                <a:solidFill>
                  <a:srgbClr val="FF0000"/>
                </a:solidFill>
                <a:highlight>
                  <a:srgbClr val="00FF00"/>
                </a:highlight>
              </a:rPr>
              <a:t>pop_back</a:t>
            </a:r>
            <a:r>
              <a:rPr lang="en-US" sz="2000" b="1" dirty="0">
                <a:solidFill>
                  <a:srgbClr val="FF0000"/>
                </a:solidFill>
                <a:highlight>
                  <a:srgbClr val="00FF00"/>
                </a:highlight>
              </a:rPr>
              <a:t>(): </a:t>
            </a:r>
          </a:p>
          <a:p>
            <a:pPr lvl="1"/>
            <a:r>
              <a:rPr lang="en-US" sz="2000" b="1" dirty="0">
                <a:solidFill>
                  <a:srgbClr val="FF0000"/>
                </a:solidFill>
              </a:rPr>
              <a:t>         Removes the last element.</a:t>
            </a:r>
          </a:p>
          <a:p>
            <a:pPr lvl="1"/>
            <a:endParaRPr lang="en-US" sz="2000" b="1" dirty="0">
              <a:solidFill>
                <a:srgbClr val="FF0000"/>
              </a:solidFill>
              <a:highlight>
                <a:srgbClr val="00FF00"/>
              </a:highlight>
            </a:endParaRPr>
          </a:p>
          <a:p>
            <a:pPr lvl="1"/>
            <a:endParaRPr lang="en-US" sz="2000" b="1" dirty="0">
              <a:solidFill>
                <a:srgbClr val="FF0000"/>
              </a:solidFill>
              <a:highlight>
                <a:srgbClr val="00FF00"/>
              </a:highlight>
            </a:endParaRPr>
          </a:p>
          <a:p>
            <a:pPr lvl="1"/>
            <a:r>
              <a:rPr lang="en-US" sz="2000" b="1" dirty="0" err="1">
                <a:solidFill>
                  <a:srgbClr val="FF0000"/>
                </a:solidFill>
                <a:highlight>
                  <a:srgbClr val="00FF00"/>
                </a:highlight>
              </a:rPr>
              <a:t>pop_front</a:t>
            </a:r>
            <a:r>
              <a:rPr lang="en-US" sz="2000" b="1" dirty="0">
                <a:solidFill>
                  <a:srgbClr val="FF0000"/>
                </a:solidFill>
                <a:highlight>
                  <a:srgbClr val="00FF00"/>
                </a:highlight>
              </a:rPr>
              <a:t>(): </a:t>
            </a:r>
          </a:p>
          <a:p>
            <a:pPr lvl="1"/>
            <a:r>
              <a:rPr lang="en-US" sz="2000" b="1" dirty="0">
                <a:solidFill>
                  <a:srgbClr val="FF0000"/>
                </a:solidFill>
              </a:rPr>
              <a:t>     Removes the first element.</a:t>
            </a:r>
          </a:p>
          <a:p>
            <a:pPr lvl="1"/>
            <a:endParaRPr kumimoji="0" lang="en-US" altLang="en-US" sz="2000" b="1" i="0" strike="noStrike" cap="none" normalizeH="0" baseline="0" dirty="0">
              <a:ln>
                <a:noFill/>
              </a:ln>
              <a:solidFill>
                <a:srgbClr val="FF0000"/>
              </a:solidFill>
              <a:effectLst/>
              <a:latin typeface="Arial" panose="020B0604020202020204" pitchFamily="34" charset="0"/>
            </a:endParaRPr>
          </a:p>
          <a:p>
            <a:pPr lvl="1"/>
            <a:endParaRPr lang="en-US" altLang="en-US" sz="2000" b="1" dirty="0">
              <a:solidFill>
                <a:srgbClr val="FF0000"/>
              </a:solidFill>
              <a:latin typeface="Arial" panose="020B0604020202020204" pitchFamily="34" charset="0"/>
            </a:endParaRPr>
          </a:p>
          <a:p>
            <a:pPr lvl="1"/>
            <a:endParaRPr kumimoji="0" lang="en-US" altLang="en-US" sz="2000" b="1" i="0" strike="noStrike" cap="none" normalizeH="0" baseline="0" dirty="0">
              <a:ln>
                <a:noFill/>
              </a:ln>
              <a:solidFill>
                <a:srgbClr val="FF0000"/>
              </a:solidFill>
              <a:effectLst/>
              <a:latin typeface="Arial" panose="020B0604020202020204" pitchFamily="34" charset="0"/>
            </a:endParaRPr>
          </a:p>
          <a:p>
            <a:pPr lvl="1"/>
            <a:endParaRPr kumimoji="0" lang="en-US" altLang="en-US" sz="1600" b="1" i="0" strike="noStrike" cap="none" normalizeH="0" baseline="0" dirty="0">
              <a:ln>
                <a:noFill/>
              </a:ln>
              <a:effectLst/>
              <a:latin typeface="Arial" panose="020B0604020202020204" pitchFamily="34" charset="0"/>
            </a:endParaRPr>
          </a:p>
        </p:txBody>
      </p:sp>
      <p:sp>
        <p:nvSpPr>
          <p:cNvPr id="3" name="TextBox 2">
            <a:extLst>
              <a:ext uri="{FF2B5EF4-FFF2-40B4-BE49-F238E27FC236}">
                <a16:creationId xmlns:a16="http://schemas.microsoft.com/office/drawing/2014/main" id="{12AA9077-4AF4-F56B-92BC-8F8BEA8B4499}"/>
              </a:ext>
            </a:extLst>
          </p:cNvPr>
          <p:cNvSpPr txBox="1"/>
          <p:nvPr/>
        </p:nvSpPr>
        <p:spPr>
          <a:xfrm>
            <a:off x="6030912" y="616524"/>
            <a:ext cx="7391400" cy="6555641"/>
          </a:xfrm>
          <a:prstGeom prst="rect">
            <a:avLst/>
          </a:prstGeom>
          <a:solidFill>
            <a:schemeClr val="accent4">
              <a:lumMod val="20000"/>
              <a:lumOff val="80000"/>
            </a:schemeClr>
          </a:solidFill>
        </p:spPr>
        <p:txBody>
          <a:bodyPr wrap="square">
            <a:spAutoFit/>
          </a:bodyPr>
          <a:lstStyle/>
          <a:p>
            <a:r>
              <a:rPr lang="en-US" sz="2000" dirty="0"/>
              <a:t>#include &lt;iostream&gt;</a:t>
            </a:r>
          </a:p>
          <a:p>
            <a:r>
              <a:rPr lang="en-US" sz="2000" dirty="0"/>
              <a:t>#include &lt;deque&gt;</a:t>
            </a:r>
          </a:p>
          <a:p>
            <a:r>
              <a:rPr lang="en-US" sz="2000" dirty="0"/>
              <a:t>int main() {</a:t>
            </a:r>
          </a:p>
          <a:p>
            <a:r>
              <a:rPr lang="en-US" sz="2000" dirty="0"/>
              <a:t>    </a:t>
            </a:r>
            <a:r>
              <a:rPr lang="en-US" sz="2000" b="1" dirty="0"/>
              <a:t>deque&lt;int&gt; </a:t>
            </a:r>
            <a:r>
              <a:rPr lang="en-US" sz="2000" b="1" dirty="0" err="1"/>
              <a:t>dq</a:t>
            </a:r>
            <a:r>
              <a:rPr lang="en-US" sz="2000" b="1" dirty="0"/>
              <a:t>;</a:t>
            </a:r>
            <a:endParaRPr lang="en-US" sz="2000" dirty="0"/>
          </a:p>
          <a:p>
            <a:r>
              <a:rPr lang="en-US" sz="2000" b="0" i="0" dirty="0">
                <a:solidFill>
                  <a:srgbClr val="FF0000"/>
                </a:solidFill>
                <a:effectLst/>
                <a:latin typeface="Söhne Mono"/>
              </a:rPr>
              <a:t>// Insertion at the back</a:t>
            </a:r>
            <a:endParaRPr lang="en-US" sz="2000" dirty="0">
              <a:solidFill>
                <a:srgbClr val="FF0000"/>
              </a:solidFill>
            </a:endParaRPr>
          </a:p>
          <a:p>
            <a:r>
              <a:rPr lang="en-US" sz="2000" dirty="0">
                <a:highlight>
                  <a:srgbClr val="FFFF00"/>
                </a:highlight>
              </a:rPr>
              <a:t>    </a:t>
            </a:r>
            <a:r>
              <a:rPr lang="en-US" sz="2000" dirty="0" err="1">
                <a:highlight>
                  <a:srgbClr val="FFFF00"/>
                </a:highlight>
              </a:rPr>
              <a:t>dq.push_back</a:t>
            </a:r>
            <a:r>
              <a:rPr lang="en-US" sz="2000" dirty="0">
                <a:highlight>
                  <a:srgbClr val="FFFF00"/>
                </a:highlight>
              </a:rPr>
              <a:t>(10);</a:t>
            </a:r>
          </a:p>
          <a:p>
            <a:r>
              <a:rPr lang="en-US" sz="2000" dirty="0">
                <a:highlight>
                  <a:srgbClr val="FFFF00"/>
                </a:highlight>
              </a:rPr>
              <a:t>    </a:t>
            </a:r>
            <a:r>
              <a:rPr lang="en-US" sz="2000" dirty="0" err="1">
                <a:highlight>
                  <a:srgbClr val="FFFF00"/>
                </a:highlight>
              </a:rPr>
              <a:t>dq.push_front</a:t>
            </a:r>
            <a:r>
              <a:rPr lang="en-US" sz="2000" dirty="0">
                <a:highlight>
                  <a:srgbClr val="FFFF00"/>
                </a:highlight>
              </a:rPr>
              <a:t>(20);</a:t>
            </a:r>
          </a:p>
          <a:p>
            <a:r>
              <a:rPr lang="en-US" sz="2000" dirty="0">
                <a:highlight>
                  <a:srgbClr val="FFFF00"/>
                </a:highlight>
              </a:rPr>
              <a:t>    </a:t>
            </a:r>
            <a:r>
              <a:rPr lang="en-US" sz="2000" dirty="0" err="1">
                <a:highlight>
                  <a:srgbClr val="FFFF00"/>
                </a:highlight>
              </a:rPr>
              <a:t>dq.push_back</a:t>
            </a:r>
            <a:r>
              <a:rPr lang="en-US" sz="2000" dirty="0">
                <a:highlight>
                  <a:srgbClr val="FFFF00"/>
                </a:highlight>
              </a:rPr>
              <a:t>(30);</a:t>
            </a:r>
          </a:p>
          <a:p>
            <a:r>
              <a:rPr lang="en-US" sz="2000" dirty="0">
                <a:solidFill>
                  <a:srgbClr val="FF0000"/>
                </a:solidFill>
              </a:rPr>
              <a:t>// Insertion at the front</a:t>
            </a:r>
          </a:p>
          <a:p>
            <a:r>
              <a:rPr lang="en-US" sz="2000" dirty="0" err="1">
                <a:highlight>
                  <a:srgbClr val="FFFF00"/>
                </a:highlight>
              </a:rPr>
              <a:t>myDeque.push_front</a:t>
            </a:r>
            <a:r>
              <a:rPr lang="en-US" sz="2000" dirty="0">
                <a:highlight>
                  <a:srgbClr val="FFFF00"/>
                </a:highlight>
              </a:rPr>
              <a:t>(50);</a:t>
            </a:r>
            <a:r>
              <a:rPr lang="en-US" sz="2000" dirty="0"/>
              <a:t>   </a:t>
            </a:r>
          </a:p>
          <a:p>
            <a:r>
              <a:rPr lang="en-US" sz="2000" dirty="0"/>
              <a:t> </a:t>
            </a:r>
            <a:r>
              <a:rPr lang="en-US" sz="2000" dirty="0" err="1"/>
              <a:t>cout</a:t>
            </a:r>
            <a:r>
              <a:rPr lang="en-US" sz="2000" dirty="0"/>
              <a:t> &lt;&lt; "Deque elements: ";     </a:t>
            </a:r>
          </a:p>
          <a:p>
            <a:r>
              <a:rPr lang="en-US" sz="2000" dirty="0"/>
              <a:t> for (int num : </a:t>
            </a:r>
            <a:r>
              <a:rPr lang="en-US" sz="2000" dirty="0" err="1"/>
              <a:t>dq</a:t>
            </a:r>
            <a:r>
              <a:rPr lang="en-US" sz="2000" dirty="0"/>
              <a:t>) {  </a:t>
            </a:r>
            <a:r>
              <a:rPr lang="en-US" sz="2000" dirty="0" err="1"/>
              <a:t>cout</a:t>
            </a:r>
            <a:r>
              <a:rPr lang="en-US" sz="2000" dirty="0"/>
              <a:t> &lt;&lt; num &lt;&lt; " ";     }</a:t>
            </a:r>
          </a:p>
          <a:p>
            <a:endParaRPr lang="en-US" sz="2000" dirty="0"/>
          </a:p>
          <a:p>
            <a:r>
              <a:rPr lang="en-US" sz="2000" dirty="0"/>
              <a:t>// Deletion from the front</a:t>
            </a:r>
          </a:p>
          <a:p>
            <a:r>
              <a:rPr lang="en-US" sz="2000" b="1" dirty="0" err="1">
                <a:solidFill>
                  <a:srgbClr val="FF0000"/>
                </a:solidFill>
              </a:rPr>
              <a:t>myDeque.pop_front</a:t>
            </a:r>
            <a:r>
              <a:rPr lang="en-US" sz="2000" b="1" dirty="0">
                <a:solidFill>
                  <a:srgbClr val="FF0000"/>
                </a:solidFill>
              </a:rPr>
              <a:t>();</a:t>
            </a:r>
          </a:p>
          <a:p>
            <a:r>
              <a:rPr lang="en-US" sz="2000" dirty="0"/>
              <a:t>// Deletion from the back</a:t>
            </a:r>
          </a:p>
          <a:p>
            <a:r>
              <a:rPr lang="en-US" sz="2000" b="1" dirty="0" err="1">
                <a:solidFill>
                  <a:srgbClr val="FF0000"/>
                </a:solidFill>
              </a:rPr>
              <a:t>myDeque.pop_back</a:t>
            </a:r>
            <a:r>
              <a:rPr lang="en-US" sz="2000" b="1" dirty="0">
                <a:solidFill>
                  <a:srgbClr val="FF0000"/>
                </a:solidFill>
              </a:rPr>
              <a:t>();</a:t>
            </a:r>
          </a:p>
          <a:p>
            <a:r>
              <a:rPr lang="en-US" sz="2000" dirty="0" err="1"/>
              <a:t>cout</a:t>
            </a:r>
            <a:r>
              <a:rPr lang="en-US" sz="2000" dirty="0"/>
              <a:t> &lt;&lt; "Deque elements: ";     </a:t>
            </a:r>
          </a:p>
          <a:p>
            <a:r>
              <a:rPr lang="en-US" sz="2000" dirty="0"/>
              <a:t> for (int num : </a:t>
            </a:r>
            <a:r>
              <a:rPr lang="en-US" sz="2000" dirty="0" err="1"/>
              <a:t>dq</a:t>
            </a:r>
            <a:r>
              <a:rPr lang="en-US" sz="2000" dirty="0"/>
              <a:t>) {  </a:t>
            </a:r>
            <a:r>
              <a:rPr lang="en-US" sz="2000" dirty="0" err="1"/>
              <a:t>cout</a:t>
            </a:r>
            <a:r>
              <a:rPr lang="en-US" sz="2000" dirty="0"/>
              <a:t> &lt;&lt; num &lt;&lt; " ";     }</a:t>
            </a:r>
          </a:p>
          <a:p>
            <a:r>
              <a:rPr lang="en-US" sz="2000" dirty="0"/>
              <a:t>    return 0;</a:t>
            </a:r>
          </a:p>
          <a:p>
            <a:r>
              <a:rPr lang="en-US" sz="2000" dirty="0"/>
              <a:t>}</a:t>
            </a:r>
          </a:p>
        </p:txBody>
      </p:sp>
    </p:spTree>
    <p:extLst>
      <p:ext uri="{BB962C8B-B14F-4D97-AF65-F5344CB8AC3E}">
        <p14:creationId xmlns:p14="http://schemas.microsoft.com/office/powerpoint/2010/main" val="2274004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5E3872F-8EDA-F020-1BAD-C5B5E4B89C83}"/>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kern="0" spc="5"/>
              <a:t>Standard</a:t>
            </a:r>
            <a:r>
              <a:rPr lang="en-US" sz="3200" kern="0"/>
              <a:t> </a:t>
            </a:r>
            <a:r>
              <a:rPr lang="en-US" sz="3200" kern="0" spc="-10"/>
              <a:t>Template</a:t>
            </a:r>
            <a:r>
              <a:rPr lang="en-US" sz="3200" kern="0"/>
              <a:t> </a:t>
            </a:r>
            <a:r>
              <a:rPr lang="en-US" sz="3200" kern="0" spc="15"/>
              <a:t>Library(STL)</a:t>
            </a:r>
            <a:endParaRPr lang="en-US" sz="3200" kern="0" spc="15" dirty="0"/>
          </a:p>
        </p:txBody>
      </p:sp>
      <p:pic>
        <p:nvPicPr>
          <p:cNvPr id="9" name="Picture 8">
            <a:extLst>
              <a:ext uri="{FF2B5EF4-FFF2-40B4-BE49-F238E27FC236}">
                <a16:creationId xmlns:a16="http://schemas.microsoft.com/office/drawing/2014/main" id="{13AAA836-A7C9-B558-20E7-6BCB4DDA4AAA}"/>
              </a:ext>
            </a:extLst>
          </p:cNvPr>
          <p:cNvPicPr>
            <a:picLocks noChangeAspect="1"/>
          </p:cNvPicPr>
          <p:nvPr/>
        </p:nvPicPr>
        <p:blipFill rotWithShape="1">
          <a:blip r:embed="rId2"/>
          <a:srcRect l="10293" t="11680" r="10293" b="8654"/>
          <a:stretch/>
        </p:blipFill>
        <p:spPr>
          <a:xfrm>
            <a:off x="0" y="584775"/>
            <a:ext cx="11963399" cy="6750777"/>
          </a:xfrm>
          <a:prstGeom prst="rect">
            <a:avLst/>
          </a:prstGeom>
        </p:spPr>
      </p:pic>
    </p:spTree>
    <p:extLst>
      <p:ext uri="{BB962C8B-B14F-4D97-AF65-F5344CB8AC3E}">
        <p14:creationId xmlns:p14="http://schemas.microsoft.com/office/powerpoint/2010/main" val="3923788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94EE4F-EBF4-2C1D-BC06-CE987EEB375D}"/>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kern="0" spc="-10" dirty="0">
                <a:solidFill>
                  <a:srgbClr val="FF0000"/>
                </a:solidFill>
              </a:rPr>
              <a:t>Deque</a:t>
            </a:r>
            <a:endParaRPr lang="en-US" sz="2000" b="1" kern="0" spc="15" dirty="0">
              <a:solidFill>
                <a:srgbClr val="FF0000"/>
              </a:solidFill>
            </a:endParaRPr>
          </a:p>
        </p:txBody>
      </p:sp>
      <p:sp>
        <p:nvSpPr>
          <p:cNvPr id="15" name="TextBox 14">
            <a:extLst>
              <a:ext uri="{FF2B5EF4-FFF2-40B4-BE49-F238E27FC236}">
                <a16:creationId xmlns:a16="http://schemas.microsoft.com/office/drawing/2014/main" id="{E8FF0886-1D99-FF17-2CCF-E0841E25DEE3}"/>
              </a:ext>
            </a:extLst>
          </p:cNvPr>
          <p:cNvSpPr txBox="1"/>
          <p:nvPr/>
        </p:nvSpPr>
        <p:spPr>
          <a:xfrm>
            <a:off x="11113" y="616524"/>
            <a:ext cx="7924799" cy="6740307"/>
          </a:xfrm>
          <a:prstGeom prst="rect">
            <a:avLst/>
          </a:prstGeom>
          <a:solidFill>
            <a:schemeClr val="accent3">
              <a:lumMod val="20000"/>
              <a:lumOff val="80000"/>
            </a:schemeClr>
          </a:solidFill>
        </p:spPr>
        <p:txBody>
          <a:bodyPr wrap="square">
            <a:spAutoFit/>
          </a:bodyPr>
          <a:lstStyle/>
          <a:p>
            <a:pPr algn="l"/>
            <a:r>
              <a:rPr lang="en-US" sz="2400" b="1" i="0" dirty="0">
                <a:effectLst/>
                <a:latin typeface="Söhne"/>
              </a:rPr>
              <a:t>Accessing Elements</a:t>
            </a:r>
          </a:p>
          <a:p>
            <a:endParaRPr lang="en-US" sz="2400" b="1" dirty="0">
              <a:solidFill>
                <a:srgbClr val="FF0000"/>
              </a:solidFill>
            </a:endParaRPr>
          </a:p>
          <a:p>
            <a:pPr lvl="1"/>
            <a:r>
              <a:rPr lang="en-US" sz="2000" b="1" dirty="0">
                <a:solidFill>
                  <a:srgbClr val="FF0000"/>
                </a:solidFill>
                <a:highlight>
                  <a:srgbClr val="00FF00"/>
                </a:highlight>
              </a:rPr>
              <a:t>// Access front and back</a:t>
            </a:r>
          </a:p>
          <a:p>
            <a:pPr lvl="1"/>
            <a:r>
              <a:rPr lang="en-US" sz="2000" b="1" dirty="0"/>
              <a:t>int </a:t>
            </a:r>
            <a:r>
              <a:rPr lang="en-US" sz="2000" b="1" dirty="0" err="1"/>
              <a:t>frontElement</a:t>
            </a:r>
            <a:r>
              <a:rPr lang="en-US" sz="2000" b="1" dirty="0"/>
              <a:t> = </a:t>
            </a:r>
            <a:r>
              <a:rPr lang="en-US" sz="2000" b="1" dirty="0" err="1"/>
              <a:t>myDeque.front</a:t>
            </a:r>
            <a:r>
              <a:rPr lang="en-US" sz="2000" b="1" dirty="0"/>
              <a:t>();</a:t>
            </a:r>
          </a:p>
          <a:p>
            <a:pPr lvl="1"/>
            <a:r>
              <a:rPr lang="en-US" sz="2000" b="1" dirty="0"/>
              <a:t>int </a:t>
            </a:r>
            <a:r>
              <a:rPr lang="en-US" sz="2000" b="1" dirty="0" err="1"/>
              <a:t>backElement</a:t>
            </a:r>
            <a:r>
              <a:rPr lang="en-US" sz="2000" b="1" dirty="0"/>
              <a:t> = </a:t>
            </a:r>
            <a:r>
              <a:rPr lang="en-US" sz="2000" b="1" dirty="0" err="1"/>
              <a:t>myDeque.back</a:t>
            </a:r>
            <a:r>
              <a:rPr lang="en-US" sz="2000" b="1" dirty="0"/>
              <a:t>();</a:t>
            </a:r>
          </a:p>
          <a:p>
            <a:pPr lvl="1"/>
            <a:r>
              <a:rPr lang="en-US" sz="2000" b="1" dirty="0"/>
              <a:t>int </a:t>
            </a:r>
            <a:r>
              <a:rPr lang="en-US" sz="2000" b="1" dirty="0" err="1"/>
              <a:t>thirdElement</a:t>
            </a:r>
            <a:r>
              <a:rPr lang="en-US" sz="2000" b="1" dirty="0"/>
              <a:t> = myDeque.at(2);</a:t>
            </a:r>
          </a:p>
          <a:p>
            <a:pPr lvl="1"/>
            <a:endParaRPr lang="en-US" sz="2000" b="1" dirty="0">
              <a:solidFill>
                <a:srgbClr val="FF0000"/>
              </a:solidFill>
              <a:highlight>
                <a:srgbClr val="00FF00"/>
              </a:highlight>
            </a:endParaRPr>
          </a:p>
          <a:p>
            <a:pPr lvl="1"/>
            <a:r>
              <a:rPr lang="en-US" sz="2000" b="1" dirty="0">
                <a:solidFill>
                  <a:srgbClr val="FF0000"/>
                </a:solidFill>
                <a:highlight>
                  <a:srgbClr val="00FF00"/>
                </a:highlight>
              </a:rPr>
              <a:t>// Random access</a:t>
            </a:r>
          </a:p>
          <a:p>
            <a:pPr lvl="1"/>
            <a:endParaRPr lang="en-US" sz="2000" b="1" dirty="0">
              <a:solidFill>
                <a:srgbClr val="FF0000"/>
              </a:solidFill>
              <a:highlight>
                <a:srgbClr val="00FF00"/>
              </a:highlight>
            </a:endParaRPr>
          </a:p>
          <a:p>
            <a:pPr lvl="1"/>
            <a:r>
              <a:rPr lang="en-US" sz="2000" b="1" dirty="0">
                <a:solidFill>
                  <a:srgbClr val="FF0000"/>
                </a:solidFill>
              </a:rPr>
              <a:t>int </a:t>
            </a:r>
            <a:r>
              <a:rPr lang="en-US" sz="2000" b="1" dirty="0" err="1">
                <a:solidFill>
                  <a:srgbClr val="FF0000"/>
                </a:solidFill>
              </a:rPr>
              <a:t>thirdElement</a:t>
            </a:r>
            <a:r>
              <a:rPr lang="en-US" sz="2000" b="1" dirty="0">
                <a:solidFill>
                  <a:srgbClr val="FF0000"/>
                </a:solidFill>
              </a:rPr>
              <a:t> = </a:t>
            </a:r>
            <a:r>
              <a:rPr lang="en-US" sz="2000" b="1" dirty="0" err="1">
                <a:solidFill>
                  <a:srgbClr val="FF0000"/>
                </a:solidFill>
              </a:rPr>
              <a:t>myDeque</a:t>
            </a:r>
            <a:r>
              <a:rPr lang="en-US" sz="2000" b="1" dirty="0">
                <a:solidFill>
                  <a:srgbClr val="FF0000"/>
                </a:solidFill>
              </a:rPr>
              <a:t>[2];</a:t>
            </a:r>
            <a:endParaRPr kumimoji="0" lang="en-US" altLang="en-US" sz="2000" b="1" i="0" strike="noStrike" cap="none" normalizeH="0" baseline="0" dirty="0">
              <a:ln>
                <a:noFill/>
              </a:ln>
              <a:solidFill>
                <a:srgbClr val="FF0000"/>
              </a:solidFill>
              <a:effectLst/>
              <a:latin typeface="Arial" panose="020B0604020202020204" pitchFamily="34" charset="0"/>
            </a:endParaRPr>
          </a:p>
          <a:p>
            <a:pPr lvl="1"/>
            <a:endParaRPr lang="en-US" altLang="en-US" sz="2000" b="1" dirty="0">
              <a:solidFill>
                <a:srgbClr val="FF0000"/>
              </a:solidFill>
              <a:latin typeface="Arial" panose="020B0604020202020204" pitchFamily="34" charset="0"/>
            </a:endParaRPr>
          </a:p>
          <a:p>
            <a:r>
              <a:rPr lang="en-US" sz="2400" b="1" i="0" u="sng" dirty="0">
                <a:effectLst/>
                <a:latin typeface="Söhne"/>
              </a:rPr>
              <a:t>Iterating Through Deque</a:t>
            </a:r>
          </a:p>
          <a:p>
            <a:pPr lvl="1"/>
            <a:endParaRPr lang="en-US" sz="2000" b="1" dirty="0"/>
          </a:p>
          <a:p>
            <a:pPr lvl="1"/>
            <a:r>
              <a:rPr lang="en-US" sz="2000" b="1" dirty="0"/>
              <a:t>for (auto it = </a:t>
            </a:r>
            <a:r>
              <a:rPr lang="en-US" sz="2000" b="1" dirty="0" err="1"/>
              <a:t>myDeque.begin</a:t>
            </a:r>
            <a:r>
              <a:rPr lang="en-US" sz="2000" b="1" dirty="0"/>
              <a:t>(); it != </a:t>
            </a:r>
            <a:r>
              <a:rPr lang="en-US" sz="2000" b="1" dirty="0" err="1"/>
              <a:t>myDeque.end</a:t>
            </a:r>
            <a:r>
              <a:rPr lang="en-US" sz="2000" b="1" dirty="0"/>
              <a:t>(); ++it)</a:t>
            </a:r>
          </a:p>
          <a:p>
            <a:pPr lvl="1"/>
            <a:r>
              <a:rPr lang="en-US" sz="2000" b="1" dirty="0"/>
              <a:t> {</a:t>
            </a:r>
          </a:p>
          <a:p>
            <a:pPr lvl="1"/>
            <a:r>
              <a:rPr lang="en-US" sz="2000" b="1" dirty="0"/>
              <a:t>    // Access each element using *it</a:t>
            </a:r>
          </a:p>
          <a:p>
            <a:pPr lvl="1"/>
            <a:r>
              <a:rPr lang="en-US" sz="2000" b="1" dirty="0"/>
              <a:t>}</a:t>
            </a:r>
          </a:p>
          <a:p>
            <a:pPr lvl="1"/>
            <a:r>
              <a:rPr lang="en-US" sz="2000" b="1" dirty="0"/>
              <a:t>// Or use range-based for loop</a:t>
            </a:r>
          </a:p>
          <a:p>
            <a:pPr lvl="1"/>
            <a:r>
              <a:rPr lang="en-US" sz="2000" b="1" dirty="0"/>
              <a:t>for (const auto&amp; element : </a:t>
            </a:r>
            <a:r>
              <a:rPr lang="en-US" sz="2000" b="1" dirty="0" err="1"/>
              <a:t>myDeque</a:t>
            </a:r>
            <a:r>
              <a:rPr lang="en-US" sz="2000" b="1" dirty="0"/>
              <a:t>) {</a:t>
            </a:r>
          </a:p>
          <a:p>
            <a:pPr lvl="1"/>
            <a:r>
              <a:rPr lang="en-US" sz="2000" b="1" dirty="0"/>
              <a:t>    // Access each element directly</a:t>
            </a:r>
          </a:p>
          <a:p>
            <a:pPr lvl="1"/>
            <a:r>
              <a:rPr lang="en-US" sz="2000" b="1" dirty="0"/>
              <a:t>}</a:t>
            </a:r>
            <a:endParaRPr kumimoji="0" lang="en-US" altLang="en-US" sz="1600" b="1" i="0"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287560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94EE4F-EBF4-2C1D-BC06-CE987EEB375D}"/>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kern="0" spc="-10" dirty="0">
                <a:solidFill>
                  <a:srgbClr val="FF0000"/>
                </a:solidFill>
              </a:rPr>
              <a:t>Deque – inert()</a:t>
            </a:r>
            <a:endParaRPr lang="en-US" sz="2000" b="1" kern="0" spc="15" dirty="0">
              <a:solidFill>
                <a:srgbClr val="FF0000"/>
              </a:solidFill>
            </a:endParaRPr>
          </a:p>
        </p:txBody>
      </p:sp>
      <p:sp>
        <p:nvSpPr>
          <p:cNvPr id="15" name="TextBox 14">
            <a:extLst>
              <a:ext uri="{FF2B5EF4-FFF2-40B4-BE49-F238E27FC236}">
                <a16:creationId xmlns:a16="http://schemas.microsoft.com/office/drawing/2014/main" id="{E8FF0886-1D99-FF17-2CCF-E0841E25DEE3}"/>
              </a:ext>
            </a:extLst>
          </p:cNvPr>
          <p:cNvSpPr txBox="1"/>
          <p:nvPr/>
        </p:nvSpPr>
        <p:spPr>
          <a:xfrm>
            <a:off x="11113" y="616524"/>
            <a:ext cx="6400799" cy="6894195"/>
          </a:xfrm>
          <a:prstGeom prst="rect">
            <a:avLst/>
          </a:prstGeom>
          <a:solidFill>
            <a:schemeClr val="accent3">
              <a:lumMod val="20000"/>
              <a:lumOff val="80000"/>
            </a:schemeClr>
          </a:solidFill>
        </p:spPr>
        <p:txBody>
          <a:bodyPr wrap="square">
            <a:spAutoFit/>
          </a:bodyPr>
          <a:lstStyle/>
          <a:p>
            <a:pPr algn="l"/>
            <a:r>
              <a:rPr lang="en-US" sz="2000" b="1" i="0" u="sng" dirty="0">
                <a:solidFill>
                  <a:srgbClr val="FF0000"/>
                </a:solidFill>
                <a:effectLst/>
                <a:latin typeface="Söhne"/>
              </a:rPr>
              <a:t>Insert()</a:t>
            </a:r>
            <a:endParaRPr lang="en-US" sz="2000" b="1" u="sng" dirty="0">
              <a:solidFill>
                <a:srgbClr val="FF0000"/>
              </a:solidFill>
              <a:latin typeface="Söhne"/>
            </a:endParaRPr>
          </a:p>
          <a:p>
            <a:pPr algn="l"/>
            <a:r>
              <a:rPr lang="en-US" sz="2000" i="0" dirty="0">
                <a:solidFill>
                  <a:srgbClr val="FF0000"/>
                </a:solidFill>
                <a:effectLst/>
                <a:latin typeface="Söhne"/>
              </a:rPr>
              <a:t>1) </a:t>
            </a:r>
            <a:r>
              <a:rPr lang="en-US" b="1" i="0" dirty="0">
                <a:effectLst/>
                <a:latin typeface="Söhne"/>
              </a:rPr>
              <a:t>Inserts an element at the </a:t>
            </a:r>
            <a:r>
              <a:rPr lang="en-US" b="1" i="0" dirty="0">
                <a:effectLst/>
                <a:highlight>
                  <a:srgbClr val="FFFF00"/>
                </a:highlight>
                <a:latin typeface="Söhne"/>
              </a:rPr>
              <a:t>specified iterator position</a:t>
            </a:r>
            <a:r>
              <a:rPr lang="en-US" b="1" i="0" dirty="0">
                <a:effectLst/>
                <a:latin typeface="Söhne"/>
              </a:rPr>
              <a:t>.</a:t>
            </a:r>
          </a:p>
          <a:p>
            <a:pPr lvl="1"/>
            <a:endParaRPr lang="en-US" b="1" dirty="0">
              <a:latin typeface="Söhne"/>
            </a:endParaRPr>
          </a:p>
          <a:p>
            <a:pPr lvl="1"/>
            <a:r>
              <a:rPr lang="en-US" b="1" dirty="0">
                <a:latin typeface="Söhne"/>
              </a:rPr>
              <a:t>Syntax1:  </a:t>
            </a:r>
            <a:r>
              <a:rPr lang="en-US" sz="2000" b="1" i="0" dirty="0">
                <a:solidFill>
                  <a:srgbClr val="FF0000"/>
                </a:solidFill>
                <a:effectLst/>
                <a:highlight>
                  <a:srgbClr val="FFFF00"/>
                </a:highlight>
                <a:latin typeface="Söhne"/>
              </a:rPr>
              <a:t>insert(iterator, element):</a:t>
            </a:r>
          </a:p>
          <a:p>
            <a:pPr algn="l"/>
            <a:r>
              <a:rPr lang="en-US" b="1" i="0" dirty="0">
                <a:effectLst/>
                <a:latin typeface="Söhne"/>
              </a:rPr>
              <a:t>   Ex:</a:t>
            </a:r>
          </a:p>
          <a:p>
            <a:pPr lvl="1"/>
            <a:r>
              <a:rPr lang="en-US" b="1" i="0" dirty="0">
                <a:effectLst/>
                <a:latin typeface="Söhne"/>
              </a:rPr>
              <a:t>auto it = </a:t>
            </a:r>
            <a:r>
              <a:rPr lang="en-US" b="1" i="0" dirty="0" err="1">
                <a:effectLst/>
                <a:latin typeface="Söhne"/>
              </a:rPr>
              <a:t>dq.begin</a:t>
            </a:r>
            <a:r>
              <a:rPr lang="en-US" b="1" i="0" dirty="0">
                <a:effectLst/>
                <a:latin typeface="Söhne"/>
              </a:rPr>
              <a:t>() + 2;</a:t>
            </a:r>
          </a:p>
          <a:p>
            <a:pPr lvl="1"/>
            <a:r>
              <a:rPr lang="en-US" b="1" i="0" dirty="0" err="1">
                <a:effectLst/>
                <a:latin typeface="Söhne"/>
              </a:rPr>
              <a:t>dq.insert</a:t>
            </a:r>
            <a:r>
              <a:rPr lang="en-US" b="1" i="0" dirty="0">
                <a:effectLst/>
                <a:latin typeface="Söhne"/>
              </a:rPr>
              <a:t>(it, 42);</a:t>
            </a:r>
          </a:p>
          <a:p>
            <a:pPr algn="l"/>
            <a:endParaRPr lang="en-US" b="1" i="0" dirty="0">
              <a:effectLst/>
              <a:latin typeface="Söhne"/>
            </a:endParaRPr>
          </a:p>
          <a:p>
            <a:pPr algn="l"/>
            <a:r>
              <a:rPr lang="en-US" b="1" i="0" dirty="0">
                <a:effectLst/>
                <a:latin typeface="Söhne"/>
              </a:rPr>
              <a:t>2) Inserts multiple copies of an element at the specified iterator position.</a:t>
            </a:r>
          </a:p>
          <a:p>
            <a:r>
              <a:rPr lang="en-US" b="1" dirty="0">
                <a:latin typeface="Söhne"/>
              </a:rPr>
              <a:t>	</a:t>
            </a:r>
            <a:r>
              <a:rPr lang="en-US" b="1" i="0" dirty="0">
                <a:effectLst/>
                <a:latin typeface="Söhne"/>
              </a:rPr>
              <a:t> Syntax2: </a:t>
            </a:r>
            <a:r>
              <a:rPr lang="en-US" b="1" i="0" dirty="0">
                <a:solidFill>
                  <a:srgbClr val="FF0000"/>
                </a:solidFill>
                <a:effectLst/>
                <a:latin typeface="Söhne"/>
              </a:rPr>
              <a:t>   </a:t>
            </a:r>
            <a:r>
              <a:rPr lang="en-US" b="1" i="0" dirty="0">
                <a:solidFill>
                  <a:srgbClr val="FF0000"/>
                </a:solidFill>
                <a:effectLst/>
                <a:highlight>
                  <a:srgbClr val="FFFF00"/>
                </a:highlight>
                <a:latin typeface="Söhne"/>
              </a:rPr>
              <a:t>insert(iterator, count, element):</a:t>
            </a:r>
          </a:p>
          <a:p>
            <a:pPr algn="l"/>
            <a:r>
              <a:rPr lang="en-US" b="1" dirty="0">
                <a:latin typeface="Söhne"/>
              </a:rPr>
              <a:t>   Ex:</a:t>
            </a:r>
            <a:endParaRPr lang="en-US" b="1" i="0" dirty="0">
              <a:effectLst/>
              <a:latin typeface="Söhne"/>
            </a:endParaRPr>
          </a:p>
          <a:p>
            <a:pPr lvl="1"/>
            <a:r>
              <a:rPr lang="en-US" b="1" i="0" dirty="0">
                <a:effectLst/>
                <a:latin typeface="Söhne"/>
              </a:rPr>
              <a:t> auto it = </a:t>
            </a:r>
            <a:r>
              <a:rPr lang="en-US" b="1" i="0" dirty="0" err="1">
                <a:effectLst/>
                <a:latin typeface="Söhne"/>
              </a:rPr>
              <a:t>dq.begin</a:t>
            </a:r>
            <a:r>
              <a:rPr lang="en-US" b="1" i="0" dirty="0">
                <a:effectLst/>
                <a:latin typeface="Söhne"/>
              </a:rPr>
              <a:t>() + 2;</a:t>
            </a:r>
          </a:p>
          <a:p>
            <a:pPr algn="l"/>
            <a:r>
              <a:rPr lang="en-US" b="1" dirty="0">
                <a:latin typeface="Söhne"/>
              </a:rPr>
              <a:t>          </a:t>
            </a:r>
            <a:r>
              <a:rPr lang="en-US" b="1" i="0" dirty="0" err="1">
                <a:effectLst/>
                <a:latin typeface="Söhne"/>
              </a:rPr>
              <a:t>dq.insert</a:t>
            </a:r>
            <a:r>
              <a:rPr lang="en-US" b="1" i="0" dirty="0">
                <a:effectLst/>
                <a:latin typeface="Söhne"/>
              </a:rPr>
              <a:t>(it, 3, 42); // Inserts three copies of 42 at position 2</a:t>
            </a:r>
          </a:p>
          <a:p>
            <a:pPr algn="l"/>
            <a:endParaRPr lang="en-US" b="1" i="0" dirty="0">
              <a:effectLst/>
              <a:latin typeface="Söhne"/>
            </a:endParaRPr>
          </a:p>
          <a:p>
            <a:pPr algn="l"/>
            <a:r>
              <a:rPr lang="en-US" b="1" i="0" dirty="0">
                <a:effectLst/>
                <a:latin typeface="Söhne"/>
              </a:rPr>
              <a:t>         </a:t>
            </a:r>
            <a:r>
              <a:rPr lang="en-US" b="1" i="0" dirty="0">
                <a:solidFill>
                  <a:srgbClr val="FF0000"/>
                </a:solidFill>
                <a:effectLst/>
                <a:latin typeface="Söhne"/>
              </a:rPr>
              <a:t>insert(iterator, </a:t>
            </a:r>
            <a:r>
              <a:rPr lang="en-US" b="1" i="0" dirty="0" err="1">
                <a:solidFill>
                  <a:srgbClr val="FF0000"/>
                </a:solidFill>
                <a:effectLst/>
                <a:latin typeface="Söhne"/>
              </a:rPr>
              <a:t>start_iterator</a:t>
            </a:r>
            <a:r>
              <a:rPr lang="en-US" b="1" i="0" dirty="0">
                <a:solidFill>
                  <a:srgbClr val="FF0000"/>
                </a:solidFill>
                <a:effectLst/>
                <a:latin typeface="Söhne"/>
              </a:rPr>
              <a:t>, </a:t>
            </a:r>
            <a:r>
              <a:rPr lang="en-US" b="1" i="0" dirty="0" err="1">
                <a:solidFill>
                  <a:srgbClr val="FF0000"/>
                </a:solidFill>
                <a:effectLst/>
                <a:latin typeface="Söhne"/>
              </a:rPr>
              <a:t>end_iterator</a:t>
            </a:r>
            <a:r>
              <a:rPr lang="en-US" b="1" i="0" dirty="0">
                <a:solidFill>
                  <a:srgbClr val="FF0000"/>
                </a:solidFill>
                <a:effectLst/>
                <a:latin typeface="Söhne"/>
              </a:rPr>
              <a:t>)</a:t>
            </a:r>
          </a:p>
          <a:p>
            <a:pPr algn="l"/>
            <a:r>
              <a:rPr lang="en-US" b="1" dirty="0">
                <a:latin typeface="Söhne"/>
              </a:rPr>
              <a:t>3) </a:t>
            </a:r>
            <a:r>
              <a:rPr lang="en-US" b="1" i="0" dirty="0">
                <a:effectLst/>
                <a:latin typeface="Söhne"/>
              </a:rPr>
              <a:t>Inserts elements from another </a:t>
            </a:r>
            <a:r>
              <a:rPr lang="en-US" i="0" dirty="0">
                <a:effectLst/>
                <a:latin typeface="Söhne"/>
              </a:rPr>
              <a:t>range</a:t>
            </a:r>
            <a:r>
              <a:rPr lang="en-US" b="1" i="0" dirty="0">
                <a:effectLst/>
                <a:latin typeface="Söhne"/>
              </a:rPr>
              <a:t> into the deque at the specified iterator position.</a:t>
            </a:r>
          </a:p>
          <a:p>
            <a:pPr algn="l"/>
            <a:endParaRPr lang="en-US" b="1" dirty="0">
              <a:latin typeface="Söhne"/>
            </a:endParaRPr>
          </a:p>
          <a:p>
            <a:pPr lvl="1"/>
            <a:r>
              <a:rPr lang="en-US" b="1" i="0" dirty="0">
                <a:effectLst/>
                <a:latin typeface="Söhne"/>
              </a:rPr>
              <a:t>auto it = </a:t>
            </a:r>
            <a:r>
              <a:rPr lang="en-US" b="1" i="0" dirty="0" err="1">
                <a:effectLst/>
                <a:latin typeface="Söhne"/>
              </a:rPr>
              <a:t>dq.begin</a:t>
            </a:r>
            <a:r>
              <a:rPr lang="en-US" b="1" i="0" dirty="0">
                <a:effectLst/>
                <a:latin typeface="Söhne"/>
              </a:rPr>
              <a:t>() + 2;</a:t>
            </a:r>
          </a:p>
          <a:p>
            <a:pPr lvl="1"/>
            <a:r>
              <a:rPr lang="en-US" b="1" i="0" dirty="0">
                <a:effectLst/>
                <a:latin typeface="Söhne"/>
              </a:rPr>
              <a:t>vector&lt;int&gt; v = {1, 2, 3};</a:t>
            </a:r>
          </a:p>
          <a:p>
            <a:pPr lvl="1"/>
            <a:endParaRPr lang="en-US" b="1" i="0" dirty="0">
              <a:effectLst/>
              <a:latin typeface="Söhne"/>
            </a:endParaRPr>
          </a:p>
          <a:p>
            <a:pPr algn="l"/>
            <a:r>
              <a:rPr lang="en-US" b="1" dirty="0">
                <a:solidFill>
                  <a:srgbClr val="FF0000"/>
                </a:solidFill>
                <a:latin typeface="Söhne"/>
              </a:rPr>
              <a:t>      </a:t>
            </a:r>
            <a:r>
              <a:rPr lang="en-US" b="1" i="0" dirty="0" err="1">
                <a:solidFill>
                  <a:srgbClr val="FF0000"/>
                </a:solidFill>
                <a:effectLst/>
                <a:latin typeface="Söhne"/>
              </a:rPr>
              <a:t>myDeque.insert</a:t>
            </a:r>
            <a:r>
              <a:rPr lang="en-US" b="1" i="0" dirty="0">
                <a:solidFill>
                  <a:srgbClr val="FF0000"/>
                </a:solidFill>
                <a:effectLst/>
                <a:latin typeface="Söhne"/>
              </a:rPr>
              <a:t>(it, </a:t>
            </a:r>
            <a:r>
              <a:rPr lang="en-US" b="1" i="0" dirty="0" err="1">
                <a:solidFill>
                  <a:srgbClr val="FF0000"/>
                </a:solidFill>
                <a:effectLst/>
                <a:latin typeface="Söhne"/>
              </a:rPr>
              <a:t>v.begin</a:t>
            </a:r>
            <a:r>
              <a:rPr lang="en-US" b="1" i="0" dirty="0">
                <a:solidFill>
                  <a:srgbClr val="FF0000"/>
                </a:solidFill>
                <a:effectLst/>
                <a:latin typeface="Söhne"/>
              </a:rPr>
              <a:t>(), </a:t>
            </a:r>
            <a:r>
              <a:rPr lang="en-US" b="1" i="0" dirty="0" err="1">
                <a:solidFill>
                  <a:srgbClr val="FF0000"/>
                </a:solidFill>
                <a:effectLst/>
                <a:latin typeface="Söhne"/>
              </a:rPr>
              <a:t>v.end</a:t>
            </a:r>
            <a:r>
              <a:rPr lang="en-US" b="1" i="0" dirty="0">
                <a:solidFill>
                  <a:srgbClr val="FF0000"/>
                </a:solidFill>
                <a:effectLst/>
                <a:latin typeface="Söhne"/>
              </a:rPr>
              <a:t>());</a:t>
            </a:r>
          </a:p>
          <a:p>
            <a:pPr algn="l"/>
            <a:endParaRPr kumimoji="0" lang="en-US" altLang="en-US" sz="1200" b="1" strike="noStrike" cap="none" normalizeH="0" baseline="0" dirty="0">
              <a:ln>
                <a:noFill/>
              </a:ln>
              <a:solidFill>
                <a:srgbClr val="FF0000"/>
              </a:solidFill>
              <a:latin typeface="Söhne"/>
            </a:endParaRPr>
          </a:p>
          <a:p>
            <a:pPr algn="l"/>
            <a:endParaRPr kumimoji="0" lang="en-US" altLang="en-US" sz="1200" b="1" i="0" strike="noStrike" cap="none" normalizeH="0" baseline="0" dirty="0">
              <a:ln>
                <a:noFill/>
              </a:ln>
              <a:solidFill>
                <a:srgbClr val="FF0000"/>
              </a:solidFill>
              <a:effectLst/>
              <a:latin typeface="Arial" panose="020B0604020202020204" pitchFamily="34" charset="0"/>
            </a:endParaRPr>
          </a:p>
        </p:txBody>
      </p:sp>
      <p:sp>
        <p:nvSpPr>
          <p:cNvPr id="4" name="TextBox 3">
            <a:extLst>
              <a:ext uri="{FF2B5EF4-FFF2-40B4-BE49-F238E27FC236}">
                <a16:creationId xmlns:a16="http://schemas.microsoft.com/office/drawing/2014/main" id="{EB1E1159-6273-3C38-5D57-23055902BE27}"/>
              </a:ext>
            </a:extLst>
          </p:cNvPr>
          <p:cNvSpPr txBox="1"/>
          <p:nvPr/>
        </p:nvSpPr>
        <p:spPr>
          <a:xfrm>
            <a:off x="6411912" y="584775"/>
            <a:ext cx="6746630" cy="6740307"/>
          </a:xfrm>
          <a:prstGeom prst="rect">
            <a:avLst/>
          </a:prstGeom>
          <a:noFill/>
        </p:spPr>
        <p:txBody>
          <a:bodyPr wrap="square">
            <a:spAutoFit/>
          </a:bodyPr>
          <a:lstStyle/>
          <a:p>
            <a:r>
              <a:rPr lang="en-US" dirty="0"/>
              <a:t>#include &lt;iostream&gt; #include &lt;deque&gt;</a:t>
            </a:r>
          </a:p>
          <a:p>
            <a:r>
              <a:rPr lang="en-US" dirty="0"/>
              <a:t>int main() {</a:t>
            </a:r>
          </a:p>
          <a:p>
            <a:r>
              <a:rPr lang="en-US" b="1" dirty="0">
                <a:highlight>
                  <a:srgbClr val="FFFF00"/>
                </a:highlight>
              </a:rPr>
              <a:t>    deque&lt;int&gt; </a:t>
            </a:r>
            <a:r>
              <a:rPr lang="en-US" b="1" dirty="0" err="1">
                <a:highlight>
                  <a:srgbClr val="FFFF00"/>
                </a:highlight>
              </a:rPr>
              <a:t>dq</a:t>
            </a:r>
            <a:r>
              <a:rPr lang="en-US" b="1" dirty="0">
                <a:highlight>
                  <a:srgbClr val="FFFF00"/>
                </a:highlight>
              </a:rPr>
              <a:t> = {1, 2, 3, 4, 5};</a:t>
            </a:r>
          </a:p>
          <a:p>
            <a:r>
              <a:rPr lang="en-US" dirty="0"/>
              <a:t>    for (auto&amp; element : </a:t>
            </a:r>
            <a:r>
              <a:rPr lang="en-US" dirty="0" err="1"/>
              <a:t>dq</a:t>
            </a:r>
            <a:r>
              <a:rPr lang="en-US" dirty="0"/>
              <a:t>) {</a:t>
            </a:r>
          </a:p>
          <a:p>
            <a:r>
              <a:rPr lang="en-US" dirty="0"/>
              <a:t>        </a:t>
            </a:r>
            <a:r>
              <a:rPr lang="en-US" dirty="0" err="1"/>
              <a:t>cout</a:t>
            </a:r>
            <a:r>
              <a:rPr lang="en-US" dirty="0"/>
              <a:t> &lt;&lt; element &lt;&lt; " ";     }</a:t>
            </a:r>
          </a:p>
          <a:p>
            <a:r>
              <a:rPr lang="en-US" dirty="0"/>
              <a:t>        auto it = </a:t>
            </a:r>
            <a:r>
              <a:rPr lang="en-US" dirty="0" err="1"/>
              <a:t>dq.begin</a:t>
            </a:r>
            <a:r>
              <a:rPr lang="en-US" dirty="0"/>
              <a:t>() + 2;</a:t>
            </a:r>
          </a:p>
          <a:p>
            <a:r>
              <a:rPr lang="en-US" dirty="0"/>
              <a:t>    </a:t>
            </a:r>
            <a:r>
              <a:rPr lang="en-US" b="1" dirty="0" err="1">
                <a:solidFill>
                  <a:srgbClr val="FF0000"/>
                </a:solidFill>
                <a:highlight>
                  <a:srgbClr val="FFFF00"/>
                </a:highlight>
              </a:rPr>
              <a:t>dq.insert</a:t>
            </a:r>
            <a:r>
              <a:rPr lang="en-US" b="1" dirty="0">
                <a:solidFill>
                  <a:srgbClr val="FF0000"/>
                </a:solidFill>
                <a:highlight>
                  <a:srgbClr val="FFFF00"/>
                </a:highlight>
              </a:rPr>
              <a:t>(it, 42);     // Inserting a single element </a:t>
            </a:r>
          </a:p>
          <a:p>
            <a:endParaRPr lang="en-US" b="1" dirty="0">
              <a:solidFill>
                <a:srgbClr val="FF0000"/>
              </a:solidFill>
            </a:endParaRPr>
          </a:p>
          <a:p>
            <a:r>
              <a:rPr lang="en-US" dirty="0"/>
              <a:t>    </a:t>
            </a:r>
            <a:r>
              <a:rPr lang="en-US" dirty="0" err="1"/>
              <a:t>cout</a:t>
            </a:r>
            <a:r>
              <a:rPr lang="en-US" dirty="0"/>
              <a:t> &lt;&lt; "Deque after inserting 42 at position 2: ";</a:t>
            </a:r>
          </a:p>
          <a:p>
            <a:r>
              <a:rPr lang="en-US" dirty="0"/>
              <a:t>    for (auto&amp; element : </a:t>
            </a:r>
            <a:r>
              <a:rPr lang="en-US" dirty="0" err="1"/>
              <a:t>dq</a:t>
            </a:r>
            <a:r>
              <a:rPr lang="en-US" dirty="0"/>
              <a:t>) {</a:t>
            </a:r>
          </a:p>
          <a:p>
            <a:r>
              <a:rPr lang="en-US" dirty="0"/>
              <a:t>        </a:t>
            </a:r>
            <a:r>
              <a:rPr lang="en-US" dirty="0" err="1"/>
              <a:t>cout</a:t>
            </a:r>
            <a:r>
              <a:rPr lang="en-US" dirty="0"/>
              <a:t> &lt;&lt; element &lt;&lt; " ";     }</a:t>
            </a:r>
          </a:p>
          <a:p>
            <a:r>
              <a:rPr lang="en-US" dirty="0"/>
              <a:t>      it = </a:t>
            </a:r>
            <a:r>
              <a:rPr lang="en-US" dirty="0" err="1"/>
              <a:t>dq.begin</a:t>
            </a:r>
            <a:r>
              <a:rPr lang="en-US" dirty="0"/>
              <a:t>() + 4;</a:t>
            </a:r>
          </a:p>
          <a:p>
            <a:r>
              <a:rPr lang="en-US" b="1" dirty="0">
                <a:highlight>
                  <a:srgbClr val="FFFF00"/>
                </a:highlight>
              </a:rPr>
              <a:t>    </a:t>
            </a:r>
            <a:r>
              <a:rPr lang="en-US" b="1" dirty="0" err="1">
                <a:highlight>
                  <a:srgbClr val="FFFF00"/>
                </a:highlight>
              </a:rPr>
              <a:t>dq.insert</a:t>
            </a:r>
            <a:r>
              <a:rPr lang="en-US" b="1" dirty="0">
                <a:highlight>
                  <a:srgbClr val="FFFF00"/>
                </a:highlight>
              </a:rPr>
              <a:t>(it, 3, 99); // Inserts three copies of 99 at position 4</a:t>
            </a:r>
          </a:p>
          <a:p>
            <a:r>
              <a:rPr lang="en-US" dirty="0"/>
              <a:t>     </a:t>
            </a:r>
          </a:p>
          <a:p>
            <a:r>
              <a:rPr lang="en-US" dirty="0"/>
              <a:t>    for (const auto&amp; element : </a:t>
            </a:r>
            <a:r>
              <a:rPr lang="en-US" dirty="0" err="1"/>
              <a:t>dq</a:t>
            </a:r>
            <a:r>
              <a:rPr lang="en-US" dirty="0"/>
              <a:t>) {</a:t>
            </a:r>
          </a:p>
          <a:p>
            <a:r>
              <a:rPr lang="en-US" dirty="0"/>
              <a:t>        </a:t>
            </a:r>
            <a:r>
              <a:rPr lang="en-US" dirty="0" err="1"/>
              <a:t>cout</a:t>
            </a:r>
            <a:r>
              <a:rPr lang="en-US" dirty="0"/>
              <a:t> &lt;&lt; element &lt;&lt; " ";     }</a:t>
            </a:r>
          </a:p>
          <a:p>
            <a:r>
              <a:rPr lang="en-US" dirty="0"/>
              <a:t>     it = </a:t>
            </a:r>
            <a:r>
              <a:rPr lang="en-US" dirty="0" err="1"/>
              <a:t>dq.begin</a:t>
            </a:r>
            <a:r>
              <a:rPr lang="en-US" dirty="0"/>
              <a:t>() + 1;</a:t>
            </a:r>
          </a:p>
          <a:p>
            <a:r>
              <a:rPr lang="en-US" dirty="0"/>
              <a:t>    vector&lt;int&gt; v = {7, 8, 9};</a:t>
            </a:r>
          </a:p>
          <a:p>
            <a:r>
              <a:rPr lang="en-US" dirty="0">
                <a:highlight>
                  <a:srgbClr val="FFFF00"/>
                </a:highlight>
              </a:rPr>
              <a:t>    </a:t>
            </a:r>
            <a:r>
              <a:rPr lang="en-US" b="1" dirty="0" err="1">
                <a:highlight>
                  <a:srgbClr val="FFFF00"/>
                </a:highlight>
              </a:rPr>
              <a:t>dq.insert</a:t>
            </a:r>
            <a:r>
              <a:rPr lang="en-US" b="1" dirty="0">
                <a:highlight>
                  <a:srgbClr val="FFFF00"/>
                </a:highlight>
              </a:rPr>
              <a:t>(it, </a:t>
            </a:r>
            <a:r>
              <a:rPr lang="en-US" b="1" dirty="0" err="1">
                <a:highlight>
                  <a:srgbClr val="FFFF00"/>
                </a:highlight>
              </a:rPr>
              <a:t>v.begin</a:t>
            </a:r>
            <a:r>
              <a:rPr lang="en-US" b="1" dirty="0">
                <a:highlight>
                  <a:srgbClr val="FFFF00"/>
                </a:highlight>
              </a:rPr>
              <a:t>(), </a:t>
            </a:r>
            <a:r>
              <a:rPr lang="en-US" b="1" dirty="0" err="1">
                <a:highlight>
                  <a:srgbClr val="FFFF00"/>
                </a:highlight>
              </a:rPr>
              <a:t>v.end</a:t>
            </a:r>
            <a:r>
              <a:rPr lang="en-US" b="1" dirty="0">
                <a:highlight>
                  <a:srgbClr val="FFFF00"/>
                </a:highlight>
              </a:rPr>
              <a:t>());</a:t>
            </a:r>
          </a:p>
          <a:p>
            <a:r>
              <a:rPr lang="en-US" dirty="0"/>
              <a:t>    </a:t>
            </a:r>
          </a:p>
          <a:p>
            <a:r>
              <a:rPr lang="en-US" dirty="0"/>
              <a:t>    for (auto&amp; element : </a:t>
            </a:r>
            <a:r>
              <a:rPr lang="en-US" dirty="0" err="1"/>
              <a:t>dq</a:t>
            </a:r>
            <a:r>
              <a:rPr lang="en-US" dirty="0"/>
              <a:t>) {</a:t>
            </a:r>
          </a:p>
          <a:p>
            <a:r>
              <a:rPr lang="en-US" dirty="0"/>
              <a:t>        </a:t>
            </a:r>
            <a:r>
              <a:rPr lang="en-US" dirty="0" err="1"/>
              <a:t>cout</a:t>
            </a:r>
            <a:r>
              <a:rPr lang="en-US" dirty="0"/>
              <a:t> &lt;&lt; element &lt;&lt; " ";</a:t>
            </a:r>
          </a:p>
          <a:p>
            <a:r>
              <a:rPr lang="en-US" dirty="0"/>
              <a:t>    }</a:t>
            </a:r>
          </a:p>
          <a:p>
            <a:r>
              <a:rPr lang="en-US" dirty="0"/>
              <a:t>return 0; }</a:t>
            </a:r>
          </a:p>
        </p:txBody>
      </p:sp>
    </p:spTree>
    <p:extLst>
      <p:ext uri="{BB962C8B-B14F-4D97-AF65-F5344CB8AC3E}">
        <p14:creationId xmlns:p14="http://schemas.microsoft.com/office/powerpoint/2010/main" val="1112081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D414DB-7BBB-286C-F6BC-1736947F6C75}"/>
              </a:ext>
            </a:extLst>
          </p:cNvPr>
          <p:cNvSpPr txBox="1"/>
          <p:nvPr/>
        </p:nvSpPr>
        <p:spPr>
          <a:xfrm>
            <a:off x="87312" y="44450"/>
            <a:ext cx="6465279" cy="6924973"/>
          </a:xfrm>
          <a:prstGeom prst="rect">
            <a:avLst/>
          </a:prstGeom>
          <a:noFill/>
          <a:ln>
            <a:solidFill>
              <a:schemeClr val="accent4">
                <a:lumMod val="50000"/>
              </a:schemeClr>
            </a:solidFill>
          </a:ln>
        </p:spPr>
        <p:txBody>
          <a:bodyPr wrap="square">
            <a:spAutoFit/>
          </a:bodyPr>
          <a:lstStyle/>
          <a:p>
            <a:r>
              <a:rPr lang="en-US" sz="2400" b="1" dirty="0">
                <a:solidFill>
                  <a:srgbClr val="FF0000"/>
                </a:solidFill>
              </a:rPr>
              <a:t>//creating a deque with custom objects</a:t>
            </a:r>
          </a:p>
          <a:p>
            <a:r>
              <a:rPr lang="en-US" sz="2000" dirty="0"/>
              <a:t>#include &lt;iostream&gt; #include &lt;deque&gt;</a:t>
            </a:r>
          </a:p>
          <a:p>
            <a:r>
              <a:rPr lang="en-US" sz="2000" dirty="0"/>
              <a:t>#include &lt;string&gt; using namespace std;</a:t>
            </a:r>
          </a:p>
          <a:p>
            <a:r>
              <a:rPr lang="en-US" sz="2000" b="1" dirty="0">
                <a:solidFill>
                  <a:srgbClr val="FF0000"/>
                </a:solidFill>
              </a:rPr>
              <a:t>class Person {</a:t>
            </a:r>
          </a:p>
          <a:p>
            <a:r>
              <a:rPr lang="en-US" sz="2000" dirty="0"/>
              <a:t>public:</a:t>
            </a:r>
          </a:p>
          <a:p>
            <a:r>
              <a:rPr lang="en-US" sz="2000" dirty="0"/>
              <a:t>    string </a:t>
            </a:r>
            <a:r>
              <a:rPr lang="en-US" sz="2000" b="1" dirty="0"/>
              <a:t>name</a:t>
            </a:r>
            <a:r>
              <a:rPr lang="en-US" sz="2000" dirty="0"/>
              <a:t>;     int </a:t>
            </a:r>
            <a:r>
              <a:rPr lang="en-US" sz="2000" b="1" dirty="0"/>
              <a:t>age</a:t>
            </a:r>
            <a:r>
              <a:rPr lang="en-US" sz="2000" dirty="0"/>
              <a:t>;</a:t>
            </a:r>
          </a:p>
          <a:p>
            <a:r>
              <a:rPr lang="en-US" sz="2000" dirty="0"/>
              <a:t>    // Constructor</a:t>
            </a:r>
          </a:p>
          <a:p>
            <a:r>
              <a:rPr lang="en-US" sz="2000" b="1" dirty="0"/>
              <a:t>    Person(const string&amp; n, int a) : name(n), age(a) { }</a:t>
            </a:r>
          </a:p>
          <a:p>
            <a:r>
              <a:rPr lang="en-US" sz="2000" dirty="0"/>
              <a:t>};</a:t>
            </a:r>
          </a:p>
          <a:p>
            <a:r>
              <a:rPr lang="en-US" sz="2000" dirty="0"/>
              <a:t>int main() </a:t>
            </a:r>
          </a:p>
          <a:p>
            <a:r>
              <a:rPr lang="en-US" sz="2000" dirty="0"/>
              <a:t>{    </a:t>
            </a:r>
          </a:p>
          <a:p>
            <a:r>
              <a:rPr lang="en-US" sz="2000" dirty="0"/>
              <a:t>    </a:t>
            </a:r>
            <a:r>
              <a:rPr lang="en-US" sz="2000" b="1" dirty="0">
                <a:solidFill>
                  <a:srgbClr val="FF0000"/>
                </a:solidFill>
                <a:highlight>
                  <a:srgbClr val="FFFF00"/>
                </a:highlight>
              </a:rPr>
              <a:t>deque&lt;</a:t>
            </a:r>
            <a:r>
              <a:rPr lang="en-US" sz="2000" b="1" dirty="0">
                <a:solidFill>
                  <a:srgbClr val="7030A0"/>
                </a:solidFill>
                <a:highlight>
                  <a:srgbClr val="FFFF00"/>
                </a:highlight>
              </a:rPr>
              <a:t>Person</a:t>
            </a:r>
            <a:r>
              <a:rPr lang="en-US" sz="2000" b="1" dirty="0">
                <a:solidFill>
                  <a:srgbClr val="FF0000"/>
                </a:solidFill>
                <a:highlight>
                  <a:srgbClr val="FFFF00"/>
                </a:highlight>
              </a:rPr>
              <a:t>&gt; </a:t>
            </a:r>
            <a:r>
              <a:rPr lang="en-US" sz="2000" b="1" dirty="0" err="1">
                <a:solidFill>
                  <a:srgbClr val="FF0000"/>
                </a:solidFill>
                <a:highlight>
                  <a:srgbClr val="FFFF00"/>
                </a:highlight>
              </a:rPr>
              <a:t>pq</a:t>
            </a:r>
            <a:r>
              <a:rPr lang="en-US" sz="2000" b="1" dirty="0">
                <a:solidFill>
                  <a:srgbClr val="FF0000"/>
                </a:solidFill>
                <a:highlight>
                  <a:srgbClr val="FFFF00"/>
                </a:highlight>
              </a:rPr>
              <a:t>;   </a:t>
            </a:r>
            <a:r>
              <a:rPr lang="en-US" sz="2000" b="1" dirty="0"/>
              <a:t>// Create a deque of Person object</a:t>
            </a:r>
          </a:p>
          <a:p>
            <a:r>
              <a:rPr lang="en-US" sz="2000" dirty="0"/>
              <a:t>   </a:t>
            </a:r>
          </a:p>
          <a:p>
            <a:r>
              <a:rPr lang="en-US" sz="2000" b="1" dirty="0"/>
              <a:t>    //adding data to deque of person    </a:t>
            </a:r>
          </a:p>
          <a:p>
            <a:r>
              <a:rPr lang="en-US" sz="2000" b="1" dirty="0"/>
              <a:t>     </a:t>
            </a:r>
            <a:r>
              <a:rPr lang="en-US" sz="2000" b="1" dirty="0" err="1"/>
              <a:t>pq.push_back</a:t>
            </a:r>
            <a:r>
              <a:rPr lang="en-US" sz="2000" b="1" dirty="0"/>
              <a:t>({"Aarav", 28});</a:t>
            </a:r>
          </a:p>
          <a:p>
            <a:r>
              <a:rPr lang="en-US" sz="2000" dirty="0"/>
              <a:t>    </a:t>
            </a:r>
            <a:r>
              <a:rPr lang="en-US" sz="2000" b="1" dirty="0" err="1"/>
              <a:t>pq.push_back</a:t>
            </a:r>
            <a:r>
              <a:rPr lang="en-US" sz="2000" b="1" dirty="0"/>
              <a:t>({"Priya", 35});</a:t>
            </a:r>
          </a:p>
          <a:p>
            <a:r>
              <a:rPr lang="en-US" sz="2000" dirty="0"/>
              <a:t>    </a:t>
            </a:r>
            <a:r>
              <a:rPr lang="en-US" sz="2000" b="1" dirty="0" err="1"/>
              <a:t>pq.push_front</a:t>
            </a:r>
            <a:r>
              <a:rPr lang="en-US" sz="2000" b="1" dirty="0"/>
              <a:t>({"Arjun", 22});</a:t>
            </a:r>
          </a:p>
          <a:p>
            <a:endParaRPr lang="en-US" sz="2000" dirty="0"/>
          </a:p>
          <a:p>
            <a:r>
              <a:rPr lang="en-US" sz="2000" dirty="0"/>
              <a:t>  </a:t>
            </a:r>
            <a:r>
              <a:rPr lang="en-US" sz="2000" dirty="0" err="1"/>
              <a:t>cout</a:t>
            </a:r>
            <a:r>
              <a:rPr lang="en-US" sz="2000" dirty="0"/>
              <a:t> &lt;&lt; “</a:t>
            </a:r>
            <a:r>
              <a:rPr lang="en-US" sz="2000" b="1" dirty="0"/>
              <a:t>People in the deque</a:t>
            </a:r>
            <a:r>
              <a:rPr lang="en-US" sz="2000" dirty="0"/>
              <a:t>:" &lt;&lt; </a:t>
            </a:r>
            <a:r>
              <a:rPr lang="en-US" sz="2000" dirty="0" err="1"/>
              <a:t>endl</a:t>
            </a:r>
            <a:r>
              <a:rPr lang="en-US" sz="2000" dirty="0"/>
              <a:t>;</a:t>
            </a:r>
          </a:p>
          <a:p>
            <a:r>
              <a:rPr lang="en-US" sz="2000" dirty="0"/>
              <a:t>    for ( auto&amp; </a:t>
            </a:r>
            <a:r>
              <a:rPr lang="en-US" sz="2000" b="1" dirty="0"/>
              <a:t>p : </a:t>
            </a:r>
            <a:r>
              <a:rPr lang="en-US" sz="2000" b="1" dirty="0" err="1"/>
              <a:t>pq</a:t>
            </a:r>
            <a:r>
              <a:rPr lang="en-US" sz="2000" dirty="0"/>
              <a:t>) {</a:t>
            </a:r>
          </a:p>
          <a:p>
            <a:r>
              <a:rPr lang="en-US" sz="2000" dirty="0"/>
              <a:t>        </a:t>
            </a:r>
            <a:r>
              <a:rPr lang="en-US" sz="2000" b="1" dirty="0" err="1"/>
              <a:t>cout</a:t>
            </a:r>
            <a:r>
              <a:rPr lang="en-US" sz="2000" b="1" dirty="0"/>
              <a:t> &lt;&lt; "Name: " &lt;&lt; p.name &lt;&lt; ", Age: " &lt;&lt; </a:t>
            </a:r>
            <a:r>
              <a:rPr lang="en-US" sz="2000" b="1" dirty="0" err="1"/>
              <a:t>p.age</a:t>
            </a:r>
            <a:r>
              <a:rPr lang="en-US" sz="2000" b="1" dirty="0"/>
              <a:t>;</a:t>
            </a:r>
          </a:p>
          <a:p>
            <a:r>
              <a:rPr lang="en-US" sz="2000" dirty="0"/>
              <a:t>    }   </a:t>
            </a:r>
          </a:p>
        </p:txBody>
      </p:sp>
      <p:sp>
        <p:nvSpPr>
          <p:cNvPr id="7" name="TextBox 6">
            <a:extLst>
              <a:ext uri="{FF2B5EF4-FFF2-40B4-BE49-F238E27FC236}">
                <a16:creationId xmlns:a16="http://schemas.microsoft.com/office/drawing/2014/main" id="{FACE8E9D-F69B-4C37-9560-DB303943142F}"/>
              </a:ext>
            </a:extLst>
          </p:cNvPr>
          <p:cNvSpPr txBox="1"/>
          <p:nvPr/>
        </p:nvSpPr>
        <p:spPr>
          <a:xfrm>
            <a:off x="6717314" y="44450"/>
            <a:ext cx="6880834" cy="5632311"/>
          </a:xfrm>
          <a:prstGeom prst="rect">
            <a:avLst/>
          </a:prstGeom>
          <a:noFill/>
        </p:spPr>
        <p:txBody>
          <a:bodyPr wrap="square">
            <a:spAutoFit/>
          </a:bodyPr>
          <a:lstStyle/>
          <a:p>
            <a:r>
              <a:rPr lang="en-US" b="1" dirty="0">
                <a:solidFill>
                  <a:srgbClr val="FF0000"/>
                </a:solidFill>
              </a:rPr>
              <a:t>// Access front and back persons</a:t>
            </a:r>
          </a:p>
          <a:p>
            <a:r>
              <a:rPr lang="en-US" dirty="0"/>
              <a:t>    </a:t>
            </a:r>
            <a:r>
              <a:rPr lang="en-US" b="1" dirty="0" err="1"/>
              <a:t>cout</a:t>
            </a:r>
            <a:r>
              <a:rPr lang="en-US" b="1" dirty="0"/>
              <a:t> &lt;&lt; "\n Front Person:";</a:t>
            </a:r>
          </a:p>
          <a:p>
            <a:r>
              <a:rPr lang="en-US" dirty="0"/>
              <a:t>    </a:t>
            </a:r>
            <a:r>
              <a:rPr lang="en-US" dirty="0" err="1"/>
              <a:t>cout</a:t>
            </a:r>
            <a:r>
              <a:rPr lang="en-US" dirty="0"/>
              <a:t> &lt;&lt; "Name: " &lt;&lt; </a:t>
            </a:r>
            <a:r>
              <a:rPr lang="en-US" b="1" dirty="0" err="1">
                <a:solidFill>
                  <a:srgbClr val="FF0000"/>
                </a:solidFill>
              </a:rPr>
              <a:t>pq.front</a:t>
            </a:r>
            <a:r>
              <a:rPr lang="en-US" b="1" dirty="0">
                <a:solidFill>
                  <a:srgbClr val="FF0000"/>
                </a:solidFill>
              </a:rPr>
              <a:t>().name </a:t>
            </a:r>
            <a:r>
              <a:rPr lang="en-US" dirty="0"/>
              <a:t>&lt;&lt; ", Age: " &lt;&lt; </a:t>
            </a:r>
            <a:r>
              <a:rPr lang="en-US" b="1" dirty="0" err="1"/>
              <a:t>pq.front</a:t>
            </a:r>
            <a:r>
              <a:rPr lang="en-US" b="1" dirty="0"/>
              <a:t>().age</a:t>
            </a:r>
            <a:r>
              <a:rPr lang="en-US" dirty="0"/>
              <a:t>;</a:t>
            </a:r>
          </a:p>
          <a:p>
            <a:endParaRPr lang="en-US" dirty="0"/>
          </a:p>
          <a:p>
            <a:r>
              <a:rPr lang="en-US" b="1" dirty="0"/>
              <a:t>    </a:t>
            </a:r>
            <a:r>
              <a:rPr lang="en-US" b="1" dirty="0" err="1"/>
              <a:t>cout</a:t>
            </a:r>
            <a:r>
              <a:rPr lang="en-US" b="1" dirty="0"/>
              <a:t> &lt;&lt; "\</a:t>
            </a:r>
            <a:r>
              <a:rPr lang="en-US" b="1" dirty="0" err="1"/>
              <a:t>nBack</a:t>
            </a:r>
            <a:r>
              <a:rPr lang="en-US" b="1" dirty="0"/>
              <a:t> Person:" &lt;&lt; </a:t>
            </a:r>
            <a:r>
              <a:rPr lang="en-US" b="1" dirty="0" err="1"/>
              <a:t>endl</a:t>
            </a:r>
            <a:r>
              <a:rPr lang="en-US" b="1" dirty="0"/>
              <a:t>;</a:t>
            </a:r>
          </a:p>
          <a:p>
            <a:r>
              <a:rPr lang="en-US" dirty="0"/>
              <a:t>    </a:t>
            </a:r>
            <a:r>
              <a:rPr lang="en-US" dirty="0" err="1"/>
              <a:t>cout</a:t>
            </a:r>
            <a:r>
              <a:rPr lang="en-US" dirty="0"/>
              <a:t> &lt;&lt; "Name: " &lt;&lt; </a:t>
            </a:r>
            <a:r>
              <a:rPr lang="en-US" b="1" dirty="0" err="1">
                <a:solidFill>
                  <a:srgbClr val="FF0000"/>
                </a:solidFill>
              </a:rPr>
              <a:t>pq.back</a:t>
            </a:r>
            <a:r>
              <a:rPr lang="en-US" b="1" dirty="0">
                <a:solidFill>
                  <a:srgbClr val="FF0000"/>
                </a:solidFill>
              </a:rPr>
              <a:t>().name </a:t>
            </a:r>
            <a:r>
              <a:rPr lang="en-US" dirty="0"/>
              <a:t>&lt;&lt; ", Age: " &lt;&lt;   </a:t>
            </a:r>
          </a:p>
          <a:p>
            <a:r>
              <a:rPr lang="en-US" dirty="0"/>
              <a:t>          </a:t>
            </a:r>
            <a:r>
              <a:rPr lang="en-US" b="1" dirty="0" err="1">
                <a:solidFill>
                  <a:srgbClr val="FF0000"/>
                </a:solidFill>
              </a:rPr>
              <a:t>pq.back</a:t>
            </a:r>
            <a:r>
              <a:rPr lang="en-US" b="1" dirty="0">
                <a:solidFill>
                  <a:srgbClr val="FF0000"/>
                </a:solidFill>
              </a:rPr>
              <a:t>().age </a:t>
            </a:r>
            <a:r>
              <a:rPr lang="en-US" dirty="0"/>
              <a:t>&lt;&lt; </a:t>
            </a:r>
            <a:r>
              <a:rPr lang="en-US" dirty="0" err="1"/>
              <a:t>endl</a:t>
            </a:r>
            <a:r>
              <a:rPr lang="en-US" dirty="0"/>
              <a:t>;</a:t>
            </a:r>
          </a:p>
          <a:p>
            <a:endParaRPr lang="en-US" dirty="0"/>
          </a:p>
          <a:p>
            <a:r>
              <a:rPr lang="en-US" dirty="0"/>
              <a:t>    </a:t>
            </a:r>
            <a:r>
              <a:rPr lang="en-US" b="1" dirty="0">
                <a:solidFill>
                  <a:srgbClr val="FF0000"/>
                </a:solidFill>
              </a:rPr>
              <a:t>// Remove a person from the back</a:t>
            </a:r>
          </a:p>
          <a:p>
            <a:r>
              <a:rPr lang="en-US" dirty="0"/>
              <a:t>    </a:t>
            </a:r>
            <a:r>
              <a:rPr lang="en-US" dirty="0" err="1"/>
              <a:t>cout</a:t>
            </a:r>
            <a:r>
              <a:rPr lang="en-US" dirty="0"/>
              <a:t> &lt;&lt; "\</a:t>
            </a:r>
            <a:r>
              <a:rPr lang="en-US" dirty="0" err="1"/>
              <a:t>nRemoving</a:t>
            </a:r>
            <a:r>
              <a:rPr lang="en-US" dirty="0"/>
              <a:t> a person from the back...“;</a:t>
            </a:r>
          </a:p>
          <a:p>
            <a:r>
              <a:rPr lang="en-US" dirty="0"/>
              <a:t>    </a:t>
            </a:r>
            <a:r>
              <a:rPr lang="en-US" b="1" dirty="0" err="1">
                <a:solidFill>
                  <a:srgbClr val="FF0000"/>
                </a:solidFill>
              </a:rPr>
              <a:t>pq.pop_back</a:t>
            </a:r>
            <a:r>
              <a:rPr lang="en-US" b="1" dirty="0">
                <a:solidFill>
                  <a:srgbClr val="FF0000"/>
                </a:solidFill>
              </a:rPr>
              <a:t>();</a:t>
            </a:r>
          </a:p>
          <a:p>
            <a:endParaRPr lang="en-US" dirty="0"/>
          </a:p>
          <a:p>
            <a:r>
              <a:rPr lang="en-US" dirty="0"/>
              <a:t>    </a:t>
            </a:r>
            <a:r>
              <a:rPr lang="en-US" b="1" dirty="0"/>
              <a:t>// Display updated deque</a:t>
            </a:r>
          </a:p>
          <a:p>
            <a:r>
              <a:rPr lang="en-US" dirty="0"/>
              <a:t>    </a:t>
            </a:r>
            <a:r>
              <a:rPr lang="en-US" dirty="0" err="1"/>
              <a:t>cout</a:t>
            </a:r>
            <a:r>
              <a:rPr lang="en-US" dirty="0"/>
              <a:t> &lt;&lt; "\</a:t>
            </a:r>
            <a:r>
              <a:rPr lang="en-US" dirty="0" err="1"/>
              <a:t>nUpdated</a:t>
            </a:r>
            <a:r>
              <a:rPr lang="en-US" dirty="0"/>
              <a:t> deque:" &lt;&lt; std::</a:t>
            </a:r>
            <a:r>
              <a:rPr lang="en-US" dirty="0" err="1"/>
              <a:t>endl</a:t>
            </a:r>
            <a:r>
              <a:rPr lang="en-US" dirty="0"/>
              <a:t>;</a:t>
            </a:r>
          </a:p>
          <a:p>
            <a:r>
              <a:rPr lang="en-US" dirty="0"/>
              <a:t>    for (auto&amp; p : </a:t>
            </a:r>
            <a:r>
              <a:rPr lang="en-US" dirty="0" err="1"/>
              <a:t>pq</a:t>
            </a:r>
            <a:r>
              <a:rPr lang="en-US" dirty="0"/>
              <a:t>) {</a:t>
            </a:r>
          </a:p>
          <a:p>
            <a:r>
              <a:rPr lang="en-US" b="1" dirty="0"/>
              <a:t>        </a:t>
            </a:r>
            <a:r>
              <a:rPr lang="en-US" b="1" dirty="0" err="1"/>
              <a:t>cout</a:t>
            </a:r>
            <a:r>
              <a:rPr lang="en-US" b="1" dirty="0"/>
              <a:t> &lt;&lt; "Name: " &lt;&lt; p.name &lt;&lt; ", Age: " &lt;&lt; </a:t>
            </a:r>
            <a:r>
              <a:rPr lang="en-US" b="1" dirty="0" err="1"/>
              <a:t>p.age</a:t>
            </a:r>
            <a:r>
              <a:rPr lang="en-US" b="1" dirty="0"/>
              <a:t> ;</a:t>
            </a:r>
          </a:p>
          <a:p>
            <a:r>
              <a:rPr lang="en-US" dirty="0"/>
              <a:t>    }</a:t>
            </a:r>
          </a:p>
          <a:p>
            <a:endParaRPr lang="en-US" dirty="0"/>
          </a:p>
          <a:p>
            <a:r>
              <a:rPr lang="en-US" dirty="0"/>
              <a:t>    return 0;</a:t>
            </a:r>
          </a:p>
          <a:p>
            <a:r>
              <a:rPr lang="en-US" dirty="0"/>
              <a:t>}</a:t>
            </a:r>
          </a:p>
        </p:txBody>
      </p:sp>
    </p:spTree>
    <p:extLst>
      <p:ext uri="{BB962C8B-B14F-4D97-AF65-F5344CB8AC3E}">
        <p14:creationId xmlns:p14="http://schemas.microsoft.com/office/powerpoint/2010/main" val="317844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19507200" cy="14630400"/>
          <a:chOff x="0" y="0"/>
          <a:chExt cx="19507200" cy="14630400"/>
        </a:xfrm>
      </p:grpSpPr>
      <p:pic>
        <p:nvPicPr>
          <p:cNvPr id="2050" name="Picture 2" descr="STL COMPONENTS">
            <a:extLst>
              <a:ext uri="{FF2B5EF4-FFF2-40B4-BE49-F238E27FC236}">
                <a16:creationId xmlns:a16="http://schemas.microsoft.com/office/drawing/2014/main" id="{7CB80ACF-2151-9A45-286D-7FDE05E38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538" y="636253"/>
            <a:ext cx="8134351" cy="38839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0F74F2B-4457-2C1B-A2AD-3BE98490B0EC}"/>
              </a:ext>
            </a:extLst>
          </p:cNvPr>
          <p:cNvSpPr txBox="1"/>
          <p:nvPr/>
        </p:nvSpPr>
        <p:spPr>
          <a:xfrm>
            <a:off x="0" y="3907632"/>
            <a:ext cx="4800600" cy="1015663"/>
          </a:xfrm>
          <a:prstGeom prst="rect">
            <a:avLst/>
          </a:prstGeom>
          <a:solidFill>
            <a:schemeClr val="tx2">
              <a:lumMod val="20000"/>
              <a:lumOff val="80000"/>
            </a:schemeClr>
          </a:solidFill>
        </p:spPr>
        <p:txBody>
          <a:bodyPr wrap="square">
            <a:spAutoFit/>
          </a:bodyPr>
          <a:lstStyle/>
          <a:p>
            <a:pPr marL="285750" indent="-285750">
              <a:buFont typeface="Wingdings" panose="05000000000000000000" pitchFamily="2" charset="2"/>
              <a:buChar char="§"/>
            </a:pPr>
            <a:r>
              <a:rPr lang="en-US" sz="2000" dirty="0">
                <a:solidFill>
                  <a:srgbClr val="FF0000"/>
                </a:solidFill>
              </a:rPr>
              <a:t>Stores data </a:t>
            </a:r>
            <a:r>
              <a:rPr lang="en-US" sz="2000" dirty="0"/>
              <a:t>by position in </a:t>
            </a:r>
            <a:r>
              <a:rPr lang="en-US" sz="2000" dirty="0">
                <a:solidFill>
                  <a:srgbClr val="FF0000"/>
                </a:solidFill>
              </a:rPr>
              <a:t>linear order</a:t>
            </a:r>
            <a:r>
              <a:rPr lang="en-US" sz="2000" dirty="0"/>
              <a:t>.</a:t>
            </a:r>
          </a:p>
          <a:p>
            <a:pPr marL="285750" indent="-285750">
              <a:buFont typeface="Wingdings" panose="05000000000000000000" pitchFamily="2" charset="2"/>
              <a:buChar char="§"/>
            </a:pPr>
            <a:r>
              <a:rPr lang="en-US" sz="2000" dirty="0"/>
              <a:t>Implement data structures that can be </a:t>
            </a:r>
            <a:r>
              <a:rPr lang="en-US" sz="2000" b="1" dirty="0"/>
              <a:t>accessed sequentially </a:t>
            </a:r>
            <a:r>
              <a:rPr lang="en-US" sz="2000" dirty="0"/>
              <a:t>via their </a:t>
            </a:r>
            <a:r>
              <a:rPr lang="en-US" sz="2000" b="1" dirty="0"/>
              <a:t>position</a:t>
            </a:r>
            <a:r>
              <a:rPr lang="en-US" sz="2000" dirty="0"/>
              <a:t>.</a:t>
            </a:r>
          </a:p>
        </p:txBody>
      </p:sp>
      <p:sp>
        <p:nvSpPr>
          <p:cNvPr id="11" name="TextBox 10">
            <a:extLst>
              <a:ext uri="{FF2B5EF4-FFF2-40B4-BE49-F238E27FC236}">
                <a16:creationId xmlns:a16="http://schemas.microsoft.com/office/drawing/2014/main" id="{44E997AA-44A5-DCE2-8753-CB0B9FB0F7C5}"/>
              </a:ext>
            </a:extLst>
          </p:cNvPr>
          <p:cNvSpPr txBox="1"/>
          <p:nvPr/>
        </p:nvSpPr>
        <p:spPr>
          <a:xfrm>
            <a:off x="4428784" y="5433793"/>
            <a:ext cx="4575855" cy="1938992"/>
          </a:xfrm>
          <a:prstGeom prst="rect">
            <a:avLst/>
          </a:prstGeom>
          <a:solidFill>
            <a:schemeClr val="accent2">
              <a:lumMod val="20000"/>
              <a:lumOff val="80000"/>
            </a:schemeClr>
          </a:solidFill>
        </p:spPr>
        <p:txBody>
          <a:bodyPr wrap="square">
            <a:spAutoFit/>
          </a:bodyPr>
          <a:lstStyle/>
          <a:p>
            <a:pPr marL="285750" indent="-285750">
              <a:buFont typeface="Wingdings" panose="05000000000000000000" pitchFamily="2" charset="2"/>
              <a:buChar char="§"/>
            </a:pPr>
            <a:r>
              <a:rPr lang="en-US" sz="2000" dirty="0"/>
              <a:t>Associative container is an </a:t>
            </a:r>
            <a:r>
              <a:rPr lang="en-US" sz="2000" b="1" dirty="0"/>
              <a:t>ordered (sorted) container </a:t>
            </a:r>
            <a:r>
              <a:rPr lang="en-US" sz="2000" dirty="0"/>
              <a:t>that provides a </a:t>
            </a:r>
            <a:r>
              <a:rPr lang="en-US" sz="2000" b="1" dirty="0"/>
              <a:t>fast lookup of objects </a:t>
            </a:r>
            <a:r>
              <a:rPr lang="en-US" sz="2000" dirty="0"/>
              <a:t>based on the </a:t>
            </a:r>
            <a:r>
              <a:rPr lang="en-US" sz="2000" b="1" dirty="0"/>
              <a:t>keys.</a:t>
            </a:r>
          </a:p>
          <a:p>
            <a:pPr marL="285750" indent="-285750">
              <a:buFont typeface="Wingdings" panose="05000000000000000000" pitchFamily="2" charset="2"/>
              <a:buChar char="§"/>
            </a:pPr>
            <a:endParaRPr lang="en-US" sz="2000" b="1" dirty="0"/>
          </a:p>
          <a:p>
            <a:pPr marL="285750" indent="-285750">
              <a:buFont typeface="Wingdings" panose="05000000000000000000" pitchFamily="2" charset="2"/>
              <a:buChar char="§"/>
            </a:pPr>
            <a:r>
              <a:rPr lang="en-US" sz="2000" b="1" dirty="0"/>
              <a:t>A value is stored corresponding to each key.</a:t>
            </a:r>
          </a:p>
        </p:txBody>
      </p:sp>
      <p:sp>
        <p:nvSpPr>
          <p:cNvPr id="13" name="TextBox 12">
            <a:extLst>
              <a:ext uri="{FF2B5EF4-FFF2-40B4-BE49-F238E27FC236}">
                <a16:creationId xmlns:a16="http://schemas.microsoft.com/office/drawing/2014/main" id="{7A640ADE-B0DC-2FDE-E946-9B72192694D9}"/>
              </a:ext>
            </a:extLst>
          </p:cNvPr>
          <p:cNvSpPr txBox="1"/>
          <p:nvPr/>
        </p:nvSpPr>
        <p:spPr>
          <a:xfrm>
            <a:off x="8469312" y="4012391"/>
            <a:ext cx="4800600" cy="1015663"/>
          </a:xfrm>
          <a:prstGeom prst="rect">
            <a:avLst/>
          </a:prstGeom>
          <a:solidFill>
            <a:schemeClr val="accent3">
              <a:lumMod val="20000"/>
              <a:lumOff val="80000"/>
            </a:schemeClr>
          </a:solidFill>
        </p:spPr>
        <p:txBody>
          <a:bodyPr wrap="square">
            <a:spAutoFit/>
          </a:bodyPr>
          <a:lstStyle/>
          <a:p>
            <a:pPr marL="285750" indent="-285750">
              <a:buFont typeface="Wingdings" panose="05000000000000000000" pitchFamily="2" charset="2"/>
              <a:buChar char="§"/>
            </a:pPr>
            <a:r>
              <a:rPr lang="en-US" sz="2000" dirty="0"/>
              <a:t>A </a:t>
            </a:r>
            <a:r>
              <a:rPr lang="en-US" sz="2000" b="1" dirty="0"/>
              <a:t>special type of container </a:t>
            </a:r>
            <a:r>
              <a:rPr lang="en-US" sz="2000" dirty="0"/>
              <a:t>that adapts other containers to give a different interface </a:t>
            </a:r>
            <a:r>
              <a:rPr lang="en-US" sz="2000" b="1" dirty="0"/>
              <a:t>with restricted functionality</a:t>
            </a:r>
          </a:p>
        </p:txBody>
      </p:sp>
      <p:sp>
        <p:nvSpPr>
          <p:cNvPr id="14" name="TextBox 13">
            <a:extLst>
              <a:ext uri="{FF2B5EF4-FFF2-40B4-BE49-F238E27FC236}">
                <a16:creationId xmlns:a16="http://schemas.microsoft.com/office/drawing/2014/main" id="{2673434C-F362-5290-BDBE-9BEE4D3CE1D2}"/>
              </a:ext>
            </a:extLst>
          </p:cNvPr>
          <p:cNvSpPr txBox="1"/>
          <p:nvPr/>
        </p:nvSpPr>
        <p:spPr>
          <a:xfrm>
            <a:off x="9004639" y="1077827"/>
            <a:ext cx="1548038" cy="830997"/>
          </a:xfrm>
          <a:prstGeom prst="rect">
            <a:avLst/>
          </a:prstGeom>
          <a:noFill/>
        </p:spPr>
        <p:txBody>
          <a:bodyPr wrap="square" rtlCol="0">
            <a:spAutoFit/>
          </a:bodyPr>
          <a:lstStyle/>
          <a:p>
            <a:r>
              <a:rPr lang="en-US" sz="2400" b="1" dirty="0"/>
              <a:t>Adaptive Containers</a:t>
            </a:r>
          </a:p>
        </p:txBody>
      </p:sp>
      <p:sp>
        <p:nvSpPr>
          <p:cNvPr id="2" name="TextBox 1">
            <a:extLst>
              <a:ext uri="{FF2B5EF4-FFF2-40B4-BE49-F238E27FC236}">
                <a16:creationId xmlns:a16="http://schemas.microsoft.com/office/drawing/2014/main" id="{F4E4DED6-6620-DD70-0939-6359F2C339BE}"/>
              </a:ext>
            </a:extLst>
          </p:cNvPr>
          <p:cNvSpPr txBox="1"/>
          <p:nvPr/>
        </p:nvSpPr>
        <p:spPr>
          <a:xfrm>
            <a:off x="87312" y="91338"/>
            <a:ext cx="2690095" cy="461665"/>
          </a:xfrm>
          <a:prstGeom prst="rect">
            <a:avLst/>
          </a:prstGeom>
          <a:noFill/>
        </p:spPr>
        <p:txBody>
          <a:bodyPr wrap="none" rtlCol="0">
            <a:spAutoFit/>
          </a:bodyPr>
          <a:lstStyle/>
          <a:p>
            <a:r>
              <a:rPr lang="en-US" sz="2400" b="1" dirty="0"/>
              <a:t>Types of Containers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8213FB-7804-024F-671E-A8F87A0E522C}"/>
              </a:ext>
            </a:extLst>
          </p:cNvPr>
          <p:cNvPicPr>
            <a:picLocks noChangeAspect="1"/>
          </p:cNvPicPr>
          <p:nvPr/>
        </p:nvPicPr>
        <p:blipFill rotWithShape="1">
          <a:blip r:embed="rId2"/>
          <a:srcRect t="7997" b="33635"/>
          <a:stretch/>
        </p:blipFill>
        <p:spPr>
          <a:xfrm>
            <a:off x="239712" y="2787650"/>
            <a:ext cx="10791348" cy="4383696"/>
          </a:xfrm>
          <a:prstGeom prst="rect">
            <a:avLst/>
          </a:prstGeom>
        </p:spPr>
      </p:pic>
      <p:sp>
        <p:nvSpPr>
          <p:cNvPr id="7" name="TextBox 6">
            <a:extLst>
              <a:ext uri="{FF2B5EF4-FFF2-40B4-BE49-F238E27FC236}">
                <a16:creationId xmlns:a16="http://schemas.microsoft.com/office/drawing/2014/main" id="{2C78CB05-3260-0BD4-A95E-D102E5B7E7EC}"/>
              </a:ext>
            </a:extLst>
          </p:cNvPr>
          <p:cNvSpPr txBox="1"/>
          <p:nvPr/>
        </p:nvSpPr>
        <p:spPr>
          <a:xfrm>
            <a:off x="315912" y="806450"/>
            <a:ext cx="9372600" cy="1631216"/>
          </a:xfrm>
          <a:prstGeom prst="rect">
            <a:avLst/>
          </a:prstGeom>
          <a:noFill/>
        </p:spPr>
        <p:txBody>
          <a:bodyPr wrap="square">
            <a:spAutoFit/>
          </a:bodyPr>
          <a:lstStyle/>
          <a:p>
            <a:pPr marL="285750" indent="-285750">
              <a:buFont typeface="Wingdings" panose="05000000000000000000" pitchFamily="2" charset="2"/>
              <a:buChar char="§"/>
            </a:pPr>
            <a:r>
              <a:rPr lang="en-US" sz="2000" dirty="0"/>
              <a:t>A Sequential Container in C++ is an </a:t>
            </a:r>
            <a:r>
              <a:rPr lang="en-US" sz="2000" b="1" dirty="0"/>
              <a:t>ordered collection of the same type of data </a:t>
            </a:r>
            <a:r>
              <a:rPr lang="en-US" sz="2000" dirty="0"/>
              <a:t>in which each element is stored in a </a:t>
            </a:r>
            <a:r>
              <a:rPr lang="en-US" sz="2000" b="1" dirty="0"/>
              <a:t>specific position. </a:t>
            </a:r>
          </a:p>
          <a:p>
            <a:pPr marL="285750" indent="-285750">
              <a:buFont typeface="Wingdings" panose="05000000000000000000" pitchFamily="2" charset="2"/>
              <a:buChar char="§"/>
            </a:pPr>
            <a:r>
              <a:rPr lang="en-US" sz="2000" dirty="0"/>
              <a:t>The position of an element depends on the place and time of insertion of that element. </a:t>
            </a:r>
          </a:p>
          <a:p>
            <a:pPr marL="285750" indent="-285750">
              <a:buFont typeface="Wingdings" panose="05000000000000000000" pitchFamily="2" charset="2"/>
              <a:buChar char="§"/>
            </a:pPr>
            <a:r>
              <a:rPr lang="en-US" sz="2000" dirty="0"/>
              <a:t>Sequential containers are also called sequence containers.</a:t>
            </a:r>
          </a:p>
        </p:txBody>
      </p:sp>
      <p:sp>
        <p:nvSpPr>
          <p:cNvPr id="8" name="TextBox 7">
            <a:extLst>
              <a:ext uri="{FF2B5EF4-FFF2-40B4-BE49-F238E27FC236}">
                <a16:creationId xmlns:a16="http://schemas.microsoft.com/office/drawing/2014/main" id="{6F5937CB-A225-8A0A-B029-AB2BF3BD94F0}"/>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dirty="0"/>
              <a:t> Sequential Containers</a:t>
            </a:r>
            <a:endParaRPr lang="en-US" sz="3200" kern="0" spc="15" dirty="0"/>
          </a:p>
        </p:txBody>
      </p:sp>
    </p:spTree>
    <p:extLst>
      <p:ext uri="{BB962C8B-B14F-4D97-AF65-F5344CB8AC3E}">
        <p14:creationId xmlns:p14="http://schemas.microsoft.com/office/powerpoint/2010/main" val="114534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72ACFB-CBFC-7306-7EEB-761D9A97B889}"/>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spc="10" dirty="0">
                <a:solidFill>
                  <a:srgbClr val="FF0000"/>
                </a:solidFill>
              </a:rPr>
              <a:t>Sequential</a:t>
            </a:r>
            <a:r>
              <a:rPr lang="en-US" sz="3200" b="1" spc="-5" dirty="0">
                <a:solidFill>
                  <a:srgbClr val="FF0000"/>
                </a:solidFill>
              </a:rPr>
              <a:t> </a:t>
            </a:r>
            <a:r>
              <a:rPr lang="en-US" sz="3200" b="1" spc="10" dirty="0">
                <a:solidFill>
                  <a:srgbClr val="FF0000"/>
                </a:solidFill>
              </a:rPr>
              <a:t>Container -  </a:t>
            </a:r>
            <a:r>
              <a:rPr lang="en-US" sz="3200" b="1" spc="-10" dirty="0">
                <a:solidFill>
                  <a:srgbClr val="FF0000"/>
                </a:solidFill>
              </a:rPr>
              <a:t>Vector</a:t>
            </a:r>
            <a:endParaRPr lang="en-US" sz="2000" b="1" kern="0" spc="15" dirty="0">
              <a:solidFill>
                <a:srgbClr val="FF0000"/>
              </a:solidFill>
            </a:endParaRPr>
          </a:p>
        </p:txBody>
      </p:sp>
      <p:sp>
        <p:nvSpPr>
          <p:cNvPr id="21" name="TextBox 20">
            <a:extLst>
              <a:ext uri="{FF2B5EF4-FFF2-40B4-BE49-F238E27FC236}">
                <a16:creationId xmlns:a16="http://schemas.microsoft.com/office/drawing/2014/main" id="{64796B18-116A-0BDF-E377-74FB68490917}"/>
              </a:ext>
            </a:extLst>
          </p:cNvPr>
          <p:cNvSpPr txBox="1"/>
          <p:nvPr/>
        </p:nvSpPr>
        <p:spPr>
          <a:xfrm>
            <a:off x="87312" y="654050"/>
            <a:ext cx="6477000" cy="6863417"/>
          </a:xfrm>
          <a:prstGeom prst="rect">
            <a:avLst/>
          </a:prstGeom>
          <a:noFill/>
          <a:ln>
            <a:solidFill>
              <a:schemeClr val="tx1"/>
            </a:solidFill>
          </a:ln>
        </p:spPr>
        <p:txBody>
          <a:bodyPr wrap="square">
            <a:spAutoFit/>
          </a:bodyPr>
          <a:lstStyle/>
          <a:p>
            <a:pPr marL="342900" indent="-342900">
              <a:buFont typeface="Wingdings" panose="05000000000000000000" pitchFamily="2" charset="2"/>
              <a:buChar char="§"/>
            </a:pPr>
            <a:r>
              <a:rPr lang="en-US" sz="2000" spc="10" dirty="0">
                <a:solidFill>
                  <a:srgbClr val="231F20"/>
                </a:solidFill>
                <a:latin typeface="Microsoft Sans Serif"/>
                <a:cs typeface="Microsoft Sans Serif"/>
              </a:rPr>
              <a:t>A vector is a </a:t>
            </a:r>
            <a:r>
              <a:rPr lang="en-US" sz="2000" b="1" spc="10" dirty="0">
                <a:solidFill>
                  <a:srgbClr val="FF0000"/>
                </a:solidFill>
                <a:latin typeface="Microsoft Sans Serif"/>
                <a:cs typeface="Microsoft Sans Serif"/>
              </a:rPr>
              <a:t>dynamic array</a:t>
            </a:r>
            <a:r>
              <a:rPr lang="en-US" sz="2000" spc="10" dirty="0">
                <a:solidFill>
                  <a:srgbClr val="231F20"/>
                </a:solidFill>
                <a:latin typeface="Microsoft Sans Serif"/>
                <a:cs typeface="Microsoft Sans Serif"/>
              </a:rPr>
              <a:t>, means </a:t>
            </a:r>
            <a:r>
              <a:rPr lang="en-US" sz="2000" spc="10" dirty="0">
                <a:solidFill>
                  <a:srgbClr val="231F20"/>
                </a:solidFill>
                <a:highlight>
                  <a:srgbClr val="FFFF00"/>
                </a:highlight>
                <a:latin typeface="Microsoft Sans Serif"/>
                <a:cs typeface="Microsoft Sans Serif"/>
              </a:rPr>
              <a:t>size automatically changes </a:t>
            </a:r>
            <a:r>
              <a:rPr lang="en-US" sz="2000" spc="10" dirty="0">
                <a:solidFill>
                  <a:srgbClr val="231F20"/>
                </a:solidFill>
                <a:latin typeface="Microsoft Sans Serif"/>
                <a:cs typeface="Microsoft Sans Serif"/>
              </a:rPr>
              <a:t>when appending elements</a:t>
            </a:r>
            <a:r>
              <a:rPr lang="en-US" sz="2000" b="0" i="0" dirty="0">
                <a:solidFill>
                  <a:srgbClr val="333333"/>
                </a:solidFill>
                <a:effectLst/>
                <a:latin typeface="inter-regular"/>
              </a:rPr>
              <a:t>.</a:t>
            </a:r>
          </a:p>
          <a:p>
            <a:endParaRPr lang="en-US" sz="2000" dirty="0">
              <a:solidFill>
                <a:srgbClr val="333333"/>
              </a:solidFill>
              <a:latin typeface="inter-regular"/>
            </a:endParaRPr>
          </a:p>
          <a:p>
            <a:r>
              <a:rPr lang="en-US" sz="2000" b="1" i="0" u="sng" dirty="0">
                <a:solidFill>
                  <a:srgbClr val="FF0000"/>
                </a:solidFill>
                <a:effectLst/>
                <a:latin typeface="inter-regular"/>
              </a:rPr>
              <a:t>Difference between vector and array</a:t>
            </a:r>
          </a:p>
          <a:p>
            <a:endParaRPr lang="en-US" sz="2000" b="0" i="0" dirty="0">
              <a:solidFill>
                <a:srgbClr val="333333"/>
              </a:solidFill>
              <a:effectLst/>
              <a:latin typeface="inter-regular"/>
            </a:endParaRPr>
          </a:p>
          <a:p>
            <a:pPr marL="342900" indent="-342900">
              <a:buFont typeface="Wingdings" panose="05000000000000000000" pitchFamily="2" charset="2"/>
              <a:buChar char="§"/>
            </a:pPr>
            <a:r>
              <a:rPr lang="en-US" sz="2000" b="0" i="0" dirty="0">
                <a:solidFill>
                  <a:srgbClr val="333333"/>
                </a:solidFill>
                <a:effectLst/>
                <a:latin typeface="inter-regular"/>
              </a:rPr>
              <a:t>An </a:t>
            </a:r>
            <a:r>
              <a:rPr lang="en-US" sz="2000" b="1" i="0" dirty="0">
                <a:solidFill>
                  <a:srgbClr val="333333"/>
                </a:solidFill>
                <a:effectLst/>
                <a:latin typeface="inter-regular"/>
              </a:rPr>
              <a:t>array</a:t>
            </a:r>
            <a:r>
              <a:rPr lang="en-US" sz="2000" b="0" i="0" dirty="0">
                <a:solidFill>
                  <a:srgbClr val="333333"/>
                </a:solidFill>
                <a:effectLst/>
                <a:latin typeface="inter-regular"/>
              </a:rPr>
              <a:t> follows </a:t>
            </a:r>
            <a:r>
              <a:rPr lang="en-US" sz="2000" b="1" i="0" dirty="0">
                <a:solidFill>
                  <a:srgbClr val="FF0000"/>
                </a:solidFill>
                <a:effectLst/>
                <a:latin typeface="inter-regular"/>
              </a:rPr>
              <a:t>static</a:t>
            </a:r>
            <a:r>
              <a:rPr lang="en-US" sz="2000" b="0" i="0" dirty="0">
                <a:solidFill>
                  <a:srgbClr val="333333"/>
                </a:solidFill>
                <a:effectLst/>
                <a:latin typeface="inter-regular"/>
              </a:rPr>
              <a:t> approach, </a:t>
            </a:r>
            <a:r>
              <a:rPr lang="en-US" sz="2000" b="0" i="0" dirty="0" err="1">
                <a:solidFill>
                  <a:srgbClr val="333333"/>
                </a:solidFill>
                <a:effectLst/>
                <a:latin typeface="inter-regular"/>
              </a:rPr>
              <a:t>i.e</a:t>
            </a:r>
            <a:r>
              <a:rPr lang="en-US" sz="2000" b="0" i="0" dirty="0">
                <a:solidFill>
                  <a:srgbClr val="333333"/>
                </a:solidFill>
                <a:effectLst/>
                <a:latin typeface="inter-regular"/>
              </a:rPr>
              <a:t> size is fixed</a:t>
            </a:r>
          </a:p>
          <a:p>
            <a:pPr marL="342900" indent="-342900">
              <a:buFont typeface="Wingdings" panose="05000000000000000000" pitchFamily="2" charset="2"/>
              <a:buChar char="§"/>
            </a:pPr>
            <a:r>
              <a:rPr lang="en-US" sz="2000" dirty="0">
                <a:solidFill>
                  <a:srgbClr val="333333"/>
                </a:solidFill>
                <a:latin typeface="inter-regular"/>
              </a:rPr>
              <a:t>V</a:t>
            </a:r>
            <a:r>
              <a:rPr lang="en-US" sz="2000" b="1" i="0" dirty="0">
                <a:solidFill>
                  <a:srgbClr val="333333"/>
                </a:solidFill>
                <a:effectLst/>
                <a:latin typeface="inter-regular"/>
              </a:rPr>
              <a:t>ector</a:t>
            </a:r>
            <a:r>
              <a:rPr lang="en-US" sz="2000" b="0" i="0" dirty="0">
                <a:solidFill>
                  <a:srgbClr val="333333"/>
                </a:solidFill>
                <a:effectLst/>
                <a:latin typeface="inter-regular"/>
              </a:rPr>
              <a:t> </a:t>
            </a:r>
            <a:r>
              <a:rPr lang="en-US" sz="2000" dirty="0">
                <a:solidFill>
                  <a:srgbClr val="333333"/>
                </a:solidFill>
                <a:latin typeface="inter-regular"/>
              </a:rPr>
              <a:t>is </a:t>
            </a:r>
            <a:r>
              <a:rPr lang="en-US" sz="2000" b="1" i="0" dirty="0">
                <a:solidFill>
                  <a:srgbClr val="FF0000"/>
                </a:solidFill>
                <a:effectLst/>
                <a:latin typeface="inter-regular"/>
              </a:rPr>
              <a:t>dynamic</a:t>
            </a:r>
            <a:r>
              <a:rPr lang="en-US" sz="2000" b="0" i="0" dirty="0">
                <a:solidFill>
                  <a:srgbClr val="333333"/>
                </a:solidFill>
                <a:effectLst/>
                <a:latin typeface="inter-regular"/>
              </a:rPr>
              <a:t> </a:t>
            </a:r>
            <a:r>
              <a:rPr lang="en-US" sz="2000" b="0" i="0" dirty="0" err="1">
                <a:solidFill>
                  <a:srgbClr val="333333"/>
                </a:solidFill>
                <a:effectLst/>
                <a:latin typeface="inter-regular"/>
              </a:rPr>
              <a:t>i.e</a:t>
            </a:r>
            <a:r>
              <a:rPr lang="en-US" sz="2000" b="0" i="0" dirty="0">
                <a:solidFill>
                  <a:srgbClr val="333333"/>
                </a:solidFill>
                <a:effectLst/>
                <a:latin typeface="inter-regular"/>
              </a:rPr>
              <a:t>  it automatically resizes</a:t>
            </a:r>
            <a:endParaRPr lang="en-US" sz="2000" dirty="0">
              <a:solidFill>
                <a:srgbClr val="333333"/>
              </a:solidFill>
              <a:latin typeface="inter-regular"/>
            </a:endParaRPr>
          </a:p>
          <a:p>
            <a:pPr marL="342900" indent="-342900">
              <a:buFont typeface="Wingdings" panose="05000000000000000000" pitchFamily="2" charset="2"/>
              <a:buChar char="§"/>
            </a:pPr>
            <a:endParaRPr lang="en-US" sz="2000" dirty="0">
              <a:solidFill>
                <a:srgbClr val="333333"/>
              </a:solidFill>
              <a:latin typeface="inter-regular"/>
            </a:endParaRPr>
          </a:p>
          <a:p>
            <a:pPr marL="342900" indent="-342900">
              <a:buFont typeface="Wingdings" panose="05000000000000000000" pitchFamily="2" charset="2"/>
              <a:buChar char="§"/>
            </a:pPr>
            <a:endParaRPr lang="en-US" sz="2000" dirty="0">
              <a:solidFill>
                <a:srgbClr val="333333"/>
              </a:solidFill>
              <a:latin typeface="inter-regular"/>
            </a:endParaRPr>
          </a:p>
          <a:p>
            <a:pPr marL="342900" indent="-342900">
              <a:buFont typeface="Wingdings" panose="05000000000000000000" pitchFamily="2" charset="2"/>
              <a:buChar char="§"/>
            </a:pPr>
            <a:endParaRPr lang="en-US" sz="2000" dirty="0">
              <a:solidFill>
                <a:srgbClr val="333333"/>
              </a:solidFill>
              <a:latin typeface="inter-regular"/>
            </a:endParaRPr>
          </a:p>
          <a:p>
            <a:pPr marL="342900" indent="-342900">
              <a:buFont typeface="Wingdings" panose="05000000000000000000" pitchFamily="2" charset="2"/>
              <a:buChar char="§"/>
            </a:pPr>
            <a:endParaRPr lang="en-US" sz="2000" dirty="0">
              <a:solidFill>
                <a:srgbClr val="333333"/>
              </a:solidFill>
              <a:latin typeface="inter-regular"/>
            </a:endParaRPr>
          </a:p>
          <a:p>
            <a:pPr marL="342900" indent="-342900">
              <a:buFont typeface="Wingdings" panose="05000000000000000000" pitchFamily="2" charset="2"/>
              <a:buChar char="§"/>
            </a:pPr>
            <a:endParaRPr lang="en-US" sz="2000" dirty="0">
              <a:solidFill>
                <a:srgbClr val="333333"/>
              </a:solidFill>
              <a:latin typeface="inter-regular"/>
            </a:endParaRPr>
          </a:p>
          <a:p>
            <a:pPr marL="342900" indent="-342900">
              <a:buFont typeface="Wingdings" panose="05000000000000000000" pitchFamily="2" charset="2"/>
              <a:buChar char="§"/>
            </a:pPr>
            <a:endParaRPr lang="en-US" sz="2000" dirty="0">
              <a:solidFill>
                <a:srgbClr val="333333"/>
              </a:solidFill>
              <a:latin typeface="inter-regular"/>
            </a:endParaRPr>
          </a:p>
          <a:p>
            <a:pPr marL="342900" indent="-342900">
              <a:buFont typeface="Wingdings" panose="05000000000000000000" pitchFamily="2" charset="2"/>
              <a:buChar char="§"/>
            </a:pPr>
            <a:endParaRPr lang="en-US" sz="2000" dirty="0">
              <a:solidFill>
                <a:srgbClr val="333333"/>
              </a:solidFill>
              <a:latin typeface="inter-regular"/>
            </a:endParaRPr>
          </a:p>
          <a:p>
            <a:pPr marL="342900" indent="-342900">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euclid_circular_a"/>
              </a:rPr>
              <a:t>To use vectors, we need to include the </a:t>
            </a:r>
            <a:r>
              <a:rPr kumimoji="0" lang="en-US" altLang="en-US" sz="2000" b="0" i="0" u="none" strike="noStrike" cap="none" normalizeH="0" baseline="0" dirty="0">
                <a:ln>
                  <a:noFill/>
                </a:ln>
                <a:solidFill>
                  <a:srgbClr val="FF0000"/>
                </a:solidFill>
                <a:effectLst/>
                <a:latin typeface="euclid_circular_a"/>
              </a:rPr>
              <a:t>#include &lt;vector&gt; </a:t>
            </a:r>
            <a:r>
              <a:rPr kumimoji="0" lang="en-US" altLang="en-US" sz="2000" b="0" i="0" u="none" strike="noStrike" cap="none" normalizeH="0" baseline="0" dirty="0">
                <a:ln>
                  <a:noFill/>
                </a:ln>
                <a:solidFill>
                  <a:schemeClr val="tx1"/>
                </a:solidFill>
                <a:effectLst/>
                <a:latin typeface="euclid_circular_a"/>
              </a:rPr>
              <a:t>header file in our program.</a:t>
            </a:r>
            <a:r>
              <a:rPr kumimoji="0" lang="en-US" altLang="en-US" sz="2000" b="0" i="0" u="none" strike="noStrike" cap="none" normalizeH="0" baseline="0" dirty="0">
                <a:ln>
                  <a:noFill/>
                </a:ln>
                <a:solidFill>
                  <a:schemeClr val="tx1"/>
                </a:solidFill>
                <a:effectLst/>
              </a:rPr>
              <a:t> </a:t>
            </a:r>
          </a:p>
          <a:p>
            <a:pPr marL="342900" indent="-342900">
              <a:buFont typeface="Wingdings" panose="05000000000000000000" pitchFamily="2" charset="2"/>
              <a:buChar char="§"/>
            </a:pPr>
            <a:endParaRPr lang="en-US" altLang="en-US" sz="2000" dirty="0"/>
          </a:p>
          <a:p>
            <a:pPr marL="342900" indent="-342900">
              <a:buFont typeface="Wingdings" panose="05000000000000000000" pitchFamily="2" charset="2"/>
              <a:buChar char="§"/>
            </a:pPr>
            <a:endParaRPr kumimoji="0" lang="en-US" altLang="en-US" sz="2000" b="0" i="0" u="none" strike="noStrike" cap="none" normalizeH="0" baseline="0" dirty="0">
              <a:ln>
                <a:noFill/>
              </a:ln>
              <a:solidFill>
                <a:schemeClr val="tx1"/>
              </a:solidFill>
              <a:effectLst/>
            </a:endParaRPr>
          </a:p>
          <a:p>
            <a:pPr marL="342900" indent="-342900">
              <a:buFont typeface="Wingdings" panose="05000000000000000000" pitchFamily="2" charset="2"/>
              <a:buChar char="§"/>
            </a:pPr>
            <a:endParaRPr lang="en-US" altLang="en-US" sz="2000" dirty="0"/>
          </a:p>
          <a:p>
            <a:pPr marL="342900" indent="-342900">
              <a:buFont typeface="Wingdings" panose="05000000000000000000" pitchFamily="2" charset="2"/>
              <a:buChar char="§"/>
            </a:pPr>
            <a:endParaRPr kumimoji="0" lang="en-US" altLang="en-US" sz="2000" b="0" i="0" u="none" strike="noStrike" cap="none" normalizeH="0" baseline="0" dirty="0">
              <a:ln>
                <a:noFill/>
              </a:ln>
              <a:solidFill>
                <a:schemeClr val="tx1"/>
              </a:solidFill>
              <a:effectLst/>
            </a:endParaRPr>
          </a:p>
          <a:p>
            <a:pPr marL="342900" indent="-342900">
              <a:buFont typeface="Wingdings" panose="05000000000000000000" pitchFamily="2" charset="2"/>
              <a:buChar char="§"/>
            </a:pPr>
            <a:endParaRPr kumimoji="0" lang="en-US" altLang="en-US" sz="2000" b="0" i="0" u="none" strike="noStrike" cap="none" normalizeH="0" baseline="0" dirty="0">
              <a:ln>
                <a:noFill/>
              </a:ln>
              <a:solidFill>
                <a:schemeClr val="tx1"/>
              </a:solidFill>
              <a:effectLst/>
            </a:endParaRPr>
          </a:p>
          <a:p>
            <a:pPr marL="342900" indent="-342900">
              <a:buFont typeface="Wingdings" panose="05000000000000000000" pitchFamily="2" charset="2"/>
              <a:buChar char="§"/>
            </a:pPr>
            <a:endParaRPr lang="en-US" sz="2000" dirty="0">
              <a:solidFill>
                <a:srgbClr val="333333"/>
              </a:solidFill>
              <a:latin typeface="inter-regular"/>
            </a:endParaRPr>
          </a:p>
        </p:txBody>
      </p:sp>
      <p:sp>
        <p:nvSpPr>
          <p:cNvPr id="27" name="TextBox 26">
            <a:extLst>
              <a:ext uri="{FF2B5EF4-FFF2-40B4-BE49-F238E27FC236}">
                <a16:creationId xmlns:a16="http://schemas.microsoft.com/office/drawing/2014/main" id="{784E8DDE-0643-9BDD-FDF1-4B5145C319BE}"/>
              </a:ext>
            </a:extLst>
          </p:cNvPr>
          <p:cNvSpPr txBox="1"/>
          <p:nvPr/>
        </p:nvSpPr>
        <p:spPr>
          <a:xfrm>
            <a:off x="6564312" y="636482"/>
            <a:ext cx="6869113" cy="5416868"/>
          </a:xfrm>
          <a:prstGeom prst="rect">
            <a:avLst/>
          </a:prstGeom>
          <a:solidFill>
            <a:schemeClr val="accent3">
              <a:lumMod val="20000"/>
              <a:lumOff val="80000"/>
            </a:schemeClr>
          </a:solidFill>
        </p:spPr>
        <p:txBody>
          <a:bodyPr wrap="square">
            <a:spAutoFit/>
          </a:bodyPr>
          <a:lstStyle/>
          <a:p>
            <a:pPr algn="l"/>
            <a:r>
              <a:rPr lang="en-US" sz="2400" b="1" i="0" u="sng" dirty="0">
                <a:solidFill>
                  <a:srgbClr val="25265E"/>
                </a:solidFill>
                <a:effectLst/>
                <a:latin typeface="euclid_circular_a"/>
              </a:rPr>
              <a:t>C++ Vector Declaration</a:t>
            </a:r>
          </a:p>
          <a:p>
            <a:pPr algn="l"/>
            <a:endParaRPr lang="en-US" sz="1600" b="1" dirty="0">
              <a:solidFill>
                <a:srgbClr val="25265E"/>
              </a:solidFill>
              <a:latin typeface="euclid_circular_a"/>
            </a:endParaRPr>
          </a:p>
          <a:p>
            <a:r>
              <a:rPr lang="nl-NL" sz="2000" dirty="0"/>
              <a:t>Syntax:   </a:t>
            </a:r>
          </a:p>
          <a:p>
            <a:pPr lvl="1"/>
            <a:r>
              <a:rPr lang="nl-NL" sz="2400" dirty="0">
                <a:highlight>
                  <a:srgbClr val="FFFF00"/>
                </a:highlight>
              </a:rPr>
              <a:t>  vector&lt;T&gt; vector_name;</a:t>
            </a:r>
          </a:p>
          <a:p>
            <a:endParaRPr lang="nl-NL" sz="2000" dirty="0"/>
          </a:p>
          <a:p>
            <a:r>
              <a:rPr lang="nl-NL" sz="2000" dirty="0"/>
              <a:t>Ex.     </a:t>
            </a:r>
          </a:p>
          <a:p>
            <a:r>
              <a:rPr lang="nl-NL" sz="2400" dirty="0">
                <a:highlight>
                  <a:srgbClr val="FFFF00"/>
                </a:highlight>
              </a:rPr>
              <a:t>Vector declaration with out size:</a:t>
            </a:r>
          </a:p>
          <a:p>
            <a:endParaRPr lang="nl-NL" sz="2400" dirty="0">
              <a:highlight>
                <a:srgbClr val="FFFF00"/>
              </a:highlight>
            </a:endParaRPr>
          </a:p>
          <a:p>
            <a:r>
              <a:rPr lang="nl-NL" sz="2400" dirty="0">
                <a:highlight>
                  <a:srgbClr val="00FF00"/>
                </a:highlight>
              </a:rPr>
              <a:t>vector&lt;int&gt; num;</a:t>
            </a:r>
          </a:p>
          <a:p>
            <a:pPr lvl="1"/>
            <a:r>
              <a:rPr lang="en-US" sz="2000" b="0" i="0" dirty="0">
                <a:effectLst/>
                <a:latin typeface="euclid_circular_a"/>
              </a:rPr>
              <a:t>vector can grow dynamically so it is not necessary to define size</a:t>
            </a:r>
          </a:p>
          <a:p>
            <a:pPr lvl="1"/>
            <a:endParaRPr lang="en-US" sz="2000" dirty="0">
              <a:highlight>
                <a:srgbClr val="FFFF00"/>
              </a:highlight>
              <a:latin typeface="euclid_circular_a"/>
            </a:endParaRPr>
          </a:p>
          <a:p>
            <a:pPr marL="0" lvl="1"/>
            <a:r>
              <a:rPr lang="nl-NL" sz="2400" dirty="0">
                <a:highlight>
                  <a:srgbClr val="FFFF00"/>
                </a:highlight>
              </a:rPr>
              <a:t>Vector decleratino with size:</a:t>
            </a:r>
          </a:p>
          <a:p>
            <a:pPr marL="0" lvl="1"/>
            <a:endParaRPr lang="en-US" sz="2400" dirty="0">
              <a:highlight>
                <a:srgbClr val="FFFF00"/>
              </a:highlight>
            </a:endParaRPr>
          </a:p>
          <a:p>
            <a:pPr marL="0" lvl="1"/>
            <a:r>
              <a:rPr lang="en-US" sz="2400" dirty="0">
                <a:highlight>
                  <a:srgbClr val="00FFFF"/>
                </a:highlight>
              </a:rPr>
              <a:t>vector&lt;int&gt; grades(10);.</a:t>
            </a:r>
          </a:p>
          <a:p>
            <a:pPr algn="l"/>
            <a:endParaRPr lang="en-US" sz="1600" b="1" i="0" dirty="0">
              <a:solidFill>
                <a:srgbClr val="25265E"/>
              </a:solidFill>
              <a:effectLst/>
              <a:latin typeface="euclid_circular_a"/>
            </a:endParaRPr>
          </a:p>
        </p:txBody>
      </p:sp>
      <p:pic>
        <p:nvPicPr>
          <p:cNvPr id="4" name="Picture 3">
            <a:extLst>
              <a:ext uri="{FF2B5EF4-FFF2-40B4-BE49-F238E27FC236}">
                <a16:creationId xmlns:a16="http://schemas.microsoft.com/office/drawing/2014/main" id="{078D1641-578F-886E-DE1B-3D44B0466CAF}"/>
              </a:ext>
            </a:extLst>
          </p:cNvPr>
          <p:cNvPicPr>
            <a:picLocks noChangeAspect="1"/>
          </p:cNvPicPr>
          <p:nvPr/>
        </p:nvPicPr>
        <p:blipFill>
          <a:blip r:embed="rId2"/>
          <a:stretch>
            <a:fillRect/>
          </a:stretch>
        </p:blipFill>
        <p:spPr>
          <a:xfrm>
            <a:off x="286977" y="3473450"/>
            <a:ext cx="5982114" cy="1028700"/>
          </a:xfrm>
          <a:prstGeom prst="rect">
            <a:avLst/>
          </a:prstGeom>
        </p:spPr>
      </p:pic>
      <p:pic>
        <p:nvPicPr>
          <p:cNvPr id="7" name="Picture 6">
            <a:extLst>
              <a:ext uri="{FF2B5EF4-FFF2-40B4-BE49-F238E27FC236}">
                <a16:creationId xmlns:a16="http://schemas.microsoft.com/office/drawing/2014/main" id="{DE9608E9-003E-0D57-AAF5-78D13361A08A}"/>
              </a:ext>
            </a:extLst>
          </p:cNvPr>
          <p:cNvPicPr>
            <a:picLocks noChangeAspect="1"/>
          </p:cNvPicPr>
          <p:nvPr/>
        </p:nvPicPr>
        <p:blipFill>
          <a:blip r:embed="rId3"/>
          <a:stretch>
            <a:fillRect/>
          </a:stretch>
        </p:blipFill>
        <p:spPr>
          <a:xfrm>
            <a:off x="163255" y="2953771"/>
            <a:ext cx="5810614" cy="824479"/>
          </a:xfrm>
          <a:prstGeom prst="rect">
            <a:avLst/>
          </a:prstGeom>
        </p:spPr>
      </p:pic>
      <p:pic>
        <p:nvPicPr>
          <p:cNvPr id="8" name="Picture 7">
            <a:extLst>
              <a:ext uri="{FF2B5EF4-FFF2-40B4-BE49-F238E27FC236}">
                <a16:creationId xmlns:a16="http://schemas.microsoft.com/office/drawing/2014/main" id="{3BE64150-95FC-5617-8687-8D5AD216A28F}"/>
              </a:ext>
            </a:extLst>
          </p:cNvPr>
          <p:cNvPicPr>
            <a:picLocks noChangeAspect="1"/>
          </p:cNvPicPr>
          <p:nvPr/>
        </p:nvPicPr>
        <p:blipFill>
          <a:blip r:embed="rId4"/>
          <a:stretch>
            <a:fillRect/>
          </a:stretch>
        </p:blipFill>
        <p:spPr>
          <a:xfrm>
            <a:off x="1001712" y="5835650"/>
            <a:ext cx="3810000" cy="116133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247D0F-79E1-B29C-59F4-F40467648C6B}"/>
              </a:ext>
            </a:extLst>
          </p:cNvPr>
          <p:cNvSpPr txBox="1"/>
          <p:nvPr/>
        </p:nvSpPr>
        <p:spPr>
          <a:xfrm>
            <a:off x="6931252" y="611082"/>
            <a:ext cx="6436532" cy="6740307"/>
          </a:xfrm>
          <a:prstGeom prst="rect">
            <a:avLst/>
          </a:prstGeom>
          <a:noFill/>
          <a:ln>
            <a:solidFill>
              <a:schemeClr val="tx1"/>
            </a:solidFill>
          </a:ln>
        </p:spPr>
        <p:txBody>
          <a:bodyPr wrap="square">
            <a:spAutoFit/>
          </a:bodyPr>
          <a:lstStyle/>
          <a:p>
            <a:pPr lvl="1"/>
            <a:r>
              <a:rPr lang="en-US" sz="2400" dirty="0"/>
              <a:t>#include &lt;iostream&gt;</a:t>
            </a:r>
          </a:p>
          <a:p>
            <a:pPr lvl="1"/>
            <a:r>
              <a:rPr lang="en-US" sz="2400" b="1" dirty="0">
                <a:solidFill>
                  <a:srgbClr val="FF0000"/>
                </a:solidFill>
                <a:highlight>
                  <a:srgbClr val="FFFF00"/>
                </a:highlight>
              </a:rPr>
              <a:t>#include &lt;vector&gt;</a:t>
            </a:r>
          </a:p>
          <a:p>
            <a:pPr lvl="1"/>
            <a:r>
              <a:rPr lang="en-US" sz="2400" dirty="0"/>
              <a:t>using namespace std;</a:t>
            </a:r>
          </a:p>
          <a:p>
            <a:pPr lvl="1"/>
            <a:r>
              <a:rPr lang="en-US" sz="2400" dirty="0"/>
              <a:t>int main() {</a:t>
            </a:r>
          </a:p>
          <a:p>
            <a:pPr lvl="1"/>
            <a:r>
              <a:rPr lang="en-US" sz="2400" dirty="0"/>
              <a:t>    // Declaration of a vector of integers</a:t>
            </a:r>
          </a:p>
          <a:p>
            <a:pPr lvl="1"/>
            <a:r>
              <a:rPr lang="en-US" sz="2400" dirty="0"/>
              <a:t>    </a:t>
            </a:r>
            <a:r>
              <a:rPr lang="en-US" sz="2400" b="1" dirty="0">
                <a:solidFill>
                  <a:srgbClr val="FF0000"/>
                </a:solidFill>
                <a:highlight>
                  <a:srgbClr val="FFFF00"/>
                </a:highlight>
              </a:rPr>
              <a:t>vector&lt;int&gt; </a:t>
            </a:r>
            <a:r>
              <a:rPr lang="en-US" sz="2400" b="1" dirty="0" err="1">
                <a:solidFill>
                  <a:srgbClr val="FF0000"/>
                </a:solidFill>
                <a:highlight>
                  <a:srgbClr val="FFFF00"/>
                </a:highlight>
              </a:rPr>
              <a:t>myVector</a:t>
            </a:r>
            <a:r>
              <a:rPr lang="en-US" sz="2400" b="1" dirty="0">
                <a:solidFill>
                  <a:srgbClr val="FF0000"/>
                </a:solidFill>
                <a:highlight>
                  <a:srgbClr val="FFFF00"/>
                </a:highlight>
              </a:rPr>
              <a:t>;</a:t>
            </a:r>
          </a:p>
          <a:p>
            <a:pPr lvl="1"/>
            <a:r>
              <a:rPr lang="en-US" sz="2400" dirty="0"/>
              <a:t>   </a:t>
            </a:r>
          </a:p>
          <a:p>
            <a:pPr lvl="1"/>
            <a:r>
              <a:rPr lang="en-US" sz="2400" dirty="0"/>
              <a:t> // Initialization of the vector with values</a:t>
            </a:r>
          </a:p>
          <a:p>
            <a:pPr lvl="1"/>
            <a:r>
              <a:rPr lang="en-US" sz="2400" dirty="0"/>
              <a:t>    </a:t>
            </a:r>
            <a:r>
              <a:rPr lang="en-US" sz="2400" b="1" dirty="0" err="1">
                <a:highlight>
                  <a:srgbClr val="FFFF00"/>
                </a:highlight>
              </a:rPr>
              <a:t>myVector</a:t>
            </a:r>
            <a:r>
              <a:rPr lang="en-US" sz="2400" b="1" dirty="0">
                <a:highlight>
                  <a:srgbClr val="FFFF00"/>
                </a:highlight>
              </a:rPr>
              <a:t> = {1, 2, 3, 4, 5};</a:t>
            </a:r>
          </a:p>
          <a:p>
            <a:pPr lvl="1"/>
            <a:r>
              <a:rPr lang="en-US" sz="2400" dirty="0"/>
              <a:t>    </a:t>
            </a:r>
          </a:p>
          <a:p>
            <a:pPr lvl="1"/>
            <a:r>
              <a:rPr lang="en-US" sz="2400" dirty="0">
                <a:solidFill>
                  <a:srgbClr val="FF0000"/>
                </a:solidFill>
              </a:rPr>
              <a:t>// Displaying the elements of the vector</a:t>
            </a:r>
          </a:p>
          <a:p>
            <a:pPr lvl="1"/>
            <a:r>
              <a:rPr lang="en-US" sz="2400" dirty="0"/>
              <a:t>    cout &lt;&lt; "Vector elements: ";</a:t>
            </a:r>
          </a:p>
          <a:p>
            <a:pPr lvl="1"/>
            <a:r>
              <a:rPr lang="en-US" sz="2400" dirty="0"/>
              <a:t>    for (int </a:t>
            </a:r>
            <a:r>
              <a:rPr lang="en-US" sz="2400" dirty="0" err="1"/>
              <a:t>i</a:t>
            </a:r>
            <a:r>
              <a:rPr lang="en-US" sz="2400" dirty="0"/>
              <a:t> = 0; </a:t>
            </a:r>
            <a:r>
              <a:rPr lang="en-US" sz="2400" dirty="0" err="1"/>
              <a:t>i</a:t>
            </a:r>
            <a:r>
              <a:rPr lang="en-US" sz="2400" dirty="0"/>
              <a:t> &lt; </a:t>
            </a:r>
            <a:r>
              <a:rPr lang="en-US" sz="2400" dirty="0" err="1"/>
              <a:t>myVector.size</a:t>
            </a:r>
            <a:r>
              <a:rPr lang="en-US" sz="2400" dirty="0"/>
              <a:t>(); ++</a:t>
            </a:r>
            <a:r>
              <a:rPr lang="en-US" sz="2400" dirty="0" err="1"/>
              <a:t>i</a:t>
            </a:r>
            <a:r>
              <a:rPr lang="en-US" sz="2400" dirty="0"/>
              <a:t>) {</a:t>
            </a:r>
          </a:p>
          <a:p>
            <a:pPr lvl="1"/>
            <a:r>
              <a:rPr lang="en-US" sz="2400" dirty="0">
                <a:highlight>
                  <a:srgbClr val="00FF00"/>
                </a:highlight>
              </a:rPr>
              <a:t>        cout &lt;&lt; </a:t>
            </a:r>
            <a:r>
              <a:rPr lang="en-US" sz="2400" b="1" dirty="0" err="1">
                <a:highlight>
                  <a:srgbClr val="00FF00"/>
                </a:highlight>
              </a:rPr>
              <a:t>myVector</a:t>
            </a:r>
            <a:r>
              <a:rPr lang="en-US" sz="2400" b="1" dirty="0">
                <a:highlight>
                  <a:srgbClr val="00FF00"/>
                </a:highlight>
              </a:rPr>
              <a:t>[</a:t>
            </a:r>
            <a:r>
              <a:rPr lang="en-US" sz="2400" b="1" dirty="0" err="1">
                <a:highlight>
                  <a:srgbClr val="00FF00"/>
                </a:highlight>
              </a:rPr>
              <a:t>i</a:t>
            </a:r>
            <a:r>
              <a:rPr lang="en-US" sz="2400" b="1" dirty="0">
                <a:highlight>
                  <a:srgbClr val="00FF00"/>
                </a:highlight>
              </a:rPr>
              <a:t>]</a:t>
            </a:r>
            <a:r>
              <a:rPr lang="en-US" sz="2400" dirty="0">
                <a:highlight>
                  <a:srgbClr val="00FF00"/>
                </a:highlight>
              </a:rPr>
              <a:t> &lt;&lt; " ";</a:t>
            </a:r>
          </a:p>
          <a:p>
            <a:pPr lvl="1"/>
            <a:r>
              <a:rPr lang="en-US" sz="2400" dirty="0"/>
              <a:t>    }</a:t>
            </a:r>
          </a:p>
          <a:p>
            <a:pPr lvl="1"/>
            <a:endParaRPr lang="en-US" sz="2400" dirty="0"/>
          </a:p>
          <a:p>
            <a:pPr lvl="1"/>
            <a:r>
              <a:rPr lang="en-US" sz="2400" dirty="0"/>
              <a:t>    return 0;</a:t>
            </a:r>
          </a:p>
          <a:p>
            <a:pPr lvl="1"/>
            <a:r>
              <a:rPr lang="en-US" sz="2400" dirty="0"/>
              <a:t>}</a:t>
            </a:r>
          </a:p>
        </p:txBody>
      </p:sp>
      <p:sp>
        <p:nvSpPr>
          <p:cNvPr id="6" name="TextBox 5">
            <a:extLst>
              <a:ext uri="{FF2B5EF4-FFF2-40B4-BE49-F238E27FC236}">
                <a16:creationId xmlns:a16="http://schemas.microsoft.com/office/drawing/2014/main" id="{689F7E06-2623-0532-D9C4-0507F47DA725}"/>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spc="-10" dirty="0">
                <a:solidFill>
                  <a:srgbClr val="FF0000"/>
                </a:solidFill>
              </a:rPr>
              <a:t>Vector Declaration and Initialization in C++</a:t>
            </a:r>
            <a:endParaRPr lang="en-US" sz="2000" b="1" kern="0" spc="15" dirty="0">
              <a:solidFill>
                <a:srgbClr val="FF0000"/>
              </a:solidFill>
            </a:endParaRPr>
          </a:p>
        </p:txBody>
      </p:sp>
      <p:sp>
        <p:nvSpPr>
          <p:cNvPr id="9" name="TextBox 8">
            <a:extLst>
              <a:ext uri="{FF2B5EF4-FFF2-40B4-BE49-F238E27FC236}">
                <a16:creationId xmlns:a16="http://schemas.microsoft.com/office/drawing/2014/main" id="{B051B30F-6CD5-F0C3-FE8E-B3C3B6B1551F}"/>
              </a:ext>
            </a:extLst>
          </p:cNvPr>
          <p:cNvSpPr txBox="1"/>
          <p:nvPr/>
        </p:nvSpPr>
        <p:spPr>
          <a:xfrm>
            <a:off x="62139" y="611082"/>
            <a:ext cx="6869113" cy="6801862"/>
          </a:xfrm>
          <a:prstGeom prst="rect">
            <a:avLst/>
          </a:prstGeom>
          <a:solidFill>
            <a:schemeClr val="accent3">
              <a:lumMod val="20000"/>
              <a:lumOff val="80000"/>
            </a:schemeClr>
          </a:solidFill>
        </p:spPr>
        <p:txBody>
          <a:bodyPr wrap="square">
            <a:spAutoFit/>
          </a:bodyPr>
          <a:lstStyle/>
          <a:p>
            <a:pPr algn="l"/>
            <a:r>
              <a:rPr lang="en-US" sz="2000" b="1" u="sng" dirty="0">
                <a:solidFill>
                  <a:srgbClr val="25265E"/>
                </a:solidFill>
                <a:latin typeface="euclid_circular_a"/>
              </a:rPr>
              <a:t>VECTOR DECLARATION AND  INITIALIZATION:</a:t>
            </a:r>
            <a:endParaRPr lang="en-US" sz="2000" b="1" i="0" u="sng" dirty="0">
              <a:solidFill>
                <a:srgbClr val="25265E"/>
              </a:solidFill>
              <a:effectLst/>
              <a:latin typeface="euclid_circular_a"/>
            </a:endParaRPr>
          </a:p>
          <a:p>
            <a:pPr algn="l"/>
            <a:r>
              <a:rPr lang="nl-NL" dirty="0"/>
              <a:t>  </a:t>
            </a:r>
          </a:p>
          <a:p>
            <a:pPr algn="l"/>
            <a:endParaRPr lang="nl-NL" dirty="0"/>
          </a:p>
          <a:p>
            <a:r>
              <a:rPr lang="en-US" sz="2000" b="1" dirty="0">
                <a:solidFill>
                  <a:srgbClr val="FF0000"/>
                </a:solidFill>
              </a:rPr>
              <a:t>vector&lt;int&gt; </a:t>
            </a:r>
            <a:r>
              <a:rPr lang="en-US" sz="2000" b="1" dirty="0" err="1">
                <a:solidFill>
                  <a:srgbClr val="FF0000"/>
                </a:solidFill>
              </a:rPr>
              <a:t>myVector</a:t>
            </a:r>
            <a:r>
              <a:rPr lang="en-US" sz="2000" b="1" dirty="0">
                <a:solidFill>
                  <a:srgbClr val="FF0000"/>
                </a:solidFill>
              </a:rPr>
              <a:t>;  //with out size</a:t>
            </a:r>
          </a:p>
          <a:p>
            <a:r>
              <a:rPr lang="en-US" sz="2000" b="1" dirty="0"/>
              <a:t>   </a:t>
            </a:r>
            <a:r>
              <a:rPr lang="en-US" sz="2000" b="1" dirty="0" err="1"/>
              <a:t>myVector</a:t>
            </a:r>
            <a:r>
              <a:rPr lang="en-US" sz="2000" b="1" dirty="0"/>
              <a:t> = {1, 2, 3, 4, 5}; //initialization</a:t>
            </a:r>
          </a:p>
          <a:p>
            <a:endParaRPr lang="nl-NL" sz="2000" dirty="0"/>
          </a:p>
          <a:p>
            <a:endParaRPr lang="nl-NL" sz="2000" dirty="0"/>
          </a:p>
          <a:p>
            <a:endParaRPr lang="nl-NL" sz="2000" dirty="0"/>
          </a:p>
          <a:p>
            <a:pPr marL="0" lvl="1"/>
            <a:r>
              <a:rPr lang="en-US" sz="2000" b="1" dirty="0"/>
              <a:t>vector&lt;int&gt; </a:t>
            </a:r>
            <a:r>
              <a:rPr lang="en-US" sz="2000" b="1" dirty="0" err="1"/>
              <a:t>myVector</a:t>
            </a:r>
            <a:r>
              <a:rPr lang="en-US" sz="2000" b="1" dirty="0"/>
              <a:t>(10);</a:t>
            </a:r>
          </a:p>
          <a:p>
            <a:pPr marL="0" lvl="1"/>
            <a:r>
              <a:rPr lang="en-US" sz="2000" dirty="0">
                <a:solidFill>
                  <a:srgbClr val="FF0000"/>
                </a:solidFill>
              </a:rPr>
              <a:t>                        // Creates a vector with size 5</a:t>
            </a:r>
            <a:endParaRPr lang="en-US" sz="2000" b="1" i="0" dirty="0">
              <a:solidFill>
                <a:srgbClr val="25265E"/>
              </a:solidFill>
              <a:effectLst/>
              <a:latin typeface="euclid_circular_a"/>
            </a:endParaRPr>
          </a:p>
          <a:p>
            <a:r>
              <a:rPr lang="en-US" sz="2000" b="1" i="0" dirty="0">
                <a:solidFill>
                  <a:srgbClr val="25265E"/>
                </a:solidFill>
                <a:effectLst/>
                <a:latin typeface="euclid_circular_a"/>
              </a:rPr>
              <a:t>   </a:t>
            </a:r>
            <a:r>
              <a:rPr lang="en-US" sz="2000" b="1" i="0" dirty="0" err="1">
                <a:solidFill>
                  <a:srgbClr val="25265E"/>
                </a:solidFill>
                <a:effectLst/>
                <a:latin typeface="euclid_circular_a"/>
              </a:rPr>
              <a:t>myVector</a:t>
            </a:r>
            <a:r>
              <a:rPr lang="en-US" sz="2000" b="1" i="0" dirty="0">
                <a:solidFill>
                  <a:srgbClr val="25265E"/>
                </a:solidFill>
                <a:effectLst/>
                <a:latin typeface="euclid_circular_a"/>
              </a:rPr>
              <a:t> = {1, 2, 3, 4, 5};</a:t>
            </a:r>
            <a:r>
              <a:rPr lang="en-US" sz="2000" b="1" dirty="0"/>
              <a:t> //initialization</a:t>
            </a:r>
            <a:endParaRPr lang="en-US" sz="2000" b="1" i="0" dirty="0">
              <a:solidFill>
                <a:srgbClr val="25265E"/>
              </a:solidFill>
              <a:effectLst/>
              <a:latin typeface="euclid_circular_a"/>
            </a:endParaRPr>
          </a:p>
          <a:p>
            <a:pPr algn="l"/>
            <a:endParaRPr lang="en-US" sz="2000" b="1" dirty="0">
              <a:solidFill>
                <a:srgbClr val="25265E"/>
              </a:solidFill>
              <a:latin typeface="euclid_circular_a"/>
            </a:endParaRPr>
          </a:p>
          <a:p>
            <a:pPr algn="l"/>
            <a:endParaRPr lang="en-US" sz="2000" b="1" dirty="0">
              <a:solidFill>
                <a:srgbClr val="25265E"/>
              </a:solidFill>
              <a:latin typeface="euclid_circular_a"/>
            </a:endParaRPr>
          </a:p>
          <a:p>
            <a:pPr algn="l"/>
            <a:r>
              <a:rPr lang="en-US" sz="2000" b="1" i="0" u="sng" dirty="0">
                <a:solidFill>
                  <a:srgbClr val="FF0000"/>
                </a:solidFill>
                <a:effectLst/>
                <a:latin typeface="euclid_circular_a"/>
              </a:rPr>
              <a:t>ACCESSING ELEMENT OF THE VECTOR:</a:t>
            </a:r>
          </a:p>
          <a:p>
            <a:pPr algn="l"/>
            <a:endParaRPr lang="en-US" sz="2000" b="1" i="0" u="sng" dirty="0">
              <a:solidFill>
                <a:srgbClr val="25265E"/>
              </a:solidFill>
              <a:effectLst/>
              <a:latin typeface="euclid_circular_a"/>
            </a:endParaRPr>
          </a:p>
          <a:p>
            <a:pPr algn="l"/>
            <a:r>
              <a:rPr lang="en-US" sz="2000" b="1" dirty="0">
                <a:solidFill>
                  <a:srgbClr val="25265E"/>
                </a:solidFill>
                <a:latin typeface="euclid_circular_a"/>
              </a:rPr>
              <a:t>To access the element of the vector, use index:</a:t>
            </a:r>
          </a:p>
          <a:p>
            <a:pPr algn="l"/>
            <a:r>
              <a:rPr lang="en-US" sz="2000" b="1" dirty="0">
                <a:solidFill>
                  <a:srgbClr val="25265E"/>
                </a:solidFill>
                <a:latin typeface="euclid_circular_a"/>
              </a:rPr>
              <a:t>              </a:t>
            </a:r>
            <a:r>
              <a:rPr lang="en-US" sz="2000" b="1" dirty="0" err="1">
                <a:solidFill>
                  <a:srgbClr val="25265E"/>
                </a:solidFill>
                <a:latin typeface="euclid_circular_a"/>
              </a:rPr>
              <a:t>myVector</a:t>
            </a:r>
            <a:r>
              <a:rPr lang="en-US" sz="2000" b="1" dirty="0">
                <a:solidFill>
                  <a:srgbClr val="25265E"/>
                </a:solidFill>
                <a:latin typeface="euclid_circular_a"/>
              </a:rPr>
              <a:t>[</a:t>
            </a:r>
            <a:r>
              <a:rPr lang="en-US" sz="2000" b="1" dirty="0" err="1">
                <a:solidFill>
                  <a:srgbClr val="25265E"/>
                </a:solidFill>
                <a:latin typeface="euclid_circular_a"/>
              </a:rPr>
              <a:t>i</a:t>
            </a:r>
            <a:r>
              <a:rPr lang="en-US" sz="2000" b="1" dirty="0">
                <a:solidFill>
                  <a:srgbClr val="25265E"/>
                </a:solidFill>
                <a:latin typeface="euclid_circular_a"/>
              </a:rPr>
              <a:t>].</a:t>
            </a:r>
          </a:p>
          <a:p>
            <a:pPr algn="l"/>
            <a:endParaRPr lang="en-US" sz="2000" b="1" dirty="0">
              <a:solidFill>
                <a:srgbClr val="25265E"/>
              </a:solidFill>
              <a:latin typeface="euclid_circular_a"/>
            </a:endParaRPr>
          </a:p>
          <a:p>
            <a:pPr algn="l"/>
            <a:endParaRPr lang="en-US" sz="2000" b="1" dirty="0">
              <a:solidFill>
                <a:srgbClr val="25265E"/>
              </a:solidFill>
              <a:latin typeface="euclid_circular_a"/>
            </a:endParaRPr>
          </a:p>
          <a:p>
            <a:pPr algn="l"/>
            <a:r>
              <a:rPr lang="en-US" sz="2000" b="1" dirty="0">
                <a:solidFill>
                  <a:srgbClr val="25265E"/>
                </a:solidFill>
                <a:latin typeface="euclid_circular_a"/>
              </a:rPr>
              <a:t>Starting index=0 and ending index </a:t>
            </a:r>
            <a:r>
              <a:rPr lang="en-US" sz="2000" b="1" dirty="0" err="1">
                <a:solidFill>
                  <a:srgbClr val="25265E"/>
                </a:solidFill>
                <a:latin typeface="euclid_circular_a"/>
              </a:rPr>
              <a:t>myVector.size</a:t>
            </a:r>
            <a:r>
              <a:rPr lang="en-US" sz="2000" b="1" dirty="0">
                <a:solidFill>
                  <a:srgbClr val="25265E"/>
                </a:solidFill>
                <a:latin typeface="euclid_circular_a"/>
              </a:rPr>
              <a:t>()</a:t>
            </a:r>
          </a:p>
          <a:p>
            <a:pPr algn="l"/>
            <a:endParaRPr lang="en-US" sz="2000" b="1" dirty="0">
              <a:solidFill>
                <a:srgbClr val="25265E"/>
              </a:solidFill>
              <a:latin typeface="euclid_circular_a"/>
            </a:endParaRPr>
          </a:p>
          <a:p>
            <a:pPr algn="l"/>
            <a:endParaRPr lang="en-US" sz="2000" b="1" dirty="0">
              <a:solidFill>
                <a:srgbClr val="25265E"/>
              </a:solidFill>
              <a:latin typeface="euclid_circular_a"/>
            </a:endParaRPr>
          </a:p>
        </p:txBody>
      </p:sp>
    </p:spTree>
    <p:extLst>
      <p:ext uri="{BB962C8B-B14F-4D97-AF65-F5344CB8AC3E}">
        <p14:creationId xmlns:p14="http://schemas.microsoft.com/office/powerpoint/2010/main" val="1079015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247D0F-79E1-B29C-59F4-F40467648C6B}"/>
              </a:ext>
            </a:extLst>
          </p:cNvPr>
          <p:cNvSpPr txBox="1"/>
          <p:nvPr/>
        </p:nvSpPr>
        <p:spPr>
          <a:xfrm>
            <a:off x="6488111" y="611082"/>
            <a:ext cx="6945313" cy="6740307"/>
          </a:xfrm>
          <a:prstGeom prst="rect">
            <a:avLst/>
          </a:prstGeom>
          <a:solidFill>
            <a:schemeClr val="accent2">
              <a:lumMod val="20000"/>
              <a:lumOff val="80000"/>
            </a:schemeClr>
          </a:solidFill>
          <a:ln>
            <a:solidFill>
              <a:schemeClr val="tx1"/>
            </a:solidFill>
          </a:ln>
        </p:spPr>
        <p:txBody>
          <a:bodyPr wrap="square">
            <a:spAutoFit/>
          </a:bodyPr>
          <a:lstStyle/>
          <a:p>
            <a:r>
              <a:rPr lang="en-US" sz="2400" dirty="0"/>
              <a:t>#include &lt;vector&gt;</a:t>
            </a:r>
          </a:p>
          <a:p>
            <a:r>
              <a:rPr lang="en-US" sz="2400" dirty="0"/>
              <a:t>int main() {</a:t>
            </a:r>
          </a:p>
          <a:p>
            <a:r>
              <a:rPr lang="en-US" sz="2400" dirty="0"/>
              <a:t>    </a:t>
            </a:r>
            <a:r>
              <a:rPr lang="en-US" sz="2400" dirty="0">
                <a:solidFill>
                  <a:srgbClr val="FF0000"/>
                </a:solidFill>
                <a:highlight>
                  <a:srgbClr val="FFFF00"/>
                </a:highlight>
              </a:rPr>
              <a:t>vector&lt;int&gt; vector1 = {1, 2, 3, 4, 5};</a:t>
            </a:r>
          </a:p>
          <a:p>
            <a:r>
              <a:rPr lang="en-US" sz="2400" dirty="0">
                <a:highlight>
                  <a:srgbClr val="00FF00"/>
                </a:highlight>
              </a:rPr>
              <a:t>   // Uniform initialization</a:t>
            </a:r>
          </a:p>
          <a:p>
            <a:r>
              <a:rPr lang="en-US" sz="2400" dirty="0">
                <a:highlight>
                  <a:srgbClr val="00FF00"/>
                </a:highlight>
              </a:rPr>
              <a:t>  vector&lt;int&gt; vector2 {1, 2, 3, 4, 5};  </a:t>
            </a:r>
          </a:p>
          <a:p>
            <a:r>
              <a:rPr lang="en-US" sz="2400" dirty="0">
                <a:highlight>
                  <a:srgbClr val="00FFFF"/>
                </a:highlight>
              </a:rPr>
              <a:t>  vector&lt;int&gt; vector3(5, 12);</a:t>
            </a:r>
          </a:p>
          <a:p>
            <a:r>
              <a:rPr lang="en-US" sz="2400" dirty="0"/>
              <a:t>    cout &lt;&lt; "Vector1 elements: ";</a:t>
            </a:r>
          </a:p>
          <a:p>
            <a:r>
              <a:rPr lang="en-US" sz="2400" dirty="0"/>
              <a:t>    for (int </a:t>
            </a:r>
            <a:r>
              <a:rPr lang="en-US" sz="2400" dirty="0" err="1"/>
              <a:t>i</a:t>
            </a:r>
            <a:r>
              <a:rPr lang="en-US" sz="2400" dirty="0"/>
              <a:t> = 0; </a:t>
            </a:r>
            <a:r>
              <a:rPr lang="en-US" sz="2400" dirty="0" err="1"/>
              <a:t>i</a:t>
            </a:r>
            <a:r>
              <a:rPr lang="en-US" sz="2400" dirty="0"/>
              <a:t> &lt; vector1.size(); ++</a:t>
            </a:r>
            <a:r>
              <a:rPr lang="en-US" sz="2400" dirty="0" err="1"/>
              <a:t>i</a:t>
            </a:r>
            <a:r>
              <a:rPr lang="en-US" sz="2400" dirty="0"/>
              <a:t>) {</a:t>
            </a:r>
          </a:p>
          <a:p>
            <a:r>
              <a:rPr lang="en-US" sz="2400" dirty="0"/>
              <a:t>        cout &lt;&lt; vector1[</a:t>
            </a:r>
            <a:r>
              <a:rPr lang="en-US" sz="2400" dirty="0" err="1"/>
              <a:t>i</a:t>
            </a:r>
            <a:r>
              <a:rPr lang="en-US" sz="2400" dirty="0"/>
              <a:t>] &lt;&lt; " ";     }</a:t>
            </a:r>
          </a:p>
          <a:p>
            <a:r>
              <a:rPr lang="en-US" sz="2400" dirty="0"/>
              <a:t>    cout &lt;&lt; " \n Vector2 elements: ";</a:t>
            </a:r>
          </a:p>
          <a:p>
            <a:r>
              <a:rPr lang="en-US" sz="2400" dirty="0"/>
              <a:t>    for (int </a:t>
            </a:r>
            <a:r>
              <a:rPr lang="en-US" sz="2400" dirty="0" err="1"/>
              <a:t>i</a:t>
            </a:r>
            <a:r>
              <a:rPr lang="en-US" sz="2400" dirty="0"/>
              <a:t> = 0; </a:t>
            </a:r>
            <a:r>
              <a:rPr lang="en-US" sz="2400" dirty="0" err="1"/>
              <a:t>i</a:t>
            </a:r>
            <a:r>
              <a:rPr lang="en-US" sz="2400" dirty="0"/>
              <a:t> &lt; vector2.size(); ++</a:t>
            </a:r>
            <a:r>
              <a:rPr lang="en-US" sz="2400" dirty="0" err="1"/>
              <a:t>i</a:t>
            </a:r>
            <a:r>
              <a:rPr lang="en-US" sz="2400" dirty="0"/>
              <a:t>) {</a:t>
            </a:r>
          </a:p>
          <a:p>
            <a:r>
              <a:rPr lang="en-US" sz="2400" dirty="0"/>
              <a:t>        cout &lt;&lt; vector2[</a:t>
            </a:r>
            <a:r>
              <a:rPr lang="en-US" sz="2400" dirty="0" err="1"/>
              <a:t>i</a:t>
            </a:r>
            <a:r>
              <a:rPr lang="en-US" sz="2400" dirty="0"/>
              <a:t>] &lt;&lt; " ";</a:t>
            </a:r>
          </a:p>
          <a:p>
            <a:r>
              <a:rPr lang="en-US" sz="2400" dirty="0"/>
              <a:t>    }</a:t>
            </a:r>
          </a:p>
          <a:p>
            <a:r>
              <a:rPr lang="en-US" sz="2400" dirty="0"/>
              <a:t>     cout &lt;&lt; " \n Vector3 elements: ";</a:t>
            </a:r>
          </a:p>
          <a:p>
            <a:r>
              <a:rPr lang="en-US" sz="2400" dirty="0"/>
              <a:t>	for (int </a:t>
            </a:r>
            <a:r>
              <a:rPr lang="en-US" sz="2400" dirty="0" err="1"/>
              <a:t>i</a:t>
            </a:r>
            <a:r>
              <a:rPr lang="en-US" sz="2400" dirty="0"/>
              <a:t> = 0; </a:t>
            </a:r>
            <a:r>
              <a:rPr lang="en-US" sz="2400" dirty="0" err="1"/>
              <a:t>i</a:t>
            </a:r>
            <a:r>
              <a:rPr lang="en-US" sz="2400" dirty="0"/>
              <a:t> &lt; vector3.size(); ++</a:t>
            </a:r>
            <a:r>
              <a:rPr lang="en-US" sz="2400" dirty="0" err="1"/>
              <a:t>i</a:t>
            </a:r>
            <a:r>
              <a:rPr lang="en-US" sz="2400" dirty="0"/>
              <a:t>) {</a:t>
            </a:r>
          </a:p>
          <a:p>
            <a:r>
              <a:rPr lang="en-US" sz="2400" dirty="0"/>
              <a:t>        cout &lt;&lt; vector3[</a:t>
            </a:r>
            <a:r>
              <a:rPr lang="en-US" sz="2400" dirty="0" err="1"/>
              <a:t>i</a:t>
            </a:r>
            <a:r>
              <a:rPr lang="en-US" sz="2400" dirty="0"/>
              <a:t>] &lt;&lt; " ";     }</a:t>
            </a:r>
          </a:p>
          <a:p>
            <a:r>
              <a:rPr lang="en-US" sz="2400" dirty="0"/>
              <a:t>return 0;</a:t>
            </a:r>
          </a:p>
          <a:p>
            <a:r>
              <a:rPr lang="en-US" sz="2400" dirty="0"/>
              <a:t>}</a:t>
            </a:r>
          </a:p>
        </p:txBody>
      </p:sp>
      <p:sp>
        <p:nvSpPr>
          <p:cNvPr id="6" name="TextBox 5">
            <a:extLst>
              <a:ext uri="{FF2B5EF4-FFF2-40B4-BE49-F238E27FC236}">
                <a16:creationId xmlns:a16="http://schemas.microsoft.com/office/drawing/2014/main" id="{689F7E06-2623-0532-D9C4-0507F47DA725}"/>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spc="-10" dirty="0">
                <a:solidFill>
                  <a:srgbClr val="FF0000"/>
                </a:solidFill>
              </a:rPr>
              <a:t>Vector Declaration and Initialization in C++</a:t>
            </a:r>
            <a:endParaRPr lang="en-US" sz="2000" b="1" kern="0" spc="15" dirty="0">
              <a:solidFill>
                <a:srgbClr val="FF0000"/>
              </a:solidFill>
            </a:endParaRPr>
          </a:p>
        </p:txBody>
      </p:sp>
      <p:sp>
        <p:nvSpPr>
          <p:cNvPr id="9" name="TextBox 8">
            <a:extLst>
              <a:ext uri="{FF2B5EF4-FFF2-40B4-BE49-F238E27FC236}">
                <a16:creationId xmlns:a16="http://schemas.microsoft.com/office/drawing/2014/main" id="{B051B30F-6CD5-F0C3-FE8E-B3C3B6B1551F}"/>
              </a:ext>
            </a:extLst>
          </p:cNvPr>
          <p:cNvSpPr txBox="1"/>
          <p:nvPr/>
        </p:nvSpPr>
        <p:spPr>
          <a:xfrm>
            <a:off x="62139" y="611082"/>
            <a:ext cx="6425973" cy="6740307"/>
          </a:xfrm>
          <a:prstGeom prst="rect">
            <a:avLst/>
          </a:prstGeom>
          <a:solidFill>
            <a:schemeClr val="accent3">
              <a:lumMod val="20000"/>
              <a:lumOff val="80000"/>
            </a:schemeClr>
          </a:solidFill>
        </p:spPr>
        <p:txBody>
          <a:bodyPr wrap="square">
            <a:spAutoFit/>
          </a:bodyPr>
          <a:lstStyle/>
          <a:p>
            <a:pPr algn="l"/>
            <a:r>
              <a:rPr lang="en-US" sz="2400" b="1" i="0" u="sng" dirty="0">
                <a:solidFill>
                  <a:srgbClr val="25265E"/>
                </a:solidFill>
                <a:effectLst/>
                <a:latin typeface="euclid_circular_a"/>
              </a:rPr>
              <a:t>C++ VECTOR INITIALIZATION</a:t>
            </a:r>
          </a:p>
          <a:p>
            <a:pPr algn="l"/>
            <a:endParaRPr lang="en-US" sz="2400" b="1" dirty="0">
              <a:solidFill>
                <a:srgbClr val="25265E"/>
              </a:solidFill>
              <a:latin typeface="euclid_circular_a"/>
            </a:endParaRPr>
          </a:p>
          <a:p>
            <a:pPr algn="l"/>
            <a:r>
              <a:rPr lang="en-US" sz="2400" b="1" i="0" dirty="0">
                <a:solidFill>
                  <a:srgbClr val="25265E"/>
                </a:solidFill>
                <a:effectLst/>
                <a:latin typeface="euclid_circular_a"/>
              </a:rPr>
              <a:t>// Initializer list</a:t>
            </a:r>
          </a:p>
          <a:p>
            <a:pPr algn="l"/>
            <a:r>
              <a:rPr lang="en-US" sz="2400" b="1" i="0" dirty="0">
                <a:solidFill>
                  <a:srgbClr val="25265E"/>
                </a:solidFill>
                <a:effectLst/>
                <a:highlight>
                  <a:srgbClr val="00FFFF"/>
                </a:highlight>
                <a:latin typeface="euclid_circular_a"/>
              </a:rPr>
              <a:t>vector&lt;int&gt; vector1 = {1, 2, 3, 4, 5};</a:t>
            </a:r>
          </a:p>
          <a:p>
            <a:pPr algn="l"/>
            <a:endParaRPr lang="en-US" sz="2400" b="1" dirty="0">
              <a:solidFill>
                <a:srgbClr val="25265E"/>
              </a:solidFill>
              <a:latin typeface="euclid_circular_a"/>
            </a:endParaRPr>
          </a:p>
          <a:p>
            <a:pPr algn="l"/>
            <a:r>
              <a:rPr lang="en-US" sz="2400" b="1" i="0" dirty="0">
                <a:solidFill>
                  <a:srgbClr val="25265E"/>
                </a:solidFill>
                <a:effectLst/>
                <a:latin typeface="euclid_circular_a"/>
              </a:rPr>
              <a:t>// Uniform initialization</a:t>
            </a:r>
          </a:p>
          <a:p>
            <a:pPr algn="l"/>
            <a:r>
              <a:rPr lang="en-US" sz="2400" b="1" i="0" dirty="0">
                <a:solidFill>
                  <a:srgbClr val="25265E"/>
                </a:solidFill>
                <a:effectLst/>
                <a:highlight>
                  <a:srgbClr val="00FFFF"/>
                </a:highlight>
                <a:latin typeface="euclid_circular_a"/>
              </a:rPr>
              <a:t>vector&lt;int&gt; vector2 {1, 2, 3, 4, 5};</a:t>
            </a:r>
          </a:p>
          <a:p>
            <a:pPr algn="l"/>
            <a:endParaRPr lang="en-US" sz="2400" b="1" dirty="0">
              <a:solidFill>
                <a:srgbClr val="25265E"/>
              </a:solidFill>
              <a:latin typeface="euclid_circular_a"/>
            </a:endParaRPr>
          </a:p>
          <a:p>
            <a:pPr algn="l"/>
            <a:endParaRPr lang="en-US" sz="2400" b="1" dirty="0">
              <a:solidFill>
                <a:srgbClr val="25265E"/>
              </a:solidFill>
              <a:latin typeface="euclid_circular_a"/>
            </a:endParaRPr>
          </a:p>
          <a:p>
            <a:pPr algn="l"/>
            <a:r>
              <a:rPr lang="en-US" sz="2400" b="1" i="0" dirty="0">
                <a:solidFill>
                  <a:srgbClr val="25265E"/>
                </a:solidFill>
                <a:effectLst/>
                <a:highlight>
                  <a:srgbClr val="FFFF00"/>
                </a:highlight>
                <a:latin typeface="euclid_circular_a"/>
              </a:rPr>
              <a:t>vector&lt;int&gt; vector3(5, 12);</a:t>
            </a:r>
          </a:p>
          <a:p>
            <a:pPr lvl="1"/>
            <a:r>
              <a:rPr lang="en-US" sz="2400" b="0" i="0" dirty="0">
                <a:effectLst/>
                <a:latin typeface="euclid_circular_a"/>
              </a:rPr>
              <a:t>Here, </a:t>
            </a:r>
            <a:r>
              <a:rPr lang="en-US" sz="2400" b="1" i="0" dirty="0">
                <a:effectLst/>
                <a:latin typeface="euclid_circular_a"/>
              </a:rPr>
              <a:t>5</a:t>
            </a:r>
            <a:r>
              <a:rPr lang="en-US" sz="2400" b="0" i="0" dirty="0">
                <a:effectLst/>
                <a:latin typeface="euclid_circular_a"/>
              </a:rPr>
              <a:t> is the size of the vector and </a:t>
            </a:r>
            <a:r>
              <a:rPr lang="en-US" sz="2400" b="1" i="0" dirty="0">
                <a:effectLst/>
                <a:latin typeface="euclid_circular_a"/>
              </a:rPr>
              <a:t>12</a:t>
            </a:r>
            <a:r>
              <a:rPr lang="en-US" sz="2400" b="0" i="0" dirty="0">
                <a:effectLst/>
                <a:latin typeface="euclid_circular_a"/>
              </a:rPr>
              <a:t> is the value.</a:t>
            </a:r>
            <a:endParaRPr lang="en-US" sz="2400" b="1" dirty="0">
              <a:solidFill>
                <a:srgbClr val="25265E"/>
              </a:solidFill>
              <a:latin typeface="euclid_circular_a"/>
            </a:endParaRPr>
          </a:p>
          <a:p>
            <a:pPr algn="l"/>
            <a:endParaRPr lang="en-US" sz="2400" b="1" i="0" dirty="0">
              <a:solidFill>
                <a:srgbClr val="25265E"/>
              </a:solidFill>
              <a:effectLst/>
              <a:latin typeface="euclid_circular_a"/>
            </a:endParaRPr>
          </a:p>
          <a:p>
            <a:pPr algn="l"/>
            <a:r>
              <a:rPr lang="en-US" sz="2400" b="1" i="0" dirty="0">
                <a:solidFill>
                  <a:srgbClr val="25265E"/>
                </a:solidFill>
                <a:effectLst/>
                <a:latin typeface="euclid_circular_a"/>
              </a:rPr>
              <a:t>This code creates an int vector with size 5 and initializes the vector with the value of 12. So, the vector is equivalent to</a:t>
            </a:r>
          </a:p>
          <a:p>
            <a:pPr algn="l"/>
            <a:endParaRPr lang="en-US" sz="2400" b="1" i="0" dirty="0">
              <a:solidFill>
                <a:srgbClr val="25265E"/>
              </a:solidFill>
              <a:effectLst/>
              <a:latin typeface="euclid_circular_a"/>
            </a:endParaRPr>
          </a:p>
          <a:p>
            <a:pPr algn="l"/>
            <a:r>
              <a:rPr lang="en-US" sz="2400" b="1" i="0" dirty="0">
                <a:solidFill>
                  <a:srgbClr val="25265E"/>
                </a:solidFill>
                <a:effectLst/>
                <a:highlight>
                  <a:srgbClr val="FFFF00"/>
                </a:highlight>
                <a:latin typeface="euclid_circular_a"/>
              </a:rPr>
              <a:t>vector&lt;int&gt; vector3 = {12, 12, 12, 12, 12};</a:t>
            </a:r>
          </a:p>
        </p:txBody>
      </p:sp>
    </p:spTree>
    <p:extLst>
      <p:ext uri="{BB962C8B-B14F-4D97-AF65-F5344CB8AC3E}">
        <p14:creationId xmlns:p14="http://schemas.microsoft.com/office/powerpoint/2010/main" val="746085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94EE4F-EBF4-2C1D-BC06-CE987EEB375D}"/>
              </a:ext>
            </a:extLst>
          </p:cNvPr>
          <p:cNvSpPr txBox="1"/>
          <p:nvPr/>
        </p:nvSpPr>
        <p:spPr>
          <a:xfrm>
            <a:off x="0" y="0"/>
            <a:ext cx="13433425" cy="584775"/>
          </a:xfrm>
          <a:prstGeom prst="rect">
            <a:avLst/>
          </a:prstGeom>
          <a:solidFill>
            <a:schemeClr val="accent1">
              <a:lumMod val="20000"/>
              <a:lumOff val="80000"/>
            </a:schemeClr>
          </a:solidFill>
        </p:spPr>
        <p:txBody>
          <a:bodyPr wrap="square" rtlCol="0">
            <a:spAutoFit/>
          </a:bodyPr>
          <a:lstStyle/>
          <a:p>
            <a:pPr marL="12700" algn="ctr">
              <a:spcBef>
                <a:spcPts val="125"/>
              </a:spcBef>
            </a:pPr>
            <a:r>
              <a:rPr lang="en-US" sz="3200" b="1" kern="0" spc="-10" dirty="0">
                <a:solidFill>
                  <a:srgbClr val="FF0000"/>
                </a:solidFill>
              </a:rPr>
              <a:t>Methods of Vector class- </a:t>
            </a:r>
            <a:r>
              <a:rPr lang="en-US" sz="3200" b="1" kern="0" spc="-10" dirty="0" err="1">
                <a:solidFill>
                  <a:srgbClr val="FF0000"/>
                </a:solidFill>
              </a:rPr>
              <a:t>push_back</a:t>
            </a:r>
            <a:r>
              <a:rPr lang="en-US" sz="3200" b="1" kern="0" spc="-10" dirty="0">
                <a:solidFill>
                  <a:srgbClr val="FF0000"/>
                </a:solidFill>
              </a:rPr>
              <a:t>() and </a:t>
            </a:r>
            <a:r>
              <a:rPr lang="en-US" sz="3200" b="1" kern="0" spc="-10" dirty="0" err="1">
                <a:solidFill>
                  <a:srgbClr val="FF0000"/>
                </a:solidFill>
              </a:rPr>
              <a:t>pop_back</a:t>
            </a:r>
            <a:r>
              <a:rPr lang="en-US" sz="3200" b="1" kern="0" spc="-10" dirty="0">
                <a:solidFill>
                  <a:srgbClr val="FF0000"/>
                </a:solidFill>
              </a:rPr>
              <a:t>()</a:t>
            </a:r>
            <a:endParaRPr lang="en-US" sz="2000" b="1" kern="0" spc="15" dirty="0">
              <a:solidFill>
                <a:srgbClr val="FF0000"/>
              </a:solidFill>
            </a:endParaRPr>
          </a:p>
        </p:txBody>
      </p:sp>
      <p:sp>
        <p:nvSpPr>
          <p:cNvPr id="15" name="TextBox 14">
            <a:extLst>
              <a:ext uri="{FF2B5EF4-FFF2-40B4-BE49-F238E27FC236}">
                <a16:creationId xmlns:a16="http://schemas.microsoft.com/office/drawing/2014/main" id="{E8FF0886-1D99-FF17-2CCF-E0841E25DEE3}"/>
              </a:ext>
            </a:extLst>
          </p:cNvPr>
          <p:cNvSpPr txBox="1"/>
          <p:nvPr/>
        </p:nvSpPr>
        <p:spPr>
          <a:xfrm>
            <a:off x="1589" y="616525"/>
            <a:ext cx="6486523" cy="6709529"/>
          </a:xfrm>
          <a:prstGeom prst="rect">
            <a:avLst/>
          </a:prstGeom>
          <a:noFill/>
        </p:spPr>
        <p:txBody>
          <a:bodyPr wrap="square">
            <a:spAutoFit/>
          </a:bodyPr>
          <a:lstStyle/>
          <a:p>
            <a:r>
              <a:rPr lang="en-US" sz="2400" b="1" u="sng" dirty="0"/>
              <a:t>Adding Elements to a Vector</a:t>
            </a:r>
          </a:p>
          <a:p>
            <a:r>
              <a:rPr lang="en-US" sz="2400" b="1" dirty="0" err="1">
                <a:solidFill>
                  <a:srgbClr val="FF0000"/>
                </a:solidFill>
                <a:highlight>
                  <a:srgbClr val="FFFF00"/>
                </a:highlight>
              </a:rPr>
              <a:t>push_back</a:t>
            </a:r>
            <a:r>
              <a:rPr lang="en-US" sz="2400" b="1" dirty="0">
                <a:solidFill>
                  <a:srgbClr val="FF0000"/>
                </a:solidFill>
                <a:highlight>
                  <a:srgbClr val="FFFF00"/>
                </a:highlight>
              </a:rPr>
              <a:t>(value):</a:t>
            </a:r>
          </a:p>
          <a:p>
            <a:pPr lvl="1"/>
            <a:r>
              <a:rPr lang="en-US" b="1" dirty="0"/>
              <a:t>Adds an element to the end of the vector</a:t>
            </a:r>
            <a:r>
              <a:rPr lang="en-US" dirty="0"/>
              <a:t>.</a:t>
            </a:r>
          </a:p>
          <a:p>
            <a:r>
              <a:rPr lang="en-US" dirty="0" err="1">
                <a:highlight>
                  <a:srgbClr val="00FFFF"/>
                </a:highlight>
              </a:rPr>
              <a:t>myVector.push_back</a:t>
            </a:r>
            <a:r>
              <a:rPr lang="en-US" dirty="0">
                <a:highlight>
                  <a:srgbClr val="00FFFF"/>
                </a:highlight>
              </a:rPr>
              <a:t>(6);  // Vector becomes {1, 2, 3, 4, 5, 6} </a:t>
            </a:r>
          </a:p>
          <a:p>
            <a:endParaRPr lang="en-US" dirty="0"/>
          </a:p>
          <a:p>
            <a:endParaRPr lang="en-US" dirty="0"/>
          </a:p>
          <a:p>
            <a:endParaRPr lang="en-US" dirty="0"/>
          </a:p>
          <a:p>
            <a:endParaRPr lang="en-US" dirty="0"/>
          </a:p>
          <a:p>
            <a:endParaRPr lang="en-US" dirty="0"/>
          </a:p>
          <a:p>
            <a:endParaRPr lang="en-US" b="1" dirty="0"/>
          </a:p>
          <a:p>
            <a:r>
              <a:rPr lang="en-US" sz="2400" b="1" u="sng" dirty="0"/>
              <a:t>Deleting Element from  a Vector</a:t>
            </a:r>
          </a:p>
          <a:p>
            <a:endParaRPr lang="en-US" b="1" dirty="0"/>
          </a:p>
          <a:p>
            <a:r>
              <a:rPr lang="en-US" sz="2400" b="1" dirty="0" err="1">
                <a:highlight>
                  <a:srgbClr val="FFFF00"/>
                </a:highlight>
              </a:rPr>
              <a:t>pop_back</a:t>
            </a:r>
            <a:r>
              <a:rPr lang="en-US" sz="2400" b="1" dirty="0">
                <a:highlight>
                  <a:srgbClr val="FFFF00"/>
                </a:highlight>
              </a:rPr>
              <a:t>():</a:t>
            </a:r>
          </a:p>
          <a:p>
            <a:pPr lvl="1"/>
            <a:r>
              <a:rPr lang="en-US" b="1" dirty="0"/>
              <a:t>Removes the last element from the vector.</a:t>
            </a:r>
          </a:p>
          <a:p>
            <a:r>
              <a:rPr lang="en-US" dirty="0" err="1">
                <a:highlight>
                  <a:srgbClr val="FFFF00"/>
                </a:highlight>
              </a:rPr>
              <a:t>myVector.pop_back</a:t>
            </a:r>
            <a:r>
              <a:rPr lang="en-US" dirty="0">
                <a:highlight>
                  <a:srgbClr val="FFFF00"/>
                </a:highlight>
              </a:rPr>
              <a:t>(); // Vector becomes {1, 2, 3, 4, 5}</a:t>
            </a:r>
          </a:p>
          <a:p>
            <a:endParaRPr lang="en-US" dirty="0"/>
          </a:p>
          <a:p>
            <a:endParaRPr lang="en-US" dirty="0"/>
          </a:p>
          <a:p>
            <a:r>
              <a:rPr lang="en-US" sz="2800" dirty="0">
                <a:highlight>
                  <a:srgbClr val="FFFF00"/>
                </a:highlight>
              </a:rPr>
              <a:t>size():</a:t>
            </a:r>
          </a:p>
          <a:p>
            <a:pPr lvl="1"/>
            <a:r>
              <a:rPr lang="en-US" b="1" dirty="0"/>
              <a:t>Returns the number of elements in the vector.</a:t>
            </a:r>
          </a:p>
          <a:p>
            <a:r>
              <a:rPr lang="en-US" dirty="0"/>
              <a:t> vector&lt;int&gt; </a:t>
            </a:r>
            <a:r>
              <a:rPr lang="en-US" dirty="0" err="1"/>
              <a:t>myVector</a:t>
            </a:r>
            <a:r>
              <a:rPr lang="en-US" dirty="0"/>
              <a:t> = {1, 2, 3, 4, 5}; </a:t>
            </a:r>
          </a:p>
          <a:p>
            <a:r>
              <a:rPr lang="en-US" dirty="0">
                <a:highlight>
                  <a:srgbClr val="FFFF00"/>
                </a:highlight>
              </a:rPr>
              <a:t>int size = </a:t>
            </a:r>
            <a:r>
              <a:rPr lang="en-US" dirty="0" err="1">
                <a:highlight>
                  <a:srgbClr val="FFFF00"/>
                </a:highlight>
              </a:rPr>
              <a:t>myVector.size</a:t>
            </a:r>
            <a:r>
              <a:rPr lang="en-US" dirty="0">
                <a:highlight>
                  <a:srgbClr val="FFFF00"/>
                </a:highlight>
              </a:rPr>
              <a:t>(); // size is 5 </a:t>
            </a:r>
          </a:p>
          <a:p>
            <a:endParaRPr lang="en-US" dirty="0"/>
          </a:p>
        </p:txBody>
      </p:sp>
      <p:sp>
        <p:nvSpPr>
          <p:cNvPr id="20" name="TextBox 19">
            <a:extLst>
              <a:ext uri="{FF2B5EF4-FFF2-40B4-BE49-F238E27FC236}">
                <a16:creationId xmlns:a16="http://schemas.microsoft.com/office/drawing/2014/main" id="{066404CB-28ED-3976-3BE0-F8B1D9DAE33D}"/>
              </a:ext>
            </a:extLst>
          </p:cNvPr>
          <p:cNvSpPr txBox="1"/>
          <p:nvPr/>
        </p:nvSpPr>
        <p:spPr>
          <a:xfrm>
            <a:off x="5954712" y="584775"/>
            <a:ext cx="7477124" cy="6740307"/>
          </a:xfrm>
          <a:prstGeom prst="rect">
            <a:avLst/>
          </a:prstGeom>
          <a:solidFill>
            <a:schemeClr val="accent2">
              <a:lumMod val="20000"/>
              <a:lumOff val="80000"/>
            </a:schemeClr>
          </a:solidFill>
        </p:spPr>
        <p:txBody>
          <a:bodyPr wrap="square">
            <a:spAutoFit/>
          </a:bodyPr>
          <a:lstStyle/>
          <a:p>
            <a:r>
              <a:rPr lang="en-US" dirty="0"/>
              <a:t>using namespace std;</a:t>
            </a:r>
          </a:p>
          <a:p>
            <a:r>
              <a:rPr lang="en-US" dirty="0"/>
              <a:t>int main() {</a:t>
            </a:r>
          </a:p>
          <a:p>
            <a:r>
              <a:rPr lang="en-US" sz="2000" dirty="0"/>
              <a:t>  </a:t>
            </a:r>
            <a:r>
              <a:rPr lang="en-US" sz="2000" b="1" dirty="0"/>
              <a:t> vector&lt;int&gt; </a:t>
            </a:r>
            <a:r>
              <a:rPr lang="en-US" sz="2000" b="1" dirty="0" err="1"/>
              <a:t>myVector</a:t>
            </a:r>
            <a:r>
              <a:rPr lang="en-US" sz="2000" b="1" dirty="0"/>
              <a:t>;</a:t>
            </a:r>
          </a:p>
          <a:p>
            <a:r>
              <a:rPr lang="en-US" b="1" dirty="0">
                <a:highlight>
                  <a:srgbClr val="FFFF00"/>
                </a:highlight>
              </a:rPr>
              <a:t>    </a:t>
            </a:r>
            <a:r>
              <a:rPr lang="en-US" b="1" dirty="0" err="1">
                <a:highlight>
                  <a:srgbClr val="FFFF00"/>
                </a:highlight>
              </a:rPr>
              <a:t>myVector.push_back</a:t>
            </a:r>
            <a:r>
              <a:rPr lang="en-US" b="1" dirty="0">
                <a:highlight>
                  <a:srgbClr val="FFFF00"/>
                </a:highlight>
              </a:rPr>
              <a:t>(10);  //Pushing elements into the vector</a:t>
            </a:r>
          </a:p>
          <a:p>
            <a:r>
              <a:rPr lang="en-US" b="1" dirty="0">
                <a:highlight>
                  <a:srgbClr val="FFFF00"/>
                </a:highlight>
              </a:rPr>
              <a:t>    </a:t>
            </a:r>
            <a:r>
              <a:rPr lang="en-US" b="1" dirty="0" err="1">
                <a:highlight>
                  <a:srgbClr val="FFFF00"/>
                </a:highlight>
              </a:rPr>
              <a:t>myVector.push_back</a:t>
            </a:r>
            <a:r>
              <a:rPr lang="en-US" b="1" dirty="0">
                <a:highlight>
                  <a:srgbClr val="FFFF00"/>
                </a:highlight>
              </a:rPr>
              <a:t>(20);</a:t>
            </a:r>
          </a:p>
          <a:p>
            <a:r>
              <a:rPr lang="en-US" b="1" dirty="0">
                <a:highlight>
                  <a:srgbClr val="FFFF00"/>
                </a:highlight>
              </a:rPr>
              <a:t>    </a:t>
            </a:r>
            <a:r>
              <a:rPr lang="en-US" b="1" dirty="0" err="1">
                <a:highlight>
                  <a:srgbClr val="FFFF00"/>
                </a:highlight>
              </a:rPr>
              <a:t>myVector.push_back</a:t>
            </a:r>
            <a:r>
              <a:rPr lang="en-US" b="1" dirty="0">
                <a:highlight>
                  <a:srgbClr val="FFFF00"/>
                </a:highlight>
              </a:rPr>
              <a:t>(30);</a:t>
            </a:r>
          </a:p>
          <a:p>
            <a:r>
              <a:rPr lang="en-US" dirty="0"/>
              <a:t>   </a:t>
            </a:r>
          </a:p>
          <a:p>
            <a:r>
              <a:rPr lang="en-US" dirty="0"/>
              <a:t> // Displaying the vector after </a:t>
            </a:r>
            <a:r>
              <a:rPr lang="en-US" dirty="0" err="1"/>
              <a:t>push_back</a:t>
            </a:r>
            <a:r>
              <a:rPr lang="en-US" dirty="0"/>
              <a:t>()</a:t>
            </a:r>
          </a:p>
          <a:p>
            <a:r>
              <a:rPr lang="en-US" dirty="0"/>
              <a:t>    cout &lt;&lt; "Vector after </a:t>
            </a:r>
            <a:r>
              <a:rPr lang="en-US" dirty="0" err="1"/>
              <a:t>push_back</a:t>
            </a:r>
            <a:r>
              <a:rPr lang="en-US" dirty="0"/>
              <a:t>(): ";</a:t>
            </a:r>
          </a:p>
          <a:p>
            <a:r>
              <a:rPr lang="en-US" b="1" dirty="0"/>
              <a:t>    for (int </a:t>
            </a:r>
            <a:r>
              <a:rPr lang="en-US" b="1" dirty="0" err="1"/>
              <a:t>i</a:t>
            </a:r>
            <a:r>
              <a:rPr lang="en-US" b="1" dirty="0"/>
              <a:t> = 0; </a:t>
            </a:r>
            <a:r>
              <a:rPr lang="en-US" b="1" dirty="0" err="1"/>
              <a:t>i</a:t>
            </a:r>
            <a:r>
              <a:rPr lang="en-US" b="1" dirty="0"/>
              <a:t> &lt; </a:t>
            </a:r>
            <a:r>
              <a:rPr lang="en-US" b="1" dirty="0" err="1"/>
              <a:t>myVector.size</a:t>
            </a:r>
            <a:r>
              <a:rPr lang="en-US" b="1" dirty="0"/>
              <a:t>(); ++</a:t>
            </a:r>
            <a:r>
              <a:rPr lang="en-US" b="1" dirty="0" err="1"/>
              <a:t>i</a:t>
            </a:r>
            <a:r>
              <a:rPr lang="en-US" b="1" dirty="0"/>
              <a:t>) </a:t>
            </a:r>
          </a:p>
          <a:p>
            <a:r>
              <a:rPr lang="en-US" b="1" dirty="0"/>
              <a:t>    {</a:t>
            </a:r>
          </a:p>
          <a:p>
            <a:r>
              <a:rPr lang="en-US" dirty="0"/>
              <a:t>        cout &lt;&lt; </a:t>
            </a:r>
            <a:r>
              <a:rPr lang="en-US" dirty="0" err="1"/>
              <a:t>myVector</a:t>
            </a:r>
            <a:r>
              <a:rPr lang="en-US" dirty="0"/>
              <a:t>[</a:t>
            </a:r>
            <a:r>
              <a:rPr lang="en-US" dirty="0" err="1"/>
              <a:t>i</a:t>
            </a:r>
            <a:r>
              <a:rPr lang="en-US" dirty="0"/>
              <a:t>] &lt;&lt; " ";</a:t>
            </a:r>
          </a:p>
          <a:p>
            <a:r>
              <a:rPr lang="en-US" dirty="0"/>
              <a:t>    }</a:t>
            </a:r>
          </a:p>
          <a:p>
            <a:r>
              <a:rPr lang="en-US" dirty="0"/>
              <a:t>    cout &lt;&lt; </a:t>
            </a:r>
            <a:r>
              <a:rPr lang="en-US" dirty="0" err="1"/>
              <a:t>endl</a:t>
            </a:r>
            <a:r>
              <a:rPr lang="en-US" dirty="0"/>
              <a:t>;</a:t>
            </a:r>
          </a:p>
          <a:p>
            <a:r>
              <a:rPr lang="en-US" dirty="0"/>
              <a:t>    // Popping the last element from the vector</a:t>
            </a:r>
          </a:p>
          <a:p>
            <a:r>
              <a:rPr lang="en-US" dirty="0"/>
              <a:t>    </a:t>
            </a:r>
            <a:r>
              <a:rPr lang="en-US" b="1" dirty="0" err="1">
                <a:highlight>
                  <a:srgbClr val="00FF00"/>
                </a:highlight>
              </a:rPr>
              <a:t>myVector.pop_back</a:t>
            </a:r>
            <a:r>
              <a:rPr lang="en-US" b="1" dirty="0">
                <a:highlight>
                  <a:srgbClr val="00FF00"/>
                </a:highlight>
              </a:rPr>
              <a:t>();</a:t>
            </a:r>
          </a:p>
          <a:p>
            <a:r>
              <a:rPr lang="en-US" dirty="0"/>
              <a:t>    // Displaying the vector after </a:t>
            </a:r>
            <a:r>
              <a:rPr lang="en-US" dirty="0" err="1"/>
              <a:t>pop_back</a:t>
            </a:r>
            <a:r>
              <a:rPr lang="en-US" dirty="0"/>
              <a:t>()</a:t>
            </a:r>
          </a:p>
          <a:p>
            <a:r>
              <a:rPr lang="en-US" dirty="0"/>
              <a:t>    cout &lt;&lt; "Vector after </a:t>
            </a:r>
            <a:r>
              <a:rPr lang="en-US" dirty="0" err="1"/>
              <a:t>pop_back</a:t>
            </a:r>
            <a:r>
              <a:rPr lang="en-US" dirty="0"/>
              <a:t>(): ";</a:t>
            </a:r>
          </a:p>
          <a:p>
            <a:r>
              <a:rPr lang="en-US" dirty="0"/>
              <a:t>    for (int </a:t>
            </a:r>
            <a:r>
              <a:rPr lang="en-US" dirty="0" err="1"/>
              <a:t>i</a:t>
            </a:r>
            <a:r>
              <a:rPr lang="en-US" dirty="0"/>
              <a:t> = 0; </a:t>
            </a:r>
            <a:r>
              <a:rPr lang="en-US" dirty="0" err="1"/>
              <a:t>i</a:t>
            </a:r>
            <a:r>
              <a:rPr lang="en-US" dirty="0"/>
              <a:t> &lt; </a:t>
            </a:r>
            <a:r>
              <a:rPr lang="en-US" dirty="0" err="1"/>
              <a:t>myVector.size</a:t>
            </a:r>
            <a:r>
              <a:rPr lang="en-US" dirty="0"/>
              <a:t>(); ++</a:t>
            </a:r>
            <a:r>
              <a:rPr lang="en-US" dirty="0" err="1"/>
              <a:t>i</a:t>
            </a:r>
            <a:r>
              <a:rPr lang="en-US" dirty="0"/>
              <a:t>) {</a:t>
            </a:r>
          </a:p>
          <a:p>
            <a:r>
              <a:rPr lang="en-US" dirty="0"/>
              <a:t>        cout &lt;&lt; </a:t>
            </a:r>
            <a:r>
              <a:rPr lang="en-US" dirty="0" err="1"/>
              <a:t>myVector</a:t>
            </a:r>
            <a:r>
              <a:rPr lang="en-US" dirty="0"/>
              <a:t>[</a:t>
            </a:r>
            <a:r>
              <a:rPr lang="en-US" dirty="0" err="1"/>
              <a:t>i</a:t>
            </a:r>
            <a:r>
              <a:rPr lang="en-US" dirty="0"/>
              <a:t>] &lt;&lt; " ";</a:t>
            </a:r>
          </a:p>
          <a:p>
            <a:r>
              <a:rPr lang="en-US" dirty="0"/>
              <a:t>    }</a:t>
            </a:r>
          </a:p>
          <a:p>
            <a:r>
              <a:rPr lang="en-US" dirty="0"/>
              <a:t>    cout &lt;&lt; </a:t>
            </a:r>
            <a:r>
              <a:rPr lang="en-US" dirty="0" err="1"/>
              <a:t>endl</a:t>
            </a:r>
            <a:r>
              <a:rPr lang="en-US" dirty="0"/>
              <a:t>;</a:t>
            </a:r>
          </a:p>
          <a:p>
            <a:r>
              <a:rPr lang="en-US" dirty="0"/>
              <a:t>    return 0;</a:t>
            </a:r>
          </a:p>
          <a:p>
            <a:r>
              <a:rPr lang="en-US" dirty="0"/>
              <a:t>}</a:t>
            </a:r>
          </a:p>
        </p:txBody>
      </p:sp>
      <p:pic>
        <p:nvPicPr>
          <p:cNvPr id="24" name="Picture 23">
            <a:extLst>
              <a:ext uri="{FF2B5EF4-FFF2-40B4-BE49-F238E27FC236}">
                <a16:creationId xmlns:a16="http://schemas.microsoft.com/office/drawing/2014/main" id="{52BAB4FD-0D3B-2E92-1FD7-FCCA5223AB96}"/>
              </a:ext>
            </a:extLst>
          </p:cNvPr>
          <p:cNvPicPr>
            <a:picLocks noChangeAspect="1"/>
          </p:cNvPicPr>
          <p:nvPr/>
        </p:nvPicPr>
        <p:blipFill rotWithShape="1">
          <a:blip r:embed="rId3"/>
          <a:srcRect t="26453" b="30260"/>
          <a:stretch/>
        </p:blipFill>
        <p:spPr>
          <a:xfrm>
            <a:off x="0" y="2036028"/>
            <a:ext cx="5177593" cy="1371600"/>
          </a:xfrm>
          <a:prstGeom prst="rect">
            <a:avLst/>
          </a:prstGeom>
        </p:spPr>
      </p:pic>
      <p:sp>
        <p:nvSpPr>
          <p:cNvPr id="25" name="TextBox 24">
            <a:extLst>
              <a:ext uri="{FF2B5EF4-FFF2-40B4-BE49-F238E27FC236}">
                <a16:creationId xmlns:a16="http://schemas.microsoft.com/office/drawing/2014/main" id="{2E95CD27-3DF6-7AFA-5902-338649B4B288}"/>
              </a:ext>
            </a:extLst>
          </p:cNvPr>
          <p:cNvSpPr txBox="1"/>
          <p:nvPr/>
        </p:nvSpPr>
        <p:spPr>
          <a:xfrm>
            <a:off x="4407074" y="2356524"/>
            <a:ext cx="1584088" cy="369332"/>
          </a:xfrm>
          <a:prstGeom prst="rect">
            <a:avLst/>
          </a:prstGeom>
          <a:noFill/>
        </p:spPr>
        <p:txBody>
          <a:bodyPr wrap="none" rtlCol="0">
            <a:spAutoFit/>
          </a:bodyPr>
          <a:lstStyle/>
          <a:p>
            <a:r>
              <a:rPr lang="en-US" b="1" dirty="0" err="1"/>
              <a:t>push_back</a:t>
            </a:r>
            <a:r>
              <a:rPr lang="en-US" b="1" dirty="0"/>
              <a:t>(70)</a:t>
            </a:r>
          </a:p>
        </p:txBody>
      </p:sp>
      <p:sp>
        <p:nvSpPr>
          <p:cNvPr id="26" name="TextBox 25">
            <a:extLst>
              <a:ext uri="{FF2B5EF4-FFF2-40B4-BE49-F238E27FC236}">
                <a16:creationId xmlns:a16="http://schemas.microsoft.com/office/drawing/2014/main" id="{D6EEECBF-8A7E-81A2-71FD-2F9FA202DC1F}"/>
              </a:ext>
            </a:extLst>
          </p:cNvPr>
          <p:cNvSpPr txBox="1"/>
          <p:nvPr/>
        </p:nvSpPr>
        <p:spPr>
          <a:xfrm>
            <a:off x="4369035" y="2855852"/>
            <a:ext cx="1311578" cy="369332"/>
          </a:xfrm>
          <a:prstGeom prst="rect">
            <a:avLst/>
          </a:prstGeom>
          <a:noFill/>
        </p:spPr>
        <p:txBody>
          <a:bodyPr wrap="none" rtlCol="0">
            <a:spAutoFit/>
          </a:bodyPr>
          <a:lstStyle/>
          <a:p>
            <a:r>
              <a:rPr lang="en-US" b="1" dirty="0" err="1"/>
              <a:t>pop_back</a:t>
            </a:r>
            <a:r>
              <a:rPr lang="en-US" b="1" dirty="0"/>
              <a:t>( )</a:t>
            </a:r>
          </a:p>
        </p:txBody>
      </p:sp>
      <p:sp>
        <p:nvSpPr>
          <p:cNvPr id="27" name="TextBox 26">
            <a:extLst>
              <a:ext uri="{FF2B5EF4-FFF2-40B4-BE49-F238E27FC236}">
                <a16:creationId xmlns:a16="http://schemas.microsoft.com/office/drawing/2014/main" id="{159AFCE8-C3C9-1BE9-3415-A856F485EBAD}"/>
              </a:ext>
            </a:extLst>
          </p:cNvPr>
          <p:cNvSpPr txBox="1"/>
          <p:nvPr/>
        </p:nvSpPr>
        <p:spPr>
          <a:xfrm>
            <a:off x="925512" y="2559050"/>
            <a:ext cx="3169424" cy="369332"/>
          </a:xfrm>
          <a:prstGeom prst="rect">
            <a:avLst/>
          </a:prstGeom>
          <a:noFill/>
        </p:spPr>
        <p:txBody>
          <a:bodyPr wrap="square" rtlCol="0">
            <a:spAutoFit/>
          </a:bodyPr>
          <a:lstStyle/>
          <a:p>
            <a:r>
              <a:rPr lang="en-US" dirty="0"/>
              <a:t>10       20       30     40     50      60</a:t>
            </a:r>
          </a:p>
        </p:txBody>
      </p:sp>
    </p:spTree>
    <p:extLst>
      <p:ext uri="{BB962C8B-B14F-4D97-AF65-F5344CB8AC3E}">
        <p14:creationId xmlns:p14="http://schemas.microsoft.com/office/powerpoint/2010/main" val="2338077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899</TotalTime>
  <Words>6692</Words>
  <Application>Microsoft Office PowerPoint</Application>
  <PresentationFormat>Custom</PresentationFormat>
  <Paragraphs>1063</Paragraphs>
  <Slides>32</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32</vt:i4>
      </vt:variant>
    </vt:vector>
  </HeadingPairs>
  <TitlesOfParts>
    <vt:vector size="45" baseType="lpstr">
      <vt:lpstr>__Source_Sans_Pro_fea366</vt:lpstr>
      <vt:lpstr>Arial</vt:lpstr>
      <vt:lpstr>Calibri</vt:lpstr>
      <vt:lpstr>Courier New</vt:lpstr>
      <vt:lpstr>erdana</vt:lpstr>
      <vt:lpstr>euclid_circular_a</vt:lpstr>
      <vt:lpstr>inter-regular</vt:lpstr>
      <vt:lpstr>Lucida Sans Unicode</vt:lpstr>
      <vt:lpstr>Microsoft Sans Serif</vt:lpstr>
      <vt:lpstr>Söhne</vt:lpstr>
      <vt:lpstr>Söhne Mono</vt:lpstr>
      <vt:lpstr>Wingdings</vt:lpstr>
      <vt:lpstr>Office Theme</vt:lpstr>
      <vt:lpstr>PowerPoint Presentation</vt:lpstr>
      <vt:lpstr>STL Features: Containers, Iterators, &amp;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stl.dvi</dc:title>
  <dc:creator>Naveen Kumar Reddy</dc:creator>
  <cp:lastModifiedBy>naveench</cp:lastModifiedBy>
  <cp:revision>87</cp:revision>
  <dcterms:created xsi:type="dcterms:W3CDTF">2023-11-21T02:34:31Z</dcterms:created>
  <dcterms:modified xsi:type="dcterms:W3CDTF">2023-11-29T04:39:26Z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2014-02-12T00:00:00Z</vt:filetime>
  </property>
  <property fmtid="{D5CDD505-2E9C-101B-9397-08002B2CF9AE}" pid="3" name="Creator">
    <vt:lpwstr>dvips\(k\) 5.991 Copyright 2011 Radical Eye Software</vt:lpwstr>
  </property>
  <property fmtid="{D5CDD505-2E9C-101B-9397-08002B2CF9AE}" pid="4" name="LastSaved">
    <vt:filetime>2023-11-21T00:00:00Z</vt:filetime>
  </property>
</Properties>
</file>