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5" r:id="rId2"/>
    <p:sldId id="366" r:id="rId3"/>
    <p:sldId id="367" r:id="rId4"/>
    <p:sldId id="372" r:id="rId5"/>
    <p:sldId id="375" r:id="rId6"/>
    <p:sldId id="368" r:id="rId7"/>
    <p:sldId id="369" r:id="rId8"/>
    <p:sldId id="374" r:id="rId9"/>
    <p:sldId id="373" r:id="rId10"/>
    <p:sldId id="370" r:id="rId11"/>
    <p:sldId id="371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D09E-F0A8-489C-99A0-CAE4FFBE332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2445-E28E-4349-A2A2-0CA40E4D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0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7713-C976-BC72-526A-286E5BD3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3C6D7-EC4F-A1EB-D8AE-1F41EC6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4B0B-0F3C-0287-8183-DFBAA4BD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9106-D171-1DB9-2848-881A89AB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BAEE-46B1-385F-8CE7-78E875C4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845D-8939-E2A5-136D-57771BE5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72C74-8C27-FD8E-B56C-8FAD4BD6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9C8A-3189-4CA2-16A9-A25724BC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8137-2DD4-EAB0-A36E-10BE2083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1521-EF85-982C-31B9-85D1FC81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B4F81-1F97-E2C9-75E0-414D1C55B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41A10-B846-4F70-8CA6-A35048FE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FCF6-D0EB-6041-57E3-4C9A66E1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528A-EEF3-F42E-7661-850F4543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13AA-4EC9-D2EE-5289-0C0199AE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55AA-4F49-2DB1-B7E7-F9B418C9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A725-6A9E-AD65-A924-B8841EBC0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BCDD-64E0-30E3-D3B7-9AD4B618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1DEC-0367-297E-A110-13889F8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B941-501A-1F07-895E-4621133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A683-DC8C-E990-9BED-F09BF5D1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BDAA-856F-E32D-8A86-9C859EEE0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57A1-AEF6-FA2F-6FA2-632ACE0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8A91-14FB-5608-EB87-6B3B094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DD82-2ECB-65C3-3C4B-8A1E478A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969F-B210-655D-AD3C-7ECC883B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64D6-E0C2-96C0-D97F-368A03831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4DEE-16C2-5B26-5186-B1422E1A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732D-4BAB-C8B8-14D5-4C6397D8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702E-0205-16F6-4E7B-454B016F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1542-7B54-78DE-06B9-CEC25F32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C698-7A8B-6A71-3647-3A3DE8E7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E568-6E5E-6AFD-BD56-80CC1359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811E-8019-C0A9-7508-B6075A2F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092D1-0B61-D961-1A2C-123EE21C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2EBCC-E4FA-1738-5DFD-55652EB3B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8E194-6E1B-19C7-1334-AA7F219B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D85CC-08E0-7584-A50A-7A88C4C9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2B149-8F5D-1FCC-1985-DB879CEA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8F0-1F6E-5A82-BEF8-04D4737F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8781-6665-A2A7-8D12-58AD48A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7F932-9FC9-4BFD-5372-EA98ADF5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276B9-2EBD-AF3B-49EE-EA99AF0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369F-3FE7-5AEF-EC13-E2084C8B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60E58-70D7-980C-6CAF-ECE50FC3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0D4A-A64C-41CF-B814-600F64E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926C-936E-9912-FE35-C7351FC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FAD1-985E-E216-CFB8-A04356E1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2E75-01FD-A94E-2A1A-D7FC6FA0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FE49-1E5B-6B6C-88E7-86E506E9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4FDB-829E-45B6-8016-59B7DF31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2949-BE1E-F012-35CC-B317997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F423-F2FF-6FC2-AA27-D7EF3AA9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1E0B8-9265-C09F-3237-702EB20AC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3ACF-13CA-F514-B3B5-3E9A92E1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66CF-1D56-9D36-E6C6-FAC126A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7EB0-7A86-E4F3-AC7C-8F793D78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3B-3192-87F1-6B41-588089AB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ADCFD-12F9-305D-0AA1-D1C32D5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091B-B878-1BF6-F41D-D8A4F5F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F8EC-DA72-9C4C-EDAF-2A481A2A6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DC45-2E9B-46D6-8C56-084865F0DAA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D80E-B5FC-9884-F256-788BE0FA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CB8B-559B-5090-D51D-D00C6759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55CA-0D11-4E79-B48B-976E44EB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b="1" kern="0" spc="-9" dirty="0">
                <a:solidFill>
                  <a:srgbClr val="FF0000"/>
                </a:solidFill>
              </a:rPr>
              <a:t>2. Associative Containers</a:t>
            </a:r>
            <a:endParaRPr lang="en-US" sz="1815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739971" cy="1488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15" b="1" dirty="0">
                <a:latin typeface="Söhne"/>
              </a:rPr>
              <a:t>Associative Containers:</a:t>
            </a:r>
          </a:p>
          <a:p>
            <a:pPr marL="726171" lvl="1" indent="-311216">
              <a:buFont typeface="Wingdings" panose="05000000000000000000" pitchFamily="2" charset="2"/>
              <a:buChar char="§"/>
            </a:pPr>
            <a:r>
              <a:rPr lang="en-US" sz="1815" dirty="0">
                <a:latin typeface="Söhne"/>
              </a:rPr>
              <a:t>Containers that store elements in a </a:t>
            </a:r>
            <a:r>
              <a:rPr lang="en-US" sz="1815" b="1" dirty="0">
                <a:latin typeface="Söhne"/>
              </a:rPr>
              <a:t>key-value relationship.</a:t>
            </a:r>
          </a:p>
          <a:p>
            <a:pPr marL="726171" lvl="1" indent="-311216">
              <a:buFont typeface="Wingdings" panose="05000000000000000000" pitchFamily="2" charset="2"/>
              <a:buChar char="§"/>
            </a:pPr>
            <a:r>
              <a:rPr lang="en-US" sz="1815" dirty="0">
                <a:latin typeface="Söhne"/>
              </a:rPr>
              <a:t>Provide </a:t>
            </a:r>
            <a:r>
              <a:rPr lang="en-US" sz="1815" b="1" dirty="0">
                <a:latin typeface="Söhne"/>
              </a:rPr>
              <a:t>efficient and fast access to elements </a:t>
            </a:r>
            <a:r>
              <a:rPr lang="en-US" sz="1815" dirty="0">
                <a:latin typeface="Söhne"/>
              </a:rPr>
              <a:t>based on their keys.</a:t>
            </a:r>
            <a:endParaRPr lang="en-US" altLang="en-US" sz="1815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B7881-3884-7226-70EF-12B4CAFEB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2" t="10672" r="62104" b="55764"/>
          <a:stretch/>
        </p:blipFill>
        <p:spPr>
          <a:xfrm>
            <a:off x="6030446" y="1307948"/>
            <a:ext cx="2314657" cy="1777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EA996-9E65-0F43-0829-45A8CCF4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79" t="10672" r="9283" b="55764"/>
          <a:stretch/>
        </p:blipFill>
        <p:spPr>
          <a:xfrm>
            <a:off x="8625331" y="1180090"/>
            <a:ext cx="3437051" cy="1777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EA0656-200A-EFD5-C125-6B4345C596EA}"/>
              </a:ext>
            </a:extLst>
          </p:cNvPr>
          <p:cNvSpPr txBox="1"/>
          <p:nvPr/>
        </p:nvSpPr>
        <p:spPr>
          <a:xfrm>
            <a:off x="10247" y="2068780"/>
            <a:ext cx="5739971" cy="487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dirty="0"/>
              <a:t>4 TYEPS :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Set: </a:t>
            </a: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/>
              <a:t>A set is a container </a:t>
            </a:r>
            <a:r>
              <a:rPr lang="en-US" sz="1634" b="1" dirty="0">
                <a:solidFill>
                  <a:srgbClr val="0F0F0F"/>
                </a:solidFill>
                <a:highlight>
                  <a:srgbClr val="FFFF00"/>
                </a:highlight>
                <a:latin typeface="Söhne"/>
              </a:rPr>
              <a:t>stores unique elements(keys</a:t>
            </a:r>
            <a:r>
              <a:rPr lang="en-US" sz="1634" dirty="0">
                <a:solidFill>
                  <a:srgbClr val="0F0F0F"/>
                </a:solidFill>
                <a:highlight>
                  <a:srgbClr val="FFFF00"/>
                </a:highlight>
                <a:latin typeface="Söhne"/>
              </a:rPr>
              <a:t>) 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in sorted order.</a:t>
            </a: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solidFill>
                  <a:srgbClr val="FF0000"/>
                </a:solidFill>
                <a:latin typeface="Söhne"/>
              </a:rPr>
              <a:t>No duplicate elements are allowed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.</a:t>
            </a:r>
          </a:p>
          <a:p>
            <a:r>
              <a:rPr lang="en-US" sz="1634" dirty="0">
                <a:solidFill>
                  <a:srgbClr val="0F0F0F"/>
                </a:solidFill>
                <a:latin typeface="Söhne"/>
              </a:rPr>
              <a:t> 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Map: </a:t>
            </a: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/>
              <a:t>C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ontainer that </a:t>
            </a:r>
            <a:r>
              <a:rPr lang="en-US" sz="1634" b="1" dirty="0">
                <a:solidFill>
                  <a:srgbClr val="0F0F0F"/>
                </a:solidFill>
                <a:highlight>
                  <a:srgbClr val="FFFF00"/>
                </a:highlight>
                <a:latin typeface="Söhne"/>
              </a:rPr>
              <a:t>stores key-value pairs in sorted order 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based on keys. 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No duplicate keys are allowed.</a:t>
            </a:r>
            <a:endParaRPr lang="en-US" sz="1634" dirty="0">
              <a:solidFill>
                <a:srgbClr val="FF0000"/>
              </a:solidFill>
            </a:endParaRPr>
          </a:p>
          <a:p>
            <a:endParaRPr lang="en-US" sz="1634" dirty="0"/>
          </a:p>
          <a:p>
            <a:r>
              <a:rPr lang="en-US" sz="1634" b="1" dirty="0">
                <a:solidFill>
                  <a:srgbClr val="FF0000"/>
                </a:solidFill>
              </a:rPr>
              <a:t>Multiset</a:t>
            </a:r>
            <a:r>
              <a:rPr lang="en-US" sz="1634" dirty="0">
                <a:solidFill>
                  <a:srgbClr val="FF0000"/>
                </a:solidFill>
              </a:rPr>
              <a:t>: </a:t>
            </a: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solidFill>
                  <a:srgbClr val="0F0F0F"/>
                </a:solidFill>
                <a:latin typeface="Söhne"/>
              </a:rPr>
              <a:t>container that </a:t>
            </a:r>
            <a:r>
              <a:rPr lang="en-US" sz="1634" b="1" dirty="0">
                <a:solidFill>
                  <a:srgbClr val="0F0F0F"/>
                </a:solidFill>
                <a:latin typeface="Söhne"/>
              </a:rPr>
              <a:t>stores multiple occurrences of elements 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in sorted order. </a:t>
            </a:r>
            <a:r>
              <a:rPr lang="en-US" sz="1634" b="1" dirty="0">
                <a:solidFill>
                  <a:srgbClr val="0F0F0F"/>
                </a:solidFill>
                <a:latin typeface="Söhne"/>
              </a:rPr>
              <a:t>Allows duplicate elements.</a:t>
            </a:r>
            <a:endParaRPr lang="en-US" sz="1634" b="1" dirty="0"/>
          </a:p>
          <a:p>
            <a:endParaRPr lang="en-US" sz="1634" dirty="0"/>
          </a:p>
          <a:p>
            <a:r>
              <a:rPr lang="en-US" sz="1634" b="1" dirty="0">
                <a:solidFill>
                  <a:srgbClr val="FF0000"/>
                </a:solidFill>
              </a:rPr>
              <a:t>Multimap: </a:t>
            </a: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solidFill>
                  <a:srgbClr val="0F0F0F"/>
                </a:solidFill>
                <a:latin typeface="Söhne"/>
              </a:rPr>
              <a:t>container that </a:t>
            </a:r>
            <a:r>
              <a:rPr lang="en-US" sz="1634" b="1" dirty="0">
                <a:solidFill>
                  <a:srgbClr val="0F0F0F"/>
                </a:solidFill>
                <a:latin typeface="Söhne"/>
              </a:rPr>
              <a:t>stores multiple occurrences of key-value pairs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 in sorted order based on keys. </a:t>
            </a:r>
            <a:r>
              <a:rPr lang="en-US" sz="1634" b="1" dirty="0">
                <a:solidFill>
                  <a:srgbClr val="0F0F0F"/>
                </a:solidFill>
                <a:latin typeface="Söhne"/>
              </a:rPr>
              <a:t>Allows duplicate keys.</a:t>
            </a:r>
            <a:endParaRPr lang="en-US" sz="1634" b="1" dirty="0"/>
          </a:p>
          <a:p>
            <a:endParaRPr lang="en-US" sz="1634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124BD-9432-2B32-8784-A1794CED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2" t="40967" r="62104" b="22938"/>
          <a:stretch/>
        </p:blipFill>
        <p:spPr>
          <a:xfrm>
            <a:off x="5887227" y="4062357"/>
            <a:ext cx="2314657" cy="1911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0E101F-8D8C-A1CC-BBD9-58C556232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79" t="40967" r="9283" b="22938"/>
          <a:stretch/>
        </p:blipFill>
        <p:spPr>
          <a:xfrm>
            <a:off x="8528597" y="4227533"/>
            <a:ext cx="3437050" cy="19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b="1" kern="0" spc="-9" dirty="0">
                <a:solidFill>
                  <a:srgbClr val="FF0000"/>
                </a:solidFill>
              </a:rPr>
              <a:t>Multiset: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933811" cy="38645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Multiset:</a:t>
            </a:r>
          </a:p>
          <a:p>
            <a:pPr algn="l"/>
            <a:r>
              <a:rPr lang="en-US" sz="1634" dirty="0">
                <a:latin typeface="Söhne"/>
              </a:rPr>
              <a:t>A C++ STL container that </a:t>
            </a:r>
            <a:r>
              <a:rPr lang="en-US" sz="1634" b="1" dirty="0">
                <a:solidFill>
                  <a:srgbClr val="FF0000"/>
                </a:solidFill>
                <a:highlight>
                  <a:srgbClr val="FFFF00"/>
                </a:highlight>
                <a:latin typeface="Söhne"/>
              </a:rPr>
              <a:t>stores multiple occurrences of elements </a:t>
            </a:r>
            <a:r>
              <a:rPr lang="en-US" sz="1634" dirty="0">
                <a:solidFill>
                  <a:srgbClr val="FF0000"/>
                </a:solidFill>
                <a:highlight>
                  <a:srgbClr val="FFFF00"/>
                </a:highlight>
                <a:latin typeface="Söhne"/>
              </a:rPr>
              <a:t>in sorted order.</a:t>
            </a:r>
          </a:p>
          <a:p>
            <a:pPr algn="l"/>
            <a:r>
              <a:rPr lang="en-US" sz="1634" b="1" dirty="0">
                <a:latin typeface="Söhne"/>
              </a:rPr>
              <a:t>Similar to set</a:t>
            </a:r>
            <a:r>
              <a:rPr lang="en-US" sz="1634" dirty="0">
                <a:latin typeface="Söhne"/>
              </a:rPr>
              <a:t>, but </a:t>
            </a:r>
            <a:r>
              <a:rPr lang="en-US" sz="1634" b="1" dirty="0">
                <a:latin typeface="Söhne"/>
              </a:rPr>
              <a:t>allows duplicate elements.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Characteristics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Ordered Container:</a:t>
            </a:r>
            <a:endParaRPr lang="en-US" sz="1634" dirty="0">
              <a:latin typeface="Söhne"/>
            </a:endParaRPr>
          </a:p>
          <a:p>
            <a:pPr marL="1157904" lvl="2" indent="-285750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Elements are stored in sorted order.</a:t>
            </a:r>
          </a:p>
          <a:p>
            <a:pPr marL="1157904" lvl="2" indent="-285750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Facilitates efficient search operations.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Allows Duplicates:</a:t>
            </a:r>
            <a:endParaRPr lang="en-US" sz="1634" dirty="0">
              <a:latin typeface="Söhne"/>
            </a:endParaRPr>
          </a:p>
          <a:p>
            <a:pPr marL="1157904" lvl="2" indent="-285750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Allows multiple occurrences of the same element.</a:t>
            </a: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Declaration and initialization: </a:t>
            </a:r>
          </a:p>
          <a:p>
            <a:pPr lvl="2"/>
            <a:r>
              <a:rPr lang="en-US" sz="1634" dirty="0">
                <a:latin typeface="Söhne"/>
              </a:rPr>
              <a:t>#include &lt;set&gt;</a:t>
            </a:r>
          </a:p>
          <a:p>
            <a:pPr lvl="2"/>
            <a:r>
              <a:rPr lang="en-US" sz="1634" b="1" dirty="0">
                <a:latin typeface="Söhne"/>
              </a:rPr>
              <a:t>multiset&lt;int&gt; </a:t>
            </a:r>
            <a:r>
              <a:rPr lang="en-US" sz="1634" b="1" dirty="0" err="1">
                <a:latin typeface="Söhne"/>
              </a:rPr>
              <a:t>myMultiset</a:t>
            </a:r>
            <a:endParaRPr lang="en-US" sz="1634" b="1" dirty="0">
              <a:latin typeface="Söhne"/>
            </a:endParaRPr>
          </a:p>
          <a:p>
            <a:pPr lvl="2"/>
            <a:r>
              <a:rPr lang="fi-FI" sz="1634" b="1" dirty="0">
                <a:latin typeface="Söhne"/>
              </a:rPr>
              <a:t>myMultiset = {30, 10, 20, 30};</a:t>
            </a:r>
            <a:endParaRPr lang="en-US" sz="1634" b="1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6096000" y="559535"/>
            <a:ext cx="6085755" cy="512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&lt;set&gt;</a:t>
            </a:r>
          </a:p>
          <a:p>
            <a:r>
              <a:rPr lang="en-US" sz="1634" dirty="0"/>
              <a:t>int main() </a:t>
            </a:r>
          </a:p>
          <a:p>
            <a:r>
              <a:rPr lang="en-US" sz="1634" dirty="0"/>
              <a:t>{</a:t>
            </a:r>
          </a:p>
          <a:p>
            <a:r>
              <a:rPr lang="en-US" sz="1634" dirty="0"/>
              <a:t>    // Declaration and initialization</a:t>
            </a:r>
          </a:p>
          <a:p>
            <a:r>
              <a:rPr lang="en-US" sz="1634" dirty="0"/>
              <a:t>    </a:t>
            </a:r>
            <a:r>
              <a:rPr lang="en-US" sz="1634" b="1" dirty="0">
                <a:highlight>
                  <a:srgbClr val="FFFF00"/>
                </a:highlight>
              </a:rPr>
              <a:t>multiset&lt;int&gt; </a:t>
            </a:r>
            <a:r>
              <a:rPr lang="en-US" sz="1634" b="1" dirty="0" err="1">
                <a:highlight>
                  <a:srgbClr val="FFFF00"/>
                </a:highlight>
              </a:rPr>
              <a:t>ms</a:t>
            </a:r>
            <a:r>
              <a:rPr lang="en-US" sz="1634" b="1" dirty="0">
                <a:highlight>
                  <a:srgbClr val="FFFF00"/>
                </a:highlight>
              </a:rPr>
              <a:t> = {30, 10, 20, 30};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</a:t>
            </a:r>
            <a:r>
              <a:rPr lang="en-US" sz="1634" dirty="0" err="1"/>
              <a:t>ms.insert</a:t>
            </a:r>
            <a:r>
              <a:rPr lang="en-US" sz="1634" dirty="0"/>
              <a:t>(30); // insert()</a:t>
            </a:r>
          </a:p>
          <a:p>
            <a:endParaRPr lang="en-US" sz="1634" dirty="0"/>
          </a:p>
          <a:p>
            <a:r>
              <a:rPr lang="en-US" sz="1634" dirty="0"/>
              <a:t>  </a:t>
            </a:r>
            <a:r>
              <a:rPr lang="en-US" sz="1634" dirty="0" err="1"/>
              <a:t>ms.erase</a:t>
            </a:r>
            <a:r>
              <a:rPr lang="en-US" sz="1634" dirty="0"/>
              <a:t>(20);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</a:t>
            </a:r>
            <a:r>
              <a:rPr lang="en-US" sz="1634" dirty="0" err="1"/>
              <a:t>cout</a:t>
            </a:r>
            <a:r>
              <a:rPr lang="en-US" sz="1634" dirty="0"/>
              <a:t> &lt;&lt; "Size: " &lt;&lt; </a:t>
            </a:r>
            <a:r>
              <a:rPr lang="en-US" sz="1634" dirty="0" err="1">
                <a:highlight>
                  <a:srgbClr val="FFFF00"/>
                </a:highlight>
              </a:rPr>
              <a:t>ms.size</a:t>
            </a:r>
            <a:r>
              <a:rPr lang="en-US" sz="1634" dirty="0">
                <a:highlight>
                  <a:srgbClr val="FFFF00"/>
                </a:highlight>
              </a:rPr>
              <a:t>();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</a:t>
            </a:r>
            <a:r>
              <a:rPr lang="en-US" sz="1634" dirty="0" err="1"/>
              <a:t>cout</a:t>
            </a:r>
            <a:r>
              <a:rPr lang="en-US" sz="1634" dirty="0"/>
              <a:t> &lt;&lt; "Is Empty: " &lt;&lt; (</a:t>
            </a:r>
            <a:r>
              <a:rPr lang="en-US" sz="1634" dirty="0" err="1">
                <a:highlight>
                  <a:srgbClr val="FFFF00"/>
                </a:highlight>
              </a:rPr>
              <a:t>ms.empty</a:t>
            </a:r>
            <a:r>
              <a:rPr lang="en-US" sz="1634" dirty="0">
                <a:highlight>
                  <a:srgbClr val="FFFF00"/>
                </a:highlight>
              </a:rPr>
              <a:t>() </a:t>
            </a:r>
            <a:r>
              <a:rPr lang="en-US" sz="1634" dirty="0"/>
              <a:t>? "Yes" : "No");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</a:t>
            </a:r>
            <a:r>
              <a:rPr lang="en-US" sz="1634" dirty="0" err="1"/>
              <a:t>cout</a:t>
            </a:r>
            <a:r>
              <a:rPr lang="en-US" sz="1634" dirty="0"/>
              <a:t> &lt;&lt; "Count of 30: " &lt;&lt; </a:t>
            </a:r>
            <a:r>
              <a:rPr lang="en-US" sz="1634" dirty="0" err="1">
                <a:highlight>
                  <a:srgbClr val="FFFF00"/>
                </a:highlight>
              </a:rPr>
              <a:t>ms.count</a:t>
            </a:r>
            <a:r>
              <a:rPr lang="en-US" sz="1634" dirty="0">
                <a:highlight>
                  <a:srgbClr val="FFFF00"/>
                </a:highlight>
              </a:rPr>
              <a:t>(30) ;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dirty="0" err="1"/>
              <a:t>ms.clear</a:t>
            </a:r>
            <a:r>
              <a:rPr lang="en-US" sz="1634" dirty="0"/>
              <a:t>();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AAD9E2-F5DF-EC17-8F88-A3282D314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08379"/>
              </p:ext>
            </p:extLst>
          </p:nvPr>
        </p:nvGraphicFramePr>
        <p:xfrm>
          <a:off x="79403" y="4412512"/>
          <a:ext cx="5864655" cy="2528737"/>
        </p:xfrm>
        <a:graphic>
          <a:graphicData uri="http://schemas.openxmlformats.org/drawingml/2006/table">
            <a:tbl>
              <a:tblPr/>
              <a:tblGrid>
                <a:gridCol w="1230853">
                  <a:extLst>
                    <a:ext uri="{9D8B030D-6E8A-4147-A177-3AD203B41FA5}">
                      <a16:colId xmlns:a16="http://schemas.microsoft.com/office/drawing/2014/main" val="1076922110"/>
                    </a:ext>
                  </a:extLst>
                </a:gridCol>
                <a:gridCol w="2678917">
                  <a:extLst>
                    <a:ext uri="{9D8B030D-6E8A-4147-A177-3AD203B41FA5}">
                      <a16:colId xmlns:a16="http://schemas.microsoft.com/office/drawing/2014/main" val="3304490551"/>
                    </a:ext>
                  </a:extLst>
                </a:gridCol>
                <a:gridCol w="1954885">
                  <a:extLst>
                    <a:ext uri="{9D8B030D-6E8A-4147-A177-3AD203B41FA5}">
                      <a16:colId xmlns:a16="http://schemas.microsoft.com/office/drawing/2014/main" val="24265652"/>
                    </a:ext>
                  </a:extLst>
                </a:gridCol>
              </a:tblGrid>
              <a:tr h="172028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effectLst/>
                          <a:highlight>
                            <a:srgbClr val="00FFFF"/>
                          </a:highlight>
                        </a:rPr>
                        <a:t>Aspect</a:t>
                      </a:r>
                    </a:p>
                  </a:txBody>
                  <a:tcPr marL="7545" marR="7545" marT="3773" marB="377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effectLst/>
                          <a:highlight>
                            <a:srgbClr val="00FFFF"/>
                          </a:highlight>
                        </a:rPr>
                        <a:t>set</a:t>
                      </a:r>
                    </a:p>
                  </a:txBody>
                  <a:tcPr marL="7545" marR="7545" marT="3773" marB="377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effectLst/>
                          <a:highlight>
                            <a:srgbClr val="00FFFF"/>
                          </a:highlight>
                        </a:rPr>
                        <a:t>multiset</a:t>
                      </a:r>
                    </a:p>
                  </a:txBody>
                  <a:tcPr marL="7545" marR="7545" marT="3773" marB="3773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37060"/>
                  </a:ext>
                </a:extLst>
              </a:tr>
              <a:tr h="75443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Storage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Stores unique elements.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Stores multiple occurrences of elements.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863133"/>
                  </a:ext>
                </a:extLst>
              </a:tr>
              <a:tr h="507639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Order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Maintains elements in sorted order.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Maintains elements in sorted order.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50487"/>
                  </a:ext>
                </a:extLst>
              </a:tr>
              <a:tr h="507639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Duplication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Does not allow duplicate elements.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Allows duplicate elements.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93451"/>
                  </a:ext>
                </a:extLst>
              </a:tr>
              <a:tr h="507639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Use Case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Suitable when uniqueness is crucial.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Suitable when duplicates are allowed</a:t>
                      </a:r>
                    </a:p>
                  </a:txBody>
                  <a:tcPr marL="7545" marR="7545" marT="3773" marB="3773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8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5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b="1" kern="0" spc="-9" dirty="0">
                <a:solidFill>
                  <a:srgbClr val="FF0000"/>
                </a:solidFill>
              </a:rPr>
              <a:t>Multimap: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6" y="559534"/>
            <a:ext cx="6026681" cy="5624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Multimap: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r>
              <a:rPr lang="en-US" sz="1634" dirty="0">
                <a:latin typeface="Söhne"/>
              </a:rPr>
              <a:t>A C++ STL container that </a:t>
            </a:r>
            <a:r>
              <a:rPr lang="en-US" sz="1634" b="1" dirty="0">
                <a:highlight>
                  <a:srgbClr val="FFFF00"/>
                </a:highlight>
                <a:latin typeface="Söhne"/>
              </a:rPr>
              <a:t>stores multiple occurrences of key-value pairs</a:t>
            </a:r>
            <a:r>
              <a:rPr lang="en-US" sz="1634" dirty="0">
                <a:highlight>
                  <a:srgbClr val="FFFF00"/>
                </a:highlight>
                <a:latin typeface="Söhne"/>
              </a:rPr>
              <a:t> </a:t>
            </a:r>
            <a:r>
              <a:rPr lang="en-US" sz="1634" dirty="0">
                <a:latin typeface="Söhne"/>
              </a:rPr>
              <a:t>in sorted order.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Similar to </a:t>
            </a:r>
            <a:r>
              <a:rPr lang="en-US" sz="1634" b="1" dirty="0">
                <a:highlight>
                  <a:srgbClr val="FFFF00"/>
                </a:highlight>
                <a:latin typeface="Söhne"/>
              </a:rPr>
              <a:t>map</a:t>
            </a:r>
            <a:r>
              <a:rPr lang="en-US" sz="1634" dirty="0">
                <a:latin typeface="Söhne"/>
              </a:rPr>
              <a:t>, but </a:t>
            </a:r>
            <a:r>
              <a:rPr lang="en-US" sz="1634" b="1" dirty="0">
                <a:latin typeface="Söhne"/>
              </a:rPr>
              <a:t>allows duplicate keys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solidFill>
                  <a:srgbClr val="FF0000"/>
                </a:solidFill>
                <a:latin typeface="Söhne"/>
              </a:rPr>
              <a:t>Ordered Container: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Elements are stored in sorted order based on keys.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Facilitates efficient search operations.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solidFill>
                  <a:srgbClr val="FF0000"/>
                </a:solidFill>
                <a:latin typeface="Söhne"/>
              </a:rPr>
              <a:t>Allows Duplicate Keys: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Allows multiple occurrences of the same key.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#include &lt;map&gt;</a:t>
            </a:r>
          </a:p>
          <a:p>
            <a:pPr algn="l"/>
            <a:r>
              <a:rPr lang="en-US" sz="1634" b="1" dirty="0">
                <a:latin typeface="Söhne"/>
              </a:rPr>
              <a:t>	</a:t>
            </a:r>
          </a:p>
          <a:p>
            <a:pPr algn="l"/>
            <a:r>
              <a:rPr lang="en-US" sz="1634" b="1" dirty="0">
                <a:latin typeface="Söhne"/>
              </a:rPr>
              <a:t>	multimap&lt;</a:t>
            </a:r>
            <a:r>
              <a:rPr lang="en-US" sz="1634" b="1" dirty="0" err="1">
                <a:latin typeface="Söhne"/>
              </a:rPr>
              <a:t>KeyType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ValueType</a:t>
            </a:r>
            <a:r>
              <a:rPr lang="en-US" sz="1634" b="1" dirty="0">
                <a:latin typeface="Söhne"/>
              </a:rPr>
              <a:t>&gt; </a:t>
            </a:r>
            <a:r>
              <a:rPr lang="en-US" sz="1634" b="1" dirty="0" err="1">
                <a:latin typeface="Söhne"/>
              </a:rPr>
              <a:t>myMultimap</a:t>
            </a:r>
            <a:r>
              <a:rPr lang="en-US" sz="1634" b="1" dirty="0">
                <a:latin typeface="Söhne"/>
              </a:rPr>
              <a:t>;</a:t>
            </a:r>
          </a:p>
          <a:p>
            <a:pPr algn="l"/>
            <a:r>
              <a:rPr lang="en-US" sz="1634" b="1" dirty="0">
                <a:latin typeface="Söhne"/>
              </a:rPr>
              <a:t>	multimap&lt;</a:t>
            </a:r>
            <a:r>
              <a:rPr lang="en-US" sz="1634" b="1" dirty="0" err="1">
                <a:latin typeface="Söhne"/>
              </a:rPr>
              <a:t>KeyType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ValueType</a:t>
            </a:r>
            <a:r>
              <a:rPr lang="en-US" sz="1634" b="1" dirty="0">
                <a:latin typeface="Söhne"/>
              </a:rPr>
              <a:t>&gt; </a:t>
            </a:r>
            <a:r>
              <a:rPr lang="en-US" sz="1634" b="1" dirty="0" err="1">
                <a:latin typeface="Söhne"/>
              </a:rPr>
              <a:t>myMultimap</a:t>
            </a:r>
            <a:r>
              <a:rPr lang="en-US" sz="1634" b="1" dirty="0">
                <a:latin typeface="Söhne"/>
              </a:rPr>
              <a:t>;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          </a:t>
            </a:r>
            <a:r>
              <a:rPr lang="en-US" sz="1634" b="1" dirty="0" err="1">
                <a:latin typeface="Söhne"/>
              </a:rPr>
              <a:t>mao</a:t>
            </a:r>
            <a:r>
              <a:rPr lang="en-US" sz="1634" b="1" dirty="0">
                <a:latin typeface="Söhne"/>
              </a:rPr>
              <a:t> = { {"Alice", 25},  {"Bob", 30},  {"Alice", 22}   };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endParaRPr lang="en-US" sz="1634" b="1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6071507" y="530720"/>
            <a:ext cx="6085755" cy="5876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&lt;map&gt;</a:t>
            </a:r>
          </a:p>
          <a:p>
            <a:r>
              <a:rPr lang="en-US" sz="1634" b="1" dirty="0"/>
              <a:t>int main() </a:t>
            </a:r>
          </a:p>
          <a:p>
            <a:r>
              <a:rPr lang="en-US" sz="1634" b="1" dirty="0"/>
              <a:t> {</a:t>
            </a:r>
          </a:p>
          <a:p>
            <a:r>
              <a:rPr lang="en-US" sz="1634" dirty="0"/>
              <a:t>    // Declaration and initialization</a:t>
            </a:r>
          </a:p>
          <a:p>
            <a:r>
              <a:rPr lang="en-US" sz="1634" dirty="0"/>
              <a:t>    multimap&lt;string, int&gt; </a:t>
            </a:r>
            <a:r>
              <a:rPr lang="en-US" sz="1634" dirty="0" err="1"/>
              <a:t>mp</a:t>
            </a:r>
            <a:r>
              <a:rPr lang="en-US" sz="1634" dirty="0"/>
              <a:t> = {</a:t>
            </a:r>
          </a:p>
          <a:p>
            <a:r>
              <a:rPr lang="en-US" sz="1634" dirty="0"/>
              <a:t>        {"Alice", 25},  {"Bob", 30},    {"Alice", 22}     };</a:t>
            </a:r>
          </a:p>
          <a:p>
            <a:endParaRPr lang="en-US" sz="1634" b="1" dirty="0"/>
          </a:p>
          <a:p>
            <a:r>
              <a:rPr lang="en-US" sz="1634" b="1" dirty="0"/>
              <a:t>    </a:t>
            </a:r>
            <a:r>
              <a:rPr lang="en-US" sz="1634" b="1" dirty="0" err="1"/>
              <a:t>mp.insert</a:t>
            </a:r>
            <a:r>
              <a:rPr lang="en-US" sz="1634" b="1" dirty="0"/>
              <a:t>({"Alice", 28}); //</a:t>
            </a:r>
            <a:r>
              <a:rPr lang="en-US" sz="1634" dirty="0"/>
              <a:t> insert()</a:t>
            </a:r>
            <a:endParaRPr lang="en-US" sz="1634" b="1" dirty="0"/>
          </a:p>
          <a:p>
            <a:r>
              <a:rPr lang="en-US" sz="1634" b="1" dirty="0"/>
              <a:t>    </a:t>
            </a:r>
            <a:r>
              <a:rPr lang="en-US" sz="1634" b="1" dirty="0" err="1"/>
              <a:t>mp.erase</a:t>
            </a:r>
            <a:r>
              <a:rPr lang="en-US" sz="1634" b="1" dirty="0"/>
              <a:t>("Bob"); </a:t>
            </a:r>
            <a:r>
              <a:rPr lang="en-US" sz="1634" dirty="0"/>
              <a:t>// erase()</a:t>
            </a:r>
            <a:endParaRPr lang="en-US" sz="1634" b="1" dirty="0"/>
          </a:p>
          <a:p>
            <a:r>
              <a:rPr lang="en-US" sz="1634" dirty="0"/>
              <a:t>   </a:t>
            </a:r>
          </a:p>
          <a:p>
            <a:r>
              <a:rPr lang="en-US" sz="1634" dirty="0"/>
              <a:t>     </a:t>
            </a:r>
            <a:r>
              <a:rPr lang="en-US" sz="1634" dirty="0" err="1"/>
              <a:t>cout</a:t>
            </a:r>
            <a:r>
              <a:rPr lang="en-US" sz="1634" dirty="0"/>
              <a:t> &lt;&lt; "Size: " &lt;&lt; </a:t>
            </a:r>
            <a:r>
              <a:rPr lang="en-US" sz="1634" dirty="0" err="1"/>
              <a:t>mp.size</a:t>
            </a:r>
            <a:r>
              <a:rPr lang="en-US" sz="1634" dirty="0"/>
              <a:t>();</a:t>
            </a:r>
          </a:p>
          <a:p>
            <a:r>
              <a:rPr lang="en-US" sz="1634" dirty="0"/>
              <a:t>   </a:t>
            </a:r>
          </a:p>
          <a:p>
            <a:r>
              <a:rPr lang="en-US" sz="1634" dirty="0"/>
              <a:t>   </a:t>
            </a:r>
            <a:r>
              <a:rPr lang="en-US" sz="1634" dirty="0" err="1"/>
              <a:t>cout</a:t>
            </a:r>
            <a:r>
              <a:rPr lang="en-US" sz="1634" dirty="0"/>
              <a:t> &lt;&lt; "Is Empty: " &lt;&lt; (</a:t>
            </a:r>
            <a:r>
              <a:rPr lang="en-US" sz="1634" dirty="0" err="1"/>
              <a:t>mp.empty</a:t>
            </a:r>
            <a:r>
              <a:rPr lang="en-US" sz="1634" dirty="0"/>
              <a:t>() ? "Yes" : "No");;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 auto it = </a:t>
            </a:r>
            <a:r>
              <a:rPr lang="en-US" sz="1634" dirty="0" err="1"/>
              <a:t>mp.find</a:t>
            </a:r>
            <a:r>
              <a:rPr lang="en-US" sz="1634" dirty="0"/>
              <a:t>("Alice"); // find()</a:t>
            </a:r>
          </a:p>
          <a:p>
            <a:r>
              <a:rPr lang="en-US" sz="1634" dirty="0"/>
              <a:t>    if (it != </a:t>
            </a:r>
            <a:r>
              <a:rPr lang="en-US" sz="1634" dirty="0" err="1"/>
              <a:t>mp.end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"Alice's age: " &lt;&lt; it-&gt;second 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</a:t>
            </a:r>
            <a:r>
              <a:rPr lang="en-US" sz="1634" dirty="0" err="1"/>
              <a:t>mp.clear</a:t>
            </a:r>
            <a:r>
              <a:rPr lang="en-US" sz="1634" dirty="0"/>
              <a:t>();    </a:t>
            </a:r>
          </a:p>
          <a:p>
            <a:endParaRPr lang="en-US" sz="1634" dirty="0"/>
          </a:p>
          <a:p>
            <a:r>
              <a:rPr lang="en-US" sz="1634" dirty="0"/>
              <a:t>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6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EEAC40-0BB7-9522-9BF1-80AA095FDAA1}"/>
              </a:ext>
            </a:extLst>
          </p:cNvPr>
          <p:cNvSpPr txBox="1"/>
          <p:nvPr/>
        </p:nvSpPr>
        <p:spPr>
          <a:xfrm>
            <a:off x="86826" y="0"/>
            <a:ext cx="60977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 student grading system using multimap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&lt;map&gt;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multimap&lt;string, int&gt; sg;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// Inserting values</a:t>
            </a:r>
          </a:p>
          <a:p>
            <a:r>
              <a:rPr lang="en-US" dirty="0"/>
              <a:t>    </a:t>
            </a:r>
            <a:r>
              <a:rPr lang="en-US" dirty="0" err="1"/>
              <a:t>sg.insert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("Alice", 85));</a:t>
            </a:r>
          </a:p>
          <a:p>
            <a:r>
              <a:rPr lang="en-US" dirty="0"/>
              <a:t>    </a:t>
            </a:r>
            <a:r>
              <a:rPr lang="en-US" dirty="0" err="1"/>
              <a:t>sg.insert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("Bob", 92));</a:t>
            </a:r>
          </a:p>
          <a:p>
            <a:r>
              <a:rPr lang="en-US" dirty="0"/>
              <a:t>    </a:t>
            </a:r>
            <a:r>
              <a:rPr lang="en-US" dirty="0" err="1"/>
              <a:t>sg.insert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("Alice", 90));</a:t>
            </a:r>
          </a:p>
          <a:p>
            <a:r>
              <a:rPr lang="en-US" dirty="0"/>
              <a:t>    </a:t>
            </a:r>
            <a:r>
              <a:rPr lang="en-US" dirty="0" err="1"/>
              <a:t>sg.insert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("Charlie", 78));</a:t>
            </a:r>
          </a:p>
          <a:p>
            <a:endParaRPr lang="en-US" dirty="0"/>
          </a:p>
          <a:p>
            <a:r>
              <a:rPr lang="en-US" dirty="0"/>
              <a:t>    // Retrieving data for a specific student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string </a:t>
            </a:r>
            <a:r>
              <a:rPr lang="en-US" b="1" dirty="0" err="1">
                <a:highlight>
                  <a:srgbClr val="FFFF00"/>
                </a:highlight>
              </a:rPr>
              <a:t>studentToFind</a:t>
            </a:r>
            <a:r>
              <a:rPr lang="en-US" b="1" dirty="0">
                <a:highlight>
                  <a:srgbClr val="FFFF00"/>
                </a:highlight>
              </a:rPr>
              <a:t> = "Alice";</a:t>
            </a:r>
          </a:p>
          <a:p>
            <a:r>
              <a:rPr lang="en-US" dirty="0"/>
              <a:t>    auto range = </a:t>
            </a:r>
            <a:r>
              <a:rPr lang="en-US" dirty="0" err="1"/>
              <a:t>sg.equal_range</a:t>
            </a:r>
            <a:r>
              <a:rPr lang="en-US" dirty="0"/>
              <a:t>(</a:t>
            </a:r>
            <a:r>
              <a:rPr lang="en-US" dirty="0" err="1"/>
              <a:t>studentToFind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"Grades for student '" &lt;&lt; </a:t>
            </a:r>
            <a:r>
              <a:rPr lang="en-US" dirty="0" err="1"/>
              <a:t>studentToFind</a:t>
            </a:r>
            <a:r>
              <a:rPr lang="en-US" dirty="0"/>
              <a:t> ;</a:t>
            </a:r>
          </a:p>
          <a:p>
            <a:r>
              <a:rPr lang="en-US" dirty="0"/>
              <a:t>    for (auto it = </a:t>
            </a:r>
            <a:r>
              <a:rPr lang="en-US" dirty="0" err="1"/>
              <a:t>range.first</a:t>
            </a:r>
            <a:r>
              <a:rPr lang="en-US" dirty="0"/>
              <a:t>; it != </a:t>
            </a:r>
            <a:r>
              <a:rPr lang="en-US" dirty="0" err="1"/>
              <a:t>range.second</a:t>
            </a:r>
            <a:r>
              <a:rPr lang="en-US" dirty="0"/>
              <a:t>; ++it)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"- " &lt;&lt; it-&gt;second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8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b="1" kern="0" spc="-9" dirty="0">
                <a:solidFill>
                  <a:srgbClr val="FF0000"/>
                </a:solidFill>
              </a:rPr>
              <a:t>Set</a:t>
            </a:r>
            <a:endParaRPr lang="en-US" sz="1815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5739971" cy="637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Set: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marL="674301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A C++ STL container that </a:t>
            </a:r>
            <a:r>
              <a:rPr lang="en-US" sz="1634" b="1" dirty="0">
                <a:latin typeface="Söhne"/>
              </a:rPr>
              <a:t>stores unique elements in sorted order.</a:t>
            </a:r>
          </a:p>
          <a:p>
            <a:pPr algn="l"/>
            <a:endParaRPr lang="en-US" sz="1634" b="1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Characteristics</a:t>
            </a:r>
          </a:p>
          <a:p>
            <a:pPr marL="716547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Ordered: Elements are stored in sorted order.</a:t>
            </a:r>
          </a:p>
          <a:p>
            <a:pPr marL="716547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No Duplicates: Only unique elements are allowed</a:t>
            </a:r>
          </a:p>
          <a:p>
            <a:pPr marL="259347" indent="-259347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 Advantages</a:t>
            </a:r>
          </a:p>
          <a:p>
            <a:pPr marL="716547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Efficient Search</a:t>
            </a:r>
          </a:p>
          <a:p>
            <a:pPr marL="716547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Unique Elements: Ensures uniqueness in the collection.</a:t>
            </a:r>
          </a:p>
          <a:p>
            <a:pPr marL="716547" lvl="1" indent="-259347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Sorted Order: Elements are maintained in sorted order for quick retrieval.</a:t>
            </a:r>
          </a:p>
          <a:p>
            <a:pPr algn="l"/>
            <a:br>
              <a:rPr lang="en-US" sz="1634" dirty="0">
                <a:latin typeface="Söhne"/>
              </a:rPr>
            </a:br>
            <a:r>
              <a:rPr lang="en-US" sz="1634" b="1" dirty="0">
                <a:latin typeface="Söhne"/>
              </a:rPr>
              <a:t>Declaration and </a:t>
            </a:r>
            <a:r>
              <a:rPr lang="en-US" sz="1634" b="1" dirty="0" err="1">
                <a:latin typeface="Söhne"/>
              </a:rPr>
              <a:t>initiliztion</a:t>
            </a:r>
            <a:r>
              <a:rPr lang="en-US" sz="1634" b="1" dirty="0">
                <a:latin typeface="Söhne"/>
              </a:rPr>
              <a:t>:</a:t>
            </a:r>
          </a:p>
          <a:p>
            <a:pPr lvl="1"/>
            <a:r>
              <a:rPr lang="en-US" sz="1634" dirty="0">
                <a:latin typeface="Söhne"/>
              </a:rPr>
              <a:t>#include &lt;set&gt;</a:t>
            </a:r>
          </a:p>
          <a:p>
            <a:pPr lvl="1"/>
            <a:endParaRPr lang="en-US" sz="1634" b="1" dirty="0">
              <a:latin typeface="Söhne"/>
            </a:endParaRPr>
          </a:p>
          <a:p>
            <a:pPr lvl="1"/>
            <a:r>
              <a:rPr lang="en-US" sz="1634" b="1" dirty="0">
                <a:highlight>
                  <a:srgbClr val="FFFF00"/>
                </a:highlight>
                <a:latin typeface="Söhne"/>
              </a:rPr>
              <a:t>set&lt;</a:t>
            </a:r>
            <a:r>
              <a:rPr lang="en-US" sz="1634" b="1" dirty="0" err="1">
                <a:highlight>
                  <a:srgbClr val="FFFF00"/>
                </a:highlight>
                <a:latin typeface="Söhne"/>
              </a:rPr>
              <a:t>DataType</a:t>
            </a:r>
            <a:r>
              <a:rPr lang="en-US" sz="1634" b="1" dirty="0">
                <a:highlight>
                  <a:srgbClr val="FFFF00"/>
                </a:highlight>
                <a:latin typeface="Söhne"/>
              </a:rPr>
              <a:t>&gt; </a:t>
            </a:r>
            <a:r>
              <a:rPr lang="en-US" sz="1634" b="1" dirty="0" err="1">
                <a:highlight>
                  <a:srgbClr val="FFFF00"/>
                </a:highlight>
                <a:latin typeface="Söhne"/>
              </a:rPr>
              <a:t>mySet</a:t>
            </a:r>
            <a:r>
              <a:rPr lang="en-US" sz="1634" b="1" dirty="0">
                <a:highlight>
                  <a:srgbClr val="FFFF00"/>
                </a:highlight>
                <a:latin typeface="Söhne"/>
              </a:rPr>
              <a:t>;</a:t>
            </a:r>
          </a:p>
          <a:p>
            <a:pPr lvl="1"/>
            <a:endParaRPr lang="en-US" sz="1634" b="1" dirty="0">
              <a:latin typeface="Söhne"/>
            </a:endParaRPr>
          </a:p>
          <a:p>
            <a:pPr lvl="1"/>
            <a:r>
              <a:rPr lang="en-US" sz="1634" b="1" dirty="0">
                <a:latin typeface="Söhne"/>
              </a:rPr>
              <a:t>Ex.  set&lt;int&gt; </a:t>
            </a:r>
            <a:r>
              <a:rPr lang="en-US" sz="1634" b="1" dirty="0" err="1">
                <a:latin typeface="Söhne"/>
              </a:rPr>
              <a:t>mySet</a:t>
            </a:r>
            <a:r>
              <a:rPr lang="en-US" sz="1634" b="1" dirty="0">
                <a:latin typeface="Söhne"/>
              </a:rPr>
              <a:t> ;</a:t>
            </a:r>
          </a:p>
          <a:p>
            <a:pPr lvl="1"/>
            <a:r>
              <a:rPr lang="en-US" sz="1634" b="1" dirty="0" err="1">
                <a:latin typeface="Söhne"/>
              </a:rPr>
              <a:t>mySet</a:t>
            </a:r>
            <a:r>
              <a:rPr lang="en-US" sz="1634" b="1" dirty="0">
                <a:latin typeface="Söhne"/>
              </a:rPr>
              <a:t> = {30, 10, 20, 30};</a:t>
            </a:r>
          </a:p>
          <a:p>
            <a:pPr lvl="1"/>
            <a:endParaRPr lang="en-US" sz="1634" b="1" dirty="0">
              <a:latin typeface="Söhne"/>
            </a:endParaRPr>
          </a:p>
          <a:p>
            <a:pPr lvl="1"/>
            <a:endParaRPr lang="en-US" sz="1634" b="1" dirty="0">
              <a:latin typeface="Söhne"/>
            </a:endParaRPr>
          </a:p>
          <a:p>
            <a:pPr lvl="1"/>
            <a:endParaRPr lang="en-US" sz="1634" b="1" dirty="0">
              <a:latin typeface="Söhne"/>
            </a:endParaRPr>
          </a:p>
          <a:p>
            <a:pPr lvl="1"/>
            <a:endParaRPr lang="en-US" sz="1634" b="1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5957687" y="731904"/>
            <a:ext cx="6112352" cy="4115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//</a:t>
            </a:r>
            <a:r>
              <a:rPr lang="en-US" sz="1634" dirty="0">
                <a:solidFill>
                  <a:srgbClr val="0F0F0F"/>
                </a:solidFill>
                <a:latin typeface="Söhne"/>
              </a:rPr>
              <a:t>Create a set of strings and display them in alphabetical order.</a:t>
            </a:r>
            <a:endParaRPr lang="en-US" sz="1634" dirty="0"/>
          </a:p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&lt;set&gt;</a:t>
            </a:r>
          </a:p>
          <a:p>
            <a:r>
              <a:rPr lang="en-US" sz="1634" dirty="0"/>
              <a:t>#include &lt;string&gt;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Declaration and initiation of a set of strings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set&lt;string&gt; </a:t>
            </a:r>
            <a:r>
              <a:rPr lang="en-US" sz="1634" b="1" dirty="0" err="1">
                <a:solidFill>
                  <a:srgbClr val="FF0000"/>
                </a:solidFill>
              </a:rPr>
              <a:t>stringSet</a:t>
            </a:r>
            <a:r>
              <a:rPr lang="en-US" sz="1634" b="1" dirty="0">
                <a:solidFill>
                  <a:srgbClr val="FF0000"/>
                </a:solidFill>
              </a:rPr>
              <a:t> = {"Apple", "Orange", "Banana", "Apple"};</a:t>
            </a:r>
          </a:p>
          <a:p>
            <a:endParaRPr lang="en-US" sz="1634" dirty="0"/>
          </a:p>
          <a:p>
            <a:r>
              <a:rPr lang="en-US" sz="1634" dirty="0"/>
              <a:t>    // Displaying elements in sorted order</a:t>
            </a:r>
          </a:p>
          <a:p>
            <a:r>
              <a:rPr lang="en-US" sz="1634" dirty="0"/>
              <a:t>    for (auto&amp; element : </a:t>
            </a:r>
            <a:r>
              <a:rPr lang="en-US" sz="1634" dirty="0" err="1"/>
              <a:t>stringSet</a:t>
            </a:r>
            <a:r>
              <a:rPr lang="en-US" sz="1634" dirty="0"/>
              <a:t>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element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0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b="1" kern="0" spc="-9" dirty="0">
                <a:solidFill>
                  <a:srgbClr val="FF0000"/>
                </a:solidFill>
              </a:rPr>
              <a:t>Set</a:t>
            </a:r>
            <a:endParaRPr lang="en-US" sz="1815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739971" cy="6237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Söhne Mono"/>
              </a:rPr>
              <a:t>insert()</a:t>
            </a:r>
            <a:r>
              <a:rPr lang="en-US" altLang="en-US" sz="1815" b="1" dirty="0">
                <a:solidFill>
                  <a:srgbClr val="FF0000"/>
                </a:solidFill>
                <a:latin typeface="Söhne"/>
              </a:rPr>
              <a:t>:</a:t>
            </a:r>
            <a:endParaRPr lang="en-US" altLang="en-US" sz="1815" dirty="0">
              <a:solidFill>
                <a:srgbClr val="FF0000"/>
              </a:solidFill>
              <a:latin typeface="Söhne"/>
            </a:endParaRPr>
          </a:p>
          <a:p>
            <a:pPr marL="757855" lvl="1" indent="-342900" defTabSz="829909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15" dirty="0">
                <a:latin typeface="Söhne"/>
              </a:rPr>
              <a:t>Adds an element to the set.</a:t>
            </a:r>
          </a:p>
          <a:p>
            <a:pPr marL="757855" lvl="1" indent="-342900" defTabSz="829909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15" dirty="0">
                <a:latin typeface="Söhne"/>
              </a:rPr>
              <a:t>Ensures that the </a:t>
            </a:r>
            <a:r>
              <a:rPr lang="en-US" altLang="en-US" sz="1815" b="1" dirty="0">
                <a:latin typeface="Söhne"/>
              </a:rPr>
              <a:t>set remains sorted and unique.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Söhne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Söhne"/>
              </a:rPr>
              <a:t>Syntax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       set&lt;</a:t>
            </a:r>
            <a:r>
              <a:rPr lang="en-US" altLang="en-US" sz="1815" dirty="0" err="1">
                <a:latin typeface="inherit"/>
              </a:rPr>
              <a:t>DataType</a:t>
            </a:r>
            <a:r>
              <a:rPr lang="en-US" altLang="en-US" sz="1815" dirty="0">
                <a:latin typeface="inherit"/>
              </a:rPr>
              <a:t>&gt; </a:t>
            </a:r>
            <a:r>
              <a:rPr lang="en-US" altLang="en-US" sz="1815" dirty="0" err="1">
                <a:latin typeface="inherit"/>
              </a:rPr>
              <a:t>mySet</a:t>
            </a:r>
            <a:r>
              <a:rPr lang="en-US" altLang="en-US" sz="1815" dirty="0">
                <a:latin typeface="inherit"/>
              </a:rPr>
              <a:t>; 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       </a:t>
            </a:r>
            <a:r>
              <a:rPr lang="en-US" altLang="en-US" sz="1815" dirty="0" err="1">
                <a:latin typeface="inherit"/>
              </a:rPr>
              <a:t>mySet.insert</a:t>
            </a:r>
            <a:r>
              <a:rPr lang="en-US" altLang="en-US" sz="1815" dirty="0">
                <a:latin typeface="inherit"/>
              </a:rPr>
              <a:t>(value); 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erase():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Removes elements from the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Can remove a specific element or a range of elements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 err="1">
                <a:latin typeface="inherit"/>
              </a:rPr>
              <a:t>mySet.erase</a:t>
            </a:r>
            <a:r>
              <a:rPr lang="en-US" altLang="en-US" sz="1815" b="1" dirty="0">
                <a:latin typeface="inherit"/>
              </a:rPr>
              <a:t>(value);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// OR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 err="1">
                <a:latin typeface="inherit"/>
              </a:rPr>
              <a:t>mySet.erase</a:t>
            </a:r>
            <a:r>
              <a:rPr lang="en-US" altLang="en-US" sz="1815" b="1" dirty="0">
                <a:latin typeface="inherit"/>
              </a:rPr>
              <a:t>(</a:t>
            </a:r>
            <a:r>
              <a:rPr lang="en-US" altLang="en-US" sz="1815" b="1" dirty="0" err="1">
                <a:latin typeface="inherit"/>
              </a:rPr>
              <a:t>iteratorBegin</a:t>
            </a:r>
            <a:r>
              <a:rPr lang="en-US" altLang="en-US" sz="1815" b="1" dirty="0">
                <a:latin typeface="inherit"/>
              </a:rPr>
              <a:t>, </a:t>
            </a:r>
            <a:r>
              <a:rPr lang="en-US" altLang="en-US" sz="1815" b="1" dirty="0" err="1">
                <a:latin typeface="inherit"/>
              </a:rPr>
              <a:t>iteratorEnd</a:t>
            </a:r>
            <a:r>
              <a:rPr lang="en-US" altLang="en-US" sz="1815" b="1" dirty="0">
                <a:latin typeface="inherit"/>
              </a:rPr>
              <a:t>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count():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15" dirty="0">
                <a:solidFill>
                  <a:srgbClr val="0F0F0F"/>
                </a:solidFill>
                <a:latin typeface="Söhne"/>
              </a:rPr>
              <a:t>Returns the number of occurrences of a specific element in the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	size_t </a:t>
            </a:r>
            <a:r>
              <a:rPr lang="en-US" altLang="en-US" sz="1815" dirty="0" err="1">
                <a:latin typeface="inherit"/>
              </a:rPr>
              <a:t>occurrenceCount</a:t>
            </a:r>
            <a:r>
              <a:rPr lang="en-US" altLang="en-US" sz="1815" dirty="0">
                <a:latin typeface="inherit"/>
              </a:rPr>
              <a:t> = </a:t>
            </a:r>
            <a:r>
              <a:rPr lang="en-US" altLang="en-US" sz="1815" dirty="0" err="1">
                <a:latin typeface="inherit"/>
              </a:rPr>
              <a:t>mySet.count</a:t>
            </a:r>
            <a:r>
              <a:rPr lang="en-US" altLang="en-US" sz="1815" dirty="0">
                <a:latin typeface="inherit"/>
              </a:rPr>
              <a:t>(value);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clear():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Removes all elements from the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	</a:t>
            </a:r>
            <a:r>
              <a:rPr lang="en-US" altLang="en-US" sz="1815" dirty="0" err="1">
                <a:solidFill>
                  <a:srgbClr val="FF0000"/>
                </a:solidFill>
                <a:latin typeface="inherit"/>
              </a:rPr>
              <a:t>mySet.clear</a:t>
            </a:r>
            <a:r>
              <a:rPr lang="en-US" altLang="en-US" sz="1815" dirty="0">
                <a:solidFill>
                  <a:srgbClr val="FF0000"/>
                </a:solidFill>
                <a:latin typeface="inherit"/>
              </a:rPr>
              <a:t>();</a:t>
            </a:r>
            <a:endParaRPr lang="en-US" altLang="en-US" sz="1815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5750218" y="565297"/>
            <a:ext cx="6250665" cy="6462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78" b="1" dirty="0"/>
              <a:t>//set operations</a:t>
            </a:r>
          </a:p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&lt;set&gt;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set&lt;int&gt; </a:t>
            </a:r>
            <a:r>
              <a:rPr lang="en-US" sz="1634" b="1" dirty="0" err="1">
                <a:solidFill>
                  <a:srgbClr val="FF0000"/>
                </a:solidFill>
              </a:rPr>
              <a:t>mySet</a:t>
            </a:r>
            <a:r>
              <a:rPr lang="en-US" sz="1634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34" dirty="0"/>
              <a:t>    // insert()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mySet.insert</a:t>
            </a:r>
            <a:r>
              <a:rPr lang="en-US" sz="1634" dirty="0"/>
              <a:t>(10);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mySet.insert</a:t>
            </a:r>
            <a:r>
              <a:rPr lang="en-US" sz="1634" dirty="0"/>
              <a:t>(20);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mySet.insert</a:t>
            </a:r>
            <a:r>
              <a:rPr lang="en-US" sz="1634" dirty="0"/>
              <a:t>(30);</a:t>
            </a:r>
          </a:p>
          <a:p>
            <a:r>
              <a:rPr lang="en-US" sz="1634" dirty="0"/>
              <a:t>    // size()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"Size: " &lt;&lt; </a:t>
            </a:r>
            <a:r>
              <a:rPr lang="en-US" sz="1634" dirty="0" err="1"/>
              <a:t>mySet.size</a:t>
            </a:r>
            <a:r>
              <a:rPr lang="en-US" sz="1634" dirty="0"/>
              <a:t>() &lt;&lt; std::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// empty()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"Is Empty: " &lt;&lt; (</a:t>
            </a:r>
            <a:r>
              <a:rPr lang="en-US" sz="1634" dirty="0" err="1"/>
              <a:t>mySet.empty</a:t>
            </a:r>
            <a:r>
              <a:rPr lang="en-US" sz="1634" dirty="0"/>
              <a:t>() ? "Yes" : "No");</a:t>
            </a:r>
          </a:p>
          <a:p>
            <a:endParaRPr lang="en-US" sz="1634" dirty="0"/>
          </a:p>
          <a:p>
            <a:r>
              <a:rPr lang="en-US" sz="1634" dirty="0"/>
              <a:t>    // erase()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mySet.erase</a:t>
            </a:r>
            <a:r>
              <a:rPr lang="en-US" sz="1634" dirty="0"/>
              <a:t>(20);</a:t>
            </a:r>
          </a:p>
          <a:p>
            <a:endParaRPr lang="en-US" sz="1634" dirty="0"/>
          </a:p>
          <a:p>
            <a:r>
              <a:rPr lang="en-US" sz="1634" dirty="0"/>
              <a:t>    // count()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"Count of 20: " &lt;&lt; </a:t>
            </a:r>
            <a:r>
              <a:rPr lang="en-US" sz="1634" dirty="0" err="1"/>
              <a:t>mySet.count</a:t>
            </a:r>
            <a:r>
              <a:rPr lang="en-US" sz="1634" dirty="0"/>
              <a:t>(20)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clear()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mySet.clear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28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400" b="1" kern="0" spc="-9" dirty="0">
                <a:solidFill>
                  <a:srgbClr val="FF0000"/>
                </a:solidFill>
              </a:rPr>
              <a:t>Set - Union and Intersection Operations</a:t>
            </a:r>
            <a:endParaRPr lang="en-US" sz="1600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739971" cy="62517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u="sng" dirty="0">
                <a:solidFill>
                  <a:srgbClr val="C00000"/>
                </a:solidFill>
                <a:latin typeface="Söhne Mono"/>
              </a:rPr>
              <a:t>Union: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 Mono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Söhne Mono"/>
              </a:rPr>
              <a:t>Combines elements from two sets</a:t>
            </a:r>
            <a:r>
              <a:rPr lang="en-US" altLang="en-US" sz="1815" dirty="0">
                <a:latin typeface="Söhne Mono"/>
              </a:rPr>
              <a:t> into a new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 Mono"/>
              </a:rPr>
              <a:t>The result contains all unique elements from both sets.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en-US" sz="1815" b="1" dirty="0">
                <a:latin typeface="Söhne"/>
              </a:rPr>
              <a:t>set&lt;DataType&gt; set1, set2, unionSet;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en-US" sz="1815" b="1" dirty="0">
                <a:solidFill>
                  <a:srgbClr val="FF0000"/>
                </a:solidFill>
                <a:latin typeface="Söhne"/>
              </a:rPr>
              <a:t>set_union</a:t>
            </a:r>
            <a:r>
              <a:rPr lang="da-DK" altLang="en-US" sz="1815" dirty="0">
                <a:latin typeface="Söhne"/>
              </a:rPr>
              <a:t>(set1.begin(), set1.end(), set2.begin(), set2.end(), std::inserter(unionSet, unionSet.begin()));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solidFill>
                <a:srgbClr val="FF0000"/>
              </a:solidFill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u="sng" dirty="0">
                <a:solidFill>
                  <a:srgbClr val="FF0000"/>
                </a:solidFill>
                <a:latin typeface="inherit"/>
              </a:rPr>
              <a:t>Intersection: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solidFill>
                <a:srgbClr val="FF0000"/>
              </a:solidFill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Retrieves common elements from two sets into a new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The result contains only elements present in both sets.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inherit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set&lt;</a:t>
            </a:r>
            <a:r>
              <a:rPr lang="en-US" altLang="en-US" sz="1600" b="1" dirty="0" err="1">
                <a:latin typeface="Arial" panose="020B0604020202020204" pitchFamily="34" charset="0"/>
              </a:rPr>
              <a:t>DataType</a:t>
            </a:r>
            <a:r>
              <a:rPr lang="en-US" altLang="en-US" sz="1600" b="1" dirty="0">
                <a:latin typeface="Arial" panose="020B0604020202020204" pitchFamily="34" charset="0"/>
              </a:rPr>
              <a:t>&gt; set1, set2, </a:t>
            </a:r>
            <a:r>
              <a:rPr lang="en-US" altLang="en-US" sz="1600" b="1" dirty="0" err="1">
                <a:latin typeface="Arial" panose="020B0604020202020204" pitchFamily="34" charset="0"/>
              </a:rPr>
              <a:t>intersectionSet</a:t>
            </a:r>
            <a:r>
              <a:rPr lang="en-US" altLang="en-US" sz="1600" b="1" dirty="0">
                <a:latin typeface="Arial" panose="020B0604020202020204" pitchFamily="34" charset="0"/>
              </a:rPr>
              <a:t>;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set_intersection</a:t>
            </a:r>
            <a:r>
              <a:rPr lang="en-US" altLang="en-US" sz="1600" dirty="0">
                <a:latin typeface="Arial" panose="020B0604020202020204" pitchFamily="34" charset="0"/>
              </a:rPr>
              <a:t>(set1.begin(), set1.end(), set2.begin(), set2.end(), </a:t>
            </a:r>
            <a:r>
              <a:rPr lang="en-US" altLang="en-US" sz="1600" dirty="0" err="1">
                <a:latin typeface="Arial" panose="020B0604020202020204" pitchFamily="34" charset="0"/>
              </a:rPr>
              <a:t>sinserter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latin typeface="Arial" panose="020B0604020202020204" pitchFamily="34" charset="0"/>
              </a:rPr>
              <a:t>intersectionSet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intersectionSet.begin</a:t>
            </a:r>
            <a:r>
              <a:rPr lang="en-US" altLang="en-US" sz="1600" dirty="0">
                <a:latin typeface="Arial" panose="020B0604020202020204" pitchFamily="34" charset="0"/>
              </a:rPr>
              <a:t>()));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5824649" y="490866"/>
            <a:ext cx="6250665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#include &lt;iostream&gt; #include &lt;set&gt; #include &lt;algorithm&gt;</a:t>
            </a:r>
          </a:p>
          <a:p>
            <a:r>
              <a:rPr lang="en-US" sz="1600" b="1" dirty="0"/>
              <a:t>#include &lt;iterator&gt;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set&lt;int&gt; set1 = {1, 2, 3, 4};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set&lt;int&gt; set2 = {3, 4, 5, 6};</a:t>
            </a:r>
          </a:p>
          <a:p>
            <a:endParaRPr lang="en-US" sz="1600" b="1" dirty="0"/>
          </a:p>
          <a:p>
            <a:r>
              <a:rPr lang="en-US" sz="1600" b="1" dirty="0"/>
              <a:t>    set&lt;int&gt; </a:t>
            </a:r>
            <a:r>
              <a:rPr lang="en-US" sz="1600" b="1" dirty="0" err="1"/>
              <a:t>unionSet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set_union</a:t>
            </a:r>
            <a:r>
              <a:rPr lang="en-US" sz="1600" b="1" dirty="0"/>
              <a:t>(set1.begin(), set1.end(), set2.begin(), set2.end(), inserter(</a:t>
            </a:r>
            <a:r>
              <a:rPr lang="en-US" sz="1600" b="1" dirty="0" err="1"/>
              <a:t>unionSet</a:t>
            </a:r>
            <a:r>
              <a:rPr lang="en-US" sz="1600" b="1" dirty="0"/>
              <a:t>, </a:t>
            </a:r>
            <a:r>
              <a:rPr lang="en-US" sz="1600" b="1" dirty="0" err="1"/>
              <a:t>unionSet.begin</a:t>
            </a:r>
            <a:r>
              <a:rPr lang="en-US" sz="1600" b="1" dirty="0"/>
              <a:t>()));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// Displaying the union set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"Union Set: ";</a:t>
            </a:r>
          </a:p>
          <a:p>
            <a:r>
              <a:rPr lang="en-US" sz="1600" b="1" dirty="0"/>
              <a:t>    for (const auto&amp; element : </a:t>
            </a:r>
            <a:r>
              <a:rPr lang="en-US" sz="1600" b="1" dirty="0" err="1"/>
              <a:t>unionSet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    std::</a:t>
            </a:r>
            <a:r>
              <a:rPr lang="en-US" sz="1600" b="1" dirty="0" err="1"/>
              <a:t>cout</a:t>
            </a:r>
            <a:r>
              <a:rPr lang="en-US" sz="1600" b="1" dirty="0"/>
              <a:t> &lt;&lt; element &lt;&lt; " ";</a:t>
            </a:r>
          </a:p>
          <a:p>
            <a:r>
              <a:rPr lang="en-US" sz="1600" b="1" dirty="0"/>
              <a:t>   </a:t>
            </a:r>
          </a:p>
          <a:p>
            <a:r>
              <a:rPr lang="en-US" sz="1600" b="1" dirty="0"/>
              <a:t>  set&lt;int&gt; </a:t>
            </a:r>
            <a:r>
              <a:rPr lang="en-US" sz="1600" b="1" dirty="0" err="1"/>
              <a:t>intersectionSet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set_intersection</a:t>
            </a:r>
            <a:r>
              <a:rPr lang="en-US" sz="1600" b="1" dirty="0"/>
              <a:t>(set1.begin(), set1.end(), set2.begin(), set2.end(), inserter(</a:t>
            </a:r>
            <a:r>
              <a:rPr lang="en-US" sz="1600" b="1" dirty="0" err="1"/>
              <a:t>intersectionSet</a:t>
            </a:r>
            <a:r>
              <a:rPr lang="en-US" sz="1600" b="1" dirty="0"/>
              <a:t>, </a:t>
            </a:r>
            <a:r>
              <a:rPr lang="en-US" sz="1600" b="1" dirty="0" err="1"/>
              <a:t>intersectionSet.begin</a:t>
            </a:r>
            <a:r>
              <a:rPr lang="en-US" sz="1600" b="1" dirty="0"/>
              <a:t>()));</a:t>
            </a:r>
          </a:p>
          <a:p>
            <a:endParaRPr lang="en-US" sz="1600" b="1" dirty="0"/>
          </a:p>
          <a:p>
            <a:r>
              <a:rPr lang="en-US" sz="1600" b="1" dirty="0"/>
              <a:t>    // Displaying the intersection set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"Intersection Set: ";</a:t>
            </a:r>
          </a:p>
          <a:p>
            <a:r>
              <a:rPr lang="en-US" sz="1600" b="1" dirty="0"/>
              <a:t>    for (const auto&amp; element : </a:t>
            </a:r>
            <a:r>
              <a:rPr lang="en-US" sz="1600" b="1" dirty="0" err="1"/>
              <a:t>intersectionSet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    std::</a:t>
            </a:r>
            <a:r>
              <a:rPr lang="en-US" sz="1600" b="1" dirty="0" err="1"/>
              <a:t>cout</a:t>
            </a:r>
            <a:r>
              <a:rPr lang="en-US" sz="1600" b="1" dirty="0"/>
              <a:t> &lt;&lt; element &lt;&lt; " ";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72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400" b="1" kern="0" spc="-9" dirty="0">
                <a:solidFill>
                  <a:srgbClr val="FF0000"/>
                </a:solidFill>
              </a:rPr>
              <a:t>Set - subset and superset</a:t>
            </a:r>
            <a:endParaRPr lang="en-US" sz="1600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6" y="559535"/>
            <a:ext cx="6142347" cy="6237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u="sng" dirty="0">
                <a:solidFill>
                  <a:srgbClr val="C00000"/>
                </a:solidFill>
                <a:latin typeface="Söhne Mono"/>
              </a:rPr>
              <a:t>subset: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 Mono"/>
              </a:rPr>
              <a:t>  A set A is a subset of set B if every element of A is also an element of B.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 Mono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if (</a:t>
            </a:r>
            <a:r>
              <a:rPr lang="en-US" altLang="en-US" sz="1815" b="1" dirty="0">
                <a:highlight>
                  <a:srgbClr val="FFFF00"/>
                </a:highlight>
                <a:latin typeface="inherit"/>
              </a:rPr>
              <a:t>includes(set1.begin(), set1.end(), set2.begin(), set2.end())</a:t>
            </a:r>
            <a:r>
              <a:rPr lang="en-US" altLang="en-US" sz="1815" b="1" dirty="0">
                <a:latin typeface="inherit"/>
              </a:rPr>
              <a:t>) 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{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    // set2 is a subset of set1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} else {</a:t>
            </a:r>
          </a:p>
          <a:p>
            <a:pPr lvl="1"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    // set2 is not a subset of set1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}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solidFill>
                <a:srgbClr val="FF0000"/>
              </a:solidFill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solidFill>
                <a:srgbClr val="FF0000"/>
              </a:solidFill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u="sng" dirty="0">
                <a:solidFill>
                  <a:srgbClr val="FF0000"/>
                </a:solidFill>
                <a:latin typeface="inherit"/>
              </a:rPr>
              <a:t>superset: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inherit"/>
              </a:rPr>
              <a:t>A set A is a superset of set B if every element of B is also an element of A.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if (</a:t>
            </a:r>
            <a:r>
              <a:rPr lang="en-US" altLang="en-US" sz="1815" dirty="0">
                <a:highlight>
                  <a:srgbClr val="FFFF00"/>
                </a:highlight>
                <a:latin typeface="inherit"/>
              </a:rPr>
              <a:t>includes(set2.begin(), set2.end(), set1.begin(), set1.end())</a:t>
            </a:r>
            <a:r>
              <a:rPr lang="en-US" altLang="en-US" sz="1815" dirty="0">
                <a:latin typeface="inherit"/>
              </a:rPr>
              <a:t>) {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    // set1 is a superset of set2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} else {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    // set1 is not a superset of set2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Arial" panose="020B0604020202020204" pitchFamily="34" charset="0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6152594" y="490866"/>
            <a:ext cx="6029160" cy="6247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//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Checking Subset and Superset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&lt;algorithm&gt;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/>
              <a:t>    set&lt;int&gt; set1 = {1, 2, 3, 4, 5};</a:t>
            </a:r>
          </a:p>
          <a:p>
            <a:r>
              <a:rPr lang="en-US" sz="1600" b="1" dirty="0"/>
              <a:t>    set&lt;int&gt; set2 = {2, 4};</a:t>
            </a:r>
          </a:p>
          <a:p>
            <a:endParaRPr lang="en-US" sz="1600" b="1" dirty="0"/>
          </a:p>
          <a:p>
            <a:r>
              <a:rPr lang="en-US" sz="1600" b="1" dirty="0"/>
              <a:t>    // Checking if set2 is a subset of set1</a:t>
            </a:r>
          </a:p>
          <a:p>
            <a:r>
              <a:rPr lang="en-US" sz="1600" b="1" dirty="0"/>
              <a:t>    if (includes(set1.begin(), set1.end(), set2.begin(), set2.end()))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"set2 is a subset of set1."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 else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"set2 is not a subset of set1."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/>
              <a:t>    // Checking if set1 is a superset of set2</a:t>
            </a:r>
          </a:p>
          <a:p>
            <a:r>
              <a:rPr lang="en-US" sz="1600" b="1" dirty="0"/>
              <a:t>    if (includes(set2.begin(), set2.end(), set1.begin(), set1.end()))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"set1 is a superset of set2."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 else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"set1 is not a superset of set2."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8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altLang="en-US" sz="2904" b="1" dirty="0">
                <a:solidFill>
                  <a:srgbClr val="FF0000"/>
                </a:solidFill>
                <a:latin typeface="Söhne"/>
              </a:rPr>
              <a:t>Map</a:t>
            </a:r>
            <a:endParaRPr lang="en-US" sz="1815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878284" cy="6104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Söhne"/>
              </a:rPr>
              <a:t>Map: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"/>
              </a:rPr>
              <a:t>A C++ STL container that </a:t>
            </a:r>
            <a:r>
              <a:rPr lang="en-US" altLang="en-US" sz="1815" b="1" dirty="0">
                <a:highlight>
                  <a:srgbClr val="FFFF00"/>
                </a:highlight>
                <a:latin typeface="Söhne"/>
              </a:rPr>
              <a:t>stores key-value pairs</a:t>
            </a:r>
            <a:r>
              <a:rPr lang="en-US" altLang="en-US" sz="1815" dirty="0">
                <a:highlight>
                  <a:srgbClr val="FFFF00"/>
                </a:highlight>
                <a:latin typeface="Söhne"/>
              </a:rPr>
              <a:t>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"/>
              </a:rPr>
              <a:t>Maintains elements in </a:t>
            </a:r>
            <a:r>
              <a:rPr lang="en-US" altLang="en-US" sz="1815" b="1" dirty="0">
                <a:latin typeface="Söhne"/>
              </a:rPr>
              <a:t>sorted order based on keys</a:t>
            </a:r>
            <a:r>
              <a:rPr lang="en-US" altLang="en-US" sz="1815" dirty="0">
                <a:latin typeface="Söhne"/>
              </a:rPr>
              <a:t>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Söhne"/>
              </a:rPr>
              <a:t>Characteristics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Söhne"/>
              </a:rPr>
              <a:t>Ordered Container</a:t>
            </a:r>
            <a:r>
              <a:rPr lang="en-US" altLang="en-US" sz="1600" dirty="0">
                <a:latin typeface="Söhne"/>
              </a:rPr>
              <a:t>: Elements are ordered by their keys.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Söhne"/>
              </a:rPr>
              <a:t>Facilitates efficient search operations.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Söhne"/>
              </a:rPr>
              <a:t>Unique Keys</a:t>
            </a:r>
            <a:r>
              <a:rPr lang="en-US" altLang="en-US" sz="1600" dirty="0">
                <a:latin typeface="Söhne"/>
              </a:rPr>
              <a:t>: Each key in the map is unique.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Söhne"/>
              </a:rPr>
              <a:t>Ensures a one-to-one relationship between keys and values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15" b="1" dirty="0">
                <a:solidFill>
                  <a:srgbClr val="FF0000"/>
                </a:solidFill>
                <a:latin typeface="Söhne"/>
              </a:rPr>
              <a:t>Declaration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"/>
              </a:rPr>
              <a:t>#include &lt;map&gt;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Söhne"/>
              </a:rPr>
              <a:t>     map&lt;</a:t>
            </a:r>
            <a:r>
              <a:rPr lang="en-US" altLang="en-US" sz="1815" b="1" dirty="0" err="1">
                <a:latin typeface="Söhne"/>
              </a:rPr>
              <a:t>KeyType</a:t>
            </a:r>
            <a:r>
              <a:rPr lang="en-US" altLang="en-US" sz="1815" b="1" dirty="0">
                <a:latin typeface="Söhne"/>
              </a:rPr>
              <a:t>, </a:t>
            </a:r>
            <a:r>
              <a:rPr lang="en-US" altLang="en-US" sz="1815" b="1" dirty="0" err="1">
                <a:latin typeface="Söhne"/>
              </a:rPr>
              <a:t>ValueType</a:t>
            </a:r>
            <a:r>
              <a:rPr lang="en-US" altLang="en-US" sz="1815" b="1" dirty="0">
                <a:latin typeface="Söhne"/>
              </a:rPr>
              <a:t>&gt; </a:t>
            </a:r>
            <a:r>
              <a:rPr lang="en-US" altLang="en-US" sz="1815" b="1" dirty="0" err="1">
                <a:latin typeface="Söhne"/>
              </a:rPr>
              <a:t>myMap</a:t>
            </a:r>
            <a:r>
              <a:rPr lang="en-US" altLang="en-US" sz="1815" b="1" dirty="0">
                <a:latin typeface="Söhne"/>
              </a:rPr>
              <a:t>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15" b="1" dirty="0">
                <a:solidFill>
                  <a:srgbClr val="FF0000"/>
                </a:solidFill>
                <a:latin typeface="Söhne"/>
              </a:rPr>
              <a:t>Initialization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 err="1">
                <a:latin typeface="Söhne"/>
              </a:rPr>
              <a:t>myMap</a:t>
            </a:r>
            <a:r>
              <a:rPr lang="en-US" altLang="en-US" sz="1815" dirty="0">
                <a:latin typeface="Söhne"/>
              </a:rPr>
              <a:t> = {     {key1, value1},     {key2, value2}, ….};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"/>
              </a:rPr>
              <a:t>  //or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sz="1815" dirty="0">
                <a:latin typeface="Söhne"/>
              </a:rPr>
              <a:t> </a:t>
            </a:r>
            <a:r>
              <a:rPr lang="en-US" altLang="en-US" sz="1815" dirty="0">
                <a:latin typeface="Söhne"/>
              </a:rPr>
              <a:t>   </a:t>
            </a:r>
            <a:r>
              <a:rPr lang="pl-PL" altLang="en-US" sz="1815" dirty="0">
                <a:latin typeface="Söhne"/>
              </a:rPr>
              <a:t>myMap[</a:t>
            </a:r>
            <a:r>
              <a:rPr lang="en-US" altLang="en-US" sz="1815" dirty="0">
                <a:latin typeface="Söhne"/>
              </a:rPr>
              <a:t>key1</a:t>
            </a:r>
            <a:r>
              <a:rPr lang="pl-PL" altLang="en-US" sz="1815" dirty="0">
                <a:latin typeface="Söhne"/>
              </a:rPr>
              <a:t>] = </a:t>
            </a:r>
            <a:r>
              <a:rPr lang="en-US" altLang="en-US" sz="1815" dirty="0">
                <a:latin typeface="Söhne"/>
              </a:rPr>
              <a:t>value1</a:t>
            </a:r>
            <a:r>
              <a:rPr lang="pl-PL" altLang="en-US" sz="1815" dirty="0">
                <a:latin typeface="Söhne"/>
              </a:rPr>
              <a:t>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sz="1815" dirty="0">
                <a:latin typeface="Söhne"/>
              </a:rPr>
              <a:t>    myMap[</a:t>
            </a:r>
            <a:r>
              <a:rPr lang="en-US" altLang="en-US" sz="1815" dirty="0">
                <a:latin typeface="Söhne"/>
              </a:rPr>
              <a:t>key2</a:t>
            </a:r>
            <a:r>
              <a:rPr lang="pl-PL" altLang="en-US" sz="1815" dirty="0">
                <a:latin typeface="Söhne"/>
              </a:rPr>
              <a:t>] = </a:t>
            </a:r>
            <a:r>
              <a:rPr lang="en-US" altLang="en-US" sz="1815" dirty="0">
                <a:latin typeface="Söhne"/>
              </a:rPr>
              <a:t>value2</a:t>
            </a:r>
            <a:r>
              <a:rPr lang="pl-PL" altLang="en-US" sz="1815" dirty="0">
                <a:latin typeface="Söhne"/>
              </a:rPr>
              <a:t>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sz="1815" dirty="0">
                <a:latin typeface="Söhne"/>
              </a:rPr>
              <a:t>    myMap[</a:t>
            </a:r>
            <a:r>
              <a:rPr lang="en-US" altLang="en-US" sz="1815" dirty="0">
                <a:latin typeface="Söhne"/>
              </a:rPr>
              <a:t>key3</a:t>
            </a:r>
            <a:r>
              <a:rPr lang="pl-PL" altLang="en-US" sz="1815" dirty="0">
                <a:latin typeface="Söhne"/>
              </a:rPr>
              <a:t>] = </a:t>
            </a:r>
            <a:r>
              <a:rPr lang="en-US" altLang="en-US" sz="1815" dirty="0">
                <a:latin typeface="Söhne"/>
              </a:rPr>
              <a:t>value3</a:t>
            </a:r>
            <a:r>
              <a:rPr lang="pl-PL" altLang="en-US" sz="1815" dirty="0">
                <a:latin typeface="Söhne"/>
              </a:rPr>
              <a:t>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Söhne"/>
              </a:rPr>
              <a:t> 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5888531" y="565297"/>
            <a:ext cx="6293222" cy="5624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34" b="1" dirty="0"/>
              <a:t>#include &lt;iostream&gt;</a:t>
            </a:r>
          </a:p>
          <a:p>
            <a:r>
              <a:rPr lang="en-US" sz="1634" b="1" dirty="0"/>
              <a:t>#include &lt;map&gt;</a:t>
            </a:r>
          </a:p>
          <a:p>
            <a:endParaRPr lang="en-US" sz="1634" b="1" dirty="0"/>
          </a:p>
          <a:p>
            <a:r>
              <a:rPr lang="en-US" sz="1634" b="1" dirty="0"/>
              <a:t>using namespace std;</a:t>
            </a:r>
          </a:p>
          <a:p>
            <a:endParaRPr lang="en-US" sz="1634" b="1" dirty="0"/>
          </a:p>
          <a:p>
            <a:r>
              <a:rPr lang="en-US" sz="1634" b="1" dirty="0"/>
              <a:t>int main() {</a:t>
            </a:r>
          </a:p>
          <a:p>
            <a:endParaRPr lang="en-US" sz="1634" b="1" dirty="0"/>
          </a:p>
          <a:p>
            <a:r>
              <a:rPr lang="en-US" sz="1634" b="1" dirty="0"/>
              <a:t>// Creating a map with int keys and int values</a:t>
            </a:r>
          </a:p>
          <a:p>
            <a:r>
              <a:rPr lang="en-US" sz="1634" b="1" dirty="0"/>
              <a:t>    </a:t>
            </a:r>
            <a:r>
              <a:rPr lang="en-US" sz="1634" b="1" dirty="0">
                <a:solidFill>
                  <a:srgbClr val="C00000"/>
                </a:solidFill>
              </a:rPr>
              <a:t>map&lt;int, int&gt; </a:t>
            </a:r>
            <a:r>
              <a:rPr lang="en-US" sz="1634" b="1" dirty="0" err="1">
                <a:solidFill>
                  <a:srgbClr val="C00000"/>
                </a:solidFill>
              </a:rPr>
              <a:t>myMap</a:t>
            </a:r>
            <a:r>
              <a:rPr lang="en-US" sz="1634" b="1" dirty="0">
                <a:solidFill>
                  <a:srgbClr val="C00000"/>
                </a:solidFill>
              </a:rPr>
              <a:t>;</a:t>
            </a:r>
          </a:p>
          <a:p>
            <a:endParaRPr lang="en-US" sz="1634" b="1" dirty="0"/>
          </a:p>
          <a:p>
            <a:r>
              <a:rPr lang="en-US" sz="1634" b="1" dirty="0"/>
              <a:t>    // Inserting elements into the map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myMap</a:t>
            </a:r>
            <a:r>
              <a:rPr lang="en-US" sz="1634" b="1" dirty="0"/>
              <a:t>[1] = 10;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myMap</a:t>
            </a:r>
            <a:r>
              <a:rPr lang="en-US" sz="1634" b="1" dirty="0"/>
              <a:t>[2] = 20;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myMap</a:t>
            </a:r>
            <a:r>
              <a:rPr lang="en-US" sz="1634" b="1" dirty="0"/>
              <a:t>[3] = 30;</a:t>
            </a:r>
          </a:p>
          <a:p>
            <a:endParaRPr lang="en-US" sz="1634" b="1" dirty="0"/>
          </a:p>
          <a:p>
            <a:r>
              <a:rPr lang="en-US" sz="1634" b="1" dirty="0"/>
              <a:t>    // Displaying elements</a:t>
            </a:r>
          </a:p>
          <a:p>
            <a:r>
              <a:rPr lang="en-US" sz="1634" b="1" dirty="0"/>
              <a:t>    for (const auto&amp; pair : </a:t>
            </a:r>
            <a:r>
              <a:rPr lang="en-US" sz="1634" b="1" dirty="0" err="1"/>
              <a:t>ageMap</a:t>
            </a:r>
            <a:r>
              <a:rPr lang="en-US" sz="1634" b="1" dirty="0"/>
              <a:t>) {</a:t>
            </a:r>
          </a:p>
          <a:p>
            <a:r>
              <a:rPr lang="en-US" sz="1634" b="1" dirty="0"/>
              <a:t>        </a:t>
            </a:r>
            <a:r>
              <a:rPr lang="en-US" sz="1634" b="1" dirty="0" err="1"/>
              <a:t>cout</a:t>
            </a:r>
            <a:r>
              <a:rPr lang="en-US" sz="1634" b="1" dirty="0"/>
              <a:t> &lt;&lt; </a:t>
            </a:r>
            <a:r>
              <a:rPr lang="en-US" sz="1634" b="1" dirty="0" err="1"/>
              <a:t>pair.first</a:t>
            </a:r>
            <a:r>
              <a:rPr lang="en-US" sz="1634" b="1" dirty="0"/>
              <a:t> &lt;&lt; ": " &lt;&lt; </a:t>
            </a:r>
            <a:r>
              <a:rPr lang="en-US" sz="1634" b="1" dirty="0" err="1"/>
              <a:t>pair.second</a:t>
            </a:r>
            <a:r>
              <a:rPr lang="en-US" sz="1634" b="1" dirty="0"/>
              <a:t> &lt;&lt; </a:t>
            </a:r>
            <a:r>
              <a:rPr lang="en-US" sz="1634" b="1" dirty="0" err="1"/>
              <a:t>endl</a:t>
            </a:r>
            <a:r>
              <a:rPr lang="en-US" sz="1634" b="1" dirty="0"/>
              <a:t>;</a:t>
            </a:r>
          </a:p>
          <a:p>
            <a:r>
              <a:rPr lang="en-US" sz="1634" b="1" dirty="0"/>
              <a:t>    }</a:t>
            </a:r>
          </a:p>
          <a:p>
            <a:endParaRPr lang="en-US" sz="1634" b="1" dirty="0"/>
          </a:p>
          <a:p>
            <a:r>
              <a:rPr lang="en-US" sz="1634" b="1" dirty="0"/>
              <a:t>    return 0;</a:t>
            </a:r>
          </a:p>
          <a:p>
            <a:r>
              <a:rPr lang="en-US" sz="1634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03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altLang="en-US" sz="2904" b="1" dirty="0">
                <a:solidFill>
                  <a:srgbClr val="FF0000"/>
                </a:solidFill>
                <a:latin typeface="Söhne"/>
              </a:rPr>
              <a:t>Map</a:t>
            </a:r>
            <a:endParaRPr lang="en-US" sz="1815" b="1" kern="0" spc="14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5"/>
            <a:ext cx="5186721" cy="6377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Söhne Mono"/>
              </a:rPr>
              <a:t>insert()</a:t>
            </a:r>
            <a:r>
              <a:rPr lang="en-US" altLang="en-US" sz="1815" b="1" dirty="0">
                <a:solidFill>
                  <a:srgbClr val="FF0000"/>
                </a:solidFill>
                <a:latin typeface="Söhne"/>
              </a:rPr>
              <a:t>:</a:t>
            </a:r>
            <a:endParaRPr lang="en-US" altLang="en-US" sz="1815" dirty="0">
              <a:solidFill>
                <a:srgbClr val="FF0000"/>
              </a:solidFill>
              <a:latin typeface="Söhne"/>
            </a:endParaRPr>
          </a:p>
          <a:p>
            <a:pPr marL="757855" lvl="1" indent="-342900" defTabSz="829909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15" dirty="0">
                <a:latin typeface="Söhne"/>
              </a:rPr>
              <a:t>Adds a key-value pair to the map.</a:t>
            </a:r>
          </a:p>
          <a:p>
            <a:pPr marL="757855" lvl="1" indent="-342900" defTabSz="829909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15" dirty="0">
                <a:latin typeface="Söhne"/>
              </a:rPr>
              <a:t>If the key already exists, the value is updated.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latin typeface="Söhne"/>
              </a:rPr>
              <a:t>Syntax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map&lt;</a:t>
            </a:r>
            <a:r>
              <a:rPr lang="en-US" altLang="en-US" sz="1815" dirty="0" err="1">
                <a:latin typeface="inherit"/>
              </a:rPr>
              <a:t>KeyType</a:t>
            </a:r>
            <a:r>
              <a:rPr lang="en-US" altLang="en-US" sz="1815" dirty="0">
                <a:latin typeface="inherit"/>
              </a:rPr>
              <a:t>, </a:t>
            </a:r>
            <a:r>
              <a:rPr lang="en-US" altLang="en-US" sz="1815" dirty="0" err="1">
                <a:latin typeface="inherit"/>
              </a:rPr>
              <a:t>ValueType</a:t>
            </a:r>
            <a:r>
              <a:rPr lang="en-US" altLang="en-US" sz="1815" dirty="0">
                <a:latin typeface="inherit"/>
              </a:rPr>
              <a:t>&gt; </a:t>
            </a:r>
            <a:r>
              <a:rPr lang="en-US" altLang="en-US" sz="1815" dirty="0" err="1">
                <a:latin typeface="inherit"/>
              </a:rPr>
              <a:t>myMap</a:t>
            </a:r>
            <a:r>
              <a:rPr lang="en-US" altLang="en-US" sz="1815" dirty="0">
                <a:latin typeface="inherit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 err="1">
                <a:latin typeface="inherit"/>
              </a:rPr>
              <a:t>myMap.insert</a:t>
            </a:r>
            <a:r>
              <a:rPr lang="en-US" altLang="en-US" sz="1815" dirty="0">
                <a:latin typeface="inherit"/>
              </a:rPr>
              <a:t>({key, value});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erase():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15" dirty="0">
                <a:solidFill>
                  <a:srgbClr val="0F0F0F"/>
                </a:solidFill>
                <a:latin typeface="Söhne"/>
              </a:rPr>
              <a:t>Removes an element by key or a range of elements.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34" dirty="0"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34" b="1" dirty="0">
                <a:latin typeface="inherit"/>
              </a:rPr>
              <a:t>map&lt;</a:t>
            </a:r>
            <a:r>
              <a:rPr lang="en-US" altLang="en-US" sz="1634" b="1" dirty="0" err="1">
                <a:latin typeface="inherit"/>
              </a:rPr>
              <a:t>KeyType</a:t>
            </a:r>
            <a:r>
              <a:rPr lang="en-US" altLang="en-US" sz="1634" b="1" dirty="0">
                <a:latin typeface="inherit"/>
              </a:rPr>
              <a:t>, </a:t>
            </a:r>
            <a:r>
              <a:rPr lang="en-US" altLang="en-US" sz="1634" b="1" dirty="0" err="1">
                <a:latin typeface="inherit"/>
              </a:rPr>
              <a:t>ValueType</a:t>
            </a:r>
            <a:r>
              <a:rPr lang="en-US" altLang="en-US" sz="1634" b="1" dirty="0">
                <a:latin typeface="inherit"/>
              </a:rPr>
              <a:t>&gt; </a:t>
            </a:r>
            <a:r>
              <a:rPr lang="en-US" altLang="en-US" sz="1634" b="1" dirty="0" err="1">
                <a:latin typeface="inherit"/>
              </a:rPr>
              <a:t>myMap</a:t>
            </a:r>
            <a:r>
              <a:rPr lang="en-US" altLang="en-US" sz="1634" b="1" dirty="0">
                <a:latin typeface="inherit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34" dirty="0" err="1">
                <a:latin typeface="inherit"/>
              </a:rPr>
              <a:t>myMap.erase</a:t>
            </a:r>
            <a:r>
              <a:rPr lang="en-US" altLang="en-US" sz="1634" dirty="0">
                <a:latin typeface="inherit"/>
              </a:rPr>
              <a:t>(key);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34" dirty="0">
                <a:latin typeface="inherit"/>
              </a:rPr>
              <a:t>// OR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34" dirty="0" err="1">
                <a:latin typeface="inherit"/>
              </a:rPr>
              <a:t>myMap.erase</a:t>
            </a:r>
            <a:r>
              <a:rPr lang="en-US" altLang="en-US" sz="1634" dirty="0">
                <a:latin typeface="inherit"/>
              </a:rPr>
              <a:t>(</a:t>
            </a:r>
            <a:r>
              <a:rPr lang="en-US" altLang="en-US" sz="1634" dirty="0" err="1">
                <a:latin typeface="inherit"/>
              </a:rPr>
              <a:t>iteratorBegin</a:t>
            </a:r>
            <a:r>
              <a:rPr lang="en-US" altLang="en-US" sz="1634" dirty="0">
                <a:latin typeface="inherit"/>
              </a:rPr>
              <a:t>, </a:t>
            </a:r>
            <a:r>
              <a:rPr lang="en-US" altLang="en-US" sz="1634" dirty="0" err="1">
                <a:latin typeface="inherit"/>
              </a:rPr>
              <a:t>iteratorEnd</a:t>
            </a:r>
            <a:r>
              <a:rPr lang="en-US" altLang="en-US" sz="1634" dirty="0">
                <a:latin typeface="inherit"/>
              </a:rPr>
              <a:t>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size()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15" dirty="0">
                <a:solidFill>
                  <a:srgbClr val="0F0F0F"/>
                </a:solidFill>
                <a:latin typeface="Söhne"/>
              </a:rPr>
              <a:t>Returns the number of key-value pairs in the map.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solidFill>
                  <a:srgbClr val="0F0F0F"/>
                </a:solidFill>
                <a:latin typeface="Söhne"/>
              </a:rPr>
              <a:t>	</a:t>
            </a:r>
            <a:r>
              <a:rPr lang="en-US" altLang="en-US" sz="1815" dirty="0">
                <a:latin typeface="inherit"/>
              </a:rPr>
              <a:t>	size_t </a:t>
            </a:r>
            <a:r>
              <a:rPr lang="en-US" altLang="en-US" sz="1815" dirty="0" err="1">
                <a:latin typeface="inherit"/>
              </a:rPr>
              <a:t>mapSize</a:t>
            </a:r>
            <a:r>
              <a:rPr lang="en-US" altLang="en-US" sz="1815" dirty="0">
                <a:latin typeface="inherit"/>
              </a:rPr>
              <a:t> = </a:t>
            </a:r>
            <a:r>
              <a:rPr lang="en-US" altLang="en-US" sz="1815" dirty="0" err="1">
                <a:latin typeface="inherit"/>
              </a:rPr>
              <a:t>myMap.size</a:t>
            </a:r>
            <a:r>
              <a:rPr lang="en-US" altLang="en-US" sz="1815" dirty="0">
                <a:latin typeface="inherit"/>
              </a:rPr>
              <a:t>();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b="1" dirty="0">
              <a:latin typeface="inherit"/>
            </a:endParaRP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b="1" dirty="0">
                <a:solidFill>
                  <a:srgbClr val="FF0000"/>
                </a:solidFill>
                <a:latin typeface="inherit"/>
              </a:rPr>
              <a:t>clear():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Removes all elements from the set.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15" dirty="0">
                <a:latin typeface="inherit"/>
              </a:rPr>
              <a:t>	</a:t>
            </a:r>
            <a:r>
              <a:rPr lang="en-US" altLang="en-US" sz="1815" dirty="0" err="1">
                <a:latin typeface="inherit"/>
              </a:rPr>
              <a:t>myMap.clear</a:t>
            </a:r>
            <a:r>
              <a:rPr lang="en-US" altLang="en-US" sz="1815" dirty="0">
                <a:latin typeface="inherit"/>
              </a:rPr>
              <a:t>();</a:t>
            </a:r>
          </a:p>
          <a:p>
            <a:pPr defTabSz="8299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15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FC9-A685-385D-D0C4-E9B0230BC72E}"/>
              </a:ext>
            </a:extLst>
          </p:cNvPr>
          <p:cNvSpPr txBox="1"/>
          <p:nvPr/>
        </p:nvSpPr>
        <p:spPr>
          <a:xfrm>
            <a:off x="5196968" y="588350"/>
            <a:ext cx="6984786" cy="595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15" dirty="0"/>
              <a:t>#include &lt;iostream&gt;#include &lt;map&gt;</a:t>
            </a:r>
          </a:p>
          <a:p>
            <a:r>
              <a:rPr lang="en-US" sz="1815" dirty="0"/>
              <a:t>int main() {</a:t>
            </a:r>
          </a:p>
          <a:p>
            <a:r>
              <a:rPr lang="en-US" sz="1815" dirty="0"/>
              <a:t>    // Declaration and initialization</a:t>
            </a:r>
          </a:p>
          <a:p>
            <a:r>
              <a:rPr lang="en-US" sz="1815" dirty="0"/>
              <a:t> </a:t>
            </a:r>
            <a:r>
              <a:rPr lang="en-US" sz="1815" dirty="0">
                <a:solidFill>
                  <a:srgbClr val="C00000"/>
                </a:solidFill>
              </a:rPr>
              <a:t>map&lt;string, int&gt; </a:t>
            </a:r>
            <a:r>
              <a:rPr lang="en-US" sz="1815" dirty="0" err="1">
                <a:solidFill>
                  <a:srgbClr val="C00000"/>
                </a:solidFill>
              </a:rPr>
              <a:t>ageMap</a:t>
            </a:r>
            <a:r>
              <a:rPr lang="en-US" sz="1815" dirty="0">
                <a:solidFill>
                  <a:srgbClr val="C00000"/>
                </a:solidFill>
              </a:rPr>
              <a:t> = {  {"Aarav", 25},  {"Priya", 30},   {"Arjun", 22</a:t>
            </a:r>
            <a:r>
              <a:rPr lang="en-US" sz="1815" dirty="0"/>
              <a:t>}   };</a:t>
            </a:r>
          </a:p>
          <a:p>
            <a:endParaRPr lang="en-US" sz="1815" dirty="0"/>
          </a:p>
          <a:p>
            <a:r>
              <a:rPr lang="en-US" sz="1815" dirty="0"/>
              <a:t>  </a:t>
            </a:r>
            <a:r>
              <a:rPr lang="en-US" sz="1815" dirty="0" err="1"/>
              <a:t>ageMap.insert</a:t>
            </a:r>
            <a:r>
              <a:rPr lang="en-US" sz="1815" dirty="0"/>
              <a:t>({"Anaya", 28}); // insert()</a:t>
            </a:r>
          </a:p>
          <a:p>
            <a:endParaRPr lang="en-US" sz="1815" dirty="0"/>
          </a:p>
          <a:p>
            <a:r>
              <a:rPr lang="en-US" sz="1815" dirty="0"/>
              <a:t>  </a:t>
            </a:r>
            <a:r>
              <a:rPr lang="en-US" sz="1815" dirty="0" err="1"/>
              <a:t>ageMap.erase</a:t>
            </a:r>
            <a:r>
              <a:rPr lang="en-US" sz="1815" dirty="0"/>
              <a:t>("Priya");   // erase() the element </a:t>
            </a:r>
          </a:p>
          <a:p>
            <a:endParaRPr lang="en-US" sz="1815" dirty="0"/>
          </a:p>
          <a:p>
            <a:r>
              <a:rPr lang="en-US" sz="1815" dirty="0"/>
              <a:t>   </a:t>
            </a:r>
            <a:r>
              <a:rPr lang="en-US" sz="1815" dirty="0" err="1"/>
              <a:t>cout</a:t>
            </a:r>
            <a:r>
              <a:rPr lang="en-US" sz="1815" dirty="0"/>
              <a:t> &lt;&lt; "Size: " &lt;&lt; </a:t>
            </a:r>
            <a:r>
              <a:rPr lang="en-US" sz="1815" dirty="0" err="1"/>
              <a:t>ageMap.size</a:t>
            </a:r>
            <a:r>
              <a:rPr lang="en-US" sz="1815" dirty="0"/>
              <a:t>() &lt;&lt; </a:t>
            </a:r>
            <a:r>
              <a:rPr lang="en-US" sz="1815" dirty="0" err="1"/>
              <a:t>endl</a:t>
            </a:r>
            <a:r>
              <a:rPr lang="en-US" sz="1815" dirty="0"/>
              <a:t>; // size()</a:t>
            </a:r>
          </a:p>
          <a:p>
            <a:r>
              <a:rPr lang="en-US" sz="1815" dirty="0" err="1"/>
              <a:t>cout</a:t>
            </a:r>
            <a:r>
              <a:rPr lang="en-US" sz="1815" dirty="0"/>
              <a:t> &lt;&lt; "Is Empty: " &lt;&lt; (</a:t>
            </a:r>
            <a:r>
              <a:rPr lang="en-US" sz="1815" dirty="0" err="1"/>
              <a:t>ageMap.empty</a:t>
            </a:r>
            <a:r>
              <a:rPr lang="en-US" sz="1815" dirty="0"/>
              <a:t>() ? "Yes" : "No") &lt;&lt; </a:t>
            </a:r>
            <a:r>
              <a:rPr lang="en-US" sz="1815" dirty="0" err="1"/>
              <a:t>endl</a:t>
            </a:r>
            <a:r>
              <a:rPr lang="en-US" sz="1815" dirty="0"/>
              <a:t>;</a:t>
            </a:r>
          </a:p>
          <a:p>
            <a:endParaRPr lang="en-US" sz="1815" dirty="0"/>
          </a:p>
          <a:p>
            <a:r>
              <a:rPr lang="en-US" sz="1815" dirty="0"/>
              <a:t>   auto it = </a:t>
            </a:r>
            <a:r>
              <a:rPr lang="en-US" sz="1815" dirty="0" err="1"/>
              <a:t>ageMap.find</a:t>
            </a:r>
            <a:r>
              <a:rPr lang="en-US" sz="1815" dirty="0"/>
              <a:t>("Arjun");  // find an element</a:t>
            </a:r>
          </a:p>
          <a:p>
            <a:r>
              <a:rPr lang="en-US" sz="1815" dirty="0"/>
              <a:t>    if (it != </a:t>
            </a:r>
            <a:r>
              <a:rPr lang="en-US" sz="1815" dirty="0" err="1"/>
              <a:t>ageMap.end</a:t>
            </a:r>
            <a:r>
              <a:rPr lang="en-US" sz="1815" dirty="0"/>
              <a:t>()) {</a:t>
            </a:r>
          </a:p>
          <a:p>
            <a:r>
              <a:rPr lang="en-US" sz="1815" dirty="0"/>
              <a:t>        </a:t>
            </a:r>
            <a:r>
              <a:rPr lang="en-US" sz="1815" dirty="0" err="1"/>
              <a:t>cout</a:t>
            </a:r>
            <a:r>
              <a:rPr lang="en-US" sz="1815" dirty="0"/>
              <a:t> &lt;&lt; "Arjun's age: " &lt;&lt; it-&gt;second &lt;&lt; </a:t>
            </a:r>
            <a:r>
              <a:rPr lang="en-US" sz="1815" dirty="0" err="1"/>
              <a:t>endl</a:t>
            </a:r>
            <a:r>
              <a:rPr lang="en-US" sz="1815" dirty="0"/>
              <a:t>;</a:t>
            </a:r>
          </a:p>
          <a:p>
            <a:r>
              <a:rPr lang="en-US" sz="1815" dirty="0"/>
              <a:t>    }</a:t>
            </a:r>
          </a:p>
          <a:p>
            <a:r>
              <a:rPr lang="en-US" sz="1815" dirty="0"/>
              <a:t>    // clear()</a:t>
            </a:r>
          </a:p>
          <a:p>
            <a:r>
              <a:rPr lang="en-US" sz="1815" dirty="0"/>
              <a:t>    </a:t>
            </a:r>
            <a:r>
              <a:rPr lang="en-US" sz="1815" dirty="0" err="1"/>
              <a:t>ageMap.clear</a:t>
            </a:r>
            <a:r>
              <a:rPr lang="en-US" sz="1815" dirty="0"/>
              <a:t>();</a:t>
            </a:r>
          </a:p>
          <a:p>
            <a:r>
              <a:rPr lang="en-US" sz="1815" dirty="0"/>
              <a:t>    return 0;</a:t>
            </a:r>
          </a:p>
          <a:p>
            <a:r>
              <a:rPr lang="en-US" sz="181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8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2DE0E-C28F-92CF-08EA-4C7BB998751A}"/>
              </a:ext>
            </a:extLst>
          </p:cNvPr>
          <p:cNvSpPr txBox="1"/>
          <p:nvPr/>
        </p:nvSpPr>
        <p:spPr>
          <a:xfrm>
            <a:off x="124933" y="2412508"/>
            <a:ext cx="120670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&amp; OUTPUT</a:t>
            </a:r>
          </a:p>
          <a:p>
            <a:endParaRPr lang="en-US" dirty="0"/>
          </a:p>
          <a:p>
            <a:r>
              <a:rPr lang="en-US" dirty="0"/>
              <a:t>Phone Book:</a:t>
            </a:r>
          </a:p>
          <a:p>
            <a:r>
              <a:rPr lang="en-US" dirty="0"/>
              <a:t>Amit: 123456789</a:t>
            </a:r>
          </a:p>
          <a:p>
            <a:r>
              <a:rPr lang="en-US" dirty="0"/>
              <a:t>Sunita: 987654321</a:t>
            </a:r>
          </a:p>
          <a:p>
            <a:r>
              <a:rPr lang="en-US" dirty="0"/>
              <a:t>Rahul: 555555555</a:t>
            </a:r>
          </a:p>
          <a:p>
            <a:endParaRPr lang="en-US" dirty="0"/>
          </a:p>
          <a:p>
            <a:r>
              <a:rPr lang="en-US" dirty="0"/>
              <a:t>Phone number for Sunita: 987654321</a:t>
            </a:r>
          </a:p>
          <a:p>
            <a:endParaRPr lang="en-US" dirty="0"/>
          </a:p>
          <a:p>
            <a:r>
              <a:rPr lang="en-US" dirty="0"/>
              <a:t>Updated Phone Book:</a:t>
            </a:r>
          </a:p>
          <a:p>
            <a:r>
              <a:rPr lang="en-US" dirty="0"/>
              <a:t>Amit: 123456789</a:t>
            </a:r>
          </a:p>
          <a:p>
            <a:r>
              <a:rPr lang="en-US" dirty="0"/>
              <a:t>Sunita: 987654321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4D26A-2182-127F-2F5D-084E4B719DE7}"/>
              </a:ext>
            </a:extLst>
          </p:cNvPr>
          <p:cNvSpPr txBox="1"/>
          <p:nvPr/>
        </p:nvSpPr>
        <p:spPr>
          <a:xfrm>
            <a:off x="62465" y="-76017"/>
            <a:ext cx="1219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i="0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Phone Book Application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Imagine you are developing a 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phone book application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and you want to use a map to store 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contact information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Each contact has a name (a string) as the key and a phone number (an integer) as the value. 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Implement the following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operations:</a:t>
            </a:r>
            <a:r>
              <a:rPr lang="en-US" b="1" i="0" dirty="0" err="1">
                <a:solidFill>
                  <a:srgbClr val="0F0F0F"/>
                </a:solidFill>
                <a:effectLst/>
                <a:latin typeface="Söhne"/>
              </a:rPr>
              <a:t>search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display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b="1" i="0" dirty="0" err="1">
                <a:solidFill>
                  <a:srgbClr val="0F0F0F"/>
                </a:solidFill>
                <a:effectLst/>
                <a:latin typeface="Söhne"/>
              </a:rPr>
              <a:t>remvoe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90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02E55-7BAB-4588-5C45-FF2857F09424}"/>
              </a:ext>
            </a:extLst>
          </p:cNvPr>
          <p:cNvSpPr txBox="1"/>
          <p:nvPr/>
        </p:nvSpPr>
        <p:spPr>
          <a:xfrm>
            <a:off x="0" y="0"/>
            <a:ext cx="5730949" cy="646330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Phone Book Application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&lt;map&gt;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map&lt;string, int&gt; pb;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Add contacts to the phone book with Indian names</a:t>
            </a:r>
          </a:p>
          <a:p>
            <a:r>
              <a:rPr lang="en-US" dirty="0"/>
              <a:t>    pb["Amit"] = 123456789;</a:t>
            </a:r>
          </a:p>
          <a:p>
            <a:r>
              <a:rPr lang="en-US" dirty="0"/>
              <a:t>    pb["Sunita"] = 987654321;</a:t>
            </a:r>
          </a:p>
          <a:p>
            <a:r>
              <a:rPr lang="en-US" dirty="0"/>
              <a:t>    pb["Rahul"] = 555555555;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Display all contacts in the phone book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rgbClr val="FF0000"/>
                </a:solidFill>
              </a:rPr>
              <a:t>Phone Book:"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(const auto&amp; entry : pb)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entry.first</a:t>
            </a:r>
            <a:r>
              <a:rPr lang="en-US" dirty="0"/>
              <a:t> &lt;&lt; ": " &lt;&lt; </a:t>
            </a:r>
            <a:r>
              <a:rPr lang="en-US" dirty="0" err="1"/>
              <a:t>entry.second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C8A6C-9CAE-CAD9-2853-B614676407A8}"/>
              </a:ext>
            </a:extLst>
          </p:cNvPr>
          <p:cNvSpPr txBox="1"/>
          <p:nvPr/>
        </p:nvSpPr>
        <p:spPr>
          <a:xfrm>
            <a:off x="5730949" y="0"/>
            <a:ext cx="6462823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Search for a contact by name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string </a:t>
            </a:r>
            <a:r>
              <a:rPr lang="en-US" dirty="0" err="1">
                <a:solidFill>
                  <a:srgbClr val="C00000"/>
                </a:solidFill>
              </a:rPr>
              <a:t>searchName</a:t>
            </a:r>
            <a:r>
              <a:rPr lang="en-US" dirty="0">
                <a:solidFill>
                  <a:srgbClr val="C00000"/>
                </a:solidFill>
              </a:rPr>
              <a:t> = "Sunita";</a:t>
            </a:r>
          </a:p>
          <a:p>
            <a:endParaRPr lang="en-US" dirty="0"/>
          </a:p>
          <a:p>
            <a:r>
              <a:rPr lang="en-US" dirty="0"/>
              <a:t>   if (</a:t>
            </a:r>
            <a:r>
              <a:rPr lang="en-US" dirty="0" err="1"/>
              <a:t>pb.find</a:t>
            </a:r>
            <a:r>
              <a:rPr lang="en-US" dirty="0"/>
              <a:t>(</a:t>
            </a:r>
            <a:r>
              <a:rPr lang="en-US" dirty="0" err="1"/>
              <a:t>searchName</a:t>
            </a:r>
            <a:r>
              <a:rPr lang="en-US" dirty="0"/>
              <a:t>) != </a:t>
            </a:r>
            <a:r>
              <a:rPr lang="en-US" dirty="0" err="1"/>
              <a:t>pb.end</a:t>
            </a:r>
            <a:r>
              <a:rPr lang="en-US" dirty="0"/>
              <a:t>())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"Ph no. for " &lt;&lt; </a:t>
            </a:r>
            <a:r>
              <a:rPr lang="en-US" dirty="0" err="1"/>
              <a:t>searchName</a:t>
            </a:r>
            <a:r>
              <a:rPr lang="en-US" dirty="0"/>
              <a:t> &lt;&lt; ": " &lt;&lt; pb[</a:t>
            </a:r>
            <a:r>
              <a:rPr lang="en-US" dirty="0" err="1"/>
              <a:t>searchName</a:t>
            </a:r>
            <a:r>
              <a:rPr lang="en-US" dirty="0"/>
              <a:t>] 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else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"Contact not found."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// Remove a contact from the phone book</a:t>
            </a:r>
          </a:p>
          <a:p>
            <a:r>
              <a:rPr lang="en-US" dirty="0"/>
              <a:t>    string </a:t>
            </a:r>
            <a:r>
              <a:rPr lang="en-US" dirty="0" err="1"/>
              <a:t>removeName</a:t>
            </a:r>
            <a:r>
              <a:rPr lang="en-US" dirty="0"/>
              <a:t> = "Rahul";</a:t>
            </a:r>
          </a:p>
          <a:p>
            <a:r>
              <a:rPr lang="en-US" dirty="0"/>
              <a:t>    </a:t>
            </a:r>
            <a:r>
              <a:rPr lang="en-US" dirty="0" err="1"/>
              <a:t>pb.erase</a:t>
            </a:r>
            <a:r>
              <a:rPr lang="en-US" dirty="0"/>
              <a:t>(</a:t>
            </a:r>
            <a:r>
              <a:rPr lang="en-US" dirty="0" err="1"/>
              <a:t>removeName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Display the updated phone book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"Updated Phone Book:"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(const auto&amp; entry : pb)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entry.first</a:t>
            </a:r>
            <a:r>
              <a:rPr lang="en-US" dirty="0"/>
              <a:t> &lt;&lt; ": " &lt;&lt; </a:t>
            </a:r>
            <a:r>
              <a:rPr lang="en-US" dirty="0" err="1"/>
              <a:t>entry.second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0066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2748</Words>
  <Application>Microsoft Office PowerPoint</Application>
  <PresentationFormat>Widescreen</PresentationFormat>
  <Paragraphs>468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Söhne</vt:lpstr>
      <vt:lpstr>Söhne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23</cp:revision>
  <dcterms:created xsi:type="dcterms:W3CDTF">2023-11-27T07:25:14Z</dcterms:created>
  <dcterms:modified xsi:type="dcterms:W3CDTF">2023-11-30T07:38:26Z</dcterms:modified>
</cp:coreProperties>
</file>