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72" r:id="rId2"/>
    <p:sldId id="373" r:id="rId3"/>
    <p:sldId id="376" r:id="rId4"/>
    <p:sldId id="377" r:id="rId5"/>
    <p:sldId id="381" r:id="rId6"/>
    <p:sldId id="378" r:id="rId7"/>
    <p:sldId id="374" r:id="rId8"/>
    <p:sldId id="379" r:id="rId9"/>
    <p:sldId id="375" r:id="rId10"/>
    <p:sldId id="3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59474-CC23-4BA5-804D-68CE74F67F9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001A6-D476-4AFB-A884-A18EC654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71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6FF48-8FE8-4F2D-BEE0-0F0DBE56A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54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6FF48-8FE8-4F2D-BEE0-0F0DBE56A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47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6FF48-8FE8-4F2D-BEE0-0F0DBE56A9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47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6FF48-8FE8-4F2D-BEE0-0F0DBE56A9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2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F0EC-D508-8EFC-E664-C3F93B9E4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E5BF2-5F9F-8303-447A-EEFAA20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84AFA-0DD8-3051-C2D6-70A92440F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F19A-0B1B-4D07-B411-C4DF62347F2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B8479-730C-6341-9344-F88BB987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0E921-DA8F-C658-842B-7879C305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896F-BFB3-4DCF-A49C-0B054E9B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4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2D4F-2F8D-3EBC-30D4-5079C2E0D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E58033-10BA-710D-E36B-B5E681F5A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0BFD3-D105-BB0F-A231-3C72F6C5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F19A-0B1B-4D07-B411-C4DF62347F2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E84A9-F023-91FB-E688-AD5E6330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567BF-B7F6-6189-3D6F-ED0FC2DA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896F-BFB3-4DCF-A49C-0B054E9B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4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BE9D7F-A170-787B-C8AC-D404F485B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83D25-E34F-623A-C4F3-56BEBC425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0BA84-AD18-612D-DE9E-535013B4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F19A-0B1B-4D07-B411-C4DF62347F2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AA76B-8201-9B13-FCA1-1D92768F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28BFE-9077-7337-FFA6-738609A9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896F-BFB3-4DCF-A49C-0B054E9B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43DD9-12E9-2695-224C-3FB26D30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50AAC-7F99-87D7-4A1D-2CEB9E726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893C9-C511-D86C-7C2E-E69C018CB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F19A-0B1B-4D07-B411-C4DF62347F2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3F1F8-9722-7247-F6D1-3FEC6E47C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C5D2-0606-C82E-2E71-3CBDEEB1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896F-BFB3-4DCF-A49C-0B054E9B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0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9A34-4AED-B6B8-84D4-DF03C683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B6D13-A846-E4C9-54A2-5D8EDB635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79AF5-93F1-5D97-2D55-8E1D50CB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F19A-0B1B-4D07-B411-C4DF62347F2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C2599-973F-ED5D-B07D-013F60CD1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9935A-EBB7-82B0-9E4D-B833EE1B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896F-BFB3-4DCF-A49C-0B054E9B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5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70AC-5420-F43D-D19B-B5A2F1BE1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680F3-662F-7F87-5468-9D3EC8C47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FDA7C-A0FF-E74D-B917-51032D55D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3A8CD-D5CF-B62C-D5CE-9247C551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F19A-0B1B-4D07-B411-C4DF62347F2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F31C8-933D-34CA-D9D6-873190F5B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DD940-A1D1-A18A-CA8D-F30CDC00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896F-BFB3-4DCF-A49C-0B054E9B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4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B9B6A-EC47-8F22-FFD8-1D3351E6F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E812E-0354-C9A2-FE1B-1C6A68530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E5E74-2BBC-DFD0-8573-FA13D17B5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BC00F-625F-CD21-1FE6-73BA7F6E2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8F371-5FFB-3D65-D84C-9567D50BE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48926C-993E-E3CA-939A-B693A4D0F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F19A-0B1B-4D07-B411-C4DF62347F2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2C51F-BE5B-05C4-312C-E18C0C10B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59930-AE5D-0E8C-F1F6-D871AB3F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896F-BFB3-4DCF-A49C-0B054E9B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4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3364-519A-F427-1193-196F48A0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889F6-A447-A0F7-8B3B-E6A381C4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F19A-0B1B-4D07-B411-C4DF62347F2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407F7A-BB6E-89DF-4321-4437CD63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700EB-D6B6-ACEC-4598-4320F67D6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896F-BFB3-4DCF-A49C-0B054E9B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6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2AF55-2745-9736-E13A-B9F7BC10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F19A-0B1B-4D07-B411-C4DF62347F2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36DC2E-932B-0C52-5C20-7208BC09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62881-43C2-0D68-E0A7-2189BEF7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896F-BFB3-4DCF-A49C-0B054E9B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58DF-F00C-87ED-5D93-4B6A4127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92CB9-33A8-EC4A-26D9-780C7F477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8CF1A-BC92-A049-14AB-C10089AEE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CC573-AAAA-9883-8069-0C071E86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F19A-0B1B-4D07-B411-C4DF62347F2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3D70-C2A3-0AC3-D4AB-F2CBC468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0A2C8-574A-333B-EB5B-52CF49E4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896F-BFB3-4DCF-A49C-0B054E9B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5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07BF-2E75-B39C-D0C1-B09C892F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83081-35E5-D5E3-4B9F-F15860BB7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28F1A-19DA-F208-9969-FBAA6E2D6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3646B-1FA0-FAB8-7175-413BA07F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F19A-0B1B-4D07-B411-C4DF62347F2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A41D6-4DC7-FB72-D2D1-F8F4E786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EDCCD-03E6-7FB4-04FF-2A6853DB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896F-BFB3-4DCF-A49C-0B054E9B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1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4FC5A7-A441-4C2C-0027-E3E0123E1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9E785-7DC5-E55E-EBDE-0A5AAC5A8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19BB7-933B-FEA2-6913-E2866B74F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6F19A-0B1B-4D07-B411-C4DF62347F2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629D3-24DB-92B1-9FF9-55EE0D17B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A4FCA-960F-4044-C398-12B6937B3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896F-BFB3-4DCF-A49C-0B054E9B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5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94EE4F-EBF4-2C1D-BC06-CE987EEB375D}"/>
              </a:ext>
            </a:extLst>
          </p:cNvPr>
          <p:cNvSpPr txBox="1"/>
          <p:nvPr/>
        </p:nvSpPr>
        <p:spPr>
          <a:xfrm>
            <a:off x="161" y="0"/>
            <a:ext cx="12191680" cy="539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1527" algn="ctr">
              <a:spcBef>
                <a:spcPts val="113"/>
              </a:spcBef>
            </a:pPr>
            <a:r>
              <a:rPr lang="en-US" sz="2904" dirty="0">
                <a:latin typeface="Söhne"/>
              </a:rPr>
              <a:t>Derived containers/ Container Adapters</a:t>
            </a:r>
            <a:endParaRPr lang="en-US" sz="2904" b="1" kern="0" spc="-9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F0886-1D99-FF17-2CCF-E0841E25DEE3}"/>
              </a:ext>
            </a:extLst>
          </p:cNvPr>
          <p:cNvSpPr txBox="1"/>
          <p:nvPr/>
        </p:nvSpPr>
        <p:spPr>
          <a:xfrm>
            <a:off x="10246" y="559534"/>
            <a:ext cx="6026681" cy="62370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815" b="1" dirty="0">
                <a:solidFill>
                  <a:srgbClr val="FF0000"/>
                </a:solidFill>
                <a:latin typeface="Söhne"/>
              </a:rPr>
              <a:t>Container Adapters </a:t>
            </a:r>
            <a:endParaRPr lang="en-US" sz="1815" dirty="0">
              <a:solidFill>
                <a:srgbClr val="FF0000"/>
              </a:solidFill>
              <a:latin typeface="Söhne"/>
            </a:endParaRPr>
          </a:p>
          <a:p>
            <a:pPr algn="l"/>
            <a:r>
              <a:rPr lang="en-US" sz="1815" dirty="0">
                <a:solidFill>
                  <a:srgbClr val="0F0F0F"/>
                </a:solidFill>
                <a:latin typeface="Söhne"/>
              </a:rPr>
              <a:t>Specialized interfaces built on top of existing containers.</a:t>
            </a:r>
            <a:endParaRPr lang="en-US" sz="1815" dirty="0">
              <a:latin typeface="Söhne"/>
            </a:endParaRPr>
          </a:p>
          <a:p>
            <a:pPr algn="l"/>
            <a:endParaRPr lang="en-US" sz="1815" dirty="0">
              <a:latin typeface="Söhne"/>
            </a:endParaRPr>
          </a:p>
          <a:p>
            <a:pPr algn="l"/>
            <a:r>
              <a:rPr lang="en-US" sz="1815" dirty="0">
                <a:latin typeface="Söhne"/>
              </a:rPr>
              <a:t>A </a:t>
            </a:r>
            <a:r>
              <a:rPr lang="en-US" sz="1815" b="1" dirty="0">
                <a:latin typeface="Söhne"/>
              </a:rPr>
              <a:t>stack</a:t>
            </a:r>
            <a:r>
              <a:rPr lang="en-US" sz="1815" dirty="0">
                <a:latin typeface="Söhne"/>
              </a:rPr>
              <a:t> is a container adapter that uses the sequential container </a:t>
            </a:r>
            <a:r>
              <a:rPr lang="en-US" sz="1815" b="1" dirty="0">
                <a:latin typeface="Söhne"/>
              </a:rPr>
              <a:t>deque</a:t>
            </a:r>
            <a:r>
              <a:rPr lang="en-US" sz="1815" dirty="0">
                <a:latin typeface="Söhne"/>
              </a:rPr>
              <a:t> and provides a restricted interface to support push() and pop() operations only. </a:t>
            </a:r>
          </a:p>
          <a:p>
            <a:pPr algn="l"/>
            <a:endParaRPr lang="en-US" sz="1815" dirty="0">
              <a:latin typeface="Söhne"/>
            </a:endParaRPr>
          </a:p>
          <a:p>
            <a:pPr algn="l"/>
            <a:endParaRPr lang="en-US" sz="1815" dirty="0">
              <a:latin typeface="Söhne"/>
            </a:endParaRPr>
          </a:p>
          <a:p>
            <a:pPr algn="l"/>
            <a:r>
              <a:rPr lang="en-US" sz="1815" b="1" dirty="0">
                <a:latin typeface="euclid_circular_a"/>
              </a:rPr>
              <a:t>Types of Container Adapters</a:t>
            </a:r>
            <a:endParaRPr lang="en-US" sz="1815" dirty="0">
              <a:latin typeface="euclid_circular_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15" b="1" i="1" dirty="0">
                <a:solidFill>
                  <a:srgbClr val="FF0000"/>
                </a:solidFill>
                <a:latin typeface="euclid_circular_a"/>
              </a:rPr>
              <a:t>Stack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15" dirty="0">
                <a:latin typeface="euclid_circular_a"/>
              </a:rPr>
              <a:t>Adapter for LIFO (Last-In, First-Out) operations.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15" dirty="0">
                <a:latin typeface="euclid_circular_a"/>
              </a:rPr>
              <a:t>Uses a </a:t>
            </a:r>
            <a:r>
              <a:rPr lang="en-US" sz="1815" b="1" dirty="0">
                <a:latin typeface="euclid_circular_a"/>
              </a:rPr>
              <a:t>deque</a:t>
            </a:r>
            <a:r>
              <a:rPr lang="en-US" sz="1815" dirty="0">
                <a:latin typeface="euclid_circular_a"/>
              </a:rPr>
              <a:t> or a </a:t>
            </a:r>
            <a:r>
              <a:rPr lang="en-US" sz="1815" b="1" dirty="0">
                <a:latin typeface="euclid_circular_a"/>
              </a:rPr>
              <a:t>list</a:t>
            </a:r>
            <a:r>
              <a:rPr lang="en-US" sz="1815" dirty="0">
                <a:latin typeface="euclid_circular_a"/>
              </a:rPr>
              <a:t> as the underlying container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15" i="1" dirty="0">
              <a:latin typeface="euclid_circular_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15" b="1" i="1" dirty="0">
                <a:solidFill>
                  <a:srgbClr val="FF0000"/>
                </a:solidFill>
                <a:latin typeface="euclid_circular_a"/>
              </a:rPr>
              <a:t>Queue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15" dirty="0">
                <a:latin typeface="euclid_circular_a"/>
              </a:rPr>
              <a:t>Adapter for FIFO (First-In, First-Out) operations.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15" dirty="0">
                <a:latin typeface="euclid_circular_a"/>
              </a:rPr>
              <a:t>Uses a </a:t>
            </a:r>
            <a:r>
              <a:rPr lang="en-US" sz="1815" b="1" dirty="0">
                <a:latin typeface="euclid_circular_a"/>
              </a:rPr>
              <a:t>deque</a:t>
            </a:r>
            <a:r>
              <a:rPr lang="en-US" sz="1815" dirty="0">
                <a:latin typeface="euclid_circular_a"/>
              </a:rPr>
              <a:t> or a </a:t>
            </a:r>
            <a:r>
              <a:rPr lang="en-US" sz="1815" b="1" dirty="0">
                <a:latin typeface="euclid_circular_a"/>
              </a:rPr>
              <a:t>list</a:t>
            </a:r>
            <a:r>
              <a:rPr lang="en-US" sz="1815" dirty="0">
                <a:latin typeface="euclid_circular_a"/>
              </a:rPr>
              <a:t> as the underlying container.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15" i="1" dirty="0">
              <a:latin typeface="euclid_circular_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15" b="1" i="1" dirty="0">
                <a:solidFill>
                  <a:srgbClr val="FF0000"/>
                </a:solidFill>
                <a:latin typeface="euclid_circular_a"/>
              </a:rPr>
              <a:t>Priority Queue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15" dirty="0">
                <a:latin typeface="euclid_circular_a"/>
              </a:rPr>
              <a:t>Adapter for a priority queue.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15" dirty="0">
                <a:latin typeface="euclid_circular_a"/>
              </a:rPr>
              <a:t>Uses a vector as the underlying </a:t>
            </a:r>
            <a:r>
              <a:rPr lang="en-US" sz="1815" dirty="0" err="1">
                <a:latin typeface="euclid_circular_a"/>
              </a:rPr>
              <a:t>containe</a:t>
            </a:r>
            <a:endParaRPr lang="en-US" sz="1815" dirty="0">
              <a:latin typeface="euclid_circular_a"/>
            </a:endParaRPr>
          </a:p>
          <a:p>
            <a:pPr algn="l"/>
            <a:endParaRPr lang="en-US" sz="1815" dirty="0">
              <a:latin typeface="Söhne"/>
            </a:endParaRPr>
          </a:p>
          <a:p>
            <a:pPr algn="l"/>
            <a:endParaRPr lang="en-US" sz="1815" dirty="0">
              <a:latin typeface="Söhn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558ED3-F4ED-B8F5-1D4B-867383318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389" y="539250"/>
            <a:ext cx="5855365" cy="30720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C3795-F75B-2874-5DAB-B9DB85B973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77" t="9471" r="3948" b="6817"/>
          <a:stretch/>
        </p:blipFill>
        <p:spPr>
          <a:xfrm>
            <a:off x="6326389" y="3611301"/>
            <a:ext cx="5436147" cy="287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38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ADB95B-2751-F718-FA23-26A8472365C5}"/>
              </a:ext>
            </a:extLst>
          </p:cNvPr>
          <p:cNvSpPr txBox="1"/>
          <p:nvPr/>
        </p:nvSpPr>
        <p:spPr>
          <a:xfrm>
            <a:off x="74428" y="0"/>
            <a:ext cx="6180174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// priority queue of integers in ascending order</a:t>
            </a:r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&lt;queue&gt;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int main() {</a:t>
            </a:r>
          </a:p>
          <a:p>
            <a:r>
              <a:rPr lang="en-US" dirty="0"/>
              <a:t>    // Create a priority queue of integers in ascending order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FF0000"/>
                </a:solidFill>
              </a:rPr>
              <a:t>priority_queue</a:t>
            </a:r>
            <a:r>
              <a:rPr lang="en-US" dirty="0">
                <a:solidFill>
                  <a:srgbClr val="FF0000"/>
                </a:solidFill>
              </a:rPr>
              <a:t>&lt;int, vector&lt;int&gt;, greater&lt;int&gt;&gt; </a:t>
            </a:r>
            <a:r>
              <a:rPr lang="en-US" dirty="0" err="1">
                <a:solidFill>
                  <a:srgbClr val="FF0000"/>
                </a:solidFill>
              </a:rPr>
              <a:t>priorityQueue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endParaRPr lang="en-US" dirty="0"/>
          </a:p>
          <a:p>
            <a:r>
              <a:rPr lang="en-US" dirty="0"/>
              <a:t>    // Insert elements into the priority queue</a:t>
            </a:r>
          </a:p>
          <a:p>
            <a:r>
              <a:rPr lang="en-US" dirty="0"/>
              <a:t>    </a:t>
            </a:r>
            <a:r>
              <a:rPr lang="en-US" dirty="0" err="1"/>
              <a:t>priorityQueue.push</a:t>
            </a:r>
            <a:r>
              <a:rPr lang="en-US" dirty="0"/>
              <a:t>(30);</a:t>
            </a:r>
          </a:p>
          <a:p>
            <a:r>
              <a:rPr lang="en-US" dirty="0"/>
              <a:t>    </a:t>
            </a:r>
            <a:r>
              <a:rPr lang="en-US" dirty="0" err="1"/>
              <a:t>priorityQueue.push</a:t>
            </a:r>
            <a:r>
              <a:rPr lang="en-US" dirty="0"/>
              <a:t>(10);</a:t>
            </a:r>
          </a:p>
          <a:p>
            <a:r>
              <a:rPr lang="en-US" dirty="0"/>
              <a:t>    </a:t>
            </a:r>
            <a:r>
              <a:rPr lang="en-US" dirty="0" err="1"/>
              <a:t>priorityQueue.push</a:t>
            </a:r>
            <a:r>
              <a:rPr lang="en-US" dirty="0"/>
              <a:t>(50);</a:t>
            </a:r>
          </a:p>
          <a:p>
            <a:r>
              <a:rPr lang="en-US" dirty="0"/>
              <a:t>    </a:t>
            </a:r>
            <a:r>
              <a:rPr lang="en-US" dirty="0" err="1"/>
              <a:t>priorityQueue.push</a:t>
            </a:r>
            <a:r>
              <a:rPr lang="en-US" dirty="0"/>
              <a:t>(20);</a:t>
            </a:r>
          </a:p>
          <a:p>
            <a:endParaRPr lang="en-US" dirty="0"/>
          </a:p>
          <a:p>
            <a:r>
              <a:rPr lang="en-US" dirty="0"/>
              <a:t>    // Display elements in ascending order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"Elements in ascending order:"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while (!</a:t>
            </a:r>
            <a:r>
              <a:rPr lang="en-US" dirty="0" err="1"/>
              <a:t>priorityQueue.empty</a:t>
            </a:r>
            <a:r>
              <a:rPr lang="en-US" dirty="0"/>
              <a:t>())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priorityQueue.top</a:t>
            </a:r>
            <a:r>
              <a:rPr lang="en-US" dirty="0"/>
              <a:t>() &lt;&lt; " ";</a:t>
            </a:r>
          </a:p>
          <a:p>
            <a:r>
              <a:rPr lang="en-US" dirty="0"/>
              <a:t>        </a:t>
            </a:r>
            <a:r>
              <a:rPr lang="en-US" dirty="0" err="1"/>
              <a:t>priorityQueue.pop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196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94EE4F-EBF4-2C1D-BC06-CE987EEB375D}"/>
              </a:ext>
            </a:extLst>
          </p:cNvPr>
          <p:cNvSpPr txBox="1"/>
          <p:nvPr/>
        </p:nvSpPr>
        <p:spPr>
          <a:xfrm>
            <a:off x="161" y="0"/>
            <a:ext cx="12191680" cy="539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1527" algn="ctr">
              <a:spcBef>
                <a:spcPts val="113"/>
              </a:spcBef>
            </a:pPr>
            <a:r>
              <a:rPr lang="en-US" sz="2904" dirty="0">
                <a:latin typeface="Söhne"/>
              </a:rPr>
              <a:t>stack</a:t>
            </a:r>
            <a:endParaRPr lang="en-US" sz="2904" b="1" kern="0" spc="-9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F0886-1D99-FF17-2CCF-E0841E25DEE3}"/>
              </a:ext>
            </a:extLst>
          </p:cNvPr>
          <p:cNvSpPr txBox="1"/>
          <p:nvPr/>
        </p:nvSpPr>
        <p:spPr>
          <a:xfrm>
            <a:off x="10247" y="559534"/>
            <a:ext cx="6016597" cy="59018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634" b="1" dirty="0">
                <a:solidFill>
                  <a:srgbClr val="FF0000"/>
                </a:solidFill>
                <a:latin typeface="Söhne"/>
              </a:rPr>
              <a:t>Stack Container Adapter:</a:t>
            </a:r>
            <a:endParaRPr lang="en-US" sz="1634" dirty="0">
              <a:solidFill>
                <a:srgbClr val="FF0000"/>
              </a:solidFill>
              <a:latin typeface="Söhne"/>
            </a:endParaRPr>
          </a:p>
          <a:p>
            <a:pPr marL="674301" lvl="1" indent="-259347">
              <a:buFont typeface="Arial" panose="020B0604020202020204" pitchFamily="34" charset="0"/>
              <a:buChar char="•"/>
            </a:pPr>
            <a:r>
              <a:rPr lang="en-US" sz="1634" dirty="0">
                <a:latin typeface="Söhne"/>
              </a:rPr>
              <a:t>Specialized interface for Last-In, First-Out (</a:t>
            </a:r>
            <a:r>
              <a:rPr lang="en-US" sz="1634" b="1" dirty="0">
                <a:latin typeface="Söhne"/>
              </a:rPr>
              <a:t>LIFO</a:t>
            </a:r>
            <a:r>
              <a:rPr lang="en-US" sz="1634" dirty="0">
                <a:latin typeface="Söhne"/>
              </a:rPr>
              <a:t>) operations.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34" b="1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34" b="1" dirty="0">
                <a:latin typeface="Söhne"/>
              </a:rPr>
              <a:t>LIFO Behavior:</a:t>
            </a:r>
            <a:endParaRPr lang="en-US" sz="1634" dirty="0">
              <a:latin typeface="Söhne"/>
            </a:endParaRPr>
          </a:p>
          <a:p>
            <a:pPr marL="674301" lvl="1" indent="-259347">
              <a:buFont typeface="Arial" panose="020B0604020202020204" pitchFamily="34" charset="0"/>
              <a:buChar char="•"/>
            </a:pPr>
            <a:r>
              <a:rPr lang="en-US" sz="1634" dirty="0">
                <a:latin typeface="Söhne"/>
              </a:rPr>
              <a:t>Last element inserted is the first to be removed.</a:t>
            </a:r>
          </a:p>
          <a:p>
            <a:pPr marL="674301" lvl="1" indent="-259347">
              <a:buFont typeface="Arial" panose="020B0604020202020204" pitchFamily="34" charset="0"/>
              <a:buChar char="•"/>
            </a:pPr>
            <a:endParaRPr lang="en-US" sz="1634" dirty="0">
              <a:latin typeface="Söhne"/>
            </a:endParaRPr>
          </a:p>
          <a:p>
            <a:pPr marL="414954" lvl="1"/>
            <a:r>
              <a:rPr lang="en-US" sz="1634" dirty="0">
                <a:solidFill>
                  <a:srgbClr val="FF0000"/>
                </a:solidFill>
                <a:latin typeface="Söhne"/>
              </a:rPr>
              <a:t>stack&lt;</a:t>
            </a:r>
            <a:r>
              <a:rPr lang="en-US" sz="1634" dirty="0" err="1">
                <a:solidFill>
                  <a:srgbClr val="FF0000"/>
                </a:solidFill>
                <a:latin typeface="Söhne"/>
              </a:rPr>
              <a:t>DataType</a:t>
            </a:r>
            <a:r>
              <a:rPr lang="en-US" sz="1634" dirty="0">
                <a:solidFill>
                  <a:srgbClr val="FF0000"/>
                </a:solidFill>
                <a:latin typeface="Söhne"/>
              </a:rPr>
              <a:t>&gt; </a:t>
            </a:r>
            <a:r>
              <a:rPr lang="en-US" sz="1634" dirty="0" err="1">
                <a:solidFill>
                  <a:srgbClr val="FF0000"/>
                </a:solidFill>
                <a:latin typeface="Söhne"/>
              </a:rPr>
              <a:t>myStack</a:t>
            </a:r>
            <a:r>
              <a:rPr lang="en-US" sz="1634" dirty="0">
                <a:solidFill>
                  <a:srgbClr val="FF0000"/>
                </a:solidFill>
                <a:latin typeface="Söhne"/>
              </a:rPr>
              <a:t>;</a:t>
            </a:r>
          </a:p>
          <a:p>
            <a:pPr marL="414954" lvl="1"/>
            <a:endParaRPr lang="en-US" sz="1634" dirty="0">
              <a:latin typeface="Söhne"/>
            </a:endParaRPr>
          </a:p>
          <a:p>
            <a:pPr marL="674301" lvl="1" indent="-259347">
              <a:buFont typeface="Arial" panose="020B0604020202020204" pitchFamily="34" charset="0"/>
              <a:buChar char="•"/>
            </a:pPr>
            <a:endParaRPr lang="en-US" sz="1634" dirty="0">
              <a:latin typeface="Söhne"/>
            </a:endParaRPr>
          </a:p>
          <a:p>
            <a:pPr marL="0" lvl="1"/>
            <a:r>
              <a:rPr lang="en-US" sz="1634" b="1" dirty="0">
                <a:solidFill>
                  <a:srgbClr val="FF0000"/>
                </a:solidFill>
                <a:latin typeface="Söhne"/>
              </a:rPr>
              <a:t>1. push()</a:t>
            </a:r>
            <a:endParaRPr lang="en-US" sz="1634" dirty="0">
              <a:solidFill>
                <a:srgbClr val="FF0000"/>
              </a:solidFill>
              <a:latin typeface="Söhne"/>
            </a:endParaRPr>
          </a:p>
          <a:p>
            <a:pPr lvl="1" algn="l"/>
            <a:r>
              <a:rPr lang="en-US" b="1" dirty="0">
                <a:latin typeface="Söhne"/>
              </a:rPr>
              <a:t>Adds an element to the top of the stack.</a:t>
            </a:r>
            <a:endParaRPr lang="en-US" sz="1634" b="1" dirty="0">
              <a:latin typeface="Söhne"/>
            </a:endParaRPr>
          </a:p>
          <a:p>
            <a:pPr lvl="1" algn="l"/>
            <a:r>
              <a:rPr lang="en-US" sz="1634" dirty="0" err="1">
                <a:latin typeface="Söhne"/>
              </a:rPr>
              <a:t>myStack.push</a:t>
            </a:r>
            <a:r>
              <a:rPr lang="en-US" sz="1634" dirty="0">
                <a:latin typeface="Söhne"/>
              </a:rPr>
              <a:t>(value);</a:t>
            </a:r>
          </a:p>
          <a:p>
            <a:pPr lvl="1" algn="l"/>
            <a:endParaRPr lang="en-US" sz="1634" dirty="0">
              <a:latin typeface="Söhne"/>
            </a:endParaRPr>
          </a:p>
          <a:p>
            <a:pPr marL="0" lvl="1"/>
            <a:r>
              <a:rPr lang="en-US" sz="1634" b="1" dirty="0">
                <a:solidFill>
                  <a:srgbClr val="FF0000"/>
                </a:solidFill>
                <a:latin typeface="Söhne"/>
              </a:rPr>
              <a:t>2. pop()</a:t>
            </a:r>
            <a:endParaRPr lang="en-US" sz="1634" dirty="0">
              <a:solidFill>
                <a:srgbClr val="FF0000"/>
              </a:solidFill>
              <a:latin typeface="Söhne"/>
            </a:endParaRPr>
          </a:p>
          <a:p>
            <a:pPr lvl="1" algn="l"/>
            <a:r>
              <a:rPr lang="en-US" sz="1634" dirty="0">
                <a:solidFill>
                  <a:srgbClr val="0F0F0F"/>
                </a:solidFill>
                <a:latin typeface="Söhne"/>
              </a:rPr>
              <a:t>Removes the top element from the stack.</a:t>
            </a:r>
          </a:p>
          <a:p>
            <a:pPr lvl="1" algn="l"/>
            <a:endParaRPr lang="en-US" sz="1634" dirty="0">
              <a:latin typeface="Söhne"/>
            </a:endParaRPr>
          </a:p>
          <a:p>
            <a:pPr lvl="1" algn="l"/>
            <a:r>
              <a:rPr lang="en-US" sz="1634" dirty="0" err="1">
                <a:latin typeface="Söhne"/>
              </a:rPr>
              <a:t>myStack.pop</a:t>
            </a:r>
            <a:r>
              <a:rPr lang="en-US" sz="1634" dirty="0">
                <a:latin typeface="Söhne"/>
              </a:rPr>
              <a:t>();</a:t>
            </a:r>
          </a:p>
          <a:p>
            <a:pPr lvl="1" algn="l"/>
            <a:endParaRPr lang="en-US" sz="1634" dirty="0">
              <a:latin typeface="Söhne"/>
            </a:endParaRPr>
          </a:p>
          <a:p>
            <a:pPr marL="0" lvl="1"/>
            <a:r>
              <a:rPr lang="en-US" sz="1634" b="1" dirty="0">
                <a:solidFill>
                  <a:srgbClr val="FF0000"/>
                </a:solidFill>
                <a:latin typeface="Söhne"/>
              </a:rPr>
              <a:t>3. top()</a:t>
            </a:r>
            <a:endParaRPr lang="en-US" sz="1634" dirty="0">
              <a:solidFill>
                <a:srgbClr val="FF0000"/>
              </a:solidFill>
              <a:latin typeface="Söhne"/>
            </a:endParaRPr>
          </a:p>
          <a:p>
            <a:pPr lvl="1" algn="l"/>
            <a:r>
              <a:rPr lang="en-US" sz="1634" dirty="0">
                <a:solidFill>
                  <a:srgbClr val="0F0F0F"/>
                </a:solidFill>
                <a:latin typeface="Söhne"/>
              </a:rPr>
              <a:t>Accesses the top element without removing it..</a:t>
            </a:r>
          </a:p>
          <a:p>
            <a:pPr lvl="1" algn="l"/>
            <a:endParaRPr lang="en-US" sz="1634" dirty="0">
              <a:latin typeface="Söhne"/>
            </a:endParaRPr>
          </a:p>
          <a:p>
            <a:pPr lvl="1" algn="l"/>
            <a:r>
              <a:rPr lang="en-US" sz="1634" dirty="0" err="1">
                <a:latin typeface="Söhne"/>
              </a:rPr>
              <a:t>DataType</a:t>
            </a:r>
            <a:r>
              <a:rPr lang="en-US" sz="1634" dirty="0">
                <a:latin typeface="Söhne"/>
              </a:rPr>
              <a:t> </a:t>
            </a:r>
            <a:r>
              <a:rPr lang="en-US" sz="1634" dirty="0" err="1">
                <a:latin typeface="Söhne"/>
              </a:rPr>
              <a:t>topElement</a:t>
            </a:r>
            <a:r>
              <a:rPr lang="en-US" sz="1634" dirty="0">
                <a:latin typeface="Söhne"/>
              </a:rPr>
              <a:t> = </a:t>
            </a:r>
            <a:r>
              <a:rPr lang="en-US" sz="1634" dirty="0" err="1">
                <a:latin typeface="Söhne"/>
              </a:rPr>
              <a:t>myStack.top</a:t>
            </a:r>
            <a:r>
              <a:rPr lang="en-US" sz="1634" dirty="0">
                <a:latin typeface="Söhne"/>
              </a:rPr>
              <a:t>();</a:t>
            </a:r>
          </a:p>
          <a:p>
            <a:pPr lvl="1" algn="l"/>
            <a:endParaRPr lang="en-US" sz="1634" dirty="0"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DD7EC-6B26-8327-3E44-D42C6C28A62E}"/>
              </a:ext>
            </a:extLst>
          </p:cNvPr>
          <p:cNvSpPr txBox="1"/>
          <p:nvPr/>
        </p:nvSpPr>
        <p:spPr>
          <a:xfrm>
            <a:off x="6198295" y="559534"/>
            <a:ext cx="6114570" cy="637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34" dirty="0"/>
              <a:t>#include &lt;iostream&gt;</a:t>
            </a:r>
          </a:p>
          <a:p>
            <a:r>
              <a:rPr lang="en-US" sz="1634" dirty="0"/>
              <a:t>#include &lt;stack&gt;</a:t>
            </a:r>
          </a:p>
          <a:p>
            <a:r>
              <a:rPr lang="en-US" sz="1634" dirty="0"/>
              <a:t>int main() {</a:t>
            </a:r>
          </a:p>
          <a:p>
            <a:r>
              <a:rPr lang="en-US" sz="1634" b="1" dirty="0"/>
              <a:t>    stack&lt;int&gt; </a:t>
            </a:r>
            <a:r>
              <a:rPr lang="en-US" sz="1634" b="1" dirty="0" err="1"/>
              <a:t>myStack</a:t>
            </a:r>
            <a:r>
              <a:rPr lang="en-US" sz="1634" b="1" dirty="0"/>
              <a:t>;</a:t>
            </a:r>
            <a:endParaRPr lang="en-US" sz="1634" dirty="0"/>
          </a:p>
          <a:p>
            <a:r>
              <a:rPr lang="en-US" sz="1634" dirty="0"/>
              <a:t>    // push()</a:t>
            </a:r>
          </a:p>
          <a:p>
            <a:r>
              <a:rPr lang="en-US" sz="1634" dirty="0"/>
              <a:t>    </a:t>
            </a:r>
            <a:r>
              <a:rPr lang="en-US" sz="1634" b="1" dirty="0" err="1"/>
              <a:t>myStack.push</a:t>
            </a:r>
            <a:r>
              <a:rPr lang="en-US" sz="1634" b="1" dirty="0"/>
              <a:t>(10);</a:t>
            </a:r>
          </a:p>
          <a:p>
            <a:r>
              <a:rPr lang="en-US" sz="1634" b="1" dirty="0"/>
              <a:t>    </a:t>
            </a:r>
            <a:r>
              <a:rPr lang="en-US" sz="1634" b="1" dirty="0" err="1"/>
              <a:t>myStack.push</a:t>
            </a:r>
            <a:r>
              <a:rPr lang="en-US" sz="1634" b="1" dirty="0"/>
              <a:t>(20);</a:t>
            </a:r>
          </a:p>
          <a:p>
            <a:r>
              <a:rPr lang="en-US" sz="1634" b="1" dirty="0"/>
              <a:t>    </a:t>
            </a:r>
            <a:r>
              <a:rPr lang="en-US" sz="1634" b="1" dirty="0" err="1"/>
              <a:t>myStack.push</a:t>
            </a:r>
            <a:r>
              <a:rPr lang="en-US" sz="1634" b="1" dirty="0"/>
              <a:t>(30);</a:t>
            </a:r>
          </a:p>
          <a:p>
            <a:endParaRPr lang="en-US" sz="1634" dirty="0"/>
          </a:p>
          <a:p>
            <a:r>
              <a:rPr lang="en-US" sz="1634" dirty="0"/>
              <a:t>    // top()</a:t>
            </a:r>
          </a:p>
          <a:p>
            <a:r>
              <a:rPr lang="en-US" sz="1634" dirty="0"/>
              <a:t>    </a:t>
            </a:r>
            <a:r>
              <a:rPr lang="en-US" sz="1634" dirty="0" err="1"/>
              <a:t>cout</a:t>
            </a:r>
            <a:r>
              <a:rPr lang="en-US" sz="1634" dirty="0"/>
              <a:t> &lt;&lt; "Top element: " &lt;&lt;</a:t>
            </a:r>
            <a:r>
              <a:rPr lang="en-US" sz="1634" b="1" dirty="0"/>
              <a:t> </a:t>
            </a:r>
            <a:r>
              <a:rPr lang="en-US" sz="1634" b="1" dirty="0" err="1"/>
              <a:t>myStack.top</a:t>
            </a:r>
            <a:r>
              <a:rPr lang="en-US" sz="1634" b="1" dirty="0"/>
              <a:t>() </a:t>
            </a:r>
            <a:r>
              <a:rPr lang="en-US" sz="1634" dirty="0"/>
              <a:t>&lt;&lt; </a:t>
            </a:r>
            <a:r>
              <a:rPr lang="en-US" sz="1634" dirty="0" err="1"/>
              <a:t>endl</a:t>
            </a:r>
            <a:r>
              <a:rPr lang="en-US" sz="1634" dirty="0"/>
              <a:t>;</a:t>
            </a:r>
          </a:p>
          <a:p>
            <a:endParaRPr lang="en-US" sz="1634" dirty="0"/>
          </a:p>
          <a:p>
            <a:r>
              <a:rPr lang="en-US" sz="1634" dirty="0"/>
              <a:t>    // pop()</a:t>
            </a:r>
          </a:p>
          <a:p>
            <a:r>
              <a:rPr lang="en-US" sz="1634" b="1" dirty="0"/>
              <a:t>    </a:t>
            </a:r>
            <a:r>
              <a:rPr lang="en-US" sz="1634" b="1" dirty="0" err="1"/>
              <a:t>myStack.pop</a:t>
            </a:r>
            <a:r>
              <a:rPr lang="en-US" sz="1634" b="1" dirty="0"/>
              <a:t>();</a:t>
            </a:r>
          </a:p>
          <a:p>
            <a:endParaRPr lang="en-US" sz="1634" dirty="0"/>
          </a:p>
          <a:p>
            <a:r>
              <a:rPr lang="en-US" sz="1634" dirty="0"/>
              <a:t>    // Display remaining elements</a:t>
            </a:r>
          </a:p>
          <a:p>
            <a:r>
              <a:rPr lang="en-US" sz="1634" dirty="0"/>
              <a:t>    </a:t>
            </a:r>
          </a:p>
          <a:p>
            <a:r>
              <a:rPr lang="en-US" sz="1634" dirty="0" err="1"/>
              <a:t>cout</a:t>
            </a:r>
            <a:r>
              <a:rPr lang="en-US" sz="1634" dirty="0"/>
              <a:t> &lt;&lt; "Remaining elements: ";</a:t>
            </a:r>
          </a:p>
          <a:p>
            <a:r>
              <a:rPr lang="en-US" sz="1634" dirty="0"/>
              <a:t>    while (!</a:t>
            </a:r>
            <a:r>
              <a:rPr lang="en-US" sz="1634" dirty="0" err="1"/>
              <a:t>myStack.empty</a:t>
            </a:r>
            <a:r>
              <a:rPr lang="en-US" sz="1634" dirty="0"/>
              <a:t>()) {</a:t>
            </a:r>
          </a:p>
          <a:p>
            <a:r>
              <a:rPr lang="en-US" sz="1634" dirty="0"/>
              <a:t>        </a:t>
            </a:r>
            <a:r>
              <a:rPr lang="en-US" sz="1634" dirty="0" err="1"/>
              <a:t>cout</a:t>
            </a:r>
            <a:r>
              <a:rPr lang="en-US" sz="1634" dirty="0"/>
              <a:t> &lt;&lt; </a:t>
            </a:r>
            <a:r>
              <a:rPr lang="en-US" sz="1634" b="1" dirty="0" err="1"/>
              <a:t>myStack.top</a:t>
            </a:r>
            <a:r>
              <a:rPr lang="en-US" sz="1634" b="1" dirty="0"/>
              <a:t>() </a:t>
            </a:r>
            <a:r>
              <a:rPr lang="en-US" sz="1634" dirty="0"/>
              <a:t>&lt;&lt; " ";</a:t>
            </a:r>
          </a:p>
          <a:p>
            <a:r>
              <a:rPr lang="en-US" sz="1634" dirty="0"/>
              <a:t>        </a:t>
            </a:r>
            <a:r>
              <a:rPr lang="en-US" sz="1634" dirty="0" err="1"/>
              <a:t>myStack.pop</a:t>
            </a:r>
            <a:r>
              <a:rPr lang="en-US" sz="1634" dirty="0"/>
              <a:t>();</a:t>
            </a:r>
          </a:p>
          <a:p>
            <a:r>
              <a:rPr lang="en-US" sz="1634" dirty="0"/>
              <a:t>    }</a:t>
            </a:r>
          </a:p>
          <a:p>
            <a:endParaRPr lang="en-US" sz="1634" dirty="0"/>
          </a:p>
          <a:p>
            <a:r>
              <a:rPr lang="en-US" sz="1634" dirty="0"/>
              <a:t>    return 0;</a:t>
            </a:r>
          </a:p>
          <a:p>
            <a:r>
              <a:rPr lang="en-US" sz="1634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924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FC88F6-FB36-4072-05A0-41C453E3F21E}"/>
              </a:ext>
            </a:extLst>
          </p:cNvPr>
          <p:cNvSpPr txBox="1"/>
          <p:nvPr/>
        </p:nvSpPr>
        <p:spPr>
          <a:xfrm>
            <a:off x="0" y="0"/>
            <a:ext cx="630776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//creating stack with custom objects</a:t>
            </a:r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&lt;stack&gt;</a:t>
            </a:r>
          </a:p>
          <a:p>
            <a:r>
              <a:rPr lang="en-US" dirty="0"/>
              <a:t>#include &lt;string&gt;</a:t>
            </a:r>
          </a:p>
          <a:p>
            <a:r>
              <a:rPr lang="en-US" dirty="0">
                <a:solidFill>
                  <a:srgbClr val="FF0000"/>
                </a:solidFill>
              </a:rPr>
              <a:t>class </a:t>
            </a:r>
            <a:r>
              <a:rPr lang="en-US" b="1" dirty="0">
                <a:solidFill>
                  <a:srgbClr val="FF0000"/>
                </a:solidFill>
              </a:rPr>
              <a:t>Person</a:t>
            </a:r>
            <a:r>
              <a:rPr lang="en-US" dirty="0">
                <a:solidFill>
                  <a:srgbClr val="FF0000"/>
                </a:solidFill>
              </a:rPr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string name;    int age;</a:t>
            </a:r>
          </a:p>
          <a:p>
            <a:r>
              <a:rPr lang="en-US" dirty="0"/>
              <a:t>    Person(const string&amp; n, int a) : name(n), age(a) {}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FF0000"/>
                </a:solidFill>
              </a:rPr>
              <a:t>stack&lt;Person&gt; </a:t>
            </a:r>
            <a:r>
              <a:rPr lang="en-US" b="1" dirty="0" err="1">
                <a:solidFill>
                  <a:srgbClr val="FF0000"/>
                </a:solidFill>
              </a:rPr>
              <a:t>ps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</a:t>
            </a:r>
            <a:r>
              <a:rPr lang="en-US" dirty="0" err="1"/>
              <a:t>ps.push</a:t>
            </a:r>
            <a:r>
              <a:rPr lang="en-US" dirty="0"/>
              <a:t>(Person("Alice", 25)); // push()</a:t>
            </a:r>
          </a:p>
          <a:p>
            <a:r>
              <a:rPr lang="en-US" dirty="0"/>
              <a:t>    </a:t>
            </a:r>
            <a:r>
              <a:rPr lang="en-US" dirty="0" err="1"/>
              <a:t>ps.push</a:t>
            </a:r>
            <a:r>
              <a:rPr lang="en-US" dirty="0"/>
              <a:t>(Person("Bob", 30));</a:t>
            </a:r>
          </a:p>
          <a:p>
            <a:r>
              <a:rPr lang="en-US" dirty="0"/>
              <a:t>    </a:t>
            </a:r>
            <a:r>
              <a:rPr lang="en-US" dirty="0" err="1"/>
              <a:t>ps.push</a:t>
            </a:r>
            <a:r>
              <a:rPr lang="en-US" dirty="0"/>
              <a:t>(Person("Charlie", 22));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"Top person: " &lt;&lt; </a:t>
            </a:r>
            <a:r>
              <a:rPr lang="en-US" dirty="0" err="1"/>
              <a:t>ps.top</a:t>
            </a:r>
            <a:r>
              <a:rPr lang="en-US" dirty="0"/>
              <a:t>().name &lt;&lt; " Age: " &lt;&lt; </a:t>
            </a:r>
            <a:r>
              <a:rPr lang="en-US" dirty="0" err="1"/>
              <a:t>ps.top</a:t>
            </a:r>
            <a:r>
              <a:rPr lang="en-US" dirty="0"/>
              <a:t>().age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// pop()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personStack.pop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endParaRPr lang="en-US" dirty="0"/>
          </a:p>
          <a:p>
            <a:r>
              <a:rPr lang="en-US" dirty="0"/>
              <a:t>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19E22E-9FB2-D2D8-FC91-6E8F3C06FE1C}"/>
              </a:ext>
            </a:extLst>
          </p:cNvPr>
          <p:cNvSpPr txBox="1"/>
          <p:nvPr/>
        </p:nvSpPr>
        <p:spPr>
          <a:xfrm>
            <a:off x="6325488" y="0"/>
            <a:ext cx="579208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// Display remaining persons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"Remaining persons: ";</a:t>
            </a:r>
          </a:p>
          <a:p>
            <a:r>
              <a:rPr lang="en-US" dirty="0"/>
              <a:t>    while (!</a:t>
            </a:r>
            <a:r>
              <a:rPr lang="en-US" dirty="0" err="1"/>
              <a:t>ps.empty</a:t>
            </a:r>
            <a:r>
              <a:rPr lang="en-US" dirty="0"/>
              <a:t>()) 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ps.top</a:t>
            </a:r>
            <a:r>
              <a:rPr lang="en-US" dirty="0"/>
              <a:t>().name &lt;&lt; " ";</a:t>
            </a:r>
          </a:p>
          <a:p>
            <a:r>
              <a:rPr lang="en-US" dirty="0"/>
              <a:t>        </a:t>
            </a:r>
            <a:r>
              <a:rPr lang="en-US" dirty="0" err="1"/>
              <a:t>ps.pop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775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FC88F6-FB36-4072-05A0-41C453E3F21E}"/>
              </a:ext>
            </a:extLst>
          </p:cNvPr>
          <p:cNvSpPr txBox="1"/>
          <p:nvPr/>
        </p:nvSpPr>
        <p:spPr>
          <a:xfrm>
            <a:off x="209993" y="0"/>
            <a:ext cx="609777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//Reversing a string using stack container adopter</a:t>
            </a:r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&lt;stack&gt;</a:t>
            </a:r>
          </a:p>
          <a:p>
            <a:r>
              <a:rPr lang="en-US" dirty="0"/>
              <a:t>#include &lt;string&gt;</a:t>
            </a:r>
          </a:p>
          <a:p>
            <a:endParaRPr lang="en-US" dirty="0"/>
          </a:p>
          <a:p>
            <a:r>
              <a:rPr lang="en-US" dirty="0"/>
              <a:t>int main()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  string str = "HELLO ";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stack&lt;char&gt; </a:t>
            </a:r>
            <a:r>
              <a:rPr lang="en-US" dirty="0" err="1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endParaRPr lang="en-US" dirty="0"/>
          </a:p>
          <a:p>
            <a:r>
              <a:rPr lang="en-US" dirty="0"/>
              <a:t>    // Push each character onto the stack</a:t>
            </a:r>
          </a:p>
          <a:p>
            <a:r>
              <a:rPr lang="en-US" dirty="0"/>
              <a:t>    for (char c : str) {</a:t>
            </a:r>
          </a:p>
          <a:p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st.push</a:t>
            </a:r>
            <a:r>
              <a:rPr lang="en-US" dirty="0">
                <a:solidFill>
                  <a:srgbClr val="FF0000"/>
                </a:solidFill>
              </a:rPr>
              <a:t>(c);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Pop and print characters to reverse the string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"Reversed String: ";</a:t>
            </a:r>
          </a:p>
          <a:p>
            <a:r>
              <a:rPr lang="en-US" dirty="0"/>
              <a:t>    while (!</a:t>
            </a:r>
            <a:r>
              <a:rPr lang="en-US" dirty="0" err="1"/>
              <a:t>st.empty</a:t>
            </a:r>
            <a:r>
              <a:rPr lang="en-US" dirty="0"/>
              <a:t>()) {</a:t>
            </a:r>
          </a:p>
          <a:p>
            <a:r>
              <a:rPr lang="en-US" dirty="0"/>
              <a:t>        </a:t>
            </a: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 &lt;&lt; </a:t>
            </a:r>
            <a:r>
              <a:rPr lang="en-US" dirty="0" err="1">
                <a:solidFill>
                  <a:srgbClr val="FF0000"/>
                </a:solidFill>
              </a:rPr>
              <a:t>st.top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st.pop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53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2D7274-C500-72D3-0953-6E22A6B5AEE1}"/>
              </a:ext>
            </a:extLst>
          </p:cNvPr>
          <p:cNvSpPr txBox="1"/>
          <p:nvPr/>
        </p:nvSpPr>
        <p:spPr>
          <a:xfrm>
            <a:off x="0" y="31894"/>
            <a:ext cx="6096000" cy="674030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//DELETING MID ELEMENT OF THE STACK</a:t>
            </a:r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&lt;stack&gt;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>
                <a:solidFill>
                  <a:srgbClr val="FF0000"/>
                </a:solidFill>
              </a:rPr>
              <a:t>void </a:t>
            </a:r>
            <a:r>
              <a:rPr lang="en-US" dirty="0" err="1">
                <a:solidFill>
                  <a:srgbClr val="FF0000"/>
                </a:solidFill>
              </a:rPr>
              <a:t>displayStack</a:t>
            </a:r>
            <a:r>
              <a:rPr lang="en-US" dirty="0">
                <a:solidFill>
                  <a:srgbClr val="FF0000"/>
                </a:solidFill>
              </a:rPr>
              <a:t>(const stack&lt;int&gt;&amp; </a:t>
            </a:r>
            <a:r>
              <a:rPr lang="en-US" dirty="0" err="1">
                <a:solidFill>
                  <a:srgbClr val="FF0000"/>
                </a:solidFill>
              </a:rPr>
              <a:t>myStack</a:t>
            </a:r>
            <a:r>
              <a:rPr lang="en-US" dirty="0">
                <a:solidFill>
                  <a:srgbClr val="FF0000"/>
                </a:solidFill>
              </a:rPr>
              <a:t>) {</a:t>
            </a:r>
          </a:p>
          <a:p>
            <a:r>
              <a:rPr lang="en-US" dirty="0"/>
              <a:t>    stack&lt;int&gt; </a:t>
            </a:r>
            <a:r>
              <a:rPr lang="en-US" dirty="0" err="1"/>
              <a:t>tempStack</a:t>
            </a:r>
            <a:r>
              <a:rPr lang="en-US" dirty="0"/>
              <a:t> = </a:t>
            </a:r>
            <a:r>
              <a:rPr lang="en-US" dirty="0" err="1"/>
              <a:t>myStack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"Stack elements: ";</a:t>
            </a:r>
          </a:p>
          <a:p>
            <a:r>
              <a:rPr lang="en-US" dirty="0"/>
              <a:t>    while (!</a:t>
            </a:r>
            <a:r>
              <a:rPr lang="en-US" dirty="0" err="1"/>
              <a:t>tempStack.empty</a:t>
            </a:r>
            <a:r>
              <a:rPr lang="en-US" dirty="0"/>
              <a:t>())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tempStack.top</a:t>
            </a:r>
            <a:r>
              <a:rPr lang="en-US" dirty="0"/>
              <a:t>() &lt;&lt; " ";</a:t>
            </a:r>
          </a:p>
          <a:p>
            <a:r>
              <a:rPr lang="en-US" dirty="0"/>
              <a:t>        </a:t>
            </a:r>
            <a:r>
              <a:rPr lang="en-US" dirty="0" err="1"/>
              <a:t>tempStack.pop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 }</a:t>
            </a:r>
          </a:p>
          <a:p>
            <a:r>
              <a:rPr lang="en-US" dirty="0">
                <a:solidFill>
                  <a:srgbClr val="FF0000"/>
                </a:solidFill>
              </a:rPr>
              <a:t>void </a:t>
            </a:r>
            <a:r>
              <a:rPr lang="en-US" dirty="0" err="1">
                <a:solidFill>
                  <a:srgbClr val="FF0000"/>
                </a:solidFill>
              </a:rPr>
              <a:t>deleteMiddle</a:t>
            </a:r>
            <a:r>
              <a:rPr lang="en-US" dirty="0">
                <a:solidFill>
                  <a:srgbClr val="FF0000"/>
                </a:solidFill>
              </a:rPr>
              <a:t>(stack&lt;int&gt;&amp; </a:t>
            </a:r>
            <a:r>
              <a:rPr lang="en-US" dirty="0" err="1">
                <a:solidFill>
                  <a:srgbClr val="FF0000"/>
                </a:solidFill>
              </a:rPr>
              <a:t>myStack</a:t>
            </a:r>
            <a:r>
              <a:rPr lang="en-US" dirty="0">
                <a:solidFill>
                  <a:srgbClr val="FF0000"/>
                </a:solidFill>
              </a:rPr>
              <a:t>) {</a:t>
            </a:r>
          </a:p>
          <a:p>
            <a:r>
              <a:rPr lang="en-US" dirty="0"/>
              <a:t>    if (</a:t>
            </a:r>
            <a:r>
              <a:rPr lang="en-US" dirty="0" err="1"/>
              <a:t>myStack.empty</a:t>
            </a:r>
            <a:r>
              <a:rPr lang="en-US" dirty="0"/>
              <a:t>()) {</a:t>
            </a:r>
          </a:p>
          <a:p>
            <a:r>
              <a:rPr lang="en-US" dirty="0"/>
              <a:t>        return;  // Nothing to delete in an empty stack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size_t</a:t>
            </a:r>
            <a:r>
              <a:rPr lang="en-US" dirty="0"/>
              <a:t> size = </a:t>
            </a:r>
            <a:r>
              <a:rPr lang="en-US" dirty="0" err="1"/>
              <a:t>myStack.size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middleIndex</a:t>
            </a:r>
            <a:r>
              <a:rPr lang="en-US" dirty="0"/>
              <a:t> = size / 2;</a:t>
            </a:r>
          </a:p>
          <a:p>
            <a:r>
              <a:rPr lang="en-US" dirty="0"/>
              <a:t>    stack&lt;int&gt; </a:t>
            </a:r>
            <a:r>
              <a:rPr lang="en-US" dirty="0" err="1"/>
              <a:t>tempStack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    // Move elements to </a:t>
            </a:r>
            <a:r>
              <a:rPr lang="en-US" dirty="0" err="1">
                <a:solidFill>
                  <a:srgbClr val="FF0000"/>
                </a:solidFill>
              </a:rPr>
              <a:t>tempStack</a:t>
            </a:r>
            <a:r>
              <a:rPr lang="en-US" dirty="0">
                <a:solidFill>
                  <a:srgbClr val="FF0000"/>
                </a:solidFill>
              </a:rPr>
              <a:t> until </a:t>
            </a:r>
            <a:r>
              <a:rPr lang="en-US" dirty="0" err="1">
                <a:solidFill>
                  <a:srgbClr val="FF0000"/>
                </a:solidFill>
              </a:rPr>
              <a:t>middleIndex</a:t>
            </a:r>
            <a:r>
              <a:rPr lang="en-US" dirty="0">
                <a:solidFill>
                  <a:srgbClr val="FF0000"/>
                </a:solidFill>
              </a:rPr>
              <a:t> is reached</a:t>
            </a:r>
          </a:p>
          <a:p>
            <a:r>
              <a:rPr lang="en-US" dirty="0"/>
              <a:t>    for (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middleIndex</a:t>
            </a:r>
            <a:r>
              <a:rPr lang="en-US" dirty="0"/>
              <a:t>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tempStack.push</a:t>
            </a:r>
            <a:r>
              <a:rPr lang="en-US" dirty="0"/>
              <a:t>(</a:t>
            </a:r>
            <a:r>
              <a:rPr lang="en-US" dirty="0" err="1"/>
              <a:t>myStack.top</a:t>
            </a:r>
            <a:r>
              <a:rPr lang="en-US" dirty="0"/>
              <a:t>());</a:t>
            </a:r>
          </a:p>
          <a:p>
            <a:r>
              <a:rPr lang="en-US" dirty="0"/>
              <a:t>        </a:t>
            </a:r>
            <a:r>
              <a:rPr lang="en-US" dirty="0" err="1"/>
              <a:t>myStack.pop</a:t>
            </a:r>
            <a:r>
              <a:rPr lang="en-US" dirty="0"/>
              <a:t>();</a:t>
            </a:r>
          </a:p>
          <a:p>
            <a:r>
              <a:rPr lang="en-US" dirty="0"/>
              <a:t>    }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0FBDC4-79B9-6F25-5070-A727CC78A864}"/>
              </a:ext>
            </a:extLst>
          </p:cNvPr>
          <p:cNvSpPr txBox="1"/>
          <p:nvPr/>
        </p:nvSpPr>
        <p:spPr>
          <a:xfrm>
            <a:off x="6096000" y="42529"/>
            <a:ext cx="6124352" cy="674030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// Skip the middle element</a:t>
            </a:r>
          </a:p>
          <a:p>
            <a:r>
              <a:rPr lang="en-US" dirty="0"/>
              <a:t>   </a:t>
            </a:r>
            <a:r>
              <a:rPr lang="en-US" dirty="0" err="1"/>
              <a:t>myStack.pop</a:t>
            </a:r>
            <a:r>
              <a:rPr lang="en-US" dirty="0"/>
              <a:t>();</a:t>
            </a:r>
          </a:p>
          <a:p>
            <a:r>
              <a:rPr lang="en-US" dirty="0"/>
              <a:t>    // Move remaining elements back to </a:t>
            </a:r>
            <a:r>
              <a:rPr lang="en-US" dirty="0" err="1"/>
              <a:t>myStack</a:t>
            </a:r>
            <a:endParaRPr lang="en-US" dirty="0"/>
          </a:p>
          <a:p>
            <a:r>
              <a:rPr lang="en-US" dirty="0"/>
              <a:t>    while (!</a:t>
            </a:r>
            <a:r>
              <a:rPr lang="en-US" dirty="0" err="1"/>
              <a:t>tempStack.empty</a:t>
            </a:r>
            <a:r>
              <a:rPr lang="en-US" dirty="0"/>
              <a:t>()) {</a:t>
            </a:r>
          </a:p>
          <a:p>
            <a:r>
              <a:rPr lang="en-US" dirty="0"/>
              <a:t>        </a:t>
            </a:r>
            <a:r>
              <a:rPr lang="en-US" dirty="0" err="1"/>
              <a:t>myStack.push</a:t>
            </a:r>
            <a:r>
              <a:rPr lang="en-US" dirty="0"/>
              <a:t>(</a:t>
            </a:r>
            <a:r>
              <a:rPr lang="en-US" dirty="0" err="1"/>
              <a:t>tempStack.top</a:t>
            </a:r>
            <a:r>
              <a:rPr lang="en-US" dirty="0"/>
              <a:t>());</a:t>
            </a:r>
          </a:p>
          <a:p>
            <a:r>
              <a:rPr lang="en-US" dirty="0"/>
              <a:t>        </a:t>
            </a:r>
            <a:r>
              <a:rPr lang="en-US" dirty="0" err="1"/>
              <a:t>tempStack.pop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displayStack</a:t>
            </a:r>
            <a:r>
              <a:rPr lang="en-US" dirty="0"/>
              <a:t>(</a:t>
            </a:r>
            <a:r>
              <a:rPr lang="en-US" dirty="0" err="1"/>
              <a:t>myStack</a:t>
            </a:r>
            <a:r>
              <a:rPr lang="en-US" dirty="0"/>
              <a:t>); // Display elements before deleting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int main() {</a:t>
            </a:r>
          </a:p>
          <a:p>
            <a:r>
              <a:rPr lang="en-US" dirty="0"/>
              <a:t>    stack&lt;int&gt; </a:t>
            </a:r>
            <a:r>
              <a:rPr lang="en-US" dirty="0" err="1"/>
              <a:t>myStack</a:t>
            </a:r>
            <a:r>
              <a:rPr lang="en-US" dirty="0"/>
              <a:t>;</a:t>
            </a:r>
          </a:p>
          <a:p>
            <a:r>
              <a:rPr lang="en-US" dirty="0"/>
              <a:t>    // Initialize stack </a:t>
            </a:r>
          </a:p>
          <a:p>
            <a:r>
              <a:rPr lang="en-US" dirty="0"/>
              <a:t>    </a:t>
            </a:r>
            <a:r>
              <a:rPr lang="en-US" dirty="0" err="1"/>
              <a:t>myStack.push</a:t>
            </a:r>
            <a:r>
              <a:rPr lang="en-US" dirty="0"/>
              <a:t>(10);     </a:t>
            </a:r>
            <a:r>
              <a:rPr lang="en-US" dirty="0" err="1"/>
              <a:t>myStack.push</a:t>
            </a:r>
            <a:r>
              <a:rPr lang="en-US" dirty="0"/>
              <a:t>(20);</a:t>
            </a:r>
          </a:p>
          <a:p>
            <a:r>
              <a:rPr lang="en-US" dirty="0"/>
              <a:t>    </a:t>
            </a:r>
            <a:r>
              <a:rPr lang="en-US" dirty="0" err="1"/>
              <a:t>myStack.push</a:t>
            </a:r>
            <a:r>
              <a:rPr lang="en-US" dirty="0"/>
              <a:t>(30);     </a:t>
            </a:r>
            <a:r>
              <a:rPr lang="en-US" dirty="0" err="1"/>
              <a:t>myStack.push</a:t>
            </a:r>
            <a:r>
              <a:rPr lang="en-US" dirty="0"/>
              <a:t>(40);</a:t>
            </a:r>
          </a:p>
          <a:p>
            <a:r>
              <a:rPr lang="en-US" dirty="0"/>
              <a:t>    </a:t>
            </a:r>
            <a:r>
              <a:rPr lang="en-US" dirty="0" err="1"/>
              <a:t>myStack.push</a:t>
            </a:r>
            <a:r>
              <a:rPr lang="en-US" dirty="0"/>
              <a:t>(50);  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displayStack</a:t>
            </a:r>
            <a:r>
              <a:rPr lang="en-US" dirty="0"/>
              <a:t>(</a:t>
            </a:r>
            <a:r>
              <a:rPr lang="en-US" dirty="0" err="1"/>
              <a:t>myStack</a:t>
            </a:r>
            <a:r>
              <a:rPr lang="en-US" dirty="0"/>
              <a:t>); // Display elements before deleting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&lt;&lt;"After deleting mid element:";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deleteMiddle</a:t>
            </a:r>
            <a:r>
              <a:rPr lang="en-US" dirty="0"/>
              <a:t>(</a:t>
            </a:r>
            <a:r>
              <a:rPr lang="en-US" dirty="0" err="1"/>
              <a:t>myStack</a:t>
            </a:r>
            <a:r>
              <a:rPr lang="en-US" dirty="0"/>
              <a:t>); // Delete middle element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736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FC88F6-FB36-4072-05A0-41C453E3F21E}"/>
              </a:ext>
            </a:extLst>
          </p:cNvPr>
          <p:cNvSpPr txBox="1"/>
          <p:nvPr/>
        </p:nvSpPr>
        <p:spPr>
          <a:xfrm>
            <a:off x="167463" y="0"/>
            <a:ext cx="575487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//Undo Mechanism using stack</a:t>
            </a:r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&lt;stack&gt;</a:t>
            </a:r>
          </a:p>
          <a:p>
            <a:r>
              <a:rPr lang="en-US" b="1" dirty="0"/>
              <a:t>class </a:t>
            </a:r>
            <a:r>
              <a:rPr lang="en-US" b="1" dirty="0" err="1"/>
              <a:t>TextEditor</a:t>
            </a:r>
            <a:r>
              <a:rPr lang="en-US" b="1" dirty="0"/>
              <a:t> {</a:t>
            </a:r>
          </a:p>
          <a:p>
            <a:r>
              <a:rPr lang="en-US" b="1" dirty="0"/>
              <a:t>public:</a:t>
            </a:r>
          </a:p>
          <a:p>
            <a:r>
              <a:rPr lang="en-US" dirty="0"/>
              <a:t>    string content; </a:t>
            </a:r>
          </a:p>
          <a:p>
            <a:r>
              <a:rPr lang="en-US" dirty="0"/>
              <a:t>    </a:t>
            </a:r>
            <a:r>
              <a:rPr lang="en-US" b="1" dirty="0"/>
              <a:t>stack&lt;string&gt; </a:t>
            </a:r>
            <a:r>
              <a:rPr lang="en-US" b="1" dirty="0" err="1"/>
              <a:t>editHistory</a:t>
            </a:r>
            <a:r>
              <a:rPr lang="en-US" b="1" dirty="0"/>
              <a:t>;</a:t>
            </a:r>
          </a:p>
          <a:p>
            <a:r>
              <a:rPr lang="en-US" dirty="0"/>
              <a:t>       void </a:t>
            </a:r>
            <a:r>
              <a:rPr lang="en-US" dirty="0" err="1"/>
              <a:t>insertText</a:t>
            </a:r>
            <a:r>
              <a:rPr lang="en-US" dirty="0"/>
              <a:t>(string&amp; text) {</a:t>
            </a:r>
          </a:p>
          <a:p>
            <a:r>
              <a:rPr lang="en-US" dirty="0"/>
              <a:t>              content += text;</a:t>
            </a:r>
          </a:p>
          <a:p>
            <a:r>
              <a:rPr lang="en-US" dirty="0"/>
              <a:t>              </a:t>
            </a:r>
            <a:r>
              <a:rPr lang="en-US" dirty="0" err="1"/>
              <a:t>editHistory.push</a:t>
            </a:r>
            <a:r>
              <a:rPr lang="en-US" dirty="0"/>
              <a:t>(content);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void undo() {</a:t>
            </a:r>
          </a:p>
          <a:p>
            <a:r>
              <a:rPr lang="en-US" dirty="0"/>
              <a:t>        if (!</a:t>
            </a:r>
            <a:r>
              <a:rPr lang="en-US" dirty="0" err="1"/>
              <a:t>editHistory.empty</a:t>
            </a:r>
            <a:r>
              <a:rPr lang="en-US" dirty="0"/>
              <a:t>()) {</a:t>
            </a:r>
          </a:p>
          <a:p>
            <a:r>
              <a:rPr lang="en-US" dirty="0"/>
              <a:t>            </a:t>
            </a:r>
            <a:r>
              <a:rPr lang="en-US" dirty="0" err="1"/>
              <a:t>editHistory.pop</a:t>
            </a:r>
            <a:r>
              <a:rPr lang="en-US" dirty="0"/>
              <a:t>();</a:t>
            </a:r>
          </a:p>
          <a:p>
            <a:r>
              <a:rPr lang="en-US" dirty="0"/>
              <a:t>            if (!</a:t>
            </a:r>
            <a:r>
              <a:rPr lang="en-US" dirty="0" err="1"/>
              <a:t>editHistory.empty</a:t>
            </a:r>
            <a:r>
              <a:rPr lang="en-US" dirty="0"/>
              <a:t>()) {</a:t>
            </a:r>
          </a:p>
          <a:p>
            <a:r>
              <a:rPr lang="en-US" dirty="0"/>
              <a:t>                content = </a:t>
            </a:r>
            <a:r>
              <a:rPr lang="en-US" dirty="0" err="1"/>
              <a:t>editHistory.top</a:t>
            </a:r>
            <a:r>
              <a:rPr lang="en-US" dirty="0"/>
              <a:t>();</a:t>
            </a:r>
          </a:p>
          <a:p>
            <a:r>
              <a:rPr lang="en-US" dirty="0"/>
              <a:t>            } else {</a:t>
            </a:r>
          </a:p>
          <a:p>
            <a:r>
              <a:rPr lang="en-US" dirty="0"/>
              <a:t>                content = "";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string </a:t>
            </a:r>
            <a:r>
              <a:rPr lang="en-US" dirty="0" err="1"/>
              <a:t>getContent</a:t>
            </a:r>
            <a:r>
              <a:rPr lang="en-US" dirty="0"/>
              <a:t>() const {</a:t>
            </a:r>
          </a:p>
          <a:p>
            <a:r>
              <a:rPr lang="en-US" dirty="0"/>
              <a:t>        return content;    }</a:t>
            </a:r>
          </a:p>
          <a:p>
            <a:r>
              <a:rPr lang="en-US" dirty="0"/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8C301-596C-C4CF-9E68-0A9D46A9D3DB}"/>
              </a:ext>
            </a:extLst>
          </p:cNvPr>
          <p:cNvSpPr txBox="1"/>
          <p:nvPr/>
        </p:nvSpPr>
        <p:spPr>
          <a:xfrm>
            <a:off x="6018028" y="0"/>
            <a:ext cx="626966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main() {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</a:t>
            </a:r>
            <a:r>
              <a:rPr lang="en-US" dirty="0" err="1"/>
              <a:t>TextEditor</a:t>
            </a:r>
            <a:r>
              <a:rPr lang="en-US" dirty="0"/>
              <a:t> editor;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editor.insertText</a:t>
            </a:r>
            <a:r>
              <a:rPr lang="en-US" dirty="0"/>
              <a:t>("Hello, ");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"Content: " &lt;&lt; </a:t>
            </a:r>
            <a:r>
              <a:rPr lang="en-US" dirty="0" err="1"/>
              <a:t>editor.getContent</a:t>
            </a:r>
            <a:r>
              <a:rPr lang="en-US" dirty="0"/>
              <a:t>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editor.insertText</a:t>
            </a:r>
            <a:r>
              <a:rPr lang="en-US" dirty="0"/>
              <a:t>("World!");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"Content: " &lt;&lt; </a:t>
            </a:r>
            <a:r>
              <a:rPr lang="en-US" dirty="0" err="1"/>
              <a:t>editor.getContent</a:t>
            </a:r>
            <a:r>
              <a:rPr lang="en-US" dirty="0"/>
              <a:t>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editor.undo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"Content after undo: " &lt;&lt; </a:t>
            </a:r>
            <a:r>
              <a:rPr lang="en-US" dirty="0" err="1"/>
              <a:t>editor.getContent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463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94EE4F-EBF4-2C1D-BC06-CE987EEB375D}"/>
              </a:ext>
            </a:extLst>
          </p:cNvPr>
          <p:cNvSpPr txBox="1"/>
          <p:nvPr/>
        </p:nvSpPr>
        <p:spPr>
          <a:xfrm>
            <a:off x="161" y="0"/>
            <a:ext cx="12191680" cy="539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1527" algn="ctr">
              <a:spcBef>
                <a:spcPts val="113"/>
              </a:spcBef>
            </a:pPr>
            <a:r>
              <a:rPr lang="en-US" sz="2904" dirty="0">
                <a:latin typeface="Söhne"/>
              </a:rPr>
              <a:t>Derived container-  </a:t>
            </a:r>
            <a:r>
              <a:rPr lang="en-US" sz="2904" dirty="0">
                <a:solidFill>
                  <a:srgbClr val="FF0000"/>
                </a:solidFill>
                <a:latin typeface="Söhne"/>
              </a:rPr>
              <a:t>queue</a:t>
            </a:r>
            <a:endParaRPr lang="en-US" sz="2904" b="1" kern="0" spc="-9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F0886-1D99-FF17-2CCF-E0841E25DEE3}"/>
              </a:ext>
            </a:extLst>
          </p:cNvPr>
          <p:cNvSpPr txBox="1"/>
          <p:nvPr/>
        </p:nvSpPr>
        <p:spPr>
          <a:xfrm>
            <a:off x="10247" y="559534"/>
            <a:ext cx="6016597" cy="64356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Söhne"/>
              </a:rPr>
              <a:t>queue </a:t>
            </a:r>
            <a:r>
              <a:rPr lang="en-US" b="1" dirty="0">
                <a:latin typeface="Söhne"/>
              </a:rPr>
              <a:t>Container Adapter:</a:t>
            </a:r>
            <a:endParaRPr lang="en-US" dirty="0">
              <a:latin typeface="Söhne"/>
            </a:endParaRPr>
          </a:p>
          <a:p>
            <a:pPr marL="674301" lvl="1" indent="-259347">
              <a:buFont typeface="Arial" panose="020B0604020202020204" pitchFamily="34" charset="0"/>
              <a:buChar char="•"/>
            </a:pPr>
            <a:r>
              <a:rPr lang="en-US" sz="1634" dirty="0">
                <a:latin typeface="Söhne"/>
              </a:rPr>
              <a:t>Specialized interface for First-In, First-Out (FIFO) operations.</a:t>
            </a:r>
          </a:p>
          <a:p>
            <a:pPr marL="674301" lvl="1" indent="-259347">
              <a:buFont typeface="Arial" panose="020B0604020202020204" pitchFamily="34" charset="0"/>
              <a:buChar char="•"/>
            </a:pPr>
            <a:r>
              <a:rPr lang="en-US" sz="1634" dirty="0">
                <a:latin typeface="Söhne"/>
              </a:rPr>
              <a:t>Built on top of existing containers.</a:t>
            </a:r>
          </a:p>
          <a:p>
            <a:pPr marL="674301" lvl="1" indent="-259347">
              <a:buFont typeface="Arial" panose="020B0604020202020204" pitchFamily="34" charset="0"/>
              <a:buChar char="•"/>
            </a:pPr>
            <a:endParaRPr lang="en-US" sz="1634" dirty="0">
              <a:latin typeface="Söhne"/>
            </a:endParaRPr>
          </a:p>
          <a:p>
            <a:pPr algn="l"/>
            <a:r>
              <a:rPr lang="en-US" sz="1634" b="1" dirty="0">
                <a:latin typeface="Söhne"/>
              </a:rPr>
              <a:t>Characteristics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34" b="1" dirty="0">
                <a:latin typeface="Söhne"/>
              </a:rPr>
              <a:t>FIFO Behavior:</a:t>
            </a:r>
            <a:endParaRPr lang="en-US" sz="1634" dirty="0">
              <a:latin typeface="Söhne"/>
            </a:endParaRPr>
          </a:p>
          <a:p>
            <a:pPr marL="674301" lvl="1" indent="-259347">
              <a:buFont typeface="Arial" panose="020B0604020202020204" pitchFamily="34" charset="0"/>
              <a:buChar char="•"/>
            </a:pPr>
            <a:r>
              <a:rPr lang="en-US" sz="1634" dirty="0">
                <a:latin typeface="Söhne"/>
              </a:rPr>
              <a:t>First element inserted is the first to be removed.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34" b="1" dirty="0">
                <a:latin typeface="Söhne"/>
              </a:rPr>
              <a:t>Container Choice:</a:t>
            </a:r>
            <a:endParaRPr lang="en-US" sz="1634" dirty="0">
              <a:latin typeface="Söhne"/>
            </a:endParaRPr>
          </a:p>
          <a:p>
            <a:pPr marL="674301" lvl="1" indent="-259347">
              <a:buFont typeface="Arial" panose="020B0604020202020204" pitchFamily="34" charset="0"/>
              <a:buChar char="•"/>
            </a:pPr>
            <a:r>
              <a:rPr lang="en-US" sz="1634" dirty="0">
                <a:latin typeface="Söhne"/>
              </a:rPr>
              <a:t>Can use a deque or a list as the underlying container.</a:t>
            </a:r>
          </a:p>
          <a:p>
            <a:pPr lvl="1" algn="l"/>
            <a:endParaRPr lang="en-US" sz="1634" dirty="0">
              <a:latin typeface="Söhne"/>
            </a:endParaRPr>
          </a:p>
          <a:p>
            <a:pPr lvl="1" algn="l"/>
            <a:r>
              <a:rPr lang="en-US" sz="1634" dirty="0">
                <a:solidFill>
                  <a:srgbClr val="FF0000"/>
                </a:solidFill>
                <a:latin typeface="Söhne"/>
              </a:rPr>
              <a:t>1. push()</a:t>
            </a:r>
          </a:p>
          <a:p>
            <a:pPr lvl="2"/>
            <a:r>
              <a:rPr lang="en-US" sz="1634" dirty="0">
                <a:latin typeface="Söhne"/>
              </a:rPr>
              <a:t>Adds an element to the back of the queue.</a:t>
            </a:r>
          </a:p>
          <a:p>
            <a:pPr lvl="2"/>
            <a:endParaRPr lang="en-US" sz="1634" dirty="0">
              <a:latin typeface="Söhne"/>
            </a:endParaRPr>
          </a:p>
          <a:p>
            <a:pPr lvl="2"/>
            <a:r>
              <a:rPr lang="en-US" sz="1634" b="1" dirty="0" err="1">
                <a:latin typeface="Söhne"/>
              </a:rPr>
              <a:t>myQueue.push</a:t>
            </a:r>
            <a:r>
              <a:rPr lang="en-US" sz="1634" b="1" dirty="0">
                <a:latin typeface="Söhne"/>
              </a:rPr>
              <a:t>(value);</a:t>
            </a:r>
          </a:p>
          <a:p>
            <a:pPr marL="674301" lvl="1" indent="-259347">
              <a:buFont typeface="Arial" panose="020B0604020202020204" pitchFamily="34" charset="0"/>
              <a:buChar char="•"/>
            </a:pPr>
            <a:endParaRPr lang="en-US" sz="1634" dirty="0">
              <a:latin typeface="Söhne"/>
            </a:endParaRPr>
          </a:p>
          <a:p>
            <a:pPr lvl="1" algn="l"/>
            <a:r>
              <a:rPr lang="en-US" sz="1634" dirty="0">
                <a:solidFill>
                  <a:srgbClr val="FF0000"/>
                </a:solidFill>
                <a:latin typeface="Söhne"/>
              </a:rPr>
              <a:t>2. pop()</a:t>
            </a:r>
          </a:p>
          <a:p>
            <a:pPr lvl="2"/>
            <a:r>
              <a:rPr lang="en-US" sz="1634" dirty="0">
                <a:latin typeface="Söhne"/>
              </a:rPr>
              <a:t>Removes the front element from the queue.</a:t>
            </a:r>
          </a:p>
          <a:p>
            <a:pPr lvl="2"/>
            <a:endParaRPr lang="en-US" sz="1634" dirty="0">
              <a:latin typeface="Söhne"/>
            </a:endParaRPr>
          </a:p>
          <a:p>
            <a:pPr lvl="2"/>
            <a:r>
              <a:rPr lang="en-US" sz="1634" b="1" dirty="0" err="1">
                <a:latin typeface="Söhne"/>
              </a:rPr>
              <a:t>myQueue.pop</a:t>
            </a:r>
            <a:r>
              <a:rPr lang="en-US" sz="1634" b="1" dirty="0">
                <a:latin typeface="Söhne"/>
              </a:rPr>
              <a:t>();</a:t>
            </a:r>
          </a:p>
          <a:p>
            <a:pPr lvl="2"/>
            <a:endParaRPr lang="en-US" sz="1634" dirty="0">
              <a:latin typeface="Söhne"/>
            </a:endParaRPr>
          </a:p>
          <a:p>
            <a:pPr lvl="1" algn="l"/>
            <a:r>
              <a:rPr lang="en-US" sz="1634" dirty="0">
                <a:solidFill>
                  <a:srgbClr val="FF0000"/>
                </a:solidFill>
                <a:latin typeface="Söhne"/>
              </a:rPr>
              <a:t>3. front()</a:t>
            </a:r>
          </a:p>
          <a:p>
            <a:pPr lvl="1" algn="l"/>
            <a:r>
              <a:rPr lang="en-US" sz="1634" dirty="0">
                <a:latin typeface="Söhne"/>
              </a:rPr>
              <a:t>Accesses the front element without removing it.</a:t>
            </a:r>
          </a:p>
          <a:p>
            <a:pPr lvl="1" algn="l"/>
            <a:r>
              <a:rPr lang="en-US" sz="1634" dirty="0">
                <a:latin typeface="Söhne"/>
              </a:rPr>
              <a:t>	</a:t>
            </a:r>
            <a:endParaRPr lang="en-US" sz="1634" b="1" dirty="0">
              <a:latin typeface="Söhne"/>
            </a:endParaRPr>
          </a:p>
          <a:p>
            <a:pPr lvl="1" algn="l"/>
            <a:r>
              <a:rPr lang="en-US" sz="1634" b="1" dirty="0">
                <a:latin typeface="Söhne"/>
              </a:rPr>
              <a:t>    </a:t>
            </a:r>
            <a:r>
              <a:rPr lang="en-US" sz="1634" b="1" dirty="0" err="1">
                <a:latin typeface="Söhne"/>
              </a:rPr>
              <a:t>DataType</a:t>
            </a:r>
            <a:r>
              <a:rPr lang="en-US" sz="1634" b="1" dirty="0">
                <a:latin typeface="Söhne"/>
              </a:rPr>
              <a:t> </a:t>
            </a:r>
            <a:r>
              <a:rPr lang="en-US" sz="1634" b="1" dirty="0" err="1">
                <a:latin typeface="Söhne"/>
              </a:rPr>
              <a:t>frontElement</a:t>
            </a:r>
            <a:r>
              <a:rPr lang="en-US" sz="1634" b="1" dirty="0">
                <a:latin typeface="Söhne"/>
              </a:rPr>
              <a:t> = </a:t>
            </a:r>
            <a:r>
              <a:rPr lang="en-US" sz="1634" b="1" dirty="0" err="1">
                <a:latin typeface="Söhne"/>
              </a:rPr>
              <a:t>myQueue.front</a:t>
            </a:r>
            <a:r>
              <a:rPr lang="en-US" sz="1634" b="1" dirty="0">
                <a:latin typeface="Söhne"/>
              </a:rPr>
              <a:t>();</a:t>
            </a:r>
          </a:p>
          <a:p>
            <a:pPr lvl="1" algn="l"/>
            <a:endParaRPr lang="en-US" sz="1634" dirty="0"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DD7EC-6B26-8327-3E44-D42C6C28A62E}"/>
              </a:ext>
            </a:extLst>
          </p:cNvPr>
          <p:cNvSpPr txBox="1"/>
          <p:nvPr/>
        </p:nvSpPr>
        <p:spPr>
          <a:xfrm>
            <a:off x="6198295" y="559535"/>
            <a:ext cx="6114570" cy="612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34" dirty="0"/>
              <a:t>#include &lt;iostream&gt;</a:t>
            </a:r>
          </a:p>
          <a:p>
            <a:r>
              <a:rPr lang="en-US" sz="1634" dirty="0"/>
              <a:t>#include &lt;queue&gt;</a:t>
            </a:r>
          </a:p>
          <a:p>
            <a:r>
              <a:rPr lang="en-US" sz="1634" dirty="0"/>
              <a:t>int main() {</a:t>
            </a:r>
          </a:p>
          <a:p>
            <a:r>
              <a:rPr lang="en-US" sz="1634" dirty="0"/>
              <a:t>    </a:t>
            </a:r>
            <a:r>
              <a:rPr lang="en-US" sz="1634" b="1" dirty="0"/>
              <a:t>queue&lt;int&gt; q;</a:t>
            </a:r>
          </a:p>
          <a:p>
            <a:endParaRPr lang="en-US" sz="1634" dirty="0"/>
          </a:p>
          <a:p>
            <a:r>
              <a:rPr lang="en-US" sz="1634" dirty="0"/>
              <a:t>    // push()</a:t>
            </a:r>
          </a:p>
          <a:p>
            <a:r>
              <a:rPr lang="en-US" sz="1634" dirty="0"/>
              <a:t>    </a:t>
            </a:r>
            <a:r>
              <a:rPr lang="en-US" sz="1634" dirty="0" err="1"/>
              <a:t>q.push</a:t>
            </a:r>
            <a:r>
              <a:rPr lang="en-US" sz="1634" dirty="0"/>
              <a:t>(10);</a:t>
            </a:r>
          </a:p>
          <a:p>
            <a:r>
              <a:rPr lang="en-US" sz="1634" dirty="0"/>
              <a:t>    </a:t>
            </a:r>
            <a:r>
              <a:rPr lang="en-US" sz="1634" dirty="0" err="1"/>
              <a:t>q.push</a:t>
            </a:r>
            <a:r>
              <a:rPr lang="en-US" sz="1634" dirty="0"/>
              <a:t>(20);</a:t>
            </a:r>
          </a:p>
          <a:p>
            <a:r>
              <a:rPr lang="en-US" sz="1634" dirty="0"/>
              <a:t>    </a:t>
            </a:r>
            <a:r>
              <a:rPr lang="en-US" sz="1634" dirty="0" err="1"/>
              <a:t>q.push</a:t>
            </a:r>
            <a:r>
              <a:rPr lang="en-US" sz="1634" dirty="0"/>
              <a:t>(30);</a:t>
            </a:r>
          </a:p>
          <a:p>
            <a:endParaRPr lang="en-US" sz="1634" dirty="0"/>
          </a:p>
          <a:p>
            <a:r>
              <a:rPr lang="en-US" sz="1634" dirty="0"/>
              <a:t>    // front()</a:t>
            </a:r>
          </a:p>
          <a:p>
            <a:r>
              <a:rPr lang="en-US" sz="1634" dirty="0"/>
              <a:t>    </a:t>
            </a:r>
            <a:r>
              <a:rPr lang="en-US" sz="1634" dirty="0" err="1"/>
              <a:t>cout</a:t>
            </a:r>
            <a:r>
              <a:rPr lang="en-US" sz="1634" dirty="0"/>
              <a:t> &lt;&lt; "Front element: " &lt;&lt; </a:t>
            </a:r>
            <a:r>
              <a:rPr lang="en-US" sz="1634" dirty="0" err="1"/>
              <a:t>q.front</a:t>
            </a:r>
            <a:r>
              <a:rPr lang="en-US" sz="1634" dirty="0"/>
              <a:t>() &lt;&lt; std::</a:t>
            </a:r>
            <a:r>
              <a:rPr lang="en-US" sz="1634" dirty="0" err="1"/>
              <a:t>endl</a:t>
            </a:r>
            <a:r>
              <a:rPr lang="en-US" sz="1634" dirty="0"/>
              <a:t>;</a:t>
            </a:r>
          </a:p>
          <a:p>
            <a:endParaRPr lang="en-US" sz="1634" dirty="0"/>
          </a:p>
          <a:p>
            <a:r>
              <a:rPr lang="en-US" sz="1634" dirty="0"/>
              <a:t>    // pop()</a:t>
            </a:r>
          </a:p>
          <a:p>
            <a:r>
              <a:rPr lang="en-US" sz="1634" dirty="0"/>
              <a:t>    </a:t>
            </a:r>
            <a:r>
              <a:rPr lang="en-US" sz="1634" dirty="0" err="1"/>
              <a:t>q.pop</a:t>
            </a:r>
            <a:r>
              <a:rPr lang="en-US" sz="1634" dirty="0"/>
              <a:t>();</a:t>
            </a:r>
          </a:p>
          <a:p>
            <a:endParaRPr lang="en-US" sz="1634" dirty="0"/>
          </a:p>
          <a:p>
            <a:r>
              <a:rPr lang="en-US" sz="1634" dirty="0"/>
              <a:t>    // Display remaining elements</a:t>
            </a:r>
          </a:p>
          <a:p>
            <a:r>
              <a:rPr lang="en-US" sz="1634" dirty="0"/>
              <a:t>    </a:t>
            </a:r>
            <a:r>
              <a:rPr lang="en-US" sz="1634" dirty="0" err="1"/>
              <a:t>cout</a:t>
            </a:r>
            <a:r>
              <a:rPr lang="en-US" sz="1634" dirty="0"/>
              <a:t> &lt;&lt; "Remaining elements: ";</a:t>
            </a:r>
          </a:p>
          <a:p>
            <a:r>
              <a:rPr lang="en-US" sz="1634" dirty="0"/>
              <a:t>    while (!</a:t>
            </a:r>
            <a:r>
              <a:rPr lang="en-US" sz="1634" dirty="0" err="1"/>
              <a:t>q.empty</a:t>
            </a:r>
            <a:r>
              <a:rPr lang="en-US" sz="1634" dirty="0"/>
              <a:t>()) {</a:t>
            </a:r>
          </a:p>
          <a:p>
            <a:r>
              <a:rPr lang="en-US" sz="1634" dirty="0"/>
              <a:t>        </a:t>
            </a:r>
            <a:r>
              <a:rPr lang="en-US" sz="1634" dirty="0" err="1"/>
              <a:t>cout</a:t>
            </a:r>
            <a:r>
              <a:rPr lang="en-US" sz="1634" dirty="0"/>
              <a:t> &lt;&lt; </a:t>
            </a:r>
            <a:r>
              <a:rPr lang="en-US" sz="1634" dirty="0" err="1"/>
              <a:t>q.front</a:t>
            </a:r>
            <a:r>
              <a:rPr lang="en-US" sz="1634" dirty="0"/>
              <a:t>() &lt;&lt; " ";</a:t>
            </a:r>
          </a:p>
          <a:p>
            <a:r>
              <a:rPr lang="en-US" sz="1634" dirty="0"/>
              <a:t>        </a:t>
            </a:r>
            <a:r>
              <a:rPr lang="en-US" sz="1634" dirty="0" err="1"/>
              <a:t>q.pop</a:t>
            </a:r>
            <a:r>
              <a:rPr lang="en-US" sz="1634" dirty="0"/>
              <a:t>();</a:t>
            </a:r>
          </a:p>
          <a:p>
            <a:r>
              <a:rPr lang="en-US" sz="1634" dirty="0"/>
              <a:t>    }</a:t>
            </a:r>
          </a:p>
          <a:p>
            <a:r>
              <a:rPr lang="en-US" sz="1634" dirty="0"/>
              <a:t>    return 0;</a:t>
            </a:r>
          </a:p>
          <a:p>
            <a:r>
              <a:rPr lang="en-US" sz="1634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353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A7721E-F39F-FD5C-2392-812EBF4FF3E4}"/>
              </a:ext>
            </a:extLst>
          </p:cNvPr>
          <p:cNvSpPr txBox="1"/>
          <p:nvPr/>
        </p:nvSpPr>
        <p:spPr>
          <a:xfrm>
            <a:off x="167463" y="-75648"/>
            <a:ext cx="6097772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//Online Order Processing</a:t>
            </a:r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&lt;queue&gt;</a:t>
            </a:r>
          </a:p>
          <a:p>
            <a:r>
              <a:rPr lang="en-US" dirty="0"/>
              <a:t>class </a:t>
            </a:r>
            <a:r>
              <a:rPr lang="en-US" b="1" dirty="0"/>
              <a:t>Order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string item;     int quantity;</a:t>
            </a:r>
          </a:p>
          <a:p>
            <a:r>
              <a:rPr lang="en-US" dirty="0"/>
              <a:t>    Order(const std::string&amp; </a:t>
            </a:r>
            <a:r>
              <a:rPr lang="en-US" dirty="0" err="1"/>
              <a:t>i</a:t>
            </a:r>
            <a:r>
              <a:rPr lang="en-US" dirty="0"/>
              <a:t>, int q) : item(</a:t>
            </a:r>
            <a:r>
              <a:rPr lang="en-US" dirty="0" err="1"/>
              <a:t>i</a:t>
            </a:r>
            <a:r>
              <a:rPr lang="en-US" dirty="0"/>
              <a:t>), quantity(q) {}</a:t>
            </a:r>
          </a:p>
          <a:p>
            <a:r>
              <a:rPr lang="en-US" dirty="0"/>
              <a:t>};</a:t>
            </a:r>
          </a:p>
          <a:p>
            <a:r>
              <a:rPr lang="en-US" b="1" dirty="0">
                <a:solidFill>
                  <a:srgbClr val="FF0000"/>
                </a:solidFill>
              </a:rPr>
              <a:t>class </a:t>
            </a:r>
            <a:r>
              <a:rPr lang="en-US" b="1" dirty="0" err="1">
                <a:solidFill>
                  <a:srgbClr val="FF0000"/>
                </a:solidFill>
              </a:rPr>
              <a:t>OrderProcessor</a:t>
            </a:r>
            <a:r>
              <a:rPr lang="en-US" b="1" dirty="0">
                <a:solidFill>
                  <a:srgbClr val="FF0000"/>
                </a:solidFill>
              </a:rPr>
              <a:t> {</a:t>
            </a:r>
          </a:p>
          <a:p>
            <a:r>
              <a:rPr lang="en-US" dirty="0"/>
              <a:t>public:    </a:t>
            </a:r>
            <a:r>
              <a:rPr lang="en-US" b="1" dirty="0"/>
              <a:t>queue&lt;Order&gt; </a:t>
            </a:r>
            <a:r>
              <a:rPr lang="en-US" b="1" dirty="0" err="1"/>
              <a:t>orderQueue</a:t>
            </a:r>
            <a:r>
              <a:rPr lang="en-US" dirty="0"/>
              <a:t>;</a:t>
            </a:r>
          </a:p>
          <a:p>
            <a:r>
              <a:rPr lang="en-US" b="1" dirty="0"/>
              <a:t> void </a:t>
            </a:r>
            <a:r>
              <a:rPr lang="en-US" b="1" dirty="0" err="1"/>
              <a:t>placeOrder</a:t>
            </a:r>
            <a:r>
              <a:rPr lang="en-US" b="1" dirty="0"/>
              <a:t>(const Order&amp; order)</a:t>
            </a:r>
            <a:r>
              <a:rPr lang="en-US" dirty="0"/>
              <a:t> {</a:t>
            </a:r>
          </a:p>
          <a:p>
            <a:r>
              <a:rPr lang="en-US" dirty="0"/>
              <a:t>        </a:t>
            </a:r>
            <a:r>
              <a:rPr lang="en-US" dirty="0" err="1"/>
              <a:t>orderQueue.push</a:t>
            </a:r>
            <a:r>
              <a:rPr lang="en-US" dirty="0"/>
              <a:t>(order);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"Order placed: " &lt;&lt; </a:t>
            </a:r>
            <a:r>
              <a:rPr lang="en-US" dirty="0" err="1"/>
              <a:t>order.quantity</a:t>
            </a:r>
            <a:r>
              <a:rPr lang="en-US" dirty="0"/>
              <a:t> &lt;&lt; "x " &lt;&lt; </a:t>
            </a:r>
            <a:r>
              <a:rPr lang="en-US" dirty="0" err="1"/>
              <a:t>order.item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</a:t>
            </a:r>
            <a:r>
              <a:rPr lang="en-US" b="1" dirty="0"/>
              <a:t> void </a:t>
            </a:r>
            <a:r>
              <a:rPr lang="en-US" b="1" dirty="0" err="1"/>
              <a:t>processOrders</a:t>
            </a:r>
            <a:r>
              <a:rPr lang="en-US" b="1" dirty="0"/>
              <a:t>()</a:t>
            </a:r>
            <a:r>
              <a:rPr lang="en-US" dirty="0"/>
              <a:t> {</a:t>
            </a:r>
          </a:p>
          <a:p>
            <a:r>
              <a:rPr lang="en-US" dirty="0"/>
              <a:t>        while (!</a:t>
            </a:r>
            <a:r>
              <a:rPr lang="en-US" dirty="0" err="1"/>
              <a:t>orderQueue.empty</a:t>
            </a:r>
            <a:r>
              <a:rPr lang="en-US" dirty="0"/>
              <a:t>()) {</a:t>
            </a:r>
          </a:p>
          <a:p>
            <a:r>
              <a:rPr lang="en-US" dirty="0"/>
              <a:t>            Order </a:t>
            </a:r>
            <a:r>
              <a:rPr lang="en-US" dirty="0" err="1"/>
              <a:t>currentOrder</a:t>
            </a:r>
            <a:r>
              <a:rPr lang="en-US" dirty="0"/>
              <a:t> = </a:t>
            </a:r>
            <a:r>
              <a:rPr lang="en-US" dirty="0" err="1"/>
              <a:t>orderQueue.front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orderQueue.pop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 &lt;&lt; "Processing order: " &lt;&lt; </a:t>
            </a:r>
            <a:r>
              <a:rPr lang="en-US" dirty="0" err="1"/>
              <a:t>currentOrder.quantity</a:t>
            </a:r>
            <a:r>
              <a:rPr lang="en-US" dirty="0"/>
              <a:t> &lt;&lt; "x " &lt;&lt; </a:t>
            </a:r>
            <a:r>
              <a:rPr lang="en-US" dirty="0" err="1"/>
              <a:t>currentOrder.item</a:t>
            </a:r>
            <a:r>
              <a:rPr lang="en-US" dirty="0"/>
              <a:t>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"All orders processed."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 };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46A4E9-79D2-617A-FD56-E2D1D929E315}"/>
              </a:ext>
            </a:extLst>
          </p:cNvPr>
          <p:cNvSpPr txBox="1"/>
          <p:nvPr/>
        </p:nvSpPr>
        <p:spPr>
          <a:xfrm>
            <a:off x="6265235" y="-75648"/>
            <a:ext cx="592676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endParaRPr lang="en-US" dirty="0"/>
          </a:p>
          <a:p>
            <a:r>
              <a:rPr lang="en-US" dirty="0" err="1"/>
              <a:t>OrderProcessor</a:t>
            </a:r>
            <a:r>
              <a:rPr lang="en-US" dirty="0"/>
              <a:t> processor;</a:t>
            </a:r>
          </a:p>
          <a:p>
            <a:endParaRPr lang="en-US" dirty="0"/>
          </a:p>
          <a:p>
            <a:r>
              <a:rPr lang="en-US" dirty="0"/>
              <a:t>    // Simulate online orders</a:t>
            </a:r>
          </a:p>
          <a:p>
            <a:r>
              <a:rPr lang="en-US" dirty="0"/>
              <a:t>    </a:t>
            </a:r>
            <a:r>
              <a:rPr lang="en-US" dirty="0" err="1"/>
              <a:t>processor.placeOrder</a:t>
            </a:r>
            <a:r>
              <a:rPr lang="en-US" dirty="0"/>
              <a:t>(Order("T-shirt", 2));</a:t>
            </a:r>
          </a:p>
          <a:p>
            <a:r>
              <a:rPr lang="en-US" dirty="0"/>
              <a:t>    </a:t>
            </a:r>
            <a:r>
              <a:rPr lang="en-US" dirty="0" err="1"/>
              <a:t>processor.placeOrder</a:t>
            </a:r>
            <a:r>
              <a:rPr lang="en-US" dirty="0"/>
              <a:t>(Order("Book", 1));</a:t>
            </a:r>
          </a:p>
          <a:p>
            <a:r>
              <a:rPr lang="en-US" dirty="0"/>
              <a:t>    </a:t>
            </a:r>
            <a:r>
              <a:rPr lang="en-US" dirty="0" err="1"/>
              <a:t>processor.placeOrder</a:t>
            </a:r>
            <a:r>
              <a:rPr lang="en-US" dirty="0"/>
              <a:t>(Order("Headphones", 1));</a:t>
            </a:r>
          </a:p>
          <a:p>
            <a:endParaRPr lang="en-US" dirty="0"/>
          </a:p>
          <a:p>
            <a:r>
              <a:rPr lang="en-US" dirty="0"/>
              <a:t>    // Process orders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"Processing orders:"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processor.processOrders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972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94EE4F-EBF4-2C1D-BC06-CE987EEB375D}"/>
              </a:ext>
            </a:extLst>
          </p:cNvPr>
          <p:cNvSpPr txBox="1"/>
          <p:nvPr/>
        </p:nvSpPr>
        <p:spPr>
          <a:xfrm>
            <a:off x="161" y="0"/>
            <a:ext cx="12191680" cy="539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1527" algn="ctr">
              <a:spcBef>
                <a:spcPts val="113"/>
              </a:spcBef>
            </a:pPr>
            <a:r>
              <a:rPr lang="en-US" sz="2904" dirty="0">
                <a:latin typeface="Söhne"/>
              </a:rPr>
              <a:t>Derived container-  </a:t>
            </a:r>
            <a:r>
              <a:rPr lang="en-US" sz="2904" dirty="0" err="1">
                <a:latin typeface="Söhne"/>
              </a:rPr>
              <a:t>priority_queue</a:t>
            </a:r>
            <a:endParaRPr lang="en-US" sz="2904" b="1" kern="0" spc="-9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F0886-1D99-FF17-2CCF-E0841E25DEE3}"/>
              </a:ext>
            </a:extLst>
          </p:cNvPr>
          <p:cNvSpPr txBox="1"/>
          <p:nvPr/>
        </p:nvSpPr>
        <p:spPr>
          <a:xfrm>
            <a:off x="10247" y="559534"/>
            <a:ext cx="6016597" cy="61533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solidFill>
                  <a:srgbClr val="FF0000"/>
                </a:solidFill>
                <a:latin typeface="Söhne"/>
              </a:rPr>
              <a:t>priority_queue</a:t>
            </a:r>
            <a:endParaRPr lang="en-US" sz="1634" b="1" dirty="0">
              <a:latin typeface="Söhne"/>
            </a:endParaRPr>
          </a:p>
          <a:p>
            <a:pPr marL="674301" lvl="1" indent="-259347">
              <a:buFont typeface="Arial" panose="020B0604020202020204" pitchFamily="34" charset="0"/>
              <a:buChar char="•"/>
            </a:pPr>
            <a:r>
              <a:rPr lang="en-US" sz="1634" dirty="0">
                <a:latin typeface="Söhne"/>
              </a:rPr>
              <a:t>Specialized interface for a priority queue.</a:t>
            </a:r>
          </a:p>
          <a:p>
            <a:pPr marL="674301" lvl="1" indent="-259347">
              <a:buFont typeface="Arial" panose="020B0604020202020204" pitchFamily="34" charset="0"/>
              <a:buChar char="•"/>
            </a:pPr>
            <a:r>
              <a:rPr lang="en-US" sz="1634" dirty="0">
                <a:latin typeface="Söhne"/>
              </a:rPr>
              <a:t>Built on top of an existing container (usually a vector).</a:t>
            </a:r>
          </a:p>
          <a:p>
            <a:pPr lvl="1" algn="l"/>
            <a:endParaRPr lang="en-US" sz="1634" dirty="0">
              <a:latin typeface="Söhne"/>
            </a:endParaRPr>
          </a:p>
          <a:p>
            <a:pPr lvl="1" algn="l"/>
            <a:endParaRPr lang="en-US" sz="1634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34" b="1" dirty="0">
                <a:latin typeface="Söhne"/>
              </a:rPr>
              <a:t>Priority Queue:</a:t>
            </a:r>
            <a:endParaRPr lang="en-US" sz="1634" dirty="0">
              <a:latin typeface="Söhne"/>
            </a:endParaRPr>
          </a:p>
          <a:p>
            <a:pPr marL="674301" lvl="1" indent="-259347">
              <a:buFont typeface="Arial" panose="020B0604020202020204" pitchFamily="34" charset="0"/>
              <a:buChar char="•"/>
            </a:pPr>
            <a:r>
              <a:rPr lang="en-US" sz="1634" dirty="0">
                <a:latin typeface="Söhne"/>
              </a:rPr>
              <a:t>Elements are dequeued based on priority.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34" b="1" dirty="0">
                <a:latin typeface="Söhne"/>
              </a:rPr>
              <a:t>Container Choice:</a:t>
            </a:r>
            <a:endParaRPr lang="en-US" sz="1634" dirty="0">
              <a:latin typeface="Söhne"/>
            </a:endParaRPr>
          </a:p>
          <a:p>
            <a:pPr marL="674301" lvl="1" indent="-259347">
              <a:buFont typeface="Arial" panose="020B0604020202020204" pitchFamily="34" charset="0"/>
              <a:buChar char="•"/>
            </a:pPr>
            <a:r>
              <a:rPr lang="en-US" sz="1634" dirty="0">
                <a:latin typeface="Söhne"/>
              </a:rPr>
              <a:t>Uses a vector as the underlying container</a:t>
            </a:r>
          </a:p>
          <a:p>
            <a:pPr lvl="1" algn="l"/>
            <a:endParaRPr lang="en-US" sz="1634" dirty="0">
              <a:latin typeface="Söhne"/>
            </a:endParaRPr>
          </a:p>
          <a:p>
            <a:pPr lvl="1" algn="l"/>
            <a:r>
              <a:rPr lang="en-US" sz="1634" b="1" dirty="0">
                <a:solidFill>
                  <a:srgbClr val="FF0000"/>
                </a:solidFill>
                <a:latin typeface="Söhne"/>
              </a:rPr>
              <a:t>1. push()</a:t>
            </a:r>
          </a:p>
          <a:p>
            <a:pPr lvl="2"/>
            <a:r>
              <a:rPr lang="en-US" sz="1634" dirty="0">
                <a:solidFill>
                  <a:srgbClr val="0F0F0F"/>
                </a:solidFill>
                <a:latin typeface="Söhne"/>
              </a:rPr>
              <a:t>Adds an element to the priority queue</a:t>
            </a:r>
          </a:p>
          <a:p>
            <a:pPr lvl="2"/>
            <a:r>
              <a:rPr lang="en-US" sz="1634" dirty="0" err="1">
                <a:latin typeface="Söhne"/>
              </a:rPr>
              <a:t>priority_queue</a:t>
            </a:r>
            <a:r>
              <a:rPr lang="en-US" sz="1634" dirty="0">
                <a:latin typeface="Söhne"/>
              </a:rPr>
              <a:t>&lt;</a:t>
            </a:r>
            <a:r>
              <a:rPr lang="en-US" sz="1634" dirty="0" err="1">
                <a:latin typeface="Söhne"/>
              </a:rPr>
              <a:t>DataType</a:t>
            </a:r>
            <a:r>
              <a:rPr lang="en-US" sz="1634" dirty="0">
                <a:latin typeface="Söhne"/>
              </a:rPr>
              <a:t>&gt; </a:t>
            </a:r>
            <a:r>
              <a:rPr lang="en-US" sz="1634" dirty="0" err="1">
                <a:latin typeface="Söhne"/>
              </a:rPr>
              <a:t>myPriorityQueue</a:t>
            </a:r>
            <a:r>
              <a:rPr lang="en-US" sz="1634" dirty="0">
                <a:latin typeface="Söhne"/>
              </a:rPr>
              <a:t>;</a:t>
            </a:r>
          </a:p>
          <a:p>
            <a:pPr lvl="2"/>
            <a:r>
              <a:rPr lang="en-US" sz="1634" b="1" dirty="0" err="1">
                <a:latin typeface="Söhne"/>
              </a:rPr>
              <a:t>myPriorityQueue.push</a:t>
            </a:r>
            <a:r>
              <a:rPr lang="en-US" sz="1634" b="1" dirty="0">
                <a:latin typeface="Söhne"/>
              </a:rPr>
              <a:t>(value);</a:t>
            </a:r>
          </a:p>
          <a:p>
            <a:pPr lvl="1" algn="l"/>
            <a:r>
              <a:rPr lang="en-US" sz="1634" b="1" dirty="0">
                <a:solidFill>
                  <a:srgbClr val="FF0000"/>
                </a:solidFill>
                <a:latin typeface="Söhne"/>
              </a:rPr>
              <a:t>2. pop()</a:t>
            </a:r>
          </a:p>
          <a:p>
            <a:pPr lvl="2"/>
            <a:r>
              <a:rPr lang="en-US" sz="1634" dirty="0">
                <a:solidFill>
                  <a:srgbClr val="0F0F0F"/>
                </a:solidFill>
                <a:latin typeface="Söhne"/>
              </a:rPr>
              <a:t>Removes the top element (element with the highest priority) from the priority queue</a:t>
            </a:r>
          </a:p>
          <a:p>
            <a:pPr lvl="2"/>
            <a:endParaRPr lang="en-US" sz="1634" dirty="0">
              <a:latin typeface="Söhne"/>
            </a:endParaRPr>
          </a:p>
          <a:p>
            <a:pPr lvl="2"/>
            <a:r>
              <a:rPr lang="en-US" sz="1634" b="1" dirty="0" err="1">
                <a:latin typeface="Söhne"/>
              </a:rPr>
              <a:t>myPriorityQueue.pop</a:t>
            </a:r>
            <a:r>
              <a:rPr lang="en-US" sz="1634" b="1" dirty="0">
                <a:latin typeface="Söhne"/>
              </a:rPr>
              <a:t>();</a:t>
            </a:r>
          </a:p>
          <a:p>
            <a:pPr lvl="1" algn="l"/>
            <a:r>
              <a:rPr lang="en-US" sz="1634" b="1" dirty="0">
                <a:solidFill>
                  <a:srgbClr val="FF0000"/>
                </a:solidFill>
                <a:latin typeface="Söhne"/>
              </a:rPr>
              <a:t>3. top()</a:t>
            </a:r>
          </a:p>
          <a:p>
            <a:pPr lvl="1" algn="l"/>
            <a:r>
              <a:rPr lang="en-US" sz="1634" dirty="0">
                <a:solidFill>
                  <a:srgbClr val="0F0F0F"/>
                </a:solidFill>
                <a:latin typeface="Söhne"/>
              </a:rPr>
              <a:t>Accesses the top element (element with the highest priority) without removing it.</a:t>
            </a:r>
          </a:p>
          <a:p>
            <a:pPr lvl="1" algn="l"/>
            <a:r>
              <a:rPr lang="en-US" sz="1634" dirty="0">
                <a:latin typeface="Söhne"/>
              </a:rPr>
              <a:t>	</a:t>
            </a:r>
            <a:r>
              <a:rPr lang="en-US" sz="1634" b="1" dirty="0">
                <a:latin typeface="Söhne"/>
              </a:rPr>
              <a:t>       </a:t>
            </a:r>
            <a:r>
              <a:rPr lang="en-US" sz="1634" b="1" dirty="0" err="1">
                <a:latin typeface="Söhne"/>
              </a:rPr>
              <a:t>DataType</a:t>
            </a:r>
            <a:r>
              <a:rPr lang="en-US" sz="1634" b="1" dirty="0">
                <a:latin typeface="Söhne"/>
              </a:rPr>
              <a:t> </a:t>
            </a:r>
            <a:r>
              <a:rPr lang="en-US" sz="1634" b="1" dirty="0" err="1">
                <a:latin typeface="Söhne"/>
              </a:rPr>
              <a:t>topElement</a:t>
            </a:r>
            <a:r>
              <a:rPr lang="en-US" sz="1634" b="1" dirty="0">
                <a:latin typeface="Söhne"/>
              </a:rPr>
              <a:t> = </a:t>
            </a:r>
            <a:r>
              <a:rPr lang="en-US" sz="1634" b="1" dirty="0" err="1">
                <a:latin typeface="Söhne"/>
              </a:rPr>
              <a:t>myPriorityQueue.top</a:t>
            </a:r>
            <a:r>
              <a:rPr lang="en-US" sz="1634" b="1" dirty="0">
                <a:latin typeface="Söhne"/>
              </a:rPr>
              <a:t>();</a:t>
            </a:r>
          </a:p>
          <a:p>
            <a:pPr lvl="1" algn="l"/>
            <a:endParaRPr lang="en-US" sz="1634" dirty="0"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DD7EC-6B26-8327-3E44-D42C6C28A62E}"/>
              </a:ext>
            </a:extLst>
          </p:cNvPr>
          <p:cNvSpPr txBox="1"/>
          <p:nvPr/>
        </p:nvSpPr>
        <p:spPr>
          <a:xfrm>
            <a:off x="6198295" y="559534"/>
            <a:ext cx="6114570" cy="637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34" dirty="0"/>
              <a:t>#include &lt;iostream&gt;</a:t>
            </a:r>
          </a:p>
          <a:p>
            <a:r>
              <a:rPr lang="en-US" sz="1634" dirty="0"/>
              <a:t>#include &lt;queue&gt;</a:t>
            </a:r>
          </a:p>
          <a:p>
            <a:endParaRPr lang="en-US" sz="1634" dirty="0"/>
          </a:p>
          <a:p>
            <a:r>
              <a:rPr lang="en-US" sz="1634" dirty="0"/>
              <a:t>int main() {</a:t>
            </a:r>
          </a:p>
          <a:p>
            <a:r>
              <a:rPr lang="en-US" sz="1634" b="1" dirty="0"/>
              <a:t>    </a:t>
            </a:r>
            <a:r>
              <a:rPr lang="en-US" sz="1634" b="1" dirty="0" err="1"/>
              <a:t>priority_queue</a:t>
            </a:r>
            <a:r>
              <a:rPr lang="en-US" sz="1634" b="1" dirty="0"/>
              <a:t>&lt;int&gt; </a:t>
            </a:r>
            <a:r>
              <a:rPr lang="en-US" sz="1634" b="1" dirty="0" err="1"/>
              <a:t>myPriorityQueue</a:t>
            </a:r>
            <a:r>
              <a:rPr lang="en-US" sz="1634" b="1" dirty="0"/>
              <a:t>;</a:t>
            </a:r>
          </a:p>
          <a:p>
            <a:endParaRPr lang="en-US" sz="1634" dirty="0"/>
          </a:p>
          <a:p>
            <a:r>
              <a:rPr lang="en-US" sz="1634" dirty="0"/>
              <a:t>    // push()</a:t>
            </a:r>
          </a:p>
          <a:p>
            <a:r>
              <a:rPr lang="en-US" sz="1634" b="1" dirty="0"/>
              <a:t>    </a:t>
            </a:r>
            <a:r>
              <a:rPr lang="en-US" sz="1634" b="1" dirty="0" err="1"/>
              <a:t>myPriorityQueue.push</a:t>
            </a:r>
            <a:r>
              <a:rPr lang="en-US" sz="1634" b="1" dirty="0"/>
              <a:t>(10);</a:t>
            </a:r>
          </a:p>
          <a:p>
            <a:r>
              <a:rPr lang="en-US" sz="1634" b="1" dirty="0"/>
              <a:t>    </a:t>
            </a:r>
            <a:r>
              <a:rPr lang="en-US" sz="1634" b="1" dirty="0" err="1"/>
              <a:t>myPriorityQueue.push</a:t>
            </a:r>
            <a:r>
              <a:rPr lang="en-US" sz="1634" b="1" dirty="0"/>
              <a:t>(30);</a:t>
            </a:r>
          </a:p>
          <a:p>
            <a:r>
              <a:rPr lang="en-US" sz="1634" b="1" dirty="0"/>
              <a:t>    </a:t>
            </a:r>
            <a:r>
              <a:rPr lang="en-US" sz="1634" b="1" dirty="0" err="1"/>
              <a:t>myPriorityQueue.push</a:t>
            </a:r>
            <a:r>
              <a:rPr lang="en-US" sz="1634" b="1" dirty="0"/>
              <a:t>(20);</a:t>
            </a:r>
          </a:p>
          <a:p>
            <a:endParaRPr lang="en-US" sz="1634" dirty="0"/>
          </a:p>
          <a:p>
            <a:r>
              <a:rPr lang="en-US" sz="1634" dirty="0"/>
              <a:t>    // top()</a:t>
            </a:r>
          </a:p>
          <a:p>
            <a:r>
              <a:rPr lang="en-US" sz="1634" dirty="0"/>
              <a:t>    </a:t>
            </a:r>
            <a:r>
              <a:rPr lang="en-US" sz="1634" dirty="0" err="1"/>
              <a:t>cout</a:t>
            </a:r>
            <a:r>
              <a:rPr lang="en-US" sz="1634" dirty="0"/>
              <a:t> &lt;&lt; "Top element: " &lt;&lt; </a:t>
            </a:r>
            <a:r>
              <a:rPr lang="en-US" sz="1634" b="1" dirty="0" err="1"/>
              <a:t>myPriorityQueue.top</a:t>
            </a:r>
            <a:r>
              <a:rPr lang="en-US" sz="1634" b="1" dirty="0"/>
              <a:t>()</a:t>
            </a:r>
            <a:r>
              <a:rPr lang="en-US" sz="1634" dirty="0"/>
              <a:t> &lt;&lt;</a:t>
            </a:r>
            <a:r>
              <a:rPr lang="en-US" sz="1634" dirty="0" err="1"/>
              <a:t>endl</a:t>
            </a:r>
            <a:r>
              <a:rPr lang="en-US" sz="1634" dirty="0"/>
              <a:t>;</a:t>
            </a:r>
          </a:p>
          <a:p>
            <a:endParaRPr lang="en-US" sz="1634" dirty="0"/>
          </a:p>
          <a:p>
            <a:r>
              <a:rPr lang="en-US" sz="1634" dirty="0"/>
              <a:t>    // pop()</a:t>
            </a:r>
          </a:p>
          <a:p>
            <a:r>
              <a:rPr lang="en-US" sz="1634" dirty="0"/>
              <a:t>    </a:t>
            </a:r>
            <a:r>
              <a:rPr lang="en-US" sz="1634" dirty="0" err="1"/>
              <a:t>myPriorityQueue.pop</a:t>
            </a:r>
            <a:r>
              <a:rPr lang="en-US" sz="1634" dirty="0"/>
              <a:t>();</a:t>
            </a:r>
          </a:p>
          <a:p>
            <a:endParaRPr lang="en-US" sz="1634" dirty="0"/>
          </a:p>
          <a:p>
            <a:r>
              <a:rPr lang="en-US" sz="1634" dirty="0"/>
              <a:t>    // Display remaining elements</a:t>
            </a:r>
          </a:p>
          <a:p>
            <a:r>
              <a:rPr lang="en-US" sz="1634" dirty="0"/>
              <a:t>    </a:t>
            </a:r>
            <a:r>
              <a:rPr lang="en-US" sz="1634" dirty="0" err="1"/>
              <a:t>cout</a:t>
            </a:r>
            <a:r>
              <a:rPr lang="en-US" sz="1634" dirty="0"/>
              <a:t> &lt;&lt; "Remaining elements: ";</a:t>
            </a:r>
          </a:p>
          <a:p>
            <a:r>
              <a:rPr lang="en-US" sz="1634" dirty="0"/>
              <a:t>    while (!</a:t>
            </a:r>
            <a:r>
              <a:rPr lang="en-US" sz="1634" dirty="0" err="1"/>
              <a:t>myPriorityQueue.empty</a:t>
            </a:r>
            <a:r>
              <a:rPr lang="en-US" sz="1634" dirty="0"/>
              <a:t>()) {</a:t>
            </a:r>
          </a:p>
          <a:p>
            <a:r>
              <a:rPr lang="en-US" sz="1634" dirty="0"/>
              <a:t>        </a:t>
            </a:r>
            <a:r>
              <a:rPr lang="en-US" sz="1634" dirty="0" err="1"/>
              <a:t>cout</a:t>
            </a:r>
            <a:r>
              <a:rPr lang="en-US" sz="1634" dirty="0"/>
              <a:t> &lt;&lt; </a:t>
            </a:r>
            <a:r>
              <a:rPr lang="en-US" sz="1634" dirty="0" err="1"/>
              <a:t>myPriorityQueue.top</a:t>
            </a:r>
            <a:r>
              <a:rPr lang="en-US" sz="1634" dirty="0"/>
              <a:t>() &lt;&lt; " ";</a:t>
            </a:r>
          </a:p>
          <a:p>
            <a:r>
              <a:rPr lang="en-US" sz="1634" dirty="0"/>
              <a:t>        </a:t>
            </a:r>
            <a:r>
              <a:rPr lang="en-US" sz="1634" dirty="0" err="1"/>
              <a:t>myPriorityQueue.pop</a:t>
            </a:r>
            <a:r>
              <a:rPr lang="en-US" sz="1634" dirty="0"/>
              <a:t>();</a:t>
            </a:r>
          </a:p>
          <a:p>
            <a:r>
              <a:rPr lang="en-US" sz="1634" dirty="0"/>
              <a:t>    }</a:t>
            </a:r>
          </a:p>
          <a:p>
            <a:r>
              <a:rPr lang="en-US" sz="1634" dirty="0"/>
              <a:t>    return 0;</a:t>
            </a:r>
          </a:p>
          <a:p>
            <a:r>
              <a:rPr lang="en-US" sz="1634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642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1969</Words>
  <Application>Microsoft Office PowerPoint</Application>
  <PresentationFormat>Widescreen</PresentationFormat>
  <Paragraphs>373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euclid_circular_a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naveench</dc:creator>
  <cp:lastModifiedBy>naveench</cp:lastModifiedBy>
  <cp:revision>20</cp:revision>
  <dcterms:created xsi:type="dcterms:W3CDTF">2023-11-27T07:26:52Z</dcterms:created>
  <dcterms:modified xsi:type="dcterms:W3CDTF">2023-11-30T13:47:18Z</dcterms:modified>
</cp:coreProperties>
</file>