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6"/>
  </p:notesMasterIdLst>
  <p:sldIdLst>
    <p:sldId id="275" r:id="rId2"/>
    <p:sldId id="290" r:id="rId3"/>
    <p:sldId id="291" r:id="rId4"/>
    <p:sldId id="292" r:id="rId5"/>
    <p:sldId id="293" r:id="rId6"/>
    <p:sldId id="295" r:id="rId7"/>
    <p:sldId id="298" r:id="rId8"/>
    <p:sldId id="300" r:id="rId9"/>
    <p:sldId id="301" r:id="rId10"/>
    <p:sldId id="302" r:id="rId11"/>
    <p:sldId id="303" r:id="rId12"/>
    <p:sldId id="393" r:id="rId13"/>
    <p:sldId id="397" r:id="rId14"/>
    <p:sldId id="307" r:id="rId15"/>
    <p:sldId id="309" r:id="rId16"/>
    <p:sldId id="311" r:id="rId17"/>
    <p:sldId id="312" r:id="rId18"/>
    <p:sldId id="392" r:id="rId19"/>
    <p:sldId id="314" r:id="rId20"/>
    <p:sldId id="398" r:id="rId21"/>
    <p:sldId id="318" r:id="rId22"/>
    <p:sldId id="319" r:id="rId23"/>
    <p:sldId id="320" r:id="rId24"/>
    <p:sldId id="394" r:id="rId25"/>
    <p:sldId id="395" r:id="rId26"/>
    <p:sldId id="322" r:id="rId27"/>
    <p:sldId id="391" r:id="rId28"/>
    <p:sldId id="400" r:id="rId29"/>
    <p:sldId id="323" r:id="rId30"/>
    <p:sldId id="324" r:id="rId31"/>
    <p:sldId id="325" r:id="rId32"/>
    <p:sldId id="326" r:id="rId33"/>
    <p:sldId id="396" r:id="rId34"/>
    <p:sldId id="327" r:id="rId35"/>
  </p:sldIdLst>
  <p:sldSz cx="12192000" cy="6858000"/>
  <p:notesSz cx="6858000" cy="9144000"/>
  <p:embeddedFontLst>
    <p:embeddedFont>
      <p:font typeface="Bookman Old Style" panose="02050604050505020204" pitchFamily="18"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Nunito Sans" pitchFamily="2"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899" autoAdjust="0"/>
  </p:normalViewPr>
  <p:slideViewPr>
    <p:cSldViewPr>
      <p:cViewPr varScale="1">
        <p:scale>
          <a:sx n="76" d="100"/>
          <a:sy n="76" d="100"/>
        </p:scale>
        <p:origin x="882"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8/19/2023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latin typeface="Nunito Sans" charset="0"/>
                <a:sym typeface="+mn-ea"/>
              </a:rPr>
              <a:t>data after getting executed - gets </a:t>
            </a:r>
            <a:r>
              <a:rPr lang="en-US" b="1" dirty="0">
                <a:latin typeface="Nunito Sans" charset="0"/>
                <a:sym typeface="+mn-ea"/>
              </a:rPr>
              <a:t>Deleted</a:t>
            </a:r>
          </a:p>
          <a:p>
            <a:r>
              <a:rPr lang="en-US" dirty="0">
                <a:latin typeface="Nunito Sans" charset="0"/>
                <a:sym typeface="+mn-ea"/>
              </a:rPr>
              <a:t>The data displayed on the screen is stored in the memory for only a very short period of time. As the program terminates </a:t>
            </a:r>
            <a:r>
              <a:rPr lang="en-US" b="1" dirty="0">
                <a:latin typeface="Nunito Sans" charset="0"/>
                <a:sym typeface="+mn-ea"/>
              </a:rPr>
              <a:t>the data is lost.</a:t>
            </a:r>
            <a:r>
              <a:rPr lang="en-US" dirty="0">
                <a:latin typeface="Nunito Sans" charset="0"/>
                <a:sym typeface="+mn-ea"/>
              </a:rPr>
              <a:t> With the help of Files, we can avoid this. The data can be stored for any period of time without losing it i.e. permanent storage.</a:t>
            </a:r>
            <a:endParaRPr lang="en-US"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situation where the program handles a large quantity of data. Now the memory is limited to the amount that can be displayed on the screen. To overcome this limitation we make use of Files that allows us to handle a large quantity of data without any complexities.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val="183894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273131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val="1333524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val="1580444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31224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1569660"/>
          </a:xfrm>
          <a:prstGeom prst="rect">
            <a:avLst/>
          </a:prstGeom>
          <a:noFill/>
        </p:spPr>
        <p:txBody>
          <a:bodyPr wrap="square" rtlCol="0">
            <a:spAutoFit/>
          </a:bodyPr>
          <a:lstStyle/>
          <a:p>
            <a:r>
              <a:rPr lang="en-US" sz="4800" dirty="0"/>
              <a:t> 1. What happens to your data after getting executed?</a:t>
            </a:r>
            <a:endParaRPr lang="en-US" sz="4500" b="1" dirty="0">
              <a:latin typeface="Nunito Sans" panose="00000500000000000000" pitchFamily="2" charset="0"/>
            </a:endParaRPr>
          </a:p>
        </p:txBody>
      </p:sp>
      <p:sp>
        <p:nvSpPr>
          <p:cNvPr id="19" name="TextBox 18"/>
          <p:cNvSpPr txBox="1"/>
          <p:nvPr/>
        </p:nvSpPr>
        <p:spPr>
          <a:xfrm flipH="1" flipV="1">
            <a:off x="951517" y="2000240"/>
            <a:ext cx="580813" cy="369332"/>
          </a:xfrm>
          <a:prstGeom prst="rect">
            <a:avLst/>
          </a:prstGeom>
          <a:noFill/>
        </p:spPr>
        <p:txBody>
          <a:bodyPr wrap="square" rtlCol="0">
            <a:spAutoFit/>
          </a:bodyPr>
          <a:lstStyle/>
          <a:p>
            <a:endParaRPr lang="en-US"/>
          </a:p>
        </p:txBody>
      </p:sp>
      <p:sp>
        <p:nvSpPr>
          <p:cNvPr id="28" name="Content Placeholder 2"/>
          <p:cNvSpPr txBox="1">
            <a:spLocks/>
          </p:cNvSpPr>
          <p:nvPr/>
        </p:nvSpPr>
        <p:spPr>
          <a:xfrm>
            <a:off x="126704" y="2011380"/>
            <a:ext cx="9041130" cy="81788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a:ln>
                <a:noFill/>
              </a:ln>
              <a:effectLst/>
              <a:uLnTx/>
              <a:uFillTx/>
              <a:latin typeface="+mn-lt"/>
              <a:ea typeface="+mn-ea"/>
              <a:cs typeface="+mn-cs"/>
            </a:endParaRPr>
          </a:p>
        </p:txBody>
      </p:sp>
      <p:sp>
        <p:nvSpPr>
          <p:cNvPr id="29" name="AutoShape 2" descr="Image result for deleted"/>
          <p:cNvSpPr>
            <a:spLocks noChangeAspect="1" noChangeArrowheads="1"/>
          </p:cNvSpPr>
          <p:nvPr/>
        </p:nvSpPr>
        <p:spPr bwMode="auto">
          <a:xfrm>
            <a:off x="230844" y="1293512"/>
            <a:ext cx="304800" cy="304801"/>
          </a:xfrm>
          <a:prstGeom prst="rect">
            <a:avLst/>
          </a:prstGeom>
          <a:noFill/>
        </p:spPr>
        <p:txBody>
          <a:bodyPr vert="horz" wrap="square" lIns="91440" tIns="45720" rIns="91440" bIns="45720" numCol="1" anchor="t" anchorCtr="0" compatLnSpc="1"/>
          <a:lstStyle/>
          <a:p>
            <a:endParaRPr lang="en-US"/>
          </a:p>
        </p:txBody>
      </p:sp>
      <p:sp>
        <p:nvSpPr>
          <p:cNvPr id="30" name="AutoShape 4" descr="Image result for deleted"/>
          <p:cNvSpPr>
            <a:spLocks noChangeAspect="1" noChangeArrowheads="1"/>
          </p:cNvSpPr>
          <p:nvPr/>
        </p:nvSpPr>
        <p:spPr bwMode="auto">
          <a:xfrm>
            <a:off x="230844" y="1293512"/>
            <a:ext cx="304800" cy="304801"/>
          </a:xfrm>
          <a:prstGeom prst="rect">
            <a:avLst/>
          </a:prstGeom>
          <a:noFill/>
        </p:spPr>
        <p:txBody>
          <a:bodyPr vert="horz" wrap="square" lIns="91440" tIns="45720" rIns="91440" bIns="45720" numCol="1" anchor="t" anchorCtr="0" compatLnSpc="1"/>
          <a:lstStyle/>
          <a:p>
            <a:endParaRPr lang="en-US"/>
          </a:p>
        </p:txBody>
      </p:sp>
      <p:sp>
        <p:nvSpPr>
          <p:cNvPr id="31" name="AutoShape 6" descr="Image result for deleted"/>
          <p:cNvSpPr>
            <a:spLocks noChangeAspect="1" noChangeArrowheads="1"/>
          </p:cNvSpPr>
          <p:nvPr/>
        </p:nvSpPr>
        <p:spPr bwMode="auto">
          <a:xfrm>
            <a:off x="230844" y="1293512"/>
            <a:ext cx="304800" cy="304801"/>
          </a:xfrm>
          <a:prstGeom prst="rect">
            <a:avLst/>
          </a:prstGeom>
          <a:noFill/>
        </p:spPr>
        <p:txBody>
          <a:bodyPr vert="horz" wrap="square" lIns="91440" tIns="45720" rIns="91440" bIns="45720" numCol="1" anchor="t" anchorCtr="0" compatLnSpc="1"/>
          <a:lstStyle/>
          <a:p>
            <a:endParaRPr lang="en-US"/>
          </a:p>
        </p:txBody>
      </p:sp>
      <p:pic>
        <p:nvPicPr>
          <p:cNvPr id="32" name="Content Placeholder 5"/>
          <p:cNvPicPr>
            <a:picLocks noChangeAspect="1"/>
          </p:cNvPicPr>
          <p:nvPr/>
        </p:nvPicPr>
        <p:blipFill>
          <a:blip r:embed="rId3"/>
          <a:stretch>
            <a:fillRect/>
          </a:stretch>
        </p:blipFill>
        <p:spPr>
          <a:xfrm>
            <a:off x="535644" y="2428868"/>
            <a:ext cx="10561016" cy="3571900"/>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119336" y="1017981"/>
            <a:ext cx="11136326" cy="584775"/>
          </a:xfrm>
          <a:prstGeom prst="rect">
            <a:avLst/>
          </a:prstGeom>
          <a:noFill/>
        </p:spPr>
        <p:txBody>
          <a:bodyPr wrap="square" rtlCol="0">
            <a:spAutoFit/>
          </a:bodyPr>
          <a:lstStyle/>
          <a:p>
            <a:r>
              <a:rPr lang="en-US" sz="3200" b="1" dirty="0"/>
              <a:t>Opening an existing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p:cNvPicPr>
            <a:picLocks noChangeAspect="1"/>
          </p:cNvPicPr>
          <p:nvPr/>
        </p:nvPicPr>
        <p:blipFill>
          <a:blip r:embed="rId3"/>
          <a:stretch>
            <a:fillRect/>
          </a:stretch>
        </p:blipFill>
        <p:spPr>
          <a:xfrm>
            <a:off x="1919536" y="3284984"/>
            <a:ext cx="10001320" cy="3786214"/>
          </a:xfrm>
          <a:prstGeom prst="rect">
            <a:avLst/>
          </a:prstGeom>
        </p:spPr>
      </p:pic>
      <p:sp>
        <p:nvSpPr>
          <p:cNvPr id="12" name="Text Box 8"/>
          <p:cNvSpPr txBox="1"/>
          <p:nvPr/>
        </p:nvSpPr>
        <p:spPr>
          <a:xfrm>
            <a:off x="996140" y="1974685"/>
            <a:ext cx="6131560" cy="1166473"/>
          </a:xfrm>
          <a:prstGeom prst="rect">
            <a:avLst/>
          </a:prstGeom>
          <a:noFill/>
        </p:spPr>
        <p:txBody>
          <a:bodyPr wrap="square" rtlCol="0" anchor="t">
            <a:spAutoFit/>
          </a:bodyPr>
          <a:lstStyle/>
          <a:p>
            <a:pPr indent="0">
              <a:lnSpc>
                <a:spcPct val="160000"/>
              </a:lnSpc>
              <a:buNone/>
            </a:pPr>
            <a:r>
              <a:rPr lang="en-US" sz="2800" dirty="0" err="1">
                <a:latin typeface="Nunito Sans" charset="0"/>
              </a:rPr>
              <a:t>fp</a:t>
            </a:r>
            <a:r>
              <a:rPr lang="en-US" sz="2800" dirty="0">
                <a:latin typeface="Nunito Sans" charset="0"/>
              </a:rPr>
              <a:t>=</a:t>
            </a:r>
            <a:r>
              <a:rPr lang="en-US" sz="2800" dirty="0" err="1">
                <a:latin typeface="Nunito Sans" charset="0"/>
              </a:rPr>
              <a:t>fopen</a:t>
            </a:r>
            <a:r>
              <a:rPr lang="en-US" sz="2800" dirty="0">
                <a:latin typeface="Nunito Sans" charset="0"/>
              </a:rPr>
              <a:t>("E://FILES//Create.txt",</a:t>
            </a:r>
            <a:r>
              <a:rPr lang="en-US" sz="2800" b="1" dirty="0">
                <a:latin typeface="Nunito Sans" charset="0"/>
              </a:rPr>
              <a:t>“</a:t>
            </a:r>
            <a:r>
              <a:rPr lang="en-US" sz="2800" b="1" dirty="0">
                <a:solidFill>
                  <a:srgbClr val="FF0000"/>
                </a:solidFill>
                <a:latin typeface="Nunito Sans" charset="0"/>
              </a:rPr>
              <a:t>r</a:t>
            </a:r>
            <a:r>
              <a:rPr lang="en-US" sz="2800" b="1" dirty="0">
                <a:latin typeface="Nunito Sans" charset="0"/>
              </a:rPr>
              <a:t>"</a:t>
            </a:r>
            <a:r>
              <a:rPr lang="en-US" sz="2800" dirty="0">
                <a:latin typeface="Nunito Sans" charset="0"/>
              </a:rPr>
              <a:t>);</a:t>
            </a:r>
          </a:p>
          <a:p>
            <a:r>
              <a:rPr lang="en-US" sz="2500" dirty="0">
                <a:solidFill>
                  <a:schemeClr val="tx1"/>
                </a:solidFill>
                <a:latin typeface="Nunito Sans" charset="0"/>
              </a:rPr>
              <a:t>Opens the file in the read mode </a:t>
            </a:r>
            <a:r>
              <a:rPr lang="en-US" sz="2500" b="1" dirty="0">
                <a:latin typeface="Nunito Sans" charset="0"/>
                <a:sym typeface="+mn-ea"/>
              </a:rPr>
              <a:t>"</a:t>
            </a:r>
            <a:r>
              <a:rPr lang="en-US" sz="2500" b="1" dirty="0">
                <a:solidFill>
                  <a:schemeClr val="tx1"/>
                </a:solidFill>
                <a:latin typeface="Nunito Sans" charset="0"/>
              </a:rPr>
              <a:t>r</a:t>
            </a:r>
            <a:r>
              <a:rPr lang="en-US" sz="2500" b="1" dirty="0">
                <a:latin typeface="Nunito Sans" charset="0"/>
                <a:sym typeface="+mn-ea"/>
              </a:rPr>
              <a:t>"</a:t>
            </a:r>
            <a:endParaRPr lang="en-US" sz="2500" b="1" dirty="0">
              <a:solidFill>
                <a:schemeClr val="tx1"/>
              </a:solidFill>
              <a:latin typeface="Nunito Sans" charset="0"/>
            </a:endParaRPr>
          </a:p>
        </p:txBody>
      </p:sp>
      <p:sp>
        <p:nvSpPr>
          <p:cNvPr id="2" name="Title 1">
            <a:extLst>
              <a:ext uri="{FF2B5EF4-FFF2-40B4-BE49-F238E27FC236}">
                <a16:creationId xmlns:a16="http://schemas.microsoft.com/office/drawing/2014/main" id="{C28EAFC8-4E0A-7BF1-B96E-FCF178800156}"/>
              </a:ext>
            </a:extLst>
          </p:cNvPr>
          <p:cNvSpPr txBox="1">
            <a:spLocks/>
          </p:cNvSpPr>
          <p:nvPr/>
        </p:nvSpPr>
        <p:spPr>
          <a:xfrm>
            <a:off x="0" y="0"/>
            <a:ext cx="11856640" cy="609600"/>
          </a:xfrm>
          <a:prstGeom prst="rect">
            <a:avLst/>
          </a:prstGeom>
          <a:solidFill>
            <a:schemeClr val="accent1">
              <a:lumMod val="40000"/>
              <a:lumOff val="60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3600" dirty="0">
                <a:latin typeface="Bookman Old Style" panose="02050604050505020204" pitchFamily="18" charset="0"/>
                <a:cs typeface="Calibri" panose="020F0502020204030204" pitchFamily="34" charset="0"/>
              </a:rPr>
              <a:t>File Operations </a:t>
            </a:r>
            <a:endParaRPr lang="en-IN" sz="36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0" y="56702"/>
            <a:ext cx="11136326" cy="646331"/>
          </a:xfrm>
          <a:prstGeom prst="rect">
            <a:avLst/>
          </a:prstGeom>
          <a:noFill/>
        </p:spPr>
        <p:txBody>
          <a:bodyPr wrap="square" rtlCol="0">
            <a:spAutoFit/>
          </a:bodyPr>
          <a:lstStyle/>
          <a:p>
            <a:r>
              <a:rPr lang="en-US" sz="3600" b="1" dirty="0"/>
              <a:t>Writing to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8">
            <a:extLst>
              <a:ext uri="{FF2B5EF4-FFF2-40B4-BE49-F238E27FC236}">
                <a16:creationId xmlns:a16="http://schemas.microsoft.com/office/drawing/2014/main" id="{731F26CA-31A5-9036-9E80-38BD1880D3D4}"/>
              </a:ext>
            </a:extLst>
          </p:cNvPr>
          <p:cNvSpPr txBox="1"/>
          <p:nvPr/>
        </p:nvSpPr>
        <p:spPr>
          <a:xfrm>
            <a:off x="35520" y="876454"/>
            <a:ext cx="6131560" cy="1067985"/>
          </a:xfrm>
          <a:prstGeom prst="rect">
            <a:avLst/>
          </a:prstGeom>
          <a:noFill/>
        </p:spPr>
        <p:txBody>
          <a:bodyPr wrap="square" rtlCol="0" anchor="t">
            <a:spAutoFit/>
          </a:bodyPr>
          <a:lstStyle/>
          <a:p>
            <a:pPr indent="0">
              <a:lnSpc>
                <a:spcPct val="160000"/>
              </a:lnSpc>
              <a:buNone/>
            </a:pPr>
            <a:r>
              <a:rPr lang="en-US" sz="2400" dirty="0" err="1">
                <a:latin typeface="Nunito Sans" charset="0"/>
              </a:rPr>
              <a:t>fp</a:t>
            </a:r>
            <a:r>
              <a:rPr lang="en-US" sz="2400" dirty="0">
                <a:latin typeface="Nunito Sans" charset="0"/>
              </a:rPr>
              <a:t>=</a:t>
            </a:r>
            <a:r>
              <a:rPr lang="en-US" sz="2400" dirty="0" err="1">
                <a:latin typeface="Nunito Sans" charset="0"/>
              </a:rPr>
              <a:t>fopen</a:t>
            </a:r>
            <a:r>
              <a:rPr lang="en-US" sz="2400" dirty="0">
                <a:latin typeface="Nunito Sans" charset="0"/>
              </a:rPr>
              <a:t>("E://FILES//Create.txt",</a:t>
            </a:r>
            <a:r>
              <a:rPr lang="en-US" sz="2400" b="1" dirty="0">
                <a:latin typeface="Nunito Sans" charset="0"/>
              </a:rPr>
              <a:t>“</a:t>
            </a:r>
            <a:r>
              <a:rPr lang="en-US" sz="2400" b="1" dirty="0">
                <a:solidFill>
                  <a:srgbClr val="FF0000"/>
                </a:solidFill>
                <a:latin typeface="Nunito Sans" charset="0"/>
              </a:rPr>
              <a:t>w</a:t>
            </a:r>
            <a:r>
              <a:rPr lang="en-US" sz="2400" b="1" dirty="0">
                <a:latin typeface="Nunito Sans" charset="0"/>
              </a:rPr>
              <a:t>"</a:t>
            </a:r>
            <a:r>
              <a:rPr lang="en-US" sz="2400" dirty="0">
                <a:latin typeface="Nunito Sans" charset="0"/>
              </a:rPr>
              <a:t>);</a:t>
            </a:r>
          </a:p>
          <a:p>
            <a:r>
              <a:rPr lang="en-US" sz="2400" dirty="0">
                <a:solidFill>
                  <a:schemeClr val="tx1"/>
                </a:solidFill>
                <a:latin typeface="Nunito Sans" charset="0"/>
              </a:rPr>
              <a:t>Opens the file in the </a:t>
            </a:r>
            <a:r>
              <a:rPr lang="en-US" sz="2400" b="1" dirty="0">
                <a:latin typeface="Nunito Sans" charset="0"/>
              </a:rPr>
              <a:t>write</a:t>
            </a:r>
            <a:r>
              <a:rPr lang="en-US" sz="2400" b="1" dirty="0">
                <a:solidFill>
                  <a:schemeClr val="tx1"/>
                </a:solidFill>
                <a:latin typeface="Nunito Sans" charset="0"/>
              </a:rPr>
              <a:t> mode </a:t>
            </a:r>
            <a:r>
              <a:rPr lang="en-US" sz="2400" b="1" dirty="0">
                <a:latin typeface="Nunito Sans" charset="0"/>
                <a:sym typeface="+mn-ea"/>
              </a:rPr>
              <a:t>“</a:t>
            </a:r>
            <a:r>
              <a:rPr lang="en-US" sz="2400" b="1" dirty="0">
                <a:solidFill>
                  <a:srgbClr val="FF0000"/>
                </a:solidFill>
                <a:latin typeface="Nunito Sans" charset="0"/>
                <a:sym typeface="+mn-ea"/>
              </a:rPr>
              <a:t>w</a:t>
            </a:r>
            <a:r>
              <a:rPr lang="en-US" sz="2400" b="1" dirty="0">
                <a:latin typeface="Nunito Sans" charset="0"/>
                <a:sym typeface="+mn-ea"/>
              </a:rPr>
              <a:t>"</a:t>
            </a:r>
            <a:endParaRPr lang="en-US" sz="2400" b="1" dirty="0">
              <a:solidFill>
                <a:schemeClr val="tx1"/>
              </a:solidFill>
              <a:latin typeface="Nunito Sans" charset="0"/>
            </a:endParaRPr>
          </a:p>
        </p:txBody>
      </p:sp>
      <p:pic>
        <p:nvPicPr>
          <p:cNvPr id="11" name="Picture 10">
            <a:extLst>
              <a:ext uri="{FF2B5EF4-FFF2-40B4-BE49-F238E27FC236}">
                <a16:creationId xmlns:a16="http://schemas.microsoft.com/office/drawing/2014/main" id="{124B2AAF-D4E4-720F-6460-622D47667E85}"/>
              </a:ext>
            </a:extLst>
          </p:cNvPr>
          <p:cNvPicPr>
            <a:picLocks noChangeAspect="1"/>
          </p:cNvPicPr>
          <p:nvPr/>
        </p:nvPicPr>
        <p:blipFill rotWithShape="1">
          <a:blip r:embed="rId3"/>
          <a:srcRect l="9254" r="957"/>
          <a:stretch/>
        </p:blipFill>
        <p:spPr>
          <a:xfrm>
            <a:off x="35520" y="2051730"/>
            <a:ext cx="6747815" cy="4419600"/>
          </a:xfrm>
          <a:prstGeom prst="rect">
            <a:avLst/>
          </a:prstGeom>
          <a:ln>
            <a:solidFill>
              <a:srgbClr val="FF0000"/>
            </a:solidFill>
          </a:ln>
        </p:spPr>
      </p:pic>
      <p:sp>
        <p:nvSpPr>
          <p:cNvPr id="12" name="TextBox 11">
            <a:extLst>
              <a:ext uri="{FF2B5EF4-FFF2-40B4-BE49-F238E27FC236}">
                <a16:creationId xmlns:a16="http://schemas.microsoft.com/office/drawing/2014/main" id="{2CEE14C7-CABD-D03F-E223-9739808DBE1D}"/>
              </a:ext>
            </a:extLst>
          </p:cNvPr>
          <p:cNvSpPr txBox="1"/>
          <p:nvPr/>
        </p:nvSpPr>
        <p:spPr>
          <a:xfrm>
            <a:off x="6778868" y="787730"/>
            <a:ext cx="4357458" cy="584775"/>
          </a:xfrm>
          <a:prstGeom prst="rect">
            <a:avLst/>
          </a:prstGeom>
          <a:noFill/>
        </p:spPr>
        <p:txBody>
          <a:bodyPr wrap="square" rtlCol="0">
            <a:spAutoFit/>
          </a:bodyPr>
          <a:lstStyle/>
          <a:p>
            <a:pPr lvl="0">
              <a:spcBef>
                <a:spcPct val="20000"/>
              </a:spcBef>
              <a:defRPr/>
            </a:pPr>
            <a:r>
              <a:rPr lang="en-US" sz="3200" b="1" u="sng" dirty="0" err="1">
                <a:latin typeface="Nunito Sans" charset="0"/>
              </a:rPr>
              <a:t>fprintf</a:t>
            </a:r>
            <a:r>
              <a:rPr lang="en-US" sz="3200" b="1" u="sng" dirty="0">
                <a:latin typeface="Nunito Sans" charset="0"/>
              </a:rPr>
              <a:t>():</a:t>
            </a:r>
          </a:p>
        </p:txBody>
      </p:sp>
      <p:sp>
        <p:nvSpPr>
          <p:cNvPr id="13" name="Content Placeholder 2">
            <a:extLst>
              <a:ext uri="{FF2B5EF4-FFF2-40B4-BE49-F238E27FC236}">
                <a16:creationId xmlns:a16="http://schemas.microsoft.com/office/drawing/2014/main" id="{A3F7B315-4D31-BC4F-88CF-3F449F7DAB2B}"/>
              </a:ext>
            </a:extLst>
          </p:cNvPr>
          <p:cNvSpPr txBox="1">
            <a:spLocks/>
          </p:cNvSpPr>
          <p:nvPr/>
        </p:nvSpPr>
        <p:spPr>
          <a:xfrm>
            <a:off x="6888088" y="1511415"/>
            <a:ext cx="5268392" cy="909473"/>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Nunito Sans" charset="0"/>
              </a:rPr>
              <a:t>This function will print the input in the particular file.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rgbClr val="7030A0"/>
                </a:solidFill>
                <a:effectLst/>
                <a:uLnTx/>
                <a:uFillTx/>
                <a:latin typeface="Nunito Sans" charset="0"/>
              </a:rPr>
              <a:t> </a:t>
            </a:r>
            <a:r>
              <a:rPr kumimoji="0" lang="en-US" sz="2000" b="0" i="0" u="none" strike="noStrike" kern="1200" cap="none" spc="0" normalizeH="0" baseline="0" noProof="0" dirty="0" err="1">
                <a:ln>
                  <a:noFill/>
                </a:ln>
                <a:solidFill>
                  <a:srgbClr val="7030A0"/>
                </a:solidFill>
                <a:effectLst/>
                <a:uLnTx/>
                <a:uFillTx/>
                <a:latin typeface="Nunito Sans" charset="0"/>
              </a:rPr>
              <a:t>fprintf</a:t>
            </a:r>
            <a:r>
              <a:rPr kumimoji="0" lang="en-US" sz="2000" b="0" i="0" u="none" strike="noStrike" kern="1200" cap="none" spc="0" normalizeH="0" baseline="0" noProof="0" dirty="0">
                <a:ln>
                  <a:noFill/>
                </a:ln>
                <a:solidFill>
                  <a:srgbClr val="7030A0"/>
                </a:solidFill>
                <a:effectLst/>
                <a:uLnTx/>
                <a:uFillTx/>
                <a:latin typeface="Nunito Sans" charset="0"/>
              </a:rPr>
              <a:t>( </a:t>
            </a:r>
            <a:r>
              <a:rPr kumimoji="0" lang="en-US" sz="2000" b="0" i="0" u="none" strike="noStrike" kern="1200" cap="none" spc="0" normalizeH="0" baseline="0" noProof="0" dirty="0" err="1">
                <a:ln>
                  <a:noFill/>
                </a:ln>
                <a:solidFill>
                  <a:srgbClr val="7030A0"/>
                </a:solidFill>
                <a:effectLst/>
                <a:uLnTx/>
                <a:uFillTx/>
                <a:latin typeface="Nunito Sans" charset="0"/>
              </a:rPr>
              <a:t>fp</a:t>
            </a:r>
            <a:r>
              <a:rPr kumimoji="0" lang="en-US" sz="2000" b="0" i="0" u="none" strike="noStrike" kern="1200" cap="none" spc="0" normalizeH="0" baseline="0" noProof="0" dirty="0">
                <a:ln>
                  <a:noFill/>
                </a:ln>
                <a:solidFill>
                  <a:srgbClr val="7030A0"/>
                </a:solidFill>
                <a:effectLst/>
                <a:uLnTx/>
                <a:uFillTx/>
                <a:latin typeface="Nunito Sans" charset="0"/>
              </a:rPr>
              <a:t>,"\n\t</a:t>
            </a:r>
            <a:r>
              <a:rPr kumimoji="0" lang="en-US" sz="2000" b="0" i="0" u="none" strike="noStrike" kern="1200" cap="none" spc="0" normalizeH="0" noProof="0" dirty="0">
                <a:ln>
                  <a:noFill/>
                </a:ln>
                <a:solidFill>
                  <a:srgbClr val="7030A0"/>
                </a:solidFill>
                <a:effectLst/>
                <a:uLnTx/>
                <a:uFillTx/>
                <a:latin typeface="Nunito Sans" charset="0"/>
              </a:rPr>
              <a:t> </a:t>
            </a:r>
            <a:r>
              <a:rPr kumimoji="0" lang="en-US" sz="2000" b="0" i="0" u="none" strike="noStrike" kern="1200" cap="none" spc="0" normalizeH="0" noProof="0" dirty="0" err="1">
                <a:ln>
                  <a:noFill/>
                </a:ln>
                <a:solidFill>
                  <a:srgbClr val="7030A0"/>
                </a:solidFill>
                <a:effectLst/>
                <a:uLnTx/>
                <a:uFillTx/>
                <a:latin typeface="Nunito Sans" charset="0"/>
              </a:rPr>
              <a:t>Chitkara</a:t>
            </a:r>
            <a:r>
              <a:rPr kumimoji="0" lang="en-US" sz="2000" b="0" i="0" u="none" strike="noStrike" kern="1200" cap="none" spc="0" normalizeH="0" noProof="0" dirty="0">
                <a:ln>
                  <a:noFill/>
                </a:ln>
                <a:solidFill>
                  <a:srgbClr val="7030A0"/>
                </a:solidFill>
                <a:effectLst/>
                <a:uLnTx/>
                <a:uFillTx/>
                <a:latin typeface="Nunito Sans" charset="0"/>
              </a:rPr>
              <a:t> University </a:t>
            </a:r>
            <a:r>
              <a:rPr kumimoji="0" lang="en-US" sz="2000" b="0" i="0" u="none" strike="noStrike" kern="1200" cap="none" spc="0" normalizeH="0" baseline="0" noProof="0" dirty="0">
                <a:ln>
                  <a:noFill/>
                </a:ln>
                <a:solidFill>
                  <a:srgbClr val="7030A0"/>
                </a:solidFill>
                <a:effectLst/>
                <a:uLnTx/>
                <a:uFillTx/>
                <a:latin typeface="Nunito Sans" charset="0"/>
                <a:sym typeface="+mn-ea"/>
              </a:rPr>
              <a:t>"</a:t>
            </a:r>
            <a:r>
              <a:rPr kumimoji="0" lang="en-US" sz="2000" b="0" i="0" u="none" strike="noStrike" kern="1200" cap="none" spc="0" normalizeH="0" baseline="0" noProof="0" dirty="0">
                <a:ln>
                  <a:noFill/>
                </a:ln>
                <a:solidFill>
                  <a:srgbClr val="7030A0"/>
                </a:solidFill>
                <a:effectLst/>
                <a:uLnTx/>
                <a:uFillTx/>
                <a:latin typeface="Nunito Sans" charset="0"/>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effectLst/>
              <a:uLnTx/>
              <a:uFillTx/>
              <a:latin typeface="Nunito Sans" charset="0"/>
            </a:endParaRPr>
          </a:p>
        </p:txBody>
      </p:sp>
      <p:pic>
        <p:nvPicPr>
          <p:cNvPr id="14" name="Picture 13" descr="Image result for output screen in turbo c++">
            <a:extLst>
              <a:ext uri="{FF2B5EF4-FFF2-40B4-BE49-F238E27FC236}">
                <a16:creationId xmlns:a16="http://schemas.microsoft.com/office/drawing/2014/main" id="{E5D45EC9-5FE1-7669-FA26-2A63C58B9EB7}"/>
              </a:ext>
            </a:extLst>
          </p:cNvPr>
          <p:cNvPicPr>
            <a:picLocks noChangeAspect="1" noChangeArrowheads="1"/>
          </p:cNvPicPr>
          <p:nvPr/>
        </p:nvPicPr>
        <p:blipFill>
          <a:blip r:embed="rId4" cstate="print"/>
          <a:srcRect/>
          <a:stretch>
            <a:fillRect/>
          </a:stretch>
        </p:blipFill>
        <p:spPr bwMode="auto">
          <a:xfrm>
            <a:off x="9539005" y="3161998"/>
            <a:ext cx="2725464" cy="1406624"/>
          </a:xfrm>
          <a:prstGeom prst="rect">
            <a:avLst/>
          </a:prstGeom>
          <a:noFill/>
        </p:spPr>
      </p:pic>
      <p:sp>
        <p:nvSpPr>
          <p:cNvPr id="15" name="Rectangle 14">
            <a:extLst>
              <a:ext uri="{FF2B5EF4-FFF2-40B4-BE49-F238E27FC236}">
                <a16:creationId xmlns:a16="http://schemas.microsoft.com/office/drawing/2014/main" id="{969EE4DD-B8A6-62B0-3CD9-CB83B629F04E}"/>
              </a:ext>
            </a:extLst>
          </p:cNvPr>
          <p:cNvSpPr/>
          <p:nvPr/>
        </p:nvSpPr>
        <p:spPr>
          <a:xfrm>
            <a:off x="7396135" y="3329648"/>
            <a:ext cx="1192631" cy="461665"/>
          </a:xfrm>
          <a:prstGeom prst="rect">
            <a:avLst/>
          </a:prstGeom>
        </p:spPr>
        <p:txBody>
          <a:bodyPr wrap="square">
            <a:spAutoFit/>
          </a:bodyPr>
          <a:lstStyle/>
          <a:p>
            <a:r>
              <a:rPr lang="en-US" sz="2400" b="1" dirty="0" err="1">
                <a:latin typeface="Nunito Sans" charset="0"/>
              </a:rPr>
              <a:t>printf</a:t>
            </a:r>
            <a:r>
              <a:rPr lang="en-US" sz="2400" b="1" dirty="0">
                <a:latin typeface="Nunito Sans" charset="0"/>
              </a:rPr>
              <a:t>()</a:t>
            </a:r>
          </a:p>
        </p:txBody>
      </p:sp>
      <p:cxnSp>
        <p:nvCxnSpPr>
          <p:cNvPr id="16" name="Straight Arrow Connector 15">
            <a:extLst>
              <a:ext uri="{FF2B5EF4-FFF2-40B4-BE49-F238E27FC236}">
                <a16:creationId xmlns:a16="http://schemas.microsoft.com/office/drawing/2014/main" id="{459A2A8D-0200-820C-3F0B-963BC9D12779}"/>
              </a:ext>
            </a:extLst>
          </p:cNvPr>
          <p:cNvCxnSpPr>
            <a:cxnSpLocks/>
          </p:cNvCxnSpPr>
          <p:nvPr/>
        </p:nvCxnSpPr>
        <p:spPr>
          <a:xfrm>
            <a:off x="8704163" y="3560482"/>
            <a:ext cx="83484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6D09921-FC1D-E904-A242-8C69E1E84EFB}"/>
              </a:ext>
            </a:extLst>
          </p:cNvPr>
          <p:cNvSpPr/>
          <p:nvPr/>
        </p:nvSpPr>
        <p:spPr>
          <a:xfrm>
            <a:off x="7878188" y="5383879"/>
            <a:ext cx="1442190" cy="477054"/>
          </a:xfrm>
          <a:prstGeom prst="rect">
            <a:avLst/>
          </a:prstGeom>
        </p:spPr>
        <p:txBody>
          <a:bodyPr wrap="square">
            <a:spAutoFit/>
          </a:bodyPr>
          <a:lstStyle/>
          <a:p>
            <a:r>
              <a:rPr lang="en-US" sz="2500" b="1" dirty="0" err="1">
                <a:latin typeface="Nunito Sans" charset="0"/>
              </a:rPr>
              <a:t>fprintf</a:t>
            </a:r>
            <a:r>
              <a:rPr lang="en-US" sz="2500" b="1" dirty="0">
                <a:latin typeface="Nunito Sans" charset="0"/>
              </a:rPr>
              <a:t>()</a:t>
            </a:r>
          </a:p>
        </p:txBody>
      </p:sp>
      <p:pic>
        <p:nvPicPr>
          <p:cNvPr id="18" name="Picture 2" descr="Image result for .txt file img">
            <a:extLst>
              <a:ext uri="{FF2B5EF4-FFF2-40B4-BE49-F238E27FC236}">
                <a16:creationId xmlns:a16="http://schemas.microsoft.com/office/drawing/2014/main" id="{B1A9AAAB-5CE4-F332-2CF5-F2C717AD04DC}"/>
              </a:ext>
            </a:extLst>
          </p:cNvPr>
          <p:cNvPicPr>
            <a:picLocks noChangeAspect="1" noChangeArrowheads="1"/>
          </p:cNvPicPr>
          <p:nvPr/>
        </p:nvPicPr>
        <p:blipFill>
          <a:blip r:embed="rId5" cstate="print"/>
          <a:srcRect/>
          <a:stretch>
            <a:fillRect/>
          </a:stretch>
        </p:blipFill>
        <p:spPr bwMode="auto">
          <a:xfrm>
            <a:off x="10415231" y="4748193"/>
            <a:ext cx="1442190" cy="1748427"/>
          </a:xfrm>
          <a:prstGeom prst="rect">
            <a:avLst/>
          </a:prstGeom>
          <a:noFill/>
        </p:spPr>
      </p:pic>
      <p:cxnSp>
        <p:nvCxnSpPr>
          <p:cNvPr id="19" name="Straight Arrow Connector 18">
            <a:extLst>
              <a:ext uri="{FF2B5EF4-FFF2-40B4-BE49-F238E27FC236}">
                <a16:creationId xmlns:a16="http://schemas.microsoft.com/office/drawing/2014/main" id="{37653477-ED2C-7CF5-BF59-D32C9352CFB5}"/>
              </a:ext>
            </a:extLst>
          </p:cNvPr>
          <p:cNvCxnSpPr>
            <a:cxnSpLocks/>
          </p:cNvCxnSpPr>
          <p:nvPr/>
        </p:nvCxnSpPr>
        <p:spPr>
          <a:xfrm>
            <a:off x="9412836" y="5661248"/>
            <a:ext cx="1043553"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47E0-BE61-376D-0A1A-3FC4FB8416E8}"/>
              </a:ext>
            </a:extLst>
          </p:cNvPr>
          <p:cNvSpPr>
            <a:spLocks noGrp="1"/>
          </p:cNvSpPr>
          <p:nvPr>
            <p:ph type="title"/>
          </p:nvPr>
        </p:nvSpPr>
        <p:spPr>
          <a:xfrm>
            <a:off x="0" y="0"/>
            <a:ext cx="11856640"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2385AAB6-8CBE-8ABF-5385-1F9767139B80}"/>
              </a:ext>
            </a:extLst>
          </p:cNvPr>
          <p:cNvSpPr>
            <a:spLocks noGrp="1"/>
          </p:cNvSpPr>
          <p:nvPr>
            <p:ph idx="1"/>
          </p:nvPr>
        </p:nvSpPr>
        <p:spPr>
          <a:xfrm>
            <a:off x="191344" y="630560"/>
            <a:ext cx="5256584" cy="6248400"/>
          </a:xfrm>
        </p:spPr>
        <p:txBody>
          <a:bodyPr>
            <a:normAutofit/>
          </a:bodyPr>
          <a:lstStyle/>
          <a:p>
            <a:pPr marL="0" indent="0">
              <a:lnSpc>
                <a:spcPct val="107000"/>
              </a:lnSpc>
              <a:spcAft>
                <a:spcPts val="800"/>
              </a:spcAft>
              <a:buNone/>
              <a:defRPr/>
            </a:pPr>
            <a:r>
              <a:rPr lang="en-IN" sz="24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4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Writing data to file</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used to write mixed data type values into the file.</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used to write formatted data into a file</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Syntax:</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(FILE *</a:t>
            </a:r>
            <a:r>
              <a:rPr lang="en-IN" sz="2400" b="1"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fp</a:t>
            </a:r>
            <a:r>
              <a:rPr lang="en-IN" sz="2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,"format-</a:t>
            </a:r>
            <a:r>
              <a:rPr lang="en-IN" sz="2400" b="1"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string",</a:t>
            </a:r>
            <a:r>
              <a:rPr lang="en-IN"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var</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-list</a:t>
            </a:r>
            <a:r>
              <a:rPr lang="en-IN" sz="2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a typeface="Calibri" panose="020F0502020204030204" pitchFamily="34" charset="0"/>
              <a:cs typeface="Times New Roman" panose="02020603050405020304" pitchFamily="18" charset="0"/>
            </a:endParaRPr>
          </a:p>
          <a:p>
            <a:pPr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1C20429-BFB4-C3B8-FD7B-7C1683AAF433}"/>
              </a:ext>
            </a:extLst>
          </p:cNvPr>
          <p:cNvSpPr txBox="1"/>
          <p:nvPr/>
        </p:nvSpPr>
        <p:spPr>
          <a:xfrm>
            <a:off x="5929436" y="908720"/>
            <a:ext cx="6096000" cy="3707105"/>
          </a:xfrm>
          <a:prstGeom prst="rect">
            <a:avLst/>
          </a:prstGeom>
          <a:noFill/>
        </p:spPr>
        <p:txBody>
          <a:bodyPr wrap="square">
            <a:spAutoFit/>
          </a:bodyPr>
          <a:lstStyle/>
          <a:p>
            <a:pPr marL="0" indent="0">
              <a:lnSpc>
                <a:spcPct val="107000"/>
              </a:lnSpc>
              <a:spcAft>
                <a:spcPts val="800"/>
              </a:spcAft>
              <a:buNone/>
              <a:defRPr/>
            </a:pP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Example:                       </a:t>
            </a:r>
            <a:endParaRPr lang="en-IN" sz="28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int age=20;</a:t>
            </a:r>
            <a:endParaRPr lang="en-IN" sz="28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char name[20]=”</a:t>
            </a:r>
            <a:r>
              <a:rPr lang="en-IN" sz="2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ramu</a:t>
            </a:r>
            <a:r>
              <a:rPr lang="en-IN"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28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 %d\n”, name, age); //  </a:t>
            </a:r>
            <a:r>
              <a:rPr lang="en-IN"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ramu</a:t>
            </a: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20</a:t>
            </a:r>
            <a:endParaRPr lang="en-IN" sz="2800" b="1"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Where, </a:t>
            </a:r>
            <a:r>
              <a:rPr lang="en-IN"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is file pointer to the data type “FILE”.</a:t>
            </a:r>
            <a:endParaRPr lang="en-US" sz="2800" dirty="0"/>
          </a:p>
        </p:txBody>
      </p:sp>
    </p:spTree>
    <p:extLst>
      <p:ext uri="{BB962C8B-B14F-4D97-AF65-F5344CB8AC3E}">
        <p14:creationId xmlns:p14="http://schemas.microsoft.com/office/powerpoint/2010/main" val="68413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6872-4787-7553-856C-CEE237AF2BAC}"/>
              </a:ext>
            </a:extLst>
          </p:cNvPr>
          <p:cNvSpPr>
            <a:spLocks noGrp="1"/>
          </p:cNvSpPr>
          <p:nvPr>
            <p:ph type="title"/>
          </p:nvPr>
        </p:nvSpPr>
        <p:spPr>
          <a:xfrm>
            <a:off x="119336" y="0"/>
            <a:ext cx="11953328"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29188BA5-F9D5-2F7A-293C-526522660D69}"/>
              </a:ext>
            </a:extLst>
          </p:cNvPr>
          <p:cNvSpPr>
            <a:spLocks noGrp="1"/>
          </p:cNvSpPr>
          <p:nvPr>
            <p:ph idx="1"/>
          </p:nvPr>
        </p:nvSpPr>
        <p:spPr>
          <a:xfrm>
            <a:off x="-1" y="609600"/>
            <a:ext cx="5375921" cy="6248400"/>
          </a:xfrm>
          <a:solidFill>
            <a:schemeClr val="accent1">
              <a:lumMod val="20000"/>
              <a:lumOff val="80000"/>
            </a:schemeClr>
          </a:solidFill>
        </p:spPr>
        <p:txBody>
          <a:bodyPr/>
          <a:lstStyle/>
          <a:p>
            <a:pPr marL="0" indent="0">
              <a:lnSpc>
                <a:spcPct val="107000"/>
              </a:lnSpc>
              <a:spcAft>
                <a:spcPts val="800"/>
              </a:spcAft>
              <a:buNone/>
              <a:defRPr/>
            </a:pPr>
            <a:r>
              <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//Program to open a file and write data to  it</a:t>
            </a:r>
            <a:endParaRPr lang="en-IN" sz="20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16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#include&lt;stdio.h&gt;</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void main()</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FILE *</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int </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rollno,n,i</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char name[25];</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float percentage;</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fopen</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student.txt","w</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//Statement   1</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if(</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NULL)</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16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nCan't</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open file or file doesn't exist.");</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exit(0);</a:t>
            </a:r>
            <a:endParaRPr lang="en-IN" sz="1600" dirty="0">
              <a:ea typeface="Calibri" panose="020F0502020204030204" pitchFamily="34" charset="0"/>
              <a:cs typeface="Times New Roman" panose="02020603050405020304" pitchFamily="18" charset="0"/>
            </a:endParaRPr>
          </a:p>
          <a:p>
            <a:pPr marL="0" indent="0">
              <a:buNone/>
              <a:defRPr/>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endParaRPr lang="en-IN" sz="1600" dirty="0">
              <a:ea typeface="Calibri" panose="020F0502020204030204" pitchFamily="34" charset="0"/>
              <a:cs typeface="Times New Roman" panose="02020603050405020304" pitchFamily="18" charset="0"/>
            </a:endParaRPr>
          </a:p>
          <a:p>
            <a:pPr marL="0" indent="0">
              <a:buNone/>
              <a:defRPr/>
            </a:pPr>
            <a:endParaRPr lang="en-IN" sz="16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62D00A4-6355-BD19-F3BA-F4BF202CE44F}"/>
              </a:ext>
            </a:extLst>
          </p:cNvPr>
          <p:cNvSpPr txBox="1"/>
          <p:nvPr/>
        </p:nvSpPr>
        <p:spPr>
          <a:xfrm>
            <a:off x="5375920" y="586904"/>
            <a:ext cx="6816080" cy="3416320"/>
          </a:xfrm>
          <a:prstGeom prst="rect">
            <a:avLst/>
          </a:prstGeom>
          <a:solidFill>
            <a:schemeClr val="accent1">
              <a:lumMod val="20000"/>
              <a:lumOff val="80000"/>
            </a:schemeClr>
          </a:solidFill>
        </p:spPr>
        <p:txBody>
          <a:bodyPr wrap="square">
            <a:spAutoFit/>
          </a:bodyPr>
          <a:lstStyle/>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(“Enter n:\n”);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Scanf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d”,&amp;n</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for(</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=0;i&lt;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n;i</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nEnter</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Roll, Name and Percentage :\n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scanf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d%s%f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",&amp;</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rollno,name,&amp;percentage</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fprintf</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,"%d %s %f\n",</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rollno,name,percentage</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nData</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written successfully...");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fclose</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94911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0" y="-84387"/>
            <a:ext cx="11136326" cy="646331"/>
          </a:xfrm>
          <a:prstGeom prst="rect">
            <a:avLst/>
          </a:prstGeom>
          <a:noFill/>
        </p:spPr>
        <p:txBody>
          <a:bodyPr wrap="square" rtlCol="0">
            <a:spAutoFit/>
          </a:bodyPr>
          <a:lstStyle/>
          <a:p>
            <a:r>
              <a:rPr lang="en-US" sz="3600" b="1" dirty="0">
                <a:latin typeface="Nunito Sans" panose="00000500000000000000" pitchFamily="2" charset="0"/>
              </a:rPr>
              <a:t>Append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p:nvPr>
            <p:extLst>
              <p:ext uri="{D42A27DB-BD31-4B8C-83A1-F6EECF244321}">
                <p14:modId xmlns:p14="http://schemas.microsoft.com/office/powerpoint/2010/main" val="1667011149"/>
              </p:ext>
            </p:extLst>
          </p:nvPr>
        </p:nvGraphicFramePr>
        <p:xfrm>
          <a:off x="1998264" y="6076966"/>
          <a:ext cx="5521327" cy="642942"/>
        </p:xfrm>
        <a:graphic>
          <a:graphicData uri="http://schemas.openxmlformats.org/drawingml/2006/table">
            <a:tbl>
              <a:tblPr firstRow="1" bandRow="1">
                <a:tableStyleId>{5C22544A-7EE6-4342-B048-85BDC9FD1C3A}</a:tableStyleId>
              </a:tblPr>
              <a:tblGrid>
                <a:gridCol w="914752">
                  <a:extLst>
                    <a:ext uri="{9D8B030D-6E8A-4147-A177-3AD203B41FA5}">
                      <a16:colId xmlns:a16="http://schemas.microsoft.com/office/drawing/2014/main" val="20000"/>
                    </a:ext>
                  </a:extLst>
                </a:gridCol>
                <a:gridCol w="4606575">
                  <a:extLst>
                    <a:ext uri="{9D8B030D-6E8A-4147-A177-3AD203B41FA5}">
                      <a16:colId xmlns:a16="http://schemas.microsoft.com/office/drawing/2014/main" val="20001"/>
                    </a:ext>
                  </a:extLst>
                </a:gridCol>
              </a:tblGrid>
              <a:tr h="642942">
                <a:tc>
                  <a:txBody>
                    <a:bodyPr/>
                    <a:lstStyle/>
                    <a:p>
                      <a:pPr algn="ctr">
                        <a:buNone/>
                      </a:pPr>
                      <a:r>
                        <a:rPr lang="en-US" sz="2400" dirty="0">
                          <a:sym typeface="+mn-ea"/>
                        </a:rPr>
                        <a:t>"</a:t>
                      </a:r>
                      <a:r>
                        <a:rPr lang="en-US" sz="2400" dirty="0"/>
                        <a:t>a</a:t>
                      </a:r>
                      <a:r>
                        <a:rPr lang="en-US" sz="2400" dirty="0">
                          <a:sym typeface="+mn-ea"/>
                        </a:rPr>
                        <a:t>"</a:t>
                      </a:r>
                      <a:endParaRPr lang="en-US" sz="2400" dirty="0"/>
                    </a:p>
                  </a:txBody>
                  <a:tcPr/>
                </a:tc>
                <a:tc>
                  <a:txBody>
                    <a:bodyPr/>
                    <a:lstStyle/>
                    <a:p>
                      <a:pPr algn="ctr">
                        <a:buNone/>
                      </a:pPr>
                      <a:r>
                        <a:rPr lang="en-US" sz="2400" dirty="0"/>
                        <a:t>opens a text file in append mode</a:t>
                      </a:r>
                    </a:p>
                  </a:txBody>
                  <a:tcPr/>
                </a:tc>
                <a:extLst>
                  <a:ext uri="{0D108BD9-81ED-4DB2-BD59-A6C34878D82A}">
                    <a16:rowId xmlns:a16="http://schemas.microsoft.com/office/drawing/2014/main" val="10000"/>
                  </a:ext>
                </a:extLst>
              </a:tr>
            </a:tbl>
          </a:graphicData>
        </a:graphic>
      </p:graphicFrame>
      <p:pic>
        <p:nvPicPr>
          <p:cNvPr id="14" name="Picture 13">
            <a:extLst>
              <a:ext uri="{FF2B5EF4-FFF2-40B4-BE49-F238E27FC236}">
                <a16:creationId xmlns:a16="http://schemas.microsoft.com/office/drawing/2014/main" id="{764D2BFD-F1F0-897D-027D-77F9169E7BDF}"/>
              </a:ext>
            </a:extLst>
          </p:cNvPr>
          <p:cNvPicPr>
            <a:picLocks noChangeAspect="1"/>
          </p:cNvPicPr>
          <p:nvPr/>
        </p:nvPicPr>
        <p:blipFill>
          <a:blip r:embed="rId3"/>
          <a:stretch>
            <a:fillRect/>
          </a:stretch>
        </p:blipFill>
        <p:spPr>
          <a:xfrm>
            <a:off x="335360" y="1059675"/>
            <a:ext cx="7153275" cy="5048250"/>
          </a:xfrm>
          <a:prstGeom prst="rect">
            <a:avLst/>
          </a:prstGeom>
        </p:spPr>
      </p:pic>
      <p:pic>
        <p:nvPicPr>
          <p:cNvPr id="15" name="Picture 14">
            <a:extLst>
              <a:ext uri="{FF2B5EF4-FFF2-40B4-BE49-F238E27FC236}">
                <a16:creationId xmlns:a16="http://schemas.microsoft.com/office/drawing/2014/main" id="{231873CA-3002-EEB9-DAAC-B2973887A14D}"/>
              </a:ext>
            </a:extLst>
          </p:cNvPr>
          <p:cNvPicPr>
            <a:picLocks noChangeAspect="1"/>
          </p:cNvPicPr>
          <p:nvPr/>
        </p:nvPicPr>
        <p:blipFill>
          <a:blip r:embed="rId4"/>
          <a:stretch>
            <a:fillRect/>
          </a:stretch>
        </p:blipFill>
        <p:spPr>
          <a:xfrm>
            <a:off x="7879067" y="4629166"/>
            <a:ext cx="4344261" cy="1447800"/>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119336" y="-78977"/>
            <a:ext cx="11136326" cy="646331"/>
          </a:xfrm>
          <a:prstGeom prst="rect">
            <a:avLst/>
          </a:prstGeom>
          <a:noFill/>
        </p:spPr>
        <p:txBody>
          <a:bodyPr wrap="square" rtlCol="0">
            <a:spAutoFit/>
          </a:bodyPr>
          <a:lstStyle/>
          <a:p>
            <a:r>
              <a:rPr lang="en-US" sz="3600" b="1" dirty="0">
                <a:latin typeface="Nunito Sans" panose="00000500000000000000" pitchFamily="2" charset="0"/>
              </a:rPr>
              <a:t>Overwriting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52F96D-68AA-C2ED-8B62-AEFE11DD7E09}"/>
              </a:ext>
            </a:extLst>
          </p:cNvPr>
          <p:cNvPicPr>
            <a:picLocks noChangeAspect="1"/>
          </p:cNvPicPr>
          <p:nvPr/>
        </p:nvPicPr>
        <p:blipFill>
          <a:blip r:embed="rId3"/>
          <a:stretch>
            <a:fillRect/>
          </a:stretch>
        </p:blipFill>
        <p:spPr>
          <a:xfrm>
            <a:off x="610794" y="913199"/>
            <a:ext cx="7153275" cy="5105400"/>
          </a:xfrm>
          <a:prstGeom prst="rect">
            <a:avLst/>
          </a:prstGeom>
        </p:spPr>
      </p:pic>
    </p:spTree>
    <p:extLst>
      <p:ext uri="{BB962C8B-B14F-4D97-AF65-F5344CB8AC3E}">
        <p14:creationId xmlns:p14="http://schemas.microsoft.com/office/powerpoint/2010/main" val="2312932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263112" y="0"/>
            <a:ext cx="11665776" cy="646331"/>
          </a:xfrm>
          <a:prstGeom prst="rect">
            <a:avLst/>
          </a:prstGeom>
          <a:noFill/>
        </p:spPr>
        <p:txBody>
          <a:bodyPr wrap="square" rtlCol="0">
            <a:spAutoFit/>
          </a:bodyPr>
          <a:lstStyle/>
          <a:p>
            <a:r>
              <a:rPr lang="en-US" sz="3600" b="1" dirty="0"/>
              <a:t>Difference between Write and Append Mode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
          <p:cNvSpPr txBox="1"/>
          <p:nvPr/>
        </p:nvSpPr>
        <p:spPr>
          <a:xfrm>
            <a:off x="495112" y="1153284"/>
            <a:ext cx="8173720" cy="521970"/>
          </a:xfrm>
          <a:prstGeom prst="rect">
            <a:avLst/>
          </a:prstGeom>
          <a:noFill/>
        </p:spPr>
        <p:txBody>
          <a:bodyPr wrap="square" rtlCol="0" anchor="t">
            <a:spAutoFit/>
          </a:bodyPr>
          <a:lstStyle/>
          <a:p>
            <a:pPr algn="ctr"/>
            <a:endParaRPr lang="en-US" sz="2800" b="1" dirty="0"/>
          </a:p>
        </p:txBody>
      </p:sp>
      <p:cxnSp>
        <p:nvCxnSpPr>
          <p:cNvPr id="9" name="Straight Connector 8"/>
          <p:cNvCxnSpPr/>
          <p:nvPr/>
        </p:nvCxnSpPr>
        <p:spPr>
          <a:xfrm>
            <a:off x="5350988" y="2789572"/>
            <a:ext cx="0" cy="3017520"/>
          </a:xfrm>
          <a:prstGeom prst="line">
            <a:avLst/>
          </a:prstGeom>
          <a:ln w="28575"/>
        </p:spPr>
        <p:style>
          <a:lnRef idx="2">
            <a:schemeClr val="dk1"/>
          </a:lnRef>
          <a:fillRef idx="0">
            <a:schemeClr val="dk1"/>
          </a:fillRef>
          <a:effectRef idx="1">
            <a:schemeClr val="dk1"/>
          </a:effectRef>
          <a:fontRef idx="minor">
            <a:schemeClr val="tx1"/>
          </a:fontRef>
        </p:style>
      </p:cxnSp>
      <p:sp>
        <p:nvSpPr>
          <p:cNvPr id="12" name="Text Box 3"/>
          <p:cNvSpPr txBox="1"/>
          <p:nvPr/>
        </p:nvSpPr>
        <p:spPr>
          <a:xfrm>
            <a:off x="758330" y="2132856"/>
            <a:ext cx="4329557" cy="2352567"/>
          </a:xfrm>
          <a:prstGeom prst="rect">
            <a:avLst/>
          </a:prstGeom>
          <a:noFill/>
        </p:spPr>
        <p:txBody>
          <a:bodyPr wrap="square" rtlCol="0" anchor="t">
            <a:spAutoFit/>
          </a:bodyPr>
          <a:lstStyle/>
          <a:p>
            <a:pPr>
              <a:lnSpc>
                <a:spcPct val="150000"/>
              </a:lnSpc>
            </a:pPr>
            <a:r>
              <a:rPr lang="en-US" sz="2500" b="1" dirty="0">
                <a:latin typeface="Nunito Sans" charset="0"/>
              </a:rPr>
              <a:t>Write (w) mode</a:t>
            </a:r>
          </a:p>
          <a:p>
            <a:pPr marL="285750" indent="-285750">
              <a:lnSpc>
                <a:spcPct val="150000"/>
              </a:lnSpc>
              <a:buFont typeface="Arial" panose="020B0604020202020204" pitchFamily="34" charset="0"/>
              <a:buChar char="•"/>
            </a:pPr>
            <a:r>
              <a:rPr lang="en-US" sz="2500" dirty="0">
                <a:latin typeface="Nunito Sans" charset="0"/>
              </a:rPr>
              <a:t>The file is reset - deletion of any data already present in the file.</a:t>
            </a:r>
          </a:p>
        </p:txBody>
      </p:sp>
      <p:sp>
        <p:nvSpPr>
          <p:cNvPr id="13" name="Text Box 4"/>
          <p:cNvSpPr txBox="1"/>
          <p:nvPr/>
        </p:nvSpPr>
        <p:spPr>
          <a:xfrm>
            <a:off x="5500646" y="2006299"/>
            <a:ext cx="6336371" cy="2929648"/>
          </a:xfrm>
          <a:prstGeom prst="rect">
            <a:avLst/>
          </a:prstGeom>
          <a:noFill/>
        </p:spPr>
        <p:txBody>
          <a:bodyPr wrap="square" rtlCol="0" anchor="t">
            <a:spAutoFit/>
          </a:bodyPr>
          <a:lstStyle/>
          <a:p>
            <a:pPr>
              <a:lnSpc>
                <a:spcPct val="150000"/>
              </a:lnSpc>
            </a:pPr>
            <a:r>
              <a:rPr lang="en-US" sz="2500" b="1" dirty="0">
                <a:latin typeface="Nunito Sans" charset="0"/>
              </a:rPr>
              <a:t>          Append (a) mode</a:t>
            </a:r>
          </a:p>
          <a:p>
            <a:pPr marL="285750" indent="-285750">
              <a:lnSpc>
                <a:spcPct val="150000"/>
              </a:lnSpc>
              <a:buFont typeface="Arial" panose="020B0604020202020204" pitchFamily="34" charset="0"/>
              <a:buChar char="•"/>
            </a:pPr>
            <a:r>
              <a:rPr lang="en-US" sz="2500" dirty="0">
                <a:latin typeface="Nunito Sans" charset="0"/>
              </a:rPr>
              <a:t> Append mode is used to append or add data to the existing data of file(if any).</a:t>
            </a:r>
          </a:p>
          <a:p>
            <a:pPr marL="285750" indent="-285750">
              <a:lnSpc>
                <a:spcPct val="150000"/>
              </a:lnSpc>
              <a:buFont typeface="Arial" panose="020B0604020202020204" pitchFamily="34" charset="0"/>
              <a:buChar char="•"/>
            </a:pPr>
            <a:r>
              <a:rPr lang="en-US" sz="2500" dirty="0">
                <a:latin typeface="Nunito Sans" charset="0"/>
              </a:rPr>
              <a:t>The cursor is positioned at the end of the present data in the file.</a:t>
            </a:r>
          </a:p>
        </p:txBody>
      </p:sp>
      <p:sp>
        <p:nvSpPr>
          <p:cNvPr id="14" name="Text Box 6"/>
          <p:cNvSpPr txBox="1"/>
          <p:nvPr/>
        </p:nvSpPr>
        <p:spPr>
          <a:xfrm>
            <a:off x="495112" y="1030452"/>
            <a:ext cx="11001452" cy="592470"/>
          </a:xfrm>
          <a:prstGeom prst="rect">
            <a:avLst/>
          </a:prstGeom>
          <a:noFill/>
        </p:spPr>
        <p:txBody>
          <a:bodyPr wrap="square" rtlCol="0" anchor="t">
            <a:spAutoFit/>
          </a:bodyPr>
          <a:lstStyle/>
          <a:p>
            <a:pPr>
              <a:lnSpc>
                <a:spcPct val="130000"/>
              </a:lnSpc>
            </a:pPr>
            <a:r>
              <a:rPr lang="en-US" sz="2500" dirty="0">
                <a:latin typeface="Nunito Sans" charset="0"/>
              </a:rPr>
              <a:t>Both are used to write in a file. New file is created if it doesn't exists already.</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119336" y="-15667"/>
            <a:ext cx="11136326" cy="784830"/>
          </a:xfrm>
          <a:prstGeom prst="rect">
            <a:avLst/>
          </a:prstGeom>
          <a:noFill/>
        </p:spPr>
        <p:txBody>
          <a:bodyPr wrap="square" rtlCol="0">
            <a:spAutoFit/>
          </a:bodyPr>
          <a:lstStyle/>
          <a:p>
            <a:r>
              <a:rPr lang="en-US" sz="4500" b="1" dirty="0">
                <a:latin typeface="Nunito Sans" panose="00000500000000000000" pitchFamily="2" charset="0"/>
              </a:rPr>
              <a:t>Reading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6812A6-1E52-D9DC-6D1E-6CAE708B98E4}"/>
              </a:ext>
            </a:extLst>
          </p:cNvPr>
          <p:cNvPicPr>
            <a:picLocks noChangeAspect="1"/>
          </p:cNvPicPr>
          <p:nvPr/>
        </p:nvPicPr>
        <p:blipFill>
          <a:blip r:embed="rId3"/>
          <a:stretch>
            <a:fillRect/>
          </a:stretch>
        </p:blipFill>
        <p:spPr>
          <a:xfrm>
            <a:off x="5505450" y="1124744"/>
            <a:ext cx="6686550" cy="5324475"/>
          </a:xfrm>
          <a:prstGeom prst="rect">
            <a:avLst/>
          </a:prstGeom>
        </p:spPr>
      </p:pic>
      <p:grpSp>
        <p:nvGrpSpPr>
          <p:cNvPr id="5" name="Group 4">
            <a:extLst>
              <a:ext uri="{FF2B5EF4-FFF2-40B4-BE49-F238E27FC236}">
                <a16:creationId xmlns:a16="http://schemas.microsoft.com/office/drawing/2014/main" id="{E90A395E-983E-3074-3609-76A2A15212E8}"/>
              </a:ext>
            </a:extLst>
          </p:cNvPr>
          <p:cNvGrpSpPr/>
          <p:nvPr/>
        </p:nvGrpSpPr>
        <p:grpSpPr>
          <a:xfrm>
            <a:off x="20340" y="2261039"/>
            <a:ext cx="5232285" cy="1525942"/>
            <a:chOff x="566437" y="2059586"/>
            <a:chExt cx="5232285" cy="1525942"/>
          </a:xfrm>
        </p:grpSpPr>
        <p:sp>
          <p:nvSpPr>
            <p:cNvPr id="6" name="Rectangle 5">
              <a:extLst>
                <a:ext uri="{FF2B5EF4-FFF2-40B4-BE49-F238E27FC236}">
                  <a16:creationId xmlns:a16="http://schemas.microsoft.com/office/drawing/2014/main" id="{46A54D47-BBB5-62D9-A850-52F78C8C3C4C}"/>
                </a:ext>
              </a:extLst>
            </p:cNvPr>
            <p:cNvSpPr/>
            <p:nvPr/>
          </p:nvSpPr>
          <p:spPr>
            <a:xfrm>
              <a:off x="566437" y="2451880"/>
              <a:ext cx="3048000" cy="477054"/>
            </a:xfrm>
            <a:prstGeom prst="rect">
              <a:avLst/>
            </a:prstGeom>
          </p:spPr>
          <p:txBody>
            <a:bodyPr wrap="square">
              <a:spAutoFit/>
            </a:bodyPr>
            <a:lstStyle/>
            <a:p>
              <a:r>
                <a:rPr lang="en-US" sz="2500" b="1" dirty="0" err="1">
                  <a:latin typeface="Nunito Sans" charset="0"/>
                </a:rPr>
                <a:t>scanf</a:t>
              </a:r>
              <a:r>
                <a:rPr lang="en-US" sz="2500" b="1" dirty="0">
                  <a:latin typeface="Nunito Sans" charset="0"/>
                </a:rPr>
                <a:t>()</a:t>
              </a:r>
            </a:p>
          </p:txBody>
        </p:sp>
        <p:cxnSp>
          <p:nvCxnSpPr>
            <p:cNvPr id="11" name="Straight Arrow Connector 10">
              <a:extLst>
                <a:ext uri="{FF2B5EF4-FFF2-40B4-BE49-F238E27FC236}">
                  <a16:creationId xmlns:a16="http://schemas.microsoft.com/office/drawing/2014/main" id="{DBF75499-354A-03DB-E968-46CE04EC061D}"/>
                </a:ext>
              </a:extLst>
            </p:cNvPr>
            <p:cNvCxnSpPr>
              <a:cxnSpLocks/>
            </p:cNvCxnSpPr>
            <p:nvPr/>
          </p:nvCxnSpPr>
          <p:spPr>
            <a:xfrm flipH="1">
              <a:off x="1701487" y="2708920"/>
              <a:ext cx="108214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2" descr="Image result for output screen in turbo c++">
              <a:extLst>
                <a:ext uri="{FF2B5EF4-FFF2-40B4-BE49-F238E27FC236}">
                  <a16:creationId xmlns:a16="http://schemas.microsoft.com/office/drawing/2014/main" id="{223DFE31-1656-48F2-5CED-5D5810AD4170}"/>
                </a:ext>
              </a:extLst>
            </p:cNvPr>
            <p:cNvPicPr>
              <a:picLocks noChangeAspect="1" noChangeArrowheads="1"/>
            </p:cNvPicPr>
            <p:nvPr/>
          </p:nvPicPr>
          <p:blipFill>
            <a:blip r:embed="rId4" cstate="print"/>
            <a:srcRect/>
            <a:stretch>
              <a:fillRect/>
            </a:stretch>
          </p:blipFill>
          <p:spPr bwMode="auto">
            <a:xfrm>
              <a:off x="2842069" y="2059586"/>
              <a:ext cx="2956653" cy="1525942"/>
            </a:xfrm>
            <a:prstGeom prst="rect">
              <a:avLst/>
            </a:prstGeom>
            <a:noFill/>
          </p:spPr>
        </p:pic>
      </p:grpSp>
      <p:grpSp>
        <p:nvGrpSpPr>
          <p:cNvPr id="16" name="Group 15">
            <a:extLst>
              <a:ext uri="{FF2B5EF4-FFF2-40B4-BE49-F238E27FC236}">
                <a16:creationId xmlns:a16="http://schemas.microsoft.com/office/drawing/2014/main" id="{9D2B1501-2B0C-6795-3BC8-77C0F2B4F227}"/>
              </a:ext>
            </a:extLst>
          </p:cNvPr>
          <p:cNvGrpSpPr/>
          <p:nvPr/>
        </p:nvGrpSpPr>
        <p:grpSpPr>
          <a:xfrm>
            <a:off x="479376" y="4211624"/>
            <a:ext cx="4253098" cy="1605865"/>
            <a:chOff x="798886" y="4615288"/>
            <a:chExt cx="4253098" cy="1605865"/>
          </a:xfrm>
        </p:grpSpPr>
        <p:sp>
          <p:nvSpPr>
            <p:cNvPr id="17" name="Rectangle 16">
              <a:extLst>
                <a:ext uri="{FF2B5EF4-FFF2-40B4-BE49-F238E27FC236}">
                  <a16:creationId xmlns:a16="http://schemas.microsoft.com/office/drawing/2014/main" id="{F6766D88-4FEC-5969-82D7-D88D7F39801E}"/>
                </a:ext>
              </a:extLst>
            </p:cNvPr>
            <p:cNvSpPr/>
            <p:nvPr/>
          </p:nvSpPr>
          <p:spPr>
            <a:xfrm>
              <a:off x="798886" y="5142482"/>
              <a:ext cx="1367751" cy="477054"/>
            </a:xfrm>
            <a:prstGeom prst="rect">
              <a:avLst/>
            </a:prstGeom>
          </p:spPr>
          <p:txBody>
            <a:bodyPr wrap="square">
              <a:spAutoFit/>
            </a:bodyPr>
            <a:lstStyle/>
            <a:p>
              <a:r>
                <a:rPr lang="en-US" sz="2500" b="1" dirty="0" err="1">
                  <a:latin typeface="Nunito Sans" charset="0"/>
                </a:rPr>
                <a:t>fscanf</a:t>
              </a:r>
              <a:r>
                <a:rPr lang="en-US" sz="2500" b="1" dirty="0">
                  <a:latin typeface="Nunito Sans" charset="0"/>
                </a:rPr>
                <a:t>()</a:t>
              </a:r>
            </a:p>
          </p:txBody>
        </p:sp>
        <p:cxnSp>
          <p:nvCxnSpPr>
            <p:cNvPr id="18" name="Straight Arrow Connector 17">
              <a:extLst>
                <a:ext uri="{FF2B5EF4-FFF2-40B4-BE49-F238E27FC236}">
                  <a16:creationId xmlns:a16="http://schemas.microsoft.com/office/drawing/2014/main" id="{C0763CBA-2B43-095F-6A04-64116E40D96A}"/>
                </a:ext>
              </a:extLst>
            </p:cNvPr>
            <p:cNvCxnSpPr>
              <a:cxnSpLocks/>
            </p:cNvCxnSpPr>
            <p:nvPr/>
          </p:nvCxnSpPr>
          <p:spPr>
            <a:xfrm flipH="1">
              <a:off x="2063552" y="5373216"/>
              <a:ext cx="169711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descr="Image result for .txt file img">
              <a:extLst>
                <a:ext uri="{FF2B5EF4-FFF2-40B4-BE49-F238E27FC236}">
                  <a16:creationId xmlns:a16="http://schemas.microsoft.com/office/drawing/2014/main" id="{623731BB-00A0-73D0-E55C-A9BDC99A843F}"/>
                </a:ext>
              </a:extLst>
            </p:cNvPr>
            <p:cNvPicPr>
              <a:picLocks noChangeAspect="1" noChangeArrowheads="1"/>
            </p:cNvPicPr>
            <p:nvPr/>
          </p:nvPicPr>
          <p:blipFill>
            <a:blip r:embed="rId5" cstate="print"/>
            <a:srcRect/>
            <a:stretch>
              <a:fillRect/>
            </a:stretch>
          </p:blipFill>
          <p:spPr bwMode="auto">
            <a:xfrm>
              <a:off x="3233204" y="4615288"/>
              <a:ext cx="1818780" cy="1605865"/>
            </a:xfrm>
            <a:prstGeom prst="rect">
              <a:avLst/>
            </a:prstGeom>
            <a:noFill/>
          </p:spPr>
        </p:pic>
      </p:grpSp>
    </p:spTree>
    <p:extLst>
      <p:ext uri="{BB962C8B-B14F-4D97-AF65-F5344CB8AC3E}">
        <p14:creationId xmlns:p14="http://schemas.microsoft.com/office/powerpoint/2010/main" val="231293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D7EA-FF02-1B9E-5A40-4E40574642D9}"/>
              </a:ext>
            </a:extLst>
          </p:cNvPr>
          <p:cNvSpPr>
            <a:spLocks noGrp="1"/>
          </p:cNvSpPr>
          <p:nvPr>
            <p:ph type="title"/>
          </p:nvPr>
        </p:nvSpPr>
        <p:spPr>
          <a:xfrm>
            <a:off x="0" y="0"/>
            <a:ext cx="12072664"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1677D6B7-0602-DE26-D2E3-4A3ED9ED0A13}"/>
              </a:ext>
            </a:extLst>
          </p:cNvPr>
          <p:cNvSpPr>
            <a:spLocks noGrp="1"/>
          </p:cNvSpPr>
          <p:nvPr>
            <p:ph idx="1"/>
          </p:nvPr>
        </p:nvSpPr>
        <p:spPr>
          <a:xfrm>
            <a:off x="119336" y="609600"/>
            <a:ext cx="5976664" cy="6248400"/>
          </a:xfrm>
          <a:ln>
            <a:solidFill>
              <a:schemeClr val="tx1"/>
            </a:solidFill>
          </a:ln>
        </p:spPr>
        <p:txBody>
          <a:bodyPr>
            <a:normAutofit/>
          </a:bodyPr>
          <a:lstStyle/>
          <a:p>
            <a:pPr marL="0" indent="0">
              <a:lnSpc>
                <a:spcPct val="107000"/>
              </a:lnSpc>
              <a:spcAft>
                <a:spcPts val="800"/>
              </a:spcAft>
              <a:buNone/>
              <a:defRPr/>
            </a:pPr>
            <a:r>
              <a:rPr lang="en-IN" sz="24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reads formatted data</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used to read formatted data from a file.</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used to read mixed type data values form the file.</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Syntax:</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FILE *</a:t>
            </a:r>
            <a:r>
              <a:rPr lang="en-IN"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fp</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IN"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format-string",&amp;var-list</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//read input from the file</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               RAMU 20</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               SITA 16</a:t>
            </a:r>
            <a:endParaRPr lang="en-IN" sz="2400" dirty="0">
              <a:ea typeface="Calibri" panose="020F0502020204030204" pitchFamily="34" charset="0"/>
              <a:cs typeface="Times New Roman" panose="02020603050405020304" pitchFamily="18" charset="0"/>
            </a:endParaRPr>
          </a:p>
          <a:p>
            <a:pPr indent="0">
              <a:lnSpc>
                <a:spcPct val="107000"/>
              </a:lnSpc>
              <a:buNone/>
              <a:defRPr/>
            </a:pPr>
            <a:r>
              <a:rPr lang="en-IN" sz="2400" b="1"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               SHEELA 23</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3B7DD8-1322-592F-0821-606946EC7BA9}"/>
              </a:ext>
            </a:extLst>
          </p:cNvPr>
          <p:cNvSpPr txBox="1"/>
          <p:nvPr/>
        </p:nvSpPr>
        <p:spPr>
          <a:xfrm>
            <a:off x="6215336" y="797482"/>
            <a:ext cx="5892960" cy="4699748"/>
          </a:xfrm>
          <a:prstGeom prst="rect">
            <a:avLst/>
          </a:prstGeom>
          <a:noFill/>
        </p:spPr>
        <p:txBody>
          <a:bodyPr wrap="square">
            <a:spAutoFit/>
          </a:bodyPr>
          <a:lstStyle/>
          <a:p>
            <a:pPr indent="0">
              <a:lnSpc>
                <a:spcPct val="107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Example: </a:t>
            </a:r>
            <a:endParaRPr lang="en-IN" sz="2400" dirty="0">
              <a:ea typeface="Calibri" panose="020F0502020204030204" pitchFamily="34" charset="0"/>
              <a:cs typeface="Times New Roman" panose="02020603050405020304" pitchFamily="18" charset="0"/>
            </a:endParaRPr>
          </a:p>
          <a:p>
            <a:pPr indent="0">
              <a:lnSpc>
                <a:spcPct val="115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int age;</a:t>
            </a:r>
            <a:endParaRPr lang="en-IN" sz="2400" dirty="0">
              <a:ea typeface="Calibri" panose="020F0502020204030204" pitchFamily="34" charset="0"/>
              <a:cs typeface="Times New Roman" panose="02020603050405020304" pitchFamily="18" charset="0"/>
            </a:endParaRPr>
          </a:p>
          <a:p>
            <a:pPr indent="0">
              <a:lnSpc>
                <a:spcPct val="115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char name[20];</a:t>
            </a:r>
            <a:endParaRPr lang="en-IN" sz="2400" dirty="0">
              <a:ea typeface="Calibri" panose="020F0502020204030204" pitchFamily="34" charset="0"/>
              <a:cs typeface="Times New Roman" panose="02020603050405020304" pitchFamily="18" charset="0"/>
            </a:endParaRPr>
          </a:p>
          <a:p>
            <a:pPr indent="0">
              <a:lnSpc>
                <a:spcPct val="115000"/>
              </a:lnSpc>
              <a:buNone/>
              <a:defRPr/>
            </a:pP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s%d</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name, &amp;age);    //</a:t>
            </a:r>
            <a:r>
              <a:rPr lang="en-IN" sz="2400" b="1"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name=</a:t>
            </a:r>
            <a:r>
              <a:rPr lang="en-IN" sz="2400" b="1" dirty="0" err="1">
                <a:solidFill>
                  <a:srgbClr val="4472C4"/>
                </a:solidFill>
                <a:latin typeface="Times New Roman" panose="02020603050405020304" pitchFamily="18" charset="0"/>
                <a:ea typeface="Calibri" panose="020F0502020204030204" pitchFamily="34" charset="0"/>
                <a:cs typeface="Times New Roman" panose="02020603050405020304" pitchFamily="18" charset="0"/>
              </a:rPr>
              <a:t>Ramu</a:t>
            </a:r>
            <a:r>
              <a:rPr lang="en-IN" sz="2400" b="1"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  age=20</a:t>
            </a:r>
            <a:endParaRPr lang="en-IN" sz="2400" b="1" dirty="0">
              <a:ea typeface="Calibri" panose="020F0502020204030204" pitchFamily="34" charset="0"/>
              <a:cs typeface="Times New Roman" panose="02020603050405020304" pitchFamily="18" charset="0"/>
            </a:endParaRPr>
          </a:p>
          <a:p>
            <a:pPr indent="0">
              <a:lnSpc>
                <a:spcPct val="115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Where,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is file pointer to the data type “FILE”.</a:t>
            </a:r>
            <a:endParaRPr lang="en-IN" sz="24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Note: </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similar to </a:t>
            </a:r>
            <a:r>
              <a:rPr lang="en-IN"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scanf</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except the first argument which is a file pointer that specifies the file to be read</a:t>
            </a:r>
            <a:endParaRPr lang="en-US" sz="2400" dirty="0"/>
          </a:p>
        </p:txBody>
      </p:sp>
    </p:spTree>
    <p:extLst>
      <p:ext uri="{BB962C8B-B14F-4D97-AF65-F5344CB8AC3E}">
        <p14:creationId xmlns:p14="http://schemas.microsoft.com/office/powerpoint/2010/main" val="62142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Output Screen Difference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0"/>
          <p:cNvSpPr txBox="1"/>
          <p:nvPr/>
        </p:nvSpPr>
        <p:spPr>
          <a:xfrm>
            <a:off x="753765" y="2821328"/>
            <a:ext cx="2561920" cy="492443"/>
          </a:xfrm>
          <a:prstGeom prst="rect">
            <a:avLst/>
          </a:prstGeom>
          <a:noFill/>
        </p:spPr>
        <p:txBody>
          <a:bodyPr wrap="none" rtlCol="0">
            <a:spAutoFit/>
          </a:bodyPr>
          <a:lstStyle/>
          <a:p>
            <a:pPr algn="l"/>
            <a:r>
              <a:rPr lang="en-US" sz="2500" b="1" dirty="0">
                <a:latin typeface="Nunito Sans" charset="0"/>
                <a:sym typeface="+mn-ea"/>
              </a:rPr>
              <a:t>File (Create.txt)</a:t>
            </a:r>
            <a:endParaRPr lang="en-US" sz="2500" b="1" dirty="0">
              <a:latin typeface="Nunito Sans" charset="0"/>
            </a:endParaRPr>
          </a:p>
        </p:txBody>
      </p:sp>
      <p:sp>
        <p:nvSpPr>
          <p:cNvPr id="13" name="Text Box 11"/>
          <p:cNvSpPr txBox="1"/>
          <p:nvPr/>
        </p:nvSpPr>
        <p:spPr>
          <a:xfrm>
            <a:off x="804565" y="5386728"/>
            <a:ext cx="2321469" cy="492443"/>
          </a:xfrm>
          <a:prstGeom prst="rect">
            <a:avLst/>
          </a:prstGeom>
          <a:noFill/>
        </p:spPr>
        <p:txBody>
          <a:bodyPr wrap="none" rtlCol="0">
            <a:spAutoFit/>
          </a:bodyPr>
          <a:lstStyle/>
          <a:p>
            <a:pPr algn="l"/>
            <a:r>
              <a:rPr lang="en-US" sz="2500" b="1" dirty="0" err="1">
                <a:latin typeface="Nunito Sans" charset="0"/>
              </a:rPr>
              <a:t>Stdout</a:t>
            </a:r>
            <a:r>
              <a:rPr lang="en-US" sz="2500" b="1" dirty="0">
                <a:latin typeface="Nunito Sans" charset="0"/>
              </a:rPr>
              <a:t> screen</a:t>
            </a:r>
          </a:p>
        </p:txBody>
      </p:sp>
      <p:pic>
        <p:nvPicPr>
          <p:cNvPr id="3" name="Picture 2">
            <a:extLst>
              <a:ext uri="{FF2B5EF4-FFF2-40B4-BE49-F238E27FC236}">
                <a16:creationId xmlns:a16="http://schemas.microsoft.com/office/drawing/2014/main" id="{4DC1E22F-D885-EEC6-0985-8DF8BD8F01B6}"/>
              </a:ext>
            </a:extLst>
          </p:cNvPr>
          <p:cNvPicPr>
            <a:picLocks noChangeAspect="1"/>
          </p:cNvPicPr>
          <p:nvPr/>
        </p:nvPicPr>
        <p:blipFill>
          <a:blip r:embed="rId3"/>
          <a:stretch>
            <a:fillRect/>
          </a:stretch>
        </p:blipFill>
        <p:spPr>
          <a:xfrm>
            <a:off x="3338009" y="2155743"/>
            <a:ext cx="7105650" cy="1457325"/>
          </a:xfrm>
          <a:prstGeom prst="rect">
            <a:avLst/>
          </a:prstGeom>
        </p:spPr>
      </p:pic>
      <p:pic>
        <p:nvPicPr>
          <p:cNvPr id="5" name="Picture 4">
            <a:extLst>
              <a:ext uri="{FF2B5EF4-FFF2-40B4-BE49-F238E27FC236}">
                <a16:creationId xmlns:a16="http://schemas.microsoft.com/office/drawing/2014/main" id="{903A9987-BCB6-0604-8AE9-CEE43D9B0A2C}"/>
              </a:ext>
            </a:extLst>
          </p:cNvPr>
          <p:cNvPicPr>
            <a:picLocks noChangeAspect="1"/>
          </p:cNvPicPr>
          <p:nvPr/>
        </p:nvPicPr>
        <p:blipFill>
          <a:blip r:embed="rId4"/>
          <a:stretch>
            <a:fillRect/>
          </a:stretch>
        </p:blipFill>
        <p:spPr>
          <a:xfrm>
            <a:off x="3575720" y="4229446"/>
            <a:ext cx="6257925" cy="2514600"/>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AA635DAA-35C4-4438-9D75-515C2C193139}"/>
              </a:ext>
            </a:extLst>
          </p:cNvPr>
          <p:cNvSpPr txBox="1"/>
          <p:nvPr/>
        </p:nvSpPr>
        <p:spPr>
          <a:xfrm>
            <a:off x="526224" y="769163"/>
            <a:ext cx="11136326" cy="1569660"/>
          </a:xfrm>
          <a:prstGeom prst="rect">
            <a:avLst/>
          </a:prstGeom>
          <a:noFill/>
        </p:spPr>
        <p:txBody>
          <a:bodyPr wrap="square" rtlCol="0">
            <a:spAutoFit/>
          </a:bodyPr>
          <a:lstStyle/>
          <a:p>
            <a:pPr>
              <a:buNone/>
            </a:pPr>
            <a:r>
              <a:rPr lang="en-US" sz="4800" dirty="0"/>
              <a:t> 2. If you have large data, how would you handle it...?</a:t>
            </a:r>
          </a:p>
        </p:txBody>
      </p:sp>
      <p:pic>
        <p:nvPicPr>
          <p:cNvPr id="61" name="Picture 7" descr="C:\Users\welcome\Downloads\giphy.gif"/>
          <p:cNvPicPr>
            <a:picLocks noChangeAspect="1" noChangeArrowheads="1" noCrop="1"/>
          </p:cNvPicPr>
          <p:nvPr/>
        </p:nvPicPr>
        <p:blipFill>
          <a:blip r:embed="rId3"/>
          <a:srcRect/>
          <a:stretch>
            <a:fillRect/>
          </a:stretch>
        </p:blipFill>
        <p:spPr bwMode="auto">
          <a:xfrm>
            <a:off x="695980" y="2445402"/>
            <a:ext cx="10900746" cy="3555366"/>
          </a:xfrm>
          <a:prstGeom prst="rect">
            <a:avLst/>
          </a:prstGeom>
          <a:noFill/>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3C6-57DA-B913-33BE-407A9E48BDB6}"/>
              </a:ext>
            </a:extLst>
          </p:cNvPr>
          <p:cNvSpPr>
            <a:spLocks noGrp="1"/>
          </p:cNvSpPr>
          <p:nvPr>
            <p:ph type="title"/>
          </p:nvPr>
        </p:nvSpPr>
        <p:spPr>
          <a:xfrm>
            <a:off x="119336" y="0"/>
            <a:ext cx="11953328"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71CDAA0E-1B8D-92DE-D2D9-C438218768E1}"/>
              </a:ext>
            </a:extLst>
          </p:cNvPr>
          <p:cNvSpPr>
            <a:spLocks noGrp="1"/>
          </p:cNvSpPr>
          <p:nvPr>
            <p:ph idx="1"/>
          </p:nvPr>
        </p:nvSpPr>
        <p:spPr>
          <a:xfrm>
            <a:off x="119336" y="609600"/>
            <a:ext cx="6129064" cy="6248400"/>
          </a:xfrm>
          <a:solidFill>
            <a:schemeClr val="accent1">
              <a:lumMod val="20000"/>
              <a:lumOff val="80000"/>
            </a:schemeClr>
          </a:solidFill>
        </p:spPr>
        <p:txBody>
          <a:bodyPr/>
          <a:lstStyle/>
          <a:p>
            <a:pPr marL="0" indent="0">
              <a:lnSpc>
                <a:spcPct val="107000"/>
              </a:lnSpc>
              <a:spcAft>
                <a:spcPts val="800"/>
              </a:spcAft>
              <a:buNone/>
              <a:defRPr/>
            </a:pPr>
            <a:r>
              <a:rPr lang="en-IN" sz="1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Program to illustrate </a:t>
            </a:r>
            <a:r>
              <a:rPr lang="en-IN" sz="1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sz="1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a:t>
            </a:r>
          </a:p>
          <a:p>
            <a:pPr marL="0" indent="0">
              <a:lnSpc>
                <a:spcPct val="107000"/>
              </a:lnSpc>
              <a:spcAft>
                <a:spcPts val="800"/>
              </a:spcAft>
              <a:buNone/>
              <a:defRPr/>
            </a:pPr>
            <a:r>
              <a:rPr lang="en-IN" sz="1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#include&lt;stdio.h&gt;</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int main()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FILE *</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int </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char name[25];</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float percentage;</a:t>
            </a:r>
            <a:endParaRPr lang="en-IN" sz="1800" dirty="0">
              <a:ea typeface="Calibri" panose="020F0502020204030204" pitchFamily="34" charset="0"/>
              <a:cs typeface="Times New Roman" panose="02020603050405020304" pitchFamily="18" charset="0"/>
            </a:endParaRPr>
          </a:p>
          <a:p>
            <a:pPr marL="0" indent="0">
              <a:buNone/>
              <a:tabLst>
                <a:tab pos="790575" algn="l"/>
              </a:tabLst>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student.txt","r</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if(</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NULL)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nCan't</a:t>
            </a: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open file or file doesn't exist.");</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exit(0);</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a typeface="Calibri" panose="020F0502020204030204" pitchFamily="34" charset="0"/>
              <a:cs typeface="Times New Roman" panose="02020603050405020304" pitchFamily="18" charset="0"/>
            </a:endParaRPr>
          </a:p>
          <a:p>
            <a:pPr marL="0" indent="0">
              <a:buNone/>
              <a:defRPr/>
            </a:pPr>
            <a:r>
              <a:rPr lang="en-IN"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89FC98B-B7BB-446A-57E3-9A9FDA9638C1}"/>
              </a:ext>
            </a:extLst>
          </p:cNvPr>
          <p:cNvSpPr txBox="1"/>
          <p:nvPr/>
        </p:nvSpPr>
        <p:spPr>
          <a:xfrm>
            <a:off x="6165850" y="762000"/>
            <a:ext cx="5690790" cy="3139321"/>
          </a:xfrm>
          <a:prstGeom prst="rect">
            <a:avLst/>
          </a:prstGeom>
          <a:solidFill>
            <a:schemeClr val="accent1">
              <a:lumMod val="20000"/>
              <a:lumOff val="80000"/>
            </a:schemeClr>
          </a:solidFill>
        </p:spPr>
        <p:txBody>
          <a:bodyPr wrap="square">
            <a:spAutoFit/>
          </a:bodyPr>
          <a:lstStyle/>
          <a:p>
            <a:pPr>
              <a:defRPr/>
            </a:pP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nReading</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Data from file...\n");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while((</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fscanf</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d%s%f</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",&amp;</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rollno,name,&amp;percentage</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))!=EOF)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printf</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n%d</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t%s</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t%f</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rollno,name,percentage</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fclose</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return 0;</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o/p:   101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ramu</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78.9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defRP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102      </a:t>
            </a:r>
            <a:r>
              <a:rPr lang="en-IN"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sita</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89.7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9777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646331"/>
          </a:xfrm>
          <a:prstGeom prst="rect">
            <a:avLst/>
          </a:prstGeom>
          <a:noFill/>
        </p:spPr>
        <p:txBody>
          <a:bodyPr wrap="square" rtlCol="0">
            <a:spAutoFit/>
          </a:bodyPr>
          <a:lstStyle/>
          <a:p>
            <a:r>
              <a:rPr lang="en-US" sz="3600" b="1" dirty="0">
                <a:latin typeface="Nunito Sans" panose="00000500000000000000" pitchFamily="2" charset="0"/>
              </a:rPr>
              <a:t>Program to Delete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84852" y="1714487"/>
            <a:ext cx="7368536" cy="3952070"/>
          </a:xfrm>
          <a:prstGeom prst="rect">
            <a:avLst/>
          </a:prstGeom>
        </p:spPr>
      </p:pic>
      <p:sp>
        <p:nvSpPr>
          <p:cNvPr id="9" name="Text Box 4"/>
          <p:cNvSpPr txBox="1"/>
          <p:nvPr/>
        </p:nvSpPr>
        <p:spPr>
          <a:xfrm>
            <a:off x="2240933" y="5929330"/>
            <a:ext cx="6426835" cy="521970"/>
          </a:xfrm>
          <a:prstGeom prst="rect">
            <a:avLst/>
          </a:prstGeom>
          <a:noFill/>
        </p:spPr>
        <p:txBody>
          <a:bodyPr wrap="square" rtlCol="0">
            <a:spAutoFit/>
          </a:bodyPr>
          <a:lstStyle/>
          <a:p>
            <a:pPr algn="just"/>
            <a:r>
              <a:rPr lang="en-US" sz="2800" b="1" dirty="0"/>
              <a:t>remove()-  returns 0, if file is deleted</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1366896" y="150451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6428" y="194901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C079980-A742-DBBB-25CD-4891ABF2A029}"/>
              </a:ext>
            </a:extLst>
          </p:cNvPr>
          <p:cNvGrpSpPr/>
          <p:nvPr/>
        </p:nvGrpSpPr>
        <p:grpSpPr>
          <a:xfrm>
            <a:off x="1393566" y="1008814"/>
            <a:ext cx="9815002" cy="5372513"/>
            <a:chOff x="1991050" y="1842094"/>
            <a:chExt cx="7105346" cy="4840370"/>
          </a:xfrm>
        </p:grpSpPr>
        <p:sp>
          <p:nvSpPr>
            <p:cNvPr id="8" name="Text Box 3"/>
            <p:cNvSpPr txBox="1"/>
            <p:nvPr/>
          </p:nvSpPr>
          <p:spPr>
            <a:xfrm>
              <a:off x="2297755" y="1842094"/>
              <a:ext cx="6699642" cy="4840369"/>
            </a:xfrm>
            <a:prstGeom prst="rect">
              <a:avLst/>
            </a:prstGeom>
            <a:noFill/>
          </p:spPr>
          <p:txBody>
            <a:bodyPr wrap="square" rtlCol="0" anchor="t">
              <a:spAutoFit/>
            </a:bodyPr>
            <a:lstStyle/>
            <a:p>
              <a:pPr>
                <a:lnSpc>
                  <a:spcPct val="140000"/>
                </a:lnSpc>
              </a:pPr>
              <a:r>
                <a:rPr lang="en-US" sz="2000" dirty="0" err="1"/>
                <a:t>fopen</a:t>
              </a:r>
              <a:r>
                <a:rPr lang="en-US" sz="2000" dirty="0"/>
                <a:t>()		Opens a file</a:t>
              </a:r>
            </a:p>
            <a:p>
              <a:pPr>
                <a:lnSpc>
                  <a:spcPct val="140000"/>
                </a:lnSpc>
              </a:pPr>
              <a:r>
                <a:rPr lang="en-US" sz="2000" dirty="0" err="1"/>
                <a:t>fclose</a:t>
              </a:r>
              <a:r>
                <a:rPr lang="en-US" sz="2000" dirty="0"/>
                <a:t>()		Closes a file</a:t>
              </a:r>
            </a:p>
            <a:p>
              <a:pPr>
                <a:lnSpc>
                  <a:spcPct val="140000"/>
                </a:lnSpc>
              </a:pPr>
              <a:r>
                <a:rPr lang="en-US" sz="2000" dirty="0" err="1"/>
                <a:t>fgetc</a:t>
              </a:r>
              <a:r>
                <a:rPr lang="en-US" sz="2000" dirty="0"/>
                <a:t>()		Reads a character from a file</a:t>
              </a:r>
            </a:p>
            <a:p>
              <a:pPr>
                <a:lnSpc>
                  <a:spcPct val="140000"/>
                </a:lnSpc>
              </a:pPr>
              <a:r>
                <a:rPr lang="en-US" sz="2000" dirty="0" err="1"/>
                <a:t>fputc</a:t>
              </a:r>
              <a:r>
                <a:rPr lang="en-US" sz="2000" dirty="0"/>
                <a:t>()		Writes a character to a file</a:t>
              </a:r>
            </a:p>
            <a:p>
              <a:pPr>
                <a:lnSpc>
                  <a:spcPct val="140000"/>
                </a:lnSpc>
              </a:pPr>
              <a:r>
                <a:rPr lang="en-US" sz="2000" b="1" dirty="0" err="1"/>
                <a:t>fgetw</a:t>
              </a:r>
              <a:r>
                <a:rPr lang="en-US" sz="2000" b="1" dirty="0"/>
                <a:t>()		Read an integer</a:t>
              </a:r>
            </a:p>
            <a:p>
              <a:pPr>
                <a:lnSpc>
                  <a:spcPct val="140000"/>
                </a:lnSpc>
              </a:pPr>
              <a:r>
                <a:rPr lang="en-US" sz="2000" b="1" dirty="0" err="1"/>
                <a:t>fputw</a:t>
              </a:r>
              <a:r>
                <a:rPr lang="en-US" sz="2000" b="1" dirty="0"/>
                <a:t>()		Write an integer</a:t>
              </a:r>
            </a:p>
            <a:p>
              <a:pPr>
                <a:lnSpc>
                  <a:spcPct val="140000"/>
                </a:lnSpc>
              </a:pPr>
              <a:r>
                <a:rPr lang="en-US" sz="2000" dirty="0" err="1"/>
                <a:t>fprintf</a:t>
              </a:r>
              <a:r>
                <a:rPr lang="en-US" sz="2000" dirty="0"/>
                <a:t>()		Prints formatted output to a file</a:t>
              </a:r>
            </a:p>
            <a:p>
              <a:pPr>
                <a:lnSpc>
                  <a:spcPct val="140000"/>
                </a:lnSpc>
              </a:pPr>
              <a:r>
                <a:rPr lang="en-US" sz="2000" dirty="0" err="1"/>
                <a:t>fscanf</a:t>
              </a:r>
              <a:r>
                <a:rPr lang="en-US" sz="2000" dirty="0"/>
                <a:t>()		Reads formatted input from a file</a:t>
              </a:r>
            </a:p>
            <a:p>
              <a:pPr>
                <a:lnSpc>
                  <a:spcPct val="140000"/>
                </a:lnSpc>
              </a:pPr>
              <a:r>
                <a:rPr lang="en-US" sz="2000" dirty="0" err="1"/>
                <a:t>fgets</a:t>
              </a:r>
              <a:r>
                <a:rPr lang="en-US" sz="2000" dirty="0"/>
                <a:t>()		Read string of characters from a file</a:t>
              </a:r>
            </a:p>
            <a:p>
              <a:pPr>
                <a:lnSpc>
                  <a:spcPct val="140000"/>
                </a:lnSpc>
              </a:pPr>
              <a:r>
                <a:rPr lang="en-US" sz="2000" dirty="0" err="1"/>
                <a:t>fputs</a:t>
              </a:r>
              <a:r>
                <a:rPr lang="en-US" sz="2000" dirty="0"/>
                <a:t>()		Write string of characters to a file</a:t>
              </a:r>
            </a:p>
            <a:p>
              <a:pPr>
                <a:lnSpc>
                  <a:spcPct val="140000"/>
                </a:lnSpc>
              </a:pPr>
              <a:r>
                <a:rPr lang="en-US" sz="2000" dirty="0" err="1"/>
                <a:t>feof</a:t>
              </a:r>
              <a:r>
                <a:rPr lang="en-US" sz="2000" dirty="0"/>
                <a:t>()		Detects end-of-file marker in a file</a:t>
              </a:r>
            </a:p>
          </p:txBody>
        </p:sp>
        <p:sp>
          <p:nvSpPr>
            <p:cNvPr id="9" name="Rectangle 8"/>
            <p:cNvSpPr/>
            <p:nvPr/>
          </p:nvSpPr>
          <p:spPr>
            <a:xfrm>
              <a:off x="2028205" y="1857364"/>
              <a:ext cx="7068191" cy="482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991050" y="3226794"/>
              <a:ext cx="7048680" cy="1588"/>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393566" y="284182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66896" y="328251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366896" y="3675580"/>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66896" y="408007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93566" y="4532830"/>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66896" y="4961455"/>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92931" y="5365950"/>
            <a:ext cx="9736726" cy="1763"/>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129868" y="952681"/>
            <a:ext cx="20" cy="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224284" y="1037454"/>
            <a:ext cx="0" cy="53770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762135CA-BFA3-BBCE-17B6-1434A0C9ED2A}"/>
              </a:ext>
            </a:extLst>
          </p:cNvPr>
          <p:cNvSpPr txBox="1">
            <a:spLocks/>
          </p:cNvSpPr>
          <p:nvPr/>
        </p:nvSpPr>
        <p:spPr>
          <a:xfrm>
            <a:off x="0" y="0"/>
            <a:ext cx="12192000" cy="6096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2800" dirty="0">
                <a:latin typeface="Bookman Old Style" panose="02050604050505020204" pitchFamily="18" charset="0"/>
                <a:cs typeface="Calibri" panose="020F0502020204030204" pitchFamily="34" charset="0"/>
              </a:rPr>
              <a:t>File Operations/ File Handling Functions </a:t>
            </a:r>
            <a:endParaRPr lang="en-IN" sz="28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p:nvPr/>
        </p:nvSpPr>
        <p:spPr>
          <a:xfrm>
            <a:off x="2320023" y="2830624"/>
            <a:ext cx="6239556" cy="2246769"/>
          </a:xfrm>
          <a:prstGeom prst="rect">
            <a:avLst/>
          </a:prstGeom>
          <a:noFill/>
        </p:spPr>
        <p:txBody>
          <a:bodyPr wrap="square" rtlCol="0" anchor="t">
            <a:spAutoFit/>
          </a:bodyPr>
          <a:lstStyle/>
          <a:p>
            <a:pPr>
              <a:lnSpc>
                <a:spcPct val="140000"/>
              </a:lnSpc>
            </a:pPr>
            <a:r>
              <a:rPr lang="en-US" sz="2000" dirty="0" err="1"/>
              <a:t>fseek</a:t>
            </a:r>
            <a:r>
              <a:rPr lang="en-US" sz="2000" dirty="0"/>
              <a:t>()		sets the file pointer to given position</a:t>
            </a:r>
          </a:p>
          <a:p>
            <a:pPr>
              <a:lnSpc>
                <a:spcPct val="140000"/>
              </a:lnSpc>
            </a:pPr>
            <a:r>
              <a:rPr lang="en-US" sz="2000" dirty="0" err="1"/>
              <a:t>ftell</a:t>
            </a:r>
            <a:r>
              <a:rPr lang="en-US" sz="2000" dirty="0"/>
              <a:t>()		returns current position</a:t>
            </a:r>
          </a:p>
          <a:p>
            <a:pPr>
              <a:lnSpc>
                <a:spcPct val="140000"/>
              </a:lnSpc>
            </a:pPr>
            <a:r>
              <a:rPr lang="en-US" sz="2000" dirty="0"/>
              <a:t>rewind()		sets the file pointer to the beginning </a:t>
            </a:r>
          </a:p>
          <a:p>
            <a:pPr>
              <a:lnSpc>
                <a:spcPct val="140000"/>
              </a:lnSpc>
            </a:pPr>
            <a:r>
              <a:rPr lang="en-US" sz="2000" dirty="0"/>
              <a:t>		of the file</a:t>
            </a:r>
          </a:p>
          <a:p>
            <a:pPr>
              <a:lnSpc>
                <a:spcPct val="140000"/>
              </a:lnSpc>
            </a:pPr>
            <a:endParaRPr lang="en-US" sz="2000" dirty="0"/>
          </a:p>
        </p:txBody>
      </p:sp>
      <p:sp>
        <p:nvSpPr>
          <p:cNvPr id="9" name="Rectangle 8"/>
          <p:cNvSpPr/>
          <p:nvPr/>
        </p:nvSpPr>
        <p:spPr>
          <a:xfrm>
            <a:off x="1996807" y="2894608"/>
            <a:ext cx="6670961" cy="2022326"/>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1987283" y="3357562"/>
            <a:ext cx="6564624" cy="128"/>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005063" y="3786190"/>
            <a:ext cx="6564624" cy="128"/>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V="1">
            <a:off x="2737121" y="3893085"/>
            <a:ext cx="2049204" cy="2302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756288F-85BF-B2B5-D526-4B6CFF032FA3}"/>
              </a:ext>
            </a:extLst>
          </p:cNvPr>
          <p:cNvSpPr txBox="1">
            <a:spLocks/>
          </p:cNvSpPr>
          <p:nvPr/>
        </p:nvSpPr>
        <p:spPr>
          <a:xfrm>
            <a:off x="0" y="0"/>
            <a:ext cx="12192000" cy="6096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2800" dirty="0">
                <a:latin typeface="Bookman Old Style" panose="02050604050505020204" pitchFamily="18" charset="0"/>
                <a:cs typeface="Calibri" panose="020F0502020204030204" pitchFamily="34" charset="0"/>
              </a:rPr>
              <a:t>File Operations/ File Handling Functions </a:t>
            </a:r>
            <a:endParaRPr lang="en-IN" sz="28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E625-90E3-27E4-DB69-BF8A2CE56775}"/>
              </a:ext>
            </a:extLst>
          </p:cNvPr>
          <p:cNvSpPr>
            <a:spLocks noGrp="1"/>
          </p:cNvSpPr>
          <p:nvPr>
            <p:ph type="title"/>
          </p:nvPr>
        </p:nvSpPr>
        <p:spPr>
          <a:xfrm>
            <a:off x="119336" y="0"/>
            <a:ext cx="10548664"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F1C5ADA9-1519-96F6-FE97-8A3557A71F12}"/>
              </a:ext>
            </a:extLst>
          </p:cNvPr>
          <p:cNvSpPr>
            <a:spLocks noGrp="1"/>
          </p:cNvSpPr>
          <p:nvPr>
            <p:ph idx="1"/>
          </p:nvPr>
        </p:nvSpPr>
        <p:spPr>
          <a:xfrm>
            <a:off x="335360" y="609600"/>
            <a:ext cx="8712968" cy="6248400"/>
          </a:xfrm>
        </p:spPr>
        <p:txBody>
          <a:bodyPr>
            <a:normAutofit lnSpcReduction="10000"/>
          </a:bodyPr>
          <a:lstStyle/>
          <a:p>
            <a:pPr marL="0" indent="0">
              <a:lnSpc>
                <a:spcPct val="107000"/>
              </a:lnSpc>
              <a:spcAft>
                <a:spcPts val="800"/>
              </a:spcAft>
              <a:buNone/>
              <a:defRPr/>
            </a:pPr>
            <a:r>
              <a:rPr lang="en-IN" sz="28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8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a typeface="Calibri" panose="020F0502020204030204" pitchFamily="34" charset="0"/>
              <a:cs typeface="Times New Roman" panose="02020603050405020304" pitchFamily="18" charset="0"/>
            </a:endParaRPr>
          </a:p>
          <a:p>
            <a:pPr>
              <a:lnSpc>
                <a:spcPct val="115000"/>
              </a:lnSpc>
              <a:buFont typeface="Wingdings" panose="05000000000000000000" pitchFamily="2" charset="2"/>
              <a:buChar char="§"/>
              <a:defRPr/>
            </a:pPr>
            <a:r>
              <a:rPr lang="en-IN"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sets the file pointer  at a desired position in a file.</a:t>
            </a:r>
            <a:endParaRPr lang="en-IN" sz="2000" dirty="0">
              <a:ea typeface="Calibri" panose="020F0502020204030204" pitchFamily="34" charset="0"/>
              <a:cs typeface="Times New Roman" panose="02020603050405020304" pitchFamily="18" charset="0"/>
            </a:endParaRPr>
          </a:p>
          <a:p>
            <a:pPr>
              <a:lnSpc>
                <a:spcPct val="115000"/>
              </a:lnSpc>
              <a:buFont typeface="Wingdings" panose="05000000000000000000" pitchFamily="2" charset="2"/>
              <a:buChar char="§"/>
              <a:defRPr/>
            </a:pPr>
            <a:r>
              <a:rPr lang="en-IN"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sets the file position of the stream to the given offset.</a:t>
            </a:r>
            <a:endParaRPr lang="en-IN" sz="2000" dirty="0">
              <a:ea typeface="Calibri" panose="020F0502020204030204" pitchFamily="34" charset="0"/>
              <a:cs typeface="Times New Roman" panose="02020603050405020304" pitchFamily="18" charset="0"/>
            </a:endParaRPr>
          </a:p>
          <a:p>
            <a:pPr>
              <a:lnSpc>
                <a:spcPct val="115000"/>
              </a:lnSpc>
              <a:buFont typeface="Wingdings" panose="05000000000000000000" pitchFamily="2" charset="2"/>
              <a:buChar char="§"/>
              <a:defRPr/>
            </a:pP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This function returns (NULL) if successful, or else it returns a non-zero unsuccessful value.</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Syntax:              </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int </a:t>
            </a:r>
            <a:r>
              <a:rPr lang="en-IN" sz="2000" b="1" dirty="0" err="1">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fseek</a:t>
            </a:r>
            <a:r>
              <a:rPr lang="en-IN" sz="20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(FILE *</a:t>
            </a:r>
            <a:r>
              <a:rPr lang="en-IN" sz="2000" b="1" dirty="0" err="1">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fp</a:t>
            </a:r>
            <a:r>
              <a:rPr lang="en-IN" sz="20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long int offset, int whence);</a:t>
            </a:r>
            <a:endParaRPr lang="en-IN" sz="2000" dirty="0">
              <a:solidFill>
                <a:srgbClr val="FF0000"/>
              </a:solidFill>
              <a:ea typeface="Calibri" panose="020F0502020204030204" pitchFamily="34" charset="0"/>
              <a:cs typeface="Times New Roman" panose="02020603050405020304" pitchFamily="18" charset="0"/>
            </a:endParaRPr>
          </a:p>
          <a:p>
            <a:pPr marL="0" indent="0">
              <a:lnSpc>
                <a:spcPct val="115000"/>
              </a:lnSpc>
              <a:buNone/>
              <a:defRPr/>
            </a:pPr>
            <a:r>
              <a:rPr lang="en-IN" sz="20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Parameters</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This is the pointer to a FILE object that identifies the file.</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offse</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 − This is the number of bytes to (move) offset from whence POINT.</a:t>
            </a:r>
            <a:endParaRPr lang="en-IN" sz="2000" dirty="0">
              <a:ea typeface="Calibri" panose="020F0502020204030204" pitchFamily="34" charset="0"/>
              <a:cs typeface="Times New Roman" panose="02020603050405020304" pitchFamily="18" charset="0"/>
            </a:endParaRPr>
          </a:p>
          <a:p>
            <a:pPr marL="114300" indent="0">
              <a:lnSpc>
                <a:spcPct val="115000"/>
              </a:lnSpc>
              <a:buNone/>
              <a:defRPr/>
            </a:pP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Offset=  -</a:t>
            </a:r>
            <a:r>
              <a:rPr lang="en-IN"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ve</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backward move</a:t>
            </a:r>
            <a:endParaRPr lang="en-IN" sz="2000" dirty="0">
              <a:ea typeface="Calibri" panose="020F0502020204030204" pitchFamily="34" charset="0"/>
              <a:cs typeface="Times New Roman" panose="02020603050405020304" pitchFamily="18" charset="0"/>
            </a:endParaRPr>
          </a:p>
          <a:p>
            <a:pPr marL="114300" indent="0">
              <a:lnSpc>
                <a:spcPct val="115000"/>
              </a:lnSpc>
              <a:buNone/>
              <a:defRPr/>
            </a:pP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ve</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forward move</a:t>
            </a:r>
            <a:endParaRPr lang="en-IN" sz="2000" dirty="0">
              <a:ea typeface="Calibri" panose="020F0502020204030204" pitchFamily="34" charset="0"/>
              <a:cs typeface="Times New Roman" panose="02020603050405020304" pitchFamily="18" charset="0"/>
            </a:endParaRPr>
          </a:p>
          <a:p>
            <a:pPr marL="0" indent="0">
              <a:lnSpc>
                <a:spcPct val="115000"/>
              </a:lnSpc>
              <a:buNone/>
              <a:defRPr/>
            </a:pPr>
            <a:r>
              <a:rPr lang="en-IN" sz="20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whence </a:t>
            </a:r>
            <a:r>
              <a:rPr lang="en-IN"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This is the position from where offset is added. It is specified by one of the following constants</a:t>
            </a:r>
            <a:endParaRPr lang="en-IN" sz="20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endParaRPr lang="en-IN" sz="2000" dirty="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FD77AAA-720B-633C-B9C0-CD0D086F1062}"/>
              </a:ext>
            </a:extLst>
          </p:cNvPr>
          <p:cNvGraphicFramePr>
            <a:graphicFrameLocks noGrp="1"/>
          </p:cNvGraphicFramePr>
          <p:nvPr>
            <p:extLst>
              <p:ext uri="{D42A27DB-BD31-4B8C-83A1-F6EECF244321}">
                <p14:modId xmlns:p14="http://schemas.microsoft.com/office/powerpoint/2010/main" val="2914239351"/>
              </p:ext>
            </p:extLst>
          </p:nvPr>
        </p:nvGraphicFramePr>
        <p:xfrm>
          <a:off x="7076653" y="2564905"/>
          <a:ext cx="4563963" cy="1336040"/>
        </p:xfrm>
        <a:graphic>
          <a:graphicData uri="http://schemas.openxmlformats.org/drawingml/2006/table">
            <a:tbl>
              <a:tblPr firstRow="1" firstCol="1" bandRow="1">
                <a:tableStyleId>{5C22544A-7EE6-4342-B048-85BDC9FD1C3A}</a:tableStyleId>
              </a:tblPr>
              <a:tblGrid>
                <a:gridCol w="509394">
                  <a:extLst>
                    <a:ext uri="{9D8B030D-6E8A-4147-A177-3AD203B41FA5}">
                      <a16:colId xmlns:a16="http://schemas.microsoft.com/office/drawing/2014/main" val="20000"/>
                    </a:ext>
                  </a:extLst>
                </a:gridCol>
                <a:gridCol w="1245920">
                  <a:extLst>
                    <a:ext uri="{9D8B030D-6E8A-4147-A177-3AD203B41FA5}">
                      <a16:colId xmlns:a16="http://schemas.microsoft.com/office/drawing/2014/main" val="20001"/>
                    </a:ext>
                  </a:extLst>
                </a:gridCol>
                <a:gridCol w="1245920">
                  <a:extLst>
                    <a:ext uri="{9D8B030D-6E8A-4147-A177-3AD203B41FA5}">
                      <a16:colId xmlns:a16="http://schemas.microsoft.com/office/drawing/2014/main" val="20002"/>
                    </a:ext>
                  </a:extLst>
                </a:gridCol>
                <a:gridCol w="1562729">
                  <a:extLst>
                    <a:ext uri="{9D8B030D-6E8A-4147-A177-3AD203B41FA5}">
                      <a16:colId xmlns:a16="http://schemas.microsoft.com/office/drawing/2014/main" val="20003"/>
                    </a:ext>
                  </a:extLst>
                </a:gridCol>
              </a:tblGrid>
              <a:tr h="498681">
                <a:tc>
                  <a:txBody>
                    <a:bodyPr/>
                    <a:lstStyle/>
                    <a:p>
                      <a:pPr>
                        <a:lnSpc>
                          <a:spcPct val="115000"/>
                        </a:lnSpc>
                      </a:pPr>
                      <a:r>
                        <a:rPr lang="en-IN" sz="1600">
                          <a:effectLst/>
                        </a:rPr>
                        <a:t>s.No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Whence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Constant value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Meaning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extLst>
                  <a:ext uri="{0D108BD9-81ED-4DB2-BD59-A6C34878D82A}">
                    <a16:rowId xmlns:a16="http://schemas.microsoft.com/office/drawing/2014/main" val="10000"/>
                  </a:ext>
                </a:extLst>
              </a:tr>
              <a:tr h="241818">
                <a:tc>
                  <a:txBody>
                    <a:bodyPr/>
                    <a:lstStyle/>
                    <a:p>
                      <a:pPr>
                        <a:lnSpc>
                          <a:spcPct val="115000"/>
                        </a:lnSpc>
                      </a:pPr>
                      <a:r>
                        <a:rPr lang="en-IN"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dirty="0">
                          <a:effectLst/>
                        </a:rPr>
                        <a:t>SEEK_SET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Beginning of file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extLst>
                  <a:ext uri="{0D108BD9-81ED-4DB2-BD59-A6C34878D82A}">
                    <a16:rowId xmlns:a16="http://schemas.microsoft.com/office/drawing/2014/main" val="10001"/>
                  </a:ext>
                </a:extLst>
              </a:tr>
              <a:tr h="241818">
                <a:tc>
                  <a:txBody>
                    <a:bodyPr/>
                    <a:lstStyle/>
                    <a:p>
                      <a:pPr>
                        <a:lnSpc>
                          <a:spcPct val="115000"/>
                        </a:lnSpc>
                      </a:pPr>
                      <a:r>
                        <a:rPr lang="en-IN" sz="16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SEEK_CUR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dirty="0">
                          <a:effectLst/>
                        </a:rPr>
                        <a:t>Current position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extLst>
                  <a:ext uri="{0D108BD9-81ED-4DB2-BD59-A6C34878D82A}">
                    <a16:rowId xmlns:a16="http://schemas.microsoft.com/office/drawing/2014/main" val="10002"/>
                  </a:ext>
                </a:extLst>
              </a:tr>
              <a:tr h="241818">
                <a:tc>
                  <a:txBody>
                    <a:bodyPr/>
                    <a:lstStyle/>
                    <a:p>
                      <a:pPr>
                        <a:lnSpc>
                          <a:spcPct val="115000"/>
                        </a:lnSpc>
                      </a:pPr>
                      <a:r>
                        <a:rPr lang="en-IN" sz="16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SEEK_END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tc>
                  <a:txBody>
                    <a:bodyPr/>
                    <a:lstStyle/>
                    <a:p>
                      <a:pPr>
                        <a:lnSpc>
                          <a:spcPct val="115000"/>
                        </a:lnSpc>
                      </a:pPr>
                      <a:r>
                        <a:rPr lang="en-IN" sz="1600" dirty="0">
                          <a:effectLst/>
                        </a:rPr>
                        <a:t>End of file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91" marR="68591"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349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D8CA-F24B-8B7B-60D5-9F739F857093}"/>
              </a:ext>
            </a:extLst>
          </p:cNvPr>
          <p:cNvSpPr>
            <a:spLocks noGrp="1"/>
          </p:cNvSpPr>
          <p:nvPr>
            <p:ph type="title"/>
          </p:nvPr>
        </p:nvSpPr>
        <p:spPr>
          <a:xfrm>
            <a:off x="0" y="0"/>
            <a:ext cx="12192000"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 name="Content Placeholder 4">
            <a:extLst>
              <a:ext uri="{FF2B5EF4-FFF2-40B4-BE49-F238E27FC236}">
                <a16:creationId xmlns:a16="http://schemas.microsoft.com/office/drawing/2014/main" id="{8AF44A10-04DF-2409-21F1-FB6AEBF00DB9}"/>
              </a:ext>
            </a:extLst>
          </p:cNvPr>
          <p:cNvSpPr>
            <a:spLocks noGrp="1"/>
          </p:cNvSpPr>
          <p:nvPr>
            <p:ph idx="1"/>
          </p:nvPr>
        </p:nvSpPr>
        <p:spPr>
          <a:xfrm>
            <a:off x="263352" y="609600"/>
            <a:ext cx="10404648" cy="6248400"/>
          </a:xfrm>
        </p:spPr>
        <p:txBody>
          <a:bodyPr>
            <a:normAutofit lnSpcReduction="10000"/>
          </a:bodyPr>
          <a:lstStyle/>
          <a:p>
            <a:pPr marL="0" indent="0">
              <a:lnSpc>
                <a:spcPct val="107000"/>
              </a:lnSpc>
              <a:spcAft>
                <a:spcPts val="800"/>
              </a:spcAft>
              <a:buNone/>
              <a:defRPr/>
            </a:pPr>
            <a:r>
              <a:rPr lang="en-IN" sz="24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Example:</a:t>
            </a: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(fp,10,SEEK_SET)     OR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(fp,7,0)</a:t>
            </a:r>
            <a:endParaRPr lang="en-IN" sz="2400" dirty="0">
              <a:ea typeface="Calibri" panose="020F0502020204030204" pitchFamily="34" charset="0"/>
              <a:cs typeface="Times New Roman" panose="02020603050405020304" pitchFamily="18" charset="0"/>
            </a:endParaRPr>
          </a:p>
          <a:p>
            <a:pPr marL="647700" indent="0">
              <a:lnSpc>
                <a:spcPct val="107000"/>
              </a:lnSpc>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marL="64770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offset=10,  whence=SEEK_SET / 0</a:t>
            </a:r>
            <a:endParaRPr lang="en-IN" sz="2400" dirty="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sets the file position at 10</a:t>
            </a:r>
            <a:r>
              <a:rPr lang="en-IN" sz="24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a:t>
            </a:r>
            <a:r>
              <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position from the beginning of the file.</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(fp,-5,SEEK_CUR)     OR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(fp,-2,1)</a:t>
            </a:r>
            <a:endParaRPr lang="en-IN" sz="2400" dirty="0">
              <a:ea typeface="Calibri" panose="020F0502020204030204" pitchFamily="34" charset="0"/>
              <a:cs typeface="Times New Roman" panose="02020603050405020304" pitchFamily="18" charset="0"/>
            </a:endParaRPr>
          </a:p>
          <a:p>
            <a:pPr marL="647700" indent="0">
              <a:lnSpc>
                <a:spcPct val="107000"/>
              </a:lnSpc>
              <a:buNone/>
              <a:defRPr/>
            </a:pPr>
            <a:r>
              <a:rPr lang="en-IN" sz="2400" dirty="0">
                <a:solidFill>
                  <a:srgbClr val="0D0D0D"/>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marL="64770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offset=-5, whence= SEEK_CUR/1</a:t>
            </a:r>
            <a:endParaRPr lang="en-IN" sz="2400" dirty="0">
              <a:ea typeface="Calibri" panose="020F0502020204030204" pitchFamily="34" charset="0"/>
              <a:cs typeface="Times New Roman" panose="02020603050405020304" pitchFamily="18" charset="0"/>
            </a:endParaRPr>
          </a:p>
          <a:p>
            <a:pPr marL="41910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file position moved back to 5 bytes towards left from the current position of the file.</a:t>
            </a:r>
            <a:endParaRPr lang="en-IN" sz="2400" dirty="0">
              <a:ea typeface="Calibri" panose="020F0502020204030204" pitchFamily="34" charset="0"/>
              <a:cs typeface="Times New Roman" panose="02020603050405020304" pitchFamily="18" charset="0"/>
            </a:endParaRPr>
          </a:p>
          <a:p>
            <a:pPr marL="0" indent="0">
              <a:lnSpc>
                <a:spcPct val="107000"/>
              </a:lnSpc>
              <a:buNone/>
              <a:defRPr/>
            </a:pP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(fp,-3,SEEK_END)   or  </a:t>
            </a:r>
            <a:r>
              <a:rPr lang="en-IN"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fseek</a:t>
            </a:r>
            <a:r>
              <a:rPr lang="en-IN"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(fp,-3,2)</a:t>
            </a:r>
            <a:endParaRPr lang="en-IN" sz="2400" dirty="0">
              <a:ea typeface="Calibri" panose="020F0502020204030204" pitchFamily="34" charset="0"/>
              <a:cs typeface="Times New Roman" panose="02020603050405020304" pitchFamily="18" charset="0"/>
            </a:endParaRPr>
          </a:p>
          <a:p>
            <a:pPr marL="64770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a typeface="Calibri" panose="020F0502020204030204" pitchFamily="34" charset="0"/>
              <a:cs typeface="Times New Roman" panose="02020603050405020304" pitchFamily="18" charset="0"/>
            </a:endParaRPr>
          </a:p>
          <a:p>
            <a:pPr marL="419100" indent="0">
              <a:lnSpc>
                <a:spcPct val="107000"/>
              </a:lnSpc>
              <a:spcAft>
                <a:spcPts val="800"/>
              </a:spcAft>
              <a:buNone/>
              <a:defRPr/>
            </a:pPr>
            <a:r>
              <a:rPr lang="en-IN"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file position moved back to 3 bytes towards left from the End of the file.</a:t>
            </a: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28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07368" y="0"/>
            <a:ext cx="11136326" cy="784830"/>
          </a:xfrm>
          <a:prstGeom prst="rect">
            <a:avLst/>
          </a:prstGeom>
          <a:noFill/>
        </p:spPr>
        <p:txBody>
          <a:bodyPr wrap="square" rtlCol="0">
            <a:spAutoFit/>
          </a:bodyPr>
          <a:lstStyle/>
          <a:p>
            <a:r>
              <a:rPr lang="en-US" sz="4500" b="1" dirty="0">
                <a:latin typeface="Nunito Sans" panose="00000500000000000000" pitchFamily="2" charset="0"/>
              </a:rPr>
              <a:t>Program</a:t>
            </a:r>
          </a:p>
        </p:txBody>
      </p:sp>
      <p:pic>
        <p:nvPicPr>
          <p:cNvPr id="8" name="Picture 7"/>
          <p:cNvPicPr>
            <a:picLocks noChangeAspect="1"/>
          </p:cNvPicPr>
          <p:nvPr/>
        </p:nvPicPr>
        <p:blipFill>
          <a:blip r:embed="rId3"/>
          <a:stretch>
            <a:fillRect/>
          </a:stretch>
        </p:blipFill>
        <p:spPr>
          <a:xfrm>
            <a:off x="407368" y="1052736"/>
            <a:ext cx="6000792" cy="4560021"/>
          </a:xfrm>
          <a:prstGeom prst="rect">
            <a:avLst/>
          </a:prstGeom>
        </p:spPr>
      </p:pic>
    </p:spTree>
    <p:extLst>
      <p:ext uri="{BB962C8B-B14F-4D97-AF65-F5344CB8AC3E}">
        <p14:creationId xmlns:p14="http://schemas.microsoft.com/office/powerpoint/2010/main" val="231293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B6B0-2B63-6162-41C4-932C35A78E18}"/>
              </a:ext>
            </a:extLst>
          </p:cNvPr>
          <p:cNvSpPr>
            <a:spLocks noGrp="1"/>
          </p:cNvSpPr>
          <p:nvPr>
            <p:ph type="title"/>
          </p:nvPr>
        </p:nvSpPr>
        <p:spPr>
          <a:xfrm>
            <a:off x="0" y="0"/>
            <a:ext cx="12072664"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35843" name="Content Placeholder 4">
            <a:extLst>
              <a:ext uri="{FF2B5EF4-FFF2-40B4-BE49-F238E27FC236}">
                <a16:creationId xmlns:a16="http://schemas.microsoft.com/office/drawing/2014/main" id="{3F807176-6FCB-0503-A866-26E7E4D3D2D8}"/>
              </a:ext>
            </a:extLst>
          </p:cNvPr>
          <p:cNvSpPr>
            <a:spLocks noGrp="1"/>
          </p:cNvSpPr>
          <p:nvPr>
            <p:ph idx="1"/>
          </p:nvPr>
        </p:nvSpPr>
        <p:spPr>
          <a:xfrm>
            <a:off x="119336" y="609600"/>
            <a:ext cx="5832648" cy="6248400"/>
          </a:xfrm>
          <a:ln>
            <a:solidFill>
              <a:schemeClr val="accent1"/>
            </a:solidFill>
          </a:ln>
        </p:spPr>
        <p:txBody>
          <a:bodyPr>
            <a:normAutofit/>
          </a:bodyPr>
          <a:lstStyle/>
          <a:p>
            <a:pPr marL="0" indent="0">
              <a:lnSpc>
                <a:spcPct val="107000"/>
              </a:lnSpc>
              <a:spcAft>
                <a:spcPts val="800"/>
              </a:spcAft>
              <a:buNone/>
            </a:pPr>
            <a:r>
              <a:rPr lang="en-IN" altLang="en-US" sz="28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fgetc</a:t>
            </a:r>
            <a:r>
              <a:rPr lang="en-IN" altLang="en-US" sz="28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reading a file</a:t>
            </a:r>
            <a:endParaRPr lang="en-IN" altLang="en-US" sz="2800" dirty="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It's used to </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read single character from a file </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that has been opened in read(r) mode by </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fopen</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a:t>
            </a:r>
            <a:endParaRPr lang="en-IN" altLang="en-US" sz="2400" dirty="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altLang="en-US" sz="2400" dirty="0" err="1">
                <a:solidFill>
                  <a:srgbClr val="0D0D0D"/>
                </a:solidFill>
                <a:latin typeface="Times New Roman" panose="02020603050405020304" pitchFamily="18" charset="0"/>
                <a:ea typeface="Calibri" panose="020F0502020204030204" pitchFamily="34" charset="0"/>
                <a:cs typeface="Symbol" panose="05050102010706020507" pitchFamily="18" charset="2"/>
              </a:rPr>
              <a:t>getc</a:t>
            </a:r>
            <a:r>
              <a:rPr lang="en-IN" altLang="en-US" sz="2400" dirty="0">
                <a:solidFill>
                  <a:srgbClr val="0D0D0D"/>
                </a:solidFill>
                <a:latin typeface="Times New Roman" panose="02020603050405020304" pitchFamily="18" charset="0"/>
                <a:ea typeface="Calibri" panose="020F0502020204030204" pitchFamily="34" charset="0"/>
                <a:cs typeface="Symbol" panose="05050102010706020507" pitchFamily="18" charset="2"/>
              </a:rPr>
              <a:t>() function returns next requested object from the file stream on success.</a:t>
            </a:r>
            <a:endParaRPr lang="en-IN" altLang="en-US" sz="2400" dirty="0">
              <a:ea typeface="Calibri" panose="020F0502020204030204" pitchFamily="34" charset="0"/>
              <a:cs typeface="Symbol" panose="05050102010706020507" pitchFamily="18" charset="2"/>
            </a:endParaRPr>
          </a:p>
          <a:p>
            <a:pPr marL="0" indent="0">
              <a:lnSpc>
                <a:spcPct val="107000"/>
              </a:lnSpc>
              <a:spcAft>
                <a:spcPts val="800"/>
              </a:spcAft>
              <a:buNone/>
            </a:pP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Syntax:     i</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nt    </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fgetc</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filepointer</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400" dirty="0">
                <a:solidFill>
                  <a:srgbClr val="2F5496"/>
                </a:solidFill>
                <a:latin typeface="Times New Roman" panose="02020603050405020304" pitchFamily="18" charset="0"/>
                <a:ea typeface="Calibri" panose="020F0502020204030204" pitchFamily="34" charset="0"/>
                <a:cs typeface="Times New Roman" panose="02020603050405020304" pitchFamily="18" charset="0"/>
              </a:rPr>
              <a:t>H</a:t>
            </a:r>
            <a:r>
              <a:rPr lang="en-IN" altLang="en-US" sz="2400" u="sng"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a:t>
            </a:r>
            <a:r>
              <a:rPr lang="en-IN" alt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llo</a:t>
            </a:r>
            <a:endParaRPr lang="en-IN" altLang="en-US" sz="2400"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Example:     FILE *</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400"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fgetc</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400" dirty="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6F8F56E-6ED5-38B7-A032-491CF95B8272}"/>
              </a:ext>
            </a:extLst>
          </p:cNvPr>
          <p:cNvSpPr txBox="1"/>
          <p:nvPr/>
        </p:nvSpPr>
        <p:spPr>
          <a:xfrm>
            <a:off x="6096000" y="642516"/>
            <a:ext cx="6096000" cy="4669355"/>
          </a:xfrm>
          <a:prstGeom prst="rect">
            <a:avLst/>
          </a:prstGeom>
          <a:noFill/>
          <a:ln>
            <a:solidFill>
              <a:schemeClr val="accent1"/>
            </a:solidFill>
          </a:ln>
        </p:spPr>
        <p:txBody>
          <a:bodyPr wrap="square">
            <a:spAutoFit/>
          </a:bodyPr>
          <a:lstStyle/>
          <a:p>
            <a:pPr marL="0" indent="0">
              <a:lnSpc>
                <a:spcPct val="107000"/>
              </a:lnSpc>
              <a:spcAft>
                <a:spcPts val="800"/>
              </a:spcAft>
              <a:buNone/>
            </a:pPr>
            <a:r>
              <a:rPr lang="en-IN" altLang="en-US" sz="32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fputc</a:t>
            </a:r>
            <a:r>
              <a:rPr lang="en-IN" altLang="en-US" sz="32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writing to file</a:t>
            </a:r>
            <a:endParaRPr lang="en-IN" altLang="en-US" sz="3200" dirty="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
            </a:pP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It is used to </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write a character </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to the file. </a:t>
            </a:r>
            <a:endParaRPr lang="en-IN" altLang="en-US" sz="2400"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This function is used for writing a single character in a stream along with that it moves forward the indicator's position.</a:t>
            </a:r>
            <a:endParaRPr lang="en-IN" altLang="en-US" sz="2400"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t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Syntax:</a:t>
            </a:r>
            <a:r>
              <a:rPr lang="en-IN"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int </a:t>
            </a:r>
            <a:r>
              <a:rPr lang="en-IN"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fputc</a:t>
            </a:r>
            <a:r>
              <a:rPr lang="en-IN"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400" dirty="0">
                <a:solidFill>
                  <a:srgbClr val="6FAC47"/>
                </a:solidFill>
                <a:latin typeface="Times New Roman" panose="02020603050405020304" pitchFamily="18" charset="0"/>
                <a:ea typeface="Calibri" panose="020F0502020204030204" pitchFamily="34" charset="0"/>
                <a:cs typeface="Times New Roman" panose="02020603050405020304" pitchFamily="18" charset="0"/>
              </a:rPr>
              <a:t>char </a:t>
            </a:r>
            <a:r>
              <a:rPr lang="en-IN" altLang="en-US" sz="2400" dirty="0" err="1">
                <a:solidFill>
                  <a:srgbClr val="6FAC47"/>
                </a:solidFill>
                <a:latin typeface="Times New Roman" panose="02020603050405020304" pitchFamily="18" charset="0"/>
                <a:ea typeface="Calibri" panose="020F0502020204030204" pitchFamily="34" charset="0"/>
                <a:cs typeface="Times New Roman" panose="02020603050405020304" pitchFamily="18" charset="0"/>
              </a:rPr>
              <a:t>ch</a:t>
            </a:r>
            <a:r>
              <a:rPr lang="en-IN"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400" dirty="0">
                <a:solidFill>
                  <a:srgbClr val="4471C4"/>
                </a:solidFill>
                <a:latin typeface="Times New Roman" panose="02020603050405020304" pitchFamily="18" charset="0"/>
                <a:ea typeface="Calibri" panose="020F0502020204030204" pitchFamily="34" charset="0"/>
                <a:cs typeface="Times New Roman" panose="02020603050405020304" pitchFamily="18" charset="0"/>
              </a:rPr>
              <a:t>FILE *</a:t>
            </a:r>
            <a:r>
              <a:rPr lang="en-IN" altLang="en-US" sz="2400" dirty="0" err="1">
                <a:solidFill>
                  <a:srgbClr val="4471C4"/>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Example:</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FILE *</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400"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char </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ch</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a:t>
            </a:r>
          </a:p>
          <a:p>
            <a:pPr marL="0" indent="0">
              <a:lnSpc>
                <a:spcPct val="107000"/>
              </a:lnSpc>
              <a:spcAft>
                <a:spcPts val="800"/>
              </a:spcAft>
              <a:buNone/>
            </a:pP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fputc</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altLang="en-US" sz="2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ch,fp</a:t>
            </a:r>
            <a:r>
              <a:rPr lang="en-IN" alt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value of </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ch</a:t>
            </a:r>
            <a:r>
              <a:rPr lang="en-IN" altLang="en-US" sz="24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is copied into file which is pointed by </a:t>
            </a:r>
            <a:r>
              <a:rPr lang="en-IN" altLang="en-US" sz="24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endParaRPr lang="en-IN" altLang="en-US" sz="2400" dirty="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CF1A-DC9E-EEC0-946C-8D351BA10A1D}"/>
              </a:ext>
            </a:extLst>
          </p:cNvPr>
          <p:cNvSpPr>
            <a:spLocks noGrp="1"/>
          </p:cNvSpPr>
          <p:nvPr>
            <p:ph type="title"/>
          </p:nvPr>
        </p:nvSpPr>
        <p:spPr>
          <a:xfrm>
            <a:off x="0" y="0"/>
            <a:ext cx="12072664"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36867" name="Content Placeholder 4">
            <a:extLst>
              <a:ext uri="{FF2B5EF4-FFF2-40B4-BE49-F238E27FC236}">
                <a16:creationId xmlns:a16="http://schemas.microsoft.com/office/drawing/2014/main" id="{AE14962E-C824-9362-F633-F8292D13C765}"/>
              </a:ext>
            </a:extLst>
          </p:cNvPr>
          <p:cNvSpPr>
            <a:spLocks noGrp="1"/>
          </p:cNvSpPr>
          <p:nvPr>
            <p:ph idx="1"/>
          </p:nvPr>
        </p:nvSpPr>
        <p:spPr>
          <a:xfrm>
            <a:off x="119336" y="609600"/>
            <a:ext cx="5112568" cy="6248400"/>
          </a:xfrm>
        </p:spPr>
        <p:txBody>
          <a:bodyPr/>
          <a:lstStyle/>
          <a:p>
            <a:pPr marL="0" indent="0">
              <a:lnSpc>
                <a:spcPct val="107000"/>
              </a:lnSpc>
              <a:spcBef>
                <a:spcPct val="0"/>
              </a:spcBef>
              <a:spcAft>
                <a:spcPts val="800"/>
              </a:spcAft>
              <a:buNone/>
            </a:pPr>
            <a:r>
              <a:rPr lang="en-IN" altLang="en-US" sz="1800" b="1" dirty="0">
                <a:ea typeface="Calibri" panose="020F0502020204030204" pitchFamily="34" charset="0"/>
                <a:cs typeface="Times New Roman" panose="02020603050405020304" pitchFamily="18" charset="0"/>
              </a:rPr>
              <a:t>//Program to write single character to a file</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#include &lt;</a:t>
            </a:r>
            <a:r>
              <a:rPr lang="en-IN" altLang="en-US" sz="1800" dirty="0" err="1">
                <a:ea typeface="Calibri" panose="020F0502020204030204" pitchFamily="34" charset="0"/>
                <a:cs typeface="Times New Roman" panose="02020603050405020304" pitchFamily="18" charset="0"/>
              </a:rPr>
              <a:t>stdio.h</a:t>
            </a:r>
            <a:r>
              <a:rPr lang="en-IN" altLang="en-US" sz="1800" dirty="0">
                <a:ea typeface="Calibri" panose="020F0502020204030204" pitchFamily="34" charset="0"/>
                <a:cs typeface="Times New Roman" panose="02020603050405020304" pitchFamily="18" charset="0"/>
              </a:rPr>
              <a:t>&gt;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main(){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   FILE *</a:t>
            </a:r>
            <a:r>
              <a:rPr lang="en-IN" altLang="en-US" sz="1800" dirty="0" err="1">
                <a:ea typeface="Calibri" panose="020F0502020204030204" pitchFamily="34" charset="0"/>
                <a:cs typeface="Times New Roman" panose="02020603050405020304" pitchFamily="18" charset="0"/>
              </a:rPr>
              <a:t>fp</a:t>
            </a:r>
            <a:r>
              <a:rPr lang="en-IN" altLang="en-US" sz="1800" dirty="0">
                <a:ea typeface="Calibri" panose="020F0502020204030204" pitchFamily="34" charset="0"/>
                <a:cs typeface="Times New Roman" panose="02020603050405020304" pitchFamily="18" charset="0"/>
              </a:rPr>
              <a:t>;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   </a:t>
            </a:r>
            <a:r>
              <a:rPr lang="en-IN" altLang="en-US" sz="1800" dirty="0" err="1">
                <a:ea typeface="Calibri" panose="020F0502020204030204" pitchFamily="34" charset="0"/>
                <a:cs typeface="Times New Roman" panose="02020603050405020304" pitchFamily="18" charset="0"/>
              </a:rPr>
              <a:t>fp</a:t>
            </a:r>
            <a:r>
              <a:rPr lang="en-IN" altLang="en-US" sz="1800" dirty="0">
                <a:ea typeface="Calibri" panose="020F0502020204030204" pitchFamily="34" charset="0"/>
                <a:cs typeface="Times New Roman" panose="02020603050405020304" pitchFamily="18" charset="0"/>
              </a:rPr>
              <a:t> = </a:t>
            </a:r>
            <a:r>
              <a:rPr lang="en-IN" altLang="en-US" sz="1800" dirty="0" err="1">
                <a:ea typeface="Calibri" panose="020F0502020204030204" pitchFamily="34" charset="0"/>
                <a:cs typeface="Times New Roman" panose="02020603050405020304" pitchFamily="18" charset="0"/>
              </a:rPr>
              <a:t>fopen</a:t>
            </a:r>
            <a:r>
              <a:rPr lang="en-IN" altLang="en-US" sz="1800" dirty="0">
                <a:ea typeface="Calibri" panose="020F0502020204030204" pitchFamily="34" charset="0"/>
                <a:cs typeface="Times New Roman" panose="02020603050405020304" pitchFamily="18" charset="0"/>
              </a:rPr>
              <a:t>("file1.txt", "w");//opening file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   </a:t>
            </a:r>
            <a:r>
              <a:rPr lang="en-IN" altLang="en-US" sz="1800" b="1" dirty="0" err="1">
                <a:ea typeface="Calibri" panose="020F0502020204030204" pitchFamily="34" charset="0"/>
                <a:cs typeface="Times New Roman" panose="02020603050405020304" pitchFamily="18" charset="0"/>
              </a:rPr>
              <a:t>fputc</a:t>
            </a:r>
            <a:r>
              <a:rPr lang="en-IN" altLang="en-US" sz="1800" b="1" dirty="0">
                <a:ea typeface="Calibri" panose="020F0502020204030204" pitchFamily="34" charset="0"/>
                <a:cs typeface="Times New Roman" panose="02020603050405020304" pitchFamily="18" charset="0"/>
              </a:rPr>
              <a:t>('a',</a:t>
            </a:r>
            <a:r>
              <a:rPr lang="en-IN" altLang="en-US" sz="1800" b="1" dirty="0" err="1">
                <a:ea typeface="Calibri" panose="020F0502020204030204" pitchFamily="34" charset="0"/>
                <a:cs typeface="Times New Roman" panose="02020603050405020304" pitchFamily="18" charset="0"/>
              </a:rPr>
              <a:t>fp</a:t>
            </a:r>
            <a:r>
              <a:rPr lang="en-IN" altLang="en-US" sz="1800" b="1" dirty="0">
                <a:ea typeface="Calibri" panose="020F0502020204030204" pitchFamily="34" charset="0"/>
                <a:cs typeface="Times New Roman" panose="02020603050405020304" pitchFamily="18" charset="0"/>
              </a:rPr>
              <a:t>);//</a:t>
            </a:r>
            <a:r>
              <a:rPr lang="en-IN" altLang="en-US" sz="1800" dirty="0">
                <a:ea typeface="Calibri" panose="020F0502020204030204" pitchFamily="34" charset="0"/>
                <a:cs typeface="Times New Roman" panose="02020603050405020304" pitchFamily="18" charset="0"/>
              </a:rPr>
              <a:t>writing single character into file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   </a:t>
            </a:r>
            <a:r>
              <a:rPr lang="en-IN" altLang="en-US" sz="1800" dirty="0" err="1">
                <a:ea typeface="Calibri" panose="020F0502020204030204" pitchFamily="34" charset="0"/>
                <a:cs typeface="Times New Roman" panose="02020603050405020304" pitchFamily="18" charset="0"/>
              </a:rPr>
              <a:t>fclose</a:t>
            </a:r>
            <a:r>
              <a:rPr lang="en-IN" altLang="en-US" sz="1800" dirty="0">
                <a:ea typeface="Calibri" panose="020F0502020204030204" pitchFamily="34" charset="0"/>
                <a:cs typeface="Times New Roman" panose="02020603050405020304" pitchFamily="18" charset="0"/>
              </a:rPr>
              <a:t>(</a:t>
            </a:r>
            <a:r>
              <a:rPr lang="en-IN" altLang="en-US" sz="1800" dirty="0" err="1">
                <a:ea typeface="Calibri" panose="020F0502020204030204" pitchFamily="34" charset="0"/>
                <a:cs typeface="Times New Roman" panose="02020603050405020304" pitchFamily="18" charset="0"/>
              </a:rPr>
              <a:t>fp</a:t>
            </a:r>
            <a:r>
              <a:rPr lang="en-IN" altLang="en-US" sz="1800" dirty="0">
                <a:ea typeface="Calibri" panose="020F0502020204030204" pitchFamily="34" charset="0"/>
                <a:cs typeface="Times New Roman" panose="02020603050405020304" pitchFamily="18" charset="0"/>
              </a:rPr>
              <a:t>);//closing file  </a:t>
            </a:r>
          </a:p>
          <a:p>
            <a:pPr marL="0" indent="0">
              <a:lnSpc>
                <a:spcPct val="107000"/>
              </a:lnSpc>
              <a:spcBef>
                <a:spcPct val="0"/>
              </a:spcBef>
              <a:spcAft>
                <a:spcPts val="800"/>
              </a:spcAft>
              <a:buNone/>
            </a:pPr>
            <a:r>
              <a:rPr lang="en-IN" altLang="en-US" sz="1800" dirty="0">
                <a:ea typeface="Calibri" panose="020F0502020204030204" pitchFamily="34" charset="0"/>
                <a:cs typeface="Times New Roman" panose="02020603050405020304" pitchFamily="18" charset="0"/>
              </a:rPr>
              <a:t>} </a:t>
            </a:r>
          </a:p>
          <a:p>
            <a:pPr marL="0" indent="0">
              <a:lnSpc>
                <a:spcPct val="107000"/>
              </a:lnSpc>
              <a:spcBef>
                <a:spcPct val="0"/>
              </a:spcBef>
              <a:spcAft>
                <a:spcPts val="800"/>
              </a:spcAft>
              <a:buNone/>
            </a:pPr>
            <a:r>
              <a:rPr lang="en-IN" altLang="en-US" sz="1800" dirty="0" err="1">
                <a:ea typeface="Calibri" panose="020F0502020204030204" pitchFamily="34" charset="0"/>
                <a:cs typeface="Times New Roman" panose="02020603050405020304" pitchFamily="18" charset="0"/>
              </a:rPr>
              <a:t>Ouput</a:t>
            </a:r>
            <a:r>
              <a:rPr lang="en-IN" altLang="en-US" sz="1800" dirty="0">
                <a:ea typeface="Calibri" panose="020F0502020204030204" pitchFamily="34" charset="0"/>
                <a:cs typeface="Times New Roman" panose="02020603050405020304" pitchFamily="18" charset="0"/>
              </a:rPr>
              <a:t>: a</a:t>
            </a:r>
          </a:p>
        </p:txBody>
      </p:sp>
      <p:sp>
        <p:nvSpPr>
          <p:cNvPr id="3" name="Content Placeholder 4">
            <a:extLst>
              <a:ext uri="{FF2B5EF4-FFF2-40B4-BE49-F238E27FC236}">
                <a16:creationId xmlns:a16="http://schemas.microsoft.com/office/drawing/2014/main" id="{71CD5E0E-036B-F280-6946-574366352DA9}"/>
              </a:ext>
            </a:extLst>
          </p:cNvPr>
          <p:cNvSpPr txBox="1">
            <a:spLocks/>
          </p:cNvSpPr>
          <p:nvPr/>
        </p:nvSpPr>
        <p:spPr>
          <a:xfrm>
            <a:off x="6384032" y="620688"/>
            <a:ext cx="4927848"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IN" altLang="en-US" sz="1800" dirty="0">
                <a:solidFill>
                  <a:srgbClr val="0000FF"/>
                </a:solidFill>
                <a:latin typeface="inter-regular"/>
              </a:rPr>
              <a:t>//program to read single character from a file</a:t>
            </a:r>
          </a:p>
          <a:p>
            <a:pPr marL="0" indent="0" algn="just">
              <a:buFont typeface="Arial" pitchFamily="34" charset="0"/>
              <a:buNone/>
            </a:pPr>
            <a:r>
              <a:rPr lang="en-IN" altLang="en-US" sz="1800" dirty="0">
                <a:solidFill>
                  <a:srgbClr val="0000FF"/>
                </a:solidFill>
                <a:latin typeface="inter-regular"/>
              </a:rPr>
              <a:t>#include&lt;stdio.h&gt;</a:t>
            </a:r>
            <a:r>
              <a:rPr lang="en-IN" altLang="en-US" sz="1800" dirty="0">
                <a:solidFill>
                  <a:srgbClr val="000000"/>
                </a:solidFill>
                <a:latin typeface="inter-regular"/>
              </a:rPr>
              <a:t>  </a:t>
            </a:r>
          </a:p>
          <a:p>
            <a:pPr marL="0" indent="0" algn="just">
              <a:buFont typeface="Arial" pitchFamily="34" charset="0"/>
              <a:buNone/>
            </a:pPr>
            <a:r>
              <a:rPr lang="en-IN" altLang="en-US" sz="1800" dirty="0">
                <a:solidFill>
                  <a:srgbClr val="0000FF"/>
                </a:solidFill>
                <a:latin typeface="inter-regular"/>
              </a:rPr>
              <a:t>#include&lt;conio.h&gt;</a:t>
            </a:r>
            <a:r>
              <a:rPr lang="en-IN" altLang="en-US" sz="1800" dirty="0">
                <a:solidFill>
                  <a:srgbClr val="000000"/>
                </a:solidFill>
                <a:latin typeface="inter-regular"/>
              </a:rPr>
              <a:t>  </a:t>
            </a:r>
          </a:p>
          <a:p>
            <a:pPr marL="0" indent="0" algn="just">
              <a:buFont typeface="Arial" pitchFamily="34" charset="0"/>
              <a:buNone/>
            </a:pPr>
            <a:r>
              <a:rPr lang="en-IN" altLang="en-US" sz="1800" b="1" dirty="0">
                <a:solidFill>
                  <a:srgbClr val="006699"/>
                </a:solidFill>
                <a:latin typeface="inter-regular"/>
              </a:rPr>
              <a:t>int</a:t>
            </a:r>
            <a:r>
              <a:rPr lang="en-IN" altLang="en-US" sz="1800" dirty="0">
                <a:solidFill>
                  <a:srgbClr val="000000"/>
                </a:solidFill>
                <a:latin typeface="inter-regular"/>
              </a:rPr>
              <a:t> main(){  </a:t>
            </a:r>
          </a:p>
          <a:p>
            <a:pPr marL="0" indent="0" algn="just">
              <a:buFont typeface="Arial" pitchFamily="34" charset="0"/>
              <a:buNone/>
            </a:pPr>
            <a:r>
              <a:rPr lang="en-IN" altLang="en-US" sz="1800" b="1" dirty="0">
                <a:solidFill>
                  <a:srgbClr val="2E8B57"/>
                </a:solidFill>
                <a:latin typeface="inter-regular"/>
              </a:rPr>
              <a:t>FILE</a:t>
            </a:r>
            <a:r>
              <a:rPr lang="en-IN" altLang="en-US" sz="1800" dirty="0">
                <a:solidFill>
                  <a:srgbClr val="000000"/>
                </a:solidFill>
                <a:latin typeface="inter-regular"/>
              </a:rPr>
              <a:t> *</a:t>
            </a:r>
            <a:r>
              <a:rPr lang="en-IN" altLang="en-US" sz="1800" dirty="0" err="1">
                <a:solidFill>
                  <a:srgbClr val="000000"/>
                </a:solidFill>
                <a:latin typeface="inter-regular"/>
              </a:rPr>
              <a:t>fp</a:t>
            </a:r>
            <a:r>
              <a:rPr lang="en-IN" altLang="en-US" sz="1800" dirty="0">
                <a:solidFill>
                  <a:srgbClr val="000000"/>
                </a:solidFill>
                <a:latin typeface="inter-regular"/>
              </a:rPr>
              <a:t>;  </a:t>
            </a:r>
          </a:p>
          <a:p>
            <a:pPr marL="0" indent="0" algn="just">
              <a:buFont typeface="Arial" pitchFamily="34" charset="0"/>
              <a:buNone/>
            </a:pPr>
            <a:r>
              <a:rPr lang="en-IN" altLang="en-US" sz="1800" b="1" dirty="0">
                <a:solidFill>
                  <a:srgbClr val="2E8B57"/>
                </a:solidFill>
                <a:latin typeface="inter-regular"/>
              </a:rPr>
              <a:t>char</a:t>
            </a:r>
            <a:r>
              <a:rPr lang="en-IN" altLang="en-US" sz="1800" dirty="0">
                <a:solidFill>
                  <a:srgbClr val="000000"/>
                </a:solidFill>
                <a:latin typeface="inter-regular"/>
              </a:rPr>
              <a:t> c;  </a:t>
            </a:r>
          </a:p>
          <a:p>
            <a:pPr marL="0" indent="0" algn="just">
              <a:buFont typeface="Arial" pitchFamily="34" charset="0"/>
              <a:buNone/>
            </a:pPr>
            <a:r>
              <a:rPr lang="en-IN" altLang="en-US" sz="1800" dirty="0" err="1">
                <a:solidFill>
                  <a:srgbClr val="000000"/>
                </a:solidFill>
                <a:latin typeface="inter-regular"/>
              </a:rPr>
              <a:t>fp</a:t>
            </a:r>
            <a:r>
              <a:rPr lang="en-IN" altLang="en-US" sz="1800" dirty="0">
                <a:solidFill>
                  <a:srgbClr val="000000"/>
                </a:solidFill>
                <a:latin typeface="inter-regular"/>
              </a:rPr>
              <a:t>=</a:t>
            </a:r>
            <a:r>
              <a:rPr lang="en-IN" altLang="en-US" sz="1800" dirty="0" err="1">
                <a:solidFill>
                  <a:srgbClr val="000000"/>
                </a:solidFill>
                <a:latin typeface="inter-regular"/>
              </a:rPr>
              <a:t>fopen</a:t>
            </a:r>
            <a:r>
              <a:rPr lang="en-IN" altLang="en-US" sz="1800" dirty="0">
                <a:solidFill>
                  <a:srgbClr val="000000"/>
                </a:solidFill>
                <a:latin typeface="inter-regular"/>
              </a:rPr>
              <a:t>(</a:t>
            </a:r>
            <a:r>
              <a:rPr lang="en-IN" altLang="en-US" sz="1800" dirty="0">
                <a:solidFill>
                  <a:srgbClr val="0000FF"/>
                </a:solidFill>
                <a:latin typeface="inter-regular"/>
              </a:rPr>
              <a:t>"</a:t>
            </a:r>
            <a:r>
              <a:rPr lang="en-IN" altLang="en-US" sz="1800" dirty="0" err="1">
                <a:solidFill>
                  <a:srgbClr val="0000FF"/>
                </a:solidFill>
                <a:latin typeface="inter-regular"/>
              </a:rPr>
              <a:t>myfile.txt"</a:t>
            </a:r>
            <a:r>
              <a:rPr lang="en-IN" altLang="en-US" sz="1800" dirty="0" err="1">
                <a:solidFill>
                  <a:srgbClr val="000000"/>
                </a:solidFill>
                <a:latin typeface="inter-regular"/>
              </a:rPr>
              <a:t>,</a:t>
            </a:r>
            <a:r>
              <a:rPr lang="en-IN" altLang="en-US" sz="1800" dirty="0" err="1">
                <a:solidFill>
                  <a:srgbClr val="0000FF"/>
                </a:solidFill>
                <a:latin typeface="inter-regular"/>
              </a:rPr>
              <a:t>"r</a:t>
            </a:r>
            <a:r>
              <a:rPr lang="en-IN" altLang="en-US" sz="1800" dirty="0">
                <a:solidFill>
                  <a:srgbClr val="0000FF"/>
                </a:solidFill>
                <a:latin typeface="inter-regular"/>
              </a:rPr>
              <a:t>"</a:t>
            </a:r>
            <a:r>
              <a:rPr lang="en-IN" altLang="en-US" sz="1800" dirty="0">
                <a:solidFill>
                  <a:srgbClr val="000000"/>
                </a:solidFill>
                <a:latin typeface="inter-regular"/>
              </a:rPr>
              <a:t>);  </a:t>
            </a:r>
          </a:p>
          <a:p>
            <a:pPr marL="0" indent="0" algn="just">
              <a:buFont typeface="Arial" pitchFamily="34" charset="0"/>
              <a:buNone/>
            </a:pPr>
            <a:r>
              <a:rPr lang="en-IN" altLang="en-US" sz="1800" b="1" dirty="0">
                <a:solidFill>
                  <a:srgbClr val="006699"/>
                </a:solidFill>
                <a:latin typeface="inter-regular"/>
              </a:rPr>
              <a:t>while</a:t>
            </a:r>
            <a:r>
              <a:rPr lang="en-IN" altLang="en-US" sz="1800" dirty="0">
                <a:solidFill>
                  <a:srgbClr val="000000"/>
                </a:solidFill>
                <a:latin typeface="inter-regular"/>
              </a:rPr>
              <a:t>((c=</a:t>
            </a:r>
            <a:r>
              <a:rPr lang="en-IN" altLang="en-US" sz="1800" b="1" dirty="0" err="1">
                <a:solidFill>
                  <a:srgbClr val="000000"/>
                </a:solidFill>
                <a:latin typeface="inter-regular"/>
              </a:rPr>
              <a:t>fgetc</a:t>
            </a:r>
            <a:r>
              <a:rPr lang="en-IN" altLang="en-US" sz="1800" b="1" dirty="0">
                <a:solidFill>
                  <a:srgbClr val="000000"/>
                </a:solidFill>
                <a:latin typeface="inter-regular"/>
              </a:rPr>
              <a:t>(</a:t>
            </a:r>
            <a:r>
              <a:rPr lang="en-IN" altLang="en-US" sz="1800" b="1" dirty="0" err="1">
                <a:solidFill>
                  <a:srgbClr val="000000"/>
                </a:solidFill>
                <a:latin typeface="inter-regular"/>
              </a:rPr>
              <a:t>fp</a:t>
            </a:r>
            <a:r>
              <a:rPr lang="en-IN" altLang="en-US" sz="1800" b="1" dirty="0">
                <a:solidFill>
                  <a:srgbClr val="000000"/>
                </a:solidFill>
                <a:latin typeface="inter-regular"/>
              </a:rPr>
              <a:t>)</a:t>
            </a:r>
            <a:r>
              <a:rPr lang="en-IN" altLang="en-US" sz="1800" dirty="0">
                <a:solidFill>
                  <a:srgbClr val="000000"/>
                </a:solidFill>
                <a:latin typeface="inter-regular"/>
              </a:rPr>
              <a:t>)!=EOF)</a:t>
            </a:r>
          </a:p>
          <a:p>
            <a:pPr marL="0" indent="0" algn="just">
              <a:buFont typeface="Arial" pitchFamily="34" charset="0"/>
              <a:buNone/>
            </a:pPr>
            <a:r>
              <a:rPr lang="en-IN" altLang="en-US" sz="1800" dirty="0">
                <a:solidFill>
                  <a:srgbClr val="000000"/>
                </a:solidFill>
                <a:latin typeface="inter-regular"/>
              </a:rPr>
              <a:t>{  </a:t>
            </a:r>
          </a:p>
          <a:p>
            <a:pPr marL="0" indent="0" algn="just">
              <a:buFont typeface="Arial" pitchFamily="34" charset="0"/>
              <a:buNone/>
            </a:pPr>
            <a:r>
              <a:rPr lang="en-IN" altLang="en-US" sz="1800" dirty="0" err="1">
                <a:solidFill>
                  <a:srgbClr val="000000"/>
                </a:solidFill>
                <a:latin typeface="inter-regular"/>
              </a:rPr>
              <a:t>printf</a:t>
            </a:r>
            <a:r>
              <a:rPr lang="en-IN" altLang="en-US" sz="1800" dirty="0">
                <a:solidFill>
                  <a:srgbClr val="000000"/>
                </a:solidFill>
                <a:latin typeface="inter-regular"/>
              </a:rPr>
              <a:t>(</a:t>
            </a:r>
            <a:r>
              <a:rPr lang="en-IN" altLang="en-US" sz="1800" dirty="0">
                <a:solidFill>
                  <a:srgbClr val="0000FF"/>
                </a:solidFill>
                <a:latin typeface="inter-regular"/>
              </a:rPr>
              <a:t>"%</a:t>
            </a:r>
            <a:r>
              <a:rPr lang="en-IN" altLang="en-US" sz="1800" dirty="0" err="1">
                <a:solidFill>
                  <a:srgbClr val="0000FF"/>
                </a:solidFill>
                <a:latin typeface="inter-regular"/>
              </a:rPr>
              <a:t>c"</a:t>
            </a:r>
            <a:r>
              <a:rPr lang="en-IN" altLang="en-US" sz="1800" dirty="0" err="1">
                <a:solidFill>
                  <a:srgbClr val="000000"/>
                </a:solidFill>
                <a:latin typeface="inter-regular"/>
              </a:rPr>
              <a:t>,c</a:t>
            </a:r>
            <a:r>
              <a:rPr lang="en-IN" altLang="en-US" sz="1800" dirty="0">
                <a:solidFill>
                  <a:srgbClr val="000000"/>
                </a:solidFill>
                <a:latin typeface="inter-regular"/>
              </a:rPr>
              <a:t>);  </a:t>
            </a:r>
          </a:p>
          <a:p>
            <a:pPr marL="0" indent="0" algn="just">
              <a:buFont typeface="Arial" pitchFamily="34" charset="0"/>
              <a:buNone/>
            </a:pPr>
            <a:r>
              <a:rPr lang="en-IN" altLang="en-US" sz="1800" dirty="0">
                <a:solidFill>
                  <a:srgbClr val="000000"/>
                </a:solidFill>
                <a:latin typeface="inter-regular"/>
              </a:rPr>
              <a:t>}  </a:t>
            </a:r>
          </a:p>
          <a:p>
            <a:pPr marL="0" indent="0" algn="just">
              <a:buFont typeface="Arial" pitchFamily="34" charset="0"/>
              <a:buNone/>
            </a:pPr>
            <a:r>
              <a:rPr lang="en-IN" altLang="en-US" sz="1800" dirty="0" err="1">
                <a:solidFill>
                  <a:srgbClr val="000000"/>
                </a:solidFill>
                <a:latin typeface="inter-regular"/>
              </a:rPr>
              <a:t>fclose</a:t>
            </a:r>
            <a:r>
              <a:rPr lang="en-IN" altLang="en-US" sz="1800" dirty="0">
                <a:solidFill>
                  <a:srgbClr val="000000"/>
                </a:solidFill>
                <a:latin typeface="inter-regular"/>
              </a:rPr>
              <a:t>(</a:t>
            </a:r>
            <a:r>
              <a:rPr lang="en-IN" altLang="en-US" sz="1800" dirty="0" err="1">
                <a:solidFill>
                  <a:srgbClr val="000000"/>
                </a:solidFill>
                <a:latin typeface="inter-regular"/>
              </a:rPr>
              <a:t>fp</a:t>
            </a:r>
            <a:r>
              <a:rPr lang="en-IN" altLang="en-US" sz="1800" dirty="0">
                <a:solidFill>
                  <a:srgbClr val="000000"/>
                </a:solidFill>
                <a:latin typeface="inter-regular"/>
              </a:rPr>
              <a:t>);  </a:t>
            </a:r>
          </a:p>
          <a:p>
            <a:pPr marL="0" indent="0" algn="just">
              <a:buFont typeface="Arial" pitchFamily="34" charset="0"/>
              <a:buNone/>
            </a:pPr>
            <a:r>
              <a:rPr lang="en-IN" altLang="en-US" sz="1800" dirty="0">
                <a:solidFill>
                  <a:srgbClr val="000000"/>
                </a:solidFill>
                <a:latin typeface="inter-regular"/>
              </a:rPr>
              <a:t>return o </a:t>
            </a:r>
          </a:p>
          <a:p>
            <a:pPr marL="0" indent="0" algn="just">
              <a:buFont typeface="Arial" pitchFamily="34" charset="0"/>
              <a:buNone/>
            </a:pPr>
            <a:r>
              <a:rPr lang="en-IN" altLang="en-US" sz="1800" dirty="0">
                <a:solidFill>
                  <a:srgbClr val="000000"/>
                </a:solidFill>
                <a:latin typeface="inter-regular"/>
              </a:rPr>
              <a:t>}  </a:t>
            </a:r>
          </a:p>
          <a:p>
            <a:pPr marL="0" indent="0" algn="just">
              <a:buFont typeface="Arial" pitchFamily="34" charset="0"/>
              <a:buNone/>
            </a:pPr>
            <a:r>
              <a:rPr lang="en-IN" altLang="en-US" sz="1800" dirty="0">
                <a:solidFill>
                  <a:srgbClr val="000000"/>
                </a:solidFill>
                <a:latin typeface="inter-regular"/>
              </a:rPr>
              <a:t>output;:</a:t>
            </a:r>
          </a:p>
          <a:p>
            <a:pPr marL="0" indent="0" algn="just">
              <a:buFont typeface="Arial" pitchFamily="34" charset="0"/>
              <a:buNone/>
            </a:pPr>
            <a:r>
              <a:rPr lang="en-IN" altLang="en-US" sz="1800" dirty="0">
                <a:solidFill>
                  <a:srgbClr val="0000FF"/>
                </a:solidFill>
                <a:latin typeface="inter-regular"/>
              </a:rPr>
              <a:t>myfile.txt</a:t>
            </a:r>
            <a:endParaRPr lang="en-IN" altLang="en-US" sz="1800" dirty="0">
              <a:solidFill>
                <a:srgbClr val="000000"/>
              </a:solidFill>
              <a:latin typeface="inter-regular"/>
            </a:endParaRPr>
          </a:p>
          <a:p>
            <a:pPr marL="0" indent="0" algn="just">
              <a:buFont typeface="Arial" pitchFamily="34" charset="0"/>
              <a:buNone/>
            </a:pPr>
            <a:r>
              <a:rPr lang="en-US" altLang="en-US" sz="1800" dirty="0">
                <a:solidFill>
                  <a:srgbClr val="000000"/>
                </a:solidFill>
                <a:latin typeface="inter-regular"/>
              </a:rPr>
              <a:t>this is simple text message</a:t>
            </a:r>
            <a:endParaRPr lang="en-IN" altLang="en-US" sz="1800" dirty="0">
              <a:solidFill>
                <a:srgbClr val="000000"/>
              </a:solidFill>
              <a:latin typeface="inter-regul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425136" y="92590"/>
            <a:ext cx="11136326" cy="523220"/>
          </a:xfrm>
          <a:prstGeom prst="rect">
            <a:avLst/>
          </a:prstGeom>
          <a:noFill/>
        </p:spPr>
        <p:txBody>
          <a:bodyPr wrap="square" rtlCol="0">
            <a:spAutoFit/>
          </a:bodyPr>
          <a:lstStyle/>
          <a:p>
            <a:r>
              <a:rPr lang="en-US" sz="2800" b="1" dirty="0" err="1">
                <a:latin typeface="Nunito Sans" panose="00000500000000000000" pitchFamily="2" charset="0"/>
              </a:rPr>
              <a:t>fputs</a:t>
            </a:r>
            <a:r>
              <a:rPr lang="en-US" sz="2800" b="1" dirty="0">
                <a:latin typeface="Nunito Sans" panose="00000500000000000000" pitchFamily="2" charset="0"/>
              </a:rPr>
              <a: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16957" y="1082023"/>
            <a:ext cx="6118494" cy="4786346"/>
          </a:xfrm>
          <a:prstGeom prst="rect">
            <a:avLst/>
          </a:prstGeom>
        </p:spPr>
      </p:pic>
      <p:pic>
        <p:nvPicPr>
          <p:cNvPr id="9" name="Picture 8"/>
          <p:cNvPicPr>
            <a:picLocks noChangeAspect="1"/>
          </p:cNvPicPr>
          <p:nvPr/>
        </p:nvPicPr>
        <p:blipFill>
          <a:blip r:embed="rId4"/>
          <a:stretch>
            <a:fillRect/>
          </a:stretch>
        </p:blipFill>
        <p:spPr>
          <a:xfrm>
            <a:off x="6835386" y="4000504"/>
            <a:ext cx="4904216" cy="1666559"/>
          </a:xfrm>
          <a:prstGeom prst="rect">
            <a:avLst/>
          </a:prstGeom>
        </p:spPr>
      </p:pic>
      <p:pic>
        <p:nvPicPr>
          <p:cNvPr id="12" name="Picture 11"/>
          <p:cNvPicPr>
            <a:picLocks noChangeAspect="1"/>
          </p:cNvPicPr>
          <p:nvPr/>
        </p:nvPicPr>
        <p:blipFill>
          <a:blip r:embed="rId5"/>
          <a:stretch>
            <a:fillRect/>
          </a:stretch>
        </p:blipFill>
        <p:spPr>
          <a:xfrm>
            <a:off x="6635451" y="928670"/>
            <a:ext cx="5104151" cy="1785950"/>
          </a:xfrm>
          <a:prstGeom prst="rect">
            <a:avLst/>
          </a:prstGeom>
        </p:spPr>
      </p:pic>
    </p:spTree>
    <p:extLst>
      <p:ext uri="{BB962C8B-B14F-4D97-AF65-F5344CB8AC3E}">
        <p14:creationId xmlns:p14="http://schemas.microsoft.com/office/powerpoint/2010/main" val="73512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1569660"/>
          </a:xfrm>
          <a:prstGeom prst="rect">
            <a:avLst/>
          </a:prstGeom>
          <a:noFill/>
        </p:spPr>
        <p:txBody>
          <a:bodyPr wrap="square" rtlCol="0">
            <a:spAutoFit/>
          </a:bodyPr>
          <a:lstStyle/>
          <a:p>
            <a:pPr>
              <a:buNone/>
            </a:pPr>
            <a:r>
              <a:rPr lang="en-US" sz="4800" dirty="0"/>
              <a:t>3. How to transfer data from one system to another...?</a:t>
            </a:r>
          </a:p>
        </p:txBody>
      </p:sp>
      <p:pic>
        <p:nvPicPr>
          <p:cNvPr id="8" name="Picture 6" descr="Related image"/>
          <p:cNvPicPr>
            <a:picLocks noChangeAspect="1" noChangeArrowheads="1"/>
          </p:cNvPicPr>
          <p:nvPr/>
        </p:nvPicPr>
        <p:blipFill>
          <a:blip r:embed="rId3" cstate="print"/>
          <a:srcRect/>
          <a:stretch>
            <a:fillRect/>
          </a:stretch>
        </p:blipFill>
        <p:spPr bwMode="auto">
          <a:xfrm>
            <a:off x="1666844" y="4030362"/>
            <a:ext cx="2858503" cy="2256158"/>
          </a:xfrm>
          <a:prstGeom prst="rect">
            <a:avLst/>
          </a:prstGeom>
          <a:noFill/>
        </p:spPr>
      </p:pic>
      <p:pic>
        <p:nvPicPr>
          <p:cNvPr id="9" name="Picture 8" descr="Related image"/>
          <p:cNvPicPr>
            <a:picLocks noChangeAspect="1" noChangeArrowheads="1"/>
          </p:cNvPicPr>
          <p:nvPr/>
        </p:nvPicPr>
        <p:blipFill>
          <a:blip r:embed="rId3" cstate="print"/>
          <a:srcRect/>
          <a:stretch>
            <a:fillRect/>
          </a:stretch>
        </p:blipFill>
        <p:spPr bwMode="auto">
          <a:xfrm>
            <a:off x="6483052" y="4030362"/>
            <a:ext cx="2756220" cy="2113282"/>
          </a:xfrm>
          <a:prstGeom prst="rect">
            <a:avLst/>
          </a:prstGeom>
          <a:noFill/>
        </p:spPr>
      </p:pic>
      <p:sp>
        <p:nvSpPr>
          <p:cNvPr id="12" name="U-Turn Arrow 11"/>
          <p:cNvSpPr/>
          <p:nvPr/>
        </p:nvSpPr>
        <p:spPr>
          <a:xfrm rot="10800000" flipH="1" flipV="1">
            <a:off x="3486487" y="2571744"/>
            <a:ext cx="3991610" cy="1458618"/>
          </a:xfrm>
          <a:prstGeom prst="uturnArrow">
            <a:avLst>
              <a:gd name="adj1" fmla="val 25000"/>
              <a:gd name="adj2" fmla="val 25000"/>
              <a:gd name="adj3" fmla="val 25000"/>
              <a:gd name="adj4" fmla="val 50000"/>
              <a:gd name="adj5" fmla="val 75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Program</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36047" y="2115840"/>
            <a:ext cx="5602829" cy="3170548"/>
          </a:xfrm>
          <a:prstGeom prst="rect">
            <a:avLst/>
          </a:prstGeom>
        </p:spPr>
      </p:pic>
      <p:pic>
        <p:nvPicPr>
          <p:cNvPr id="9" name="Picture 8"/>
          <p:cNvPicPr>
            <a:picLocks noChangeAspect="1"/>
          </p:cNvPicPr>
          <p:nvPr/>
        </p:nvPicPr>
        <p:blipFill>
          <a:blip r:embed="rId4"/>
          <a:stretch>
            <a:fillRect/>
          </a:stretch>
        </p:blipFill>
        <p:spPr>
          <a:xfrm>
            <a:off x="6524628" y="993446"/>
            <a:ext cx="5301990" cy="1935488"/>
          </a:xfrm>
          <a:prstGeom prst="rect">
            <a:avLst/>
          </a:prstGeom>
        </p:spPr>
      </p:pic>
      <p:pic>
        <p:nvPicPr>
          <p:cNvPr id="12" name="Picture 11"/>
          <p:cNvPicPr>
            <a:picLocks noChangeAspect="1"/>
          </p:cNvPicPr>
          <p:nvPr/>
        </p:nvPicPr>
        <p:blipFill>
          <a:blip r:embed="rId5"/>
          <a:stretch>
            <a:fillRect/>
          </a:stretch>
        </p:blipFill>
        <p:spPr>
          <a:xfrm>
            <a:off x="6492306" y="3929066"/>
            <a:ext cx="5604486" cy="1934722"/>
          </a:xfrm>
          <a:prstGeom prst="rect">
            <a:avLst/>
          </a:prstGeom>
        </p:spPr>
      </p:pic>
    </p:spTree>
    <p:extLst>
      <p:ext uri="{BB962C8B-B14F-4D97-AF65-F5344CB8AC3E}">
        <p14:creationId xmlns:p14="http://schemas.microsoft.com/office/powerpoint/2010/main" val="12696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Program</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54705" y="1785926"/>
            <a:ext cx="5695080" cy="3286148"/>
          </a:xfrm>
          <a:prstGeom prst="rect">
            <a:avLst/>
          </a:prstGeom>
        </p:spPr>
      </p:pic>
      <p:sp>
        <p:nvSpPr>
          <p:cNvPr id="9" name="Oval 8"/>
          <p:cNvSpPr/>
          <p:nvPr/>
        </p:nvSpPr>
        <p:spPr>
          <a:xfrm>
            <a:off x="2884151" y="3571876"/>
            <a:ext cx="497205" cy="378460"/>
          </a:xfrm>
          <a:prstGeom prst="ellipse">
            <a:avLst/>
          </a:prstGeom>
          <a:noFill/>
          <a:ln>
            <a:solidFill>
              <a:srgbClr val="92D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7"/>
          <p:cNvPicPr>
            <a:picLocks noChangeAspect="1"/>
          </p:cNvPicPr>
          <p:nvPr/>
        </p:nvPicPr>
        <p:blipFill>
          <a:blip r:embed="rId4"/>
          <a:stretch>
            <a:fillRect/>
          </a:stretch>
        </p:blipFill>
        <p:spPr>
          <a:xfrm>
            <a:off x="6872911" y="3786190"/>
            <a:ext cx="4761767" cy="1928826"/>
          </a:xfrm>
          <a:prstGeom prst="rect">
            <a:avLst/>
          </a:prstGeom>
        </p:spPr>
      </p:pic>
      <p:sp>
        <p:nvSpPr>
          <p:cNvPr id="13" name="Text Box 11"/>
          <p:cNvSpPr txBox="1"/>
          <p:nvPr/>
        </p:nvSpPr>
        <p:spPr>
          <a:xfrm>
            <a:off x="657880" y="5405458"/>
            <a:ext cx="5938186" cy="1246495"/>
          </a:xfrm>
          <a:prstGeom prst="rect">
            <a:avLst/>
          </a:prstGeom>
          <a:noFill/>
        </p:spPr>
        <p:txBody>
          <a:bodyPr wrap="square" rtlCol="0">
            <a:spAutoFit/>
          </a:bodyPr>
          <a:lstStyle/>
          <a:p>
            <a:r>
              <a:rPr lang="en-US" sz="2500" dirty="0">
                <a:latin typeface="Nunito Sans" charset="0"/>
              </a:rPr>
              <a:t>SEEK_END - Brings the pointer to the end of the file and the offset 6 </a:t>
            </a:r>
            <a:r>
              <a:rPr lang="en-US" sz="2500" dirty="0" err="1">
                <a:latin typeface="Nunito Sans" charset="0"/>
              </a:rPr>
              <a:t>indictaes</a:t>
            </a:r>
            <a:r>
              <a:rPr lang="en-US" sz="2500" dirty="0">
                <a:latin typeface="Nunito Sans" charset="0"/>
              </a:rPr>
              <a:t> 6 positions after the end of the file.</a:t>
            </a:r>
          </a:p>
        </p:txBody>
      </p:sp>
      <p:cxnSp>
        <p:nvCxnSpPr>
          <p:cNvPr id="15" name="Straight Arrow Connector 14"/>
          <p:cNvCxnSpPr/>
          <p:nvPr/>
        </p:nvCxnSpPr>
        <p:spPr>
          <a:xfrm rot="16200000" flipH="1">
            <a:off x="2595538" y="4572008"/>
            <a:ext cx="1357322" cy="71438"/>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8692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Program</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1"/>
          <p:cNvSpPr txBox="1"/>
          <p:nvPr/>
        </p:nvSpPr>
        <p:spPr>
          <a:xfrm>
            <a:off x="829016" y="5698512"/>
            <a:ext cx="5767050" cy="861774"/>
          </a:xfrm>
          <a:prstGeom prst="rect">
            <a:avLst/>
          </a:prstGeom>
          <a:noFill/>
        </p:spPr>
        <p:txBody>
          <a:bodyPr wrap="square" rtlCol="0">
            <a:spAutoFit/>
          </a:bodyPr>
          <a:lstStyle/>
          <a:p>
            <a:r>
              <a:rPr lang="en-US" sz="2500" dirty="0">
                <a:latin typeface="Nunito Sans" charset="0"/>
              </a:rPr>
              <a:t>SEEK_CUR - Takes the file pointer to the particular mentioned location.</a:t>
            </a:r>
          </a:p>
        </p:txBody>
      </p:sp>
      <p:pic>
        <p:nvPicPr>
          <p:cNvPr id="9" name="Picture 8"/>
          <p:cNvPicPr>
            <a:picLocks noChangeAspect="1"/>
          </p:cNvPicPr>
          <p:nvPr/>
        </p:nvPicPr>
        <p:blipFill>
          <a:blip r:embed="rId3"/>
          <a:stretch>
            <a:fillRect/>
          </a:stretch>
        </p:blipFill>
        <p:spPr>
          <a:xfrm>
            <a:off x="565625" y="1710669"/>
            <a:ext cx="6244755" cy="3647157"/>
          </a:xfrm>
          <a:prstGeom prst="rect">
            <a:avLst/>
          </a:prstGeom>
        </p:spPr>
      </p:pic>
      <p:pic>
        <p:nvPicPr>
          <p:cNvPr id="13" name="Picture 12"/>
          <p:cNvPicPr>
            <a:picLocks noChangeAspect="1"/>
          </p:cNvPicPr>
          <p:nvPr/>
        </p:nvPicPr>
        <p:blipFill>
          <a:blip r:embed="rId4"/>
          <a:stretch>
            <a:fillRect/>
          </a:stretch>
        </p:blipFill>
        <p:spPr>
          <a:xfrm>
            <a:off x="6776123" y="4000504"/>
            <a:ext cx="4986106" cy="1716703"/>
          </a:xfrm>
          <a:prstGeom prst="rect">
            <a:avLst/>
          </a:prstGeom>
        </p:spPr>
      </p:pic>
    </p:spTree>
    <p:extLst>
      <p:ext uri="{BB962C8B-B14F-4D97-AF65-F5344CB8AC3E}">
        <p14:creationId xmlns:p14="http://schemas.microsoft.com/office/powerpoint/2010/main" val="388628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0EE6-83D4-B19C-3BB1-931130E9BF90}"/>
              </a:ext>
            </a:extLst>
          </p:cNvPr>
          <p:cNvSpPr>
            <a:spLocks noGrp="1"/>
          </p:cNvSpPr>
          <p:nvPr>
            <p:ph type="title"/>
          </p:nvPr>
        </p:nvSpPr>
        <p:spPr>
          <a:xfrm>
            <a:off x="0" y="0"/>
            <a:ext cx="12000656" cy="609600"/>
          </a:xfrm>
          <a:solidFill>
            <a:schemeClr val="accent1">
              <a:lumMod val="40000"/>
              <a:lumOff val="60000"/>
            </a:schemeClr>
          </a:solidFill>
        </p:spPr>
        <p:txBody>
          <a:bodyPr/>
          <a:lstStyle/>
          <a:p>
            <a:pPr>
              <a:defRPr/>
            </a:pPr>
            <a:r>
              <a:rPr lang="en-US" altLang="en-US" sz="2800" dirty="0">
                <a:latin typeface="Bookman Old Style" panose="02050604050505020204" pitchFamily="18" charset="0"/>
                <a:cs typeface="Calibri" panose="020F0502020204030204" pitchFamily="34" charset="0"/>
              </a:rPr>
              <a:t>File Operations </a:t>
            </a:r>
            <a:endParaRPr lang="en-IN" sz="2800" b="1" dirty="0"/>
          </a:p>
        </p:txBody>
      </p:sp>
      <p:sp>
        <p:nvSpPr>
          <p:cNvPr id="43011" name="Content Placeholder 4">
            <a:extLst>
              <a:ext uri="{FF2B5EF4-FFF2-40B4-BE49-F238E27FC236}">
                <a16:creationId xmlns:a16="http://schemas.microsoft.com/office/drawing/2014/main" id="{A2A1B814-44A3-8F0C-DE16-6C2BD392BF08}"/>
              </a:ext>
            </a:extLst>
          </p:cNvPr>
          <p:cNvSpPr>
            <a:spLocks noGrp="1"/>
          </p:cNvSpPr>
          <p:nvPr>
            <p:ph idx="1"/>
          </p:nvPr>
        </p:nvSpPr>
        <p:spPr>
          <a:xfrm>
            <a:off x="479376" y="609600"/>
            <a:ext cx="9067800" cy="6248400"/>
          </a:xfrm>
        </p:spPr>
        <p:txBody>
          <a:bodyPr>
            <a:normAutofit/>
          </a:bodyPr>
          <a:lstStyle/>
          <a:p>
            <a:pPr marL="0" indent="0">
              <a:lnSpc>
                <a:spcPct val="107000"/>
              </a:lnSpc>
              <a:spcAft>
                <a:spcPts val="800"/>
              </a:spcAft>
              <a:buNone/>
              <a:tabLst>
                <a:tab pos="2979738" algn="ctr"/>
              </a:tabLst>
            </a:pPr>
            <a:r>
              <a:rPr lang="en-IN" altLang="en-US" sz="2800" b="1" u="sng"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ftell</a:t>
            </a:r>
            <a:r>
              <a:rPr lang="en-IN" altLang="en-US" sz="28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ftell</a:t>
            </a: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function is used to know current position of the file pointer.</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Syntax:    long int </a:t>
            </a:r>
            <a:r>
              <a:rPr lang="en-IN" altLang="en-US"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ftell</a:t>
            </a:r>
            <a:r>
              <a:rPr lang="en-IN" altLang="en-US"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(FILE *</a:t>
            </a:r>
            <a:r>
              <a:rPr lang="en-IN" altLang="en-US"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Example:   </a:t>
            </a:r>
            <a:r>
              <a:rPr lang="en-IN" altLang="en-US" sz="2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ftell</a:t>
            </a: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r>
              <a:rPr lang="en-IN" altLang="en-US" sz="2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rewind()</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rewind function is used to move file pointer position to the beginning of the file where ever the cursor in the file..   </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Syntax: void rewind(FILE *</a:t>
            </a:r>
            <a:r>
              <a:rPr lang="en-IN" altLang="en-US" sz="2800" b="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8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endParaRPr lang="en-IN" altLang="en-US" sz="2800" dirty="0">
              <a:ea typeface="Calibri" panose="020F0502020204030204" pitchFamily="34" charset="0"/>
              <a:cs typeface="Times New Roman" panose="02020603050405020304" pitchFamily="18" charset="0"/>
            </a:endParaRPr>
          </a:p>
          <a:p>
            <a:pPr marL="0" indent="0">
              <a:lnSpc>
                <a:spcPct val="107000"/>
              </a:lnSpc>
              <a:spcAft>
                <a:spcPts val="800"/>
              </a:spcAft>
              <a:buNone/>
              <a:tabLst>
                <a:tab pos="2979738" algn="ctr"/>
              </a:tabLst>
            </a:pP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Example:   rewind(</a:t>
            </a:r>
            <a:r>
              <a:rPr lang="en-IN" altLang="en-US" sz="28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fp</a:t>
            </a:r>
            <a:r>
              <a:rPr lang="en-IN" altLang="en-US" sz="2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endParaRPr lang="en-IN" altLang="en-US" sz="2800" dirty="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Modes on </a:t>
            </a:r>
            <a:r>
              <a:rPr lang="en-US" sz="4500" b="1" dirty="0" err="1">
                <a:latin typeface="Nunito Sans" panose="00000500000000000000" pitchFamily="2" charset="0"/>
              </a:rPr>
              <a:t>fopen</a:t>
            </a:r>
            <a:r>
              <a:rPr lang="en-US" sz="4500" b="1" dirty="0">
                <a:latin typeface="Nunito Sans" panose="00000500000000000000" pitchFamily="2" charset="0"/>
              </a:rPr>
              <a:t> function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3"/>
          <p:cNvSpPr txBox="1"/>
          <p:nvPr/>
        </p:nvSpPr>
        <p:spPr>
          <a:xfrm>
            <a:off x="2637172" y="1571612"/>
            <a:ext cx="5887085" cy="5262245"/>
          </a:xfrm>
          <a:prstGeom prst="rect">
            <a:avLst/>
          </a:prstGeom>
          <a:noFill/>
        </p:spPr>
        <p:txBody>
          <a:bodyPr wrap="square" rtlCol="0" anchor="t">
            <a:spAutoFit/>
          </a:bodyPr>
          <a:lstStyle/>
          <a:p>
            <a:pPr>
              <a:lnSpc>
                <a:spcPct val="140000"/>
              </a:lnSpc>
            </a:pPr>
            <a:r>
              <a:rPr lang="en-US" sz="2000"/>
              <a:t>r	 opens a text file in read mode</a:t>
            </a:r>
          </a:p>
          <a:p>
            <a:pPr>
              <a:lnSpc>
                <a:spcPct val="140000"/>
              </a:lnSpc>
            </a:pPr>
            <a:r>
              <a:rPr lang="en-US" sz="2000"/>
              <a:t>w	opens a text file in write mode</a:t>
            </a:r>
          </a:p>
          <a:p>
            <a:pPr>
              <a:lnSpc>
                <a:spcPct val="140000"/>
              </a:lnSpc>
            </a:pPr>
            <a:r>
              <a:rPr lang="en-US" sz="2000"/>
              <a:t>a	opens a text file in append mode</a:t>
            </a:r>
          </a:p>
          <a:p>
            <a:pPr>
              <a:lnSpc>
                <a:spcPct val="140000"/>
              </a:lnSpc>
            </a:pPr>
            <a:r>
              <a:rPr lang="en-US" sz="2000"/>
              <a:t>r+	opens a text file in read and write mode</a:t>
            </a:r>
          </a:p>
          <a:p>
            <a:pPr>
              <a:lnSpc>
                <a:spcPct val="140000"/>
              </a:lnSpc>
            </a:pPr>
            <a:r>
              <a:rPr lang="en-US" sz="2000"/>
              <a:t>w+	opens a text file in read and write mode</a:t>
            </a:r>
          </a:p>
          <a:p>
            <a:pPr>
              <a:lnSpc>
                <a:spcPct val="140000"/>
              </a:lnSpc>
            </a:pPr>
            <a:r>
              <a:rPr lang="en-US" sz="2000"/>
              <a:t>a+	opens a text file in read and write mode</a:t>
            </a:r>
          </a:p>
          <a:p>
            <a:pPr>
              <a:lnSpc>
                <a:spcPct val="140000"/>
              </a:lnSpc>
            </a:pPr>
            <a:r>
              <a:rPr lang="en-US" sz="2000"/>
              <a:t>rb	opens a binary file in read mode</a:t>
            </a:r>
          </a:p>
          <a:p>
            <a:pPr>
              <a:lnSpc>
                <a:spcPct val="140000"/>
              </a:lnSpc>
            </a:pPr>
            <a:r>
              <a:rPr lang="en-US" sz="2000"/>
              <a:t>wb	opens a binary file in write mode</a:t>
            </a:r>
          </a:p>
          <a:p>
            <a:pPr>
              <a:lnSpc>
                <a:spcPct val="140000"/>
              </a:lnSpc>
            </a:pPr>
            <a:r>
              <a:rPr lang="en-US" sz="2000"/>
              <a:t>ab	opens a binary file in append mode</a:t>
            </a:r>
          </a:p>
          <a:p>
            <a:pPr>
              <a:lnSpc>
                <a:spcPct val="140000"/>
              </a:lnSpc>
            </a:pPr>
            <a:r>
              <a:rPr lang="en-US" sz="2000"/>
              <a:t>rb+	opens a binary file in read and write mode</a:t>
            </a:r>
          </a:p>
          <a:p>
            <a:pPr>
              <a:lnSpc>
                <a:spcPct val="140000"/>
              </a:lnSpc>
            </a:pPr>
            <a:r>
              <a:rPr lang="en-US" sz="2000"/>
              <a:t>wb+	opens a binary file in read and write mode</a:t>
            </a:r>
          </a:p>
          <a:p>
            <a:pPr>
              <a:lnSpc>
                <a:spcPct val="140000"/>
              </a:lnSpc>
            </a:pPr>
            <a:r>
              <a:rPr lang="en-US" sz="2000"/>
              <a:t>ab+	opens a binary file in read and write mode</a:t>
            </a:r>
          </a:p>
        </p:txBody>
      </p:sp>
      <p:sp>
        <p:nvSpPr>
          <p:cNvPr id="9" name="Rectangle 8"/>
          <p:cNvSpPr/>
          <p:nvPr/>
        </p:nvSpPr>
        <p:spPr>
          <a:xfrm>
            <a:off x="2322212" y="1720837"/>
            <a:ext cx="6202680" cy="49879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304432" y="205802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22212" y="250252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31102" y="294702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31102" y="339533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04432" y="383602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04432" y="4229087"/>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04432" y="463358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31102" y="5086337"/>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04432" y="551496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30467" y="5919457"/>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56957" y="1741157"/>
            <a:ext cx="0" cy="49377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304432" y="6364592"/>
            <a:ext cx="6193790" cy="0"/>
          </a:xfrm>
          <a:prstGeom prst="line">
            <a:avLst/>
          </a:prstGeom>
          <a:ln w="12700">
            <a:solidFill>
              <a:srgbClr val="FF0000"/>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1869743"/>
          </a:xfrm>
          <a:prstGeom prst="rect">
            <a:avLst/>
          </a:prstGeom>
          <a:noFill/>
        </p:spPr>
        <p:txBody>
          <a:bodyPr wrap="square" rtlCol="0">
            <a:spAutoFit/>
          </a:bodyPr>
          <a:lstStyle/>
          <a:p>
            <a:pPr>
              <a:lnSpc>
                <a:spcPct val="160000"/>
              </a:lnSpc>
              <a:buNone/>
            </a:pPr>
            <a:r>
              <a:rPr lang="en-US" sz="2500" dirty="0">
                <a:sym typeface="+mn-ea"/>
              </a:rPr>
              <a:t>1. What happens to your data after getting executed?</a:t>
            </a:r>
          </a:p>
          <a:p>
            <a:pPr>
              <a:lnSpc>
                <a:spcPct val="160000"/>
              </a:lnSpc>
              <a:buNone/>
            </a:pPr>
            <a:r>
              <a:rPr lang="en-US" sz="2500" dirty="0">
                <a:sym typeface="+mn-ea"/>
              </a:rPr>
              <a:t>2. If you have large data, how would you handle it...?</a:t>
            </a:r>
          </a:p>
          <a:p>
            <a:pPr>
              <a:lnSpc>
                <a:spcPct val="160000"/>
              </a:lnSpc>
              <a:buNone/>
            </a:pPr>
            <a:r>
              <a:rPr lang="en-US" sz="2500" dirty="0">
                <a:sym typeface="+mn-ea"/>
              </a:rPr>
              <a:t>3. How to transfer data from one system to another...?</a:t>
            </a:r>
          </a:p>
        </p:txBody>
      </p:sp>
      <p:sp>
        <p:nvSpPr>
          <p:cNvPr id="8" name="Content Placeholder 2"/>
          <p:cNvSpPr txBox="1">
            <a:spLocks/>
          </p:cNvSpPr>
          <p:nvPr/>
        </p:nvSpPr>
        <p:spPr>
          <a:xfrm>
            <a:off x="655971" y="3174701"/>
            <a:ext cx="7726045" cy="289750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en-US" sz="3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2" descr="Image result for .txt file img"/>
          <p:cNvPicPr>
            <a:picLocks noChangeAspect="1" noChangeArrowheads="1"/>
          </p:cNvPicPr>
          <p:nvPr/>
        </p:nvPicPr>
        <p:blipFill>
          <a:blip r:embed="rId3" cstate="print"/>
          <a:srcRect/>
          <a:stretch>
            <a:fillRect/>
          </a:stretch>
        </p:blipFill>
        <p:spPr bwMode="auto">
          <a:xfrm>
            <a:off x="983432" y="3628090"/>
            <a:ext cx="2461627" cy="1990725"/>
          </a:xfrm>
          <a:prstGeom prst="rect">
            <a:avLst/>
          </a:prstGeom>
          <a:noFill/>
        </p:spPr>
      </p:pic>
      <p:sp>
        <p:nvSpPr>
          <p:cNvPr id="12" name="Text Box 4"/>
          <p:cNvSpPr txBox="1"/>
          <p:nvPr/>
        </p:nvSpPr>
        <p:spPr>
          <a:xfrm>
            <a:off x="7777341" y="1719803"/>
            <a:ext cx="3885209" cy="1198880"/>
          </a:xfrm>
          <a:prstGeom prst="rect">
            <a:avLst/>
          </a:prstGeom>
          <a:noFill/>
        </p:spPr>
        <p:txBody>
          <a:bodyPr wrap="square" rtlCol="0">
            <a:spAutoFit/>
            <a:scene3d>
              <a:camera prst="orthographicFront"/>
              <a:lightRig rig="threePt" dir="t"/>
            </a:scene3d>
          </a:bodyPr>
          <a:lstStyle/>
          <a:p>
            <a:r>
              <a:rPr lang="en-US" sz="7200" b="1" dirty="0">
                <a:solidFill>
                  <a:schemeClr val="tx1"/>
                </a:solidFill>
                <a:effectLst>
                  <a:outerShdw blurRad="38100" dist="19050" dir="2700000" algn="tl" rotWithShape="0">
                    <a:schemeClr val="dk1">
                      <a:alpha val="40000"/>
                    </a:schemeClr>
                  </a:outerShdw>
                </a:effectLst>
              </a:rPr>
              <a:t>   FILES</a:t>
            </a:r>
          </a:p>
        </p:txBody>
      </p:sp>
      <p:pic>
        <p:nvPicPr>
          <p:cNvPr id="3" name="Picture 2">
            <a:extLst>
              <a:ext uri="{FF2B5EF4-FFF2-40B4-BE49-F238E27FC236}">
                <a16:creationId xmlns:a16="http://schemas.microsoft.com/office/drawing/2014/main" id="{ACB06BEB-C196-3E8F-D690-C21C24A3FACF}"/>
              </a:ext>
            </a:extLst>
          </p:cNvPr>
          <p:cNvPicPr>
            <a:picLocks noChangeAspect="1"/>
          </p:cNvPicPr>
          <p:nvPr/>
        </p:nvPicPr>
        <p:blipFill>
          <a:blip r:embed="rId4"/>
          <a:stretch>
            <a:fillRect/>
          </a:stretch>
        </p:blipFill>
        <p:spPr>
          <a:xfrm>
            <a:off x="7104112" y="3184077"/>
            <a:ext cx="5017938" cy="2637723"/>
          </a:xfrm>
          <a:prstGeom prst="rect">
            <a:avLst/>
          </a:prstGeom>
        </p:spPr>
      </p:pic>
      <p:sp>
        <p:nvSpPr>
          <p:cNvPr id="4" name="TextBox 3">
            <a:extLst>
              <a:ext uri="{FF2B5EF4-FFF2-40B4-BE49-F238E27FC236}">
                <a16:creationId xmlns:a16="http://schemas.microsoft.com/office/drawing/2014/main" id="{4E0AFB4D-DE0A-104B-7FB1-9247576259BA}"/>
              </a:ext>
            </a:extLst>
          </p:cNvPr>
          <p:cNvSpPr txBox="1"/>
          <p:nvPr/>
        </p:nvSpPr>
        <p:spPr>
          <a:xfrm>
            <a:off x="7896200" y="5974556"/>
            <a:ext cx="3960440" cy="523220"/>
          </a:xfrm>
          <a:prstGeom prst="rect">
            <a:avLst/>
          </a:prstGeom>
          <a:noFill/>
        </p:spPr>
        <p:txBody>
          <a:bodyPr wrap="square" rtlCol="0">
            <a:spAutoFit/>
          </a:bodyPr>
          <a:lstStyle/>
          <a:p>
            <a:pPr algn="ctr"/>
            <a:r>
              <a:rPr lang="en-US" sz="2800" b="1" dirty="0">
                <a:latin typeface="Nunito Sans" panose="00000500000000000000" pitchFamily="2" charset="0"/>
              </a:rPr>
              <a:t>File Transfer</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103977" y="116632"/>
            <a:ext cx="11136326" cy="784830"/>
          </a:xfrm>
          <a:prstGeom prst="rect">
            <a:avLst/>
          </a:prstGeom>
          <a:solidFill>
            <a:schemeClr val="accent1">
              <a:lumMod val="20000"/>
              <a:lumOff val="80000"/>
            </a:schemeClr>
          </a:solidFill>
        </p:spPr>
        <p:txBody>
          <a:bodyPr wrap="square" rtlCol="0">
            <a:spAutoFit/>
          </a:bodyPr>
          <a:lstStyle/>
          <a:p>
            <a:r>
              <a:rPr lang="en-US" sz="4500" b="1" dirty="0">
                <a:latin typeface="Nunito Sans" panose="00000500000000000000" pitchFamily="2" charset="0"/>
              </a:rPr>
              <a:t>File Handling</a:t>
            </a:r>
          </a:p>
        </p:txBody>
      </p:sp>
      <p:pic>
        <p:nvPicPr>
          <p:cNvPr id="8" name="Picture 2" descr="Image result for .txt file img"/>
          <p:cNvPicPr>
            <a:picLocks noChangeAspect="1" noChangeArrowheads="1"/>
          </p:cNvPicPr>
          <p:nvPr/>
        </p:nvPicPr>
        <p:blipFill>
          <a:blip r:embed="rId3" cstate="print"/>
          <a:srcRect/>
          <a:stretch>
            <a:fillRect/>
          </a:stretch>
        </p:blipFill>
        <p:spPr bwMode="auto">
          <a:xfrm>
            <a:off x="7962927" y="3286124"/>
            <a:ext cx="2776543" cy="2195505"/>
          </a:xfrm>
          <a:prstGeom prst="rect">
            <a:avLst/>
          </a:prstGeom>
          <a:noFill/>
        </p:spPr>
      </p:pic>
      <p:pic>
        <p:nvPicPr>
          <p:cNvPr id="9" name="Picture 2" descr="Related image"/>
          <p:cNvPicPr>
            <a:picLocks noChangeAspect="1" noChangeArrowheads="1"/>
          </p:cNvPicPr>
          <p:nvPr/>
        </p:nvPicPr>
        <p:blipFill>
          <a:blip r:embed="rId4" cstate="print"/>
          <a:srcRect/>
          <a:stretch>
            <a:fillRect/>
          </a:stretch>
        </p:blipFill>
        <p:spPr bwMode="auto">
          <a:xfrm>
            <a:off x="103978" y="1028843"/>
            <a:ext cx="6461290" cy="5505869"/>
          </a:xfrm>
          <a:prstGeom prst="rect">
            <a:avLst/>
          </a:prstGeom>
          <a:noFill/>
        </p:spPr>
      </p:pic>
      <p:cxnSp>
        <p:nvCxnSpPr>
          <p:cNvPr id="12" name="Curved Connector 7"/>
          <p:cNvCxnSpPr>
            <a:cxnSpLocks/>
            <a:stCxn id="9" idx="2"/>
            <a:endCxn id="8" idx="1"/>
          </p:cNvCxnSpPr>
          <p:nvPr/>
        </p:nvCxnSpPr>
        <p:spPr>
          <a:xfrm rot="5400000" flipH="1" flipV="1">
            <a:off x="4573357" y="3145143"/>
            <a:ext cx="2150835" cy="4628304"/>
          </a:xfrm>
          <a:prstGeom prst="curvedConnector4">
            <a:avLst>
              <a:gd name="adj1" fmla="val -1771"/>
              <a:gd name="adj2" fmla="val 8490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263352" y="0"/>
            <a:ext cx="11136326" cy="707886"/>
          </a:xfrm>
          <a:prstGeom prst="rect">
            <a:avLst/>
          </a:prstGeom>
          <a:noFill/>
        </p:spPr>
        <p:txBody>
          <a:bodyPr wrap="square" rtlCol="0">
            <a:spAutoFit/>
          </a:bodyPr>
          <a:lstStyle/>
          <a:p>
            <a:r>
              <a:rPr lang="en-US" sz="4000" b="1" dirty="0"/>
              <a:t>FILE Types and FILE Operations</a:t>
            </a:r>
            <a:r>
              <a:rPr lang="en-US" sz="4000" dirty="0"/>
              <a:t>:</a:t>
            </a:r>
            <a:endParaRPr lang="en-US" sz="4000" b="1" dirty="0"/>
          </a:p>
        </p:txBody>
      </p:sp>
      <p:sp>
        <p:nvSpPr>
          <p:cNvPr id="9" name="Text Box 2"/>
          <p:cNvSpPr txBox="1"/>
          <p:nvPr/>
        </p:nvSpPr>
        <p:spPr>
          <a:xfrm>
            <a:off x="176202" y="843192"/>
            <a:ext cx="6408712" cy="461665"/>
          </a:xfrm>
          <a:prstGeom prst="rect">
            <a:avLst/>
          </a:prstGeom>
          <a:noFill/>
        </p:spPr>
        <p:txBody>
          <a:bodyPr wrap="square" rtlCol="0" anchor="t">
            <a:spAutoFit/>
          </a:bodyPr>
          <a:lstStyle/>
          <a:p>
            <a:r>
              <a:rPr lang="en-US" sz="2400" b="1" dirty="0">
                <a:latin typeface="Nunito Sans" charset="0"/>
              </a:rPr>
              <a:t>1. Text FILES (.txt) - </a:t>
            </a:r>
            <a:r>
              <a:rPr lang="en-US" sz="2400" dirty="0">
                <a:latin typeface="Nunito Sans" charset="0"/>
              </a:rPr>
              <a:t>Human readable </a:t>
            </a:r>
          </a:p>
        </p:txBody>
      </p:sp>
      <p:sp>
        <p:nvSpPr>
          <p:cNvPr id="12" name="Text Box 3"/>
          <p:cNvSpPr txBox="1"/>
          <p:nvPr/>
        </p:nvSpPr>
        <p:spPr>
          <a:xfrm>
            <a:off x="176202" y="1365203"/>
            <a:ext cx="5780222" cy="461665"/>
          </a:xfrm>
          <a:prstGeom prst="rect">
            <a:avLst/>
          </a:prstGeom>
          <a:noFill/>
        </p:spPr>
        <p:txBody>
          <a:bodyPr wrap="square" rtlCol="0" anchor="t">
            <a:spAutoFit/>
          </a:bodyPr>
          <a:lstStyle/>
          <a:p>
            <a:r>
              <a:rPr lang="en-US" sz="2400" b="1" dirty="0">
                <a:latin typeface="Nunito Sans" charset="0"/>
              </a:rPr>
              <a:t>2. Binary FILES(.bin) -</a:t>
            </a:r>
            <a:r>
              <a:rPr lang="en-US" sz="2400" dirty="0">
                <a:latin typeface="Nunito Sans" charset="0"/>
              </a:rPr>
              <a:t> 1's and 0's</a:t>
            </a:r>
          </a:p>
        </p:txBody>
      </p:sp>
      <p:sp>
        <p:nvSpPr>
          <p:cNvPr id="2" name="Text Box 3">
            <a:extLst>
              <a:ext uri="{FF2B5EF4-FFF2-40B4-BE49-F238E27FC236}">
                <a16:creationId xmlns:a16="http://schemas.microsoft.com/office/drawing/2014/main" id="{0148F4FB-5D49-C19E-FA89-F5F2710CEE71}"/>
              </a:ext>
            </a:extLst>
          </p:cNvPr>
          <p:cNvSpPr txBox="1"/>
          <p:nvPr/>
        </p:nvSpPr>
        <p:spPr>
          <a:xfrm>
            <a:off x="4511824" y="2348880"/>
            <a:ext cx="7262614" cy="4153060"/>
          </a:xfrm>
          <a:prstGeom prst="rect">
            <a:avLst/>
          </a:prstGeom>
          <a:noFill/>
        </p:spPr>
        <p:txBody>
          <a:bodyPr wrap="square" rtlCol="0" anchor="t">
            <a:spAutoFit/>
          </a:bodyPr>
          <a:lstStyle/>
          <a:p>
            <a:pPr>
              <a:lnSpc>
                <a:spcPct val="150000"/>
              </a:lnSpc>
            </a:pPr>
            <a:r>
              <a:rPr lang="en-US" sz="2800" b="1" dirty="0"/>
              <a:t>FILE Operations</a:t>
            </a:r>
            <a:endParaRPr lang="en-US" sz="2500" dirty="0">
              <a:latin typeface="Nunito Sans" charset="0"/>
            </a:endParaRPr>
          </a:p>
          <a:p>
            <a:pPr marL="342900" indent="-342900">
              <a:lnSpc>
                <a:spcPct val="150000"/>
              </a:lnSpc>
              <a:buFont typeface="Arial" panose="020B0604020202020204" pitchFamily="34" charset="0"/>
              <a:buChar char="•"/>
            </a:pPr>
            <a:r>
              <a:rPr lang="en-US" sz="2500" dirty="0">
                <a:latin typeface="Nunito Sans" charset="0"/>
              </a:rPr>
              <a:t>Creation of a new file</a:t>
            </a:r>
          </a:p>
          <a:p>
            <a:pPr marL="342900" indent="-342900">
              <a:lnSpc>
                <a:spcPct val="150000"/>
              </a:lnSpc>
              <a:buFont typeface="Arial" panose="020B0604020202020204" pitchFamily="34" charset="0"/>
              <a:buChar char="•"/>
            </a:pPr>
            <a:r>
              <a:rPr lang="en-US" sz="2500" dirty="0">
                <a:latin typeface="Nunito Sans" charset="0"/>
              </a:rPr>
              <a:t>Opening or accessing an existing file</a:t>
            </a:r>
          </a:p>
          <a:p>
            <a:pPr marL="342900" indent="-342900">
              <a:lnSpc>
                <a:spcPct val="150000"/>
              </a:lnSpc>
              <a:buFont typeface="Arial" panose="020B0604020202020204" pitchFamily="34" charset="0"/>
              <a:buChar char="•"/>
            </a:pPr>
            <a:r>
              <a:rPr lang="en-US" sz="2500" dirty="0">
                <a:latin typeface="Nunito Sans" charset="0"/>
              </a:rPr>
              <a:t>Reading from a file</a:t>
            </a:r>
          </a:p>
          <a:p>
            <a:pPr marL="342900" indent="-342900">
              <a:lnSpc>
                <a:spcPct val="150000"/>
              </a:lnSpc>
              <a:buFont typeface="Arial" panose="020B0604020202020204" pitchFamily="34" charset="0"/>
              <a:buChar char="•"/>
            </a:pPr>
            <a:r>
              <a:rPr lang="en-US" sz="2500" dirty="0">
                <a:latin typeface="Nunito Sans" charset="0"/>
              </a:rPr>
              <a:t>Writing to a file</a:t>
            </a:r>
          </a:p>
          <a:p>
            <a:pPr marL="342900" indent="-342900">
              <a:lnSpc>
                <a:spcPct val="150000"/>
              </a:lnSpc>
              <a:buFont typeface="Arial" panose="020B0604020202020204" pitchFamily="34" charset="0"/>
              <a:buChar char="•"/>
            </a:pPr>
            <a:r>
              <a:rPr lang="en-US" sz="2500" dirty="0">
                <a:latin typeface="Nunito Sans" charset="0"/>
              </a:rPr>
              <a:t>Seeking in a file or moving to a specific location</a:t>
            </a:r>
          </a:p>
          <a:p>
            <a:pPr marL="342900" indent="-342900">
              <a:lnSpc>
                <a:spcPct val="150000"/>
              </a:lnSpc>
              <a:buFont typeface="Arial" panose="020B0604020202020204" pitchFamily="34" charset="0"/>
              <a:buChar char="•"/>
            </a:pPr>
            <a:r>
              <a:rPr lang="en-US" sz="2500" dirty="0">
                <a:latin typeface="Nunito Sans" charset="0"/>
              </a:rPr>
              <a:t>Closing a file</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0" y="1008326"/>
            <a:ext cx="12192000" cy="584775"/>
          </a:xfrm>
          <a:prstGeom prst="rect">
            <a:avLst/>
          </a:prstGeom>
          <a:noFill/>
        </p:spPr>
        <p:txBody>
          <a:bodyPr wrap="square" rtlCol="0">
            <a:spAutoFit/>
          </a:bodyPr>
          <a:lstStyle/>
          <a:p>
            <a:r>
              <a:rPr lang="en-US" sz="3200" b="1" dirty="0"/>
              <a:t>Creating a FILE:</a:t>
            </a:r>
          </a:p>
        </p:txBody>
      </p:sp>
      <p:sp>
        <p:nvSpPr>
          <p:cNvPr id="9" name="Text Box 3"/>
          <p:cNvSpPr txBox="1"/>
          <p:nvPr/>
        </p:nvSpPr>
        <p:spPr>
          <a:xfrm>
            <a:off x="407368" y="2276872"/>
            <a:ext cx="11377264" cy="4173450"/>
          </a:xfrm>
          <a:prstGeom prst="rect">
            <a:avLst/>
          </a:prstGeom>
          <a:noFill/>
        </p:spPr>
        <p:txBody>
          <a:bodyPr wrap="square" rtlCol="0" anchor="t">
            <a:spAutoFit/>
          </a:bodyPr>
          <a:lstStyle/>
          <a:p>
            <a:pPr indent="0">
              <a:lnSpc>
                <a:spcPct val="160000"/>
              </a:lnSpc>
              <a:buNone/>
            </a:pPr>
            <a:r>
              <a:rPr lang="en-US" sz="2400" b="1" dirty="0">
                <a:latin typeface="Nunito Sans" charset="0"/>
              </a:rPr>
              <a:t>FILE *</a:t>
            </a:r>
            <a:r>
              <a:rPr lang="en-US" sz="2400" b="1" dirty="0" err="1">
                <a:latin typeface="Nunito Sans" charset="0"/>
              </a:rPr>
              <a:t>fp</a:t>
            </a:r>
            <a:r>
              <a:rPr lang="en-US" sz="2400" b="1" dirty="0">
                <a:latin typeface="Nunito Sans" charset="0"/>
              </a:rPr>
              <a:t>;</a:t>
            </a:r>
          </a:p>
          <a:p>
            <a:pPr indent="0">
              <a:lnSpc>
                <a:spcPct val="160000"/>
              </a:lnSpc>
              <a:buNone/>
            </a:pPr>
            <a:r>
              <a:rPr lang="en-US" sz="2400" dirty="0" err="1">
                <a:latin typeface="Nunito Sans" charset="0"/>
              </a:rPr>
              <a:t>fp</a:t>
            </a:r>
            <a:r>
              <a:rPr lang="en-US" sz="2400" dirty="0">
                <a:latin typeface="Nunito Sans" charset="0"/>
              </a:rPr>
              <a:t>=</a:t>
            </a:r>
            <a:r>
              <a:rPr lang="en-US" sz="2400" dirty="0" err="1">
                <a:latin typeface="Nunito Sans" charset="0"/>
              </a:rPr>
              <a:t>fopen</a:t>
            </a:r>
            <a:r>
              <a:rPr lang="en-US" sz="2400" dirty="0">
                <a:latin typeface="Nunito Sans" charset="0"/>
              </a:rPr>
              <a:t>("E://FILES//Create.txt",</a:t>
            </a:r>
            <a:r>
              <a:rPr lang="en-US" sz="2400" b="1" dirty="0">
                <a:latin typeface="Nunito Sans" charset="0"/>
              </a:rPr>
              <a:t>"</a:t>
            </a:r>
            <a:r>
              <a:rPr lang="en-US" sz="2400" b="1" dirty="0">
                <a:solidFill>
                  <a:srgbClr val="FF0000"/>
                </a:solidFill>
                <a:latin typeface="Nunito Sans" charset="0"/>
              </a:rPr>
              <a:t>w</a:t>
            </a:r>
            <a:r>
              <a:rPr lang="en-US" sz="2400" b="1" dirty="0">
                <a:latin typeface="Nunito Sans" charset="0"/>
              </a:rPr>
              <a:t>"</a:t>
            </a:r>
            <a:r>
              <a:rPr lang="en-US" sz="2400" dirty="0">
                <a:latin typeface="Nunito Sans" charset="0"/>
              </a:rPr>
              <a:t>);</a:t>
            </a:r>
          </a:p>
          <a:p>
            <a:pPr indent="0">
              <a:lnSpc>
                <a:spcPct val="160000"/>
              </a:lnSpc>
              <a:buNone/>
            </a:pPr>
            <a:r>
              <a:rPr lang="en-US" sz="2400" b="1" dirty="0" err="1">
                <a:latin typeface="Nunito Sans" charset="0"/>
              </a:rPr>
              <a:t>fopen</a:t>
            </a:r>
            <a:r>
              <a:rPr lang="en-US" sz="2400" b="1" dirty="0">
                <a:latin typeface="Nunito Sans" charset="0"/>
              </a:rPr>
              <a:t>()</a:t>
            </a:r>
            <a:r>
              <a:rPr lang="en-US" sz="2400" dirty="0">
                <a:latin typeface="Nunito Sans" charset="0"/>
              </a:rPr>
              <a:t> - to open/create a file</a:t>
            </a:r>
          </a:p>
          <a:p>
            <a:pPr marL="342900" indent="-342900">
              <a:lnSpc>
                <a:spcPct val="160000"/>
              </a:lnSpc>
              <a:buFont typeface="Wingdings" panose="05000000000000000000" pitchFamily="2" charset="2"/>
              <a:buChar char="§"/>
            </a:pPr>
            <a:r>
              <a:rPr lang="en-US" sz="2400" dirty="0">
                <a:latin typeface="Nunito Sans" charset="0"/>
              </a:rPr>
              <a:t>To create a new file, we use the file mode </a:t>
            </a:r>
            <a:r>
              <a:rPr lang="en-US" sz="2400" b="1" dirty="0">
                <a:latin typeface="Nunito Sans" charset="0"/>
                <a:sym typeface="+mn-ea"/>
              </a:rPr>
              <a:t>"</a:t>
            </a:r>
            <a:r>
              <a:rPr lang="en-US" sz="2400" b="1" dirty="0">
                <a:solidFill>
                  <a:srgbClr val="FF0000"/>
                </a:solidFill>
                <a:latin typeface="Nunito Sans" charset="0"/>
                <a:sym typeface="+mn-ea"/>
              </a:rPr>
              <a:t>w</a:t>
            </a:r>
            <a:r>
              <a:rPr lang="en-US" sz="2400" b="1" dirty="0">
                <a:latin typeface="Nunito Sans" charset="0"/>
                <a:sym typeface="+mn-ea"/>
              </a:rPr>
              <a:t>"</a:t>
            </a:r>
          </a:p>
          <a:p>
            <a:pPr indent="0">
              <a:lnSpc>
                <a:spcPct val="160000"/>
              </a:lnSpc>
              <a:buNone/>
            </a:pPr>
            <a:r>
              <a:rPr lang="en-US" sz="2400" b="1" dirty="0">
                <a:latin typeface="Nunito Sans" charset="0"/>
                <a:sym typeface="+mn-ea"/>
              </a:rPr>
              <a:t>E://FILES// </a:t>
            </a:r>
            <a:r>
              <a:rPr lang="en-US" sz="2400" dirty="0">
                <a:latin typeface="Nunito Sans" charset="0"/>
                <a:sym typeface="+mn-ea"/>
              </a:rPr>
              <a:t> - File location (Can be </a:t>
            </a:r>
            <a:r>
              <a:rPr lang="en-US" sz="2400" dirty="0" err="1">
                <a:latin typeface="Nunito Sans" charset="0"/>
                <a:sym typeface="+mn-ea"/>
              </a:rPr>
              <a:t>choosen</a:t>
            </a:r>
            <a:r>
              <a:rPr lang="en-US" sz="2400" dirty="0">
                <a:latin typeface="Nunito Sans" charset="0"/>
                <a:sym typeface="+mn-ea"/>
              </a:rPr>
              <a:t> by the programmer)</a:t>
            </a:r>
          </a:p>
          <a:p>
            <a:pPr indent="0">
              <a:lnSpc>
                <a:spcPct val="160000"/>
              </a:lnSpc>
              <a:buNone/>
            </a:pPr>
            <a:r>
              <a:rPr lang="en-US" sz="2400" b="1" dirty="0">
                <a:latin typeface="Nunito Sans" charset="0"/>
                <a:sym typeface="+mn-ea"/>
              </a:rPr>
              <a:t>Create.txt  </a:t>
            </a:r>
            <a:r>
              <a:rPr lang="en-US" sz="2400" dirty="0">
                <a:latin typeface="Nunito Sans" charset="0"/>
                <a:sym typeface="+mn-ea"/>
              </a:rPr>
              <a:t> - File name to create</a:t>
            </a:r>
          </a:p>
          <a:p>
            <a:pPr indent="0">
              <a:lnSpc>
                <a:spcPct val="160000"/>
              </a:lnSpc>
              <a:buNone/>
            </a:pPr>
            <a:endParaRPr lang="en-US" sz="2400" dirty="0">
              <a:latin typeface="Nunito Sans" charset="0"/>
              <a:sym typeface="+mn-ea"/>
            </a:endParaRPr>
          </a:p>
        </p:txBody>
      </p:sp>
      <p:sp>
        <p:nvSpPr>
          <p:cNvPr id="3" name="TextBox 2">
            <a:extLst>
              <a:ext uri="{FF2B5EF4-FFF2-40B4-BE49-F238E27FC236}">
                <a16:creationId xmlns:a16="http://schemas.microsoft.com/office/drawing/2014/main" id="{3160D7C4-A931-F6E9-7FB4-219FC4897E57}"/>
              </a:ext>
            </a:extLst>
          </p:cNvPr>
          <p:cNvSpPr txBox="1"/>
          <p:nvPr/>
        </p:nvSpPr>
        <p:spPr>
          <a:xfrm>
            <a:off x="5977458" y="1700808"/>
            <a:ext cx="6203950" cy="1380378"/>
          </a:xfrm>
          <a:prstGeom prst="rect">
            <a:avLst/>
          </a:prstGeom>
          <a:solidFill>
            <a:schemeClr val="accent2">
              <a:lumMod val="20000"/>
              <a:lumOff val="80000"/>
            </a:schemeClr>
          </a:solidFill>
        </p:spPr>
        <p:txBody>
          <a:bodyPr wrap="square">
            <a:spAutoFit/>
          </a:bodyPr>
          <a:lstStyle/>
          <a:p>
            <a:pPr>
              <a:lnSpc>
                <a:spcPct val="160000"/>
              </a:lnSpc>
            </a:pPr>
            <a:r>
              <a:rPr lang="en-US" sz="1800" dirty="0">
                <a:latin typeface="Nunito Sans" charset="0"/>
              </a:rPr>
              <a:t>FILE *</a:t>
            </a:r>
            <a:r>
              <a:rPr lang="en-US" sz="1800" dirty="0" err="1">
                <a:latin typeface="Nunito Sans" charset="0"/>
              </a:rPr>
              <a:t>fp</a:t>
            </a:r>
            <a:r>
              <a:rPr lang="en-US" sz="1800" dirty="0">
                <a:latin typeface="Nunito Sans" charset="0"/>
              </a:rPr>
              <a:t>;  // FILE POINTER</a:t>
            </a:r>
          </a:p>
          <a:p>
            <a:pPr indent="0">
              <a:lnSpc>
                <a:spcPct val="160000"/>
              </a:lnSpc>
              <a:buNone/>
            </a:pPr>
            <a:r>
              <a:rPr lang="en-US" sz="1800" dirty="0">
                <a:latin typeface="Nunito Sans" charset="0"/>
              </a:rPr>
              <a:t>The FILE is the structure which stores the details and has been declared in the header file </a:t>
            </a:r>
            <a:r>
              <a:rPr lang="en-US" sz="1800" dirty="0">
                <a:latin typeface="Nunito Sans" charset="0"/>
                <a:sym typeface="+mn-ea"/>
              </a:rPr>
              <a:t>"</a:t>
            </a:r>
            <a:r>
              <a:rPr lang="en-US" sz="1800" dirty="0" err="1">
                <a:latin typeface="Nunito Sans" charset="0"/>
              </a:rPr>
              <a:t>stdio.h</a:t>
            </a:r>
            <a:r>
              <a:rPr lang="en-US" sz="1800" dirty="0">
                <a:latin typeface="Nunito Sans" charset="0"/>
              </a:rPr>
              <a:t>”</a:t>
            </a:r>
          </a:p>
        </p:txBody>
      </p:sp>
      <p:sp>
        <p:nvSpPr>
          <p:cNvPr id="2" name="Title 1">
            <a:extLst>
              <a:ext uri="{FF2B5EF4-FFF2-40B4-BE49-F238E27FC236}">
                <a16:creationId xmlns:a16="http://schemas.microsoft.com/office/drawing/2014/main" id="{2CAF1C4E-5605-FE8F-2DB5-6A03B19BEFF3}"/>
              </a:ext>
            </a:extLst>
          </p:cNvPr>
          <p:cNvSpPr txBox="1">
            <a:spLocks/>
          </p:cNvSpPr>
          <p:nvPr/>
        </p:nvSpPr>
        <p:spPr>
          <a:xfrm>
            <a:off x="0" y="0"/>
            <a:ext cx="11856640" cy="609600"/>
          </a:xfrm>
          <a:prstGeom prst="rect">
            <a:avLst/>
          </a:prstGeom>
          <a:solidFill>
            <a:schemeClr val="accent1">
              <a:lumMod val="40000"/>
              <a:lumOff val="60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3600" dirty="0">
                <a:latin typeface="Bookman Old Style" panose="02050604050505020204" pitchFamily="18" charset="0"/>
                <a:cs typeface="Calibri" panose="020F0502020204030204" pitchFamily="34" charset="0"/>
              </a:rPr>
              <a:t>File Operations </a:t>
            </a:r>
            <a:endParaRPr lang="en-IN" sz="36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a:t>Creating a FILE:</a:t>
            </a:r>
          </a:p>
        </p:txBody>
      </p:sp>
      <p:pic>
        <p:nvPicPr>
          <p:cNvPr id="9" name="Content Placeholder 1"/>
          <p:cNvPicPr>
            <a:picLocks noChangeAspect="1"/>
          </p:cNvPicPr>
          <p:nvPr/>
        </p:nvPicPr>
        <p:blipFill>
          <a:blip r:embed="rId3"/>
          <a:stretch>
            <a:fillRect/>
          </a:stretch>
        </p:blipFill>
        <p:spPr>
          <a:xfrm>
            <a:off x="4667240" y="548680"/>
            <a:ext cx="7072362" cy="2833373"/>
          </a:xfrm>
          <a:prstGeom prst="rect">
            <a:avLst/>
          </a:prstGeom>
        </p:spPr>
      </p:pic>
      <p:pic>
        <p:nvPicPr>
          <p:cNvPr id="12" name="Content Placeholder 4"/>
          <p:cNvPicPr>
            <a:picLocks noChangeAspect="1"/>
          </p:cNvPicPr>
          <p:nvPr/>
        </p:nvPicPr>
        <p:blipFill>
          <a:blip r:embed="rId4"/>
          <a:stretch>
            <a:fillRect/>
          </a:stretch>
        </p:blipFill>
        <p:spPr>
          <a:xfrm>
            <a:off x="738150" y="3714752"/>
            <a:ext cx="8786874" cy="2714644"/>
          </a:xfrm>
          <a:prstGeom prst="rect">
            <a:avLst/>
          </a:prstGeom>
        </p:spPr>
      </p:pic>
      <p:sp>
        <p:nvSpPr>
          <p:cNvPr id="13" name="Flowchart: Terminator 12"/>
          <p:cNvSpPr/>
          <p:nvPr/>
        </p:nvSpPr>
        <p:spPr>
          <a:xfrm>
            <a:off x="738150" y="4071942"/>
            <a:ext cx="2786082" cy="481965"/>
          </a:xfrm>
          <a:prstGeom prst="flowChartTermina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4" name="Straight Arrow Connector 13"/>
          <p:cNvCxnSpPr/>
          <p:nvPr/>
        </p:nvCxnSpPr>
        <p:spPr>
          <a:xfrm rot="10800000" flipV="1">
            <a:off x="3524234" y="2714619"/>
            <a:ext cx="4286279" cy="1518299"/>
          </a:xfrm>
          <a:prstGeom prst="straightConnector1">
            <a:avLst/>
          </a:prstGeom>
          <a:ln w="38100" cmpd="sng">
            <a:solidFill>
              <a:srgbClr val="FF0000"/>
            </a:solidFill>
            <a:prstDash val="solid"/>
            <a:tailEnd type="triangle" w="lg" len="sm"/>
          </a:ln>
        </p:spPr>
        <p:style>
          <a:lnRef idx="1">
            <a:schemeClr val="accent1"/>
          </a:lnRef>
          <a:fillRef idx="0">
            <a:schemeClr val="accent1"/>
          </a:fillRef>
          <a:effectRef idx="0">
            <a:schemeClr val="accent1"/>
          </a:effectRef>
          <a:fontRef idx="minor">
            <a:schemeClr val="tx1"/>
          </a:fontRef>
        </p:style>
      </p:cxnSp>
      <p:sp>
        <p:nvSpPr>
          <p:cNvPr id="15" name="Flowchart: Terminator 14"/>
          <p:cNvSpPr/>
          <p:nvPr/>
        </p:nvSpPr>
        <p:spPr>
          <a:xfrm>
            <a:off x="7239008" y="2214554"/>
            <a:ext cx="1500198" cy="481965"/>
          </a:xfrm>
          <a:prstGeom prst="flowChartTermina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4B8696E7-17DE-71E7-72AE-6475BE322788}"/>
              </a:ext>
            </a:extLst>
          </p:cNvPr>
          <p:cNvSpPr txBox="1">
            <a:spLocks/>
          </p:cNvSpPr>
          <p:nvPr/>
        </p:nvSpPr>
        <p:spPr>
          <a:xfrm>
            <a:off x="0" y="0"/>
            <a:ext cx="11856640" cy="6096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2800">
                <a:latin typeface="Bookman Old Style" panose="02050604050505020204" pitchFamily="18" charset="0"/>
                <a:cs typeface="Calibri" panose="020F0502020204030204" pitchFamily="34" charset="0"/>
              </a:rPr>
              <a:t>File Operations </a:t>
            </a:r>
            <a:endParaRPr lang="en-IN" sz="28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a:t>Creating a FILE: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utoShape 2" descr="Image result for computer image"/>
          <p:cNvSpPr>
            <a:spLocks noChangeAspect="1" noChangeArrowheads="1"/>
          </p:cNvSpPr>
          <p:nvPr/>
        </p:nvSpPr>
        <p:spPr bwMode="auto">
          <a:xfrm>
            <a:off x="1049364" y="1325898"/>
            <a:ext cx="304800" cy="304801"/>
          </a:xfrm>
          <a:prstGeom prst="rect">
            <a:avLst/>
          </a:prstGeom>
          <a:noFill/>
        </p:spPr>
        <p:txBody>
          <a:bodyPr vert="horz" wrap="square" lIns="91440" tIns="45720" rIns="91440" bIns="45720" numCol="1" anchor="t" anchorCtr="0" compatLnSpc="1"/>
          <a:lstStyle/>
          <a:p>
            <a:endParaRPr lang="en-US">
              <a:solidFill>
                <a:schemeClr val="bg1"/>
              </a:solidFill>
            </a:endParaRPr>
          </a:p>
        </p:txBody>
      </p:sp>
      <p:sp>
        <p:nvSpPr>
          <p:cNvPr id="9" name="AutoShape 4" descr="Image result for computer image"/>
          <p:cNvSpPr>
            <a:spLocks noChangeAspect="1" noChangeArrowheads="1"/>
          </p:cNvSpPr>
          <p:nvPr/>
        </p:nvSpPr>
        <p:spPr bwMode="auto">
          <a:xfrm>
            <a:off x="1049364" y="1325898"/>
            <a:ext cx="304800" cy="304801"/>
          </a:xfrm>
          <a:prstGeom prst="rect">
            <a:avLst/>
          </a:prstGeom>
          <a:noFill/>
        </p:spPr>
        <p:txBody>
          <a:bodyPr vert="horz" wrap="square" lIns="91440" tIns="45720" rIns="91440" bIns="45720" numCol="1" anchor="t" anchorCtr="0" compatLnSpc="1"/>
          <a:lstStyle/>
          <a:p>
            <a:endParaRPr lang="en-US">
              <a:solidFill>
                <a:schemeClr val="bg1"/>
              </a:solidFill>
            </a:endParaRPr>
          </a:p>
        </p:txBody>
      </p:sp>
      <p:pic>
        <p:nvPicPr>
          <p:cNvPr id="13" name="Content Placeholder 1"/>
          <p:cNvPicPr>
            <a:picLocks noChangeAspect="1"/>
          </p:cNvPicPr>
          <p:nvPr/>
        </p:nvPicPr>
        <p:blipFill>
          <a:blip r:embed="rId3"/>
          <a:stretch>
            <a:fillRect/>
          </a:stretch>
        </p:blipFill>
        <p:spPr>
          <a:xfrm>
            <a:off x="4452926" y="500042"/>
            <a:ext cx="7000924" cy="3071834"/>
          </a:xfrm>
          <a:prstGeom prst="rect">
            <a:avLst/>
          </a:prstGeom>
        </p:spPr>
      </p:pic>
      <p:pic>
        <p:nvPicPr>
          <p:cNvPr id="14" name="Content Placeholder 4"/>
          <p:cNvPicPr>
            <a:picLocks noChangeAspect="1"/>
          </p:cNvPicPr>
          <p:nvPr/>
        </p:nvPicPr>
        <p:blipFill>
          <a:blip r:embed="rId4"/>
          <a:stretch>
            <a:fillRect/>
          </a:stretch>
        </p:blipFill>
        <p:spPr>
          <a:xfrm>
            <a:off x="809588" y="3643314"/>
            <a:ext cx="9286940" cy="2357454"/>
          </a:xfrm>
          <a:prstGeom prst="rect">
            <a:avLst/>
          </a:prstGeom>
        </p:spPr>
      </p:pic>
      <p:sp>
        <p:nvSpPr>
          <p:cNvPr id="15" name="Flowchart: Terminator 14"/>
          <p:cNvSpPr/>
          <p:nvPr/>
        </p:nvSpPr>
        <p:spPr>
          <a:xfrm>
            <a:off x="738150" y="5375927"/>
            <a:ext cx="1885315" cy="481965"/>
          </a:xfrm>
          <a:prstGeom prst="flowChartTermina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Terminator 15"/>
          <p:cNvSpPr/>
          <p:nvPr/>
        </p:nvSpPr>
        <p:spPr>
          <a:xfrm>
            <a:off x="8639841" y="2232655"/>
            <a:ext cx="1885315" cy="481965"/>
          </a:xfrm>
          <a:prstGeom prst="flowChartTermina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6A3EC63-8779-BFBE-48F7-5D6E80907C2D}"/>
              </a:ext>
            </a:extLst>
          </p:cNvPr>
          <p:cNvSpPr txBox="1">
            <a:spLocks/>
          </p:cNvSpPr>
          <p:nvPr/>
        </p:nvSpPr>
        <p:spPr>
          <a:xfrm>
            <a:off x="0" y="0"/>
            <a:ext cx="11856640" cy="6096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2800">
                <a:latin typeface="Bookman Old Style" panose="02050604050505020204" pitchFamily="18" charset="0"/>
                <a:cs typeface="Calibri" panose="020F0502020204030204" pitchFamily="34" charset="0"/>
              </a:rPr>
              <a:t>File Operations </a:t>
            </a:r>
            <a:endParaRPr lang="en-IN" sz="2800" b="1"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2296</Words>
  <Application>Microsoft Office PowerPoint</Application>
  <PresentationFormat>Widescreen</PresentationFormat>
  <Paragraphs>329</Paragraphs>
  <Slides>34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Bookman Old Style</vt:lpstr>
      <vt:lpstr>Calibri</vt:lpstr>
      <vt:lpstr>inter-regular</vt:lpstr>
      <vt:lpstr>Arial</vt:lpstr>
      <vt:lpstr>Wingdings</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Operations </vt:lpstr>
      <vt:lpstr>File Operations </vt:lpstr>
      <vt:lpstr>PowerPoint Presentation</vt:lpstr>
      <vt:lpstr>PowerPoint Presentation</vt:lpstr>
      <vt:lpstr>PowerPoint Presentation</vt:lpstr>
      <vt:lpstr>PowerPoint Presentation</vt:lpstr>
      <vt:lpstr>File Operations </vt:lpstr>
      <vt:lpstr>PowerPoint Presentation</vt:lpstr>
      <vt:lpstr>File Operations </vt:lpstr>
      <vt:lpstr>PowerPoint Presentation</vt:lpstr>
      <vt:lpstr>PowerPoint Presentation</vt:lpstr>
      <vt:lpstr>PowerPoint Presentation</vt:lpstr>
      <vt:lpstr>File Operations </vt:lpstr>
      <vt:lpstr>File Operations </vt:lpstr>
      <vt:lpstr>PowerPoint Presentation</vt:lpstr>
      <vt:lpstr>File Operations </vt:lpstr>
      <vt:lpstr>File Operations </vt:lpstr>
      <vt:lpstr>PowerPoint Presentation</vt:lpstr>
      <vt:lpstr>PowerPoint Presentation</vt:lpstr>
      <vt:lpstr>PowerPoint Presentation</vt:lpstr>
      <vt:lpstr>PowerPoint Presentation</vt:lpstr>
      <vt:lpstr>File Operations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naveench</cp:lastModifiedBy>
  <cp:revision>151</cp:revision>
  <dcterms:created xsi:type="dcterms:W3CDTF">2006-08-16T00:00:00Z</dcterms:created>
  <dcterms:modified xsi:type="dcterms:W3CDTF">2023-08-19T18:19:44Z</dcterms:modified>
</cp:coreProperties>
</file>