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7"/>
  </p:notesMasterIdLst>
  <p:sldIdLst>
    <p:sldId id="292" r:id="rId2"/>
    <p:sldId id="393" r:id="rId3"/>
    <p:sldId id="293" r:id="rId4"/>
    <p:sldId id="394" r:id="rId5"/>
    <p:sldId id="294" r:id="rId6"/>
    <p:sldId id="295" r:id="rId7"/>
    <p:sldId id="265" r:id="rId8"/>
    <p:sldId id="284" r:id="rId9"/>
    <p:sldId id="285" r:id="rId10"/>
    <p:sldId id="322" r:id="rId11"/>
    <p:sldId id="297" r:id="rId12"/>
    <p:sldId id="395" r:id="rId13"/>
    <p:sldId id="296" r:id="rId14"/>
    <p:sldId id="396" r:id="rId15"/>
    <p:sldId id="298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Nunito" pitchFamily="2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BD0C9"/>
    <a:srgbClr val="F05136"/>
    <a:srgbClr val="303030"/>
    <a:srgbClr val="4A4A4A"/>
    <a:srgbClr val="3D3D3D"/>
    <a:srgbClr val="212121"/>
    <a:srgbClr val="000000"/>
    <a:srgbClr val="13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84899" autoAdjust="0"/>
  </p:normalViewPr>
  <p:slideViewPr>
    <p:cSldViewPr>
      <p:cViewPr varScale="1">
        <p:scale>
          <a:sx n="76" d="100"/>
          <a:sy n="76" d="100"/>
        </p:scale>
        <p:origin x="882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3:01:08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24575,'1'0'0,"0"1"0,1-1 0,-1 1 0,1-1 0,-1 1 0,0-1 0,0 1 0,1 0 0,-1 0 0,0 0 0,0 0 0,0-1 0,0 2 0,0-1 0,0 0 0,0 0 0,0 0 0,0 0 0,-1 1 0,1-1 0,0 0 0,-1 0 0,1 1 0,-1-1 0,1 1 0,-1 2 0,9 43 0,-9-43 0,9 116 0,-10 154 0,-3-101 0,4 794-1365,0-932-5461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3:01:49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46 24575,'1'0'0,"0"0"0,1 0 0,-1 0 0,0 0 0,0 1 0,0-1 0,0 0 0,0 1 0,0-1 0,0 1 0,0-1 0,0 1 0,0 0 0,0-1 0,0 1 0,0 0 0,-1 0 0,1-1 0,0 1 0,-1 0 0,1 0 0,0 0 0,-1 0 0,1 0 0,-1 0 0,1 0 0,-1 0 0,0 0 0,1 0 0,-1 0 0,0 0 0,0 1 0,0-1 0,0 0 0,0 0 0,0 0 0,0 0 0,0 0 0,0 2 0,-11 45 0,-5-4 0,-14 55 0,27-85 0,1-1 0,0 0 0,0 1 0,2-1 0,-1 1 0,2-1 0,0 0 0,0 1 0,4 13 0,-4-23 0,1 0 0,-1 0 0,1 0 0,0 0 0,0 0 0,0-1 0,1 1 0,-1-1 0,1 1 0,0-1 0,0 0 0,0 0 0,0-1 0,0 1 0,6 3 0,-2-2 0,0 0 0,1-1 0,-1 0 0,1-1 0,0 1 0,0-2 0,13 3 0,5-2 0,1-2 0,0 0 0,49-8 0,-69 7 0,-1-1 0,1 0 0,0 0 0,-1-1 0,0 0 0,0 0 0,0 0 0,0-1 0,0 0 0,0 0 0,-1 0 0,0-1 0,0 0 0,0 0 0,-1 0 0,1-1 0,-1 1 0,-1-1 0,1 0 0,-1 0 0,0 0 0,0-1 0,2-6 0,4-15 0,-1-1 0,-1 1 0,-1-1 0,1-32 0,-6 54 0,0-1 0,-1 1 0,1-1 0,-2 1 0,1-1 0,-1 1 0,0-1 0,-1 1 0,0-1 0,0 1 0,-1 0 0,1 0 0,-1 0 0,-1 0 0,0 1 0,0-1 0,0 1 0,0 0 0,-1 0 0,0 0 0,0 1 0,-1 0 0,0 0 0,0 0 0,0 1 0,0 0 0,-1 0 0,1 0 0,-1 1 0,0 0 0,0 0 0,0 1 0,-1 0 0,1 0 0,-10 0 0,-1-1-151,-1 0-1,1 2 0,-1 0 0,0 2 1,1 0-1,-1 1 0,1 0 1,-33 10-1,16-2-6674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3:01:55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2503 24575,'1'-24'0,"1"1"0,1-1 0,1 0 0,1 1 0,1 0 0,12-29 0,67-130 0,-35 83 0,6-8 0,125-178 0,-128 216 0,3 2 0,2 3 0,3 2 0,125-96 0,-134 121 0,95-49 0,-45 28 0,-46 28 0,1 3 0,85-28 0,-50 20 0,288-116 0,10 15 0,-209 78 0,-99 29 0,1 5 0,116-20 0,244-38 0,-186 30 0,86-25 0,-102 20 0,-119 40 0,-85 14 0,-1-2 0,46-11 0,56-28 0,62-17 0,-160 51 0,0 2 0,1 2 0,43-1 0,-74 6 0,0 1 0,0 0 0,1 1 0,-1 0 0,0 1 0,0 0 0,0 0 0,0 1 0,-1 0 0,1 1 0,-1 0 0,0 1 0,0 0 0,0 0 0,0 1 0,-1 0 0,0 0 0,0 1 0,-1 0 0,12 15 0,30 38 0,47 76 0,41 51 0,-90-130-111,56 59 349,-89-101-487,1-2 1,1 0-1,0-1 0,0 0 1,29 14-1,-1-7-6577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3:01:57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24575,'13'1'0,"-1"0"0,0 1 0,0 1 0,0-1 0,0 2 0,0 0 0,0 0 0,-1 1 0,0 1 0,0 0 0,16 11 0,11 11 0,59 57 0,-48-39 0,-35-34 0,-7-6 0,0-1 0,-1 1 0,0 1 0,0-1 0,6 9 0,-11-12 0,1-1 0,-1 1 0,0 0 0,0 0 0,0 0 0,0 0 0,0 0 0,-1 0 0,1 0 0,-1 0 0,0 0 0,0 0 0,0 0 0,0 0 0,0 0 0,-1 0 0,1 0 0,-3 6 0,-37 82 0,12-32 0,-13 19 0,29-59 0,1 0 0,-13 34 0,-12 61-1365,29-79-5461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3:02:02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24575,'0'895'-1365,"0"-861"-5461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3:02:04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1 256 24575,'0'529'0,"-1"-519"0,2 0 0,-1 0 0,1-1 0,0 1 0,1 0 0,0-1 0,1 1 0,0-1 0,0 0 0,1 0 0,7 12 0,-7-15 0,1 0 0,0-1 0,0 0 0,0 0 0,1 0 0,-1-1 0,1 0 0,0 0 0,1 0 0,-1 0 0,1-1 0,-1 0 0,1-1 0,0 0 0,0 0 0,9 2 0,13 1 0,0-1 0,1-1 0,0-1 0,0-2 0,0-1 0,56-9 0,-77 7 0,0 0 0,0-1 0,0 0 0,-1 0 0,0-1 0,0 0 0,0-1 0,0 1 0,-1-2 0,0 1 0,0-1 0,-1 0 0,0 0 0,0 0 0,-1-1 0,0 0 0,0 0 0,-1-1 0,0 0 0,5-12 0,2-12 0,0-1 0,-3 1 0,-1-1 0,4-42 0,-4 7 0,-4-1 0,-9-126 0,3 181 0,0 1 0,0 1 0,-2-1 0,1 0 0,-2 1 0,0 0 0,0 0 0,-1 1 0,-1 0 0,0 0 0,-1 0 0,0 1 0,0 1 0,-1 0 0,-1 0 0,0 0 0,0 2 0,-22-14 0,21 15 0,-1-1 0,1 2 0,-2 0 0,1 0 0,-1 1 0,0 1 0,0 0 0,0 1 0,0 1 0,-1 0 0,1 0 0,-1 2 0,0 0 0,1 1 0,-1 0 0,1 1 0,0 1 0,-19 5 0,28-6 9,1 0 1,-1 0-1,1 0 0,0 1 0,-1 0 0,1 0 1,0 0-1,1 0 0,-1 1 0,1-1 0,-1 1 1,-4 8-1,0 0-380,1 1-1,1 0 1,-6 16 0,0 5-6455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3:02:07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528 85 24575,'0'-4'0,"0"1"0,-1 0 0,1 0 0,-1-1 0,0 1 0,0 0 0,0 0 0,0 0 0,0 0 0,-1 0 0,1 0 0,-1 0 0,0 1 0,0-1 0,0 0 0,0 1 0,0 0 0,-1-1 0,1 1 0,-1 0 0,0 0 0,1 0 0,-1 1 0,0-1 0,0 1 0,0-1 0,0 1 0,0 0 0,0 0 0,-6 0 0,-10-3 0,0 1 0,0 1 0,0 1 0,-21 1 0,24 0 0,-5 0 0,-1 2 0,1 0 0,0 2 0,0 0 0,-33 12 0,40-12 0,1 1 0,1 1 0,-1 0 0,1 1 0,0 0 0,0 1 0,1 0 0,0 1 0,-16 17 0,23-22 0,1 0 0,-1 0 0,1 1 0,1-1 0,-1 1 0,0 0 0,1 0 0,0 0 0,0 0 0,1 0 0,-1 0 0,1 0 0,0 1 0,1-1 0,-1 0 0,1 1 0,0-1 0,0 0 0,1 1 0,0-1 0,0 0 0,0 1 0,0-1 0,4 7 0,-3-6 0,1-1 0,1 0 0,-1 1 0,1-1 0,0 0 0,0-1 0,0 1 0,0-1 0,1 0 0,0 0 0,0 0 0,0-1 0,0 0 0,1 0 0,-1 0 0,1 0 0,0-1 0,0 0 0,0 0 0,10 1 0,2 0 0,0-1 0,0-1 0,0 0 0,0-2 0,0 0 0,0-1 0,0 0 0,-1-2 0,1 0 0,27-11 0,-21 5 0,0-1 0,-2-2 0,1 0 0,-2-1 0,0-2 0,34-31 0,-50 43 0,-1 0 0,1 0 0,0 0 0,0 1 0,1 0 0,-1 0 0,1 0 0,0 1 0,-1-1 0,1 1 0,0 1 0,0-1 0,1 1 0,9-1 0,-7 2 0,1 1 0,0 0 0,-1 0 0,1 1 0,-1 0 0,0 0 0,0 1 0,17 8 0,-6-2-455,1 0 0,30 7 0,-22-10-6371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3:01:12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24575,'2139'0'0,"-2071"-9"0,-56 7 0,0 0 0,0 0 0,0 1 0,24 1 0,-33 1 0,-1 0 0,1 0 0,-1 0 0,1 0 0,-1 0 0,1 1 0,-1-1 0,0 1 0,1-1 0,-1 1 0,0 0 0,0 0 0,0 0 0,-1 0 0,1 0 0,0 1 0,-1-1 0,1 0 0,-1 1 0,0-1 0,0 1 0,0-1 0,0 1 0,0 0 0,-1-1 0,1 1 0,0 4 0,1 11 0,0 0 0,-1 0 0,-1 18 0,0-23 0,-8 649 0,11-625 0,1 0 0,1 0 0,3 0 0,13 40 0,-9-32 0,14 89 0,-6 18 0,-9-76 0,3 101 0,-15-98-1365,1-45-5461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3:01:14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98 24575,'0'-2'0,"1"0"0,0 0 0,-1-1 0,1 1 0,0 0 0,0 0 0,1 0 0,-1 0 0,0 0 0,1 0 0,-1 1 0,1-1 0,0 0 0,-1 1 0,1-1 0,0 1 0,0-1 0,0 1 0,4-2 0,42-19 0,-25 15 0,-1 1 0,1 1 0,0 2 0,40-3 0,99 9 0,-64 0 0,1668-2 0,-1646-18 0,-158 42-1365,11-13-5461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3:01:16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24575,'-6'0'0,"-3"7"0,0 9 0,2 9 0,2 6 0,2 6 0,2 3 0,0 1 0,8-6 0,9-9 0,2-9-8191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3:01:37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 24575,'116'-2'0,"131"5"0,-243-3 0,0 0 0,-1 1 0,1 0 0,0-1 0,-1 2 0,1-1 0,-1 0 0,1 1 0,-1-1 0,0 1 0,5 3 0,-7-4 0,0 0 0,1 0 0,-1 1 0,0-1 0,0 0 0,0 1 0,0-1 0,0 1 0,0 0 0,0-1 0,0 1 0,-1 0 0,1 0 0,-1-1 0,1 1 0,-1 0 0,1 2 0,-2 1 0,1 0 0,-1-1 0,0 1 0,0-1 0,0 1 0,-1-1 0,1 0 0,-1 1 0,0-1 0,0 0 0,-1 0 0,1 0 0,-1-1 0,0 1 0,0-1 0,0 1 0,-4 2 0,-37 32 0,-1-3 0,-83 51 0,-8 5 0,132-88 0,0 0 0,0 0 0,1 0 0,-1 1 0,1 0 0,0-1 0,0 1 0,0 0 0,0 1 0,1-1 0,0 0 0,-4 10 0,6-12 0,-1-1 0,1 0 0,0 1 0,0-1 0,0 1 0,0-1 0,0 1 0,0-1 0,0 1 0,1-1 0,-1 1 0,1-1 0,-1 1 0,1-1 0,-1 0 0,1 1 0,0-1 0,1 2 0,-1-1 0,1 0 0,0 0 0,0 0 0,1-1 0,-1 1 0,0-1 0,1 1 0,-1-1 0,0 0 0,1 0 0,0 0 0,-1 0 0,5 0 0,22 4-32,1-1 0,0-2 0,0-1 0,45-5 0,-22 2-1173,-16 1-5621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3:01:38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1 159 24575,'1'9'0,"0"0"0,1 0 0,0 0 0,0-1 0,6 13 0,7 29 0,-13-37 0,1-1 0,0 1 0,1-1 0,0 0 0,1-1 0,0 1 0,1-1 0,1 0 0,-1 0 0,14 15 0,-17-23 0,-1 0 0,1-1 0,-1 1 0,1-1 0,0 1 0,0-1 0,0 0 0,0 0 0,1 0 0,-1-1 0,0 1 0,1-1 0,-1 0 0,1 0 0,-1 0 0,1 0 0,0-1 0,-1 1 0,1-1 0,0 0 0,0 0 0,-1 0 0,1-1 0,0 1 0,-1-1 0,1 0 0,-1 0 0,1 0 0,-1-1 0,1 1 0,-1-1 0,0 0 0,0 0 0,0 0 0,0 0 0,0 0 0,0-1 0,0 1 0,4-6 0,5-5 0,-1 0 0,0-1 0,-1-1 0,0 0 0,-1 0 0,8-19 0,-11 22 0,-1 0 0,0-1 0,-1 0 0,0 0 0,-1 0 0,-1 0 0,0-1 0,1-21 0,-4 29 8,0 0-1,0 0 1,-1 0-1,0 0 1,0 0-1,0 0 1,-1 1-1,1-1 1,-1 1-1,0 0 1,-1 0-1,0 0 1,1 0-1,-2 1 1,-4-6-1,-1 2-219,1 0 0,-1 1 0,-1 0-1,1 0 1,-1 1 0,-15-6 0,-10-2-6614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3:01:42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24575,'7'-7'0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3:01:44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32 24575,'0'-7'0,"-7"-2"0,-9 0 0,-16 2 0,-2 9 0,-2 11 0,5 10 0,7 1-8191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3:01:47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24575,'-3'45'0,"-14"84"0,9-88 0,3 0 0,-1 61 0,6-98 0,0 0 0,0 0 0,1 0 0,0 0 0,-1 0 0,2 0 0,-1-1 0,0 1 0,1 0 0,0 0 0,0-1 0,0 1 0,0-1 0,0 0 0,1 0 0,-1 0 0,1 0 0,0 0 0,0 0 0,0-1 0,0 1 0,1-1 0,-1 0 0,1 0 0,-1 0 0,1 0 0,0-1 0,-1 0 0,1 0 0,0 0 0,0 0 0,7 1 0,11 0 0,1 0 0,0-2 0,0 0 0,34-6 0,-47 5 0,-3 0 0,0 1 0,1-1 0,-1-1 0,0 1 0,0-1 0,0 0 0,-1-1 0,1 0 0,-1 0 0,1 0 0,-1-1 0,0 0 0,0 0 0,0 0 0,-1-1 0,1 0 0,-1 0 0,0-1 0,-1 1 0,0-1 0,1 0 0,-2 0 0,1 0 0,-1-1 0,0 1 0,0-1 0,-1 0 0,1 0 0,-2 0 0,3-11 0,-1 2 0,-1 0 0,0 0 0,0 0 0,-2 0 0,0 0 0,-4-25 0,3 37 0,1 0 0,-1-1 0,-1 1 0,1 0 0,-1-1 0,1 1 0,-1 0 0,0 0 0,-1 0 0,1 1 0,-1-1 0,0 1 0,0-1 0,0 1 0,0 0 0,0 0 0,-1 0 0,1 0 0,-1 1 0,0-1 0,0 1 0,0 0 0,0 0 0,0 1 0,0-1 0,-1 1 0,-7-2 0,-11 0-455,-1 2 0,-46 2 0,34 1-6371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57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34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19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33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81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79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82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20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88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12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40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3.png"/><Relationship Id="rId30" Type="http://schemas.openxmlformats.org/officeDocument/2006/relationships/customXml" Target="../ink/ink14.xml"/><Relationship Id="rId8" Type="http://schemas.openxmlformats.org/officeDocument/2006/relationships/customXml" Target="../ink/ink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62483" y="784188"/>
            <a:ext cx="6280319" cy="907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>
                <a:solidFill>
                  <a:srgbClr val="C00000"/>
                </a:solidFill>
                <a:effectLst/>
                <a:highlight>
                  <a:srgbClr val="00FF00"/>
                </a:highlight>
                <a:latin typeface="inter-regular"/>
              </a:rPr>
              <a:t>i</a:t>
            </a:r>
            <a:r>
              <a:rPr lang="en-US" sz="2400" b="1" i="0" dirty="0">
                <a:solidFill>
                  <a:srgbClr val="C00000"/>
                </a:solidFill>
                <a:effectLst/>
                <a:highlight>
                  <a:srgbClr val="00FF00"/>
                </a:highlight>
                <a:latin typeface="inter-regular"/>
              </a:rPr>
              <a:t>) Constant Pointer (const </a:t>
            </a:r>
            <a:r>
              <a:rPr lang="en-US" sz="2400" b="1" i="0" dirty="0" err="1">
                <a:solidFill>
                  <a:srgbClr val="C00000"/>
                </a:solidFill>
                <a:effectLst/>
                <a:highlight>
                  <a:srgbClr val="00FF00"/>
                </a:highlight>
                <a:latin typeface="inter-regular"/>
              </a:rPr>
              <a:t>ptr</a:t>
            </a:r>
            <a:r>
              <a:rPr lang="en-US" sz="2400" b="1" i="0" dirty="0">
                <a:solidFill>
                  <a:srgbClr val="C00000"/>
                </a:solidFill>
                <a:effectLst/>
                <a:highlight>
                  <a:srgbClr val="00FF00"/>
                </a:highlight>
                <a:latin typeface="inter-regular"/>
              </a:rPr>
              <a:t> to </a:t>
            </a:r>
            <a:r>
              <a:rPr lang="en-US" sz="2400" b="1" i="0" dirty="0" err="1">
                <a:solidFill>
                  <a:srgbClr val="C00000"/>
                </a:solidFill>
                <a:effectLst/>
                <a:highlight>
                  <a:srgbClr val="00FF00"/>
                </a:highlight>
                <a:latin typeface="inter-regular"/>
              </a:rPr>
              <a:t>non_const</a:t>
            </a:r>
            <a:r>
              <a:rPr lang="en-US" sz="2400" b="1" i="0" dirty="0">
                <a:solidFill>
                  <a:srgbClr val="C00000"/>
                </a:solidFill>
                <a:effectLst/>
                <a:highlight>
                  <a:srgbClr val="00FF00"/>
                </a:highlight>
                <a:latin typeface="inter-regular"/>
              </a:rPr>
              <a:t>)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A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constant pointer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in C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inter-regular"/>
              </a:rPr>
              <a:t>cannot change the address of the variable</a:t>
            </a:r>
            <a:r>
              <a:rPr lang="en-US" sz="2400" i="0" dirty="0">
                <a:solidFill>
                  <a:srgbClr val="333333"/>
                </a:solidFill>
                <a:effectLst/>
                <a:latin typeface="inter-regular"/>
              </a:rPr>
              <a:t> to which it is pointing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, i.e., the </a:t>
            </a:r>
            <a:r>
              <a:rPr lang="en-US" sz="2400" b="1" i="0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inter-regular"/>
              </a:rPr>
              <a:t>address will remain constant</a:t>
            </a:r>
            <a:r>
              <a:rPr lang="en-US" sz="2400" b="0" i="0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inter-regular"/>
              </a:rPr>
              <a:t>.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Therefore, we can say that if a constant pointer is pointing to some variable, then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inter-regular"/>
              </a:rPr>
              <a:t>it cannot point to any other variable.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C00000"/>
              </a:solidFill>
              <a:latin typeface="inter-regular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 b="1" i="0" dirty="0">
              <a:solidFill>
                <a:srgbClr val="C00000"/>
              </a:solidFill>
              <a:effectLst/>
              <a:latin typeface="inter-regular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 b="1" i="0" dirty="0">
              <a:solidFill>
                <a:srgbClr val="C00000"/>
              </a:solidFill>
              <a:effectLst/>
              <a:latin typeface="inter-regular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C00000"/>
              </a:solidFill>
              <a:latin typeface="inter-regular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 b="1" i="0" dirty="0">
              <a:solidFill>
                <a:srgbClr val="C00000"/>
              </a:solidFill>
              <a:effectLst/>
              <a:latin typeface="inter-regular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000" b="1" i="0" dirty="0">
              <a:effectLst/>
              <a:latin typeface="inter-regular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inter-regular"/>
              </a:rPr>
              <a:t>A constant pointer is declared using the const keyword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inter-regular"/>
              </a:rPr>
              <a:t>after the asterisk (*) </a:t>
            </a:r>
            <a:r>
              <a:rPr lang="en-US" sz="2000" b="1" i="0" dirty="0">
                <a:effectLst/>
                <a:latin typeface="inter-regular"/>
              </a:rPr>
              <a:t>in the pointer declaration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 b="1" i="0" dirty="0">
              <a:solidFill>
                <a:srgbClr val="C00000"/>
              </a:solidFill>
              <a:effectLst/>
              <a:latin typeface="inter-regular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C00000"/>
              </a:solidFill>
              <a:latin typeface="inter-regular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 b="1" i="0" dirty="0">
              <a:solidFill>
                <a:srgbClr val="C00000"/>
              </a:solidFill>
              <a:effectLst/>
              <a:latin typeface="inter-regular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C00000"/>
              </a:solidFill>
              <a:latin typeface="inter-regular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 b="1" i="0" dirty="0">
              <a:solidFill>
                <a:srgbClr val="C00000"/>
              </a:solidFill>
              <a:effectLst/>
              <a:latin typeface="inter-regular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C00000"/>
              </a:solidFill>
              <a:latin typeface="inter-regular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 b="1" i="0" dirty="0">
              <a:solidFill>
                <a:srgbClr val="C00000"/>
              </a:solidFill>
              <a:effectLst/>
              <a:latin typeface="inter-regular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 b="1" i="0" dirty="0">
              <a:solidFill>
                <a:srgbClr val="C00000"/>
              </a:solidFill>
              <a:effectLst/>
              <a:latin typeface="erdana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5971" y="3174701"/>
            <a:ext cx="7726045" cy="289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38748-45E9-EE2A-90EC-8BFF1084AFF4}"/>
              </a:ext>
            </a:extLst>
          </p:cNvPr>
          <p:cNvSpPr txBox="1"/>
          <p:nvPr/>
        </p:nvSpPr>
        <p:spPr>
          <a:xfrm>
            <a:off x="47328" y="44624"/>
            <a:ext cx="1211507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Pointer with </a:t>
            </a:r>
            <a:r>
              <a:rPr lang="en-IN" sz="36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</a:t>
            </a:r>
            <a:r>
              <a:rPr lang="en-IN" sz="36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I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keyword  - Constant Pointer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10C798-E19B-EC22-B3D8-1F7EC13FCBBF}"/>
              </a:ext>
            </a:extLst>
          </p:cNvPr>
          <p:cNvSpPr txBox="1"/>
          <p:nvPr/>
        </p:nvSpPr>
        <p:spPr>
          <a:xfrm>
            <a:off x="263352" y="3933056"/>
            <a:ext cx="5951982" cy="16927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00000"/>
                </a:solidFill>
                <a:effectLst/>
                <a:latin typeface="inter-regular"/>
              </a:rPr>
              <a:t>Declaration of a constant pointer</a:t>
            </a:r>
          </a:p>
          <a:p>
            <a:pPr algn="just"/>
            <a:r>
              <a:rPr lang="en-US" sz="2000" u="sng" dirty="0">
                <a:solidFill>
                  <a:srgbClr val="000000"/>
                </a:solidFill>
                <a:latin typeface="inter-regular"/>
              </a:rPr>
              <a:t>Syntax:</a:t>
            </a:r>
          </a:p>
          <a:p>
            <a:pPr algn="just"/>
            <a:r>
              <a:rPr lang="en-US" sz="2000" b="1" i="0" dirty="0">
                <a:solidFill>
                  <a:srgbClr val="000000"/>
                </a:solidFill>
                <a:effectLst/>
                <a:latin typeface="inter-regular"/>
              </a:rPr>
              <a:t>      &lt;type of pointer&gt; *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const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ter-regular"/>
              </a:rPr>
              <a:t> &lt;name of pointer&gt;;</a:t>
            </a:r>
          </a:p>
          <a:p>
            <a:pPr algn="just"/>
            <a:r>
              <a:rPr lang="en-US" sz="2000" b="1" i="0" u="sng" dirty="0">
                <a:solidFill>
                  <a:srgbClr val="000000"/>
                </a:solidFill>
                <a:effectLst/>
                <a:latin typeface="inter-regular"/>
              </a:rPr>
              <a:t>Ex. </a:t>
            </a:r>
            <a:endParaRPr lang="en-US" sz="2000" b="1" dirty="0">
              <a:solidFill>
                <a:srgbClr val="FF0000"/>
              </a:solidFill>
              <a:latin typeface="inter-regular"/>
            </a:endParaRPr>
          </a:p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  <a:latin typeface="inter-regular"/>
              </a:rPr>
              <a:t>                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inter-regular"/>
              </a:rPr>
              <a:t>int *const ptr; 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 //address is fixed</a:t>
            </a:r>
            <a:endParaRPr lang="en-US" sz="20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3DF45-C3CB-97AC-B89A-F3889EA18D4C}"/>
              </a:ext>
            </a:extLst>
          </p:cNvPr>
          <p:cNvSpPr txBox="1"/>
          <p:nvPr/>
        </p:nvSpPr>
        <p:spPr>
          <a:xfrm>
            <a:off x="6344603" y="795476"/>
            <a:ext cx="5784913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008000"/>
                </a:solidFill>
                <a:effectLst/>
                <a:latin typeface="inter-regular"/>
              </a:rPr>
              <a:t>#include&lt;stdio.h&gt;</a:t>
            </a:r>
          </a:p>
          <a:p>
            <a:pPr algn="just"/>
            <a:r>
              <a:rPr lang="en-US" sz="2400" b="0" i="0" dirty="0">
                <a:effectLst/>
                <a:latin typeface="inter-regular"/>
              </a:rPr>
              <a:t>int main()</a:t>
            </a:r>
          </a:p>
          <a:p>
            <a:pPr algn="just"/>
            <a:r>
              <a:rPr lang="en-US" sz="2400" b="0" i="0" dirty="0">
                <a:effectLst/>
                <a:latin typeface="inter-regular"/>
              </a:rPr>
              <a:t>{ </a:t>
            </a:r>
          </a:p>
          <a:p>
            <a:pPr algn="just"/>
            <a:r>
              <a:rPr lang="en-US" sz="2400" b="0" i="0" dirty="0">
                <a:effectLst/>
                <a:latin typeface="inter-regular"/>
              </a:rPr>
              <a:t>int </a:t>
            </a:r>
            <a:r>
              <a:rPr lang="en-US" sz="2400" b="0" i="0" dirty="0" err="1">
                <a:effectLst/>
                <a:latin typeface="inter-regular"/>
              </a:rPr>
              <a:t>a,b</a:t>
            </a:r>
            <a:r>
              <a:rPr lang="en-US" sz="2400" b="0" i="0" dirty="0">
                <a:effectLst/>
                <a:latin typeface="inter-regular"/>
              </a:rPr>
              <a:t>;</a:t>
            </a:r>
          </a:p>
          <a:p>
            <a:pPr algn="just"/>
            <a:r>
              <a:rPr lang="en-US" sz="2400" b="0" i="0" dirty="0">
                <a:effectLst/>
                <a:latin typeface="inter-regular"/>
              </a:rPr>
              <a:t>a=10;b=20;</a:t>
            </a:r>
          </a:p>
          <a:p>
            <a:pPr algn="just"/>
            <a:r>
              <a:rPr lang="en-US" sz="2400" b="1" i="0" dirty="0">
                <a:effectLst/>
                <a:latin typeface="inter-regular"/>
              </a:rPr>
              <a:t>int *const ptr=&amp;a;</a:t>
            </a:r>
          </a:p>
          <a:p>
            <a:pPr algn="just"/>
            <a:r>
              <a:rPr lang="en-US" sz="2400" b="0" i="0" dirty="0">
                <a:solidFill>
                  <a:srgbClr val="C00000"/>
                </a:solidFill>
                <a:effectLst/>
                <a:latin typeface="inter-regular"/>
              </a:rPr>
              <a:t>ptr=&amp;b</a:t>
            </a:r>
            <a:r>
              <a:rPr lang="en-US" sz="2400" b="0" i="0" spc="-300" dirty="0">
                <a:effectLst/>
                <a:latin typeface="inter-regular"/>
              </a:rPr>
              <a:t>;//not  allowed </a:t>
            </a:r>
          </a:p>
          <a:p>
            <a:pPr algn="just"/>
            <a:r>
              <a:rPr lang="en-US" sz="2400" b="0" i="0" dirty="0" err="1">
                <a:effectLst/>
                <a:latin typeface="inter-regular"/>
              </a:rPr>
              <a:t>printf</a:t>
            </a:r>
            <a:r>
              <a:rPr lang="en-US" sz="2400" b="0" i="0" dirty="0">
                <a:effectLst/>
                <a:latin typeface="inter-regular"/>
              </a:rPr>
              <a:t>(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inter-regular"/>
              </a:rPr>
              <a:t>"Value of ptr is :%d"</a:t>
            </a:r>
            <a:r>
              <a:rPr lang="en-US" sz="2400" b="0" i="0" dirty="0">
                <a:effectLst/>
                <a:latin typeface="inter-regular"/>
              </a:rPr>
              <a:t>,*ptr);</a:t>
            </a:r>
          </a:p>
          <a:p>
            <a:pPr algn="just"/>
            <a:r>
              <a:rPr lang="en-US" sz="2400" b="0" i="0" dirty="0">
                <a:effectLst/>
                <a:latin typeface="inter-regular"/>
              </a:rPr>
              <a:t>return 0;</a:t>
            </a:r>
          </a:p>
          <a:p>
            <a:pPr algn="just"/>
            <a:r>
              <a:rPr lang="en-US" sz="2400" b="0" i="0" dirty="0">
                <a:effectLst/>
                <a:latin typeface="inter-regular"/>
              </a:rPr>
              <a:t>}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95E202-3E20-B984-730C-F5A269E40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371" y="4893697"/>
            <a:ext cx="4752528" cy="1205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D8E8B81-A6A3-A302-B79C-972AF3E09C02}"/>
                  </a:ext>
                </a:extLst>
              </p14:cNvPr>
              <p14:cNvContentPartPr/>
              <p14:nvPr/>
            </p14:nvContentPartPr>
            <p14:xfrm>
              <a:off x="10275943" y="1058920"/>
              <a:ext cx="16200" cy="594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D8E8B81-A6A3-A302-B79C-972AF3E09C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67303" y="1050280"/>
                <a:ext cx="33840" cy="61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C7BAE77A-7E2F-3DCC-8888-4DC49B355285}"/>
              </a:ext>
            </a:extLst>
          </p:cNvPr>
          <p:cNvGrpSpPr/>
          <p:nvPr/>
        </p:nvGrpSpPr>
        <p:grpSpPr>
          <a:xfrm>
            <a:off x="8098663" y="1053520"/>
            <a:ext cx="3063600" cy="1645920"/>
            <a:chOff x="8098663" y="1053520"/>
            <a:chExt cx="3063600" cy="164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E18F5F5-DFCF-F75E-BBE3-08A9A64B6A92}"/>
                    </a:ext>
                  </a:extLst>
                </p14:cNvPr>
                <p14:cNvContentPartPr/>
                <p14:nvPr/>
              </p14:nvContentPartPr>
              <p14:xfrm>
                <a:off x="10275943" y="1053520"/>
                <a:ext cx="886320" cy="628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E18F5F5-DFCF-F75E-BBE3-08A9A64B6A9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267303" y="1044520"/>
                  <a:ext cx="903960" cy="6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64901EA-4DA0-A8E6-9E6A-EE3A5AEE5A7B}"/>
                    </a:ext>
                  </a:extLst>
                </p14:cNvPr>
                <p14:cNvContentPartPr/>
                <p14:nvPr/>
              </p14:nvContentPartPr>
              <p14:xfrm>
                <a:off x="10275943" y="1691440"/>
                <a:ext cx="857160" cy="35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64901EA-4DA0-A8E6-9E6A-EE3A5AEE5A7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267303" y="1682800"/>
                  <a:ext cx="8748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337C714-EF1E-6CF5-227C-2AF8C74D2003}"/>
                    </a:ext>
                  </a:extLst>
                </p14:cNvPr>
                <p14:cNvContentPartPr/>
                <p14:nvPr/>
              </p14:nvContentPartPr>
              <p14:xfrm>
                <a:off x="10275223" y="1654360"/>
                <a:ext cx="15120" cy="99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337C714-EF1E-6CF5-227C-2AF8C74D200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266583" y="1645360"/>
                  <a:ext cx="327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AA17257-0405-E15D-A695-2637D163FA6E}"/>
                    </a:ext>
                  </a:extLst>
                </p14:cNvPr>
                <p14:cNvContentPartPr/>
                <p14:nvPr/>
              </p14:nvContentPartPr>
              <p14:xfrm>
                <a:off x="10315543" y="1914640"/>
                <a:ext cx="157320" cy="178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AA17257-0405-E15D-A695-2637D163FA6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306903" y="1906000"/>
                  <a:ext cx="1749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D6E3F15-A6D9-93DD-320B-818FE766F1F9}"/>
                    </a:ext>
                  </a:extLst>
                </p14:cNvPr>
                <p14:cNvContentPartPr/>
                <p14:nvPr/>
              </p14:nvContentPartPr>
              <p14:xfrm>
                <a:off x="10566103" y="1902400"/>
                <a:ext cx="124560" cy="162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D6E3F15-A6D9-93DD-320B-818FE766F1F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557463" y="1893400"/>
                  <a:ext cx="1422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63027CB-2139-39C6-513B-7D2380BC45C4}"/>
                    </a:ext>
                  </a:extLst>
                </p14:cNvPr>
                <p14:cNvContentPartPr/>
                <p14:nvPr/>
              </p14:nvContentPartPr>
              <p14:xfrm>
                <a:off x="10638463" y="1956760"/>
                <a:ext cx="2880" cy="2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63027CB-2139-39C6-513B-7D2380BC45C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629823" y="1948120"/>
                  <a:ext cx="20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5D1B09D-9294-FB44-FFAA-C96EEBD49945}"/>
                    </a:ext>
                  </a:extLst>
                </p14:cNvPr>
                <p14:cNvContentPartPr/>
                <p14:nvPr/>
              </p14:nvContentPartPr>
              <p14:xfrm>
                <a:off x="10588783" y="1904200"/>
                <a:ext cx="65160" cy="22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5D1B09D-9294-FB44-FFAA-C96EEBD4994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579783" y="1895200"/>
                  <a:ext cx="828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F62BABF-1286-2263-5940-F096260EB856}"/>
                    </a:ext>
                  </a:extLst>
                </p14:cNvPr>
                <p14:cNvContentPartPr/>
                <p14:nvPr/>
              </p14:nvContentPartPr>
              <p14:xfrm>
                <a:off x="10769863" y="1915360"/>
                <a:ext cx="149400" cy="164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F62BABF-1286-2263-5940-F096260EB85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761223" y="1906720"/>
                  <a:ext cx="1670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660AC3C-1FEB-C37F-353F-2893E712A886}"/>
                    </a:ext>
                  </a:extLst>
                </p14:cNvPr>
                <p14:cNvContentPartPr/>
                <p14:nvPr/>
              </p14:nvContentPartPr>
              <p14:xfrm>
                <a:off x="11000983" y="1899160"/>
                <a:ext cx="160200" cy="180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660AC3C-1FEB-C37F-353F-2893E712A88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991983" y="1890160"/>
                  <a:ext cx="1778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D2201C6-445D-A8FB-4B23-F32EF7764EA7}"/>
                    </a:ext>
                  </a:extLst>
                </p14:cNvPr>
                <p14:cNvContentPartPr/>
                <p14:nvPr/>
              </p14:nvContentPartPr>
              <p14:xfrm>
                <a:off x="8098663" y="1798360"/>
                <a:ext cx="2050560" cy="901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D2201C6-445D-A8FB-4B23-F32EF7764EA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90023" y="1789720"/>
                  <a:ext cx="2068200" cy="9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754E30D-293F-AE3E-DC81-0119E91ECE24}"/>
                    </a:ext>
                  </a:extLst>
                </p14:cNvPr>
                <p14:cNvContentPartPr/>
                <p14:nvPr/>
              </p14:nvContentPartPr>
              <p14:xfrm>
                <a:off x="10116463" y="1944520"/>
                <a:ext cx="147600" cy="288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754E30D-293F-AE3E-DC81-0119E91ECE2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107463" y="1935520"/>
                  <a:ext cx="1652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2211F73-9B2B-427D-76E5-8F0E3515F59C}"/>
                    </a:ext>
                  </a:extLst>
                </p14:cNvPr>
                <p14:cNvContentPartPr/>
                <p14:nvPr/>
              </p14:nvContentPartPr>
              <p14:xfrm>
                <a:off x="10508143" y="1262680"/>
                <a:ext cx="360" cy="334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2211F73-9B2B-427D-76E5-8F0E3515F59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499143" y="1253680"/>
                  <a:ext cx="18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166EA0D-32E6-3D86-610E-4721D064964D}"/>
                    </a:ext>
                  </a:extLst>
                </p14:cNvPr>
                <p14:cNvContentPartPr/>
                <p14:nvPr/>
              </p14:nvContentPartPr>
              <p14:xfrm>
                <a:off x="10682383" y="1214080"/>
                <a:ext cx="219960" cy="357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166EA0D-32E6-3D86-610E-4721D06496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673383" y="1205440"/>
                  <a:ext cx="237600" cy="37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CD99A4C-2BC9-3A54-D758-18CC0EFCB53A}"/>
                  </a:ext>
                </a:extLst>
              </p14:cNvPr>
              <p14:cNvContentPartPr/>
              <p14:nvPr/>
            </p14:nvContentPartPr>
            <p14:xfrm>
              <a:off x="10535863" y="840040"/>
              <a:ext cx="305280" cy="120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CD99A4C-2BC9-3A54-D758-18CC0EFCB53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526863" y="831400"/>
                <a:ext cx="322920" cy="13824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Rectangle 1">
            <a:extLst>
              <a:ext uri="{FF2B5EF4-FFF2-40B4-BE49-F238E27FC236}">
                <a16:creationId xmlns:a16="http://schemas.microsoft.com/office/drawing/2014/main" id="{91D9819B-289A-0DA9-D0DA-BA4F88417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090C4-EE6A-BB09-9BCB-A65D57242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46"/>
            <a:ext cx="10629900" cy="6246055"/>
          </a:xfrm>
          <a:ln>
            <a:miter lim="800000"/>
            <a:headEnd/>
            <a:tailEnd/>
          </a:ln>
        </p:spPr>
        <p:txBody>
          <a:bodyPr/>
          <a:lstStyle/>
          <a:p>
            <a:pPr marL="400050" lvl="1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IN" sz="2400" dirty="0"/>
          </a:p>
          <a:p>
            <a:pPr marL="400050" lvl="1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2400" dirty="0"/>
              <a:t>// program for </a:t>
            </a:r>
            <a:r>
              <a:rPr lang="en-IN" sz="2400" b="1" dirty="0">
                <a:highlight>
                  <a:srgbClr val="FFFF00"/>
                </a:highlight>
              </a:rPr>
              <a:t>pointer to array </a:t>
            </a:r>
            <a:endParaRPr lang="en-IN" sz="2400" dirty="0">
              <a:highlight>
                <a:srgbClr val="FFFF00"/>
              </a:highlight>
            </a:endParaRPr>
          </a:p>
          <a:p>
            <a:pPr marL="800100" lvl="2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800100" lvl="2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dirty="0"/>
              <a:t>int main()</a:t>
            </a:r>
          </a:p>
          <a:p>
            <a:pPr marL="800100" lvl="2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dirty="0"/>
              <a:t>{</a:t>
            </a:r>
          </a:p>
          <a:p>
            <a:pPr marL="800100" lvl="2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dirty="0"/>
              <a:t>int </a:t>
            </a:r>
            <a:r>
              <a:rPr lang="en-IN" dirty="0">
                <a:solidFill>
                  <a:srgbClr val="FF0000"/>
                </a:solidFill>
              </a:rPr>
              <a:t>arr</a:t>
            </a:r>
            <a:r>
              <a:rPr lang="en-IN" dirty="0"/>
              <a:t>[5] = {10,20,30,40,50};</a:t>
            </a:r>
          </a:p>
          <a:p>
            <a:pPr marL="800100" lvl="2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dirty="0"/>
              <a:t>int *ptr;</a:t>
            </a:r>
          </a:p>
          <a:p>
            <a:pPr marL="800100" lvl="2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dirty="0">
                <a:solidFill>
                  <a:srgbClr val="FF0000"/>
                </a:solidFill>
              </a:rPr>
              <a:t>ptr=arr;   //pointer to array</a:t>
            </a:r>
          </a:p>
          <a:p>
            <a:pPr marL="800100" lvl="2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dirty="0" err="1"/>
              <a:t>printf</a:t>
            </a:r>
            <a:r>
              <a:rPr lang="en-IN" dirty="0"/>
              <a:t>(“</a:t>
            </a:r>
            <a:r>
              <a:rPr lang="en-IN" dirty="0" err="1"/>
              <a:t>ptr</a:t>
            </a:r>
            <a:r>
              <a:rPr lang="en-IN" dirty="0"/>
              <a:t> is %p",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800100" lvl="2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nValue</a:t>
            </a:r>
            <a:r>
              <a:rPr lang="en-IN" dirty="0"/>
              <a:t> at </a:t>
            </a:r>
            <a:r>
              <a:rPr lang="en-IN" dirty="0" err="1"/>
              <a:t>ptr</a:t>
            </a:r>
            <a:r>
              <a:rPr lang="en-IN" dirty="0"/>
              <a:t> is %d",*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800100" lvl="2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dirty="0" err="1"/>
              <a:t>printf</a:t>
            </a:r>
            <a:r>
              <a:rPr lang="en-IN" dirty="0"/>
              <a:t>(“ptr+1 is  %p",ptr+1);</a:t>
            </a:r>
          </a:p>
          <a:p>
            <a:pPr marL="800100" lvl="2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dirty="0" err="1"/>
              <a:t>printf</a:t>
            </a:r>
            <a:r>
              <a:rPr lang="en-IN" dirty="0"/>
              <a:t>("\n Value at ptr+1 is %d",*(ptr+1));</a:t>
            </a:r>
          </a:p>
          <a:p>
            <a:pPr marL="800100" lvl="2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dirty="0" err="1"/>
              <a:t>printf</a:t>
            </a:r>
            <a:r>
              <a:rPr lang="en-IN" dirty="0"/>
              <a:t>(“ptr+2 is %p",ptr+2);</a:t>
            </a:r>
          </a:p>
          <a:p>
            <a:pPr marL="800100" lvl="2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dirty="0" err="1"/>
              <a:t>printf</a:t>
            </a:r>
            <a:r>
              <a:rPr lang="en-IN" dirty="0"/>
              <a:t>("\n Value at ptr+2 is %d",*(ptr+2));</a:t>
            </a:r>
            <a:r>
              <a:rPr lang="en-IN" dirty="0">
                <a:solidFill>
                  <a:prstClr val="black"/>
                </a:solidFill>
              </a:rPr>
              <a:t>                    </a:t>
            </a:r>
            <a:endParaRPr lang="en-IN" dirty="0"/>
          </a:p>
          <a:p>
            <a:pPr marL="800100" lvl="2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dirty="0"/>
              <a:t>return 0;</a:t>
            </a:r>
          </a:p>
          <a:p>
            <a:pPr marL="800100" lvl="2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dirty="0"/>
              <a:t>}</a:t>
            </a:r>
          </a:p>
        </p:txBody>
      </p:sp>
      <p:pic>
        <p:nvPicPr>
          <p:cNvPr id="8198" name="Picture 9">
            <a:extLst>
              <a:ext uri="{FF2B5EF4-FFF2-40B4-BE49-F238E27FC236}">
                <a16:creationId xmlns:a16="http://schemas.microsoft.com/office/drawing/2014/main" id="{CBB91753-1CD8-0ED3-C222-C0CD3665A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996950"/>
            <a:ext cx="35337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2485" y="3174701"/>
            <a:ext cx="8319532" cy="289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38748-45E9-EE2A-90EC-8BFF1084AFF4}"/>
              </a:ext>
            </a:extLst>
          </p:cNvPr>
          <p:cNvSpPr txBox="1"/>
          <p:nvPr/>
        </p:nvSpPr>
        <p:spPr>
          <a:xfrm>
            <a:off x="47328" y="44624"/>
            <a:ext cx="1211507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Sort an array using pointers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0EF48-2AF7-A6FE-8181-16CF59DF556A}"/>
              </a:ext>
            </a:extLst>
          </p:cNvPr>
          <p:cNvSpPr txBox="1"/>
          <p:nvPr/>
        </p:nvSpPr>
        <p:spPr>
          <a:xfrm>
            <a:off x="6296868" y="785794"/>
            <a:ext cx="5910137" cy="12311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/>
              <a:t>int </a:t>
            </a:r>
            <a:r>
              <a:rPr lang="en-US" sz="2000" b="1" dirty="0" err="1"/>
              <a:t>arr</a:t>
            </a:r>
            <a:r>
              <a:rPr lang="en-US" sz="2000" b="1" dirty="0"/>
              <a:t>[ ] = { 10, 23, 14, 12, 9 };</a:t>
            </a:r>
          </a:p>
          <a:p>
            <a:r>
              <a:rPr lang="en-US" b="1" dirty="0"/>
              <a:t>Value     |   10      |    23      |   14      |   12      |     9   </a:t>
            </a:r>
          </a:p>
          <a:p>
            <a:r>
              <a:rPr lang="en-US" b="1" dirty="0"/>
              <a:t>Index     |     0      |     1       |   2         |   3        |     4   </a:t>
            </a:r>
          </a:p>
          <a:p>
            <a:r>
              <a:rPr lang="en-US" b="1" dirty="0"/>
              <a:t>Address | 2000 |  2004   |  2008    | 2012   |   2016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952340-6CF0-CA0E-1C24-A3EE024FDB32}"/>
              </a:ext>
            </a:extLst>
          </p:cNvPr>
          <p:cNvSpPr txBox="1"/>
          <p:nvPr/>
        </p:nvSpPr>
        <p:spPr>
          <a:xfrm>
            <a:off x="62483" y="692696"/>
            <a:ext cx="614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spc="-300" dirty="0">
                <a:latin typeface="Consolas" panose="020B0609020204030204" pitchFamily="49" charset="0"/>
              </a:rPr>
              <a:t> Consider the following array:</a:t>
            </a:r>
          </a:p>
          <a:p>
            <a:pPr algn="just"/>
            <a:r>
              <a:rPr lang="en-US" sz="2400" spc="-300" dirty="0">
                <a:latin typeface="Consolas" panose="020B0609020204030204" pitchFamily="49" charset="0"/>
              </a:rPr>
              <a:t>  int </a:t>
            </a:r>
            <a:r>
              <a:rPr lang="en-US" sz="2400" spc="-300" dirty="0" err="1">
                <a:latin typeface="Consolas" panose="020B0609020204030204" pitchFamily="49" charset="0"/>
              </a:rPr>
              <a:t>arr</a:t>
            </a:r>
            <a:r>
              <a:rPr lang="en-US" sz="2400" spc="-300" dirty="0">
                <a:latin typeface="Consolas" panose="020B0609020204030204" pitchFamily="49" charset="0"/>
              </a:rPr>
              <a:t>[] = { 10, 23, 14, 12, 9 };</a:t>
            </a:r>
          </a:p>
          <a:p>
            <a:pPr algn="just"/>
            <a:r>
              <a:rPr lang="en-US" sz="2400" spc="-300" dirty="0">
                <a:latin typeface="Consolas" panose="020B0609020204030204" pitchFamily="49" charset="0"/>
              </a:rPr>
              <a:t>      index     0   1   2   3  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834C09-FE97-D146-70C1-FAD290A659C0}"/>
              </a:ext>
            </a:extLst>
          </p:cNvPr>
          <p:cNvSpPr txBox="1"/>
          <p:nvPr/>
        </p:nvSpPr>
        <p:spPr>
          <a:xfrm>
            <a:off x="185862" y="1889269"/>
            <a:ext cx="5910138" cy="48936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Sorting array using array through array elements:</a:t>
            </a:r>
          </a:p>
          <a:p>
            <a:r>
              <a:rPr lang="en-US" sz="2400" dirty="0"/>
              <a:t>for (int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n - 1; </a:t>
            </a:r>
            <a:r>
              <a:rPr lang="en-US" sz="2400" dirty="0" err="1"/>
              <a:t>i</a:t>
            </a:r>
            <a:r>
              <a:rPr lang="en-US" sz="2400" dirty="0"/>
              <a:t>++) 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    for (int j = 0; j &lt; n - </a:t>
            </a:r>
            <a:r>
              <a:rPr lang="en-US" sz="2400" dirty="0" err="1"/>
              <a:t>i</a:t>
            </a:r>
            <a:r>
              <a:rPr lang="en-US" sz="2400" dirty="0"/>
              <a:t> - 1; </a:t>
            </a:r>
            <a:r>
              <a:rPr lang="en-US" sz="2400" dirty="0" err="1"/>
              <a:t>j++</a:t>
            </a:r>
            <a:r>
              <a:rPr lang="en-US" sz="2400" dirty="0"/>
              <a:t>) {</a:t>
            </a:r>
          </a:p>
          <a:p>
            <a:r>
              <a:rPr lang="en-US" sz="2400" dirty="0"/>
              <a:t>            if (</a:t>
            </a:r>
            <a:r>
              <a:rPr lang="en-US" sz="2400" dirty="0" err="1">
                <a:solidFill>
                  <a:srgbClr val="0000FF"/>
                </a:solidFill>
              </a:rPr>
              <a:t>arr</a:t>
            </a:r>
            <a:r>
              <a:rPr lang="en-US" sz="2400" dirty="0">
                <a:solidFill>
                  <a:srgbClr val="0000FF"/>
                </a:solidFill>
              </a:rPr>
              <a:t>[j] &gt; </a:t>
            </a:r>
            <a:r>
              <a:rPr lang="en-US" sz="2400" dirty="0" err="1">
                <a:solidFill>
                  <a:srgbClr val="0000FF"/>
                </a:solidFill>
              </a:rPr>
              <a:t>arr</a:t>
            </a:r>
            <a:r>
              <a:rPr lang="en-US" sz="2400" dirty="0">
                <a:solidFill>
                  <a:srgbClr val="0000FF"/>
                </a:solidFill>
              </a:rPr>
              <a:t>[j + 1]) </a:t>
            </a:r>
            <a:r>
              <a:rPr lang="en-US" sz="2400" dirty="0"/>
              <a:t>{</a:t>
            </a:r>
          </a:p>
          <a:p>
            <a:r>
              <a:rPr lang="en-US" sz="2400" dirty="0"/>
              <a:t>                // Swap </a:t>
            </a:r>
            <a:r>
              <a:rPr lang="en-US" sz="2400" dirty="0" err="1"/>
              <a:t>arr</a:t>
            </a:r>
            <a:r>
              <a:rPr lang="en-US" sz="2400" dirty="0"/>
              <a:t>[j] and </a:t>
            </a:r>
            <a:r>
              <a:rPr lang="en-US" sz="2400" dirty="0" err="1"/>
              <a:t>arr</a:t>
            </a:r>
            <a:r>
              <a:rPr lang="en-US" sz="2400" dirty="0"/>
              <a:t>[j + 1]</a:t>
            </a:r>
          </a:p>
          <a:p>
            <a:r>
              <a:rPr lang="en-US" sz="2400" dirty="0"/>
              <a:t>                int temp = </a:t>
            </a:r>
            <a:r>
              <a:rPr lang="en-US" sz="2400" dirty="0" err="1"/>
              <a:t>arr</a:t>
            </a:r>
            <a:r>
              <a:rPr lang="en-US" sz="2400" dirty="0"/>
              <a:t>[j];</a:t>
            </a:r>
          </a:p>
          <a:p>
            <a:r>
              <a:rPr lang="en-US" sz="2400" dirty="0"/>
              <a:t>                </a:t>
            </a:r>
            <a:r>
              <a:rPr lang="en-US" sz="2400" dirty="0" err="1"/>
              <a:t>arr</a:t>
            </a:r>
            <a:r>
              <a:rPr lang="en-US" sz="2400" dirty="0"/>
              <a:t>[j] = </a:t>
            </a:r>
            <a:r>
              <a:rPr lang="en-US" sz="2400" dirty="0" err="1"/>
              <a:t>arr</a:t>
            </a:r>
            <a:r>
              <a:rPr lang="en-US" sz="2400" dirty="0"/>
              <a:t>[j + 1];</a:t>
            </a:r>
          </a:p>
          <a:p>
            <a:r>
              <a:rPr lang="en-US" sz="2400" dirty="0"/>
              <a:t>                </a:t>
            </a:r>
            <a:r>
              <a:rPr lang="en-US" sz="2400" dirty="0" err="1"/>
              <a:t>arr</a:t>
            </a:r>
            <a:r>
              <a:rPr lang="en-US" sz="2400" dirty="0"/>
              <a:t>[j + 1] = temp;</a:t>
            </a:r>
          </a:p>
          <a:p>
            <a:r>
              <a:rPr lang="en-US" sz="2400" dirty="0"/>
              <a:t>            }</a:t>
            </a:r>
          </a:p>
          <a:p>
            <a:r>
              <a:rPr lang="en-US" sz="2400" dirty="0"/>
              <a:t>        }</a:t>
            </a:r>
          </a:p>
          <a:p>
            <a:r>
              <a:rPr lang="en-US" sz="2400" dirty="0"/>
              <a:t>   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9EC8CA-241E-2F0C-49B0-A528B8132794}"/>
              </a:ext>
            </a:extLst>
          </p:cNvPr>
          <p:cNvSpPr txBox="1"/>
          <p:nvPr/>
        </p:nvSpPr>
        <p:spPr>
          <a:xfrm>
            <a:off x="6294190" y="2016900"/>
            <a:ext cx="5910138" cy="48936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Sorting array using pointers:</a:t>
            </a:r>
          </a:p>
          <a:p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n; </a:t>
            </a:r>
            <a:r>
              <a:rPr lang="en-US" sz="2400" dirty="0" err="1"/>
              <a:t>i</a:t>
            </a:r>
            <a:r>
              <a:rPr lang="en-US" sz="2400" dirty="0"/>
              <a:t>++) 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for (j = </a:t>
            </a:r>
            <a:r>
              <a:rPr lang="en-US" sz="2400" dirty="0" err="1"/>
              <a:t>i</a:t>
            </a:r>
            <a:r>
              <a:rPr lang="en-US" sz="2400" dirty="0"/>
              <a:t> + 1; j &lt; n; </a:t>
            </a:r>
            <a:r>
              <a:rPr lang="en-US" sz="2400" dirty="0" err="1"/>
              <a:t>j++</a:t>
            </a:r>
            <a:r>
              <a:rPr lang="en-US" sz="2400" dirty="0"/>
              <a:t>)</a:t>
            </a:r>
          </a:p>
          <a:p>
            <a:r>
              <a:rPr lang="en-US" sz="2400" dirty="0"/>
              <a:t> {</a:t>
            </a:r>
          </a:p>
          <a:p>
            <a:r>
              <a:rPr lang="en-US" sz="2400" dirty="0"/>
              <a:t>    if (*(</a:t>
            </a:r>
            <a:r>
              <a:rPr lang="en-US" sz="2400" dirty="0" err="1"/>
              <a:t>ptr</a:t>
            </a:r>
            <a:r>
              <a:rPr lang="en-US" sz="2400" dirty="0"/>
              <a:t> + j) &lt; *(</a:t>
            </a:r>
            <a:r>
              <a:rPr lang="en-US" sz="2400" dirty="0" err="1"/>
              <a:t>ptr</a:t>
            </a:r>
            <a:r>
              <a:rPr lang="en-US" sz="2400" dirty="0"/>
              <a:t> + </a:t>
            </a:r>
            <a:r>
              <a:rPr lang="en-US" sz="2400" dirty="0" err="1"/>
              <a:t>i</a:t>
            </a:r>
            <a:r>
              <a:rPr lang="en-US" sz="2400" dirty="0"/>
              <a:t>)) </a:t>
            </a:r>
          </a:p>
          <a:p>
            <a:r>
              <a:rPr lang="en-US" sz="2400" dirty="0"/>
              <a:t>       {</a:t>
            </a:r>
          </a:p>
          <a:p>
            <a:r>
              <a:rPr lang="en-US" sz="2400" dirty="0"/>
              <a:t>      t = *(</a:t>
            </a:r>
            <a:r>
              <a:rPr lang="en-US" sz="2400" dirty="0" err="1"/>
              <a:t>ptr</a:t>
            </a:r>
            <a:r>
              <a:rPr lang="en-US" sz="2400" dirty="0"/>
              <a:t> + </a:t>
            </a:r>
            <a:r>
              <a:rPr lang="en-US" sz="2400" dirty="0" err="1"/>
              <a:t>i</a:t>
            </a:r>
            <a:r>
              <a:rPr lang="en-US" sz="2400" dirty="0"/>
              <a:t>);</a:t>
            </a:r>
          </a:p>
          <a:p>
            <a:r>
              <a:rPr lang="en-US" sz="2400" dirty="0"/>
              <a:t>      *(</a:t>
            </a:r>
            <a:r>
              <a:rPr lang="en-US" sz="2400" dirty="0" err="1"/>
              <a:t>ptr</a:t>
            </a:r>
            <a:r>
              <a:rPr lang="en-US" sz="2400" dirty="0"/>
              <a:t> + </a:t>
            </a:r>
            <a:r>
              <a:rPr lang="en-US" sz="2400" dirty="0" err="1"/>
              <a:t>i</a:t>
            </a:r>
            <a:r>
              <a:rPr lang="en-US" sz="2400" dirty="0"/>
              <a:t>) = *(</a:t>
            </a:r>
            <a:r>
              <a:rPr lang="en-US" sz="2400" dirty="0" err="1"/>
              <a:t>ptr</a:t>
            </a:r>
            <a:r>
              <a:rPr lang="en-US" sz="2400" dirty="0"/>
              <a:t> + j);</a:t>
            </a:r>
          </a:p>
          <a:p>
            <a:r>
              <a:rPr lang="en-US" sz="2400" dirty="0"/>
              <a:t>      *(</a:t>
            </a:r>
            <a:r>
              <a:rPr lang="en-US" sz="2400" dirty="0" err="1"/>
              <a:t>ptr</a:t>
            </a:r>
            <a:r>
              <a:rPr lang="en-US" sz="2400" dirty="0"/>
              <a:t> + j) = t;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443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2485" y="3174701"/>
            <a:ext cx="8319532" cy="289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38748-45E9-EE2A-90EC-8BFF1084AFF4}"/>
              </a:ext>
            </a:extLst>
          </p:cNvPr>
          <p:cNvSpPr txBox="1"/>
          <p:nvPr/>
        </p:nvSpPr>
        <p:spPr>
          <a:xfrm>
            <a:off x="47328" y="44624"/>
            <a:ext cx="1211507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Sort an array using pointers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4660C3-84DB-0855-0405-167022E15338}"/>
              </a:ext>
            </a:extLst>
          </p:cNvPr>
          <p:cNvSpPr txBox="1"/>
          <p:nvPr/>
        </p:nvSpPr>
        <p:spPr>
          <a:xfrm>
            <a:off x="263352" y="772310"/>
            <a:ext cx="6096000" cy="63709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void sort(int n, int* ptr)  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int </a:t>
            </a:r>
            <a:r>
              <a:rPr lang="en-US" sz="2400" dirty="0" err="1"/>
              <a:t>i</a:t>
            </a:r>
            <a:r>
              <a:rPr lang="en-US" sz="2400" dirty="0"/>
              <a:t>, j, t;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// Sort the numbers using pointers</a:t>
            </a:r>
          </a:p>
          <a:p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n; </a:t>
            </a:r>
            <a:r>
              <a:rPr lang="en-US" sz="2400" dirty="0" err="1"/>
              <a:t>i</a:t>
            </a:r>
            <a:r>
              <a:rPr lang="en-US" sz="2400" dirty="0"/>
              <a:t>++) {</a:t>
            </a:r>
          </a:p>
          <a:p>
            <a:r>
              <a:rPr lang="en-US" sz="2400" dirty="0"/>
              <a:t>for (j = </a:t>
            </a:r>
            <a:r>
              <a:rPr lang="en-US" sz="2400" dirty="0" err="1"/>
              <a:t>i</a:t>
            </a:r>
            <a:r>
              <a:rPr lang="en-US" sz="2400" dirty="0"/>
              <a:t> + 1; j &lt; n; </a:t>
            </a:r>
            <a:r>
              <a:rPr lang="en-US" sz="2400" dirty="0" err="1"/>
              <a:t>j++</a:t>
            </a:r>
            <a:r>
              <a:rPr lang="en-US" sz="2400" dirty="0"/>
              <a:t>) </a:t>
            </a:r>
          </a:p>
          <a:p>
            <a:r>
              <a:rPr lang="en-US" sz="2400" dirty="0"/>
              <a:t> {</a:t>
            </a:r>
          </a:p>
          <a:p>
            <a:r>
              <a:rPr lang="en-US" sz="2400" dirty="0">
                <a:solidFill>
                  <a:srgbClr val="0000FF"/>
                </a:solidFill>
              </a:rPr>
              <a:t>      if (*(ptr + j) &lt; *(ptr + </a:t>
            </a:r>
            <a:r>
              <a:rPr lang="en-US" sz="2400" dirty="0" err="1">
                <a:solidFill>
                  <a:srgbClr val="0000FF"/>
                </a:solidFill>
              </a:rPr>
              <a:t>i</a:t>
            </a:r>
            <a:r>
              <a:rPr lang="en-US" sz="2400" dirty="0">
                <a:solidFill>
                  <a:srgbClr val="0000FF"/>
                </a:solidFill>
              </a:rPr>
              <a:t>))      </a:t>
            </a:r>
          </a:p>
          <a:p>
            <a:r>
              <a:rPr lang="en-US" sz="2400" dirty="0"/>
              <a:t>         {</a:t>
            </a:r>
          </a:p>
          <a:p>
            <a:r>
              <a:rPr lang="en-US" sz="2400" dirty="0">
                <a:solidFill>
                  <a:srgbClr val="0000FF"/>
                </a:solidFill>
              </a:rPr>
              <a:t>         t = *(ptr + </a:t>
            </a:r>
            <a:r>
              <a:rPr lang="en-US" sz="2400" dirty="0" err="1">
                <a:solidFill>
                  <a:srgbClr val="0000FF"/>
                </a:solidFill>
              </a:rPr>
              <a:t>i</a:t>
            </a:r>
            <a:r>
              <a:rPr lang="en-US" sz="2400" dirty="0">
                <a:solidFill>
                  <a:srgbClr val="0000FF"/>
                </a:solidFill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        *(ptr + </a:t>
            </a:r>
            <a:r>
              <a:rPr lang="en-US" sz="2400" dirty="0" err="1">
                <a:solidFill>
                  <a:srgbClr val="0000FF"/>
                </a:solidFill>
              </a:rPr>
              <a:t>i</a:t>
            </a:r>
            <a:r>
              <a:rPr lang="en-US" sz="2400" dirty="0">
                <a:solidFill>
                  <a:srgbClr val="0000FF"/>
                </a:solidFill>
              </a:rPr>
              <a:t>) = *(ptr + j);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        *(ptr + j) = t;</a:t>
            </a:r>
          </a:p>
          <a:p>
            <a:r>
              <a:rPr lang="en-US" sz="2400" dirty="0"/>
              <a:t>        }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A816F-1645-CA2F-D72E-2611D63C3A47}"/>
              </a:ext>
            </a:extLst>
          </p:cNvPr>
          <p:cNvSpPr txBox="1"/>
          <p:nvPr/>
        </p:nvSpPr>
        <p:spPr>
          <a:xfrm>
            <a:off x="6560219" y="772310"/>
            <a:ext cx="5602179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// print the numbers</a:t>
            </a:r>
          </a:p>
          <a:p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n;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r>
              <a:rPr lang="en-US" sz="2400" dirty="0" err="1"/>
              <a:t>printf</a:t>
            </a:r>
            <a:r>
              <a:rPr lang="en-US" sz="2400" dirty="0"/>
              <a:t>("%d ", *(</a:t>
            </a:r>
            <a:r>
              <a:rPr lang="en-US" sz="2400" dirty="0" err="1"/>
              <a:t>ptr</a:t>
            </a:r>
            <a:r>
              <a:rPr lang="en-US" sz="2400" dirty="0"/>
              <a:t> + </a:t>
            </a:r>
            <a:r>
              <a:rPr lang="en-US" sz="2400" dirty="0" err="1"/>
              <a:t>i</a:t>
            </a:r>
            <a:r>
              <a:rPr lang="en-US" sz="2400" dirty="0"/>
              <a:t>));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int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int n = 5;</a:t>
            </a:r>
          </a:p>
          <a:p>
            <a:r>
              <a:rPr lang="en-US" sz="2400" dirty="0"/>
              <a:t>	int </a:t>
            </a:r>
            <a:r>
              <a:rPr lang="en-US" sz="2400" dirty="0" err="1"/>
              <a:t>arr</a:t>
            </a:r>
            <a:r>
              <a:rPr lang="en-US" sz="2400" dirty="0"/>
              <a:t>[] = { 10, 23, 14, 12, 9 };</a:t>
            </a:r>
          </a:p>
          <a:p>
            <a:r>
              <a:rPr lang="en-US" sz="2400" dirty="0"/>
              <a:t>	sort(n, </a:t>
            </a:r>
            <a:r>
              <a:rPr lang="en-US" sz="2400" dirty="0" err="1"/>
              <a:t>arr</a:t>
            </a:r>
            <a:r>
              <a:rPr lang="en-US" sz="2400" dirty="0"/>
              <a:t>);</a:t>
            </a:r>
          </a:p>
          <a:p>
            <a:r>
              <a:rPr lang="en-US" sz="2400" dirty="0"/>
              <a:t>	return 0;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5940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62483" y="692696"/>
            <a:ext cx="62347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0000FF"/>
                </a:solidFill>
                <a:latin typeface="Nunito" pitchFamily="2" charset="0"/>
              </a:rPr>
              <a:t>qsort</a:t>
            </a:r>
            <a:r>
              <a:rPr lang="en-US" sz="2000" b="1" dirty="0">
                <a:solidFill>
                  <a:srgbClr val="0000FF"/>
                </a:solidFill>
                <a:latin typeface="Nunito" pitchFamily="2" charset="0"/>
              </a:rPr>
              <a:t>() </a:t>
            </a:r>
            <a:r>
              <a:rPr lang="en-US" sz="2000" dirty="0">
                <a:solidFill>
                  <a:srgbClr val="000000"/>
                </a:solidFill>
                <a:latin typeface="Nunito" pitchFamily="2" charset="0"/>
              </a:rPr>
              <a:t>is </a:t>
            </a:r>
            <a:r>
              <a:rPr lang="en-US" sz="2000" b="1" dirty="0">
                <a:solidFill>
                  <a:srgbClr val="0000FF"/>
                </a:solidFill>
                <a:latin typeface="Nunito" pitchFamily="2" charset="0"/>
              </a:rPr>
              <a:t>a pre-defined standard function </a:t>
            </a:r>
            <a:r>
              <a:rPr lang="en-US" sz="2000" dirty="0">
                <a:solidFill>
                  <a:srgbClr val="000000"/>
                </a:solidFill>
                <a:latin typeface="Nunito" pitchFamily="2" charset="0"/>
              </a:rPr>
              <a:t>in the library.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Nunito" pitchFamily="2" charset="0"/>
              </a:rPr>
              <a:t> We can use this function to </a:t>
            </a:r>
            <a:r>
              <a:rPr lang="en-US" sz="2000" b="1" dirty="0">
                <a:solidFill>
                  <a:srgbClr val="000000"/>
                </a:solidFill>
                <a:latin typeface="Nunito" pitchFamily="2" charset="0"/>
              </a:rPr>
              <a:t>sort an array in ascending or descending order.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Nunito" pitchFamily="2" charset="0"/>
              </a:rPr>
              <a:t>It internally uses the </a:t>
            </a:r>
            <a:r>
              <a:rPr lang="en-US" sz="2000" b="1" dirty="0">
                <a:solidFill>
                  <a:srgbClr val="000000"/>
                </a:solidFill>
                <a:latin typeface="Nunito" pitchFamily="2" charset="0"/>
              </a:rPr>
              <a:t>quick sort algorithm</a:t>
            </a:r>
            <a:r>
              <a:rPr lang="en-US" sz="2000" dirty="0">
                <a:solidFill>
                  <a:srgbClr val="000000"/>
                </a:solidFill>
                <a:latin typeface="Nunito" pitchFamily="2" charset="0"/>
              </a:rPr>
              <a:t>, hence the name </a:t>
            </a:r>
            <a:r>
              <a:rPr lang="en-US" sz="2000" b="1" dirty="0" err="1">
                <a:solidFill>
                  <a:srgbClr val="000000"/>
                </a:solidFill>
                <a:latin typeface="Nunito" pitchFamily="2" charset="0"/>
              </a:rPr>
              <a:t>qsort</a:t>
            </a:r>
            <a:r>
              <a:rPr lang="en-US" sz="2000" b="1" dirty="0">
                <a:solidFill>
                  <a:srgbClr val="000000"/>
                </a:solidFill>
                <a:latin typeface="Nunito" pitchFamily="2" charset="0"/>
              </a:rPr>
              <a:t>()</a:t>
            </a:r>
            <a:endParaRPr lang="en-US" sz="2000" b="1" i="0" dirty="0">
              <a:effectLst/>
              <a:latin typeface="erdana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485" y="3174701"/>
            <a:ext cx="8319532" cy="289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38748-45E9-EE2A-90EC-8BFF1084AFF4}"/>
              </a:ext>
            </a:extLst>
          </p:cNvPr>
          <p:cNvSpPr txBox="1"/>
          <p:nvPr/>
        </p:nvSpPr>
        <p:spPr>
          <a:xfrm>
            <a:off x="47328" y="44624"/>
            <a:ext cx="1211507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Sort using function pointers </a:t>
            </a:r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IN" sz="3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qsort</a:t>
            </a:r>
            <a:r>
              <a:rPr lang="en-IN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in 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10C798-E19B-EC22-B3D8-1F7EC13FCBBF}"/>
              </a:ext>
            </a:extLst>
          </p:cNvPr>
          <p:cNvSpPr txBox="1"/>
          <p:nvPr/>
        </p:nvSpPr>
        <p:spPr>
          <a:xfrm>
            <a:off x="176720" y="3017280"/>
            <a:ext cx="6120499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dirty="0" err="1">
                <a:solidFill>
                  <a:srgbClr val="006699"/>
                </a:solidFill>
                <a:latin typeface="inter-regular"/>
              </a:rPr>
              <a:t>qsort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(array, number, size, function) </a:t>
            </a:r>
            <a:endParaRPr lang="en-US" sz="20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3DF45-C3CB-97AC-B89A-F3889EA18D4C}"/>
              </a:ext>
            </a:extLst>
          </p:cNvPr>
          <p:cNvSpPr txBox="1"/>
          <p:nvPr/>
        </p:nvSpPr>
        <p:spPr>
          <a:xfrm>
            <a:off x="6386955" y="685275"/>
            <a:ext cx="5685709" cy="624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#include&lt;stdlib.h&gt;</a:t>
            </a:r>
            <a:br>
              <a:rPr lang="en-US" sz="2000" dirty="0"/>
            </a:br>
            <a:r>
              <a:rPr lang="en-US" sz="2000" dirty="0"/>
              <a:t>int </a:t>
            </a:r>
            <a:r>
              <a:rPr lang="en-US" sz="2000" dirty="0" err="1"/>
              <a:t>arr</a:t>
            </a:r>
            <a:r>
              <a:rPr lang="en-US" sz="2000" dirty="0"/>
              <a:t>[] = {20, 15, 36, -8, 2, 7};</a:t>
            </a:r>
            <a:br>
              <a:rPr lang="en-US" sz="2000" dirty="0"/>
            </a:br>
            <a:r>
              <a:rPr lang="en-US" sz="2000" b="1" dirty="0">
                <a:solidFill>
                  <a:srgbClr val="0000FF"/>
                </a:solidFill>
              </a:rPr>
              <a:t>int comparator (const void * p1, const void * p2)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</a:rPr>
              <a:t>  return (*(int*)p1 - *(int*)p2);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}</a:t>
            </a:r>
          </a:p>
          <a:p>
            <a:r>
              <a:rPr lang="en-US" sz="2000" dirty="0"/>
              <a:t>int main 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  </a:t>
            </a:r>
            <a:r>
              <a:rPr lang="en-US" sz="2000" dirty="0" err="1"/>
              <a:t>printf</a:t>
            </a:r>
            <a:r>
              <a:rPr lang="en-US" sz="2000" dirty="0"/>
              <a:t>("The unsorted array is: \n");</a:t>
            </a:r>
          </a:p>
          <a:p>
            <a:r>
              <a:rPr lang="en-US" sz="2000" dirty="0"/>
              <a:t>  for(int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6; </a:t>
            </a:r>
            <a:r>
              <a:rPr lang="en-US" sz="2000" dirty="0" err="1"/>
              <a:t>i</a:t>
            </a:r>
            <a:r>
              <a:rPr lang="en-US" sz="2000" dirty="0"/>
              <a:t>++)</a:t>
            </a:r>
          </a:p>
          <a:p>
            <a:r>
              <a:rPr lang="en-US" sz="2000" dirty="0"/>
              <a:t>  {   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printf</a:t>
            </a:r>
            <a:r>
              <a:rPr lang="en-US" sz="2000" dirty="0"/>
              <a:t>("%d ", </a:t>
            </a:r>
            <a:r>
              <a:rPr lang="en-US" sz="2000" dirty="0" err="1"/>
              <a:t>arr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]);</a:t>
            </a:r>
          </a:p>
          <a:p>
            <a:r>
              <a:rPr lang="en-US" sz="2000" dirty="0"/>
              <a:t>  }  </a:t>
            </a:r>
          </a:p>
          <a:p>
            <a:r>
              <a:rPr lang="en-US" sz="2000" b="1" dirty="0"/>
              <a:t>  </a:t>
            </a:r>
            <a:r>
              <a:rPr lang="en-US" sz="2000" b="1" dirty="0" err="1">
                <a:solidFill>
                  <a:srgbClr val="0000FF"/>
                </a:solidFill>
              </a:rPr>
              <a:t>qsort</a:t>
            </a:r>
            <a:r>
              <a:rPr lang="en-US" sz="2000" b="1" dirty="0">
                <a:solidFill>
                  <a:srgbClr val="0000FF"/>
                </a:solidFill>
              </a:rPr>
              <a:t>(</a:t>
            </a:r>
            <a:r>
              <a:rPr lang="en-US" sz="2000" b="1" dirty="0" err="1">
                <a:solidFill>
                  <a:srgbClr val="0000FF"/>
                </a:solidFill>
              </a:rPr>
              <a:t>arr</a:t>
            </a:r>
            <a:r>
              <a:rPr lang="en-US" sz="2000" b="1" dirty="0">
                <a:solidFill>
                  <a:srgbClr val="0000FF"/>
                </a:solidFill>
              </a:rPr>
              <a:t>, 6, </a:t>
            </a:r>
            <a:r>
              <a:rPr lang="en-US" sz="2000" b="1" dirty="0" err="1">
                <a:solidFill>
                  <a:srgbClr val="0000FF"/>
                </a:solidFill>
              </a:rPr>
              <a:t>sizeof</a:t>
            </a:r>
            <a:r>
              <a:rPr lang="en-US" sz="2000" b="1" dirty="0">
                <a:solidFill>
                  <a:srgbClr val="0000FF"/>
                </a:solidFill>
              </a:rPr>
              <a:t>(int), comparator);</a:t>
            </a:r>
          </a:p>
          <a:p>
            <a:r>
              <a:rPr lang="en-US" sz="2000" dirty="0"/>
              <a:t>  </a:t>
            </a:r>
            <a:r>
              <a:rPr lang="en-US" sz="2000" dirty="0" err="1"/>
              <a:t>printf</a:t>
            </a:r>
            <a:r>
              <a:rPr lang="en-US" sz="2000" dirty="0"/>
              <a:t>("\</a:t>
            </a:r>
            <a:r>
              <a:rPr lang="en-US" sz="2000" dirty="0" err="1"/>
              <a:t>nThe</a:t>
            </a:r>
            <a:r>
              <a:rPr lang="en-US" sz="2000" dirty="0"/>
              <a:t> sorted array is: \n");</a:t>
            </a:r>
          </a:p>
          <a:p>
            <a:r>
              <a:rPr lang="en-US" sz="2000" dirty="0"/>
              <a:t>  for(int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6; </a:t>
            </a:r>
            <a:r>
              <a:rPr lang="en-US" sz="2000" dirty="0" err="1"/>
              <a:t>i</a:t>
            </a:r>
            <a:r>
              <a:rPr lang="en-US" sz="2000" dirty="0"/>
              <a:t>++)</a:t>
            </a:r>
          </a:p>
          <a:p>
            <a:r>
              <a:rPr lang="en-US" sz="2000" dirty="0"/>
              <a:t>  {   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printf</a:t>
            </a:r>
            <a:r>
              <a:rPr lang="en-US" sz="2000" dirty="0"/>
              <a:t>("%d ", </a:t>
            </a:r>
            <a:r>
              <a:rPr lang="en-US" sz="2000" dirty="0" err="1"/>
              <a:t>arr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]);</a:t>
            </a:r>
          </a:p>
          <a:p>
            <a:r>
              <a:rPr lang="en-US" sz="2000" dirty="0"/>
              <a:t>  }</a:t>
            </a:r>
          </a:p>
          <a:p>
            <a:r>
              <a:rPr lang="en-US" sz="2000" dirty="0"/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B554FC-89F8-D92F-AA15-918EC3EA8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2" y="3738508"/>
            <a:ext cx="6152227" cy="22809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1622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62483" y="692696"/>
            <a:ext cx="6234737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Nunito" pitchFamily="2" charset="0"/>
              </a:rPr>
              <a:t>The expression (*(int*)p1 - *(int*)p2) is a comparison between two integers pointed to by p1 and p2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 b="1" dirty="0">
              <a:latin typeface="Nunito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Nunito" pitchFamily="2" charset="0"/>
              </a:rPr>
              <a:t>*(int*)p1:   (int*)</a:t>
            </a:r>
            <a:r>
              <a:rPr lang="en-US" sz="2000" dirty="0">
                <a:latin typeface="Nunito" pitchFamily="2" charset="0"/>
              </a:rPr>
              <a:t> is a </a:t>
            </a:r>
            <a:r>
              <a:rPr lang="en-US" sz="2000" b="1" dirty="0">
                <a:latin typeface="Nunito" pitchFamily="2" charset="0"/>
              </a:rPr>
              <a:t>type cast </a:t>
            </a:r>
            <a:r>
              <a:rPr lang="en-US" sz="2000" dirty="0">
                <a:latin typeface="Nunito" pitchFamily="2" charset="0"/>
              </a:rPr>
              <a:t>and </a:t>
            </a:r>
            <a:r>
              <a:rPr lang="en-US" sz="2000" b="1" dirty="0">
                <a:latin typeface="Nunito" pitchFamily="2" charset="0"/>
              </a:rPr>
              <a:t>dereference operation</a:t>
            </a:r>
            <a:r>
              <a:rPr lang="en-US" sz="2000" dirty="0">
                <a:latin typeface="Nunito" pitchFamily="2" charset="0"/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 dirty="0">
              <a:latin typeface="Nunito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>
                <a:latin typeface="Nunito" pitchFamily="2" charset="0"/>
              </a:rPr>
              <a:t>casts </a:t>
            </a:r>
            <a:r>
              <a:rPr lang="en-US" sz="2000" b="1" dirty="0">
                <a:latin typeface="Nunito" pitchFamily="2" charset="0"/>
              </a:rPr>
              <a:t>pointer p1 to be  as a pointer to an int (using (int*)p1)</a:t>
            </a:r>
            <a:r>
              <a:rPr lang="en-US" sz="2000" dirty="0">
                <a:latin typeface="Nunito" pitchFamily="2" charset="0"/>
              </a:rPr>
              <a:t>, and then </a:t>
            </a:r>
            <a:r>
              <a:rPr lang="en-US" sz="2000" b="1" dirty="0">
                <a:latin typeface="Nunito" pitchFamily="2" charset="0"/>
              </a:rPr>
              <a:t>dereferences it using * to access the integer value</a:t>
            </a:r>
            <a:r>
              <a:rPr lang="en-US" sz="2000" dirty="0">
                <a:latin typeface="Nunito" pitchFamily="2" charset="0"/>
              </a:rPr>
              <a:t> at that memory location.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comparator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function returns this difference, </a:t>
            </a:r>
            <a:endParaRPr lang="en-US" altLang="en-US" sz="2000" dirty="0">
              <a:solidFill>
                <a:srgbClr val="374151"/>
              </a:solidFill>
              <a:latin typeface="Söhne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If the result </a:t>
            </a:r>
            <a:r>
              <a:rPr lang="en-US" altLang="en-US" sz="2000" dirty="0">
                <a:solidFill>
                  <a:srgbClr val="374151"/>
                </a:solidFill>
                <a:latin typeface="Söhne"/>
              </a:rPr>
              <a:t>==negative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, it indicates that the value at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p1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comes before value at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p2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in the sorted order.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2000" dirty="0">
                <a:solidFill>
                  <a:srgbClr val="374151"/>
                </a:solidFill>
                <a:latin typeface="Söhne"/>
              </a:rPr>
              <a:t>If the result is positive, it indicates that the value at </a:t>
            </a:r>
            <a:r>
              <a:rPr lang="en-US" altLang="en-US" sz="2000" b="1" dirty="0">
                <a:solidFill>
                  <a:srgbClr val="374151"/>
                </a:solidFill>
                <a:latin typeface="Söhne"/>
              </a:rPr>
              <a:t>p1 should come after the value at p2</a:t>
            </a:r>
            <a:r>
              <a:rPr lang="en-US" altLang="en-US" sz="2000" dirty="0">
                <a:solidFill>
                  <a:srgbClr val="374151"/>
                </a:solidFill>
                <a:latin typeface="Söhne"/>
              </a:rPr>
              <a:t> in the sorted order.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2000" dirty="0">
                <a:solidFill>
                  <a:srgbClr val="374151"/>
                </a:solidFill>
                <a:latin typeface="Söhne"/>
              </a:rPr>
              <a:t>If the result is zero, it indicates that the values at </a:t>
            </a:r>
            <a:r>
              <a:rPr lang="en-US" altLang="en-US" sz="2000" b="1" dirty="0">
                <a:solidFill>
                  <a:srgbClr val="374151"/>
                </a:solidFill>
                <a:latin typeface="Söhne"/>
              </a:rPr>
              <a:t>p1 and p2 are equal </a:t>
            </a:r>
            <a:r>
              <a:rPr lang="en-US" altLang="en-US" sz="2000" dirty="0">
                <a:solidFill>
                  <a:srgbClr val="374151"/>
                </a:solidFill>
                <a:latin typeface="Söhne"/>
              </a:rPr>
              <a:t>and their relative order doesn't matter.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 dirty="0">
              <a:latin typeface="Nunito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 dirty="0">
              <a:latin typeface="Nunito" pitchFamily="2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485" y="3174701"/>
            <a:ext cx="8319532" cy="289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38748-45E9-EE2A-90EC-8BFF1084AFF4}"/>
              </a:ext>
            </a:extLst>
          </p:cNvPr>
          <p:cNvSpPr txBox="1"/>
          <p:nvPr/>
        </p:nvSpPr>
        <p:spPr>
          <a:xfrm>
            <a:off x="47328" y="44624"/>
            <a:ext cx="1211507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Sort using function pointers </a:t>
            </a:r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IN" sz="3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qsort</a:t>
            </a:r>
            <a:r>
              <a:rPr lang="en-IN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in 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3DF45-C3CB-97AC-B89A-F3889EA18D4C}"/>
              </a:ext>
            </a:extLst>
          </p:cNvPr>
          <p:cNvSpPr txBox="1"/>
          <p:nvPr/>
        </p:nvSpPr>
        <p:spPr>
          <a:xfrm>
            <a:off x="6386955" y="685275"/>
            <a:ext cx="5685709" cy="624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#include&lt;stdlib.h&gt;</a:t>
            </a:r>
            <a:br>
              <a:rPr lang="en-US" sz="2000" dirty="0"/>
            </a:br>
            <a:r>
              <a:rPr lang="en-US" sz="2000" dirty="0"/>
              <a:t>int </a:t>
            </a:r>
            <a:r>
              <a:rPr lang="en-US" sz="2000" dirty="0" err="1"/>
              <a:t>arr</a:t>
            </a:r>
            <a:r>
              <a:rPr lang="en-US" sz="2000" dirty="0"/>
              <a:t>[] = {20, 15, 36, -8, 2, 7};</a:t>
            </a:r>
            <a:br>
              <a:rPr lang="en-US" sz="2000" dirty="0"/>
            </a:br>
            <a:r>
              <a:rPr lang="en-US" sz="2000" b="1" dirty="0">
                <a:solidFill>
                  <a:srgbClr val="0000FF"/>
                </a:solidFill>
              </a:rPr>
              <a:t>int comparator (const void * p1, const void * p2)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</a:rPr>
              <a:t>  return (*(int*)p1 - *(int*)p2);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}</a:t>
            </a:r>
          </a:p>
          <a:p>
            <a:r>
              <a:rPr lang="en-US" sz="2000" dirty="0"/>
              <a:t>int main 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  </a:t>
            </a:r>
            <a:r>
              <a:rPr lang="en-US" sz="2000" dirty="0" err="1"/>
              <a:t>printf</a:t>
            </a:r>
            <a:r>
              <a:rPr lang="en-US" sz="2000" dirty="0"/>
              <a:t>("The unsorted array is: \n");</a:t>
            </a:r>
          </a:p>
          <a:p>
            <a:r>
              <a:rPr lang="en-US" sz="2000" dirty="0"/>
              <a:t>  for(int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6; </a:t>
            </a:r>
            <a:r>
              <a:rPr lang="en-US" sz="2000" dirty="0" err="1"/>
              <a:t>i</a:t>
            </a:r>
            <a:r>
              <a:rPr lang="en-US" sz="2000" dirty="0"/>
              <a:t>++)</a:t>
            </a:r>
          </a:p>
          <a:p>
            <a:r>
              <a:rPr lang="en-US" sz="2000" dirty="0"/>
              <a:t>  {   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printf</a:t>
            </a:r>
            <a:r>
              <a:rPr lang="en-US" sz="2000" dirty="0"/>
              <a:t>("%d ", </a:t>
            </a:r>
            <a:r>
              <a:rPr lang="en-US" sz="2000" dirty="0" err="1"/>
              <a:t>arr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]);</a:t>
            </a:r>
          </a:p>
          <a:p>
            <a:r>
              <a:rPr lang="en-US" sz="2000" dirty="0"/>
              <a:t>  }  </a:t>
            </a:r>
          </a:p>
          <a:p>
            <a:r>
              <a:rPr lang="en-US" sz="2000" b="1" dirty="0"/>
              <a:t>  </a:t>
            </a:r>
            <a:r>
              <a:rPr lang="en-US" sz="2000" b="1" dirty="0" err="1">
                <a:solidFill>
                  <a:srgbClr val="0000FF"/>
                </a:solidFill>
              </a:rPr>
              <a:t>qsort</a:t>
            </a:r>
            <a:r>
              <a:rPr lang="en-US" sz="2000" b="1" dirty="0">
                <a:solidFill>
                  <a:srgbClr val="0000FF"/>
                </a:solidFill>
              </a:rPr>
              <a:t>(</a:t>
            </a:r>
            <a:r>
              <a:rPr lang="en-US" sz="2000" b="1" dirty="0" err="1">
                <a:solidFill>
                  <a:srgbClr val="0000FF"/>
                </a:solidFill>
              </a:rPr>
              <a:t>arr</a:t>
            </a:r>
            <a:r>
              <a:rPr lang="en-US" sz="2000" b="1" dirty="0">
                <a:solidFill>
                  <a:srgbClr val="0000FF"/>
                </a:solidFill>
              </a:rPr>
              <a:t>, 6, </a:t>
            </a:r>
            <a:r>
              <a:rPr lang="en-US" sz="2000" b="1" dirty="0" err="1">
                <a:solidFill>
                  <a:srgbClr val="0000FF"/>
                </a:solidFill>
              </a:rPr>
              <a:t>sizeof</a:t>
            </a:r>
            <a:r>
              <a:rPr lang="en-US" sz="2000" b="1" dirty="0">
                <a:solidFill>
                  <a:srgbClr val="0000FF"/>
                </a:solidFill>
              </a:rPr>
              <a:t>(int), comparator);</a:t>
            </a:r>
          </a:p>
          <a:p>
            <a:r>
              <a:rPr lang="en-US" sz="2000" dirty="0"/>
              <a:t>  </a:t>
            </a:r>
            <a:r>
              <a:rPr lang="en-US" sz="2000" dirty="0" err="1"/>
              <a:t>printf</a:t>
            </a:r>
            <a:r>
              <a:rPr lang="en-US" sz="2000" dirty="0"/>
              <a:t>("\</a:t>
            </a:r>
            <a:r>
              <a:rPr lang="en-US" sz="2000" dirty="0" err="1"/>
              <a:t>nThe</a:t>
            </a:r>
            <a:r>
              <a:rPr lang="en-US" sz="2000" dirty="0"/>
              <a:t> sorted array is: \n");</a:t>
            </a:r>
          </a:p>
          <a:p>
            <a:r>
              <a:rPr lang="en-US" sz="2000" dirty="0"/>
              <a:t>  for(int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6; </a:t>
            </a:r>
            <a:r>
              <a:rPr lang="en-US" sz="2000" dirty="0" err="1"/>
              <a:t>i</a:t>
            </a:r>
            <a:r>
              <a:rPr lang="en-US" sz="2000" dirty="0"/>
              <a:t>++)</a:t>
            </a:r>
          </a:p>
          <a:p>
            <a:r>
              <a:rPr lang="en-US" sz="2000" dirty="0"/>
              <a:t>  {   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printf</a:t>
            </a:r>
            <a:r>
              <a:rPr lang="en-US" sz="2000" dirty="0"/>
              <a:t>("%d ", </a:t>
            </a:r>
            <a:r>
              <a:rPr lang="en-US" sz="2000" dirty="0" err="1"/>
              <a:t>arr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]);</a:t>
            </a:r>
          </a:p>
          <a:p>
            <a:r>
              <a:rPr lang="en-US" sz="2000" dirty="0"/>
              <a:t> 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F53136-CC48-DCB0-459A-534801DB1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09E1649-940B-293A-7756-BADA43828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EFCE1DA-654E-6E82-C42A-20917115E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58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62483" y="692696"/>
            <a:ext cx="62347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>
                <a:latin typeface="Nunito" pitchFamily="2" charset="0"/>
              </a:rPr>
              <a:t>A function which can accept variable number of parameters based on your requirement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i="0" dirty="0">
              <a:effectLst/>
              <a:latin typeface="Nunito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>
              <a:latin typeface="Nunito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i="0" dirty="0">
              <a:effectLst/>
              <a:latin typeface="Nunito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>
              <a:latin typeface="Nunito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i="0" dirty="0">
              <a:effectLst/>
              <a:latin typeface="Nunito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>
              <a:latin typeface="Nunito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i="0" dirty="0">
              <a:effectLst/>
              <a:latin typeface="Nunito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>
              <a:latin typeface="Nunito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i="0" dirty="0">
              <a:effectLst/>
              <a:latin typeface="Nunito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function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func()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has its 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last argument as ellipses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, i.e. 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three dotes (...) 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and the one just before the ellipses is always an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which will represent the 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total number variable arguments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passed.</a:t>
            </a:r>
            <a:endParaRPr lang="en-US" b="1" i="0" dirty="0">
              <a:effectLst/>
              <a:latin typeface="erdana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485" y="3174701"/>
            <a:ext cx="6033515" cy="289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38748-45E9-EE2A-90EC-8BFF1084AFF4}"/>
              </a:ext>
            </a:extLst>
          </p:cNvPr>
          <p:cNvSpPr txBox="1"/>
          <p:nvPr/>
        </p:nvSpPr>
        <p:spPr>
          <a:xfrm>
            <a:off x="47328" y="44624"/>
            <a:ext cx="1211507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ariable number of parameters in functions</a:t>
            </a:r>
            <a:endParaRPr lang="en-IN" sz="32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3DF45-C3CB-97AC-B89A-F3889EA18D4C}"/>
              </a:ext>
            </a:extLst>
          </p:cNvPr>
          <p:cNvSpPr txBox="1"/>
          <p:nvPr/>
        </p:nvSpPr>
        <p:spPr>
          <a:xfrm>
            <a:off x="6096001" y="685275"/>
            <a:ext cx="5976664" cy="501675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0" spc="-300" dirty="0">
                <a:effectLst/>
                <a:latin typeface="Consolas" panose="020B0609020204030204" pitchFamily="49" charset="0"/>
              </a:rPr>
              <a:t>#</a:t>
            </a:r>
            <a:r>
              <a:rPr lang="en-US" sz="2000" dirty="0"/>
              <a:t>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/>
              <a:t>#include &lt;</a:t>
            </a:r>
            <a:r>
              <a:rPr lang="en-US" sz="2000" dirty="0" err="1"/>
              <a:t>stdarg.h</a:t>
            </a:r>
            <a:r>
              <a:rPr lang="en-US" sz="2000" dirty="0"/>
              <a:t>&gt;</a:t>
            </a:r>
          </a:p>
          <a:p>
            <a:r>
              <a:rPr lang="en-US" sz="2000" dirty="0"/>
              <a:t>double average(int count, ...) 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va_list args;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va_start</a:t>
            </a:r>
            <a:r>
              <a:rPr lang="en-US" sz="2000" dirty="0"/>
              <a:t>(args, count); //Initialize the argument list</a:t>
            </a:r>
          </a:p>
          <a:p>
            <a:r>
              <a:rPr lang="en-US" sz="2000" dirty="0"/>
              <a:t>    int sum = 0;</a:t>
            </a:r>
          </a:p>
          <a:p>
            <a:r>
              <a:rPr lang="en-US" sz="2000" dirty="0"/>
              <a:t>    int num</a:t>
            </a:r>
          </a:p>
          <a:p>
            <a:r>
              <a:rPr lang="en-US" sz="2000" dirty="0"/>
              <a:t>    for (int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count; </a:t>
            </a:r>
            <a:r>
              <a:rPr lang="en-US" sz="2000" dirty="0" err="1"/>
              <a:t>i</a:t>
            </a:r>
            <a:r>
              <a:rPr lang="en-US" sz="2000" dirty="0"/>
              <a:t>++) 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 num = va_arg(args, int); // Get the next argument</a:t>
            </a:r>
          </a:p>
          <a:p>
            <a:r>
              <a:rPr lang="en-US" sz="2000" dirty="0"/>
              <a:t>         sum += num;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va_end</a:t>
            </a:r>
            <a:r>
              <a:rPr lang="en-US" sz="2000" dirty="0"/>
              <a:t>(args); // Clean up the argument list</a:t>
            </a:r>
          </a:p>
          <a:p>
            <a:r>
              <a:rPr lang="en-US" sz="2000" dirty="0"/>
              <a:t>    return (double)sum / count;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619A8-CB2D-1474-4F3B-BEAEC6181FE1}"/>
              </a:ext>
            </a:extLst>
          </p:cNvPr>
          <p:cNvSpPr txBox="1"/>
          <p:nvPr/>
        </p:nvSpPr>
        <p:spPr>
          <a:xfrm>
            <a:off x="407368" y="1340768"/>
            <a:ext cx="5616624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000000"/>
                </a:solidFill>
                <a:effectLst/>
                <a:latin typeface="Nunito" pitchFamily="2" charset="0"/>
              </a:rPr>
              <a:t>int func(int, ... ) </a:t>
            </a:r>
          </a:p>
          <a:p>
            <a:r>
              <a:rPr lang="en-US" sz="1600" b="1" i="0" dirty="0">
                <a:solidFill>
                  <a:srgbClr val="000000"/>
                </a:solidFill>
                <a:effectLst/>
                <a:latin typeface="Nunito" pitchFamily="2" charset="0"/>
              </a:rPr>
              <a:t>{</a:t>
            </a:r>
          </a:p>
          <a:p>
            <a:r>
              <a:rPr lang="en-US" sz="1600" b="1" i="0" dirty="0">
                <a:solidFill>
                  <a:srgbClr val="000000"/>
                </a:solidFill>
                <a:effectLst/>
                <a:latin typeface="Nunito" pitchFamily="2" charset="0"/>
              </a:rPr>
              <a:t> ...</a:t>
            </a:r>
          </a:p>
          <a:p>
            <a:r>
              <a:rPr lang="en-US" sz="1600" b="1" i="0" dirty="0">
                <a:solidFill>
                  <a:srgbClr val="000000"/>
                </a:solidFill>
                <a:effectLst/>
                <a:latin typeface="Nunito" pitchFamily="2" charset="0"/>
              </a:rPr>
              <a:t>}</a:t>
            </a:r>
          </a:p>
          <a:p>
            <a:r>
              <a:rPr lang="en-US" sz="1600" b="1" i="0" dirty="0">
                <a:solidFill>
                  <a:srgbClr val="000000"/>
                </a:solidFill>
                <a:effectLst/>
                <a:latin typeface="Nunito" pitchFamily="2" charset="0"/>
              </a:rPr>
              <a:t>int main() </a:t>
            </a:r>
          </a:p>
          <a:p>
            <a:r>
              <a:rPr lang="en-US" sz="1600" b="1" i="0" dirty="0">
                <a:solidFill>
                  <a:srgbClr val="000000"/>
                </a:solidFill>
                <a:effectLst/>
                <a:latin typeface="Nunito" pitchFamily="2" charset="0"/>
              </a:rPr>
              <a:t>{</a:t>
            </a:r>
          </a:p>
          <a:p>
            <a:r>
              <a:rPr lang="en-US" sz="1600" b="1" i="0" dirty="0">
                <a:solidFill>
                  <a:srgbClr val="000000"/>
                </a:solidFill>
                <a:effectLst/>
                <a:latin typeface="Nunito" pitchFamily="2" charset="0"/>
              </a:rPr>
              <a:t>   func(1, 2, 3);</a:t>
            </a:r>
          </a:p>
          <a:p>
            <a:r>
              <a:rPr lang="en-US" sz="1600" b="1" i="0" dirty="0">
                <a:solidFill>
                  <a:srgbClr val="000000"/>
                </a:solidFill>
                <a:effectLst/>
                <a:latin typeface="Nunito" pitchFamily="2" charset="0"/>
              </a:rPr>
              <a:t>   func(1, 2, 3, 4);</a:t>
            </a:r>
          </a:p>
          <a:p>
            <a:r>
              <a:rPr lang="en-US" sz="1600" b="1" i="0" dirty="0">
                <a:solidFill>
                  <a:srgbClr val="000000"/>
                </a:solidFill>
                <a:effectLst/>
                <a:latin typeface="Nunito" pitchFamily="2" charset="0"/>
              </a:rPr>
              <a:t>}</a:t>
            </a:r>
            <a:endParaRPr 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4C4AF7-9365-C406-7D4C-7ACB257B31C9}"/>
              </a:ext>
            </a:extLst>
          </p:cNvPr>
          <p:cNvSpPr txBox="1"/>
          <p:nvPr/>
        </p:nvSpPr>
        <p:spPr>
          <a:xfrm>
            <a:off x="273229" y="4826675"/>
            <a:ext cx="5822771" cy="19389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int main() {</a:t>
            </a:r>
          </a:p>
          <a:p>
            <a:r>
              <a:rPr lang="en-US" sz="2000" dirty="0"/>
              <a:t>    double avg1 = </a:t>
            </a:r>
            <a:r>
              <a:rPr lang="en-US" sz="2000" dirty="0" err="1"/>
              <a:t>calculateAverage</a:t>
            </a:r>
            <a:r>
              <a:rPr lang="en-US" sz="2000" dirty="0"/>
              <a:t>(3, 5, 10, 15);</a:t>
            </a:r>
          </a:p>
          <a:p>
            <a:r>
              <a:rPr lang="en-US" sz="2000" dirty="0"/>
              <a:t>    double avg2 = </a:t>
            </a:r>
            <a:r>
              <a:rPr lang="en-US" sz="2000" dirty="0" err="1"/>
              <a:t>calculateAverage</a:t>
            </a:r>
            <a:r>
              <a:rPr lang="en-US" sz="2000" dirty="0"/>
              <a:t>(5, 2, 4, 6, 8, 10);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("Average 1: %.2f\n", avg1);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("Average 2: %.2f\n", avg2);</a:t>
            </a:r>
          </a:p>
          <a:p>
            <a:r>
              <a:rPr lang="en-US" sz="2000" dirty="0"/>
              <a:t>    return 0;   }</a:t>
            </a:r>
          </a:p>
        </p:txBody>
      </p:sp>
    </p:spTree>
    <p:extLst>
      <p:ext uri="{BB962C8B-B14F-4D97-AF65-F5344CB8AC3E}">
        <p14:creationId xmlns:p14="http://schemas.microsoft.com/office/powerpoint/2010/main" val="71829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62483" y="812939"/>
            <a:ext cx="55294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0" i="0" dirty="0">
                <a:solidFill>
                  <a:srgbClr val="C00000"/>
                </a:solidFill>
                <a:effectLst/>
                <a:highlight>
                  <a:srgbClr val="00FF00"/>
                </a:highlight>
                <a:latin typeface="inter-regular"/>
              </a:rPr>
              <a:t>i) Constant Pointer (</a:t>
            </a:r>
            <a:r>
              <a:rPr lang="fr-FR" sz="2400" b="0" i="0" dirty="0" err="1">
                <a:solidFill>
                  <a:srgbClr val="C00000"/>
                </a:solidFill>
                <a:effectLst/>
                <a:highlight>
                  <a:srgbClr val="00FF00"/>
                </a:highlight>
                <a:latin typeface="inter-regular"/>
              </a:rPr>
              <a:t>const</a:t>
            </a:r>
            <a:r>
              <a:rPr lang="fr-FR" sz="2400" b="0" i="0" dirty="0">
                <a:solidFill>
                  <a:srgbClr val="C00000"/>
                </a:solidFill>
                <a:effectLst/>
                <a:highlight>
                  <a:srgbClr val="00FF00"/>
                </a:highlight>
                <a:latin typeface="inter-regular"/>
              </a:rPr>
              <a:t> </a:t>
            </a:r>
            <a:r>
              <a:rPr lang="fr-FR" sz="2400" b="0" i="0" dirty="0" err="1">
                <a:solidFill>
                  <a:srgbClr val="C00000"/>
                </a:solidFill>
                <a:effectLst/>
                <a:highlight>
                  <a:srgbClr val="00FF00"/>
                </a:highlight>
                <a:latin typeface="inter-regular"/>
              </a:rPr>
              <a:t>ptr</a:t>
            </a:r>
            <a:r>
              <a:rPr lang="fr-FR" sz="2400" b="0" i="0" dirty="0">
                <a:solidFill>
                  <a:srgbClr val="C00000"/>
                </a:solidFill>
                <a:effectLst/>
                <a:highlight>
                  <a:srgbClr val="00FF00"/>
                </a:highlight>
                <a:latin typeface="inter-regular"/>
              </a:rPr>
              <a:t> to </a:t>
            </a:r>
            <a:r>
              <a:rPr lang="fr-FR" sz="2400" b="0" i="0" dirty="0" err="1">
                <a:solidFill>
                  <a:srgbClr val="C00000"/>
                </a:solidFill>
                <a:effectLst/>
                <a:highlight>
                  <a:srgbClr val="00FF00"/>
                </a:highlight>
                <a:latin typeface="inter-regular"/>
              </a:rPr>
              <a:t>non_const</a:t>
            </a:r>
            <a:r>
              <a:rPr lang="fr-FR" sz="2400" b="0" i="0" dirty="0">
                <a:solidFill>
                  <a:srgbClr val="C00000"/>
                </a:solidFill>
                <a:effectLst/>
                <a:highlight>
                  <a:srgbClr val="00FF00"/>
                </a:highlight>
                <a:latin typeface="inter-regular"/>
              </a:rPr>
              <a:t>)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333333"/>
                </a:solidFill>
                <a:latin typeface="inter-regular"/>
              </a:rPr>
              <a:t>It is also called</a:t>
            </a:r>
            <a:r>
              <a:rPr lang="en-US" sz="240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400" b="1" i="0" dirty="0">
                <a:effectLst/>
                <a:latin typeface="Söhne"/>
              </a:rPr>
              <a:t>Constant Pointer to Non-Constant Value</a:t>
            </a:r>
            <a:r>
              <a:rPr lang="en-US" sz="2400" i="0" dirty="0">
                <a:solidFill>
                  <a:srgbClr val="C00000"/>
                </a:solidFill>
                <a:effectLst/>
                <a:latin typeface="inter-regular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Söhne"/>
              </a:rPr>
              <a:t>T</a:t>
            </a:r>
            <a:r>
              <a:rPr lang="en-US" sz="2400" i="0" dirty="0">
                <a:effectLst/>
                <a:latin typeface="Söhne"/>
              </a:rPr>
              <a:t>he pointer itself </a:t>
            </a:r>
            <a:r>
              <a:rPr lang="en-US" sz="2400" b="1" i="0" dirty="0">
                <a:effectLst/>
                <a:latin typeface="Söhne"/>
              </a:rPr>
              <a:t>cannot be modified to point to a different memory location,</a:t>
            </a:r>
            <a:r>
              <a:rPr lang="en-US" sz="2400" i="0" dirty="0">
                <a:effectLst/>
                <a:latin typeface="Söhne"/>
              </a:rPr>
              <a:t>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i="0" dirty="0">
                <a:effectLst/>
                <a:latin typeface="Söhne"/>
              </a:rPr>
              <a:t>but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Söhne"/>
              </a:rPr>
              <a:t>the value it points to can be modified.</a:t>
            </a:r>
            <a:endParaRPr lang="en-US" sz="2400" b="1" i="0" dirty="0">
              <a:solidFill>
                <a:srgbClr val="FF0000"/>
              </a:solidFill>
              <a:effectLst/>
              <a:latin typeface="erdana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5971" y="3174701"/>
            <a:ext cx="7726045" cy="289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38748-45E9-EE2A-90EC-8BFF1084AFF4}"/>
              </a:ext>
            </a:extLst>
          </p:cNvPr>
          <p:cNvSpPr txBox="1"/>
          <p:nvPr/>
        </p:nvSpPr>
        <p:spPr>
          <a:xfrm>
            <a:off x="47328" y="44624"/>
            <a:ext cx="1211507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Pointer with </a:t>
            </a:r>
            <a:r>
              <a:rPr lang="en-IN" sz="36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</a:t>
            </a:r>
            <a:r>
              <a:rPr lang="en-IN" sz="36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I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keyword - Constant Pointer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3DF45-C3CB-97AC-B89A-F3889EA18D4C}"/>
              </a:ext>
            </a:extLst>
          </p:cNvPr>
          <p:cNvSpPr txBox="1"/>
          <p:nvPr/>
        </p:nvSpPr>
        <p:spPr>
          <a:xfrm>
            <a:off x="5519937" y="692696"/>
            <a:ext cx="6609580" cy="60016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effectLst/>
                <a:latin typeface="inter-regular"/>
              </a:rPr>
              <a:t>#include &lt;</a:t>
            </a:r>
            <a:r>
              <a:rPr lang="en-US" sz="2400" b="0" i="0" dirty="0" err="1">
                <a:effectLst/>
                <a:latin typeface="inter-regular"/>
              </a:rPr>
              <a:t>stdio.h</a:t>
            </a:r>
            <a:r>
              <a:rPr lang="en-US" sz="2400" b="0" i="0" dirty="0">
                <a:effectLst/>
                <a:latin typeface="inter-regular"/>
              </a:rPr>
              <a:t>&gt;</a:t>
            </a:r>
          </a:p>
          <a:p>
            <a:pPr algn="just"/>
            <a:r>
              <a:rPr lang="en-US" sz="2400" b="0" i="0" dirty="0">
                <a:effectLst/>
                <a:latin typeface="inter-regular"/>
              </a:rPr>
              <a:t>int main() {</a:t>
            </a:r>
          </a:p>
          <a:p>
            <a:pPr algn="just"/>
            <a:r>
              <a:rPr lang="en-US" sz="2400" b="0" i="0" dirty="0">
                <a:effectLst/>
                <a:latin typeface="inter-regular"/>
              </a:rPr>
              <a:t>    int x = 5;</a:t>
            </a:r>
          </a:p>
          <a:p>
            <a:pPr algn="just"/>
            <a:r>
              <a:rPr lang="en-US" sz="2400" b="0" i="0" dirty="0">
                <a:effectLst/>
                <a:latin typeface="inter-regular"/>
              </a:rPr>
              <a:t>    int y = 7;</a:t>
            </a:r>
          </a:p>
          <a:p>
            <a:pPr algn="just"/>
            <a:r>
              <a:rPr lang="en-US" sz="2400" b="0" i="0" dirty="0">
                <a:effectLst/>
                <a:latin typeface="inter-regular"/>
              </a:rPr>
              <a:t>   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inter-regular"/>
              </a:rPr>
              <a:t>int *const ptr = &amp;x;  </a:t>
            </a:r>
          </a:p>
          <a:p>
            <a:pPr algn="just"/>
            <a:r>
              <a:rPr lang="en-US" sz="2400" b="0" i="0" dirty="0">
                <a:effectLst/>
                <a:latin typeface="inter-regular"/>
              </a:rPr>
              <a:t>// Constant pointer to a non-constant integer</a:t>
            </a:r>
          </a:p>
          <a:p>
            <a:pPr algn="just"/>
            <a:r>
              <a:rPr lang="en-US" sz="2400" b="0" i="0" dirty="0">
                <a:effectLst/>
                <a:latin typeface="inter-regular"/>
              </a:rPr>
              <a:t> </a:t>
            </a:r>
            <a:r>
              <a:rPr lang="en-US" sz="2400" b="0" i="0" dirty="0" err="1">
                <a:effectLst/>
                <a:latin typeface="inter-regular"/>
              </a:rPr>
              <a:t>printf</a:t>
            </a:r>
            <a:r>
              <a:rPr lang="en-US" sz="2400" b="0" i="0" dirty="0">
                <a:effectLst/>
                <a:latin typeface="inter-regular"/>
              </a:rPr>
              <a:t>("Initial value of x: %d\n", *ptr); </a:t>
            </a:r>
          </a:p>
          <a:p>
            <a:pPr algn="just"/>
            <a:r>
              <a:rPr lang="en-US" sz="2400" b="0" i="0" dirty="0">
                <a:effectLst/>
                <a:latin typeface="inter-regular"/>
              </a:rPr>
              <a:t>// Output: Initial value of </a:t>
            </a:r>
            <a:r>
              <a:rPr lang="en-US" sz="2400" b="1" i="0" dirty="0">
                <a:effectLst/>
                <a:latin typeface="inter-regular"/>
              </a:rPr>
              <a:t>x: 5</a:t>
            </a:r>
          </a:p>
          <a:p>
            <a:pPr algn="just"/>
            <a:r>
              <a:rPr lang="en-US" sz="2400" b="0" i="0" dirty="0">
                <a:effectLst/>
                <a:latin typeface="inter-regular"/>
              </a:rPr>
              <a:t>   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inter-regular"/>
              </a:rPr>
              <a:t>*ptr = 10; </a:t>
            </a:r>
            <a:r>
              <a:rPr lang="en-US" sz="2400" b="0" i="0" dirty="0">
                <a:effectLst/>
                <a:latin typeface="inter-regular"/>
              </a:rPr>
              <a:t>// Modifying the value is allowed</a:t>
            </a:r>
          </a:p>
          <a:p>
            <a:pPr algn="just"/>
            <a:r>
              <a:rPr lang="en-US" sz="2400" b="0" i="0" dirty="0">
                <a:effectLst/>
                <a:latin typeface="inter-regular"/>
              </a:rPr>
              <a:t> </a:t>
            </a:r>
            <a:r>
              <a:rPr lang="en-US" sz="2400" b="0" i="0" dirty="0" err="1">
                <a:effectLst/>
                <a:latin typeface="inter-regular"/>
              </a:rPr>
              <a:t>printf</a:t>
            </a:r>
            <a:r>
              <a:rPr lang="en-US" sz="2400" b="0" i="0" dirty="0">
                <a:effectLst/>
                <a:latin typeface="inter-regular"/>
              </a:rPr>
              <a:t>("Modified value of x: %d\n", *ptr); // </a:t>
            </a:r>
            <a:r>
              <a:rPr lang="en-US" sz="2400" b="1" i="0" dirty="0">
                <a:effectLst/>
                <a:latin typeface="inter-regular"/>
              </a:rPr>
              <a:t>x: 10</a:t>
            </a:r>
          </a:p>
          <a:p>
            <a:pPr algn="just"/>
            <a:r>
              <a:rPr lang="en-US" sz="2400" b="1" i="0" dirty="0">
                <a:effectLst/>
                <a:latin typeface="inter-regular"/>
              </a:rPr>
              <a:t>// ptr = &amp;y; //not </a:t>
            </a:r>
            <a:r>
              <a:rPr lang="en-US" sz="2400" b="1" i="0">
                <a:effectLst/>
                <a:latin typeface="inter-regular"/>
              </a:rPr>
              <a:t>allowe</a:t>
            </a:r>
            <a:endParaRPr lang="en-US" sz="2400" b="1" i="0" dirty="0">
              <a:effectLst/>
              <a:latin typeface="inter-regular"/>
            </a:endParaRPr>
          </a:p>
          <a:p>
            <a:pPr algn="just"/>
            <a:r>
              <a:rPr lang="en-US" sz="2400" b="0" i="0" dirty="0">
                <a:effectLst/>
                <a:latin typeface="inter-regular"/>
              </a:rPr>
              <a:t> /* Uncommenting this line will result in a compilation error. Attempting to change the pointer's target is not allowed*/</a:t>
            </a:r>
          </a:p>
          <a:p>
            <a:pPr algn="just"/>
            <a:r>
              <a:rPr lang="en-US" sz="2400" b="0" i="0" dirty="0">
                <a:effectLst/>
                <a:latin typeface="inter-regular"/>
              </a:rPr>
              <a:t>    return 0;</a:t>
            </a:r>
          </a:p>
          <a:p>
            <a:pPr algn="just"/>
            <a:r>
              <a:rPr lang="en-US" sz="2400" b="0" i="0" dirty="0">
                <a:effectLst/>
                <a:latin typeface="inter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757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62484" y="784188"/>
            <a:ext cx="58895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0" i="0" dirty="0">
                <a:solidFill>
                  <a:srgbClr val="610B4B"/>
                </a:solidFill>
                <a:effectLst/>
                <a:highlight>
                  <a:srgbClr val="00FF00"/>
                </a:highlight>
                <a:latin typeface="erdana"/>
              </a:rPr>
              <a:t>ii) Pointer to Constant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A pointer to constant is a pointer through which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the value of the variable that the pointer points cannot be changed.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333333"/>
                </a:solidFill>
                <a:latin typeface="inter-regular"/>
              </a:rPr>
              <a:t>i.e.  </a:t>
            </a:r>
            <a:r>
              <a:rPr lang="en-US" sz="2400" b="1" dirty="0">
                <a:solidFill>
                  <a:srgbClr val="FF0000"/>
                </a:solidFill>
                <a:latin typeface="inter-regular"/>
              </a:rPr>
              <a:t>the value cannot be changed</a:t>
            </a:r>
            <a:endParaRPr lang="en-US" sz="2400" b="0" i="0" dirty="0">
              <a:solidFill>
                <a:srgbClr val="FF0000"/>
              </a:solidFill>
              <a:effectLst/>
              <a:latin typeface="inter-regular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333333"/>
                </a:solidFill>
                <a:latin typeface="inter-regular"/>
              </a:rPr>
              <a:t>But t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he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inter-regular"/>
              </a:rPr>
              <a:t>address of these pointers can be changed.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FF0000"/>
              </a:solidFill>
              <a:latin typeface="inter-regular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 b="0" i="0" dirty="0">
              <a:solidFill>
                <a:srgbClr val="FF0000"/>
              </a:solidFill>
              <a:effectLst/>
              <a:latin typeface="inter-regular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FF0000"/>
              </a:solidFill>
              <a:latin typeface="inter-regular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 b="0" i="0" dirty="0">
              <a:solidFill>
                <a:srgbClr val="FF0000"/>
              </a:solidFill>
              <a:effectLst/>
              <a:latin typeface="inter-regular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FF0000"/>
              </a:solidFill>
              <a:latin typeface="inter-regular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inter-regular"/>
              </a:rPr>
              <a:t>A pointer to a constant value is declared using the 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inter-regular"/>
              </a:rPr>
              <a:t>const</a:t>
            </a:r>
            <a:r>
              <a:rPr lang="en-US" sz="2400" b="0" i="0" dirty="0">
                <a:effectLst/>
                <a:latin typeface="inter-regular"/>
              </a:rPr>
              <a:t> keyword 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inter-regular"/>
              </a:rPr>
              <a:t>before the data type </a:t>
            </a:r>
            <a:r>
              <a:rPr lang="en-US" sz="2400" b="0" i="0" dirty="0">
                <a:effectLst/>
                <a:latin typeface="inter-regular"/>
              </a:rPr>
              <a:t>that the pointer points to. </a:t>
            </a:r>
            <a:endParaRPr lang="en-US" sz="2400" dirty="0">
              <a:solidFill>
                <a:srgbClr val="FF0000"/>
              </a:solidFill>
              <a:latin typeface="inter-regular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 b="0" i="0" dirty="0">
              <a:solidFill>
                <a:srgbClr val="FF0000"/>
              </a:solidFill>
              <a:effectLst/>
              <a:latin typeface="inter-regular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 b="0" i="0" dirty="0">
              <a:solidFill>
                <a:srgbClr val="C00000"/>
              </a:solidFill>
              <a:effectLst/>
              <a:latin typeface="erdana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5971" y="3174701"/>
            <a:ext cx="7726045" cy="289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38748-45E9-EE2A-90EC-8BFF1084AFF4}"/>
              </a:ext>
            </a:extLst>
          </p:cNvPr>
          <p:cNvSpPr txBox="1"/>
          <p:nvPr/>
        </p:nvSpPr>
        <p:spPr>
          <a:xfrm>
            <a:off x="47328" y="44624"/>
            <a:ext cx="1211507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Pointer with </a:t>
            </a:r>
            <a:r>
              <a:rPr lang="en-IN" sz="36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</a:t>
            </a:r>
            <a:r>
              <a:rPr lang="en-I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keyword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10C798-E19B-EC22-B3D8-1F7EC13FCBBF}"/>
              </a:ext>
            </a:extLst>
          </p:cNvPr>
          <p:cNvSpPr txBox="1"/>
          <p:nvPr/>
        </p:nvSpPr>
        <p:spPr>
          <a:xfrm>
            <a:off x="392621" y="3429000"/>
            <a:ext cx="5951982" cy="16927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00000"/>
                </a:solidFill>
                <a:effectLst/>
                <a:latin typeface="inter-regular"/>
              </a:rPr>
              <a:t>Declaration of a constant pointer</a:t>
            </a:r>
          </a:p>
          <a:p>
            <a:pPr algn="just"/>
            <a:r>
              <a:rPr lang="en-US" sz="2000" u="sng" dirty="0">
                <a:solidFill>
                  <a:srgbClr val="000000"/>
                </a:solidFill>
                <a:latin typeface="inter-regular"/>
              </a:rPr>
              <a:t>Syntax:</a:t>
            </a:r>
          </a:p>
          <a:p>
            <a:pPr algn="just"/>
            <a:r>
              <a:rPr lang="en-US" sz="2000" b="1" i="0" dirty="0">
                <a:solidFill>
                  <a:srgbClr val="000000"/>
                </a:solidFill>
                <a:effectLst/>
                <a:latin typeface="inter-regular"/>
              </a:rPr>
              <a:t>      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const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ter-regular"/>
              </a:rPr>
              <a:t> &lt;type of pointer&gt;  *&lt;name of pointer&gt;</a:t>
            </a:r>
          </a:p>
          <a:p>
            <a:pPr algn="just"/>
            <a:r>
              <a:rPr lang="en-US" sz="2000" b="0" i="0" u="sng" dirty="0">
                <a:solidFill>
                  <a:srgbClr val="000000"/>
                </a:solidFill>
                <a:effectLst/>
                <a:latin typeface="inter-regular"/>
              </a:rPr>
              <a:t>Ex.</a:t>
            </a:r>
          </a:p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  <a:latin typeface="inter-regular"/>
              </a:rPr>
              <a:t>        </a:t>
            </a:r>
            <a:r>
              <a:rPr lang="en-US" sz="2400" b="1" i="0" dirty="0">
                <a:solidFill>
                  <a:srgbClr val="FF0000"/>
                </a:solidFill>
                <a:effectLst/>
                <a:highlight>
                  <a:srgbClr val="00FF00"/>
                </a:highlight>
                <a:latin typeface="inter-regular"/>
              </a:rPr>
              <a:t>const int *</a:t>
            </a:r>
            <a:r>
              <a:rPr lang="en-US" sz="2400" b="1" i="0" dirty="0" err="1">
                <a:solidFill>
                  <a:srgbClr val="FF0000"/>
                </a:solidFill>
                <a:effectLst/>
                <a:highlight>
                  <a:srgbClr val="00FF00"/>
                </a:highlight>
                <a:latin typeface="inter-regular"/>
              </a:rPr>
              <a:t>ptr</a:t>
            </a:r>
            <a:r>
              <a:rPr lang="en-US" sz="2400" b="1" i="0" dirty="0">
                <a:solidFill>
                  <a:srgbClr val="FF0000"/>
                </a:solidFill>
                <a:effectLst/>
                <a:highlight>
                  <a:srgbClr val="00FF00"/>
                </a:highlight>
                <a:latin typeface="inter-regular"/>
              </a:rPr>
              <a:t>;  //address can be changed</a:t>
            </a:r>
            <a:endParaRPr lang="en-US" sz="2000" b="0" i="0" dirty="0">
              <a:solidFill>
                <a:srgbClr val="FF0000"/>
              </a:solidFill>
              <a:effectLst/>
              <a:highlight>
                <a:srgbClr val="00FF00"/>
              </a:highlight>
              <a:latin typeface="inter-regula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3DF45-C3CB-97AC-B89A-F3889EA18D4C}"/>
              </a:ext>
            </a:extLst>
          </p:cNvPr>
          <p:cNvSpPr txBox="1"/>
          <p:nvPr/>
        </p:nvSpPr>
        <p:spPr>
          <a:xfrm>
            <a:off x="6344603" y="685275"/>
            <a:ext cx="5847397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0000FF"/>
                </a:solidFill>
                <a:effectLst/>
                <a:latin typeface="inter-regular"/>
              </a:rPr>
              <a:t>#include &lt;</a:t>
            </a:r>
            <a:r>
              <a:rPr lang="en-US" sz="2400" b="0" i="0" dirty="0" err="1">
                <a:solidFill>
                  <a:srgbClr val="0000FF"/>
                </a:solidFill>
                <a:effectLst/>
                <a:latin typeface="inter-regular"/>
              </a:rPr>
              <a:t>stdio.h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inter-regular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sz="24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main()  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4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a=100;  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4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b=200;  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400" b="1" i="0" dirty="0">
                <a:solidFill>
                  <a:srgbClr val="006699"/>
                </a:solidFill>
                <a:effectLst/>
                <a:highlight>
                  <a:srgbClr val="00FF00"/>
                </a:highlight>
                <a:latin typeface="inter-regular"/>
              </a:rPr>
              <a:t>const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inter-regular"/>
              </a:rPr>
              <a:t> </a:t>
            </a:r>
            <a:r>
              <a:rPr lang="en-US" sz="2400" b="1" i="0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inter-regular"/>
              </a:rPr>
              <a:t>int 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inter-regular"/>
              </a:rPr>
              <a:t>*</a:t>
            </a:r>
            <a:r>
              <a:rPr lang="en-US" sz="2400" b="0" i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inter-regular"/>
              </a:rPr>
              <a:t>ptr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inter-regular"/>
              </a:rPr>
              <a:t>;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//pointer to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cosnt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 integer  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  ptr=&amp;a; 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   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("Value at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ptr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 is : %d\n",*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ptr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);   //100 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 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inter-regular"/>
              </a:rPr>
              <a:t>*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inter-regular"/>
              </a:rPr>
              <a:t>ptr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inter-regular"/>
              </a:rPr>
              <a:t>=300;    //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 Mono"/>
              </a:rPr>
              <a:t>modify the value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inter-regular"/>
              </a:rPr>
              <a:t>not allowed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  <a:latin typeface="inter-regular"/>
              </a:rPr>
              <a:t>  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ptr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=&amp;b;  //allowed</a:t>
            </a:r>
            <a:endParaRPr lang="en-US" sz="2400" b="0" i="0" dirty="0">
              <a:solidFill>
                <a:srgbClr val="FF0000"/>
              </a:solidFill>
              <a:effectLst/>
              <a:latin typeface="inter-regular"/>
            </a:endParaRP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0;  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inter-regular"/>
              </a:rPr>
              <a:t> 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0D0FB8-23B2-BE15-201A-D924A948F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95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62484" y="784188"/>
            <a:ext cx="58895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0" i="0" dirty="0">
                <a:solidFill>
                  <a:srgbClr val="610B4B"/>
                </a:solidFill>
                <a:effectLst/>
                <a:highlight>
                  <a:srgbClr val="00FF00"/>
                </a:highlight>
                <a:latin typeface="erdana"/>
              </a:rPr>
              <a:t>iii) Constant Pointer to Constant Value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A constant pointer to a constant value in C is a pointer that is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restricted from modifying both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inter-regular"/>
              </a:rPr>
              <a:t>the value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it points to and the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inter-regular"/>
              </a:rPr>
              <a:t>memory address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it points to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FF0000"/>
              </a:solidFill>
              <a:latin typeface="inter-regular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 b="0" i="0" dirty="0">
              <a:solidFill>
                <a:srgbClr val="FF0000"/>
              </a:solidFill>
              <a:effectLst/>
              <a:latin typeface="inter-regular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FF0000"/>
              </a:solidFill>
              <a:latin typeface="inter-regular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 b="0" i="0" dirty="0">
              <a:solidFill>
                <a:srgbClr val="FF0000"/>
              </a:solidFill>
              <a:effectLst/>
              <a:latin typeface="inter-regular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FF0000"/>
              </a:solidFill>
              <a:latin typeface="inter-regular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 b="0" i="0" dirty="0">
              <a:solidFill>
                <a:srgbClr val="FF0000"/>
              </a:solidFill>
              <a:effectLst/>
              <a:latin typeface="inter-regular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 b="0" i="0" dirty="0">
              <a:solidFill>
                <a:srgbClr val="FF0000"/>
              </a:solidFill>
              <a:effectLst/>
              <a:latin typeface="inter-regular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 b="0" i="0" dirty="0">
              <a:solidFill>
                <a:srgbClr val="C00000"/>
              </a:solidFill>
              <a:effectLst/>
              <a:latin typeface="erdana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5971" y="3174701"/>
            <a:ext cx="7726045" cy="289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38748-45E9-EE2A-90EC-8BFF1084AFF4}"/>
              </a:ext>
            </a:extLst>
          </p:cNvPr>
          <p:cNvSpPr txBox="1"/>
          <p:nvPr/>
        </p:nvSpPr>
        <p:spPr>
          <a:xfrm>
            <a:off x="47328" y="44624"/>
            <a:ext cx="1211507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Pointer with </a:t>
            </a:r>
            <a:r>
              <a:rPr lang="en-IN" sz="36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</a:t>
            </a:r>
            <a:r>
              <a:rPr lang="en-I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keyword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10C798-E19B-EC22-B3D8-1F7EC13FCBBF}"/>
              </a:ext>
            </a:extLst>
          </p:cNvPr>
          <p:cNvSpPr txBox="1"/>
          <p:nvPr/>
        </p:nvSpPr>
        <p:spPr>
          <a:xfrm>
            <a:off x="295304" y="2929321"/>
            <a:ext cx="5951982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00000"/>
                </a:solidFill>
                <a:effectLst/>
                <a:latin typeface="inter-regular"/>
              </a:rPr>
              <a:t>Declaration </a:t>
            </a:r>
          </a:p>
          <a:p>
            <a:pPr algn="just"/>
            <a:r>
              <a:rPr lang="en-US" sz="2000" u="sng" dirty="0">
                <a:solidFill>
                  <a:srgbClr val="000000"/>
                </a:solidFill>
                <a:latin typeface="inter-regular"/>
              </a:rPr>
              <a:t>Syntax:</a:t>
            </a:r>
          </a:p>
          <a:p>
            <a:r>
              <a:rPr lang="en-US" sz="2000" b="1" i="0" spc="-150" dirty="0">
                <a:solidFill>
                  <a:srgbClr val="000000"/>
                </a:solidFill>
                <a:effectLst/>
                <a:latin typeface="inter-regular"/>
              </a:rPr>
              <a:t> const &lt;</a:t>
            </a:r>
            <a:r>
              <a:rPr lang="en-US" sz="2000" b="1" i="0" spc="-150" dirty="0" err="1">
                <a:solidFill>
                  <a:srgbClr val="000000"/>
                </a:solidFill>
                <a:effectLst/>
                <a:latin typeface="inter-regular"/>
              </a:rPr>
              <a:t>data_type</a:t>
            </a:r>
            <a:r>
              <a:rPr lang="en-US" sz="2000" b="1" i="0" spc="-150" dirty="0">
                <a:solidFill>
                  <a:srgbClr val="000000"/>
                </a:solidFill>
                <a:effectLst/>
                <a:latin typeface="inter-regular"/>
              </a:rPr>
              <a:t>&gt; *const &lt;</a:t>
            </a:r>
            <a:r>
              <a:rPr lang="en-US" sz="2000" b="1" i="0" spc="-150" dirty="0" err="1">
                <a:solidFill>
                  <a:srgbClr val="000000"/>
                </a:solidFill>
                <a:effectLst/>
                <a:latin typeface="inter-regular"/>
              </a:rPr>
              <a:t>pointer_name</a:t>
            </a:r>
            <a:r>
              <a:rPr lang="en-US" sz="2000" b="1" i="0" spc="-150" dirty="0">
                <a:solidFill>
                  <a:srgbClr val="000000"/>
                </a:solidFill>
                <a:effectLst/>
                <a:latin typeface="inter-regular"/>
              </a:rPr>
              <a:t>&gt; = &amp;&lt;</a:t>
            </a:r>
            <a:r>
              <a:rPr lang="en-US" sz="2000" b="1" i="0" spc="-150" dirty="0" err="1">
                <a:solidFill>
                  <a:srgbClr val="000000"/>
                </a:solidFill>
                <a:effectLst/>
                <a:latin typeface="inter-regular"/>
              </a:rPr>
              <a:t>constant_value</a:t>
            </a:r>
            <a:r>
              <a:rPr lang="en-US" sz="2000" b="1" i="0" spc="-150" dirty="0">
                <a:solidFill>
                  <a:srgbClr val="000000"/>
                </a:solidFill>
                <a:effectLst/>
                <a:latin typeface="inter-regular"/>
              </a:rPr>
              <a:t>&gt;; </a:t>
            </a:r>
          </a:p>
          <a:p>
            <a:pPr algn="just"/>
            <a:r>
              <a:rPr lang="en-US" sz="2000" b="0" i="0" u="sng" dirty="0">
                <a:solidFill>
                  <a:srgbClr val="000000"/>
                </a:solidFill>
                <a:effectLst/>
                <a:latin typeface="inter-regular"/>
              </a:rPr>
              <a:t>Ex.</a:t>
            </a:r>
          </a:p>
          <a:p>
            <a:pPr algn="just"/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const int *const </a:t>
            </a:r>
            <a:r>
              <a:rPr lang="en-US" sz="2000" b="0" i="0" dirty="0" err="1">
                <a:solidFill>
                  <a:srgbClr val="0000FF"/>
                </a:solidFill>
                <a:effectLst/>
                <a:latin typeface="inter-regular"/>
              </a:rPr>
              <a:t>ptr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 = &amp;x;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3DF45-C3CB-97AC-B89A-F3889EA18D4C}"/>
              </a:ext>
            </a:extLst>
          </p:cNvPr>
          <p:cNvSpPr txBox="1"/>
          <p:nvPr/>
        </p:nvSpPr>
        <p:spPr>
          <a:xfrm>
            <a:off x="6344603" y="685275"/>
            <a:ext cx="5847397" cy="60016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effectLst/>
                <a:latin typeface="inter-regular"/>
              </a:rPr>
              <a:t>#include &lt;</a:t>
            </a:r>
            <a:r>
              <a:rPr lang="en-US" sz="2400" b="0" i="0" dirty="0" err="1">
                <a:effectLst/>
                <a:latin typeface="inter-regular"/>
              </a:rPr>
              <a:t>stdio.h</a:t>
            </a:r>
            <a:r>
              <a:rPr lang="en-US" sz="2400" b="0" i="0" dirty="0">
                <a:effectLst/>
                <a:latin typeface="inter-regular"/>
              </a:rPr>
              <a:t>&gt;</a:t>
            </a:r>
          </a:p>
          <a:p>
            <a:pPr algn="just"/>
            <a:endParaRPr lang="en-US" sz="2400" b="0" i="0" dirty="0">
              <a:effectLst/>
              <a:latin typeface="inter-regular"/>
            </a:endParaRPr>
          </a:p>
          <a:p>
            <a:pPr algn="just"/>
            <a:r>
              <a:rPr lang="en-US" sz="2400" b="0" i="0" dirty="0">
                <a:effectLst/>
                <a:latin typeface="inter-regular"/>
              </a:rPr>
              <a:t>int main() {</a:t>
            </a:r>
          </a:p>
          <a:p>
            <a:pPr algn="just"/>
            <a:r>
              <a:rPr lang="en-US" sz="2400" b="0" i="0" dirty="0">
                <a:effectLst/>
                <a:latin typeface="inter-regular"/>
              </a:rPr>
              <a:t>    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inter-regular"/>
              </a:rPr>
              <a:t>const int x = 5;</a:t>
            </a:r>
          </a:p>
          <a:p>
            <a:pPr algn="just"/>
            <a:r>
              <a:rPr lang="en-US" sz="2400" b="0" i="0" dirty="0">
                <a:effectLst/>
                <a:latin typeface="inter-regular"/>
              </a:rPr>
              <a:t>    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inter-regular"/>
              </a:rPr>
              <a:t>const int *const </a:t>
            </a:r>
            <a:r>
              <a:rPr lang="en-US" sz="2400" b="0" i="0" dirty="0" err="1">
                <a:solidFill>
                  <a:srgbClr val="0000FF"/>
                </a:solidFill>
                <a:effectLst/>
                <a:latin typeface="inter-regular"/>
              </a:rPr>
              <a:t>ptr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inter-regular"/>
              </a:rPr>
              <a:t> = &amp;x;  </a:t>
            </a:r>
          </a:p>
          <a:p>
            <a:pPr algn="just"/>
            <a:r>
              <a:rPr lang="en-US" sz="2400" b="0" i="0" dirty="0">
                <a:effectLst/>
                <a:latin typeface="inter-regular"/>
              </a:rPr>
              <a:t>// Constant pointer to a constant integer</a:t>
            </a:r>
          </a:p>
          <a:p>
            <a:pPr algn="just"/>
            <a:endParaRPr lang="en-US" sz="2400" b="0" i="0" dirty="0">
              <a:effectLst/>
              <a:latin typeface="inter-regular"/>
            </a:endParaRPr>
          </a:p>
          <a:p>
            <a:pPr algn="just"/>
            <a:r>
              <a:rPr lang="en-US" sz="2400" b="0" i="0" dirty="0" err="1">
                <a:effectLst/>
                <a:latin typeface="inter-regular"/>
              </a:rPr>
              <a:t>printf</a:t>
            </a:r>
            <a:r>
              <a:rPr lang="en-US" sz="2400" b="0" i="0" dirty="0">
                <a:effectLst/>
                <a:latin typeface="inter-regular"/>
              </a:rPr>
              <a:t>("Value of x: %d\n", *</a:t>
            </a:r>
            <a:r>
              <a:rPr lang="en-US" sz="2400" b="0" i="0" dirty="0" err="1">
                <a:effectLst/>
                <a:latin typeface="inter-regular"/>
              </a:rPr>
              <a:t>ptr</a:t>
            </a:r>
            <a:r>
              <a:rPr lang="en-US" sz="2400" b="0" i="0" dirty="0">
                <a:effectLst/>
                <a:latin typeface="inter-regular"/>
              </a:rPr>
              <a:t>);  </a:t>
            </a:r>
          </a:p>
          <a:p>
            <a:pPr algn="just"/>
            <a:r>
              <a:rPr lang="en-US" sz="2400" b="0" i="0" dirty="0">
                <a:effectLst/>
                <a:latin typeface="inter-regular"/>
              </a:rPr>
              <a:t>// Output: Value of x: 5</a:t>
            </a:r>
          </a:p>
          <a:p>
            <a:pPr algn="just"/>
            <a:endParaRPr lang="en-US" sz="2400" b="0" i="0" dirty="0">
              <a:effectLst/>
              <a:latin typeface="inter-regular"/>
            </a:endParaRPr>
          </a:p>
          <a:p>
            <a:pPr algn="just"/>
            <a:r>
              <a:rPr lang="en-US" sz="2400" b="0" i="0" dirty="0">
                <a:solidFill>
                  <a:srgbClr val="FF0000"/>
                </a:solidFill>
                <a:effectLst/>
                <a:latin typeface="inter-regular"/>
              </a:rPr>
              <a:t>// *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inter-regular"/>
              </a:rPr>
              <a:t>ptr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inter-regular"/>
              </a:rPr>
              <a:t> = 10</a:t>
            </a:r>
            <a:r>
              <a:rPr lang="en-US" sz="2400" b="0" i="0" dirty="0">
                <a:effectLst/>
                <a:latin typeface="inter-regular"/>
              </a:rPr>
              <a:t>; // Error: Modifying the value  </a:t>
            </a:r>
          </a:p>
          <a:p>
            <a:pPr algn="just"/>
            <a:r>
              <a:rPr lang="en-US" sz="2400" b="0" i="0" dirty="0">
                <a:solidFill>
                  <a:srgbClr val="FF0000"/>
                </a:solidFill>
                <a:effectLst/>
                <a:latin typeface="inter-regular"/>
              </a:rPr>
              <a:t>//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inter-regular"/>
              </a:rPr>
              <a:t>ptr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inter-regular"/>
              </a:rPr>
              <a:t> = &amp;y;   </a:t>
            </a:r>
            <a:r>
              <a:rPr lang="en-US" sz="2400" b="0" i="0" dirty="0">
                <a:effectLst/>
                <a:latin typeface="inter-regular"/>
              </a:rPr>
              <a:t>// Error: Changing the pointer's target is not allowed</a:t>
            </a:r>
          </a:p>
          <a:p>
            <a:pPr algn="just"/>
            <a:endParaRPr lang="en-US" sz="2400" b="0" i="0" dirty="0">
              <a:effectLst/>
              <a:latin typeface="inter-regular"/>
            </a:endParaRPr>
          </a:p>
          <a:p>
            <a:pPr algn="just"/>
            <a:r>
              <a:rPr lang="en-US" sz="2400" b="0" i="0" dirty="0">
                <a:effectLst/>
                <a:latin typeface="inter-regular"/>
              </a:rPr>
              <a:t>    return 0;</a:t>
            </a:r>
          </a:p>
          <a:p>
            <a:pPr algn="just"/>
            <a:r>
              <a:rPr lang="en-US" sz="2400" b="0" i="0" dirty="0">
                <a:effectLst/>
                <a:latin typeface="inter-regular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0D0FB8-23B2-BE15-201A-D924A948F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30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62484" y="784188"/>
            <a:ext cx="58895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inter-regular"/>
              </a:rPr>
              <a:t>The inline function can be </a:t>
            </a:r>
            <a:r>
              <a:rPr lang="en-US" sz="2400" dirty="0">
                <a:solidFill>
                  <a:srgbClr val="0000FF"/>
                </a:solidFill>
                <a:latin typeface="inter-regular"/>
              </a:rPr>
              <a:t>substituted at the place where the function call is happening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In an inline function, a function call is replaced by the actual program code.</a:t>
            </a:r>
          </a:p>
          <a:p>
            <a:pPr algn="just"/>
            <a:endParaRPr lang="en-US" sz="2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00"/>
              </a:solidFill>
              <a:latin typeface="inter-regular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00"/>
              </a:solidFill>
              <a:latin typeface="inter-regular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inter-regular"/>
              </a:rPr>
              <a:t>Adv: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Faster Execution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Reduced Function Call Overhead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Improved Optimization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Suitable for Small Functions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00"/>
              </a:solidFill>
              <a:latin typeface="inter-regular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00"/>
              </a:solidFill>
              <a:latin typeface="inter-regular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 b="0" i="0" dirty="0">
              <a:effectLst/>
              <a:latin typeface="inter-regular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5971" y="3174701"/>
            <a:ext cx="7726045" cy="289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38748-45E9-EE2A-90EC-8BFF1084AFF4}"/>
              </a:ext>
            </a:extLst>
          </p:cNvPr>
          <p:cNvSpPr txBox="1"/>
          <p:nvPr/>
        </p:nvSpPr>
        <p:spPr>
          <a:xfrm>
            <a:off x="47328" y="44624"/>
            <a:ext cx="1211507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Inline functions</a:t>
            </a:r>
            <a:endParaRPr 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10C798-E19B-EC22-B3D8-1F7EC13FCBBF}"/>
              </a:ext>
            </a:extLst>
          </p:cNvPr>
          <p:cNvSpPr txBox="1"/>
          <p:nvPr/>
        </p:nvSpPr>
        <p:spPr>
          <a:xfrm>
            <a:off x="288036" y="2921168"/>
            <a:ext cx="5663948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inline return_type function_name(parameters) 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{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    // Function code here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3DF45-C3CB-97AC-B89A-F3889EA18D4C}"/>
              </a:ext>
            </a:extLst>
          </p:cNvPr>
          <p:cNvSpPr txBox="1"/>
          <p:nvPr/>
        </p:nvSpPr>
        <p:spPr>
          <a:xfrm>
            <a:off x="6344603" y="685275"/>
            <a:ext cx="5584045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000FF"/>
                </a:solidFill>
                <a:latin typeface="inter-regular"/>
              </a:rPr>
              <a:t>#include &lt;</a:t>
            </a:r>
            <a:r>
              <a:rPr lang="en-US" sz="2400" dirty="0" err="1">
                <a:solidFill>
                  <a:srgbClr val="0000FF"/>
                </a:solidFill>
                <a:latin typeface="inter-regular"/>
              </a:rPr>
              <a:t>stdio.h</a:t>
            </a:r>
            <a:r>
              <a:rPr lang="en-US" sz="2400" dirty="0">
                <a:solidFill>
                  <a:srgbClr val="0000FF"/>
                </a:solidFill>
                <a:latin typeface="inter-regular"/>
              </a:rPr>
              <a:t>&gt;</a:t>
            </a:r>
          </a:p>
          <a:p>
            <a:pPr algn="just"/>
            <a:r>
              <a:rPr lang="en-US" sz="2400" b="0" i="0" dirty="0">
                <a:solidFill>
                  <a:srgbClr val="7030A0"/>
                </a:solidFill>
                <a:effectLst/>
                <a:latin typeface="inter-regular"/>
              </a:rPr>
              <a:t>// Inline function definition</a:t>
            </a:r>
          </a:p>
          <a:p>
            <a:pPr algn="just"/>
            <a:r>
              <a:rPr lang="en-US" sz="2400" b="0" i="0" dirty="0">
                <a:effectLst/>
                <a:highlight>
                  <a:srgbClr val="FFFF00"/>
                </a:highlight>
                <a:latin typeface="inter-regular"/>
              </a:rPr>
              <a:t>inline</a:t>
            </a:r>
            <a:r>
              <a:rPr lang="en-US" sz="2400" b="0" i="0" dirty="0">
                <a:effectLst/>
                <a:latin typeface="inter-regular"/>
              </a:rPr>
              <a:t> int add(int a, int b) </a:t>
            </a:r>
          </a:p>
          <a:p>
            <a:pPr algn="just"/>
            <a:r>
              <a:rPr lang="en-US" sz="2400" b="0" i="0" dirty="0">
                <a:effectLst/>
                <a:latin typeface="inter-regular"/>
              </a:rPr>
              <a:t>{</a:t>
            </a:r>
          </a:p>
          <a:p>
            <a:pPr algn="just"/>
            <a:r>
              <a:rPr lang="en-US" sz="2400" b="0" i="0" dirty="0">
                <a:effectLst/>
                <a:latin typeface="inter-regular"/>
              </a:rPr>
              <a:t>    return a + b;</a:t>
            </a:r>
          </a:p>
          <a:p>
            <a:pPr algn="just"/>
            <a:r>
              <a:rPr lang="en-US" sz="2400" b="0" i="0" dirty="0">
                <a:effectLst/>
                <a:latin typeface="inter-regular"/>
              </a:rPr>
              <a:t>}</a:t>
            </a:r>
          </a:p>
          <a:p>
            <a:pPr algn="just"/>
            <a:endParaRPr lang="en-US" sz="2400" b="0" i="0" dirty="0">
              <a:effectLst/>
              <a:latin typeface="inter-regular"/>
            </a:endParaRPr>
          </a:p>
          <a:p>
            <a:pPr algn="just"/>
            <a:r>
              <a:rPr lang="en-US" sz="2400" b="0" i="0" dirty="0">
                <a:effectLst/>
                <a:latin typeface="inter-regular"/>
              </a:rPr>
              <a:t>int main() </a:t>
            </a:r>
          </a:p>
          <a:p>
            <a:pPr algn="just"/>
            <a:r>
              <a:rPr lang="en-US" sz="2400" b="0" i="0" dirty="0">
                <a:effectLst/>
                <a:latin typeface="inter-regular"/>
              </a:rPr>
              <a:t>{</a:t>
            </a:r>
          </a:p>
          <a:p>
            <a:pPr algn="just"/>
            <a:r>
              <a:rPr lang="en-US" sz="2400" b="0" i="0" dirty="0">
                <a:effectLst/>
                <a:highlight>
                  <a:srgbClr val="FFFF00"/>
                </a:highlight>
                <a:latin typeface="inter-regular"/>
              </a:rPr>
              <a:t>    int result = add(5, 3); </a:t>
            </a:r>
          </a:p>
          <a:p>
            <a:pPr algn="just"/>
            <a:r>
              <a:rPr lang="en-US" sz="2400" b="0" i="0" spc="-150" dirty="0">
                <a:solidFill>
                  <a:srgbClr val="7030A0"/>
                </a:solidFill>
                <a:effectLst/>
                <a:latin typeface="inter-regular"/>
              </a:rPr>
              <a:t>//inline function call is replaced with its code</a:t>
            </a:r>
          </a:p>
          <a:p>
            <a:pPr algn="just"/>
            <a:r>
              <a:rPr lang="en-US" sz="2400" b="0" i="0" dirty="0">
                <a:effectLst/>
                <a:latin typeface="inter-regular"/>
              </a:rPr>
              <a:t>    </a:t>
            </a:r>
            <a:r>
              <a:rPr lang="en-US" sz="2400" b="0" i="0" dirty="0" err="1">
                <a:effectLst/>
                <a:latin typeface="inter-regular"/>
              </a:rPr>
              <a:t>printf</a:t>
            </a:r>
            <a:r>
              <a:rPr lang="en-US" sz="2400" b="0" i="0" dirty="0">
                <a:effectLst/>
                <a:latin typeface="inter-regular"/>
              </a:rPr>
              <a:t>("Result: %d\n", result);</a:t>
            </a:r>
          </a:p>
          <a:p>
            <a:pPr algn="just"/>
            <a:r>
              <a:rPr lang="en-US" sz="2400" b="0" i="0" dirty="0">
                <a:effectLst/>
                <a:latin typeface="inter-regular"/>
              </a:rPr>
              <a:t>    return 0;</a:t>
            </a:r>
          </a:p>
          <a:p>
            <a:pPr algn="just"/>
            <a:r>
              <a:rPr lang="en-US" sz="2400" b="0" i="0" dirty="0">
                <a:effectLst/>
                <a:latin typeface="inter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10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62484" y="784188"/>
            <a:ext cx="60335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we can also </a:t>
            </a:r>
            <a:r>
              <a:rPr lang="en-US" sz="2400" dirty="0">
                <a:solidFill>
                  <a:srgbClr val="0000FF"/>
                </a:solidFill>
                <a:latin typeface="inter-regular"/>
              </a:rPr>
              <a:t>create a pointer pointing to a function.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The code of a function always resides in memory, which means that the function has some address.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We can get the address of memory by using the function pointer.</a:t>
            </a:r>
            <a:endParaRPr lang="en-US" sz="2400" b="0" i="0" dirty="0">
              <a:effectLst/>
              <a:latin typeface="inter-regular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485" y="3174701"/>
            <a:ext cx="8319532" cy="289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38748-45E9-EE2A-90EC-8BFF1084AFF4}"/>
              </a:ext>
            </a:extLst>
          </p:cNvPr>
          <p:cNvSpPr txBox="1"/>
          <p:nvPr/>
        </p:nvSpPr>
        <p:spPr>
          <a:xfrm>
            <a:off x="47328" y="44624"/>
            <a:ext cx="1211507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I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unction pointers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10C798-E19B-EC22-B3D8-1F7EC13FCBBF}"/>
              </a:ext>
            </a:extLst>
          </p:cNvPr>
          <p:cNvSpPr txBox="1"/>
          <p:nvPr/>
        </p:nvSpPr>
        <p:spPr>
          <a:xfrm>
            <a:off x="263352" y="3532946"/>
            <a:ext cx="595198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006699"/>
                </a:solidFill>
                <a:highlight>
                  <a:srgbClr val="FFFF00"/>
                </a:highlight>
                <a:latin typeface="inter-regular"/>
              </a:rPr>
              <a:t>r</a:t>
            </a:r>
            <a:r>
              <a:rPr lang="en-US" sz="2000" b="1" i="0" dirty="0">
                <a:solidFill>
                  <a:srgbClr val="006699"/>
                </a:solidFill>
                <a:effectLst/>
                <a:highlight>
                  <a:srgbClr val="FFFF00"/>
                </a:highlight>
                <a:latin typeface="inter-regular"/>
              </a:rPr>
              <a:t>eturn</a:t>
            </a:r>
            <a:r>
              <a:rPr lang="en-US" sz="2000" b="1" dirty="0">
                <a:solidFill>
                  <a:srgbClr val="0070C0"/>
                </a:solidFill>
                <a:highlight>
                  <a:srgbClr val="FFFF00"/>
                </a:highlight>
                <a:latin typeface="inter-regular"/>
              </a:rPr>
              <a:t>_ type</a:t>
            </a:r>
            <a:r>
              <a:rPr lang="en-US" sz="2000" b="1" i="0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inter-regular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(*</a:t>
            </a:r>
            <a:r>
              <a:rPr lang="en-US" sz="2000" b="1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ptr_name</a:t>
            </a: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)(type1, type2…); 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3DF45-C3CB-97AC-B89A-F3889EA18D4C}"/>
              </a:ext>
            </a:extLst>
          </p:cNvPr>
          <p:cNvSpPr txBox="1"/>
          <p:nvPr/>
        </p:nvSpPr>
        <p:spPr>
          <a:xfrm>
            <a:off x="6242939" y="685275"/>
            <a:ext cx="5685709" cy="6247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onsolas" panose="020B0609020204030204" pitchFamily="49" charset="0"/>
              </a:rPr>
              <a:t>#include &lt;</a:t>
            </a:r>
            <a:r>
              <a:rPr lang="en-US" sz="2000" dirty="0" err="1">
                <a:latin typeface="Consolas" panose="020B0609020204030204" pitchFamily="49" charset="0"/>
              </a:rPr>
              <a:t>stdio.h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algn="just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// Declaration of a function pointer</a:t>
            </a:r>
          </a:p>
          <a:p>
            <a:pPr algn="just"/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  float (*fp)(int, int);</a:t>
            </a:r>
          </a:p>
          <a:p>
            <a:pPr algn="just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// Function declaration</a:t>
            </a:r>
          </a:p>
          <a:p>
            <a:pPr algn="just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float add(int a, int b);</a:t>
            </a:r>
          </a:p>
          <a:p>
            <a:pPr algn="just"/>
            <a:r>
              <a:rPr lang="en-US" sz="2000" dirty="0">
                <a:latin typeface="Consolas" panose="020B0609020204030204" pitchFamily="49" charset="0"/>
              </a:rPr>
              <a:t>int main() {</a:t>
            </a:r>
          </a:p>
          <a:p>
            <a:pPr algn="just"/>
            <a:r>
              <a:rPr lang="en-US" sz="2000" spc="-300" dirty="0">
                <a:solidFill>
                  <a:srgbClr val="0000FF"/>
                </a:solidFill>
                <a:latin typeface="Consolas" panose="020B0609020204030204" pitchFamily="49" charset="0"/>
              </a:rPr>
              <a:t>// Assign the function's address to the function pointer</a:t>
            </a:r>
          </a:p>
          <a:p>
            <a:pPr algn="just"/>
            <a:r>
              <a:rPr lang="en-US" sz="2000" dirty="0">
                <a:latin typeface="Consolas" panose="020B0609020204030204" pitchFamily="49" charset="0"/>
              </a:rPr>
              <a:t>    fp = add;</a:t>
            </a:r>
          </a:p>
          <a:p>
            <a:pPr algn="just"/>
            <a:r>
              <a:rPr lang="en-US" sz="2000" dirty="0">
                <a:latin typeface="Consolas" panose="020B0609020204030204" pitchFamily="49" charset="0"/>
              </a:rPr>
              <a:t>    int num1 = 5, num2 = 3;</a:t>
            </a:r>
          </a:p>
          <a:p>
            <a:pPr algn="just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// Call the function through the function pointer</a:t>
            </a:r>
          </a:p>
          <a:p>
            <a:pPr algn="just"/>
            <a:r>
              <a:rPr lang="en-US" sz="2000" dirty="0">
                <a:latin typeface="Consolas" panose="020B0609020204030204" pitchFamily="49" charset="0"/>
              </a:rPr>
              <a:t>    float result = fp(num1, num2);</a:t>
            </a:r>
          </a:p>
          <a:p>
            <a:pPr algn="just"/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("Result: %f\n", result);</a:t>
            </a:r>
          </a:p>
          <a:p>
            <a:pPr algn="just"/>
            <a:r>
              <a:rPr lang="en-US" sz="2000" dirty="0">
                <a:latin typeface="Consolas" panose="020B0609020204030204" pitchFamily="49" charset="0"/>
              </a:rPr>
              <a:t>    return 0;</a:t>
            </a:r>
          </a:p>
          <a:p>
            <a:pPr algn="just"/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algn="just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// Function definition</a:t>
            </a:r>
          </a:p>
          <a:p>
            <a:pPr algn="just"/>
            <a:r>
              <a:rPr lang="en-US" sz="2000" dirty="0">
                <a:latin typeface="Consolas" panose="020B0609020204030204" pitchFamily="49" charset="0"/>
              </a:rPr>
              <a:t>float add(int a, int b) {</a:t>
            </a:r>
          </a:p>
          <a:p>
            <a:pPr algn="just"/>
            <a:r>
              <a:rPr lang="en-US" sz="2000" dirty="0">
                <a:latin typeface="Consolas" panose="020B0609020204030204" pitchFamily="49" charset="0"/>
              </a:rPr>
              <a:t>    return (float)(a + b);</a:t>
            </a:r>
          </a:p>
          <a:p>
            <a:pPr algn="just"/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CF5364-45D1-4087-D5DA-93FC268AF87E}"/>
              </a:ext>
            </a:extLst>
          </p:cNvPr>
          <p:cNvSpPr txBox="1"/>
          <p:nvPr/>
        </p:nvSpPr>
        <p:spPr>
          <a:xfrm>
            <a:off x="69787" y="4161788"/>
            <a:ext cx="61658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002060"/>
                </a:solidFill>
                <a:effectLst/>
                <a:latin typeface="inter-regular"/>
              </a:rPr>
              <a:t> // Declaration of a function pointer.  </a:t>
            </a:r>
          </a:p>
          <a:p>
            <a:pPr algn="just"/>
            <a:r>
              <a:rPr lang="en-US" sz="2000" b="1" i="0" dirty="0">
                <a:solidFill>
                  <a:srgbClr val="002060"/>
                </a:solidFill>
                <a:effectLst/>
                <a:latin typeface="inter-regular"/>
              </a:rPr>
              <a:t>       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inter-regular"/>
              </a:rPr>
              <a:t>float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inter-regular"/>
              </a:rPr>
              <a:t> (*fp) (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inter-regular"/>
              </a:rPr>
              <a:t> , 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US" sz="2000" b="0" i="0" dirty="0">
                <a:solidFill>
                  <a:srgbClr val="002060"/>
                </a:solidFill>
                <a:effectLst/>
                <a:latin typeface="inter-regular"/>
              </a:rPr>
              <a:t>// Declaration of  function.  </a:t>
            </a:r>
            <a:endParaRPr lang="en-US" sz="2000" b="1" i="0" dirty="0">
              <a:solidFill>
                <a:srgbClr val="002060"/>
              </a:solidFill>
              <a:effectLst/>
              <a:latin typeface="inter-regular"/>
            </a:endParaRPr>
          </a:p>
          <a:p>
            <a:pPr algn="just"/>
            <a:r>
              <a:rPr lang="en-US" sz="2000" b="1" i="0" dirty="0">
                <a:solidFill>
                  <a:srgbClr val="002060"/>
                </a:solidFill>
                <a:effectLst/>
                <a:latin typeface="inter-regular"/>
              </a:rPr>
              <a:t>      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inter-regular"/>
              </a:rPr>
              <a:t>float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inter-regular"/>
              </a:rPr>
              <a:t> func( 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inter-regular"/>
              </a:rPr>
              <a:t> , 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inter-regular"/>
              </a:rPr>
              <a:t> );   </a:t>
            </a:r>
          </a:p>
          <a:p>
            <a:pPr algn="just"/>
            <a:endParaRPr lang="en-US" sz="2000" dirty="0">
              <a:solidFill>
                <a:srgbClr val="002060"/>
              </a:solidFill>
              <a:latin typeface="inter-regular"/>
            </a:endParaRPr>
          </a:p>
          <a:p>
            <a:pPr algn="just"/>
            <a:r>
              <a:rPr lang="en-US" sz="2000" b="0" i="0" dirty="0">
                <a:solidFill>
                  <a:srgbClr val="FF0000"/>
                </a:solidFill>
                <a:effectLst/>
                <a:latin typeface="inter-regular"/>
              </a:rPr>
              <a:t>      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inter-regular"/>
              </a:rPr>
              <a:t>fp = func;  </a:t>
            </a:r>
            <a:r>
              <a:rPr lang="en-US" sz="2000" b="0" i="0" dirty="0">
                <a:solidFill>
                  <a:srgbClr val="002060"/>
                </a:solidFill>
                <a:effectLst/>
                <a:latin typeface="inter-regular"/>
              </a:rPr>
              <a:t>      </a:t>
            </a:r>
          </a:p>
        </p:txBody>
      </p:sp>
    </p:spTree>
    <p:extLst>
      <p:ext uri="{BB962C8B-B14F-4D97-AF65-F5344CB8AC3E}">
        <p14:creationId xmlns:p14="http://schemas.microsoft.com/office/powerpoint/2010/main" val="222512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7504-7695-D340-241A-98B08A436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5963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>
            <a:noAutofit/>
          </a:bodyPr>
          <a:lstStyle/>
          <a:p>
            <a:pPr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600" dirty="0"/>
              <a:t>Pointers with Arrays</a:t>
            </a:r>
            <a:endParaRPr lang="en-US" sz="3600" b="1" dirty="0">
              <a:latin typeface="Times New Roman"/>
              <a:ea typeface="Calibri"/>
              <a:cs typeface="Times New Roman"/>
            </a:endParaRP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E580E4F7-A42B-863C-7280-D353B98F4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700" y="721271"/>
            <a:ext cx="5508009" cy="6142037"/>
          </a:xfrm>
          <a:ln>
            <a:miter lim="800000"/>
            <a:headEnd/>
            <a:tailEnd/>
          </a:ln>
        </p:spPr>
        <p:txBody>
          <a:bodyPr/>
          <a:lstStyle/>
          <a:p>
            <a:pPr marL="114300" indent="0" algn="just">
              <a:lnSpc>
                <a:spcPct val="107000"/>
              </a:lnSpc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Array:  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An array is a </a:t>
            </a:r>
            <a:r>
              <a:rPr lang="en-US" sz="2000" b="1" dirty="0"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collection of elements of same type.</a:t>
            </a:r>
          </a:p>
          <a:p>
            <a:pPr marL="457200" algn="just">
              <a:lnSpc>
                <a:spcPct val="107000"/>
              </a:lnSpc>
              <a:buFont typeface="Wingdings" panose="05000000000000000000" pitchFamily="2" charset="2"/>
              <a:buChar char="§"/>
              <a:defRPr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The elements of an array are </a:t>
            </a:r>
            <a:r>
              <a:rPr lang="en-US" sz="2000" b="1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stored in contiguous memory locations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457200" algn="just">
              <a:lnSpc>
                <a:spcPct val="107000"/>
              </a:lnSpc>
              <a:buFont typeface="Wingdings" panose="05000000000000000000" pitchFamily="2" charset="2"/>
              <a:buChar char="§"/>
              <a:defRPr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Like normal variables, </a:t>
            </a:r>
            <a:r>
              <a:rPr lang="en-US" sz="2000" b="1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arrays can also have pointer.</a:t>
            </a:r>
          </a:p>
          <a:p>
            <a:pPr marL="457200" algn="just">
              <a:lnSpc>
                <a:spcPct val="107000"/>
              </a:lnSpc>
              <a:buFont typeface="Wingdings" panose="05000000000000000000" pitchFamily="2" charset="2"/>
              <a:buChar char="§"/>
              <a:defRPr/>
            </a:pPr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Array name is itself a pointer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, but it is </a:t>
            </a:r>
            <a:r>
              <a:rPr lang="en-US" sz="2000" b="1" dirty="0"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constant pointer.</a:t>
            </a:r>
          </a:p>
          <a:p>
            <a:pPr marL="0" indent="0" algn="just">
              <a:buFont typeface="Arial" panose="020B0604020202020204" pitchFamily="34" charset="0"/>
              <a:buNone/>
              <a:defRPr/>
            </a:pPr>
            <a:endParaRPr lang="en-IN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9B81BB-BC43-5840-9AEC-869579CE7959}"/>
              </a:ext>
            </a:extLst>
          </p:cNvPr>
          <p:cNvSpPr/>
          <p:nvPr/>
        </p:nvSpPr>
        <p:spPr>
          <a:xfrm>
            <a:off x="5736022" y="836712"/>
            <a:ext cx="613015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int </a:t>
            </a:r>
            <a:r>
              <a:rPr lang="en-US" sz="28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[] = { </a:t>
            </a:r>
            <a:r>
              <a:rPr lang="en-US" sz="2800" spc="-300" dirty="0">
                <a:latin typeface="Consolas" panose="020B0609020204030204" pitchFamily="49" charset="0"/>
              </a:rPr>
              <a:t>10, 23, 14, 12,  9</a:t>
            </a:r>
            <a:r>
              <a:rPr lang="en-US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};</a:t>
            </a:r>
          </a:p>
          <a:p>
            <a:pPr algn="just">
              <a:buFont typeface="Arial" pitchFamily="34" charset="0"/>
              <a:buNone/>
              <a:defRPr/>
            </a:pPr>
            <a:r>
              <a:rPr lang="en-US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index     </a:t>
            </a:r>
            <a:r>
              <a:rPr lang="en-US" sz="28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0     1      2      3     4</a:t>
            </a:r>
          </a:p>
          <a:p>
            <a:pPr algn="just">
              <a:buFont typeface="Arial" pitchFamily="34" charset="0"/>
              <a:buNone/>
              <a:defRPr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address              2000   2004     2008   2012    2016</a:t>
            </a:r>
          </a:p>
          <a:p>
            <a:pPr algn="just">
              <a:defRPr/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altLang="en-US" sz="2000" dirty="0" err="1"/>
              <a:t>arr</a:t>
            </a:r>
            <a:r>
              <a:rPr lang="en-US" altLang="en-US" sz="2000" dirty="0"/>
              <a:t>    arr+1    arr+2  arr+3   arr+4</a:t>
            </a: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BA244A-2A15-A08B-CA22-16C1823D7FBC}"/>
              </a:ext>
            </a:extLst>
          </p:cNvPr>
          <p:cNvSpPr/>
          <p:nvPr/>
        </p:nvSpPr>
        <p:spPr>
          <a:xfrm>
            <a:off x="5778576" y="2636912"/>
            <a:ext cx="61301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Then,  array “</a:t>
            </a:r>
            <a:r>
              <a:rPr lang="en-US" sz="20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” points to  the 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base address 2000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at index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=0;   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=2000</a:t>
            </a:r>
          </a:p>
          <a:p>
            <a:pPr algn="just">
              <a:defRPr/>
            </a:pPr>
            <a:r>
              <a:rPr lang="en-US" sz="20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Accessing the addresses using array names:</a:t>
            </a:r>
          </a:p>
          <a:p>
            <a:pPr marL="342900" indent="-342900" algn="just">
              <a:buFont typeface="Wingdings" panose="05000000000000000000" pitchFamily="2" charset="2"/>
              <a:buChar char="§"/>
              <a:defRPr/>
            </a:pPr>
            <a:r>
              <a:rPr lang="en-US" sz="20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=&amp;</a:t>
            </a:r>
            <a:r>
              <a:rPr lang="en-US" sz="20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[0], arr+1=</a:t>
            </a:r>
            <a:r>
              <a:rPr lang="en-US" sz="20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[1], …..</a:t>
            </a:r>
            <a:r>
              <a:rPr lang="en-US" sz="20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arr+i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 algn="just">
              <a:defRPr/>
            </a:pPr>
            <a:endParaRPr lang="en-US" sz="20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20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Accessing the  values using array addresses:</a:t>
            </a:r>
          </a:p>
          <a:p>
            <a:pPr marL="342900" indent="-342900" algn="just">
              <a:buFont typeface="Wingdings" panose="05000000000000000000" pitchFamily="2" charset="2"/>
              <a:buChar char="§"/>
              <a:defRPr/>
            </a:pPr>
            <a:r>
              <a:rPr lang="en-US" sz="20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[0]=*(arr+0) ,</a:t>
            </a:r>
            <a:r>
              <a:rPr lang="en-US" sz="20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[1]=*(arr+1)   ….</a:t>
            </a:r>
            <a:r>
              <a:rPr lang="en-US" sz="20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]=*(</a:t>
            </a:r>
            <a:r>
              <a:rPr lang="en-US" sz="20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arr+i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)              </a:t>
            </a:r>
          </a:p>
          <a:p>
            <a:pPr algn="just">
              <a:buFont typeface="Arial" panose="020B0604020202020204" pitchFamily="34" charset="0"/>
              <a:buNone/>
              <a:defRPr/>
            </a:pPr>
            <a:r>
              <a:rPr lang="en-IN" sz="2000" dirty="0">
                <a:ea typeface="Calibri" panose="020F0502020204030204" pitchFamily="34" charset="0"/>
                <a:cs typeface="Times New Roman" panose="02020603050405020304" pitchFamily="18" charset="0"/>
              </a:rPr>
              <a:t>	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4C225-B893-8618-E3D2-98BC7232DDAA}"/>
              </a:ext>
            </a:extLst>
          </p:cNvPr>
          <p:cNvSpPr txBox="1"/>
          <p:nvPr/>
        </p:nvSpPr>
        <p:spPr>
          <a:xfrm>
            <a:off x="55700" y="3889032"/>
            <a:ext cx="537120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Creating a pointer 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to array:</a:t>
            </a:r>
            <a:endParaRPr lang="en-US" sz="20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lvl="1" indent="0" algn="just"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[] = { </a:t>
            </a:r>
            <a:r>
              <a:rPr lang="en-US" sz="2000" spc="-300" dirty="0">
                <a:latin typeface="Consolas" panose="020B0609020204030204" pitchFamily="49" charset="0"/>
              </a:rPr>
              <a:t>10, 23, 14, 12,  9</a:t>
            </a: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}; </a:t>
            </a:r>
          </a:p>
          <a:p>
            <a:pPr marL="400050" lvl="1" indent="0" algn="just">
              <a:buFont typeface="Arial" panose="020B0604020202020204" pitchFamily="34" charset="0"/>
              <a:buNone/>
              <a:defRPr/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 b="1" dirty="0"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*p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 marL="400050" lvl="1" indent="0" algn="just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p=</a:t>
            </a:r>
            <a:r>
              <a:rPr lang="en-US" sz="2000" b="1" dirty="0" err="1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arr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points to base 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index=0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at address 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2000</a:t>
            </a:r>
          </a:p>
          <a:p>
            <a:pPr marL="400050" lvl="1" indent="0" algn="just">
              <a:buFont typeface="Arial" panose="020B0604020202020204" pitchFamily="34" charset="0"/>
              <a:buNone/>
              <a:defRPr/>
            </a:pPr>
            <a:endParaRPr lang="en-US" sz="2000" b="1" dirty="0">
              <a:ea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92CA3-D66D-2C5B-8AF5-F2C761397337}"/>
              </a:ext>
            </a:extLst>
          </p:cNvPr>
          <p:cNvSpPr txBox="1"/>
          <p:nvPr/>
        </p:nvSpPr>
        <p:spPr>
          <a:xfrm>
            <a:off x="161952" y="5643765"/>
            <a:ext cx="117467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1" algn="just">
              <a:defRPr/>
            </a:pPr>
            <a:r>
              <a:rPr lang="en-US" sz="18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Accessing the  values using array pointers:</a:t>
            </a:r>
          </a:p>
          <a:p>
            <a:pPr marL="400050" lvl="1" indent="0" algn="just">
              <a:buFont typeface="Arial" panose="020B0604020202020204" pitchFamily="34" charset="0"/>
              <a:buNone/>
              <a:defRPr/>
            </a:pPr>
            <a:r>
              <a:rPr lang="en-US" altLang="en-US" sz="1800" b="1" dirty="0"/>
              <a:t>p=</a:t>
            </a:r>
            <a:r>
              <a:rPr lang="en-US" altLang="en-US" sz="1800" b="1" dirty="0" err="1"/>
              <a:t>arr</a:t>
            </a:r>
            <a:r>
              <a:rPr lang="en-US" altLang="en-US" sz="1800" b="1" dirty="0"/>
              <a:t>    p+1=arr+1    p+2=arr+2    p+3=arr+3     p+4=arr+4</a:t>
            </a:r>
          </a:p>
          <a:p>
            <a:pPr marL="400050" lvl="1" indent="0" algn="just">
              <a:buFont typeface="Arial" panose="020B0604020202020204" pitchFamily="34" charset="0"/>
              <a:buNone/>
              <a:defRPr/>
            </a:pPr>
            <a:r>
              <a:rPr lang="en-US" b="1" dirty="0" err="1"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Arr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[0]     </a:t>
            </a:r>
            <a:r>
              <a:rPr lang="en-US" b="1" dirty="0" err="1"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arr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[1]             </a:t>
            </a:r>
            <a:r>
              <a:rPr lang="en-US" b="1" dirty="0" err="1"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arr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[2]           </a:t>
            </a:r>
            <a:r>
              <a:rPr lang="en-US" b="1" dirty="0" err="1"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arr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[3]             </a:t>
            </a:r>
            <a:r>
              <a:rPr lang="en-US" b="1" dirty="0" err="1"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arr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[4]</a:t>
            </a:r>
            <a:endParaRPr lang="en-US" sz="1800" b="1" dirty="0">
              <a:ea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69B7-8BE0-F15F-4456-E4705CB45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5963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>
            <a:noAutofit/>
          </a:bodyPr>
          <a:lstStyle/>
          <a:p>
            <a:pPr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Pointers and Arrays</a:t>
            </a:r>
            <a:endParaRPr lang="en-US" sz="3200" b="1" dirty="0">
              <a:latin typeface="Times New Roman"/>
              <a:ea typeface="Calibri"/>
              <a:cs typeface="Times New Roman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3745FB9-A637-4B69-6DCE-27380440E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706782"/>
              </p:ext>
            </p:extLst>
          </p:nvPr>
        </p:nvGraphicFramePr>
        <p:xfrm>
          <a:off x="-34121" y="1539683"/>
          <a:ext cx="12192002" cy="52276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8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0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0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44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index</a:t>
                      </a:r>
                      <a:endParaRPr lang="en-IN" sz="18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68" marR="59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68" marR="59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68" marR="59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68" marR="59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68" marR="59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68" marR="5966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438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Array index access</a:t>
                      </a:r>
                      <a:endParaRPr lang="en-IN" sz="18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68" marR="59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arr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[0]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68" marR="59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arr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[1]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68" marR="59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arr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[2]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68" marR="59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arr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[3]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68" marR="59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arr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[4]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68" marR="5966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44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solidFill>
                            <a:srgbClr val="FFFF00"/>
                          </a:solidFill>
                          <a:effectLst/>
                        </a:rPr>
                        <a:t>values</a:t>
                      </a:r>
                      <a:endParaRPr lang="en-IN" sz="18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68" marR="59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68" marR="59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68" marR="59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68" marR="59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68" marR="59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68" marR="5966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031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solidFill>
                            <a:srgbClr val="FFFF00"/>
                          </a:solidFill>
                          <a:effectLst/>
                        </a:rPr>
                        <a:t>address</a:t>
                      </a:r>
                      <a:endParaRPr lang="en-IN" sz="18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68" marR="59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2000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&amp;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arr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[0]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68" marR="59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2004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&amp;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arr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[1]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68" marR="59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2008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&amp;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arr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[2]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68" marR="59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2012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&amp;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arr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[3]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68" marR="59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2016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&amp;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arr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[4]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68" marR="5966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3879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Pointer to address of index</a:t>
                      </a:r>
                      <a:endParaRPr lang="en-IN" sz="18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68" marR="59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arr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=2000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or (arr+0)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(p+0)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68" marR="59668" marT="0" marB="0"/>
                </a:tc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(arr+1)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Or(p+1)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(2000+1*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sizeof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(int)) 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2000+1*4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2004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68" marR="59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(arr+2) or (p+2)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68" marR="59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(arr+3) or(p+3)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68" marR="59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(arr+4) or(p+4)</a:t>
                      </a:r>
                    </a:p>
                  </a:txBody>
                  <a:tcPr marL="59668" marR="5966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1531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Getting value using array pointer</a:t>
                      </a:r>
                      <a:endParaRPr lang="en-IN" sz="18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68" marR="5966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*a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or (arr+0)</a:t>
                      </a:r>
                    </a:p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     *(p+0)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*2000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68" marR="59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 *(arr+1) or</a:t>
                      </a:r>
                    </a:p>
                    <a:p>
                      <a:pPr algn="ctr"/>
                      <a:r>
                        <a:rPr lang="en-US" sz="18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*(p+1)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*(2004)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68" marR="59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*(arr+2) 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*(p+2)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68" marR="59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*(arr+3) or *(p+3)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68" marR="596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*(arr+4) 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*(p+4)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 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68" marR="5966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368C18D-000F-1D66-42A6-6136449480A2}"/>
              </a:ext>
            </a:extLst>
          </p:cNvPr>
          <p:cNvSpPr/>
          <p:nvPr/>
        </p:nvSpPr>
        <p:spPr>
          <a:xfrm>
            <a:off x="315419" y="913003"/>
            <a:ext cx="3197798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algn="just">
              <a:lnSpc>
                <a:spcPct val="107000"/>
              </a:lnSpc>
              <a:buFont typeface="Arial" panose="020B0604020202020204" pitchFamily="34" charset="0"/>
              <a:buNone/>
              <a:defRPr/>
            </a:pPr>
            <a:r>
              <a:rPr lang="en-US" b="1" dirty="0"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 int </a:t>
            </a:r>
            <a:r>
              <a:rPr lang="en-US" b="1" dirty="0" err="1"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b="1" dirty="0"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[] = { 10, 23, 14, 12,  9 };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1DED6F04-9ADF-79AC-23A8-FCDA0270B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1" y="1066800"/>
            <a:ext cx="5562600" cy="6246813"/>
          </a:xfrm>
        </p:spPr>
        <p:txBody>
          <a:bodyPr/>
          <a:lstStyle/>
          <a:p>
            <a:pPr marL="400050" lvl="1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en-IN" altLang="en-US" sz="2400" dirty="0"/>
          </a:p>
          <a:p>
            <a:pPr marL="1257300" lvl="3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en-IN" altLang="en-US" dirty="0"/>
          </a:p>
          <a:p>
            <a:pPr marL="1257300" lvl="3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dirty="0"/>
              <a:t>INPUT:</a:t>
            </a:r>
          </a:p>
          <a:p>
            <a:pPr marL="1257300" lvl="3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en-IN" altLang="en-US" dirty="0"/>
          </a:p>
          <a:p>
            <a:pPr marL="1257300" lvl="3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dirty="0"/>
              <a:t>int </a:t>
            </a:r>
            <a:r>
              <a:rPr lang="en-IN" altLang="en-US" dirty="0" err="1">
                <a:solidFill>
                  <a:srgbClr val="FF0000"/>
                </a:solidFill>
              </a:rPr>
              <a:t>arr</a:t>
            </a:r>
            <a:r>
              <a:rPr lang="en-IN" altLang="en-US" dirty="0"/>
              <a:t>[5] = {10,20,30,40,50};</a:t>
            </a:r>
          </a:p>
          <a:p>
            <a:pPr marL="1257300" lvl="3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en-IN" altLang="en-US" dirty="0"/>
          </a:p>
          <a:p>
            <a:pPr marL="1257300" lvl="3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en-IN" altLang="en-US" dirty="0"/>
          </a:p>
          <a:p>
            <a:pPr marL="1257300" lvl="3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dirty="0"/>
              <a:t>Output:</a:t>
            </a:r>
          </a:p>
          <a:p>
            <a:pPr marL="1257300" lvl="3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dirty="0" err="1"/>
              <a:t>Ptr</a:t>
            </a:r>
            <a:r>
              <a:rPr lang="en-IN" altLang="en-US" dirty="0"/>
              <a:t>  is 2000</a:t>
            </a:r>
          </a:p>
          <a:p>
            <a:pPr marL="1257300" lvl="3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dirty="0"/>
              <a:t>Value at </a:t>
            </a:r>
            <a:r>
              <a:rPr lang="en-IN" altLang="en-US" dirty="0" err="1"/>
              <a:t>ptr</a:t>
            </a:r>
            <a:r>
              <a:rPr lang="en-IN" altLang="en-US" dirty="0"/>
              <a:t> is 10</a:t>
            </a:r>
          </a:p>
          <a:p>
            <a:pPr marL="1257300" lvl="3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dirty="0"/>
              <a:t>Ptr+1  is 2000</a:t>
            </a:r>
          </a:p>
          <a:p>
            <a:pPr marL="1257300" lvl="3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dirty="0"/>
              <a:t>Value at ptr+1 is 10</a:t>
            </a:r>
          </a:p>
          <a:p>
            <a:pPr marL="1257300" lvl="3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dirty="0"/>
              <a:t>----</a:t>
            </a:r>
          </a:p>
          <a:p>
            <a:pPr marL="1257300" lvl="3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en-IN" altLang="en-US" dirty="0"/>
          </a:p>
          <a:p>
            <a:pPr marL="1257300" lvl="3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en-I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41603-F167-95C8-336A-05F7303EE1E4}"/>
              </a:ext>
            </a:extLst>
          </p:cNvPr>
          <p:cNvSpPr txBox="1"/>
          <p:nvPr/>
        </p:nvSpPr>
        <p:spPr>
          <a:xfrm>
            <a:off x="7010400" y="2797175"/>
            <a:ext cx="4149725" cy="17541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LOGIC: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dirty="0"/>
              <a:t>Create an array.</a:t>
            </a:r>
          </a:p>
          <a:p>
            <a:pPr>
              <a:defRPr/>
            </a:pPr>
            <a:r>
              <a:rPr lang="en-US" dirty="0"/>
              <a:t>2. </a:t>
            </a:r>
            <a:r>
              <a:rPr lang="en-US" dirty="0" err="1"/>
              <a:t>ptr</a:t>
            </a:r>
            <a:r>
              <a:rPr lang="en-US" dirty="0"/>
              <a:t>=a;</a:t>
            </a:r>
          </a:p>
          <a:p>
            <a:pPr>
              <a:defRPr/>
            </a:pPr>
            <a:r>
              <a:rPr lang="en-US" dirty="0"/>
              <a:t>3. Print </a:t>
            </a:r>
            <a:r>
              <a:rPr lang="en-US" dirty="0" err="1"/>
              <a:t>ptr</a:t>
            </a:r>
            <a:r>
              <a:rPr lang="en-US" dirty="0"/>
              <a:t>  //Prints 2000</a:t>
            </a:r>
            <a:endParaRPr lang="en-IN" dirty="0"/>
          </a:p>
          <a:p>
            <a:pPr>
              <a:defRPr/>
            </a:pPr>
            <a:r>
              <a:rPr lang="en-US" dirty="0"/>
              <a:t>4. Print *</a:t>
            </a:r>
            <a:r>
              <a:rPr lang="en-US" dirty="0" err="1"/>
              <a:t>ptr</a:t>
            </a:r>
            <a:r>
              <a:rPr lang="en-US" dirty="0"/>
              <a:t> ////Prints 10</a:t>
            </a:r>
            <a:endParaRPr lang="en-IN" dirty="0"/>
          </a:p>
          <a:p>
            <a:pPr>
              <a:defRPr/>
            </a:pPr>
            <a:endParaRPr lang="en-IN" dirty="0"/>
          </a:p>
        </p:txBody>
      </p:sp>
      <p:pic>
        <p:nvPicPr>
          <p:cNvPr id="7172" name="Picture 9">
            <a:extLst>
              <a:ext uri="{FF2B5EF4-FFF2-40B4-BE49-F238E27FC236}">
                <a16:creationId xmlns:a16="http://schemas.microsoft.com/office/drawing/2014/main" id="{DC161648-6D62-912F-D361-A5F6B43AF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350" y="1446213"/>
            <a:ext cx="35337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2C08D5-D8C5-30E5-9DB8-088661BD8253}"/>
              </a:ext>
            </a:extLst>
          </p:cNvPr>
          <p:cNvSpPr/>
          <p:nvPr/>
        </p:nvSpPr>
        <p:spPr>
          <a:xfrm>
            <a:off x="0" y="50587"/>
            <a:ext cx="121920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400050" lvl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2400" dirty="0"/>
              <a:t>	Q) Write a  C program create a </a:t>
            </a:r>
            <a:r>
              <a:rPr lang="en-IN" sz="2400" b="1" dirty="0">
                <a:highlight>
                  <a:srgbClr val="FFFF00"/>
                </a:highlight>
              </a:rPr>
              <a:t>pointer to array and print the addresses and value at pointers.</a:t>
            </a:r>
            <a:endParaRPr lang="en-IN" sz="24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</TotalTime>
  <Words>3106</Words>
  <Application>Microsoft Office PowerPoint</Application>
  <PresentationFormat>Widescreen</PresentationFormat>
  <Paragraphs>519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Söhne Mono</vt:lpstr>
      <vt:lpstr>Arial</vt:lpstr>
      <vt:lpstr>Wingdings</vt:lpstr>
      <vt:lpstr>Times New Roman</vt:lpstr>
      <vt:lpstr>Consolas</vt:lpstr>
      <vt:lpstr>Calibri</vt:lpstr>
      <vt:lpstr>erdana</vt:lpstr>
      <vt:lpstr>Söhne</vt:lpstr>
      <vt:lpstr>Nunito</vt:lpstr>
      <vt:lpstr>inter-regular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Pointers with Arrays</vt:lpstr>
      <vt:lpstr>Pointers and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naveench</cp:lastModifiedBy>
  <cp:revision>176</cp:revision>
  <dcterms:created xsi:type="dcterms:W3CDTF">2006-08-16T00:00:00Z</dcterms:created>
  <dcterms:modified xsi:type="dcterms:W3CDTF">2023-08-21T17:18:27Z</dcterms:modified>
</cp:coreProperties>
</file>