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24" r:id="rId3"/>
    <p:sldId id="323" r:id="rId4"/>
    <p:sldId id="325" r:id="rId5"/>
    <p:sldId id="326" r:id="rId6"/>
    <p:sldId id="328" r:id="rId7"/>
    <p:sldId id="348" r:id="rId8"/>
    <p:sldId id="329" r:id="rId9"/>
    <p:sldId id="330" r:id="rId10"/>
    <p:sldId id="350" r:id="rId11"/>
    <p:sldId id="333" r:id="rId12"/>
    <p:sldId id="345" r:id="rId13"/>
    <p:sldId id="347" r:id="rId14"/>
    <p:sldId id="409" r:id="rId15"/>
    <p:sldId id="335" r:id="rId16"/>
    <p:sldId id="336" r:id="rId17"/>
    <p:sldId id="337" r:id="rId18"/>
    <p:sldId id="340" r:id="rId19"/>
    <p:sldId id="341" r:id="rId20"/>
    <p:sldId id="342" r:id="rId21"/>
    <p:sldId id="396" r:id="rId22"/>
    <p:sldId id="397" r:id="rId23"/>
    <p:sldId id="398" r:id="rId24"/>
    <p:sldId id="352" r:id="rId25"/>
    <p:sldId id="353" r:id="rId26"/>
    <p:sldId id="356" r:id="rId27"/>
    <p:sldId id="392" r:id="rId28"/>
    <p:sldId id="393" r:id="rId29"/>
    <p:sldId id="394" r:id="rId30"/>
    <p:sldId id="395" r:id="rId31"/>
    <p:sldId id="391" r:id="rId32"/>
    <p:sldId id="357" r:id="rId33"/>
    <p:sldId id="358" r:id="rId34"/>
    <p:sldId id="359" r:id="rId35"/>
    <p:sldId id="362" r:id="rId36"/>
    <p:sldId id="354" r:id="rId37"/>
    <p:sldId id="361" r:id="rId38"/>
    <p:sldId id="363" r:id="rId39"/>
    <p:sldId id="364" r:id="rId40"/>
    <p:sldId id="399" r:id="rId41"/>
    <p:sldId id="400" r:id="rId42"/>
    <p:sldId id="401" r:id="rId43"/>
    <p:sldId id="402" r:id="rId44"/>
    <p:sldId id="365" r:id="rId45"/>
    <p:sldId id="366" r:id="rId46"/>
    <p:sldId id="360" r:id="rId47"/>
    <p:sldId id="403" r:id="rId48"/>
    <p:sldId id="404" r:id="rId49"/>
    <p:sldId id="386" r:id="rId50"/>
    <p:sldId id="405" r:id="rId51"/>
    <p:sldId id="387" r:id="rId52"/>
    <p:sldId id="388" r:id="rId53"/>
    <p:sldId id="382" r:id="rId54"/>
    <p:sldId id="384" r:id="rId55"/>
    <p:sldId id="385" r:id="rId56"/>
    <p:sldId id="406" r:id="rId57"/>
    <p:sldId id="389" r:id="rId58"/>
    <p:sldId id="408" r:id="rId59"/>
    <p:sldId id="40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9" autoAdjust="0"/>
    <p:restoredTop sz="94660"/>
  </p:normalViewPr>
  <p:slideViewPr>
    <p:cSldViewPr snapToGrid="0">
      <p:cViewPr>
        <p:scale>
          <a:sx n="87" d="100"/>
          <a:sy n="87" d="100"/>
        </p:scale>
        <p:origin x="82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6584-779E-10FE-0BBA-1FB7245AA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ACD02-D68C-92B4-C0EF-E36C6F6E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105152-C71F-F6AA-DCC2-6A3DF4E3535E}"/>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5" name="Footer Placeholder 4">
            <a:extLst>
              <a:ext uri="{FF2B5EF4-FFF2-40B4-BE49-F238E27FC236}">
                <a16:creationId xmlns:a16="http://schemas.microsoft.com/office/drawing/2014/main" id="{27D05505-4806-E906-0A0C-F86D8DFDB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0BCB8-350B-A65A-499C-F1AE923E42E8}"/>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23066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84BE-FE77-D3F3-2B16-E6378A192C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3DDE64-CBDF-8448-3D29-4D6FF9052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6DA90-684C-A26C-E6B1-DA4CDFDDD8C1}"/>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5" name="Footer Placeholder 4">
            <a:extLst>
              <a:ext uri="{FF2B5EF4-FFF2-40B4-BE49-F238E27FC236}">
                <a16:creationId xmlns:a16="http://schemas.microsoft.com/office/drawing/2014/main" id="{6E8810F9-689F-D650-E33C-7AA1BF9A6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369C6-E3DE-EAF6-3175-087120CEC01C}"/>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07256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EB77A-7414-F255-2FB7-A021337D2E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D2196-4530-E96C-FD5B-1986010B9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DE059-1BAC-C789-738C-579BD79B980B}"/>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5" name="Footer Placeholder 4">
            <a:extLst>
              <a:ext uri="{FF2B5EF4-FFF2-40B4-BE49-F238E27FC236}">
                <a16:creationId xmlns:a16="http://schemas.microsoft.com/office/drawing/2014/main" id="{81CCD169-F6B6-DE13-E5DD-28B4AA6EB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582AF-5230-B9F1-9BF4-59BD2D7E1510}"/>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428049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A4C3-7559-5656-7A44-9CC9CAAE2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9B3EC-7FEE-BC60-D626-5ADF11DEE2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15B68-BC6F-7507-268F-C20A9CB9BB40}"/>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5" name="Footer Placeholder 4">
            <a:extLst>
              <a:ext uri="{FF2B5EF4-FFF2-40B4-BE49-F238E27FC236}">
                <a16:creationId xmlns:a16="http://schemas.microsoft.com/office/drawing/2014/main" id="{FB7C9AFD-EB1A-BB28-328C-B714F6E48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CEE43-DBFC-9E3F-BD10-3C024622E222}"/>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27497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1E6F-DE8B-5673-1CE3-9FEEF3D5ED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6B0CB-383C-2188-8B61-B5F5653719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5D427-6D04-0B2D-461A-46287E9F32F7}"/>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5" name="Footer Placeholder 4">
            <a:extLst>
              <a:ext uri="{FF2B5EF4-FFF2-40B4-BE49-F238E27FC236}">
                <a16:creationId xmlns:a16="http://schemas.microsoft.com/office/drawing/2014/main" id="{1713C1E7-1FEC-09CB-50AD-680B53562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8F87C-9963-7D0B-2283-9E29EE2BAE08}"/>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48198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E608-2F32-D460-7572-0095D2254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6DA6-F305-4EDA-DF87-3170F2B25E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A8BCD2-4E64-A65A-2141-787088FAC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EB5E9F-CB02-7BA2-9985-6FB8C1B80C4A}"/>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6" name="Footer Placeholder 5">
            <a:extLst>
              <a:ext uri="{FF2B5EF4-FFF2-40B4-BE49-F238E27FC236}">
                <a16:creationId xmlns:a16="http://schemas.microsoft.com/office/drawing/2014/main" id="{C9D35B5D-E388-61F2-26BB-336284769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FCBC5-6667-BE60-B5E6-8B532E920AD6}"/>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7577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E90E-A6E8-CA82-59AD-87E9AC3E1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062C9-90C3-7222-4C37-68ADEF021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E44B-BBAB-0987-2712-B86E5ECB4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12D62-1F7E-35F2-00F2-8E8E94C9E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A779F-6646-BA04-E714-7CBB56DB1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FEF91-6FD9-8FA6-C1DE-EF0B20EC6C5D}"/>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8" name="Footer Placeholder 7">
            <a:extLst>
              <a:ext uri="{FF2B5EF4-FFF2-40B4-BE49-F238E27FC236}">
                <a16:creationId xmlns:a16="http://schemas.microsoft.com/office/drawing/2014/main" id="{D6C54E1A-6547-6857-8EB9-CD2DE1AE0E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359ED8-C2CA-4623-2523-9FB824D8DCE1}"/>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96303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A34E-B786-AB4F-5230-3130465758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2E7F3-81F6-1C77-3D96-1D58D354A28F}"/>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4" name="Footer Placeholder 3">
            <a:extLst>
              <a:ext uri="{FF2B5EF4-FFF2-40B4-BE49-F238E27FC236}">
                <a16:creationId xmlns:a16="http://schemas.microsoft.com/office/drawing/2014/main" id="{66C9E741-F341-65F1-94B6-8BFC56CA26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64E4FC-F0C6-4B6E-1C6A-AC0CF473E421}"/>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8003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8FE1-A00C-44EF-4DDF-7EF813E654C1}"/>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3" name="Footer Placeholder 2">
            <a:extLst>
              <a:ext uri="{FF2B5EF4-FFF2-40B4-BE49-F238E27FC236}">
                <a16:creationId xmlns:a16="http://schemas.microsoft.com/office/drawing/2014/main" id="{D3182CA6-FFE6-4FC6-333B-40A6E5537F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089D7-604A-243F-7761-D1A07040A7EA}"/>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251458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CFED-7306-C11A-3D67-273881918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DD8721-DB78-15FF-6BDE-8522CDEDA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A41C9-7326-7927-D16E-1CFB7A2AA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10A4B-9203-A634-9296-50E0D01B8075}"/>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6" name="Footer Placeholder 5">
            <a:extLst>
              <a:ext uri="{FF2B5EF4-FFF2-40B4-BE49-F238E27FC236}">
                <a16:creationId xmlns:a16="http://schemas.microsoft.com/office/drawing/2014/main" id="{D1C74CCF-B80E-857C-E117-989D71570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25291-358D-8C38-E9FB-6CE4379043AF}"/>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201557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7688-45A0-BC09-6812-CDBC29294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81C3C9-4A89-C927-7A92-E795D215B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ACCCE-76AD-029E-D666-2CB2880D3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85B30-9653-36DF-4008-5A6C43FB0FF1}"/>
              </a:ext>
            </a:extLst>
          </p:cNvPr>
          <p:cNvSpPr>
            <a:spLocks noGrp="1"/>
          </p:cNvSpPr>
          <p:nvPr>
            <p:ph type="dt" sz="half" idx="10"/>
          </p:nvPr>
        </p:nvSpPr>
        <p:spPr/>
        <p:txBody>
          <a:bodyPr/>
          <a:lstStyle/>
          <a:p>
            <a:fld id="{FA262D8B-3731-47B0-9BCA-F27B46470F24}" type="datetimeFigureOut">
              <a:rPr lang="en-US" smtClean="0"/>
              <a:t>8/28/2023</a:t>
            </a:fld>
            <a:endParaRPr lang="en-US"/>
          </a:p>
        </p:txBody>
      </p:sp>
      <p:sp>
        <p:nvSpPr>
          <p:cNvPr id="6" name="Footer Placeholder 5">
            <a:extLst>
              <a:ext uri="{FF2B5EF4-FFF2-40B4-BE49-F238E27FC236}">
                <a16:creationId xmlns:a16="http://schemas.microsoft.com/office/drawing/2014/main" id="{99C21DB1-2771-920F-B435-C4EFF5A92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94EB5-8C5D-933A-A975-8717A57E07AC}"/>
              </a:ext>
            </a:extLst>
          </p:cNvPr>
          <p:cNvSpPr>
            <a:spLocks noGrp="1"/>
          </p:cNvSpPr>
          <p:nvPr>
            <p:ph type="sldNum" sz="quarter" idx="12"/>
          </p:nvPr>
        </p:nvSpPr>
        <p:spPr/>
        <p:txBody>
          <a:bodyPr/>
          <a:lstStyle/>
          <a:p>
            <a:fld id="{FE0B478B-3293-487B-806B-2DF01E7950F5}" type="slidenum">
              <a:rPr lang="en-US" smtClean="0"/>
              <a:t>‹#›</a:t>
            </a:fld>
            <a:endParaRPr lang="en-US"/>
          </a:p>
        </p:txBody>
      </p:sp>
    </p:spTree>
    <p:extLst>
      <p:ext uri="{BB962C8B-B14F-4D97-AF65-F5344CB8AC3E}">
        <p14:creationId xmlns:p14="http://schemas.microsoft.com/office/powerpoint/2010/main" val="394304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213B2-09CD-FB5B-5C84-A4386C12F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B68F0A-695E-EE5B-FBFE-4308918DF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722E2-E555-6ED6-6BCE-C7EBB1814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62D8B-3731-47B0-9BCA-F27B46470F24}" type="datetimeFigureOut">
              <a:rPr lang="en-US" smtClean="0"/>
              <a:t>8/28/2023</a:t>
            </a:fld>
            <a:endParaRPr lang="en-US"/>
          </a:p>
        </p:txBody>
      </p:sp>
      <p:sp>
        <p:nvSpPr>
          <p:cNvPr id="5" name="Footer Placeholder 4">
            <a:extLst>
              <a:ext uri="{FF2B5EF4-FFF2-40B4-BE49-F238E27FC236}">
                <a16:creationId xmlns:a16="http://schemas.microsoft.com/office/drawing/2014/main" id="{79BFC37F-C2AA-F39A-B2F0-81DAEC0EC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B30EF-655D-A509-F861-ED6D1C460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B478B-3293-487B-806B-2DF01E7950F5}" type="slidenum">
              <a:rPr lang="en-US" smtClean="0"/>
              <a:t>‹#›</a:t>
            </a:fld>
            <a:endParaRPr lang="en-US"/>
          </a:p>
        </p:txBody>
      </p:sp>
    </p:spTree>
    <p:extLst>
      <p:ext uri="{BB962C8B-B14F-4D97-AF65-F5344CB8AC3E}">
        <p14:creationId xmlns:p14="http://schemas.microsoft.com/office/powerpoint/2010/main" val="227218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2B49-76BE-8F46-632D-FA09D9DA607D}"/>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lgn="ctr">
              <a:defRPr/>
            </a:pPr>
            <a:r>
              <a:rPr lang="en-US" sz="3200" b="1" dirty="0"/>
              <a:t>Stacks</a:t>
            </a:r>
          </a:p>
        </p:txBody>
      </p:sp>
      <p:sp>
        <p:nvSpPr>
          <p:cNvPr id="9219" name="Content Placeholder 2">
            <a:extLst>
              <a:ext uri="{FF2B5EF4-FFF2-40B4-BE49-F238E27FC236}">
                <a16:creationId xmlns:a16="http://schemas.microsoft.com/office/drawing/2014/main" id="{020F4BE0-687E-E763-566D-B53F2D3CBB7F}"/>
              </a:ext>
            </a:extLst>
          </p:cNvPr>
          <p:cNvSpPr>
            <a:spLocks noGrp="1"/>
          </p:cNvSpPr>
          <p:nvPr>
            <p:ph idx="1"/>
          </p:nvPr>
        </p:nvSpPr>
        <p:spPr>
          <a:xfrm>
            <a:off x="263352" y="715964"/>
            <a:ext cx="6899448" cy="5913437"/>
          </a:xfrm>
        </p:spPr>
        <p:txBody>
          <a:bodyPr>
            <a:normAutofit fontScale="92500"/>
          </a:bodyPr>
          <a:lstStyle/>
          <a:p>
            <a:pPr algn="just">
              <a:buFont typeface="Arial" panose="020B0604020202020204" pitchFamily="34" charset="0"/>
              <a:buNone/>
            </a:pPr>
            <a:r>
              <a:rPr lang="en-US" altLang="en-US" sz="2400" b="1" dirty="0"/>
              <a:t>Stack</a:t>
            </a:r>
            <a:r>
              <a:rPr lang="en-US" altLang="en-US" sz="2400" dirty="0"/>
              <a:t> is a </a:t>
            </a:r>
            <a:r>
              <a:rPr lang="en-US" altLang="en-US" sz="2400" b="1" dirty="0">
                <a:solidFill>
                  <a:srgbClr val="FF0000"/>
                </a:solidFill>
              </a:rPr>
              <a:t>linear Data structure </a:t>
            </a:r>
            <a:r>
              <a:rPr lang="en-US" altLang="en-US" sz="2400" dirty="0"/>
              <a:t>that</a:t>
            </a:r>
            <a:r>
              <a:rPr lang="en-US" altLang="en-US" sz="2400" b="1" dirty="0"/>
              <a:t> stores and retrieves</a:t>
            </a:r>
            <a:r>
              <a:rPr lang="en-US" altLang="en-US" sz="2400" dirty="0"/>
              <a:t> the elements</a:t>
            </a:r>
            <a:r>
              <a:rPr lang="en-IN" altLang="en-US" sz="2400" dirty="0"/>
              <a:t> by using a principle </a:t>
            </a:r>
            <a:r>
              <a:rPr lang="en-IN" altLang="en-US" sz="2400" b="1" dirty="0">
                <a:solidFill>
                  <a:srgbClr val="3333FF"/>
                </a:solidFill>
              </a:rPr>
              <a:t>LIFO(Last-In First-Out ).</a:t>
            </a:r>
            <a:endParaRPr lang="en-US" altLang="en-US" sz="2400" b="1" dirty="0">
              <a:solidFill>
                <a:srgbClr val="3333FF"/>
              </a:solidFill>
            </a:endParaRPr>
          </a:p>
          <a:p>
            <a:pPr algn="just">
              <a:buFont typeface="Arial" panose="020B0604020202020204" pitchFamily="34" charset="0"/>
              <a:buNone/>
            </a:pPr>
            <a:r>
              <a:rPr lang="en-US" altLang="en-US" sz="2400" b="1" dirty="0"/>
              <a:t>       i.e. </a:t>
            </a:r>
            <a:r>
              <a:rPr lang="en-US" altLang="en-US" sz="2400" dirty="0"/>
              <a:t>The </a:t>
            </a:r>
            <a:r>
              <a:rPr lang="en-US" altLang="en-US" sz="2400" b="1" dirty="0"/>
              <a:t>elements in stack are </a:t>
            </a:r>
            <a:r>
              <a:rPr lang="en-US" altLang="en-US" sz="2400" dirty="0"/>
              <a:t>inserted or removed according to </a:t>
            </a:r>
            <a:r>
              <a:rPr lang="en-IN" altLang="en-US" sz="2400" b="1" dirty="0"/>
              <a:t> </a:t>
            </a:r>
            <a:r>
              <a:rPr lang="en-IN" altLang="en-US" sz="2400" b="1" dirty="0">
                <a:solidFill>
                  <a:srgbClr val="3333FF"/>
                </a:solidFill>
              </a:rPr>
              <a:t>Last-In First-Out (LIFO</a:t>
            </a:r>
            <a:r>
              <a:rPr lang="en-IN" altLang="en-US" sz="2400" b="1" dirty="0"/>
              <a:t>)  </a:t>
            </a:r>
            <a:r>
              <a:rPr lang="en-US" altLang="en-US" sz="2400" dirty="0">
                <a:solidFill>
                  <a:srgbClr val="FF0000"/>
                </a:solidFill>
              </a:rPr>
              <a:t>principle.</a:t>
            </a:r>
          </a:p>
          <a:p>
            <a:pPr algn="just">
              <a:buFont typeface="Arial" panose="020B0604020202020204" pitchFamily="34" charset="0"/>
              <a:buNone/>
            </a:pPr>
            <a:r>
              <a:rPr lang="en-IN" altLang="en-US" sz="2400" b="1" dirty="0"/>
              <a:t>LIFO Principle</a:t>
            </a:r>
            <a:r>
              <a:rPr lang="en-IN" altLang="en-US" sz="2400" dirty="0"/>
              <a:t>- Lastly Inserted  elements will be removed first.</a:t>
            </a:r>
          </a:p>
          <a:p>
            <a:pPr algn="just">
              <a:buFont typeface="Arial" panose="020B0604020202020204" pitchFamily="34" charset="0"/>
              <a:buNone/>
            </a:pPr>
            <a:r>
              <a:rPr lang="en-IN" altLang="en-US" sz="2400" b="1" dirty="0"/>
              <a:t>Ex.        IN                                                OUT</a:t>
            </a:r>
          </a:p>
          <a:p>
            <a:pPr algn="just">
              <a:buFont typeface="Arial" panose="020B0604020202020204" pitchFamily="34" charset="0"/>
              <a:buNone/>
            </a:pPr>
            <a:r>
              <a:rPr lang="en-IN" altLang="en-US" sz="2400" b="1" dirty="0"/>
              <a:t>          E4,E3,E2,E1 </a:t>
            </a:r>
            <a:r>
              <a:rPr lang="en-IN" altLang="en-US" sz="2400" b="1" dirty="0">
                <a:sym typeface="Wingdings" panose="05000000000000000000" pitchFamily="2" charset="2"/>
              </a:rPr>
              <a:t>  STACK   E4,E3,E2,E1</a:t>
            </a:r>
          </a:p>
          <a:p>
            <a:pPr algn="just">
              <a:buFont typeface="Wingdings" panose="05000000000000000000" pitchFamily="2" charset="2"/>
              <a:buChar char="§"/>
            </a:pPr>
            <a:r>
              <a:rPr lang="en-IN" altLang="en-US" sz="2400" b="1" dirty="0"/>
              <a:t>Stack </a:t>
            </a:r>
            <a:r>
              <a:rPr lang="en-IN" altLang="en-US" sz="2400" dirty="0"/>
              <a:t>will have only one end, it is called as </a:t>
            </a:r>
            <a:r>
              <a:rPr lang="en-IN" altLang="en-US" sz="2400" b="1" dirty="0"/>
              <a:t>top </a:t>
            </a:r>
            <a:r>
              <a:rPr lang="en-IN" altLang="en-US" sz="2400" dirty="0"/>
              <a:t>of stack</a:t>
            </a:r>
          </a:p>
          <a:p>
            <a:pPr algn="just">
              <a:buFont typeface="Wingdings" panose="05000000000000000000" pitchFamily="2" charset="2"/>
              <a:buChar char="§"/>
            </a:pPr>
            <a:r>
              <a:rPr lang="en-IN" altLang="en-US" sz="2400" dirty="0"/>
              <a:t> Elements can be added and removed from the stack only at the </a:t>
            </a:r>
            <a:r>
              <a:rPr lang="en-IN" altLang="en-US" sz="2400" b="1" dirty="0"/>
              <a:t>top end.</a:t>
            </a:r>
          </a:p>
          <a:p>
            <a:pPr algn="just"/>
            <a:r>
              <a:rPr lang="en-IN" altLang="en-US" sz="2400" b="1" dirty="0">
                <a:solidFill>
                  <a:srgbClr val="FF0000"/>
                </a:solidFill>
              </a:rPr>
              <a:t>push()</a:t>
            </a:r>
            <a:r>
              <a:rPr lang="en-IN" altLang="en-US" sz="2400" b="1" dirty="0">
                <a:solidFill>
                  <a:srgbClr val="FF0000"/>
                </a:solidFill>
                <a:sym typeface="Wingdings" panose="05000000000000000000" pitchFamily="2" charset="2"/>
              </a:rPr>
              <a:t> </a:t>
            </a:r>
            <a:r>
              <a:rPr lang="en-IN" altLang="en-US" sz="2400" b="1" dirty="0">
                <a:sym typeface="Wingdings" panose="05000000000000000000" pitchFamily="2" charset="2"/>
              </a:rPr>
              <a:t>inserting an element into stack is called as push.</a:t>
            </a:r>
          </a:p>
          <a:p>
            <a:pPr algn="just"/>
            <a:r>
              <a:rPr lang="en-IN" altLang="en-US" sz="2400" b="1" dirty="0">
                <a:solidFill>
                  <a:srgbClr val="FF0000"/>
                </a:solidFill>
                <a:sym typeface="Wingdings" panose="05000000000000000000" pitchFamily="2" charset="2"/>
              </a:rPr>
              <a:t>pop() </a:t>
            </a:r>
            <a:r>
              <a:rPr lang="en-IN" altLang="en-US" sz="2400" b="1" dirty="0">
                <a:sym typeface="Wingdings" panose="05000000000000000000" pitchFamily="2" charset="2"/>
              </a:rPr>
              <a:t>deleting an element into stack is called as pop</a:t>
            </a:r>
            <a:endParaRPr lang="en-IN" altLang="en-US" sz="2400" b="1" dirty="0"/>
          </a:p>
          <a:p>
            <a:pPr algn="just">
              <a:buFont typeface="Wingdings" panose="05000000000000000000" pitchFamily="2" charset="2"/>
              <a:buChar char="§"/>
            </a:pPr>
            <a:endParaRPr lang="en-IN" altLang="en-US" sz="2400" b="1" dirty="0"/>
          </a:p>
          <a:p>
            <a:pPr algn="just">
              <a:buFont typeface="Arial" panose="020B0604020202020204" pitchFamily="34" charset="0"/>
              <a:buNone/>
            </a:pPr>
            <a:endParaRPr lang="en-IN" altLang="en-US" sz="2400" b="1" dirty="0"/>
          </a:p>
          <a:p>
            <a:pPr algn="just">
              <a:buFont typeface="Arial" panose="020B0604020202020204" pitchFamily="34" charset="0"/>
              <a:buNone/>
            </a:pPr>
            <a:endParaRPr lang="en-US" altLang="en-US" sz="2400" dirty="0"/>
          </a:p>
          <a:p>
            <a:pPr algn="just"/>
            <a:endParaRPr lang="en-US" altLang="en-US" sz="2400" dirty="0">
              <a:solidFill>
                <a:srgbClr val="FF0000"/>
              </a:solidFill>
            </a:endParaRPr>
          </a:p>
        </p:txBody>
      </p:sp>
      <p:pic>
        <p:nvPicPr>
          <p:cNvPr id="9220" name="Picture 3" descr="COMPUTER INNOVATIONS: Stacks">
            <a:extLst>
              <a:ext uri="{FF2B5EF4-FFF2-40B4-BE49-F238E27FC236}">
                <a16:creationId xmlns:a16="http://schemas.microsoft.com/office/drawing/2014/main" id="{D2059C63-716C-9179-D7AB-983B3D323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332" y="817032"/>
            <a:ext cx="3555268" cy="5204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1" name="TextBox 4">
            <a:extLst>
              <a:ext uri="{FF2B5EF4-FFF2-40B4-BE49-F238E27FC236}">
                <a16:creationId xmlns:a16="http://schemas.microsoft.com/office/drawing/2014/main" id="{35E65878-4686-4081-7C3B-32D6E3ADC656}"/>
              </a:ext>
            </a:extLst>
          </p:cNvPr>
          <p:cNvSpPr txBox="1">
            <a:spLocks noChangeArrowheads="1"/>
          </p:cNvSpPr>
          <p:nvPr/>
        </p:nvSpPr>
        <p:spPr bwMode="auto">
          <a:xfrm>
            <a:off x="8755064" y="4953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E1</a:t>
            </a:r>
          </a:p>
        </p:txBody>
      </p:sp>
      <p:sp>
        <p:nvSpPr>
          <p:cNvPr id="9222" name="TextBox 6">
            <a:extLst>
              <a:ext uri="{FF2B5EF4-FFF2-40B4-BE49-F238E27FC236}">
                <a16:creationId xmlns:a16="http://schemas.microsoft.com/office/drawing/2014/main" id="{39B93632-73C8-895F-532B-96AFE0E592FC}"/>
              </a:ext>
            </a:extLst>
          </p:cNvPr>
          <p:cNvSpPr txBox="1">
            <a:spLocks noChangeArrowheads="1"/>
          </p:cNvSpPr>
          <p:nvPr/>
        </p:nvSpPr>
        <p:spPr bwMode="auto">
          <a:xfrm>
            <a:off x="8755064" y="44196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E2</a:t>
            </a:r>
          </a:p>
        </p:txBody>
      </p:sp>
      <p:sp>
        <p:nvSpPr>
          <p:cNvPr id="9223" name="TextBox 7">
            <a:extLst>
              <a:ext uri="{FF2B5EF4-FFF2-40B4-BE49-F238E27FC236}">
                <a16:creationId xmlns:a16="http://schemas.microsoft.com/office/drawing/2014/main" id="{772553C4-29C7-AD49-E2D8-3E2807259589}"/>
              </a:ext>
            </a:extLst>
          </p:cNvPr>
          <p:cNvSpPr txBox="1">
            <a:spLocks noChangeArrowheads="1"/>
          </p:cNvSpPr>
          <p:nvPr/>
        </p:nvSpPr>
        <p:spPr bwMode="auto">
          <a:xfrm>
            <a:off x="8755064" y="38100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E3</a:t>
            </a:r>
          </a:p>
        </p:txBody>
      </p:sp>
      <p:sp>
        <p:nvSpPr>
          <p:cNvPr id="9224" name="TextBox 8">
            <a:extLst>
              <a:ext uri="{FF2B5EF4-FFF2-40B4-BE49-F238E27FC236}">
                <a16:creationId xmlns:a16="http://schemas.microsoft.com/office/drawing/2014/main" id="{064C28BE-9C4A-513C-7933-1EFAF8D3580D}"/>
              </a:ext>
            </a:extLst>
          </p:cNvPr>
          <p:cNvSpPr txBox="1">
            <a:spLocks noChangeArrowheads="1"/>
          </p:cNvSpPr>
          <p:nvPr/>
        </p:nvSpPr>
        <p:spPr bwMode="auto">
          <a:xfrm>
            <a:off x="8755064" y="33528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E4</a:t>
            </a:r>
          </a:p>
        </p:txBody>
      </p:sp>
      <p:sp>
        <p:nvSpPr>
          <p:cNvPr id="9225" name="TextBox 9">
            <a:extLst>
              <a:ext uri="{FF2B5EF4-FFF2-40B4-BE49-F238E27FC236}">
                <a16:creationId xmlns:a16="http://schemas.microsoft.com/office/drawing/2014/main" id="{7B8CD549-7A65-C0FB-D33E-1B9D93A5FECA}"/>
              </a:ext>
            </a:extLst>
          </p:cNvPr>
          <p:cNvSpPr txBox="1">
            <a:spLocks noChangeArrowheads="1"/>
          </p:cNvSpPr>
          <p:nvPr/>
        </p:nvSpPr>
        <p:spPr bwMode="auto">
          <a:xfrm>
            <a:off x="9349680" y="6155456"/>
            <a:ext cx="1066800" cy="369888"/>
          </a:xfrm>
          <a:prstGeom prst="rect">
            <a:avLst/>
          </a:prstGeom>
          <a:solidFill>
            <a:schemeClr val="accent5"/>
          </a:solidFill>
          <a:ln w="9525">
            <a:noFill/>
            <a:miter lim="800000"/>
            <a:headEnd/>
            <a:tailEnd/>
          </a:ln>
        </p:spPr>
        <p:txBody>
          <a:bodyPr>
            <a:spAutoFit/>
          </a:bodyPr>
          <a:lstStyle/>
          <a:p>
            <a:pPr>
              <a:defRPr/>
            </a:pPr>
            <a:r>
              <a:rPr lang="en-US" b="1" dirty="0">
                <a:latin typeface="Arial" charset="0"/>
                <a:cs typeface="Arial" charset="0"/>
              </a:rPr>
              <a:t>A stack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3830-B161-E4F3-59F2-CB0241EB3B08}"/>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lgn="ctr">
              <a:defRPr/>
            </a:pPr>
            <a:r>
              <a:rPr lang="en-US" sz="3200" b="1" dirty="0"/>
              <a:t>Stack-Operation – pop()</a:t>
            </a:r>
          </a:p>
        </p:txBody>
      </p:sp>
      <p:sp>
        <p:nvSpPr>
          <p:cNvPr id="19459" name="Content Placeholder 2">
            <a:extLst>
              <a:ext uri="{FF2B5EF4-FFF2-40B4-BE49-F238E27FC236}">
                <a16:creationId xmlns:a16="http://schemas.microsoft.com/office/drawing/2014/main" id="{F6D59426-3B93-4CAA-C8CA-A68D6E446C5D}"/>
              </a:ext>
            </a:extLst>
          </p:cNvPr>
          <p:cNvSpPr>
            <a:spLocks noGrp="1"/>
          </p:cNvSpPr>
          <p:nvPr>
            <p:ph idx="1"/>
          </p:nvPr>
        </p:nvSpPr>
        <p:spPr>
          <a:xfrm>
            <a:off x="212651" y="715964"/>
            <a:ext cx="10455349" cy="6142037"/>
          </a:xfrm>
        </p:spPr>
        <p:txBody>
          <a:bodyPr>
            <a:normAutofit fontScale="92500" lnSpcReduction="10000"/>
          </a:bodyPr>
          <a:lstStyle/>
          <a:p>
            <a:pPr>
              <a:buFont typeface="Arial" panose="020B0604020202020204" pitchFamily="34" charset="0"/>
              <a:buNone/>
            </a:pPr>
            <a:r>
              <a:rPr lang="en-US" altLang="en-US" sz="2400" b="1" dirty="0"/>
              <a:t>int</a:t>
            </a:r>
            <a:r>
              <a:rPr lang="en-US" altLang="en-US" sz="2400" dirty="0"/>
              <a:t> pop ()  </a:t>
            </a:r>
          </a:p>
          <a:p>
            <a:pPr>
              <a:buFont typeface="Arial" panose="020B0604020202020204" pitchFamily="34" charset="0"/>
              <a:buNone/>
            </a:pPr>
            <a:r>
              <a:rPr lang="en-US" altLang="en-US" sz="2400" dirty="0"/>
              <a:t>{   </a:t>
            </a:r>
          </a:p>
          <a:p>
            <a:pPr>
              <a:buFont typeface="Arial" panose="020B0604020202020204" pitchFamily="34" charset="0"/>
              <a:buNone/>
            </a:pPr>
            <a:r>
              <a:rPr lang="en-US" altLang="en-US" sz="2400" dirty="0">
                <a:solidFill>
                  <a:srgbClr val="3333FF"/>
                </a:solidFill>
              </a:rPr>
              <a:t>   </a:t>
            </a:r>
            <a:r>
              <a:rPr lang="en-US" altLang="en-US" sz="2400" b="1" dirty="0">
                <a:solidFill>
                  <a:srgbClr val="3333FF"/>
                </a:solidFill>
              </a:rPr>
              <a:t> if(top == -1)     //check for underflow</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printf(“Stack is empty");  </a:t>
            </a:r>
          </a:p>
          <a:p>
            <a:pPr>
              <a:buFont typeface="Arial" panose="020B0604020202020204" pitchFamily="34" charset="0"/>
              <a:buNone/>
            </a:pPr>
            <a:r>
              <a:rPr lang="en-US" altLang="en-US" sz="2400" dirty="0"/>
              <a:t>        </a:t>
            </a:r>
            <a:r>
              <a:rPr lang="en-US" altLang="en-US" sz="2400" b="1" dirty="0"/>
              <a:t>return</a:t>
            </a:r>
            <a:r>
              <a:rPr lang="en-US" altLang="en-US" sz="2400" dirty="0"/>
              <a:t> 0;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r>
              <a:rPr lang="en-US" altLang="en-US" sz="2400" b="1" dirty="0"/>
              <a:t>else</a:t>
            </a:r>
            <a:r>
              <a:rPr lang="en-US" altLang="en-US" sz="2400" dirty="0"/>
              <a:t>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int item;</a:t>
            </a:r>
          </a:p>
          <a:p>
            <a:pPr>
              <a:buFont typeface="Arial" panose="020B0604020202020204" pitchFamily="34" charset="0"/>
              <a:buNone/>
            </a:pPr>
            <a:r>
              <a:rPr lang="en-US" altLang="en-US" sz="2400" dirty="0"/>
              <a:t>	     </a:t>
            </a:r>
            <a:r>
              <a:rPr lang="en-US" altLang="en-US" sz="2400" b="1" dirty="0">
                <a:solidFill>
                  <a:srgbClr val="C00000"/>
                </a:solidFill>
              </a:rPr>
              <a:t>item = </a:t>
            </a:r>
            <a:r>
              <a:rPr lang="en-US" altLang="en-US" sz="2400" b="1" dirty="0" err="1">
                <a:solidFill>
                  <a:srgbClr val="C00000"/>
                </a:solidFill>
              </a:rPr>
              <a:t>st</a:t>
            </a:r>
            <a:r>
              <a:rPr lang="en-US" altLang="en-US" sz="2400" b="1" dirty="0">
                <a:solidFill>
                  <a:srgbClr val="C00000"/>
                </a:solidFill>
              </a:rPr>
              <a:t>[top];  </a:t>
            </a:r>
            <a:r>
              <a:rPr lang="en-US" altLang="en-US" sz="2400" b="1" dirty="0">
                <a:solidFill>
                  <a:srgbClr val="3333FF"/>
                </a:solidFill>
              </a:rPr>
              <a:t>//get the item i.e. removing an item from stack</a:t>
            </a:r>
          </a:p>
          <a:p>
            <a:pPr>
              <a:buFont typeface="Arial" panose="020B0604020202020204" pitchFamily="34" charset="0"/>
              <a:buNone/>
            </a:pPr>
            <a:r>
              <a:rPr lang="en-US" altLang="en-US" sz="2400" b="1" dirty="0"/>
              <a:t>	      top--;</a:t>
            </a:r>
          </a:p>
          <a:p>
            <a:pPr>
              <a:buFont typeface="Arial" panose="020B0604020202020204" pitchFamily="34" charset="0"/>
              <a:buNone/>
            </a:pPr>
            <a:r>
              <a:rPr lang="en-US" altLang="en-US" sz="2400" dirty="0"/>
              <a:t>	    return item;</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p>
        </p:txBody>
      </p:sp>
      <p:sp>
        <p:nvSpPr>
          <p:cNvPr id="19460" name="AutoShape 4" descr="Stack Push Operation">
            <a:extLst>
              <a:ext uri="{FF2B5EF4-FFF2-40B4-BE49-F238E27FC236}">
                <a16:creationId xmlns:a16="http://schemas.microsoft.com/office/drawing/2014/main" id="{9C0B04DA-1B5A-6EC4-5A9F-DB4710445E5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A0D0-91B1-0B42-7737-CB0FB1A84034}"/>
              </a:ext>
            </a:extLst>
          </p:cNvPr>
          <p:cNvSpPr>
            <a:spLocks noGrp="1"/>
          </p:cNvSpPr>
          <p:nvPr>
            <p:ph type="title"/>
          </p:nvPr>
        </p:nvSpPr>
        <p:spPr>
          <a:xfrm>
            <a:off x="0" y="32619"/>
            <a:ext cx="12000656" cy="715963"/>
          </a:xfrm>
          <a:solidFill>
            <a:schemeClr val="accent4">
              <a:lumMod val="20000"/>
              <a:lumOff val="80000"/>
            </a:schemeClr>
          </a:solidFill>
        </p:spPr>
        <p:txBody>
          <a:bodyPr rtlCol="0">
            <a:noAutofit/>
          </a:bodyPr>
          <a:lstStyle/>
          <a:p>
            <a:pPr>
              <a:defRPr/>
            </a:pPr>
            <a:r>
              <a:rPr lang="en-US" sz="3200" b="1" dirty="0">
                <a:solidFill>
                  <a:srgbClr val="FF0000"/>
                </a:solidFill>
              </a:rPr>
              <a:t>Implementation of Stack using Arrays</a:t>
            </a:r>
          </a:p>
        </p:txBody>
      </p:sp>
      <p:sp>
        <p:nvSpPr>
          <p:cNvPr id="20483" name="Content Placeholder 2">
            <a:extLst>
              <a:ext uri="{FF2B5EF4-FFF2-40B4-BE49-F238E27FC236}">
                <a16:creationId xmlns:a16="http://schemas.microsoft.com/office/drawing/2014/main" id="{1AD6F5ED-3CFC-B250-5E9E-A40A62103CF5}"/>
              </a:ext>
            </a:extLst>
          </p:cNvPr>
          <p:cNvSpPr>
            <a:spLocks noGrp="1"/>
          </p:cNvSpPr>
          <p:nvPr>
            <p:ph idx="1"/>
          </p:nvPr>
        </p:nvSpPr>
        <p:spPr>
          <a:xfrm>
            <a:off x="335360" y="762000"/>
            <a:ext cx="10332640" cy="5913438"/>
          </a:xfrm>
        </p:spPr>
        <p:txBody>
          <a:bodyPr/>
          <a:lstStyle/>
          <a:p>
            <a:pPr>
              <a:buFont typeface="Wingdings" panose="05000000000000000000" pitchFamily="2" charset="2"/>
              <a:buChar char="§"/>
            </a:pPr>
            <a:r>
              <a:rPr lang="en-US" altLang="en-US" sz="2400" dirty="0"/>
              <a:t>The stack is implemented by using the </a:t>
            </a:r>
            <a:r>
              <a:rPr lang="en-US" altLang="en-US" sz="2400" b="1" dirty="0"/>
              <a:t>array</a:t>
            </a:r>
            <a:r>
              <a:rPr lang="en-US" altLang="en-US" sz="2400" dirty="0"/>
              <a:t>. </a:t>
            </a:r>
          </a:p>
          <a:p>
            <a:pPr>
              <a:buFont typeface="Wingdings" panose="05000000000000000000" pitchFamily="2" charset="2"/>
              <a:buChar char="§"/>
            </a:pPr>
            <a:r>
              <a:rPr lang="en-US" altLang="en-US" sz="2400" dirty="0"/>
              <a:t>All the operations regarding the stack are performed using arrays.</a:t>
            </a:r>
          </a:p>
          <a:p>
            <a:pPr>
              <a:buFont typeface="Arial" panose="020B0604020202020204" pitchFamily="34" charset="0"/>
              <a:buNone/>
            </a:pPr>
            <a:r>
              <a:rPr lang="en-US" altLang="en-US" sz="2400" dirty="0"/>
              <a:t> </a:t>
            </a:r>
            <a:r>
              <a:rPr lang="en-US" altLang="en-US" sz="2400" b="1" dirty="0">
                <a:solidFill>
                  <a:srgbClr val="FF0000"/>
                </a:solidFill>
              </a:rPr>
              <a:t>Declaration of stack:</a:t>
            </a:r>
          </a:p>
          <a:p>
            <a:pPr>
              <a:buFont typeface="Arial" panose="020B0604020202020204" pitchFamily="34" charset="0"/>
              <a:buNone/>
            </a:pPr>
            <a:r>
              <a:rPr lang="en-US" altLang="en-US" sz="2400" b="1" dirty="0">
                <a:solidFill>
                  <a:srgbClr val="FF0000"/>
                </a:solidFill>
              </a:rPr>
              <a:t>      datatype </a:t>
            </a:r>
            <a:r>
              <a:rPr lang="en-US" altLang="en-US" sz="2400" b="1" dirty="0" err="1">
                <a:solidFill>
                  <a:srgbClr val="FF0000"/>
                </a:solidFill>
              </a:rPr>
              <a:t>stackname</a:t>
            </a:r>
            <a:r>
              <a:rPr lang="en-US" altLang="en-US" sz="2400" b="1" dirty="0">
                <a:solidFill>
                  <a:srgbClr val="FF0000"/>
                </a:solidFill>
              </a:rPr>
              <a:t>[MAXSIZE];</a:t>
            </a:r>
          </a:p>
          <a:p>
            <a:pPr>
              <a:buFont typeface="Arial" panose="020B0604020202020204" pitchFamily="34" charset="0"/>
              <a:buNone/>
            </a:pPr>
            <a:r>
              <a:rPr lang="en-US" altLang="en-US" sz="2400" b="1" dirty="0"/>
              <a:t>  EX&gt;   int </a:t>
            </a:r>
            <a:r>
              <a:rPr lang="en-US" altLang="en-US" sz="2400" b="1" dirty="0" err="1"/>
              <a:t>st</a:t>
            </a:r>
            <a:r>
              <a:rPr lang="en-US" altLang="en-US" sz="2400" b="1" dirty="0"/>
              <a:t>[5];</a:t>
            </a:r>
          </a:p>
          <a:p>
            <a:pPr>
              <a:buFont typeface="Arial" panose="020B0604020202020204" pitchFamily="34" charset="0"/>
              <a:buNone/>
            </a:pPr>
            <a:r>
              <a:rPr lang="en-US" altLang="en-US" sz="2400" b="1" dirty="0"/>
              <a:t>            </a:t>
            </a:r>
            <a:r>
              <a:rPr lang="en-US" altLang="en-US" sz="2400" b="1" dirty="0" err="1"/>
              <a:t>flaot</a:t>
            </a:r>
            <a:r>
              <a:rPr lang="en-US" altLang="en-US" sz="2400" b="1" dirty="0"/>
              <a:t> </a:t>
            </a:r>
            <a:r>
              <a:rPr lang="en-US" altLang="en-US" sz="2400" b="1" dirty="0" err="1"/>
              <a:t>st</a:t>
            </a:r>
            <a:r>
              <a:rPr lang="en-US" altLang="en-US" sz="2400" b="1" dirty="0"/>
              <a:t>[15];</a:t>
            </a:r>
          </a:p>
          <a:p>
            <a:pPr>
              <a:buFont typeface="Arial" panose="020B0604020202020204" pitchFamily="34" charset="0"/>
              <a:buNone/>
            </a:pPr>
            <a:endParaRPr lang="en-US" altLang="en-US" sz="2400" b="1" dirty="0"/>
          </a:p>
          <a:p>
            <a:pPr>
              <a:buFont typeface="Arial" panose="020B0604020202020204" pitchFamily="34" charset="0"/>
              <a:buNone/>
            </a:pPr>
            <a:r>
              <a:rPr lang="en-US" altLang="en-US" sz="2400" b="1" dirty="0"/>
              <a:t>       Operations performed:</a:t>
            </a:r>
          </a:p>
          <a:p>
            <a:r>
              <a:rPr lang="en-US" altLang="en-US" sz="2400" b="1" dirty="0"/>
              <a:t>       push(item);</a:t>
            </a:r>
          </a:p>
          <a:p>
            <a:r>
              <a:rPr lang="en-US" altLang="en-US" sz="2400" b="1" dirty="0"/>
              <a:t>       pop()</a:t>
            </a:r>
          </a:p>
          <a:p>
            <a:pPr>
              <a:buFont typeface="Arial" panose="020B0604020202020204" pitchFamily="34" charset="0"/>
              <a:buNone/>
            </a:pPr>
            <a:r>
              <a:rPr lang="en-US" altLang="en-US" sz="2400" b="1" dirty="0"/>
              <a:t>      </a:t>
            </a:r>
          </a:p>
          <a:p>
            <a:pPr>
              <a:buFont typeface="Arial" panose="020B0604020202020204" pitchFamily="34" charset="0"/>
              <a:buNone/>
            </a:pPr>
            <a:endParaRPr lang="en-US" altLang="en-US" sz="2400" b="1" dirty="0">
              <a:solidFill>
                <a:srgbClr val="FF0000"/>
              </a:solidFill>
            </a:endParaRPr>
          </a:p>
          <a:p>
            <a:pPr>
              <a:buFont typeface="Arial" panose="020B0604020202020204" pitchFamily="34" charset="0"/>
              <a:buNone/>
            </a:pPr>
            <a:endParaRPr lang="en-US" altLang="en-US" sz="2000" dirty="0"/>
          </a:p>
        </p:txBody>
      </p:sp>
      <p:sp>
        <p:nvSpPr>
          <p:cNvPr id="20484" name="AutoShape 4" descr="Stack Push Operation">
            <a:extLst>
              <a:ext uri="{FF2B5EF4-FFF2-40B4-BE49-F238E27FC236}">
                <a16:creationId xmlns:a16="http://schemas.microsoft.com/office/drawing/2014/main" id="{075A0241-757E-E062-6D90-0CF265029B96}"/>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0485" name="Picture 5">
            <a:extLst>
              <a:ext uri="{FF2B5EF4-FFF2-40B4-BE49-F238E27FC236}">
                <a16:creationId xmlns:a16="http://schemas.microsoft.com/office/drawing/2014/main" id="{1DD90F3F-1111-8ECF-9034-1545E62CB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565" y="2037677"/>
            <a:ext cx="2808312" cy="396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C3CB-B135-3F53-D482-D6A19486CC50}"/>
              </a:ext>
            </a:extLst>
          </p:cNvPr>
          <p:cNvSpPr>
            <a:spLocks noGrp="1"/>
          </p:cNvSpPr>
          <p:nvPr>
            <p:ph type="title"/>
          </p:nvPr>
        </p:nvSpPr>
        <p:spPr>
          <a:xfrm>
            <a:off x="-3324" y="-88899"/>
            <a:ext cx="12072664" cy="715963"/>
          </a:xfrm>
          <a:solidFill>
            <a:schemeClr val="accent4">
              <a:lumMod val="20000"/>
              <a:lumOff val="80000"/>
            </a:schemeClr>
          </a:solidFill>
        </p:spPr>
        <p:txBody>
          <a:bodyPr rtlCol="0">
            <a:noAutofit/>
          </a:bodyPr>
          <a:lstStyle/>
          <a:p>
            <a:pPr algn="ctr">
              <a:defRPr/>
            </a:pPr>
            <a:r>
              <a:rPr lang="en-US" sz="3200" b="1" dirty="0">
                <a:solidFill>
                  <a:srgbClr val="FF0000"/>
                </a:solidFill>
              </a:rPr>
              <a:t>Implementation of Stack using Arrays</a:t>
            </a:r>
          </a:p>
        </p:txBody>
      </p:sp>
      <p:sp>
        <p:nvSpPr>
          <p:cNvPr id="21507" name="AutoShape 4" descr="Stack Push Operation">
            <a:extLst>
              <a:ext uri="{FF2B5EF4-FFF2-40B4-BE49-F238E27FC236}">
                <a16:creationId xmlns:a16="http://schemas.microsoft.com/office/drawing/2014/main" id="{E56474B7-81A7-B639-B1FC-D0745A12F877}"/>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21508" name="Content Placeholder 4">
            <a:extLst>
              <a:ext uri="{FF2B5EF4-FFF2-40B4-BE49-F238E27FC236}">
                <a16:creationId xmlns:a16="http://schemas.microsoft.com/office/drawing/2014/main" id="{5F8C742F-9AD2-D426-33FE-CB7B16F3155D}"/>
              </a:ext>
            </a:extLst>
          </p:cNvPr>
          <p:cNvSpPr>
            <a:spLocks noGrp="1"/>
          </p:cNvSpPr>
          <p:nvPr>
            <p:ph idx="1"/>
          </p:nvPr>
        </p:nvSpPr>
        <p:spPr>
          <a:xfrm>
            <a:off x="119336" y="715964"/>
            <a:ext cx="5558450" cy="6240464"/>
          </a:xfrm>
          <a:solidFill>
            <a:schemeClr val="accent2">
              <a:lumMod val="20000"/>
              <a:lumOff val="80000"/>
            </a:schemeClr>
          </a:solidFill>
        </p:spPr>
        <p:txBody>
          <a:bodyPr>
            <a:normAutofit/>
          </a:bodyPr>
          <a:lstStyle/>
          <a:p>
            <a:pPr lvl="1">
              <a:spcBef>
                <a:spcPct val="0"/>
              </a:spcBef>
              <a:buNone/>
            </a:pPr>
            <a:r>
              <a:rPr lang="en-US" altLang="en-US" sz="2000" dirty="0">
                <a:solidFill>
                  <a:srgbClr val="3333FF"/>
                </a:solidFill>
              </a:rPr>
              <a:t>//stack implementation using array</a:t>
            </a:r>
          </a:p>
          <a:p>
            <a:pPr lvl="1">
              <a:spcBef>
                <a:spcPct val="0"/>
              </a:spcBef>
              <a:buNone/>
            </a:pPr>
            <a:r>
              <a:rPr lang="en-US" altLang="en-US" sz="2000" dirty="0"/>
              <a:t>#include&lt;stdio.h&gt;</a:t>
            </a:r>
          </a:p>
          <a:p>
            <a:pPr lvl="1">
              <a:spcBef>
                <a:spcPct val="0"/>
              </a:spcBef>
              <a:buNone/>
            </a:pPr>
            <a:r>
              <a:rPr lang="en-US" altLang="en-US" sz="2000" dirty="0">
                <a:solidFill>
                  <a:srgbClr val="7030A0"/>
                </a:solidFill>
              </a:rPr>
              <a:t>#define  MAXSIZE 10   </a:t>
            </a:r>
            <a:r>
              <a:rPr lang="en-US" altLang="en-US" sz="2000" dirty="0">
                <a:solidFill>
                  <a:srgbClr val="3333FF"/>
                </a:solidFill>
              </a:rPr>
              <a:t>//define the SIZE </a:t>
            </a:r>
          </a:p>
          <a:p>
            <a:pPr lvl="1">
              <a:spcBef>
                <a:spcPct val="0"/>
              </a:spcBef>
              <a:buNone/>
            </a:pPr>
            <a:r>
              <a:rPr lang="en-US" altLang="en-US" sz="2000" b="1" dirty="0"/>
              <a:t>void push(int item); </a:t>
            </a:r>
            <a:r>
              <a:rPr lang="en-US" altLang="en-US" sz="2000" dirty="0">
                <a:solidFill>
                  <a:srgbClr val="3333FF"/>
                </a:solidFill>
              </a:rPr>
              <a:t>//declaring push operation   </a:t>
            </a:r>
          </a:p>
          <a:p>
            <a:pPr lvl="1">
              <a:spcBef>
                <a:spcPct val="0"/>
              </a:spcBef>
              <a:buNone/>
            </a:pPr>
            <a:r>
              <a:rPr lang="en-US" altLang="en-US" sz="2000" b="1" dirty="0"/>
              <a:t>int pop();</a:t>
            </a:r>
            <a:r>
              <a:rPr lang="en-US" altLang="en-US" sz="2000" b="1" dirty="0">
                <a:solidFill>
                  <a:srgbClr val="3333FF"/>
                </a:solidFill>
              </a:rPr>
              <a:t> </a:t>
            </a:r>
            <a:r>
              <a:rPr lang="en-US" altLang="en-US" sz="2000" dirty="0">
                <a:solidFill>
                  <a:srgbClr val="3333FF"/>
                </a:solidFill>
              </a:rPr>
              <a:t>//declaring pop operation </a:t>
            </a:r>
            <a:endParaRPr lang="en-US" altLang="en-US" sz="2000" dirty="0"/>
          </a:p>
          <a:p>
            <a:pPr lvl="1">
              <a:spcBef>
                <a:spcPct val="0"/>
              </a:spcBef>
              <a:buNone/>
            </a:pPr>
            <a:r>
              <a:rPr lang="en-US" altLang="en-US" sz="2000" b="1" dirty="0"/>
              <a:t>void display();</a:t>
            </a:r>
          </a:p>
          <a:p>
            <a:pPr lvl="1">
              <a:spcBef>
                <a:spcPct val="0"/>
              </a:spcBef>
              <a:buNone/>
            </a:pPr>
            <a:r>
              <a:rPr lang="en-US" altLang="en-US" sz="2000" dirty="0">
                <a:solidFill>
                  <a:srgbClr val="C00000"/>
                </a:solidFill>
                <a:highlight>
                  <a:srgbClr val="FFFF00"/>
                </a:highlight>
              </a:rPr>
              <a:t>int </a:t>
            </a:r>
            <a:r>
              <a:rPr lang="en-US" altLang="en-US" sz="2000" dirty="0" err="1">
                <a:solidFill>
                  <a:srgbClr val="C00000"/>
                </a:solidFill>
                <a:highlight>
                  <a:srgbClr val="FFFF00"/>
                </a:highlight>
              </a:rPr>
              <a:t>st</a:t>
            </a:r>
            <a:r>
              <a:rPr lang="en-US" altLang="en-US" sz="2000" dirty="0">
                <a:solidFill>
                  <a:srgbClr val="C00000"/>
                </a:solidFill>
                <a:highlight>
                  <a:srgbClr val="FFFF00"/>
                </a:highlight>
              </a:rPr>
              <a:t>[MAXSIZE ]; //declaring stack using array</a:t>
            </a:r>
          </a:p>
          <a:p>
            <a:pPr lvl="1">
              <a:spcBef>
                <a:spcPct val="0"/>
              </a:spcBef>
              <a:buNone/>
            </a:pPr>
            <a:r>
              <a:rPr lang="en-US" altLang="en-US" sz="2000" dirty="0"/>
              <a:t>int main()</a:t>
            </a:r>
          </a:p>
          <a:p>
            <a:pPr lvl="1">
              <a:spcBef>
                <a:spcPct val="0"/>
              </a:spcBef>
              <a:buNone/>
            </a:pPr>
            <a:r>
              <a:rPr lang="en-US" altLang="en-US" sz="2000" dirty="0"/>
              <a:t>{</a:t>
            </a:r>
          </a:p>
          <a:p>
            <a:pPr lvl="1">
              <a:spcBef>
                <a:spcPct val="0"/>
              </a:spcBef>
              <a:buNone/>
            </a:pPr>
            <a:r>
              <a:rPr lang="en-US" altLang="en-US" sz="2000" dirty="0"/>
              <a:t> </a:t>
            </a:r>
            <a:r>
              <a:rPr lang="en-US" altLang="en-US" sz="2000" dirty="0">
                <a:solidFill>
                  <a:srgbClr val="3333FF"/>
                </a:solidFill>
              </a:rPr>
              <a:t>push(10); //inserts 10</a:t>
            </a:r>
          </a:p>
          <a:p>
            <a:pPr lvl="1">
              <a:spcBef>
                <a:spcPct val="0"/>
              </a:spcBef>
              <a:buNone/>
            </a:pPr>
            <a:r>
              <a:rPr lang="en-US" altLang="en-US" sz="2000" dirty="0">
                <a:solidFill>
                  <a:srgbClr val="3333FF"/>
                </a:solidFill>
              </a:rPr>
              <a:t> push(20); //inserts 20</a:t>
            </a:r>
          </a:p>
          <a:p>
            <a:pPr lvl="1">
              <a:spcBef>
                <a:spcPct val="0"/>
              </a:spcBef>
              <a:buNone/>
            </a:pPr>
            <a:r>
              <a:rPr lang="en-US" altLang="en-US" sz="2000" dirty="0">
                <a:solidFill>
                  <a:srgbClr val="3333FF"/>
                </a:solidFill>
              </a:rPr>
              <a:t> push(30) //inserts 30</a:t>
            </a:r>
          </a:p>
          <a:p>
            <a:pPr lvl="1">
              <a:spcBef>
                <a:spcPct val="0"/>
              </a:spcBef>
              <a:buNone/>
            </a:pPr>
            <a:r>
              <a:rPr lang="en-US" altLang="en-US" sz="2000" dirty="0">
                <a:solidFill>
                  <a:srgbClr val="3333FF"/>
                </a:solidFill>
              </a:rPr>
              <a:t> push(40); //inserts 40</a:t>
            </a:r>
          </a:p>
          <a:p>
            <a:pPr lvl="1">
              <a:spcBef>
                <a:spcPct val="0"/>
              </a:spcBef>
              <a:buNone/>
            </a:pPr>
            <a:r>
              <a:rPr lang="en-US" altLang="en-US" sz="2000" b="1" dirty="0"/>
              <a:t>printf(“After pushing the stack is \n”);</a:t>
            </a:r>
          </a:p>
          <a:p>
            <a:pPr lvl="1">
              <a:spcBef>
                <a:spcPct val="0"/>
              </a:spcBef>
              <a:buNone/>
            </a:pPr>
            <a:r>
              <a:rPr lang="en-US" altLang="en-US" sz="2000" dirty="0">
                <a:solidFill>
                  <a:srgbClr val="7030A0"/>
                </a:solidFill>
              </a:rPr>
              <a:t> display();</a:t>
            </a:r>
          </a:p>
          <a:p>
            <a:pPr lvl="1">
              <a:spcBef>
                <a:spcPct val="0"/>
              </a:spcBef>
              <a:buNone/>
            </a:pPr>
            <a:r>
              <a:rPr lang="en-US" altLang="en-US" sz="2000" dirty="0">
                <a:solidFill>
                  <a:srgbClr val="FF0000"/>
                </a:solidFill>
              </a:rPr>
              <a:t>pop(); //removes 40</a:t>
            </a:r>
          </a:p>
          <a:p>
            <a:pPr lvl="1">
              <a:spcBef>
                <a:spcPct val="0"/>
              </a:spcBef>
              <a:buNone/>
            </a:pPr>
            <a:r>
              <a:rPr lang="en-US" altLang="en-US" sz="2000" dirty="0">
                <a:solidFill>
                  <a:srgbClr val="FF0000"/>
                </a:solidFill>
              </a:rPr>
              <a:t>pop(); //removes 30</a:t>
            </a:r>
          </a:p>
          <a:p>
            <a:pPr lvl="1">
              <a:spcBef>
                <a:spcPct val="0"/>
              </a:spcBef>
              <a:buNone/>
            </a:pPr>
            <a:r>
              <a:rPr lang="en-US" altLang="en-US" sz="2000" dirty="0">
                <a:solidFill>
                  <a:srgbClr val="FF0000"/>
                </a:solidFill>
              </a:rPr>
              <a:t>pop(); //removes 10</a:t>
            </a:r>
          </a:p>
          <a:p>
            <a:pPr lvl="1">
              <a:spcBef>
                <a:spcPct val="0"/>
              </a:spcBef>
              <a:buNone/>
            </a:pPr>
            <a:r>
              <a:rPr lang="en-US" altLang="en-US" sz="2000" dirty="0"/>
              <a:t>printf(“After </a:t>
            </a:r>
            <a:r>
              <a:rPr lang="en-US" altLang="en-US" sz="2000" dirty="0" err="1"/>
              <a:t>poping</a:t>
            </a:r>
            <a:r>
              <a:rPr lang="en-US" altLang="en-US" sz="2000" dirty="0"/>
              <a:t> the stack is \n”);</a:t>
            </a:r>
          </a:p>
          <a:p>
            <a:pPr lvl="1">
              <a:spcBef>
                <a:spcPct val="0"/>
              </a:spcBef>
              <a:buNone/>
            </a:pPr>
            <a:r>
              <a:rPr lang="en-US" altLang="en-US" sz="2000" dirty="0">
                <a:solidFill>
                  <a:srgbClr val="7030A0"/>
                </a:solidFill>
              </a:rPr>
              <a:t>display();</a:t>
            </a:r>
          </a:p>
          <a:p>
            <a:pPr lvl="1">
              <a:spcBef>
                <a:spcPct val="0"/>
              </a:spcBef>
              <a:buNone/>
            </a:pPr>
            <a:r>
              <a:rPr lang="en-US" altLang="en-US" sz="2000" dirty="0"/>
              <a:t>return 0;</a:t>
            </a:r>
          </a:p>
          <a:p>
            <a:pPr lvl="1">
              <a:spcBef>
                <a:spcPct val="0"/>
              </a:spcBef>
              <a:buNone/>
            </a:pPr>
            <a:r>
              <a:rPr lang="en-US" altLang="en-US" sz="2000" dirty="0"/>
              <a:t> }</a:t>
            </a:r>
          </a:p>
        </p:txBody>
      </p:sp>
      <p:sp>
        <p:nvSpPr>
          <p:cNvPr id="6" name="Rectangle 5">
            <a:extLst>
              <a:ext uri="{FF2B5EF4-FFF2-40B4-BE49-F238E27FC236}">
                <a16:creationId xmlns:a16="http://schemas.microsoft.com/office/drawing/2014/main" id="{350C58A2-3002-DCF5-5239-7FD53556EC55}"/>
              </a:ext>
            </a:extLst>
          </p:cNvPr>
          <p:cNvSpPr/>
          <p:nvPr/>
        </p:nvSpPr>
        <p:spPr>
          <a:xfrm>
            <a:off x="6095999" y="719547"/>
            <a:ext cx="5801833" cy="3970318"/>
          </a:xfrm>
          <a:prstGeom prst="rect">
            <a:avLst/>
          </a:prstGeom>
          <a:solidFill>
            <a:schemeClr val="accent2">
              <a:lumMod val="20000"/>
              <a:lumOff val="80000"/>
            </a:schemeClr>
          </a:solidFill>
        </p:spPr>
        <p:txBody>
          <a:bodyPr wrap="square">
            <a:spAutoFit/>
          </a:bodyPr>
          <a:lstStyle/>
          <a:p>
            <a:pPr marL="91440" indent="-91440">
              <a:defRPr/>
            </a:pPr>
            <a:r>
              <a:rPr lang="en-US" dirty="0">
                <a:solidFill>
                  <a:srgbClr val="0000FF"/>
                </a:solidFill>
              </a:rPr>
              <a:t>//definition of push()</a:t>
            </a:r>
          </a:p>
          <a:p>
            <a:pPr marL="91440" indent="-91440">
              <a:defRPr/>
            </a:pPr>
            <a:r>
              <a:rPr lang="en-US" dirty="0"/>
              <a:t>void push(int item)</a:t>
            </a:r>
          </a:p>
          <a:p>
            <a:pPr marL="91440" indent="-91440">
              <a:defRPr/>
            </a:pPr>
            <a:r>
              <a:rPr lang="en-US" dirty="0"/>
              <a:t>{</a:t>
            </a:r>
          </a:p>
          <a:p>
            <a:pPr marL="91440" indent="-91440">
              <a:defRPr/>
            </a:pPr>
            <a:r>
              <a:rPr lang="en-US" dirty="0"/>
              <a:t> </a:t>
            </a:r>
            <a:r>
              <a:rPr lang="en-US" dirty="0">
                <a:solidFill>
                  <a:srgbClr val="3333FF"/>
                </a:solidFill>
              </a:rPr>
              <a:t>if(top==MAX-1) //check for overflow</a:t>
            </a:r>
          </a:p>
          <a:p>
            <a:pPr marL="91440" indent="-91440">
              <a:defRPr/>
            </a:pPr>
            <a:r>
              <a:rPr lang="en-US" dirty="0"/>
              <a:t>{</a:t>
            </a:r>
          </a:p>
          <a:p>
            <a:pPr marL="91440" indent="-91440">
              <a:defRPr/>
            </a:pPr>
            <a:r>
              <a:rPr lang="en-US" dirty="0"/>
              <a:t>printf("STACK is full. Insertion not possible\n");</a:t>
            </a:r>
          </a:p>
          <a:p>
            <a:pPr marL="91440" indent="-91440">
              <a:defRPr/>
            </a:pPr>
            <a:r>
              <a:rPr lang="en-US" dirty="0"/>
              <a:t>}</a:t>
            </a:r>
          </a:p>
          <a:p>
            <a:pPr marL="91440" indent="-91440">
              <a:defRPr/>
            </a:pPr>
            <a:r>
              <a:rPr lang="en-US" dirty="0"/>
              <a:t> else</a:t>
            </a:r>
          </a:p>
          <a:p>
            <a:pPr marL="91440" indent="-91440">
              <a:defRPr/>
            </a:pPr>
            <a:r>
              <a:rPr lang="en-US" dirty="0"/>
              <a:t>{  </a:t>
            </a:r>
          </a:p>
          <a:p>
            <a:pPr marL="91440" indent="-91440">
              <a:defRPr/>
            </a:pPr>
            <a:r>
              <a:rPr lang="en-US" dirty="0"/>
              <a:t>  </a:t>
            </a:r>
            <a:r>
              <a:rPr lang="en-US" dirty="0">
                <a:solidFill>
                  <a:srgbClr val="3333FF"/>
                </a:solidFill>
              </a:rPr>
              <a:t>top=top+1;</a:t>
            </a:r>
          </a:p>
          <a:p>
            <a:pPr marL="91440" indent="-91440">
              <a:defRPr/>
            </a:pPr>
            <a:r>
              <a:rPr lang="en-US" dirty="0">
                <a:solidFill>
                  <a:srgbClr val="3333FF"/>
                </a:solidFill>
              </a:rPr>
              <a:t>  stack[top]=item;  </a:t>
            </a:r>
          </a:p>
          <a:p>
            <a:pPr marL="91440" indent="-91440">
              <a:defRPr/>
            </a:pPr>
            <a:r>
              <a:rPr lang="en-US" dirty="0"/>
              <a:t> }</a:t>
            </a:r>
          </a:p>
          <a:p>
            <a:pPr marL="91440" indent="-91440">
              <a:defRPr/>
            </a:pPr>
            <a:r>
              <a:rPr lang="en-US" dirty="0"/>
              <a:t>}</a:t>
            </a:r>
          </a:p>
          <a:p>
            <a:pPr marL="91440" indent="-91440">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57A7-A08B-32E9-4FCD-41AAD411E5B9}"/>
              </a:ext>
            </a:extLst>
          </p:cNvPr>
          <p:cNvSpPr>
            <a:spLocks noGrp="1"/>
          </p:cNvSpPr>
          <p:nvPr>
            <p:ph type="title"/>
          </p:nvPr>
        </p:nvSpPr>
        <p:spPr>
          <a:xfrm>
            <a:off x="119336" y="1"/>
            <a:ext cx="12072664" cy="715963"/>
          </a:xfrm>
          <a:solidFill>
            <a:schemeClr val="accent4">
              <a:lumMod val="20000"/>
              <a:lumOff val="80000"/>
            </a:schemeClr>
          </a:solidFill>
        </p:spPr>
        <p:txBody>
          <a:bodyPr rtlCol="0">
            <a:noAutofit/>
          </a:bodyPr>
          <a:lstStyle/>
          <a:p>
            <a:pPr algn="ctr">
              <a:defRPr/>
            </a:pPr>
            <a:r>
              <a:rPr lang="en-US" sz="3200" b="1" dirty="0">
                <a:solidFill>
                  <a:srgbClr val="FF0000"/>
                </a:solidFill>
              </a:rPr>
              <a:t>Implementation of Stack using Arrays</a:t>
            </a:r>
          </a:p>
        </p:txBody>
      </p:sp>
      <p:sp>
        <p:nvSpPr>
          <p:cNvPr id="22531" name="AutoShape 4" descr="Stack Push Operation">
            <a:extLst>
              <a:ext uri="{FF2B5EF4-FFF2-40B4-BE49-F238E27FC236}">
                <a16:creationId xmlns:a16="http://schemas.microsoft.com/office/drawing/2014/main" id="{BA5093DF-775D-902E-B216-EA9630FEAF0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9" name="Rectangle 8">
            <a:extLst>
              <a:ext uri="{FF2B5EF4-FFF2-40B4-BE49-F238E27FC236}">
                <a16:creationId xmlns:a16="http://schemas.microsoft.com/office/drawing/2014/main" id="{FA472A8E-7ED6-BC79-AA91-3ED12F1E211E}"/>
              </a:ext>
            </a:extLst>
          </p:cNvPr>
          <p:cNvSpPr/>
          <p:nvPr/>
        </p:nvSpPr>
        <p:spPr>
          <a:xfrm>
            <a:off x="233915" y="715964"/>
            <a:ext cx="5390707" cy="4247317"/>
          </a:xfrm>
          <a:prstGeom prst="rect">
            <a:avLst/>
          </a:prstGeom>
          <a:solidFill>
            <a:schemeClr val="accent3">
              <a:lumMod val="20000"/>
              <a:lumOff val="80000"/>
            </a:schemeClr>
          </a:solidFill>
        </p:spPr>
        <p:txBody>
          <a:bodyPr wrap="square">
            <a:spAutoFit/>
          </a:bodyPr>
          <a:lstStyle/>
          <a:p>
            <a:pPr>
              <a:defRPr/>
            </a:pPr>
            <a:r>
              <a:rPr lang="en-US" b="1" dirty="0">
                <a:solidFill>
                  <a:srgbClr val="3333FF"/>
                </a:solidFill>
                <a:latin typeface="Arial" charset="0"/>
                <a:cs typeface="Arial" charset="0"/>
              </a:rPr>
              <a:t>//implementation of pop()</a:t>
            </a:r>
          </a:p>
          <a:p>
            <a:pPr>
              <a:defRPr/>
            </a:pPr>
            <a:r>
              <a:rPr lang="en-US" b="1" dirty="0">
                <a:latin typeface="Arial" charset="0"/>
                <a:cs typeface="Arial" charset="0"/>
              </a:rPr>
              <a:t>int pop()</a:t>
            </a:r>
          </a:p>
          <a:p>
            <a:pPr>
              <a:defRPr/>
            </a:pPr>
            <a:r>
              <a:rPr lang="en-US" b="1" dirty="0">
                <a:latin typeface="Arial" charset="0"/>
                <a:cs typeface="Arial" charset="0"/>
              </a:rPr>
              <a:t>{</a:t>
            </a:r>
          </a:p>
          <a:p>
            <a:pPr>
              <a:defRPr/>
            </a:pPr>
            <a:r>
              <a:rPr lang="en-US" b="1" dirty="0">
                <a:latin typeface="Arial" charset="0"/>
                <a:cs typeface="Arial" charset="0"/>
              </a:rPr>
              <a:t> </a:t>
            </a:r>
            <a:r>
              <a:rPr lang="en-US" b="1" dirty="0">
                <a:solidFill>
                  <a:srgbClr val="C00000"/>
                </a:solidFill>
                <a:latin typeface="Arial" charset="0"/>
                <a:cs typeface="Arial" charset="0"/>
              </a:rPr>
              <a:t>if(top==-1)  //check for underflow</a:t>
            </a:r>
          </a:p>
          <a:p>
            <a:pPr>
              <a:defRPr/>
            </a:pPr>
            <a:r>
              <a:rPr lang="en-US" b="1" dirty="0">
                <a:latin typeface="Arial" charset="0"/>
                <a:cs typeface="Arial" charset="0"/>
              </a:rPr>
              <a:t> { </a:t>
            </a:r>
          </a:p>
          <a:p>
            <a:pPr>
              <a:defRPr/>
            </a:pPr>
            <a:r>
              <a:rPr lang="en-US" b="1" dirty="0">
                <a:latin typeface="Arial" charset="0"/>
                <a:cs typeface="Arial" charset="0"/>
              </a:rPr>
              <a:t>   printf("Stack is empty\n");</a:t>
            </a:r>
          </a:p>
          <a:p>
            <a:pPr>
              <a:defRPr/>
            </a:pPr>
            <a:r>
              <a:rPr lang="en-US" b="1" dirty="0">
                <a:latin typeface="Arial" charset="0"/>
                <a:cs typeface="Arial" charset="0"/>
              </a:rPr>
              <a:t>   return 0;</a:t>
            </a:r>
          </a:p>
          <a:p>
            <a:pPr>
              <a:defRPr/>
            </a:pPr>
            <a:r>
              <a:rPr lang="en-US" b="1" dirty="0">
                <a:latin typeface="Arial" charset="0"/>
                <a:cs typeface="Arial" charset="0"/>
              </a:rPr>
              <a:t> }</a:t>
            </a:r>
          </a:p>
          <a:p>
            <a:pPr>
              <a:defRPr/>
            </a:pPr>
            <a:r>
              <a:rPr lang="en-US" b="1" dirty="0">
                <a:latin typeface="Arial" charset="0"/>
                <a:cs typeface="Arial" charset="0"/>
              </a:rPr>
              <a:t> else</a:t>
            </a:r>
          </a:p>
          <a:p>
            <a:pPr>
              <a:defRPr/>
            </a:pPr>
            <a:r>
              <a:rPr lang="en-US" b="1" dirty="0">
                <a:latin typeface="Arial" charset="0"/>
                <a:cs typeface="Arial" charset="0"/>
              </a:rPr>
              <a:t> {  </a:t>
            </a:r>
          </a:p>
          <a:p>
            <a:pPr>
              <a:defRPr/>
            </a:pPr>
            <a:r>
              <a:rPr lang="en-US" b="1" dirty="0">
                <a:latin typeface="Arial" charset="0"/>
                <a:cs typeface="Arial" charset="0"/>
              </a:rPr>
              <a:t>   item=stack[top];</a:t>
            </a:r>
          </a:p>
          <a:p>
            <a:pPr>
              <a:defRPr/>
            </a:pPr>
            <a:r>
              <a:rPr lang="en-US" b="1" dirty="0">
                <a:latin typeface="Arial" charset="0"/>
                <a:cs typeface="Arial" charset="0"/>
              </a:rPr>
              <a:t>   top--;</a:t>
            </a:r>
          </a:p>
          <a:p>
            <a:pPr>
              <a:defRPr/>
            </a:pPr>
            <a:r>
              <a:rPr lang="en-US" b="1" dirty="0">
                <a:latin typeface="Arial" charset="0"/>
                <a:cs typeface="Arial" charset="0"/>
              </a:rPr>
              <a:t>   return(item);</a:t>
            </a:r>
          </a:p>
          <a:p>
            <a:pPr>
              <a:defRPr/>
            </a:pPr>
            <a:r>
              <a:rPr lang="en-US" b="1" dirty="0">
                <a:latin typeface="Arial" charset="0"/>
                <a:cs typeface="Arial" charset="0"/>
              </a:rPr>
              <a:t>}</a:t>
            </a:r>
          </a:p>
          <a:p>
            <a:pPr>
              <a:defRPr/>
            </a:pPr>
            <a:r>
              <a:rPr lang="en-US" b="1" dirty="0">
                <a:latin typeface="Arial" charset="0"/>
                <a:cs typeface="Arial" charset="0"/>
              </a:rPr>
              <a:t>}</a:t>
            </a:r>
          </a:p>
        </p:txBody>
      </p:sp>
      <p:sp>
        <p:nvSpPr>
          <p:cNvPr id="10" name="Rectangle 9">
            <a:extLst>
              <a:ext uri="{FF2B5EF4-FFF2-40B4-BE49-F238E27FC236}">
                <a16:creationId xmlns:a16="http://schemas.microsoft.com/office/drawing/2014/main" id="{62B5D36D-E406-D3DD-89F6-9C83BC026F47}"/>
              </a:ext>
            </a:extLst>
          </p:cNvPr>
          <p:cNvSpPr/>
          <p:nvPr/>
        </p:nvSpPr>
        <p:spPr>
          <a:xfrm>
            <a:off x="5748354" y="715964"/>
            <a:ext cx="4756068" cy="4247317"/>
          </a:xfrm>
          <a:prstGeom prst="rect">
            <a:avLst/>
          </a:prstGeom>
          <a:solidFill>
            <a:schemeClr val="accent3">
              <a:lumMod val="40000"/>
              <a:lumOff val="60000"/>
            </a:schemeClr>
          </a:solidFill>
        </p:spPr>
        <p:txBody>
          <a:bodyPr wrap="square">
            <a:spAutoFit/>
          </a:bodyPr>
          <a:lstStyle/>
          <a:p>
            <a:pPr>
              <a:defRPr/>
            </a:pPr>
            <a:r>
              <a:rPr lang="en-US" b="1" dirty="0">
                <a:latin typeface="Arial" charset="0"/>
                <a:cs typeface="Arial" charset="0"/>
              </a:rPr>
              <a:t>void display()</a:t>
            </a:r>
          </a:p>
          <a:p>
            <a:pPr>
              <a:defRPr/>
            </a:pPr>
            <a:r>
              <a:rPr lang="en-US" dirty="0">
                <a:latin typeface="Arial" charset="0"/>
                <a:cs typeface="Arial" charset="0"/>
              </a:rPr>
              <a:t>{</a:t>
            </a:r>
          </a:p>
          <a:p>
            <a:pPr>
              <a:defRPr/>
            </a:pPr>
            <a:r>
              <a:rPr lang="en-US" dirty="0" err="1">
                <a:latin typeface="Arial" charset="0"/>
                <a:cs typeface="Arial" charset="0"/>
              </a:rPr>
              <a:t>int</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if(top!=-1)</a:t>
            </a:r>
          </a:p>
          <a:p>
            <a:pPr>
              <a:defRPr/>
            </a:pPr>
            <a:r>
              <a:rPr lang="en-US" dirty="0">
                <a:latin typeface="Arial" charset="0"/>
                <a:cs typeface="Arial" charset="0"/>
              </a:rPr>
              <a:t>  	{</a:t>
            </a:r>
          </a:p>
          <a:p>
            <a:pPr>
              <a:defRPr/>
            </a:pPr>
            <a:r>
              <a:rPr lang="en-US" dirty="0">
                <a:latin typeface="Arial" charset="0"/>
                <a:cs typeface="Arial" charset="0"/>
              </a:rPr>
              <a:t>	printf("The elements of STACK \n");</a:t>
            </a:r>
          </a:p>
          <a:p>
            <a:pPr>
              <a:defRPr/>
            </a:pPr>
            <a:r>
              <a:rPr lang="en-US" dirty="0">
                <a:latin typeface="Arial" charset="0"/>
                <a:cs typeface="Arial" charset="0"/>
              </a:rPr>
              <a:t>	for(</a:t>
            </a:r>
            <a:r>
              <a:rPr lang="en-US" dirty="0" err="1">
                <a:latin typeface="Arial" charset="0"/>
                <a:cs typeface="Arial" charset="0"/>
              </a:rPr>
              <a:t>i</a:t>
            </a:r>
            <a:r>
              <a:rPr lang="en-US" dirty="0">
                <a:latin typeface="Arial" charset="0"/>
                <a:cs typeface="Arial" charset="0"/>
              </a:rPr>
              <a:t>=top; </a:t>
            </a:r>
            <a:r>
              <a:rPr lang="en-US" dirty="0" err="1">
                <a:latin typeface="Arial" charset="0"/>
                <a:cs typeface="Arial" charset="0"/>
              </a:rPr>
              <a:t>i</a:t>
            </a:r>
            <a:r>
              <a:rPr lang="en-US" dirty="0">
                <a:latin typeface="Arial" charset="0"/>
                <a:cs typeface="Arial" charset="0"/>
              </a:rPr>
              <a:t>&gt;=0; </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printf("%d\</a:t>
            </a:r>
            <a:r>
              <a:rPr lang="en-US" dirty="0" err="1">
                <a:latin typeface="Arial" charset="0"/>
                <a:cs typeface="Arial" charset="0"/>
              </a:rPr>
              <a:t>n",stack</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a:t>
            </a:r>
          </a:p>
          <a:p>
            <a:pPr>
              <a:defRPr/>
            </a:pPr>
            <a:r>
              <a:rPr lang="en-US" dirty="0">
                <a:latin typeface="Arial" charset="0"/>
                <a:cs typeface="Arial" charset="0"/>
              </a:rPr>
              <a:t>             else</a:t>
            </a:r>
          </a:p>
          <a:p>
            <a:pPr>
              <a:defRPr/>
            </a:pPr>
            <a:r>
              <a:rPr lang="en-US" dirty="0">
                <a:latin typeface="Arial" charset="0"/>
                <a:cs typeface="Arial" charset="0"/>
              </a:rPr>
              <a:t>                {</a:t>
            </a:r>
          </a:p>
          <a:p>
            <a:pPr>
              <a:defRPr/>
            </a:pPr>
            <a:r>
              <a:rPr lang="en-US" dirty="0">
                <a:latin typeface="Arial" charset="0"/>
                <a:cs typeface="Arial" charset="0"/>
              </a:rPr>
              <a:t>                  printf("The STACK is empty\n");</a:t>
            </a:r>
          </a:p>
          <a:p>
            <a:pPr>
              <a:defRPr/>
            </a:pPr>
            <a:r>
              <a:rPr lang="en-US" dirty="0">
                <a:latin typeface="Arial" charset="0"/>
                <a:cs typeface="Arial" charset="0"/>
              </a:rPr>
              <a:t>                 }</a:t>
            </a:r>
          </a:p>
          <a:p>
            <a:pPr>
              <a:defRPr/>
            </a:pPr>
            <a:endParaRPr lang="en-US" dirty="0">
              <a:latin typeface="Arial" charset="0"/>
              <a:cs typeface="Arial" charset="0"/>
            </a:endParaRPr>
          </a:p>
          <a:p>
            <a:pPr>
              <a:defRPr/>
            </a:pPr>
            <a:r>
              <a:rPr lang="en-US" dirty="0">
                <a:latin typeface="Arial" charset="0"/>
                <a:cs typeface="Arial" charset="0"/>
              </a:rPr>
              <a:t>}</a:t>
            </a:r>
          </a:p>
        </p:txBody>
      </p:sp>
      <p:sp>
        <p:nvSpPr>
          <p:cNvPr id="11" name="TextBox 10">
            <a:extLst>
              <a:ext uri="{FF2B5EF4-FFF2-40B4-BE49-F238E27FC236}">
                <a16:creationId xmlns:a16="http://schemas.microsoft.com/office/drawing/2014/main" id="{CF5B029A-1D73-7984-E387-39B2699F8F7C}"/>
              </a:ext>
            </a:extLst>
          </p:cNvPr>
          <p:cNvSpPr txBox="1"/>
          <p:nvPr/>
        </p:nvSpPr>
        <p:spPr>
          <a:xfrm>
            <a:off x="7420665" y="4389123"/>
            <a:ext cx="4635346" cy="2308225"/>
          </a:xfrm>
          <a:prstGeom prst="rect">
            <a:avLst/>
          </a:prstGeom>
          <a:solidFill>
            <a:schemeClr val="accent4">
              <a:lumMod val="40000"/>
              <a:lumOff val="60000"/>
            </a:schemeClr>
          </a:solidFill>
        </p:spPr>
        <p:txBody>
          <a:bodyPr wrap="square">
            <a:spAutoFit/>
          </a:bodyPr>
          <a:lstStyle/>
          <a:p>
            <a:pPr>
              <a:defRPr/>
            </a:pPr>
            <a:r>
              <a:rPr lang="en-US" dirty="0">
                <a:latin typeface="Arial" charset="0"/>
                <a:cs typeface="Arial" charset="0"/>
              </a:rPr>
              <a:t>The elements of STACK</a:t>
            </a:r>
          </a:p>
          <a:p>
            <a:pPr>
              <a:defRPr/>
            </a:pPr>
            <a:r>
              <a:rPr lang="en-US" dirty="0">
                <a:latin typeface="Arial" charset="0"/>
                <a:cs typeface="Arial" charset="0"/>
              </a:rPr>
              <a:t>After pushing the stack is</a:t>
            </a:r>
          </a:p>
          <a:p>
            <a:pPr>
              <a:defRPr/>
            </a:pPr>
            <a:r>
              <a:rPr lang="en-US" dirty="0">
                <a:latin typeface="Arial" charset="0"/>
                <a:cs typeface="Arial" charset="0"/>
              </a:rPr>
              <a:t>40</a:t>
            </a:r>
          </a:p>
          <a:p>
            <a:pPr>
              <a:defRPr/>
            </a:pPr>
            <a:r>
              <a:rPr lang="en-US" dirty="0">
                <a:latin typeface="Arial" charset="0"/>
                <a:cs typeface="Arial" charset="0"/>
              </a:rPr>
              <a:t>30</a:t>
            </a:r>
          </a:p>
          <a:p>
            <a:pPr>
              <a:defRPr/>
            </a:pPr>
            <a:r>
              <a:rPr lang="en-US" dirty="0">
                <a:latin typeface="Arial" charset="0"/>
                <a:cs typeface="Arial" charset="0"/>
              </a:rPr>
              <a:t>20</a:t>
            </a:r>
          </a:p>
          <a:p>
            <a:pPr>
              <a:defRPr/>
            </a:pPr>
            <a:r>
              <a:rPr lang="en-US" dirty="0">
                <a:latin typeface="Arial" charset="0"/>
                <a:cs typeface="Arial" charset="0"/>
              </a:rPr>
              <a:t>10</a:t>
            </a:r>
          </a:p>
          <a:p>
            <a:pPr>
              <a:defRPr/>
            </a:pPr>
            <a:r>
              <a:rPr lang="en-US" dirty="0">
                <a:latin typeface="Arial" charset="0"/>
                <a:cs typeface="Arial" charset="0"/>
              </a:rPr>
              <a:t>After </a:t>
            </a:r>
            <a:r>
              <a:rPr lang="en-US" dirty="0" err="1">
                <a:latin typeface="Arial" charset="0"/>
                <a:cs typeface="Arial" charset="0"/>
              </a:rPr>
              <a:t>poping</a:t>
            </a:r>
            <a:r>
              <a:rPr lang="en-US" dirty="0">
                <a:latin typeface="Arial" charset="0"/>
                <a:cs typeface="Arial" charset="0"/>
              </a:rPr>
              <a:t> the stack is</a:t>
            </a:r>
          </a:p>
          <a:p>
            <a:pPr>
              <a:defRPr/>
            </a:pPr>
            <a:r>
              <a:rPr lang="en-US" dirty="0">
                <a:latin typeface="Arial" charset="0"/>
                <a:cs typeface="Arial" charset="0"/>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029F46-4196-CA4B-F869-F4D1C4EF8B80}"/>
              </a:ext>
            </a:extLst>
          </p:cNvPr>
          <p:cNvSpPr txBox="1"/>
          <p:nvPr/>
        </p:nvSpPr>
        <p:spPr>
          <a:xfrm>
            <a:off x="-1" y="118298"/>
            <a:ext cx="11931267" cy="523220"/>
          </a:xfrm>
          <a:prstGeom prst="rect">
            <a:avLst/>
          </a:prstGeom>
          <a:noFill/>
        </p:spPr>
        <p:txBody>
          <a:bodyPr wrap="square">
            <a:spAutoFit/>
          </a:bodyPr>
          <a:lstStyle/>
          <a:p>
            <a:r>
              <a:rPr lang="en-IN" sz="2800" dirty="0">
                <a:solidFill>
                  <a:srgbClr val="000000"/>
                </a:solidFill>
                <a:effectLst/>
                <a:latin typeface="Times New Roman" panose="02020603050405020304" pitchFamily="18" charset="0"/>
                <a:ea typeface="Times New Roman" panose="02020603050405020304" pitchFamily="18" charset="0"/>
              </a:rPr>
              <a:t>Reverse string using stacks</a:t>
            </a:r>
            <a:endParaRPr lang="en-US" sz="2800" dirty="0"/>
          </a:p>
        </p:txBody>
      </p:sp>
      <p:sp>
        <p:nvSpPr>
          <p:cNvPr id="7" name="TextBox 6">
            <a:extLst>
              <a:ext uri="{FF2B5EF4-FFF2-40B4-BE49-F238E27FC236}">
                <a16:creationId xmlns:a16="http://schemas.microsoft.com/office/drawing/2014/main" id="{FFCFD3D6-7CD8-3F43-A45F-D9001E941797}"/>
              </a:ext>
            </a:extLst>
          </p:cNvPr>
          <p:cNvSpPr txBox="1"/>
          <p:nvPr/>
        </p:nvSpPr>
        <p:spPr>
          <a:xfrm>
            <a:off x="206567" y="641518"/>
            <a:ext cx="6163936" cy="5632311"/>
          </a:xfrm>
          <a:prstGeom prst="rect">
            <a:avLst/>
          </a:prstGeom>
          <a:solidFill>
            <a:schemeClr val="accent2">
              <a:lumMod val="20000"/>
              <a:lumOff val="80000"/>
            </a:schemeClr>
          </a:solidFill>
        </p:spPr>
        <p:txBody>
          <a:bodyPr wrap="square">
            <a:spAutoFit/>
          </a:bodyPr>
          <a:lstStyle/>
          <a:p>
            <a:r>
              <a:rPr lang="en-US" dirty="0"/>
              <a:t>//program for reversing a string</a:t>
            </a:r>
          </a:p>
          <a:p>
            <a:r>
              <a:rPr lang="en-US" dirty="0"/>
              <a:t>#include &lt;</a:t>
            </a:r>
            <a:r>
              <a:rPr lang="en-US" dirty="0" err="1"/>
              <a:t>stdio.h</a:t>
            </a:r>
            <a:r>
              <a:rPr lang="en-US" dirty="0"/>
              <a:t>&gt;  </a:t>
            </a:r>
          </a:p>
          <a:p>
            <a:r>
              <a:rPr lang="en-US" dirty="0"/>
              <a:t>#include &lt;</a:t>
            </a:r>
            <a:r>
              <a:rPr lang="en-US" dirty="0" err="1"/>
              <a:t>string.h</a:t>
            </a:r>
            <a:r>
              <a:rPr lang="en-US" dirty="0"/>
              <a:t>&gt;  </a:t>
            </a:r>
          </a:p>
          <a:p>
            <a:r>
              <a:rPr lang="en-US" dirty="0"/>
              <a:t>#define max 100  </a:t>
            </a:r>
          </a:p>
          <a:p>
            <a:r>
              <a:rPr lang="en-US" dirty="0"/>
              <a:t>int </a:t>
            </a:r>
            <a:r>
              <a:rPr lang="en-US" dirty="0" err="1"/>
              <a:t>top,stack</a:t>
            </a:r>
            <a:r>
              <a:rPr lang="en-US" dirty="0"/>
              <a:t>[max];  </a:t>
            </a:r>
          </a:p>
          <a:p>
            <a:r>
              <a:rPr lang="en-US" dirty="0"/>
              <a:t>void push(char x)</a:t>
            </a:r>
          </a:p>
          <a:p>
            <a:r>
              <a:rPr lang="en-US" dirty="0"/>
              <a:t> {   </a:t>
            </a:r>
          </a:p>
          <a:p>
            <a:r>
              <a:rPr lang="en-US" dirty="0"/>
              <a:t>      // Push(Inserting Element in stack) operation  </a:t>
            </a:r>
          </a:p>
          <a:p>
            <a:r>
              <a:rPr lang="en-US" dirty="0"/>
              <a:t>      if(top == max-1)</a:t>
            </a:r>
          </a:p>
          <a:p>
            <a:r>
              <a:rPr lang="en-US" dirty="0"/>
              <a:t>	  {  </a:t>
            </a:r>
          </a:p>
          <a:p>
            <a:r>
              <a:rPr lang="en-US" dirty="0"/>
              <a:t>          printf("stack overflow");  </a:t>
            </a:r>
          </a:p>
          <a:p>
            <a:r>
              <a:rPr lang="en-US" dirty="0"/>
              <a:t>      }  else {  </a:t>
            </a:r>
          </a:p>
          <a:p>
            <a:r>
              <a:rPr lang="en-US" dirty="0"/>
              <a:t>          stack[++top]=x;  </a:t>
            </a:r>
          </a:p>
          <a:p>
            <a:r>
              <a:rPr lang="en-US" dirty="0"/>
              <a:t>      } </a:t>
            </a:r>
          </a:p>
          <a:p>
            <a:r>
              <a:rPr lang="en-US" dirty="0"/>
              <a:t>}   </a:t>
            </a:r>
          </a:p>
          <a:p>
            <a:r>
              <a:rPr lang="en-US" dirty="0"/>
              <a:t>void pop(){  </a:t>
            </a:r>
          </a:p>
          <a:p>
            <a:r>
              <a:rPr lang="en-US" dirty="0"/>
              <a:t>    // Pop (Removing element from stack)  </a:t>
            </a:r>
          </a:p>
          <a:p>
            <a:r>
              <a:rPr lang="en-US" dirty="0"/>
              <a:t>      printf("%</a:t>
            </a:r>
            <a:r>
              <a:rPr lang="en-US" dirty="0" err="1"/>
              <a:t>c",stack</a:t>
            </a:r>
            <a:r>
              <a:rPr lang="en-US" dirty="0"/>
              <a:t>[top--]);  </a:t>
            </a:r>
          </a:p>
          <a:p>
            <a:r>
              <a:rPr lang="en-US" dirty="0"/>
              <a:t>}  </a:t>
            </a:r>
          </a:p>
          <a:p>
            <a:endParaRPr lang="en-US" dirty="0"/>
          </a:p>
        </p:txBody>
      </p:sp>
      <p:sp>
        <p:nvSpPr>
          <p:cNvPr id="12" name="TextBox 11">
            <a:extLst>
              <a:ext uri="{FF2B5EF4-FFF2-40B4-BE49-F238E27FC236}">
                <a16:creationId xmlns:a16="http://schemas.microsoft.com/office/drawing/2014/main" id="{D818DA6F-5F13-7599-7B5F-F2E8435E1045}"/>
              </a:ext>
            </a:extLst>
          </p:cNvPr>
          <p:cNvSpPr txBox="1"/>
          <p:nvPr/>
        </p:nvSpPr>
        <p:spPr>
          <a:xfrm>
            <a:off x="6096000" y="577956"/>
            <a:ext cx="4677578" cy="3693319"/>
          </a:xfrm>
          <a:prstGeom prst="rect">
            <a:avLst/>
          </a:prstGeom>
          <a:solidFill>
            <a:schemeClr val="accent1">
              <a:lumMod val="20000"/>
              <a:lumOff val="80000"/>
            </a:schemeClr>
          </a:solidFill>
        </p:spPr>
        <p:txBody>
          <a:bodyPr wrap="square">
            <a:spAutoFit/>
          </a:bodyPr>
          <a:lstStyle/>
          <a:p>
            <a:r>
              <a:rPr lang="en-US" dirty="0"/>
              <a:t>int main()  </a:t>
            </a:r>
          </a:p>
          <a:p>
            <a:r>
              <a:rPr lang="en-US" dirty="0"/>
              <a:t>{  </a:t>
            </a:r>
          </a:p>
          <a:p>
            <a:r>
              <a:rPr lang="en-US" dirty="0"/>
              <a:t>   char str[50];  </a:t>
            </a:r>
          </a:p>
          <a:p>
            <a:r>
              <a:rPr lang="en-US" dirty="0"/>
              <a:t>   printf("Enter a string \n");</a:t>
            </a:r>
          </a:p>
          <a:p>
            <a:r>
              <a:rPr lang="en-US" dirty="0"/>
              <a:t>   </a:t>
            </a:r>
            <a:r>
              <a:rPr lang="en-US" dirty="0" err="1"/>
              <a:t>scanf</a:t>
            </a:r>
            <a:r>
              <a:rPr lang="en-US" dirty="0"/>
              <a:t>("%</a:t>
            </a:r>
            <a:r>
              <a:rPr lang="en-US" dirty="0" err="1"/>
              <a:t>s",str</a:t>
            </a:r>
            <a:r>
              <a:rPr lang="en-US" dirty="0"/>
              <a:t>);</a:t>
            </a:r>
          </a:p>
          <a:p>
            <a:r>
              <a:rPr lang="en-US" dirty="0"/>
              <a:t>   int </a:t>
            </a:r>
            <a:r>
              <a:rPr lang="en-US" dirty="0" err="1"/>
              <a:t>len</a:t>
            </a:r>
            <a:r>
              <a:rPr lang="en-US" dirty="0"/>
              <a:t>=</a:t>
            </a:r>
            <a:r>
              <a:rPr lang="en-US" dirty="0" err="1"/>
              <a:t>strlen</a:t>
            </a:r>
            <a:r>
              <a:rPr lang="en-US" dirty="0"/>
              <a:t>(str);  </a:t>
            </a:r>
          </a:p>
          <a:p>
            <a:r>
              <a:rPr lang="en-US" dirty="0"/>
              <a:t>   int </a:t>
            </a:r>
            <a:r>
              <a:rPr lang="en-US" dirty="0" err="1"/>
              <a:t>i</a:t>
            </a:r>
            <a:r>
              <a:rPr lang="en-US" dirty="0"/>
              <a:t>;  </a:t>
            </a:r>
          </a:p>
          <a:p>
            <a:r>
              <a:rPr lang="en-US" dirty="0"/>
              <a:t>   for(</a:t>
            </a:r>
            <a:r>
              <a:rPr lang="en-US" dirty="0" err="1"/>
              <a:t>i</a:t>
            </a:r>
            <a:r>
              <a:rPr lang="en-US" dirty="0"/>
              <a:t>=0;i&lt;</a:t>
            </a:r>
            <a:r>
              <a:rPr lang="en-US" dirty="0" err="1"/>
              <a:t>len;i</a:t>
            </a:r>
            <a:r>
              <a:rPr lang="en-US" dirty="0"/>
              <a:t>++)  </a:t>
            </a:r>
          </a:p>
          <a:p>
            <a:r>
              <a:rPr lang="en-US" dirty="0"/>
              <a:t>    push(str[</a:t>
            </a:r>
            <a:r>
              <a:rPr lang="en-US" dirty="0" err="1"/>
              <a:t>i</a:t>
            </a:r>
            <a:r>
              <a:rPr lang="en-US" dirty="0"/>
              <a:t>]);  </a:t>
            </a:r>
          </a:p>
          <a:p>
            <a:r>
              <a:rPr lang="en-US" dirty="0"/>
              <a:t>   for(</a:t>
            </a:r>
            <a:r>
              <a:rPr lang="en-US" dirty="0" err="1"/>
              <a:t>i</a:t>
            </a:r>
            <a:r>
              <a:rPr lang="en-US" dirty="0"/>
              <a:t>=0;i&lt;</a:t>
            </a:r>
            <a:r>
              <a:rPr lang="en-US" dirty="0" err="1"/>
              <a:t>len;i</a:t>
            </a:r>
            <a:r>
              <a:rPr lang="en-US" dirty="0"/>
              <a:t>++)  </a:t>
            </a:r>
          </a:p>
          <a:p>
            <a:r>
              <a:rPr lang="en-US" dirty="0"/>
              <a:t>    pop();</a:t>
            </a:r>
          </a:p>
          <a:p>
            <a:r>
              <a:rPr lang="en-US" dirty="0"/>
              <a:t>	return 0; </a:t>
            </a:r>
          </a:p>
          <a:p>
            <a:r>
              <a:rPr lang="en-US" dirty="0"/>
              <a:t>}</a:t>
            </a:r>
          </a:p>
        </p:txBody>
      </p:sp>
    </p:spTree>
    <p:extLst>
      <p:ext uri="{BB962C8B-B14F-4D97-AF65-F5344CB8AC3E}">
        <p14:creationId xmlns:p14="http://schemas.microsoft.com/office/powerpoint/2010/main" val="4255810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162F-CDA2-BDD7-FB06-4100C13760D8}"/>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Queue</a:t>
            </a:r>
            <a:endParaRPr lang="en-US" sz="3200" dirty="0"/>
          </a:p>
        </p:txBody>
      </p:sp>
      <p:sp>
        <p:nvSpPr>
          <p:cNvPr id="23555" name="Content Placeholder 2">
            <a:extLst>
              <a:ext uri="{FF2B5EF4-FFF2-40B4-BE49-F238E27FC236}">
                <a16:creationId xmlns:a16="http://schemas.microsoft.com/office/drawing/2014/main" id="{EC9CBFD6-E60C-6B5E-D0E2-5E0EA8F61E20}"/>
              </a:ext>
            </a:extLst>
          </p:cNvPr>
          <p:cNvSpPr>
            <a:spLocks noGrp="1"/>
          </p:cNvSpPr>
          <p:nvPr>
            <p:ph idx="1"/>
          </p:nvPr>
        </p:nvSpPr>
        <p:spPr>
          <a:xfrm>
            <a:off x="74428" y="715964"/>
            <a:ext cx="12117572" cy="6142037"/>
          </a:xfrm>
        </p:spPr>
        <p:txBody>
          <a:bodyPr>
            <a:normAutofit/>
          </a:bodyPr>
          <a:lstStyle/>
          <a:p>
            <a:pPr>
              <a:buFont typeface="Wingdings" panose="05000000000000000000" pitchFamily="2" charset="2"/>
              <a:buChar char="§"/>
            </a:pPr>
            <a:r>
              <a:rPr lang="en-US" altLang="en-US" sz="2000" b="1" dirty="0"/>
              <a:t>Queue</a:t>
            </a:r>
            <a:r>
              <a:rPr lang="en-US" altLang="en-US" sz="2000" dirty="0"/>
              <a:t> is a </a:t>
            </a:r>
            <a:r>
              <a:rPr lang="en-US" altLang="en-US" sz="2000" b="1" dirty="0"/>
              <a:t>Linear Data Structure </a:t>
            </a:r>
            <a:r>
              <a:rPr lang="en-US" altLang="en-US" sz="2000" dirty="0"/>
              <a:t>which  </a:t>
            </a:r>
            <a:r>
              <a:rPr lang="en-US" altLang="en-US" sz="2000" b="1" dirty="0"/>
              <a:t>stores and retrieves </a:t>
            </a:r>
            <a:r>
              <a:rPr lang="en-US" altLang="en-US" sz="2000" dirty="0"/>
              <a:t>the elements  by following  the principle</a:t>
            </a:r>
            <a:r>
              <a:rPr lang="en-IN" altLang="en-US" sz="2000" dirty="0"/>
              <a:t> </a:t>
            </a:r>
            <a:r>
              <a:rPr lang="en-IN" altLang="en-US" sz="2000" b="1" dirty="0">
                <a:solidFill>
                  <a:srgbClr val="FF0000"/>
                </a:solidFill>
              </a:rPr>
              <a:t>First-In First-Out (FIFO). </a:t>
            </a:r>
            <a:r>
              <a:rPr lang="en-US" altLang="en-US" sz="2000" b="1" dirty="0"/>
              <a:t>    FIFO </a:t>
            </a:r>
            <a:r>
              <a:rPr lang="en-US" altLang="en-US" sz="2000" dirty="0">
                <a:sym typeface="Wingdings" panose="05000000000000000000" pitchFamily="2" charset="2"/>
              </a:rPr>
              <a:t> </a:t>
            </a:r>
            <a:r>
              <a:rPr lang="en-US" altLang="en-US" sz="2000" dirty="0"/>
              <a:t>The  elements inserted first will be removed first.</a:t>
            </a:r>
            <a:endParaRPr lang="en-US" altLang="en-US" sz="2000" b="1" dirty="0"/>
          </a:p>
          <a:p>
            <a:pPr>
              <a:buFont typeface="Wingdings" panose="05000000000000000000" pitchFamily="2" charset="2"/>
              <a:buChar char="§"/>
            </a:pPr>
            <a:r>
              <a:rPr lang="en-IN" altLang="en-US" sz="2000" dirty="0"/>
              <a:t>Queue will have two ends, called as </a:t>
            </a:r>
            <a:r>
              <a:rPr lang="en-IN" altLang="en-US" sz="2000" b="1" dirty="0"/>
              <a:t>front-end  and rear-end</a:t>
            </a:r>
            <a:r>
              <a:rPr lang="en-IN" altLang="en-US" sz="2000" dirty="0"/>
              <a:t>.</a:t>
            </a:r>
            <a:endParaRPr lang="en-US" altLang="en-US" sz="2000" dirty="0"/>
          </a:p>
          <a:p>
            <a:pPr>
              <a:buFont typeface="Wingdings" panose="05000000000000000000" pitchFamily="2" charset="2"/>
              <a:buChar char="§"/>
            </a:pPr>
            <a:r>
              <a:rPr lang="en-IN" altLang="en-US" sz="2000" dirty="0"/>
              <a:t>Elements can be </a:t>
            </a:r>
            <a:r>
              <a:rPr lang="en-IN" altLang="en-US" sz="2000" b="1" dirty="0">
                <a:solidFill>
                  <a:srgbClr val="FF0000"/>
                </a:solidFill>
              </a:rPr>
              <a:t>added</a:t>
            </a:r>
            <a:r>
              <a:rPr lang="en-IN" altLang="en-US" sz="2000" dirty="0"/>
              <a:t> to queue at </a:t>
            </a:r>
            <a:r>
              <a:rPr lang="en-IN" altLang="en-US" sz="2000" b="1" dirty="0">
                <a:solidFill>
                  <a:srgbClr val="FF0000"/>
                </a:solidFill>
              </a:rPr>
              <a:t>rear</a:t>
            </a:r>
            <a:r>
              <a:rPr lang="en-IN" altLang="en-US" sz="2000" dirty="0">
                <a:solidFill>
                  <a:srgbClr val="FF0000"/>
                </a:solidFill>
              </a:rPr>
              <a:t> </a:t>
            </a:r>
            <a:r>
              <a:rPr lang="en-IN" altLang="en-US" sz="2000" dirty="0"/>
              <a:t>index and </a:t>
            </a:r>
            <a:r>
              <a:rPr lang="en-IN" altLang="en-US" sz="2000" b="1" dirty="0">
                <a:solidFill>
                  <a:srgbClr val="FF0000"/>
                </a:solidFill>
              </a:rPr>
              <a:t>removed</a:t>
            </a:r>
            <a:r>
              <a:rPr lang="en-IN" altLang="en-US" sz="2000" dirty="0">
                <a:solidFill>
                  <a:srgbClr val="FF0000"/>
                </a:solidFill>
              </a:rPr>
              <a:t> </a:t>
            </a:r>
            <a:r>
              <a:rPr lang="en-IN" altLang="en-US" sz="2000" dirty="0"/>
              <a:t>from the queue at the </a:t>
            </a:r>
            <a:r>
              <a:rPr lang="en-IN" altLang="en-US" sz="2000" b="1" dirty="0">
                <a:solidFill>
                  <a:srgbClr val="FF0000"/>
                </a:solidFill>
              </a:rPr>
              <a:t>front </a:t>
            </a:r>
            <a:r>
              <a:rPr lang="en-IN" altLang="en-US" sz="2000" dirty="0"/>
              <a:t>index</a:t>
            </a:r>
            <a:r>
              <a:rPr lang="en-IN" altLang="en-US" sz="2000" b="1" dirty="0"/>
              <a:t>.</a:t>
            </a:r>
          </a:p>
          <a:p>
            <a:endParaRPr lang="en-IN" altLang="en-US" sz="2000" b="1" dirty="0"/>
          </a:p>
          <a:p>
            <a:endParaRPr lang="en-IN" altLang="en-US" sz="2000" b="1" dirty="0"/>
          </a:p>
          <a:p>
            <a:endParaRPr lang="en-IN" altLang="en-US" sz="2000" b="1" dirty="0"/>
          </a:p>
          <a:p>
            <a:endParaRPr lang="en-IN" altLang="en-US" sz="2000" b="1" dirty="0"/>
          </a:p>
          <a:p>
            <a:endParaRPr lang="en-IN" altLang="en-US" sz="2000" b="1" dirty="0"/>
          </a:p>
          <a:p>
            <a:endParaRPr lang="en-IN" altLang="en-US" sz="2000" b="1" dirty="0"/>
          </a:p>
          <a:p>
            <a:pPr marL="0" indent="0">
              <a:buNone/>
            </a:pPr>
            <a:endParaRPr lang="en-US" altLang="en-US" sz="2000" dirty="0"/>
          </a:p>
        </p:txBody>
      </p:sp>
      <p:sp>
        <p:nvSpPr>
          <p:cNvPr id="23556" name="AutoShape 4" descr="Stack Push Operation">
            <a:extLst>
              <a:ext uri="{FF2B5EF4-FFF2-40B4-BE49-F238E27FC236}">
                <a16:creationId xmlns:a16="http://schemas.microsoft.com/office/drawing/2014/main" id="{4CDBC5FF-2264-C984-891E-D2142F2C4CF9}"/>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5" name="Picture 4">
            <a:extLst>
              <a:ext uri="{FF2B5EF4-FFF2-40B4-BE49-F238E27FC236}">
                <a16:creationId xmlns:a16="http://schemas.microsoft.com/office/drawing/2014/main" id="{7CB8B0FF-793B-727A-80EC-E2B1AEBC6B9A}"/>
              </a:ext>
            </a:extLst>
          </p:cNvPr>
          <p:cNvPicPr>
            <a:picLocks noChangeAspect="1"/>
          </p:cNvPicPr>
          <p:nvPr/>
        </p:nvPicPr>
        <p:blipFill>
          <a:blip r:embed="rId2"/>
          <a:stretch>
            <a:fillRect/>
          </a:stretch>
        </p:blipFill>
        <p:spPr>
          <a:xfrm>
            <a:off x="46450" y="2255265"/>
            <a:ext cx="7469665" cy="1952182"/>
          </a:xfrm>
          <a:prstGeom prst="rect">
            <a:avLst/>
          </a:prstGeom>
        </p:spPr>
      </p:pic>
      <p:sp>
        <p:nvSpPr>
          <p:cNvPr id="6" name="TextBox 5">
            <a:extLst>
              <a:ext uri="{FF2B5EF4-FFF2-40B4-BE49-F238E27FC236}">
                <a16:creationId xmlns:a16="http://schemas.microsoft.com/office/drawing/2014/main" id="{93A8B742-2BB4-90F1-A4AE-CA2E61DB8A6C}"/>
              </a:ext>
            </a:extLst>
          </p:cNvPr>
          <p:cNvSpPr txBox="1"/>
          <p:nvPr/>
        </p:nvSpPr>
        <p:spPr>
          <a:xfrm>
            <a:off x="2869741" y="2415055"/>
            <a:ext cx="598241" cy="369332"/>
          </a:xfrm>
          <a:prstGeom prst="rect">
            <a:avLst/>
          </a:prstGeom>
          <a:noFill/>
        </p:spPr>
        <p:txBody>
          <a:bodyPr wrap="none" rtlCol="0">
            <a:spAutoFit/>
          </a:bodyPr>
          <a:lstStyle/>
          <a:p>
            <a:r>
              <a:rPr lang="en-US" dirty="0"/>
              <a:t>Q[7]</a:t>
            </a:r>
          </a:p>
        </p:txBody>
      </p:sp>
      <p:pic>
        <p:nvPicPr>
          <p:cNvPr id="4" name="Picture 3">
            <a:extLst>
              <a:ext uri="{FF2B5EF4-FFF2-40B4-BE49-F238E27FC236}">
                <a16:creationId xmlns:a16="http://schemas.microsoft.com/office/drawing/2014/main" id="{C8E91E36-335C-BA48-FDDE-D9B103BEC554}"/>
              </a:ext>
            </a:extLst>
          </p:cNvPr>
          <p:cNvPicPr>
            <a:picLocks noChangeAspect="1"/>
          </p:cNvPicPr>
          <p:nvPr/>
        </p:nvPicPr>
        <p:blipFill>
          <a:blip r:embed="rId3"/>
          <a:stretch>
            <a:fillRect/>
          </a:stretch>
        </p:blipFill>
        <p:spPr>
          <a:xfrm>
            <a:off x="7553329" y="2946900"/>
            <a:ext cx="4219575" cy="2028825"/>
          </a:xfrm>
          <a:prstGeom prst="rect">
            <a:avLst/>
          </a:prstGeom>
        </p:spPr>
      </p:pic>
      <p:sp>
        <p:nvSpPr>
          <p:cNvPr id="8" name="TextBox 7">
            <a:extLst>
              <a:ext uri="{FF2B5EF4-FFF2-40B4-BE49-F238E27FC236}">
                <a16:creationId xmlns:a16="http://schemas.microsoft.com/office/drawing/2014/main" id="{8C8D88A6-2B01-7DF2-9061-037A9C2E9287}"/>
              </a:ext>
            </a:extLst>
          </p:cNvPr>
          <p:cNvSpPr txBox="1"/>
          <p:nvPr/>
        </p:nvSpPr>
        <p:spPr>
          <a:xfrm>
            <a:off x="7562565" y="4852810"/>
            <a:ext cx="4470995" cy="923330"/>
          </a:xfrm>
          <a:prstGeom prst="rect">
            <a:avLst/>
          </a:prstGeom>
          <a:noFill/>
        </p:spPr>
        <p:txBody>
          <a:bodyPr wrap="square">
            <a:spAutoFit/>
          </a:bodyPr>
          <a:lstStyle/>
          <a:p>
            <a:r>
              <a:rPr lang="en-IN" altLang="en-US" sz="1800" b="1" dirty="0">
                <a:solidFill>
                  <a:srgbClr val="FF0000"/>
                </a:solidFill>
              </a:rPr>
              <a:t>Empty Queue</a:t>
            </a:r>
          </a:p>
          <a:p>
            <a:pPr marL="285750" indent="-285750">
              <a:buFont typeface="Wingdings" panose="05000000000000000000" pitchFamily="2" charset="2"/>
              <a:buChar char="§"/>
            </a:pPr>
            <a:r>
              <a:rPr lang="en-IN" altLang="en-US" sz="1800" dirty="0"/>
              <a:t>At the initial stage of queue </a:t>
            </a:r>
            <a:r>
              <a:rPr lang="en-IN" altLang="en-US" sz="1800" b="1" dirty="0"/>
              <a:t>front=-1 </a:t>
            </a:r>
            <a:r>
              <a:rPr lang="en-IN" altLang="en-US" sz="1800" dirty="0"/>
              <a:t>and </a:t>
            </a:r>
            <a:r>
              <a:rPr lang="en-IN" altLang="en-US" sz="1800" b="1" dirty="0"/>
              <a:t>rear=-1</a:t>
            </a:r>
            <a:endParaRPr lang="en-US" altLang="en-US" sz="1800" dirty="0"/>
          </a:p>
        </p:txBody>
      </p:sp>
      <p:sp>
        <p:nvSpPr>
          <p:cNvPr id="10" name="TextBox 9">
            <a:extLst>
              <a:ext uri="{FF2B5EF4-FFF2-40B4-BE49-F238E27FC236}">
                <a16:creationId xmlns:a16="http://schemas.microsoft.com/office/drawing/2014/main" id="{D4EEC813-A0DD-B3C4-6B95-8CEAD39252B7}"/>
              </a:ext>
            </a:extLst>
          </p:cNvPr>
          <p:cNvSpPr txBox="1"/>
          <p:nvPr/>
        </p:nvSpPr>
        <p:spPr>
          <a:xfrm>
            <a:off x="419096" y="4329394"/>
            <a:ext cx="6097772" cy="646331"/>
          </a:xfrm>
          <a:prstGeom prst="rect">
            <a:avLst/>
          </a:prstGeom>
          <a:noFill/>
        </p:spPr>
        <p:txBody>
          <a:bodyPr wrap="square">
            <a:spAutoFit/>
          </a:bodyPr>
          <a:lstStyle/>
          <a:p>
            <a:pPr marL="285750" indent="-285750">
              <a:buFont typeface="Wingdings" panose="05000000000000000000" pitchFamily="2" charset="2"/>
              <a:buChar char="§"/>
            </a:pPr>
            <a:r>
              <a:rPr lang="en-IN" altLang="en-US" sz="1800" dirty="0"/>
              <a:t>A </a:t>
            </a:r>
            <a:r>
              <a:rPr lang="en-IN" altLang="en-US" sz="1800" b="1" dirty="0">
                <a:solidFill>
                  <a:srgbClr val="FF0000"/>
                </a:solidFill>
              </a:rPr>
              <a:t>full queue </a:t>
            </a:r>
            <a:r>
              <a:rPr lang="en-US" altLang="en-US" sz="1800" dirty="0"/>
              <a:t>full when rear is at last array position i.e. </a:t>
            </a:r>
            <a:r>
              <a:rPr lang="en-US" altLang="en-US" sz="1800" b="1" dirty="0"/>
              <a:t>(MAXSIZE -1)</a:t>
            </a:r>
            <a:endParaRPr lang="en-IN" altLang="en-US" sz="1800" b="1" dirty="0"/>
          </a:p>
        </p:txBody>
      </p:sp>
      <p:pic>
        <p:nvPicPr>
          <p:cNvPr id="12" name="Picture 11">
            <a:extLst>
              <a:ext uri="{FF2B5EF4-FFF2-40B4-BE49-F238E27FC236}">
                <a16:creationId xmlns:a16="http://schemas.microsoft.com/office/drawing/2014/main" id="{EF78F3F5-F589-2C50-2713-E65F05CAB263}"/>
              </a:ext>
            </a:extLst>
          </p:cNvPr>
          <p:cNvPicPr>
            <a:picLocks noChangeAspect="1"/>
          </p:cNvPicPr>
          <p:nvPr/>
        </p:nvPicPr>
        <p:blipFill>
          <a:blip r:embed="rId4"/>
          <a:stretch>
            <a:fillRect/>
          </a:stretch>
        </p:blipFill>
        <p:spPr>
          <a:xfrm>
            <a:off x="2216519" y="4763073"/>
            <a:ext cx="3916695" cy="18957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B5CB-03F7-7CB6-0999-EBFC15AE16CE}"/>
              </a:ext>
            </a:extLst>
          </p:cNvPr>
          <p:cNvSpPr>
            <a:spLocks noGrp="1"/>
          </p:cNvSpPr>
          <p:nvPr>
            <p:ph type="title"/>
          </p:nvPr>
        </p:nvSpPr>
        <p:spPr>
          <a:xfrm>
            <a:off x="0" y="1"/>
            <a:ext cx="12110484" cy="715963"/>
          </a:xfrm>
          <a:solidFill>
            <a:schemeClr val="accent4">
              <a:lumMod val="20000"/>
              <a:lumOff val="80000"/>
            </a:schemeClr>
          </a:solidFill>
        </p:spPr>
        <p:txBody>
          <a:bodyPr rtlCol="0">
            <a:noAutofit/>
          </a:bodyPr>
          <a:lstStyle/>
          <a:p>
            <a:pPr algn="ctr">
              <a:defRPr/>
            </a:pPr>
            <a:r>
              <a:rPr lang="en-US" sz="3200" b="1" u="sng" dirty="0"/>
              <a:t>Queue</a:t>
            </a:r>
            <a:endParaRPr lang="en-US" sz="3200" dirty="0"/>
          </a:p>
        </p:txBody>
      </p:sp>
      <p:sp>
        <p:nvSpPr>
          <p:cNvPr id="24579" name="AutoShape 4" descr="Stack Push Operation">
            <a:extLst>
              <a:ext uri="{FF2B5EF4-FFF2-40B4-BE49-F238E27FC236}">
                <a16:creationId xmlns:a16="http://schemas.microsoft.com/office/drawing/2014/main" id="{2FEB9200-1F03-9979-E34F-D7C51893B1D2}"/>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4580" name="Picture 5">
            <a:extLst>
              <a:ext uri="{FF2B5EF4-FFF2-40B4-BE49-F238E27FC236}">
                <a16:creationId xmlns:a16="http://schemas.microsoft.com/office/drawing/2014/main" id="{D4117A61-1DF3-403A-676C-6082BF0AB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93" y="990601"/>
            <a:ext cx="39243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AutoShape 6" descr="What are some real-world applications of a queue data structure? - Quora">
            <a:extLst>
              <a:ext uri="{FF2B5EF4-FFF2-40B4-BE49-F238E27FC236}">
                <a16:creationId xmlns:a16="http://schemas.microsoft.com/office/drawing/2014/main" id="{50585035-1BE5-DC48-6DB1-D0108F4AB4D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24582" name="AutoShape 8" descr="What are some real-world applications of a queue data structure? - Quora">
            <a:extLst>
              <a:ext uri="{FF2B5EF4-FFF2-40B4-BE49-F238E27FC236}">
                <a16:creationId xmlns:a16="http://schemas.microsoft.com/office/drawing/2014/main" id="{69682EC5-E7BE-9DB5-5481-E8F152116530}"/>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24583" name="AutoShape 10" descr="What are some real-world applications of a queue data structure? - Quora">
            <a:extLst>
              <a:ext uri="{FF2B5EF4-FFF2-40B4-BE49-F238E27FC236}">
                <a16:creationId xmlns:a16="http://schemas.microsoft.com/office/drawing/2014/main" id="{051B5D19-2BFF-9E93-FA5C-164ED3E91F0B}"/>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4584" name="Picture 11">
            <a:extLst>
              <a:ext uri="{FF2B5EF4-FFF2-40B4-BE49-F238E27FC236}">
                <a16:creationId xmlns:a16="http://schemas.microsoft.com/office/drawing/2014/main" id="{117D4BCE-D551-A964-1E21-6102D572A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197" y="952502"/>
            <a:ext cx="40290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2">
            <a:extLst>
              <a:ext uri="{FF2B5EF4-FFF2-40B4-BE49-F238E27FC236}">
                <a16:creationId xmlns:a16="http://schemas.microsoft.com/office/drawing/2014/main" id="{3343BF62-CAC4-D660-3701-040B2D941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949" y="3857623"/>
            <a:ext cx="38862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DE21-E06A-3768-2782-85F5E9FC8398}"/>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5603" name="Content Placeholder 2">
            <a:extLst>
              <a:ext uri="{FF2B5EF4-FFF2-40B4-BE49-F238E27FC236}">
                <a16:creationId xmlns:a16="http://schemas.microsoft.com/office/drawing/2014/main" id="{0AD54AEF-2182-065F-F14D-CF2FDD42D7C6}"/>
              </a:ext>
            </a:extLst>
          </p:cNvPr>
          <p:cNvSpPr>
            <a:spLocks noGrp="1"/>
          </p:cNvSpPr>
          <p:nvPr>
            <p:ph idx="1"/>
          </p:nvPr>
        </p:nvSpPr>
        <p:spPr>
          <a:xfrm>
            <a:off x="216195" y="860428"/>
            <a:ext cx="11309497" cy="6142037"/>
          </a:xfrm>
        </p:spPr>
        <p:txBody>
          <a:bodyPr/>
          <a:lstStyle/>
          <a:p>
            <a:pPr>
              <a:buFont typeface="Arial" panose="020B0604020202020204" pitchFamily="34" charset="0"/>
              <a:buNone/>
            </a:pPr>
            <a:r>
              <a:rPr lang="en-IN" altLang="en-US" dirty="0"/>
              <a:t>Basic operations :</a:t>
            </a:r>
            <a:endParaRPr lang="en-US" altLang="en-US" dirty="0">
              <a:solidFill>
                <a:srgbClr val="FF0000"/>
              </a:solidFill>
            </a:endParaRPr>
          </a:p>
          <a:p>
            <a:pPr>
              <a:buFont typeface="Arial" panose="020B0604020202020204" pitchFamily="34" charset="0"/>
              <a:buNone/>
            </a:pPr>
            <a:r>
              <a:rPr lang="en-US" altLang="en-US" sz="2400" b="1" dirty="0">
                <a:solidFill>
                  <a:srgbClr val="FF0000"/>
                </a:solidFill>
              </a:rPr>
              <a:t>enqueue</a:t>
            </a:r>
            <a:r>
              <a:rPr lang="en-US" altLang="en-US" sz="2400" dirty="0">
                <a:solidFill>
                  <a:srgbClr val="FF0000"/>
                </a:solidFill>
              </a:rPr>
              <a:t>()- </a:t>
            </a:r>
            <a:r>
              <a:rPr lang="en-US" altLang="en-US" sz="2000" dirty="0"/>
              <a:t>An element can be </a:t>
            </a:r>
            <a:r>
              <a:rPr lang="en-US" altLang="en-US" sz="2000" b="1" dirty="0"/>
              <a:t>inserted into queue </a:t>
            </a:r>
            <a:r>
              <a:rPr lang="en-US" altLang="en-US" sz="2000" dirty="0"/>
              <a:t>using </a:t>
            </a:r>
            <a:r>
              <a:rPr lang="en-US" altLang="en-US" sz="2000" b="1" dirty="0"/>
              <a:t>enqueue() </a:t>
            </a:r>
            <a:r>
              <a:rPr lang="en-US" altLang="en-US" sz="2000" dirty="0"/>
              <a:t>operation.                                           </a:t>
            </a:r>
            <a:endParaRPr lang="en-US" altLang="en-US" sz="1400" dirty="0"/>
          </a:p>
          <a:p>
            <a:pPr>
              <a:buFont typeface="Arial" panose="020B0604020202020204" pitchFamily="34" charset="0"/>
              <a:buNone/>
            </a:pPr>
            <a:r>
              <a:rPr lang="en-US" altLang="en-US" sz="2400" b="1" dirty="0">
                <a:solidFill>
                  <a:srgbClr val="FF0000"/>
                </a:solidFill>
              </a:rPr>
              <a:t>dequeue() </a:t>
            </a:r>
            <a:r>
              <a:rPr lang="en-US" altLang="en-US" sz="2000" b="1" dirty="0">
                <a:solidFill>
                  <a:srgbClr val="FF0000"/>
                </a:solidFill>
              </a:rPr>
              <a:t>- </a:t>
            </a:r>
            <a:r>
              <a:rPr lang="en-US" altLang="en-US" sz="2000" dirty="0"/>
              <a:t>An element is </a:t>
            </a:r>
            <a:r>
              <a:rPr lang="en-US" altLang="en-US" sz="2000" b="1" dirty="0"/>
              <a:t>removed from queue </a:t>
            </a:r>
            <a:r>
              <a:rPr lang="en-US" altLang="en-US" sz="2000" dirty="0"/>
              <a:t>using </a:t>
            </a:r>
            <a:r>
              <a:rPr lang="en-US" altLang="en-US" sz="2000" b="1" dirty="0"/>
              <a:t>dequeue() </a:t>
            </a:r>
            <a:r>
              <a:rPr lang="en-US" altLang="en-US" sz="2000" dirty="0"/>
              <a:t>operation. </a:t>
            </a:r>
            <a:endParaRPr lang="en-US" altLang="en-US" sz="1800" dirty="0"/>
          </a:p>
          <a:p>
            <a:pPr>
              <a:buFont typeface="Arial" panose="020B0604020202020204" pitchFamily="34" charset="0"/>
              <a:buNone/>
            </a:pPr>
            <a:endParaRPr lang="en-IN" altLang="en-US" sz="2000" dirty="0"/>
          </a:p>
          <a:p>
            <a:endParaRPr lang="en-IN" altLang="en-US" sz="2000" dirty="0"/>
          </a:p>
          <a:p>
            <a:endParaRPr lang="en-IN" altLang="en-US" sz="2000" dirty="0"/>
          </a:p>
          <a:p>
            <a:endParaRPr lang="en-IN" altLang="en-US" sz="2000" dirty="0"/>
          </a:p>
          <a:p>
            <a:endParaRPr lang="en-IN" altLang="en-US" sz="2000" dirty="0"/>
          </a:p>
          <a:p>
            <a:endParaRPr lang="en-IN" altLang="en-US" sz="2000" dirty="0"/>
          </a:p>
          <a:p>
            <a:pPr>
              <a:buFont typeface="Arial" panose="020B0604020202020204" pitchFamily="34" charset="0"/>
              <a:buNone/>
            </a:pPr>
            <a:r>
              <a:rPr lang="en-US" altLang="en-US" sz="2000" b="1" dirty="0"/>
              <a:t>Other Operations:</a:t>
            </a:r>
          </a:p>
          <a:p>
            <a:r>
              <a:rPr lang="en-US" altLang="en-US" sz="2000" b="1" dirty="0" err="1">
                <a:solidFill>
                  <a:srgbClr val="FF0000"/>
                </a:solidFill>
              </a:rPr>
              <a:t>isEmpty</a:t>
            </a:r>
            <a:r>
              <a:rPr lang="en-US" altLang="en-US" sz="2000" b="1" dirty="0">
                <a:solidFill>
                  <a:srgbClr val="FF0000"/>
                </a:solidFill>
              </a:rPr>
              <a:t>():</a:t>
            </a:r>
            <a:r>
              <a:rPr lang="en-US" altLang="en-US" sz="2000" dirty="0">
                <a:solidFill>
                  <a:srgbClr val="FF0000"/>
                </a:solidFill>
              </a:rPr>
              <a:t> </a:t>
            </a:r>
            <a:r>
              <a:rPr lang="en-US" altLang="en-US" sz="2000" dirty="0"/>
              <a:t>The </a:t>
            </a:r>
            <a:r>
              <a:rPr lang="en-US" altLang="en-US" sz="2000" dirty="0" err="1"/>
              <a:t>isEmpty</a:t>
            </a:r>
            <a:r>
              <a:rPr lang="en-US" altLang="en-US" sz="2000" dirty="0"/>
              <a:t>() function is used to check if the </a:t>
            </a:r>
            <a:r>
              <a:rPr lang="en-US" altLang="en-US" sz="2000" dirty="0">
                <a:solidFill>
                  <a:srgbClr val="FF0000"/>
                </a:solidFill>
              </a:rPr>
              <a:t>Queue is empty or not.</a:t>
            </a:r>
          </a:p>
          <a:p>
            <a:r>
              <a:rPr lang="en-US" altLang="en-US" sz="2000" b="1" dirty="0" err="1">
                <a:solidFill>
                  <a:srgbClr val="FF0000"/>
                </a:solidFill>
              </a:rPr>
              <a:t>isFull</a:t>
            </a:r>
            <a:r>
              <a:rPr lang="en-US" altLang="en-US" sz="2000" b="1" dirty="0">
                <a:solidFill>
                  <a:srgbClr val="FF0000"/>
                </a:solidFill>
              </a:rPr>
              <a:t>():</a:t>
            </a:r>
            <a:r>
              <a:rPr lang="en-US" altLang="en-US" sz="2000" dirty="0">
                <a:solidFill>
                  <a:srgbClr val="FF0000"/>
                </a:solidFill>
              </a:rPr>
              <a:t> </a:t>
            </a:r>
            <a:r>
              <a:rPr lang="en-US" altLang="en-US" sz="2000" dirty="0"/>
              <a:t>The </a:t>
            </a:r>
            <a:r>
              <a:rPr lang="en-US" altLang="en-US" sz="2000" dirty="0" err="1"/>
              <a:t>isFull</a:t>
            </a:r>
            <a:r>
              <a:rPr lang="en-US" altLang="en-US" sz="2000" dirty="0"/>
              <a:t>() function is used to check if the </a:t>
            </a:r>
            <a:r>
              <a:rPr lang="en-US" altLang="en-US" sz="2000" dirty="0">
                <a:solidFill>
                  <a:srgbClr val="FF0000"/>
                </a:solidFill>
              </a:rPr>
              <a:t>Queue is full or not.</a:t>
            </a:r>
          </a:p>
          <a:p>
            <a:r>
              <a:rPr lang="en-US" altLang="en-US" sz="2000" b="1" dirty="0">
                <a:solidFill>
                  <a:srgbClr val="FF0000"/>
                </a:solidFill>
              </a:rPr>
              <a:t>peek() </a:t>
            </a:r>
            <a:r>
              <a:rPr lang="en-US" altLang="en-US" sz="2000" dirty="0"/>
              <a:t>- This function helps to </a:t>
            </a:r>
            <a:r>
              <a:rPr lang="en-US" altLang="en-US" sz="2000" b="1" dirty="0"/>
              <a:t>see the data at the front of the queue</a:t>
            </a:r>
          </a:p>
          <a:p>
            <a:endParaRPr lang="en-US" altLang="en-US" sz="2000" dirty="0">
              <a:solidFill>
                <a:srgbClr val="FF0000"/>
              </a:solidFill>
            </a:endParaRPr>
          </a:p>
          <a:p>
            <a:endParaRPr lang="en-US" altLang="en-US" sz="2000" dirty="0"/>
          </a:p>
          <a:p>
            <a:pPr lvl="2">
              <a:buFont typeface="Arial" panose="020B0604020202020204" pitchFamily="34" charset="0"/>
              <a:buNone/>
            </a:pPr>
            <a:endParaRPr lang="en-US" altLang="en-US" sz="2000" b="1" dirty="0"/>
          </a:p>
          <a:p>
            <a:endParaRPr lang="en-US" altLang="en-US" sz="2000" dirty="0"/>
          </a:p>
        </p:txBody>
      </p:sp>
      <p:sp>
        <p:nvSpPr>
          <p:cNvPr id="25604" name="AutoShape 4" descr="Stack Push Operation">
            <a:extLst>
              <a:ext uri="{FF2B5EF4-FFF2-40B4-BE49-F238E27FC236}">
                <a16:creationId xmlns:a16="http://schemas.microsoft.com/office/drawing/2014/main" id="{E1AE0175-F9DC-C099-21A2-3D6373B9926C}"/>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5605" name="Picture 6">
            <a:extLst>
              <a:ext uri="{FF2B5EF4-FFF2-40B4-BE49-F238E27FC236}">
                <a16:creationId xmlns:a16="http://schemas.microsoft.com/office/drawing/2014/main" id="{64376DB0-A409-D3B6-17A6-3CEA7D73B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228" y="2385237"/>
            <a:ext cx="59324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A20D-C258-987A-7867-9BCFC3F0138F}"/>
              </a:ext>
            </a:extLst>
          </p:cNvPr>
          <p:cNvSpPr>
            <a:spLocks noGrp="1"/>
          </p:cNvSpPr>
          <p:nvPr>
            <p:ph type="title"/>
          </p:nvPr>
        </p:nvSpPr>
        <p:spPr>
          <a:xfrm>
            <a:off x="95692" y="1"/>
            <a:ext cx="12096307"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6627" name="Content Placeholder 2">
            <a:extLst>
              <a:ext uri="{FF2B5EF4-FFF2-40B4-BE49-F238E27FC236}">
                <a16:creationId xmlns:a16="http://schemas.microsoft.com/office/drawing/2014/main" id="{41B91ADD-70B1-17E0-C69F-70C530FEB561}"/>
              </a:ext>
            </a:extLst>
          </p:cNvPr>
          <p:cNvSpPr>
            <a:spLocks noGrp="1"/>
          </p:cNvSpPr>
          <p:nvPr>
            <p:ph idx="1"/>
          </p:nvPr>
        </p:nvSpPr>
        <p:spPr>
          <a:xfrm>
            <a:off x="95692" y="715964"/>
            <a:ext cx="12096307" cy="6142037"/>
          </a:xfrm>
        </p:spPr>
        <p:txBody>
          <a:bodyPr/>
          <a:lstStyle/>
          <a:p>
            <a:pPr>
              <a:buFont typeface="Arial" panose="020B0604020202020204" pitchFamily="34" charset="0"/>
              <a:buNone/>
            </a:pPr>
            <a:r>
              <a:rPr lang="en-US" altLang="en-US" sz="2400" b="1" dirty="0">
                <a:solidFill>
                  <a:srgbClr val="FF0000"/>
                </a:solidFill>
              </a:rPr>
              <a:t>Enqueue</a:t>
            </a:r>
            <a:r>
              <a:rPr lang="en-US" altLang="en-US" sz="2400" dirty="0">
                <a:solidFill>
                  <a:srgbClr val="FF0000"/>
                </a:solidFill>
              </a:rPr>
              <a:t>() - ALGORITHM</a:t>
            </a:r>
            <a:endParaRPr lang="en-US" altLang="en-US" sz="1800" dirty="0"/>
          </a:p>
          <a:p>
            <a:pPr lvl="2"/>
            <a:r>
              <a:rPr lang="en-US" altLang="en-US" sz="2000" b="1" dirty="0"/>
              <a:t>When rear points to  MAXSIZE, queue is full</a:t>
            </a:r>
            <a:r>
              <a:rPr lang="en-US" altLang="en-US" sz="2000" dirty="0"/>
              <a:t>, then it is said to be an </a:t>
            </a:r>
            <a:r>
              <a:rPr lang="en-US" altLang="en-US" sz="2000" b="1" dirty="0"/>
              <a:t>OVERFLOW CONDITION</a:t>
            </a:r>
          </a:p>
          <a:p>
            <a:pPr>
              <a:buFont typeface="Arial" panose="020B0604020202020204" pitchFamily="34" charset="0"/>
              <a:buNone/>
            </a:pPr>
            <a:endParaRPr lang="en-US" altLang="en-US" sz="2000" b="1" dirty="0"/>
          </a:p>
          <a:p>
            <a:pPr>
              <a:buFont typeface="Arial" panose="020B0604020202020204" pitchFamily="34" charset="0"/>
              <a:buNone/>
            </a:pPr>
            <a:r>
              <a:rPr lang="en-US" altLang="en-US" sz="2000" b="1" dirty="0"/>
              <a:t>STEPS:</a:t>
            </a:r>
          </a:p>
          <a:p>
            <a:pPr>
              <a:buFont typeface="Arial" panose="020B0604020202020204" pitchFamily="34" charset="0"/>
              <a:buNone/>
            </a:pPr>
            <a:r>
              <a:rPr lang="en-US" altLang="en-US" sz="2000" b="1" dirty="0"/>
              <a:t>Step 1</a:t>
            </a:r>
            <a:r>
              <a:rPr lang="en-US" altLang="en-US" sz="2000" dirty="0"/>
              <a:t> </a:t>
            </a:r>
            <a:r>
              <a:rPr lang="en-US" altLang="en-US" sz="2000" b="1" dirty="0">
                <a:solidFill>
                  <a:srgbClr val="FF0000"/>
                </a:solidFill>
              </a:rPr>
              <a:t>− Check if the QUEUE IS FULL.</a:t>
            </a:r>
          </a:p>
          <a:p>
            <a:pPr>
              <a:buFont typeface="Arial" panose="020B0604020202020204" pitchFamily="34" charset="0"/>
              <a:buNone/>
            </a:pPr>
            <a:r>
              <a:rPr lang="en-US" altLang="en-US" sz="2000" dirty="0"/>
              <a:t>	            </a:t>
            </a:r>
            <a:r>
              <a:rPr lang="en-US" altLang="en-US" sz="2000" b="1" dirty="0">
                <a:solidFill>
                  <a:srgbClr val="3333FF"/>
                </a:solidFill>
              </a:rPr>
              <a:t>if(rear==MAXSIZE-1)</a:t>
            </a:r>
          </a:p>
          <a:p>
            <a:pPr>
              <a:buFont typeface="Arial" panose="020B0604020202020204" pitchFamily="34" charset="0"/>
              <a:buNone/>
            </a:pPr>
            <a:r>
              <a:rPr lang="en-US" altLang="en-US" sz="2000" b="1" dirty="0"/>
              <a:t>                     print “queue is full”;</a:t>
            </a:r>
          </a:p>
          <a:p>
            <a:pPr>
              <a:buFont typeface="Arial" panose="020B0604020202020204" pitchFamily="34" charset="0"/>
              <a:buNone/>
            </a:pPr>
            <a:r>
              <a:rPr lang="en-US" altLang="en-US" sz="2000" b="1" dirty="0"/>
              <a:t>Step 2</a:t>
            </a:r>
            <a:r>
              <a:rPr lang="en-US" altLang="en-US" sz="2000" dirty="0"/>
              <a:t> − If the </a:t>
            </a:r>
            <a:r>
              <a:rPr lang="en-US" altLang="en-US" sz="2000" b="1" dirty="0">
                <a:solidFill>
                  <a:srgbClr val="FF0000"/>
                </a:solidFill>
              </a:rPr>
              <a:t>QUEUE IS NOT FULL, </a:t>
            </a:r>
            <a:r>
              <a:rPr lang="en-US" altLang="en-US" sz="2000" dirty="0"/>
              <a:t>increment </a:t>
            </a:r>
            <a:r>
              <a:rPr lang="en-US" altLang="en-US" sz="2000" b="1" dirty="0"/>
              <a:t>rear</a:t>
            </a:r>
            <a:r>
              <a:rPr lang="en-US" altLang="en-US" sz="2000" dirty="0"/>
              <a:t> </a:t>
            </a:r>
          </a:p>
          <a:p>
            <a:pPr>
              <a:buFont typeface="Arial" panose="020B0604020202020204" pitchFamily="34" charset="0"/>
              <a:buNone/>
            </a:pPr>
            <a:r>
              <a:rPr lang="en-US" altLang="en-US" sz="2000" dirty="0">
                <a:solidFill>
                  <a:srgbClr val="3333FF"/>
                </a:solidFill>
              </a:rPr>
              <a:t>                       </a:t>
            </a:r>
            <a:r>
              <a:rPr lang="en-US" altLang="en-US" sz="2000" b="1" dirty="0">
                <a:solidFill>
                  <a:srgbClr val="3333FF"/>
                </a:solidFill>
              </a:rPr>
              <a:t>rear=rear+1;</a:t>
            </a:r>
          </a:p>
          <a:p>
            <a:pPr>
              <a:buFont typeface="Arial" panose="020B0604020202020204" pitchFamily="34" charset="0"/>
              <a:buNone/>
            </a:pPr>
            <a:r>
              <a:rPr lang="en-US" altLang="en-US" sz="2000" b="1" dirty="0"/>
              <a:t>Step 4</a:t>
            </a:r>
            <a:r>
              <a:rPr lang="en-US" altLang="en-US" sz="2000" dirty="0"/>
              <a:t> − </a:t>
            </a:r>
            <a:r>
              <a:rPr lang="en-US" altLang="en-US" sz="2000" b="1" dirty="0"/>
              <a:t>Add data element </a:t>
            </a:r>
            <a:r>
              <a:rPr lang="en-US" altLang="en-US" sz="2000" dirty="0"/>
              <a:t>to the queue at rear</a:t>
            </a:r>
          </a:p>
          <a:p>
            <a:pPr>
              <a:buFont typeface="Arial" panose="020B0604020202020204" pitchFamily="34" charset="0"/>
              <a:buNone/>
            </a:pPr>
            <a:r>
              <a:rPr lang="en-US" altLang="en-US" sz="2000" dirty="0"/>
              <a:t>                   </a:t>
            </a:r>
            <a:r>
              <a:rPr lang="en-US" altLang="en-US" sz="2000" b="1" dirty="0">
                <a:solidFill>
                  <a:srgbClr val="3333FF"/>
                </a:solidFill>
              </a:rPr>
              <a:t>queue[rear]=item;</a:t>
            </a:r>
          </a:p>
          <a:p>
            <a:pPr>
              <a:buFont typeface="Arial" panose="020B0604020202020204" pitchFamily="34" charset="0"/>
              <a:buNone/>
            </a:pPr>
            <a:r>
              <a:rPr lang="en-US" altLang="en-US" sz="2000" b="1" dirty="0"/>
              <a:t>Step 5</a:t>
            </a:r>
            <a:r>
              <a:rPr lang="en-US" altLang="en-US" sz="2000" dirty="0"/>
              <a:t> − return success.</a:t>
            </a:r>
          </a:p>
          <a:p>
            <a:endParaRPr lang="en-US" altLang="en-US" sz="2000" dirty="0"/>
          </a:p>
        </p:txBody>
      </p:sp>
      <p:sp>
        <p:nvSpPr>
          <p:cNvPr id="26628" name="AutoShape 4" descr="Stack Push Operation">
            <a:extLst>
              <a:ext uri="{FF2B5EF4-FFF2-40B4-BE49-F238E27FC236}">
                <a16:creationId xmlns:a16="http://schemas.microsoft.com/office/drawing/2014/main" id="{9788A0AB-62C4-C597-7482-617707DD737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7021-0CFE-2B34-4D47-1E8B79F80B88}"/>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26627" name="Content Placeholder 2">
            <a:extLst>
              <a:ext uri="{FF2B5EF4-FFF2-40B4-BE49-F238E27FC236}">
                <a16:creationId xmlns:a16="http://schemas.microsoft.com/office/drawing/2014/main" id="{039D53E0-2382-2AFF-6B86-052AB88DBA81}"/>
              </a:ext>
            </a:extLst>
          </p:cNvPr>
          <p:cNvSpPr>
            <a:spLocks noGrp="1"/>
          </p:cNvSpPr>
          <p:nvPr>
            <p:ph idx="1"/>
          </p:nvPr>
        </p:nvSpPr>
        <p:spPr>
          <a:xfrm>
            <a:off x="85059" y="715964"/>
            <a:ext cx="12014791" cy="6142037"/>
          </a:xfrm>
          <a:solidFill>
            <a:schemeClr val="accent3">
              <a:lumMod val="20000"/>
              <a:lumOff val="80000"/>
            </a:schemeClr>
          </a:solidFill>
        </p:spPr>
        <p:txBody>
          <a:bodyPr/>
          <a:lstStyle/>
          <a:p>
            <a:pPr lvl="1">
              <a:buFont typeface="Arial" charset="0"/>
              <a:buNone/>
              <a:defRPr/>
            </a:pPr>
            <a:r>
              <a:rPr lang="en-US" sz="1900" b="1" dirty="0">
                <a:solidFill>
                  <a:srgbClr val="3333FF"/>
                </a:solidFill>
              </a:rPr>
              <a:t>//implementation of enqueue()</a:t>
            </a:r>
          </a:p>
          <a:p>
            <a:pPr lvl="1">
              <a:buFont typeface="Arial" charset="0"/>
              <a:buNone/>
              <a:defRPr/>
            </a:pPr>
            <a:r>
              <a:rPr lang="en-US" sz="1900" b="1" dirty="0">
                <a:solidFill>
                  <a:srgbClr val="C00000"/>
                </a:solidFill>
              </a:rPr>
              <a:t>void enqueue(int item</a:t>
            </a:r>
            <a:r>
              <a:rPr lang="en-US" sz="1900" dirty="0">
                <a:solidFill>
                  <a:srgbClr val="C00000"/>
                </a:solidFill>
              </a:rPr>
              <a:t>)</a:t>
            </a:r>
          </a:p>
          <a:p>
            <a:pPr lvl="1">
              <a:buFont typeface="Arial" charset="0"/>
              <a:buNone/>
              <a:defRPr/>
            </a:pPr>
            <a:r>
              <a:rPr lang="en-US" sz="1900" dirty="0"/>
              <a:t>   {</a:t>
            </a:r>
          </a:p>
          <a:p>
            <a:pPr lvl="1">
              <a:buFont typeface="Arial" charset="0"/>
              <a:buNone/>
              <a:defRPr/>
            </a:pPr>
            <a:r>
              <a:rPr lang="en-US" sz="1900" dirty="0">
                <a:solidFill>
                  <a:srgbClr val="FF0000"/>
                </a:solidFill>
              </a:rPr>
              <a:t>      </a:t>
            </a:r>
            <a:r>
              <a:rPr lang="en-US" sz="1900" b="1" dirty="0">
                <a:solidFill>
                  <a:srgbClr val="FF0000"/>
                </a:solidFill>
              </a:rPr>
              <a:t>if(rear==MAXSIZE-1)    </a:t>
            </a:r>
            <a:r>
              <a:rPr lang="en-US" sz="1900" dirty="0">
                <a:solidFill>
                  <a:srgbClr val="3333FF"/>
                </a:solidFill>
              </a:rPr>
              <a:t>//check for overflow</a:t>
            </a:r>
          </a:p>
          <a:p>
            <a:pPr lvl="1">
              <a:buFont typeface="Arial" charset="0"/>
              <a:buNone/>
              <a:defRPr/>
            </a:pPr>
            <a:r>
              <a:rPr lang="en-US" sz="1900" dirty="0"/>
              <a:t>      {</a:t>
            </a:r>
          </a:p>
          <a:p>
            <a:pPr lvl="1">
              <a:buFont typeface="Arial" charset="0"/>
              <a:buNone/>
              <a:defRPr/>
            </a:pPr>
            <a:r>
              <a:rPr lang="en-US" sz="1900" dirty="0"/>
              <a:t>        printf(“queue is full \n”);</a:t>
            </a:r>
          </a:p>
          <a:p>
            <a:pPr lvl="1">
              <a:buFont typeface="Arial" charset="0"/>
              <a:buNone/>
              <a:defRPr/>
            </a:pPr>
            <a:r>
              <a:rPr lang="en-US" sz="1900" dirty="0"/>
              <a:t>      }</a:t>
            </a:r>
          </a:p>
          <a:p>
            <a:pPr lvl="1">
              <a:buFont typeface="Arial" charset="0"/>
              <a:buNone/>
              <a:defRPr/>
            </a:pPr>
            <a:r>
              <a:rPr lang="en-US" sz="1900" dirty="0"/>
              <a:t>   else</a:t>
            </a:r>
          </a:p>
          <a:p>
            <a:pPr lvl="1">
              <a:buFont typeface="Arial" charset="0"/>
              <a:buNone/>
              <a:defRPr/>
            </a:pPr>
            <a:r>
              <a:rPr lang="en-US" sz="1900" dirty="0"/>
              <a:t>     {</a:t>
            </a:r>
          </a:p>
          <a:p>
            <a:pPr lvl="1">
              <a:spcBef>
                <a:spcPts val="200"/>
              </a:spcBef>
              <a:buNone/>
              <a:defRPr/>
            </a:pPr>
            <a:r>
              <a:rPr lang="en-US" sz="1900" b="1" dirty="0">
                <a:solidFill>
                  <a:srgbClr val="C00000"/>
                </a:solidFill>
              </a:rPr>
              <a:t>       if(front==-1) </a:t>
            </a:r>
            <a:r>
              <a:rPr lang="en-US" sz="1900" b="1" dirty="0"/>
              <a:t>//if  empty stack increment front</a:t>
            </a:r>
          </a:p>
          <a:p>
            <a:pPr lvl="1">
              <a:spcBef>
                <a:spcPts val="200"/>
              </a:spcBef>
              <a:buNone/>
              <a:defRPr/>
            </a:pPr>
            <a:r>
              <a:rPr lang="en-US" sz="1900" dirty="0"/>
              <a:t>         {</a:t>
            </a:r>
          </a:p>
          <a:p>
            <a:pPr lvl="1">
              <a:spcBef>
                <a:spcPts val="200"/>
              </a:spcBef>
              <a:buNone/>
              <a:defRPr/>
            </a:pPr>
            <a:r>
              <a:rPr lang="en-US" sz="1900" dirty="0"/>
              <a:t>          </a:t>
            </a:r>
            <a:r>
              <a:rPr lang="en-US" sz="1900" b="1" dirty="0"/>
              <a:t>front++;</a:t>
            </a:r>
          </a:p>
          <a:p>
            <a:pPr lvl="1">
              <a:spcBef>
                <a:spcPts val="200"/>
              </a:spcBef>
              <a:buNone/>
              <a:defRPr/>
            </a:pPr>
            <a:r>
              <a:rPr lang="en-US" sz="1900" dirty="0"/>
              <a:t>         }</a:t>
            </a:r>
          </a:p>
          <a:p>
            <a:pPr lvl="1">
              <a:spcBef>
                <a:spcPts val="200"/>
              </a:spcBef>
              <a:buNone/>
              <a:defRPr/>
            </a:pPr>
            <a:r>
              <a:rPr lang="en-US" sz="1900" dirty="0">
                <a:solidFill>
                  <a:srgbClr val="C00000"/>
                </a:solidFill>
              </a:rPr>
              <a:t>   </a:t>
            </a:r>
            <a:r>
              <a:rPr lang="en-US" sz="1900" b="1" dirty="0">
                <a:solidFill>
                  <a:srgbClr val="C00000"/>
                </a:solidFill>
              </a:rPr>
              <a:t>rear = rear + 1;    </a:t>
            </a:r>
            <a:r>
              <a:rPr lang="en-US" sz="1900" b="1" dirty="0"/>
              <a:t>//increment rear</a:t>
            </a:r>
          </a:p>
          <a:p>
            <a:pPr lvl="1">
              <a:spcBef>
                <a:spcPts val="200"/>
              </a:spcBef>
              <a:buNone/>
              <a:defRPr/>
            </a:pPr>
            <a:r>
              <a:rPr lang="en-US" sz="1900" b="1" dirty="0"/>
              <a:t>   queue[rear] = item;    //insert item</a:t>
            </a:r>
          </a:p>
          <a:p>
            <a:pPr lvl="1">
              <a:buFont typeface="Arial" charset="0"/>
              <a:buNone/>
              <a:defRPr/>
            </a:pPr>
            <a:r>
              <a:rPr lang="en-US" sz="1900" dirty="0"/>
              <a:t>}</a:t>
            </a:r>
          </a:p>
        </p:txBody>
      </p:sp>
      <p:sp>
        <p:nvSpPr>
          <p:cNvPr id="27652" name="AutoShape 4" descr="Stack Push Operation">
            <a:extLst>
              <a:ext uri="{FF2B5EF4-FFF2-40B4-BE49-F238E27FC236}">
                <a16:creationId xmlns:a16="http://schemas.microsoft.com/office/drawing/2014/main" id="{2B6C9264-D7F9-88BA-3594-58D2E2B7B57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7C37-0FBE-935D-C5A3-77830DEED125}"/>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Stacks</a:t>
            </a:r>
            <a:endParaRPr lang="en-US" sz="3200" dirty="0"/>
          </a:p>
        </p:txBody>
      </p:sp>
      <p:sp>
        <p:nvSpPr>
          <p:cNvPr id="9219" name="Content Placeholder 2">
            <a:extLst>
              <a:ext uri="{FF2B5EF4-FFF2-40B4-BE49-F238E27FC236}">
                <a16:creationId xmlns:a16="http://schemas.microsoft.com/office/drawing/2014/main" id="{A8901207-DC46-0AAC-E68A-BBEA6170E19C}"/>
              </a:ext>
            </a:extLst>
          </p:cNvPr>
          <p:cNvSpPr>
            <a:spLocks noGrp="1"/>
          </p:cNvSpPr>
          <p:nvPr>
            <p:ph idx="1"/>
          </p:nvPr>
        </p:nvSpPr>
        <p:spPr>
          <a:xfrm>
            <a:off x="191344" y="808037"/>
            <a:ext cx="5904656" cy="5867401"/>
          </a:xfrm>
          <a:solidFill>
            <a:schemeClr val="accent6">
              <a:lumMod val="20000"/>
              <a:lumOff val="80000"/>
            </a:schemeClr>
          </a:solidFill>
        </p:spPr>
        <p:txBody>
          <a:bodyPr/>
          <a:lstStyle/>
          <a:p>
            <a:pPr algn="just">
              <a:buFont typeface="Wingdings" pitchFamily="2" charset="2"/>
              <a:buChar char="§"/>
              <a:defRPr/>
            </a:pPr>
            <a:r>
              <a:rPr lang="en-US" sz="2000" b="1" dirty="0">
                <a:solidFill>
                  <a:srgbClr val="C00000"/>
                </a:solidFill>
              </a:rPr>
              <a:t>An Empty stack</a:t>
            </a:r>
            <a:r>
              <a:rPr lang="en-US" sz="2000" b="1" dirty="0"/>
              <a:t>:  A stack with out any elements. </a:t>
            </a:r>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endParaRPr lang="en-US" sz="2000" b="1" dirty="0"/>
          </a:p>
          <a:p>
            <a:pPr algn="just">
              <a:buFont typeface="Wingdings" pitchFamily="2" charset="2"/>
              <a:buChar char="§"/>
              <a:defRPr/>
            </a:pPr>
            <a:r>
              <a:rPr lang="en-US" sz="2000" b="1" dirty="0"/>
              <a:t>In Empty stack top points to -1</a:t>
            </a:r>
          </a:p>
          <a:p>
            <a:pPr algn="just">
              <a:buFont typeface="Wingdings" pitchFamily="2" charset="2"/>
              <a:buChar char="§"/>
              <a:defRPr/>
            </a:pPr>
            <a:r>
              <a:rPr lang="en-US" sz="2000" b="1" dirty="0"/>
              <a:t>i.e. top=-1</a:t>
            </a:r>
          </a:p>
          <a:p>
            <a:pPr lvl="1" algn="just">
              <a:buFont typeface="Arial" charset="0"/>
              <a:buNone/>
              <a:defRPr/>
            </a:pPr>
            <a:r>
              <a:rPr lang="en-US" sz="1800" b="1" dirty="0"/>
              <a:t>If(top==-1)</a:t>
            </a:r>
          </a:p>
          <a:p>
            <a:pPr lvl="1" algn="just">
              <a:buFont typeface="Arial" charset="0"/>
              <a:buNone/>
              <a:defRPr/>
            </a:pPr>
            <a:r>
              <a:rPr lang="en-US" sz="1800" b="1" dirty="0"/>
              <a:t>{</a:t>
            </a:r>
          </a:p>
          <a:p>
            <a:pPr lvl="1" algn="just">
              <a:buFont typeface="Arial" charset="0"/>
              <a:buNone/>
              <a:defRPr/>
            </a:pPr>
            <a:r>
              <a:rPr lang="en-US" sz="1800" b="1" dirty="0"/>
              <a:t>printf(“stack is empty”);</a:t>
            </a:r>
          </a:p>
          <a:p>
            <a:pPr lvl="1" algn="just">
              <a:buFont typeface="Arial" charset="0"/>
              <a:buNone/>
              <a:defRPr/>
            </a:pPr>
            <a:r>
              <a:rPr lang="en-US" sz="1800" b="1" dirty="0"/>
              <a:t>}</a:t>
            </a:r>
          </a:p>
          <a:p>
            <a:pPr algn="just">
              <a:buFont typeface="Wingdings" pitchFamily="2" charset="2"/>
              <a:buChar char="§"/>
              <a:defRPr/>
            </a:pPr>
            <a:endParaRPr lang="en-US" sz="2000" b="1" dirty="0"/>
          </a:p>
          <a:p>
            <a:pPr algn="just">
              <a:buFont typeface="Wingdings" pitchFamily="2" charset="2"/>
              <a:buChar char="§"/>
              <a:defRPr/>
            </a:pPr>
            <a:endParaRPr lang="en-US" sz="2000" b="1" dirty="0">
              <a:solidFill>
                <a:srgbClr val="C00000"/>
              </a:solidFill>
            </a:endParaRPr>
          </a:p>
          <a:p>
            <a:pPr algn="just">
              <a:buFont typeface="Wingdings" pitchFamily="2" charset="2"/>
              <a:buChar char="§"/>
              <a:defRPr/>
            </a:pPr>
            <a:endParaRPr lang="en-US" sz="2000" dirty="0">
              <a:solidFill>
                <a:srgbClr val="C00000"/>
              </a:solidFill>
            </a:endParaRPr>
          </a:p>
        </p:txBody>
      </p:sp>
      <p:pic>
        <p:nvPicPr>
          <p:cNvPr id="10244" name="Picture 10">
            <a:extLst>
              <a:ext uri="{FF2B5EF4-FFF2-40B4-BE49-F238E27FC236}">
                <a16:creationId xmlns:a16="http://schemas.microsoft.com/office/drawing/2014/main" id="{2D1DC98F-42C1-DC35-2C1C-38AE19C6F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89534"/>
            <a:ext cx="1981200" cy="259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492F71DE-813C-56A2-6B6F-F02D2A91CF24}"/>
              </a:ext>
            </a:extLst>
          </p:cNvPr>
          <p:cNvSpPr txBox="1">
            <a:spLocks/>
          </p:cNvSpPr>
          <p:nvPr/>
        </p:nvSpPr>
        <p:spPr bwMode="auto">
          <a:xfrm>
            <a:off x="6368902" y="808036"/>
            <a:ext cx="5631754" cy="5867402"/>
          </a:xfrm>
          <a:prstGeom prst="rect">
            <a:avLst/>
          </a:prstGeom>
          <a:solidFill>
            <a:schemeClr val="bg1">
              <a:lumMod val="85000"/>
            </a:schemeClr>
          </a:solidFill>
          <a:ln w="9525">
            <a:noFill/>
            <a:miter lim="800000"/>
            <a:headEnd/>
            <a:tailEnd/>
          </a:ln>
        </p:spPr>
        <p:txBody>
          <a:bodyPr/>
          <a:lstStyle/>
          <a:p>
            <a:pPr marL="342900" indent="-342900" algn="just">
              <a:spcBef>
                <a:spcPct val="20000"/>
              </a:spcBef>
              <a:buFont typeface="Wingdings" pitchFamily="2" charset="2"/>
              <a:buChar char="§"/>
              <a:defRPr/>
            </a:pPr>
            <a:r>
              <a:rPr lang="en-US" b="1" dirty="0">
                <a:solidFill>
                  <a:srgbClr val="C00000"/>
                </a:solidFill>
                <a:latin typeface="Arial" charset="0"/>
                <a:cs typeface="Arial" charset="0"/>
              </a:rPr>
              <a:t>Full Stack: </a:t>
            </a:r>
            <a:r>
              <a:rPr lang="en-US" sz="2000" b="1" dirty="0"/>
              <a:t>A stack with full  of elements.</a:t>
            </a:r>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algn="just">
              <a:buFont typeface="Wingdings" pitchFamily="2" charset="2"/>
              <a:buChar char="§"/>
              <a:defRPr/>
            </a:pPr>
            <a:r>
              <a:rPr lang="en-US" b="1" dirty="0">
                <a:latin typeface="Arial" charset="0"/>
                <a:cs typeface="Arial" charset="0"/>
              </a:rPr>
              <a:t>In Full stack top points to MAXSIZE-1</a:t>
            </a:r>
          </a:p>
          <a:p>
            <a:pPr algn="just">
              <a:defRPr/>
            </a:pPr>
            <a:r>
              <a:rPr lang="en-US" b="1" dirty="0">
                <a:latin typeface="Arial" charset="0"/>
                <a:cs typeface="Arial" charset="0"/>
              </a:rPr>
              <a:t>i.e. top=MAXSIZE-1</a:t>
            </a:r>
          </a:p>
          <a:p>
            <a:pPr lvl="1" algn="just">
              <a:defRPr/>
            </a:pPr>
            <a:endParaRPr lang="en-US" b="1" dirty="0">
              <a:latin typeface="Arial" charset="0"/>
              <a:cs typeface="Arial" charset="0"/>
            </a:endParaRPr>
          </a:p>
          <a:p>
            <a:pPr lvl="1" algn="just">
              <a:defRPr/>
            </a:pPr>
            <a:r>
              <a:rPr lang="en-US" b="1" dirty="0">
                <a:latin typeface="Arial" charset="0"/>
                <a:cs typeface="Arial" charset="0"/>
              </a:rPr>
              <a:t>if(top==MAXSIZE-1)</a:t>
            </a:r>
          </a:p>
          <a:p>
            <a:pPr lvl="1" algn="just">
              <a:defRPr/>
            </a:pPr>
            <a:r>
              <a:rPr lang="en-US" b="1" dirty="0">
                <a:latin typeface="Arial" charset="0"/>
                <a:cs typeface="Arial" charset="0"/>
              </a:rPr>
              <a:t>{</a:t>
            </a:r>
          </a:p>
          <a:p>
            <a:pPr lvl="1" algn="just">
              <a:defRPr/>
            </a:pPr>
            <a:r>
              <a:rPr lang="en-US" b="1" dirty="0">
                <a:latin typeface="Arial" charset="0"/>
                <a:cs typeface="Arial" charset="0"/>
              </a:rPr>
              <a:t>	printf(“stack is FULL”);</a:t>
            </a:r>
          </a:p>
          <a:p>
            <a:pPr lvl="1" algn="just">
              <a:defRPr/>
            </a:pPr>
            <a:r>
              <a:rPr lang="en-US" b="1" dirty="0">
                <a:latin typeface="Arial" charset="0"/>
                <a:cs typeface="Arial" charset="0"/>
              </a:rPr>
              <a:t>}</a:t>
            </a:r>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p>
          <a:p>
            <a:pPr marL="342900" indent="-342900" algn="just">
              <a:spcBef>
                <a:spcPct val="20000"/>
              </a:spcBef>
              <a:buFont typeface="Wingdings" pitchFamily="2" charset="2"/>
              <a:buChar char="§"/>
              <a:defRPr/>
            </a:pPr>
            <a:endParaRPr lang="en-US" sz="2000" b="1" dirty="0">
              <a:solidFill>
                <a:srgbClr val="C00000"/>
              </a:solidFill>
            </a:endParaRPr>
          </a:p>
          <a:p>
            <a:pPr marL="342900" indent="-342900" algn="just">
              <a:spcBef>
                <a:spcPct val="20000"/>
              </a:spcBef>
              <a:buFont typeface="Wingdings" pitchFamily="2" charset="2"/>
              <a:buChar char="§"/>
              <a:defRPr/>
            </a:pPr>
            <a:endParaRPr lang="en-US" sz="2000" dirty="0">
              <a:solidFill>
                <a:srgbClr val="C00000"/>
              </a:solidFill>
            </a:endParaRPr>
          </a:p>
        </p:txBody>
      </p:sp>
      <p:pic>
        <p:nvPicPr>
          <p:cNvPr id="4" name="Picture 3">
            <a:extLst>
              <a:ext uri="{FF2B5EF4-FFF2-40B4-BE49-F238E27FC236}">
                <a16:creationId xmlns:a16="http://schemas.microsoft.com/office/drawing/2014/main" id="{9EC2B06B-2EF5-DE79-D1C7-D8CFD0996F3D}"/>
              </a:ext>
            </a:extLst>
          </p:cNvPr>
          <p:cNvPicPr>
            <a:picLocks noChangeAspect="1"/>
          </p:cNvPicPr>
          <p:nvPr/>
        </p:nvPicPr>
        <p:blipFill>
          <a:blip r:embed="rId3"/>
          <a:stretch>
            <a:fillRect/>
          </a:stretch>
        </p:blipFill>
        <p:spPr>
          <a:xfrm>
            <a:off x="7167895" y="1383562"/>
            <a:ext cx="3257550" cy="1943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9939-199A-314F-9C90-6BAF8B668A78}"/>
              </a:ext>
            </a:extLst>
          </p:cNvPr>
          <p:cNvSpPr>
            <a:spLocks noGrp="1"/>
          </p:cNvSpPr>
          <p:nvPr>
            <p:ph type="title"/>
          </p:nvPr>
        </p:nvSpPr>
        <p:spPr>
          <a:xfrm>
            <a:off x="0" y="1"/>
            <a:ext cx="12110484" cy="715963"/>
          </a:xfrm>
          <a:solidFill>
            <a:schemeClr val="accent4">
              <a:lumMod val="20000"/>
              <a:lumOff val="80000"/>
            </a:schemeClr>
          </a:solidFill>
        </p:spPr>
        <p:txBody>
          <a:bodyPr rtlCol="0">
            <a:noAutofit/>
          </a:bodyPr>
          <a:lstStyle/>
          <a:p>
            <a:pPr algn="ctr">
              <a:defRPr/>
            </a:pPr>
            <a:r>
              <a:rPr lang="en-US" sz="3200" b="1" dirty="0"/>
              <a:t>Queue operations</a:t>
            </a:r>
            <a:endParaRPr lang="en-US" sz="3200" dirty="0"/>
          </a:p>
        </p:txBody>
      </p:sp>
      <p:sp>
        <p:nvSpPr>
          <p:cNvPr id="29699" name="AutoShape 4" descr="Stack Push Operation">
            <a:extLst>
              <a:ext uri="{FF2B5EF4-FFF2-40B4-BE49-F238E27FC236}">
                <a16:creationId xmlns:a16="http://schemas.microsoft.com/office/drawing/2014/main" id="{0106375B-3694-8357-A539-04735700743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29700" name="Picture 8">
            <a:extLst>
              <a:ext uri="{FF2B5EF4-FFF2-40B4-BE49-F238E27FC236}">
                <a16:creationId xmlns:a16="http://schemas.microsoft.com/office/drawing/2014/main" id="{90E90977-CE49-846E-4C3F-2E8C72DA5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3" y="860427"/>
            <a:ext cx="11802953" cy="527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C44E-554B-43FF-7D26-45DC5B4B98C3}"/>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30723" name="Content Placeholder 2">
            <a:extLst>
              <a:ext uri="{FF2B5EF4-FFF2-40B4-BE49-F238E27FC236}">
                <a16:creationId xmlns:a16="http://schemas.microsoft.com/office/drawing/2014/main" id="{C8DF41F7-9F1E-CDF1-93CE-5A9122C3F60B}"/>
              </a:ext>
            </a:extLst>
          </p:cNvPr>
          <p:cNvSpPr>
            <a:spLocks noGrp="1"/>
          </p:cNvSpPr>
          <p:nvPr>
            <p:ph idx="1"/>
          </p:nvPr>
        </p:nvSpPr>
        <p:spPr>
          <a:xfrm>
            <a:off x="161925" y="715964"/>
            <a:ext cx="12030075" cy="6142037"/>
          </a:xfrm>
        </p:spPr>
        <p:txBody>
          <a:bodyPr/>
          <a:lstStyle/>
          <a:p>
            <a:pPr>
              <a:buFont typeface="Arial" panose="020B0604020202020204" pitchFamily="34" charset="0"/>
              <a:buNone/>
            </a:pPr>
            <a:r>
              <a:rPr lang="en-US" altLang="en-US" sz="2400" b="1" u="sng" dirty="0">
                <a:solidFill>
                  <a:srgbClr val="FF0000"/>
                </a:solidFill>
              </a:rPr>
              <a:t>dequeue()</a:t>
            </a:r>
            <a:endParaRPr lang="en-US" altLang="en-US" sz="2400" dirty="0">
              <a:solidFill>
                <a:srgbClr val="FF0000"/>
              </a:solidFill>
            </a:endParaRPr>
          </a:p>
          <a:p>
            <a:r>
              <a:rPr lang="en-US" altLang="en-US" sz="1800" dirty="0"/>
              <a:t>An element is removed from queue using </a:t>
            </a:r>
            <a:r>
              <a:rPr lang="en-US" altLang="en-US" sz="1800" b="1" dirty="0"/>
              <a:t>dequeue() </a:t>
            </a:r>
            <a:r>
              <a:rPr lang="en-US" altLang="en-US" sz="1800" dirty="0"/>
              <a:t>operation. </a:t>
            </a:r>
          </a:p>
          <a:p>
            <a:r>
              <a:rPr lang="en-US" altLang="en-US" sz="1800" b="1" dirty="0"/>
              <a:t>Front</a:t>
            </a:r>
            <a:r>
              <a:rPr lang="en-US" altLang="en-US" sz="1800" dirty="0"/>
              <a:t> index is incremented by 1 in </a:t>
            </a:r>
            <a:r>
              <a:rPr lang="en-US" altLang="en-US" sz="1800" b="1" dirty="0"/>
              <a:t>dequeue()</a:t>
            </a:r>
            <a:r>
              <a:rPr lang="en-US" altLang="en-US" sz="1800" dirty="0"/>
              <a:t> operation.</a:t>
            </a:r>
          </a:p>
          <a:p>
            <a:r>
              <a:rPr lang="en-US" altLang="en-US" sz="1800" dirty="0"/>
              <a:t>Each </a:t>
            </a:r>
            <a:r>
              <a:rPr lang="en-US" altLang="en-US" sz="1800" b="1" dirty="0"/>
              <a:t>dequeue() </a:t>
            </a:r>
            <a:r>
              <a:rPr lang="en-US" altLang="en-US" sz="1800" dirty="0"/>
              <a:t>operation decreases the size of the queue by 1</a:t>
            </a:r>
            <a:r>
              <a:rPr lang="en-US" altLang="en-US" sz="1800" b="1" dirty="0"/>
              <a:t>.</a:t>
            </a:r>
            <a:endParaRPr lang="en-US" altLang="en-US" sz="1800" dirty="0"/>
          </a:p>
          <a:p>
            <a:r>
              <a:rPr lang="en-US" altLang="en-US" sz="1800" dirty="0"/>
              <a:t>When </a:t>
            </a:r>
            <a:r>
              <a:rPr lang="en-US" altLang="en-US" sz="1800" b="1" dirty="0"/>
              <a:t>rear==-1</a:t>
            </a:r>
            <a:r>
              <a:rPr lang="en-US" altLang="en-US" sz="1800" dirty="0"/>
              <a:t> or </a:t>
            </a:r>
            <a:r>
              <a:rPr lang="en-US" altLang="en-US" sz="1800" b="1" dirty="0"/>
              <a:t>front &gt;rear</a:t>
            </a:r>
            <a:r>
              <a:rPr lang="en-US" altLang="en-US" sz="1800" dirty="0"/>
              <a:t>, the queue is empty, then it is said to be an </a:t>
            </a:r>
            <a:r>
              <a:rPr lang="en-US" altLang="en-US" sz="1800" b="1" dirty="0"/>
              <a:t>Underflow condition</a:t>
            </a:r>
          </a:p>
          <a:p>
            <a:pPr>
              <a:buFont typeface="Arial" panose="020B0604020202020204" pitchFamily="34" charset="0"/>
              <a:buNone/>
            </a:pPr>
            <a:r>
              <a:rPr lang="en-US" altLang="en-US" sz="2000" b="1" u="sng" dirty="0"/>
              <a:t>Algorithm ford </a:t>
            </a:r>
            <a:r>
              <a:rPr lang="en-US" altLang="en-US" sz="2000" b="1" u="sng" dirty="0" err="1"/>
              <a:t>equeue</a:t>
            </a:r>
            <a:r>
              <a:rPr lang="en-US" altLang="en-US" sz="2000" b="1" u="sng" dirty="0"/>
              <a:t>() to remove an element from queue.</a:t>
            </a:r>
            <a:endParaRPr lang="en-US" altLang="en-US" sz="2000" dirty="0"/>
          </a:p>
          <a:p>
            <a:pPr>
              <a:buFont typeface="Arial" panose="020B0604020202020204" pitchFamily="34" charset="0"/>
              <a:buNone/>
            </a:pPr>
            <a:r>
              <a:rPr lang="en-US" altLang="en-US" sz="2000" b="1" dirty="0"/>
              <a:t>Step 1. </a:t>
            </a:r>
            <a:r>
              <a:rPr lang="en-US" altLang="en-US" sz="2000" b="1" dirty="0">
                <a:solidFill>
                  <a:srgbClr val="FF0000"/>
                </a:solidFill>
              </a:rPr>
              <a:t>Check for underflow</a:t>
            </a:r>
          </a:p>
          <a:p>
            <a:pPr>
              <a:buFont typeface="Arial" panose="020B0604020202020204" pitchFamily="34" charset="0"/>
              <a:buNone/>
            </a:pPr>
            <a:r>
              <a:rPr lang="en-US" altLang="en-US" sz="2000" dirty="0"/>
              <a:t>     if (</a:t>
            </a:r>
            <a:r>
              <a:rPr lang="en-US" altLang="en-US" sz="2000" b="1" dirty="0"/>
              <a:t>rear==-1 || front&gt;rear</a:t>
            </a:r>
            <a:r>
              <a:rPr lang="en-US" altLang="en-US" sz="2000" dirty="0"/>
              <a:t>)      or if(front==-1 || front&gt;rear)</a:t>
            </a:r>
          </a:p>
          <a:p>
            <a:pPr>
              <a:buFont typeface="Arial" panose="020B0604020202020204" pitchFamily="34" charset="0"/>
              <a:buNone/>
            </a:pPr>
            <a:r>
              <a:rPr lang="en-US" altLang="en-US" sz="2000" dirty="0"/>
              <a:t>        p</a:t>
            </a:r>
            <a:r>
              <a:rPr lang="en-US" altLang="en-US" sz="2000" b="1" dirty="0"/>
              <a:t>rint “Queue is empty”;  //underflow condition</a:t>
            </a:r>
            <a:endParaRPr lang="en-US" altLang="en-US" sz="2000" dirty="0"/>
          </a:p>
          <a:p>
            <a:pPr>
              <a:buFont typeface="Arial" panose="020B0604020202020204" pitchFamily="34" charset="0"/>
              <a:buNone/>
            </a:pPr>
            <a:r>
              <a:rPr lang="en-US" altLang="en-US" sz="2000" b="1" dirty="0"/>
              <a:t>Step 2:  </a:t>
            </a:r>
            <a:r>
              <a:rPr lang="en-US" altLang="en-US" sz="2000" dirty="0"/>
              <a:t>If the queue is not empty, access the data where </a:t>
            </a:r>
            <a:r>
              <a:rPr lang="en-US" altLang="en-US" sz="2000" b="1" dirty="0"/>
              <a:t>front</a:t>
            </a:r>
            <a:r>
              <a:rPr lang="en-US" altLang="en-US" sz="2000" dirty="0"/>
              <a:t> is pointing</a:t>
            </a:r>
          </a:p>
          <a:p>
            <a:pPr>
              <a:buFont typeface="Arial" panose="020B0604020202020204" pitchFamily="34" charset="0"/>
              <a:buNone/>
            </a:pPr>
            <a:r>
              <a:rPr lang="en-US" altLang="en-US" sz="2000" dirty="0"/>
              <a:t>            </a:t>
            </a:r>
            <a:r>
              <a:rPr lang="en-US" altLang="en-US" sz="2000" dirty="0" err="1">
                <a:solidFill>
                  <a:srgbClr val="FF0000"/>
                </a:solidFill>
              </a:rPr>
              <a:t>itme</a:t>
            </a:r>
            <a:r>
              <a:rPr lang="en-US" altLang="en-US" sz="2000" dirty="0">
                <a:solidFill>
                  <a:srgbClr val="FF0000"/>
                </a:solidFill>
              </a:rPr>
              <a:t>=</a:t>
            </a:r>
            <a:r>
              <a:rPr lang="en-US" altLang="en-US" sz="2000" b="1" dirty="0">
                <a:solidFill>
                  <a:srgbClr val="FF0000"/>
                </a:solidFill>
              </a:rPr>
              <a:t>queue[front] ;</a:t>
            </a:r>
          </a:p>
          <a:p>
            <a:pPr>
              <a:buFont typeface="Arial" panose="020B0604020202020204" pitchFamily="34" charset="0"/>
              <a:buNone/>
            </a:pPr>
            <a:r>
              <a:rPr lang="en-US" altLang="en-US" sz="2000" b="1" dirty="0"/>
              <a:t>Step 3 : </a:t>
            </a:r>
            <a:r>
              <a:rPr lang="en-US" altLang="en-US" sz="2000" dirty="0"/>
              <a:t>Increment </a:t>
            </a:r>
            <a:r>
              <a:rPr lang="en-US" altLang="en-US" sz="2000" b="1" dirty="0"/>
              <a:t>front</a:t>
            </a:r>
            <a:r>
              <a:rPr lang="en-US" altLang="en-US" sz="2000" dirty="0"/>
              <a:t> pointer to point to the next available data element.</a:t>
            </a:r>
            <a:endParaRPr lang="en-US" altLang="en-US" sz="2000" b="1" dirty="0"/>
          </a:p>
          <a:p>
            <a:pPr>
              <a:buFont typeface="Arial" panose="020B0604020202020204" pitchFamily="34" charset="0"/>
              <a:buNone/>
            </a:pPr>
            <a:r>
              <a:rPr lang="en-US" altLang="en-US" sz="2000" dirty="0"/>
              <a:t>            </a:t>
            </a:r>
            <a:r>
              <a:rPr lang="en-US" altLang="en-US" sz="2000" b="1" dirty="0">
                <a:solidFill>
                  <a:srgbClr val="FF0000"/>
                </a:solidFill>
              </a:rPr>
              <a:t>front = front+ 1;</a:t>
            </a:r>
          </a:p>
          <a:p>
            <a:pPr>
              <a:buFont typeface="Arial" panose="020B0604020202020204" pitchFamily="34" charset="0"/>
              <a:buNone/>
            </a:pPr>
            <a:r>
              <a:rPr lang="en-US" altLang="en-US" sz="2000" b="1" dirty="0"/>
              <a:t>Step 4.  stop</a:t>
            </a:r>
          </a:p>
        </p:txBody>
      </p:sp>
      <p:sp>
        <p:nvSpPr>
          <p:cNvPr id="30724" name="AutoShape 4" descr="Stack Push Operation">
            <a:extLst>
              <a:ext uri="{FF2B5EF4-FFF2-40B4-BE49-F238E27FC236}">
                <a16:creationId xmlns:a16="http://schemas.microsoft.com/office/drawing/2014/main" id="{ECE0D79D-599B-8F7D-5B44-4CBE18D42AB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6AC8-D9B4-5023-8606-847C0A0906F2}"/>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u="sng" dirty="0"/>
              <a:t>Queue operations</a:t>
            </a:r>
            <a:endParaRPr lang="en-US" sz="3200" dirty="0"/>
          </a:p>
        </p:txBody>
      </p:sp>
      <p:sp>
        <p:nvSpPr>
          <p:cNvPr id="31747" name="AutoShape 4" descr="Stack Push Operation">
            <a:extLst>
              <a:ext uri="{FF2B5EF4-FFF2-40B4-BE49-F238E27FC236}">
                <a16:creationId xmlns:a16="http://schemas.microsoft.com/office/drawing/2014/main" id="{24FC6C06-39AD-358B-A00D-6EF3D61D3C51}"/>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31748" name="Picture 3">
            <a:extLst>
              <a:ext uri="{FF2B5EF4-FFF2-40B4-BE49-F238E27FC236}">
                <a16:creationId xmlns:a16="http://schemas.microsoft.com/office/drawing/2014/main" id="{5F93D7D5-32C4-2792-E55C-08DEE2F49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3" y="720726"/>
            <a:ext cx="8907461"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A5D-98F5-3AD8-6C51-E2A106856222}"/>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Queue operations</a:t>
            </a:r>
            <a:endParaRPr lang="en-US" sz="3200" dirty="0"/>
          </a:p>
        </p:txBody>
      </p:sp>
      <p:sp>
        <p:nvSpPr>
          <p:cNvPr id="32771" name="Content Placeholder 2">
            <a:extLst>
              <a:ext uri="{FF2B5EF4-FFF2-40B4-BE49-F238E27FC236}">
                <a16:creationId xmlns:a16="http://schemas.microsoft.com/office/drawing/2014/main" id="{2BB0B776-9A1A-2E61-3899-B63A26924A5B}"/>
              </a:ext>
            </a:extLst>
          </p:cNvPr>
          <p:cNvSpPr>
            <a:spLocks noGrp="1"/>
          </p:cNvSpPr>
          <p:nvPr>
            <p:ph idx="1"/>
          </p:nvPr>
        </p:nvSpPr>
        <p:spPr>
          <a:xfrm>
            <a:off x="0" y="715964"/>
            <a:ext cx="12192000" cy="6142037"/>
          </a:xfrm>
        </p:spPr>
        <p:txBody>
          <a:bodyPr/>
          <a:lstStyle/>
          <a:p>
            <a:pPr lvl="1">
              <a:buFont typeface="Arial" panose="020B0604020202020204" pitchFamily="34" charset="0"/>
              <a:buNone/>
            </a:pPr>
            <a:r>
              <a:rPr lang="en-US" altLang="en-US" sz="2000" b="1" dirty="0">
                <a:solidFill>
                  <a:srgbClr val="FF0000"/>
                </a:solidFill>
              </a:rPr>
              <a:t>//implementation </a:t>
            </a:r>
            <a:r>
              <a:rPr lang="en-US" altLang="en-US" sz="2000" b="1" dirty="0"/>
              <a:t>of dequeue()</a:t>
            </a:r>
          </a:p>
          <a:p>
            <a:pPr lvl="1">
              <a:buFont typeface="Arial" panose="020B0604020202020204" pitchFamily="34" charset="0"/>
              <a:buNone/>
            </a:pPr>
            <a:r>
              <a:rPr lang="en-US" altLang="en-US" sz="2000" dirty="0"/>
              <a:t>void dequeue ()</a:t>
            </a:r>
          </a:p>
          <a:p>
            <a:pPr lvl="1">
              <a:buFont typeface="Arial" panose="020B0604020202020204" pitchFamily="34" charset="0"/>
              <a:buNone/>
            </a:pPr>
            <a:r>
              <a:rPr lang="en-US" altLang="en-US" sz="2000" dirty="0"/>
              <a:t>{</a:t>
            </a:r>
          </a:p>
          <a:p>
            <a:pPr lvl="1">
              <a:buFont typeface="Arial" panose="020B0604020202020204" pitchFamily="34" charset="0"/>
              <a:buNone/>
            </a:pPr>
            <a:r>
              <a:rPr lang="en-US" altLang="en-US" sz="2000" b="1" dirty="0"/>
              <a:t>   if( rear==-1 ||  front&gt;rear)    </a:t>
            </a:r>
            <a:r>
              <a:rPr lang="en-US" altLang="en-US" sz="2000" dirty="0"/>
              <a:t>//check for queue underflow</a:t>
            </a:r>
          </a:p>
          <a:p>
            <a:pPr lvl="1">
              <a:buFont typeface="Arial" panose="020B0604020202020204" pitchFamily="34" charset="0"/>
              <a:buNone/>
            </a:pPr>
            <a:r>
              <a:rPr lang="en-US" altLang="en-US" sz="2000" dirty="0"/>
              <a:t>       {</a:t>
            </a:r>
          </a:p>
          <a:p>
            <a:pPr lvl="1">
              <a:buFont typeface="Arial" panose="020B0604020202020204" pitchFamily="34" charset="0"/>
              <a:buNone/>
            </a:pPr>
            <a:r>
              <a:rPr lang="en-US" altLang="en-US" sz="2000" dirty="0"/>
              <a:t>      printf(" Deletion not possible QUEUE is </a:t>
            </a:r>
            <a:r>
              <a:rPr lang="en-US" altLang="en-US" sz="2000" dirty="0" err="1"/>
              <a:t>empy</a:t>
            </a:r>
            <a:r>
              <a:rPr lang="en-US" altLang="en-US" sz="2000" dirty="0"/>
              <a:t>");</a:t>
            </a:r>
            <a:br>
              <a:rPr lang="en-US" altLang="en-US" sz="2000" dirty="0"/>
            </a:br>
            <a:r>
              <a:rPr lang="en-US" altLang="en-US" sz="2000" dirty="0"/>
              <a:t>}</a:t>
            </a:r>
          </a:p>
          <a:p>
            <a:pPr lvl="1">
              <a:buFont typeface="Arial" panose="020B0604020202020204" pitchFamily="34" charset="0"/>
              <a:buNone/>
            </a:pPr>
            <a:r>
              <a:rPr lang="en-US" altLang="en-US" sz="2000" dirty="0"/>
              <a:t>      else</a:t>
            </a:r>
          </a:p>
          <a:p>
            <a:pPr lvl="1">
              <a:buFont typeface="Arial" panose="020B0604020202020204" pitchFamily="34" charset="0"/>
              <a:buNone/>
            </a:pPr>
            <a:r>
              <a:rPr lang="en-US" altLang="en-US" sz="2000" dirty="0"/>
              <a:t>      {</a:t>
            </a:r>
          </a:p>
          <a:p>
            <a:pPr lvl="1">
              <a:buFont typeface="Arial" panose="020B0604020202020204" pitchFamily="34" charset="0"/>
              <a:buNone/>
            </a:pPr>
            <a:r>
              <a:rPr lang="en-US" altLang="en-US" sz="2000" dirty="0"/>
              <a:t>        int item;</a:t>
            </a:r>
          </a:p>
          <a:p>
            <a:pPr lvl="1">
              <a:buFont typeface="Arial" panose="020B0604020202020204" pitchFamily="34" charset="0"/>
              <a:buNone/>
            </a:pPr>
            <a:r>
              <a:rPr lang="en-US" altLang="en-US" sz="2000" b="1" dirty="0"/>
              <a:t>       item=queue[front];  //delete item </a:t>
            </a:r>
          </a:p>
          <a:p>
            <a:pPr lvl="1">
              <a:buFont typeface="Arial" panose="020B0604020202020204" pitchFamily="34" charset="0"/>
              <a:buNone/>
            </a:pPr>
            <a:r>
              <a:rPr lang="en-US" altLang="en-US" sz="2000" dirty="0"/>
              <a:t>       printf("The deleted element is %d\</a:t>
            </a:r>
            <a:r>
              <a:rPr lang="en-US" altLang="en-US" sz="2000" dirty="0" err="1"/>
              <a:t>n“,item</a:t>
            </a:r>
            <a:r>
              <a:rPr lang="en-US" altLang="en-US" sz="2000" dirty="0"/>
              <a:t>);</a:t>
            </a:r>
          </a:p>
          <a:p>
            <a:pPr lvl="1">
              <a:buFont typeface="Arial" panose="020B0604020202020204" pitchFamily="34" charset="0"/>
              <a:buNone/>
            </a:pPr>
            <a:r>
              <a:rPr lang="en-US" altLang="en-US" sz="2000" b="1" dirty="0"/>
              <a:t>       front++;  //increment front</a:t>
            </a:r>
          </a:p>
          <a:p>
            <a:pPr lvl="1">
              <a:buFont typeface="Arial" panose="020B0604020202020204" pitchFamily="34" charset="0"/>
              <a:buNone/>
            </a:pPr>
            <a:r>
              <a:rPr lang="en-US" altLang="en-US" sz="2000" dirty="0"/>
              <a:t>      }</a:t>
            </a:r>
          </a:p>
          <a:p>
            <a:pPr lvl="1">
              <a:buFont typeface="Arial" panose="020B0604020202020204" pitchFamily="34" charset="0"/>
              <a:buNone/>
            </a:pPr>
            <a:r>
              <a:rPr lang="en-US" altLang="en-US" sz="2000" dirty="0"/>
              <a:t>}   </a:t>
            </a:r>
          </a:p>
        </p:txBody>
      </p:sp>
      <p:sp>
        <p:nvSpPr>
          <p:cNvPr id="32772" name="AutoShape 4" descr="Stack Push Operation">
            <a:extLst>
              <a:ext uri="{FF2B5EF4-FFF2-40B4-BE49-F238E27FC236}">
                <a16:creationId xmlns:a16="http://schemas.microsoft.com/office/drawing/2014/main" id="{6B7B1B2A-C2ED-DBBE-267F-29D7CAA739E5}"/>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512E-10A5-68FB-094D-3AA50C1F2626}"/>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solidFill>
                  <a:srgbClr val="FF0000"/>
                </a:solidFill>
              </a:rPr>
              <a:t>Implementation of Queue using Arrays</a:t>
            </a:r>
          </a:p>
        </p:txBody>
      </p:sp>
      <p:sp>
        <p:nvSpPr>
          <p:cNvPr id="33795" name="AutoShape 4" descr="Stack Push Operation">
            <a:extLst>
              <a:ext uri="{FF2B5EF4-FFF2-40B4-BE49-F238E27FC236}">
                <a16:creationId xmlns:a16="http://schemas.microsoft.com/office/drawing/2014/main" id="{852FB7DA-FFAB-0AFA-C738-7F9EB078E25A}"/>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33796" name="Content Placeholder 4">
            <a:extLst>
              <a:ext uri="{FF2B5EF4-FFF2-40B4-BE49-F238E27FC236}">
                <a16:creationId xmlns:a16="http://schemas.microsoft.com/office/drawing/2014/main" id="{8504B2A6-CDAE-4E1D-5C4D-1EDAFD1C4BDB}"/>
              </a:ext>
            </a:extLst>
          </p:cNvPr>
          <p:cNvSpPr>
            <a:spLocks noGrp="1"/>
          </p:cNvSpPr>
          <p:nvPr>
            <p:ph idx="1"/>
          </p:nvPr>
        </p:nvSpPr>
        <p:spPr>
          <a:xfrm>
            <a:off x="120289" y="748125"/>
            <a:ext cx="5504334" cy="5867400"/>
          </a:xfrm>
          <a:solidFill>
            <a:schemeClr val="accent2">
              <a:lumMod val="20000"/>
              <a:lumOff val="80000"/>
            </a:schemeClr>
          </a:solidFill>
        </p:spPr>
        <p:txBody>
          <a:bodyPr>
            <a:normAutofit/>
          </a:bodyPr>
          <a:lstStyle/>
          <a:p>
            <a:pPr>
              <a:spcBef>
                <a:spcPct val="0"/>
              </a:spcBef>
              <a:buFont typeface="Arial" panose="020B0604020202020204" pitchFamily="34" charset="0"/>
              <a:buNone/>
            </a:pPr>
            <a:r>
              <a:rPr lang="en-US" altLang="en-US" sz="2000" dirty="0"/>
              <a:t>#define  MAXSIZE 10   </a:t>
            </a:r>
          </a:p>
          <a:p>
            <a:pPr>
              <a:spcBef>
                <a:spcPct val="0"/>
              </a:spcBef>
              <a:buFont typeface="Arial" panose="020B0604020202020204" pitchFamily="34" charset="0"/>
              <a:buNone/>
            </a:pPr>
            <a:r>
              <a:rPr lang="en-US" altLang="en-US" sz="2000" b="1" dirty="0">
                <a:solidFill>
                  <a:srgbClr val="3333FF"/>
                </a:solidFill>
              </a:rPr>
              <a:t>void enqueue(int item);     </a:t>
            </a:r>
          </a:p>
          <a:p>
            <a:pPr>
              <a:spcBef>
                <a:spcPct val="0"/>
              </a:spcBef>
              <a:buFont typeface="Arial" panose="020B0604020202020204" pitchFamily="34" charset="0"/>
              <a:buNone/>
            </a:pPr>
            <a:r>
              <a:rPr lang="en-US" altLang="en-US" sz="2000" b="1" dirty="0">
                <a:solidFill>
                  <a:srgbClr val="FF0000"/>
                </a:solidFill>
              </a:rPr>
              <a:t>int dequeue();</a:t>
            </a:r>
          </a:p>
          <a:p>
            <a:pPr>
              <a:spcBef>
                <a:spcPct val="0"/>
              </a:spcBef>
              <a:buFont typeface="Arial" panose="020B0604020202020204" pitchFamily="34" charset="0"/>
              <a:buNone/>
            </a:pPr>
            <a:r>
              <a:rPr lang="en-US" altLang="en-US" sz="2000" b="1" dirty="0">
                <a:solidFill>
                  <a:srgbClr val="3333FF"/>
                </a:solidFill>
              </a:rPr>
              <a:t>void display();</a:t>
            </a:r>
          </a:p>
          <a:p>
            <a:pPr>
              <a:spcBef>
                <a:spcPct val="0"/>
              </a:spcBef>
              <a:buFont typeface="Arial" panose="020B0604020202020204" pitchFamily="34" charset="0"/>
              <a:buNone/>
            </a:pPr>
            <a:r>
              <a:rPr lang="en-US" altLang="en-US" sz="2000" b="1" dirty="0">
                <a:solidFill>
                  <a:srgbClr val="C00000"/>
                </a:solidFill>
              </a:rPr>
              <a:t>int q[MAXSIZE ]; //declaring a queue</a:t>
            </a:r>
          </a:p>
          <a:p>
            <a:pPr>
              <a:spcBef>
                <a:spcPct val="0"/>
              </a:spcBef>
              <a:buFont typeface="Arial" panose="020B0604020202020204" pitchFamily="34" charset="0"/>
              <a:buNone/>
            </a:pPr>
            <a:r>
              <a:rPr lang="en-US" altLang="en-US" sz="2000" dirty="0"/>
              <a:t>int main()</a:t>
            </a:r>
          </a:p>
          <a:p>
            <a:pPr>
              <a:spcBef>
                <a:spcPct val="0"/>
              </a:spcBef>
              <a:buFont typeface="Arial" panose="020B0604020202020204" pitchFamily="34" charset="0"/>
              <a:buNone/>
            </a:pPr>
            <a:r>
              <a:rPr lang="en-US" altLang="en-US" sz="2000" dirty="0"/>
              <a:t>{</a:t>
            </a:r>
          </a:p>
          <a:p>
            <a:pPr>
              <a:spcBef>
                <a:spcPct val="0"/>
              </a:spcBef>
              <a:buFont typeface="Arial" panose="020B0604020202020204" pitchFamily="34" charset="0"/>
              <a:buNone/>
            </a:pPr>
            <a:r>
              <a:rPr lang="en-US" altLang="en-US" sz="2000" dirty="0"/>
              <a:t> </a:t>
            </a:r>
            <a:r>
              <a:rPr lang="en-US" altLang="en-US" sz="2000" b="1" dirty="0">
                <a:solidFill>
                  <a:srgbClr val="3333FF"/>
                </a:solidFill>
              </a:rPr>
              <a:t>enqueue (10);</a:t>
            </a:r>
          </a:p>
          <a:p>
            <a:pPr>
              <a:spcBef>
                <a:spcPct val="0"/>
              </a:spcBef>
              <a:buFont typeface="Arial" panose="020B0604020202020204" pitchFamily="34" charset="0"/>
              <a:buNone/>
            </a:pPr>
            <a:r>
              <a:rPr lang="en-US" altLang="en-US" sz="2000" b="1" dirty="0">
                <a:solidFill>
                  <a:srgbClr val="3333FF"/>
                </a:solidFill>
              </a:rPr>
              <a:t> enqueue (20);</a:t>
            </a:r>
          </a:p>
          <a:p>
            <a:pPr>
              <a:spcBef>
                <a:spcPct val="0"/>
              </a:spcBef>
              <a:buFont typeface="Arial" panose="020B0604020202020204" pitchFamily="34" charset="0"/>
              <a:buNone/>
            </a:pPr>
            <a:r>
              <a:rPr lang="en-US" altLang="en-US" sz="2000" b="1" dirty="0">
                <a:solidFill>
                  <a:srgbClr val="3333FF"/>
                </a:solidFill>
              </a:rPr>
              <a:t> enqueue (30)</a:t>
            </a:r>
          </a:p>
          <a:p>
            <a:pPr>
              <a:spcBef>
                <a:spcPct val="0"/>
              </a:spcBef>
              <a:buFont typeface="Arial" panose="020B0604020202020204" pitchFamily="34" charset="0"/>
              <a:buNone/>
            </a:pPr>
            <a:r>
              <a:rPr lang="en-US" altLang="en-US" sz="2000" b="1" dirty="0">
                <a:solidFill>
                  <a:srgbClr val="3333FF"/>
                </a:solidFill>
              </a:rPr>
              <a:t> enqueue(40);</a:t>
            </a:r>
          </a:p>
          <a:p>
            <a:pPr>
              <a:spcBef>
                <a:spcPct val="0"/>
              </a:spcBef>
              <a:buFont typeface="Arial" panose="020B0604020202020204" pitchFamily="34" charset="0"/>
              <a:buNone/>
            </a:pPr>
            <a:r>
              <a:rPr lang="en-US" altLang="en-US" sz="2000" dirty="0"/>
              <a:t>printf(“After inserting the queue is \n”);</a:t>
            </a:r>
          </a:p>
          <a:p>
            <a:pPr>
              <a:spcBef>
                <a:spcPct val="0"/>
              </a:spcBef>
              <a:buFont typeface="Arial" panose="020B0604020202020204" pitchFamily="34" charset="0"/>
              <a:buNone/>
            </a:pPr>
            <a:r>
              <a:rPr lang="en-US" altLang="en-US" sz="2000" dirty="0"/>
              <a:t> display();</a:t>
            </a:r>
          </a:p>
          <a:p>
            <a:pPr>
              <a:spcBef>
                <a:spcPct val="0"/>
              </a:spcBef>
              <a:buFont typeface="Arial" panose="020B0604020202020204" pitchFamily="34" charset="0"/>
              <a:buNone/>
            </a:pPr>
            <a:r>
              <a:rPr lang="en-US" altLang="en-US" sz="2000" b="1" dirty="0">
                <a:solidFill>
                  <a:srgbClr val="FF0000"/>
                </a:solidFill>
              </a:rPr>
              <a:t>dequeue();</a:t>
            </a:r>
          </a:p>
          <a:p>
            <a:pPr>
              <a:spcBef>
                <a:spcPct val="0"/>
              </a:spcBef>
              <a:buFont typeface="Arial" panose="020B0604020202020204" pitchFamily="34" charset="0"/>
              <a:buNone/>
            </a:pPr>
            <a:r>
              <a:rPr lang="en-US" altLang="en-US" sz="2000" b="1" dirty="0">
                <a:solidFill>
                  <a:srgbClr val="FF0000"/>
                </a:solidFill>
              </a:rPr>
              <a:t>dequeue();</a:t>
            </a:r>
          </a:p>
          <a:p>
            <a:pPr>
              <a:spcBef>
                <a:spcPct val="0"/>
              </a:spcBef>
              <a:buFont typeface="Arial" panose="020B0604020202020204" pitchFamily="34" charset="0"/>
              <a:buNone/>
            </a:pPr>
            <a:r>
              <a:rPr lang="en-US" altLang="en-US" sz="2000" b="1" dirty="0">
                <a:solidFill>
                  <a:srgbClr val="FF0000"/>
                </a:solidFill>
              </a:rPr>
              <a:t>dequeue();</a:t>
            </a:r>
          </a:p>
          <a:p>
            <a:pPr>
              <a:spcBef>
                <a:spcPct val="0"/>
              </a:spcBef>
              <a:buFont typeface="Arial" panose="020B0604020202020204" pitchFamily="34" charset="0"/>
              <a:buNone/>
            </a:pPr>
            <a:r>
              <a:rPr lang="en-US" altLang="en-US" sz="2000" dirty="0"/>
              <a:t>printf(“After removing the queue is \n”);</a:t>
            </a:r>
          </a:p>
          <a:p>
            <a:pPr>
              <a:spcBef>
                <a:spcPct val="0"/>
              </a:spcBef>
              <a:buFont typeface="Arial" panose="020B0604020202020204" pitchFamily="34" charset="0"/>
              <a:buNone/>
            </a:pPr>
            <a:r>
              <a:rPr lang="en-US" altLang="en-US" sz="2000" dirty="0"/>
              <a:t>display();</a:t>
            </a:r>
          </a:p>
          <a:p>
            <a:pPr>
              <a:spcBef>
                <a:spcPct val="0"/>
              </a:spcBef>
              <a:buFont typeface="Arial" panose="020B0604020202020204" pitchFamily="34" charset="0"/>
              <a:buNone/>
            </a:pPr>
            <a:r>
              <a:rPr lang="en-US" altLang="en-US" sz="2000" dirty="0"/>
              <a:t>return 0;</a:t>
            </a:r>
          </a:p>
          <a:p>
            <a:pPr>
              <a:spcBef>
                <a:spcPct val="0"/>
              </a:spcBef>
              <a:buFont typeface="Arial" panose="020B0604020202020204" pitchFamily="34" charset="0"/>
              <a:buNone/>
            </a:pPr>
            <a:r>
              <a:rPr lang="en-US" altLang="en-US" sz="2000" dirty="0"/>
              <a:t>}</a:t>
            </a:r>
          </a:p>
        </p:txBody>
      </p:sp>
      <p:sp>
        <p:nvSpPr>
          <p:cNvPr id="6" name="Rectangle 5">
            <a:extLst>
              <a:ext uri="{FF2B5EF4-FFF2-40B4-BE49-F238E27FC236}">
                <a16:creationId xmlns:a16="http://schemas.microsoft.com/office/drawing/2014/main" id="{60BCE6EA-8915-97F8-03CA-5E62E124F862}"/>
              </a:ext>
            </a:extLst>
          </p:cNvPr>
          <p:cNvSpPr/>
          <p:nvPr/>
        </p:nvSpPr>
        <p:spPr>
          <a:xfrm>
            <a:off x="5741581" y="748125"/>
            <a:ext cx="6007396" cy="5534849"/>
          </a:xfrm>
          <a:prstGeom prst="rect">
            <a:avLst/>
          </a:prstGeom>
          <a:solidFill>
            <a:schemeClr val="accent2">
              <a:lumMod val="20000"/>
              <a:lumOff val="80000"/>
            </a:schemeClr>
          </a:solidFill>
        </p:spPr>
        <p:txBody>
          <a:bodyPr wrap="square">
            <a:spAutoFit/>
          </a:bodyPr>
          <a:lstStyle/>
          <a:p>
            <a:pPr lvl="1">
              <a:buFont typeface="Arial" charset="0"/>
              <a:buNone/>
              <a:defRPr/>
            </a:pPr>
            <a:r>
              <a:rPr lang="en-US" sz="1900" b="1" dirty="0">
                <a:solidFill>
                  <a:srgbClr val="3333FF"/>
                </a:solidFill>
                <a:latin typeface="Arial" charset="0"/>
                <a:cs typeface="Arial" charset="0"/>
              </a:rPr>
              <a:t>//implementation of enqueue</a:t>
            </a:r>
          </a:p>
          <a:p>
            <a:pPr lvl="1">
              <a:buFont typeface="Arial" charset="0"/>
              <a:buNone/>
              <a:defRPr/>
            </a:pPr>
            <a:r>
              <a:rPr lang="en-US" sz="1900" dirty="0">
                <a:latin typeface="Arial" charset="0"/>
                <a:cs typeface="Arial" charset="0"/>
              </a:rPr>
              <a:t>int enqueue(int item)</a:t>
            </a:r>
          </a:p>
          <a:p>
            <a:pPr lvl="1">
              <a:buFont typeface="Arial" charset="0"/>
              <a:buNone/>
              <a:defRPr/>
            </a:pPr>
            <a:r>
              <a:rPr lang="en-US" sz="1900" dirty="0">
                <a:latin typeface="Arial" charset="0"/>
                <a:cs typeface="Arial" charset="0"/>
              </a:rPr>
              <a:t>   {</a:t>
            </a:r>
          </a:p>
          <a:p>
            <a:pPr lvl="1">
              <a:buFont typeface="Arial" charset="0"/>
              <a:buNone/>
              <a:defRPr/>
            </a:pPr>
            <a:r>
              <a:rPr lang="en-US" sz="1900" b="1" dirty="0">
                <a:solidFill>
                  <a:srgbClr val="C00000"/>
                </a:solidFill>
                <a:latin typeface="Arial" charset="0"/>
                <a:cs typeface="Arial" charset="0"/>
              </a:rPr>
              <a:t>      if(rear==MAXSIZE-1)</a:t>
            </a:r>
          </a:p>
          <a:p>
            <a:pPr lvl="1">
              <a:buFont typeface="Arial" charset="0"/>
              <a:buNone/>
              <a:defRPr/>
            </a:pPr>
            <a:r>
              <a:rPr lang="en-US" sz="1900" dirty="0">
                <a:latin typeface="Arial" charset="0"/>
                <a:cs typeface="Arial" charset="0"/>
              </a:rPr>
              <a:t>       {</a:t>
            </a:r>
          </a:p>
          <a:p>
            <a:pPr lvl="1">
              <a:buFont typeface="Arial" charset="0"/>
              <a:buNone/>
              <a:defRPr/>
            </a:pPr>
            <a:r>
              <a:rPr lang="en-US" sz="1900" dirty="0">
                <a:latin typeface="Arial" charset="0"/>
                <a:cs typeface="Arial" charset="0"/>
              </a:rPr>
              <a:t>        printf(“queue is full \n”);</a:t>
            </a:r>
          </a:p>
          <a:p>
            <a:pPr lvl="1">
              <a:buFont typeface="Arial" charset="0"/>
              <a:buNone/>
              <a:defRPr/>
            </a:pPr>
            <a:r>
              <a:rPr lang="en-US" sz="1900" dirty="0">
                <a:latin typeface="Arial" charset="0"/>
                <a:cs typeface="Arial" charset="0"/>
              </a:rPr>
              <a:t>        return 0;</a:t>
            </a:r>
          </a:p>
          <a:p>
            <a:pPr lvl="1">
              <a:buFont typeface="Arial" charset="0"/>
              <a:buNone/>
              <a:defRPr/>
            </a:pPr>
            <a:r>
              <a:rPr lang="en-US" sz="1900" dirty="0">
                <a:latin typeface="Arial" charset="0"/>
                <a:cs typeface="Arial" charset="0"/>
              </a:rPr>
              <a:t>      }</a:t>
            </a:r>
          </a:p>
          <a:p>
            <a:pPr lvl="1">
              <a:buFont typeface="Arial" charset="0"/>
              <a:buNone/>
              <a:defRPr/>
            </a:pPr>
            <a:r>
              <a:rPr lang="en-US" sz="1900" dirty="0">
                <a:latin typeface="Arial" charset="0"/>
                <a:cs typeface="Arial" charset="0"/>
              </a:rPr>
              <a:t>    else</a:t>
            </a:r>
          </a:p>
          <a:p>
            <a:pPr lvl="1">
              <a:buFont typeface="Arial" charset="0"/>
              <a:buNone/>
              <a:defRPr/>
            </a:pPr>
            <a:r>
              <a:rPr lang="en-US" sz="1900" dirty="0">
                <a:latin typeface="Arial" charset="0"/>
                <a:cs typeface="Arial" charset="0"/>
              </a:rPr>
              <a:t>    {</a:t>
            </a:r>
          </a:p>
          <a:p>
            <a:pPr lvl="1">
              <a:spcBef>
                <a:spcPts val="200"/>
              </a:spcBef>
              <a:defRPr/>
            </a:pPr>
            <a:r>
              <a:rPr lang="en-US" sz="1900" dirty="0">
                <a:latin typeface="Arial" charset="0"/>
                <a:cs typeface="Arial" charset="0"/>
              </a:rPr>
              <a:t>      if(front==-1)</a:t>
            </a:r>
          </a:p>
          <a:p>
            <a:pPr lvl="1">
              <a:spcBef>
                <a:spcPts val="200"/>
              </a:spcBef>
              <a:defRPr/>
            </a:pPr>
            <a:r>
              <a:rPr lang="en-US" sz="1900" dirty="0">
                <a:latin typeface="Arial" charset="0"/>
                <a:cs typeface="Arial" charset="0"/>
              </a:rPr>
              <a:t>         {</a:t>
            </a:r>
          </a:p>
          <a:p>
            <a:pPr lvl="1">
              <a:spcBef>
                <a:spcPts val="200"/>
              </a:spcBef>
              <a:defRPr/>
            </a:pPr>
            <a:r>
              <a:rPr lang="en-US" sz="1900" dirty="0">
                <a:latin typeface="Arial" charset="0"/>
                <a:cs typeface="Arial" charset="0"/>
              </a:rPr>
              <a:t>          front++;</a:t>
            </a:r>
          </a:p>
          <a:p>
            <a:pPr lvl="1">
              <a:spcBef>
                <a:spcPts val="200"/>
              </a:spcBef>
              <a:defRPr/>
            </a:pPr>
            <a:r>
              <a:rPr lang="en-US" sz="1900" dirty="0">
                <a:latin typeface="Arial" charset="0"/>
                <a:cs typeface="Arial" charset="0"/>
              </a:rPr>
              <a:t>         }</a:t>
            </a:r>
          </a:p>
          <a:p>
            <a:pPr lvl="1">
              <a:spcBef>
                <a:spcPts val="200"/>
              </a:spcBef>
              <a:defRPr/>
            </a:pPr>
            <a:r>
              <a:rPr lang="en-US" sz="1900" dirty="0">
                <a:latin typeface="Arial" charset="0"/>
                <a:cs typeface="Arial" charset="0"/>
              </a:rPr>
              <a:t>     </a:t>
            </a:r>
            <a:r>
              <a:rPr lang="en-US" sz="1900" dirty="0">
                <a:solidFill>
                  <a:srgbClr val="C00000"/>
                </a:solidFill>
                <a:latin typeface="Arial" charset="0"/>
                <a:cs typeface="Arial" charset="0"/>
              </a:rPr>
              <a:t>rear = rear + 1</a:t>
            </a:r>
            <a:r>
              <a:rPr lang="en-US" sz="1900" dirty="0">
                <a:latin typeface="Arial" charset="0"/>
                <a:cs typeface="Arial" charset="0"/>
              </a:rPr>
              <a:t>;    </a:t>
            </a:r>
            <a:r>
              <a:rPr lang="en-US" sz="1900" dirty="0">
                <a:solidFill>
                  <a:srgbClr val="3333FF"/>
                </a:solidFill>
                <a:latin typeface="Arial" charset="0"/>
                <a:cs typeface="Arial" charset="0"/>
              </a:rPr>
              <a:t>//increment rear</a:t>
            </a:r>
          </a:p>
          <a:p>
            <a:pPr lvl="1">
              <a:spcBef>
                <a:spcPts val="200"/>
              </a:spcBef>
              <a:defRPr/>
            </a:pPr>
            <a:r>
              <a:rPr lang="en-US" sz="1900" dirty="0">
                <a:latin typeface="Arial" charset="0"/>
                <a:cs typeface="Arial" charset="0"/>
              </a:rPr>
              <a:t>    </a:t>
            </a:r>
            <a:r>
              <a:rPr lang="en-US" sz="1900" b="1" dirty="0">
                <a:solidFill>
                  <a:srgbClr val="C00000"/>
                </a:solidFill>
                <a:latin typeface="Arial" charset="0"/>
                <a:cs typeface="Arial" charset="0"/>
              </a:rPr>
              <a:t>queue[rear] = item</a:t>
            </a:r>
            <a:r>
              <a:rPr lang="en-US" sz="1900" dirty="0">
                <a:latin typeface="Arial" charset="0"/>
                <a:cs typeface="Arial" charset="0"/>
              </a:rPr>
              <a:t>;    </a:t>
            </a:r>
            <a:r>
              <a:rPr lang="en-US" sz="1900" dirty="0">
                <a:solidFill>
                  <a:srgbClr val="3333FF"/>
                </a:solidFill>
                <a:latin typeface="Arial" charset="0"/>
                <a:cs typeface="Arial" charset="0"/>
              </a:rPr>
              <a:t>//insert item</a:t>
            </a:r>
          </a:p>
          <a:p>
            <a:pPr lvl="1">
              <a:spcBef>
                <a:spcPts val="200"/>
              </a:spcBef>
              <a:defRPr/>
            </a:pPr>
            <a:r>
              <a:rPr lang="en-US" sz="1900" dirty="0">
                <a:latin typeface="Arial" charset="0"/>
                <a:cs typeface="Arial" charset="0"/>
              </a:rPr>
              <a:t>   return 1;</a:t>
            </a:r>
          </a:p>
          <a:p>
            <a:pPr lvl="1">
              <a:buFont typeface="Arial" charset="0"/>
              <a:buNone/>
              <a:defRPr/>
            </a:pPr>
            <a:r>
              <a:rPr lang="en-US" sz="1900" dirty="0">
                <a:latin typeface="Arial" charset="0"/>
                <a:cs typeface="Arial" charset="0"/>
              </a:rPr>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8090-5143-C83D-2AF9-DC4D7C3D420E}"/>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solidFill>
                  <a:srgbClr val="FF0000"/>
                </a:solidFill>
              </a:rPr>
              <a:t>Implementation of Queue using Arrays</a:t>
            </a:r>
          </a:p>
        </p:txBody>
      </p:sp>
      <p:sp>
        <p:nvSpPr>
          <p:cNvPr id="34819" name="AutoShape 4" descr="Stack Push Operation">
            <a:extLst>
              <a:ext uri="{FF2B5EF4-FFF2-40B4-BE49-F238E27FC236}">
                <a16:creationId xmlns:a16="http://schemas.microsoft.com/office/drawing/2014/main" id="{86257F72-7563-AE62-02C1-A81FABDCA4A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10" name="Rectangle 9">
            <a:extLst>
              <a:ext uri="{FF2B5EF4-FFF2-40B4-BE49-F238E27FC236}">
                <a16:creationId xmlns:a16="http://schemas.microsoft.com/office/drawing/2014/main" id="{D291C135-9496-3DFE-7708-77608AC56778}"/>
              </a:ext>
            </a:extLst>
          </p:cNvPr>
          <p:cNvSpPr/>
          <p:nvPr/>
        </p:nvSpPr>
        <p:spPr>
          <a:xfrm>
            <a:off x="6000308" y="860427"/>
            <a:ext cx="6081823" cy="3416320"/>
          </a:xfrm>
          <a:prstGeom prst="rect">
            <a:avLst/>
          </a:prstGeom>
          <a:solidFill>
            <a:schemeClr val="accent3">
              <a:lumMod val="40000"/>
              <a:lumOff val="60000"/>
            </a:schemeClr>
          </a:solidFill>
        </p:spPr>
        <p:txBody>
          <a:bodyPr wrap="square">
            <a:spAutoFit/>
          </a:bodyPr>
          <a:lstStyle/>
          <a:p>
            <a:pPr>
              <a:defRPr/>
            </a:pPr>
            <a:r>
              <a:rPr lang="en-US" dirty="0">
                <a:latin typeface="Arial" charset="0"/>
                <a:cs typeface="Arial" charset="0"/>
              </a:rPr>
              <a:t>void display()</a:t>
            </a:r>
          </a:p>
          <a:p>
            <a:pPr>
              <a:defRPr/>
            </a:pPr>
            <a:r>
              <a:rPr lang="en-US" dirty="0">
                <a:latin typeface="Arial" charset="0"/>
                <a:cs typeface="Arial" charset="0"/>
              </a:rPr>
              <a:t>{</a:t>
            </a:r>
          </a:p>
          <a:p>
            <a:pPr>
              <a:defRPr/>
            </a:pPr>
            <a:r>
              <a:rPr lang="en-US" dirty="0">
                <a:latin typeface="Arial" charset="0"/>
                <a:cs typeface="Arial" charset="0"/>
              </a:rPr>
              <a:t>      </a:t>
            </a:r>
            <a:r>
              <a:rPr lang="en-US" dirty="0" err="1">
                <a:latin typeface="Arial" charset="0"/>
                <a:cs typeface="Arial" charset="0"/>
              </a:rPr>
              <a:t>int</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a:t>
            </a:r>
            <a:r>
              <a:rPr lang="en-US" altLang="en-US" sz="1800" b="1" dirty="0"/>
              <a:t>if( rear==-1 ||  front&gt;rear)</a:t>
            </a:r>
          </a:p>
          <a:p>
            <a:pPr>
              <a:defRPr/>
            </a:pPr>
            <a:r>
              <a:rPr lang="en-US" dirty="0">
                <a:latin typeface="Arial" charset="0"/>
                <a:cs typeface="Arial" charset="0"/>
              </a:rPr>
              <a:t>      printf("The QUEUE is empty\n");</a:t>
            </a:r>
          </a:p>
          <a:p>
            <a:pPr>
              <a:defRPr/>
            </a:pPr>
            <a:r>
              <a:rPr lang="en-US" dirty="0">
                <a:latin typeface="Arial" charset="0"/>
                <a:cs typeface="Arial" charset="0"/>
              </a:rPr>
              <a:t>     else</a:t>
            </a:r>
          </a:p>
          <a:p>
            <a:pPr>
              <a:defRPr/>
            </a:pPr>
            <a:r>
              <a:rPr lang="en-US" dirty="0">
                <a:latin typeface="Arial" charset="0"/>
                <a:cs typeface="Arial" charset="0"/>
              </a:rPr>
              <a:t>     {</a:t>
            </a:r>
          </a:p>
          <a:p>
            <a:pPr>
              <a:defRPr/>
            </a:pPr>
            <a:r>
              <a:rPr lang="en-US" dirty="0">
                <a:latin typeface="Arial" charset="0"/>
                <a:cs typeface="Arial" charset="0"/>
              </a:rPr>
              <a:t>      printf("\n </a:t>
            </a:r>
            <a:r>
              <a:rPr lang="en-US" dirty="0">
                <a:solidFill>
                  <a:srgbClr val="3333FF"/>
                </a:solidFill>
                <a:latin typeface="Arial" charset="0"/>
                <a:cs typeface="Arial" charset="0"/>
              </a:rPr>
              <a:t>The elements of QUEUE\n</a:t>
            </a:r>
            <a:r>
              <a:rPr lang="en-US" dirty="0">
                <a:latin typeface="Arial" charset="0"/>
                <a:cs typeface="Arial" charset="0"/>
              </a:rPr>
              <a:t>");</a:t>
            </a:r>
          </a:p>
          <a:p>
            <a:pPr>
              <a:defRPr/>
            </a:pPr>
            <a:r>
              <a:rPr lang="en-US" b="1" dirty="0">
                <a:latin typeface="Arial" charset="0"/>
                <a:cs typeface="Arial" charset="0"/>
              </a:rPr>
              <a:t>      for(</a:t>
            </a:r>
            <a:r>
              <a:rPr lang="en-US" b="1" dirty="0" err="1">
                <a:latin typeface="Arial" charset="0"/>
                <a:cs typeface="Arial" charset="0"/>
              </a:rPr>
              <a:t>i</a:t>
            </a:r>
            <a:r>
              <a:rPr lang="en-US" b="1" dirty="0">
                <a:latin typeface="Arial" charset="0"/>
                <a:cs typeface="Arial" charset="0"/>
              </a:rPr>
              <a:t>=front; </a:t>
            </a:r>
            <a:r>
              <a:rPr lang="en-US" b="1" dirty="0" err="1">
                <a:latin typeface="Arial" charset="0"/>
                <a:cs typeface="Arial" charset="0"/>
              </a:rPr>
              <a:t>i</a:t>
            </a:r>
            <a:r>
              <a:rPr lang="en-US" b="1" dirty="0">
                <a:latin typeface="Arial" charset="0"/>
                <a:cs typeface="Arial" charset="0"/>
              </a:rPr>
              <a:t>&lt;=rear; </a:t>
            </a:r>
            <a:r>
              <a:rPr lang="en-US" b="1" dirty="0" err="1">
                <a:latin typeface="Arial" charset="0"/>
                <a:cs typeface="Arial" charset="0"/>
              </a:rPr>
              <a:t>i</a:t>
            </a:r>
            <a:r>
              <a:rPr lang="en-US" b="1" dirty="0">
                <a:latin typeface="Arial" charset="0"/>
                <a:cs typeface="Arial" charset="0"/>
              </a:rPr>
              <a:t>++)</a:t>
            </a:r>
          </a:p>
          <a:p>
            <a:pPr>
              <a:defRPr/>
            </a:pPr>
            <a:r>
              <a:rPr lang="en-US" dirty="0">
                <a:latin typeface="Arial" charset="0"/>
                <a:cs typeface="Arial" charset="0"/>
              </a:rPr>
              <a:t>       printf("%d\</a:t>
            </a:r>
            <a:r>
              <a:rPr lang="en-US" dirty="0" err="1">
                <a:latin typeface="Arial" charset="0"/>
                <a:cs typeface="Arial" charset="0"/>
              </a:rPr>
              <a:t>n",queue</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a:t>
            </a:r>
          </a:p>
          <a:p>
            <a:pPr>
              <a:defRPr/>
            </a:pPr>
            <a:r>
              <a:rPr lang="en-US" dirty="0">
                <a:latin typeface="Arial" charset="0"/>
                <a:cs typeface="Arial" charset="0"/>
              </a:rPr>
              <a:t>      }</a:t>
            </a:r>
          </a:p>
          <a:p>
            <a:pPr>
              <a:defRPr/>
            </a:pPr>
            <a:r>
              <a:rPr lang="en-US" dirty="0">
                <a:latin typeface="Arial" charset="0"/>
                <a:cs typeface="Arial" charset="0"/>
              </a:rPr>
              <a:t>}</a:t>
            </a:r>
          </a:p>
        </p:txBody>
      </p:sp>
      <p:sp>
        <p:nvSpPr>
          <p:cNvPr id="11" name="TextBox 10">
            <a:extLst>
              <a:ext uri="{FF2B5EF4-FFF2-40B4-BE49-F238E27FC236}">
                <a16:creationId xmlns:a16="http://schemas.microsoft.com/office/drawing/2014/main" id="{B1FC598B-06B3-3AFD-EC11-C71C71C00CD6}"/>
              </a:ext>
            </a:extLst>
          </p:cNvPr>
          <p:cNvSpPr txBox="1"/>
          <p:nvPr/>
        </p:nvSpPr>
        <p:spPr>
          <a:xfrm>
            <a:off x="6000307" y="4421210"/>
            <a:ext cx="6081823" cy="2308225"/>
          </a:xfrm>
          <a:prstGeom prst="rect">
            <a:avLst/>
          </a:prstGeom>
          <a:solidFill>
            <a:schemeClr val="accent4">
              <a:lumMod val="40000"/>
              <a:lumOff val="60000"/>
            </a:schemeClr>
          </a:solidFill>
        </p:spPr>
        <p:txBody>
          <a:bodyPr wrap="square">
            <a:spAutoFit/>
          </a:bodyPr>
          <a:lstStyle/>
          <a:p>
            <a:pPr>
              <a:defRPr/>
            </a:pPr>
            <a:r>
              <a:rPr lang="en-US" dirty="0">
                <a:latin typeface="Arial" charset="0"/>
                <a:cs typeface="Arial" charset="0"/>
              </a:rPr>
              <a:t>The elements of queue</a:t>
            </a:r>
          </a:p>
          <a:p>
            <a:pPr>
              <a:defRPr/>
            </a:pPr>
            <a:r>
              <a:rPr lang="en-US" dirty="0">
                <a:latin typeface="Arial" charset="0"/>
                <a:cs typeface="Arial" charset="0"/>
              </a:rPr>
              <a:t>After inserting the queue is</a:t>
            </a:r>
          </a:p>
          <a:p>
            <a:pPr>
              <a:defRPr/>
            </a:pPr>
            <a:r>
              <a:rPr lang="en-US" dirty="0">
                <a:latin typeface="Arial" charset="0"/>
                <a:cs typeface="Arial" charset="0"/>
              </a:rPr>
              <a:t>10</a:t>
            </a:r>
          </a:p>
          <a:p>
            <a:pPr>
              <a:defRPr/>
            </a:pPr>
            <a:r>
              <a:rPr lang="en-US" dirty="0">
                <a:latin typeface="Arial" charset="0"/>
                <a:cs typeface="Arial" charset="0"/>
              </a:rPr>
              <a:t>20</a:t>
            </a:r>
          </a:p>
          <a:p>
            <a:pPr>
              <a:defRPr/>
            </a:pPr>
            <a:r>
              <a:rPr lang="en-US" dirty="0">
                <a:latin typeface="Arial" charset="0"/>
                <a:cs typeface="Arial" charset="0"/>
              </a:rPr>
              <a:t>30</a:t>
            </a:r>
          </a:p>
          <a:p>
            <a:pPr>
              <a:defRPr/>
            </a:pPr>
            <a:r>
              <a:rPr lang="en-US" dirty="0">
                <a:latin typeface="Arial" charset="0"/>
                <a:cs typeface="Arial" charset="0"/>
              </a:rPr>
              <a:t>40</a:t>
            </a:r>
          </a:p>
          <a:p>
            <a:pPr>
              <a:defRPr/>
            </a:pPr>
            <a:r>
              <a:rPr lang="en-US" dirty="0">
                <a:latin typeface="Arial" charset="0"/>
                <a:cs typeface="Arial" charset="0"/>
              </a:rPr>
              <a:t>After deleting the queue is</a:t>
            </a:r>
          </a:p>
          <a:p>
            <a:pPr>
              <a:defRPr/>
            </a:pPr>
            <a:r>
              <a:rPr lang="en-US" dirty="0">
                <a:latin typeface="Arial" charset="0"/>
                <a:cs typeface="Arial" charset="0"/>
              </a:rPr>
              <a:t>40</a:t>
            </a:r>
          </a:p>
        </p:txBody>
      </p:sp>
      <p:sp>
        <p:nvSpPr>
          <p:cNvPr id="34822" name="Rectangle 6">
            <a:extLst>
              <a:ext uri="{FF2B5EF4-FFF2-40B4-BE49-F238E27FC236}">
                <a16:creationId xmlns:a16="http://schemas.microsoft.com/office/drawing/2014/main" id="{4D6C9F5F-D96A-1594-2839-D263B5256427}"/>
              </a:ext>
            </a:extLst>
          </p:cNvPr>
          <p:cNvSpPr>
            <a:spLocks noChangeArrowheads="1"/>
          </p:cNvSpPr>
          <p:nvPr/>
        </p:nvSpPr>
        <p:spPr bwMode="auto">
          <a:xfrm>
            <a:off x="109869" y="860428"/>
            <a:ext cx="5738038" cy="4031873"/>
          </a:xfrm>
          <a:prstGeom prst="rect">
            <a:avLst/>
          </a:prstGeom>
          <a:solidFill>
            <a:schemeClr val="accent5">
              <a:lumMod val="40000"/>
              <a:lumOff val="60000"/>
            </a:schemeClr>
          </a:solidFill>
          <a:ln>
            <a:noFill/>
          </a:ln>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defRPr/>
            </a:pPr>
            <a:r>
              <a:rPr lang="en-US" altLang="en-US" sz="1600" b="1" dirty="0">
                <a:solidFill>
                  <a:srgbClr val="3333FF"/>
                </a:solidFill>
                <a:latin typeface="Arial" panose="020B0604020202020204" pitchFamily="34" charset="0"/>
              </a:rPr>
              <a:t>//implementation of dequeue()</a:t>
            </a:r>
          </a:p>
          <a:p>
            <a:pPr lvl="1">
              <a:spcBef>
                <a:spcPct val="0"/>
              </a:spcBef>
              <a:buFont typeface="Arial" panose="020B0604020202020204" pitchFamily="34" charset="0"/>
              <a:buNone/>
              <a:defRPr/>
            </a:pPr>
            <a:r>
              <a:rPr lang="en-US" altLang="en-US" sz="1600" b="1" dirty="0">
                <a:latin typeface="Arial" panose="020B0604020202020204" pitchFamily="34" charset="0"/>
              </a:rPr>
              <a:t>void dequeue ()</a:t>
            </a:r>
          </a:p>
          <a:p>
            <a:pPr lvl="1">
              <a:spcBef>
                <a:spcPct val="0"/>
              </a:spcBef>
              <a:buFont typeface="Arial" panose="020B0604020202020204" pitchFamily="34" charset="0"/>
              <a:buNone/>
              <a:defRPr/>
            </a:pPr>
            <a:r>
              <a:rPr lang="en-US" altLang="en-US" sz="1600" b="1" dirty="0">
                <a:latin typeface="Arial" panose="020B0604020202020204" pitchFamily="34" charset="0"/>
              </a:rPr>
              <a:t>{</a:t>
            </a:r>
          </a:p>
          <a:p>
            <a:pPr lvl="1">
              <a:spcBef>
                <a:spcPct val="0"/>
              </a:spcBef>
              <a:buFont typeface="Arial" panose="020B0604020202020204" pitchFamily="34" charset="0"/>
              <a:buNone/>
              <a:defRPr/>
            </a:pPr>
            <a:r>
              <a:rPr lang="en-US" altLang="en-US" sz="1600" b="1" dirty="0">
                <a:latin typeface="Arial" panose="020B0604020202020204" pitchFamily="34" charset="0"/>
              </a:rPr>
              <a:t>   if( rear==-1 ||  front&gt;rear)    //check for queue underflow</a:t>
            </a:r>
          </a:p>
          <a:p>
            <a:pPr lvl="1">
              <a:spcBef>
                <a:spcPct val="0"/>
              </a:spcBef>
              <a:buFont typeface="Arial" panose="020B0604020202020204" pitchFamily="34" charset="0"/>
              <a:buNone/>
              <a:defRPr/>
            </a:pPr>
            <a:r>
              <a:rPr lang="en-US" altLang="en-US" sz="1600" b="1" dirty="0">
                <a:latin typeface="Arial" panose="020B0604020202020204" pitchFamily="34" charset="0"/>
              </a:rPr>
              <a:t>       {</a:t>
            </a:r>
          </a:p>
          <a:p>
            <a:pPr lvl="1">
              <a:spcBef>
                <a:spcPct val="0"/>
              </a:spcBef>
              <a:buFont typeface="Arial" panose="020B0604020202020204" pitchFamily="34" charset="0"/>
              <a:buNone/>
              <a:defRPr/>
            </a:pPr>
            <a:r>
              <a:rPr lang="en-US" altLang="en-US" sz="1600" b="1" dirty="0">
                <a:latin typeface="Arial" panose="020B0604020202020204" pitchFamily="34" charset="0"/>
              </a:rPr>
              <a:t>      printf(" </a:t>
            </a:r>
            <a:r>
              <a:rPr lang="en-US" altLang="en-US" sz="1600" b="1" dirty="0">
                <a:solidFill>
                  <a:srgbClr val="3333FF"/>
                </a:solidFill>
                <a:latin typeface="Arial" panose="020B0604020202020204" pitchFamily="34" charset="0"/>
              </a:rPr>
              <a:t>Deletion not possible QUEUE is </a:t>
            </a:r>
            <a:r>
              <a:rPr lang="en-US" altLang="en-US" sz="1600" b="1" dirty="0" err="1">
                <a:solidFill>
                  <a:srgbClr val="3333FF"/>
                </a:solidFill>
                <a:latin typeface="Arial" panose="020B0604020202020204" pitchFamily="34" charset="0"/>
              </a:rPr>
              <a:t>empy</a:t>
            </a:r>
            <a:r>
              <a:rPr lang="en-US" altLang="en-US" sz="1600" b="1" dirty="0">
                <a:latin typeface="Arial" panose="020B0604020202020204" pitchFamily="34" charset="0"/>
              </a:rPr>
              <a:t>");</a:t>
            </a:r>
            <a:br>
              <a:rPr lang="en-US" altLang="en-US" sz="1600" b="1" dirty="0">
                <a:latin typeface="Arial" panose="020B0604020202020204" pitchFamily="34" charset="0"/>
              </a:rPr>
            </a:br>
            <a:r>
              <a:rPr lang="en-US" altLang="en-US" sz="1600" b="1" dirty="0">
                <a:latin typeface="Arial" panose="020B0604020202020204" pitchFamily="34" charset="0"/>
              </a:rPr>
              <a:t>}</a:t>
            </a:r>
          </a:p>
          <a:p>
            <a:pPr lvl="1">
              <a:spcBef>
                <a:spcPct val="0"/>
              </a:spcBef>
              <a:buFont typeface="Arial" panose="020B0604020202020204" pitchFamily="34" charset="0"/>
              <a:buNone/>
              <a:defRPr/>
            </a:pPr>
            <a:r>
              <a:rPr lang="en-US" altLang="en-US" sz="1600" b="1" dirty="0">
                <a:latin typeface="Arial" panose="020B0604020202020204" pitchFamily="34" charset="0"/>
              </a:rPr>
              <a:t>      else</a:t>
            </a:r>
          </a:p>
          <a:p>
            <a:pPr lvl="1">
              <a:spcBef>
                <a:spcPct val="0"/>
              </a:spcBef>
              <a:buFont typeface="Arial" panose="020B0604020202020204" pitchFamily="34" charset="0"/>
              <a:buNone/>
              <a:defRPr/>
            </a:pPr>
            <a:r>
              <a:rPr lang="en-US" altLang="en-US" sz="1600" b="1" dirty="0">
                <a:latin typeface="Arial" panose="020B0604020202020204" pitchFamily="34" charset="0"/>
              </a:rPr>
              <a:t>      {</a:t>
            </a:r>
          </a:p>
          <a:p>
            <a:pPr lvl="1">
              <a:spcBef>
                <a:spcPct val="0"/>
              </a:spcBef>
              <a:buFont typeface="Arial" panose="020B0604020202020204" pitchFamily="34" charset="0"/>
              <a:buNone/>
              <a:defRPr/>
            </a:pPr>
            <a:r>
              <a:rPr lang="en-US" altLang="en-US" sz="1600" b="1" dirty="0">
                <a:latin typeface="Arial" panose="020B0604020202020204" pitchFamily="34" charset="0"/>
              </a:rPr>
              <a:t>        int item;</a:t>
            </a:r>
          </a:p>
          <a:p>
            <a:pPr lvl="1">
              <a:spcBef>
                <a:spcPct val="0"/>
              </a:spcBef>
              <a:buFont typeface="Arial" panose="020B0604020202020204" pitchFamily="34" charset="0"/>
              <a:buNone/>
              <a:defRPr/>
            </a:pPr>
            <a:r>
              <a:rPr lang="en-US" altLang="en-US" sz="1600" b="1" dirty="0">
                <a:latin typeface="Arial" panose="020B0604020202020204" pitchFamily="34" charset="0"/>
              </a:rPr>
              <a:t>       item=queue[front];  //delete item </a:t>
            </a:r>
          </a:p>
          <a:p>
            <a:pPr lvl="1">
              <a:spcBef>
                <a:spcPct val="0"/>
              </a:spcBef>
              <a:buFont typeface="Arial" panose="020B0604020202020204" pitchFamily="34" charset="0"/>
              <a:buNone/>
              <a:defRPr/>
            </a:pPr>
            <a:r>
              <a:rPr lang="en-US" altLang="en-US" sz="1600" b="1" dirty="0">
                <a:latin typeface="Arial" panose="020B0604020202020204" pitchFamily="34" charset="0"/>
              </a:rPr>
              <a:t>       printf("</a:t>
            </a:r>
            <a:r>
              <a:rPr lang="en-US" altLang="en-US" sz="1600" b="1" dirty="0">
                <a:solidFill>
                  <a:srgbClr val="3333FF"/>
                </a:solidFill>
                <a:latin typeface="Arial" panose="020B0604020202020204" pitchFamily="34" charset="0"/>
              </a:rPr>
              <a:t>The deleted element is %d\</a:t>
            </a:r>
            <a:r>
              <a:rPr lang="en-US" altLang="en-US" sz="1600" b="1" dirty="0" err="1">
                <a:solidFill>
                  <a:srgbClr val="3333FF"/>
                </a:solidFill>
                <a:latin typeface="Arial" panose="020B0604020202020204" pitchFamily="34" charset="0"/>
              </a:rPr>
              <a:t>n</a:t>
            </a:r>
            <a:r>
              <a:rPr lang="en-US" altLang="en-US" sz="1600" b="1" dirty="0" err="1">
                <a:latin typeface="Arial" panose="020B0604020202020204" pitchFamily="34" charset="0"/>
              </a:rPr>
              <a:t>“,item</a:t>
            </a:r>
            <a:r>
              <a:rPr lang="en-US" altLang="en-US" sz="1600" b="1" dirty="0">
                <a:latin typeface="Arial" panose="020B0604020202020204" pitchFamily="34" charset="0"/>
              </a:rPr>
              <a:t>);</a:t>
            </a:r>
          </a:p>
          <a:p>
            <a:pPr lvl="1">
              <a:spcBef>
                <a:spcPct val="0"/>
              </a:spcBef>
              <a:buFont typeface="Arial" panose="020B0604020202020204" pitchFamily="34" charset="0"/>
              <a:buNone/>
              <a:defRPr/>
            </a:pPr>
            <a:r>
              <a:rPr lang="en-US" altLang="en-US" sz="1600" b="1" dirty="0">
                <a:latin typeface="Arial" panose="020B0604020202020204" pitchFamily="34" charset="0"/>
              </a:rPr>
              <a:t>       front++;  //increment front</a:t>
            </a:r>
          </a:p>
          <a:p>
            <a:pPr lvl="1">
              <a:spcBef>
                <a:spcPct val="0"/>
              </a:spcBef>
              <a:buFont typeface="Arial" panose="020B0604020202020204" pitchFamily="34" charset="0"/>
              <a:buNone/>
              <a:defRPr/>
            </a:pPr>
            <a:r>
              <a:rPr lang="en-US" altLang="en-US" sz="1600" b="1" dirty="0">
                <a:latin typeface="Arial" panose="020B0604020202020204" pitchFamily="34" charset="0"/>
              </a:rPr>
              <a:t>      }</a:t>
            </a:r>
          </a:p>
          <a:p>
            <a:pPr lvl="1">
              <a:spcBef>
                <a:spcPct val="0"/>
              </a:spcBef>
              <a:buFont typeface="Arial" panose="020B0604020202020204" pitchFamily="34" charset="0"/>
              <a:buNone/>
              <a:defRPr/>
            </a:pPr>
            <a:r>
              <a:rPr lang="en-US" altLang="en-US" sz="1600" b="1" dirty="0">
                <a:latin typeface="Arial" panose="020B0604020202020204" pitchFamily="34" charset="0"/>
              </a:rPr>
              <a:t>} </a:t>
            </a:r>
            <a:endParaRPr lang="en-US" altLang="en-US" sz="1400"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1809312" cy="715963"/>
          </a:xfrm>
          <a:solidFill>
            <a:schemeClr val="accent1">
              <a:lumMod val="20000"/>
              <a:lumOff val="80000"/>
            </a:schemeClr>
          </a:solidFill>
        </p:spPr>
        <p:txBody>
          <a:bodyPr/>
          <a:lstStyle/>
          <a:p>
            <a:pPr marL="0" indent="0" algn="ctr">
              <a:buNone/>
              <a:defRPr/>
            </a:pPr>
            <a:r>
              <a:rPr lang="en-US" altLang="en-US" sz="3200" b="1" dirty="0"/>
              <a:t>Circular Queue</a:t>
            </a:r>
          </a:p>
        </p:txBody>
      </p:sp>
      <p:sp>
        <p:nvSpPr>
          <p:cNvPr id="37891" name="Content Placeholder 2">
            <a:extLst>
              <a:ext uri="{FF2B5EF4-FFF2-40B4-BE49-F238E27FC236}">
                <a16:creationId xmlns:a16="http://schemas.microsoft.com/office/drawing/2014/main" id="{F639BCAC-A299-10C7-FD7E-8F959069F91F}"/>
              </a:ext>
            </a:extLst>
          </p:cNvPr>
          <p:cNvSpPr>
            <a:spLocks noGrp="1"/>
          </p:cNvSpPr>
          <p:nvPr>
            <p:ph idx="1"/>
          </p:nvPr>
        </p:nvSpPr>
        <p:spPr>
          <a:xfrm>
            <a:off x="119336" y="762000"/>
            <a:ext cx="6930050" cy="6096000"/>
          </a:xfrm>
        </p:spPr>
        <p:txBody>
          <a:bodyPr>
            <a:normAutofit/>
          </a:bodyPr>
          <a:lstStyle/>
          <a:p>
            <a:pPr marL="0" indent="0" algn="just">
              <a:buNone/>
              <a:defRPr/>
            </a:pPr>
            <a:r>
              <a:rPr lang="en-US" altLang="en-US" sz="2000" b="1" dirty="0">
                <a:solidFill>
                  <a:srgbClr val="C00000"/>
                </a:solidFill>
              </a:rPr>
              <a:t>Circular Queue</a:t>
            </a:r>
          </a:p>
          <a:p>
            <a:pPr algn="just">
              <a:buFont typeface="Wingdings" panose="05000000000000000000" pitchFamily="2" charset="2"/>
              <a:buChar char="§"/>
              <a:defRPr/>
            </a:pPr>
            <a:r>
              <a:rPr lang="en-US" altLang="en-US" sz="2000" dirty="0"/>
              <a:t>There was one limitation in the array implementation of Queue. </a:t>
            </a:r>
          </a:p>
          <a:p>
            <a:pPr marL="0" indent="0" algn="just">
              <a:buNone/>
              <a:defRPr/>
            </a:pPr>
            <a:endParaRPr lang="en-US" altLang="en-US" sz="2000" dirty="0"/>
          </a:p>
          <a:p>
            <a:pPr algn="just">
              <a:buFont typeface="Wingdings" panose="05000000000000000000" pitchFamily="2" charset="2"/>
              <a:buChar char="§"/>
              <a:defRPr/>
            </a:pPr>
            <a:r>
              <a:rPr lang="en-US" altLang="en-US" sz="2000" b="1" dirty="0">
                <a:solidFill>
                  <a:srgbClr val="FF0000"/>
                </a:solidFill>
              </a:rPr>
              <a:t>If the rear reaches to the end position </a:t>
            </a:r>
            <a:r>
              <a:rPr lang="en-US" altLang="en-US" sz="2000" dirty="0"/>
              <a:t>of the Queue, then </a:t>
            </a:r>
            <a:r>
              <a:rPr lang="en-US" altLang="en-US" sz="2000" b="1" dirty="0">
                <a:solidFill>
                  <a:srgbClr val="3333FF"/>
                </a:solidFill>
              </a:rPr>
              <a:t>there might be possibility that some vacant spaces are left </a:t>
            </a:r>
            <a:r>
              <a:rPr lang="en-US" altLang="en-US" sz="2000" dirty="0"/>
              <a:t>in the beginning which cannot be utilized. </a:t>
            </a:r>
          </a:p>
          <a:p>
            <a:pPr marL="0" indent="0" algn="just">
              <a:buNone/>
              <a:defRPr/>
            </a:pPr>
            <a:endParaRPr lang="en-US" altLang="en-US" sz="2000" dirty="0"/>
          </a:p>
          <a:p>
            <a:pPr algn="just">
              <a:buFont typeface="Wingdings" panose="05000000000000000000" pitchFamily="2" charset="2"/>
              <a:buChar char="§"/>
              <a:defRPr/>
            </a:pPr>
            <a:r>
              <a:rPr lang="en-US" altLang="en-US" sz="2000" dirty="0"/>
              <a:t>So, to overcome such limitations, the concept of the </a:t>
            </a:r>
            <a:r>
              <a:rPr lang="en-US" altLang="en-US" sz="2000" b="1" dirty="0"/>
              <a:t>circular queue</a:t>
            </a:r>
            <a:r>
              <a:rPr lang="en-US" altLang="en-US" sz="2000" dirty="0"/>
              <a:t> was introduced.</a:t>
            </a:r>
          </a:p>
          <a:p>
            <a:pPr marL="0" indent="0" algn="just">
              <a:buNone/>
              <a:defRPr/>
            </a:pPr>
            <a:endParaRPr lang="en-US" altLang="en-US" sz="2000" dirty="0"/>
          </a:p>
          <a:p>
            <a:pPr algn="just">
              <a:buFont typeface="Wingdings" panose="05000000000000000000" pitchFamily="2" charset="2"/>
              <a:buChar char="§"/>
              <a:defRPr/>
            </a:pPr>
            <a:r>
              <a:rPr lang="en-US" altLang="en-US" sz="2000" dirty="0"/>
              <a:t>A </a:t>
            </a:r>
            <a:r>
              <a:rPr lang="en-US" altLang="en-US" sz="2000" b="1" dirty="0"/>
              <a:t>circular queue </a:t>
            </a:r>
            <a:r>
              <a:rPr lang="en-US" altLang="en-US" sz="2000" dirty="0"/>
              <a:t>is like a linear queue as it is also based on the FIFO (First In First Out) principle except that </a:t>
            </a:r>
            <a:r>
              <a:rPr lang="en-US" altLang="en-US" sz="2000" b="1" dirty="0">
                <a:solidFill>
                  <a:srgbClr val="C00000"/>
                </a:solidFill>
              </a:rPr>
              <a:t>the last position is connected to the first position </a:t>
            </a:r>
            <a:r>
              <a:rPr lang="en-US" altLang="en-US" sz="2000" dirty="0"/>
              <a:t>in a circular queue that forms a circle.</a:t>
            </a:r>
          </a:p>
          <a:p>
            <a:pPr algn="just">
              <a:buFont typeface="Wingdings" panose="05000000000000000000" pitchFamily="2" charset="2"/>
              <a:buChar char="§"/>
              <a:defRPr/>
            </a:pPr>
            <a:r>
              <a:rPr lang="en-US" altLang="en-US" sz="2000" dirty="0"/>
              <a:t> It is also known as a Ring Buffer.</a:t>
            </a:r>
          </a:p>
        </p:txBody>
      </p:sp>
      <p:pic>
        <p:nvPicPr>
          <p:cNvPr id="1026" name="Picture 2" descr="Circular Queue">
            <a:extLst>
              <a:ext uri="{FF2B5EF4-FFF2-40B4-BE49-F238E27FC236}">
                <a16:creationId xmlns:a16="http://schemas.microsoft.com/office/drawing/2014/main" id="{260EF5DA-87B3-12CB-48B5-E3152B447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148" y="908720"/>
            <a:ext cx="4762500" cy="46958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1809312" cy="715963"/>
          </a:xfrm>
          <a:solidFill>
            <a:schemeClr val="accent1">
              <a:lumMod val="20000"/>
              <a:lumOff val="80000"/>
            </a:schemeClr>
          </a:solidFill>
        </p:spPr>
        <p:txBody>
          <a:bodyPr/>
          <a:lstStyle/>
          <a:p>
            <a:pPr marL="0" indent="0">
              <a:buNone/>
              <a:defRPr/>
            </a:pPr>
            <a:r>
              <a:rPr lang="en-US" altLang="en-US" sz="3200" dirty="0"/>
              <a:t>Circular Queue</a:t>
            </a:r>
          </a:p>
        </p:txBody>
      </p:sp>
      <p:sp>
        <p:nvSpPr>
          <p:cNvPr id="37891" name="Content Placeholder 2">
            <a:extLst>
              <a:ext uri="{FF2B5EF4-FFF2-40B4-BE49-F238E27FC236}">
                <a16:creationId xmlns:a16="http://schemas.microsoft.com/office/drawing/2014/main" id="{F639BCAC-A299-10C7-FD7E-8F959069F91F}"/>
              </a:ext>
            </a:extLst>
          </p:cNvPr>
          <p:cNvSpPr>
            <a:spLocks noGrp="1"/>
          </p:cNvSpPr>
          <p:nvPr>
            <p:ph idx="1"/>
          </p:nvPr>
        </p:nvSpPr>
        <p:spPr>
          <a:xfrm>
            <a:off x="119335" y="762000"/>
            <a:ext cx="6749297" cy="6096000"/>
          </a:xfrm>
        </p:spPr>
        <p:txBody>
          <a:bodyPr>
            <a:normAutofit/>
          </a:bodyPr>
          <a:lstStyle/>
          <a:p>
            <a:pPr marL="0" indent="0">
              <a:buNone/>
              <a:defRPr/>
            </a:pPr>
            <a:r>
              <a:rPr lang="en-US" altLang="en-US" sz="2000" b="1" dirty="0"/>
              <a:t>Operations on Circular Queue</a:t>
            </a:r>
          </a:p>
          <a:p>
            <a:pPr marL="0" indent="0">
              <a:buNone/>
              <a:defRPr/>
            </a:pPr>
            <a:r>
              <a:rPr lang="en-US" altLang="en-US" sz="2000" dirty="0"/>
              <a:t>The following are the operations that can be performed on a circular queue:</a:t>
            </a:r>
          </a:p>
          <a:p>
            <a:pPr marL="0" indent="0">
              <a:buNone/>
              <a:defRPr/>
            </a:pPr>
            <a:endParaRPr lang="en-US" altLang="en-US" sz="2000" dirty="0"/>
          </a:p>
          <a:p>
            <a:pPr>
              <a:defRPr/>
            </a:pPr>
            <a:r>
              <a:rPr lang="en-US" altLang="en-US" sz="2000" b="1" dirty="0">
                <a:solidFill>
                  <a:srgbClr val="C00000"/>
                </a:solidFill>
              </a:rPr>
              <a:t>enQueue(value): </a:t>
            </a:r>
            <a:r>
              <a:rPr lang="en-US" altLang="en-US" sz="2000" dirty="0"/>
              <a:t>This function is used to </a:t>
            </a:r>
            <a:r>
              <a:rPr lang="en-US" altLang="en-US" sz="2000" b="1" dirty="0"/>
              <a:t>insert the new value </a:t>
            </a:r>
            <a:r>
              <a:rPr lang="en-US" altLang="en-US" sz="2000" dirty="0"/>
              <a:t>in the Queue. The new element is </a:t>
            </a:r>
            <a:r>
              <a:rPr lang="en-US" altLang="en-US" sz="2000" b="1" dirty="0"/>
              <a:t>always inserted from the rear end.</a:t>
            </a:r>
          </a:p>
          <a:p>
            <a:pPr>
              <a:defRPr/>
            </a:pPr>
            <a:r>
              <a:rPr lang="en-US" altLang="en-US" sz="2000" b="1" dirty="0">
                <a:solidFill>
                  <a:srgbClr val="C00000"/>
                </a:solidFill>
              </a:rPr>
              <a:t>deQueue(): </a:t>
            </a:r>
            <a:r>
              <a:rPr lang="en-US" altLang="en-US" sz="2000" dirty="0"/>
              <a:t>This function </a:t>
            </a:r>
            <a:r>
              <a:rPr lang="en-US" altLang="en-US" sz="2000" b="1" dirty="0"/>
              <a:t>deletes an element from the Queue</a:t>
            </a:r>
            <a:r>
              <a:rPr lang="en-US" altLang="en-US" sz="2000" dirty="0"/>
              <a:t>. The </a:t>
            </a:r>
            <a:r>
              <a:rPr lang="en-US" altLang="en-US" sz="2000" b="1" dirty="0"/>
              <a:t>deletion in a Queue </a:t>
            </a:r>
            <a:r>
              <a:rPr lang="en-US" altLang="en-US" sz="2000" dirty="0"/>
              <a:t>always takes place from </a:t>
            </a:r>
            <a:r>
              <a:rPr lang="en-US" altLang="en-US" sz="2000" b="1" dirty="0"/>
              <a:t>the front end.</a:t>
            </a:r>
          </a:p>
          <a:p>
            <a:pPr>
              <a:defRPr/>
            </a:pPr>
            <a:r>
              <a:rPr lang="en-US" altLang="en-US" sz="2000" b="1" dirty="0">
                <a:solidFill>
                  <a:srgbClr val="C00000"/>
                </a:solidFill>
              </a:rPr>
              <a:t>Front: </a:t>
            </a:r>
            <a:r>
              <a:rPr lang="en-US" altLang="en-US" sz="2000" dirty="0"/>
              <a:t>It is used to </a:t>
            </a:r>
            <a:r>
              <a:rPr lang="en-US" altLang="en-US" sz="2000" b="1" dirty="0"/>
              <a:t>get the front element </a:t>
            </a:r>
            <a:r>
              <a:rPr lang="en-US" altLang="en-US" sz="2000" dirty="0"/>
              <a:t>from the Queue.</a:t>
            </a:r>
          </a:p>
          <a:p>
            <a:pPr>
              <a:defRPr/>
            </a:pPr>
            <a:r>
              <a:rPr lang="en-US" altLang="en-US" sz="2000" b="1" dirty="0">
                <a:solidFill>
                  <a:srgbClr val="C00000"/>
                </a:solidFill>
              </a:rPr>
              <a:t>Rear: </a:t>
            </a:r>
            <a:r>
              <a:rPr lang="en-US" altLang="en-US" sz="2000" dirty="0"/>
              <a:t>It is used to </a:t>
            </a:r>
            <a:r>
              <a:rPr lang="en-US" altLang="en-US" sz="2000" b="1" dirty="0"/>
              <a:t>get the rear element </a:t>
            </a:r>
            <a:r>
              <a:rPr lang="en-US" altLang="en-US" sz="2000" dirty="0"/>
              <a:t>from the Queue.</a:t>
            </a:r>
          </a:p>
          <a:p>
            <a:pPr>
              <a:defRPr/>
            </a:pPr>
            <a:endParaRPr lang="en-US" altLang="en-US" sz="2000" dirty="0"/>
          </a:p>
        </p:txBody>
      </p:sp>
      <p:pic>
        <p:nvPicPr>
          <p:cNvPr id="1026" name="Picture 2" descr="Circular Queue">
            <a:extLst>
              <a:ext uri="{FF2B5EF4-FFF2-40B4-BE49-F238E27FC236}">
                <a16:creationId xmlns:a16="http://schemas.microsoft.com/office/drawing/2014/main" id="{260EF5DA-87B3-12CB-48B5-E3152B447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148" y="908720"/>
            <a:ext cx="47625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2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2072664" cy="715963"/>
          </a:xfrm>
          <a:solidFill>
            <a:schemeClr val="accent1">
              <a:lumMod val="20000"/>
              <a:lumOff val="80000"/>
            </a:schemeClr>
          </a:solidFill>
        </p:spPr>
        <p:txBody>
          <a:bodyPr/>
          <a:lstStyle/>
          <a:p>
            <a:pPr marL="0" indent="0" algn="ctr">
              <a:buNone/>
              <a:defRPr/>
            </a:pPr>
            <a:r>
              <a:rPr lang="en-US" altLang="en-US" sz="3200" b="1" dirty="0"/>
              <a:t> Implementation of Circular Queue – enqueue()</a:t>
            </a:r>
          </a:p>
        </p:txBody>
      </p:sp>
      <p:sp>
        <p:nvSpPr>
          <p:cNvPr id="4" name="TextBox 3">
            <a:extLst>
              <a:ext uri="{FF2B5EF4-FFF2-40B4-BE49-F238E27FC236}">
                <a16:creationId xmlns:a16="http://schemas.microsoft.com/office/drawing/2014/main" id="{F22A1E02-632B-00C6-B2E7-65C5276B78B0}"/>
              </a:ext>
            </a:extLst>
          </p:cNvPr>
          <p:cNvSpPr txBox="1"/>
          <p:nvPr/>
        </p:nvSpPr>
        <p:spPr>
          <a:xfrm>
            <a:off x="119335" y="791389"/>
            <a:ext cx="5781735" cy="5909310"/>
          </a:xfrm>
          <a:prstGeom prst="rect">
            <a:avLst/>
          </a:prstGeom>
          <a:solidFill>
            <a:schemeClr val="accent2">
              <a:lumMod val="20000"/>
              <a:lumOff val="80000"/>
            </a:schemeClr>
          </a:solidFill>
        </p:spPr>
        <p:txBody>
          <a:bodyPr wrap="square">
            <a:spAutoFit/>
          </a:bodyPr>
          <a:lstStyle/>
          <a:p>
            <a:pPr marL="0" indent="0">
              <a:buNone/>
              <a:defRPr/>
            </a:pPr>
            <a:r>
              <a:rPr lang="en-US" altLang="en-US" sz="1800" b="1" dirty="0"/>
              <a:t>#include &lt;</a:t>
            </a:r>
            <a:r>
              <a:rPr lang="en-US" altLang="en-US" sz="1800" b="1" dirty="0" err="1"/>
              <a:t>stdio.h</a:t>
            </a:r>
            <a:r>
              <a:rPr lang="en-US" altLang="en-US" sz="1800" b="1" dirty="0"/>
              <a:t>&gt;    </a:t>
            </a:r>
          </a:p>
          <a:p>
            <a:pPr marL="0" indent="0">
              <a:buNone/>
              <a:defRPr/>
            </a:pPr>
            <a:r>
              <a:rPr lang="en-US" altLang="en-US" sz="1800" b="1" dirty="0">
                <a:solidFill>
                  <a:srgbClr val="C00000"/>
                </a:solidFill>
              </a:rPr>
              <a:t>#define max 6  </a:t>
            </a:r>
          </a:p>
          <a:p>
            <a:pPr marL="0" indent="0">
              <a:buNone/>
              <a:defRPr/>
            </a:pPr>
            <a:r>
              <a:rPr lang="en-US" altLang="en-US" sz="1800" b="1" dirty="0">
                <a:solidFill>
                  <a:srgbClr val="3333FF"/>
                </a:solidFill>
              </a:rPr>
              <a:t>int queue[max];  // array declaration  </a:t>
            </a:r>
          </a:p>
          <a:p>
            <a:pPr marL="0" indent="0">
              <a:buNone/>
              <a:defRPr/>
            </a:pPr>
            <a:r>
              <a:rPr lang="en-US" altLang="en-US" sz="1800" b="1" dirty="0"/>
              <a:t>int front=-1;  </a:t>
            </a:r>
          </a:p>
          <a:p>
            <a:pPr marL="0" indent="0">
              <a:buNone/>
              <a:defRPr/>
            </a:pPr>
            <a:r>
              <a:rPr lang="en-US" altLang="en-US" sz="1800" b="1" dirty="0"/>
              <a:t>int rear=-1;  </a:t>
            </a:r>
          </a:p>
          <a:p>
            <a:pPr marL="0" indent="0">
              <a:buNone/>
              <a:defRPr/>
            </a:pPr>
            <a:r>
              <a:rPr lang="en-US" altLang="en-US" sz="1800" b="1" dirty="0"/>
              <a:t>// function to insert an element in a circular queue  </a:t>
            </a:r>
          </a:p>
          <a:p>
            <a:pPr marL="0" indent="0">
              <a:buNone/>
              <a:defRPr/>
            </a:pPr>
            <a:r>
              <a:rPr lang="en-US" altLang="en-US" sz="1800" b="1" dirty="0">
                <a:solidFill>
                  <a:srgbClr val="C00000"/>
                </a:solidFill>
              </a:rPr>
              <a:t>void enqueue(int element)  </a:t>
            </a:r>
          </a:p>
          <a:p>
            <a:pPr marL="0" indent="0">
              <a:buNone/>
              <a:defRPr/>
            </a:pPr>
            <a:r>
              <a:rPr lang="en-US" altLang="en-US" sz="1800" b="1" dirty="0"/>
              <a:t>{  </a:t>
            </a:r>
          </a:p>
          <a:p>
            <a:pPr marL="0" indent="0">
              <a:buNone/>
              <a:defRPr/>
            </a:pPr>
            <a:r>
              <a:rPr lang="en-US" altLang="en-US" sz="1800" b="1" dirty="0"/>
              <a:t>    </a:t>
            </a:r>
            <a:r>
              <a:rPr lang="en-US" altLang="en-US" sz="1800" b="1" dirty="0">
                <a:solidFill>
                  <a:srgbClr val="C00000"/>
                </a:solidFill>
              </a:rPr>
              <a:t>if(front==-1 &amp;&amp; rear==-1)   </a:t>
            </a:r>
          </a:p>
          <a:p>
            <a:pPr marL="0" indent="0">
              <a:buNone/>
              <a:defRPr/>
            </a:pPr>
            <a:r>
              <a:rPr lang="en-US" altLang="en-US" b="1" dirty="0"/>
              <a:t>   </a:t>
            </a:r>
            <a:r>
              <a:rPr lang="en-US" altLang="en-US" sz="1800" b="1" dirty="0"/>
              <a:t>// condition to check queue is empty  </a:t>
            </a:r>
          </a:p>
          <a:p>
            <a:pPr marL="0" indent="0">
              <a:buNone/>
              <a:defRPr/>
            </a:pPr>
            <a:r>
              <a:rPr lang="en-US" altLang="en-US" sz="1800" b="1" dirty="0"/>
              <a:t>    {  </a:t>
            </a:r>
          </a:p>
          <a:p>
            <a:pPr marL="0" indent="0">
              <a:buNone/>
              <a:defRPr/>
            </a:pPr>
            <a:r>
              <a:rPr lang="en-US" altLang="en-US" sz="1800" b="1" dirty="0"/>
              <a:t>        front=0;  </a:t>
            </a:r>
          </a:p>
          <a:p>
            <a:pPr marL="0" indent="0">
              <a:buNone/>
              <a:defRPr/>
            </a:pPr>
            <a:r>
              <a:rPr lang="en-US" altLang="en-US" sz="1800" b="1" dirty="0"/>
              <a:t>        rear=0;  </a:t>
            </a:r>
          </a:p>
          <a:p>
            <a:pPr marL="0" indent="0">
              <a:buNone/>
              <a:defRPr/>
            </a:pPr>
            <a:r>
              <a:rPr lang="en-US" altLang="en-US" sz="1800" b="1" dirty="0"/>
              <a:t>        queue[rear]=element;  </a:t>
            </a:r>
          </a:p>
          <a:p>
            <a:pPr marL="0" indent="0">
              <a:buNone/>
              <a:defRPr/>
            </a:pPr>
            <a:r>
              <a:rPr lang="en-US" altLang="en-US" sz="1800" b="1" dirty="0"/>
              <a:t>    }  </a:t>
            </a:r>
          </a:p>
          <a:p>
            <a:pPr marL="0" indent="0">
              <a:buNone/>
              <a:defRPr/>
            </a:pPr>
            <a:r>
              <a:rPr lang="en-US" altLang="en-US" sz="1800" b="1" dirty="0"/>
              <a:t>    </a:t>
            </a:r>
            <a:r>
              <a:rPr lang="en-US" altLang="en-US" sz="1800" b="1" dirty="0">
                <a:solidFill>
                  <a:srgbClr val="C00000"/>
                </a:solidFill>
              </a:rPr>
              <a:t>else if((rear+1)%max==front)  </a:t>
            </a:r>
          </a:p>
          <a:p>
            <a:pPr marL="0" indent="0">
              <a:buNone/>
              <a:defRPr/>
            </a:pPr>
            <a:r>
              <a:rPr lang="en-US" altLang="en-US" b="1" dirty="0"/>
              <a:t>     </a:t>
            </a:r>
            <a:r>
              <a:rPr lang="en-US" altLang="en-US" sz="1800" b="1" dirty="0">
                <a:solidFill>
                  <a:srgbClr val="3333FF"/>
                </a:solidFill>
              </a:rPr>
              <a:t>// condition to check queue is full  </a:t>
            </a:r>
          </a:p>
          <a:p>
            <a:pPr marL="0" indent="0">
              <a:buNone/>
              <a:defRPr/>
            </a:pPr>
            <a:r>
              <a:rPr lang="en-US" altLang="en-US" sz="1800" b="1" dirty="0"/>
              <a:t>    {  </a:t>
            </a:r>
          </a:p>
          <a:p>
            <a:pPr marL="0" indent="0">
              <a:buNone/>
              <a:defRPr/>
            </a:pPr>
            <a:r>
              <a:rPr lang="en-US" altLang="en-US" sz="1800" b="1" dirty="0"/>
              <a:t>        printf("Queue is overflow..");  </a:t>
            </a:r>
          </a:p>
          <a:p>
            <a:pPr marL="0" indent="0">
              <a:buNone/>
              <a:defRPr/>
            </a:pPr>
            <a:r>
              <a:rPr lang="en-US" altLang="en-US" sz="1800" b="1" dirty="0"/>
              <a:t>    }  </a:t>
            </a:r>
          </a:p>
          <a:p>
            <a:pPr marL="0" indent="0">
              <a:buNone/>
              <a:defRPr/>
            </a:pPr>
            <a:endParaRPr lang="en-US" altLang="en-US" sz="1800" dirty="0"/>
          </a:p>
        </p:txBody>
      </p:sp>
      <p:sp>
        <p:nvSpPr>
          <p:cNvPr id="6" name="TextBox 5">
            <a:extLst>
              <a:ext uri="{FF2B5EF4-FFF2-40B4-BE49-F238E27FC236}">
                <a16:creationId xmlns:a16="http://schemas.microsoft.com/office/drawing/2014/main" id="{588A3728-4A4D-504B-BB0E-44B9B1E1302A}"/>
              </a:ext>
            </a:extLst>
          </p:cNvPr>
          <p:cNvSpPr txBox="1"/>
          <p:nvPr/>
        </p:nvSpPr>
        <p:spPr>
          <a:xfrm>
            <a:off x="5953629" y="791389"/>
            <a:ext cx="6119036" cy="2031325"/>
          </a:xfrm>
          <a:prstGeom prst="rect">
            <a:avLst/>
          </a:prstGeom>
          <a:solidFill>
            <a:schemeClr val="accent5">
              <a:lumMod val="20000"/>
              <a:lumOff val="80000"/>
            </a:schemeClr>
          </a:solidFill>
        </p:spPr>
        <p:txBody>
          <a:bodyPr wrap="square">
            <a:spAutoFit/>
          </a:bodyPr>
          <a:lstStyle/>
          <a:p>
            <a:pPr marL="0" indent="0">
              <a:buNone/>
              <a:defRPr/>
            </a:pPr>
            <a:r>
              <a:rPr lang="en-US" altLang="en-US" sz="1800" b="1" dirty="0"/>
              <a:t> else  </a:t>
            </a:r>
          </a:p>
          <a:p>
            <a:pPr marL="0" indent="0">
              <a:buNone/>
              <a:defRPr/>
            </a:pPr>
            <a:r>
              <a:rPr lang="en-US" altLang="en-US" sz="1800" b="1" dirty="0"/>
              <a:t>    {  </a:t>
            </a:r>
          </a:p>
          <a:p>
            <a:pPr marL="0" indent="0">
              <a:buNone/>
              <a:defRPr/>
            </a:pPr>
            <a:r>
              <a:rPr lang="en-US" altLang="en-US" sz="1800" b="1" dirty="0"/>
              <a:t>        rear=(rear+1)%max;       // rear is incremented  </a:t>
            </a:r>
          </a:p>
          <a:p>
            <a:pPr marL="0" indent="0">
              <a:buNone/>
              <a:defRPr/>
            </a:pPr>
            <a:r>
              <a:rPr lang="en-US" altLang="en-US" sz="1800" b="1" dirty="0">
                <a:solidFill>
                  <a:srgbClr val="3333FF"/>
                </a:solidFill>
              </a:rPr>
              <a:t>        queue[rear]=element;     </a:t>
            </a:r>
          </a:p>
          <a:p>
            <a:pPr marL="0" indent="0">
              <a:buNone/>
              <a:defRPr/>
            </a:pPr>
            <a:r>
              <a:rPr lang="en-US" altLang="en-US" b="1" dirty="0"/>
              <a:t>     </a:t>
            </a:r>
            <a:r>
              <a:rPr lang="en-US" altLang="en-US" sz="1800" b="1" dirty="0"/>
              <a:t>// assigning a value to the queue at the rear position.  </a:t>
            </a:r>
          </a:p>
          <a:p>
            <a:pPr marL="0" indent="0">
              <a:buNone/>
              <a:defRPr/>
            </a:pPr>
            <a:r>
              <a:rPr lang="en-US" altLang="en-US" sz="1800" b="1" dirty="0"/>
              <a:t>    }  </a:t>
            </a:r>
          </a:p>
          <a:p>
            <a:pPr marL="0" indent="0">
              <a:buNone/>
              <a:defRPr/>
            </a:pPr>
            <a:r>
              <a:rPr lang="en-US" altLang="en-US" sz="1800" b="1" dirty="0"/>
              <a:t>} </a:t>
            </a:r>
            <a:endParaRPr lang="en-US" dirty="0"/>
          </a:p>
        </p:txBody>
      </p:sp>
    </p:spTree>
    <p:extLst>
      <p:ext uri="{BB962C8B-B14F-4D97-AF65-F5344CB8AC3E}">
        <p14:creationId xmlns:p14="http://schemas.microsoft.com/office/powerpoint/2010/main" val="252422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2072664" cy="715963"/>
          </a:xfrm>
          <a:solidFill>
            <a:schemeClr val="accent1">
              <a:lumMod val="20000"/>
              <a:lumOff val="80000"/>
            </a:schemeClr>
          </a:solidFill>
        </p:spPr>
        <p:txBody>
          <a:bodyPr/>
          <a:lstStyle/>
          <a:p>
            <a:pPr marL="0" indent="0" algn="ctr">
              <a:buNone/>
              <a:defRPr/>
            </a:pPr>
            <a:r>
              <a:rPr lang="en-US" altLang="en-US" sz="3200" b="1" dirty="0"/>
              <a:t> Implementation of Circular Queue- </a:t>
            </a:r>
            <a:r>
              <a:rPr lang="en-US" altLang="en-US" sz="3200" b="1" dirty="0">
                <a:solidFill>
                  <a:srgbClr val="FF0000"/>
                </a:solidFill>
              </a:rPr>
              <a:t>dequeue() </a:t>
            </a:r>
            <a:endParaRPr lang="en-US" altLang="en-US" sz="3200" b="1" dirty="0"/>
          </a:p>
        </p:txBody>
      </p:sp>
      <p:sp>
        <p:nvSpPr>
          <p:cNvPr id="4" name="TextBox 3">
            <a:extLst>
              <a:ext uri="{FF2B5EF4-FFF2-40B4-BE49-F238E27FC236}">
                <a16:creationId xmlns:a16="http://schemas.microsoft.com/office/drawing/2014/main" id="{F22A1E02-632B-00C6-B2E7-65C5276B78B0}"/>
              </a:ext>
            </a:extLst>
          </p:cNvPr>
          <p:cNvSpPr txBox="1"/>
          <p:nvPr/>
        </p:nvSpPr>
        <p:spPr>
          <a:xfrm>
            <a:off x="119335" y="791389"/>
            <a:ext cx="5781735" cy="5632311"/>
          </a:xfrm>
          <a:prstGeom prst="rect">
            <a:avLst/>
          </a:prstGeom>
          <a:solidFill>
            <a:schemeClr val="accent2">
              <a:lumMod val="20000"/>
              <a:lumOff val="80000"/>
            </a:schemeClr>
          </a:solidFill>
        </p:spPr>
        <p:txBody>
          <a:bodyPr wrap="square">
            <a:spAutoFit/>
          </a:bodyPr>
          <a:lstStyle/>
          <a:p>
            <a:pPr marL="0" indent="0">
              <a:buNone/>
              <a:defRPr/>
            </a:pPr>
            <a:r>
              <a:rPr lang="en-US" altLang="en-US" sz="1800" b="1" dirty="0">
                <a:solidFill>
                  <a:srgbClr val="3333FF"/>
                </a:solidFill>
              </a:rPr>
              <a:t>// function to delete the element from the queue  </a:t>
            </a:r>
          </a:p>
          <a:p>
            <a:pPr marL="0" indent="0">
              <a:buNone/>
              <a:defRPr/>
            </a:pPr>
            <a:r>
              <a:rPr lang="en-US" altLang="en-US" sz="1800" b="1" dirty="0">
                <a:solidFill>
                  <a:srgbClr val="FF0000"/>
                </a:solidFill>
              </a:rPr>
              <a:t>int dequeue()  </a:t>
            </a:r>
          </a:p>
          <a:p>
            <a:pPr marL="0" indent="0">
              <a:buNone/>
              <a:defRPr/>
            </a:pPr>
            <a:r>
              <a:rPr lang="en-US" altLang="en-US" sz="1800" b="1" dirty="0"/>
              <a:t>{  </a:t>
            </a:r>
          </a:p>
          <a:p>
            <a:pPr marL="0" indent="0">
              <a:buNone/>
              <a:defRPr/>
            </a:pPr>
            <a:r>
              <a:rPr lang="en-US" altLang="en-US" sz="1800" b="1" dirty="0">
                <a:solidFill>
                  <a:srgbClr val="C00000"/>
                </a:solidFill>
              </a:rPr>
              <a:t>    if((front==-1) &amp;&amp; (rear==-1))  </a:t>
            </a:r>
          </a:p>
          <a:p>
            <a:pPr marL="0" indent="0">
              <a:buNone/>
              <a:defRPr/>
            </a:pPr>
            <a:r>
              <a:rPr lang="en-US" altLang="en-US" b="1" dirty="0"/>
              <a:t>		</a:t>
            </a:r>
            <a:r>
              <a:rPr lang="en-US" altLang="en-US" sz="1800" b="1" dirty="0"/>
              <a:t>// condition to check queue is empty  </a:t>
            </a:r>
          </a:p>
          <a:p>
            <a:pPr marL="0" indent="0">
              <a:buNone/>
              <a:defRPr/>
            </a:pPr>
            <a:r>
              <a:rPr lang="en-US" altLang="en-US" sz="1800" b="1" dirty="0"/>
              <a:t>    {  </a:t>
            </a:r>
          </a:p>
          <a:p>
            <a:pPr marL="0" indent="0">
              <a:buNone/>
              <a:defRPr/>
            </a:pPr>
            <a:r>
              <a:rPr lang="en-US" altLang="en-US" sz="1800" b="1" dirty="0"/>
              <a:t>        printf("</a:t>
            </a:r>
            <a:r>
              <a:rPr lang="en-US" altLang="en-US" sz="1800" b="1" dirty="0">
                <a:solidFill>
                  <a:srgbClr val="3333FF"/>
                </a:solidFill>
              </a:rPr>
              <a:t>\nQueue is underflow.."</a:t>
            </a:r>
            <a:r>
              <a:rPr lang="en-US" altLang="en-US" sz="1800" b="1" dirty="0"/>
              <a:t>);  </a:t>
            </a:r>
          </a:p>
          <a:p>
            <a:pPr marL="0" indent="0">
              <a:buNone/>
              <a:defRPr/>
            </a:pPr>
            <a:r>
              <a:rPr lang="en-US" altLang="en-US" sz="1800" b="1" dirty="0"/>
              <a:t>    }  </a:t>
            </a:r>
          </a:p>
          <a:p>
            <a:pPr marL="0" indent="0">
              <a:buNone/>
              <a:defRPr/>
            </a:pPr>
            <a:r>
              <a:rPr lang="en-US" altLang="en-US" sz="1800" b="1" dirty="0">
                <a:solidFill>
                  <a:srgbClr val="C00000"/>
                </a:solidFill>
              </a:rPr>
              <a:t> else if(front==rear)  </a:t>
            </a:r>
          </a:p>
          <a:p>
            <a:pPr marL="0" indent="0">
              <a:buNone/>
              <a:defRPr/>
            </a:pPr>
            <a:r>
              <a:rPr lang="en-US" altLang="en-US" sz="1800" b="1" dirty="0"/>
              <a:t>{  </a:t>
            </a:r>
          </a:p>
          <a:p>
            <a:pPr marL="0" indent="0">
              <a:buNone/>
              <a:defRPr/>
            </a:pPr>
            <a:r>
              <a:rPr lang="en-US" altLang="en-US" sz="1800" b="1" dirty="0"/>
              <a:t>   printf</a:t>
            </a:r>
            <a:r>
              <a:rPr lang="en-US" altLang="en-US" sz="1800" b="1" dirty="0">
                <a:solidFill>
                  <a:srgbClr val="3333FF"/>
                </a:solidFill>
              </a:rPr>
              <a:t>("\</a:t>
            </a:r>
            <a:r>
              <a:rPr lang="en-US" altLang="en-US" sz="1800" b="1" dirty="0" err="1">
                <a:solidFill>
                  <a:srgbClr val="3333FF"/>
                </a:solidFill>
              </a:rPr>
              <a:t>nThe</a:t>
            </a:r>
            <a:r>
              <a:rPr lang="en-US" altLang="en-US" sz="1800" b="1" dirty="0">
                <a:solidFill>
                  <a:srgbClr val="3333FF"/>
                </a:solidFill>
              </a:rPr>
              <a:t> dequeued element is %d</a:t>
            </a:r>
            <a:r>
              <a:rPr lang="en-US" altLang="en-US" sz="1800" b="1" dirty="0"/>
              <a:t>", queue[front]);  </a:t>
            </a:r>
          </a:p>
          <a:p>
            <a:pPr marL="0" indent="0">
              <a:buNone/>
              <a:defRPr/>
            </a:pPr>
            <a:r>
              <a:rPr lang="en-US" altLang="en-US" sz="1800" b="1" dirty="0"/>
              <a:t>   front=-1;  </a:t>
            </a:r>
          </a:p>
          <a:p>
            <a:pPr marL="0" indent="0">
              <a:buNone/>
              <a:defRPr/>
            </a:pPr>
            <a:r>
              <a:rPr lang="en-US" altLang="en-US" sz="1800" b="1" dirty="0"/>
              <a:t>   rear=-1;  </a:t>
            </a:r>
          </a:p>
          <a:p>
            <a:pPr marL="0" indent="0">
              <a:buNone/>
              <a:defRPr/>
            </a:pPr>
            <a:r>
              <a:rPr lang="en-US" altLang="en-US" sz="1800" b="1" dirty="0"/>
              <a:t>}   </a:t>
            </a:r>
          </a:p>
          <a:p>
            <a:pPr marL="0" indent="0">
              <a:buNone/>
              <a:defRPr/>
            </a:pPr>
            <a:r>
              <a:rPr lang="en-US" altLang="en-US" sz="1800" b="1" dirty="0"/>
              <a:t>else  </a:t>
            </a:r>
          </a:p>
          <a:p>
            <a:pPr marL="0" indent="0">
              <a:buNone/>
              <a:defRPr/>
            </a:pPr>
            <a:r>
              <a:rPr lang="en-US" altLang="en-US" sz="1800" b="1" dirty="0"/>
              <a:t>{  </a:t>
            </a:r>
          </a:p>
          <a:p>
            <a:pPr marL="0" indent="0">
              <a:buNone/>
              <a:defRPr/>
            </a:pPr>
            <a:r>
              <a:rPr lang="en-US" altLang="en-US" sz="1800" b="1" dirty="0"/>
              <a:t>    printf</a:t>
            </a:r>
            <a:r>
              <a:rPr lang="en-US" altLang="en-US" sz="1800" b="1" dirty="0">
                <a:solidFill>
                  <a:srgbClr val="3333FF"/>
                </a:solidFill>
              </a:rPr>
              <a:t>("\</a:t>
            </a:r>
            <a:r>
              <a:rPr lang="en-US" altLang="en-US" sz="1800" b="1" dirty="0" err="1">
                <a:solidFill>
                  <a:srgbClr val="3333FF"/>
                </a:solidFill>
              </a:rPr>
              <a:t>nThe</a:t>
            </a:r>
            <a:r>
              <a:rPr lang="en-US" altLang="en-US" sz="1800" b="1" dirty="0">
                <a:solidFill>
                  <a:srgbClr val="3333FF"/>
                </a:solidFill>
              </a:rPr>
              <a:t> dequeued element is %d</a:t>
            </a:r>
            <a:r>
              <a:rPr lang="en-US" altLang="en-US" sz="1800" b="1" dirty="0"/>
              <a:t>", queue[front]);  </a:t>
            </a:r>
          </a:p>
          <a:p>
            <a:pPr marL="0" indent="0">
              <a:buNone/>
              <a:defRPr/>
            </a:pPr>
            <a:r>
              <a:rPr lang="en-US" altLang="en-US" sz="1800" b="1" dirty="0"/>
              <a:t>   front=(front+1)%max;  </a:t>
            </a:r>
          </a:p>
          <a:p>
            <a:pPr marL="0" indent="0">
              <a:buNone/>
              <a:defRPr/>
            </a:pPr>
            <a:r>
              <a:rPr lang="en-US" altLang="en-US" sz="1800" b="1" dirty="0"/>
              <a:t>}  </a:t>
            </a:r>
          </a:p>
          <a:p>
            <a:pPr marL="0" indent="0">
              <a:buNone/>
              <a:defRPr/>
            </a:pPr>
            <a:r>
              <a:rPr lang="en-US" altLang="en-US" sz="1800" b="1" dirty="0"/>
              <a:t>} </a:t>
            </a:r>
            <a:endParaRPr lang="en-US" altLang="en-US" sz="1800" dirty="0"/>
          </a:p>
        </p:txBody>
      </p:sp>
    </p:spTree>
    <p:extLst>
      <p:ext uri="{BB962C8B-B14F-4D97-AF65-F5344CB8AC3E}">
        <p14:creationId xmlns:p14="http://schemas.microsoft.com/office/powerpoint/2010/main" val="242540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FFC2-4088-E3B3-D7AA-5CE98B60647D}"/>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Stacks</a:t>
            </a:r>
            <a:endParaRPr lang="en-US" sz="3200" dirty="0"/>
          </a:p>
        </p:txBody>
      </p:sp>
      <p:sp>
        <p:nvSpPr>
          <p:cNvPr id="11267" name="Content Placeholder 2">
            <a:extLst>
              <a:ext uri="{FF2B5EF4-FFF2-40B4-BE49-F238E27FC236}">
                <a16:creationId xmlns:a16="http://schemas.microsoft.com/office/drawing/2014/main" id="{69D16B4A-8F2F-5D8D-3A63-9967C15EE873}"/>
              </a:ext>
            </a:extLst>
          </p:cNvPr>
          <p:cNvSpPr>
            <a:spLocks noGrp="1"/>
          </p:cNvSpPr>
          <p:nvPr>
            <p:ph idx="1"/>
          </p:nvPr>
        </p:nvSpPr>
        <p:spPr>
          <a:xfrm>
            <a:off x="76201" y="765969"/>
            <a:ext cx="5410200" cy="5608637"/>
          </a:xfrm>
        </p:spPr>
        <p:txBody>
          <a:bodyPr/>
          <a:lstStyle/>
          <a:p>
            <a:pPr>
              <a:buFont typeface="Arial" panose="020B0604020202020204" pitchFamily="34" charset="0"/>
              <a:buNone/>
            </a:pPr>
            <a:r>
              <a:rPr lang="en-US" altLang="en-US" sz="2400" dirty="0"/>
              <a:t>Examples of a stack:</a:t>
            </a:r>
          </a:p>
        </p:txBody>
      </p:sp>
      <p:pic>
        <p:nvPicPr>
          <p:cNvPr id="11268" name="Picture 2" descr="Stack Example">
            <a:extLst>
              <a:ext uri="{FF2B5EF4-FFF2-40B4-BE49-F238E27FC236}">
                <a16:creationId xmlns:a16="http://schemas.microsoft.com/office/drawing/2014/main" id="{6FCE20C6-DD17-FCFC-A3F4-A9AEEF457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390" y="1089094"/>
            <a:ext cx="7834422" cy="203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1">
            <a:extLst>
              <a:ext uri="{FF2B5EF4-FFF2-40B4-BE49-F238E27FC236}">
                <a16:creationId xmlns:a16="http://schemas.microsoft.com/office/drawing/2014/main" id="{96AF6356-EA71-FF7F-4302-E594B686DDC1}"/>
              </a:ext>
            </a:extLst>
          </p:cNvPr>
          <p:cNvSpPr>
            <a:spLocks noChangeArrowheads="1"/>
          </p:cNvSpPr>
          <p:nvPr/>
        </p:nvSpPr>
        <p:spPr bwMode="auto">
          <a:xfrm>
            <a:off x="3232870" y="3065032"/>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deck of cards </a:t>
            </a:r>
          </a:p>
        </p:txBody>
      </p:sp>
      <p:sp>
        <p:nvSpPr>
          <p:cNvPr id="11270" name="Rectangle 12">
            <a:extLst>
              <a:ext uri="{FF2B5EF4-FFF2-40B4-BE49-F238E27FC236}">
                <a16:creationId xmlns:a16="http://schemas.microsoft.com/office/drawing/2014/main" id="{BFFB9187-40E5-97E6-A689-D8E063DD714A}"/>
              </a:ext>
            </a:extLst>
          </p:cNvPr>
          <p:cNvSpPr>
            <a:spLocks noChangeArrowheads="1"/>
          </p:cNvSpPr>
          <p:nvPr/>
        </p:nvSpPr>
        <p:spPr bwMode="auto">
          <a:xfrm>
            <a:off x="8201246" y="3309144"/>
            <a:ext cx="167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a pile of plates</a:t>
            </a:r>
          </a:p>
        </p:txBody>
      </p:sp>
      <p:pic>
        <p:nvPicPr>
          <p:cNvPr id="11271" name="Picture 7">
            <a:extLst>
              <a:ext uri="{FF2B5EF4-FFF2-40B4-BE49-F238E27FC236}">
                <a16:creationId xmlns:a16="http://schemas.microsoft.com/office/drawing/2014/main" id="{77E42A51-0BDC-D655-D293-1A853E82F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570" y="3648237"/>
            <a:ext cx="3186223" cy="243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11">
            <a:extLst>
              <a:ext uri="{FF2B5EF4-FFF2-40B4-BE49-F238E27FC236}">
                <a16:creationId xmlns:a16="http://schemas.microsoft.com/office/drawing/2014/main" id="{4B2219DA-E861-22CE-481C-9034EC8167EB}"/>
              </a:ext>
            </a:extLst>
          </p:cNvPr>
          <p:cNvSpPr>
            <a:spLocks noChangeArrowheads="1"/>
          </p:cNvSpPr>
          <p:nvPr/>
        </p:nvSpPr>
        <p:spPr bwMode="auto">
          <a:xfrm>
            <a:off x="3247231" y="6171873"/>
            <a:ext cx="1274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CD case</a:t>
            </a:r>
          </a:p>
        </p:txBody>
      </p:sp>
      <p:pic>
        <p:nvPicPr>
          <p:cNvPr id="11273" name="Picture 8">
            <a:extLst>
              <a:ext uri="{FF2B5EF4-FFF2-40B4-BE49-F238E27FC236}">
                <a16:creationId xmlns:a16="http://schemas.microsoft.com/office/drawing/2014/main" id="{EFD85A26-96EA-5FA4-0972-BFB5864D9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599" y="3727451"/>
            <a:ext cx="3474994" cy="262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tangle 12">
            <a:extLst>
              <a:ext uri="{FF2B5EF4-FFF2-40B4-BE49-F238E27FC236}">
                <a16:creationId xmlns:a16="http://schemas.microsoft.com/office/drawing/2014/main" id="{6789AAB0-725D-A17C-1E3B-E46885B14A68}"/>
              </a:ext>
            </a:extLst>
          </p:cNvPr>
          <p:cNvSpPr>
            <a:spLocks noChangeArrowheads="1"/>
          </p:cNvSpPr>
          <p:nvPr/>
        </p:nvSpPr>
        <p:spPr bwMode="auto">
          <a:xfrm>
            <a:off x="7568703" y="6356817"/>
            <a:ext cx="1865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stack of books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2072664" cy="715963"/>
          </a:xfrm>
          <a:solidFill>
            <a:schemeClr val="accent1">
              <a:lumMod val="20000"/>
              <a:lumOff val="80000"/>
            </a:schemeClr>
          </a:solidFill>
        </p:spPr>
        <p:txBody>
          <a:bodyPr/>
          <a:lstStyle/>
          <a:p>
            <a:pPr marL="0" indent="0" algn="ctr">
              <a:buNone/>
              <a:defRPr/>
            </a:pPr>
            <a:r>
              <a:rPr lang="en-US" altLang="en-US" sz="3200" b="1" dirty="0"/>
              <a:t> Implementation of Circular Queue</a:t>
            </a:r>
          </a:p>
        </p:txBody>
      </p:sp>
      <p:sp>
        <p:nvSpPr>
          <p:cNvPr id="4" name="TextBox 3">
            <a:extLst>
              <a:ext uri="{FF2B5EF4-FFF2-40B4-BE49-F238E27FC236}">
                <a16:creationId xmlns:a16="http://schemas.microsoft.com/office/drawing/2014/main" id="{F22A1E02-632B-00C6-B2E7-65C5276B78B0}"/>
              </a:ext>
            </a:extLst>
          </p:cNvPr>
          <p:cNvSpPr txBox="1"/>
          <p:nvPr/>
        </p:nvSpPr>
        <p:spPr>
          <a:xfrm>
            <a:off x="119335" y="791389"/>
            <a:ext cx="5781735" cy="5078313"/>
          </a:xfrm>
          <a:prstGeom prst="rect">
            <a:avLst/>
          </a:prstGeom>
          <a:solidFill>
            <a:schemeClr val="accent2">
              <a:lumMod val="20000"/>
              <a:lumOff val="80000"/>
            </a:schemeClr>
          </a:solidFill>
        </p:spPr>
        <p:txBody>
          <a:bodyPr wrap="square">
            <a:spAutoFit/>
          </a:bodyPr>
          <a:lstStyle/>
          <a:p>
            <a:pPr marL="0" indent="0">
              <a:buNone/>
              <a:defRPr/>
            </a:pPr>
            <a:r>
              <a:rPr lang="en-US" altLang="en-US" sz="1800" b="1" dirty="0">
                <a:solidFill>
                  <a:srgbClr val="3333FF"/>
                </a:solidFill>
              </a:rPr>
              <a:t>// function to display the elements of a queue  </a:t>
            </a:r>
          </a:p>
          <a:p>
            <a:pPr marL="0" indent="0">
              <a:buNone/>
              <a:defRPr/>
            </a:pPr>
            <a:r>
              <a:rPr lang="en-US" altLang="en-US" sz="1800" b="1" dirty="0">
                <a:solidFill>
                  <a:srgbClr val="C00000"/>
                </a:solidFill>
              </a:rPr>
              <a:t>void display()  </a:t>
            </a:r>
          </a:p>
          <a:p>
            <a:pPr marL="0" indent="0">
              <a:buNone/>
              <a:defRPr/>
            </a:pPr>
            <a:r>
              <a:rPr lang="en-US" altLang="en-US" sz="1800" b="1" dirty="0"/>
              <a:t>{  </a:t>
            </a:r>
          </a:p>
          <a:p>
            <a:pPr marL="0" indent="0">
              <a:buNone/>
              <a:defRPr/>
            </a:pPr>
            <a:r>
              <a:rPr lang="en-US" altLang="en-US" sz="1800" b="1" dirty="0"/>
              <a:t>    int </a:t>
            </a:r>
            <a:r>
              <a:rPr lang="en-US" altLang="en-US" sz="1800" b="1" dirty="0" err="1"/>
              <a:t>i</a:t>
            </a:r>
            <a:r>
              <a:rPr lang="en-US" altLang="en-US" sz="1800" b="1" dirty="0"/>
              <a:t>=front;  </a:t>
            </a:r>
          </a:p>
          <a:p>
            <a:pPr marL="0" indent="0">
              <a:buNone/>
              <a:defRPr/>
            </a:pPr>
            <a:r>
              <a:rPr lang="en-US" altLang="en-US" sz="1800" b="1" dirty="0"/>
              <a:t>    if(front==-1 &amp;&amp; rear==-1)  </a:t>
            </a:r>
          </a:p>
          <a:p>
            <a:pPr marL="0" indent="0">
              <a:buNone/>
              <a:defRPr/>
            </a:pPr>
            <a:r>
              <a:rPr lang="en-US" altLang="en-US" sz="1800" b="1" dirty="0"/>
              <a:t>    {  </a:t>
            </a:r>
          </a:p>
          <a:p>
            <a:pPr marL="0" indent="0">
              <a:buNone/>
              <a:defRPr/>
            </a:pPr>
            <a:r>
              <a:rPr lang="en-US" altLang="en-US" sz="1800" b="1" dirty="0"/>
              <a:t>        printf("\n Queue is empty..");  </a:t>
            </a:r>
          </a:p>
          <a:p>
            <a:pPr marL="0" indent="0">
              <a:buNone/>
              <a:defRPr/>
            </a:pPr>
            <a:r>
              <a:rPr lang="en-US" altLang="en-US" sz="1800" b="1" dirty="0"/>
              <a:t>    }  </a:t>
            </a:r>
          </a:p>
          <a:p>
            <a:pPr marL="0" indent="0">
              <a:buNone/>
              <a:defRPr/>
            </a:pPr>
            <a:r>
              <a:rPr lang="en-US" altLang="en-US" sz="1800" b="1" dirty="0"/>
              <a:t>    else  </a:t>
            </a:r>
          </a:p>
          <a:p>
            <a:pPr marL="0" indent="0">
              <a:buNone/>
              <a:defRPr/>
            </a:pPr>
            <a:r>
              <a:rPr lang="en-US" altLang="en-US" sz="1800" b="1" dirty="0"/>
              <a:t>    {  </a:t>
            </a:r>
          </a:p>
          <a:p>
            <a:pPr marL="0" indent="0">
              <a:buNone/>
              <a:defRPr/>
            </a:pPr>
            <a:r>
              <a:rPr lang="en-US" altLang="en-US" sz="1800" b="1" dirty="0"/>
              <a:t>        printf("\</a:t>
            </a:r>
            <a:r>
              <a:rPr lang="en-US" altLang="en-US" sz="1800" b="1" dirty="0" err="1"/>
              <a:t>nElements</a:t>
            </a:r>
            <a:r>
              <a:rPr lang="en-US" altLang="en-US" sz="1800" b="1" dirty="0"/>
              <a:t> in a Queue are :");  </a:t>
            </a:r>
          </a:p>
          <a:p>
            <a:pPr marL="0" indent="0">
              <a:buNone/>
              <a:defRPr/>
            </a:pPr>
            <a:r>
              <a:rPr lang="en-US" altLang="en-US" sz="1800" b="1" dirty="0"/>
              <a:t>        while(</a:t>
            </a:r>
            <a:r>
              <a:rPr lang="en-US" altLang="en-US" sz="1800" b="1" dirty="0" err="1"/>
              <a:t>i</a:t>
            </a:r>
            <a:r>
              <a:rPr lang="en-US" altLang="en-US" sz="1800" b="1" dirty="0"/>
              <a:t>&lt;=rear)  </a:t>
            </a:r>
          </a:p>
          <a:p>
            <a:pPr marL="0" indent="0">
              <a:buNone/>
              <a:defRPr/>
            </a:pPr>
            <a:r>
              <a:rPr lang="en-US" altLang="en-US" sz="1800" b="1" dirty="0"/>
              <a:t>        {  </a:t>
            </a:r>
          </a:p>
          <a:p>
            <a:pPr marL="0" indent="0">
              <a:buNone/>
              <a:defRPr/>
            </a:pPr>
            <a:r>
              <a:rPr lang="en-US" altLang="en-US" sz="1800" b="1" dirty="0"/>
              <a:t>            printf("%d,", queue[</a:t>
            </a:r>
            <a:r>
              <a:rPr lang="en-US" altLang="en-US" sz="1800" b="1" dirty="0" err="1"/>
              <a:t>i</a:t>
            </a:r>
            <a:r>
              <a:rPr lang="en-US" altLang="en-US" sz="1800" b="1" dirty="0"/>
              <a:t>]);  </a:t>
            </a:r>
          </a:p>
          <a:p>
            <a:pPr marL="0" indent="0">
              <a:buNone/>
              <a:defRPr/>
            </a:pPr>
            <a:r>
              <a:rPr lang="en-US" altLang="en-US" sz="1800" b="1" dirty="0"/>
              <a:t>            </a:t>
            </a:r>
            <a:r>
              <a:rPr lang="en-US" altLang="en-US" sz="1800" b="1" dirty="0" err="1"/>
              <a:t>i</a:t>
            </a:r>
            <a:r>
              <a:rPr lang="en-US" altLang="en-US" sz="1800" b="1" dirty="0"/>
              <a:t>=(i+1)%max;  </a:t>
            </a:r>
          </a:p>
          <a:p>
            <a:pPr marL="0" indent="0">
              <a:buNone/>
              <a:defRPr/>
            </a:pPr>
            <a:r>
              <a:rPr lang="en-US" altLang="en-US" sz="1800" b="1" dirty="0"/>
              <a:t>        }  </a:t>
            </a:r>
          </a:p>
          <a:p>
            <a:pPr marL="0" indent="0">
              <a:buNone/>
              <a:defRPr/>
            </a:pPr>
            <a:r>
              <a:rPr lang="en-US" altLang="en-US" sz="1800" b="1" dirty="0"/>
              <a:t>    }  </a:t>
            </a:r>
          </a:p>
          <a:p>
            <a:pPr marL="0" indent="0">
              <a:buNone/>
              <a:defRPr/>
            </a:pPr>
            <a:r>
              <a:rPr lang="en-US" altLang="en-US" sz="1800" b="1" dirty="0"/>
              <a:t>} </a:t>
            </a:r>
            <a:endParaRPr lang="en-US" altLang="en-US" sz="1800" dirty="0"/>
          </a:p>
        </p:txBody>
      </p:sp>
      <p:sp>
        <p:nvSpPr>
          <p:cNvPr id="6" name="TextBox 5">
            <a:extLst>
              <a:ext uri="{FF2B5EF4-FFF2-40B4-BE49-F238E27FC236}">
                <a16:creationId xmlns:a16="http://schemas.microsoft.com/office/drawing/2014/main" id="{588A3728-4A4D-504B-BB0E-44B9B1E1302A}"/>
              </a:ext>
            </a:extLst>
          </p:cNvPr>
          <p:cNvSpPr txBox="1"/>
          <p:nvPr/>
        </p:nvSpPr>
        <p:spPr>
          <a:xfrm>
            <a:off x="5953629" y="791389"/>
            <a:ext cx="6119036" cy="5909310"/>
          </a:xfrm>
          <a:prstGeom prst="rect">
            <a:avLst/>
          </a:prstGeom>
          <a:solidFill>
            <a:schemeClr val="accent5">
              <a:lumMod val="20000"/>
              <a:lumOff val="80000"/>
            </a:schemeClr>
          </a:solidFill>
        </p:spPr>
        <p:txBody>
          <a:bodyPr wrap="square">
            <a:spAutoFit/>
          </a:bodyPr>
          <a:lstStyle/>
          <a:p>
            <a:pPr algn="just"/>
            <a:r>
              <a:rPr lang="en-US" b="1" i="0" dirty="0">
                <a:solidFill>
                  <a:srgbClr val="2E8B57"/>
                </a:solidFill>
                <a:effectLst/>
                <a:latin typeface="inter-regular"/>
              </a:rPr>
              <a:t>int</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choice=1,x;   </a:t>
            </a:r>
            <a:r>
              <a:rPr lang="en-US" b="0" i="0" dirty="0">
                <a:solidFill>
                  <a:srgbClr val="008200"/>
                </a:solidFill>
                <a:effectLst/>
                <a:latin typeface="inter-regular"/>
              </a:rPr>
              <a:t>// variables declaration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(choice&lt;4 &amp;&amp; choice!=0)   </a:t>
            </a:r>
            <a:r>
              <a:rPr lang="en-US" b="0" i="0" dirty="0">
                <a:solidFill>
                  <a:srgbClr val="008200"/>
                </a:solidFill>
                <a:effectLst/>
                <a:latin typeface="inter-regular"/>
              </a:rPr>
              <a:t>// while loop</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printf(</a:t>
            </a:r>
            <a:r>
              <a:rPr lang="en-US" b="0" i="0" dirty="0">
                <a:solidFill>
                  <a:srgbClr val="0000FF"/>
                </a:solidFill>
                <a:effectLst/>
                <a:latin typeface="inter-regular"/>
              </a:rPr>
              <a:t>"\n Press 1: Insert an element"</a:t>
            </a:r>
            <a:r>
              <a:rPr lang="en-US" b="0" i="0" dirty="0">
                <a:solidFill>
                  <a:srgbClr val="000000"/>
                </a:solidFill>
                <a:effectLst/>
                <a:latin typeface="inter-regular"/>
              </a:rPr>
              <a:t>);  </a:t>
            </a:r>
          </a:p>
          <a:p>
            <a:pPr algn="just"/>
            <a:r>
              <a:rPr lang="en-US" b="0" i="0" dirty="0">
                <a:solidFill>
                  <a:srgbClr val="000000"/>
                </a:solidFill>
                <a:effectLst/>
                <a:latin typeface="inter-regular"/>
              </a:rPr>
              <a:t>    printf(</a:t>
            </a:r>
            <a:r>
              <a:rPr lang="en-US" b="0" i="0" dirty="0">
                <a:solidFill>
                  <a:srgbClr val="0000FF"/>
                </a:solidFill>
                <a:effectLst/>
                <a:latin typeface="inter-regular"/>
              </a:rPr>
              <a:t>"\</a:t>
            </a:r>
            <a:r>
              <a:rPr lang="en-US" b="0" i="0" dirty="0" err="1">
                <a:solidFill>
                  <a:srgbClr val="0000FF"/>
                </a:solidFill>
                <a:effectLst/>
                <a:latin typeface="inter-regular"/>
              </a:rPr>
              <a:t>nPress</a:t>
            </a:r>
            <a:r>
              <a:rPr lang="en-US" b="0" i="0" dirty="0">
                <a:solidFill>
                  <a:srgbClr val="0000FF"/>
                </a:solidFill>
                <a:effectLst/>
                <a:latin typeface="inter-regular"/>
              </a:rPr>
              <a:t> 2: Delete an element"</a:t>
            </a:r>
            <a:r>
              <a:rPr lang="en-US" b="0" i="0" dirty="0">
                <a:solidFill>
                  <a:srgbClr val="000000"/>
                </a:solidFill>
                <a:effectLst/>
                <a:latin typeface="inter-regular"/>
              </a:rPr>
              <a:t>);  </a:t>
            </a:r>
          </a:p>
          <a:p>
            <a:pPr algn="just"/>
            <a:r>
              <a:rPr lang="en-US" b="0" i="0" dirty="0">
                <a:solidFill>
                  <a:srgbClr val="000000"/>
                </a:solidFill>
                <a:effectLst/>
                <a:latin typeface="inter-regular"/>
              </a:rPr>
              <a:t>    printf(</a:t>
            </a:r>
            <a:r>
              <a:rPr lang="en-US" b="0" i="0" dirty="0">
                <a:solidFill>
                  <a:srgbClr val="0000FF"/>
                </a:solidFill>
                <a:effectLst/>
                <a:latin typeface="inter-regular"/>
              </a:rPr>
              <a:t>"\</a:t>
            </a:r>
            <a:r>
              <a:rPr lang="en-US" b="0" i="0" dirty="0" err="1">
                <a:solidFill>
                  <a:srgbClr val="0000FF"/>
                </a:solidFill>
                <a:effectLst/>
                <a:latin typeface="inter-regular"/>
              </a:rPr>
              <a:t>nPress</a:t>
            </a:r>
            <a:r>
              <a:rPr lang="en-US" b="0" i="0" dirty="0">
                <a:solidFill>
                  <a:srgbClr val="0000FF"/>
                </a:solidFill>
                <a:effectLst/>
                <a:latin typeface="inter-regular"/>
              </a:rPr>
              <a:t> 3: Display the element"</a:t>
            </a:r>
            <a:r>
              <a:rPr lang="en-US" b="0" i="0" dirty="0">
                <a:solidFill>
                  <a:srgbClr val="000000"/>
                </a:solidFill>
                <a:effectLst/>
                <a:latin typeface="inter-regular"/>
              </a:rPr>
              <a:t>);  </a:t>
            </a:r>
          </a:p>
          <a:p>
            <a:pPr algn="just"/>
            <a:r>
              <a:rPr lang="en-US" b="0" i="0" dirty="0">
                <a:solidFill>
                  <a:srgbClr val="000000"/>
                </a:solidFill>
                <a:effectLst/>
                <a:latin typeface="inter-regular"/>
              </a:rPr>
              <a:t>    printf(</a:t>
            </a:r>
            <a:r>
              <a:rPr lang="en-US" b="0" i="0" dirty="0">
                <a:solidFill>
                  <a:srgbClr val="0000FF"/>
                </a:solidFill>
                <a:effectLst/>
                <a:latin typeface="inter-regular"/>
              </a:rPr>
              <a:t>"\</a:t>
            </a:r>
            <a:r>
              <a:rPr lang="en-US" b="0" i="0" dirty="0" err="1">
                <a:solidFill>
                  <a:srgbClr val="0000FF"/>
                </a:solidFill>
                <a:effectLst/>
                <a:latin typeface="inter-regular"/>
              </a:rPr>
              <a:t>nEnter</a:t>
            </a:r>
            <a:r>
              <a:rPr lang="en-US" b="0" i="0" dirty="0">
                <a:solidFill>
                  <a:srgbClr val="0000FF"/>
                </a:solidFill>
                <a:effectLst/>
                <a:latin typeface="inter-regular"/>
              </a:rPr>
              <a:t> your choice"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scanf</a:t>
            </a:r>
            <a:r>
              <a:rPr lang="en-US" b="0" i="0" dirty="0">
                <a:solidFill>
                  <a:srgbClr val="000000"/>
                </a:solidFill>
                <a:effectLst/>
                <a:latin typeface="inter-regular"/>
              </a:rPr>
              <a:t>(</a:t>
            </a:r>
            <a:r>
              <a:rPr lang="en-US" b="0" i="0" dirty="0">
                <a:solidFill>
                  <a:srgbClr val="0000FF"/>
                </a:solidFill>
                <a:effectLst/>
                <a:latin typeface="inter-regular"/>
              </a:rPr>
              <a:t>"%d"</a:t>
            </a:r>
            <a:r>
              <a:rPr lang="en-US" b="0" i="0" dirty="0">
                <a:solidFill>
                  <a:srgbClr val="000000"/>
                </a:solidFill>
                <a:effectLst/>
                <a:latin typeface="inter-regular"/>
              </a:rPr>
              <a:t>, &amp;choice);        </a:t>
            </a:r>
          </a:p>
          <a:p>
            <a:pPr algn="just"/>
            <a:r>
              <a:rPr lang="en-US" b="0" i="0" dirty="0">
                <a:solidFill>
                  <a:srgbClr val="000000"/>
                </a:solidFill>
                <a:effectLst/>
                <a:latin typeface="inter-regular"/>
              </a:rPr>
              <a:t>    </a:t>
            </a:r>
            <a:r>
              <a:rPr lang="en-US" b="1" i="0" dirty="0">
                <a:solidFill>
                  <a:srgbClr val="006699"/>
                </a:solidFill>
                <a:effectLst/>
                <a:latin typeface="inter-regular"/>
              </a:rPr>
              <a:t>switch</a:t>
            </a:r>
            <a:r>
              <a:rPr lang="en-US" b="0" i="0" dirty="0">
                <a:solidFill>
                  <a:srgbClr val="000000"/>
                </a:solidFill>
                <a:effectLst/>
                <a:latin typeface="inter-regular"/>
              </a:rPr>
              <a:t>(choice)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1:  printf(</a:t>
            </a:r>
            <a:r>
              <a:rPr lang="en-US" b="0" i="0" dirty="0">
                <a:solidFill>
                  <a:srgbClr val="0000FF"/>
                </a:solidFill>
                <a:effectLst/>
                <a:latin typeface="inter-regular"/>
              </a:rPr>
              <a:t>"Enter the element which is to be inserted"</a:t>
            </a:r>
            <a:r>
              <a:rPr lang="en-US" b="0" i="0" dirty="0">
                <a:solidFill>
                  <a:srgbClr val="000000"/>
                </a:solidFill>
                <a:effectLst/>
                <a:latin typeface="inter-regular"/>
              </a:rPr>
              <a:t>);                    </a:t>
            </a:r>
            <a:r>
              <a:rPr lang="en-US" b="0" i="0" dirty="0" err="1">
                <a:solidFill>
                  <a:srgbClr val="000000"/>
                </a:solidFill>
                <a:effectLst/>
                <a:latin typeface="inter-regular"/>
              </a:rPr>
              <a:t>scanf</a:t>
            </a:r>
            <a:r>
              <a:rPr lang="en-US" b="0" i="0" dirty="0">
                <a:solidFill>
                  <a:srgbClr val="000000"/>
                </a:solidFill>
                <a:effectLst/>
                <a:latin typeface="inter-regular"/>
              </a:rPr>
              <a:t>(</a:t>
            </a:r>
            <a:r>
              <a:rPr lang="en-US" b="0" i="0" dirty="0">
                <a:solidFill>
                  <a:srgbClr val="0000FF"/>
                </a:solidFill>
                <a:effectLst/>
                <a:latin typeface="inter-regular"/>
              </a:rPr>
              <a:t>"%d"</a:t>
            </a:r>
            <a:r>
              <a:rPr lang="en-US" b="0" i="0" dirty="0">
                <a:solidFill>
                  <a:srgbClr val="000000"/>
                </a:solidFill>
                <a:effectLst/>
                <a:latin typeface="inter-regular"/>
              </a:rPr>
              <a:t>,  &amp;x);     enqueue(x);  </a:t>
            </a:r>
          </a:p>
          <a:p>
            <a:pPr algn="just"/>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2:    dequeue();      </a:t>
            </a:r>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3:     display();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277150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905A-7179-D480-CC32-A46F68E42B9A}"/>
              </a:ext>
            </a:extLst>
          </p:cNvPr>
          <p:cNvSpPr>
            <a:spLocks noGrp="1"/>
          </p:cNvSpPr>
          <p:nvPr>
            <p:ph type="title"/>
          </p:nvPr>
        </p:nvSpPr>
        <p:spPr>
          <a:xfrm>
            <a:off x="119336" y="1"/>
            <a:ext cx="11809312" cy="715963"/>
          </a:xfrm>
          <a:solidFill>
            <a:schemeClr val="accent1">
              <a:lumMod val="20000"/>
              <a:lumOff val="80000"/>
            </a:schemeClr>
          </a:solidFill>
        </p:spPr>
        <p:txBody>
          <a:bodyPr/>
          <a:lstStyle/>
          <a:p>
            <a:pPr algn="ctr">
              <a:defRPr/>
            </a:pPr>
            <a:r>
              <a:rPr lang="en-US" sz="3200" b="1" dirty="0"/>
              <a:t>Applications of Queue</a:t>
            </a:r>
          </a:p>
        </p:txBody>
      </p:sp>
      <p:sp>
        <p:nvSpPr>
          <p:cNvPr id="37891" name="Content Placeholder 2">
            <a:extLst>
              <a:ext uri="{FF2B5EF4-FFF2-40B4-BE49-F238E27FC236}">
                <a16:creationId xmlns:a16="http://schemas.microsoft.com/office/drawing/2014/main" id="{F639BCAC-A299-10C7-FD7E-8F959069F91F}"/>
              </a:ext>
            </a:extLst>
          </p:cNvPr>
          <p:cNvSpPr>
            <a:spLocks noGrp="1"/>
          </p:cNvSpPr>
          <p:nvPr>
            <p:ph idx="1"/>
          </p:nvPr>
        </p:nvSpPr>
        <p:spPr>
          <a:xfrm>
            <a:off x="119336" y="762000"/>
            <a:ext cx="7557371" cy="6096000"/>
          </a:xfrm>
        </p:spPr>
        <p:txBody>
          <a:bodyPr/>
          <a:lstStyle/>
          <a:p>
            <a:pPr algn="just">
              <a:buFont typeface="Wingdings" panose="05000000000000000000" pitchFamily="2" charset="2"/>
              <a:buChar char="§"/>
              <a:defRPr/>
            </a:pPr>
            <a:r>
              <a:rPr lang="en-US" altLang="en-US" sz="2400" dirty="0"/>
              <a:t>Queues are widely used as </a:t>
            </a:r>
            <a:r>
              <a:rPr lang="en-US" altLang="en-US" sz="2400" b="1" dirty="0"/>
              <a:t>waiting lists for a single shared resource like </a:t>
            </a:r>
            <a:r>
              <a:rPr lang="en-US" altLang="en-US" sz="2400" b="1" dirty="0">
                <a:highlight>
                  <a:srgbClr val="FFFF00"/>
                </a:highlight>
              </a:rPr>
              <a:t>printer,  CPU, disk</a:t>
            </a:r>
            <a:r>
              <a:rPr lang="en-US" altLang="en-US" sz="2400" b="1" dirty="0"/>
              <a:t>.</a:t>
            </a:r>
          </a:p>
          <a:p>
            <a:pPr algn="just">
              <a:buFont typeface="Wingdings" panose="05000000000000000000" pitchFamily="2" charset="2"/>
              <a:buChar char="§"/>
              <a:defRPr/>
            </a:pPr>
            <a:r>
              <a:rPr lang="en-US" altLang="en-US" sz="2400" dirty="0"/>
              <a:t>Queue are used to maintain the </a:t>
            </a:r>
            <a:r>
              <a:rPr lang="en-US" altLang="en-US" sz="2400" b="1" dirty="0">
                <a:highlight>
                  <a:srgbClr val="FFFF00"/>
                </a:highlight>
              </a:rPr>
              <a:t>play list in media players</a:t>
            </a:r>
            <a:r>
              <a:rPr lang="en-US" altLang="en-US" sz="2400" b="1" dirty="0"/>
              <a:t> </a:t>
            </a:r>
            <a:r>
              <a:rPr lang="en-US" altLang="en-US" sz="2400" dirty="0"/>
              <a:t>in order to add or remove the songs from the play-list.</a:t>
            </a:r>
          </a:p>
          <a:p>
            <a:pPr algn="just">
              <a:buFont typeface="Wingdings" panose="05000000000000000000" pitchFamily="2" charset="2"/>
              <a:buChar char="§"/>
              <a:defRPr/>
            </a:pPr>
            <a:r>
              <a:rPr lang="en-US" altLang="en-US" sz="2400" dirty="0"/>
              <a:t>Queues are used in </a:t>
            </a:r>
            <a:r>
              <a:rPr lang="en-US" altLang="en-US" sz="2400" b="1" dirty="0"/>
              <a:t>operating syste</a:t>
            </a:r>
            <a:r>
              <a:rPr lang="en-US" altLang="en-US" sz="2400" dirty="0"/>
              <a:t>ms for </a:t>
            </a:r>
            <a:r>
              <a:rPr lang="en-US" altLang="en-US" sz="2400" b="1" dirty="0">
                <a:highlight>
                  <a:srgbClr val="FFFF00"/>
                </a:highlight>
              </a:rPr>
              <a:t>handling interrupts</a:t>
            </a:r>
            <a:r>
              <a:rPr lang="en-US" altLang="en-US" sz="2400" b="1" dirty="0"/>
              <a:t>.</a:t>
            </a:r>
          </a:p>
          <a:p>
            <a:pPr algn="just">
              <a:buFont typeface="Wingdings" panose="05000000000000000000" pitchFamily="2" charset="2"/>
              <a:buChar char="§"/>
              <a:defRPr/>
            </a:pPr>
            <a:r>
              <a:rPr lang="en-US" altLang="en-US" sz="2400" dirty="0"/>
              <a:t>Handling </a:t>
            </a:r>
            <a:r>
              <a:rPr lang="en-US" altLang="en-US" sz="2400" b="1" dirty="0">
                <a:highlight>
                  <a:srgbClr val="FFFF00"/>
                </a:highlight>
              </a:rPr>
              <a:t>website traffic</a:t>
            </a:r>
          </a:p>
          <a:p>
            <a:pPr algn="just">
              <a:buFont typeface="Wingdings" panose="05000000000000000000" pitchFamily="2" charset="2"/>
              <a:buChar char="§"/>
              <a:defRPr/>
            </a:pPr>
            <a:r>
              <a:rPr lang="en-US" altLang="en-US" sz="2400" dirty="0"/>
              <a:t>Routers and </a:t>
            </a:r>
            <a:r>
              <a:rPr lang="en-US" altLang="en-US" sz="2400" b="1" dirty="0">
                <a:highlight>
                  <a:srgbClr val="FFFF00"/>
                </a:highlight>
              </a:rPr>
              <a:t>switches in networking</a:t>
            </a:r>
          </a:p>
          <a:p>
            <a:pPr algn="just">
              <a:buFont typeface="Wingdings" panose="05000000000000000000" pitchFamily="2" charset="2"/>
              <a:buChar char="§"/>
              <a:defRPr/>
            </a:pPr>
            <a:r>
              <a:rPr lang="en-US" altLang="en-US" sz="2400" dirty="0"/>
              <a:t>Queues are used in </a:t>
            </a:r>
            <a:r>
              <a:rPr lang="en-US" altLang="en-US" sz="2400" b="1" dirty="0"/>
              <a:t>asynchronous transfer of data </a:t>
            </a:r>
            <a:r>
              <a:rPr lang="en-US" altLang="en-US" sz="2400" dirty="0"/>
              <a:t>(where data is not being transferred at the same rate between two processes) for </a:t>
            </a:r>
            <a:r>
              <a:rPr lang="en-US" altLang="en-US" sz="2400" dirty="0" err="1"/>
              <a:t>eg.</a:t>
            </a:r>
            <a:r>
              <a:rPr lang="en-US" altLang="en-US" sz="2400" dirty="0"/>
              <a:t> </a:t>
            </a:r>
            <a:r>
              <a:rPr lang="en-US" altLang="en-US" sz="2400" b="1" dirty="0">
                <a:highlight>
                  <a:srgbClr val="FFFF00"/>
                </a:highlight>
              </a:rPr>
              <a:t>pipes, file IO, sockets</a:t>
            </a:r>
            <a:r>
              <a:rPr lang="en-US" altLang="en-US" sz="2400" b="1" dirty="0"/>
              <a:t>.</a:t>
            </a:r>
          </a:p>
          <a:p>
            <a:pPr algn="just">
              <a:buFont typeface="Wingdings" panose="05000000000000000000" pitchFamily="2" charset="2"/>
              <a:buChar char="§"/>
              <a:defRPr/>
            </a:pPr>
            <a:endParaRPr lang="en-US" altLang="en-US" sz="2400" b="1" dirty="0"/>
          </a:p>
          <a:p>
            <a:pPr algn="just">
              <a:buFont typeface="Wingdings" panose="05000000000000000000" pitchFamily="2" charset="2"/>
              <a:buChar char="§"/>
              <a:defRPr/>
            </a:pPr>
            <a:endParaRPr lang="en-US" altLang="en-US" sz="2400" dirty="0"/>
          </a:p>
        </p:txBody>
      </p:sp>
      <p:pic>
        <p:nvPicPr>
          <p:cNvPr id="4" name="Picture 3">
            <a:extLst>
              <a:ext uri="{FF2B5EF4-FFF2-40B4-BE49-F238E27FC236}">
                <a16:creationId xmlns:a16="http://schemas.microsoft.com/office/drawing/2014/main" id="{59FEEF6D-3F16-BC23-CF58-78D48FC2AED6}"/>
              </a:ext>
            </a:extLst>
          </p:cNvPr>
          <p:cNvPicPr>
            <a:picLocks noChangeAspect="1"/>
          </p:cNvPicPr>
          <p:nvPr/>
        </p:nvPicPr>
        <p:blipFill>
          <a:blip r:embed="rId2"/>
          <a:stretch>
            <a:fillRect/>
          </a:stretch>
        </p:blipFill>
        <p:spPr>
          <a:xfrm>
            <a:off x="9088511" y="762000"/>
            <a:ext cx="2733675" cy="3324225"/>
          </a:xfrm>
          <a:prstGeom prst="rect">
            <a:avLst/>
          </a:prstGeom>
        </p:spPr>
      </p:pic>
    </p:spTree>
    <p:extLst>
      <p:ext uri="{BB962C8B-B14F-4D97-AF65-F5344CB8AC3E}">
        <p14:creationId xmlns:p14="http://schemas.microsoft.com/office/powerpoint/2010/main" val="339305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335360" y="735375"/>
            <a:ext cx="11593288" cy="5710885"/>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2400" dirty="0">
                <a:latin typeface="urw-din"/>
              </a:rPr>
              <a:t>Stack is used for </a:t>
            </a:r>
            <a:r>
              <a:rPr lang="en-US" sz="2400" b="1" dirty="0">
                <a:solidFill>
                  <a:srgbClr val="C00000"/>
                </a:solidFill>
                <a:latin typeface="urw-din"/>
              </a:rPr>
              <a:t>Evaluating expression </a:t>
            </a:r>
            <a:r>
              <a:rPr lang="en-US" sz="2400" dirty="0">
                <a:latin typeface="urw-din"/>
              </a:rPr>
              <a:t>with operands and operations.</a:t>
            </a:r>
          </a:p>
          <a:p>
            <a:pPr marL="152397" defTabSz="1219170">
              <a:lnSpc>
                <a:spcPct val="90000"/>
              </a:lnSpc>
              <a:spcAft>
                <a:spcPts val="800"/>
              </a:spcAft>
              <a:defRPr/>
            </a:pPr>
            <a:r>
              <a:rPr lang="en-US" altLang="en-US" sz="2400" dirty="0"/>
              <a:t>	Ex.  A+B</a:t>
            </a:r>
          </a:p>
          <a:p>
            <a:pPr marL="533387" indent="-380990" defTabSz="1219170">
              <a:lnSpc>
                <a:spcPct val="90000"/>
              </a:lnSpc>
              <a:spcAft>
                <a:spcPts val="800"/>
              </a:spcAft>
              <a:buFont typeface="Wingdings" panose="05000000000000000000" pitchFamily="2" charset="2"/>
              <a:buChar char="§"/>
              <a:defRPr/>
            </a:pPr>
            <a:r>
              <a:rPr lang="en-US" sz="2400" b="1" dirty="0">
                <a:solidFill>
                  <a:srgbClr val="FF0000"/>
                </a:solidFill>
                <a:latin typeface="urw-din"/>
              </a:rPr>
              <a:t>Expression Conversion: </a:t>
            </a:r>
            <a:r>
              <a:rPr lang="en-US" sz="2400" dirty="0">
                <a:latin typeface="urw-din"/>
              </a:rPr>
              <a:t>An expression can be represented in infix prefix or postfix notation.</a:t>
            </a:r>
            <a:endParaRPr lang="en-US" sz="2400" b="1" dirty="0">
              <a:solidFill>
                <a:srgbClr val="FF0000"/>
              </a:solidFill>
              <a:latin typeface="urw-din"/>
            </a:endParaRPr>
          </a:p>
          <a:p>
            <a:pPr lvl="5"/>
            <a:r>
              <a:rPr lang="en-IN" sz="2400" dirty="0">
                <a:latin typeface="Times New Roman" pitchFamily="18" charset="0"/>
                <a:cs typeface="Times New Roman" pitchFamily="18" charset="0"/>
              </a:rPr>
              <a:t>Infix to Postfix</a:t>
            </a:r>
            <a:r>
              <a:rPr lang="en-IN" sz="2400" dirty="0">
                <a:latin typeface="Times New Roman" pitchFamily="18" charset="0"/>
                <a:cs typeface="Times New Roman" pitchFamily="18" charset="0"/>
                <a:sym typeface="Wingdings" panose="05000000000000000000" pitchFamily="2" charset="2"/>
              </a:rPr>
              <a:t> </a:t>
            </a:r>
            <a:r>
              <a:rPr lang="en-IN" sz="2400" dirty="0" err="1">
                <a:latin typeface="Times New Roman" pitchFamily="18" charset="0"/>
                <a:cs typeface="Times New Roman" pitchFamily="18" charset="0"/>
                <a:sym typeface="Wingdings" panose="05000000000000000000" pitchFamily="2" charset="2"/>
              </a:rPr>
              <a:t>a+b</a:t>
            </a:r>
            <a:r>
              <a:rPr lang="en-IN" sz="2400" dirty="0">
                <a:latin typeface="Times New Roman" pitchFamily="18" charset="0"/>
                <a:cs typeface="Times New Roman" pitchFamily="18" charset="0"/>
                <a:sym typeface="Wingdings" panose="05000000000000000000" pitchFamily="2" charset="2"/>
              </a:rPr>
              <a:t>  ab+</a:t>
            </a:r>
            <a:endParaRPr lang="en-IN" sz="2400" dirty="0">
              <a:latin typeface="Times New Roman" pitchFamily="18" charset="0"/>
              <a:cs typeface="Times New Roman" pitchFamily="18" charset="0"/>
            </a:endParaRPr>
          </a:p>
          <a:p>
            <a:pPr lvl="5"/>
            <a:r>
              <a:rPr lang="en-IN" sz="2400" dirty="0">
                <a:latin typeface="Times New Roman" pitchFamily="18" charset="0"/>
                <a:cs typeface="Times New Roman" pitchFamily="18" charset="0"/>
              </a:rPr>
              <a:t>Infix to Prefix   </a:t>
            </a:r>
            <a:r>
              <a:rPr lang="en-IN" sz="2400" dirty="0">
                <a:latin typeface="Times New Roman" pitchFamily="18" charset="0"/>
                <a:cs typeface="Times New Roman" pitchFamily="18" charset="0"/>
                <a:sym typeface="Wingdings" panose="05000000000000000000" pitchFamily="2" charset="2"/>
              </a:rPr>
              <a:t> </a:t>
            </a:r>
            <a:r>
              <a:rPr lang="en-IN" sz="2400" dirty="0" err="1">
                <a:latin typeface="Times New Roman" pitchFamily="18" charset="0"/>
                <a:cs typeface="Times New Roman" pitchFamily="18" charset="0"/>
                <a:sym typeface="Wingdings" panose="05000000000000000000" pitchFamily="2" charset="2"/>
              </a:rPr>
              <a:t>a+b</a:t>
            </a:r>
            <a:r>
              <a:rPr lang="en-IN" sz="2400" dirty="0">
                <a:latin typeface="Times New Roman" pitchFamily="18" charset="0"/>
                <a:cs typeface="Times New Roman" pitchFamily="18" charset="0"/>
                <a:sym typeface="Wingdings" panose="05000000000000000000" pitchFamily="2" charset="2"/>
              </a:rPr>
              <a:t>  +ab</a:t>
            </a:r>
            <a:endParaRPr lang="en-IN" sz="2400" dirty="0">
              <a:latin typeface="Times New Roman" pitchFamily="18" charset="0"/>
              <a:cs typeface="Times New Roman" pitchFamily="18" charset="0"/>
            </a:endParaRPr>
          </a:p>
          <a:p>
            <a:pPr marL="152397" defTabSz="1219170">
              <a:lnSpc>
                <a:spcPct val="90000"/>
              </a:lnSpc>
              <a:spcAft>
                <a:spcPts val="800"/>
              </a:spcAft>
              <a:defRPr/>
            </a:pPr>
            <a:r>
              <a:rPr lang="fr-FR" sz="2400" b="1" dirty="0">
                <a:solidFill>
                  <a:srgbClr val="FF0000"/>
                </a:solidFill>
                <a:latin typeface="urw-din"/>
              </a:rPr>
              <a:t>      Expressions</a:t>
            </a:r>
          </a:p>
          <a:p>
            <a:pPr marL="609597" lvl="1" defTabSz="1219170">
              <a:lnSpc>
                <a:spcPct val="90000"/>
              </a:lnSpc>
              <a:spcAft>
                <a:spcPts val="800"/>
              </a:spcAft>
              <a:defRPr/>
            </a:pPr>
            <a:r>
              <a:rPr lang="fr-FR" sz="2400" b="1" dirty="0" err="1">
                <a:latin typeface="urw-din"/>
              </a:rPr>
              <a:t>Infix</a:t>
            </a:r>
            <a:r>
              <a:rPr lang="fr-FR" sz="2400" b="1" dirty="0">
                <a:latin typeface="urw-din"/>
              </a:rPr>
              <a:t>  -&gt;</a:t>
            </a:r>
            <a:r>
              <a:rPr lang="fr-FR" sz="2400" b="1" dirty="0" err="1">
                <a:latin typeface="urw-din"/>
              </a:rPr>
              <a:t>a+b</a:t>
            </a:r>
            <a:r>
              <a:rPr lang="fr-FR" sz="2400" b="1" dirty="0">
                <a:latin typeface="urw-din"/>
              </a:rPr>
              <a:t>        </a:t>
            </a:r>
            <a:r>
              <a:rPr lang="fr-FR" sz="2400" b="1" dirty="0" err="1">
                <a:latin typeface="urw-din"/>
              </a:rPr>
              <a:t>Prefix</a:t>
            </a:r>
            <a:r>
              <a:rPr lang="fr-FR" sz="2400" b="1" dirty="0">
                <a:latin typeface="urw-din"/>
              </a:rPr>
              <a:t> -&gt; +ab            </a:t>
            </a:r>
            <a:r>
              <a:rPr lang="fr-FR" sz="2400" b="1" dirty="0" err="1">
                <a:latin typeface="urw-din"/>
              </a:rPr>
              <a:t>Postfix</a:t>
            </a:r>
            <a:r>
              <a:rPr lang="fr-FR" sz="2400" b="1" dirty="0">
                <a:latin typeface="urw-din"/>
              </a:rPr>
              <a:t>  -&gt; ab+</a:t>
            </a:r>
          </a:p>
          <a:p>
            <a:pPr marL="533387" indent="-380990" defTabSz="1219170">
              <a:lnSpc>
                <a:spcPct val="90000"/>
              </a:lnSpc>
              <a:spcAft>
                <a:spcPts val="800"/>
              </a:spcAft>
              <a:buFont typeface="Wingdings" panose="05000000000000000000" pitchFamily="2" charset="2"/>
              <a:buChar char="§"/>
              <a:defRPr/>
            </a:pPr>
            <a:endParaRPr lang="en-US" sz="2400" b="1" dirty="0">
              <a:solidFill>
                <a:srgbClr val="FF0000"/>
              </a:solidFill>
              <a:latin typeface="urw-din"/>
            </a:endParaRPr>
          </a:p>
          <a:p>
            <a:pPr marL="533387" indent="-380990" defTabSz="1219170">
              <a:lnSpc>
                <a:spcPct val="90000"/>
              </a:lnSpc>
              <a:spcAft>
                <a:spcPts val="800"/>
              </a:spcAft>
              <a:buFont typeface="Wingdings" panose="05000000000000000000" pitchFamily="2" charset="2"/>
              <a:buChar char="§"/>
              <a:defRPr/>
            </a:pPr>
            <a:r>
              <a:rPr lang="en-US" sz="2400" b="1" dirty="0">
                <a:latin typeface="urw-din"/>
              </a:rPr>
              <a:t>Backtracking And Parenthesis Matching</a:t>
            </a:r>
            <a:r>
              <a:rPr lang="en-US" sz="2400" dirty="0">
                <a:latin typeface="urw-din"/>
              </a:rPr>
              <a:t>: Stacks are used for Stacks help in </a:t>
            </a:r>
            <a:r>
              <a:rPr lang="en-US" sz="2400" b="1" dirty="0">
                <a:solidFill>
                  <a:srgbClr val="FF0000"/>
                </a:solidFill>
                <a:latin typeface="urw-din"/>
              </a:rPr>
              <a:t>reversing any set of data </a:t>
            </a:r>
            <a:r>
              <a:rPr lang="en-US" sz="2400" dirty="0">
                <a:latin typeface="urw-din"/>
              </a:rPr>
              <a:t>or strings.</a:t>
            </a:r>
          </a:p>
          <a:p>
            <a:pPr marL="533387" indent="-380990" defTabSz="1219170">
              <a:lnSpc>
                <a:spcPct val="90000"/>
              </a:lnSpc>
              <a:spcAft>
                <a:spcPts val="800"/>
              </a:spcAft>
              <a:buFont typeface="Wingdings" panose="05000000000000000000" pitchFamily="2" charset="2"/>
              <a:buChar char="§"/>
              <a:defRPr/>
            </a:pPr>
            <a:r>
              <a:rPr lang="en-US" sz="2400" b="1" dirty="0">
                <a:latin typeface="Times New Roman" pitchFamily="18" charset="0"/>
                <a:cs typeface="Times New Roman" pitchFamily="18" charset="0"/>
              </a:rPr>
              <a:t>Fun</a:t>
            </a:r>
            <a:r>
              <a:rPr lang="en-US" sz="2800" b="1" dirty="0">
                <a:latin typeface="Times New Roman" pitchFamily="18" charset="0"/>
                <a:cs typeface="Times New Roman" pitchFamily="18" charset="0"/>
              </a:rPr>
              <a:t>ction calls  </a:t>
            </a:r>
            <a:r>
              <a:rPr lang="en-US" sz="2400" b="1" dirty="0">
                <a:latin typeface="Times New Roman" pitchFamily="18" charset="0"/>
                <a:cs typeface="Times New Roman" pitchFamily="18" charset="0"/>
              </a:rPr>
              <a:t>implementation </a:t>
            </a:r>
            <a:r>
              <a:rPr lang="en-US" sz="2400" b="1" dirty="0">
                <a:latin typeface="Times New Roman" pitchFamily="18" charset="0"/>
                <a:cs typeface="Times New Roman" pitchFamily="18" charset="0"/>
                <a:sym typeface="Wingdings" panose="05000000000000000000" pitchFamily="2" charset="2"/>
              </a:rPr>
              <a:t></a:t>
            </a:r>
            <a:r>
              <a:rPr lang="en-IN" sz="2400" b="1" dirty="0">
                <a:latin typeface="Times New Roman" pitchFamily="18" charset="0"/>
                <a:cs typeface="Times New Roman" pitchFamily="18" charset="0"/>
              </a:rPr>
              <a:t>Used in Recursions; </a:t>
            </a:r>
          </a:p>
          <a:p>
            <a:pPr marL="761981" lvl="1">
              <a:lnSpc>
                <a:spcPct val="90000"/>
              </a:lnSpc>
              <a:spcAft>
                <a:spcPts val="800"/>
              </a:spcAft>
              <a:defRPr/>
            </a:pPr>
            <a:endParaRPr lang="en-US" sz="2000"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0"/>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algn="ctr" defTabSz="1219170">
              <a:lnSpc>
                <a:spcPct val="90000"/>
              </a:lnSpc>
              <a:spcAft>
                <a:spcPts val="800"/>
              </a:spcAft>
              <a:defRPr/>
            </a:pPr>
            <a:r>
              <a:rPr lang="en-US" sz="2667" b="1" dirty="0">
                <a:latin typeface="urw-din"/>
              </a:rPr>
              <a:t>Application of Stacks:</a:t>
            </a:r>
          </a:p>
        </p:txBody>
      </p:sp>
    </p:spTree>
    <p:extLst>
      <p:ext uri="{BB962C8B-B14F-4D97-AF65-F5344CB8AC3E}">
        <p14:creationId xmlns:p14="http://schemas.microsoft.com/office/powerpoint/2010/main" val="2520268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A7A4747-56CB-A3B1-D09A-E78DA254A2BA}"/>
              </a:ext>
            </a:extLst>
          </p:cNvPr>
          <p:cNvSpPr txBox="1"/>
          <p:nvPr/>
        </p:nvSpPr>
        <p:spPr>
          <a:xfrm>
            <a:off x="0" y="0"/>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Representation of Expressions and Evaluation</a:t>
            </a:r>
            <a:endParaRPr lang="en-US" sz="3200" b="1" dirty="0">
              <a:solidFill>
                <a:prstClr val="black"/>
              </a:solidFill>
              <a:latin typeface="Arial"/>
            </a:endParaRPr>
          </a:p>
        </p:txBody>
      </p:sp>
      <p:sp>
        <p:nvSpPr>
          <p:cNvPr id="11" name="TextBox 10">
            <a:extLst>
              <a:ext uri="{FF2B5EF4-FFF2-40B4-BE49-F238E27FC236}">
                <a16:creationId xmlns:a16="http://schemas.microsoft.com/office/drawing/2014/main" id="{2C1885AD-6542-42C2-F6D3-4B7C504A19AA}"/>
              </a:ext>
            </a:extLst>
          </p:cNvPr>
          <p:cNvSpPr txBox="1"/>
          <p:nvPr/>
        </p:nvSpPr>
        <p:spPr>
          <a:xfrm>
            <a:off x="0" y="711339"/>
            <a:ext cx="5519936" cy="6001402"/>
          </a:xfrm>
          <a:prstGeom prst="rect">
            <a:avLst/>
          </a:prstGeom>
        </p:spPr>
        <p:txBody>
          <a:bodyPr vert="horz" lIns="121920" tIns="60960" rIns="121920" bIns="60960" rtlCol="0">
            <a:noAutofit/>
          </a:bodyPr>
          <a:lstStyle/>
          <a:p>
            <a:pPr marL="533387" indent="-380990">
              <a:lnSpc>
                <a:spcPct val="90000"/>
              </a:lnSpc>
              <a:spcAft>
                <a:spcPts val="800"/>
              </a:spcAft>
              <a:buFont typeface="Wingdings" panose="05000000000000000000" pitchFamily="2" charset="2"/>
              <a:buChar char="§"/>
              <a:defRPr/>
            </a:pPr>
            <a:r>
              <a:rPr lang="en-US" sz="2400" dirty="0">
                <a:latin typeface="urw-din"/>
              </a:rPr>
              <a:t>An Expression can have </a:t>
            </a:r>
            <a:r>
              <a:rPr lang="en-US" sz="2400" b="1" dirty="0">
                <a:latin typeface="urw-din"/>
              </a:rPr>
              <a:t>constants , variable and symbols </a:t>
            </a:r>
            <a:r>
              <a:rPr lang="en-US" sz="2400" dirty="0">
                <a:latin typeface="urw-din"/>
              </a:rPr>
              <a:t>that  can </a:t>
            </a:r>
            <a:r>
              <a:rPr lang="en-US" sz="2400" b="1" dirty="0">
                <a:latin typeface="urw-din"/>
              </a:rPr>
              <a:t>be operators or parentheses.</a:t>
            </a:r>
          </a:p>
          <a:p>
            <a:pPr marL="533387" indent="-380990">
              <a:lnSpc>
                <a:spcPct val="90000"/>
              </a:lnSpc>
              <a:spcAft>
                <a:spcPts val="800"/>
              </a:spcAft>
              <a:buFont typeface="Wingdings" panose="05000000000000000000" pitchFamily="2" charset="2"/>
              <a:buChar char="§"/>
              <a:defRPr/>
            </a:pPr>
            <a:r>
              <a:rPr lang="en-US" sz="2400" b="1" dirty="0">
                <a:latin typeface="urw-din"/>
              </a:rPr>
              <a:t>Expression Evaluation:  </a:t>
            </a:r>
            <a:r>
              <a:rPr lang="en-US" sz="2400" dirty="0">
                <a:latin typeface="urw-din"/>
              </a:rPr>
              <a:t>All the components of expression must be arranged according to a </a:t>
            </a:r>
            <a:r>
              <a:rPr lang="en-US" sz="2400" b="1" dirty="0">
                <a:latin typeface="urw-din"/>
              </a:rPr>
              <a:t>set of rules </a:t>
            </a:r>
            <a:r>
              <a:rPr lang="en-US" sz="2400" dirty="0">
                <a:latin typeface="urw-din"/>
              </a:rPr>
              <a:t>and must be </a:t>
            </a:r>
            <a:r>
              <a:rPr lang="en-US" sz="2400" b="1" dirty="0">
                <a:latin typeface="urw-din"/>
              </a:rPr>
              <a:t>parsed/evaluated  </a:t>
            </a:r>
            <a:r>
              <a:rPr lang="en-US" sz="2400" dirty="0">
                <a:latin typeface="urw-din"/>
              </a:rPr>
              <a:t>according to grammar </a:t>
            </a:r>
          </a:p>
          <a:p>
            <a:pPr marL="533387" indent="-380990">
              <a:lnSpc>
                <a:spcPct val="90000"/>
              </a:lnSpc>
              <a:spcAft>
                <a:spcPts val="800"/>
              </a:spcAft>
              <a:buFont typeface="Wingdings" panose="05000000000000000000" pitchFamily="2" charset="2"/>
              <a:buChar char="§"/>
              <a:defRPr/>
            </a:pPr>
            <a:r>
              <a:rPr lang="en-US" sz="2400" dirty="0">
                <a:latin typeface="urw-din"/>
              </a:rPr>
              <a:t>Expression Representations:  </a:t>
            </a:r>
          </a:p>
          <a:p>
            <a:pPr marL="152396">
              <a:lnSpc>
                <a:spcPct val="90000"/>
              </a:lnSpc>
              <a:spcAft>
                <a:spcPts val="800"/>
              </a:spcAft>
              <a:defRPr/>
            </a:pPr>
            <a:r>
              <a:rPr lang="en-US" sz="2400" dirty="0">
                <a:latin typeface="urw-din"/>
              </a:rPr>
              <a:t>3 notations :   </a:t>
            </a:r>
          </a:p>
          <a:p>
            <a:pPr marL="152396">
              <a:lnSpc>
                <a:spcPct val="90000"/>
              </a:lnSpc>
              <a:spcAft>
                <a:spcPts val="800"/>
              </a:spcAft>
              <a:defRPr/>
            </a:pPr>
            <a:r>
              <a:rPr lang="en-US" sz="2400" dirty="0">
                <a:latin typeface="urw-din"/>
              </a:rPr>
              <a:t> </a:t>
            </a:r>
            <a:r>
              <a:rPr lang="en-US" sz="2000" b="1" dirty="0">
                <a:solidFill>
                  <a:srgbClr val="3333FF"/>
                </a:solidFill>
                <a:latin typeface="Calibri" panose="020F0502020204030204" pitchFamily="34" charset="0"/>
                <a:cs typeface="Calibri" panose="020F0502020204030204" pitchFamily="34" charset="0"/>
              </a:rPr>
              <a:t>1) Infix    </a:t>
            </a:r>
          </a:p>
          <a:p>
            <a:pPr marL="152396">
              <a:lnSpc>
                <a:spcPct val="90000"/>
              </a:lnSpc>
              <a:spcAft>
                <a:spcPts val="800"/>
              </a:spcAft>
              <a:defRPr/>
            </a:pPr>
            <a:r>
              <a:rPr lang="en-US" sz="2000" b="1" dirty="0">
                <a:solidFill>
                  <a:srgbClr val="3333FF"/>
                </a:solidFill>
                <a:latin typeface="Calibri" panose="020F0502020204030204" pitchFamily="34" charset="0"/>
                <a:cs typeface="Calibri" panose="020F0502020204030204" pitchFamily="34" charset="0"/>
              </a:rPr>
              <a:t> 2 ) Prefix   and  </a:t>
            </a:r>
          </a:p>
          <a:p>
            <a:pPr marL="152396">
              <a:lnSpc>
                <a:spcPct val="90000"/>
              </a:lnSpc>
              <a:spcAft>
                <a:spcPts val="800"/>
              </a:spcAft>
              <a:defRPr/>
            </a:pPr>
            <a:r>
              <a:rPr lang="en-US" sz="2000" b="1" dirty="0">
                <a:solidFill>
                  <a:srgbClr val="3333FF"/>
                </a:solidFill>
                <a:latin typeface="Calibri" panose="020F0502020204030204" pitchFamily="34" charset="0"/>
                <a:cs typeface="Calibri" panose="020F0502020204030204" pitchFamily="34" charset="0"/>
              </a:rPr>
              <a:t> 3) Postfix </a:t>
            </a:r>
          </a:p>
        </p:txBody>
      </p:sp>
      <p:sp>
        <p:nvSpPr>
          <p:cNvPr id="3" name="TextBox 2">
            <a:extLst>
              <a:ext uri="{FF2B5EF4-FFF2-40B4-BE49-F238E27FC236}">
                <a16:creationId xmlns:a16="http://schemas.microsoft.com/office/drawing/2014/main" id="{DACCEAF2-0D0C-14E9-6E50-CD1B64EC639F}"/>
              </a:ext>
            </a:extLst>
          </p:cNvPr>
          <p:cNvSpPr txBox="1"/>
          <p:nvPr/>
        </p:nvSpPr>
        <p:spPr>
          <a:xfrm>
            <a:off x="5375920" y="711339"/>
            <a:ext cx="6732016" cy="5217839"/>
          </a:xfrm>
          <a:prstGeom prst="rect">
            <a:avLst/>
          </a:prstGeom>
          <a:noFill/>
          <a:ln>
            <a:solidFill>
              <a:schemeClr val="accent1"/>
            </a:solidFill>
          </a:ln>
        </p:spPr>
        <p:txBody>
          <a:bodyPr wrap="square">
            <a:spAutoFit/>
          </a:bodyPr>
          <a:lstStyle/>
          <a:p>
            <a:pPr marL="152396" defTabSz="1219170">
              <a:lnSpc>
                <a:spcPct val="90000"/>
              </a:lnSpc>
              <a:spcAft>
                <a:spcPts val="800"/>
              </a:spcAft>
              <a:defRPr/>
            </a:pPr>
            <a:r>
              <a:rPr lang="en-US" sz="2400" b="1" dirty="0">
                <a:solidFill>
                  <a:srgbClr val="FF0000"/>
                </a:solidFill>
                <a:latin typeface="Calibri" panose="020F0502020204030204" pitchFamily="34" charset="0"/>
                <a:cs typeface="Calibri" panose="020F0502020204030204" pitchFamily="34" charset="0"/>
              </a:rPr>
              <a:t>1) Infix Notation</a:t>
            </a:r>
          </a:p>
          <a:p>
            <a:pPr marL="533387" indent="-380990">
              <a:lnSpc>
                <a:spcPct val="90000"/>
              </a:lnSpc>
              <a:spcAft>
                <a:spcPts val="800"/>
              </a:spcAft>
              <a:buFont typeface="Wingdings" panose="05000000000000000000" pitchFamily="2" charset="2"/>
              <a:buChar char="§"/>
              <a:defRPr/>
            </a:pPr>
            <a:r>
              <a:rPr lang="en-US" sz="2400" dirty="0">
                <a:latin typeface="urw-din"/>
              </a:rPr>
              <a:t>Expressions are usually represented in </a:t>
            </a:r>
            <a:r>
              <a:rPr lang="en-US" sz="2400" dirty="0">
                <a:solidFill>
                  <a:srgbClr val="FF0000"/>
                </a:solidFill>
                <a:latin typeface="urw-din"/>
              </a:rPr>
              <a:t>Infix notation</a:t>
            </a:r>
            <a:r>
              <a:rPr lang="en-US" sz="2400" dirty="0">
                <a:latin typeface="urw-din"/>
              </a:rPr>
              <a:t>, in which </a:t>
            </a:r>
            <a:r>
              <a:rPr lang="en-US" sz="2400" b="1" dirty="0">
                <a:latin typeface="urw-din"/>
              </a:rPr>
              <a:t>each operator is written between two operands.</a:t>
            </a:r>
          </a:p>
          <a:p>
            <a:pPr marL="152396" defTabSz="1219170">
              <a:lnSpc>
                <a:spcPct val="90000"/>
              </a:lnSpc>
              <a:spcAft>
                <a:spcPts val="800"/>
              </a:spcAft>
              <a:defRPr/>
            </a:pPr>
            <a:r>
              <a:rPr lang="en-US" sz="2000" b="1" dirty="0">
                <a:solidFill>
                  <a:srgbClr val="202124"/>
                </a:solidFill>
                <a:highlight>
                  <a:srgbClr val="FFFF00"/>
                </a:highlight>
                <a:latin typeface="Calibri" panose="020F0502020204030204" pitchFamily="34" charset="0"/>
                <a:cs typeface="Calibri" panose="020F0502020204030204" pitchFamily="34" charset="0"/>
              </a:rPr>
              <a:t>	Operators are written in-between their operands</a:t>
            </a:r>
          </a:p>
          <a:p>
            <a:pPr marL="152396" defTabSz="1219170">
              <a:lnSpc>
                <a:spcPct val="90000"/>
              </a:lnSpc>
              <a:spcAft>
                <a:spcPts val="800"/>
              </a:spcAft>
              <a:defRPr/>
            </a:pPr>
            <a:r>
              <a:rPr lang="en-US" sz="2000" b="1" dirty="0">
                <a:solidFill>
                  <a:srgbClr val="002060"/>
                </a:solidFill>
                <a:highlight>
                  <a:srgbClr val="FFFF00"/>
                </a:highlight>
                <a:latin typeface="Calibri" panose="020F0502020204030204" pitchFamily="34" charset="0"/>
                <a:cs typeface="Calibri" panose="020F0502020204030204" pitchFamily="34" charset="0"/>
              </a:rPr>
              <a:t>Syntax:         </a:t>
            </a:r>
            <a:r>
              <a:rPr lang="en-US" sz="2000" b="1" dirty="0">
                <a:solidFill>
                  <a:srgbClr val="C00000"/>
                </a:solidFill>
                <a:highlight>
                  <a:srgbClr val="FFFF00"/>
                </a:highlight>
                <a:latin typeface="Calibri" panose="020F0502020204030204" pitchFamily="34" charset="0"/>
                <a:cs typeface="Calibri" panose="020F0502020204030204" pitchFamily="34" charset="0"/>
              </a:rPr>
              <a:t>&lt;operand&gt; </a:t>
            </a:r>
            <a:r>
              <a:rPr lang="en-US" sz="2000" b="1" dirty="0">
                <a:solidFill>
                  <a:srgbClr val="3333FF"/>
                </a:solidFill>
                <a:highlight>
                  <a:srgbClr val="FFFF00"/>
                </a:highlight>
                <a:latin typeface="Calibri" panose="020F0502020204030204" pitchFamily="34" charset="0"/>
                <a:cs typeface="Calibri" panose="020F0502020204030204" pitchFamily="34" charset="0"/>
              </a:rPr>
              <a:t>&lt;operator&gt; </a:t>
            </a:r>
            <a:r>
              <a:rPr lang="en-US" sz="2000" b="1" dirty="0">
                <a:solidFill>
                  <a:srgbClr val="C00000"/>
                </a:solidFill>
                <a:highlight>
                  <a:srgbClr val="FFFF00"/>
                </a:highlight>
                <a:latin typeface="Calibri" panose="020F0502020204030204" pitchFamily="34" charset="0"/>
                <a:cs typeface="Calibri" panose="020F0502020204030204" pitchFamily="34" charset="0"/>
              </a:rPr>
              <a:t>&lt;operand&gt;</a:t>
            </a:r>
            <a:endParaRPr lang="en-US" sz="2000" dirty="0">
              <a:solidFill>
                <a:srgbClr val="C00000"/>
              </a:solidFill>
              <a:highlight>
                <a:srgbClr val="FFFF00"/>
              </a:highlight>
              <a:latin typeface="Calibri" panose="020F0502020204030204" pitchFamily="34" charset="0"/>
              <a:cs typeface="Calibri" panose="020F0502020204030204" pitchFamily="34" charset="0"/>
            </a:endParaRPr>
          </a:p>
          <a:p>
            <a:pPr marL="152396">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rPr>
              <a:t>                       Ex. </a:t>
            </a:r>
            <a:r>
              <a:rPr lang="en-US" sz="2000" b="1" dirty="0">
                <a:solidFill>
                  <a:srgbClr val="273239"/>
                </a:solidFill>
                <a:latin typeface="Calibri" panose="020F0502020204030204" pitchFamily="34" charset="0"/>
                <a:cs typeface="Calibri" panose="020F0502020204030204" pitchFamily="34" charset="0"/>
              </a:rPr>
              <a:t>2 + 3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2,3 are </a:t>
            </a: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operands  + operator</a:t>
            </a:r>
            <a:endParaRPr lang="en-US" sz="2000" b="1" dirty="0">
              <a:solidFill>
                <a:srgbClr val="273239"/>
              </a:solidFill>
              <a:latin typeface="Calibri" panose="020F0502020204030204" pitchFamily="34" charset="0"/>
              <a:cs typeface="Calibri" panose="020F0502020204030204" pitchFamily="34" charset="0"/>
            </a:endParaRPr>
          </a:p>
          <a:p>
            <a:pPr marL="761981" lvl="1">
              <a:lnSpc>
                <a:spcPct val="90000"/>
              </a:lnSpc>
              <a:spcAft>
                <a:spcPts val="800"/>
              </a:spcAft>
            </a:pPr>
            <a:r>
              <a:rPr lang="en-US" sz="2000" dirty="0">
                <a:solidFill>
                  <a:srgbClr val="C00000"/>
                </a:solidFill>
                <a:latin typeface="Calibri" panose="020F0502020204030204" pitchFamily="34" charset="0"/>
                <a:cs typeface="Calibri" panose="020F0502020204030204" pitchFamily="34" charset="0"/>
              </a:rPr>
              <a:t>           A – B</a:t>
            </a:r>
          </a:p>
          <a:p>
            <a:pPr marL="761981" lvl="1">
              <a:lnSpc>
                <a:spcPct val="90000"/>
              </a:lnSpc>
              <a:spcAft>
                <a:spcPts val="800"/>
              </a:spcAft>
            </a:pPr>
            <a:r>
              <a:rPr lang="en-US" sz="2000" dirty="0">
                <a:solidFill>
                  <a:srgbClr val="C00000"/>
                </a:solidFill>
                <a:latin typeface="Calibri" panose="020F0502020204030204" pitchFamily="34" charset="0"/>
                <a:cs typeface="Calibri" panose="020F0502020204030204" pitchFamily="34" charset="0"/>
              </a:rPr>
              <a:t>          (P * 2)</a:t>
            </a:r>
          </a:p>
          <a:p>
            <a:pPr marL="761981" lvl="1">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000" dirty="0">
                <a:solidFill>
                  <a:srgbClr val="C00000"/>
                </a:solidFill>
                <a:latin typeface="Calibri" panose="020F0502020204030204" pitchFamily="34" charset="0"/>
                <a:cs typeface="Calibri" panose="020F0502020204030204" pitchFamily="34" charset="0"/>
                <a:sym typeface="Wingdings" panose="05000000000000000000" pitchFamily="2" charset="2"/>
              </a:rPr>
              <a:t>(2+3) *4     </a:t>
            </a:r>
            <a:r>
              <a:rPr lang="en-US" sz="2000" dirty="0">
                <a:solidFill>
                  <a:srgbClr val="273239"/>
                </a:solidFill>
                <a:latin typeface="Calibri" panose="020F0502020204030204" pitchFamily="34" charset="0"/>
                <a:cs typeface="Calibri" panose="020F0502020204030204" pitchFamily="34" charset="0"/>
              </a:rPr>
              <a:t>An operand can also be an expression</a:t>
            </a:r>
          </a:p>
          <a:p>
            <a:pPr marL="761981" lvl="1">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a:t>
            </a:r>
            <a:r>
              <a:rPr lang="en-US" sz="2000" dirty="0" err="1">
                <a:solidFill>
                  <a:srgbClr val="C00000"/>
                </a:solidFill>
                <a:latin typeface="Calibri" panose="020F0502020204030204" pitchFamily="34" charset="0"/>
                <a:cs typeface="Calibri" panose="020F0502020204030204" pitchFamily="34" charset="0"/>
              </a:rPr>
              <a:t>p+q</a:t>
            </a:r>
            <a:r>
              <a:rPr lang="en-US" sz="2000" dirty="0">
                <a:solidFill>
                  <a:srgbClr val="C00000"/>
                </a:solidFill>
                <a:latin typeface="Calibri" panose="020F0502020204030204" pitchFamily="34" charset="0"/>
                <a:cs typeface="Calibri" panose="020F0502020204030204" pitchFamily="34" charset="0"/>
              </a:rPr>
              <a:t>) * (r + s</a:t>
            </a:r>
            <a:r>
              <a:rPr lang="en-US" sz="2000" dirty="0">
                <a:solidFill>
                  <a:srgbClr val="273239"/>
                </a:solidFill>
                <a:latin typeface="Calibri" panose="020F0502020204030204" pitchFamily="34" charset="0"/>
                <a:cs typeface="Calibri" panose="020F0502020204030204" pitchFamily="34" charset="0"/>
              </a:rPr>
              <a:t>)    </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000" dirty="0" err="1">
                <a:solidFill>
                  <a:srgbClr val="273239"/>
                </a:solidFill>
                <a:latin typeface="Calibri" panose="020F0502020204030204" pitchFamily="34" charset="0"/>
                <a:cs typeface="Calibri" panose="020F0502020204030204" pitchFamily="34" charset="0"/>
                <a:sym typeface="Wingdings" panose="05000000000000000000" pitchFamily="2" charset="2"/>
              </a:rPr>
              <a:t>p+q</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and (</a:t>
            </a:r>
            <a:r>
              <a:rPr lang="en-US" sz="2000" dirty="0" err="1">
                <a:solidFill>
                  <a:srgbClr val="273239"/>
                </a:solidFill>
                <a:latin typeface="Calibri" panose="020F0502020204030204" pitchFamily="34" charset="0"/>
                <a:cs typeface="Calibri" panose="020F0502020204030204" pitchFamily="34" charset="0"/>
                <a:sym typeface="Wingdings" panose="05000000000000000000" pitchFamily="2" charset="2"/>
              </a:rPr>
              <a:t>r+s</a:t>
            </a:r>
            <a:r>
              <a:rPr lang="en-US" sz="2000" dirty="0">
                <a:solidFill>
                  <a:srgbClr val="273239"/>
                </a:solidFill>
                <a:latin typeface="Calibri" panose="020F0502020204030204" pitchFamily="34" charset="0"/>
                <a:cs typeface="Calibri" panose="020F0502020204030204" pitchFamily="34" charset="0"/>
                <a:sym typeface="Wingdings" panose="05000000000000000000" pitchFamily="2" charset="2"/>
              </a:rPr>
              <a:t>) are the operands.</a:t>
            </a:r>
          </a:p>
          <a:p>
            <a:pPr marL="152396">
              <a:lnSpc>
                <a:spcPct val="90000"/>
              </a:lnSpc>
              <a:spcAft>
                <a:spcPts val="800"/>
              </a:spcAft>
            </a:pPr>
            <a:r>
              <a:rPr lang="en-US" sz="2000" dirty="0">
                <a:solidFill>
                  <a:srgbClr val="273239"/>
                </a:solidFill>
                <a:latin typeface="Calibri" panose="020F0502020204030204" pitchFamily="34" charset="0"/>
                <a:cs typeface="Calibri" panose="020F0502020204030204" pitchFamily="34" charset="0"/>
              </a:rPr>
              <a:t>Note: we use only binary operators in expression evaluation</a:t>
            </a:r>
          </a:p>
          <a:p>
            <a:pPr marL="152396" defTabSz="1219170">
              <a:lnSpc>
                <a:spcPct val="90000"/>
              </a:lnSpc>
              <a:spcAft>
                <a:spcPts val="800"/>
              </a:spcAft>
              <a:defRPr/>
            </a:pPr>
            <a:r>
              <a:rPr lang="en-US" sz="2000" dirty="0">
                <a:solidFill>
                  <a:srgbClr val="273239"/>
                </a:solidFill>
                <a:latin typeface="Calibri" panose="020F0502020204030204" pitchFamily="34" charset="0"/>
                <a:cs typeface="Calibri" panose="020F0502020204030204" pitchFamily="34" charset="0"/>
              </a:rPr>
              <a:t> </a:t>
            </a:r>
            <a:endParaRPr lang="en-US" sz="20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684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725536"/>
            <a:ext cx="6096000" cy="6000197"/>
          </a:xfrm>
          <a:prstGeom prst="rect">
            <a:avLst/>
          </a:prstGeom>
        </p:spPr>
        <p:txBody>
          <a:bodyPr vert="horz" lIns="121920" tIns="60960" rIns="121920" bIns="60960" rtlCol="0">
            <a:noAutofit/>
          </a:bodyPr>
          <a:lstStyle/>
          <a:p>
            <a:pPr marL="152396" defTabSz="1219170">
              <a:lnSpc>
                <a:spcPct val="90000"/>
              </a:lnSpc>
              <a:spcAft>
                <a:spcPts val="800"/>
              </a:spcAft>
              <a:defRPr/>
            </a:pPr>
            <a:r>
              <a:rPr lang="en-US" sz="2400" b="1" dirty="0">
                <a:solidFill>
                  <a:srgbClr val="FF0000"/>
                </a:solidFill>
                <a:latin typeface="Calibri" panose="020F0502020204030204" pitchFamily="34" charset="0"/>
                <a:cs typeface="Calibri" panose="020F0502020204030204" pitchFamily="34" charset="0"/>
              </a:rPr>
              <a:t>Infix Expression Evaluation:</a:t>
            </a:r>
          </a:p>
          <a:p>
            <a:pPr marL="533387" indent="-380990">
              <a:lnSpc>
                <a:spcPct val="90000"/>
              </a:lnSpc>
              <a:spcAft>
                <a:spcPts val="800"/>
              </a:spcAft>
              <a:buFont typeface="Wingdings" panose="05000000000000000000" pitchFamily="2" charset="2"/>
              <a:buChar char="§"/>
              <a:defRPr/>
            </a:pPr>
            <a:r>
              <a:rPr lang="en-US" sz="2000" dirty="0">
                <a:solidFill>
                  <a:srgbClr val="273239"/>
                </a:solidFill>
                <a:latin typeface="Calibri" panose="020F0502020204030204" pitchFamily="34" charset="0"/>
                <a:cs typeface="Calibri" panose="020F0502020204030204" pitchFamily="34" charset="0"/>
              </a:rPr>
              <a:t> </a:t>
            </a:r>
            <a:r>
              <a:rPr lang="en-US" sz="2400" dirty="0">
                <a:latin typeface="urw-din"/>
              </a:rPr>
              <a:t>An expression in Infix form will be evaluated according to </a:t>
            </a:r>
            <a:r>
              <a:rPr lang="en-US" sz="2400" b="1" dirty="0">
                <a:solidFill>
                  <a:srgbClr val="3333FF"/>
                </a:solidFill>
                <a:highlight>
                  <a:srgbClr val="FFFF00"/>
                </a:highlight>
                <a:latin typeface="urw-din"/>
              </a:rPr>
              <a:t>precedence and associativity </a:t>
            </a:r>
            <a:r>
              <a:rPr lang="en-US" sz="2400" dirty="0">
                <a:latin typeface="urw-din"/>
              </a:rPr>
              <a:t>of operators.</a:t>
            </a:r>
          </a:p>
          <a:p>
            <a:pPr marL="152396" defTabSz="1219170">
              <a:lnSpc>
                <a:spcPct val="90000"/>
              </a:lnSpc>
              <a:spcAft>
                <a:spcPts val="800"/>
              </a:spcAft>
              <a:defRPr/>
            </a:pPr>
            <a:r>
              <a:rPr lang="en-US" sz="2400" b="1" dirty="0">
                <a:solidFill>
                  <a:srgbClr val="FF0000"/>
                </a:solidFill>
                <a:latin typeface="Calibri" panose="020F0502020204030204" pitchFamily="34" charset="0"/>
                <a:cs typeface="Calibri" panose="020F0502020204030204" pitchFamily="34" charset="0"/>
              </a:rPr>
              <a:t> </a:t>
            </a:r>
            <a:r>
              <a:rPr lang="en-US" sz="2000" b="1" dirty="0">
                <a:solidFill>
                  <a:srgbClr val="FF0000"/>
                </a:solidFill>
                <a:highlight>
                  <a:srgbClr val="FFFF00"/>
                </a:highlight>
                <a:latin typeface="Calibri" panose="020F0502020204030204" pitchFamily="34" charset="0"/>
                <a:cs typeface="Calibri" panose="020F0502020204030204" pitchFamily="34" charset="0"/>
              </a:rPr>
              <a:t>Operator Precedence(Order  of operation ):</a:t>
            </a:r>
          </a:p>
          <a:p>
            <a:pPr marL="609596" lvl="1" defTabSz="1219170">
              <a:lnSpc>
                <a:spcPct val="90000"/>
              </a:lnSpc>
              <a:spcAft>
                <a:spcPts val="800"/>
              </a:spcAft>
              <a:defRPr/>
            </a:pPr>
            <a:r>
              <a:rPr lang="en-US" sz="2000" b="1" dirty="0">
                <a:latin typeface="Calibri" panose="020F0502020204030204" pitchFamily="34" charset="0"/>
                <a:cs typeface="Calibri" panose="020F0502020204030204" pitchFamily="34" charset="0"/>
              </a:rPr>
              <a:t>1.Paranthesis   </a:t>
            </a:r>
            <a:r>
              <a:rPr lang="en-US" sz="2000" b="1" dirty="0">
                <a:solidFill>
                  <a:srgbClr val="FF0000"/>
                </a:solidFill>
                <a:latin typeface="Calibri" panose="020F0502020204030204" pitchFamily="34" charset="0"/>
                <a:cs typeface="Calibri" panose="020F0502020204030204" pitchFamily="34" charset="0"/>
              </a:rPr>
              <a:t>() {} []</a:t>
            </a:r>
          </a:p>
          <a:p>
            <a:pPr marL="609596" lvl="1" defTabSz="1219170">
              <a:lnSpc>
                <a:spcPct val="90000"/>
              </a:lnSpc>
              <a:spcAft>
                <a:spcPts val="800"/>
              </a:spcAft>
              <a:defRPr/>
            </a:pPr>
            <a:r>
              <a:rPr lang="en-US" sz="2000" b="1" dirty="0">
                <a:latin typeface="Calibri" panose="020F0502020204030204" pitchFamily="34" charset="0"/>
                <a:cs typeface="Calibri" panose="020F0502020204030204" pitchFamily="34" charset="0"/>
              </a:rPr>
              <a:t>2. Exponents  </a:t>
            </a:r>
            <a:r>
              <a:rPr lang="en-US" sz="2000" b="1" dirty="0">
                <a:solidFill>
                  <a:srgbClr val="FF0000"/>
                </a:solidFill>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a:t>
            </a:r>
            <a:r>
              <a:rPr lang="en-US" sz="2000" b="1" dirty="0">
                <a:solidFill>
                  <a:srgbClr val="FF0000"/>
                </a:solidFill>
                <a:latin typeface="Calibri" panose="020F0502020204030204" pitchFamily="34" charset="0"/>
                <a:cs typeface="Calibri" panose="020F0502020204030204" pitchFamily="34" charset="0"/>
              </a:rPr>
              <a:t>(right to left)</a:t>
            </a:r>
          </a:p>
          <a:p>
            <a:pPr marL="609596" lvl="1" defTabSz="1219170">
              <a:lnSpc>
                <a:spcPct val="90000"/>
              </a:lnSpc>
              <a:spcAft>
                <a:spcPts val="800"/>
              </a:spcAft>
              <a:defRPr/>
            </a:pPr>
            <a:r>
              <a:rPr lang="en-US" sz="2000" b="1" dirty="0">
                <a:latin typeface="Calibri" panose="020F0502020204030204" pitchFamily="34" charset="0"/>
                <a:cs typeface="Calibri" panose="020F0502020204030204" pitchFamily="34" charset="0"/>
              </a:rPr>
              <a:t>3. Multiplication and division  (left to right)</a:t>
            </a:r>
          </a:p>
          <a:p>
            <a:pPr marL="609596" lvl="1" defTabSz="1219170">
              <a:lnSpc>
                <a:spcPct val="90000"/>
              </a:lnSpc>
              <a:spcAft>
                <a:spcPts val="800"/>
              </a:spcAft>
              <a:defRPr/>
            </a:pPr>
            <a:r>
              <a:rPr lang="en-US" sz="2000" b="1" dirty="0">
                <a:latin typeface="Calibri" panose="020F0502020204030204" pitchFamily="34" charset="0"/>
                <a:cs typeface="Calibri" panose="020F0502020204030204" pitchFamily="34" charset="0"/>
              </a:rPr>
              <a:t>4. Addition and subtraction  (left to right)</a:t>
            </a:r>
          </a:p>
          <a:p>
            <a:pPr marL="609596" lvl="1" defTabSz="1219170">
              <a:lnSpc>
                <a:spcPct val="90000"/>
              </a:lnSpc>
              <a:spcAft>
                <a:spcPts val="800"/>
              </a:spcAft>
              <a:defRPr/>
            </a:pPr>
            <a:endParaRPr lang="en-US" sz="2000" b="1" dirty="0">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000" b="1" dirty="0">
              <a:solidFill>
                <a:srgbClr val="3333FF"/>
              </a:solidFill>
              <a:highlight>
                <a:srgbClr val="FFFF00"/>
              </a:highlight>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000" b="1" dirty="0">
              <a:solidFill>
                <a:srgbClr val="3333FF"/>
              </a:solidFill>
              <a:highlight>
                <a:srgbClr val="FFFF00"/>
              </a:highlight>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000" dirty="0">
              <a:solidFill>
                <a:prstClr val="black"/>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4197"/>
            <a:ext cx="1207266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Representation of Expressions and Evaluation</a:t>
            </a:r>
            <a:endParaRPr lang="en-US" sz="3200" b="1" dirty="0">
              <a:solidFill>
                <a:prstClr val="black"/>
              </a:solidFill>
              <a:latin typeface="Arial"/>
            </a:endParaRPr>
          </a:p>
        </p:txBody>
      </p:sp>
      <p:sp>
        <p:nvSpPr>
          <p:cNvPr id="4" name="TextBox 3">
            <a:extLst>
              <a:ext uri="{FF2B5EF4-FFF2-40B4-BE49-F238E27FC236}">
                <a16:creationId xmlns:a16="http://schemas.microsoft.com/office/drawing/2014/main" id="{B6206E0E-4011-A202-16DA-28951927ACF5}"/>
              </a:ext>
            </a:extLst>
          </p:cNvPr>
          <p:cNvSpPr txBox="1"/>
          <p:nvPr/>
        </p:nvSpPr>
        <p:spPr>
          <a:xfrm>
            <a:off x="5932664" y="831774"/>
            <a:ext cx="6097772" cy="1915396"/>
          </a:xfrm>
          <a:prstGeom prst="rect">
            <a:avLst/>
          </a:prstGeom>
          <a:noFill/>
        </p:spPr>
        <p:txBody>
          <a:bodyPr wrap="square">
            <a:spAutoFit/>
          </a:bodyPr>
          <a:lstStyle/>
          <a:p>
            <a:pPr marL="152396" defTabSz="1219170">
              <a:lnSpc>
                <a:spcPct val="90000"/>
              </a:lnSpc>
              <a:spcAft>
                <a:spcPts val="800"/>
              </a:spcAft>
              <a:defRPr/>
            </a:pPr>
            <a:r>
              <a:rPr lang="en-US" sz="1800" b="1" dirty="0">
                <a:solidFill>
                  <a:srgbClr val="273239"/>
                </a:solidFill>
                <a:latin typeface="Calibri" panose="020F0502020204030204" pitchFamily="34" charset="0"/>
                <a:cs typeface="Calibri" panose="020F0502020204030204" pitchFamily="34" charset="0"/>
              </a:rPr>
              <a:t>Ex. </a:t>
            </a:r>
          </a:p>
          <a:p>
            <a:pPr marL="152396" defTabSz="1219170">
              <a:lnSpc>
                <a:spcPct val="90000"/>
              </a:lnSpc>
              <a:spcAft>
                <a:spcPts val="800"/>
              </a:spcAft>
              <a:defRPr/>
            </a:pPr>
            <a:r>
              <a:rPr lang="en-US" sz="1800" b="1" dirty="0">
                <a:solidFill>
                  <a:srgbClr val="273239"/>
                </a:solidFill>
                <a:latin typeface="Calibri" panose="020F0502020204030204" pitchFamily="34" charset="0"/>
                <a:cs typeface="Calibri" panose="020F0502020204030204" pitchFamily="34" charset="0"/>
              </a:rPr>
              <a:t> </a:t>
            </a:r>
            <a:r>
              <a:rPr lang="en-US" sz="2400" b="1" dirty="0">
                <a:solidFill>
                  <a:srgbClr val="273239"/>
                </a:solidFill>
                <a:latin typeface="Calibri" panose="020F0502020204030204" pitchFamily="34" charset="0"/>
                <a:cs typeface="Calibri" panose="020F0502020204030204" pitchFamily="34" charset="0"/>
              </a:rPr>
              <a:t>4 + 6 * 2 </a:t>
            </a:r>
            <a:r>
              <a:rPr lang="en-US" sz="2400" b="1" dirty="0">
                <a:solidFill>
                  <a:srgbClr val="273239"/>
                </a:solidFill>
                <a:latin typeface="Calibri" panose="020F0502020204030204" pitchFamily="34" charset="0"/>
                <a:cs typeface="Calibri" panose="020F0502020204030204" pitchFamily="34" charset="0"/>
                <a:sym typeface="Wingdings" panose="05000000000000000000" pitchFamily="2" charset="2"/>
              </a:rPr>
              <a:t>  4 + 12  16        </a:t>
            </a:r>
            <a:endParaRPr lang="en-US" sz="1800" b="1" dirty="0">
              <a:solidFill>
                <a:srgbClr val="273239"/>
              </a:solidFill>
              <a:latin typeface="Calibri" panose="020F0502020204030204" pitchFamily="34" charset="0"/>
              <a:cs typeface="Calibri" panose="020F0502020204030204" pitchFamily="34" charset="0"/>
              <a:sym typeface="Wingdings" panose="05000000000000000000" pitchFamily="2" charset="2"/>
            </a:endParaRPr>
          </a:p>
          <a:p>
            <a:pPr marL="152396" defTabSz="1219170">
              <a:lnSpc>
                <a:spcPct val="90000"/>
              </a:lnSpc>
              <a:spcAft>
                <a:spcPts val="800"/>
              </a:spcAft>
              <a:defRPr/>
            </a:pPr>
            <a:r>
              <a:rPr lang="en-US" b="1"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Precedence  *  then +</a:t>
            </a:r>
          </a:p>
          <a:p>
            <a:pPr marL="152396" defTabSz="1219170">
              <a:lnSpc>
                <a:spcPct val="90000"/>
              </a:lnSpc>
              <a:spcAft>
                <a:spcPts val="800"/>
              </a:spcAft>
              <a:defRPr/>
            </a:pPr>
            <a:r>
              <a:rPr lang="en-US" sz="24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400" b="1" dirty="0">
                <a:solidFill>
                  <a:srgbClr val="273239"/>
                </a:solidFill>
                <a:latin typeface="Calibri" panose="020F0502020204030204" pitchFamily="34" charset="0"/>
                <a:cs typeface="Calibri" panose="020F0502020204030204" pitchFamily="34" charset="0"/>
                <a:sym typeface="Wingdings" panose="05000000000000000000" pitchFamily="2" charset="2"/>
              </a:rPr>
              <a:t>(</a:t>
            </a:r>
            <a:r>
              <a:rPr lang="en-US" sz="2400" b="1" dirty="0">
                <a:solidFill>
                  <a:srgbClr val="273239"/>
                </a:solidFill>
                <a:latin typeface="Calibri" panose="020F0502020204030204" pitchFamily="34" charset="0"/>
                <a:cs typeface="Calibri" panose="020F0502020204030204" pitchFamily="34" charset="0"/>
              </a:rPr>
              <a:t>4 + 6) * 2 </a:t>
            </a:r>
            <a:r>
              <a:rPr lang="en-US" sz="2400" b="1">
                <a:solidFill>
                  <a:srgbClr val="273239"/>
                </a:solidFill>
                <a:latin typeface="Calibri" panose="020F0502020204030204" pitchFamily="34" charset="0"/>
                <a:cs typeface="Calibri" panose="020F0502020204030204" pitchFamily="34" charset="0"/>
                <a:sym typeface="Wingdings" panose="05000000000000000000" pitchFamily="2" charset="2"/>
              </a:rPr>
              <a:t> 10 </a:t>
            </a:r>
            <a:r>
              <a:rPr lang="en-US" sz="2400" b="1" dirty="0">
                <a:solidFill>
                  <a:srgbClr val="273239"/>
                </a:solidFill>
                <a:latin typeface="Calibri" panose="020F0502020204030204" pitchFamily="34" charset="0"/>
                <a:cs typeface="Calibri" panose="020F0502020204030204" pitchFamily="34" charset="0"/>
                <a:sym typeface="Wingdings" panose="05000000000000000000" pitchFamily="2" charset="2"/>
              </a:rPr>
              <a:t>* 2</a:t>
            </a:r>
            <a:r>
              <a:rPr lang="en-US" sz="2400" b="1">
                <a:solidFill>
                  <a:srgbClr val="273239"/>
                </a:solidFill>
                <a:latin typeface="Calibri" panose="020F0502020204030204" pitchFamily="34" charset="0"/>
                <a:cs typeface="Calibri" panose="020F0502020204030204" pitchFamily="34" charset="0"/>
                <a:sym typeface="Wingdings" panose="05000000000000000000" pitchFamily="2" charset="2"/>
              </a:rPr>
              <a:t> 20        </a:t>
            </a:r>
            <a:endParaRPr lang="en-US" sz="2400" b="1" dirty="0">
              <a:solidFill>
                <a:srgbClr val="273239"/>
              </a:solidFill>
              <a:latin typeface="Calibri" panose="020F0502020204030204" pitchFamily="34" charset="0"/>
              <a:cs typeface="Calibri" panose="020F0502020204030204" pitchFamily="34" charset="0"/>
              <a:sym typeface="Wingdings" panose="05000000000000000000" pitchFamily="2" charset="2"/>
            </a:endParaRPr>
          </a:p>
          <a:p>
            <a:pPr marL="152396" defTabSz="1219170">
              <a:lnSpc>
                <a:spcPct val="90000"/>
              </a:lnSpc>
              <a:spcAft>
                <a:spcPts val="800"/>
              </a:spcAft>
              <a:defRPr/>
            </a:pPr>
            <a:r>
              <a:rPr lang="en-US" b="1"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1800" b="1"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Precedence () then *</a:t>
            </a:r>
            <a:endParaRPr lang="en-US" dirty="0"/>
          </a:p>
        </p:txBody>
      </p:sp>
      <p:sp>
        <p:nvSpPr>
          <p:cNvPr id="6" name="TextBox 5">
            <a:extLst>
              <a:ext uri="{FF2B5EF4-FFF2-40B4-BE49-F238E27FC236}">
                <a16:creationId xmlns:a16="http://schemas.microsoft.com/office/drawing/2014/main" id="{4F464C57-900A-6E17-1D08-59E03573FDE7}"/>
              </a:ext>
            </a:extLst>
          </p:cNvPr>
          <p:cNvSpPr txBox="1"/>
          <p:nvPr/>
        </p:nvSpPr>
        <p:spPr>
          <a:xfrm>
            <a:off x="5932664" y="3016106"/>
            <a:ext cx="6097772" cy="3757952"/>
          </a:xfrm>
          <a:prstGeom prst="rect">
            <a:avLst/>
          </a:prstGeom>
          <a:noFill/>
        </p:spPr>
        <p:txBody>
          <a:bodyPr wrap="square">
            <a:spAutoFit/>
          </a:bodyPr>
          <a:lstStyle/>
          <a:p>
            <a:pPr marL="152396" defTabSz="1219170">
              <a:lnSpc>
                <a:spcPct val="90000"/>
              </a:lnSpc>
              <a:spcAft>
                <a:spcPts val="800"/>
              </a:spcAft>
              <a:defRPr/>
            </a:pPr>
            <a:r>
              <a:rPr lang="en-US" sz="2400" b="1" dirty="0">
                <a:solidFill>
                  <a:srgbClr val="273239"/>
                </a:solidFill>
                <a:latin typeface="Calibri" panose="020F0502020204030204" pitchFamily="34" charset="0"/>
                <a:cs typeface="Calibri" panose="020F0502020204030204" pitchFamily="34" charset="0"/>
                <a:sym typeface="Wingdings" panose="05000000000000000000" pitchFamily="2" charset="2"/>
              </a:rPr>
              <a:t> 2 * 6 / 2 -3 =? </a:t>
            </a:r>
          </a:p>
          <a:p>
            <a:pPr marL="152396" defTabSz="1219170">
              <a:lnSpc>
                <a:spcPct val="90000"/>
              </a:lnSpc>
              <a:spcAft>
                <a:spcPts val="800"/>
              </a:spcAft>
              <a:defRPr/>
            </a:pP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 </a:t>
            </a:r>
            <a:r>
              <a:rPr lang="en-US" sz="2000" dirty="0">
                <a:solidFill>
                  <a:srgbClr val="FF0000"/>
                </a:solidFill>
                <a:latin typeface="Calibri" panose="020F0502020204030204" pitchFamily="34" charset="0"/>
                <a:cs typeface="Calibri" panose="020F0502020204030204" pitchFamily="34" charset="0"/>
                <a:sym typeface="Wingdings" panose="05000000000000000000" pitchFamily="2" charset="2"/>
              </a:rPr>
              <a:t>Which operation Performed first?  </a:t>
            </a:r>
          </a:p>
          <a:p>
            <a:pPr marL="152396" defTabSz="1219170">
              <a:lnSpc>
                <a:spcPct val="90000"/>
              </a:lnSpc>
              <a:spcAft>
                <a:spcPts val="800"/>
              </a:spcAft>
              <a:defRPr/>
            </a:pPr>
            <a:r>
              <a:rPr lang="en-US" sz="2000" dirty="0">
                <a:solidFill>
                  <a:srgbClr val="FF0000"/>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 and / have same precedence</a:t>
            </a:r>
          </a:p>
          <a:p>
            <a:pPr marL="152396" defTabSz="1219170">
              <a:lnSpc>
                <a:spcPct val="90000"/>
              </a:lnSpc>
              <a:spcAft>
                <a:spcPts val="800"/>
              </a:spcAft>
              <a:defRPr/>
            </a:pP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Here we need </a:t>
            </a:r>
            <a:r>
              <a:rPr lang="en-US" sz="1800" b="1" dirty="0">
                <a:solidFill>
                  <a:srgbClr val="273239"/>
                </a:solidFill>
                <a:latin typeface="Calibri" panose="020F0502020204030204" pitchFamily="34" charset="0"/>
                <a:cs typeface="Calibri" panose="020F0502020204030204" pitchFamily="34" charset="0"/>
                <a:sym typeface="Wingdings" panose="05000000000000000000" pitchFamily="2" charset="2"/>
              </a:rPr>
              <a:t>Operation Associativity.</a:t>
            </a:r>
          </a:p>
          <a:p>
            <a:pPr marL="152396" defTabSz="1219170">
              <a:lnSpc>
                <a:spcPct val="90000"/>
              </a:lnSpc>
              <a:spcAft>
                <a:spcPts val="800"/>
              </a:spcAft>
              <a:defRPr/>
            </a:pP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2 </a:t>
            </a:r>
            <a:r>
              <a:rPr lang="en-US" sz="2000" b="1" dirty="0">
                <a:solidFill>
                  <a:srgbClr val="3333FF"/>
                </a:solidFill>
                <a:latin typeface="Calibri" panose="020F0502020204030204" pitchFamily="34" charset="0"/>
                <a:cs typeface="Calibri" panose="020F0502020204030204" pitchFamily="34" charset="0"/>
                <a:sym typeface="Wingdings" panose="05000000000000000000" pitchFamily="2" charset="2"/>
              </a:rPr>
              <a:t>*</a:t>
            </a: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 6 / 2 -3             </a:t>
            </a:r>
            <a:r>
              <a:rPr lang="en-US" sz="2400" b="1" dirty="0">
                <a:solidFill>
                  <a:srgbClr val="FF0000"/>
                </a:solidFill>
                <a:latin typeface="Calibri" panose="020F0502020204030204" pitchFamily="34" charset="0"/>
                <a:cs typeface="Calibri" panose="020F0502020204030204" pitchFamily="34" charset="0"/>
                <a:sym typeface="Wingdings" panose="05000000000000000000" pitchFamily="2" charset="2"/>
              </a:rPr>
              <a:t>*</a:t>
            </a:r>
            <a:r>
              <a:rPr lang="en-US" sz="2400" dirty="0">
                <a:solidFill>
                  <a:srgbClr val="FF0000"/>
                </a:solidFill>
                <a:latin typeface="Calibri" panose="020F0502020204030204" pitchFamily="34" charset="0"/>
                <a:cs typeface="Calibri" panose="020F0502020204030204" pitchFamily="34" charset="0"/>
                <a:sym typeface="Wingdings" panose="05000000000000000000" pitchFamily="2" charset="2"/>
              </a:rPr>
              <a:t> has highest associativity </a:t>
            </a:r>
            <a:endParaRPr lang="en-US" sz="2400" b="1" dirty="0">
              <a:solidFill>
                <a:srgbClr val="FF0000"/>
              </a:solidFill>
              <a:latin typeface="Calibri" panose="020F0502020204030204" pitchFamily="34" charset="0"/>
              <a:cs typeface="Calibri" panose="020F0502020204030204" pitchFamily="34" charset="0"/>
              <a:sym typeface="Wingdings" panose="05000000000000000000" pitchFamily="2" charset="2"/>
            </a:endParaRPr>
          </a:p>
          <a:p>
            <a:pPr marL="152396" defTabSz="1219170">
              <a:lnSpc>
                <a:spcPct val="90000"/>
              </a:lnSpc>
              <a:spcAft>
                <a:spcPts val="800"/>
              </a:spcAft>
              <a:defRPr/>
            </a:pPr>
            <a:r>
              <a:rPr lang="en-US" sz="1800" b="1" dirty="0">
                <a:solidFill>
                  <a:srgbClr val="273239"/>
                </a:solidFill>
                <a:latin typeface="Calibri" panose="020F0502020204030204" pitchFamily="34" charset="0"/>
                <a:cs typeface="Calibri" panose="020F0502020204030204" pitchFamily="34" charset="0"/>
                <a:sym typeface="Wingdings" panose="05000000000000000000" pitchFamily="2" charset="2"/>
              </a:rPr>
              <a:t>  12/2 -3  6 -3 3       </a:t>
            </a:r>
            <a:r>
              <a:rPr lang="en-US" sz="1800" b="1" dirty="0">
                <a:solidFill>
                  <a:srgbClr val="3333FF"/>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because </a:t>
            </a:r>
            <a:r>
              <a:rPr lang="en-US" sz="1800" b="1" dirty="0">
                <a:solidFill>
                  <a:srgbClr val="3333FF"/>
                </a:solidFill>
                <a:latin typeface="Calibri" panose="020F0502020204030204" pitchFamily="34" charset="0"/>
                <a:cs typeface="Calibri" panose="020F0502020204030204" pitchFamily="34" charset="0"/>
                <a:sym typeface="Wingdings" panose="05000000000000000000" pitchFamily="2" charset="2"/>
              </a:rPr>
              <a:t>*</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 came first from left</a:t>
            </a:r>
          </a:p>
          <a:p>
            <a:pPr marL="152396" defTabSz="1219170">
              <a:lnSpc>
                <a:spcPct val="90000"/>
              </a:lnSpc>
              <a:spcAft>
                <a:spcPts val="800"/>
              </a:spcAft>
              <a:defRPr/>
            </a:pPr>
            <a:endParaRPr lang="en-US" sz="1800" b="1" dirty="0">
              <a:solidFill>
                <a:srgbClr val="273239"/>
              </a:solidFill>
              <a:latin typeface="Calibri" panose="020F0502020204030204" pitchFamily="34" charset="0"/>
              <a:cs typeface="Calibri" panose="020F0502020204030204" pitchFamily="34" charset="0"/>
              <a:sym typeface="Wingdings" panose="05000000000000000000" pitchFamily="2" charset="2"/>
            </a:endParaRPr>
          </a:p>
          <a:p>
            <a:pPr marL="152396" defTabSz="1219170">
              <a:lnSpc>
                <a:spcPct val="90000"/>
              </a:lnSpc>
              <a:spcAft>
                <a:spcPts val="800"/>
              </a:spcAft>
              <a:defRPr/>
            </a:pP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100 / 10 * 10  10 * 10  100           </a:t>
            </a:r>
            <a:r>
              <a:rPr lang="en-US" sz="2000" b="1" dirty="0">
                <a:solidFill>
                  <a:srgbClr val="3333FF"/>
                </a:solidFill>
                <a:latin typeface="Calibri" panose="020F0502020204030204" pitchFamily="34" charset="0"/>
                <a:cs typeface="Calibri" panose="020F0502020204030204" pitchFamily="34" charset="0"/>
                <a:sym typeface="Wingdings" panose="05000000000000000000" pitchFamily="2" charset="2"/>
              </a:rPr>
              <a:t> </a:t>
            </a:r>
            <a:r>
              <a:rPr lang="en-US" sz="2000" b="1" dirty="0">
                <a:solidFill>
                  <a:srgbClr val="FF0000"/>
                </a:solidFill>
                <a:latin typeface="Calibri" panose="020F0502020204030204" pitchFamily="34" charset="0"/>
                <a:cs typeface="Calibri" panose="020F0502020204030204" pitchFamily="34" charset="0"/>
                <a:sym typeface="Wingdings" panose="05000000000000000000" pitchFamily="2" charset="2"/>
              </a:rPr>
              <a:t>/ has highest        </a:t>
            </a:r>
          </a:p>
          <a:p>
            <a:pPr marL="152396" defTabSz="1219170">
              <a:lnSpc>
                <a:spcPct val="90000"/>
              </a:lnSpc>
              <a:spcAft>
                <a:spcPts val="800"/>
              </a:spcAft>
              <a:defRPr/>
            </a:pPr>
            <a:r>
              <a:rPr lang="en-US" sz="2000" b="1" dirty="0">
                <a:solidFill>
                  <a:srgbClr val="FF0000"/>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associativity  because </a:t>
            </a:r>
            <a:r>
              <a:rPr lang="en-US" sz="1800" b="1" dirty="0">
                <a:solidFill>
                  <a:srgbClr val="3333FF"/>
                </a:solidFill>
                <a:latin typeface="Calibri" panose="020F0502020204030204" pitchFamily="34" charset="0"/>
                <a:cs typeface="Calibri" panose="020F0502020204030204" pitchFamily="34" charset="0"/>
                <a:sym typeface="Wingdings" panose="05000000000000000000" pitchFamily="2" charset="2"/>
              </a:rPr>
              <a:t>/</a:t>
            </a:r>
            <a:r>
              <a:rPr lang="en-US" sz="1800" dirty="0">
                <a:solidFill>
                  <a:srgbClr val="273239"/>
                </a:solidFill>
                <a:latin typeface="Calibri" panose="020F0502020204030204" pitchFamily="34" charset="0"/>
                <a:cs typeface="Calibri" panose="020F0502020204030204" pitchFamily="34" charset="0"/>
                <a:sym typeface="Wingdings" panose="05000000000000000000" pitchFamily="2" charset="2"/>
              </a:rPr>
              <a:t> came first from left</a:t>
            </a:r>
            <a:endParaRPr lang="en-US" sz="1800" dirty="0">
              <a:solidFill>
                <a:srgbClr val="273239"/>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1800" dirty="0">
                <a:solidFill>
                  <a:srgbClr val="273239"/>
                </a:solidFill>
                <a:latin typeface="Calibri" panose="020F0502020204030204" pitchFamily="34" charset="0"/>
                <a:cs typeface="Calibri" panose="020F0502020204030204" pitchFamily="34" charset="0"/>
              </a:rPr>
              <a:t> </a:t>
            </a:r>
            <a:endParaRPr lang="en-US" dirty="0"/>
          </a:p>
        </p:txBody>
      </p:sp>
      <p:sp>
        <p:nvSpPr>
          <p:cNvPr id="8" name="TextBox 7">
            <a:extLst>
              <a:ext uri="{FF2B5EF4-FFF2-40B4-BE49-F238E27FC236}">
                <a16:creationId xmlns:a16="http://schemas.microsoft.com/office/drawing/2014/main" id="{8CC787F1-8251-D085-99B7-6039ACC9CE72}"/>
              </a:ext>
            </a:extLst>
          </p:cNvPr>
          <p:cNvSpPr txBox="1"/>
          <p:nvPr/>
        </p:nvSpPr>
        <p:spPr>
          <a:xfrm>
            <a:off x="-44000" y="4504781"/>
            <a:ext cx="5690773" cy="1959511"/>
          </a:xfrm>
          <a:prstGeom prst="rect">
            <a:avLst/>
          </a:prstGeom>
          <a:noFill/>
        </p:spPr>
        <p:txBody>
          <a:bodyPr wrap="square">
            <a:spAutoFit/>
          </a:bodyPr>
          <a:lstStyle/>
          <a:p>
            <a:pPr marL="152396" defTabSz="1219170">
              <a:lnSpc>
                <a:spcPct val="90000"/>
              </a:lnSpc>
              <a:spcAft>
                <a:spcPts val="800"/>
              </a:spcAft>
              <a:defRPr/>
            </a:pPr>
            <a:r>
              <a:rPr lang="en-US" sz="2000" b="1" u="sng" dirty="0">
                <a:solidFill>
                  <a:srgbClr val="FF0000"/>
                </a:solidFill>
                <a:latin typeface="Calibri" panose="020F0502020204030204" pitchFamily="34" charset="0"/>
                <a:cs typeface="Calibri" panose="020F0502020204030204" pitchFamily="34" charset="0"/>
              </a:rPr>
              <a:t>Operators Associativity</a:t>
            </a:r>
            <a:r>
              <a:rPr lang="en-US" sz="2000" dirty="0">
                <a:solidFill>
                  <a:srgbClr val="FF0000"/>
                </a:solidFill>
                <a:latin typeface="Calibri" panose="020F0502020204030204" pitchFamily="34" charset="0"/>
                <a:cs typeface="Calibri" panose="020F0502020204030204" pitchFamily="34" charset="0"/>
              </a:rPr>
              <a:t> </a:t>
            </a:r>
          </a:p>
          <a:p>
            <a:pPr marL="495296" indent="-342900" defTabSz="1219170">
              <a:lnSpc>
                <a:spcPct val="90000"/>
              </a:lnSpc>
              <a:spcAft>
                <a:spcPts val="800"/>
              </a:spcAft>
              <a:buFont typeface="Wingdings" panose="05000000000000000000" pitchFamily="2" charset="2"/>
              <a:buChar char="§"/>
              <a:defRPr/>
            </a:pPr>
            <a:r>
              <a:rPr lang="en-US" sz="2000" dirty="0">
                <a:solidFill>
                  <a:srgbClr val="273239"/>
                </a:solidFill>
                <a:latin typeface="Calibri" panose="020F0502020204030204" pitchFamily="34" charset="0"/>
                <a:cs typeface="Calibri" panose="020F0502020204030204" pitchFamily="34" charset="0"/>
              </a:rPr>
              <a:t>is used when </a:t>
            </a:r>
            <a:r>
              <a:rPr lang="en-US" sz="2000" b="1" dirty="0">
                <a:solidFill>
                  <a:srgbClr val="273239"/>
                </a:solidFill>
                <a:latin typeface="Calibri" panose="020F0502020204030204" pitchFamily="34" charset="0"/>
                <a:cs typeface="Calibri" panose="020F0502020204030204" pitchFamily="34" charset="0"/>
              </a:rPr>
              <a:t>two operators of same precedence </a:t>
            </a:r>
            <a:r>
              <a:rPr lang="en-US" sz="2000" dirty="0">
                <a:solidFill>
                  <a:srgbClr val="273239"/>
                </a:solidFill>
                <a:latin typeface="Calibri" panose="020F0502020204030204" pitchFamily="34" charset="0"/>
                <a:cs typeface="Calibri" panose="020F0502020204030204" pitchFamily="34" charset="0"/>
              </a:rPr>
              <a:t>appear in an expression.</a:t>
            </a:r>
          </a:p>
          <a:p>
            <a:pPr marL="495296" indent="-342900" defTabSz="1219170">
              <a:lnSpc>
                <a:spcPct val="90000"/>
              </a:lnSpc>
              <a:spcAft>
                <a:spcPts val="800"/>
              </a:spcAft>
              <a:buFont typeface="Wingdings" panose="05000000000000000000" pitchFamily="2" charset="2"/>
              <a:buChar char="§"/>
              <a:defRPr/>
            </a:pPr>
            <a:r>
              <a:rPr lang="en-US" sz="2000" dirty="0">
                <a:solidFill>
                  <a:srgbClr val="273239"/>
                </a:solidFill>
                <a:latin typeface="Calibri" panose="020F0502020204030204" pitchFamily="34" charset="0"/>
                <a:cs typeface="Calibri" panose="020F0502020204030204" pitchFamily="34" charset="0"/>
              </a:rPr>
              <a:t> Associativity can be either</a:t>
            </a:r>
            <a:r>
              <a:rPr lang="en-US" sz="2000" dirty="0">
                <a:solidFill>
                  <a:srgbClr val="FF0000"/>
                </a:solidFill>
                <a:latin typeface="Calibri" panose="020F0502020204030204" pitchFamily="34" charset="0"/>
                <a:cs typeface="Calibri" panose="020F0502020204030204" pitchFamily="34" charset="0"/>
              </a:rPr>
              <a:t> </a:t>
            </a:r>
            <a:r>
              <a:rPr lang="en-US" sz="2000" b="1" dirty="0">
                <a:solidFill>
                  <a:srgbClr val="FF0000"/>
                </a:solidFill>
                <a:latin typeface="Calibri" panose="020F0502020204030204" pitchFamily="34" charset="0"/>
                <a:cs typeface="Calibri" panose="020F0502020204030204" pitchFamily="34" charset="0"/>
              </a:rPr>
              <a:t>Left to Right </a:t>
            </a:r>
            <a:r>
              <a:rPr lang="en-US" sz="2000" b="1" dirty="0">
                <a:solidFill>
                  <a:srgbClr val="273239"/>
                </a:solidFill>
                <a:latin typeface="Calibri" panose="020F0502020204030204" pitchFamily="34" charset="0"/>
                <a:cs typeface="Calibri" panose="020F0502020204030204" pitchFamily="34" charset="0"/>
              </a:rPr>
              <a:t>(Left Associativity) </a:t>
            </a:r>
            <a:r>
              <a:rPr lang="en-US" sz="2000" dirty="0">
                <a:solidFill>
                  <a:srgbClr val="273239"/>
                </a:solidFill>
                <a:latin typeface="Calibri" panose="020F0502020204030204" pitchFamily="34" charset="0"/>
                <a:cs typeface="Calibri" panose="020F0502020204030204" pitchFamily="34" charset="0"/>
              </a:rPr>
              <a:t>or</a:t>
            </a:r>
            <a:r>
              <a:rPr lang="en-US" sz="2000" b="1" dirty="0">
                <a:solidFill>
                  <a:srgbClr val="273239"/>
                </a:solidFill>
                <a:latin typeface="Calibri" panose="020F0502020204030204" pitchFamily="34" charset="0"/>
                <a:cs typeface="Calibri" panose="020F0502020204030204" pitchFamily="34" charset="0"/>
              </a:rPr>
              <a:t> </a:t>
            </a:r>
            <a:r>
              <a:rPr lang="en-US" sz="2000" b="1" dirty="0">
                <a:solidFill>
                  <a:srgbClr val="FF0000"/>
                </a:solidFill>
                <a:latin typeface="Calibri" panose="020F0502020204030204" pitchFamily="34" charset="0"/>
                <a:cs typeface="Calibri" panose="020F0502020204030204" pitchFamily="34" charset="0"/>
              </a:rPr>
              <a:t>Right to Left</a:t>
            </a:r>
            <a:r>
              <a:rPr lang="en-US" sz="2000" b="1" dirty="0">
                <a:solidFill>
                  <a:srgbClr val="273239"/>
                </a:solidFill>
                <a:latin typeface="Calibri" panose="020F0502020204030204" pitchFamily="34" charset="0"/>
                <a:cs typeface="Calibri" panose="020F0502020204030204" pitchFamily="34" charset="0"/>
              </a:rPr>
              <a:t>(Right Associativity).</a:t>
            </a:r>
            <a:r>
              <a:rPr lang="en-US" sz="2000" b="1" dirty="0">
                <a:solidFill>
                  <a:srgbClr val="273239"/>
                </a:solidFill>
                <a:latin typeface="Calibri" panose="020F0502020204030204" pitchFamily="34" charset="0"/>
                <a:cs typeface="Calibri" panose="020F0502020204030204" pitchFamily="34" charset="0"/>
                <a:sym typeface="Wingdings" panose="05000000000000000000" pitchFamily="2" charset="2"/>
              </a:rPr>
              <a:t> </a:t>
            </a:r>
          </a:p>
        </p:txBody>
      </p:sp>
    </p:spTree>
    <p:extLst>
      <p:ext uri="{BB962C8B-B14F-4D97-AF65-F5344CB8AC3E}">
        <p14:creationId xmlns:p14="http://schemas.microsoft.com/office/powerpoint/2010/main" val="1447190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19336" y="724331"/>
            <a:ext cx="11809312"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b="1" dirty="0">
                <a:solidFill>
                  <a:srgbClr val="C00000"/>
                </a:solidFill>
                <a:latin typeface="urw-din"/>
              </a:rPr>
              <a:t>2) Prefix Notation: </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It is </a:t>
            </a:r>
            <a:r>
              <a:rPr lang="en-US" sz="2400" b="1" dirty="0">
                <a:latin typeface="urw-din"/>
              </a:rPr>
              <a:t>not easy to parse  and evaluate an Infix expression </a:t>
            </a:r>
            <a:r>
              <a:rPr lang="en-US" sz="2400" dirty="0">
                <a:latin typeface="urw-din"/>
              </a:rPr>
              <a:t>with an ambiguity.</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To </a:t>
            </a:r>
            <a:r>
              <a:rPr lang="en-US" sz="2400" b="1" dirty="0">
                <a:latin typeface="urw-din"/>
              </a:rPr>
              <a:t>reduce the ambiguity  </a:t>
            </a:r>
            <a:r>
              <a:rPr lang="en-US" sz="2400" dirty="0">
                <a:latin typeface="urw-din"/>
              </a:rPr>
              <a:t>, mathematicians invented </a:t>
            </a:r>
            <a:r>
              <a:rPr lang="en-US" sz="2400" b="1" dirty="0">
                <a:solidFill>
                  <a:srgbClr val="FF0000"/>
                </a:solidFill>
                <a:highlight>
                  <a:srgbClr val="FFFF00"/>
                </a:highlight>
                <a:latin typeface="urw-din"/>
              </a:rPr>
              <a:t>parenthesis free </a:t>
            </a:r>
            <a:r>
              <a:rPr lang="en-US" sz="2400" dirty="0">
                <a:latin typeface="urw-din"/>
              </a:rPr>
              <a:t>and can be </a:t>
            </a:r>
            <a:r>
              <a:rPr lang="en-US" sz="2400" dirty="0">
                <a:solidFill>
                  <a:srgbClr val="FF0000"/>
                </a:solidFill>
                <a:latin typeface="urw-din"/>
              </a:rPr>
              <a:t>parsed with out ambiguity.  </a:t>
            </a:r>
            <a:endParaRPr lang="en-US" sz="2400" dirty="0">
              <a:latin typeface="urw-din"/>
            </a:endParaRPr>
          </a:p>
          <a:p>
            <a:pPr marL="152396" defTabSz="1219170">
              <a:lnSpc>
                <a:spcPct val="90000"/>
              </a:lnSpc>
              <a:spcAft>
                <a:spcPts val="800"/>
              </a:spcAft>
              <a:defRPr/>
            </a:pPr>
            <a:r>
              <a:rPr lang="en-US" sz="2400" b="1" dirty="0">
                <a:highlight>
                  <a:srgbClr val="FFFF00"/>
                </a:highlight>
                <a:latin typeface="urw-din"/>
                <a:sym typeface="Wingdings" panose="05000000000000000000" pitchFamily="2" charset="2"/>
              </a:rPr>
              <a:t> </a:t>
            </a:r>
            <a:r>
              <a:rPr lang="en-US" sz="2400" b="1" dirty="0">
                <a:highlight>
                  <a:srgbClr val="FFFF00"/>
                </a:highlight>
                <a:latin typeface="urw-din"/>
              </a:rPr>
              <a:t>In prefix notation operator can be placed </a:t>
            </a:r>
            <a:r>
              <a:rPr lang="en-US" sz="2400" b="1" dirty="0">
                <a:solidFill>
                  <a:srgbClr val="FF0000"/>
                </a:solidFill>
                <a:highlight>
                  <a:srgbClr val="FFFF00"/>
                </a:highlight>
                <a:latin typeface="urw-din"/>
              </a:rPr>
              <a:t>before operands</a:t>
            </a:r>
            <a:r>
              <a:rPr lang="en-US" sz="2400" b="1" dirty="0">
                <a:highlight>
                  <a:srgbClr val="FFFF00"/>
                </a:highlight>
                <a:latin typeface="urw-din"/>
              </a:rPr>
              <a:t>.</a:t>
            </a:r>
          </a:p>
          <a:p>
            <a:pPr marL="152396" defTabSz="1219170">
              <a:lnSpc>
                <a:spcPct val="90000"/>
              </a:lnSpc>
              <a:spcAft>
                <a:spcPts val="800"/>
              </a:spcAft>
              <a:defRPr/>
            </a:pPr>
            <a:r>
              <a:rPr lang="en-US" sz="2400" b="1" dirty="0">
                <a:solidFill>
                  <a:srgbClr val="FF0000"/>
                </a:solidFill>
                <a:latin typeface="arial" panose="020B0604020202020204" pitchFamily="34" charset="0"/>
              </a:rPr>
              <a:t>&lt;operator&gt; </a:t>
            </a:r>
            <a:r>
              <a:rPr lang="en-US" sz="2400" b="1" dirty="0">
                <a:solidFill>
                  <a:srgbClr val="002060"/>
                </a:solidFill>
                <a:latin typeface="arial" panose="020B0604020202020204" pitchFamily="34" charset="0"/>
              </a:rPr>
              <a:t>&lt;operand&gt; &lt;operand&gt;</a:t>
            </a:r>
            <a:endParaRPr lang="en-US" sz="2400" dirty="0">
              <a:solidFill>
                <a:srgbClr val="002060"/>
              </a:solidFill>
              <a:latin typeface="urw-din"/>
            </a:endParaRPr>
          </a:p>
          <a:p>
            <a:pPr marL="761981" lvl="1">
              <a:lnSpc>
                <a:spcPct val="90000"/>
              </a:lnSpc>
              <a:spcAft>
                <a:spcPts val="800"/>
              </a:spcAft>
              <a:defRPr/>
            </a:pPr>
            <a:r>
              <a:rPr lang="en-US" sz="2400" dirty="0">
                <a:solidFill>
                  <a:srgbClr val="C00000"/>
                </a:solidFill>
                <a:latin typeface="urw-din"/>
              </a:rPr>
              <a:t>Infix           Prefix</a:t>
            </a:r>
          </a:p>
          <a:p>
            <a:pPr marL="761981" lvl="1">
              <a:lnSpc>
                <a:spcPct val="90000"/>
              </a:lnSpc>
              <a:spcAft>
                <a:spcPts val="800"/>
              </a:spcAft>
              <a:defRPr/>
            </a:pPr>
            <a:r>
              <a:rPr lang="en-US" sz="2400" dirty="0">
                <a:solidFill>
                  <a:srgbClr val="C00000"/>
                </a:solidFill>
                <a:latin typeface="urw-din"/>
              </a:rPr>
              <a:t>A + B          +AB</a:t>
            </a:r>
          </a:p>
          <a:p>
            <a:pPr marL="761981" lvl="1">
              <a:lnSpc>
                <a:spcPct val="90000"/>
              </a:lnSpc>
              <a:spcAft>
                <a:spcPts val="800"/>
              </a:spcAft>
              <a:defRPr/>
            </a:pPr>
            <a:r>
              <a:rPr lang="en-US" sz="2400" dirty="0">
                <a:solidFill>
                  <a:srgbClr val="C00000"/>
                </a:solidFill>
                <a:latin typeface="urw-din"/>
              </a:rPr>
              <a:t>A+B*C       +A*BC   </a:t>
            </a:r>
            <a:r>
              <a:rPr lang="en-US" sz="2400" dirty="0">
                <a:latin typeface="urw-din"/>
              </a:rPr>
              <a:t>//Two operands are A,B and C</a:t>
            </a:r>
          </a:p>
          <a:p>
            <a:pPr marL="533387" indent="-380990" defTabSz="1219170">
              <a:lnSpc>
                <a:spcPct val="90000"/>
              </a:lnSpc>
              <a:spcAft>
                <a:spcPts val="800"/>
              </a:spcAft>
              <a:buFont typeface="Wingdings" panose="05000000000000000000" pitchFamily="2" charset="2"/>
              <a:buChar char="§"/>
              <a:defRPr/>
            </a:pPr>
            <a:r>
              <a:rPr lang="en-US" sz="2400" dirty="0">
                <a:latin typeface="urw-din"/>
              </a:rPr>
              <a:t>In infix notation </a:t>
            </a:r>
            <a:r>
              <a:rPr lang="en-US" sz="2400" b="1" dirty="0">
                <a:solidFill>
                  <a:srgbClr val="FF0000"/>
                </a:solidFill>
                <a:latin typeface="urw-din"/>
              </a:rPr>
              <a:t>operand B associated with two operators </a:t>
            </a:r>
            <a:r>
              <a:rPr lang="en-US" sz="2400" dirty="0">
                <a:latin typeface="urw-din"/>
              </a:rPr>
              <a:t>which makes ambiguity and needs operator precedence and associativity rules. or use parathesis.</a:t>
            </a:r>
          </a:p>
          <a:p>
            <a:pPr marL="533387" indent="-380990" defTabSz="1219170">
              <a:lnSpc>
                <a:spcPct val="90000"/>
              </a:lnSpc>
              <a:spcAft>
                <a:spcPts val="800"/>
              </a:spcAft>
              <a:buFont typeface="Wingdings" panose="05000000000000000000" pitchFamily="2" charset="2"/>
              <a:buChar char="§"/>
              <a:defRPr/>
            </a:pPr>
            <a:r>
              <a:rPr lang="en-US" sz="2400" dirty="0">
                <a:solidFill>
                  <a:srgbClr val="FF0000"/>
                </a:solidFill>
                <a:latin typeface="urw-din"/>
              </a:rPr>
              <a:t>Prefix </a:t>
            </a:r>
            <a:r>
              <a:rPr lang="en-US" sz="2400" b="1" dirty="0">
                <a:solidFill>
                  <a:srgbClr val="FF0000"/>
                </a:solidFill>
                <a:highlight>
                  <a:srgbClr val="FFFF00"/>
                </a:highlight>
                <a:latin typeface="urw-din"/>
              </a:rPr>
              <a:t>does not require operator precedence </a:t>
            </a:r>
            <a:r>
              <a:rPr lang="en-US" sz="2400" dirty="0">
                <a:highlight>
                  <a:srgbClr val="FFFF00"/>
                </a:highlight>
                <a:latin typeface="urw-din"/>
              </a:rPr>
              <a:t>and </a:t>
            </a:r>
            <a:r>
              <a:rPr lang="en-US" sz="2400" b="1" dirty="0">
                <a:solidFill>
                  <a:srgbClr val="FF0000"/>
                </a:solidFill>
                <a:highlight>
                  <a:srgbClr val="FFFF00"/>
                </a:highlight>
                <a:latin typeface="urw-din"/>
              </a:rPr>
              <a:t>associativity </a:t>
            </a:r>
            <a:r>
              <a:rPr lang="en-US" sz="2400" dirty="0">
                <a:highlight>
                  <a:srgbClr val="FFFF00"/>
                </a:highlight>
                <a:latin typeface="urw-din"/>
              </a:rPr>
              <a:t>r</a:t>
            </a:r>
            <a:r>
              <a:rPr lang="en-US" sz="2400" dirty="0">
                <a:latin typeface="urw-din"/>
              </a:rPr>
              <a:t>ules</a:t>
            </a:r>
          </a:p>
          <a:p>
            <a:pPr marL="152396" defTabSz="1219170">
              <a:lnSpc>
                <a:spcPct val="90000"/>
              </a:lnSpc>
              <a:spcAft>
                <a:spcPts val="800"/>
              </a:spcAft>
              <a:defRPr/>
            </a:pPr>
            <a:endParaRPr lang="en-US" sz="2000"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0"/>
            <a:ext cx="12072664" cy="724331"/>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Expression Evaluation</a:t>
            </a:r>
            <a:endParaRPr lang="en-US" sz="3200" b="1" dirty="0">
              <a:solidFill>
                <a:prstClr val="black"/>
              </a:solidFill>
              <a:latin typeface="Arial"/>
            </a:endParaRPr>
          </a:p>
        </p:txBody>
      </p:sp>
    </p:spTree>
    <p:extLst>
      <p:ext uri="{BB962C8B-B14F-4D97-AF65-F5344CB8AC3E}">
        <p14:creationId xmlns:p14="http://schemas.microsoft.com/office/powerpoint/2010/main" val="172514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836712"/>
            <a:ext cx="8697721"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800" b="1" dirty="0">
                <a:solidFill>
                  <a:srgbClr val="C00000"/>
                </a:solidFill>
                <a:latin typeface="urw-din"/>
              </a:rPr>
              <a:t>3) Postfix Notation: </a:t>
            </a:r>
          </a:p>
          <a:p>
            <a:pPr marL="152396" defTabSz="1219170">
              <a:lnSpc>
                <a:spcPct val="90000"/>
              </a:lnSpc>
              <a:spcAft>
                <a:spcPts val="800"/>
              </a:spcAft>
              <a:defRPr/>
            </a:pPr>
            <a:r>
              <a:rPr lang="en-US" sz="2133" b="1" dirty="0">
                <a:latin typeface="urw-din"/>
              </a:rPr>
              <a:t>In Postfix notation </a:t>
            </a:r>
            <a:r>
              <a:rPr lang="en-US" sz="2133" b="1" dirty="0">
                <a:highlight>
                  <a:srgbClr val="FFFF00"/>
                </a:highlight>
                <a:latin typeface="urw-din"/>
              </a:rPr>
              <a:t>operator can be placed after operands</a:t>
            </a:r>
            <a:r>
              <a:rPr lang="en-US" sz="2133" b="1" dirty="0">
                <a:latin typeface="urw-din"/>
              </a:rPr>
              <a:t>.</a:t>
            </a:r>
          </a:p>
          <a:p>
            <a:pPr marL="152396" defTabSz="1219170">
              <a:lnSpc>
                <a:spcPct val="90000"/>
              </a:lnSpc>
              <a:spcAft>
                <a:spcPts val="800"/>
              </a:spcAft>
              <a:defRPr/>
            </a:pPr>
            <a:r>
              <a:rPr lang="en-US" sz="2133" b="1" dirty="0">
                <a:solidFill>
                  <a:srgbClr val="002060"/>
                </a:solidFill>
                <a:latin typeface="arial" panose="020B0604020202020204" pitchFamily="34" charset="0"/>
              </a:rPr>
              <a:t>&lt;operand&gt; &lt;operand&gt;</a:t>
            </a:r>
            <a:r>
              <a:rPr lang="en-US" sz="2133" b="1" dirty="0">
                <a:solidFill>
                  <a:srgbClr val="FF0000"/>
                </a:solidFill>
                <a:latin typeface="arial" panose="020B0604020202020204" pitchFamily="34" charset="0"/>
              </a:rPr>
              <a:t> &lt;operator&gt; </a:t>
            </a:r>
            <a:endParaRPr lang="en-US" sz="2133" dirty="0">
              <a:solidFill>
                <a:srgbClr val="002060"/>
              </a:solidFill>
              <a:latin typeface="urw-din"/>
            </a:endParaRPr>
          </a:p>
          <a:p>
            <a:pPr marL="761981" lvl="1">
              <a:lnSpc>
                <a:spcPct val="90000"/>
              </a:lnSpc>
              <a:spcAft>
                <a:spcPts val="800"/>
              </a:spcAft>
              <a:defRPr/>
            </a:pPr>
            <a:r>
              <a:rPr lang="en-US" sz="2133" dirty="0">
                <a:latin typeface="urw-din"/>
              </a:rPr>
              <a:t>Infix           Prefix       Postfix</a:t>
            </a:r>
          </a:p>
          <a:p>
            <a:pPr marL="761981" lvl="1">
              <a:lnSpc>
                <a:spcPct val="90000"/>
              </a:lnSpc>
              <a:spcAft>
                <a:spcPts val="800"/>
              </a:spcAft>
              <a:defRPr/>
            </a:pPr>
            <a:r>
              <a:rPr lang="en-US" sz="2133" dirty="0">
                <a:latin typeface="urw-din"/>
              </a:rPr>
              <a:t>A + B          +AB             </a:t>
            </a:r>
            <a:r>
              <a:rPr lang="en-US" sz="2133" dirty="0" err="1">
                <a:latin typeface="urw-din"/>
              </a:rPr>
              <a:t>AB</a:t>
            </a:r>
            <a:r>
              <a:rPr lang="en-US" sz="2133" dirty="0">
                <a:latin typeface="urw-din"/>
              </a:rPr>
              <a:t>+</a:t>
            </a:r>
          </a:p>
          <a:p>
            <a:pPr marL="761981" lvl="1">
              <a:lnSpc>
                <a:spcPct val="90000"/>
              </a:lnSpc>
              <a:spcAft>
                <a:spcPts val="800"/>
              </a:spcAft>
              <a:defRPr/>
            </a:pPr>
            <a:r>
              <a:rPr lang="en-US" sz="2133" dirty="0">
                <a:latin typeface="urw-din"/>
              </a:rPr>
              <a:t>A+B*C       +A*BC         ABC*+</a:t>
            </a:r>
          </a:p>
          <a:p>
            <a:pPr marL="152396" defTabSz="1219170">
              <a:lnSpc>
                <a:spcPct val="90000"/>
              </a:lnSpc>
              <a:spcAft>
                <a:spcPts val="800"/>
              </a:spcAft>
              <a:defRPr/>
            </a:pPr>
            <a:endParaRPr lang="en-US" sz="1867"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5280"/>
            <a:ext cx="12000656"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solidFill>
                  <a:prstClr val="black"/>
                </a:solidFill>
                <a:latin typeface="Arial" panose="020B0604020202020204" pitchFamily="34" charset="0"/>
                <a:ea typeface="Times New Roman" panose="02020603050405020304" pitchFamily="18" charset="0"/>
              </a:rPr>
              <a:t>Representation of Expressions and Evaluation</a:t>
            </a:r>
            <a:endParaRPr lang="en-US" sz="3200" b="1" dirty="0">
              <a:solidFill>
                <a:prstClr val="black"/>
              </a:solidFill>
              <a:latin typeface="Arial"/>
            </a:endParaRPr>
          </a:p>
        </p:txBody>
      </p:sp>
    </p:spTree>
    <p:extLst>
      <p:ext uri="{BB962C8B-B14F-4D97-AF65-F5344CB8AC3E}">
        <p14:creationId xmlns:p14="http://schemas.microsoft.com/office/powerpoint/2010/main" val="2473098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227348" y="827972"/>
            <a:ext cx="11737303" cy="5897762"/>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2133" dirty="0">
                <a:latin typeface="Arial" panose="020B0604020202020204" pitchFamily="34" charset="0"/>
                <a:ea typeface="Times New Roman" panose="02020603050405020304" pitchFamily="18" charset="0"/>
              </a:rPr>
              <a:t>The conversion is done at the </a:t>
            </a:r>
            <a:r>
              <a:rPr lang="en-US" sz="2133" dirty="0">
                <a:solidFill>
                  <a:srgbClr val="FF0000"/>
                </a:solidFill>
                <a:latin typeface="Arial" panose="020B0604020202020204" pitchFamily="34" charset="0"/>
                <a:ea typeface="Times New Roman" panose="02020603050405020304" pitchFamily="18" charset="0"/>
              </a:rPr>
              <a:t>time of evaluating the expression </a:t>
            </a:r>
            <a:r>
              <a:rPr lang="en-US" sz="2133" dirty="0">
                <a:latin typeface="Arial" panose="020B0604020202020204" pitchFamily="34" charset="0"/>
                <a:ea typeface="Times New Roman" panose="02020603050405020304" pitchFamily="18" charset="0"/>
              </a:rPr>
              <a:t>by a compiler as one need not worry about the precedence or associativity of the operators.</a:t>
            </a:r>
          </a:p>
          <a:p>
            <a:pPr marL="152396" defTabSz="1219170">
              <a:lnSpc>
                <a:spcPct val="90000"/>
              </a:lnSpc>
              <a:spcAft>
                <a:spcPts val="800"/>
              </a:spcAft>
              <a:defRPr/>
            </a:pPr>
            <a:r>
              <a:rPr lang="en-US" sz="2400" b="1" dirty="0">
                <a:latin typeface="Arial" panose="020B0604020202020204" pitchFamily="34" charset="0"/>
                <a:ea typeface="Times New Roman" panose="02020603050405020304" pitchFamily="18" charset="0"/>
              </a:rPr>
              <a:t>1) Infix to Postfix Conversion     2) Infix to Prefix conversion</a:t>
            </a:r>
            <a:endParaRPr lang="en-US" sz="2400" b="1" dirty="0">
              <a:solidFill>
                <a:srgbClr val="C00000"/>
              </a:solidFill>
              <a:latin typeface="urw-din"/>
            </a:endParaRPr>
          </a:p>
          <a:p>
            <a:pPr marL="152396" defTabSz="1219170">
              <a:lnSpc>
                <a:spcPct val="90000"/>
              </a:lnSpc>
              <a:spcAft>
                <a:spcPts val="800"/>
              </a:spcAft>
              <a:defRPr/>
            </a:pPr>
            <a:endParaRPr lang="en-US" sz="2400" b="1" dirty="0">
              <a:solidFill>
                <a:srgbClr val="C00000"/>
              </a:solidFill>
              <a:latin typeface="urw-din"/>
            </a:endParaRPr>
          </a:p>
          <a:p>
            <a:pPr marL="609596" indent="-457200" defTabSz="1219170">
              <a:lnSpc>
                <a:spcPct val="90000"/>
              </a:lnSpc>
              <a:spcAft>
                <a:spcPts val="800"/>
              </a:spcAft>
              <a:buAutoNum type="arabicParenR"/>
              <a:defRPr/>
            </a:pPr>
            <a:r>
              <a:rPr lang="en-US" sz="2400" b="1" dirty="0">
                <a:solidFill>
                  <a:srgbClr val="C00000"/>
                </a:solidFill>
                <a:latin typeface="urw-din"/>
              </a:rPr>
              <a:t>Infix to Postfix Conversion:</a:t>
            </a:r>
          </a:p>
          <a:p>
            <a:pPr marL="152396" defTabSz="1219170">
              <a:lnSpc>
                <a:spcPct val="90000"/>
              </a:lnSpc>
              <a:spcAft>
                <a:spcPts val="800"/>
              </a:spcAft>
              <a:defRPr/>
            </a:pPr>
            <a:r>
              <a:rPr lang="en-US" sz="2400" b="1" dirty="0">
                <a:solidFill>
                  <a:srgbClr val="C00000"/>
                </a:solidFill>
                <a:latin typeface="urw-din"/>
              </a:rPr>
              <a:t>-----------------------------------------------------------------------------------------------------------------------</a:t>
            </a:r>
          </a:p>
          <a:p>
            <a:pPr marL="533387" indent="-380990" defTabSz="1219170">
              <a:lnSpc>
                <a:spcPct val="90000"/>
              </a:lnSpc>
              <a:spcAft>
                <a:spcPts val="800"/>
              </a:spcAft>
              <a:buFont typeface="Wingdings" panose="05000000000000000000" pitchFamily="2" charset="2"/>
              <a:buChar char="§"/>
              <a:defRPr/>
            </a:pPr>
            <a:r>
              <a:rPr lang="en-US" sz="2133" dirty="0">
                <a:latin typeface="urw-din"/>
              </a:rPr>
              <a:t>To convert </a:t>
            </a:r>
            <a:r>
              <a:rPr lang="en-US" sz="2133" b="1" dirty="0">
                <a:latin typeface="urw-din"/>
              </a:rPr>
              <a:t>infix expression </a:t>
            </a:r>
            <a:r>
              <a:rPr lang="en-US" sz="2133" dirty="0">
                <a:latin typeface="urw-din"/>
              </a:rPr>
              <a:t>to</a:t>
            </a:r>
            <a:r>
              <a:rPr lang="en-US" sz="2133" b="1" dirty="0">
                <a:latin typeface="urw-din"/>
              </a:rPr>
              <a:t> postfix expression</a:t>
            </a:r>
            <a:r>
              <a:rPr lang="en-US" sz="2133" dirty="0">
                <a:latin typeface="urw-din"/>
              </a:rPr>
              <a:t>, we will use the </a:t>
            </a:r>
            <a:r>
              <a:rPr lang="en-US" sz="2133" b="1" dirty="0">
                <a:latin typeface="urw-din"/>
              </a:rPr>
              <a:t>stack</a:t>
            </a:r>
            <a:r>
              <a:rPr lang="en-US" sz="2133" dirty="0">
                <a:latin typeface="urw-din"/>
              </a:rPr>
              <a:t> data structure. </a:t>
            </a:r>
          </a:p>
          <a:p>
            <a:pPr marL="152396" defTabSz="1219170">
              <a:lnSpc>
                <a:spcPct val="90000"/>
              </a:lnSpc>
              <a:spcAft>
                <a:spcPts val="800"/>
              </a:spcAft>
              <a:defRPr/>
            </a:pPr>
            <a:r>
              <a:rPr lang="en-US" sz="2133" dirty="0">
                <a:latin typeface="urw-din"/>
              </a:rPr>
              <a:t>ALG:</a:t>
            </a:r>
          </a:p>
          <a:p>
            <a:pPr marL="152396" defTabSz="1219170">
              <a:lnSpc>
                <a:spcPct val="90000"/>
              </a:lnSpc>
              <a:spcAft>
                <a:spcPts val="800"/>
              </a:spcAft>
              <a:defRPr/>
            </a:pPr>
            <a:r>
              <a:rPr lang="en-US" sz="2133" dirty="0">
                <a:latin typeface="urw-din"/>
              </a:rPr>
              <a:t>The following steps are required for conversion</a:t>
            </a:r>
          </a:p>
          <a:p>
            <a:pPr marL="1219170" lvl="1" indent="-457189">
              <a:lnSpc>
                <a:spcPct val="90000"/>
              </a:lnSpc>
              <a:spcAft>
                <a:spcPts val="800"/>
              </a:spcAft>
              <a:buFont typeface="+mj-lt"/>
              <a:buAutoNum type="arabicPeriod"/>
              <a:defRPr/>
            </a:pPr>
            <a:r>
              <a:rPr lang="en-US" sz="2133" b="1" dirty="0">
                <a:solidFill>
                  <a:srgbClr val="C00000"/>
                </a:solidFill>
                <a:latin typeface="urw-din"/>
              </a:rPr>
              <a:t>Scan the infix expression </a:t>
            </a:r>
            <a:r>
              <a:rPr lang="en-US" sz="2133" dirty="0">
                <a:latin typeface="urw-din"/>
              </a:rPr>
              <a:t>from </a:t>
            </a:r>
            <a:r>
              <a:rPr lang="en-US" sz="2133" b="1" dirty="0">
                <a:latin typeface="urw-din"/>
              </a:rPr>
              <a:t>left to right</a:t>
            </a:r>
            <a:r>
              <a:rPr lang="en-US" sz="2133" dirty="0">
                <a:latin typeface="urw-din"/>
              </a:rPr>
              <a:t>, </a:t>
            </a:r>
          </a:p>
          <a:p>
            <a:pPr marL="1219170" lvl="1" indent="-457189">
              <a:lnSpc>
                <a:spcPct val="90000"/>
              </a:lnSpc>
              <a:spcAft>
                <a:spcPts val="800"/>
              </a:spcAft>
              <a:buFont typeface="+mj-lt"/>
              <a:buAutoNum type="arabicPeriod"/>
              <a:defRPr/>
            </a:pPr>
            <a:r>
              <a:rPr lang="en-US" sz="2133" dirty="0">
                <a:latin typeface="urw-din"/>
              </a:rPr>
              <a:t>When we will get </a:t>
            </a:r>
            <a:r>
              <a:rPr lang="en-US" sz="2133" dirty="0">
                <a:highlight>
                  <a:srgbClr val="FFFF00"/>
                </a:highlight>
                <a:latin typeface="urw-din"/>
              </a:rPr>
              <a:t>any</a:t>
            </a:r>
            <a:r>
              <a:rPr lang="en-US" sz="2133" dirty="0">
                <a:solidFill>
                  <a:srgbClr val="C00000"/>
                </a:solidFill>
                <a:highlight>
                  <a:srgbClr val="FFFF00"/>
                </a:highlight>
                <a:latin typeface="urw-din"/>
              </a:rPr>
              <a:t> </a:t>
            </a:r>
            <a:r>
              <a:rPr lang="en-US" sz="2133" b="1" dirty="0">
                <a:solidFill>
                  <a:srgbClr val="C00000"/>
                </a:solidFill>
                <a:highlight>
                  <a:srgbClr val="FFFF00"/>
                </a:highlight>
                <a:latin typeface="urw-din"/>
              </a:rPr>
              <a:t>operand</a:t>
            </a:r>
            <a:r>
              <a:rPr lang="en-US" sz="2133" b="1" dirty="0">
                <a:latin typeface="urw-din"/>
              </a:rPr>
              <a:t>, </a:t>
            </a:r>
            <a:r>
              <a:rPr lang="en-US" sz="2133" dirty="0">
                <a:latin typeface="urw-din"/>
              </a:rPr>
              <a:t>simply </a:t>
            </a:r>
            <a:r>
              <a:rPr lang="en-US" sz="2133" b="1" dirty="0">
                <a:solidFill>
                  <a:srgbClr val="C00000"/>
                </a:solidFill>
                <a:highlight>
                  <a:srgbClr val="FFFF00"/>
                </a:highlight>
                <a:latin typeface="urw-din"/>
              </a:rPr>
              <a:t>add them to the postfix form(output)</a:t>
            </a:r>
            <a:endParaRPr lang="en-US" sz="2133" dirty="0">
              <a:solidFill>
                <a:srgbClr val="C00000"/>
              </a:solidFill>
              <a:highlight>
                <a:srgbClr val="FFFF00"/>
              </a:highlight>
              <a:latin typeface="urw-din"/>
            </a:endParaRPr>
          </a:p>
          <a:p>
            <a:pPr marL="1219170" lvl="1" indent="-457189">
              <a:lnSpc>
                <a:spcPct val="90000"/>
              </a:lnSpc>
              <a:spcAft>
                <a:spcPts val="800"/>
              </a:spcAft>
              <a:buFont typeface="+mj-lt"/>
              <a:buAutoNum type="arabicPeriod"/>
              <a:defRPr/>
            </a:pPr>
            <a:r>
              <a:rPr lang="en-US" sz="2133" dirty="0">
                <a:latin typeface="urw-din"/>
              </a:rPr>
              <a:t>For the </a:t>
            </a:r>
            <a:r>
              <a:rPr lang="en-US" sz="2133" b="1" dirty="0">
                <a:solidFill>
                  <a:srgbClr val="C00000"/>
                </a:solidFill>
                <a:latin typeface="urw-din"/>
              </a:rPr>
              <a:t>operator and parenthesis</a:t>
            </a:r>
            <a:r>
              <a:rPr lang="en-US" sz="2133" dirty="0">
                <a:latin typeface="urw-din"/>
              </a:rPr>
              <a:t>, </a:t>
            </a:r>
            <a:r>
              <a:rPr lang="en-US" sz="2133" b="1" dirty="0">
                <a:latin typeface="urw-din"/>
              </a:rPr>
              <a:t>push</a:t>
            </a:r>
            <a:r>
              <a:rPr lang="en-US" sz="2133" dirty="0">
                <a:latin typeface="urw-din"/>
              </a:rPr>
              <a:t> them in the </a:t>
            </a:r>
            <a:r>
              <a:rPr lang="en-US" sz="2133" b="1" dirty="0">
                <a:latin typeface="urw-din"/>
              </a:rPr>
              <a:t>stack </a:t>
            </a:r>
            <a:r>
              <a:rPr lang="en-US" sz="2133" b="1" dirty="0">
                <a:highlight>
                  <a:srgbClr val="FFFF00"/>
                </a:highlight>
                <a:latin typeface="urw-din"/>
              </a:rPr>
              <a:t>by</a:t>
            </a:r>
            <a:r>
              <a:rPr lang="en-US" sz="2133" dirty="0">
                <a:highlight>
                  <a:srgbClr val="FFFF00"/>
                </a:highlight>
                <a:latin typeface="urw-din"/>
              </a:rPr>
              <a:t> maintaining the </a:t>
            </a:r>
            <a:r>
              <a:rPr lang="en-US" sz="2133" b="1" dirty="0">
                <a:highlight>
                  <a:srgbClr val="FFFF00"/>
                </a:highlight>
                <a:latin typeface="urw-din"/>
              </a:rPr>
              <a:t>precedence of them.</a:t>
            </a:r>
            <a:endParaRPr lang="en-US" sz="1867" b="1" dirty="0">
              <a:highlight>
                <a:srgbClr val="FFFF00"/>
              </a:highlight>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227348" y="116632"/>
            <a:ext cx="11737304"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latin typeface="Arial" panose="020B0604020202020204" pitchFamily="34" charset="0"/>
                <a:ea typeface="Times New Roman" panose="02020603050405020304" pitchFamily="18" charset="0"/>
              </a:rPr>
              <a:t>Algorithms for conversions:</a:t>
            </a:r>
            <a:endParaRPr lang="en-US" sz="3200" b="1" dirty="0">
              <a:solidFill>
                <a:prstClr val="black"/>
              </a:solidFill>
              <a:latin typeface="Arial"/>
            </a:endParaRPr>
          </a:p>
        </p:txBody>
      </p:sp>
    </p:spTree>
    <p:extLst>
      <p:ext uri="{BB962C8B-B14F-4D97-AF65-F5344CB8AC3E}">
        <p14:creationId xmlns:p14="http://schemas.microsoft.com/office/powerpoint/2010/main" val="2136699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335361" y="836712"/>
            <a:ext cx="6299356" cy="5710885"/>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133" b="1" dirty="0">
                <a:solidFill>
                  <a:srgbClr val="C00000"/>
                </a:solidFill>
                <a:latin typeface="Calibri" panose="020F0502020204030204" pitchFamily="34" charset="0"/>
                <a:cs typeface="Calibri" panose="020F0502020204030204" pitchFamily="34" charset="0"/>
              </a:rPr>
              <a:t>Ex.  Infix </a:t>
            </a:r>
            <a:r>
              <a:rPr lang="en-US" sz="2133" b="1"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sz="2133" b="1" dirty="0">
                <a:solidFill>
                  <a:srgbClr val="C00000"/>
                </a:solidFill>
                <a:latin typeface="Calibri" panose="020F0502020204030204" pitchFamily="34" charset="0"/>
                <a:cs typeface="Calibri" panose="020F0502020204030204" pitchFamily="34" charset="0"/>
              </a:rPr>
              <a:t>a + b * C </a:t>
            </a: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2133" b="1" dirty="0">
                <a:solidFill>
                  <a:srgbClr val="C00000"/>
                </a:solidFill>
                <a:latin typeface="Calibri" panose="020F0502020204030204" pitchFamily="34" charset="0"/>
                <a:cs typeface="Calibri" panose="020F0502020204030204" pitchFamily="34" charset="0"/>
              </a:rPr>
              <a:t>Postfix output</a:t>
            </a:r>
            <a:r>
              <a:rPr lang="en-US" sz="2133" b="1"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sz="2400" b="1" dirty="0" err="1">
                <a:solidFill>
                  <a:srgbClr val="C00000"/>
                </a:solidFill>
                <a:latin typeface="Calibri" panose="020F0502020204030204" pitchFamily="34" charset="0"/>
                <a:cs typeface="Calibri" panose="020F0502020204030204" pitchFamily="34" charset="0"/>
                <a:sym typeface="Wingdings" panose="05000000000000000000" pitchFamily="2" charset="2"/>
              </a:rPr>
              <a:t>abc</a:t>
            </a:r>
            <a:r>
              <a:rPr lang="en-US" sz="2400" b="1" dirty="0">
                <a:solidFill>
                  <a:srgbClr val="C00000"/>
                </a:solidFill>
                <a:latin typeface="Calibri" panose="020F0502020204030204" pitchFamily="34" charset="0"/>
                <a:cs typeface="Calibri" panose="020F0502020204030204" pitchFamily="34" charset="0"/>
                <a:sym typeface="Wingdings" panose="05000000000000000000" pitchFamily="2" charset="2"/>
              </a:rPr>
              <a:t>*+</a:t>
            </a:r>
            <a:r>
              <a:rPr lang="en-US" sz="2400" b="1" dirty="0">
                <a:solidFill>
                  <a:srgbClr val="C00000"/>
                </a:solidFill>
                <a:latin typeface="Calibri" panose="020F0502020204030204" pitchFamily="34" charset="0"/>
                <a:cs typeface="Calibri" panose="020F0502020204030204" pitchFamily="34" charset="0"/>
              </a:rPr>
              <a:t>  </a:t>
            </a: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endParaRPr lang="en-US" sz="17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1733" b="1" dirty="0">
                <a:solidFill>
                  <a:srgbClr val="C00000"/>
                </a:solidFill>
                <a:latin typeface="Calibri" panose="020F0502020204030204" pitchFamily="34" charset="0"/>
                <a:cs typeface="Calibri" panose="020F0502020204030204" pitchFamily="34" charset="0"/>
              </a:rPr>
              <a:t> </a:t>
            </a:r>
          </a:p>
          <a:p>
            <a:pPr marL="152396" defTabSz="1219170">
              <a:lnSpc>
                <a:spcPct val="90000"/>
              </a:lnSpc>
              <a:spcAft>
                <a:spcPts val="800"/>
              </a:spcAft>
              <a:defRPr/>
            </a:pPr>
            <a:endParaRPr lang="en-US" sz="1733"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4990"/>
            <a:ext cx="12000656"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Postfix Conversion:</a:t>
            </a:r>
          </a:p>
        </p:txBody>
      </p:sp>
      <p:graphicFrame>
        <p:nvGraphicFramePr>
          <p:cNvPr id="3" name="Table 2">
            <a:extLst>
              <a:ext uri="{FF2B5EF4-FFF2-40B4-BE49-F238E27FC236}">
                <a16:creationId xmlns:a16="http://schemas.microsoft.com/office/drawing/2014/main" id="{BCFD0A83-41BC-5A31-E69A-4E278FB60D67}"/>
              </a:ext>
            </a:extLst>
          </p:cNvPr>
          <p:cNvGraphicFramePr>
            <a:graphicFrameLocks noGrp="1"/>
          </p:cNvGraphicFramePr>
          <p:nvPr>
            <p:extLst>
              <p:ext uri="{D42A27DB-BD31-4B8C-83A1-F6EECF244321}">
                <p14:modId xmlns:p14="http://schemas.microsoft.com/office/powerpoint/2010/main" val="107082516"/>
              </p:ext>
            </p:extLst>
          </p:nvPr>
        </p:nvGraphicFramePr>
        <p:xfrm>
          <a:off x="489098" y="1470839"/>
          <a:ext cx="5879804" cy="2819973"/>
        </p:xfrm>
        <a:graphic>
          <a:graphicData uri="http://schemas.openxmlformats.org/drawingml/2006/table">
            <a:tbl>
              <a:tblPr firstRow="1" bandRow="1">
                <a:tableStyleId>{5C22544A-7EE6-4342-B048-85BDC9FD1C3A}</a:tableStyleId>
              </a:tblPr>
              <a:tblGrid>
                <a:gridCol w="1156500">
                  <a:extLst>
                    <a:ext uri="{9D8B030D-6E8A-4147-A177-3AD203B41FA5}">
                      <a16:colId xmlns:a16="http://schemas.microsoft.com/office/drawing/2014/main" val="1773055460"/>
                    </a:ext>
                  </a:extLst>
                </a:gridCol>
                <a:gridCol w="595258">
                  <a:extLst>
                    <a:ext uri="{9D8B030D-6E8A-4147-A177-3AD203B41FA5}">
                      <a16:colId xmlns:a16="http://schemas.microsoft.com/office/drawing/2014/main" val="1491562691"/>
                    </a:ext>
                  </a:extLst>
                </a:gridCol>
                <a:gridCol w="1058709">
                  <a:extLst>
                    <a:ext uri="{9D8B030D-6E8A-4147-A177-3AD203B41FA5}">
                      <a16:colId xmlns:a16="http://schemas.microsoft.com/office/drawing/2014/main" val="688078790"/>
                    </a:ext>
                  </a:extLst>
                </a:gridCol>
                <a:gridCol w="3069337">
                  <a:extLst>
                    <a:ext uri="{9D8B030D-6E8A-4147-A177-3AD203B41FA5}">
                      <a16:colId xmlns:a16="http://schemas.microsoft.com/office/drawing/2014/main" val="1709430127"/>
                    </a:ext>
                  </a:extLst>
                </a:gridCol>
              </a:tblGrid>
              <a:tr h="331824">
                <a:tc>
                  <a:txBody>
                    <a:bodyPr/>
                    <a:lstStyle/>
                    <a:p>
                      <a:pPr algn="ctr" fontAlgn="ctr"/>
                      <a:r>
                        <a:rPr lang="en-US" sz="1600" u="none" strike="noStrike">
                          <a:effectLst/>
                        </a:rPr>
                        <a:t>incoming char </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stack </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postfix form</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u="none" strike="noStrike">
                          <a:effectLst/>
                        </a:rPr>
                        <a:t> observation</a:t>
                      </a:r>
                      <a:endParaRPr lang="en-US" sz="16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048226750"/>
                  </a:ext>
                </a:extLst>
              </a:tr>
              <a:tr h="331824">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(output)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117491947"/>
                  </a:ext>
                </a:extLst>
              </a:tr>
              <a:tr h="331824">
                <a:tc>
                  <a:txBody>
                    <a:bodyPr/>
                    <a:lstStyle/>
                    <a:p>
                      <a:pPr algn="ctr" fontAlgn="ctr"/>
                      <a:r>
                        <a:rPr lang="en-US" sz="1600" b="1" u="none" strike="noStrike" dirty="0">
                          <a:effectLst/>
                        </a:rPr>
                        <a:t>a</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Empty</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a</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b="1" u="none" strike="noStrike">
                          <a:effectLst/>
                        </a:rPr>
                        <a:t> a is added to output</a:t>
                      </a:r>
                      <a:endParaRPr lang="en-US" sz="16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2801399"/>
                  </a:ext>
                </a:extLst>
              </a:tr>
              <a:tr h="331824">
                <a:tc>
                  <a:txBody>
                    <a:bodyPr/>
                    <a:lstStyle/>
                    <a:p>
                      <a:pPr algn="ctr" fontAlgn="ctr"/>
                      <a:r>
                        <a:rPr lang="en-US" sz="1600" b="1" u="none" strike="noStrike" dirty="0">
                          <a:solidFill>
                            <a:srgbClr val="FF0000"/>
                          </a:solidFill>
                          <a:effectLst/>
                        </a:rPr>
                        <a:t>+</a:t>
                      </a:r>
                      <a:endParaRPr lang="en-US" sz="16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a:t>
                      </a:r>
                      <a:r>
                        <a:rPr lang="en-US" sz="1600" b="1" u="none" strike="noStrike" dirty="0">
                          <a:solidFill>
                            <a:srgbClr val="FF0000"/>
                          </a:solidFill>
                          <a:effectLst/>
                        </a:rPr>
                        <a:t>+</a:t>
                      </a:r>
                      <a:endParaRPr lang="en-US" sz="16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a</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b="1" u="none" strike="noStrike">
                          <a:effectLst/>
                        </a:rPr>
                        <a:t>+ pushed to stack</a:t>
                      </a:r>
                      <a:endParaRPr lang="en-US" sz="16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896202687"/>
                  </a:ext>
                </a:extLst>
              </a:tr>
              <a:tr h="331824">
                <a:tc>
                  <a:txBody>
                    <a:bodyPr/>
                    <a:lstStyle/>
                    <a:p>
                      <a:pPr algn="ctr" fontAlgn="ctr"/>
                      <a:r>
                        <a:rPr lang="en-US" sz="1600" b="1" u="none" strike="noStrike">
                          <a:effectLst/>
                        </a:rPr>
                        <a:t>b</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ab</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b="1" u="none" strike="noStrike" dirty="0">
                          <a:effectLst/>
                        </a:rPr>
                        <a:t>b is added to output</a:t>
                      </a:r>
                      <a:endParaRPr lang="en-US" sz="16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07300102"/>
                  </a:ext>
                </a:extLst>
              </a:tr>
              <a:tr h="331824">
                <a:tc>
                  <a:txBody>
                    <a:bodyPr/>
                    <a:lstStyle/>
                    <a:p>
                      <a:pPr algn="ctr" fontAlgn="ctr"/>
                      <a:r>
                        <a:rPr lang="en-US" sz="1600" b="1" u="none" strike="noStrike" dirty="0">
                          <a:solidFill>
                            <a:srgbClr val="FF0000"/>
                          </a:solidFill>
                          <a:effectLst/>
                        </a:rPr>
                        <a:t>*</a:t>
                      </a:r>
                      <a:endParaRPr lang="en-US" sz="16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a:t>
                      </a:r>
                      <a:r>
                        <a:rPr lang="en-US" sz="1600" b="1" u="none" strike="noStrike" dirty="0">
                          <a:solidFill>
                            <a:srgbClr val="FF0000"/>
                          </a:solidFill>
                          <a:effectLst/>
                        </a:rPr>
                        <a:t>* +</a:t>
                      </a:r>
                      <a:endParaRPr lang="en-US" sz="16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ab</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b="1" u="none" strike="noStrike" dirty="0">
                          <a:effectLst/>
                        </a:rPr>
                        <a:t>* has higher precedence than +</a:t>
                      </a:r>
                      <a:endParaRPr lang="en-US" sz="16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450933481"/>
                  </a:ext>
                </a:extLst>
              </a:tr>
              <a:tr h="331824">
                <a:tc>
                  <a:txBody>
                    <a:bodyPr/>
                    <a:lstStyle/>
                    <a:p>
                      <a:pPr algn="ctr" fontAlgn="ctr"/>
                      <a:r>
                        <a:rPr lang="en-US" sz="1600" b="1" u="none" strike="noStrike">
                          <a:effectLst/>
                        </a:rPr>
                        <a:t>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 </a:t>
                      </a:r>
                      <a:r>
                        <a:rPr lang="en-US" sz="1600" b="1" u="none" strike="noStrike" dirty="0">
                          <a:solidFill>
                            <a:srgbClr val="FF0000"/>
                          </a:solidFill>
                          <a:effectLst/>
                        </a:rPr>
                        <a:t>* +</a:t>
                      </a:r>
                      <a:endParaRPr lang="en-US" sz="16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abc</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b="1" u="none" strike="noStrike" dirty="0">
                          <a:effectLst/>
                        </a:rPr>
                        <a:t>c is added to output</a:t>
                      </a:r>
                      <a:endParaRPr lang="en-US" sz="16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3763538"/>
                  </a:ext>
                </a:extLst>
              </a:tr>
              <a:tr h="331824">
                <a:tc>
                  <a:txBody>
                    <a:bodyPr/>
                    <a:lstStyle/>
                    <a:p>
                      <a:pPr algn="ctr" fontAlgn="ctr"/>
                      <a:r>
                        <a:rPr lang="en-US" sz="1600" b="1" u="none" strike="noStrike">
                          <a:effectLst/>
                        </a:rPr>
                        <a:t>End of exp</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 </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err="1">
                          <a:effectLst/>
                        </a:rPr>
                        <a:t>abc</a:t>
                      </a:r>
                      <a:r>
                        <a:rPr lang="en-US" sz="1600" b="1" u="none" strike="noStrike" dirty="0">
                          <a:effectLst/>
                        </a:rPr>
                        <a:t>*+</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600" b="1" u="none" strike="noStrike" dirty="0">
                          <a:effectLst/>
                        </a:rPr>
                        <a:t>Pop and  add to output</a:t>
                      </a:r>
                      <a:endParaRPr lang="en-US" sz="16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55410423"/>
                  </a:ext>
                </a:extLst>
              </a:tr>
            </a:tbl>
          </a:graphicData>
        </a:graphic>
      </p:graphicFrame>
      <p:sp>
        <p:nvSpPr>
          <p:cNvPr id="6" name="TextBox 5">
            <a:extLst>
              <a:ext uri="{FF2B5EF4-FFF2-40B4-BE49-F238E27FC236}">
                <a16:creationId xmlns:a16="http://schemas.microsoft.com/office/drawing/2014/main" id="{67AD3A3C-B5B4-66D8-3C30-395876C37C30}"/>
              </a:ext>
            </a:extLst>
          </p:cNvPr>
          <p:cNvSpPr txBox="1"/>
          <p:nvPr/>
        </p:nvSpPr>
        <p:spPr>
          <a:xfrm>
            <a:off x="5902884" y="1430504"/>
            <a:ext cx="6097772" cy="2164695"/>
          </a:xfrm>
          <a:prstGeom prst="rect">
            <a:avLst/>
          </a:prstGeom>
          <a:noFill/>
        </p:spPr>
        <p:txBody>
          <a:bodyPr wrap="square">
            <a:spAutoFit/>
          </a:bodyPr>
          <a:lstStyle/>
          <a:p>
            <a:pPr marL="761981" lvl="1">
              <a:lnSpc>
                <a:spcPct val="90000"/>
              </a:lnSpc>
              <a:spcAft>
                <a:spcPts val="800"/>
              </a:spcAft>
              <a:defRPr/>
            </a:pPr>
            <a:r>
              <a:rPr lang="en-US" sz="2000" b="1" dirty="0">
                <a:solidFill>
                  <a:srgbClr val="C00000"/>
                </a:solidFill>
                <a:latin typeface="urw-din"/>
              </a:rPr>
              <a:t>STEPS:</a:t>
            </a:r>
          </a:p>
          <a:p>
            <a:pPr marL="1219170" lvl="1" indent="-457189">
              <a:lnSpc>
                <a:spcPct val="90000"/>
              </a:lnSpc>
              <a:spcAft>
                <a:spcPts val="800"/>
              </a:spcAft>
              <a:buFont typeface="+mj-lt"/>
              <a:buAutoNum type="arabicPeriod"/>
              <a:defRPr/>
            </a:pPr>
            <a:r>
              <a:rPr lang="en-US" sz="2000" b="1" dirty="0">
                <a:solidFill>
                  <a:srgbClr val="C00000"/>
                </a:solidFill>
                <a:latin typeface="urw-din"/>
              </a:rPr>
              <a:t>Scan expression </a:t>
            </a:r>
            <a:r>
              <a:rPr lang="en-US" sz="2000" dirty="0">
                <a:latin typeface="urw-din"/>
              </a:rPr>
              <a:t>from </a:t>
            </a:r>
            <a:r>
              <a:rPr lang="en-US" sz="2000" b="1" dirty="0">
                <a:latin typeface="urw-din"/>
              </a:rPr>
              <a:t>left to right</a:t>
            </a:r>
            <a:r>
              <a:rPr lang="en-US" sz="2000" dirty="0">
                <a:latin typeface="urw-din"/>
              </a:rPr>
              <a:t>, </a:t>
            </a:r>
          </a:p>
          <a:p>
            <a:pPr marL="1219170" lvl="1" indent="-457189">
              <a:lnSpc>
                <a:spcPct val="90000"/>
              </a:lnSpc>
              <a:spcAft>
                <a:spcPts val="800"/>
              </a:spcAft>
              <a:buFont typeface="+mj-lt"/>
              <a:buAutoNum type="arabicPeriod"/>
              <a:defRPr/>
            </a:pPr>
            <a:r>
              <a:rPr lang="en-US" sz="2000" dirty="0">
                <a:solidFill>
                  <a:srgbClr val="C00000"/>
                </a:solidFill>
                <a:highlight>
                  <a:srgbClr val="FFFF00"/>
                </a:highlight>
                <a:latin typeface="urw-din"/>
              </a:rPr>
              <a:t>If(char== </a:t>
            </a:r>
            <a:r>
              <a:rPr lang="en-US" sz="2000" b="1" dirty="0">
                <a:solidFill>
                  <a:srgbClr val="C00000"/>
                </a:solidFill>
                <a:highlight>
                  <a:srgbClr val="FFFF00"/>
                </a:highlight>
                <a:latin typeface="urw-din"/>
              </a:rPr>
              <a:t>operand) </a:t>
            </a:r>
            <a:r>
              <a:rPr lang="en-US" sz="2000" b="1" dirty="0">
                <a:solidFill>
                  <a:srgbClr val="C00000"/>
                </a:solidFill>
                <a:highlight>
                  <a:srgbClr val="FFFF00"/>
                </a:highlight>
                <a:latin typeface="urw-din"/>
                <a:sym typeface="Wingdings" panose="05000000000000000000" pitchFamily="2" charset="2"/>
              </a:rPr>
              <a:t></a:t>
            </a:r>
            <a:r>
              <a:rPr lang="en-US" sz="2000" dirty="0">
                <a:latin typeface="urw-din"/>
              </a:rPr>
              <a:t> </a:t>
            </a:r>
            <a:r>
              <a:rPr lang="en-US" sz="2000" b="1" dirty="0">
                <a:solidFill>
                  <a:srgbClr val="C00000"/>
                </a:solidFill>
                <a:highlight>
                  <a:srgbClr val="FFFF00"/>
                </a:highlight>
                <a:latin typeface="urw-din"/>
              </a:rPr>
              <a:t>add to output</a:t>
            </a:r>
            <a:endParaRPr lang="en-US" sz="2000" dirty="0">
              <a:solidFill>
                <a:srgbClr val="C00000"/>
              </a:solidFill>
              <a:highlight>
                <a:srgbClr val="FFFF00"/>
              </a:highlight>
              <a:latin typeface="urw-din"/>
            </a:endParaRPr>
          </a:p>
          <a:p>
            <a:pPr marL="1219170" lvl="1" indent="-457189">
              <a:lnSpc>
                <a:spcPct val="90000"/>
              </a:lnSpc>
              <a:spcAft>
                <a:spcPts val="800"/>
              </a:spcAft>
              <a:buFont typeface="+mj-lt"/>
              <a:buAutoNum type="arabicPeriod"/>
              <a:defRPr/>
            </a:pPr>
            <a:r>
              <a:rPr lang="en-US" sz="2000" b="1" dirty="0">
                <a:solidFill>
                  <a:srgbClr val="C00000"/>
                </a:solidFill>
                <a:latin typeface="urw-din"/>
              </a:rPr>
              <a:t>If(char ==operator) || char== parenthesis)</a:t>
            </a:r>
            <a:r>
              <a:rPr lang="en-US" sz="2000" dirty="0">
                <a:latin typeface="urw-din"/>
              </a:rPr>
              <a:t>, </a:t>
            </a:r>
          </a:p>
          <a:p>
            <a:pPr marL="761981" lvl="1">
              <a:lnSpc>
                <a:spcPct val="90000"/>
              </a:lnSpc>
              <a:spcAft>
                <a:spcPts val="800"/>
              </a:spcAft>
              <a:defRPr/>
            </a:pPr>
            <a:r>
              <a:rPr lang="en-US" sz="2000" b="1" dirty="0">
                <a:latin typeface="urw-din"/>
              </a:rPr>
              <a:t>       push</a:t>
            </a:r>
            <a:r>
              <a:rPr lang="en-US" sz="2000" dirty="0">
                <a:latin typeface="urw-din"/>
              </a:rPr>
              <a:t> in to </a:t>
            </a:r>
            <a:r>
              <a:rPr lang="en-US" sz="2000" b="1" dirty="0">
                <a:latin typeface="urw-din"/>
              </a:rPr>
              <a:t>stack </a:t>
            </a:r>
            <a:r>
              <a:rPr lang="en-US" sz="2000" b="1" dirty="0">
                <a:highlight>
                  <a:srgbClr val="FFFF00"/>
                </a:highlight>
                <a:latin typeface="urw-din"/>
              </a:rPr>
              <a:t>by</a:t>
            </a:r>
            <a:r>
              <a:rPr lang="en-US" sz="2000" dirty="0">
                <a:highlight>
                  <a:srgbClr val="FFFF00"/>
                </a:highlight>
                <a:latin typeface="urw-din"/>
              </a:rPr>
              <a:t> maintaining the </a:t>
            </a:r>
            <a:r>
              <a:rPr lang="en-US" sz="2000" b="1" dirty="0">
                <a:highlight>
                  <a:srgbClr val="FFFF00"/>
                </a:highlight>
                <a:latin typeface="urw-din"/>
              </a:rPr>
              <a:t>precedence of   them.</a:t>
            </a:r>
            <a:endParaRPr lang="en-US" b="1" dirty="0">
              <a:highlight>
                <a:srgbClr val="FFFF00"/>
              </a:highlight>
              <a:latin typeface="Arial"/>
            </a:endParaRPr>
          </a:p>
        </p:txBody>
      </p:sp>
    </p:spTree>
    <p:extLst>
      <p:ext uri="{BB962C8B-B14F-4D97-AF65-F5344CB8AC3E}">
        <p14:creationId xmlns:p14="http://schemas.microsoft.com/office/powerpoint/2010/main" val="3992608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91344" y="836712"/>
            <a:ext cx="11737303" cy="5889021"/>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b="1" dirty="0">
                <a:latin typeface="urw-din"/>
              </a:rPr>
              <a:t>Rules for the conversion from infix to postfix expression</a:t>
            </a:r>
          </a:p>
          <a:p>
            <a:pPr marL="609585" indent="-457189" defTabSz="1219170">
              <a:lnSpc>
                <a:spcPct val="90000"/>
              </a:lnSpc>
              <a:spcAft>
                <a:spcPts val="800"/>
              </a:spcAft>
              <a:buFont typeface="+mj-lt"/>
              <a:buAutoNum type="arabicPeriod"/>
              <a:defRPr/>
            </a:pPr>
            <a:r>
              <a:rPr lang="en-US" sz="2400" b="1" dirty="0">
                <a:latin typeface="urw-din"/>
              </a:rPr>
              <a:t>If (stack == empty or  left parenthesis on top</a:t>
            </a:r>
            <a:r>
              <a:rPr lang="en-US" sz="2400" dirty="0">
                <a:latin typeface="urw-din"/>
              </a:rPr>
              <a:t>),  then </a:t>
            </a:r>
            <a:r>
              <a:rPr lang="en-US" sz="2400" b="1" dirty="0">
                <a:latin typeface="urw-din"/>
              </a:rPr>
              <a:t>push(operator)</a:t>
            </a:r>
            <a:r>
              <a:rPr lang="en-US" sz="2400" dirty="0">
                <a:latin typeface="urw-din"/>
              </a:rPr>
              <a:t> on to the stack.</a:t>
            </a:r>
          </a:p>
          <a:p>
            <a:pPr marL="609585" indent="-457189" defTabSz="1219170">
              <a:lnSpc>
                <a:spcPct val="90000"/>
              </a:lnSpc>
              <a:spcAft>
                <a:spcPts val="800"/>
              </a:spcAft>
              <a:buFont typeface="+mj-lt"/>
              <a:buAutoNum type="arabicPeriod"/>
              <a:defRPr/>
            </a:pPr>
            <a:r>
              <a:rPr lang="en-US" sz="2400" dirty="0">
                <a:latin typeface="urw-din"/>
              </a:rPr>
              <a:t>If incoming symbol is </a:t>
            </a:r>
            <a:r>
              <a:rPr lang="en-US" sz="2400" b="1" dirty="0">
                <a:latin typeface="urw-din"/>
              </a:rPr>
              <a:t>'(</a:t>
            </a:r>
            <a:r>
              <a:rPr lang="en-US" sz="2400" dirty="0">
                <a:latin typeface="urw-din"/>
              </a:rPr>
              <a:t>', </a:t>
            </a:r>
            <a:r>
              <a:rPr lang="en-US" sz="2400" b="1" dirty="0">
                <a:latin typeface="urw-din"/>
              </a:rPr>
              <a:t>push</a:t>
            </a:r>
            <a:r>
              <a:rPr lang="en-US" sz="2400" dirty="0">
                <a:latin typeface="urw-din"/>
              </a:rPr>
              <a:t> .</a:t>
            </a:r>
          </a:p>
          <a:p>
            <a:pPr marL="609585" indent="-457189" defTabSz="1219170">
              <a:lnSpc>
                <a:spcPct val="90000"/>
              </a:lnSpc>
              <a:spcAft>
                <a:spcPts val="800"/>
              </a:spcAft>
              <a:buFont typeface="+mj-lt"/>
              <a:buAutoNum type="arabicPeriod"/>
              <a:defRPr/>
            </a:pPr>
            <a:r>
              <a:rPr lang="en-US" sz="2400" dirty="0">
                <a:latin typeface="urw-din"/>
              </a:rPr>
              <a:t>If the incoming symbol is </a:t>
            </a:r>
            <a:r>
              <a:rPr lang="en-US" sz="2400" b="1" dirty="0">
                <a:latin typeface="urw-din"/>
              </a:rPr>
              <a:t>')'</a:t>
            </a:r>
            <a:r>
              <a:rPr lang="en-US" sz="2400" dirty="0">
                <a:latin typeface="urw-din"/>
              </a:rPr>
              <a:t>, </a:t>
            </a:r>
            <a:r>
              <a:rPr lang="en-US" sz="2400" b="1" dirty="0">
                <a:latin typeface="urw-din"/>
              </a:rPr>
              <a:t>pop</a:t>
            </a:r>
            <a:r>
              <a:rPr lang="en-US" sz="2400" dirty="0">
                <a:latin typeface="urw-din"/>
              </a:rPr>
              <a:t> the stack and add the </a:t>
            </a:r>
            <a:r>
              <a:rPr lang="en-US" sz="2400" b="1" dirty="0">
                <a:latin typeface="urw-din"/>
              </a:rPr>
              <a:t>operators to output until the ‘)’ </a:t>
            </a:r>
            <a:r>
              <a:rPr lang="en-US" sz="2400" dirty="0">
                <a:latin typeface="urw-din"/>
              </a:rPr>
              <a:t>is found.</a:t>
            </a:r>
          </a:p>
          <a:p>
            <a:pPr marL="609585" indent="-457189" defTabSz="1219170">
              <a:lnSpc>
                <a:spcPct val="90000"/>
              </a:lnSpc>
              <a:spcAft>
                <a:spcPts val="800"/>
              </a:spcAft>
              <a:buFont typeface="+mj-lt"/>
              <a:buAutoNum type="arabicPeriod"/>
              <a:defRPr/>
            </a:pPr>
            <a:r>
              <a:rPr lang="en-US" sz="2400" b="1" dirty="0">
                <a:solidFill>
                  <a:srgbClr val="C00000"/>
                </a:solidFill>
                <a:latin typeface="urw-din"/>
              </a:rPr>
              <a:t>If( incoming operator &gt;  the top of the stack) </a:t>
            </a:r>
            <a:r>
              <a:rPr lang="en-US" sz="2400" dirty="0">
                <a:latin typeface="urw-din"/>
              </a:rPr>
              <a:t>then </a:t>
            </a:r>
            <a:r>
              <a:rPr lang="en-US" sz="2400" dirty="0">
                <a:latin typeface="urw-din"/>
                <a:sym typeface="Wingdings" panose="05000000000000000000" pitchFamily="2" charset="2"/>
              </a:rPr>
              <a:t> </a:t>
            </a:r>
            <a:r>
              <a:rPr lang="en-US" sz="2400" dirty="0">
                <a:latin typeface="urw-din"/>
              </a:rPr>
              <a:t> </a:t>
            </a:r>
            <a:r>
              <a:rPr lang="en-US" sz="2400" b="1" dirty="0">
                <a:solidFill>
                  <a:srgbClr val="C00000"/>
                </a:solidFill>
                <a:latin typeface="urw-din"/>
              </a:rPr>
              <a:t>push</a:t>
            </a:r>
            <a:r>
              <a:rPr lang="en-US" sz="2400" dirty="0">
                <a:latin typeface="urw-din"/>
              </a:rPr>
              <a:t> it on the stack.</a:t>
            </a:r>
          </a:p>
          <a:p>
            <a:pPr marL="609585" indent="-457189" defTabSz="1219170">
              <a:lnSpc>
                <a:spcPct val="90000"/>
              </a:lnSpc>
              <a:spcAft>
                <a:spcPts val="800"/>
              </a:spcAft>
              <a:buFont typeface="+mj-lt"/>
              <a:buAutoNum type="arabicPeriod"/>
              <a:defRPr/>
            </a:pPr>
            <a:r>
              <a:rPr lang="en-US" sz="2400" b="1" dirty="0">
                <a:solidFill>
                  <a:srgbClr val="C00000"/>
                </a:solidFill>
                <a:latin typeface="urw-din"/>
              </a:rPr>
              <a:t>If (incoming operator &lt; the top of the stack)</a:t>
            </a:r>
            <a:r>
              <a:rPr lang="en-US" sz="2400" dirty="0">
                <a:latin typeface="urw-din"/>
              </a:rPr>
              <a:t> then </a:t>
            </a:r>
            <a:r>
              <a:rPr lang="en-US" sz="2400" dirty="0">
                <a:latin typeface="urw-din"/>
                <a:sym typeface="Wingdings" panose="05000000000000000000" pitchFamily="2" charset="2"/>
              </a:rPr>
              <a:t> </a:t>
            </a:r>
            <a:r>
              <a:rPr lang="en-US" sz="2400" dirty="0">
                <a:latin typeface="urw-din"/>
              </a:rPr>
              <a:t> </a:t>
            </a:r>
            <a:r>
              <a:rPr lang="en-US" sz="2400" b="1" dirty="0">
                <a:solidFill>
                  <a:srgbClr val="C00000"/>
                </a:solidFill>
                <a:latin typeface="urw-din"/>
              </a:rPr>
              <a:t>pop</a:t>
            </a:r>
            <a:r>
              <a:rPr lang="en-US" sz="2400" dirty="0">
                <a:latin typeface="urw-din"/>
              </a:rPr>
              <a:t> and print the top of the stack. Then test the incoming operator against the new top of the stack.</a:t>
            </a:r>
          </a:p>
          <a:p>
            <a:pPr marL="609585" indent="-457189" defTabSz="1219170">
              <a:lnSpc>
                <a:spcPct val="90000"/>
              </a:lnSpc>
              <a:spcAft>
                <a:spcPts val="800"/>
              </a:spcAft>
              <a:buFont typeface="+mj-lt"/>
              <a:buAutoNum type="arabicPeriod"/>
              <a:defRPr/>
            </a:pPr>
            <a:r>
              <a:rPr lang="en-US" sz="2400" b="1" dirty="0">
                <a:latin typeface="urw-din"/>
              </a:rPr>
              <a:t>If ( incoming operator ==the top of the stack )</a:t>
            </a:r>
            <a:r>
              <a:rPr lang="en-US" sz="2400" dirty="0">
                <a:latin typeface="urw-din"/>
                <a:sym typeface="Wingdings" panose="05000000000000000000" pitchFamily="2" charset="2"/>
              </a:rPr>
              <a:t> </a:t>
            </a:r>
            <a:r>
              <a:rPr lang="en-US" sz="2400" dirty="0">
                <a:latin typeface="urw-din"/>
              </a:rPr>
              <a:t> use the </a:t>
            </a:r>
            <a:r>
              <a:rPr lang="en-US" sz="2400" b="1" dirty="0">
                <a:latin typeface="urw-din"/>
              </a:rPr>
              <a:t>associativity</a:t>
            </a:r>
            <a:r>
              <a:rPr lang="en-US" sz="2400" dirty="0">
                <a:latin typeface="urw-din"/>
              </a:rPr>
              <a:t> rules.                                                                                                                      </a:t>
            </a:r>
            <a:r>
              <a:rPr lang="en-US" sz="2000" dirty="0">
                <a:latin typeface="urw-din"/>
              </a:rPr>
              <a:t>If the associativity is from left to right then pop and print the top of the stack then push the incoming operator.                                                                                                        </a:t>
            </a:r>
          </a:p>
          <a:p>
            <a:pPr marL="152396" defTabSz="1219170">
              <a:lnSpc>
                <a:spcPct val="90000"/>
              </a:lnSpc>
              <a:spcAft>
                <a:spcPts val="800"/>
              </a:spcAft>
              <a:defRPr/>
            </a:pPr>
            <a:r>
              <a:rPr lang="en-US" sz="2000" dirty="0">
                <a:latin typeface="urw-din"/>
              </a:rPr>
              <a:t>        If the associativity is from right to left then push the incoming operator.</a:t>
            </a:r>
            <a:endParaRPr lang="en-US" sz="2400" dirty="0">
              <a:latin typeface="urw-din"/>
            </a:endParaRPr>
          </a:p>
          <a:p>
            <a:pPr marL="152396" defTabSz="1219170">
              <a:lnSpc>
                <a:spcPct val="90000"/>
              </a:lnSpc>
              <a:spcAft>
                <a:spcPts val="800"/>
              </a:spcAft>
              <a:defRPr/>
            </a:pPr>
            <a:r>
              <a:rPr lang="en-US" sz="2400" dirty="0">
                <a:latin typeface="urw-din"/>
              </a:rPr>
              <a:t>7. At the end of the expression, </a:t>
            </a:r>
            <a:r>
              <a:rPr lang="en-US" sz="2400" b="1" dirty="0">
                <a:latin typeface="urw-din"/>
              </a:rPr>
              <a:t>pop and print all the operators of the stack</a:t>
            </a:r>
            <a:r>
              <a:rPr lang="en-US" sz="2400" dirty="0">
                <a:latin typeface="urw-din"/>
              </a:rPr>
              <a:t>.</a:t>
            </a:r>
          </a:p>
        </p:txBody>
      </p:sp>
      <p:sp>
        <p:nvSpPr>
          <p:cNvPr id="2" name="TextBox 1">
            <a:extLst>
              <a:ext uri="{FF2B5EF4-FFF2-40B4-BE49-F238E27FC236}">
                <a16:creationId xmlns:a16="http://schemas.microsoft.com/office/drawing/2014/main" id="{9F6C6D67-ACE0-F4C6-2BD9-EE39F34BB8C7}"/>
              </a:ext>
            </a:extLst>
          </p:cNvPr>
          <p:cNvSpPr txBox="1"/>
          <p:nvPr/>
        </p:nvSpPr>
        <p:spPr>
          <a:xfrm>
            <a:off x="0" y="17967"/>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Postfix Conversion:</a:t>
            </a:r>
          </a:p>
        </p:txBody>
      </p:sp>
    </p:spTree>
    <p:extLst>
      <p:ext uri="{BB962C8B-B14F-4D97-AF65-F5344CB8AC3E}">
        <p14:creationId xmlns:p14="http://schemas.microsoft.com/office/powerpoint/2010/main" val="399311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1768-4C00-DA65-5371-942FB3720DA3}"/>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lgn="ctr">
              <a:defRPr/>
            </a:pPr>
            <a:r>
              <a:rPr lang="en-US" sz="3200" b="1" dirty="0"/>
              <a:t>Stack- Operations</a:t>
            </a:r>
            <a:endParaRPr lang="en-US" sz="3200" dirty="0"/>
          </a:p>
        </p:txBody>
      </p:sp>
      <p:sp>
        <p:nvSpPr>
          <p:cNvPr id="12291" name="Content Placeholder 2">
            <a:extLst>
              <a:ext uri="{FF2B5EF4-FFF2-40B4-BE49-F238E27FC236}">
                <a16:creationId xmlns:a16="http://schemas.microsoft.com/office/drawing/2014/main" id="{9979A81D-572A-207E-5524-C6F60952706D}"/>
              </a:ext>
            </a:extLst>
          </p:cNvPr>
          <p:cNvSpPr>
            <a:spLocks noGrp="1"/>
          </p:cNvSpPr>
          <p:nvPr>
            <p:ph idx="1"/>
          </p:nvPr>
        </p:nvSpPr>
        <p:spPr>
          <a:xfrm>
            <a:off x="263352" y="700881"/>
            <a:ext cx="5638800" cy="5913437"/>
          </a:xfrm>
        </p:spPr>
        <p:txBody>
          <a:bodyPr/>
          <a:lstStyle/>
          <a:p>
            <a:pPr algn="just">
              <a:buFont typeface="Arial" panose="020B0604020202020204" pitchFamily="34" charset="0"/>
              <a:buNone/>
            </a:pPr>
            <a:r>
              <a:rPr lang="en-US" altLang="en-US" sz="2400" b="1" dirty="0">
                <a:solidFill>
                  <a:srgbClr val="C00000"/>
                </a:solidFill>
              </a:rPr>
              <a:t>Basic Operations:</a:t>
            </a:r>
          </a:p>
          <a:p>
            <a:pPr algn="just"/>
            <a:r>
              <a:rPr lang="en-IN" altLang="en-US" sz="2000" b="1" dirty="0">
                <a:solidFill>
                  <a:srgbClr val="FF0000"/>
                </a:solidFill>
              </a:rPr>
              <a:t>push()</a:t>
            </a:r>
            <a:r>
              <a:rPr lang="en-IN" altLang="en-US" sz="2000" b="1" dirty="0">
                <a:solidFill>
                  <a:srgbClr val="FF0000"/>
                </a:solidFill>
                <a:sym typeface="Wingdings" panose="05000000000000000000" pitchFamily="2" charset="2"/>
              </a:rPr>
              <a:t> </a:t>
            </a:r>
            <a:r>
              <a:rPr lang="en-IN" altLang="en-US" sz="2000" b="1" dirty="0">
                <a:sym typeface="Wingdings" panose="05000000000000000000" pitchFamily="2" charset="2"/>
              </a:rPr>
              <a:t>inserting an element into stack is called as push.</a:t>
            </a:r>
          </a:p>
          <a:p>
            <a:pPr algn="just"/>
            <a:r>
              <a:rPr lang="en-IN" altLang="en-US" sz="2000" b="1" dirty="0">
                <a:solidFill>
                  <a:srgbClr val="FF0000"/>
                </a:solidFill>
                <a:sym typeface="Wingdings" panose="05000000000000000000" pitchFamily="2" charset="2"/>
              </a:rPr>
              <a:t>pop() </a:t>
            </a:r>
            <a:r>
              <a:rPr lang="en-IN" altLang="en-US" sz="2000" b="1" dirty="0">
                <a:sym typeface="Wingdings" panose="05000000000000000000" pitchFamily="2" charset="2"/>
              </a:rPr>
              <a:t>deleting an element into stack is called as pop</a:t>
            </a:r>
            <a:endParaRPr lang="en-IN" altLang="en-US" sz="2000" b="1" dirty="0"/>
          </a:p>
          <a:p>
            <a:pPr algn="just"/>
            <a:endParaRPr lang="en-US" altLang="en-US" sz="2000" dirty="0"/>
          </a:p>
          <a:p>
            <a:pPr algn="just">
              <a:buFont typeface="Arial" panose="020B0604020202020204" pitchFamily="34" charset="0"/>
              <a:buNone/>
            </a:pPr>
            <a:r>
              <a:rPr lang="en-US" altLang="en-US" sz="2000" b="1" dirty="0"/>
              <a:t>Other operations:</a:t>
            </a:r>
          </a:p>
          <a:p>
            <a:pPr algn="just"/>
            <a:r>
              <a:rPr lang="en-US" altLang="en-US" sz="2000" b="1" dirty="0" err="1">
                <a:solidFill>
                  <a:srgbClr val="3333FF"/>
                </a:solidFill>
              </a:rPr>
              <a:t>isEmpty</a:t>
            </a:r>
            <a:r>
              <a:rPr lang="en-US" altLang="en-US" sz="2000" b="1" dirty="0">
                <a:solidFill>
                  <a:srgbClr val="3333FF"/>
                </a:solidFill>
              </a:rPr>
              <a:t>():</a:t>
            </a:r>
            <a:r>
              <a:rPr lang="en-US" altLang="en-US" sz="2000" dirty="0">
                <a:solidFill>
                  <a:srgbClr val="3333FF"/>
                </a:solidFill>
              </a:rPr>
              <a:t> </a:t>
            </a:r>
            <a:r>
              <a:rPr lang="en-US" altLang="en-US" sz="2000" dirty="0"/>
              <a:t>It determines whether the stack is empty or not.</a:t>
            </a:r>
          </a:p>
          <a:p>
            <a:pPr algn="just"/>
            <a:r>
              <a:rPr lang="en-US" altLang="en-US" sz="2000" b="1" dirty="0" err="1">
                <a:solidFill>
                  <a:srgbClr val="3333FF"/>
                </a:solidFill>
              </a:rPr>
              <a:t>isFull</a:t>
            </a:r>
            <a:r>
              <a:rPr lang="en-US" altLang="en-US" sz="2000" b="1" dirty="0">
                <a:solidFill>
                  <a:srgbClr val="3333FF"/>
                </a:solidFill>
              </a:rPr>
              <a:t>():</a:t>
            </a:r>
            <a:r>
              <a:rPr lang="en-US" altLang="en-US" sz="2000" dirty="0">
                <a:solidFill>
                  <a:srgbClr val="3333FF"/>
                </a:solidFill>
              </a:rPr>
              <a:t> </a:t>
            </a:r>
            <a:r>
              <a:rPr lang="en-US" altLang="en-US" sz="2000" dirty="0"/>
              <a:t>It determines whether the stack is full or not.'</a:t>
            </a:r>
          </a:p>
          <a:p>
            <a:pPr algn="just"/>
            <a:r>
              <a:rPr lang="en-US" altLang="en-US" sz="2000" b="1" dirty="0">
                <a:solidFill>
                  <a:srgbClr val="3333FF"/>
                </a:solidFill>
              </a:rPr>
              <a:t>peek():</a:t>
            </a:r>
            <a:r>
              <a:rPr lang="en-US" altLang="en-US" sz="2000" dirty="0">
                <a:solidFill>
                  <a:srgbClr val="3333FF"/>
                </a:solidFill>
              </a:rPr>
              <a:t> </a:t>
            </a:r>
            <a:r>
              <a:rPr lang="en-US" altLang="en-US" sz="2000" dirty="0"/>
              <a:t>It returns the element at the given position.</a:t>
            </a:r>
          </a:p>
          <a:p>
            <a:pPr algn="just"/>
            <a:r>
              <a:rPr lang="en-US" altLang="en-US" sz="2000" b="1" dirty="0">
                <a:solidFill>
                  <a:srgbClr val="3333FF"/>
                </a:solidFill>
              </a:rPr>
              <a:t>count():</a:t>
            </a:r>
            <a:r>
              <a:rPr lang="en-US" altLang="en-US" sz="2000" dirty="0">
                <a:solidFill>
                  <a:srgbClr val="3333FF"/>
                </a:solidFill>
              </a:rPr>
              <a:t> </a:t>
            </a:r>
            <a:r>
              <a:rPr lang="en-US" altLang="en-US" sz="2000" dirty="0"/>
              <a:t>It returns the total number of elements available in a stack.</a:t>
            </a:r>
          </a:p>
          <a:p>
            <a:pPr algn="just"/>
            <a:endParaRPr lang="en-US" altLang="en-US" sz="2000" dirty="0"/>
          </a:p>
        </p:txBody>
      </p:sp>
      <p:pic>
        <p:nvPicPr>
          <p:cNvPr id="12292" name="Picture 3" descr="COMPUTER INNOVATIONS: Stacks">
            <a:extLst>
              <a:ext uri="{FF2B5EF4-FFF2-40B4-BE49-F238E27FC236}">
                <a16:creationId xmlns:a16="http://schemas.microsoft.com/office/drawing/2014/main" id="{FE0B886B-1412-7322-3023-BEA2F6A9B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769" y="1143000"/>
            <a:ext cx="335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4">
            <a:extLst>
              <a:ext uri="{FF2B5EF4-FFF2-40B4-BE49-F238E27FC236}">
                <a16:creationId xmlns:a16="http://schemas.microsoft.com/office/drawing/2014/main" id="{7A8D3F79-5631-3ECF-1146-820B2751E691}"/>
              </a:ext>
            </a:extLst>
          </p:cNvPr>
          <p:cNvSpPr txBox="1">
            <a:spLocks noChangeArrowheads="1"/>
          </p:cNvSpPr>
          <p:nvPr/>
        </p:nvSpPr>
        <p:spPr bwMode="auto">
          <a:xfrm>
            <a:off x="8686800" y="52578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10</a:t>
            </a:r>
          </a:p>
        </p:txBody>
      </p:sp>
      <p:sp>
        <p:nvSpPr>
          <p:cNvPr id="12294" name="TextBox 6">
            <a:extLst>
              <a:ext uri="{FF2B5EF4-FFF2-40B4-BE49-F238E27FC236}">
                <a16:creationId xmlns:a16="http://schemas.microsoft.com/office/drawing/2014/main" id="{5DCC959D-8174-D994-61B2-2F421D6A3732}"/>
              </a:ext>
            </a:extLst>
          </p:cNvPr>
          <p:cNvSpPr txBox="1">
            <a:spLocks noChangeArrowheads="1"/>
          </p:cNvSpPr>
          <p:nvPr/>
        </p:nvSpPr>
        <p:spPr bwMode="auto">
          <a:xfrm>
            <a:off x="8686800" y="47244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20</a:t>
            </a:r>
          </a:p>
        </p:txBody>
      </p:sp>
      <p:sp>
        <p:nvSpPr>
          <p:cNvPr id="12295" name="TextBox 7">
            <a:extLst>
              <a:ext uri="{FF2B5EF4-FFF2-40B4-BE49-F238E27FC236}">
                <a16:creationId xmlns:a16="http://schemas.microsoft.com/office/drawing/2014/main" id="{176BA3D7-D5BA-5F7E-D149-17D6B752765D}"/>
              </a:ext>
            </a:extLst>
          </p:cNvPr>
          <p:cNvSpPr txBox="1">
            <a:spLocks noChangeArrowheads="1"/>
          </p:cNvSpPr>
          <p:nvPr/>
        </p:nvSpPr>
        <p:spPr bwMode="auto">
          <a:xfrm>
            <a:off x="8686800" y="41148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30</a:t>
            </a:r>
          </a:p>
        </p:txBody>
      </p:sp>
      <p:sp>
        <p:nvSpPr>
          <p:cNvPr id="12296" name="TextBox 8">
            <a:extLst>
              <a:ext uri="{FF2B5EF4-FFF2-40B4-BE49-F238E27FC236}">
                <a16:creationId xmlns:a16="http://schemas.microsoft.com/office/drawing/2014/main" id="{DE40E903-267C-641F-F7F3-99D6323A2EE3}"/>
              </a:ext>
            </a:extLst>
          </p:cNvPr>
          <p:cNvSpPr txBox="1">
            <a:spLocks noChangeArrowheads="1"/>
          </p:cNvSpPr>
          <p:nvPr/>
        </p:nvSpPr>
        <p:spPr bwMode="auto">
          <a:xfrm>
            <a:off x="8686800" y="3657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40</a:t>
            </a:r>
          </a:p>
        </p:txBody>
      </p:sp>
      <p:sp>
        <p:nvSpPr>
          <p:cNvPr id="12297" name="TextBox 9">
            <a:extLst>
              <a:ext uri="{FF2B5EF4-FFF2-40B4-BE49-F238E27FC236}">
                <a16:creationId xmlns:a16="http://schemas.microsoft.com/office/drawing/2014/main" id="{7B704E67-A4AE-016E-A019-AD3574C0E69D}"/>
              </a:ext>
            </a:extLst>
          </p:cNvPr>
          <p:cNvSpPr txBox="1">
            <a:spLocks noChangeArrowheads="1"/>
          </p:cNvSpPr>
          <p:nvPr/>
        </p:nvSpPr>
        <p:spPr bwMode="auto">
          <a:xfrm>
            <a:off x="8305800" y="5943600"/>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A stack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91344" y="836712"/>
            <a:ext cx="11737303" cy="5889021"/>
          </a:xfrm>
          <a:prstGeom prst="rect">
            <a:avLst/>
          </a:prstGeom>
        </p:spPr>
        <p:txBody>
          <a:bodyPr vert="horz" lIns="121920" tIns="60960" rIns="121920" bIns="60960" rtlCol="0">
            <a:normAutofit/>
          </a:bodyPr>
          <a:lstStyle/>
          <a:p>
            <a:pPr marL="152396" defTabSz="1219170">
              <a:lnSpc>
                <a:spcPct val="90000"/>
              </a:lnSpc>
              <a:spcAft>
                <a:spcPts val="800"/>
              </a:spcAft>
              <a:defRPr/>
            </a:pPr>
            <a:endParaRPr lang="en-US" sz="2400" dirty="0">
              <a:latin typeface="urw-din"/>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7967"/>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Convert infix expression to postfix notation: </a:t>
            </a:r>
            <a:r>
              <a:rPr lang="pt-BR" sz="2667" b="1" dirty="0">
                <a:solidFill>
                  <a:srgbClr val="C00000"/>
                </a:solidFill>
                <a:latin typeface="urw-din"/>
              </a:rPr>
              <a:t>A + B * C - D / E</a:t>
            </a:r>
            <a:endParaRPr lang="en-US" sz="2667" b="1" dirty="0">
              <a:solidFill>
                <a:srgbClr val="C00000"/>
              </a:solidFill>
              <a:latin typeface="urw-din"/>
            </a:endParaRPr>
          </a:p>
        </p:txBody>
      </p:sp>
      <p:sp>
        <p:nvSpPr>
          <p:cNvPr id="4" name="TextBox 3">
            <a:extLst>
              <a:ext uri="{FF2B5EF4-FFF2-40B4-BE49-F238E27FC236}">
                <a16:creationId xmlns:a16="http://schemas.microsoft.com/office/drawing/2014/main" id="{00747F4C-1056-165E-11EC-DC2720773639}"/>
              </a:ext>
            </a:extLst>
          </p:cNvPr>
          <p:cNvSpPr txBox="1"/>
          <p:nvPr/>
        </p:nvSpPr>
        <p:spPr>
          <a:xfrm>
            <a:off x="-1" y="711301"/>
            <a:ext cx="12191999" cy="3416320"/>
          </a:xfrm>
          <a:prstGeom prst="rect">
            <a:avLst/>
          </a:prstGeom>
          <a:noFill/>
        </p:spPr>
        <p:txBody>
          <a:bodyPr wrap="square">
            <a:spAutoFit/>
          </a:bodyPr>
          <a:lstStyle/>
          <a:p>
            <a:pPr marL="342900" indent="-342900" algn="l">
              <a:buFont typeface="Wingdings" panose="05000000000000000000" pitchFamily="2" charset="2"/>
              <a:buChar char="§"/>
            </a:pPr>
            <a:r>
              <a:rPr lang="en-US" sz="2400" b="1" i="0" dirty="0">
                <a:solidFill>
                  <a:srgbClr val="374151"/>
                </a:solidFill>
                <a:effectLst/>
                <a:latin typeface="Söhne"/>
              </a:rPr>
              <a:t>Step 1:</a:t>
            </a:r>
            <a:r>
              <a:rPr lang="en-US" sz="2400" b="0" i="0" dirty="0">
                <a:solidFill>
                  <a:srgbClr val="374151"/>
                </a:solidFill>
                <a:effectLst/>
                <a:latin typeface="Söhne"/>
              </a:rPr>
              <a:t> Create an </a:t>
            </a:r>
            <a:r>
              <a:rPr lang="en-US" sz="2400" b="0" i="0" dirty="0">
                <a:solidFill>
                  <a:srgbClr val="FF0000"/>
                </a:solidFill>
                <a:effectLst/>
                <a:latin typeface="Söhne"/>
              </a:rPr>
              <a:t>empty stack </a:t>
            </a:r>
            <a:r>
              <a:rPr lang="en-US" sz="2400" b="0" i="0" dirty="0">
                <a:solidFill>
                  <a:srgbClr val="374151"/>
                </a:solidFill>
                <a:effectLst/>
                <a:latin typeface="Söhne"/>
              </a:rPr>
              <a:t>to hold operators temporarily.</a:t>
            </a:r>
          </a:p>
          <a:p>
            <a:pPr marL="342900" indent="-342900" algn="l">
              <a:buFont typeface="Wingdings" panose="05000000000000000000" pitchFamily="2" charset="2"/>
              <a:buChar char="§"/>
            </a:pPr>
            <a:r>
              <a:rPr lang="en-US" sz="2400" b="1" i="0" dirty="0">
                <a:solidFill>
                  <a:srgbClr val="374151"/>
                </a:solidFill>
                <a:effectLst/>
                <a:latin typeface="Söhne"/>
              </a:rPr>
              <a:t>Step 2:</a:t>
            </a:r>
            <a:r>
              <a:rPr lang="en-US" sz="2400" b="0" i="0" dirty="0">
                <a:solidFill>
                  <a:srgbClr val="374151"/>
                </a:solidFill>
                <a:effectLst/>
                <a:latin typeface="Söhne"/>
              </a:rPr>
              <a:t> Process each element in the </a:t>
            </a:r>
            <a:r>
              <a:rPr lang="en-US" sz="2400" b="0" i="0" dirty="0">
                <a:solidFill>
                  <a:srgbClr val="FF0000"/>
                </a:solidFill>
                <a:effectLst/>
                <a:latin typeface="Söhne"/>
              </a:rPr>
              <a:t>infix expression from left to right.</a:t>
            </a:r>
          </a:p>
          <a:p>
            <a:pPr marL="342900" indent="-342900" algn="l">
              <a:buFont typeface="Wingdings" panose="05000000000000000000" pitchFamily="2" charset="2"/>
              <a:buChar char="§"/>
            </a:pPr>
            <a:r>
              <a:rPr lang="en-US" sz="2400" b="1" i="0" dirty="0">
                <a:solidFill>
                  <a:srgbClr val="374151"/>
                </a:solidFill>
                <a:effectLst/>
                <a:latin typeface="Söhne"/>
              </a:rPr>
              <a:t>Step 3:</a:t>
            </a:r>
            <a:r>
              <a:rPr lang="en-US" sz="2400" b="0" i="0" dirty="0">
                <a:solidFill>
                  <a:srgbClr val="374151"/>
                </a:solidFill>
                <a:effectLst/>
                <a:latin typeface="Söhne"/>
              </a:rPr>
              <a:t> For each element (operand or operator):</a:t>
            </a:r>
          </a:p>
          <a:p>
            <a:pPr marL="800100" lvl="1" indent="-342900">
              <a:buFont typeface="Wingdings" panose="05000000000000000000" pitchFamily="2" charset="2"/>
              <a:buChar char="§"/>
            </a:pPr>
            <a:r>
              <a:rPr lang="en-US" sz="2400" b="0" i="0" dirty="0">
                <a:solidFill>
                  <a:srgbClr val="374151"/>
                </a:solidFill>
                <a:effectLst/>
                <a:latin typeface="Söhne"/>
              </a:rPr>
              <a:t>If it's an operand (letter), add it to the output.</a:t>
            </a:r>
          </a:p>
          <a:p>
            <a:pPr marL="800100" lvl="1" indent="-342900">
              <a:buFont typeface="Wingdings" panose="05000000000000000000" pitchFamily="2" charset="2"/>
              <a:buChar char="§"/>
            </a:pPr>
            <a:r>
              <a:rPr lang="en-US" sz="2400" b="0" i="0" dirty="0">
                <a:solidFill>
                  <a:srgbClr val="374151"/>
                </a:solidFill>
                <a:effectLst/>
                <a:latin typeface="Söhne"/>
              </a:rPr>
              <a:t>If it's an operator, pop operators from the stack and add them to the output until you encounter an operator with lower precedence or equal precedence and left associativity, or until the stack is empty. Then push the current operator onto the stack.</a:t>
            </a:r>
          </a:p>
          <a:p>
            <a:pPr marL="342900" indent="-342900" algn="l">
              <a:buFont typeface="Wingdings" panose="05000000000000000000" pitchFamily="2" charset="2"/>
              <a:buChar char="§"/>
            </a:pPr>
            <a:r>
              <a:rPr lang="en-US" sz="2400" b="1" i="0" dirty="0">
                <a:solidFill>
                  <a:srgbClr val="374151"/>
                </a:solidFill>
                <a:effectLst/>
                <a:latin typeface="Söhne"/>
              </a:rPr>
              <a:t>Step 4:</a:t>
            </a:r>
            <a:r>
              <a:rPr lang="en-US" sz="2400" b="0" i="0" dirty="0">
                <a:solidFill>
                  <a:srgbClr val="374151"/>
                </a:solidFill>
                <a:effectLst/>
                <a:latin typeface="Söhne"/>
              </a:rPr>
              <a:t> After processing all elements in the expression, pop any remaining operators from the stack and add them to the output.</a:t>
            </a:r>
          </a:p>
        </p:txBody>
      </p:sp>
    </p:spTree>
    <p:extLst>
      <p:ext uri="{BB962C8B-B14F-4D97-AF65-F5344CB8AC3E}">
        <p14:creationId xmlns:p14="http://schemas.microsoft.com/office/powerpoint/2010/main" val="269437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91344" y="836712"/>
            <a:ext cx="11737303" cy="5889021"/>
          </a:xfrm>
          <a:prstGeom prst="rect">
            <a:avLst/>
          </a:prstGeom>
        </p:spPr>
        <p:txBody>
          <a:bodyPr vert="horz" lIns="121920" tIns="60960" rIns="121920" bIns="60960" rtlCol="0">
            <a:normAutofit/>
          </a:bodyPr>
          <a:lstStyle/>
          <a:p>
            <a:pPr marL="152396" defTabSz="1219170">
              <a:lnSpc>
                <a:spcPct val="90000"/>
              </a:lnSpc>
              <a:spcAft>
                <a:spcPts val="800"/>
              </a:spcAft>
              <a:defRPr/>
            </a:pPr>
            <a:endParaRPr lang="en-US" sz="2400" dirty="0">
              <a:latin typeface="urw-din"/>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7967"/>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Convert infix expression to postfix notation: </a:t>
            </a:r>
            <a:r>
              <a:rPr lang="pt-BR" sz="2667" b="1" dirty="0">
                <a:solidFill>
                  <a:srgbClr val="C00000"/>
                </a:solidFill>
                <a:latin typeface="urw-din"/>
              </a:rPr>
              <a:t>A + B * C - D / E</a:t>
            </a:r>
            <a:endParaRPr lang="en-US" sz="2667" b="1" dirty="0">
              <a:solidFill>
                <a:srgbClr val="C00000"/>
              </a:solidFill>
              <a:latin typeface="urw-din"/>
            </a:endParaRPr>
          </a:p>
        </p:txBody>
      </p:sp>
      <p:sp>
        <p:nvSpPr>
          <p:cNvPr id="8" name="Rectangle 2">
            <a:extLst>
              <a:ext uri="{FF2B5EF4-FFF2-40B4-BE49-F238E27FC236}">
                <a16:creationId xmlns:a16="http://schemas.microsoft.com/office/drawing/2014/main" id="{8D3EA636-A4B8-B010-B3A7-F4D7DAEBFEA9}"/>
              </a:ext>
            </a:extLst>
          </p:cNvPr>
          <p:cNvSpPr>
            <a:spLocks noChangeArrowheads="1"/>
          </p:cNvSpPr>
          <p:nvPr/>
        </p:nvSpPr>
        <p:spPr bwMode="auto">
          <a:xfrm>
            <a:off x="1369153" y="6123393"/>
            <a:ext cx="100883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151"/>
                </a:solidFill>
                <a:effectLst/>
                <a:latin typeface="Söhne"/>
              </a:rPr>
              <a:t>The final postfix expression is "A B C*+ D E /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648C1DF9-C30A-F6F3-DC1A-0B5379DC74A1}"/>
              </a:ext>
            </a:extLst>
          </p:cNvPr>
          <p:cNvGraphicFramePr>
            <a:graphicFrameLocks noGrp="1"/>
          </p:cNvGraphicFramePr>
          <p:nvPr>
            <p:extLst>
              <p:ext uri="{D42A27DB-BD31-4B8C-83A1-F6EECF244321}">
                <p14:modId xmlns:p14="http://schemas.microsoft.com/office/powerpoint/2010/main" val="4223511249"/>
              </p:ext>
            </p:extLst>
          </p:nvPr>
        </p:nvGraphicFramePr>
        <p:xfrm>
          <a:off x="383527" y="836712"/>
          <a:ext cx="10699441" cy="5105342"/>
        </p:xfrm>
        <a:graphic>
          <a:graphicData uri="http://schemas.openxmlformats.org/drawingml/2006/table">
            <a:tbl>
              <a:tblPr/>
              <a:tblGrid>
                <a:gridCol w="2284858">
                  <a:extLst>
                    <a:ext uri="{9D8B030D-6E8A-4147-A177-3AD203B41FA5}">
                      <a16:colId xmlns:a16="http://schemas.microsoft.com/office/drawing/2014/main" val="3556053417"/>
                    </a:ext>
                  </a:extLst>
                </a:gridCol>
                <a:gridCol w="1374805">
                  <a:extLst>
                    <a:ext uri="{9D8B030D-6E8A-4147-A177-3AD203B41FA5}">
                      <a16:colId xmlns:a16="http://schemas.microsoft.com/office/drawing/2014/main" val="1256380154"/>
                    </a:ext>
                  </a:extLst>
                </a:gridCol>
                <a:gridCol w="2247441">
                  <a:extLst>
                    <a:ext uri="{9D8B030D-6E8A-4147-A177-3AD203B41FA5}">
                      <a16:colId xmlns:a16="http://schemas.microsoft.com/office/drawing/2014/main" val="1280236733"/>
                    </a:ext>
                  </a:extLst>
                </a:gridCol>
                <a:gridCol w="4792337">
                  <a:extLst>
                    <a:ext uri="{9D8B030D-6E8A-4147-A177-3AD203B41FA5}">
                      <a16:colId xmlns:a16="http://schemas.microsoft.com/office/drawing/2014/main" val="1753846660"/>
                    </a:ext>
                  </a:extLst>
                </a:gridCol>
              </a:tblGrid>
              <a:tr h="491280">
                <a:tc>
                  <a:txBody>
                    <a:bodyPr/>
                    <a:lstStyle/>
                    <a:p>
                      <a:pPr fontAlgn="b"/>
                      <a:r>
                        <a:rPr lang="en-US" sz="2000" b="1" dirty="0">
                          <a:effectLst/>
                        </a:rPr>
                        <a:t>Current Symbol</a:t>
                      </a:r>
                    </a:p>
                  </a:txBody>
                  <a:tcPr marL="70183" marR="70183" marT="35091" marB="350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2000" b="1">
                          <a:effectLst/>
                        </a:rPr>
                        <a:t>Stack</a:t>
                      </a:r>
                    </a:p>
                  </a:txBody>
                  <a:tcPr marL="70183" marR="70183" marT="35091" marB="350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2000" b="1">
                          <a:effectLst/>
                        </a:rPr>
                        <a:t>Output</a:t>
                      </a:r>
                    </a:p>
                  </a:txBody>
                  <a:tcPr marL="70183" marR="70183" marT="35091" marB="350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2000" b="1">
                          <a:effectLst/>
                        </a:rPr>
                        <a:t>Action</a:t>
                      </a:r>
                    </a:p>
                  </a:txBody>
                  <a:tcPr marL="70183" marR="70183" marT="35091" marB="350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94229444"/>
                  </a:ext>
                </a:extLst>
              </a:tr>
              <a:tr h="280731">
                <a:tc>
                  <a:txBody>
                    <a:bodyPr/>
                    <a:lstStyle/>
                    <a:p>
                      <a:pPr algn="ctr" fontAlgn="base"/>
                      <a:r>
                        <a:rPr lang="en-US" sz="2000">
                          <a:solidFill>
                            <a:srgbClr val="FF0000"/>
                          </a:solidFill>
                          <a:effectLst/>
                        </a:rPr>
                        <a:t>A</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Output A</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50569690"/>
                  </a:ext>
                </a:extLst>
              </a:tr>
              <a:tr h="280731">
                <a:tc>
                  <a:txBody>
                    <a:bodyPr/>
                    <a:lstStyle/>
                    <a:p>
                      <a:pPr algn="ctr" fontAlgn="base"/>
                      <a:r>
                        <a:rPr lang="en-US" sz="2000">
                          <a:solidFill>
                            <a:srgbClr val="FF0000"/>
                          </a:solidFill>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Push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44795951"/>
                  </a:ext>
                </a:extLst>
              </a:tr>
              <a:tr h="280731">
                <a:tc>
                  <a:txBody>
                    <a:bodyPr/>
                    <a:lstStyle/>
                    <a:p>
                      <a:pPr algn="ctr" fontAlgn="base"/>
                      <a:r>
                        <a:rPr lang="en-US" sz="2000">
                          <a:solidFill>
                            <a:srgbClr val="FF0000"/>
                          </a:solidFill>
                          <a:effectLst/>
                        </a:rPr>
                        <a:t>B</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Output B</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17006933"/>
                  </a:ext>
                </a:extLst>
              </a:tr>
              <a:tr h="280731">
                <a:tc>
                  <a:txBody>
                    <a:bodyPr/>
                    <a:lstStyle/>
                    <a:p>
                      <a:pPr algn="ctr" fontAlgn="base"/>
                      <a:r>
                        <a:rPr lang="en-US" sz="2000">
                          <a:solidFill>
                            <a:srgbClr val="FF0000"/>
                          </a:solidFill>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 B</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Push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84389268"/>
                  </a:ext>
                </a:extLst>
              </a:tr>
              <a:tr h="280731">
                <a:tc>
                  <a:txBody>
                    <a:bodyPr/>
                    <a:lstStyle/>
                    <a:p>
                      <a:pPr algn="ctr" fontAlgn="base"/>
                      <a:r>
                        <a:rPr lang="en-US" sz="2000">
                          <a:solidFill>
                            <a:srgbClr val="FF0000"/>
                          </a:solidFill>
                          <a:effectLst/>
                        </a:rPr>
                        <a:t>C</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 B</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Output C</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17245368"/>
                  </a:ext>
                </a:extLst>
              </a:tr>
              <a:tr h="701829">
                <a:tc>
                  <a:txBody>
                    <a:bodyPr/>
                    <a:lstStyle/>
                    <a:p>
                      <a:pPr algn="ctr" fontAlgn="base"/>
                      <a:r>
                        <a:rPr lang="en-US" sz="2000">
                          <a:solidFill>
                            <a:srgbClr val="FF0000"/>
                          </a:solidFill>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A B C*</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Pop *    Output * Push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39483537"/>
                  </a:ext>
                </a:extLst>
              </a:tr>
              <a:tr h="280731">
                <a:tc>
                  <a:txBody>
                    <a:bodyPr/>
                    <a:lstStyle/>
                    <a:p>
                      <a:pPr algn="ctr" fontAlgn="base"/>
                      <a:r>
                        <a:rPr lang="en-US" sz="2000">
                          <a:solidFill>
                            <a:srgbClr val="FF0000"/>
                          </a:solidFill>
                          <a:effectLst/>
                        </a:rPr>
                        <a:t>D</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 B C*+</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Output D</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54930081"/>
                  </a:ext>
                </a:extLst>
              </a:tr>
              <a:tr h="280731">
                <a:tc>
                  <a:txBody>
                    <a:bodyPr/>
                    <a:lstStyle/>
                    <a:p>
                      <a:pPr algn="ctr" fontAlgn="base"/>
                      <a:r>
                        <a:rPr lang="en-US" sz="2000">
                          <a:solidFill>
                            <a:srgbClr val="FF0000"/>
                          </a:solidFill>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 B C*+ D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Push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74245568"/>
                  </a:ext>
                </a:extLst>
              </a:tr>
              <a:tr h="280731">
                <a:tc>
                  <a:txBody>
                    <a:bodyPr/>
                    <a:lstStyle/>
                    <a:p>
                      <a:pPr algn="ctr" fontAlgn="base"/>
                      <a:r>
                        <a:rPr lang="en-US" sz="2000">
                          <a:solidFill>
                            <a:srgbClr val="FF0000"/>
                          </a:solidFill>
                          <a:effectLst/>
                        </a:rPr>
                        <a:t>E</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pt-BR" sz="2000">
                          <a:effectLst/>
                        </a:rPr>
                        <a:t>A B C*+ D - E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Output E</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45073232"/>
                  </a:ext>
                </a:extLst>
              </a:tr>
              <a:tr h="912377">
                <a:tc>
                  <a:txBody>
                    <a:bodyPr/>
                    <a:lstStyle/>
                    <a:p>
                      <a:pPr algn="ctr" fontAlgn="base"/>
                      <a:r>
                        <a:rPr lang="en-US" sz="2000" dirty="0">
                          <a:solidFill>
                            <a:srgbClr val="FF0000"/>
                          </a:solidFill>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pt-BR" sz="2000">
                          <a:effectLst/>
                        </a:rPr>
                        <a:t>A B C*+ D E /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Pop /  Output /  Pop - Output -</a:t>
                      </a:r>
                    </a:p>
                  </a:txBody>
                  <a:tcPr marL="70183" marR="70183" marT="35091" marB="350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32525363"/>
                  </a:ext>
                </a:extLst>
              </a:tr>
            </a:tbl>
          </a:graphicData>
        </a:graphic>
      </p:graphicFrame>
    </p:spTree>
    <p:extLst>
      <p:ext uri="{BB962C8B-B14F-4D97-AF65-F5344CB8AC3E}">
        <p14:creationId xmlns:p14="http://schemas.microsoft.com/office/powerpoint/2010/main" val="1283220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9F6C6D67-ACE0-F4C6-2BD9-EE39F34BB8C7}"/>
              </a:ext>
            </a:extLst>
          </p:cNvPr>
          <p:cNvSpPr txBox="1"/>
          <p:nvPr/>
        </p:nvSpPr>
        <p:spPr>
          <a:xfrm>
            <a:off x="841246" y="673770"/>
            <a:ext cx="3644489" cy="2414488"/>
          </a:xfrm>
          <a:prstGeom prst="rect">
            <a:avLst/>
          </a:prstGeom>
        </p:spPr>
        <p:txBody>
          <a:bodyPr vert="horz" lIns="91440" tIns="45720" rIns="91440" bIns="45720" rtlCol="0" anchor="t">
            <a:normAutofit/>
          </a:bodyPr>
          <a:lstStyle/>
          <a:p>
            <a:pPr marL="152396">
              <a:lnSpc>
                <a:spcPct val="90000"/>
              </a:lnSpc>
              <a:spcBef>
                <a:spcPct val="0"/>
              </a:spcBef>
              <a:spcAft>
                <a:spcPts val="800"/>
              </a:spcAft>
              <a:defRPr/>
            </a:pPr>
            <a:r>
              <a:rPr lang="en-US" sz="3400" b="1" kern="1200" dirty="0">
                <a:solidFill>
                  <a:srgbClr val="FFFFFF"/>
                </a:solidFill>
                <a:latin typeface="+mj-lt"/>
                <a:ea typeface="+mj-ea"/>
                <a:cs typeface="+mj-cs"/>
              </a:rPr>
              <a:t>Convert infix expression to postfix notation: </a:t>
            </a:r>
          </a:p>
          <a:p>
            <a:pPr marL="152396">
              <a:lnSpc>
                <a:spcPct val="90000"/>
              </a:lnSpc>
              <a:spcBef>
                <a:spcPct val="0"/>
              </a:spcBef>
              <a:spcAft>
                <a:spcPts val="800"/>
              </a:spcAft>
              <a:defRPr/>
            </a:pPr>
            <a:r>
              <a:rPr lang="en-US" sz="3400" b="1" kern="1200" dirty="0">
                <a:solidFill>
                  <a:srgbClr val="FFFFFF"/>
                </a:solidFill>
                <a:latin typeface="+mj-lt"/>
                <a:ea typeface="+mj-ea"/>
                <a:cs typeface="+mj-cs"/>
              </a:rPr>
              <a:t>( A + B ) * ( C - D )</a:t>
            </a:r>
          </a:p>
        </p:txBody>
      </p:sp>
      <p:sp>
        <p:nvSpPr>
          <p:cNvPr id="4" name="TextBox 3">
            <a:extLst>
              <a:ext uri="{FF2B5EF4-FFF2-40B4-BE49-F238E27FC236}">
                <a16:creationId xmlns:a16="http://schemas.microsoft.com/office/drawing/2014/main" id="{00747F4C-1056-165E-11EC-DC2720773639}"/>
              </a:ext>
            </a:extLst>
          </p:cNvPr>
          <p:cNvSpPr txBox="1"/>
          <p:nvPr/>
        </p:nvSpPr>
        <p:spPr>
          <a:xfrm>
            <a:off x="5891514" y="726641"/>
            <a:ext cx="6228477" cy="5294647"/>
          </a:xfrm>
          <a:prstGeom prst="rect">
            <a:avLst/>
          </a:prstGeom>
        </p:spPr>
        <p:txBody>
          <a:bodyPr vert="horz" lIns="91440" tIns="45720" rIns="91440" bIns="45720" rtlCol="0">
            <a:normAutofit/>
          </a:bodyPr>
          <a:lstStyle/>
          <a:p>
            <a:pPr>
              <a:lnSpc>
                <a:spcPct val="90000"/>
              </a:lnSpc>
              <a:spcAft>
                <a:spcPts val="600"/>
              </a:spcAft>
            </a:pPr>
            <a:r>
              <a:rPr lang="en-US" sz="2000" b="1" i="0" dirty="0">
                <a:effectLst/>
              </a:rPr>
              <a:t>LOGIC:</a:t>
            </a:r>
          </a:p>
          <a:p>
            <a:pPr indent="-228600">
              <a:lnSpc>
                <a:spcPct val="90000"/>
              </a:lnSpc>
              <a:spcAft>
                <a:spcPts val="600"/>
              </a:spcAft>
              <a:buFont typeface="Arial" panose="020B0604020202020204" pitchFamily="34" charset="0"/>
              <a:buChar char="•"/>
            </a:pPr>
            <a:r>
              <a:rPr lang="en-US" sz="2000" b="1" i="0" dirty="0">
                <a:effectLst/>
              </a:rPr>
              <a:t>Step 1:</a:t>
            </a:r>
            <a:r>
              <a:rPr lang="en-US" sz="2000" b="0" i="0" dirty="0">
                <a:effectLst/>
              </a:rPr>
              <a:t> Create an empty stack to hold operators temporarily.</a:t>
            </a:r>
          </a:p>
          <a:p>
            <a:pPr indent="-228600">
              <a:lnSpc>
                <a:spcPct val="90000"/>
              </a:lnSpc>
              <a:spcAft>
                <a:spcPts val="600"/>
              </a:spcAft>
              <a:buFont typeface="Arial" panose="020B0604020202020204" pitchFamily="34" charset="0"/>
              <a:buChar char="•"/>
            </a:pPr>
            <a:r>
              <a:rPr lang="en-US" sz="2000" b="1" i="0" dirty="0">
                <a:effectLst/>
              </a:rPr>
              <a:t>Step 2:</a:t>
            </a:r>
            <a:r>
              <a:rPr lang="en-US" sz="2000" b="0" i="0" dirty="0">
                <a:effectLst/>
              </a:rPr>
              <a:t> Process each element in the infix expression from left to right.</a:t>
            </a:r>
          </a:p>
          <a:p>
            <a:pPr indent="-228600">
              <a:lnSpc>
                <a:spcPct val="90000"/>
              </a:lnSpc>
              <a:spcAft>
                <a:spcPts val="600"/>
              </a:spcAft>
              <a:buFont typeface="Arial" panose="020B0604020202020204" pitchFamily="34" charset="0"/>
              <a:buChar char="•"/>
            </a:pPr>
            <a:r>
              <a:rPr lang="en-US" sz="2000" b="1" i="0" dirty="0">
                <a:effectLst/>
              </a:rPr>
              <a:t>Step 3:</a:t>
            </a:r>
            <a:r>
              <a:rPr lang="en-US" sz="2000" b="0" i="0" dirty="0">
                <a:effectLst/>
              </a:rPr>
              <a:t> For each element (operand, operator, or parenthesis):</a:t>
            </a:r>
          </a:p>
          <a:p>
            <a:pPr indent="-228600">
              <a:lnSpc>
                <a:spcPct val="90000"/>
              </a:lnSpc>
              <a:spcAft>
                <a:spcPts val="600"/>
              </a:spcAft>
              <a:buFont typeface="Arial" panose="020B0604020202020204" pitchFamily="34" charset="0"/>
              <a:buChar char="•"/>
            </a:pPr>
            <a:r>
              <a:rPr lang="en-US" sz="2000" b="0" i="0" dirty="0">
                <a:effectLst/>
              </a:rPr>
              <a:t>If it's an operand (letter), add it to the output.</a:t>
            </a:r>
          </a:p>
          <a:p>
            <a:pPr indent="-228600">
              <a:lnSpc>
                <a:spcPct val="90000"/>
              </a:lnSpc>
              <a:spcAft>
                <a:spcPts val="600"/>
              </a:spcAft>
              <a:buFont typeface="Arial" panose="020B0604020202020204" pitchFamily="34" charset="0"/>
              <a:buChar char="•"/>
            </a:pPr>
            <a:r>
              <a:rPr lang="en-US" sz="2000" b="0" i="0" dirty="0">
                <a:effectLst/>
              </a:rPr>
              <a:t>If it's an open parenthesis '(', push it onto the stack.</a:t>
            </a:r>
          </a:p>
          <a:p>
            <a:pPr indent="-228600">
              <a:lnSpc>
                <a:spcPct val="90000"/>
              </a:lnSpc>
              <a:spcAft>
                <a:spcPts val="600"/>
              </a:spcAft>
              <a:buFont typeface="Arial" panose="020B0604020202020204" pitchFamily="34" charset="0"/>
              <a:buChar char="•"/>
            </a:pPr>
            <a:r>
              <a:rPr lang="en-US" sz="2000" b="0" i="0" dirty="0">
                <a:effectLst/>
              </a:rPr>
              <a:t>If it's a closing parenthesis ')', pop operators from the stack and add them to the output until an open parenthesis '(' is encountered. Pop and discard the open parenthesis from the stack.</a:t>
            </a:r>
          </a:p>
          <a:p>
            <a:pPr indent="-228600">
              <a:lnSpc>
                <a:spcPct val="90000"/>
              </a:lnSpc>
              <a:spcAft>
                <a:spcPts val="600"/>
              </a:spcAft>
              <a:buFont typeface="Arial" panose="020B0604020202020204" pitchFamily="34" charset="0"/>
              <a:buChar char="•"/>
            </a:pPr>
            <a:r>
              <a:rPr lang="en-US" sz="2000" b="1" i="0" dirty="0">
                <a:effectLst/>
              </a:rPr>
              <a:t>Step 4:</a:t>
            </a:r>
            <a:r>
              <a:rPr lang="en-US" sz="2000" b="0" i="0" dirty="0">
                <a:effectLst/>
              </a:rPr>
              <a:t> After processing all elements in the expression, pop any remaining operators from the stack and add them to the output.</a:t>
            </a:r>
          </a:p>
        </p:txBody>
      </p:sp>
      <p:sp>
        <p:nvSpPr>
          <p:cNvPr id="11" name="TextBox 10">
            <a:extLst>
              <a:ext uri="{FF2B5EF4-FFF2-40B4-BE49-F238E27FC236}">
                <a16:creationId xmlns:a16="http://schemas.microsoft.com/office/drawing/2014/main" id="{2C1885AD-6542-42C2-F6D3-4B7C504A19AA}"/>
              </a:ext>
            </a:extLst>
          </p:cNvPr>
          <p:cNvSpPr txBox="1"/>
          <p:nvPr/>
        </p:nvSpPr>
        <p:spPr>
          <a:xfrm>
            <a:off x="191344" y="836712"/>
            <a:ext cx="11737303" cy="5889021"/>
          </a:xfrm>
          <a:prstGeom prst="rect">
            <a:avLst/>
          </a:prstGeom>
        </p:spPr>
        <p:txBody>
          <a:bodyPr vert="horz" lIns="121920" tIns="60960" rIns="121920" bIns="60960" rtlCol="0">
            <a:normAutofit/>
          </a:bodyPr>
          <a:lstStyle/>
          <a:p>
            <a:pPr marL="152396" defTabSz="1219170">
              <a:lnSpc>
                <a:spcPct val="90000"/>
              </a:lnSpc>
              <a:spcAft>
                <a:spcPts val="800"/>
              </a:spcAft>
              <a:defRPr/>
            </a:pPr>
            <a:endParaRPr lang="en-US" sz="2400" dirty="0">
              <a:latin typeface="urw-din"/>
            </a:endParaRPr>
          </a:p>
        </p:txBody>
      </p:sp>
    </p:spTree>
    <p:extLst>
      <p:ext uri="{BB962C8B-B14F-4D97-AF65-F5344CB8AC3E}">
        <p14:creationId xmlns:p14="http://schemas.microsoft.com/office/powerpoint/2010/main" val="1619692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6C6D67-ACE0-F4C6-2BD9-EE39F34BB8C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152396" indent="-228600">
              <a:lnSpc>
                <a:spcPct val="90000"/>
              </a:lnSpc>
              <a:spcBef>
                <a:spcPct val="0"/>
              </a:spcBef>
              <a:spcAft>
                <a:spcPts val="800"/>
              </a:spcAft>
              <a:buFont typeface="Arial" panose="020B0604020202020204" pitchFamily="34" charset="0"/>
              <a:buChar char="•"/>
              <a:defRPr/>
            </a:pPr>
            <a:r>
              <a:rPr lang="en-US" sz="2200" b="1" dirty="0"/>
              <a:t>( A + B ) * ( C - D )</a:t>
            </a:r>
          </a:p>
        </p:txBody>
      </p:sp>
      <p:sp>
        <p:nvSpPr>
          <p:cNvPr id="11" name="TextBox 10">
            <a:extLst>
              <a:ext uri="{FF2B5EF4-FFF2-40B4-BE49-F238E27FC236}">
                <a16:creationId xmlns:a16="http://schemas.microsoft.com/office/drawing/2014/main" id="{2C1885AD-6542-42C2-F6D3-4B7C504A19AA}"/>
              </a:ext>
            </a:extLst>
          </p:cNvPr>
          <p:cNvSpPr txBox="1"/>
          <p:nvPr/>
        </p:nvSpPr>
        <p:spPr>
          <a:xfrm>
            <a:off x="191344" y="836712"/>
            <a:ext cx="11737303" cy="5889021"/>
          </a:xfrm>
          <a:prstGeom prst="rect">
            <a:avLst/>
          </a:prstGeom>
        </p:spPr>
        <p:txBody>
          <a:bodyPr vert="horz" lIns="121920" tIns="60960" rIns="121920" bIns="60960" rtlCol="0">
            <a:normAutofit/>
          </a:bodyPr>
          <a:lstStyle/>
          <a:p>
            <a:pPr marL="152396" defTabSz="1219170">
              <a:lnSpc>
                <a:spcPct val="90000"/>
              </a:lnSpc>
              <a:spcAft>
                <a:spcPts val="800"/>
              </a:spcAft>
              <a:defRPr/>
            </a:pPr>
            <a:endParaRPr lang="en-US" sz="2400" dirty="0">
              <a:latin typeface="urw-din"/>
            </a:endParaRPr>
          </a:p>
        </p:txBody>
      </p:sp>
      <p:graphicFrame>
        <p:nvGraphicFramePr>
          <p:cNvPr id="3" name="Table 2">
            <a:extLst>
              <a:ext uri="{FF2B5EF4-FFF2-40B4-BE49-F238E27FC236}">
                <a16:creationId xmlns:a16="http://schemas.microsoft.com/office/drawing/2014/main" id="{C4CFEA7F-6C4E-1275-6167-71C21B2F325E}"/>
              </a:ext>
            </a:extLst>
          </p:cNvPr>
          <p:cNvGraphicFramePr>
            <a:graphicFrameLocks noGrp="1"/>
          </p:cNvGraphicFramePr>
          <p:nvPr>
            <p:extLst>
              <p:ext uri="{D42A27DB-BD31-4B8C-83A1-F6EECF244321}">
                <p14:modId xmlns:p14="http://schemas.microsoft.com/office/powerpoint/2010/main" val="2496960836"/>
              </p:ext>
            </p:extLst>
          </p:nvPr>
        </p:nvGraphicFramePr>
        <p:xfrm>
          <a:off x="721193" y="2290936"/>
          <a:ext cx="10737422" cy="3995342"/>
        </p:xfrm>
        <a:graphic>
          <a:graphicData uri="http://schemas.openxmlformats.org/drawingml/2006/table">
            <a:tbl>
              <a:tblPr firstRow="1" bandRow="1">
                <a:tableStyleId>{8799B23B-EC83-4686-B30A-512413B5E67A}</a:tableStyleId>
              </a:tblPr>
              <a:tblGrid>
                <a:gridCol w="3258699">
                  <a:extLst>
                    <a:ext uri="{9D8B030D-6E8A-4147-A177-3AD203B41FA5}">
                      <a16:colId xmlns:a16="http://schemas.microsoft.com/office/drawing/2014/main" val="26100983"/>
                    </a:ext>
                  </a:extLst>
                </a:gridCol>
                <a:gridCol w="1400182">
                  <a:extLst>
                    <a:ext uri="{9D8B030D-6E8A-4147-A177-3AD203B41FA5}">
                      <a16:colId xmlns:a16="http://schemas.microsoft.com/office/drawing/2014/main" val="996943466"/>
                    </a:ext>
                  </a:extLst>
                </a:gridCol>
                <a:gridCol w="1881963">
                  <a:extLst>
                    <a:ext uri="{9D8B030D-6E8A-4147-A177-3AD203B41FA5}">
                      <a16:colId xmlns:a16="http://schemas.microsoft.com/office/drawing/2014/main" val="2697705159"/>
                    </a:ext>
                  </a:extLst>
                </a:gridCol>
                <a:gridCol w="4196578">
                  <a:extLst>
                    <a:ext uri="{9D8B030D-6E8A-4147-A177-3AD203B41FA5}">
                      <a16:colId xmlns:a16="http://schemas.microsoft.com/office/drawing/2014/main" val="90076200"/>
                    </a:ext>
                  </a:extLst>
                </a:gridCol>
              </a:tblGrid>
              <a:tr h="415067">
                <a:tc>
                  <a:txBody>
                    <a:bodyPr/>
                    <a:lstStyle/>
                    <a:p>
                      <a:pPr fontAlgn="b"/>
                      <a:r>
                        <a:rPr lang="en-US" sz="2000" b="0" cap="none" spc="30" dirty="0">
                          <a:solidFill>
                            <a:schemeClr val="tx1"/>
                          </a:solidFill>
                          <a:effectLst/>
                        </a:rPr>
                        <a:t>Current Symbol</a:t>
                      </a:r>
                    </a:p>
                  </a:txBody>
                  <a:tcPr marL="0" marR="7846" marT="25575" marB="25575" anchor="ctr"/>
                </a:tc>
                <a:tc>
                  <a:txBody>
                    <a:bodyPr/>
                    <a:lstStyle/>
                    <a:p>
                      <a:pPr fontAlgn="b"/>
                      <a:r>
                        <a:rPr lang="en-US" sz="2000" b="0" cap="none" spc="30">
                          <a:solidFill>
                            <a:schemeClr val="tx1"/>
                          </a:solidFill>
                          <a:effectLst/>
                        </a:rPr>
                        <a:t>Stack</a:t>
                      </a:r>
                    </a:p>
                  </a:txBody>
                  <a:tcPr marL="0" marR="7846" marT="25575" marB="25575" anchor="ctr"/>
                </a:tc>
                <a:tc>
                  <a:txBody>
                    <a:bodyPr/>
                    <a:lstStyle/>
                    <a:p>
                      <a:pPr fontAlgn="b"/>
                      <a:r>
                        <a:rPr lang="en-US" sz="2000" b="0" cap="none" spc="30">
                          <a:solidFill>
                            <a:schemeClr val="tx1"/>
                          </a:solidFill>
                          <a:effectLst/>
                        </a:rPr>
                        <a:t>Output</a:t>
                      </a:r>
                    </a:p>
                  </a:txBody>
                  <a:tcPr marL="0" marR="7846" marT="25575" marB="25575" anchor="ctr"/>
                </a:tc>
                <a:tc>
                  <a:txBody>
                    <a:bodyPr/>
                    <a:lstStyle/>
                    <a:p>
                      <a:pPr fontAlgn="b"/>
                      <a:r>
                        <a:rPr lang="en-US" sz="2000" b="0" cap="none" spc="30" dirty="0">
                          <a:solidFill>
                            <a:schemeClr val="tx1"/>
                          </a:solidFill>
                          <a:effectLst/>
                        </a:rPr>
                        <a:t>Action</a:t>
                      </a:r>
                    </a:p>
                  </a:txBody>
                  <a:tcPr marL="0" marR="7846" marT="25575" marB="25575" anchor="ctr"/>
                </a:tc>
                <a:extLst>
                  <a:ext uri="{0D108BD9-81ED-4DB2-BD59-A6C34878D82A}">
                    <a16:rowId xmlns:a16="http://schemas.microsoft.com/office/drawing/2014/main" val="487589643"/>
                  </a:ext>
                </a:extLst>
              </a:tr>
              <a:tr h="295358">
                <a:tc>
                  <a:txBody>
                    <a:bodyPr/>
                    <a:lstStyle/>
                    <a:p>
                      <a:pPr algn="ctr" fontAlgn="base"/>
                      <a:r>
                        <a:rPr lang="en-US" sz="1600" b="1" cap="none" spc="0">
                          <a:solidFill>
                            <a:srgbClr val="FF0000"/>
                          </a:solidFill>
                          <a:effectLst/>
                        </a:rPr>
                        <a:t>(</a:t>
                      </a:r>
                    </a:p>
                  </a:txBody>
                  <a:tcPr marL="0" marR="51149" marT="25575" marB="25575" anchor="ctr"/>
                </a:tc>
                <a:tc>
                  <a:txBody>
                    <a:bodyPr/>
                    <a:lstStyle/>
                    <a:p>
                      <a:pPr algn="ctr" fontAlgn="base"/>
                      <a:r>
                        <a:rPr lang="en-US" sz="1600" b="1" cap="none" spc="0">
                          <a:solidFill>
                            <a:schemeClr val="tx1"/>
                          </a:solidFill>
                          <a:effectLst/>
                        </a:rPr>
                        <a:t>(</a:t>
                      </a:r>
                    </a:p>
                  </a:txBody>
                  <a:tcPr marL="0" marR="51149" marT="25575" marB="25575" anchor="ctr"/>
                </a:tc>
                <a:tc>
                  <a:txBody>
                    <a:bodyPr/>
                    <a:lstStyle/>
                    <a:p>
                      <a:pPr fontAlgn="base"/>
                      <a:r>
                        <a:rPr lang="en-US" sz="1600" cap="none" spc="0">
                          <a:solidFill>
                            <a:schemeClr val="tx1"/>
                          </a:solidFill>
                          <a:effectLst/>
                        </a:rPr>
                        <a:t>-</a:t>
                      </a:r>
                    </a:p>
                  </a:txBody>
                  <a:tcPr marL="0" marR="51149" marT="25575" marB="25575" anchor="ctr"/>
                </a:tc>
                <a:tc>
                  <a:txBody>
                    <a:bodyPr/>
                    <a:lstStyle/>
                    <a:p>
                      <a:pPr fontAlgn="base"/>
                      <a:r>
                        <a:rPr lang="en-US" sz="1600" cap="none" spc="0" dirty="0">
                          <a:solidFill>
                            <a:schemeClr val="tx1"/>
                          </a:solidFill>
                          <a:effectLst/>
                        </a:rPr>
                        <a:t>Push (</a:t>
                      </a:r>
                    </a:p>
                  </a:txBody>
                  <a:tcPr marL="0" marR="51149" marT="25575" marB="25575" anchor="ctr"/>
                </a:tc>
                <a:extLst>
                  <a:ext uri="{0D108BD9-81ED-4DB2-BD59-A6C34878D82A}">
                    <a16:rowId xmlns:a16="http://schemas.microsoft.com/office/drawing/2014/main" val="1514871066"/>
                  </a:ext>
                </a:extLst>
              </a:tr>
              <a:tr h="295358">
                <a:tc>
                  <a:txBody>
                    <a:bodyPr/>
                    <a:lstStyle/>
                    <a:p>
                      <a:pPr algn="ctr" fontAlgn="base"/>
                      <a:r>
                        <a:rPr lang="en-US" sz="1600" b="1" cap="none" spc="0">
                          <a:solidFill>
                            <a:srgbClr val="FF0000"/>
                          </a:solidFill>
                          <a:effectLst/>
                        </a:rPr>
                        <a:t>A</a:t>
                      </a:r>
                    </a:p>
                  </a:txBody>
                  <a:tcPr marL="39233" marR="51149" marT="25575" marB="25575" anchor="ctr"/>
                </a:tc>
                <a:tc>
                  <a:txBody>
                    <a:bodyPr/>
                    <a:lstStyle/>
                    <a:p>
                      <a:pPr algn="ctr" fontAlgn="base"/>
                      <a:r>
                        <a:rPr lang="en-US" sz="1600" b="1" cap="none" spc="0">
                          <a:solidFill>
                            <a:schemeClr val="tx1"/>
                          </a:solidFill>
                          <a:effectLst/>
                        </a:rPr>
                        <a:t>(</a:t>
                      </a:r>
                    </a:p>
                  </a:txBody>
                  <a:tcPr marL="39233" marR="51149" marT="25575" marB="25575" anchor="ctr"/>
                </a:tc>
                <a:tc>
                  <a:txBody>
                    <a:bodyPr/>
                    <a:lstStyle/>
                    <a:p>
                      <a:pPr fontAlgn="base"/>
                      <a:r>
                        <a:rPr lang="en-US" sz="1600" cap="none" spc="0">
                          <a:solidFill>
                            <a:schemeClr val="tx1"/>
                          </a:solidFill>
                          <a:effectLst/>
                        </a:rPr>
                        <a:t>-</a:t>
                      </a:r>
                    </a:p>
                  </a:txBody>
                  <a:tcPr marL="39233" marR="51149" marT="25575" marB="25575" anchor="ctr"/>
                </a:tc>
                <a:tc>
                  <a:txBody>
                    <a:bodyPr/>
                    <a:lstStyle/>
                    <a:p>
                      <a:pPr fontAlgn="base"/>
                      <a:r>
                        <a:rPr lang="en-US" sz="1600" cap="none" spc="0">
                          <a:solidFill>
                            <a:schemeClr val="tx1"/>
                          </a:solidFill>
                          <a:effectLst/>
                        </a:rPr>
                        <a:t>Output A</a:t>
                      </a:r>
                    </a:p>
                  </a:txBody>
                  <a:tcPr marL="39233" marR="51149" marT="25575" marB="25575" anchor="ctr"/>
                </a:tc>
                <a:extLst>
                  <a:ext uri="{0D108BD9-81ED-4DB2-BD59-A6C34878D82A}">
                    <a16:rowId xmlns:a16="http://schemas.microsoft.com/office/drawing/2014/main" val="3187381621"/>
                  </a:ext>
                </a:extLst>
              </a:tr>
              <a:tr h="295358">
                <a:tc>
                  <a:txBody>
                    <a:bodyPr/>
                    <a:lstStyle/>
                    <a:p>
                      <a:pPr algn="ctr" fontAlgn="base"/>
                      <a:r>
                        <a:rPr lang="en-US" sz="1600" b="1" cap="none" spc="0">
                          <a:solidFill>
                            <a:srgbClr val="FF0000"/>
                          </a:solidFill>
                          <a:effectLst/>
                        </a:rPr>
                        <a:t>+</a:t>
                      </a:r>
                    </a:p>
                  </a:txBody>
                  <a:tcPr marL="0" marR="51149" marT="25575" marB="25575" anchor="ctr"/>
                </a:tc>
                <a:tc>
                  <a:txBody>
                    <a:bodyPr/>
                    <a:lstStyle/>
                    <a:p>
                      <a:pPr algn="ctr" fontAlgn="base"/>
                      <a:r>
                        <a:rPr lang="en-US" sz="1600" b="1" cap="none" spc="0">
                          <a:solidFill>
                            <a:schemeClr val="tx1"/>
                          </a:solidFill>
                          <a:effectLst/>
                        </a:rPr>
                        <a:t>(+</a:t>
                      </a:r>
                    </a:p>
                  </a:txBody>
                  <a:tcPr marL="0" marR="51149" marT="25575" marB="25575" anchor="ctr"/>
                </a:tc>
                <a:tc>
                  <a:txBody>
                    <a:bodyPr/>
                    <a:lstStyle/>
                    <a:p>
                      <a:pPr fontAlgn="base"/>
                      <a:r>
                        <a:rPr lang="en-US" sz="1600" cap="none" spc="0">
                          <a:solidFill>
                            <a:schemeClr val="tx1"/>
                          </a:solidFill>
                          <a:effectLst/>
                        </a:rPr>
                        <a:t>A</a:t>
                      </a:r>
                    </a:p>
                  </a:txBody>
                  <a:tcPr marL="0" marR="51149" marT="25575" marB="25575" anchor="ctr"/>
                </a:tc>
                <a:tc>
                  <a:txBody>
                    <a:bodyPr/>
                    <a:lstStyle/>
                    <a:p>
                      <a:pPr fontAlgn="base"/>
                      <a:r>
                        <a:rPr lang="en-US" sz="1600" cap="none" spc="0">
                          <a:solidFill>
                            <a:schemeClr val="tx1"/>
                          </a:solidFill>
                          <a:effectLst/>
                        </a:rPr>
                        <a:t>Push +</a:t>
                      </a:r>
                    </a:p>
                  </a:txBody>
                  <a:tcPr marL="0" marR="51149" marT="25575" marB="25575" anchor="ctr"/>
                </a:tc>
                <a:extLst>
                  <a:ext uri="{0D108BD9-81ED-4DB2-BD59-A6C34878D82A}">
                    <a16:rowId xmlns:a16="http://schemas.microsoft.com/office/drawing/2014/main" val="3870694162"/>
                  </a:ext>
                </a:extLst>
              </a:tr>
              <a:tr h="331337">
                <a:tc>
                  <a:txBody>
                    <a:bodyPr/>
                    <a:lstStyle/>
                    <a:p>
                      <a:pPr algn="ctr" fontAlgn="base"/>
                      <a:r>
                        <a:rPr lang="en-US" sz="1600" b="1" cap="none" spc="0">
                          <a:solidFill>
                            <a:srgbClr val="FF0000"/>
                          </a:solidFill>
                          <a:effectLst/>
                        </a:rPr>
                        <a:t>B</a:t>
                      </a:r>
                    </a:p>
                  </a:txBody>
                  <a:tcPr marL="39233" marR="51149" marT="25575" marB="25575" anchor="ctr"/>
                </a:tc>
                <a:tc>
                  <a:txBody>
                    <a:bodyPr/>
                    <a:lstStyle/>
                    <a:p>
                      <a:pPr algn="ctr" fontAlgn="base"/>
                      <a:r>
                        <a:rPr lang="en-US" sz="1600" b="1" cap="none" spc="0">
                          <a:solidFill>
                            <a:schemeClr val="tx1"/>
                          </a:solidFill>
                          <a:effectLst/>
                        </a:rPr>
                        <a:t>(+</a:t>
                      </a:r>
                    </a:p>
                  </a:txBody>
                  <a:tcPr marL="39233" marR="51149" marT="25575" marB="25575" anchor="ctr"/>
                </a:tc>
                <a:tc>
                  <a:txBody>
                    <a:bodyPr/>
                    <a:lstStyle/>
                    <a:p>
                      <a:pPr fontAlgn="base"/>
                      <a:r>
                        <a:rPr lang="en-US" sz="1600" cap="none" spc="0">
                          <a:solidFill>
                            <a:schemeClr val="tx1"/>
                          </a:solidFill>
                          <a:effectLst/>
                        </a:rPr>
                        <a:t>A</a:t>
                      </a:r>
                    </a:p>
                  </a:txBody>
                  <a:tcPr marL="39233" marR="51149" marT="25575" marB="25575" anchor="ctr"/>
                </a:tc>
                <a:tc>
                  <a:txBody>
                    <a:bodyPr/>
                    <a:lstStyle/>
                    <a:p>
                      <a:pPr fontAlgn="base"/>
                      <a:r>
                        <a:rPr lang="en-US" sz="1600" cap="none" spc="0">
                          <a:solidFill>
                            <a:schemeClr val="tx1"/>
                          </a:solidFill>
                          <a:effectLst/>
                        </a:rPr>
                        <a:t>Output B</a:t>
                      </a:r>
                    </a:p>
                  </a:txBody>
                  <a:tcPr marL="39233" marR="51149" marT="25575" marB="25575" anchor="ctr"/>
                </a:tc>
                <a:extLst>
                  <a:ext uri="{0D108BD9-81ED-4DB2-BD59-A6C34878D82A}">
                    <a16:rowId xmlns:a16="http://schemas.microsoft.com/office/drawing/2014/main" val="3744498546"/>
                  </a:ext>
                </a:extLst>
              </a:tr>
              <a:tr h="295358">
                <a:tc>
                  <a:txBody>
                    <a:bodyPr/>
                    <a:lstStyle/>
                    <a:p>
                      <a:pPr algn="ctr" fontAlgn="base"/>
                      <a:r>
                        <a:rPr lang="en-US" sz="1600" b="1" cap="none" spc="0">
                          <a:solidFill>
                            <a:srgbClr val="FF0000"/>
                          </a:solidFill>
                          <a:effectLst/>
                        </a:rPr>
                        <a:t>)</a:t>
                      </a:r>
                    </a:p>
                  </a:txBody>
                  <a:tcPr marL="0" marR="51149" marT="25575" marB="25575" anchor="ctr"/>
                </a:tc>
                <a:tc>
                  <a:txBody>
                    <a:bodyPr/>
                    <a:lstStyle/>
                    <a:p>
                      <a:pPr algn="ctr" fontAlgn="base"/>
                      <a:r>
                        <a:rPr lang="en-US" sz="1600" b="1" cap="none" spc="0">
                          <a:solidFill>
                            <a:schemeClr val="tx1"/>
                          </a:solidFill>
                          <a:effectLst/>
                        </a:rPr>
                        <a:t>-</a:t>
                      </a:r>
                    </a:p>
                  </a:txBody>
                  <a:tcPr marL="0" marR="51149" marT="25575" marB="25575" anchor="ctr"/>
                </a:tc>
                <a:tc>
                  <a:txBody>
                    <a:bodyPr/>
                    <a:lstStyle/>
                    <a:p>
                      <a:pPr fontAlgn="base"/>
                      <a:r>
                        <a:rPr lang="en-US" sz="1600" cap="none" spc="0">
                          <a:solidFill>
                            <a:schemeClr val="tx1"/>
                          </a:solidFill>
                          <a:effectLst/>
                        </a:rPr>
                        <a:t>A B +</a:t>
                      </a:r>
                    </a:p>
                  </a:txBody>
                  <a:tcPr marL="0" marR="51149" marT="25575" marB="25575" anchor="ctr"/>
                </a:tc>
                <a:tc>
                  <a:txBody>
                    <a:bodyPr/>
                    <a:lstStyle/>
                    <a:p>
                      <a:pPr fontAlgn="base"/>
                      <a:r>
                        <a:rPr lang="en-US" sz="1600" cap="none" spc="0">
                          <a:solidFill>
                            <a:schemeClr val="tx1"/>
                          </a:solidFill>
                          <a:effectLst/>
                        </a:rPr>
                        <a:t>Pop +&lt;br&gt;Output +&lt;br&gt;Pop (</a:t>
                      </a:r>
                    </a:p>
                  </a:txBody>
                  <a:tcPr marL="0" marR="51149" marT="25575" marB="25575" anchor="ctr"/>
                </a:tc>
                <a:extLst>
                  <a:ext uri="{0D108BD9-81ED-4DB2-BD59-A6C34878D82A}">
                    <a16:rowId xmlns:a16="http://schemas.microsoft.com/office/drawing/2014/main" val="372044585"/>
                  </a:ext>
                </a:extLst>
              </a:tr>
              <a:tr h="295358">
                <a:tc>
                  <a:txBody>
                    <a:bodyPr/>
                    <a:lstStyle/>
                    <a:p>
                      <a:pPr algn="ctr" fontAlgn="base"/>
                      <a:r>
                        <a:rPr lang="en-US" sz="1600" b="1" cap="none" spc="0">
                          <a:solidFill>
                            <a:srgbClr val="FF0000"/>
                          </a:solidFill>
                          <a:effectLst/>
                        </a:rPr>
                        <a:t>*</a:t>
                      </a:r>
                    </a:p>
                  </a:txBody>
                  <a:tcPr marL="39233" marR="51149" marT="25575" marB="25575" anchor="ctr"/>
                </a:tc>
                <a:tc>
                  <a:txBody>
                    <a:bodyPr/>
                    <a:lstStyle/>
                    <a:p>
                      <a:pPr algn="ctr" fontAlgn="base"/>
                      <a:r>
                        <a:rPr lang="en-US" sz="1600" b="1" cap="none" spc="0">
                          <a:solidFill>
                            <a:schemeClr val="tx1"/>
                          </a:solidFill>
                          <a:effectLst/>
                        </a:rPr>
                        <a:t>*</a:t>
                      </a:r>
                    </a:p>
                  </a:txBody>
                  <a:tcPr marL="39233" marR="51149" marT="25575" marB="25575" anchor="ctr"/>
                </a:tc>
                <a:tc>
                  <a:txBody>
                    <a:bodyPr/>
                    <a:lstStyle/>
                    <a:p>
                      <a:pPr fontAlgn="base"/>
                      <a:r>
                        <a:rPr lang="en-US" sz="1600" cap="none" spc="0" dirty="0">
                          <a:solidFill>
                            <a:schemeClr val="tx1"/>
                          </a:solidFill>
                          <a:effectLst/>
                        </a:rPr>
                        <a:t>A B +</a:t>
                      </a:r>
                    </a:p>
                  </a:txBody>
                  <a:tcPr marL="39233" marR="51149" marT="25575" marB="25575" anchor="ctr"/>
                </a:tc>
                <a:tc>
                  <a:txBody>
                    <a:bodyPr/>
                    <a:lstStyle/>
                    <a:p>
                      <a:pPr fontAlgn="base"/>
                      <a:r>
                        <a:rPr lang="en-US" sz="1600" cap="none" spc="0">
                          <a:solidFill>
                            <a:schemeClr val="tx1"/>
                          </a:solidFill>
                          <a:effectLst/>
                        </a:rPr>
                        <a:t>Push *</a:t>
                      </a:r>
                    </a:p>
                  </a:txBody>
                  <a:tcPr marL="39233" marR="51149" marT="25575" marB="25575" anchor="ctr"/>
                </a:tc>
                <a:extLst>
                  <a:ext uri="{0D108BD9-81ED-4DB2-BD59-A6C34878D82A}">
                    <a16:rowId xmlns:a16="http://schemas.microsoft.com/office/drawing/2014/main" val="2512182115"/>
                  </a:ext>
                </a:extLst>
              </a:tr>
              <a:tr h="295358">
                <a:tc>
                  <a:txBody>
                    <a:bodyPr/>
                    <a:lstStyle/>
                    <a:p>
                      <a:pPr algn="ctr" fontAlgn="base"/>
                      <a:r>
                        <a:rPr lang="en-US" sz="1600" b="1" cap="none" spc="0">
                          <a:solidFill>
                            <a:srgbClr val="FF0000"/>
                          </a:solidFill>
                          <a:effectLst/>
                        </a:rPr>
                        <a:t>(</a:t>
                      </a:r>
                    </a:p>
                  </a:txBody>
                  <a:tcPr marL="0" marR="51149" marT="25575" marB="25575" anchor="ctr"/>
                </a:tc>
                <a:tc>
                  <a:txBody>
                    <a:bodyPr/>
                    <a:lstStyle/>
                    <a:p>
                      <a:pPr algn="ctr" fontAlgn="base"/>
                      <a:r>
                        <a:rPr lang="en-US" sz="1600" b="1" cap="none" spc="0">
                          <a:solidFill>
                            <a:schemeClr val="tx1"/>
                          </a:solidFill>
                          <a:effectLst/>
                        </a:rPr>
                        <a:t>*(</a:t>
                      </a:r>
                    </a:p>
                  </a:txBody>
                  <a:tcPr marL="0" marR="51149" marT="25575" marB="25575" anchor="ctr"/>
                </a:tc>
                <a:tc>
                  <a:txBody>
                    <a:bodyPr/>
                    <a:lstStyle/>
                    <a:p>
                      <a:pPr fontAlgn="base"/>
                      <a:r>
                        <a:rPr lang="en-US" sz="1600" cap="none" spc="0">
                          <a:solidFill>
                            <a:schemeClr val="tx1"/>
                          </a:solidFill>
                          <a:effectLst/>
                        </a:rPr>
                        <a:t>A B +</a:t>
                      </a:r>
                    </a:p>
                  </a:txBody>
                  <a:tcPr marL="0" marR="51149" marT="25575" marB="25575" anchor="ctr"/>
                </a:tc>
                <a:tc>
                  <a:txBody>
                    <a:bodyPr/>
                    <a:lstStyle/>
                    <a:p>
                      <a:pPr fontAlgn="base"/>
                      <a:r>
                        <a:rPr lang="en-US" sz="1600" cap="none" spc="0">
                          <a:solidFill>
                            <a:schemeClr val="tx1"/>
                          </a:solidFill>
                          <a:effectLst/>
                        </a:rPr>
                        <a:t>Push (</a:t>
                      </a:r>
                    </a:p>
                  </a:txBody>
                  <a:tcPr marL="0" marR="51149" marT="25575" marB="25575" anchor="ctr"/>
                </a:tc>
                <a:extLst>
                  <a:ext uri="{0D108BD9-81ED-4DB2-BD59-A6C34878D82A}">
                    <a16:rowId xmlns:a16="http://schemas.microsoft.com/office/drawing/2014/main" val="3473433006"/>
                  </a:ext>
                </a:extLst>
              </a:tr>
              <a:tr h="295358">
                <a:tc>
                  <a:txBody>
                    <a:bodyPr/>
                    <a:lstStyle/>
                    <a:p>
                      <a:pPr algn="ctr" fontAlgn="base"/>
                      <a:r>
                        <a:rPr lang="en-US" sz="1600" b="1" cap="none" spc="0">
                          <a:solidFill>
                            <a:srgbClr val="FF0000"/>
                          </a:solidFill>
                          <a:effectLst/>
                        </a:rPr>
                        <a:t>C</a:t>
                      </a:r>
                    </a:p>
                  </a:txBody>
                  <a:tcPr marL="39233" marR="51149" marT="25575" marB="25575" anchor="ctr"/>
                </a:tc>
                <a:tc>
                  <a:txBody>
                    <a:bodyPr/>
                    <a:lstStyle/>
                    <a:p>
                      <a:pPr algn="ctr" fontAlgn="base"/>
                      <a:r>
                        <a:rPr lang="en-US" sz="1600" b="1" cap="none" spc="0">
                          <a:solidFill>
                            <a:schemeClr val="tx1"/>
                          </a:solidFill>
                          <a:effectLst/>
                        </a:rPr>
                        <a:t>*(</a:t>
                      </a:r>
                    </a:p>
                  </a:txBody>
                  <a:tcPr marL="39233" marR="51149" marT="25575" marB="25575" anchor="ctr"/>
                </a:tc>
                <a:tc>
                  <a:txBody>
                    <a:bodyPr/>
                    <a:lstStyle/>
                    <a:p>
                      <a:pPr fontAlgn="base"/>
                      <a:r>
                        <a:rPr lang="en-US" sz="1600" cap="none" spc="0">
                          <a:solidFill>
                            <a:schemeClr val="tx1"/>
                          </a:solidFill>
                          <a:effectLst/>
                        </a:rPr>
                        <a:t>A B +</a:t>
                      </a:r>
                    </a:p>
                  </a:txBody>
                  <a:tcPr marL="39233" marR="51149" marT="25575" marB="25575" anchor="ctr"/>
                </a:tc>
                <a:tc>
                  <a:txBody>
                    <a:bodyPr/>
                    <a:lstStyle/>
                    <a:p>
                      <a:pPr fontAlgn="base"/>
                      <a:r>
                        <a:rPr lang="en-US" sz="1600" cap="none" spc="0">
                          <a:solidFill>
                            <a:schemeClr val="tx1"/>
                          </a:solidFill>
                          <a:effectLst/>
                        </a:rPr>
                        <a:t>Output C</a:t>
                      </a:r>
                    </a:p>
                  </a:txBody>
                  <a:tcPr marL="39233" marR="51149" marT="25575" marB="25575" anchor="ctr"/>
                </a:tc>
                <a:extLst>
                  <a:ext uri="{0D108BD9-81ED-4DB2-BD59-A6C34878D82A}">
                    <a16:rowId xmlns:a16="http://schemas.microsoft.com/office/drawing/2014/main" val="620950319"/>
                  </a:ext>
                </a:extLst>
              </a:tr>
              <a:tr h="295358">
                <a:tc>
                  <a:txBody>
                    <a:bodyPr/>
                    <a:lstStyle/>
                    <a:p>
                      <a:pPr algn="ctr" fontAlgn="base"/>
                      <a:r>
                        <a:rPr lang="en-US" sz="1600" b="1" cap="none" spc="0">
                          <a:solidFill>
                            <a:srgbClr val="FF0000"/>
                          </a:solidFill>
                          <a:effectLst/>
                        </a:rPr>
                        <a:t>-</a:t>
                      </a:r>
                    </a:p>
                  </a:txBody>
                  <a:tcPr marL="0" marR="51149" marT="25575" marB="25575" anchor="ctr"/>
                </a:tc>
                <a:tc>
                  <a:txBody>
                    <a:bodyPr/>
                    <a:lstStyle/>
                    <a:p>
                      <a:pPr algn="ctr" fontAlgn="base"/>
                      <a:r>
                        <a:rPr lang="en-US" sz="1600" b="1" cap="none" spc="0">
                          <a:solidFill>
                            <a:schemeClr val="tx1"/>
                          </a:solidFill>
                          <a:effectLst/>
                        </a:rPr>
                        <a:t>*(-</a:t>
                      </a:r>
                    </a:p>
                  </a:txBody>
                  <a:tcPr marL="0" marR="51149" marT="25575" marB="25575" anchor="ctr"/>
                </a:tc>
                <a:tc>
                  <a:txBody>
                    <a:bodyPr/>
                    <a:lstStyle/>
                    <a:p>
                      <a:pPr fontAlgn="base"/>
                      <a:r>
                        <a:rPr lang="en-US" sz="1600" cap="none" spc="0">
                          <a:solidFill>
                            <a:schemeClr val="tx1"/>
                          </a:solidFill>
                          <a:effectLst/>
                        </a:rPr>
                        <a:t>A B + C</a:t>
                      </a:r>
                    </a:p>
                  </a:txBody>
                  <a:tcPr marL="0" marR="51149" marT="25575" marB="25575" anchor="ctr"/>
                </a:tc>
                <a:tc>
                  <a:txBody>
                    <a:bodyPr/>
                    <a:lstStyle/>
                    <a:p>
                      <a:pPr fontAlgn="base"/>
                      <a:r>
                        <a:rPr lang="en-US" sz="1600" cap="none" spc="0">
                          <a:solidFill>
                            <a:schemeClr val="tx1"/>
                          </a:solidFill>
                          <a:effectLst/>
                        </a:rPr>
                        <a:t>Push -</a:t>
                      </a:r>
                    </a:p>
                  </a:txBody>
                  <a:tcPr marL="0" marR="51149" marT="25575" marB="25575" anchor="ctr"/>
                </a:tc>
                <a:extLst>
                  <a:ext uri="{0D108BD9-81ED-4DB2-BD59-A6C34878D82A}">
                    <a16:rowId xmlns:a16="http://schemas.microsoft.com/office/drawing/2014/main" val="805437154"/>
                  </a:ext>
                </a:extLst>
              </a:tr>
              <a:tr h="295358">
                <a:tc>
                  <a:txBody>
                    <a:bodyPr/>
                    <a:lstStyle/>
                    <a:p>
                      <a:pPr algn="ctr" fontAlgn="base"/>
                      <a:r>
                        <a:rPr lang="en-US" sz="1600" b="1" cap="none" spc="0">
                          <a:solidFill>
                            <a:srgbClr val="FF0000"/>
                          </a:solidFill>
                          <a:effectLst/>
                        </a:rPr>
                        <a:t>D</a:t>
                      </a:r>
                    </a:p>
                  </a:txBody>
                  <a:tcPr marL="39233" marR="51149" marT="25575" marB="25575" anchor="ctr"/>
                </a:tc>
                <a:tc>
                  <a:txBody>
                    <a:bodyPr/>
                    <a:lstStyle/>
                    <a:p>
                      <a:pPr algn="ctr" fontAlgn="base"/>
                      <a:r>
                        <a:rPr lang="en-US" sz="1600" b="1" cap="none" spc="0">
                          <a:solidFill>
                            <a:schemeClr val="tx1"/>
                          </a:solidFill>
                          <a:effectLst/>
                        </a:rPr>
                        <a:t>*(-</a:t>
                      </a:r>
                    </a:p>
                  </a:txBody>
                  <a:tcPr marL="39233" marR="51149" marT="25575" marB="25575" anchor="ctr"/>
                </a:tc>
                <a:tc>
                  <a:txBody>
                    <a:bodyPr/>
                    <a:lstStyle/>
                    <a:p>
                      <a:pPr fontAlgn="base"/>
                      <a:r>
                        <a:rPr lang="en-US" sz="1600" cap="none" spc="0">
                          <a:solidFill>
                            <a:schemeClr val="tx1"/>
                          </a:solidFill>
                          <a:effectLst/>
                        </a:rPr>
                        <a:t>A B + C</a:t>
                      </a:r>
                    </a:p>
                  </a:txBody>
                  <a:tcPr marL="39233" marR="51149" marT="25575" marB="25575" anchor="ctr"/>
                </a:tc>
                <a:tc>
                  <a:txBody>
                    <a:bodyPr/>
                    <a:lstStyle/>
                    <a:p>
                      <a:pPr fontAlgn="base"/>
                      <a:r>
                        <a:rPr lang="en-US" sz="1600" cap="none" spc="0">
                          <a:solidFill>
                            <a:schemeClr val="tx1"/>
                          </a:solidFill>
                          <a:effectLst/>
                        </a:rPr>
                        <a:t>Output D</a:t>
                      </a:r>
                    </a:p>
                  </a:txBody>
                  <a:tcPr marL="39233" marR="51149" marT="25575" marB="25575" anchor="ctr"/>
                </a:tc>
                <a:extLst>
                  <a:ext uri="{0D108BD9-81ED-4DB2-BD59-A6C34878D82A}">
                    <a16:rowId xmlns:a16="http://schemas.microsoft.com/office/drawing/2014/main" val="4218027640"/>
                  </a:ext>
                </a:extLst>
              </a:tr>
              <a:tr h="295358">
                <a:tc>
                  <a:txBody>
                    <a:bodyPr/>
                    <a:lstStyle/>
                    <a:p>
                      <a:pPr algn="ctr" fontAlgn="base"/>
                      <a:r>
                        <a:rPr lang="en-US" sz="1600" b="1" cap="none" spc="0" dirty="0">
                          <a:solidFill>
                            <a:srgbClr val="FF0000"/>
                          </a:solidFill>
                          <a:effectLst/>
                        </a:rPr>
                        <a:t>)</a:t>
                      </a:r>
                    </a:p>
                  </a:txBody>
                  <a:tcPr marL="0" marR="51149" marT="25575" marB="25575" anchor="ctr"/>
                </a:tc>
                <a:tc>
                  <a:txBody>
                    <a:bodyPr/>
                    <a:lstStyle/>
                    <a:p>
                      <a:pPr algn="ctr" fontAlgn="base"/>
                      <a:r>
                        <a:rPr lang="en-US" sz="1600" b="1" cap="none" spc="0" dirty="0">
                          <a:solidFill>
                            <a:schemeClr val="tx1"/>
                          </a:solidFill>
                          <a:effectLst/>
                        </a:rPr>
                        <a:t>*</a:t>
                      </a:r>
                    </a:p>
                  </a:txBody>
                  <a:tcPr marL="0" marR="51149" marT="25575" marB="25575" anchor="ctr"/>
                </a:tc>
                <a:tc>
                  <a:txBody>
                    <a:bodyPr/>
                    <a:lstStyle/>
                    <a:p>
                      <a:pPr fontAlgn="base"/>
                      <a:r>
                        <a:rPr lang="en-US" sz="1600" cap="none" spc="0">
                          <a:solidFill>
                            <a:schemeClr val="tx1"/>
                          </a:solidFill>
                          <a:effectLst/>
                        </a:rPr>
                        <a:t>A B + C D -</a:t>
                      </a:r>
                    </a:p>
                  </a:txBody>
                  <a:tcPr marL="0" marR="51149" marT="25575" marB="25575" anchor="ctr"/>
                </a:tc>
                <a:tc>
                  <a:txBody>
                    <a:bodyPr/>
                    <a:lstStyle/>
                    <a:p>
                      <a:pPr fontAlgn="base"/>
                      <a:r>
                        <a:rPr lang="en-US" sz="1600" cap="none" spc="0">
                          <a:solidFill>
                            <a:schemeClr val="tx1"/>
                          </a:solidFill>
                          <a:effectLst/>
                        </a:rPr>
                        <a:t>Pop -&lt;br&gt;Output -&lt;br&gt;Pop (</a:t>
                      </a:r>
                    </a:p>
                  </a:txBody>
                  <a:tcPr marL="0" marR="51149" marT="25575" marB="25575" anchor="ctr"/>
                </a:tc>
                <a:extLst>
                  <a:ext uri="{0D108BD9-81ED-4DB2-BD59-A6C34878D82A}">
                    <a16:rowId xmlns:a16="http://schemas.microsoft.com/office/drawing/2014/main" val="1329992977"/>
                  </a:ext>
                </a:extLst>
              </a:tr>
              <a:tr h="295358">
                <a:tc>
                  <a:txBody>
                    <a:bodyPr/>
                    <a:lstStyle/>
                    <a:p>
                      <a:pPr fontAlgn="base"/>
                      <a:endParaRPr lang="en-US" sz="1600" cap="none" spc="0">
                        <a:solidFill>
                          <a:schemeClr val="tx1"/>
                        </a:solidFill>
                        <a:effectLst/>
                      </a:endParaRPr>
                    </a:p>
                  </a:txBody>
                  <a:tcPr marL="39233" marR="51149" marT="25575" marB="25575" anchor="ctr"/>
                </a:tc>
                <a:tc>
                  <a:txBody>
                    <a:bodyPr/>
                    <a:lstStyle/>
                    <a:p>
                      <a:pPr fontAlgn="base"/>
                      <a:endParaRPr lang="en-US" sz="1600" cap="none" spc="0">
                        <a:solidFill>
                          <a:schemeClr val="tx1"/>
                        </a:solidFill>
                        <a:effectLst/>
                      </a:endParaRPr>
                    </a:p>
                  </a:txBody>
                  <a:tcPr marL="39233" marR="51149" marT="25575" marB="25575" anchor="ctr"/>
                </a:tc>
                <a:tc>
                  <a:txBody>
                    <a:bodyPr/>
                    <a:lstStyle/>
                    <a:p>
                      <a:pPr fontAlgn="base"/>
                      <a:r>
                        <a:rPr lang="en-US" sz="1600" cap="none" spc="0">
                          <a:solidFill>
                            <a:schemeClr val="tx1"/>
                          </a:solidFill>
                          <a:effectLst/>
                        </a:rPr>
                        <a:t>A B + C D - *</a:t>
                      </a:r>
                    </a:p>
                  </a:txBody>
                  <a:tcPr marL="39233" marR="51149" marT="25575" marB="25575" anchor="ctr"/>
                </a:tc>
                <a:tc>
                  <a:txBody>
                    <a:bodyPr/>
                    <a:lstStyle/>
                    <a:p>
                      <a:pPr fontAlgn="base"/>
                      <a:r>
                        <a:rPr lang="en-US" sz="1600" cap="none" spc="0" dirty="0">
                          <a:solidFill>
                            <a:schemeClr val="tx1"/>
                          </a:solidFill>
                          <a:effectLst/>
                        </a:rPr>
                        <a:t>Pop *&lt;</a:t>
                      </a:r>
                      <a:r>
                        <a:rPr lang="en-US" sz="1600" cap="none" spc="0" dirty="0" err="1">
                          <a:solidFill>
                            <a:schemeClr val="tx1"/>
                          </a:solidFill>
                          <a:effectLst/>
                        </a:rPr>
                        <a:t>br</a:t>
                      </a:r>
                      <a:r>
                        <a:rPr lang="en-US" sz="1600" cap="none" spc="0" dirty="0">
                          <a:solidFill>
                            <a:schemeClr val="tx1"/>
                          </a:solidFill>
                          <a:effectLst/>
                        </a:rPr>
                        <a:t>&gt;Output *</a:t>
                      </a:r>
                    </a:p>
                  </a:txBody>
                  <a:tcPr marL="39233" marR="51149" marT="25575" marB="25575" anchor="ctr"/>
                </a:tc>
                <a:extLst>
                  <a:ext uri="{0D108BD9-81ED-4DB2-BD59-A6C34878D82A}">
                    <a16:rowId xmlns:a16="http://schemas.microsoft.com/office/drawing/2014/main" val="1201479234"/>
                  </a:ext>
                </a:extLst>
              </a:tr>
            </a:tbl>
          </a:graphicData>
        </a:graphic>
      </p:graphicFrame>
    </p:spTree>
    <p:extLst>
      <p:ext uri="{BB962C8B-B14F-4D97-AF65-F5344CB8AC3E}">
        <p14:creationId xmlns:p14="http://schemas.microsoft.com/office/powerpoint/2010/main" val="3031179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6C6D67-ACE0-F4C6-2BD9-EE39F34BB8C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800"/>
              </a:spcAft>
              <a:defRPr/>
            </a:pPr>
            <a:r>
              <a:rPr lang="en-US" sz="5000" kern="1200" dirty="0">
                <a:solidFill>
                  <a:schemeClr val="tx1"/>
                </a:solidFill>
                <a:latin typeface="+mj-lt"/>
                <a:ea typeface="+mj-ea"/>
                <a:cs typeface="+mj-cs"/>
              </a:rPr>
              <a:t>Algorithms for conversion:  </a:t>
            </a:r>
            <a:r>
              <a:rPr lang="en-US" sz="5000" b="1" kern="1200" dirty="0">
                <a:solidFill>
                  <a:schemeClr val="tx1"/>
                </a:solidFill>
                <a:latin typeface="+mj-lt"/>
                <a:ea typeface="+mj-ea"/>
                <a:cs typeface="+mj-cs"/>
              </a:rPr>
              <a:t>Infix to Prefix</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C1885AD-6542-42C2-F6D3-4B7C504A19AA}"/>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800"/>
              </a:spcAft>
              <a:defRPr/>
            </a:pPr>
            <a:r>
              <a:rPr lang="en-US" sz="2200" b="1" dirty="0"/>
              <a:t>2.Infix to Prefix Conversion:</a:t>
            </a:r>
          </a:p>
          <a:p>
            <a:pPr marL="533387" indent="-228600">
              <a:lnSpc>
                <a:spcPct val="90000"/>
              </a:lnSpc>
              <a:spcAft>
                <a:spcPts val="800"/>
              </a:spcAft>
              <a:buFont typeface="Arial" panose="020B0604020202020204" pitchFamily="34" charset="0"/>
              <a:buChar char="•"/>
              <a:defRPr/>
            </a:pPr>
            <a:r>
              <a:rPr lang="en-US" sz="2200" dirty="0"/>
              <a:t>To convert </a:t>
            </a:r>
            <a:r>
              <a:rPr lang="en-US" sz="2200" b="1" dirty="0"/>
              <a:t>infix expression </a:t>
            </a:r>
            <a:r>
              <a:rPr lang="en-US" sz="2200" dirty="0"/>
              <a:t>to </a:t>
            </a:r>
            <a:r>
              <a:rPr lang="en-US" sz="2200" b="1" dirty="0"/>
              <a:t>prefix expression</a:t>
            </a:r>
            <a:r>
              <a:rPr lang="en-US" sz="2200" dirty="0"/>
              <a:t>, we will use the </a:t>
            </a:r>
            <a:r>
              <a:rPr lang="en-US" sz="2200" b="1" dirty="0"/>
              <a:t>stack</a:t>
            </a:r>
            <a:r>
              <a:rPr lang="en-US" sz="2200" dirty="0"/>
              <a:t> data structure. </a:t>
            </a:r>
          </a:p>
          <a:p>
            <a:pPr>
              <a:lnSpc>
                <a:spcPct val="90000"/>
              </a:lnSpc>
              <a:spcAft>
                <a:spcPts val="800"/>
              </a:spcAft>
              <a:defRPr/>
            </a:pPr>
            <a:r>
              <a:rPr lang="en-US" sz="2200" dirty="0"/>
              <a:t>ALG:</a:t>
            </a:r>
          </a:p>
          <a:p>
            <a:pPr marL="152396" indent="-228600">
              <a:lnSpc>
                <a:spcPct val="90000"/>
              </a:lnSpc>
              <a:spcAft>
                <a:spcPts val="800"/>
              </a:spcAft>
              <a:buFont typeface="Arial" panose="020B0604020202020204" pitchFamily="34" charset="0"/>
              <a:buChar char="•"/>
              <a:defRPr/>
            </a:pPr>
            <a:r>
              <a:rPr lang="en-US" sz="2200" dirty="0"/>
              <a:t>The following steps are required for conversion</a:t>
            </a:r>
          </a:p>
          <a:p>
            <a:pPr marL="1447770" lvl="1" indent="-457200">
              <a:lnSpc>
                <a:spcPct val="90000"/>
              </a:lnSpc>
              <a:spcAft>
                <a:spcPts val="800"/>
              </a:spcAft>
              <a:buFont typeface="+mj-lt"/>
              <a:buAutoNum type="arabicPeriod"/>
              <a:defRPr/>
            </a:pPr>
            <a:r>
              <a:rPr lang="en-US" sz="2200" dirty="0"/>
              <a:t>First, </a:t>
            </a:r>
            <a:r>
              <a:rPr lang="en-US" sz="2200" b="1" dirty="0"/>
              <a:t>reverse the infix expression </a:t>
            </a:r>
          </a:p>
          <a:p>
            <a:pPr marL="1447770" lvl="1" indent="-457200">
              <a:lnSpc>
                <a:spcPct val="90000"/>
              </a:lnSpc>
              <a:spcAft>
                <a:spcPts val="800"/>
              </a:spcAft>
              <a:buFont typeface="+mj-lt"/>
              <a:buAutoNum type="arabicPeriod"/>
              <a:defRPr/>
            </a:pPr>
            <a:r>
              <a:rPr lang="en-US" sz="2200" dirty="0">
                <a:highlight>
                  <a:srgbClr val="FFFF00"/>
                </a:highlight>
              </a:rPr>
              <a:t>Scan the infix expression from </a:t>
            </a:r>
            <a:r>
              <a:rPr lang="en-US" sz="2200" b="1" dirty="0">
                <a:highlight>
                  <a:srgbClr val="FFFF00"/>
                </a:highlight>
              </a:rPr>
              <a:t>left to right</a:t>
            </a:r>
            <a:r>
              <a:rPr lang="en-US" sz="2200" dirty="0">
                <a:highlight>
                  <a:srgbClr val="FFFF00"/>
                </a:highlight>
              </a:rPr>
              <a:t>, </a:t>
            </a:r>
          </a:p>
          <a:p>
            <a:pPr marL="1447770" lvl="1" indent="-457200">
              <a:lnSpc>
                <a:spcPct val="90000"/>
              </a:lnSpc>
              <a:spcAft>
                <a:spcPts val="800"/>
              </a:spcAft>
              <a:buFont typeface="+mj-lt"/>
              <a:buAutoNum type="arabicPeriod"/>
              <a:defRPr/>
            </a:pPr>
            <a:r>
              <a:rPr lang="en-US" sz="2200" dirty="0"/>
              <a:t>Whenever the </a:t>
            </a:r>
            <a:r>
              <a:rPr lang="en-US" sz="2200" b="1" dirty="0">
                <a:highlight>
                  <a:srgbClr val="FFFF00"/>
                </a:highlight>
              </a:rPr>
              <a:t>operands arrives</a:t>
            </a:r>
            <a:r>
              <a:rPr lang="en-US" sz="2200" dirty="0"/>
              <a:t>, simply </a:t>
            </a:r>
            <a:r>
              <a:rPr lang="en-US" sz="2200" b="1" dirty="0">
                <a:highlight>
                  <a:srgbClr val="FFFF00"/>
                </a:highlight>
              </a:rPr>
              <a:t>add them to the postfix form(output).</a:t>
            </a:r>
            <a:endParaRPr lang="en-US" sz="2200" dirty="0">
              <a:highlight>
                <a:srgbClr val="FFFF00"/>
              </a:highlight>
            </a:endParaRPr>
          </a:p>
          <a:p>
            <a:pPr marL="1447770" lvl="1" indent="-457200">
              <a:lnSpc>
                <a:spcPct val="90000"/>
              </a:lnSpc>
              <a:spcAft>
                <a:spcPts val="800"/>
              </a:spcAft>
              <a:buFont typeface="+mj-lt"/>
              <a:buAutoNum type="arabicPeriod"/>
              <a:defRPr/>
            </a:pPr>
            <a:r>
              <a:rPr lang="en-US" sz="2200" dirty="0"/>
              <a:t>For the </a:t>
            </a:r>
            <a:r>
              <a:rPr lang="en-US" sz="2200" b="1" dirty="0">
                <a:highlight>
                  <a:srgbClr val="FFFF00"/>
                </a:highlight>
              </a:rPr>
              <a:t>operator and parenthesis</a:t>
            </a:r>
            <a:r>
              <a:rPr lang="en-US" sz="2200" dirty="0"/>
              <a:t>, </a:t>
            </a:r>
            <a:r>
              <a:rPr lang="en-US" sz="2200" b="1" dirty="0"/>
              <a:t>push them in the stack</a:t>
            </a:r>
            <a:r>
              <a:rPr lang="en-US" sz="2200" dirty="0"/>
              <a:t> by </a:t>
            </a:r>
            <a:r>
              <a:rPr lang="en-US" sz="2200" b="1" dirty="0"/>
              <a:t>maintaining the precedence of them.</a:t>
            </a:r>
          </a:p>
        </p:txBody>
      </p:sp>
    </p:spTree>
    <p:extLst>
      <p:ext uri="{BB962C8B-B14F-4D97-AF65-F5344CB8AC3E}">
        <p14:creationId xmlns:p14="http://schemas.microsoft.com/office/powerpoint/2010/main" val="298067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6C6D67-ACE0-F4C6-2BD9-EE39F34BB8C7}"/>
              </a:ext>
            </a:extLst>
          </p:cNvPr>
          <p:cNvSpPr txBox="1"/>
          <p:nvPr/>
        </p:nvSpPr>
        <p:spPr>
          <a:xfrm>
            <a:off x="630936" y="639520"/>
            <a:ext cx="3429000" cy="1719072"/>
          </a:xfrm>
          <a:prstGeom prst="rect">
            <a:avLst/>
          </a:prstGeom>
        </p:spPr>
        <p:txBody>
          <a:bodyPr vert="horz" lIns="91440" tIns="45720" rIns="91440" bIns="45720" rtlCol="0" anchor="b">
            <a:normAutofit/>
          </a:bodyPr>
          <a:lstStyle/>
          <a:p>
            <a:pPr marL="152396">
              <a:lnSpc>
                <a:spcPct val="90000"/>
              </a:lnSpc>
              <a:spcBef>
                <a:spcPct val="0"/>
              </a:spcBef>
              <a:spcAft>
                <a:spcPts val="800"/>
              </a:spcAft>
              <a:defRPr/>
            </a:pPr>
            <a:r>
              <a:rPr lang="en-US" sz="4600" b="1" kern="1200">
                <a:solidFill>
                  <a:schemeClr val="tx1"/>
                </a:solidFill>
                <a:latin typeface="+mj-lt"/>
                <a:ea typeface="+mj-ea"/>
                <a:cs typeface="+mj-cs"/>
              </a:rPr>
              <a:t>Infix to Prefix Conversion:</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C1885AD-6542-42C2-F6D3-4B7C504A19AA}"/>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800"/>
              </a:spcAft>
              <a:defRPr/>
            </a:pPr>
            <a:r>
              <a:rPr lang="en-US" sz="2200" b="1" dirty="0"/>
              <a:t>Ex.  Infix</a:t>
            </a:r>
            <a:r>
              <a:rPr lang="en-US" sz="2200" b="1" dirty="0">
                <a:sym typeface="Wingdings" panose="05000000000000000000" pitchFamily="2" charset="2"/>
              </a:rPr>
              <a:t> </a:t>
            </a:r>
            <a:r>
              <a:rPr lang="en-US" sz="2200" b="1" dirty="0">
                <a:solidFill>
                  <a:srgbClr val="FF0000"/>
                </a:solidFill>
              </a:rPr>
              <a:t>a + b * c   </a:t>
            </a:r>
          </a:p>
          <a:p>
            <a:pPr>
              <a:lnSpc>
                <a:spcPct val="90000"/>
              </a:lnSpc>
              <a:spcAft>
                <a:spcPts val="800"/>
              </a:spcAft>
              <a:defRPr/>
            </a:pPr>
            <a:endParaRPr lang="en-US" sz="2200" b="1" dirty="0"/>
          </a:p>
          <a:p>
            <a:pPr>
              <a:lnSpc>
                <a:spcPct val="90000"/>
              </a:lnSpc>
              <a:spcAft>
                <a:spcPts val="800"/>
              </a:spcAft>
              <a:defRPr/>
            </a:pPr>
            <a:r>
              <a:rPr lang="en-US" sz="2200" b="1" dirty="0"/>
              <a:t> reverse</a:t>
            </a:r>
            <a:r>
              <a:rPr lang="en-US" sz="2200" b="1" dirty="0">
                <a:sym typeface="Wingdings" panose="05000000000000000000" pitchFamily="2" charset="2"/>
              </a:rPr>
              <a:t> </a:t>
            </a:r>
            <a:r>
              <a:rPr lang="en-US" sz="2200" b="1" dirty="0">
                <a:solidFill>
                  <a:srgbClr val="FF0000"/>
                </a:solidFill>
                <a:sym typeface="Wingdings" panose="05000000000000000000" pitchFamily="2" charset="2"/>
              </a:rPr>
              <a:t>c * b + a         </a:t>
            </a:r>
          </a:p>
          <a:p>
            <a:pPr>
              <a:lnSpc>
                <a:spcPct val="90000"/>
              </a:lnSpc>
              <a:spcAft>
                <a:spcPts val="800"/>
              </a:spcAft>
              <a:defRPr/>
            </a:pPr>
            <a:endParaRPr lang="en-US" sz="2200" b="1" dirty="0">
              <a:sym typeface="Wingdings" panose="05000000000000000000" pitchFamily="2" charset="2"/>
            </a:endParaRPr>
          </a:p>
          <a:p>
            <a:pPr>
              <a:lnSpc>
                <a:spcPct val="90000"/>
              </a:lnSpc>
              <a:spcAft>
                <a:spcPts val="800"/>
              </a:spcAft>
              <a:defRPr/>
            </a:pPr>
            <a:r>
              <a:rPr lang="en-US" sz="2200" b="1" dirty="0">
                <a:sym typeface="Wingdings" panose="05000000000000000000" pitchFamily="2" charset="2"/>
              </a:rPr>
              <a:t> output(prefix): </a:t>
            </a:r>
            <a:r>
              <a:rPr lang="en-US" sz="2200" dirty="0">
                <a:solidFill>
                  <a:srgbClr val="FF0000"/>
                </a:solidFill>
              </a:rPr>
              <a:t>+ a * </a:t>
            </a:r>
            <a:r>
              <a:rPr lang="en-US" sz="2200" dirty="0" err="1">
                <a:solidFill>
                  <a:srgbClr val="FF0000"/>
                </a:solidFill>
              </a:rPr>
              <a:t>bc</a:t>
            </a:r>
            <a:r>
              <a:rPr lang="en-US" sz="2200" b="1" dirty="0">
                <a:solidFill>
                  <a:srgbClr val="FF0000"/>
                </a:solidFill>
              </a:rPr>
              <a:t> </a:t>
            </a:r>
          </a:p>
          <a:p>
            <a:pPr marL="152396" indent="-228600">
              <a:lnSpc>
                <a:spcPct val="90000"/>
              </a:lnSpc>
              <a:spcAft>
                <a:spcPts val="800"/>
              </a:spcAft>
              <a:buFont typeface="Arial" panose="020B0604020202020204" pitchFamily="34" charset="0"/>
              <a:buChar char="•"/>
              <a:defRPr/>
            </a:pPr>
            <a:endParaRPr lang="en-US" sz="2200" dirty="0"/>
          </a:p>
        </p:txBody>
      </p:sp>
      <p:graphicFrame>
        <p:nvGraphicFramePr>
          <p:cNvPr id="5" name="Table 5">
            <a:extLst>
              <a:ext uri="{FF2B5EF4-FFF2-40B4-BE49-F238E27FC236}">
                <a16:creationId xmlns:a16="http://schemas.microsoft.com/office/drawing/2014/main" id="{EC6D4692-D2C8-6537-24B6-8B48B32DAA69}"/>
              </a:ext>
            </a:extLst>
          </p:cNvPr>
          <p:cNvGraphicFramePr>
            <a:graphicFrameLocks noGrp="1"/>
          </p:cNvGraphicFramePr>
          <p:nvPr>
            <p:extLst>
              <p:ext uri="{D42A27DB-BD31-4B8C-83A1-F6EECF244321}">
                <p14:modId xmlns:p14="http://schemas.microsoft.com/office/powerpoint/2010/main" val="3890303148"/>
              </p:ext>
            </p:extLst>
          </p:nvPr>
        </p:nvGraphicFramePr>
        <p:xfrm>
          <a:off x="4654296" y="874245"/>
          <a:ext cx="6903723" cy="5109510"/>
        </p:xfrm>
        <a:graphic>
          <a:graphicData uri="http://schemas.openxmlformats.org/drawingml/2006/table">
            <a:tbl>
              <a:tblPr firstRow="1" bandRow="1">
                <a:tableStyleId>{5C22544A-7EE6-4342-B048-85BDC9FD1C3A}</a:tableStyleId>
              </a:tblPr>
              <a:tblGrid>
                <a:gridCol w="1304852">
                  <a:extLst>
                    <a:ext uri="{9D8B030D-6E8A-4147-A177-3AD203B41FA5}">
                      <a16:colId xmlns:a16="http://schemas.microsoft.com/office/drawing/2014/main" val="4051046855"/>
                    </a:ext>
                  </a:extLst>
                </a:gridCol>
                <a:gridCol w="993857">
                  <a:extLst>
                    <a:ext uri="{9D8B030D-6E8A-4147-A177-3AD203B41FA5}">
                      <a16:colId xmlns:a16="http://schemas.microsoft.com/office/drawing/2014/main" val="4219760395"/>
                    </a:ext>
                  </a:extLst>
                </a:gridCol>
                <a:gridCol w="1519580">
                  <a:extLst>
                    <a:ext uri="{9D8B030D-6E8A-4147-A177-3AD203B41FA5}">
                      <a16:colId xmlns:a16="http://schemas.microsoft.com/office/drawing/2014/main" val="4265417062"/>
                    </a:ext>
                  </a:extLst>
                </a:gridCol>
                <a:gridCol w="3085434">
                  <a:extLst>
                    <a:ext uri="{9D8B030D-6E8A-4147-A177-3AD203B41FA5}">
                      <a16:colId xmlns:a16="http://schemas.microsoft.com/office/drawing/2014/main" val="3372110100"/>
                    </a:ext>
                  </a:extLst>
                </a:gridCol>
              </a:tblGrid>
              <a:tr h="1065343">
                <a:tc>
                  <a:txBody>
                    <a:bodyPr/>
                    <a:lstStyle/>
                    <a:p>
                      <a:r>
                        <a:rPr lang="en-IN" sz="2000"/>
                        <a:t>incoming char </a:t>
                      </a:r>
                    </a:p>
                  </a:txBody>
                  <a:tcPr marL="103431" marR="103431" marT="51716" marB="51716"/>
                </a:tc>
                <a:tc>
                  <a:txBody>
                    <a:bodyPr/>
                    <a:lstStyle/>
                    <a:p>
                      <a:pPr algn="ctr"/>
                      <a:r>
                        <a:rPr lang="en-IN" sz="2000"/>
                        <a:t>stack </a:t>
                      </a:r>
                    </a:p>
                  </a:txBody>
                  <a:tcPr marL="103431" marR="103431" marT="51716" marB="51716"/>
                </a:tc>
                <a:tc>
                  <a:txBody>
                    <a:bodyPr/>
                    <a:lstStyle/>
                    <a:p>
                      <a:pPr algn="ctr"/>
                      <a:r>
                        <a:rPr lang="en-IN" sz="2000"/>
                        <a:t>prefix form</a:t>
                      </a:r>
                    </a:p>
                    <a:p>
                      <a:pPr algn="ctr"/>
                      <a:r>
                        <a:rPr lang="en-IN" sz="2000"/>
                        <a:t>(output)</a:t>
                      </a:r>
                    </a:p>
                    <a:p>
                      <a:pPr algn="ctr"/>
                      <a:endParaRPr lang="en-IN" sz="2000"/>
                    </a:p>
                  </a:txBody>
                  <a:tcPr marL="103431" marR="103431" marT="51716" marB="51716"/>
                </a:tc>
                <a:tc>
                  <a:txBody>
                    <a:bodyPr/>
                    <a:lstStyle/>
                    <a:p>
                      <a:r>
                        <a:rPr lang="en-US" sz="2000"/>
                        <a:t> observation</a:t>
                      </a:r>
                      <a:endParaRPr lang="en-IN" sz="2000"/>
                    </a:p>
                  </a:txBody>
                  <a:tcPr marL="103431" marR="103431" marT="51716" marB="51716"/>
                </a:tc>
                <a:extLst>
                  <a:ext uri="{0D108BD9-81ED-4DB2-BD59-A6C34878D82A}">
                    <a16:rowId xmlns:a16="http://schemas.microsoft.com/office/drawing/2014/main" val="1986510101"/>
                  </a:ext>
                </a:extLst>
              </a:tr>
              <a:tr h="444755">
                <a:tc>
                  <a:txBody>
                    <a:bodyPr/>
                    <a:lstStyle/>
                    <a:p>
                      <a:pPr algn="ctr"/>
                      <a:r>
                        <a:rPr lang="en-US" sz="2000"/>
                        <a:t>c</a:t>
                      </a:r>
                      <a:endParaRPr lang="en-IN" sz="2000"/>
                    </a:p>
                  </a:txBody>
                  <a:tcPr marL="103431" marR="103431" marT="51716" marB="51716"/>
                </a:tc>
                <a:tc>
                  <a:txBody>
                    <a:bodyPr/>
                    <a:lstStyle/>
                    <a:p>
                      <a:pPr algn="ctr"/>
                      <a:r>
                        <a:rPr lang="en-US" sz="2000"/>
                        <a:t>Empty</a:t>
                      </a:r>
                      <a:endParaRPr lang="en-IN" sz="2000"/>
                    </a:p>
                  </a:txBody>
                  <a:tcPr marL="103431" marR="103431" marT="51716" marB="51716"/>
                </a:tc>
                <a:tc>
                  <a:txBody>
                    <a:bodyPr/>
                    <a:lstStyle/>
                    <a:p>
                      <a:pPr algn="ctr"/>
                      <a:r>
                        <a:rPr lang="en-US" sz="2000"/>
                        <a:t> c</a:t>
                      </a:r>
                      <a:endParaRPr lang="en-IN" sz="2000"/>
                    </a:p>
                  </a:txBody>
                  <a:tcPr marL="103431" marR="103431" marT="51716" marB="51716"/>
                </a:tc>
                <a:tc>
                  <a:txBody>
                    <a:bodyPr/>
                    <a:lstStyle/>
                    <a:p>
                      <a:r>
                        <a:rPr lang="en-US" sz="2000"/>
                        <a:t> c is added to output</a:t>
                      </a:r>
                      <a:endParaRPr lang="en-IN" sz="2000"/>
                    </a:p>
                  </a:txBody>
                  <a:tcPr marL="103431" marR="103431" marT="51716" marB="51716"/>
                </a:tc>
                <a:extLst>
                  <a:ext uri="{0D108BD9-81ED-4DB2-BD59-A6C34878D82A}">
                    <a16:rowId xmlns:a16="http://schemas.microsoft.com/office/drawing/2014/main" val="2828481466"/>
                  </a:ext>
                </a:extLst>
              </a:tr>
              <a:tr h="444755">
                <a:tc>
                  <a:txBody>
                    <a:bodyPr/>
                    <a:lstStyle/>
                    <a:p>
                      <a:pPr algn="ctr"/>
                      <a:r>
                        <a:rPr lang="en-US" sz="2000"/>
                        <a:t>*</a:t>
                      </a:r>
                      <a:endParaRPr lang="en-IN" sz="2000"/>
                    </a:p>
                  </a:txBody>
                  <a:tcPr marL="103431" marR="103431" marT="51716" marB="51716"/>
                </a:tc>
                <a:tc>
                  <a:txBody>
                    <a:bodyPr/>
                    <a:lstStyle/>
                    <a:p>
                      <a:pPr algn="ctr"/>
                      <a:r>
                        <a:rPr lang="en-US" sz="2000"/>
                        <a:t>  *</a:t>
                      </a:r>
                      <a:endParaRPr lang="en-IN" sz="2000"/>
                    </a:p>
                  </a:txBody>
                  <a:tcPr marL="103431" marR="103431" marT="51716" marB="51716"/>
                </a:tc>
                <a:tc>
                  <a:txBody>
                    <a:bodyPr/>
                    <a:lstStyle/>
                    <a:p>
                      <a:pPr algn="ctr"/>
                      <a:r>
                        <a:rPr lang="en-US" sz="2000"/>
                        <a:t>c</a:t>
                      </a:r>
                      <a:endParaRPr lang="en-IN" sz="2000"/>
                    </a:p>
                  </a:txBody>
                  <a:tcPr marL="103431" marR="103431" marT="51716" marB="51716"/>
                </a:tc>
                <a:tc>
                  <a:txBody>
                    <a:bodyPr/>
                    <a:lstStyle/>
                    <a:p>
                      <a:r>
                        <a:rPr lang="en-US" sz="2000"/>
                        <a:t>*  pushed to stack</a:t>
                      </a:r>
                      <a:endParaRPr lang="en-IN" sz="2000"/>
                    </a:p>
                  </a:txBody>
                  <a:tcPr marL="103431" marR="103431" marT="51716" marB="51716"/>
                </a:tc>
                <a:extLst>
                  <a:ext uri="{0D108BD9-81ED-4DB2-BD59-A6C34878D82A}">
                    <a16:rowId xmlns:a16="http://schemas.microsoft.com/office/drawing/2014/main" val="1726359407"/>
                  </a:ext>
                </a:extLst>
              </a:tr>
              <a:tr h="444755">
                <a:tc>
                  <a:txBody>
                    <a:bodyPr/>
                    <a:lstStyle/>
                    <a:p>
                      <a:pPr algn="ctr"/>
                      <a:r>
                        <a:rPr lang="en-US" sz="2000"/>
                        <a:t>b</a:t>
                      </a:r>
                      <a:endParaRPr lang="en-IN" sz="2000"/>
                    </a:p>
                  </a:txBody>
                  <a:tcPr marL="103431" marR="103431" marT="51716" marB="51716"/>
                </a:tc>
                <a:tc>
                  <a:txBody>
                    <a:bodyPr/>
                    <a:lstStyle/>
                    <a:p>
                      <a:pPr algn="ctr"/>
                      <a:r>
                        <a:rPr lang="en-US" sz="2000"/>
                        <a:t>  *</a:t>
                      </a:r>
                      <a:endParaRPr lang="en-IN" sz="2000"/>
                    </a:p>
                  </a:txBody>
                  <a:tcPr marL="103431" marR="103431" marT="51716" marB="51716"/>
                </a:tc>
                <a:tc>
                  <a:txBody>
                    <a:bodyPr/>
                    <a:lstStyle/>
                    <a:p>
                      <a:pPr algn="ctr"/>
                      <a:r>
                        <a:rPr lang="en-US" sz="2000"/>
                        <a:t>cb</a:t>
                      </a:r>
                      <a:endParaRPr lang="en-IN" sz="2000"/>
                    </a:p>
                  </a:txBody>
                  <a:tcPr marL="103431" marR="103431" marT="51716" marB="51716"/>
                </a:tc>
                <a:tc>
                  <a:txBody>
                    <a:bodyPr/>
                    <a:lstStyle/>
                    <a:p>
                      <a:r>
                        <a:rPr lang="en-US" sz="2000"/>
                        <a:t>b is added to output</a:t>
                      </a:r>
                      <a:endParaRPr lang="en-IN" sz="2000"/>
                    </a:p>
                  </a:txBody>
                  <a:tcPr marL="103431" marR="103431" marT="51716" marB="51716"/>
                </a:tc>
                <a:extLst>
                  <a:ext uri="{0D108BD9-81ED-4DB2-BD59-A6C34878D82A}">
                    <a16:rowId xmlns:a16="http://schemas.microsoft.com/office/drawing/2014/main" val="2410077872"/>
                  </a:ext>
                </a:extLst>
              </a:tr>
              <a:tr h="1065343">
                <a:tc>
                  <a:txBody>
                    <a:bodyPr/>
                    <a:lstStyle/>
                    <a:p>
                      <a:pPr algn="ctr"/>
                      <a:r>
                        <a:rPr lang="en-US" sz="2000"/>
                        <a:t>+</a:t>
                      </a:r>
                      <a:endParaRPr lang="en-IN" sz="2000"/>
                    </a:p>
                  </a:txBody>
                  <a:tcPr marL="103431" marR="103431" marT="51716" marB="51716"/>
                </a:tc>
                <a:tc>
                  <a:txBody>
                    <a:bodyPr/>
                    <a:lstStyle/>
                    <a:p>
                      <a:pPr algn="ctr"/>
                      <a:r>
                        <a:rPr lang="en-US" sz="2000"/>
                        <a:t>  +</a:t>
                      </a:r>
                      <a:endParaRPr lang="en-IN" sz="2000"/>
                    </a:p>
                  </a:txBody>
                  <a:tcPr marL="103431" marR="103431" marT="51716" marB="51716"/>
                </a:tc>
                <a:tc>
                  <a:txBody>
                    <a:bodyPr/>
                    <a:lstStyle/>
                    <a:p>
                      <a:pPr algn="ctr"/>
                      <a:r>
                        <a:rPr lang="en-US" sz="2000"/>
                        <a:t>cb*</a:t>
                      </a:r>
                      <a:endParaRPr lang="en-IN" sz="2000"/>
                    </a:p>
                  </a:txBody>
                  <a:tcPr marL="103431" marR="103431" marT="51716" marB="51716"/>
                </a:tc>
                <a:tc>
                  <a:txBody>
                    <a:bodyPr/>
                    <a:lstStyle/>
                    <a:p>
                      <a:r>
                        <a:rPr lang="en-US" sz="2000"/>
                        <a:t>+ has lower precedence than * then pop and print.</a:t>
                      </a:r>
                      <a:endParaRPr lang="en-IN" sz="2000"/>
                    </a:p>
                  </a:txBody>
                  <a:tcPr marL="103431" marR="103431" marT="51716" marB="51716"/>
                </a:tc>
                <a:extLst>
                  <a:ext uri="{0D108BD9-81ED-4DB2-BD59-A6C34878D82A}">
                    <a16:rowId xmlns:a16="http://schemas.microsoft.com/office/drawing/2014/main" val="3879804666"/>
                  </a:ext>
                </a:extLst>
              </a:tr>
              <a:tr h="444755">
                <a:tc>
                  <a:txBody>
                    <a:bodyPr/>
                    <a:lstStyle/>
                    <a:p>
                      <a:pPr algn="ctr"/>
                      <a:r>
                        <a:rPr lang="en-US" sz="2000"/>
                        <a:t>a</a:t>
                      </a:r>
                      <a:endParaRPr lang="en-IN" sz="2000"/>
                    </a:p>
                  </a:txBody>
                  <a:tcPr marL="103431" marR="103431" marT="51716" marB="51716"/>
                </a:tc>
                <a:tc>
                  <a:txBody>
                    <a:bodyPr/>
                    <a:lstStyle/>
                    <a:p>
                      <a:pPr algn="ctr"/>
                      <a:r>
                        <a:rPr lang="en-US" sz="2000"/>
                        <a:t>  +</a:t>
                      </a:r>
                      <a:endParaRPr lang="en-IN" sz="2000"/>
                    </a:p>
                  </a:txBody>
                  <a:tcPr marL="103431" marR="103431" marT="51716" marB="51716"/>
                </a:tc>
                <a:tc>
                  <a:txBody>
                    <a:bodyPr/>
                    <a:lstStyle/>
                    <a:p>
                      <a:pPr algn="ctr"/>
                      <a:r>
                        <a:rPr lang="en-US" sz="2000"/>
                        <a:t>cb*a</a:t>
                      </a:r>
                      <a:endParaRPr lang="en-IN" sz="2000"/>
                    </a:p>
                  </a:txBody>
                  <a:tcPr marL="103431" marR="103431" marT="51716" marB="51716"/>
                </a:tc>
                <a:tc>
                  <a:txBody>
                    <a:bodyPr/>
                    <a:lstStyle/>
                    <a:p>
                      <a:r>
                        <a:rPr lang="en-US" sz="2000"/>
                        <a:t>a is added to output</a:t>
                      </a:r>
                      <a:endParaRPr lang="en-IN" sz="2000"/>
                    </a:p>
                  </a:txBody>
                  <a:tcPr marL="103431" marR="103431" marT="51716" marB="51716"/>
                </a:tc>
                <a:extLst>
                  <a:ext uri="{0D108BD9-81ED-4DB2-BD59-A6C34878D82A}">
                    <a16:rowId xmlns:a16="http://schemas.microsoft.com/office/drawing/2014/main" val="3203401009"/>
                  </a:ext>
                </a:extLst>
              </a:tr>
              <a:tr h="755049">
                <a:tc>
                  <a:txBody>
                    <a:bodyPr/>
                    <a:lstStyle/>
                    <a:p>
                      <a:pPr algn="ctr"/>
                      <a:r>
                        <a:rPr lang="en-US" sz="2000"/>
                        <a:t>End of exp</a:t>
                      </a:r>
                      <a:endParaRPr lang="en-IN" sz="2000"/>
                    </a:p>
                  </a:txBody>
                  <a:tcPr marL="103431" marR="103431" marT="51716" marB="51716"/>
                </a:tc>
                <a:tc>
                  <a:txBody>
                    <a:bodyPr/>
                    <a:lstStyle/>
                    <a:p>
                      <a:pPr algn="ctr"/>
                      <a:endParaRPr lang="en-IN" sz="2000"/>
                    </a:p>
                  </a:txBody>
                  <a:tcPr marL="103431" marR="103431" marT="51716" marB="51716"/>
                </a:tc>
                <a:tc>
                  <a:txBody>
                    <a:bodyPr/>
                    <a:lstStyle/>
                    <a:p>
                      <a:pPr algn="ctr"/>
                      <a:r>
                        <a:rPr lang="en-US" sz="2000" b="1"/>
                        <a:t>cb*a+</a:t>
                      </a:r>
                      <a:endParaRPr lang="en-IN" sz="2000" b="1"/>
                    </a:p>
                  </a:txBody>
                  <a:tcPr marL="103431" marR="103431" marT="51716" marB="51716"/>
                </a:tc>
                <a:tc>
                  <a:txBody>
                    <a:bodyPr/>
                    <a:lstStyle/>
                    <a:p>
                      <a:r>
                        <a:rPr lang="en-US" sz="2000"/>
                        <a:t>Pop and  add to output</a:t>
                      </a:r>
                      <a:endParaRPr lang="en-IN" sz="2000"/>
                    </a:p>
                  </a:txBody>
                  <a:tcPr marL="103431" marR="103431" marT="51716" marB="51716"/>
                </a:tc>
                <a:extLst>
                  <a:ext uri="{0D108BD9-81ED-4DB2-BD59-A6C34878D82A}">
                    <a16:rowId xmlns:a16="http://schemas.microsoft.com/office/drawing/2014/main" val="1989435994"/>
                  </a:ext>
                </a:extLst>
              </a:tr>
              <a:tr h="444755">
                <a:tc>
                  <a:txBody>
                    <a:bodyPr/>
                    <a:lstStyle/>
                    <a:p>
                      <a:endParaRPr lang="en-IN" sz="2000"/>
                    </a:p>
                  </a:txBody>
                  <a:tcPr marL="103431" marR="103431" marT="51716" marB="51716"/>
                </a:tc>
                <a:tc>
                  <a:txBody>
                    <a:bodyPr/>
                    <a:lstStyle/>
                    <a:p>
                      <a:endParaRPr lang="en-IN" sz="2000"/>
                    </a:p>
                  </a:txBody>
                  <a:tcPr marL="103431" marR="103431" marT="51716" marB="51716"/>
                </a:tc>
                <a:tc>
                  <a:txBody>
                    <a:bodyPr/>
                    <a:lstStyle/>
                    <a:p>
                      <a:pPr algn="ctr"/>
                      <a:r>
                        <a:rPr lang="en-US" sz="2000" b="1"/>
                        <a:t>+a*bc</a:t>
                      </a:r>
                      <a:endParaRPr lang="en-IN" sz="2000" b="1"/>
                    </a:p>
                  </a:txBody>
                  <a:tcPr marL="103431" marR="103431" marT="51716" marB="51716"/>
                </a:tc>
                <a:tc>
                  <a:txBody>
                    <a:bodyPr/>
                    <a:lstStyle/>
                    <a:p>
                      <a:r>
                        <a:rPr lang="en-US" sz="2000"/>
                        <a:t>Reverserof output</a:t>
                      </a:r>
                      <a:endParaRPr lang="en-IN" sz="2000"/>
                    </a:p>
                  </a:txBody>
                  <a:tcPr marL="103431" marR="103431" marT="51716" marB="51716"/>
                </a:tc>
                <a:extLst>
                  <a:ext uri="{0D108BD9-81ED-4DB2-BD59-A6C34878D82A}">
                    <a16:rowId xmlns:a16="http://schemas.microsoft.com/office/drawing/2014/main" val="2075470946"/>
                  </a:ext>
                </a:extLst>
              </a:tr>
            </a:tbl>
          </a:graphicData>
        </a:graphic>
      </p:graphicFrame>
    </p:spTree>
    <p:extLst>
      <p:ext uri="{BB962C8B-B14F-4D97-AF65-F5344CB8AC3E}">
        <p14:creationId xmlns:p14="http://schemas.microsoft.com/office/powerpoint/2010/main" val="334977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19337" y="1014848"/>
            <a:ext cx="10482658" cy="5710885"/>
          </a:xfrm>
          <a:prstGeom prst="rect">
            <a:avLst/>
          </a:prstGeom>
        </p:spPr>
        <p:txBody>
          <a:bodyPr vert="horz" lIns="121920" tIns="60960" rIns="121920" bIns="60960" rtlCol="0">
            <a:normAutofit/>
          </a:bodyPr>
          <a:lstStyle/>
          <a:p>
            <a:pPr marL="152396" defTabSz="1219170">
              <a:lnSpc>
                <a:spcPct val="90000"/>
              </a:lnSpc>
              <a:spcAft>
                <a:spcPts val="800"/>
              </a:spcAft>
              <a:defRPr/>
            </a:pPr>
            <a:endParaRPr lang="en-US" sz="2133" b="1" dirty="0">
              <a:solidFill>
                <a:srgbClr val="C00000"/>
              </a:solidFill>
              <a:latin typeface="Calibri" panose="020F0502020204030204" pitchFamily="34" charset="0"/>
              <a:cs typeface="Calibri" panose="020F0502020204030204" pitchFamily="34" charset="0"/>
            </a:endParaRPr>
          </a:p>
          <a:p>
            <a:pPr marL="152396" defTabSz="1219170">
              <a:lnSpc>
                <a:spcPct val="90000"/>
              </a:lnSpc>
              <a:spcAft>
                <a:spcPts val="800"/>
              </a:spcAft>
              <a:defRPr/>
            </a:pPr>
            <a:r>
              <a:rPr lang="en-US" sz="2133" b="1" dirty="0">
                <a:latin typeface="Calibri" panose="020F0502020204030204" pitchFamily="34" charset="0"/>
                <a:cs typeface="Calibri" panose="020F0502020204030204" pitchFamily="34" charset="0"/>
              </a:rPr>
              <a:t>Rules for the conversion from infix to prefix expression</a:t>
            </a:r>
            <a:endParaRPr lang="en-US" sz="2133" dirty="0">
              <a:latin typeface="Calibri" panose="020F0502020204030204" pitchFamily="34" charset="0"/>
              <a:cs typeface="Calibri" panose="020F0502020204030204" pitchFamily="34" charset="0"/>
            </a:endParaRPr>
          </a:p>
          <a:p>
            <a:pPr marL="609585" indent="-457189" defTabSz="1219170">
              <a:lnSpc>
                <a:spcPct val="90000"/>
              </a:lnSpc>
              <a:spcAft>
                <a:spcPts val="800"/>
              </a:spcAft>
              <a:buFont typeface="+mj-lt"/>
              <a:buAutoNum type="arabicPeriod"/>
              <a:defRPr/>
            </a:pPr>
            <a:r>
              <a:rPr lang="en-US" sz="2133" dirty="0">
                <a:solidFill>
                  <a:srgbClr val="FF0000"/>
                </a:solidFill>
                <a:latin typeface="Calibri" panose="020F0502020204030204" pitchFamily="34" charset="0"/>
                <a:cs typeface="Calibri" panose="020F0502020204030204" pitchFamily="34" charset="0"/>
              </a:rPr>
              <a:t>If (stack == </a:t>
            </a:r>
            <a:r>
              <a:rPr lang="en-US" sz="2133" b="1" dirty="0">
                <a:solidFill>
                  <a:srgbClr val="FF0000"/>
                </a:solidFill>
                <a:latin typeface="Calibri" panose="020F0502020204030204" pitchFamily="34" charset="0"/>
                <a:cs typeface="Calibri" panose="020F0502020204030204" pitchFamily="34" charset="0"/>
              </a:rPr>
              <a:t>empty</a:t>
            </a:r>
            <a:r>
              <a:rPr lang="en-US" sz="2133" dirty="0">
                <a:solidFill>
                  <a:srgbClr val="FF0000"/>
                </a:solidFill>
                <a:latin typeface="Calibri" panose="020F0502020204030204" pitchFamily="34" charset="0"/>
                <a:cs typeface="Calibri" panose="020F0502020204030204" pitchFamily="34" charset="0"/>
              </a:rPr>
              <a:t> or contains a </a:t>
            </a:r>
            <a:r>
              <a:rPr lang="en-US" sz="2133" b="1" dirty="0">
                <a:solidFill>
                  <a:srgbClr val="FF0000"/>
                </a:solidFill>
                <a:latin typeface="Calibri" panose="020F0502020204030204" pitchFamily="34" charset="0"/>
                <a:cs typeface="Calibri" panose="020F0502020204030204" pitchFamily="34" charset="0"/>
              </a:rPr>
              <a:t>right parenthesis </a:t>
            </a:r>
            <a:r>
              <a:rPr lang="en-US" sz="2133" dirty="0">
                <a:solidFill>
                  <a:srgbClr val="FF0000"/>
                </a:solidFill>
                <a:latin typeface="Calibri" panose="020F0502020204030204" pitchFamily="34" charset="0"/>
                <a:cs typeface="Calibri" panose="020F0502020204030204" pitchFamily="34" charset="0"/>
              </a:rPr>
              <a:t>on top)</a:t>
            </a:r>
            <a:r>
              <a:rPr lang="en-US" sz="2133" dirty="0">
                <a:latin typeface="Calibri" panose="020F0502020204030204" pitchFamily="34" charset="0"/>
                <a:cs typeface="Calibri" panose="020F0502020204030204" pitchFamily="34" charset="0"/>
              </a:rPr>
              <a:t>,  then </a:t>
            </a:r>
            <a:r>
              <a:rPr lang="en-US" sz="2133" b="1" dirty="0">
                <a:highlight>
                  <a:srgbClr val="FFFF00"/>
                </a:highlight>
                <a:latin typeface="Calibri" panose="020F0502020204030204" pitchFamily="34" charset="0"/>
                <a:cs typeface="Calibri" panose="020F0502020204030204" pitchFamily="34" charset="0"/>
              </a:rPr>
              <a:t>push the incoming operator</a:t>
            </a:r>
            <a:r>
              <a:rPr lang="en-US" sz="2133" dirty="0">
                <a:highlight>
                  <a:srgbClr val="FFFF00"/>
                </a:highlight>
                <a:latin typeface="Calibri" panose="020F0502020204030204" pitchFamily="34" charset="0"/>
                <a:cs typeface="Calibri" panose="020F0502020204030204" pitchFamily="34" charset="0"/>
              </a:rPr>
              <a:t> on to the stack</a:t>
            </a:r>
            <a:r>
              <a:rPr lang="en-US" sz="2133" dirty="0">
                <a:latin typeface="Calibri" panose="020F0502020204030204" pitchFamily="34" charset="0"/>
                <a:cs typeface="Calibri" panose="020F0502020204030204" pitchFamily="34" charset="0"/>
              </a:rPr>
              <a:t>.</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the incoming symbol is </a:t>
            </a:r>
            <a:r>
              <a:rPr lang="en-US" sz="2133" dirty="0">
                <a:highlight>
                  <a:srgbClr val="FFFF00"/>
                </a:highlight>
                <a:latin typeface="Calibri" panose="020F0502020204030204" pitchFamily="34" charset="0"/>
                <a:cs typeface="Calibri" panose="020F0502020204030204" pitchFamily="34" charset="0"/>
              </a:rPr>
              <a:t>'</a:t>
            </a:r>
            <a:r>
              <a:rPr lang="en-US" sz="2133" b="1" dirty="0">
                <a:highlight>
                  <a:srgbClr val="FFFF00"/>
                </a:highlight>
                <a:latin typeface="Calibri" panose="020F0502020204030204" pitchFamily="34" charset="0"/>
                <a:cs typeface="Calibri" panose="020F0502020204030204" pitchFamily="34" charset="0"/>
              </a:rPr>
              <a:t>(</a:t>
            </a:r>
            <a:r>
              <a:rPr lang="en-US" sz="2133" dirty="0">
                <a:highlight>
                  <a:srgbClr val="FFFF00"/>
                </a:highlight>
                <a:latin typeface="Calibri" panose="020F0502020204030204" pitchFamily="34" charset="0"/>
                <a:cs typeface="Calibri" panose="020F0502020204030204" pitchFamily="34" charset="0"/>
              </a:rPr>
              <a:t>'</a:t>
            </a:r>
            <a:r>
              <a:rPr lang="en-US" sz="2133" dirty="0">
                <a:latin typeface="Calibri" panose="020F0502020204030204" pitchFamily="34" charset="0"/>
                <a:cs typeface="Calibri" panose="020F0502020204030204" pitchFamily="34" charset="0"/>
              </a:rPr>
              <a:t>, </a:t>
            </a:r>
            <a:r>
              <a:rPr lang="en-US" sz="2133" b="1" dirty="0">
                <a:latin typeface="Calibri" panose="020F0502020204030204" pitchFamily="34" charset="0"/>
                <a:cs typeface="Calibri" panose="020F0502020204030204" pitchFamily="34" charset="0"/>
              </a:rPr>
              <a:t>then pop all the operators from the stack till it finds ) opening bracket in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the operator is </a:t>
            </a:r>
            <a:r>
              <a:rPr lang="en-US" sz="2133" dirty="0">
                <a:highlight>
                  <a:srgbClr val="FFFF00"/>
                </a:highlight>
                <a:latin typeface="Calibri" panose="020F0502020204030204" pitchFamily="34" charset="0"/>
                <a:cs typeface="Calibri" panose="020F0502020204030204" pitchFamily="34" charset="0"/>
              </a:rPr>
              <a:t>')'</a:t>
            </a:r>
            <a:r>
              <a:rPr lang="en-US" sz="2133" dirty="0">
                <a:latin typeface="Calibri" panose="020F0502020204030204" pitchFamily="34" charset="0"/>
                <a:cs typeface="Calibri" panose="020F0502020204030204" pitchFamily="34" charset="0"/>
              </a:rPr>
              <a:t>, then push it into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a:t>
            </a:r>
            <a:r>
              <a:rPr lang="en-US" sz="2133" dirty="0">
                <a:solidFill>
                  <a:srgbClr val="C00000"/>
                </a:solidFill>
                <a:latin typeface="Calibri" panose="020F0502020204030204" pitchFamily="34" charset="0"/>
                <a:cs typeface="Calibri" panose="020F0502020204030204" pitchFamily="34" charset="0"/>
              </a:rPr>
              <a:t>incoming operator &gt;  the </a:t>
            </a:r>
            <a:r>
              <a:rPr lang="en-US" sz="2133" b="1" dirty="0">
                <a:solidFill>
                  <a:srgbClr val="C00000"/>
                </a:solidFill>
                <a:latin typeface="Calibri" panose="020F0502020204030204" pitchFamily="34" charset="0"/>
                <a:cs typeface="Calibri" panose="020F0502020204030204" pitchFamily="34" charset="0"/>
              </a:rPr>
              <a:t>top of the stack</a:t>
            </a:r>
            <a:r>
              <a:rPr lang="en-US" sz="2133" dirty="0">
                <a:latin typeface="Calibri" panose="020F0502020204030204" pitchFamily="34" charset="0"/>
                <a:cs typeface="Calibri" panose="020F0502020204030204" pitchFamily="34" charset="0"/>
              </a:rPr>
              <a:t>) then </a:t>
            </a:r>
            <a:r>
              <a:rPr lang="en-US" sz="2133" dirty="0">
                <a:latin typeface="Calibri" panose="020F0502020204030204" pitchFamily="34" charset="0"/>
                <a:cs typeface="Calibri" panose="020F0502020204030204" pitchFamily="34" charset="0"/>
                <a:sym typeface="Wingdings" panose="05000000000000000000" pitchFamily="2" charset="2"/>
              </a:rPr>
              <a:t> </a:t>
            </a:r>
            <a:r>
              <a:rPr lang="en-US" sz="2133" dirty="0">
                <a:latin typeface="Calibri" panose="020F0502020204030204" pitchFamily="34" charset="0"/>
                <a:cs typeface="Calibri" panose="020F0502020204030204" pitchFamily="34" charset="0"/>
              </a:rPr>
              <a:t> </a:t>
            </a:r>
            <a:r>
              <a:rPr lang="en-US" sz="2133" b="1" dirty="0">
                <a:highlight>
                  <a:srgbClr val="FFFF00"/>
                </a:highlight>
                <a:latin typeface="Calibri" panose="020F0502020204030204" pitchFamily="34" charset="0"/>
                <a:cs typeface="Calibri" panose="020F0502020204030204" pitchFamily="34" charset="0"/>
              </a:rPr>
              <a:t>push</a:t>
            </a:r>
            <a:r>
              <a:rPr lang="en-US" sz="2133" b="1" dirty="0">
                <a:latin typeface="Calibri" panose="020F0502020204030204" pitchFamily="34" charset="0"/>
                <a:cs typeface="Calibri" panose="020F0502020204030204" pitchFamily="34" charset="0"/>
              </a:rPr>
              <a:t> </a:t>
            </a:r>
            <a:r>
              <a:rPr lang="en-US" sz="2133" dirty="0">
                <a:latin typeface="Calibri" panose="020F0502020204030204" pitchFamily="34" charset="0"/>
                <a:cs typeface="Calibri" panose="020F0502020204030204" pitchFamily="34" charset="0"/>
              </a:rPr>
              <a:t>it on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a:t>
            </a:r>
            <a:r>
              <a:rPr lang="en-US" sz="2133" dirty="0">
                <a:solidFill>
                  <a:srgbClr val="C00000"/>
                </a:solidFill>
                <a:latin typeface="Calibri" panose="020F0502020204030204" pitchFamily="34" charset="0"/>
                <a:cs typeface="Calibri" panose="020F0502020204030204" pitchFamily="34" charset="0"/>
              </a:rPr>
              <a:t>incoming operator &lt; the top of the stack</a:t>
            </a:r>
            <a:r>
              <a:rPr lang="en-US" sz="2133" dirty="0">
                <a:latin typeface="Calibri" panose="020F0502020204030204" pitchFamily="34" charset="0"/>
                <a:cs typeface="Calibri" panose="020F0502020204030204" pitchFamily="34" charset="0"/>
              </a:rPr>
              <a:t>) then </a:t>
            </a:r>
            <a:r>
              <a:rPr lang="en-US" sz="2133" dirty="0">
                <a:latin typeface="Calibri" panose="020F0502020204030204" pitchFamily="34" charset="0"/>
                <a:cs typeface="Calibri" panose="020F0502020204030204" pitchFamily="34" charset="0"/>
                <a:sym typeface="Wingdings" panose="05000000000000000000" pitchFamily="2" charset="2"/>
              </a:rPr>
              <a:t> </a:t>
            </a:r>
            <a:r>
              <a:rPr lang="en-US" sz="2133" dirty="0">
                <a:latin typeface="Calibri" panose="020F0502020204030204" pitchFamily="34" charset="0"/>
                <a:cs typeface="Calibri" panose="020F0502020204030204" pitchFamily="34" charset="0"/>
              </a:rPr>
              <a:t> </a:t>
            </a:r>
            <a:r>
              <a:rPr lang="en-US" sz="2133" b="1" dirty="0">
                <a:highlight>
                  <a:srgbClr val="FFFF00"/>
                </a:highlight>
                <a:latin typeface="Calibri" panose="020F0502020204030204" pitchFamily="34" charset="0"/>
                <a:cs typeface="Calibri" panose="020F0502020204030204" pitchFamily="34" charset="0"/>
              </a:rPr>
              <a:t>pop</a:t>
            </a:r>
            <a:r>
              <a:rPr lang="en-US" sz="2133" b="1" dirty="0">
                <a:latin typeface="Calibri" panose="020F0502020204030204" pitchFamily="34" charset="0"/>
                <a:cs typeface="Calibri" panose="020F0502020204030204" pitchFamily="34" charset="0"/>
              </a:rPr>
              <a:t> and print </a:t>
            </a:r>
            <a:r>
              <a:rPr lang="en-US" sz="2133" dirty="0">
                <a:latin typeface="Calibri" panose="020F0502020204030204" pitchFamily="34" charset="0"/>
                <a:cs typeface="Calibri" panose="020F0502020204030204" pitchFamily="34" charset="0"/>
              </a:rPr>
              <a:t>the top of the stack. Then test the incoming operator against the new top of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If </a:t>
            </a:r>
            <a:r>
              <a:rPr lang="en-US" sz="2133" dirty="0">
                <a:solidFill>
                  <a:srgbClr val="C00000"/>
                </a:solidFill>
                <a:latin typeface="Calibri" panose="020F0502020204030204" pitchFamily="34" charset="0"/>
                <a:cs typeface="Calibri" panose="020F0502020204030204" pitchFamily="34" charset="0"/>
              </a:rPr>
              <a:t>( incoming operator ==the top of the stack </a:t>
            </a:r>
            <a:r>
              <a:rPr lang="en-US" sz="2133" dirty="0">
                <a:latin typeface="Calibri" panose="020F0502020204030204" pitchFamily="34" charset="0"/>
                <a:cs typeface="Calibri" panose="020F0502020204030204" pitchFamily="34" charset="0"/>
              </a:rPr>
              <a:t>)</a:t>
            </a:r>
            <a:r>
              <a:rPr lang="en-US" sz="2133" dirty="0">
                <a:latin typeface="Calibri" panose="020F0502020204030204" pitchFamily="34" charset="0"/>
                <a:cs typeface="Calibri" panose="020F0502020204030204" pitchFamily="34" charset="0"/>
                <a:sym typeface="Wingdings" panose="05000000000000000000" pitchFamily="2" charset="2"/>
              </a:rPr>
              <a:t> </a:t>
            </a:r>
            <a:r>
              <a:rPr lang="en-US" sz="2133" dirty="0">
                <a:latin typeface="Calibri" panose="020F0502020204030204" pitchFamily="34" charset="0"/>
                <a:cs typeface="Calibri" panose="020F0502020204030204" pitchFamily="34" charset="0"/>
              </a:rPr>
              <a:t> </a:t>
            </a:r>
            <a:r>
              <a:rPr lang="en-US" sz="2400" dirty="0">
                <a:solidFill>
                  <a:srgbClr val="000000"/>
                </a:solidFill>
                <a:latin typeface="inter-regular"/>
              </a:rPr>
              <a:t>push the incoming operator into the stack.</a:t>
            </a:r>
          </a:p>
          <a:p>
            <a:pPr marL="609585" indent="-457189" defTabSz="1219170">
              <a:lnSpc>
                <a:spcPct val="90000"/>
              </a:lnSpc>
              <a:spcAft>
                <a:spcPts val="800"/>
              </a:spcAft>
              <a:buFont typeface="+mj-lt"/>
              <a:buAutoNum type="arabicPeriod"/>
              <a:defRPr/>
            </a:pPr>
            <a:r>
              <a:rPr lang="en-US" sz="2133" dirty="0">
                <a:latin typeface="Calibri" panose="020F0502020204030204" pitchFamily="34" charset="0"/>
                <a:cs typeface="Calibri" panose="020F0502020204030204" pitchFamily="34" charset="0"/>
              </a:rPr>
              <a:t>At the </a:t>
            </a:r>
            <a:r>
              <a:rPr lang="en-US" sz="2133" b="1" dirty="0">
                <a:latin typeface="Calibri" panose="020F0502020204030204" pitchFamily="34" charset="0"/>
                <a:cs typeface="Calibri" panose="020F0502020204030204" pitchFamily="34" charset="0"/>
              </a:rPr>
              <a:t>end of the expression, pop and print </a:t>
            </a:r>
            <a:r>
              <a:rPr lang="en-US" sz="2133" dirty="0">
                <a:latin typeface="Calibri" panose="020F0502020204030204" pitchFamily="34" charset="0"/>
                <a:cs typeface="Calibri" panose="020F0502020204030204" pitchFamily="34" charset="0"/>
              </a:rPr>
              <a:t>all the operators of the stack..</a:t>
            </a:r>
          </a:p>
        </p:txBody>
      </p:sp>
      <p:sp>
        <p:nvSpPr>
          <p:cNvPr id="2" name="TextBox 1">
            <a:extLst>
              <a:ext uri="{FF2B5EF4-FFF2-40B4-BE49-F238E27FC236}">
                <a16:creationId xmlns:a16="http://schemas.microsoft.com/office/drawing/2014/main" id="{9F6C6D67-ACE0-F4C6-2BD9-EE39F34BB8C7}"/>
              </a:ext>
            </a:extLst>
          </p:cNvPr>
          <p:cNvSpPr txBox="1"/>
          <p:nvPr/>
        </p:nvSpPr>
        <p:spPr>
          <a:xfrm>
            <a:off x="119336" y="145259"/>
            <a:ext cx="11881319" cy="711339"/>
          </a:xfrm>
          <a:prstGeom prst="rect">
            <a:avLst/>
          </a:prstGeom>
          <a:solidFill>
            <a:schemeClr val="accent4">
              <a:lumMod val="20000"/>
              <a:lumOff val="80000"/>
            </a:schemeClr>
          </a:solidFill>
        </p:spPr>
        <p:txBody>
          <a:bodyPr vert="horz" lIns="121920" tIns="60960" rIns="121920" bIns="60960" rtlCol="0" anchor="ctr">
            <a:normAutofit/>
          </a:bodyPr>
          <a:lstStyle/>
          <a:p>
            <a:pPr marL="152396" defTabSz="1219170">
              <a:lnSpc>
                <a:spcPct val="90000"/>
              </a:lnSpc>
              <a:spcAft>
                <a:spcPts val="800"/>
              </a:spcAft>
              <a:defRPr/>
            </a:pPr>
            <a:r>
              <a:rPr lang="en-US" sz="2667" b="1" dirty="0">
                <a:solidFill>
                  <a:srgbClr val="C00000"/>
                </a:solidFill>
                <a:latin typeface="urw-din"/>
              </a:rPr>
              <a:t>Infix to Prefix Conversion:</a:t>
            </a:r>
          </a:p>
        </p:txBody>
      </p:sp>
    </p:spTree>
    <p:extLst>
      <p:ext uri="{BB962C8B-B14F-4D97-AF65-F5344CB8AC3E}">
        <p14:creationId xmlns:p14="http://schemas.microsoft.com/office/powerpoint/2010/main" val="2268793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C6D67-ACE0-F4C6-2BD9-EE39F34BB8C7}"/>
              </a:ext>
            </a:extLst>
          </p:cNvPr>
          <p:cNvSpPr txBox="1"/>
          <p:nvPr/>
        </p:nvSpPr>
        <p:spPr>
          <a:xfrm>
            <a:off x="119336" y="145259"/>
            <a:ext cx="11881319" cy="711339"/>
          </a:xfrm>
          <a:prstGeom prst="rect">
            <a:avLst/>
          </a:prstGeom>
          <a:solidFill>
            <a:schemeClr val="accent4">
              <a:lumMod val="20000"/>
              <a:lumOff val="80000"/>
            </a:schemeClr>
          </a:solidFill>
        </p:spPr>
        <p:txBody>
          <a:bodyPr vert="horz" lIns="121920" tIns="60960" rIns="121920" bIns="60960" rtlCol="0" anchor="ctr">
            <a:noAutofit/>
          </a:bodyPr>
          <a:lstStyle/>
          <a:p>
            <a:pPr marL="152396" defTabSz="1219170">
              <a:lnSpc>
                <a:spcPct val="90000"/>
              </a:lnSpc>
              <a:spcAft>
                <a:spcPts val="800"/>
              </a:spcAft>
              <a:defRPr/>
            </a:pPr>
            <a:r>
              <a:rPr lang="en-US" sz="2000" b="1" dirty="0">
                <a:solidFill>
                  <a:srgbClr val="C00000"/>
                </a:solidFill>
                <a:latin typeface="urw-din"/>
              </a:rPr>
              <a:t>Q) Convert infix expression to prefix notation:   ( A + B ) * ( C - D ) </a:t>
            </a:r>
          </a:p>
        </p:txBody>
      </p:sp>
      <p:sp>
        <p:nvSpPr>
          <p:cNvPr id="7" name="TextBox 6">
            <a:extLst>
              <a:ext uri="{FF2B5EF4-FFF2-40B4-BE49-F238E27FC236}">
                <a16:creationId xmlns:a16="http://schemas.microsoft.com/office/drawing/2014/main" id="{F94DA0BE-D29C-E4FE-62A3-03A30AD07780}"/>
              </a:ext>
            </a:extLst>
          </p:cNvPr>
          <p:cNvSpPr txBox="1"/>
          <p:nvPr/>
        </p:nvSpPr>
        <p:spPr>
          <a:xfrm>
            <a:off x="191345" y="856598"/>
            <a:ext cx="11809310" cy="4801314"/>
          </a:xfrm>
          <a:prstGeom prst="rect">
            <a:avLst/>
          </a:prstGeom>
          <a:noFill/>
        </p:spPr>
        <p:txBody>
          <a:bodyPr wrap="square">
            <a:spAutoFit/>
          </a:bodyPr>
          <a:lstStyle/>
          <a:p>
            <a:r>
              <a:rPr lang="en-US" b="1" dirty="0"/>
              <a:t>Step 1</a:t>
            </a:r>
            <a:r>
              <a:rPr lang="en-US" dirty="0"/>
              <a:t>: Reverse the Infix Expression.</a:t>
            </a:r>
          </a:p>
          <a:p>
            <a:r>
              <a:rPr lang="en-US" b="1" dirty="0"/>
              <a:t>Step 2</a:t>
            </a:r>
            <a:r>
              <a:rPr lang="en-US" dirty="0"/>
              <a:t>: Create an empty stack to hold operators temporarily.</a:t>
            </a:r>
          </a:p>
          <a:p>
            <a:r>
              <a:rPr lang="en-US" b="1" dirty="0"/>
              <a:t>Step 3</a:t>
            </a:r>
            <a:r>
              <a:rPr lang="en-US" dirty="0"/>
              <a:t>: Process each element in the reversed infix expression from left to right.</a:t>
            </a:r>
          </a:p>
          <a:p>
            <a:endParaRPr lang="en-US" dirty="0"/>
          </a:p>
          <a:p>
            <a:pPr lvl="1"/>
            <a:r>
              <a:rPr lang="en-US" dirty="0"/>
              <a:t>For each element (operand, operator, or parenthesis):</a:t>
            </a:r>
          </a:p>
          <a:p>
            <a:pPr lvl="1"/>
            <a:endParaRPr lang="en-US" dirty="0"/>
          </a:p>
          <a:p>
            <a:pPr lvl="1"/>
            <a:r>
              <a:rPr lang="en-US" dirty="0"/>
              <a:t>If it's an operand (letter), add it to the output.</a:t>
            </a:r>
          </a:p>
          <a:p>
            <a:pPr lvl="1"/>
            <a:r>
              <a:rPr lang="en-US" dirty="0"/>
              <a:t>If it's an operator, pop operators from the stack and add them to the output until you encounter an operator with lower precedence or equal precedence and left associativity, or until the stack is empty. Then push the current operator onto the stack.</a:t>
            </a:r>
          </a:p>
          <a:p>
            <a:pPr lvl="1"/>
            <a:r>
              <a:rPr lang="en-US" dirty="0"/>
              <a:t>If it's an open parenthesis '(', push it onto the stack.</a:t>
            </a:r>
          </a:p>
          <a:p>
            <a:pPr lvl="1"/>
            <a:r>
              <a:rPr lang="en-US" dirty="0"/>
              <a:t>If it's a closing parenthesis ')', pop operators from the stack and add them to the output until an open parenthesis '(' is encountered. Pop and discard the open parenthesis.</a:t>
            </a:r>
          </a:p>
          <a:p>
            <a:r>
              <a:rPr lang="en-US" b="1" dirty="0"/>
              <a:t>Step 4</a:t>
            </a:r>
            <a:r>
              <a:rPr lang="en-US" dirty="0"/>
              <a:t>: After processing all elements in the reversed expression, pop any remaining operators from the stack and add them to the output.</a:t>
            </a:r>
          </a:p>
          <a:p>
            <a:endParaRPr lang="en-US" dirty="0"/>
          </a:p>
          <a:p>
            <a:r>
              <a:rPr lang="en-US" b="1" dirty="0"/>
              <a:t>Step 5</a:t>
            </a:r>
            <a:r>
              <a:rPr lang="en-US" dirty="0"/>
              <a:t>: Reverse the output to get the final prefix expression</a:t>
            </a:r>
          </a:p>
        </p:txBody>
      </p:sp>
    </p:spTree>
    <p:extLst>
      <p:ext uri="{BB962C8B-B14F-4D97-AF65-F5344CB8AC3E}">
        <p14:creationId xmlns:p14="http://schemas.microsoft.com/office/powerpoint/2010/main" val="4145932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C6D67-ACE0-F4C6-2BD9-EE39F34BB8C7}"/>
              </a:ext>
            </a:extLst>
          </p:cNvPr>
          <p:cNvSpPr txBox="1"/>
          <p:nvPr/>
        </p:nvSpPr>
        <p:spPr>
          <a:xfrm>
            <a:off x="119336" y="145259"/>
            <a:ext cx="11881319" cy="711339"/>
          </a:xfrm>
          <a:prstGeom prst="rect">
            <a:avLst/>
          </a:prstGeom>
          <a:solidFill>
            <a:schemeClr val="accent4">
              <a:lumMod val="20000"/>
              <a:lumOff val="80000"/>
            </a:schemeClr>
          </a:solidFill>
        </p:spPr>
        <p:txBody>
          <a:bodyPr vert="horz" lIns="121920" tIns="60960" rIns="121920" bIns="60960" rtlCol="0" anchor="ctr">
            <a:noAutofit/>
          </a:bodyPr>
          <a:lstStyle/>
          <a:p>
            <a:pPr marL="152396" defTabSz="1219170">
              <a:lnSpc>
                <a:spcPct val="90000"/>
              </a:lnSpc>
              <a:spcAft>
                <a:spcPts val="800"/>
              </a:spcAft>
              <a:defRPr/>
            </a:pPr>
            <a:r>
              <a:rPr lang="en-US" sz="2000" b="1" dirty="0">
                <a:solidFill>
                  <a:srgbClr val="C00000"/>
                </a:solidFill>
                <a:latin typeface="urw-din"/>
              </a:rPr>
              <a:t>Q) Convert infix expression to prefix notation:   ( A + B ) * ( C - D ) </a:t>
            </a:r>
          </a:p>
        </p:txBody>
      </p:sp>
      <p:graphicFrame>
        <p:nvGraphicFramePr>
          <p:cNvPr id="3" name="Table 2">
            <a:extLst>
              <a:ext uri="{FF2B5EF4-FFF2-40B4-BE49-F238E27FC236}">
                <a16:creationId xmlns:a16="http://schemas.microsoft.com/office/drawing/2014/main" id="{72BD742F-AF9C-C946-94DD-A68CBE5E1C33}"/>
              </a:ext>
            </a:extLst>
          </p:cNvPr>
          <p:cNvGraphicFramePr>
            <a:graphicFrameLocks noGrp="1"/>
          </p:cNvGraphicFramePr>
          <p:nvPr>
            <p:extLst>
              <p:ext uri="{D42A27DB-BD31-4B8C-83A1-F6EECF244321}">
                <p14:modId xmlns:p14="http://schemas.microsoft.com/office/powerpoint/2010/main" val="3436927032"/>
              </p:ext>
            </p:extLst>
          </p:nvPr>
        </p:nvGraphicFramePr>
        <p:xfrm>
          <a:off x="119336" y="895958"/>
          <a:ext cx="8971501" cy="5626762"/>
        </p:xfrm>
        <a:graphic>
          <a:graphicData uri="http://schemas.openxmlformats.org/drawingml/2006/table">
            <a:tbl>
              <a:tblPr/>
              <a:tblGrid>
                <a:gridCol w="1613771">
                  <a:extLst>
                    <a:ext uri="{9D8B030D-6E8A-4147-A177-3AD203B41FA5}">
                      <a16:colId xmlns:a16="http://schemas.microsoft.com/office/drawing/2014/main" val="3039653746"/>
                    </a:ext>
                  </a:extLst>
                </a:gridCol>
                <a:gridCol w="1297172">
                  <a:extLst>
                    <a:ext uri="{9D8B030D-6E8A-4147-A177-3AD203B41FA5}">
                      <a16:colId xmlns:a16="http://schemas.microsoft.com/office/drawing/2014/main" val="151480950"/>
                    </a:ext>
                  </a:extLst>
                </a:gridCol>
                <a:gridCol w="2296633">
                  <a:extLst>
                    <a:ext uri="{9D8B030D-6E8A-4147-A177-3AD203B41FA5}">
                      <a16:colId xmlns:a16="http://schemas.microsoft.com/office/drawing/2014/main" val="2436130090"/>
                    </a:ext>
                  </a:extLst>
                </a:gridCol>
                <a:gridCol w="3763925">
                  <a:extLst>
                    <a:ext uri="{9D8B030D-6E8A-4147-A177-3AD203B41FA5}">
                      <a16:colId xmlns:a16="http://schemas.microsoft.com/office/drawing/2014/main" val="547237041"/>
                    </a:ext>
                  </a:extLst>
                </a:gridCol>
              </a:tblGrid>
              <a:tr h="444675">
                <a:tc>
                  <a:txBody>
                    <a:bodyPr/>
                    <a:lstStyle/>
                    <a:p>
                      <a:pPr algn="ctr" fontAlgn="b"/>
                      <a:r>
                        <a:rPr lang="en-US" sz="1600" b="1">
                          <a:effectLst/>
                        </a:rPr>
                        <a:t>Current Symbol</a:t>
                      </a:r>
                    </a:p>
                  </a:txBody>
                  <a:tcPr marL="53720" marR="53720" marT="26860" marB="2686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US" sz="1600" b="1" dirty="0">
                          <a:effectLst/>
                        </a:rPr>
                        <a:t>Stack</a:t>
                      </a:r>
                    </a:p>
                  </a:txBody>
                  <a:tcPr marL="53720" marR="53720" marT="26860" marB="2686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US" sz="1600" b="1">
                          <a:effectLst/>
                        </a:rPr>
                        <a:t>Output</a:t>
                      </a:r>
                    </a:p>
                  </a:txBody>
                  <a:tcPr marL="53720" marR="53720" marT="26860" marB="2686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
                      <a:r>
                        <a:rPr lang="en-US" sz="1600" b="1" dirty="0">
                          <a:effectLst/>
                        </a:rPr>
                        <a:t>Action</a:t>
                      </a:r>
                    </a:p>
                  </a:txBody>
                  <a:tcPr marL="53720" marR="53720" marT="26860" marB="2686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35020171"/>
                  </a:ext>
                </a:extLst>
              </a:tr>
              <a:tr h="253042">
                <a:tc>
                  <a:txBody>
                    <a:bodyPr/>
                    <a:lstStyle/>
                    <a:p>
                      <a:pPr algn="ctr" fontAlgn="base"/>
                      <a:r>
                        <a:rPr lang="en-US" sz="1600" b="1">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Push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71983127"/>
                  </a:ext>
                </a:extLst>
              </a:tr>
              <a:tr h="253042">
                <a:tc>
                  <a:txBody>
                    <a:bodyPr/>
                    <a:lstStyle/>
                    <a:p>
                      <a:pPr algn="ctr" fontAlgn="base"/>
                      <a:r>
                        <a:rPr lang="en-US" sz="1600" b="1">
                          <a:effectLst/>
                        </a:rPr>
                        <a:t>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a:effectLst/>
                        </a:rPr>
                        <a:t>Output 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08920932"/>
                  </a:ext>
                </a:extLst>
              </a:tr>
              <a:tr h="253042">
                <a:tc>
                  <a:txBody>
                    <a:bodyPr/>
                    <a:lstStyle/>
                    <a:p>
                      <a:pPr algn="ctr" fontAlgn="base"/>
                      <a:r>
                        <a:rPr lang="en-US" sz="1600" b="1">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a:effectLst/>
                        </a:rPr>
                        <a:t>Push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97002100"/>
                  </a:ext>
                </a:extLst>
              </a:tr>
              <a:tr h="253042">
                <a:tc>
                  <a:txBody>
                    <a:bodyPr/>
                    <a:lstStyle/>
                    <a:p>
                      <a:pPr algn="ctr" fontAlgn="base"/>
                      <a:r>
                        <a:rPr lang="en-US" sz="1600" b="1">
                          <a:effectLst/>
                        </a:rPr>
                        <a:t>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-D</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Output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74059979"/>
                  </a:ext>
                </a:extLst>
              </a:tr>
              <a:tr h="636309">
                <a:tc>
                  <a:txBody>
                    <a:bodyPr/>
                    <a:lstStyle/>
                    <a:p>
                      <a:pPr algn="ctr" fontAlgn="base"/>
                      <a:r>
                        <a:rPr lang="en-US" sz="1600" b="1">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-D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a:effectLst/>
                        </a:rPr>
                        <a:t>Pop )&lt;br&gt;Output -DC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6287760"/>
                  </a:ext>
                </a:extLst>
              </a:tr>
              <a:tr h="253042">
                <a:tc>
                  <a:txBody>
                    <a:bodyPr/>
                    <a:lstStyle/>
                    <a:p>
                      <a:pPr algn="ctr" fontAlgn="base"/>
                      <a:endParaRPr lang="en-US" sz="1600" b="1">
                        <a:effectLst/>
                      </a:endParaRP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endParaRPr lang="en-US" sz="1600">
                        <a:effectLst/>
                      </a:endParaRP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-D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Push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80005959"/>
                  </a:ext>
                </a:extLst>
              </a:tr>
              <a:tr h="253042">
                <a:tc>
                  <a:txBody>
                    <a:bodyPr/>
                    <a:lstStyle/>
                    <a:p>
                      <a:pPr algn="ctr" fontAlgn="base"/>
                      <a:r>
                        <a:rPr lang="en-US" sz="1600" b="1">
                          <a:effectLst/>
                        </a:rPr>
                        <a:t>B</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-B</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Output B</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85700804"/>
                  </a:ext>
                </a:extLst>
              </a:tr>
              <a:tr h="253042">
                <a:tc>
                  <a:txBody>
                    <a:bodyPr/>
                    <a:lstStyle/>
                    <a:p>
                      <a:pPr algn="ctr" fontAlgn="base"/>
                      <a:r>
                        <a:rPr lang="en-US" sz="1600" b="1">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+(-B</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Push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85160914"/>
                  </a:ext>
                </a:extLst>
              </a:tr>
              <a:tr h="253042">
                <a:tc>
                  <a:txBody>
                    <a:bodyPr/>
                    <a:lstStyle/>
                    <a:p>
                      <a:pPr algn="ctr" fontAlgn="base"/>
                      <a:r>
                        <a:rPr lang="en-US" sz="1600" b="1">
                          <a:effectLst/>
                        </a:rPr>
                        <a:t>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+(-BA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Output 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04339687"/>
                  </a:ext>
                </a:extLst>
              </a:tr>
              <a:tr h="636309">
                <a:tc>
                  <a:txBody>
                    <a:bodyPr/>
                    <a:lstStyle/>
                    <a:p>
                      <a:pPr algn="ctr" fontAlgn="base"/>
                      <a:r>
                        <a:rPr lang="en-US" sz="1600" b="1">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+(-BA+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Pop +&lt;</a:t>
                      </a:r>
                      <a:r>
                        <a:rPr lang="en-US" sz="1600" dirty="0" err="1">
                          <a:effectLst/>
                        </a:rPr>
                        <a:t>br</a:t>
                      </a:r>
                      <a:r>
                        <a:rPr lang="en-US" sz="1600" dirty="0">
                          <a:effectLst/>
                        </a:rPr>
                        <a:t>&gt;Output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99989458"/>
                  </a:ext>
                </a:extLst>
              </a:tr>
              <a:tr h="253042">
                <a:tc>
                  <a:txBody>
                    <a:bodyPr/>
                    <a:lstStyle/>
                    <a:p>
                      <a:pPr algn="ctr" fontAlgn="base"/>
                      <a:r>
                        <a:rPr lang="en-US" sz="1600" b="1">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 +BA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Push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98820396"/>
                  </a:ext>
                </a:extLst>
              </a:tr>
              <a:tr h="253042">
                <a:tc>
                  <a:txBody>
                    <a:bodyPr/>
                    <a:lstStyle/>
                    <a:p>
                      <a:pPr algn="ctr" fontAlgn="base"/>
                      <a:r>
                        <a:rPr lang="en-US" sz="1600" b="1" dirty="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 +BA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Push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84938389"/>
                  </a:ext>
                </a:extLst>
              </a:tr>
              <a:tr h="253042">
                <a:tc>
                  <a:txBody>
                    <a:bodyPr/>
                    <a:lstStyle/>
                    <a:p>
                      <a:pPr fontAlgn="base"/>
                      <a:endParaRPr lang="en-US" sz="1600">
                        <a:effectLst/>
                      </a:endParaRP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endParaRPr lang="en-US" sz="1600">
                        <a:effectLst/>
                      </a:endParaRP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a:effectLst/>
                        </a:rPr>
                        <a:t>-D C +BA</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Pop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8078773"/>
                  </a:ext>
                </a:extLst>
              </a:tr>
              <a:tr h="636309">
                <a:tc>
                  <a:txBody>
                    <a:bodyPr/>
                    <a:lstStyle/>
                    <a:p>
                      <a:pPr fontAlgn="base"/>
                      <a:endParaRPr lang="en-US" sz="1600">
                        <a:effectLst/>
                      </a:endParaRP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algn="ctr" fontAlgn="base"/>
                      <a:endParaRPr lang="en-US" sz="1600">
                        <a:effectLst/>
                      </a:endParaRP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1600" dirty="0">
                          <a:effectLst/>
                        </a:rPr>
                        <a:t>-D C +BA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sz="1600" dirty="0">
                          <a:effectLst/>
                        </a:rPr>
                        <a:t>Pop *&lt;</a:t>
                      </a:r>
                      <a:r>
                        <a:rPr lang="en-US" sz="1600" dirty="0" err="1">
                          <a:effectLst/>
                        </a:rPr>
                        <a:t>br</a:t>
                      </a:r>
                      <a:r>
                        <a:rPr lang="en-US" sz="1600" dirty="0">
                          <a:effectLst/>
                        </a:rPr>
                        <a:t>&gt;Output *</a:t>
                      </a:r>
                    </a:p>
                  </a:txBody>
                  <a:tcPr marL="53720" marR="53720" marT="26860" marB="2686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89157325"/>
                  </a:ext>
                </a:extLst>
              </a:tr>
            </a:tbl>
          </a:graphicData>
        </a:graphic>
      </p:graphicFrame>
      <p:sp>
        <p:nvSpPr>
          <p:cNvPr id="5" name="TextBox 4">
            <a:extLst>
              <a:ext uri="{FF2B5EF4-FFF2-40B4-BE49-F238E27FC236}">
                <a16:creationId xmlns:a16="http://schemas.microsoft.com/office/drawing/2014/main" id="{1FE1F318-1AFB-B81B-3E5E-35B3AA55BF23}"/>
              </a:ext>
            </a:extLst>
          </p:cNvPr>
          <p:cNvSpPr txBox="1"/>
          <p:nvPr/>
        </p:nvSpPr>
        <p:spPr>
          <a:xfrm>
            <a:off x="9396523" y="4552138"/>
            <a:ext cx="2501309" cy="923330"/>
          </a:xfrm>
          <a:prstGeom prst="rect">
            <a:avLst/>
          </a:prstGeom>
          <a:noFill/>
        </p:spPr>
        <p:txBody>
          <a:bodyPr wrap="square">
            <a:spAutoFit/>
          </a:bodyPr>
          <a:lstStyle/>
          <a:p>
            <a:r>
              <a:rPr lang="en-US" b="1" i="0" dirty="0">
                <a:solidFill>
                  <a:srgbClr val="374151"/>
                </a:solidFill>
                <a:effectLst/>
                <a:latin typeface="Söhne"/>
              </a:rPr>
              <a:t>After reversing</a:t>
            </a:r>
          </a:p>
          <a:p>
            <a:r>
              <a:rPr lang="en-US" b="1" dirty="0">
                <a:solidFill>
                  <a:srgbClr val="374151"/>
                </a:solidFill>
                <a:latin typeface="Söhne"/>
              </a:rPr>
              <a:t>Output is.</a:t>
            </a:r>
            <a:endParaRPr lang="en-US" b="1" i="0" dirty="0">
              <a:solidFill>
                <a:srgbClr val="374151"/>
              </a:solidFill>
              <a:effectLst/>
              <a:latin typeface="Söhne"/>
            </a:endParaRPr>
          </a:p>
          <a:p>
            <a:r>
              <a:rPr lang="en-US" b="1" i="0" dirty="0">
                <a:solidFill>
                  <a:srgbClr val="374151"/>
                </a:solidFill>
                <a:effectLst/>
                <a:latin typeface="Söhne"/>
              </a:rPr>
              <a:t>* + A B - C D</a:t>
            </a:r>
            <a:endParaRPr lang="en-US" b="1" dirty="0"/>
          </a:p>
        </p:txBody>
      </p:sp>
    </p:spTree>
    <p:extLst>
      <p:ext uri="{BB962C8B-B14F-4D97-AF65-F5344CB8AC3E}">
        <p14:creationId xmlns:p14="http://schemas.microsoft.com/office/powerpoint/2010/main" val="933702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834095"/>
            <a:ext cx="5794744" cy="5710885"/>
          </a:xfrm>
          <a:prstGeom prst="rect">
            <a:avLst/>
          </a:prstGeom>
        </p:spPr>
        <p:txBody>
          <a:bodyPr vert="horz" lIns="121920" tIns="60960" rIns="121920" bIns="60960" rtlCol="0">
            <a:normAutofit/>
          </a:bodyPr>
          <a:lstStyle/>
          <a:p>
            <a:pPr algn="just">
              <a:spcAft>
                <a:spcPts val="1000"/>
              </a:spcAft>
            </a:pPr>
            <a:r>
              <a:rPr lang="en-IN" sz="2133" b="1" dirty="0">
                <a:solidFill>
                  <a:srgbClr val="333333"/>
                </a:solidFill>
                <a:latin typeface="Arial" panose="020B0604020202020204" pitchFamily="34" charset="0"/>
                <a:ea typeface="Times New Roman" panose="02020603050405020304" pitchFamily="18" charset="0"/>
              </a:rPr>
              <a:t>ALG:</a:t>
            </a:r>
            <a:endParaRPr lang="en-IN" sz="2133" b="1" dirty="0">
              <a:latin typeface="Times New Roman" panose="02020603050405020304" pitchFamily="18" charset="0"/>
              <a:ea typeface="Times New Roman" panose="02020603050405020304" pitchFamily="18" charset="0"/>
            </a:endParaRPr>
          </a:p>
          <a:p>
            <a:pPr>
              <a:lnSpc>
                <a:spcPct val="107000"/>
              </a:lnSpc>
              <a:spcAft>
                <a:spcPts val="1067"/>
              </a:spcAft>
              <a:tabLst>
                <a:tab pos="609585" algn="l"/>
              </a:tabLst>
            </a:pPr>
            <a:r>
              <a:rPr lang="en-IN" sz="1733" b="1" dirty="0">
                <a:solidFill>
                  <a:srgbClr val="660033"/>
                </a:solidFill>
                <a:latin typeface="Arial" panose="020B0604020202020204" pitchFamily="34" charset="0"/>
                <a:ea typeface="Calibri" panose="020F0502020204030204" pitchFamily="34" charset="0"/>
                <a:cs typeface="Times New Roman" panose="02020603050405020304" pitchFamily="18" charset="0"/>
              </a:rPr>
              <a:t>Step1: Read all the symbols</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one by one from </a:t>
            </a:r>
            <a:r>
              <a:rPr lang="en-IN"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left to right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in the given Postfix Expression</a:t>
            </a:r>
            <a:endParaRPr lang="en-IN" sz="1733"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2: If (symbol==</a:t>
            </a:r>
            <a:r>
              <a:rPr lang="en-IN" sz="1733" b="1" dirty="0">
                <a:solidFill>
                  <a:srgbClr val="008000"/>
                </a:solidFill>
                <a:latin typeface="Arial" panose="020B0604020202020204" pitchFamily="34" charset="0"/>
                <a:ea typeface="Calibri" panose="020F0502020204030204" pitchFamily="34" charset="0"/>
                <a:cs typeface="Times New Roman" panose="02020603050405020304" pitchFamily="18" charset="0"/>
              </a:rPr>
              <a:t>operand) then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push it on to the Stack.</a:t>
            </a: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3: If (symbol== </a:t>
            </a:r>
            <a:r>
              <a:rPr lang="en-IN" sz="1733" b="1" dirty="0">
                <a:solidFill>
                  <a:srgbClr val="008000"/>
                </a:solidFill>
                <a:latin typeface="Arial" panose="020B0604020202020204" pitchFamily="34" charset="0"/>
                <a:ea typeface="Calibri" panose="020F0502020204030204" pitchFamily="34" charset="0"/>
                <a:cs typeface="Times New Roman" panose="02020603050405020304" pitchFamily="18" charset="0"/>
              </a:rPr>
              <a:t>operator)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then</a:t>
            </a:r>
            <a:endPar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 </a:t>
            </a:r>
            <a:r>
              <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pop  top two contents from the stack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endPar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        	     b) apply the operator on them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c) then </a:t>
            </a:r>
            <a:r>
              <a:rPr lang="en-IN" sz="1733" b="1" dirty="0">
                <a:solidFill>
                  <a:srgbClr val="FF0000"/>
                </a:solidFill>
                <a:latin typeface="Arial" panose="020B0604020202020204" pitchFamily="34" charset="0"/>
                <a:ea typeface="Calibri" panose="020F0502020204030204" pitchFamily="34" charset="0"/>
                <a:cs typeface="Times New Roman" panose="02020603050405020304" pitchFamily="18" charset="0"/>
              </a:rPr>
              <a:t>push result back on to the Stack.</a:t>
            </a:r>
            <a:endParaRPr lang="en-IN" sz="1733"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4: </a:t>
            </a:r>
            <a:r>
              <a:rPr lang="en-IN" sz="1733" b="1" dirty="0">
                <a:solidFill>
                  <a:srgbClr val="333333"/>
                </a:solidFill>
                <a:highlight>
                  <a:srgbClr val="FFFF00"/>
                </a:highlight>
                <a:latin typeface="Arial" panose="020B0604020202020204" pitchFamily="34" charset="0"/>
                <a:ea typeface="Calibri" panose="020F0502020204030204" pitchFamily="34" charset="0"/>
                <a:cs typeface="Times New Roman" panose="02020603050405020304" pitchFamily="18" charset="0"/>
              </a:rPr>
              <a:t>Perform a pop operation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and display the popped value as final result.</a:t>
            </a:r>
            <a:endParaRPr lang="en-IN" sz="1733"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IN" sz="2400" b="1" kern="0" dirty="0">
              <a:solidFill>
                <a:srgbClr val="E00D50"/>
              </a:solidFill>
              <a:latin typeface="Arial" panose="020B0604020202020204" pitchFamily="34" charset="0"/>
              <a:ea typeface="Times New Roman" panose="02020603050405020304" pitchFamily="18" charset="0"/>
              <a:cs typeface="Times New Roman" panose="02020603050405020304" pitchFamily="18" charset="0"/>
            </a:endParaRPr>
          </a:p>
          <a:p>
            <a:pPr marL="152396">
              <a:lnSpc>
                <a:spcPct val="90000"/>
              </a:lnSpc>
              <a:spcAft>
                <a:spcPts val="800"/>
              </a:spcAft>
              <a:defRPr/>
            </a:pPr>
            <a:endParaRPr lang="en-US" sz="2133" dirty="0">
              <a:solidFill>
                <a:srgbClr val="002060"/>
              </a:solidFill>
              <a:latin typeface="urw-din"/>
            </a:endParaRPr>
          </a:p>
          <a:p>
            <a:pPr marL="533387" indent="-380990">
              <a:lnSpc>
                <a:spcPct val="90000"/>
              </a:lnSpc>
              <a:spcAft>
                <a:spcPts val="800"/>
              </a:spcAft>
              <a:buFont typeface="Wingdings" panose="05000000000000000000" pitchFamily="2" charset="2"/>
              <a:buChar char="§"/>
              <a:defRPr/>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533387" indent="-380990">
              <a:lnSpc>
                <a:spcPct val="90000"/>
              </a:lnSpc>
              <a:spcAft>
                <a:spcPts val="800"/>
              </a:spcAft>
              <a:buFont typeface="Wingdings" panose="05000000000000000000" pitchFamily="2" charset="2"/>
              <a:buChar char="§"/>
              <a:defRPr/>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533387" indent="-380990" defTabSz="1219170">
              <a:lnSpc>
                <a:spcPct val="90000"/>
              </a:lnSpc>
              <a:spcAft>
                <a:spcPts val="800"/>
              </a:spcAft>
              <a:buFont typeface="Wingdings" panose="05000000000000000000" pitchFamily="2" charset="2"/>
              <a:buChar char="§"/>
              <a:defRPr/>
            </a:pPr>
            <a:endParaRPr lang="en-US" sz="1467" b="1"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0"/>
            <a:ext cx="11928648"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a:latin typeface="Arial" panose="020B0604020202020204" pitchFamily="34" charset="0"/>
                <a:ea typeface="Times New Roman" panose="02020603050405020304" pitchFamily="18" charset="0"/>
              </a:rPr>
              <a:t>Postfix Expression Evaluation</a:t>
            </a:r>
            <a:endParaRPr lang="en-US" sz="3200" b="1" dirty="0">
              <a:solidFill>
                <a:prstClr val="black"/>
              </a:solidFill>
              <a:latin typeface="Arial"/>
            </a:endParaRPr>
          </a:p>
        </p:txBody>
      </p:sp>
      <p:graphicFrame>
        <p:nvGraphicFramePr>
          <p:cNvPr id="3" name="Table 2">
            <a:extLst>
              <a:ext uri="{FF2B5EF4-FFF2-40B4-BE49-F238E27FC236}">
                <a16:creationId xmlns:a16="http://schemas.microsoft.com/office/drawing/2014/main" id="{5DEE2697-8B74-41BB-DD23-032712C3C641}"/>
              </a:ext>
            </a:extLst>
          </p:cNvPr>
          <p:cNvGraphicFramePr>
            <a:graphicFrameLocks noGrp="1"/>
          </p:cNvGraphicFramePr>
          <p:nvPr>
            <p:extLst>
              <p:ext uri="{D42A27DB-BD31-4B8C-83A1-F6EECF244321}">
                <p14:modId xmlns:p14="http://schemas.microsoft.com/office/powerpoint/2010/main" val="704137909"/>
              </p:ext>
            </p:extLst>
          </p:nvPr>
        </p:nvGraphicFramePr>
        <p:xfrm>
          <a:off x="6217893" y="1914667"/>
          <a:ext cx="5423676" cy="2468880"/>
        </p:xfrm>
        <a:graphic>
          <a:graphicData uri="http://schemas.openxmlformats.org/drawingml/2006/table">
            <a:tbl>
              <a:tblPr/>
              <a:tblGrid>
                <a:gridCol w="1171735">
                  <a:extLst>
                    <a:ext uri="{9D8B030D-6E8A-4147-A177-3AD203B41FA5}">
                      <a16:colId xmlns:a16="http://schemas.microsoft.com/office/drawing/2014/main" val="2836801844"/>
                    </a:ext>
                  </a:extLst>
                </a:gridCol>
                <a:gridCol w="1664063">
                  <a:extLst>
                    <a:ext uri="{9D8B030D-6E8A-4147-A177-3AD203B41FA5}">
                      <a16:colId xmlns:a16="http://schemas.microsoft.com/office/drawing/2014/main" val="353389652"/>
                    </a:ext>
                  </a:extLst>
                </a:gridCol>
                <a:gridCol w="2587878">
                  <a:extLst>
                    <a:ext uri="{9D8B030D-6E8A-4147-A177-3AD203B41FA5}">
                      <a16:colId xmlns:a16="http://schemas.microsoft.com/office/drawing/2014/main" val="1224627603"/>
                    </a:ext>
                  </a:extLst>
                </a:gridCol>
              </a:tblGrid>
              <a:tr h="0">
                <a:tc>
                  <a:txBody>
                    <a:bodyPr/>
                    <a:lstStyle/>
                    <a:p>
                      <a:pPr algn="ctr" fontAlgn="b"/>
                      <a:r>
                        <a:rPr lang="en-US" b="1">
                          <a:effectLst/>
                        </a:rPr>
                        <a:t>Element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Stack</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dirty="0">
                          <a:effectLst/>
                        </a:rPr>
                        <a:t>Action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34945110"/>
                  </a:ext>
                </a:extLst>
              </a:tr>
              <a:tr h="0">
                <a:tc>
                  <a:txBody>
                    <a:bodyPr/>
                    <a:lstStyle/>
                    <a:p>
                      <a:pPr algn="ctr" fontAlgn="base"/>
                      <a:r>
                        <a:rPr lang="en-US">
                          <a:effectLst/>
                        </a:rPr>
                        <a:t>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91098371"/>
                  </a:ext>
                </a:extLst>
              </a:tr>
              <a:tr h="0">
                <a:tc>
                  <a:txBody>
                    <a:bodyPr/>
                    <a:lstStyle/>
                    <a:p>
                      <a:pPr algn="ctr" fontAlgn="base"/>
                      <a:r>
                        <a:rPr lang="en-US">
                          <a:effectLst/>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4 5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31133286"/>
                  </a:ext>
                </a:extLst>
              </a:tr>
              <a:tr h="0">
                <a:tc>
                  <a:txBody>
                    <a:bodyPr/>
                    <a:lstStyle/>
                    <a:p>
                      <a:pPr algn="ctr" fontAlgn="base"/>
                      <a:r>
                        <a:rPr lang="en-US">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Pop 5, Pop 4, Add, Push 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65412975"/>
                  </a:ext>
                </a:extLst>
              </a:tr>
              <a:tr h="0">
                <a:tc>
                  <a:txBody>
                    <a:bodyPr/>
                    <a:lstStyle/>
                    <a:p>
                      <a:pPr algn="ctr" fontAlgn="base"/>
                      <a:r>
                        <a:rPr lang="en-US">
                          <a:effectLst/>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9 3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79917320"/>
                  </a:ext>
                </a:extLst>
              </a:tr>
              <a:tr h="0">
                <a:tc>
                  <a:txBody>
                    <a:bodyPr/>
                    <a:lstStyle/>
                    <a:p>
                      <a:pPr algn="ctr" fontAlgn="base"/>
                      <a:r>
                        <a:rPr lang="en-US"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27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Pop 3, Pop 9, Multiply, Push 27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30015371"/>
                  </a:ext>
                </a:extLst>
              </a:tr>
            </a:tbl>
          </a:graphicData>
        </a:graphic>
      </p:graphicFrame>
      <p:sp>
        <p:nvSpPr>
          <p:cNvPr id="5" name="TextBox 4">
            <a:extLst>
              <a:ext uri="{FF2B5EF4-FFF2-40B4-BE49-F238E27FC236}">
                <a16:creationId xmlns:a16="http://schemas.microsoft.com/office/drawing/2014/main" id="{343705FE-4C47-EA55-63D0-500FFB575A8F}"/>
              </a:ext>
            </a:extLst>
          </p:cNvPr>
          <p:cNvSpPr txBox="1"/>
          <p:nvPr/>
        </p:nvSpPr>
        <p:spPr>
          <a:xfrm>
            <a:off x="6096000" y="1128337"/>
            <a:ext cx="6124352" cy="369332"/>
          </a:xfrm>
          <a:prstGeom prst="rect">
            <a:avLst/>
          </a:prstGeom>
          <a:noFill/>
        </p:spPr>
        <p:txBody>
          <a:bodyPr wrap="square">
            <a:spAutoFit/>
          </a:bodyPr>
          <a:lstStyle/>
          <a:p>
            <a:r>
              <a:rPr lang="en-US" b="1" i="0" dirty="0">
                <a:solidFill>
                  <a:srgbClr val="FF0000"/>
                </a:solidFill>
                <a:effectLst/>
                <a:latin typeface="Söhne"/>
              </a:rPr>
              <a:t>Ex.  Evaluate the postfix expression:  4 5 + 3*</a:t>
            </a:r>
            <a:endParaRPr lang="en-US" b="1" dirty="0">
              <a:solidFill>
                <a:srgbClr val="FF0000"/>
              </a:solidFill>
            </a:endParaRPr>
          </a:p>
        </p:txBody>
      </p:sp>
      <p:sp>
        <p:nvSpPr>
          <p:cNvPr id="7" name="TextBox 6">
            <a:extLst>
              <a:ext uri="{FF2B5EF4-FFF2-40B4-BE49-F238E27FC236}">
                <a16:creationId xmlns:a16="http://schemas.microsoft.com/office/drawing/2014/main" id="{1A044CE8-FD3F-DD8D-2938-743B2E09210F}"/>
              </a:ext>
            </a:extLst>
          </p:cNvPr>
          <p:cNvSpPr txBox="1"/>
          <p:nvPr/>
        </p:nvSpPr>
        <p:spPr>
          <a:xfrm>
            <a:off x="6489407" y="4800545"/>
            <a:ext cx="5702593" cy="646331"/>
          </a:xfrm>
          <a:prstGeom prst="rect">
            <a:avLst/>
          </a:prstGeom>
          <a:noFill/>
        </p:spPr>
        <p:txBody>
          <a:bodyPr wrap="square">
            <a:spAutoFit/>
          </a:bodyPr>
          <a:lstStyle/>
          <a:p>
            <a:r>
              <a:rPr lang="en-US" b="1" i="0" dirty="0">
                <a:effectLst/>
                <a:latin typeface="Söhne"/>
              </a:rPr>
              <a:t>Postfix </a:t>
            </a:r>
            <a:r>
              <a:rPr lang="en-US" b="1" i="0" dirty="0">
                <a:solidFill>
                  <a:srgbClr val="FF0000"/>
                </a:solidFill>
                <a:effectLst/>
                <a:latin typeface="Söhne"/>
              </a:rPr>
              <a:t>4 5 + 3*  = 27</a:t>
            </a:r>
            <a:endParaRPr lang="en-US" b="1" i="0" dirty="0">
              <a:effectLst/>
              <a:latin typeface="Söhne"/>
            </a:endParaRPr>
          </a:p>
          <a:p>
            <a:r>
              <a:rPr lang="en-US" b="1" dirty="0">
                <a:latin typeface="Söhne"/>
              </a:rPr>
              <a:t>Infix </a:t>
            </a:r>
            <a:r>
              <a:rPr lang="en-US" b="1" i="0" dirty="0">
                <a:effectLst/>
                <a:latin typeface="Söhne"/>
              </a:rPr>
              <a:t>(4 + 5) * 3 =27</a:t>
            </a:r>
            <a:endParaRPr lang="en-US" dirty="0"/>
          </a:p>
        </p:txBody>
      </p:sp>
    </p:spTree>
    <p:extLst>
      <p:ext uri="{BB962C8B-B14F-4D97-AF65-F5344CB8AC3E}">
        <p14:creationId xmlns:p14="http://schemas.microsoft.com/office/powerpoint/2010/main" val="338828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088C-FD15-D297-22D4-BB2A249BFEFF}"/>
              </a:ext>
            </a:extLst>
          </p:cNvPr>
          <p:cNvSpPr>
            <a:spLocks noGrp="1"/>
          </p:cNvSpPr>
          <p:nvPr>
            <p:ph type="title"/>
          </p:nvPr>
        </p:nvSpPr>
        <p:spPr>
          <a:xfrm>
            <a:off x="0" y="1"/>
            <a:ext cx="12072664" cy="715963"/>
          </a:xfrm>
          <a:solidFill>
            <a:schemeClr val="accent4">
              <a:lumMod val="20000"/>
              <a:lumOff val="80000"/>
            </a:schemeClr>
          </a:solidFill>
        </p:spPr>
        <p:txBody>
          <a:bodyPr rtlCol="0">
            <a:noAutofit/>
          </a:bodyPr>
          <a:lstStyle/>
          <a:p>
            <a:pPr algn="ctr">
              <a:defRPr/>
            </a:pPr>
            <a:r>
              <a:rPr lang="en-US" sz="3200" b="1" dirty="0"/>
              <a:t>Stack-Operation – push()</a:t>
            </a:r>
          </a:p>
        </p:txBody>
      </p:sp>
      <p:sp>
        <p:nvSpPr>
          <p:cNvPr id="13315" name="Content Placeholder 2">
            <a:extLst>
              <a:ext uri="{FF2B5EF4-FFF2-40B4-BE49-F238E27FC236}">
                <a16:creationId xmlns:a16="http://schemas.microsoft.com/office/drawing/2014/main" id="{31D218AF-3C7A-197F-408C-D12082735721}"/>
              </a:ext>
            </a:extLst>
          </p:cNvPr>
          <p:cNvSpPr>
            <a:spLocks noGrp="1"/>
          </p:cNvSpPr>
          <p:nvPr>
            <p:ph idx="1"/>
          </p:nvPr>
        </p:nvSpPr>
        <p:spPr>
          <a:xfrm>
            <a:off x="119336" y="720728"/>
            <a:ext cx="10821566" cy="5913437"/>
          </a:xfrm>
        </p:spPr>
        <p:txBody>
          <a:bodyPr>
            <a:normAutofit/>
          </a:bodyPr>
          <a:lstStyle/>
          <a:p>
            <a:pPr>
              <a:buFont typeface="Arial" panose="020B0604020202020204" pitchFamily="34" charset="0"/>
              <a:buNone/>
            </a:pPr>
            <a:r>
              <a:rPr lang="en-US" altLang="en-US" sz="2800" b="1" dirty="0">
                <a:solidFill>
                  <a:srgbClr val="FF0000"/>
                </a:solidFill>
              </a:rPr>
              <a:t>push() </a:t>
            </a:r>
            <a:r>
              <a:rPr lang="en-US" altLang="en-US" sz="2400" b="1" dirty="0">
                <a:solidFill>
                  <a:srgbClr val="C00000"/>
                </a:solidFill>
              </a:rPr>
              <a:t>– INSERTING  ELEMENT</a:t>
            </a:r>
          </a:p>
          <a:p>
            <a:pPr lvl="1">
              <a:buFont typeface="Wingdings" panose="05000000000000000000" pitchFamily="2" charset="2"/>
              <a:buChar char="§"/>
            </a:pPr>
            <a:r>
              <a:rPr lang="en-US" altLang="en-US" sz="2400" dirty="0"/>
              <a:t>The process of </a:t>
            </a:r>
            <a:r>
              <a:rPr lang="en-US" altLang="en-US" sz="2400" b="1" dirty="0">
                <a:solidFill>
                  <a:srgbClr val="FF0000"/>
                </a:solidFill>
              </a:rPr>
              <a:t>inserting an element into stack </a:t>
            </a:r>
            <a:r>
              <a:rPr lang="en-US" altLang="en-US" sz="2400" dirty="0"/>
              <a:t>is known as a </a:t>
            </a:r>
            <a:r>
              <a:rPr lang="en-US" altLang="en-US" b="1" dirty="0">
                <a:solidFill>
                  <a:srgbClr val="FF0000"/>
                </a:solidFill>
              </a:rPr>
              <a:t>p</a:t>
            </a:r>
            <a:r>
              <a:rPr lang="en-US" altLang="en-US" sz="2400" b="1" dirty="0">
                <a:solidFill>
                  <a:srgbClr val="FF0000"/>
                </a:solidFill>
              </a:rPr>
              <a:t>ush() </a:t>
            </a:r>
            <a:r>
              <a:rPr lang="en-US" altLang="en-US" sz="2400" dirty="0"/>
              <a:t>Operation. </a:t>
            </a:r>
          </a:p>
          <a:p>
            <a:pPr lvl="1">
              <a:buFont typeface="Wingdings" panose="05000000000000000000" pitchFamily="2" charset="2"/>
              <a:buChar char="§"/>
            </a:pPr>
            <a:r>
              <a:rPr lang="en-US" altLang="en-US" sz="2400" dirty="0"/>
              <a:t>An element can be inserted into stack using </a:t>
            </a:r>
            <a:r>
              <a:rPr lang="en-US" altLang="en-US" sz="2400" b="1" dirty="0">
                <a:solidFill>
                  <a:srgbClr val="FF0000"/>
                </a:solidFill>
              </a:rPr>
              <a:t>push() </a:t>
            </a:r>
            <a:r>
              <a:rPr lang="en-US" altLang="en-US" sz="2400" dirty="0"/>
              <a:t>operation.</a:t>
            </a:r>
          </a:p>
          <a:p>
            <a:pPr marL="457200" lvl="1" indent="0">
              <a:buNone/>
            </a:pPr>
            <a:r>
              <a:rPr lang="en-US" altLang="en-US" sz="2400" dirty="0"/>
              <a:t>-------------------------------------------------------------------------------</a:t>
            </a:r>
          </a:p>
          <a:p>
            <a:pPr lvl="1">
              <a:buNone/>
            </a:pPr>
            <a:r>
              <a:rPr lang="en-US" altLang="en-US" sz="2400" dirty="0"/>
              <a:t>Push operation involves a series of steps −</a:t>
            </a:r>
          </a:p>
          <a:p>
            <a:pPr lvl="1">
              <a:buNone/>
            </a:pPr>
            <a:r>
              <a:rPr lang="en-US" altLang="en-US" sz="2400" b="1" dirty="0">
                <a:solidFill>
                  <a:srgbClr val="3333FF"/>
                </a:solidFill>
              </a:rPr>
              <a:t>Step 1</a:t>
            </a:r>
            <a:r>
              <a:rPr lang="en-US" altLang="en-US" sz="2400" dirty="0"/>
              <a:t> </a:t>
            </a:r>
            <a:r>
              <a:rPr lang="en-US" altLang="en-US" sz="2400" dirty="0">
                <a:solidFill>
                  <a:srgbClr val="FF0000"/>
                </a:solidFill>
              </a:rPr>
              <a:t>− Checks if the </a:t>
            </a:r>
            <a:r>
              <a:rPr lang="en-US" altLang="en-US" sz="2400" b="1" dirty="0">
                <a:solidFill>
                  <a:srgbClr val="FF0000"/>
                </a:solidFill>
              </a:rPr>
              <a:t>stack is full</a:t>
            </a:r>
            <a:r>
              <a:rPr lang="en-US" altLang="en-US" sz="2400" dirty="0">
                <a:solidFill>
                  <a:srgbClr val="FF0000"/>
                </a:solidFill>
              </a:rPr>
              <a:t>.</a:t>
            </a:r>
          </a:p>
          <a:p>
            <a:pPr lvl="1">
              <a:buNone/>
            </a:pPr>
            <a:r>
              <a:rPr lang="en-US" altLang="en-US" sz="2400" dirty="0"/>
              <a:t>	If the </a:t>
            </a:r>
            <a:r>
              <a:rPr lang="en-US" altLang="en-US" sz="2400" b="1" dirty="0"/>
              <a:t>stack is full</a:t>
            </a:r>
            <a:r>
              <a:rPr lang="en-US" altLang="en-US" sz="2400" dirty="0"/>
              <a:t>, produces an error and exit.</a:t>
            </a:r>
          </a:p>
          <a:p>
            <a:pPr lvl="1">
              <a:buNone/>
            </a:pPr>
            <a:r>
              <a:rPr lang="en-US" altLang="en-US" sz="2400" dirty="0">
                <a:solidFill>
                  <a:srgbClr val="C00000"/>
                </a:solidFill>
              </a:rPr>
              <a:t>        if(top==Maxsize-1)</a:t>
            </a:r>
          </a:p>
          <a:p>
            <a:pPr lvl="1">
              <a:buNone/>
            </a:pPr>
            <a:r>
              <a:rPr lang="en-US" altLang="en-US" sz="2400" dirty="0">
                <a:solidFill>
                  <a:srgbClr val="C00000"/>
                </a:solidFill>
              </a:rPr>
              <a:t>		      print “Stack is overflow”</a:t>
            </a:r>
          </a:p>
          <a:p>
            <a:pPr lvl="1">
              <a:buNone/>
            </a:pPr>
            <a:r>
              <a:rPr lang="en-US" altLang="en-US" sz="2400" b="1" dirty="0">
                <a:solidFill>
                  <a:srgbClr val="3333FF"/>
                </a:solidFill>
              </a:rPr>
              <a:t>Step 2</a:t>
            </a:r>
            <a:r>
              <a:rPr lang="en-US" altLang="en-US" sz="2400" dirty="0"/>
              <a:t> − If the stack is not full, </a:t>
            </a:r>
            <a:r>
              <a:rPr lang="en-US" altLang="en-US" sz="2400" b="1" dirty="0"/>
              <a:t>increments</a:t>
            </a:r>
            <a:r>
              <a:rPr lang="en-US" altLang="en-US" sz="2400" dirty="0"/>
              <a:t> </a:t>
            </a:r>
            <a:r>
              <a:rPr lang="en-US" altLang="en-US" sz="2400" b="1" dirty="0"/>
              <a:t>top</a:t>
            </a:r>
            <a:r>
              <a:rPr lang="en-US" altLang="en-US" sz="2400" dirty="0"/>
              <a:t> to point next empty space.</a:t>
            </a:r>
          </a:p>
          <a:p>
            <a:pPr lvl="1">
              <a:buNone/>
            </a:pPr>
            <a:r>
              <a:rPr lang="en-US" altLang="en-US" sz="2400" dirty="0"/>
              <a:t>             </a:t>
            </a:r>
            <a:r>
              <a:rPr lang="en-US" altLang="en-US" sz="2400" b="1" dirty="0"/>
              <a:t> </a:t>
            </a:r>
            <a:r>
              <a:rPr lang="en-US" altLang="en-US" sz="2400" b="1" dirty="0">
                <a:solidFill>
                  <a:srgbClr val="C00000"/>
                </a:solidFill>
              </a:rPr>
              <a:t>top=top+1</a:t>
            </a:r>
          </a:p>
          <a:p>
            <a:pPr lvl="1">
              <a:buNone/>
            </a:pPr>
            <a:r>
              <a:rPr lang="en-US" altLang="en-US" sz="2400" b="1" dirty="0">
                <a:solidFill>
                  <a:srgbClr val="3333FF"/>
                </a:solidFill>
              </a:rPr>
              <a:t>Step 3</a:t>
            </a:r>
            <a:r>
              <a:rPr lang="en-US" altLang="en-US" sz="2400" dirty="0"/>
              <a:t> − </a:t>
            </a:r>
            <a:r>
              <a:rPr lang="en-US" altLang="en-US" sz="2400" b="1" dirty="0">
                <a:solidFill>
                  <a:srgbClr val="FF0000"/>
                </a:solidFill>
              </a:rPr>
              <a:t>Add data element</a:t>
            </a:r>
            <a:r>
              <a:rPr lang="en-US" altLang="en-US" sz="2400" dirty="0"/>
              <a:t> to the stack location, where top is pointing.</a:t>
            </a:r>
          </a:p>
          <a:p>
            <a:pPr lvl="1">
              <a:buNone/>
            </a:pPr>
            <a:r>
              <a:rPr lang="en-US" altLang="en-US" sz="2400" dirty="0"/>
              <a:t>	</a:t>
            </a:r>
            <a:r>
              <a:rPr lang="en-US" altLang="en-US" sz="2400" b="1" dirty="0"/>
              <a:t>         </a:t>
            </a:r>
            <a:r>
              <a:rPr lang="en-US" altLang="en-US" sz="2400" b="1" dirty="0">
                <a:solidFill>
                  <a:srgbClr val="3333FF"/>
                </a:solidFill>
              </a:rPr>
              <a:t>stack[top]=item</a:t>
            </a:r>
          </a:p>
          <a:p>
            <a:pPr lvl="1">
              <a:buNone/>
            </a:pPr>
            <a:r>
              <a:rPr lang="en-US" altLang="en-US" sz="2400" dirty="0"/>
              <a:t>Step 4:  stop</a:t>
            </a:r>
          </a:p>
        </p:txBody>
      </p:sp>
      <p:sp>
        <p:nvSpPr>
          <p:cNvPr id="13316" name="AutoShape 4" descr="Stack Push Operation">
            <a:extLst>
              <a:ext uri="{FF2B5EF4-FFF2-40B4-BE49-F238E27FC236}">
                <a16:creationId xmlns:a16="http://schemas.microsoft.com/office/drawing/2014/main" id="{2CF98A26-52C2-6F7F-57F1-B5E1FA88EB93}"/>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C6D67-ACE0-F4C6-2BD9-EE39F34BB8C7}"/>
              </a:ext>
            </a:extLst>
          </p:cNvPr>
          <p:cNvSpPr txBox="1"/>
          <p:nvPr/>
        </p:nvSpPr>
        <p:spPr>
          <a:xfrm>
            <a:off x="0" y="0"/>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algn="ctr" defTabSz="1219170">
              <a:lnSpc>
                <a:spcPct val="90000"/>
              </a:lnSpc>
              <a:spcBef>
                <a:spcPct val="0"/>
              </a:spcBef>
              <a:spcAft>
                <a:spcPts val="800"/>
              </a:spcAft>
              <a:defRPr/>
            </a:pPr>
            <a:r>
              <a:rPr lang="en-US" sz="2667" b="1" dirty="0">
                <a:latin typeface="Arial" panose="020B0604020202020204" pitchFamily="34" charset="0"/>
                <a:ea typeface="Times New Roman" panose="02020603050405020304" pitchFamily="18" charset="0"/>
              </a:rPr>
              <a:t>Postfix Expression Evaluation:     5 3 + 8 2 - *</a:t>
            </a:r>
            <a:endParaRPr lang="en-US" sz="3200" b="1" dirty="0">
              <a:solidFill>
                <a:prstClr val="black"/>
              </a:solidFill>
              <a:latin typeface="Arial"/>
            </a:endParaRPr>
          </a:p>
        </p:txBody>
      </p:sp>
      <p:sp>
        <p:nvSpPr>
          <p:cNvPr id="4" name="TextBox 3">
            <a:extLst>
              <a:ext uri="{FF2B5EF4-FFF2-40B4-BE49-F238E27FC236}">
                <a16:creationId xmlns:a16="http://schemas.microsoft.com/office/drawing/2014/main" id="{9320C2AE-C076-6532-12B4-B70D00CAB795}"/>
              </a:ext>
            </a:extLst>
          </p:cNvPr>
          <p:cNvSpPr txBox="1"/>
          <p:nvPr/>
        </p:nvSpPr>
        <p:spPr>
          <a:xfrm>
            <a:off x="0" y="834095"/>
            <a:ext cx="5794744" cy="5710885"/>
          </a:xfrm>
          <a:prstGeom prst="rect">
            <a:avLst/>
          </a:prstGeom>
        </p:spPr>
        <p:txBody>
          <a:bodyPr vert="horz" lIns="121920" tIns="60960" rIns="121920" bIns="60960" rtlCol="0">
            <a:normAutofit/>
          </a:bodyPr>
          <a:lstStyle/>
          <a:p>
            <a:pPr algn="just">
              <a:spcAft>
                <a:spcPts val="1000"/>
              </a:spcAft>
            </a:pPr>
            <a:r>
              <a:rPr lang="en-IN" sz="2133" b="1" dirty="0">
                <a:solidFill>
                  <a:srgbClr val="333333"/>
                </a:solidFill>
                <a:latin typeface="Arial" panose="020B0604020202020204" pitchFamily="34" charset="0"/>
                <a:ea typeface="Times New Roman" panose="02020603050405020304" pitchFamily="18" charset="0"/>
              </a:rPr>
              <a:t>ALG:</a:t>
            </a:r>
            <a:endParaRPr lang="en-IN" sz="2133" b="1" dirty="0">
              <a:latin typeface="Times New Roman" panose="02020603050405020304" pitchFamily="18" charset="0"/>
              <a:ea typeface="Times New Roman" panose="02020603050405020304" pitchFamily="18" charset="0"/>
            </a:endParaRPr>
          </a:p>
          <a:p>
            <a:pPr>
              <a:lnSpc>
                <a:spcPct val="107000"/>
              </a:lnSpc>
              <a:spcAft>
                <a:spcPts val="1067"/>
              </a:spcAft>
              <a:tabLst>
                <a:tab pos="609585" algn="l"/>
              </a:tabLst>
            </a:pPr>
            <a:r>
              <a:rPr lang="en-IN" sz="1733" b="1" dirty="0">
                <a:solidFill>
                  <a:srgbClr val="660033"/>
                </a:solidFill>
                <a:latin typeface="Arial" panose="020B0604020202020204" pitchFamily="34" charset="0"/>
                <a:ea typeface="Calibri" panose="020F0502020204030204" pitchFamily="34" charset="0"/>
                <a:cs typeface="Times New Roman" panose="02020603050405020304" pitchFamily="18" charset="0"/>
              </a:rPr>
              <a:t>Step1: Read all the symbols</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one by one from </a:t>
            </a:r>
            <a:r>
              <a:rPr lang="en-IN"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left to right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in the given Postfix Expression</a:t>
            </a:r>
            <a:endParaRPr lang="en-IN" sz="1733"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2: If (symbol==</a:t>
            </a:r>
            <a:r>
              <a:rPr lang="en-IN" sz="1733" b="1" dirty="0">
                <a:solidFill>
                  <a:srgbClr val="008000"/>
                </a:solidFill>
                <a:latin typeface="Arial" panose="020B0604020202020204" pitchFamily="34" charset="0"/>
                <a:ea typeface="Calibri" panose="020F0502020204030204" pitchFamily="34" charset="0"/>
                <a:cs typeface="Times New Roman" panose="02020603050405020304" pitchFamily="18" charset="0"/>
              </a:rPr>
              <a:t>operand) then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push it on to the Stack.</a:t>
            </a: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3: If (symbol== </a:t>
            </a:r>
            <a:r>
              <a:rPr lang="en-IN" sz="1733" b="1" dirty="0">
                <a:solidFill>
                  <a:srgbClr val="008000"/>
                </a:solidFill>
                <a:latin typeface="Arial" panose="020B0604020202020204" pitchFamily="34" charset="0"/>
                <a:ea typeface="Calibri" panose="020F0502020204030204" pitchFamily="34" charset="0"/>
                <a:cs typeface="Times New Roman" panose="02020603050405020304" pitchFamily="18" charset="0"/>
              </a:rPr>
              <a:t>operator)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then</a:t>
            </a:r>
            <a:endPar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 </a:t>
            </a:r>
            <a:r>
              <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pop  top two contents from the stack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endPar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US" sz="1733" b="1" dirty="0">
                <a:solidFill>
                  <a:srgbClr val="3D229E"/>
                </a:solidFill>
                <a:latin typeface="Arial" panose="020B0604020202020204" pitchFamily="34" charset="0"/>
                <a:ea typeface="Calibri" panose="020F0502020204030204" pitchFamily="34" charset="0"/>
                <a:cs typeface="Times New Roman" panose="02020603050405020304" pitchFamily="18" charset="0"/>
              </a:rPr>
              <a:t>        	     b) apply the operator on them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               c) then </a:t>
            </a:r>
            <a:r>
              <a:rPr lang="en-IN" sz="1733" b="1" dirty="0">
                <a:solidFill>
                  <a:srgbClr val="FF0000"/>
                </a:solidFill>
                <a:latin typeface="Arial" panose="020B0604020202020204" pitchFamily="34" charset="0"/>
                <a:ea typeface="Calibri" panose="020F0502020204030204" pitchFamily="34" charset="0"/>
                <a:cs typeface="Times New Roman" panose="02020603050405020304" pitchFamily="18" charset="0"/>
              </a:rPr>
              <a:t>push result back on to the Stack.</a:t>
            </a:r>
            <a:endParaRPr lang="en-IN" sz="1733"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tabLst>
                <a:tab pos="609585" algn="l"/>
              </a:tabLst>
            </a:pP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Step 4: </a:t>
            </a:r>
            <a:r>
              <a:rPr lang="en-IN" sz="1733" b="1" dirty="0">
                <a:solidFill>
                  <a:srgbClr val="333333"/>
                </a:solidFill>
                <a:highlight>
                  <a:srgbClr val="FFFF00"/>
                </a:highlight>
                <a:latin typeface="Arial" panose="020B0604020202020204" pitchFamily="34" charset="0"/>
                <a:ea typeface="Calibri" panose="020F0502020204030204" pitchFamily="34" charset="0"/>
                <a:cs typeface="Times New Roman" panose="02020603050405020304" pitchFamily="18" charset="0"/>
              </a:rPr>
              <a:t>Perform a pop operation </a:t>
            </a:r>
            <a:r>
              <a:rPr lang="en-IN" sz="1733" b="1" dirty="0">
                <a:solidFill>
                  <a:srgbClr val="333333"/>
                </a:solidFill>
                <a:latin typeface="Arial" panose="020B0604020202020204" pitchFamily="34" charset="0"/>
                <a:ea typeface="Calibri" panose="020F0502020204030204" pitchFamily="34" charset="0"/>
                <a:cs typeface="Times New Roman" panose="02020603050405020304" pitchFamily="18" charset="0"/>
              </a:rPr>
              <a:t>and display the popped value as final result.</a:t>
            </a:r>
            <a:endParaRPr lang="en-IN" sz="1733"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US" sz="2133" b="1" dirty="0">
              <a:solidFill>
                <a:srgbClr val="FF0000"/>
              </a:solidFill>
              <a:latin typeface="arial" panose="020B0604020202020204" pitchFamily="34" charset="0"/>
            </a:endParaRPr>
          </a:p>
          <a:p>
            <a:pPr marL="152396">
              <a:lnSpc>
                <a:spcPct val="90000"/>
              </a:lnSpc>
              <a:spcAft>
                <a:spcPts val="800"/>
              </a:spcAft>
              <a:defRPr/>
            </a:pPr>
            <a:endParaRPr lang="en-IN" sz="2400" b="1" kern="0" dirty="0">
              <a:solidFill>
                <a:srgbClr val="E00D50"/>
              </a:solidFill>
              <a:latin typeface="Arial" panose="020B0604020202020204" pitchFamily="34" charset="0"/>
              <a:ea typeface="Times New Roman" panose="02020603050405020304" pitchFamily="18" charset="0"/>
              <a:cs typeface="Times New Roman" panose="02020603050405020304" pitchFamily="18" charset="0"/>
            </a:endParaRPr>
          </a:p>
          <a:p>
            <a:pPr marL="152396">
              <a:lnSpc>
                <a:spcPct val="90000"/>
              </a:lnSpc>
              <a:spcAft>
                <a:spcPts val="800"/>
              </a:spcAft>
              <a:defRPr/>
            </a:pPr>
            <a:endParaRPr lang="en-US" sz="2133" dirty="0">
              <a:solidFill>
                <a:srgbClr val="002060"/>
              </a:solidFill>
              <a:latin typeface="urw-din"/>
            </a:endParaRPr>
          </a:p>
          <a:p>
            <a:pPr marL="533387" indent="-380990">
              <a:lnSpc>
                <a:spcPct val="90000"/>
              </a:lnSpc>
              <a:spcAft>
                <a:spcPts val="800"/>
              </a:spcAft>
              <a:buFont typeface="Wingdings" panose="05000000000000000000" pitchFamily="2" charset="2"/>
              <a:buChar char="§"/>
              <a:defRPr/>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533387" indent="-380990">
              <a:lnSpc>
                <a:spcPct val="90000"/>
              </a:lnSpc>
              <a:spcAft>
                <a:spcPts val="800"/>
              </a:spcAft>
              <a:buFont typeface="Wingdings" panose="05000000000000000000" pitchFamily="2" charset="2"/>
              <a:buChar char="§"/>
              <a:defRPr/>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533387" indent="-380990" defTabSz="1219170">
              <a:lnSpc>
                <a:spcPct val="90000"/>
              </a:lnSpc>
              <a:spcAft>
                <a:spcPts val="800"/>
              </a:spcAft>
              <a:buFont typeface="Wingdings" panose="05000000000000000000" pitchFamily="2" charset="2"/>
              <a:buChar char="§"/>
              <a:defRPr/>
            </a:pPr>
            <a:endParaRPr lang="en-US" sz="1467" b="1" dirty="0">
              <a:latin typeface="Arial"/>
            </a:endParaRPr>
          </a:p>
        </p:txBody>
      </p:sp>
      <p:graphicFrame>
        <p:nvGraphicFramePr>
          <p:cNvPr id="6" name="Table 5">
            <a:extLst>
              <a:ext uri="{FF2B5EF4-FFF2-40B4-BE49-F238E27FC236}">
                <a16:creationId xmlns:a16="http://schemas.microsoft.com/office/drawing/2014/main" id="{E428CD23-5EFE-C77C-F5BC-EDC79DD10D83}"/>
              </a:ext>
            </a:extLst>
          </p:cNvPr>
          <p:cNvGraphicFramePr>
            <a:graphicFrameLocks noGrp="1"/>
          </p:cNvGraphicFramePr>
          <p:nvPr>
            <p:extLst>
              <p:ext uri="{D42A27DB-BD31-4B8C-83A1-F6EECF244321}">
                <p14:modId xmlns:p14="http://schemas.microsoft.com/office/powerpoint/2010/main" val="2470890716"/>
              </p:ext>
            </p:extLst>
          </p:nvPr>
        </p:nvGraphicFramePr>
        <p:xfrm>
          <a:off x="5972175" y="1403759"/>
          <a:ext cx="6219825" cy="3474720"/>
        </p:xfrm>
        <a:graphic>
          <a:graphicData uri="http://schemas.openxmlformats.org/drawingml/2006/table">
            <a:tbl>
              <a:tblPr/>
              <a:tblGrid>
                <a:gridCol w="1392865">
                  <a:extLst>
                    <a:ext uri="{9D8B030D-6E8A-4147-A177-3AD203B41FA5}">
                      <a16:colId xmlns:a16="http://schemas.microsoft.com/office/drawing/2014/main" val="448627934"/>
                    </a:ext>
                  </a:extLst>
                </a:gridCol>
                <a:gridCol w="2041451">
                  <a:extLst>
                    <a:ext uri="{9D8B030D-6E8A-4147-A177-3AD203B41FA5}">
                      <a16:colId xmlns:a16="http://schemas.microsoft.com/office/drawing/2014/main" val="947571309"/>
                    </a:ext>
                  </a:extLst>
                </a:gridCol>
                <a:gridCol w="2785509">
                  <a:extLst>
                    <a:ext uri="{9D8B030D-6E8A-4147-A177-3AD203B41FA5}">
                      <a16:colId xmlns:a16="http://schemas.microsoft.com/office/drawing/2014/main" val="2971663059"/>
                    </a:ext>
                  </a:extLst>
                </a:gridCol>
              </a:tblGrid>
              <a:tr h="0">
                <a:tc>
                  <a:txBody>
                    <a:bodyPr/>
                    <a:lstStyle/>
                    <a:p>
                      <a:pPr fontAlgn="b"/>
                      <a:r>
                        <a:rPr lang="en-US" b="1">
                          <a:effectLst/>
                        </a:rPr>
                        <a:t>Element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Stack</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dirty="0">
                          <a:effectLst/>
                        </a:rPr>
                        <a:t>Action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26452084"/>
                  </a:ext>
                </a:extLst>
              </a:tr>
              <a:tr h="0">
                <a:tc>
                  <a:txBody>
                    <a:bodyPr/>
                    <a:lstStyle/>
                    <a:p>
                      <a:pPr fontAlgn="base"/>
                      <a:r>
                        <a:rPr lang="en-US">
                          <a:effectLst/>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56694510"/>
                  </a:ext>
                </a:extLst>
              </a:tr>
              <a:tr h="0">
                <a:tc>
                  <a:txBody>
                    <a:bodyPr/>
                    <a:lstStyle/>
                    <a:p>
                      <a:pPr fontAlgn="base"/>
                      <a:r>
                        <a:rPr lang="en-US">
                          <a:effectLst/>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5 3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51823957"/>
                  </a:ext>
                </a:extLst>
              </a:tr>
              <a:tr h="0">
                <a:tc>
                  <a:txBody>
                    <a:bodyPr/>
                    <a:lstStyle/>
                    <a:p>
                      <a:pPr fontAlgn="base"/>
                      <a:r>
                        <a:rPr lang="en-US">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Pop 3, Pop 5, Add, Push 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45198590"/>
                  </a:ext>
                </a:extLst>
              </a:tr>
              <a:tr h="0">
                <a:tc>
                  <a:txBody>
                    <a:bodyPr/>
                    <a:lstStyle/>
                    <a:p>
                      <a:pPr fontAlgn="base"/>
                      <a:r>
                        <a:rPr lang="en-US">
                          <a:effectLst/>
                        </a:rPr>
                        <a:t>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588628680"/>
                  </a:ext>
                </a:extLst>
              </a:tr>
              <a:tr h="0">
                <a:tc>
                  <a:txBody>
                    <a:bodyPr/>
                    <a:lstStyle/>
                    <a:p>
                      <a:pPr fontAlgn="base"/>
                      <a:r>
                        <a:rPr lang="en-US">
                          <a:effectLst/>
                        </a:rPr>
                        <a:t>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8 2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Push 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59963405"/>
                  </a:ext>
                </a:extLst>
              </a:tr>
              <a:tr h="0">
                <a:tc>
                  <a:txBody>
                    <a:bodyPr/>
                    <a:lstStyle/>
                    <a:p>
                      <a:pPr fontAlgn="base"/>
                      <a:r>
                        <a:rPr lang="en-US">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Pop 2, Pop 8, Subtract, Push 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516926801"/>
                  </a:ext>
                </a:extLst>
              </a:tr>
              <a:tr h="0">
                <a:tc>
                  <a:txBody>
                    <a:bodyPr/>
                    <a:lstStyle/>
                    <a:p>
                      <a:pPr fontAlgn="base"/>
                      <a:r>
                        <a:rPr lang="en-US">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48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Pop 6, Pop 8, Multiply, Push 48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90754891"/>
                  </a:ext>
                </a:extLst>
              </a:tr>
            </a:tbl>
          </a:graphicData>
        </a:graphic>
      </p:graphicFrame>
    </p:spTree>
    <p:extLst>
      <p:ext uri="{BB962C8B-B14F-4D97-AF65-F5344CB8AC3E}">
        <p14:creationId xmlns:p14="http://schemas.microsoft.com/office/powerpoint/2010/main" val="572878682"/>
      </p:ext>
    </p:extLst>
  </p:cSld>
  <p:clrMapOvr>
    <a:masterClrMapping/>
  </p:clrMapOvr>
  <p:transition spd="slow" advTm="1000">
    <p:push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C6D67-ACE0-F4C6-2BD9-EE39F34BB8C7}"/>
              </a:ext>
            </a:extLst>
          </p:cNvPr>
          <p:cNvSpPr txBox="1"/>
          <p:nvPr/>
        </p:nvSpPr>
        <p:spPr>
          <a:xfrm>
            <a:off x="0" y="-23068"/>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algn="just">
              <a:lnSpc>
                <a:spcPct val="107000"/>
              </a:lnSpc>
              <a:spcBef>
                <a:spcPts val="2000"/>
              </a:spcBef>
              <a:spcAft>
                <a:spcPts val="1000"/>
              </a:spcAft>
            </a:pPr>
            <a:r>
              <a:rPr lang="en-IN" sz="2400" b="1" kern="0" dirty="0">
                <a:solidFill>
                  <a:srgbClr val="162F59"/>
                </a:solidFill>
                <a:latin typeface="Arial" panose="020B0604020202020204" pitchFamily="34" charset="0"/>
                <a:ea typeface="Times New Roman" panose="02020603050405020304" pitchFamily="18" charset="0"/>
                <a:cs typeface="Times New Roman" panose="02020603050405020304" pitchFamily="18" charset="0"/>
              </a:rPr>
              <a:t>Example</a:t>
            </a:r>
            <a:endParaRPr lang="en-IN"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742B15-535F-9D48-E410-FC8DC11EB5F9}"/>
              </a:ext>
            </a:extLst>
          </p:cNvPr>
          <p:cNvPicPr>
            <a:picLocks noChangeAspect="1"/>
          </p:cNvPicPr>
          <p:nvPr/>
        </p:nvPicPr>
        <p:blipFill>
          <a:blip r:embed="rId2"/>
          <a:stretch>
            <a:fillRect/>
          </a:stretch>
        </p:blipFill>
        <p:spPr>
          <a:xfrm>
            <a:off x="1524001" y="843607"/>
            <a:ext cx="4574780" cy="5674888"/>
          </a:xfrm>
          <a:prstGeom prst="rect">
            <a:avLst/>
          </a:prstGeom>
          <a:ln>
            <a:solidFill>
              <a:schemeClr val="tx1"/>
            </a:solidFill>
          </a:ln>
        </p:spPr>
      </p:pic>
      <p:pic>
        <p:nvPicPr>
          <p:cNvPr id="6" name="Picture 5">
            <a:extLst>
              <a:ext uri="{FF2B5EF4-FFF2-40B4-BE49-F238E27FC236}">
                <a16:creationId xmlns:a16="http://schemas.microsoft.com/office/drawing/2014/main" id="{083C16D9-9A4D-B730-2FC2-BC14CE108141}"/>
              </a:ext>
            </a:extLst>
          </p:cNvPr>
          <p:cNvPicPr>
            <a:picLocks noChangeAspect="1"/>
          </p:cNvPicPr>
          <p:nvPr/>
        </p:nvPicPr>
        <p:blipFill>
          <a:blip r:embed="rId3"/>
          <a:stretch>
            <a:fillRect/>
          </a:stretch>
        </p:blipFill>
        <p:spPr>
          <a:xfrm>
            <a:off x="6159503" y="843607"/>
            <a:ext cx="4510552" cy="5674887"/>
          </a:xfrm>
          <a:prstGeom prst="rect">
            <a:avLst/>
          </a:prstGeom>
          <a:ln>
            <a:solidFill>
              <a:schemeClr val="tx1"/>
            </a:solidFill>
          </a:ln>
        </p:spPr>
      </p:pic>
    </p:spTree>
    <p:extLst>
      <p:ext uri="{BB962C8B-B14F-4D97-AF65-F5344CB8AC3E}">
        <p14:creationId xmlns:p14="http://schemas.microsoft.com/office/powerpoint/2010/main" val="1824937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92EBEC5-4788-3CA1-1FB8-8E3311821FE7}"/>
              </a:ext>
            </a:extLst>
          </p:cNvPr>
          <p:cNvSpPr txBox="1"/>
          <p:nvPr/>
        </p:nvSpPr>
        <p:spPr>
          <a:xfrm>
            <a:off x="0" y="56702"/>
            <a:ext cx="6344095" cy="6740307"/>
          </a:xfrm>
          <a:prstGeom prst="rect">
            <a:avLst/>
          </a:prstGeom>
          <a:solidFill>
            <a:schemeClr val="tx2">
              <a:lumMod val="20000"/>
              <a:lumOff val="80000"/>
            </a:schemeClr>
          </a:solidFill>
        </p:spPr>
        <p:txBody>
          <a:bodyPr wrap="square" rtlCol="0">
            <a:spAutoFit/>
          </a:bodyPr>
          <a:lstStyle/>
          <a:p>
            <a:r>
              <a:rPr lang="en-IN"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//Impl. of postfix ex evaluation</a:t>
            </a:r>
          </a:p>
          <a:p>
            <a:r>
              <a:rPr lang="en-IN" sz="1600" dirty="0">
                <a:latin typeface="Calibri" panose="020F0502020204030204" pitchFamily="34" charset="0"/>
                <a:ea typeface="Calibri" panose="020F0502020204030204" pitchFamily="34" charset="0"/>
                <a:cs typeface="Times New Roman" panose="02020603050405020304" pitchFamily="18" charset="0"/>
              </a:rPr>
              <a:t>#include&lt;stdio.h&gt;</a:t>
            </a:r>
          </a:p>
          <a:p>
            <a:r>
              <a:rPr lang="en-IN" sz="1600" dirty="0">
                <a:latin typeface="Calibri" panose="020F0502020204030204" pitchFamily="34" charset="0"/>
                <a:ea typeface="Calibri" panose="020F0502020204030204" pitchFamily="34" charset="0"/>
                <a:cs typeface="Times New Roman" panose="02020603050405020304" pitchFamily="18" charset="0"/>
              </a:rPr>
              <a:t>#include&lt;string.h&gt;</a:t>
            </a:r>
          </a:p>
          <a:p>
            <a:r>
              <a:rPr lang="en-IN"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#define size 10</a:t>
            </a:r>
          </a:p>
          <a:p>
            <a:r>
              <a:rPr lang="en-IN" sz="1600" dirty="0">
                <a:solidFill>
                  <a:srgbClr val="3333FF"/>
                </a:solidFill>
                <a:latin typeface="Calibri" panose="020F0502020204030204" pitchFamily="34" charset="0"/>
                <a:ea typeface="Calibri" panose="020F0502020204030204" pitchFamily="34" charset="0"/>
                <a:cs typeface="Times New Roman" panose="02020603050405020304" pitchFamily="18" charset="0"/>
              </a:rPr>
              <a:t>int stack[size],top=-1;</a:t>
            </a:r>
          </a:p>
          <a:p>
            <a:r>
              <a:rPr lang="en-IN" sz="1600" dirty="0">
                <a:latin typeface="Calibri" panose="020F0502020204030204" pitchFamily="34" charset="0"/>
                <a:ea typeface="Calibri" panose="020F0502020204030204" pitchFamily="34" charset="0"/>
                <a:cs typeface="Times New Roman" panose="02020603050405020304" pitchFamily="18" charset="0"/>
              </a:rPr>
              <a:t>void push(int e);</a:t>
            </a:r>
          </a:p>
          <a:p>
            <a:r>
              <a:rPr lang="en-IN" sz="1600" dirty="0">
                <a:latin typeface="Calibri" panose="020F0502020204030204" pitchFamily="34" charset="0"/>
                <a:ea typeface="Calibri" panose="020F0502020204030204" pitchFamily="34" charset="0"/>
                <a:cs typeface="Times New Roman" panose="02020603050405020304" pitchFamily="18" charset="0"/>
              </a:rPr>
              <a:t>int pop();</a:t>
            </a:r>
          </a:p>
          <a:p>
            <a:r>
              <a:rPr lang="en-IN" sz="1600" dirty="0">
                <a:latin typeface="Calibri" panose="020F0502020204030204" pitchFamily="34" charset="0"/>
                <a:ea typeface="Calibri" panose="020F0502020204030204" pitchFamily="34" charset="0"/>
                <a:cs typeface="Times New Roman" panose="02020603050405020304" pitchFamily="18" charset="0"/>
              </a:rPr>
              <a:t>int main()</a:t>
            </a:r>
          </a:p>
          <a:p>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char pe[30];</a:t>
            </a:r>
          </a:p>
          <a:p>
            <a:r>
              <a:rPr lang="en-IN" sz="1600" dirty="0">
                <a:latin typeface="Calibri" panose="020F0502020204030204" pitchFamily="34" charset="0"/>
                <a:ea typeface="Calibri" panose="020F0502020204030204" pitchFamily="34" charset="0"/>
                <a:cs typeface="Times New Roman" panose="02020603050405020304" pitchFamily="18" charset="0"/>
              </a:rPr>
              <a:t>int i,v,op1,op2; </a:t>
            </a:r>
            <a:r>
              <a:rPr lang="en-IN" sz="16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sz="16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index,value</a:t>
            </a:r>
            <a:r>
              <a:rPr lang="en-IN" sz="16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operand</a:t>
            </a:r>
          </a:p>
          <a:p>
            <a:r>
              <a:rPr lang="en-IN" sz="16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printf</a:t>
            </a:r>
            <a:r>
              <a:rPr lang="en-IN" sz="1600" dirty="0">
                <a:solidFill>
                  <a:srgbClr val="3333FF"/>
                </a:solidFill>
                <a:latin typeface="Calibri" panose="020F0502020204030204" pitchFamily="34" charset="0"/>
                <a:ea typeface="Calibri" panose="020F0502020204030204" pitchFamily="34" charset="0"/>
                <a:cs typeface="Times New Roman" panose="02020603050405020304" pitchFamily="18" charset="0"/>
              </a:rPr>
              <a:t>("Enter postfix expression\n");</a:t>
            </a:r>
          </a:p>
          <a:p>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gets(pe);</a:t>
            </a:r>
          </a:p>
          <a:p>
            <a:r>
              <a:rPr lang="en-IN" sz="1600" b="1" dirty="0">
                <a:latin typeface="Calibri" panose="020F0502020204030204" pitchFamily="34" charset="0"/>
                <a:ea typeface="Calibri" panose="020F0502020204030204" pitchFamily="34" charset="0"/>
                <a:cs typeface="Times New Roman" panose="02020603050405020304" pitchFamily="18" charset="0"/>
              </a:rPr>
              <a:t>for(</a:t>
            </a:r>
            <a:r>
              <a:rPr lang="en-IN" sz="1600" b="1" dirty="0" err="1">
                <a:latin typeface="Calibri" panose="020F0502020204030204" pitchFamily="34" charset="0"/>
                <a:ea typeface="Calibri" panose="020F0502020204030204" pitchFamily="34" charset="0"/>
                <a:cs typeface="Times New Roman" panose="02020603050405020304" pitchFamily="18" charset="0"/>
              </a:rPr>
              <a:t>i</a:t>
            </a:r>
            <a:r>
              <a:rPr lang="en-IN" sz="1600" b="1" dirty="0">
                <a:latin typeface="Calibri" panose="020F0502020204030204" pitchFamily="34" charset="0"/>
                <a:ea typeface="Calibri" panose="020F0502020204030204" pitchFamily="34" charset="0"/>
                <a:cs typeface="Times New Roman" panose="02020603050405020304" pitchFamily="18" charset="0"/>
              </a:rPr>
              <a:t>=0;pe[</a:t>
            </a:r>
            <a:r>
              <a:rPr lang="en-IN" sz="1600" b="1" dirty="0" err="1">
                <a:latin typeface="Calibri" panose="020F0502020204030204" pitchFamily="34" charset="0"/>
                <a:ea typeface="Calibri" panose="020F0502020204030204" pitchFamily="34" charset="0"/>
                <a:cs typeface="Times New Roman" panose="02020603050405020304" pitchFamily="18" charset="0"/>
              </a:rPr>
              <a:t>i</a:t>
            </a:r>
            <a:r>
              <a:rPr lang="en-IN" sz="1600" b="1" dirty="0">
                <a:latin typeface="Calibri" panose="020F0502020204030204" pitchFamily="34" charset="0"/>
                <a:ea typeface="Calibri" panose="020F0502020204030204" pitchFamily="34" charset="0"/>
                <a:cs typeface="Times New Roman" panose="02020603050405020304" pitchFamily="18" charset="0"/>
              </a:rPr>
              <a:t>]!='\0';i++)       </a:t>
            </a:r>
            <a:r>
              <a:rPr lang="en-IN" sz="1600" dirty="0">
                <a:solidFill>
                  <a:srgbClr val="3333FF"/>
                </a:solidFill>
                <a:latin typeface="Calibri" panose="020F0502020204030204" pitchFamily="34" charset="0"/>
                <a:ea typeface="Calibri" panose="020F0502020204030204" pitchFamily="34" charset="0"/>
                <a:cs typeface="Times New Roman" panose="02020603050405020304" pitchFamily="18" charset="0"/>
              </a:rPr>
              <a:t>//read expression</a:t>
            </a:r>
          </a:p>
          <a:p>
            <a:r>
              <a:rPr lang="en-IN" sz="1600" dirty="0">
                <a:latin typeface="Calibri" panose="020F0502020204030204" pitchFamily="34" charset="0"/>
                <a:ea typeface="Calibri" panose="020F0502020204030204" pitchFamily="34" charset="0"/>
                <a:cs typeface="Times New Roman" panose="02020603050405020304" pitchFamily="18" charset="0"/>
              </a:rPr>
              <a:t>{</a:t>
            </a:r>
          </a:p>
          <a:p>
            <a:pPr lvl="1"/>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if(</a:t>
            </a:r>
            <a:r>
              <a:rPr lang="en-IN" sz="16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isalpha</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(pe[</a:t>
            </a:r>
            <a:r>
              <a:rPr lang="en-IN" sz="16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i</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t>
            </a:r>
          </a:p>
          <a:p>
            <a:pPr lvl="1"/>
            <a:r>
              <a:rPr lang="en-IN" sz="1600" dirty="0">
                <a:latin typeface="Calibri" panose="020F0502020204030204" pitchFamily="34" charset="0"/>
                <a:ea typeface="Calibri" panose="020F0502020204030204" pitchFamily="34" charset="0"/>
                <a:cs typeface="Times New Roman" panose="02020603050405020304" pitchFamily="18" charset="0"/>
              </a:rPr>
              <a:t> {</a:t>
            </a:r>
          </a:p>
          <a:p>
            <a:pPr lvl="1"/>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printf</a:t>
            </a:r>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ener</a:t>
            </a:r>
            <a:r>
              <a:rPr lang="en-IN" sz="1600" dirty="0">
                <a:latin typeface="Calibri" panose="020F0502020204030204" pitchFamily="34" charset="0"/>
                <a:ea typeface="Calibri" panose="020F0502020204030204" pitchFamily="34" charset="0"/>
                <a:cs typeface="Times New Roman" panose="02020603050405020304" pitchFamily="18" charset="0"/>
              </a:rPr>
              <a:t> the </a:t>
            </a:r>
            <a:r>
              <a:rPr lang="en-IN" sz="1600" dirty="0" err="1">
                <a:latin typeface="Calibri" panose="020F0502020204030204" pitchFamily="34" charset="0"/>
                <a:ea typeface="Calibri" panose="020F0502020204030204" pitchFamily="34" charset="0"/>
                <a:cs typeface="Times New Roman" panose="02020603050405020304" pitchFamily="18" charset="0"/>
              </a:rPr>
              <a:t>vlaue</a:t>
            </a:r>
            <a:r>
              <a:rPr lang="en-IN" sz="1600" dirty="0">
                <a:latin typeface="Calibri" panose="020F0502020204030204" pitchFamily="34" charset="0"/>
                <a:ea typeface="Calibri" panose="020F0502020204030204" pitchFamily="34" charset="0"/>
                <a:cs typeface="Times New Roman" panose="02020603050405020304" pitchFamily="18" charset="0"/>
              </a:rPr>
              <a:t> of %</a:t>
            </a:r>
            <a:r>
              <a:rPr lang="en-IN" sz="1600" dirty="0" err="1">
                <a:latin typeface="Calibri" panose="020F0502020204030204" pitchFamily="34" charset="0"/>
                <a:ea typeface="Calibri" panose="020F0502020204030204" pitchFamily="34" charset="0"/>
                <a:cs typeface="Times New Roman" panose="02020603050405020304" pitchFamily="18" charset="0"/>
              </a:rPr>
              <a:t>c",pe</a:t>
            </a:r>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i</a:t>
            </a:r>
            <a:r>
              <a:rPr lang="en-IN" sz="1600" dirty="0">
                <a:latin typeface="Calibri" panose="020F0502020204030204" pitchFamily="34" charset="0"/>
                <a:ea typeface="Calibri" panose="020F0502020204030204" pitchFamily="34" charset="0"/>
                <a:cs typeface="Times New Roman" panose="02020603050405020304" pitchFamily="18" charset="0"/>
              </a:rPr>
              <a:t>]);</a:t>
            </a:r>
          </a:p>
          <a:p>
            <a:pPr lvl="1"/>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scanf</a:t>
            </a:r>
            <a:r>
              <a:rPr lang="en-IN" sz="1600" dirty="0">
                <a:latin typeface="Calibri" panose="020F0502020204030204" pitchFamily="34" charset="0"/>
                <a:ea typeface="Calibri" panose="020F0502020204030204" pitchFamily="34" charset="0"/>
                <a:cs typeface="Times New Roman" panose="02020603050405020304" pitchFamily="18" charset="0"/>
              </a:rPr>
              <a:t>("%</a:t>
            </a:r>
            <a:r>
              <a:rPr lang="en-IN" sz="1600" dirty="0" err="1">
                <a:latin typeface="Calibri" panose="020F0502020204030204" pitchFamily="34" charset="0"/>
                <a:ea typeface="Calibri" panose="020F0502020204030204" pitchFamily="34" charset="0"/>
                <a:cs typeface="Times New Roman" panose="02020603050405020304" pitchFamily="18" charset="0"/>
              </a:rPr>
              <a:t>d",&amp;v</a:t>
            </a:r>
            <a:r>
              <a:rPr lang="en-IN" sz="1600" dirty="0">
                <a:latin typeface="Calibri" panose="020F0502020204030204" pitchFamily="34" charset="0"/>
                <a:ea typeface="Calibri" panose="020F0502020204030204" pitchFamily="34" charset="0"/>
                <a:cs typeface="Times New Roman" panose="02020603050405020304" pitchFamily="18" charset="0"/>
              </a:rPr>
              <a:t>);</a:t>
            </a:r>
          </a:p>
          <a:p>
            <a:pPr lvl="1"/>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push(v);</a:t>
            </a:r>
          </a:p>
          <a:p>
            <a:pPr lvl="1"/>
            <a:r>
              <a:rPr lang="en-IN" sz="1600" dirty="0">
                <a:latin typeface="Calibri" panose="020F0502020204030204" pitchFamily="34" charset="0"/>
                <a:ea typeface="Calibri" panose="020F0502020204030204" pitchFamily="34" charset="0"/>
                <a:cs typeface="Times New Roman" panose="02020603050405020304" pitchFamily="18" charset="0"/>
              </a:rPr>
              <a:t>}</a:t>
            </a:r>
          </a:p>
          <a:p>
            <a:r>
              <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else </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if(</a:t>
            </a:r>
            <a:r>
              <a:rPr lang="en-IN" sz="16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isdigit</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(pe[</a:t>
            </a:r>
            <a:r>
              <a:rPr lang="en-IN" sz="16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i</a:t>
            </a:r>
            <a:r>
              <a:rPr lang="en-IN" sz="16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t>
            </a:r>
          </a:p>
          <a:p>
            <a:r>
              <a:rPr lang="en-IN" sz="1600" dirty="0">
                <a:latin typeface="Calibri" panose="020F0502020204030204" pitchFamily="34" charset="0"/>
                <a:ea typeface="Calibri" panose="020F0502020204030204" pitchFamily="34" charset="0"/>
                <a:cs typeface="Times New Roman" panose="02020603050405020304" pitchFamily="18" charset="0"/>
              </a:rPr>
              <a:t>         { </a:t>
            </a:r>
          </a:p>
          <a:p>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b="1" dirty="0">
                <a:latin typeface="Calibri" panose="020F0502020204030204" pitchFamily="34" charset="0"/>
                <a:ea typeface="Calibri" panose="020F0502020204030204" pitchFamily="34" charset="0"/>
                <a:cs typeface="Times New Roman" panose="02020603050405020304" pitchFamily="18" charset="0"/>
              </a:rPr>
              <a:t>push(pe[</a:t>
            </a:r>
            <a:r>
              <a:rPr lang="en-IN" sz="1600" b="1" dirty="0" err="1">
                <a:latin typeface="Calibri" panose="020F0502020204030204" pitchFamily="34" charset="0"/>
                <a:ea typeface="Calibri" panose="020F0502020204030204" pitchFamily="34" charset="0"/>
                <a:cs typeface="Times New Roman" panose="02020603050405020304" pitchFamily="18" charset="0"/>
              </a:rPr>
              <a:t>i</a:t>
            </a:r>
            <a:r>
              <a:rPr lang="en-IN" sz="1600" b="1" dirty="0">
                <a:latin typeface="Calibri" panose="020F0502020204030204" pitchFamily="34" charset="0"/>
                <a:ea typeface="Calibri" panose="020F0502020204030204" pitchFamily="34" charset="0"/>
                <a:cs typeface="Times New Roman" panose="02020603050405020304" pitchFamily="18" charset="0"/>
              </a:rPr>
              <a:t>]-'0’);    </a:t>
            </a:r>
            <a:r>
              <a:rPr lang="en-IN" sz="1600" dirty="0">
                <a:latin typeface="Calibri" panose="020F0502020204030204" pitchFamily="34" charset="0"/>
                <a:ea typeface="Calibri" panose="020F0502020204030204" pitchFamily="34" charset="0"/>
                <a:cs typeface="Times New Roman" panose="02020603050405020304" pitchFamily="18" charset="0"/>
              </a:rPr>
              <a:t>//encoding scheme, ASCII, EX </a:t>
            </a:r>
          </a:p>
          <a:p>
            <a:r>
              <a:rPr lang="en-IN" sz="1600" dirty="0">
                <a:latin typeface="Calibri" panose="020F0502020204030204" pitchFamily="34" charset="0"/>
                <a:ea typeface="Calibri" panose="020F0502020204030204" pitchFamily="34" charset="0"/>
                <a:cs typeface="Times New Roman" panose="02020603050405020304" pitchFamily="18" charset="0"/>
              </a:rPr>
              <a:t>         //ASCII of 3 is 51 ascii of 0 is 48--&gt; 51 - 48=3</a:t>
            </a:r>
          </a:p>
          <a:p>
            <a:r>
              <a:rPr lang="en-IN" sz="1600" dirty="0">
                <a:latin typeface="Calibri" panose="020F0502020204030204" pitchFamily="34" charset="0"/>
                <a:ea typeface="Calibri" panose="020F0502020204030204" pitchFamily="34" charset="0"/>
                <a:cs typeface="Times New Roman" panose="02020603050405020304" pitchFamily="18" charset="0"/>
              </a:rPr>
              <a:t>		}</a:t>
            </a:r>
          </a:p>
          <a:p>
            <a:endParaRPr lang="en-IN" sz="1600" dirty="0"/>
          </a:p>
        </p:txBody>
      </p:sp>
      <p:sp>
        <p:nvSpPr>
          <p:cNvPr id="13" name="TextBox 12">
            <a:extLst>
              <a:ext uri="{FF2B5EF4-FFF2-40B4-BE49-F238E27FC236}">
                <a16:creationId xmlns:a16="http://schemas.microsoft.com/office/drawing/2014/main" id="{FBD51706-5F82-AD9F-E70B-EF6DABC2772C}"/>
              </a:ext>
            </a:extLst>
          </p:cNvPr>
          <p:cNvSpPr txBox="1"/>
          <p:nvPr/>
        </p:nvSpPr>
        <p:spPr>
          <a:xfrm>
            <a:off x="4572000" y="56702"/>
            <a:ext cx="4141383" cy="4924425"/>
          </a:xfrm>
          <a:prstGeom prst="rect">
            <a:avLst/>
          </a:prstGeom>
          <a:solidFill>
            <a:schemeClr val="accent6">
              <a:lumMod val="20000"/>
              <a:lumOff val="80000"/>
            </a:schemeClr>
          </a:solidFill>
        </p:spPr>
        <p:txBody>
          <a:bodyPr wrap="square">
            <a:spAutoFit/>
          </a:bodyPr>
          <a:lstStyle/>
          <a:p>
            <a:r>
              <a:rPr lang="en-IN" sz="1600" dirty="0">
                <a:latin typeface="Calibri" panose="020F0502020204030204" pitchFamily="34" charset="0"/>
                <a:cs typeface="Times New Roman" panose="02020603050405020304" pitchFamily="18" charset="0"/>
              </a:rPr>
              <a:t>else</a:t>
            </a:r>
          </a:p>
          <a:p>
            <a:r>
              <a:rPr lang="en-IN" sz="1600" dirty="0">
                <a:latin typeface="Calibri" panose="020F0502020204030204" pitchFamily="34" charset="0"/>
                <a:cs typeface="Times New Roman" panose="02020603050405020304" pitchFamily="18" charset="0"/>
              </a:rPr>
              <a:t>{</a:t>
            </a:r>
          </a:p>
          <a:p>
            <a:r>
              <a:rPr lang="en-IN" sz="1600" b="1" dirty="0">
                <a:latin typeface="Calibri" panose="020F0502020204030204" pitchFamily="34" charset="0"/>
                <a:cs typeface="Times New Roman" panose="02020603050405020304" pitchFamily="18" charset="0"/>
              </a:rPr>
              <a:t>op2=pop();</a:t>
            </a:r>
          </a:p>
          <a:p>
            <a:r>
              <a:rPr lang="en-IN" sz="1600" b="1" dirty="0">
                <a:latin typeface="Calibri" panose="020F0502020204030204" pitchFamily="34" charset="0"/>
                <a:cs typeface="Times New Roman" panose="02020603050405020304" pitchFamily="18" charset="0"/>
              </a:rPr>
              <a:t>op1=pop();</a:t>
            </a:r>
          </a:p>
          <a:p>
            <a:r>
              <a:rPr lang="en-IN" sz="1600" b="1" dirty="0">
                <a:latin typeface="Calibri" panose="020F0502020204030204" pitchFamily="34" charset="0"/>
                <a:cs typeface="Times New Roman" panose="02020603050405020304" pitchFamily="18" charset="0"/>
              </a:rPr>
              <a:t>switch(pe[</a:t>
            </a:r>
            <a:r>
              <a:rPr lang="en-IN" sz="1600" b="1" dirty="0" err="1">
                <a:latin typeface="Calibri" panose="020F0502020204030204" pitchFamily="34" charset="0"/>
                <a:cs typeface="Times New Roman" panose="02020603050405020304" pitchFamily="18" charset="0"/>
              </a:rPr>
              <a:t>i</a:t>
            </a:r>
            <a:r>
              <a:rPr lang="en-IN" sz="1600" b="1" dirty="0">
                <a:latin typeface="Calibri" panose="020F0502020204030204" pitchFamily="34" charset="0"/>
                <a:cs typeface="Times New Roman" panose="02020603050405020304" pitchFamily="18" charset="0"/>
              </a:rPr>
              <a:t>])</a:t>
            </a:r>
          </a:p>
          <a:p>
            <a:pPr lvl="1"/>
            <a:r>
              <a:rPr lang="en-IN" sz="1600" b="1" dirty="0">
                <a:latin typeface="Calibri" panose="020F0502020204030204" pitchFamily="34" charset="0"/>
                <a:cs typeface="Times New Roman" panose="02020603050405020304" pitchFamily="18" charset="0"/>
              </a:rPr>
              <a:t>{</a:t>
            </a:r>
          </a:p>
          <a:p>
            <a:pPr lvl="2"/>
            <a:r>
              <a:rPr lang="en-IN" sz="1600" dirty="0">
                <a:latin typeface="Calibri" panose="020F0502020204030204" pitchFamily="34" charset="0"/>
                <a:cs typeface="Times New Roman" panose="02020603050405020304" pitchFamily="18" charset="0"/>
              </a:rPr>
              <a:t>case '+': push(op1+op2);break;</a:t>
            </a:r>
          </a:p>
          <a:p>
            <a:pPr lvl="2"/>
            <a:r>
              <a:rPr lang="en-IN" sz="1600" dirty="0">
                <a:latin typeface="Calibri" panose="020F0502020204030204" pitchFamily="34" charset="0"/>
                <a:cs typeface="Times New Roman" panose="02020603050405020304" pitchFamily="18" charset="0"/>
              </a:rPr>
              <a:t>case '-': push(op1-op2);break;</a:t>
            </a:r>
          </a:p>
          <a:p>
            <a:pPr lvl="2"/>
            <a:r>
              <a:rPr lang="en-IN" sz="1600" dirty="0">
                <a:latin typeface="Calibri" panose="020F0502020204030204" pitchFamily="34" charset="0"/>
                <a:cs typeface="Times New Roman" panose="02020603050405020304" pitchFamily="18" charset="0"/>
              </a:rPr>
              <a:t>case '*': push(op1*op2);break;</a:t>
            </a:r>
          </a:p>
          <a:p>
            <a:pPr lvl="2"/>
            <a:r>
              <a:rPr lang="en-IN" sz="1600" dirty="0">
                <a:latin typeface="Calibri" panose="020F0502020204030204" pitchFamily="34" charset="0"/>
                <a:cs typeface="Times New Roman" panose="02020603050405020304" pitchFamily="18" charset="0"/>
              </a:rPr>
              <a:t>case '/': push(op1/op2);break;</a:t>
            </a:r>
          </a:p>
          <a:p>
            <a:pPr lvl="2"/>
            <a:r>
              <a:rPr lang="en-IN" sz="1600" dirty="0">
                <a:latin typeface="Calibri" panose="020F0502020204030204" pitchFamily="34" charset="0"/>
                <a:cs typeface="Times New Roman" panose="02020603050405020304" pitchFamily="18" charset="0"/>
              </a:rPr>
              <a:t>case '%': push(op1%op2);break;</a:t>
            </a:r>
          </a:p>
          <a:p>
            <a:pPr lvl="2"/>
            <a:r>
              <a:rPr lang="en-IN" sz="1600" dirty="0">
                <a:latin typeface="Calibri" panose="020F0502020204030204" pitchFamily="34" charset="0"/>
                <a:cs typeface="Times New Roman" panose="02020603050405020304" pitchFamily="18" charset="0"/>
              </a:rPr>
              <a:t>case '^': push(op1^op2);break;</a:t>
            </a:r>
          </a:p>
          <a:p>
            <a:pPr lvl="2"/>
            <a:r>
              <a:rPr lang="en-IN" sz="1600" dirty="0" err="1">
                <a:latin typeface="Calibri" panose="020F0502020204030204" pitchFamily="34" charset="0"/>
                <a:cs typeface="Times New Roman" panose="02020603050405020304" pitchFamily="18" charset="0"/>
              </a:rPr>
              <a:t>defaulat</a:t>
            </a:r>
            <a:r>
              <a:rPr lang="en-IN" sz="1600" dirty="0">
                <a:latin typeface="Calibri" panose="020F0502020204030204" pitchFamily="34" charset="0"/>
                <a:cs typeface="Times New Roman" panose="02020603050405020304" pitchFamily="18" charset="0"/>
              </a:rPr>
              <a:t>: </a:t>
            </a:r>
          </a:p>
          <a:p>
            <a:pPr lvl="2"/>
            <a:r>
              <a:rPr lang="en-IN" sz="1600" dirty="0" err="1">
                <a:latin typeface="Calibri" panose="020F0502020204030204" pitchFamily="34" charset="0"/>
                <a:cs typeface="Times New Roman" panose="02020603050405020304" pitchFamily="18" charset="0"/>
              </a:rPr>
              <a:t>printf</a:t>
            </a:r>
            <a:r>
              <a:rPr lang="en-IN" sz="1600" dirty="0">
                <a:latin typeface="Calibri" panose="020F0502020204030204" pitchFamily="34" charset="0"/>
                <a:cs typeface="Times New Roman" panose="02020603050405020304" pitchFamily="18" charset="0"/>
              </a:rPr>
              <a:t>("\n invalid operation");</a:t>
            </a:r>
          </a:p>
          <a:p>
            <a:pPr lvl="1"/>
            <a:r>
              <a:rPr lang="en-IN" sz="1600" dirty="0">
                <a:latin typeface="Calibri" panose="020F0502020204030204" pitchFamily="34" charset="0"/>
                <a:cs typeface="Times New Roman" panose="02020603050405020304" pitchFamily="18" charset="0"/>
              </a:rPr>
              <a:t>  } </a:t>
            </a:r>
          </a:p>
          <a:p>
            <a:r>
              <a:rPr lang="en-IN" sz="1600" dirty="0">
                <a:latin typeface="Calibri" panose="020F0502020204030204" pitchFamily="34" charset="0"/>
                <a:cs typeface="Times New Roman" panose="02020603050405020304" pitchFamily="18" charset="0"/>
              </a:rPr>
              <a:t> }   //if close</a:t>
            </a:r>
          </a:p>
          <a:p>
            <a:r>
              <a:rPr lang="en-IN" sz="1600" dirty="0">
                <a:latin typeface="Calibri" panose="020F0502020204030204" pitchFamily="34" charset="0"/>
                <a:cs typeface="Times New Roman" panose="02020603050405020304" pitchFamily="18" charset="0"/>
              </a:rPr>
              <a:t>}  //for close</a:t>
            </a:r>
          </a:p>
          <a:p>
            <a:r>
              <a:rPr lang="en-IN" sz="1600" dirty="0" err="1">
                <a:latin typeface="Calibri" panose="020F0502020204030204" pitchFamily="34" charset="0"/>
                <a:cs typeface="Times New Roman" panose="02020603050405020304" pitchFamily="18" charset="0"/>
              </a:rPr>
              <a:t>printf</a:t>
            </a:r>
            <a:r>
              <a:rPr lang="en-IN" sz="1600" dirty="0">
                <a:latin typeface="Calibri" panose="020F0502020204030204" pitchFamily="34" charset="0"/>
                <a:cs typeface="Times New Roman" panose="02020603050405020304" pitchFamily="18" charset="0"/>
              </a:rPr>
              <a:t>("the result is %</a:t>
            </a:r>
            <a:r>
              <a:rPr lang="en-IN" sz="1600" dirty="0" err="1">
                <a:latin typeface="Calibri" panose="020F0502020204030204" pitchFamily="34" charset="0"/>
                <a:cs typeface="Times New Roman" panose="02020603050405020304" pitchFamily="18" charset="0"/>
              </a:rPr>
              <a:t>d",stack</a:t>
            </a:r>
            <a:r>
              <a:rPr lang="en-IN" sz="1600" dirty="0">
                <a:latin typeface="Calibri" panose="020F0502020204030204" pitchFamily="34" charset="0"/>
                <a:cs typeface="Times New Roman" panose="02020603050405020304" pitchFamily="18" charset="0"/>
              </a:rPr>
              <a:t>[top]);</a:t>
            </a:r>
          </a:p>
          <a:p>
            <a:r>
              <a:rPr lang="en-IN" sz="1600" dirty="0">
                <a:latin typeface="Calibri" panose="020F0502020204030204" pitchFamily="34" charset="0"/>
                <a:cs typeface="Times New Roman" panose="02020603050405020304" pitchFamily="18" charset="0"/>
              </a:rPr>
              <a:t>} //main close</a:t>
            </a:r>
          </a:p>
        </p:txBody>
      </p:sp>
      <p:sp>
        <p:nvSpPr>
          <p:cNvPr id="3" name="TextBox 2">
            <a:extLst>
              <a:ext uri="{FF2B5EF4-FFF2-40B4-BE49-F238E27FC236}">
                <a16:creationId xmlns:a16="http://schemas.microsoft.com/office/drawing/2014/main" id="{5F32AFC3-4C34-5AEC-04AB-C43EF38554AC}"/>
              </a:ext>
            </a:extLst>
          </p:cNvPr>
          <p:cNvSpPr txBox="1"/>
          <p:nvPr/>
        </p:nvSpPr>
        <p:spPr>
          <a:xfrm>
            <a:off x="8596424" y="56702"/>
            <a:ext cx="3397102" cy="3539430"/>
          </a:xfrm>
          <a:prstGeom prst="rect">
            <a:avLst/>
          </a:prstGeom>
          <a:solidFill>
            <a:schemeClr val="accent2">
              <a:lumMod val="20000"/>
              <a:lumOff val="80000"/>
            </a:schemeClr>
          </a:solidFill>
        </p:spPr>
        <p:txBody>
          <a:bodyPr wrap="square">
            <a:spAutoFit/>
          </a:bodyPr>
          <a:lstStyle/>
          <a:p>
            <a:r>
              <a:rPr lang="en-IN" sz="1600" b="1" dirty="0">
                <a:latin typeface="Calibri" panose="020F0502020204030204" pitchFamily="34" charset="0"/>
                <a:cs typeface="Times New Roman" panose="02020603050405020304" pitchFamily="18" charset="0"/>
              </a:rPr>
              <a:t>void push(int e)</a:t>
            </a:r>
          </a:p>
          <a:p>
            <a:r>
              <a:rPr lang="en-IN" sz="1600" dirty="0">
                <a:latin typeface="Calibri" panose="020F0502020204030204" pitchFamily="34" charset="0"/>
                <a:cs typeface="Times New Roman" panose="02020603050405020304" pitchFamily="18" charset="0"/>
              </a:rPr>
              <a:t>{</a:t>
            </a:r>
          </a:p>
          <a:p>
            <a:r>
              <a:rPr lang="en-IN" sz="1600" dirty="0">
                <a:latin typeface="Calibri" panose="020F0502020204030204" pitchFamily="34" charset="0"/>
                <a:cs typeface="Times New Roman" panose="02020603050405020304" pitchFamily="18" charset="0"/>
              </a:rPr>
              <a:t>	if(top==size-1)</a:t>
            </a:r>
          </a:p>
          <a:p>
            <a:r>
              <a:rPr lang="en-IN" sz="1600" dirty="0">
                <a:latin typeface="Calibri" panose="020F0502020204030204" pitchFamily="34" charset="0"/>
                <a:cs typeface="Times New Roman" panose="02020603050405020304" pitchFamily="18" charset="0"/>
              </a:rPr>
              <a:t>	</a:t>
            </a:r>
            <a:r>
              <a:rPr lang="en-IN" sz="1600" dirty="0" err="1">
                <a:latin typeface="Calibri" panose="020F0502020204030204" pitchFamily="34" charset="0"/>
                <a:cs typeface="Times New Roman" panose="02020603050405020304" pitchFamily="18" charset="0"/>
              </a:rPr>
              <a:t>printf</a:t>
            </a:r>
            <a:r>
              <a:rPr lang="en-IN" sz="1600" dirty="0">
                <a:latin typeface="Calibri" panose="020F0502020204030204" pitchFamily="34" charset="0"/>
                <a:cs typeface="Times New Roman" panose="02020603050405020304" pitchFamily="18" charset="0"/>
              </a:rPr>
              <a:t>("\n stack is full");</a:t>
            </a:r>
          </a:p>
          <a:p>
            <a:r>
              <a:rPr lang="en-IN" sz="1600" dirty="0">
                <a:latin typeface="Calibri" panose="020F0502020204030204" pitchFamily="34" charset="0"/>
                <a:cs typeface="Times New Roman" panose="02020603050405020304" pitchFamily="18" charset="0"/>
              </a:rPr>
              <a:t>	else</a:t>
            </a:r>
          </a:p>
          <a:p>
            <a:r>
              <a:rPr lang="en-IN" sz="1600" dirty="0">
                <a:latin typeface="Calibri" panose="020F0502020204030204" pitchFamily="34" charset="0"/>
                <a:cs typeface="Times New Roman" panose="02020603050405020304" pitchFamily="18" charset="0"/>
              </a:rPr>
              <a:t>	stack[++top]=e;</a:t>
            </a:r>
          </a:p>
          <a:p>
            <a:r>
              <a:rPr lang="en-IN" sz="1600" dirty="0">
                <a:latin typeface="Calibri" panose="020F0502020204030204" pitchFamily="34" charset="0"/>
                <a:cs typeface="Times New Roman" panose="02020603050405020304" pitchFamily="18" charset="0"/>
              </a:rPr>
              <a:t>}</a:t>
            </a:r>
          </a:p>
          <a:p>
            <a:r>
              <a:rPr lang="en-IN" sz="1600" b="1" dirty="0">
                <a:latin typeface="Calibri" panose="020F0502020204030204" pitchFamily="34" charset="0"/>
                <a:cs typeface="Times New Roman" panose="02020603050405020304" pitchFamily="18" charset="0"/>
              </a:rPr>
              <a:t>int pop()</a:t>
            </a:r>
          </a:p>
          <a:p>
            <a:r>
              <a:rPr lang="en-IN" sz="1600" dirty="0">
                <a:latin typeface="Calibri" panose="020F0502020204030204" pitchFamily="34" charset="0"/>
                <a:cs typeface="Times New Roman" panose="02020603050405020304" pitchFamily="18" charset="0"/>
              </a:rPr>
              <a:t>{</a:t>
            </a:r>
          </a:p>
          <a:p>
            <a:r>
              <a:rPr lang="en-IN" sz="1600" dirty="0">
                <a:latin typeface="Calibri" panose="020F0502020204030204" pitchFamily="34" charset="0"/>
                <a:cs typeface="Times New Roman" panose="02020603050405020304" pitchFamily="18" charset="0"/>
              </a:rPr>
              <a:t>	if(top==-1)</a:t>
            </a:r>
          </a:p>
          <a:p>
            <a:r>
              <a:rPr lang="en-IN" sz="1600" dirty="0">
                <a:latin typeface="Calibri" panose="020F0502020204030204" pitchFamily="34" charset="0"/>
                <a:cs typeface="Times New Roman" panose="02020603050405020304" pitchFamily="18" charset="0"/>
              </a:rPr>
              <a:t>	</a:t>
            </a:r>
            <a:r>
              <a:rPr lang="en-IN" sz="1600" dirty="0" err="1">
                <a:latin typeface="Calibri" panose="020F0502020204030204" pitchFamily="34" charset="0"/>
                <a:cs typeface="Times New Roman" panose="02020603050405020304" pitchFamily="18" charset="0"/>
              </a:rPr>
              <a:t>printf</a:t>
            </a:r>
            <a:r>
              <a:rPr lang="en-IN" sz="1600" dirty="0">
                <a:latin typeface="Calibri" panose="020F0502020204030204" pitchFamily="34" charset="0"/>
                <a:cs typeface="Times New Roman" panose="02020603050405020304" pitchFamily="18" charset="0"/>
              </a:rPr>
              <a:t>("</a:t>
            </a:r>
            <a:r>
              <a:rPr lang="en-IN" sz="1600" dirty="0">
                <a:solidFill>
                  <a:srgbClr val="3333FF"/>
                </a:solidFill>
                <a:latin typeface="Calibri" panose="020F0502020204030204" pitchFamily="34" charset="0"/>
                <a:cs typeface="Times New Roman" panose="02020603050405020304" pitchFamily="18" charset="0"/>
              </a:rPr>
              <a:t>\n stack is </a:t>
            </a:r>
            <a:r>
              <a:rPr lang="en-IN" sz="1600" dirty="0" err="1">
                <a:solidFill>
                  <a:srgbClr val="3333FF"/>
                </a:solidFill>
                <a:latin typeface="Calibri" panose="020F0502020204030204" pitchFamily="34" charset="0"/>
                <a:cs typeface="Times New Roman" panose="02020603050405020304" pitchFamily="18" charset="0"/>
              </a:rPr>
              <a:t>empyt</a:t>
            </a:r>
            <a:r>
              <a:rPr lang="en-IN" sz="1600" dirty="0">
                <a:latin typeface="Calibri" panose="020F0502020204030204" pitchFamily="34" charset="0"/>
                <a:cs typeface="Times New Roman" panose="02020603050405020304" pitchFamily="18" charset="0"/>
              </a:rPr>
              <a:t>");</a:t>
            </a:r>
          </a:p>
          <a:p>
            <a:r>
              <a:rPr lang="en-IN" sz="1600" dirty="0">
                <a:latin typeface="Calibri" panose="020F0502020204030204" pitchFamily="34" charset="0"/>
                <a:cs typeface="Times New Roman" panose="02020603050405020304" pitchFamily="18" charset="0"/>
              </a:rPr>
              <a:t>	else</a:t>
            </a:r>
          </a:p>
          <a:p>
            <a:r>
              <a:rPr lang="en-IN" sz="1600" dirty="0">
                <a:latin typeface="Calibri" panose="020F0502020204030204" pitchFamily="34" charset="0"/>
                <a:cs typeface="Times New Roman" panose="02020603050405020304" pitchFamily="18" charset="0"/>
              </a:rPr>
              <a:t>	return stack[top--];</a:t>
            </a:r>
          </a:p>
          <a:p>
            <a:r>
              <a:rPr lang="en-IN" sz="16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67005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1" y="723014"/>
            <a:ext cx="5528930" cy="5710885"/>
          </a:xfrm>
          <a:prstGeom prst="rect">
            <a:avLst/>
          </a:prstGeom>
          <a:solidFill>
            <a:schemeClr val="accent1">
              <a:lumMod val="20000"/>
              <a:lumOff val="80000"/>
            </a:schemeClr>
          </a:solidFill>
        </p:spPr>
        <p:txBody>
          <a:bodyPr vert="horz" lIns="121920" tIns="60960" rIns="121920" bIns="60960" rtlCol="0">
            <a:normAutofit/>
          </a:bodyPr>
          <a:lstStyle/>
          <a:p>
            <a:pPr marL="152396" defTabSz="1219170">
              <a:lnSpc>
                <a:spcPct val="90000"/>
              </a:lnSpc>
              <a:spcAft>
                <a:spcPts val="800"/>
              </a:spcAft>
              <a:defRPr/>
            </a:pPr>
            <a:r>
              <a:rPr lang="en-US" sz="2400" dirty="0">
                <a:latin typeface="urw-din"/>
              </a:rPr>
              <a:t>The parenthesis is represented by the </a:t>
            </a:r>
            <a:r>
              <a:rPr lang="en-US" sz="2400" b="1" dirty="0">
                <a:solidFill>
                  <a:srgbClr val="7030A0"/>
                </a:solidFill>
                <a:latin typeface="urw-din"/>
              </a:rPr>
              <a:t>brackets</a:t>
            </a:r>
            <a:r>
              <a:rPr lang="en-US" sz="2400" dirty="0">
                <a:latin typeface="urw-din"/>
              </a:rPr>
              <a:t> shown below:</a:t>
            </a:r>
          </a:p>
          <a:p>
            <a:pPr marL="152396" defTabSz="1219170">
              <a:lnSpc>
                <a:spcPct val="90000"/>
              </a:lnSpc>
              <a:spcAft>
                <a:spcPts val="800"/>
              </a:spcAft>
              <a:defRPr/>
            </a:pPr>
            <a:r>
              <a:rPr lang="en-US" sz="1867" b="1" dirty="0">
                <a:solidFill>
                  <a:srgbClr val="FF0000"/>
                </a:solidFill>
                <a:latin typeface="Arial"/>
              </a:rPr>
              <a:t>( )  </a:t>
            </a:r>
          </a:p>
          <a:p>
            <a:pPr marL="152396" defTabSz="1219170">
              <a:lnSpc>
                <a:spcPct val="90000"/>
              </a:lnSpc>
              <a:spcAft>
                <a:spcPts val="800"/>
              </a:spcAft>
              <a:defRPr/>
            </a:pPr>
            <a:r>
              <a:rPr lang="en-US" sz="1867" dirty="0">
                <a:latin typeface="Arial"/>
              </a:rPr>
              <a:t>Where</a:t>
            </a:r>
            <a:r>
              <a:rPr lang="en-US" sz="1867" b="1" dirty="0">
                <a:latin typeface="Arial"/>
              </a:rPr>
              <a:t>,</a:t>
            </a:r>
            <a:r>
              <a:rPr lang="en-US" sz="1867" b="1" dirty="0">
                <a:solidFill>
                  <a:srgbClr val="7030A0"/>
                </a:solidFill>
                <a:latin typeface="Arial"/>
              </a:rPr>
              <a:t> </a:t>
            </a:r>
            <a:r>
              <a:rPr lang="en-US" sz="1867" b="1" dirty="0">
                <a:solidFill>
                  <a:srgbClr val="FF0000"/>
                </a:solidFill>
                <a:latin typeface="Arial"/>
              </a:rPr>
              <a:t>(   →    Opening bracket  </a:t>
            </a:r>
          </a:p>
          <a:p>
            <a:pPr marL="152396" defTabSz="1219170">
              <a:lnSpc>
                <a:spcPct val="90000"/>
              </a:lnSpc>
              <a:spcAft>
                <a:spcPts val="800"/>
              </a:spcAft>
              <a:defRPr/>
            </a:pPr>
            <a:r>
              <a:rPr lang="en-US" sz="1867" dirty="0">
                <a:latin typeface="Arial"/>
              </a:rPr>
              <a:t>             </a:t>
            </a:r>
            <a:r>
              <a:rPr lang="en-US" sz="1867" b="1" dirty="0">
                <a:solidFill>
                  <a:srgbClr val="FF0000"/>
                </a:solidFill>
                <a:latin typeface="Arial"/>
              </a:rPr>
              <a:t>)     →    Closing bracket</a:t>
            </a:r>
          </a:p>
          <a:p>
            <a:pPr marL="533387" indent="-380990" defTabSz="1219170">
              <a:lnSpc>
                <a:spcPct val="90000"/>
              </a:lnSpc>
              <a:spcAft>
                <a:spcPts val="800"/>
              </a:spcAft>
              <a:buFont typeface="Wingdings" panose="05000000000000000000" pitchFamily="2" charset="2"/>
              <a:buChar char="§"/>
              <a:defRPr/>
            </a:pPr>
            <a:r>
              <a:rPr lang="en-US" sz="1867" dirty="0">
                <a:latin typeface="Arial"/>
              </a:rPr>
              <a:t>These </a:t>
            </a:r>
            <a:r>
              <a:rPr lang="en-US" sz="1867" dirty="0">
                <a:solidFill>
                  <a:srgbClr val="FF0000"/>
                </a:solidFill>
                <a:latin typeface="Arial"/>
              </a:rPr>
              <a:t>parentheses are used to </a:t>
            </a:r>
            <a:r>
              <a:rPr lang="en-US" sz="1867" b="1" dirty="0">
                <a:solidFill>
                  <a:srgbClr val="FF0000"/>
                </a:solidFill>
                <a:latin typeface="Arial"/>
              </a:rPr>
              <a:t>represent the mathematical representation</a:t>
            </a:r>
            <a:r>
              <a:rPr lang="en-US" sz="1867" dirty="0">
                <a:solidFill>
                  <a:srgbClr val="FF0000"/>
                </a:solidFill>
                <a:latin typeface="Arial"/>
              </a:rPr>
              <a:t>. </a:t>
            </a:r>
          </a:p>
          <a:p>
            <a:pPr marL="533387" indent="-380990" defTabSz="1219170">
              <a:lnSpc>
                <a:spcPct val="90000"/>
              </a:lnSpc>
              <a:spcAft>
                <a:spcPts val="800"/>
              </a:spcAft>
              <a:buFont typeface="Wingdings" panose="05000000000000000000" pitchFamily="2" charset="2"/>
              <a:buChar char="§"/>
              <a:defRPr/>
            </a:pPr>
            <a:endParaRPr lang="en-US" sz="1867" dirty="0">
              <a:solidFill>
                <a:srgbClr val="FF0000"/>
              </a:solidFill>
              <a:latin typeface="Arial"/>
            </a:endParaRPr>
          </a:p>
          <a:p>
            <a:pPr marL="152397" defTabSz="1219170">
              <a:lnSpc>
                <a:spcPct val="90000"/>
              </a:lnSpc>
              <a:spcAft>
                <a:spcPts val="800"/>
              </a:spcAft>
              <a:defRPr/>
            </a:pPr>
            <a:r>
              <a:rPr lang="en-US" sz="1867" b="1" dirty="0">
                <a:latin typeface="Arial"/>
              </a:rPr>
              <a:t>THE BALANCED PARENTHESIS:</a:t>
            </a:r>
          </a:p>
          <a:p>
            <a:pPr marL="609597" lvl="1" defTabSz="1219170">
              <a:lnSpc>
                <a:spcPct val="90000"/>
              </a:lnSpc>
              <a:spcAft>
                <a:spcPts val="800"/>
              </a:spcAft>
              <a:defRPr/>
            </a:pPr>
            <a:r>
              <a:rPr lang="en-US" sz="1867" dirty="0">
                <a:latin typeface="Arial"/>
                <a:sym typeface="Wingdings" panose="05000000000000000000" pitchFamily="2" charset="2"/>
              </a:rPr>
              <a:t> </a:t>
            </a:r>
            <a:r>
              <a:rPr lang="en-US" sz="1867" dirty="0">
                <a:latin typeface="Arial"/>
              </a:rPr>
              <a:t>The opening parenthesis is equal to the closing parenthesis, then it is a </a:t>
            </a:r>
            <a:r>
              <a:rPr lang="en-US" sz="1867" dirty="0">
                <a:solidFill>
                  <a:srgbClr val="FF0000"/>
                </a:solidFill>
                <a:latin typeface="Arial"/>
              </a:rPr>
              <a:t>balanced parenthesis.</a:t>
            </a:r>
          </a:p>
          <a:p>
            <a:pPr marL="152396" defTabSz="1219170">
              <a:lnSpc>
                <a:spcPct val="90000"/>
              </a:lnSpc>
              <a:spcAft>
                <a:spcPts val="800"/>
              </a:spcAft>
              <a:defRPr/>
            </a:pPr>
            <a:r>
              <a:rPr lang="en-IN" sz="1867" b="1" dirty="0">
                <a:solidFill>
                  <a:srgbClr val="333333"/>
                </a:solidFill>
                <a:latin typeface="inter-bold"/>
              </a:rPr>
              <a:t>       </a:t>
            </a:r>
            <a:endParaRPr lang="en-US" sz="1867" dirty="0">
              <a:latin typeface="Arial"/>
            </a:endParaRPr>
          </a:p>
        </p:txBody>
      </p:sp>
      <p:sp>
        <p:nvSpPr>
          <p:cNvPr id="2" name="TextBox 1">
            <a:extLst>
              <a:ext uri="{FF2B5EF4-FFF2-40B4-BE49-F238E27FC236}">
                <a16:creationId xmlns:a16="http://schemas.microsoft.com/office/drawing/2014/main" id="{9F6C6D67-ACE0-F4C6-2BD9-EE39F34BB8C7}"/>
              </a:ext>
            </a:extLst>
          </p:cNvPr>
          <p:cNvSpPr txBox="1"/>
          <p:nvPr/>
        </p:nvSpPr>
        <p:spPr>
          <a:xfrm>
            <a:off x="0" y="1"/>
            <a:ext cx="12072664" cy="723013"/>
          </a:xfrm>
          <a:prstGeom prst="rect">
            <a:avLst/>
          </a:prstGeom>
          <a:solidFill>
            <a:schemeClr val="accent4">
              <a:lumMod val="20000"/>
              <a:lumOff val="80000"/>
            </a:schemeClr>
          </a:solidFill>
        </p:spPr>
        <p:txBody>
          <a:bodyPr vert="horz" lIns="121920" tIns="60960" rIns="121920" bIns="60960" rtlCol="0" anchor="ctr">
            <a:normAutofit/>
          </a:bodyPr>
          <a:lstStyle/>
          <a:p>
            <a:pPr algn="ctr"/>
            <a:r>
              <a:rPr lang="en-IN" sz="2667" b="1" dirty="0">
                <a:solidFill>
                  <a:srgbClr val="610B38"/>
                </a:solidFill>
                <a:latin typeface="erdana"/>
              </a:rPr>
              <a:t>Parenthesis Checker (balanced brackets) </a:t>
            </a:r>
          </a:p>
        </p:txBody>
      </p:sp>
      <p:sp>
        <p:nvSpPr>
          <p:cNvPr id="4" name="TextBox 3">
            <a:extLst>
              <a:ext uri="{FF2B5EF4-FFF2-40B4-BE49-F238E27FC236}">
                <a16:creationId xmlns:a16="http://schemas.microsoft.com/office/drawing/2014/main" id="{E5E7341C-FDE5-25D8-D841-79F35D388AC0}"/>
              </a:ext>
            </a:extLst>
          </p:cNvPr>
          <p:cNvSpPr txBox="1"/>
          <p:nvPr/>
        </p:nvSpPr>
        <p:spPr>
          <a:xfrm>
            <a:off x="5645888" y="768177"/>
            <a:ext cx="6305107" cy="5632952"/>
          </a:xfrm>
          <a:prstGeom prst="rect">
            <a:avLst/>
          </a:prstGeom>
          <a:solidFill>
            <a:schemeClr val="accent4">
              <a:lumMod val="20000"/>
              <a:lumOff val="80000"/>
            </a:schemeClr>
          </a:solidFill>
        </p:spPr>
        <p:txBody>
          <a:bodyPr wrap="square">
            <a:spAutoFit/>
          </a:bodyPr>
          <a:lstStyle/>
          <a:p>
            <a:pPr marL="152396" defTabSz="1219170">
              <a:spcAft>
                <a:spcPts val="800"/>
              </a:spcAft>
              <a:defRPr/>
            </a:pPr>
            <a:r>
              <a:rPr lang="en-IN" sz="1867" b="1" dirty="0">
                <a:solidFill>
                  <a:srgbClr val="333333"/>
                </a:solidFill>
                <a:latin typeface="inter-bold"/>
              </a:rPr>
              <a:t>Ex1.: </a:t>
            </a:r>
            <a:r>
              <a:rPr lang="en-IN" sz="2000" b="1" dirty="0">
                <a:solidFill>
                  <a:srgbClr val="FF0000"/>
                </a:solidFill>
                <a:latin typeface="inter-bold"/>
              </a:rPr>
              <a:t>( 2+5 ) * 4</a:t>
            </a:r>
            <a:endParaRPr lang="en-US" sz="2000" b="1" dirty="0">
              <a:solidFill>
                <a:srgbClr val="FF0000"/>
              </a:solidFill>
              <a:latin typeface="Arial"/>
            </a:endParaRPr>
          </a:p>
          <a:p>
            <a:pPr marL="1447787" lvl="2" indent="-380990" defTabSz="1219170">
              <a:spcAft>
                <a:spcPts val="800"/>
              </a:spcAft>
              <a:buFont typeface="Wingdings" panose="05000000000000000000" pitchFamily="2" charset="2"/>
              <a:buChar char="§"/>
              <a:defRPr/>
            </a:pPr>
            <a:r>
              <a:rPr lang="en-US" sz="1867" dirty="0">
                <a:solidFill>
                  <a:srgbClr val="333333"/>
                </a:solidFill>
                <a:latin typeface="inter-regular"/>
              </a:rPr>
              <a:t>In the above expression, there is </a:t>
            </a:r>
            <a:r>
              <a:rPr lang="en-US" sz="1867" dirty="0">
                <a:solidFill>
                  <a:srgbClr val="FF0000"/>
                </a:solidFill>
                <a:latin typeface="inter-regular"/>
              </a:rPr>
              <a:t>one opening and one closing parenthesis </a:t>
            </a:r>
            <a:r>
              <a:rPr lang="en-US" sz="1867" dirty="0">
                <a:solidFill>
                  <a:srgbClr val="333333"/>
                </a:solidFill>
                <a:latin typeface="inter-regular"/>
              </a:rPr>
              <a:t>means that both opening and closing brackets are equal; therefore,</a:t>
            </a:r>
            <a:r>
              <a:rPr lang="en-US" sz="1867" dirty="0">
                <a:solidFill>
                  <a:srgbClr val="FF0000"/>
                </a:solidFill>
                <a:latin typeface="inter-regular"/>
              </a:rPr>
              <a:t> the above expression is a balanced parenthesis.</a:t>
            </a:r>
            <a:endParaRPr lang="en-US" sz="1867" b="1" dirty="0">
              <a:solidFill>
                <a:srgbClr val="FF0000"/>
              </a:solidFill>
              <a:latin typeface="Arial"/>
            </a:endParaRPr>
          </a:p>
          <a:p>
            <a:pPr marL="152396" defTabSz="1219170">
              <a:spcAft>
                <a:spcPts val="800"/>
              </a:spcAft>
              <a:defRPr/>
            </a:pPr>
            <a:r>
              <a:rPr lang="en-US" sz="1867" dirty="0">
                <a:latin typeface="Arial"/>
              </a:rPr>
              <a:t>     </a:t>
            </a:r>
            <a:r>
              <a:rPr lang="en-US" dirty="0">
                <a:latin typeface="Arial"/>
              </a:rPr>
              <a:t>Ex2: </a:t>
            </a:r>
            <a:r>
              <a:rPr lang="en-US" b="1" dirty="0">
                <a:solidFill>
                  <a:srgbClr val="FF0000"/>
                </a:solidFill>
                <a:latin typeface="Arial"/>
              </a:rPr>
              <a:t>2 * ( ( 4/2 ) + 5 )</a:t>
            </a:r>
          </a:p>
          <a:p>
            <a:pPr marL="1447787" lvl="2" indent="-380990" defTabSz="1219170">
              <a:spcAft>
                <a:spcPts val="800"/>
              </a:spcAft>
              <a:buFont typeface="Wingdings" panose="05000000000000000000" pitchFamily="2" charset="2"/>
              <a:buChar char="§"/>
              <a:defRPr/>
            </a:pPr>
            <a:r>
              <a:rPr lang="en-US" sz="1867" dirty="0">
                <a:latin typeface="Arial"/>
              </a:rPr>
              <a:t>The above expression has </a:t>
            </a:r>
            <a:r>
              <a:rPr lang="en-US" sz="1867" dirty="0">
                <a:solidFill>
                  <a:srgbClr val="FF0000"/>
                </a:solidFill>
                <a:latin typeface="Arial"/>
              </a:rPr>
              <a:t>two opening </a:t>
            </a:r>
            <a:r>
              <a:rPr lang="en-US" sz="1867" dirty="0">
                <a:latin typeface="Arial"/>
              </a:rPr>
              <a:t>and </a:t>
            </a:r>
            <a:r>
              <a:rPr lang="en-US" sz="1867" dirty="0">
                <a:solidFill>
                  <a:srgbClr val="FF0000"/>
                </a:solidFill>
                <a:latin typeface="Arial"/>
              </a:rPr>
              <a:t>two closing brackets </a:t>
            </a:r>
            <a:r>
              <a:rPr lang="en-US" sz="1867" dirty="0">
                <a:latin typeface="Arial"/>
              </a:rPr>
              <a:t>which means that the above expression is a balanced parenthesis.</a:t>
            </a:r>
          </a:p>
          <a:p>
            <a:pPr marL="152396" defTabSz="1219170">
              <a:spcAft>
                <a:spcPts val="800"/>
              </a:spcAft>
              <a:defRPr/>
            </a:pPr>
            <a:r>
              <a:rPr lang="en-US" sz="1867" dirty="0">
                <a:latin typeface="urw-din"/>
              </a:rPr>
              <a:t>      Ex3:  </a:t>
            </a:r>
            <a:r>
              <a:rPr lang="en-US" sz="2000" b="1" dirty="0">
                <a:solidFill>
                  <a:srgbClr val="FF0000"/>
                </a:solidFill>
                <a:latin typeface="urw-din"/>
              </a:rPr>
              <a:t>2 * ( ( 4/2 ) + 5</a:t>
            </a:r>
          </a:p>
          <a:p>
            <a:pPr marL="1447787" lvl="2" indent="-380990" defTabSz="1219170">
              <a:spcAft>
                <a:spcPts val="800"/>
              </a:spcAft>
              <a:buFont typeface="Wingdings" panose="05000000000000000000" pitchFamily="2" charset="2"/>
              <a:buChar char="§"/>
              <a:defRPr/>
            </a:pPr>
            <a:r>
              <a:rPr lang="en-US" sz="2000" dirty="0">
                <a:latin typeface="urw-din"/>
              </a:rPr>
              <a:t>The above expression has </a:t>
            </a:r>
            <a:r>
              <a:rPr lang="en-US" sz="2000" dirty="0">
                <a:solidFill>
                  <a:srgbClr val="C00000"/>
                </a:solidFill>
                <a:latin typeface="urw-din"/>
              </a:rPr>
              <a:t>two opening brackets </a:t>
            </a:r>
            <a:r>
              <a:rPr lang="en-US" sz="2000" dirty="0">
                <a:latin typeface="urw-din"/>
              </a:rPr>
              <a:t>and </a:t>
            </a:r>
            <a:r>
              <a:rPr lang="en-US" sz="2000" dirty="0">
                <a:solidFill>
                  <a:srgbClr val="C00000"/>
                </a:solidFill>
                <a:latin typeface="urw-din"/>
              </a:rPr>
              <a:t>one closing bracket</a:t>
            </a:r>
            <a:r>
              <a:rPr lang="en-US" sz="2000" dirty="0">
                <a:latin typeface="urw-din"/>
              </a:rPr>
              <a:t>, which means that both opening and closing brackets are not equal; therefore, the above expression is unbalanced.</a:t>
            </a:r>
            <a:endParaRPr lang="en-US" sz="1600" dirty="0">
              <a:latin typeface="Arial"/>
            </a:endParaRPr>
          </a:p>
        </p:txBody>
      </p:sp>
    </p:spTree>
    <p:extLst>
      <p:ext uri="{BB962C8B-B14F-4D97-AF65-F5344CB8AC3E}">
        <p14:creationId xmlns:p14="http://schemas.microsoft.com/office/powerpoint/2010/main" val="2913797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23641" y="729002"/>
            <a:ext cx="6749300" cy="5996731"/>
          </a:xfrm>
          <a:prstGeom prst="rect">
            <a:avLst/>
          </a:prstGeom>
        </p:spPr>
        <p:txBody>
          <a:bodyPr vert="horz" lIns="121920" tIns="60960" rIns="121920" bIns="60960" rtlCol="0">
            <a:normAutofit/>
          </a:bodyPr>
          <a:lstStyle/>
          <a:p>
            <a:pPr marL="152396" defTabSz="1219170">
              <a:lnSpc>
                <a:spcPct val="90000"/>
              </a:lnSpc>
              <a:spcAft>
                <a:spcPts val="800"/>
              </a:spcAft>
              <a:defRPr/>
            </a:pPr>
            <a:r>
              <a:rPr lang="en-US" sz="2400" b="1" dirty="0">
                <a:latin typeface="urw-din"/>
              </a:rPr>
              <a:t>Algorithm to check balanced parenthesis</a:t>
            </a:r>
          </a:p>
          <a:p>
            <a:pPr marL="533387" indent="-380990" defTabSz="1219170">
              <a:lnSpc>
                <a:spcPct val="90000"/>
              </a:lnSpc>
              <a:spcAft>
                <a:spcPts val="800"/>
              </a:spcAft>
              <a:buFont typeface="Wingdings" panose="05000000000000000000" pitchFamily="2" charset="2"/>
              <a:buChar char="§"/>
              <a:defRPr/>
            </a:pPr>
            <a:r>
              <a:rPr lang="en-US" sz="2000" dirty="0">
                <a:latin typeface="urw-din"/>
              </a:rPr>
              <a:t>check the balanced parenthesis by using a variable. </a:t>
            </a:r>
          </a:p>
          <a:p>
            <a:pPr marL="533387" indent="-380990" defTabSz="1219170">
              <a:lnSpc>
                <a:spcPct val="90000"/>
              </a:lnSpc>
              <a:spcAft>
                <a:spcPts val="800"/>
              </a:spcAft>
              <a:buFont typeface="Wingdings" panose="05000000000000000000" pitchFamily="2" charset="2"/>
              <a:buChar char="§"/>
              <a:defRPr/>
            </a:pPr>
            <a:r>
              <a:rPr lang="en-US" sz="2000" dirty="0">
                <a:latin typeface="urw-din"/>
              </a:rPr>
              <a:t>The </a:t>
            </a:r>
            <a:r>
              <a:rPr lang="en-US" sz="2000" dirty="0">
                <a:solidFill>
                  <a:srgbClr val="C00000"/>
                </a:solidFill>
                <a:latin typeface="urw-din"/>
              </a:rPr>
              <a:t>variable</a:t>
            </a:r>
            <a:r>
              <a:rPr lang="en-US" sz="2000" dirty="0">
                <a:latin typeface="urw-din"/>
              </a:rPr>
              <a:t> is used to determine the </a:t>
            </a:r>
            <a:r>
              <a:rPr lang="en-US" sz="2000" dirty="0">
                <a:solidFill>
                  <a:srgbClr val="C00000"/>
                </a:solidFill>
                <a:latin typeface="urw-din"/>
              </a:rPr>
              <a:t>balance factor</a:t>
            </a:r>
            <a:r>
              <a:rPr lang="en-US" sz="2000" dirty="0">
                <a:latin typeface="urw-din"/>
              </a:rPr>
              <a:t>. </a:t>
            </a:r>
          </a:p>
          <a:p>
            <a:pPr marL="533387" indent="-380990" defTabSz="1219170">
              <a:lnSpc>
                <a:spcPct val="90000"/>
              </a:lnSpc>
              <a:spcAft>
                <a:spcPts val="800"/>
              </a:spcAft>
              <a:buFont typeface="Wingdings" panose="05000000000000000000" pitchFamily="2" charset="2"/>
              <a:buChar char="§"/>
              <a:defRPr/>
            </a:pPr>
            <a:r>
              <a:rPr lang="en-US" sz="2000" dirty="0">
                <a:latin typeface="urw-din"/>
              </a:rPr>
              <a:t>Let's consider the variable 'x'. The algorithm to check the balanced parenthesis is given below:</a:t>
            </a:r>
          </a:p>
          <a:p>
            <a:pPr marL="152396" defTabSz="1219170">
              <a:lnSpc>
                <a:spcPct val="90000"/>
              </a:lnSpc>
              <a:spcAft>
                <a:spcPts val="800"/>
              </a:spcAft>
              <a:defRPr/>
            </a:pPr>
            <a:r>
              <a:rPr lang="en-US" sz="2400" b="1" dirty="0">
                <a:solidFill>
                  <a:srgbClr val="FF0000"/>
                </a:solidFill>
                <a:latin typeface="urw-din"/>
              </a:rPr>
              <a:t>ALG:</a:t>
            </a:r>
          </a:p>
          <a:p>
            <a:pPr marL="152396" defTabSz="1219170">
              <a:lnSpc>
                <a:spcPct val="90000"/>
              </a:lnSpc>
              <a:spcAft>
                <a:spcPts val="800"/>
              </a:spcAft>
              <a:defRPr/>
            </a:pPr>
            <a:r>
              <a:rPr lang="en-US" sz="2133" dirty="0">
                <a:latin typeface="urw-din"/>
              </a:rPr>
              <a:t>Step 1</a:t>
            </a:r>
            <a:r>
              <a:rPr lang="en-US" sz="2133" dirty="0">
                <a:solidFill>
                  <a:srgbClr val="0070C0"/>
                </a:solidFill>
                <a:latin typeface="urw-din"/>
              </a:rPr>
              <a:t>: </a:t>
            </a:r>
            <a:r>
              <a:rPr lang="en-US" sz="2400" b="1" dirty="0">
                <a:solidFill>
                  <a:srgbClr val="FF0000"/>
                </a:solidFill>
                <a:latin typeface="urw-din"/>
              </a:rPr>
              <a:t>Set x equal to 0.</a:t>
            </a:r>
          </a:p>
          <a:p>
            <a:pPr marL="152396" defTabSz="1219170">
              <a:lnSpc>
                <a:spcPct val="90000"/>
              </a:lnSpc>
              <a:spcAft>
                <a:spcPts val="800"/>
              </a:spcAft>
              <a:defRPr/>
            </a:pPr>
            <a:r>
              <a:rPr lang="en-US" sz="1867" dirty="0">
                <a:latin typeface="Arial"/>
              </a:rPr>
              <a:t>Step 2: </a:t>
            </a:r>
            <a:r>
              <a:rPr lang="en-US" sz="1867" b="1" dirty="0">
                <a:solidFill>
                  <a:srgbClr val="FF0000"/>
                </a:solidFill>
                <a:latin typeface="Arial"/>
              </a:rPr>
              <a:t>Scan the expression from left to right. </a:t>
            </a:r>
          </a:p>
          <a:p>
            <a:pPr marL="990575" lvl="1" indent="-228594">
              <a:lnSpc>
                <a:spcPct val="90000"/>
              </a:lnSpc>
              <a:spcAft>
                <a:spcPts val="800"/>
              </a:spcAft>
              <a:buFont typeface="Arial" panose="020B0604020202020204" pitchFamily="34" charset="0"/>
              <a:buChar char="•"/>
              <a:defRPr/>
            </a:pPr>
            <a:r>
              <a:rPr lang="en-US" sz="1600" dirty="0">
                <a:latin typeface="Arial"/>
              </a:rPr>
              <a:t>For each opening bracket </a:t>
            </a:r>
            <a:r>
              <a:rPr lang="en-US" sz="1600" dirty="0">
                <a:solidFill>
                  <a:srgbClr val="0070C0"/>
                </a:solidFill>
                <a:latin typeface="Arial"/>
              </a:rPr>
              <a:t>"(", increment x by 1</a:t>
            </a:r>
            <a:r>
              <a:rPr lang="en-US" sz="1600" dirty="0">
                <a:latin typeface="Arial"/>
              </a:rPr>
              <a:t>.</a:t>
            </a:r>
          </a:p>
          <a:p>
            <a:pPr marL="990575" lvl="1" indent="-228594">
              <a:lnSpc>
                <a:spcPct val="90000"/>
              </a:lnSpc>
              <a:spcAft>
                <a:spcPts val="800"/>
              </a:spcAft>
              <a:buFont typeface="Arial" panose="020B0604020202020204" pitchFamily="34" charset="0"/>
              <a:buChar char="•"/>
              <a:defRPr/>
            </a:pPr>
            <a:r>
              <a:rPr lang="en-US" sz="1600" dirty="0">
                <a:latin typeface="Arial"/>
              </a:rPr>
              <a:t>For each closing bracket </a:t>
            </a:r>
            <a:r>
              <a:rPr lang="en-US" sz="1600" dirty="0">
                <a:solidFill>
                  <a:srgbClr val="0070C0"/>
                </a:solidFill>
                <a:latin typeface="Arial"/>
              </a:rPr>
              <a:t>")", decrement x by 1</a:t>
            </a:r>
            <a:r>
              <a:rPr lang="en-US" sz="1600" dirty="0">
                <a:latin typeface="Arial"/>
              </a:rPr>
              <a:t>.</a:t>
            </a:r>
          </a:p>
          <a:p>
            <a:pPr marL="990575" lvl="1" indent="-228594">
              <a:lnSpc>
                <a:spcPct val="90000"/>
              </a:lnSpc>
              <a:spcAft>
                <a:spcPts val="800"/>
              </a:spcAft>
              <a:buFont typeface="Arial" panose="020B0604020202020204" pitchFamily="34" charset="0"/>
              <a:buChar char="•"/>
              <a:defRPr/>
            </a:pPr>
            <a:r>
              <a:rPr lang="en-US" sz="1600" dirty="0">
                <a:latin typeface="Arial"/>
              </a:rPr>
              <a:t>This step will continue </a:t>
            </a:r>
            <a:r>
              <a:rPr lang="en-US" sz="1600" dirty="0">
                <a:solidFill>
                  <a:srgbClr val="0070C0"/>
                </a:solidFill>
                <a:latin typeface="Arial"/>
              </a:rPr>
              <a:t>scanning until x&lt;0</a:t>
            </a:r>
            <a:r>
              <a:rPr lang="en-US" sz="1600" dirty="0">
                <a:latin typeface="Arial"/>
              </a:rPr>
              <a:t>.</a:t>
            </a:r>
          </a:p>
          <a:p>
            <a:pPr marL="152396" defTabSz="1219170">
              <a:lnSpc>
                <a:spcPct val="90000"/>
              </a:lnSpc>
              <a:spcAft>
                <a:spcPts val="800"/>
              </a:spcAft>
              <a:defRPr/>
            </a:pPr>
            <a:r>
              <a:rPr lang="en-US" sz="1867" dirty="0">
                <a:latin typeface="Arial"/>
              </a:rPr>
              <a:t>Step 3: </a:t>
            </a:r>
            <a:r>
              <a:rPr lang="en-US" sz="1867" b="1" dirty="0">
                <a:solidFill>
                  <a:srgbClr val="FF0000"/>
                </a:solidFill>
                <a:latin typeface="Arial"/>
              </a:rPr>
              <a:t>If x is equal to 0</a:t>
            </a:r>
            <a:r>
              <a:rPr lang="en-US" sz="1867" b="1" dirty="0">
                <a:latin typeface="Arial"/>
              </a:rPr>
              <a:t>, then</a:t>
            </a:r>
          </a:p>
          <a:p>
            <a:pPr marL="761981" lvl="1">
              <a:lnSpc>
                <a:spcPct val="90000"/>
              </a:lnSpc>
              <a:spcAft>
                <a:spcPts val="800"/>
              </a:spcAft>
              <a:defRPr/>
            </a:pPr>
            <a:r>
              <a:rPr lang="en-US" sz="1867" dirty="0">
                <a:latin typeface="Arial"/>
              </a:rPr>
              <a:t>        "Expression is balanced.“ </a:t>
            </a:r>
          </a:p>
          <a:p>
            <a:pPr marL="761981" lvl="1">
              <a:lnSpc>
                <a:spcPct val="90000"/>
              </a:lnSpc>
              <a:spcAft>
                <a:spcPts val="800"/>
              </a:spcAft>
              <a:defRPr/>
            </a:pPr>
            <a:r>
              <a:rPr lang="en-US" sz="1867" dirty="0">
                <a:latin typeface="Arial"/>
              </a:rPr>
              <a:t>        else </a:t>
            </a:r>
          </a:p>
          <a:p>
            <a:pPr marL="761981" lvl="1">
              <a:lnSpc>
                <a:spcPct val="90000"/>
              </a:lnSpc>
              <a:spcAft>
                <a:spcPts val="800"/>
              </a:spcAft>
              <a:defRPr/>
            </a:pPr>
            <a:r>
              <a:rPr lang="en-US" sz="1867" dirty="0">
                <a:latin typeface="Arial"/>
              </a:rPr>
              <a:t>        "Expression is unbalanced."</a:t>
            </a:r>
          </a:p>
        </p:txBody>
      </p:sp>
      <p:sp>
        <p:nvSpPr>
          <p:cNvPr id="2" name="TextBox 1">
            <a:extLst>
              <a:ext uri="{FF2B5EF4-FFF2-40B4-BE49-F238E27FC236}">
                <a16:creationId xmlns:a16="http://schemas.microsoft.com/office/drawing/2014/main" id="{9F6C6D67-ACE0-F4C6-2BD9-EE39F34BB8C7}"/>
              </a:ext>
            </a:extLst>
          </p:cNvPr>
          <p:cNvSpPr txBox="1"/>
          <p:nvPr/>
        </p:nvSpPr>
        <p:spPr>
          <a:xfrm>
            <a:off x="23640" y="17663"/>
            <a:ext cx="12168360" cy="711339"/>
          </a:xfrm>
          <a:prstGeom prst="rect">
            <a:avLst/>
          </a:prstGeom>
          <a:solidFill>
            <a:schemeClr val="accent4">
              <a:lumMod val="20000"/>
              <a:lumOff val="80000"/>
            </a:schemeClr>
          </a:solidFill>
        </p:spPr>
        <p:txBody>
          <a:bodyPr vert="horz" lIns="121920" tIns="60960" rIns="121920" bIns="60960" rtlCol="0" anchor="ctr">
            <a:normAutofit/>
          </a:bodyPr>
          <a:lstStyle/>
          <a:p>
            <a:pPr algn="ctr"/>
            <a:r>
              <a:rPr lang="en-IN" sz="2667" b="1" dirty="0">
                <a:solidFill>
                  <a:srgbClr val="610B38"/>
                </a:solidFill>
                <a:latin typeface="erdana"/>
              </a:rPr>
              <a:t>Parenthesis Checker (balanced brackets) </a:t>
            </a:r>
          </a:p>
        </p:txBody>
      </p:sp>
      <p:graphicFrame>
        <p:nvGraphicFramePr>
          <p:cNvPr id="3" name="Table 2">
            <a:extLst>
              <a:ext uri="{FF2B5EF4-FFF2-40B4-BE49-F238E27FC236}">
                <a16:creationId xmlns:a16="http://schemas.microsoft.com/office/drawing/2014/main" id="{D4CD479E-1629-8786-5388-3D0294583D20}"/>
              </a:ext>
            </a:extLst>
          </p:cNvPr>
          <p:cNvGraphicFramePr>
            <a:graphicFrameLocks noGrp="1"/>
          </p:cNvGraphicFramePr>
          <p:nvPr>
            <p:extLst>
              <p:ext uri="{D42A27DB-BD31-4B8C-83A1-F6EECF244321}">
                <p14:modId xmlns:p14="http://schemas.microsoft.com/office/powerpoint/2010/main" val="3272446440"/>
              </p:ext>
            </p:extLst>
          </p:nvPr>
        </p:nvGraphicFramePr>
        <p:xfrm>
          <a:off x="6687879" y="1280160"/>
          <a:ext cx="5325140" cy="4023360"/>
        </p:xfrm>
        <a:graphic>
          <a:graphicData uri="http://schemas.openxmlformats.org/drawingml/2006/table">
            <a:tbl>
              <a:tblPr/>
              <a:tblGrid>
                <a:gridCol w="1130190">
                  <a:extLst>
                    <a:ext uri="{9D8B030D-6E8A-4147-A177-3AD203B41FA5}">
                      <a16:colId xmlns:a16="http://schemas.microsoft.com/office/drawing/2014/main" val="1687342039"/>
                    </a:ext>
                  </a:extLst>
                </a:gridCol>
                <a:gridCol w="1110188">
                  <a:extLst>
                    <a:ext uri="{9D8B030D-6E8A-4147-A177-3AD203B41FA5}">
                      <a16:colId xmlns:a16="http://schemas.microsoft.com/office/drawing/2014/main" val="3245252401"/>
                    </a:ext>
                  </a:extLst>
                </a:gridCol>
                <a:gridCol w="3084762">
                  <a:extLst>
                    <a:ext uri="{9D8B030D-6E8A-4147-A177-3AD203B41FA5}">
                      <a16:colId xmlns:a16="http://schemas.microsoft.com/office/drawing/2014/main" val="838002918"/>
                    </a:ext>
                  </a:extLst>
                </a:gridCol>
              </a:tblGrid>
              <a:tr h="0">
                <a:tc>
                  <a:txBody>
                    <a:bodyPr/>
                    <a:lstStyle/>
                    <a:p>
                      <a:pPr algn="ctr" fontAlgn="b"/>
                      <a:r>
                        <a:rPr lang="en-US" b="1">
                          <a:effectLst/>
                        </a:rPr>
                        <a:t>Character</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dirty="0">
                          <a:effectLst/>
                        </a:rPr>
                        <a:t>x Value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Action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15337260"/>
                  </a:ext>
                </a:extLst>
              </a:tr>
              <a:tr h="0">
                <a:tc>
                  <a:txBody>
                    <a:bodyPr/>
                    <a:lstStyle/>
                    <a:p>
                      <a:pPr algn="ctr" fontAlgn="base"/>
                      <a:r>
                        <a:rPr lang="en-US" b="1"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Increment x by 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15283684"/>
                  </a:ext>
                </a:extLst>
              </a:tr>
              <a:tr h="0">
                <a:tc>
                  <a:txBody>
                    <a:bodyPr/>
                    <a:lstStyle/>
                    <a:p>
                      <a:pPr algn="ctr" fontAlgn="base"/>
                      <a:r>
                        <a:rPr lang="en-US" b="1" dirty="0">
                          <a:effectLst/>
                        </a:rPr>
                        <a:t>a</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No change to x</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76609640"/>
                  </a:ext>
                </a:extLst>
              </a:tr>
              <a:tr h="0">
                <a:tc>
                  <a:txBody>
                    <a:bodyPr/>
                    <a:lstStyle/>
                    <a:p>
                      <a:pPr algn="ctr" fontAlgn="base"/>
                      <a:r>
                        <a:rPr lang="en-US" b="1">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No change to x</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90422583"/>
                  </a:ext>
                </a:extLst>
              </a:tr>
              <a:tr h="0">
                <a:tc>
                  <a:txBody>
                    <a:bodyPr/>
                    <a:lstStyle/>
                    <a:p>
                      <a:pPr algn="ctr" fontAlgn="base"/>
                      <a:r>
                        <a:rPr lang="en-US" b="1" dirty="0">
                          <a:effectLst/>
                        </a:rPr>
                        <a:t>b</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No change to x</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39289481"/>
                  </a:ext>
                </a:extLst>
              </a:tr>
              <a:tr h="0">
                <a:tc>
                  <a:txBody>
                    <a:bodyPr/>
                    <a:lstStyle/>
                    <a:p>
                      <a:pPr algn="ctr" fontAlgn="base"/>
                      <a:r>
                        <a:rPr lang="en-US" b="1"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Decrement x by 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3770399"/>
                  </a:ext>
                </a:extLst>
              </a:tr>
              <a:tr h="0">
                <a:tc>
                  <a:txBody>
                    <a:bodyPr/>
                    <a:lstStyle/>
                    <a:p>
                      <a:pPr algn="ctr" fontAlgn="base"/>
                      <a:r>
                        <a:rPr lang="en-US" b="1"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Increment x by 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35001714"/>
                  </a:ext>
                </a:extLst>
              </a:tr>
              <a:tr h="0">
                <a:tc>
                  <a:txBody>
                    <a:bodyPr/>
                    <a:lstStyle/>
                    <a:p>
                      <a:pPr algn="ctr" fontAlgn="base"/>
                      <a:r>
                        <a:rPr lang="en-US" b="1">
                          <a:effectLst/>
                        </a:rPr>
                        <a:t>c</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No change to x</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05146879"/>
                  </a:ext>
                </a:extLst>
              </a:tr>
              <a:tr h="0">
                <a:tc>
                  <a:txBody>
                    <a:bodyPr/>
                    <a:lstStyle/>
                    <a:p>
                      <a:pPr algn="ctr" fontAlgn="base"/>
                      <a:r>
                        <a:rPr lang="en-US" b="1">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No change to x</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6705704"/>
                  </a:ext>
                </a:extLst>
              </a:tr>
              <a:tr h="0">
                <a:tc>
                  <a:txBody>
                    <a:bodyPr/>
                    <a:lstStyle/>
                    <a:p>
                      <a:pPr algn="ctr" fontAlgn="base"/>
                      <a:r>
                        <a:rPr lang="en-US" b="1">
                          <a:effectLst/>
                        </a:rPr>
                        <a:t>d</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No change to x</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15136216"/>
                  </a:ext>
                </a:extLst>
              </a:tr>
              <a:tr h="0">
                <a:tc>
                  <a:txBody>
                    <a:bodyPr/>
                    <a:lstStyle/>
                    <a:p>
                      <a:pPr algn="ctr" fontAlgn="base"/>
                      <a:r>
                        <a:rPr lang="en-US" b="1"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Decrement x by </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66801390"/>
                  </a:ext>
                </a:extLst>
              </a:tr>
            </a:tbl>
          </a:graphicData>
        </a:graphic>
      </p:graphicFrame>
      <p:sp>
        <p:nvSpPr>
          <p:cNvPr id="4" name="Rectangle 1">
            <a:extLst>
              <a:ext uri="{FF2B5EF4-FFF2-40B4-BE49-F238E27FC236}">
                <a16:creationId xmlns:a16="http://schemas.microsoft.com/office/drawing/2014/main" id="{B3596E1A-1ED4-FC1A-0EA8-7E0754CD28E9}"/>
              </a:ext>
            </a:extLst>
          </p:cNvPr>
          <p:cNvSpPr>
            <a:spLocks noChangeArrowheads="1"/>
          </p:cNvSpPr>
          <p:nvPr/>
        </p:nvSpPr>
        <p:spPr bwMode="auto">
          <a:xfrm>
            <a:off x="6107820" y="5504349"/>
            <a:ext cx="5964865" cy="923330"/>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Wingdings" panose="05000000000000000000" pitchFamily="2" charset="2"/>
              <a:buChar char="§"/>
            </a:pPr>
            <a:r>
              <a:rPr lang="en-US" altLang="en-US" dirty="0">
                <a:solidFill>
                  <a:srgbClr val="374151"/>
                </a:solidFill>
                <a:latin typeface="Söhne"/>
              </a:rPr>
              <a:t>After processing all characters, the value of </a:t>
            </a:r>
            <a:r>
              <a:rPr lang="en-US" altLang="en-US" b="1" dirty="0">
                <a:latin typeface="Söhne Mono"/>
              </a:rPr>
              <a:t>x</a:t>
            </a:r>
            <a:r>
              <a:rPr lang="en-US" altLang="en-US" dirty="0">
                <a:solidFill>
                  <a:srgbClr val="374151"/>
                </a:solidFill>
                <a:latin typeface="Söhne"/>
              </a:rPr>
              <a:t> is 0, indicating that the expression </a:t>
            </a:r>
            <a:r>
              <a:rPr lang="en-US" altLang="en-US" b="1" dirty="0">
                <a:solidFill>
                  <a:srgbClr val="C00000"/>
                </a:solidFill>
                <a:latin typeface="Söhne"/>
              </a:rPr>
              <a:t>"(</a:t>
            </a:r>
            <a:r>
              <a:rPr lang="en-US" altLang="en-US" b="1" dirty="0" err="1">
                <a:solidFill>
                  <a:srgbClr val="C00000"/>
                </a:solidFill>
                <a:latin typeface="Söhne"/>
              </a:rPr>
              <a:t>a+b</a:t>
            </a:r>
            <a:r>
              <a:rPr lang="en-US" altLang="en-US" b="1" dirty="0">
                <a:solidFill>
                  <a:srgbClr val="C00000"/>
                </a:solidFill>
                <a:latin typeface="Söhne"/>
              </a:rPr>
              <a:t>)+(c-d)" has balanced parentheses.</a:t>
            </a:r>
            <a:r>
              <a:rPr lang="en-US" altLang="en-US" sz="1100" b="1" dirty="0">
                <a:solidFill>
                  <a:srgbClr val="C00000"/>
                </a:solidFill>
              </a:rPr>
              <a:t> </a:t>
            </a:r>
            <a:endParaRPr lang="en-US" altLang="en-US" sz="2800" b="1" dirty="0">
              <a:solidFill>
                <a:srgbClr val="C00000"/>
              </a:solidFill>
            </a:endParaRPr>
          </a:p>
        </p:txBody>
      </p:sp>
      <p:sp>
        <p:nvSpPr>
          <p:cNvPr id="8" name="TextBox 7">
            <a:extLst>
              <a:ext uri="{FF2B5EF4-FFF2-40B4-BE49-F238E27FC236}">
                <a16:creationId xmlns:a16="http://schemas.microsoft.com/office/drawing/2014/main" id="{C427AE3D-7FD4-0F6C-D618-9CA42E0EFFAB}"/>
              </a:ext>
            </a:extLst>
          </p:cNvPr>
          <p:cNvSpPr txBox="1"/>
          <p:nvPr/>
        </p:nvSpPr>
        <p:spPr>
          <a:xfrm>
            <a:off x="6772941" y="762613"/>
            <a:ext cx="5325140" cy="400110"/>
          </a:xfrm>
          <a:prstGeom prst="rect">
            <a:avLst/>
          </a:prstGeom>
          <a:noFill/>
        </p:spPr>
        <p:txBody>
          <a:bodyPr wrap="square">
            <a:spAutoFit/>
          </a:bodyPr>
          <a:lstStyle/>
          <a:p>
            <a:r>
              <a:rPr lang="en-US" sz="2000" dirty="0"/>
              <a:t>Expression</a:t>
            </a:r>
            <a:r>
              <a:rPr lang="en-US" sz="2000" dirty="0">
                <a:sym typeface="Wingdings" panose="05000000000000000000" pitchFamily="2" charset="2"/>
              </a:rPr>
              <a:t> </a:t>
            </a:r>
            <a:r>
              <a:rPr lang="en-US" sz="2000" b="1" dirty="0"/>
              <a:t>(</a:t>
            </a:r>
            <a:r>
              <a:rPr lang="en-US" sz="2000" b="1" dirty="0" err="1"/>
              <a:t>a+b</a:t>
            </a:r>
            <a:r>
              <a:rPr lang="en-US" sz="2000" b="1" dirty="0"/>
              <a:t>)+(c-d)" </a:t>
            </a:r>
          </a:p>
        </p:txBody>
      </p:sp>
    </p:spTree>
    <p:extLst>
      <p:ext uri="{BB962C8B-B14F-4D97-AF65-F5344CB8AC3E}">
        <p14:creationId xmlns:p14="http://schemas.microsoft.com/office/powerpoint/2010/main" val="1030567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0" y="756118"/>
            <a:ext cx="12072663" cy="5710885"/>
          </a:xfrm>
          <a:prstGeom prst="rect">
            <a:avLst/>
          </a:prstGeom>
        </p:spPr>
        <p:txBody>
          <a:bodyPr vert="horz" lIns="121920" tIns="60960" rIns="121920" bIns="60960" rtlCol="0">
            <a:normAutofit/>
          </a:bodyPr>
          <a:lstStyle/>
          <a:p>
            <a:pPr marL="533387" indent="-380990" defTabSz="1219170">
              <a:lnSpc>
                <a:spcPct val="90000"/>
              </a:lnSpc>
              <a:spcAft>
                <a:spcPts val="800"/>
              </a:spcAft>
              <a:buFont typeface="Wingdings" panose="05000000000000000000" pitchFamily="2" charset="2"/>
              <a:buChar char="§"/>
              <a:defRPr/>
            </a:pPr>
            <a:r>
              <a:rPr lang="en-US" sz="1867" dirty="0">
                <a:latin typeface="Arial"/>
              </a:rPr>
              <a:t>Let's understand the above</a:t>
            </a:r>
            <a:r>
              <a:rPr lang="en-US" sz="1867" b="1" dirty="0">
                <a:latin typeface="Arial"/>
              </a:rPr>
              <a:t> algorithm through an example</a:t>
            </a:r>
            <a:r>
              <a:rPr lang="en-US" sz="1867" dirty="0">
                <a:latin typeface="Arial"/>
              </a:rPr>
              <a:t>.</a:t>
            </a:r>
          </a:p>
          <a:p>
            <a:pPr marL="533387" indent="-380990" defTabSz="1219170">
              <a:lnSpc>
                <a:spcPct val="90000"/>
              </a:lnSpc>
              <a:spcAft>
                <a:spcPts val="800"/>
              </a:spcAft>
              <a:buFont typeface="Wingdings" panose="05000000000000000000" pitchFamily="2" charset="2"/>
              <a:buChar char="§"/>
              <a:defRPr/>
            </a:pPr>
            <a:r>
              <a:rPr lang="en-US" sz="1867" dirty="0">
                <a:latin typeface="Arial"/>
              </a:rPr>
              <a:t>Suppose expression is </a:t>
            </a:r>
            <a:r>
              <a:rPr lang="en-US" sz="1867" b="1" dirty="0">
                <a:solidFill>
                  <a:srgbClr val="FF0000"/>
                </a:solidFill>
                <a:highlight>
                  <a:srgbClr val="FFFF00"/>
                </a:highlight>
                <a:latin typeface="Arial"/>
              </a:rPr>
              <a:t>2 * ( 6 + 5 )</a:t>
            </a: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533387" indent="-380990" defTabSz="1219170">
              <a:lnSpc>
                <a:spcPct val="90000"/>
              </a:lnSpc>
              <a:spcAft>
                <a:spcPts val="800"/>
              </a:spcAft>
              <a:buFont typeface="Wingdings" panose="05000000000000000000" pitchFamily="2" charset="2"/>
              <a:buChar char="§"/>
              <a:defRPr/>
            </a:pPr>
            <a:endParaRPr lang="en-US" sz="1867" dirty="0">
              <a:latin typeface="Arial"/>
            </a:endParaRPr>
          </a:p>
          <a:p>
            <a:pPr marL="152397" defTabSz="1219170">
              <a:lnSpc>
                <a:spcPct val="90000"/>
              </a:lnSpc>
              <a:spcAft>
                <a:spcPts val="800"/>
              </a:spcAft>
              <a:defRPr/>
            </a:pPr>
            <a:r>
              <a:rPr lang="en-US" sz="1867" dirty="0">
                <a:latin typeface="Arial"/>
              </a:rPr>
              <a:t>Solution: First, the </a:t>
            </a:r>
            <a:r>
              <a:rPr lang="en-US" sz="1867" b="1" dirty="0">
                <a:solidFill>
                  <a:srgbClr val="FF0000"/>
                </a:solidFill>
                <a:latin typeface="Arial"/>
              </a:rPr>
              <a:t>x variable is initialized by 0</a:t>
            </a:r>
            <a:r>
              <a:rPr lang="en-US" sz="1867" dirty="0">
                <a:solidFill>
                  <a:srgbClr val="FF0000"/>
                </a:solidFill>
                <a:latin typeface="Arial"/>
              </a:rPr>
              <a:t>. </a:t>
            </a:r>
          </a:p>
          <a:p>
            <a:pPr marL="533387" indent="-380990" defTabSz="1219170">
              <a:lnSpc>
                <a:spcPct val="90000"/>
              </a:lnSpc>
              <a:spcAft>
                <a:spcPts val="800"/>
              </a:spcAft>
              <a:buFont typeface="Wingdings" panose="05000000000000000000" pitchFamily="2" charset="2"/>
              <a:buChar char="§"/>
              <a:defRPr/>
            </a:pPr>
            <a:r>
              <a:rPr lang="en-US" sz="1867" dirty="0">
                <a:latin typeface="Arial"/>
              </a:rPr>
              <a:t>The </a:t>
            </a:r>
            <a:r>
              <a:rPr lang="en-US" sz="1867" dirty="0">
                <a:solidFill>
                  <a:srgbClr val="FF0000"/>
                </a:solidFill>
                <a:latin typeface="Arial"/>
              </a:rPr>
              <a:t>scanning starts from the </a:t>
            </a:r>
            <a:r>
              <a:rPr lang="en-US" sz="1867" b="1" dirty="0">
                <a:solidFill>
                  <a:srgbClr val="FF0000"/>
                </a:solidFill>
                <a:latin typeface="Arial"/>
              </a:rPr>
              <a:t>variable '2'</a:t>
            </a:r>
            <a:r>
              <a:rPr lang="en-US" sz="1867" b="1" dirty="0">
                <a:latin typeface="Arial"/>
              </a:rPr>
              <a:t>, when it encounters '(' then the 'x' variable gets incremented by </a:t>
            </a:r>
            <a:r>
              <a:rPr lang="en-US" sz="1867" dirty="0">
                <a:latin typeface="Arial"/>
              </a:rPr>
              <a:t>1 and when the x reaches to the last symbol of the expression, i.e., </a:t>
            </a:r>
            <a:r>
              <a:rPr lang="en-US" sz="1867" b="1" dirty="0">
                <a:latin typeface="Arial"/>
              </a:rPr>
              <a:t>'</a:t>
            </a:r>
            <a:r>
              <a:rPr lang="en-US" sz="1867" b="1" dirty="0">
                <a:solidFill>
                  <a:srgbClr val="7030A0"/>
                </a:solidFill>
                <a:latin typeface="Arial"/>
              </a:rPr>
              <a:t>)</a:t>
            </a:r>
            <a:r>
              <a:rPr lang="en-US" sz="1867" b="1" dirty="0">
                <a:latin typeface="Arial"/>
              </a:rPr>
              <a:t>' then the 'x' variable gets decremented by 1</a:t>
            </a:r>
            <a:r>
              <a:rPr lang="en-US" sz="1867" dirty="0">
                <a:latin typeface="Arial"/>
              </a:rPr>
              <a:t> and it's final value becomes 0. </a:t>
            </a:r>
          </a:p>
          <a:p>
            <a:pPr marL="533387" indent="-380990" defTabSz="1219170">
              <a:lnSpc>
                <a:spcPct val="90000"/>
              </a:lnSpc>
              <a:spcAft>
                <a:spcPts val="800"/>
              </a:spcAft>
              <a:buFont typeface="Wingdings" panose="05000000000000000000" pitchFamily="2" charset="2"/>
              <a:buChar char="§"/>
              <a:defRPr/>
            </a:pPr>
            <a:r>
              <a:rPr lang="en-US" sz="1867" b="1" dirty="0">
                <a:solidFill>
                  <a:srgbClr val="FF0000"/>
                </a:solidFill>
                <a:latin typeface="Arial"/>
              </a:rPr>
              <a:t>if x is equal to 0 means the expression is balanced</a:t>
            </a:r>
            <a:r>
              <a:rPr lang="en-US" sz="1867" dirty="0">
                <a:latin typeface="Arial"/>
              </a:rPr>
              <a:t>; therefore, the above expression is a balanced expression</a:t>
            </a:r>
          </a:p>
        </p:txBody>
      </p:sp>
      <p:sp>
        <p:nvSpPr>
          <p:cNvPr id="2" name="TextBox 1">
            <a:extLst>
              <a:ext uri="{FF2B5EF4-FFF2-40B4-BE49-F238E27FC236}">
                <a16:creationId xmlns:a16="http://schemas.microsoft.com/office/drawing/2014/main" id="{9F6C6D67-ACE0-F4C6-2BD9-EE39F34BB8C7}"/>
              </a:ext>
            </a:extLst>
          </p:cNvPr>
          <p:cNvSpPr txBox="1"/>
          <p:nvPr/>
        </p:nvSpPr>
        <p:spPr>
          <a:xfrm>
            <a:off x="0" y="31787"/>
            <a:ext cx="12192000" cy="724331"/>
          </a:xfrm>
          <a:prstGeom prst="rect">
            <a:avLst/>
          </a:prstGeom>
          <a:solidFill>
            <a:schemeClr val="accent4">
              <a:lumMod val="20000"/>
              <a:lumOff val="80000"/>
            </a:schemeClr>
          </a:solidFill>
        </p:spPr>
        <p:txBody>
          <a:bodyPr vert="horz" lIns="121920" tIns="60960" rIns="121920" bIns="60960" rtlCol="0" anchor="ctr">
            <a:normAutofit/>
          </a:bodyPr>
          <a:lstStyle/>
          <a:p>
            <a:pPr algn="ctr"/>
            <a:r>
              <a:rPr lang="en-IN" sz="2667" b="1" dirty="0">
                <a:solidFill>
                  <a:srgbClr val="610B38"/>
                </a:solidFill>
                <a:latin typeface="erdana"/>
              </a:rPr>
              <a:t>Parenthesis Checker (Balanced Brackets) </a:t>
            </a:r>
          </a:p>
        </p:txBody>
      </p:sp>
      <p:pic>
        <p:nvPicPr>
          <p:cNvPr id="3078" name="Picture 6" descr="Balanced Parenthesis in C">
            <a:extLst>
              <a:ext uri="{FF2B5EF4-FFF2-40B4-BE49-F238E27FC236}">
                <a16:creationId xmlns:a16="http://schemas.microsoft.com/office/drawing/2014/main" id="{FA8CF93C-F862-AB62-45F6-7F10C199F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037" y="1701071"/>
            <a:ext cx="2955751" cy="150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4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AE62E2-352D-91A6-5743-8609837D87AB}"/>
              </a:ext>
            </a:extLst>
          </p:cNvPr>
          <p:cNvSpPr txBox="1"/>
          <p:nvPr/>
        </p:nvSpPr>
        <p:spPr>
          <a:xfrm>
            <a:off x="93035" y="118776"/>
            <a:ext cx="6097772" cy="5355312"/>
          </a:xfrm>
          <a:prstGeom prst="rect">
            <a:avLst/>
          </a:prstGeom>
          <a:solidFill>
            <a:schemeClr val="accent4">
              <a:lumMod val="20000"/>
              <a:lumOff val="80000"/>
            </a:schemeClr>
          </a:solidFill>
        </p:spPr>
        <p:txBody>
          <a:bodyPr wrap="square">
            <a:spAutoFit/>
          </a:bodyPr>
          <a:lstStyle/>
          <a:p>
            <a:pPr algn="just"/>
            <a:r>
              <a:rPr lang="en-US" b="1" i="0" dirty="0">
                <a:solidFill>
                  <a:srgbClr val="FF0000"/>
                </a:solidFill>
                <a:effectLst/>
                <a:latin typeface="inter-regular"/>
              </a:rPr>
              <a:t>// C program  to check the balanced parenthesis. </a:t>
            </a:r>
            <a:r>
              <a:rPr lang="en-US" b="0" i="0" dirty="0">
                <a:solidFill>
                  <a:srgbClr val="000000"/>
                </a:solidFill>
                <a:effectLst/>
                <a:latin typeface="inter-regular"/>
              </a:rPr>
              <a:t> </a:t>
            </a:r>
          </a:p>
          <a:p>
            <a:pPr algn="just"/>
            <a:r>
              <a:rPr lang="en-US" b="0" i="0" dirty="0">
                <a:solidFill>
                  <a:srgbClr val="0000FF"/>
                </a:solidFill>
                <a:effectLst/>
                <a:latin typeface="inter-regular"/>
              </a:rPr>
              <a:t>#include&lt;stdio.h&gt;</a:t>
            </a:r>
            <a:r>
              <a:rPr lang="en-US" b="0" i="0" dirty="0">
                <a:solidFill>
                  <a:srgbClr val="000000"/>
                </a:solidFill>
                <a:effectLst/>
                <a:latin typeface="inter-regular"/>
              </a:rPr>
              <a:t>  </a:t>
            </a:r>
          </a:p>
          <a:p>
            <a:pPr algn="just"/>
            <a:r>
              <a:rPr lang="en-US" b="1" i="0" dirty="0">
                <a:solidFill>
                  <a:srgbClr val="2E8B57"/>
                </a:solidFill>
                <a:effectLst/>
                <a:latin typeface="inter-regular"/>
              </a:rPr>
              <a:t>int</a:t>
            </a:r>
            <a:r>
              <a:rPr lang="en-US" b="0" i="0" dirty="0">
                <a:solidFill>
                  <a:srgbClr val="000000"/>
                </a:solidFill>
                <a:effectLst/>
                <a:latin typeface="inter-regular"/>
              </a:rPr>
              <a:t> main()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ex[50]; </a:t>
            </a:r>
            <a:r>
              <a:rPr lang="en-US" b="0" i="0" dirty="0">
                <a:solidFill>
                  <a:srgbClr val="008200"/>
                </a:solidFill>
                <a:effectLst/>
                <a:latin typeface="inter-regular"/>
              </a:rPr>
              <a:t>// declaration of char type array</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x=0, </a:t>
            </a:r>
            <a:r>
              <a:rPr lang="en-US" b="0" i="0" dirty="0" err="1">
                <a:solidFill>
                  <a:srgbClr val="000000"/>
                </a:solidFill>
                <a:effectLst/>
                <a:latin typeface="inter-regular"/>
              </a:rPr>
              <a:t>i</a:t>
            </a:r>
            <a:r>
              <a:rPr lang="en-US" b="0" i="0" dirty="0">
                <a:solidFill>
                  <a:srgbClr val="000000"/>
                </a:solidFill>
                <a:effectLst/>
                <a:latin typeface="inter-regular"/>
              </a:rPr>
              <a:t>=0; </a:t>
            </a:r>
            <a:r>
              <a:rPr lang="en-US" b="0" i="0" dirty="0">
                <a:solidFill>
                  <a:srgbClr val="008200"/>
                </a:solidFill>
                <a:effectLst/>
                <a:latin typeface="inter-regular"/>
              </a:rPr>
              <a:t>// declaration of two integer type variables</a:t>
            </a:r>
            <a:r>
              <a:rPr lang="en-US" b="0" i="0" dirty="0">
                <a:solidFill>
                  <a:srgbClr val="000000"/>
                </a:solidFill>
                <a:effectLst/>
                <a:latin typeface="inter-regular"/>
              </a:rPr>
              <a:t>  </a:t>
            </a:r>
          </a:p>
          <a:p>
            <a:pPr algn="just"/>
            <a:r>
              <a:rPr lang="en-US" b="0" i="0" dirty="0">
                <a:solidFill>
                  <a:srgbClr val="000000"/>
                </a:solidFill>
                <a:effectLst/>
                <a:latin typeface="inter-regular"/>
              </a:rPr>
              <a:t>    printf(</a:t>
            </a:r>
            <a:r>
              <a:rPr lang="en-US" b="0" i="0" dirty="0">
                <a:solidFill>
                  <a:srgbClr val="0000FF"/>
                </a:solidFill>
                <a:effectLst/>
                <a:latin typeface="inter-regular"/>
              </a:rPr>
              <a:t>"\</a:t>
            </a:r>
            <a:r>
              <a:rPr lang="en-US" b="0" i="0" dirty="0" err="1">
                <a:solidFill>
                  <a:srgbClr val="0000FF"/>
                </a:solidFill>
                <a:effectLst/>
                <a:latin typeface="inter-regular"/>
              </a:rPr>
              <a:t>nEnter</a:t>
            </a:r>
            <a:r>
              <a:rPr lang="en-US" b="0" i="0" dirty="0">
                <a:solidFill>
                  <a:srgbClr val="0000FF"/>
                </a:solidFill>
                <a:effectLst/>
                <a:latin typeface="inter-regular"/>
              </a:rPr>
              <a:t> an expression"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scanf</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 ex);  </a:t>
            </a:r>
          </a:p>
          <a:p>
            <a:pPr algn="just"/>
            <a:endParaRPr lang="en-US" b="0" i="0" dirty="0">
              <a:solidFill>
                <a:srgbClr val="008200"/>
              </a:solidFill>
              <a:effectLst/>
              <a:latin typeface="inter-regular"/>
            </a:endParaRPr>
          </a:p>
          <a:p>
            <a:pPr algn="just"/>
            <a:r>
              <a:rPr lang="en-US" b="0" i="0" dirty="0">
                <a:solidFill>
                  <a:srgbClr val="FF0000"/>
                </a:solidFill>
                <a:effectLst/>
                <a:latin typeface="inter-regular"/>
              </a:rPr>
              <a:t>// Scanning the expression </a:t>
            </a:r>
          </a:p>
          <a:p>
            <a:pPr algn="just"/>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(ex[</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a:solidFill>
                  <a:srgbClr val="0000FF"/>
                </a:solidFill>
                <a:effectLst/>
                <a:latin typeface="inter-regular"/>
              </a:rPr>
              <a:t>'\0'</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 Condition to check the symbol is '('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(ex[</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x++;    </a:t>
            </a:r>
            <a:r>
              <a:rPr lang="en-US" b="0" i="0" dirty="0">
                <a:solidFill>
                  <a:srgbClr val="008200"/>
                </a:solidFill>
                <a:effectLst/>
                <a:latin typeface="inter-regular"/>
              </a:rPr>
              <a:t>// incrementing 'x' variable </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C16CFC05-DCB7-3724-26FB-CAFCAC2046C4}"/>
              </a:ext>
            </a:extLst>
          </p:cNvPr>
          <p:cNvSpPr txBox="1"/>
          <p:nvPr/>
        </p:nvSpPr>
        <p:spPr>
          <a:xfrm>
            <a:off x="6096000" y="410550"/>
            <a:ext cx="6097772" cy="5909310"/>
          </a:xfrm>
          <a:prstGeom prst="rect">
            <a:avLst/>
          </a:prstGeom>
          <a:solidFill>
            <a:schemeClr val="accent6">
              <a:lumMod val="20000"/>
              <a:lumOff val="80000"/>
            </a:schemeClr>
          </a:solidFill>
        </p:spPr>
        <p:txBody>
          <a:bodyPr wrap="square">
            <a:spAutoFit/>
          </a:bodyPr>
          <a:lstStyle/>
          <a:p>
            <a:pPr algn="just"/>
            <a:r>
              <a:rPr lang="en-US" b="1" i="0" dirty="0">
                <a:solidFill>
                  <a:srgbClr val="008200"/>
                </a:solidFill>
                <a:effectLst/>
                <a:latin typeface="inter-regular"/>
              </a:rPr>
              <a:t>// condition to check the symbol is ')'   </a:t>
            </a:r>
            <a:r>
              <a:rPr lang="en-US" b="1"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(ex[</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x--;   </a:t>
            </a:r>
            <a:r>
              <a:rPr lang="en-US" b="0" i="0" dirty="0">
                <a:solidFill>
                  <a:srgbClr val="008200"/>
                </a:solidFill>
                <a:effectLst/>
                <a:latin typeface="inter-regular"/>
              </a:rPr>
              <a:t>// decrementing 'x' variable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(x&lt;0)  </a:t>
            </a:r>
          </a:p>
          <a:p>
            <a:pPr algn="just"/>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0" i="0" dirty="0">
                <a:solidFill>
                  <a:srgbClr val="008200"/>
                </a:solidFill>
                <a:effectLst/>
                <a:latin typeface="inter-regular"/>
              </a:rPr>
              <a:t>// incrementing '</a:t>
            </a:r>
            <a:r>
              <a:rPr lang="en-US" b="0" i="0" dirty="0" err="1">
                <a:solidFill>
                  <a:srgbClr val="008200"/>
                </a:solidFill>
                <a:effectLst/>
                <a:latin typeface="inter-regular"/>
              </a:rPr>
              <a:t>i</a:t>
            </a:r>
            <a:r>
              <a:rPr lang="en-US" b="0" i="0" dirty="0">
                <a:solidFill>
                  <a:srgbClr val="008200"/>
                </a:solidFill>
                <a:effectLst/>
                <a:latin typeface="inter-regular"/>
              </a:rPr>
              <a:t>' variable.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r>
              <a:rPr lang="en-US" b="1" i="0" dirty="0">
                <a:solidFill>
                  <a:srgbClr val="008200"/>
                </a:solidFill>
                <a:effectLst/>
                <a:latin typeface="inter-regular"/>
              </a:rPr>
              <a:t>// Condition to check whether x is equal to 0 or not.</a:t>
            </a:r>
            <a:r>
              <a:rPr lang="en-US" b="1"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(x==0)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printf(</a:t>
            </a:r>
            <a:r>
              <a:rPr lang="en-US" b="0" i="0" dirty="0">
                <a:solidFill>
                  <a:srgbClr val="0000FF"/>
                </a:solidFill>
                <a:effectLst/>
                <a:latin typeface="inter-regular"/>
              </a:rPr>
              <a:t>"Expression is balanced"</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printf(</a:t>
            </a:r>
            <a:r>
              <a:rPr lang="en-US" b="0" i="0" dirty="0">
                <a:solidFill>
                  <a:srgbClr val="0000FF"/>
                </a:solidFill>
                <a:effectLst/>
                <a:latin typeface="inter-regular"/>
              </a:rPr>
              <a:t>"Expression is unbalanced"</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r>
              <a:rPr lang="en-US" b="0" i="0" dirty="0">
                <a:solidFill>
                  <a:srgbClr val="000000"/>
                </a:solidFill>
                <a:effectLst/>
                <a:latin typeface="inter-regular"/>
              </a:rPr>
              <a:t>} </a:t>
            </a:r>
            <a:endParaRPr lang="en-US" dirty="0"/>
          </a:p>
        </p:txBody>
      </p:sp>
    </p:spTree>
    <p:extLst>
      <p:ext uri="{BB962C8B-B14F-4D97-AF65-F5344CB8AC3E}">
        <p14:creationId xmlns:p14="http://schemas.microsoft.com/office/powerpoint/2010/main" val="3425945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1885AD-6542-42C2-F6D3-4B7C504A19AA}"/>
              </a:ext>
            </a:extLst>
          </p:cNvPr>
          <p:cNvSpPr txBox="1"/>
          <p:nvPr/>
        </p:nvSpPr>
        <p:spPr>
          <a:xfrm>
            <a:off x="85061" y="808074"/>
            <a:ext cx="6010940" cy="5917659"/>
          </a:xfrm>
          <a:prstGeom prst="rect">
            <a:avLst/>
          </a:prstGeom>
          <a:solidFill>
            <a:schemeClr val="accent2">
              <a:lumMod val="20000"/>
              <a:lumOff val="80000"/>
            </a:schemeClr>
          </a:solidFill>
        </p:spPr>
        <p:txBody>
          <a:bodyPr vert="horz" lIns="121920" tIns="60960" rIns="121920" bIns="60960" rtlCol="0">
            <a:normAutofit/>
          </a:bodyPr>
          <a:lstStyle/>
          <a:p>
            <a:pPr algn="l" fontAlgn="base"/>
            <a:r>
              <a:rPr lang="en-US" sz="2000" dirty="0">
                <a:latin typeface="Arial"/>
              </a:rPr>
              <a:t>ALG:</a:t>
            </a:r>
          </a:p>
          <a:p>
            <a:pPr marL="457189" indent="-457189" fontAlgn="base">
              <a:buFont typeface="+mj-lt"/>
              <a:buAutoNum type="arabicPeriod"/>
            </a:pPr>
            <a:r>
              <a:rPr lang="en-US" sz="2000" dirty="0">
                <a:latin typeface="Arial"/>
              </a:rPr>
              <a:t>Declare a character stack </a:t>
            </a:r>
          </a:p>
          <a:p>
            <a:pPr marL="457189" indent="-457189" fontAlgn="base">
              <a:buFont typeface="+mj-lt"/>
              <a:buAutoNum type="arabicPeriod"/>
            </a:pPr>
            <a:r>
              <a:rPr lang="en-US" sz="2000" dirty="0">
                <a:latin typeface="Arial"/>
              </a:rPr>
              <a:t>Now traverse the string exp. </a:t>
            </a:r>
          </a:p>
          <a:p>
            <a:pPr marL="1066773" lvl="1" indent="-457189" fontAlgn="base">
              <a:buFont typeface="+mj-lt"/>
              <a:buAutoNum type="alphaLcPeriod"/>
            </a:pPr>
            <a:r>
              <a:rPr lang="en-US" sz="2000" dirty="0">
                <a:solidFill>
                  <a:srgbClr val="FF0000"/>
                </a:solidFill>
                <a:latin typeface="Arial"/>
              </a:rPr>
              <a:t>If( character == ( or {  or [  ) </a:t>
            </a:r>
            <a:r>
              <a:rPr lang="en-US" sz="2000" dirty="0">
                <a:latin typeface="Arial"/>
                <a:sym typeface="Wingdings" panose="05000000000000000000" pitchFamily="2" charset="2"/>
              </a:rPr>
              <a:t> </a:t>
            </a:r>
            <a:r>
              <a:rPr lang="en-US" sz="2000" dirty="0">
                <a:latin typeface="Arial"/>
              </a:rPr>
              <a:t> push it to stack.</a:t>
            </a:r>
          </a:p>
          <a:p>
            <a:pPr marL="1066773" lvl="1" indent="-457189" fontAlgn="base">
              <a:buFont typeface="+mj-lt"/>
              <a:buAutoNum type="alphaLcPeriod"/>
            </a:pPr>
            <a:r>
              <a:rPr lang="en-US" sz="2000" dirty="0">
                <a:solidFill>
                  <a:srgbClr val="FF0000"/>
                </a:solidFill>
                <a:latin typeface="Arial"/>
              </a:rPr>
              <a:t>If( character ==  ) or  }  or ] ) </a:t>
            </a:r>
            <a:r>
              <a:rPr lang="en-US" sz="2000" dirty="0">
                <a:latin typeface="Arial"/>
                <a:sym typeface="Wingdings" panose="05000000000000000000" pitchFamily="2" charset="2"/>
              </a:rPr>
              <a:t></a:t>
            </a:r>
            <a:r>
              <a:rPr lang="en-US" sz="2000" dirty="0">
                <a:latin typeface="Arial"/>
              </a:rPr>
              <a:t> pop from stack </a:t>
            </a:r>
          </a:p>
          <a:p>
            <a:pPr marL="1066773" lvl="1" indent="-457189" fontAlgn="base">
              <a:buFont typeface="+mj-lt"/>
              <a:buAutoNum type="alphaLcPeriod"/>
            </a:pPr>
            <a:r>
              <a:rPr lang="en-US" sz="2000" dirty="0">
                <a:latin typeface="Arial"/>
              </a:rPr>
              <a:t> if </a:t>
            </a:r>
            <a:r>
              <a:rPr lang="en-US" sz="2000" b="1" dirty="0">
                <a:latin typeface="Arial"/>
              </a:rPr>
              <a:t>the popped character is the matching starting bracket</a:t>
            </a:r>
            <a:r>
              <a:rPr lang="en-US" sz="2000" dirty="0">
                <a:latin typeface="Arial"/>
              </a:rPr>
              <a:t>, then fine  else brackets are Not Balanced.</a:t>
            </a:r>
          </a:p>
          <a:p>
            <a:pPr marL="457189" indent="-457189" fontAlgn="base">
              <a:buFont typeface="+mj-lt"/>
              <a:buAutoNum type="arabicPeriod"/>
            </a:pPr>
            <a:r>
              <a:rPr lang="en-US" sz="2000" dirty="0">
                <a:latin typeface="Arial"/>
              </a:rPr>
              <a:t>After complete traversal, </a:t>
            </a:r>
            <a:r>
              <a:rPr lang="en-US" sz="2000" b="1" dirty="0">
                <a:solidFill>
                  <a:srgbClr val="C00000"/>
                </a:solidFill>
                <a:latin typeface="Arial"/>
              </a:rPr>
              <a:t>if there is some starting bracket left in stack then Not balanced </a:t>
            </a:r>
            <a:r>
              <a:rPr lang="en-US" sz="2000" dirty="0">
                <a:latin typeface="Arial"/>
              </a:rPr>
              <a:t>, else </a:t>
            </a:r>
            <a:r>
              <a:rPr lang="en-US" sz="2000" b="1" dirty="0">
                <a:solidFill>
                  <a:srgbClr val="C00000"/>
                </a:solidFill>
                <a:latin typeface="Arial"/>
              </a:rPr>
              <a:t>Balanced</a:t>
            </a:r>
            <a:r>
              <a:rPr lang="en-US" sz="2000" dirty="0">
                <a:latin typeface="Arial"/>
              </a:rPr>
              <a:t>.</a:t>
            </a:r>
          </a:p>
        </p:txBody>
      </p:sp>
      <p:sp>
        <p:nvSpPr>
          <p:cNvPr id="2" name="TextBox 1">
            <a:extLst>
              <a:ext uri="{FF2B5EF4-FFF2-40B4-BE49-F238E27FC236}">
                <a16:creationId xmlns:a16="http://schemas.microsoft.com/office/drawing/2014/main" id="{9F6C6D67-ACE0-F4C6-2BD9-EE39F34BB8C7}"/>
              </a:ext>
            </a:extLst>
          </p:cNvPr>
          <p:cNvSpPr txBox="1"/>
          <p:nvPr/>
        </p:nvSpPr>
        <p:spPr>
          <a:xfrm>
            <a:off x="0" y="7030"/>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algn="ctr"/>
            <a:r>
              <a:rPr lang="en-IN" sz="2800" b="1" dirty="0">
                <a:solidFill>
                  <a:srgbClr val="610B38"/>
                </a:solidFill>
                <a:latin typeface="erdana"/>
              </a:rPr>
              <a:t>Parenthesis Checker using Stack </a:t>
            </a:r>
          </a:p>
        </p:txBody>
      </p:sp>
      <p:pic>
        <p:nvPicPr>
          <p:cNvPr id="3" name="Picture 2">
            <a:extLst>
              <a:ext uri="{FF2B5EF4-FFF2-40B4-BE49-F238E27FC236}">
                <a16:creationId xmlns:a16="http://schemas.microsoft.com/office/drawing/2014/main" id="{535AF113-F93B-849A-89F6-D88B9F56F9D2}"/>
              </a:ext>
            </a:extLst>
          </p:cNvPr>
          <p:cNvPicPr>
            <a:picLocks noChangeAspect="1"/>
          </p:cNvPicPr>
          <p:nvPr/>
        </p:nvPicPr>
        <p:blipFill rotWithShape="1">
          <a:blip r:embed="rId2"/>
          <a:srcRect r="37207"/>
          <a:stretch/>
        </p:blipFill>
        <p:spPr>
          <a:xfrm>
            <a:off x="6195119" y="1015459"/>
            <a:ext cx="5159646" cy="2616200"/>
          </a:xfrm>
          <a:prstGeom prst="rect">
            <a:avLst/>
          </a:prstGeom>
        </p:spPr>
      </p:pic>
      <p:pic>
        <p:nvPicPr>
          <p:cNvPr id="4" name="Picture 3">
            <a:extLst>
              <a:ext uri="{FF2B5EF4-FFF2-40B4-BE49-F238E27FC236}">
                <a16:creationId xmlns:a16="http://schemas.microsoft.com/office/drawing/2014/main" id="{54A0C6A1-C4B1-11C2-AC22-14DAB6B031AA}"/>
              </a:ext>
            </a:extLst>
          </p:cNvPr>
          <p:cNvPicPr>
            <a:picLocks noChangeAspect="1"/>
          </p:cNvPicPr>
          <p:nvPr/>
        </p:nvPicPr>
        <p:blipFill rotWithShape="1">
          <a:blip r:embed="rId2"/>
          <a:srcRect l="62636"/>
          <a:stretch/>
        </p:blipFill>
        <p:spPr>
          <a:xfrm>
            <a:off x="7430946" y="3226341"/>
            <a:ext cx="3379807" cy="2616200"/>
          </a:xfrm>
          <a:prstGeom prst="rect">
            <a:avLst/>
          </a:prstGeom>
        </p:spPr>
      </p:pic>
    </p:spTree>
    <p:extLst>
      <p:ext uri="{BB962C8B-B14F-4D97-AF65-F5344CB8AC3E}">
        <p14:creationId xmlns:p14="http://schemas.microsoft.com/office/powerpoint/2010/main" val="3703707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C6D67-ACE0-F4C6-2BD9-EE39F34BB8C7}"/>
              </a:ext>
            </a:extLst>
          </p:cNvPr>
          <p:cNvSpPr txBox="1"/>
          <p:nvPr/>
        </p:nvSpPr>
        <p:spPr>
          <a:xfrm>
            <a:off x="0" y="0"/>
            <a:ext cx="12192000" cy="711339"/>
          </a:xfrm>
          <a:prstGeom prst="rect">
            <a:avLst/>
          </a:prstGeom>
          <a:solidFill>
            <a:schemeClr val="accent4">
              <a:lumMod val="20000"/>
              <a:lumOff val="80000"/>
            </a:schemeClr>
          </a:solidFill>
        </p:spPr>
        <p:txBody>
          <a:bodyPr vert="horz" lIns="121920" tIns="60960" rIns="121920" bIns="60960" rtlCol="0" anchor="ctr">
            <a:normAutofit/>
          </a:bodyPr>
          <a:lstStyle/>
          <a:p>
            <a:pPr algn="ctr"/>
            <a:r>
              <a:rPr lang="en-IN" sz="2800" b="1" dirty="0">
                <a:solidFill>
                  <a:srgbClr val="610B38"/>
                </a:solidFill>
                <a:latin typeface="erdana"/>
              </a:rPr>
              <a:t> Check the bracket balancing using Stack {[(</a:t>
            </a:r>
            <a:r>
              <a:rPr lang="en-IN" sz="2800" b="1" dirty="0" err="1">
                <a:solidFill>
                  <a:srgbClr val="610B38"/>
                </a:solidFill>
                <a:latin typeface="erdana"/>
              </a:rPr>
              <a:t>a+b</a:t>
            </a:r>
            <a:r>
              <a:rPr lang="en-IN" sz="2800" b="1" dirty="0">
                <a:solidFill>
                  <a:srgbClr val="610B38"/>
                </a:solidFill>
                <a:latin typeface="erdana"/>
              </a:rPr>
              <a:t>)+(c-d)]} </a:t>
            </a:r>
          </a:p>
        </p:txBody>
      </p:sp>
      <p:graphicFrame>
        <p:nvGraphicFramePr>
          <p:cNvPr id="5" name="Table 4">
            <a:extLst>
              <a:ext uri="{FF2B5EF4-FFF2-40B4-BE49-F238E27FC236}">
                <a16:creationId xmlns:a16="http://schemas.microsoft.com/office/drawing/2014/main" id="{346E2429-F34C-5E42-A577-C51D8F66E7BC}"/>
              </a:ext>
            </a:extLst>
          </p:cNvPr>
          <p:cNvGraphicFramePr>
            <a:graphicFrameLocks noGrp="1"/>
          </p:cNvGraphicFramePr>
          <p:nvPr>
            <p:extLst>
              <p:ext uri="{D42A27DB-BD31-4B8C-83A1-F6EECF244321}">
                <p14:modId xmlns:p14="http://schemas.microsoft.com/office/powerpoint/2010/main" val="4131184246"/>
              </p:ext>
            </p:extLst>
          </p:nvPr>
        </p:nvGraphicFramePr>
        <p:xfrm>
          <a:off x="0" y="711339"/>
          <a:ext cx="7696199" cy="6053714"/>
        </p:xfrm>
        <a:graphic>
          <a:graphicData uri="http://schemas.openxmlformats.org/drawingml/2006/table">
            <a:tbl>
              <a:tblPr/>
              <a:tblGrid>
                <a:gridCol w="1306286">
                  <a:extLst>
                    <a:ext uri="{9D8B030D-6E8A-4147-A177-3AD203B41FA5}">
                      <a16:colId xmlns:a16="http://schemas.microsoft.com/office/drawing/2014/main" val="2115788339"/>
                    </a:ext>
                  </a:extLst>
                </a:gridCol>
                <a:gridCol w="2301072">
                  <a:extLst>
                    <a:ext uri="{9D8B030D-6E8A-4147-A177-3AD203B41FA5}">
                      <a16:colId xmlns:a16="http://schemas.microsoft.com/office/drawing/2014/main" val="2669846312"/>
                    </a:ext>
                  </a:extLst>
                </a:gridCol>
                <a:gridCol w="4088841">
                  <a:extLst>
                    <a:ext uri="{9D8B030D-6E8A-4147-A177-3AD203B41FA5}">
                      <a16:colId xmlns:a16="http://schemas.microsoft.com/office/drawing/2014/main" val="2378878164"/>
                    </a:ext>
                  </a:extLst>
                </a:gridCol>
              </a:tblGrid>
              <a:tr h="379013">
                <a:tc>
                  <a:txBody>
                    <a:bodyPr/>
                    <a:lstStyle/>
                    <a:p>
                      <a:pPr algn="ctr" fontAlgn="b"/>
                      <a:r>
                        <a:rPr lang="en-US" sz="2000" b="1" dirty="0">
                          <a:effectLst/>
                        </a:rPr>
                        <a:t>Character</a:t>
                      </a:r>
                    </a:p>
                  </a:txBody>
                  <a:tcPr marL="67990" marR="67990" marT="33995" marB="3399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US" sz="2000" b="1">
                          <a:effectLst/>
                        </a:rPr>
                        <a:t>Stack</a:t>
                      </a:r>
                    </a:p>
                  </a:txBody>
                  <a:tcPr marL="67990" marR="67990" marT="33995" marB="3399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2000" b="1">
                          <a:effectLst/>
                        </a:rPr>
                        <a:t>Action</a:t>
                      </a:r>
                    </a:p>
                  </a:txBody>
                  <a:tcPr marL="67990" marR="67990" marT="33995" marB="3399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123708097"/>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Push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169776820"/>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Push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40825295"/>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Push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01842108"/>
                  </a:ext>
                </a:extLst>
              </a:tr>
              <a:tr h="379013">
                <a:tc>
                  <a:txBody>
                    <a:bodyPr/>
                    <a:lstStyle/>
                    <a:p>
                      <a:pPr algn="ctr" fontAlgn="base"/>
                      <a:r>
                        <a:rPr lang="en-US" sz="2000" dirty="0">
                          <a:effectLst/>
                        </a:rPr>
                        <a:t>a</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70101776"/>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48967158"/>
                  </a:ext>
                </a:extLst>
              </a:tr>
              <a:tr h="379013">
                <a:tc>
                  <a:txBody>
                    <a:bodyPr/>
                    <a:lstStyle/>
                    <a:p>
                      <a:pPr algn="ctr" fontAlgn="base"/>
                      <a:r>
                        <a:rPr lang="en-US" sz="2000" dirty="0">
                          <a:effectLst/>
                        </a:rPr>
                        <a:t>b</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3377171"/>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Pop '(' from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6385590"/>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76635733"/>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dirty="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Push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21276157"/>
                  </a:ext>
                </a:extLst>
              </a:tr>
              <a:tr h="379013">
                <a:tc>
                  <a:txBody>
                    <a:bodyPr/>
                    <a:lstStyle/>
                    <a:p>
                      <a:pPr algn="ctr" fontAlgn="base"/>
                      <a:r>
                        <a:rPr lang="en-US" sz="2000" dirty="0">
                          <a:effectLst/>
                        </a:rPr>
                        <a:t>c</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43812006"/>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dirty="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11838619"/>
                  </a:ext>
                </a:extLst>
              </a:tr>
              <a:tr h="379013">
                <a:tc>
                  <a:txBody>
                    <a:bodyPr/>
                    <a:lstStyle/>
                    <a:p>
                      <a:pPr algn="ctr" fontAlgn="base"/>
                      <a:r>
                        <a:rPr lang="en-US" sz="2000">
                          <a:effectLst/>
                        </a:rPr>
                        <a:t>d</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No change to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93155576"/>
                  </a:ext>
                </a:extLst>
              </a:tr>
              <a:tr h="379013">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a:effectLst/>
                        </a:rPr>
                        <a:t>{ [</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Pop '(' from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94428885"/>
                  </a:ext>
                </a:extLst>
              </a:tr>
              <a:tr h="373766">
                <a:tc>
                  <a:txBody>
                    <a:bodyPr/>
                    <a:lstStyle/>
                    <a:p>
                      <a:pPr algn="ctr" fontAlgn="base"/>
                      <a:r>
                        <a:rPr lang="en-US" sz="200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a:effectLst/>
                        </a:rPr>
                        <a:t>Pop '[' from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75737944"/>
                  </a:ext>
                </a:extLst>
              </a:tr>
              <a:tr h="373766">
                <a:tc>
                  <a:txBody>
                    <a:bodyPr/>
                    <a:lstStyle/>
                    <a:p>
                      <a:pPr algn="ctr" fontAlgn="base"/>
                      <a:r>
                        <a:rPr lang="en-US" sz="2000" dirty="0">
                          <a:effectLst/>
                        </a:rPr>
                        <a:t>}</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endParaRPr lang="en-US" sz="2000">
                        <a:effectLst/>
                      </a:endParaRP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2000" dirty="0">
                          <a:effectLst/>
                        </a:rPr>
                        <a:t>Pop '{' from stack</a:t>
                      </a:r>
                    </a:p>
                  </a:txBody>
                  <a:tcPr marL="67990" marR="67990" marT="33995" marB="3399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37775371"/>
                  </a:ext>
                </a:extLst>
              </a:tr>
            </a:tbl>
          </a:graphicData>
        </a:graphic>
      </p:graphicFrame>
      <p:sp>
        <p:nvSpPr>
          <p:cNvPr id="9" name="TextBox 8">
            <a:extLst>
              <a:ext uri="{FF2B5EF4-FFF2-40B4-BE49-F238E27FC236}">
                <a16:creationId xmlns:a16="http://schemas.microsoft.com/office/drawing/2014/main" id="{C367245D-0EBB-4AC7-CF7D-90E262268A7A}"/>
              </a:ext>
            </a:extLst>
          </p:cNvPr>
          <p:cNvSpPr txBox="1"/>
          <p:nvPr/>
        </p:nvSpPr>
        <p:spPr>
          <a:xfrm>
            <a:off x="7696199" y="2228671"/>
            <a:ext cx="4495801" cy="2246769"/>
          </a:xfrm>
          <a:prstGeom prst="rect">
            <a:avLst/>
          </a:prstGeom>
          <a:noFill/>
        </p:spPr>
        <p:txBody>
          <a:bodyPr wrap="square">
            <a:spAutoFit/>
          </a:bodyPr>
          <a:lstStyle/>
          <a:p>
            <a:pPr marL="285750" indent="-285750">
              <a:buFont typeface="Wingdings" panose="05000000000000000000" pitchFamily="2" charset="2"/>
              <a:buChar char="§"/>
            </a:pPr>
            <a:r>
              <a:rPr lang="en-US" sz="2000" dirty="0"/>
              <a:t>After processing all characters in the expression the stack is empty. </a:t>
            </a:r>
            <a:r>
              <a:rPr lang="en-US" sz="2000" b="1" dirty="0"/>
              <a:t>"{[(</a:t>
            </a:r>
            <a:r>
              <a:rPr lang="en-US" sz="2000" b="1" dirty="0" err="1"/>
              <a:t>a+b</a:t>
            </a:r>
            <a:r>
              <a:rPr lang="en-US" sz="2000" b="1" dirty="0"/>
              <a:t>)+(c-d)]}", </a:t>
            </a:r>
            <a:endParaRPr lang="en-US" sz="2000" dirty="0"/>
          </a:p>
          <a:p>
            <a:pPr marL="285750" indent="-285750">
              <a:buFont typeface="Wingdings" panose="05000000000000000000" pitchFamily="2" charset="2"/>
              <a:buChar char="§"/>
            </a:pPr>
            <a:r>
              <a:rPr lang="en-US" sz="2000" dirty="0"/>
              <a:t>This indicates that all opening and closing parentheses are matched correctly, and the expression has </a:t>
            </a:r>
            <a:r>
              <a:rPr lang="en-US" sz="2000" dirty="0">
                <a:solidFill>
                  <a:srgbClr val="FF0000"/>
                </a:solidFill>
              </a:rPr>
              <a:t>balanced parentheses.</a:t>
            </a:r>
          </a:p>
        </p:txBody>
      </p:sp>
    </p:spTree>
    <p:extLst>
      <p:ext uri="{BB962C8B-B14F-4D97-AF65-F5344CB8AC3E}">
        <p14:creationId xmlns:p14="http://schemas.microsoft.com/office/powerpoint/2010/main" val="1540084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BA0C04-C801-BCE8-1569-F9B45CC2C9F4}"/>
              </a:ext>
            </a:extLst>
          </p:cNvPr>
          <p:cNvSpPr txBox="1"/>
          <p:nvPr/>
        </p:nvSpPr>
        <p:spPr>
          <a:xfrm>
            <a:off x="157716" y="0"/>
            <a:ext cx="6097772" cy="5632311"/>
          </a:xfrm>
          <a:prstGeom prst="rect">
            <a:avLst/>
          </a:prstGeom>
          <a:solidFill>
            <a:schemeClr val="accent4">
              <a:lumMod val="20000"/>
              <a:lumOff val="80000"/>
            </a:schemeClr>
          </a:solidFill>
        </p:spPr>
        <p:txBody>
          <a:bodyPr wrap="square">
            <a:spAutoFit/>
          </a:bodyPr>
          <a:lstStyle/>
          <a:p>
            <a:r>
              <a:rPr lang="en-US" b="1" dirty="0">
                <a:solidFill>
                  <a:srgbClr val="C00000"/>
                </a:solidFill>
              </a:rPr>
              <a:t>//program parentheses checker using a stack</a:t>
            </a:r>
            <a:r>
              <a:rPr lang="en-US" dirty="0"/>
              <a:t>:</a:t>
            </a:r>
          </a:p>
          <a:p>
            <a:r>
              <a:rPr lang="en-US" dirty="0"/>
              <a:t>#include &lt;</a:t>
            </a:r>
            <a:r>
              <a:rPr lang="en-US" dirty="0" err="1"/>
              <a:t>stdio.h</a:t>
            </a:r>
            <a:r>
              <a:rPr lang="en-US" dirty="0"/>
              <a:t>&gt;</a:t>
            </a:r>
          </a:p>
          <a:p>
            <a:r>
              <a:rPr lang="en-US" dirty="0"/>
              <a:t>#include &lt;</a:t>
            </a:r>
            <a:r>
              <a:rPr lang="en-US" dirty="0" err="1"/>
              <a:t>stdbool.h</a:t>
            </a:r>
            <a:r>
              <a:rPr lang="en-US" dirty="0"/>
              <a:t>&gt;</a:t>
            </a:r>
          </a:p>
          <a:p>
            <a:r>
              <a:rPr lang="en-US" b="1" dirty="0"/>
              <a:t>#define MAX_SIZE 100</a:t>
            </a:r>
          </a:p>
          <a:p>
            <a:r>
              <a:rPr lang="en-US" dirty="0"/>
              <a:t>// Stack implementation</a:t>
            </a:r>
          </a:p>
          <a:p>
            <a:r>
              <a:rPr lang="en-US" b="1" dirty="0">
                <a:solidFill>
                  <a:srgbClr val="C00000"/>
                </a:solidFill>
              </a:rPr>
              <a:t>char stack[MAX_SIZE];</a:t>
            </a:r>
          </a:p>
          <a:p>
            <a:r>
              <a:rPr lang="en-US" dirty="0"/>
              <a:t>int top = -1;</a:t>
            </a:r>
          </a:p>
          <a:p>
            <a:r>
              <a:rPr lang="en-US" b="1" dirty="0"/>
              <a:t>// Function to push</a:t>
            </a:r>
          </a:p>
          <a:p>
            <a:r>
              <a:rPr lang="en-US" dirty="0"/>
              <a:t>void push(char </a:t>
            </a:r>
            <a:r>
              <a:rPr lang="en-US" dirty="0" err="1"/>
              <a:t>ch</a:t>
            </a:r>
            <a:r>
              <a:rPr lang="en-US" dirty="0"/>
              <a:t>) {</a:t>
            </a:r>
          </a:p>
          <a:p>
            <a:r>
              <a:rPr lang="en-US" dirty="0"/>
              <a:t>    if (top &lt; MAX_SIZE - 1) {</a:t>
            </a:r>
          </a:p>
          <a:p>
            <a:r>
              <a:rPr lang="en-US" dirty="0"/>
              <a:t>        stack[++top] = </a:t>
            </a:r>
            <a:r>
              <a:rPr lang="en-US" dirty="0" err="1"/>
              <a:t>ch</a:t>
            </a:r>
            <a:r>
              <a:rPr lang="en-US" dirty="0"/>
              <a:t>;</a:t>
            </a:r>
          </a:p>
          <a:p>
            <a:r>
              <a:rPr lang="en-US" dirty="0"/>
              <a:t>    }</a:t>
            </a:r>
          </a:p>
          <a:p>
            <a:r>
              <a:rPr lang="en-US" dirty="0"/>
              <a:t>}</a:t>
            </a:r>
          </a:p>
          <a:p>
            <a:r>
              <a:rPr lang="en-US" b="1" dirty="0"/>
              <a:t>// Function to pop</a:t>
            </a:r>
          </a:p>
          <a:p>
            <a:r>
              <a:rPr lang="en-US" dirty="0"/>
              <a:t>char pop() {</a:t>
            </a:r>
          </a:p>
          <a:p>
            <a:r>
              <a:rPr lang="en-US" dirty="0"/>
              <a:t>    if (top &gt;= 0) {</a:t>
            </a:r>
          </a:p>
          <a:p>
            <a:r>
              <a:rPr lang="en-US" dirty="0"/>
              <a:t>        return stack[top--];</a:t>
            </a:r>
          </a:p>
          <a:p>
            <a:r>
              <a:rPr lang="en-US" dirty="0"/>
              <a:t>    }</a:t>
            </a:r>
          </a:p>
          <a:p>
            <a:r>
              <a:rPr lang="en-US" dirty="0"/>
              <a:t>    return '\0';</a:t>
            </a:r>
          </a:p>
          <a:p>
            <a:r>
              <a:rPr lang="en-US" dirty="0"/>
              <a:t>}</a:t>
            </a:r>
          </a:p>
        </p:txBody>
      </p:sp>
      <p:sp>
        <p:nvSpPr>
          <p:cNvPr id="8" name="TextBox 7">
            <a:extLst>
              <a:ext uri="{FF2B5EF4-FFF2-40B4-BE49-F238E27FC236}">
                <a16:creationId xmlns:a16="http://schemas.microsoft.com/office/drawing/2014/main" id="{285A278B-93BD-5342-8B04-CC3C819C8B11}"/>
              </a:ext>
            </a:extLst>
          </p:cNvPr>
          <p:cNvSpPr txBox="1"/>
          <p:nvPr/>
        </p:nvSpPr>
        <p:spPr>
          <a:xfrm>
            <a:off x="4686301" y="0"/>
            <a:ext cx="7505699" cy="5632311"/>
          </a:xfrm>
          <a:prstGeom prst="rect">
            <a:avLst/>
          </a:prstGeom>
          <a:solidFill>
            <a:schemeClr val="accent3">
              <a:lumMod val="20000"/>
              <a:lumOff val="80000"/>
            </a:schemeClr>
          </a:solidFill>
        </p:spPr>
        <p:txBody>
          <a:bodyPr wrap="square">
            <a:spAutoFit/>
          </a:bodyPr>
          <a:lstStyle/>
          <a:p>
            <a:r>
              <a:rPr lang="en-US" b="1" dirty="0">
                <a:solidFill>
                  <a:srgbClr val="C00000"/>
                </a:solidFill>
              </a:rPr>
              <a:t>// Function to check if parentheses are balanced</a:t>
            </a:r>
          </a:p>
          <a:p>
            <a:r>
              <a:rPr lang="en-US" dirty="0"/>
              <a:t>bool </a:t>
            </a:r>
            <a:r>
              <a:rPr lang="en-US" dirty="0" err="1"/>
              <a:t>areBalanced</a:t>
            </a:r>
            <a:r>
              <a:rPr lang="en-US" dirty="0"/>
              <a:t>(const char* exp) </a:t>
            </a:r>
          </a:p>
          <a:p>
            <a:r>
              <a:rPr lang="en-US" dirty="0"/>
              <a:t>{</a:t>
            </a:r>
          </a:p>
          <a:p>
            <a:r>
              <a:rPr lang="en-US" dirty="0"/>
              <a:t>    for (int </a:t>
            </a:r>
            <a:r>
              <a:rPr lang="en-US" dirty="0" err="1"/>
              <a:t>i</a:t>
            </a:r>
            <a:r>
              <a:rPr lang="en-US" dirty="0"/>
              <a:t> = 0; exp[</a:t>
            </a:r>
            <a:r>
              <a:rPr lang="en-US" dirty="0" err="1"/>
              <a:t>i</a:t>
            </a:r>
            <a:r>
              <a:rPr lang="en-US" dirty="0"/>
              <a:t>] != '\0'; </a:t>
            </a:r>
            <a:r>
              <a:rPr lang="en-US" dirty="0" err="1"/>
              <a:t>i</a:t>
            </a:r>
            <a:r>
              <a:rPr lang="en-US" dirty="0"/>
              <a:t>++) {</a:t>
            </a:r>
          </a:p>
          <a:p>
            <a:r>
              <a:rPr lang="en-US" dirty="0"/>
              <a:t>        if (exp[</a:t>
            </a:r>
            <a:r>
              <a:rPr lang="en-US" dirty="0" err="1"/>
              <a:t>i</a:t>
            </a:r>
            <a:r>
              <a:rPr lang="en-US" dirty="0"/>
              <a:t>] == '(' || exp[</a:t>
            </a:r>
            <a:r>
              <a:rPr lang="en-US" dirty="0" err="1"/>
              <a:t>i</a:t>
            </a:r>
            <a:r>
              <a:rPr lang="en-US" dirty="0"/>
              <a:t>] == '[' || exp[</a:t>
            </a:r>
            <a:r>
              <a:rPr lang="en-US" dirty="0" err="1"/>
              <a:t>i</a:t>
            </a:r>
            <a:r>
              <a:rPr lang="en-US" dirty="0"/>
              <a:t>] == '{‘) </a:t>
            </a:r>
          </a:p>
          <a:p>
            <a:r>
              <a:rPr lang="en-US" dirty="0"/>
              <a:t>          {</a:t>
            </a:r>
          </a:p>
          <a:p>
            <a:r>
              <a:rPr lang="en-US" b="1" dirty="0"/>
              <a:t>            push(expression[</a:t>
            </a:r>
            <a:r>
              <a:rPr lang="en-US" b="1" dirty="0" err="1"/>
              <a:t>i</a:t>
            </a:r>
            <a:r>
              <a:rPr lang="en-US" b="1" dirty="0"/>
              <a:t>]);</a:t>
            </a:r>
          </a:p>
          <a:p>
            <a:r>
              <a:rPr lang="en-US" dirty="0"/>
              <a:t>          } else if (exp[</a:t>
            </a:r>
            <a:r>
              <a:rPr lang="en-US" dirty="0" err="1"/>
              <a:t>i</a:t>
            </a:r>
            <a:r>
              <a:rPr lang="en-US" dirty="0"/>
              <a:t>] == ')' || expr[</a:t>
            </a:r>
            <a:r>
              <a:rPr lang="en-US" dirty="0" err="1"/>
              <a:t>i</a:t>
            </a:r>
            <a:r>
              <a:rPr lang="en-US" dirty="0"/>
              <a:t>] == ']' || exp[</a:t>
            </a:r>
            <a:r>
              <a:rPr lang="en-US" dirty="0" err="1"/>
              <a:t>i</a:t>
            </a:r>
            <a:r>
              <a:rPr lang="en-US" dirty="0"/>
              <a:t>] == '}’) </a:t>
            </a:r>
          </a:p>
          <a:p>
            <a:r>
              <a:rPr lang="en-US" dirty="0"/>
              <a:t>           {</a:t>
            </a:r>
          </a:p>
          <a:p>
            <a:r>
              <a:rPr lang="en-US" b="1" dirty="0"/>
              <a:t>            char pe = pop();</a:t>
            </a:r>
          </a:p>
          <a:p>
            <a:r>
              <a:rPr lang="en-US" dirty="0"/>
              <a:t>                if ((exp[</a:t>
            </a:r>
            <a:r>
              <a:rPr lang="en-US" dirty="0" err="1"/>
              <a:t>i</a:t>
            </a:r>
            <a:r>
              <a:rPr lang="en-US" dirty="0"/>
              <a:t>] == ')' &amp;&amp; pe!= '(') ||</a:t>
            </a:r>
          </a:p>
          <a:p>
            <a:r>
              <a:rPr lang="en-US" dirty="0"/>
              <a:t>                (ex[</a:t>
            </a:r>
            <a:r>
              <a:rPr lang="en-US" dirty="0" err="1"/>
              <a:t>i</a:t>
            </a:r>
            <a:r>
              <a:rPr lang="en-US" dirty="0"/>
              <a:t>] == ']' &amp;&amp; pe!= '[') ||</a:t>
            </a:r>
          </a:p>
          <a:p>
            <a:r>
              <a:rPr lang="en-US" dirty="0"/>
              <a:t>                (exp[</a:t>
            </a:r>
            <a:r>
              <a:rPr lang="en-US" dirty="0" err="1"/>
              <a:t>i</a:t>
            </a:r>
            <a:r>
              <a:rPr lang="en-US" dirty="0"/>
              <a:t>] == '}' &amp;&amp; pop!= '{')) {</a:t>
            </a:r>
          </a:p>
          <a:p>
            <a:r>
              <a:rPr lang="en-US" dirty="0"/>
              <a:t>                return false;</a:t>
            </a:r>
          </a:p>
          <a:p>
            <a:r>
              <a:rPr lang="en-US" dirty="0"/>
              <a:t>            }</a:t>
            </a:r>
          </a:p>
          <a:p>
            <a:r>
              <a:rPr lang="en-US" dirty="0"/>
              <a:t>        }</a:t>
            </a:r>
          </a:p>
          <a:p>
            <a:r>
              <a:rPr lang="en-US" dirty="0"/>
              <a:t>    }</a:t>
            </a:r>
          </a:p>
          <a:p>
            <a:r>
              <a:rPr lang="en-US" dirty="0"/>
              <a:t>    return top == -1;</a:t>
            </a:r>
          </a:p>
          <a:p>
            <a:r>
              <a:rPr lang="en-US" dirty="0"/>
              <a:t>}</a:t>
            </a:r>
          </a:p>
          <a:p>
            <a:endParaRPr lang="en-US" dirty="0"/>
          </a:p>
        </p:txBody>
      </p:sp>
      <p:sp>
        <p:nvSpPr>
          <p:cNvPr id="10" name="TextBox 9">
            <a:extLst>
              <a:ext uri="{FF2B5EF4-FFF2-40B4-BE49-F238E27FC236}">
                <a16:creationId xmlns:a16="http://schemas.microsoft.com/office/drawing/2014/main" id="{B37AA132-75C4-5907-B034-0DE786DE559E}"/>
              </a:ext>
            </a:extLst>
          </p:cNvPr>
          <p:cNvSpPr txBox="1"/>
          <p:nvPr/>
        </p:nvSpPr>
        <p:spPr>
          <a:xfrm>
            <a:off x="7505700" y="3702040"/>
            <a:ext cx="4686300" cy="3139321"/>
          </a:xfrm>
          <a:prstGeom prst="rect">
            <a:avLst/>
          </a:prstGeom>
          <a:solidFill>
            <a:schemeClr val="accent2">
              <a:lumMod val="20000"/>
              <a:lumOff val="80000"/>
            </a:schemeClr>
          </a:solidFill>
        </p:spPr>
        <p:txBody>
          <a:bodyPr wrap="square">
            <a:spAutoFit/>
          </a:bodyPr>
          <a:lstStyle/>
          <a:p>
            <a:r>
              <a:rPr lang="en-US" dirty="0"/>
              <a:t>int main() {</a:t>
            </a:r>
          </a:p>
          <a:p>
            <a:r>
              <a:rPr lang="en-US" dirty="0"/>
              <a:t>    const char* expr = "{[()]()}";</a:t>
            </a:r>
          </a:p>
          <a:p>
            <a:endParaRPr lang="en-US" dirty="0"/>
          </a:p>
          <a:p>
            <a:r>
              <a:rPr lang="en-US" dirty="0"/>
              <a:t>    if (</a:t>
            </a:r>
            <a:r>
              <a:rPr lang="en-US" dirty="0" err="1"/>
              <a:t>areBalanced</a:t>
            </a:r>
            <a:r>
              <a:rPr lang="en-US" dirty="0"/>
              <a:t>(exp)) </a:t>
            </a:r>
          </a:p>
          <a:p>
            <a:r>
              <a:rPr lang="en-US" dirty="0"/>
              <a:t>    {</a:t>
            </a:r>
          </a:p>
          <a:p>
            <a:r>
              <a:rPr lang="en-US" dirty="0"/>
              <a:t>        printf("Parentheses are balanced.\n");</a:t>
            </a:r>
          </a:p>
          <a:p>
            <a:r>
              <a:rPr lang="en-US" dirty="0"/>
              <a:t>    } else </a:t>
            </a:r>
          </a:p>
          <a:p>
            <a:r>
              <a:rPr lang="en-US" dirty="0"/>
              <a:t>    {</a:t>
            </a:r>
          </a:p>
          <a:p>
            <a:r>
              <a:rPr lang="en-US" dirty="0"/>
              <a:t>        printf("Parentheses are not balanced.\n");</a:t>
            </a:r>
          </a:p>
          <a:p>
            <a:r>
              <a:rPr lang="en-US" dirty="0"/>
              <a:t>    }</a:t>
            </a:r>
          </a:p>
          <a:p>
            <a:r>
              <a:rPr lang="en-US" dirty="0"/>
              <a:t>    return 0;  }</a:t>
            </a:r>
          </a:p>
        </p:txBody>
      </p:sp>
    </p:spTree>
    <p:extLst>
      <p:ext uri="{BB962C8B-B14F-4D97-AF65-F5344CB8AC3E}">
        <p14:creationId xmlns:p14="http://schemas.microsoft.com/office/powerpoint/2010/main" val="387175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D8FD-9697-DD62-1815-5AF6C099B512}"/>
              </a:ext>
            </a:extLst>
          </p:cNvPr>
          <p:cNvSpPr>
            <a:spLocks noGrp="1"/>
          </p:cNvSpPr>
          <p:nvPr>
            <p:ph type="title"/>
          </p:nvPr>
        </p:nvSpPr>
        <p:spPr>
          <a:xfrm>
            <a:off x="191344" y="1"/>
            <a:ext cx="11665296" cy="715963"/>
          </a:xfrm>
          <a:solidFill>
            <a:schemeClr val="accent4">
              <a:lumMod val="20000"/>
              <a:lumOff val="80000"/>
            </a:schemeClr>
          </a:solidFill>
        </p:spPr>
        <p:txBody>
          <a:bodyPr rtlCol="0">
            <a:noAutofit/>
          </a:bodyPr>
          <a:lstStyle/>
          <a:p>
            <a:pPr>
              <a:defRPr/>
            </a:pPr>
            <a:r>
              <a:rPr lang="en-US" sz="3200" b="1" u="sng" dirty="0"/>
              <a:t>Stack-Operation push()</a:t>
            </a:r>
            <a:endParaRPr lang="en-US" sz="3200" dirty="0"/>
          </a:p>
        </p:txBody>
      </p:sp>
      <p:sp>
        <p:nvSpPr>
          <p:cNvPr id="14339" name="AutoShape 4" descr="Stack Push Operation">
            <a:extLst>
              <a:ext uri="{FF2B5EF4-FFF2-40B4-BE49-F238E27FC236}">
                <a16:creationId xmlns:a16="http://schemas.microsoft.com/office/drawing/2014/main" id="{8E6AB690-D227-60F7-AACC-CFA336DD3BF7}"/>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14340" name="Picture 8">
            <a:extLst>
              <a:ext uri="{FF2B5EF4-FFF2-40B4-BE49-F238E27FC236}">
                <a16:creationId xmlns:a16="http://schemas.microsoft.com/office/drawing/2014/main" id="{5E2BC8C6-989A-4345-50A3-C2F710F67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43" y="914401"/>
            <a:ext cx="5609807" cy="467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9">
            <a:extLst>
              <a:ext uri="{FF2B5EF4-FFF2-40B4-BE49-F238E27FC236}">
                <a16:creationId xmlns:a16="http://schemas.microsoft.com/office/drawing/2014/main" id="{59EC75D4-D710-AD88-9E5E-A3CDD916C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6" y="914401"/>
            <a:ext cx="3019084" cy="475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0">
            <a:extLst>
              <a:ext uri="{FF2B5EF4-FFF2-40B4-BE49-F238E27FC236}">
                <a16:creationId xmlns:a16="http://schemas.microsoft.com/office/drawing/2014/main" id="{390C623C-5394-C7A9-C78F-0329C998F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2263" y="990601"/>
            <a:ext cx="3131370" cy="471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1B95-A5C4-04DA-269C-C736ABE5A9B6}"/>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solidFill>
                  <a:srgbClr val="3333FF"/>
                </a:solidFill>
              </a:rPr>
              <a:t>Stack-Operation – push(item)</a:t>
            </a:r>
          </a:p>
        </p:txBody>
      </p:sp>
      <p:sp>
        <p:nvSpPr>
          <p:cNvPr id="15363" name="Content Placeholder 2">
            <a:extLst>
              <a:ext uri="{FF2B5EF4-FFF2-40B4-BE49-F238E27FC236}">
                <a16:creationId xmlns:a16="http://schemas.microsoft.com/office/drawing/2014/main" id="{BEB3CEAB-63FD-30BB-7C74-E9038922E542}"/>
              </a:ext>
            </a:extLst>
          </p:cNvPr>
          <p:cNvSpPr>
            <a:spLocks noGrp="1"/>
          </p:cNvSpPr>
          <p:nvPr>
            <p:ph idx="1"/>
          </p:nvPr>
        </p:nvSpPr>
        <p:spPr>
          <a:xfrm>
            <a:off x="263352" y="715964"/>
            <a:ext cx="11305256" cy="5809379"/>
          </a:xfrm>
        </p:spPr>
        <p:txBody>
          <a:bodyPr>
            <a:normAutofit lnSpcReduction="10000"/>
          </a:bodyPr>
          <a:lstStyle/>
          <a:p>
            <a:pPr>
              <a:buFont typeface="Arial" panose="020B0604020202020204" pitchFamily="34" charset="0"/>
              <a:buNone/>
            </a:pPr>
            <a:r>
              <a:rPr lang="en-US" altLang="en-US" sz="2400" b="1" dirty="0">
                <a:solidFill>
                  <a:srgbClr val="3333FF"/>
                </a:solidFill>
              </a:rPr>
              <a:t>//Implementation of push with item as a parameter</a:t>
            </a:r>
          </a:p>
          <a:p>
            <a:pPr>
              <a:buFont typeface="Arial" panose="020B0604020202020204" pitchFamily="34" charset="0"/>
              <a:buNone/>
            </a:pPr>
            <a:r>
              <a:rPr lang="en-US" altLang="en-US" sz="2400" b="1" dirty="0"/>
              <a:t>    void push (int  item)     </a:t>
            </a:r>
            <a:r>
              <a:rPr lang="en-US" altLang="en-US" sz="2400" b="1" dirty="0">
                <a:solidFill>
                  <a:srgbClr val="3333FF"/>
                </a:solidFill>
              </a:rPr>
              <a:t>//push with item as  a parameter</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r>
              <a:rPr lang="en-US" altLang="en-US" sz="2400" b="1" dirty="0"/>
              <a:t>if</a:t>
            </a:r>
            <a:r>
              <a:rPr lang="en-US" altLang="en-US" sz="2400" dirty="0"/>
              <a:t> (top == MAXSIZE-1 )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printf("\n Stack is full");   </a:t>
            </a:r>
            <a:r>
              <a:rPr lang="en-US" altLang="en-US" sz="2400" b="1" dirty="0">
                <a:solidFill>
                  <a:srgbClr val="3333FF"/>
                </a:solidFill>
              </a:rPr>
              <a:t>//checking for Overflow</a:t>
            </a:r>
          </a:p>
          <a:p>
            <a:pPr>
              <a:buFont typeface="Arial" panose="020B0604020202020204" pitchFamily="34" charset="0"/>
              <a:buNone/>
            </a:pPr>
            <a:r>
              <a:rPr lang="en-US" altLang="en-US" sz="2400" dirty="0"/>
              <a:t>         }</a:t>
            </a:r>
          </a:p>
          <a:p>
            <a:pPr>
              <a:buFont typeface="Arial" panose="020B0604020202020204" pitchFamily="34" charset="0"/>
              <a:buNone/>
            </a:pPr>
            <a:r>
              <a:rPr lang="en-US" altLang="en-US" sz="2400" dirty="0"/>
              <a:t>    </a:t>
            </a:r>
            <a:r>
              <a:rPr lang="en-US" altLang="en-US" sz="2400" b="1" dirty="0"/>
              <a:t>else</a:t>
            </a:r>
            <a:r>
              <a:rPr lang="en-US" altLang="en-US" sz="2400" dirty="0"/>
              <a:t>   </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b="1" dirty="0"/>
              <a:t>    top = top +1;   </a:t>
            </a:r>
            <a:r>
              <a:rPr lang="en-US" altLang="en-US" sz="2400" b="1" dirty="0">
                <a:solidFill>
                  <a:srgbClr val="3333FF"/>
                </a:solidFill>
              </a:rPr>
              <a:t>//incremented top by 1</a:t>
            </a:r>
          </a:p>
          <a:p>
            <a:pPr>
              <a:buFont typeface="Arial" panose="020B0604020202020204" pitchFamily="34" charset="0"/>
              <a:buNone/>
            </a:pPr>
            <a:r>
              <a:rPr lang="en-US" altLang="en-US" sz="2400" dirty="0"/>
              <a:t>    </a:t>
            </a:r>
            <a:r>
              <a:rPr lang="en-US" altLang="en-US" sz="2400" b="1" dirty="0"/>
              <a:t>stack[top] = item;     </a:t>
            </a:r>
            <a:r>
              <a:rPr lang="en-US" altLang="en-US" sz="2400" b="1" dirty="0">
                <a:solidFill>
                  <a:srgbClr val="3333FF"/>
                </a:solidFill>
              </a:rPr>
              <a:t>//insert the item at top position</a:t>
            </a:r>
          </a:p>
          <a:p>
            <a:pPr>
              <a:buFont typeface="Arial" panose="020B0604020202020204" pitchFamily="34" charset="0"/>
              <a:buNone/>
            </a:pPr>
            <a:r>
              <a:rPr lang="en-US" altLang="en-US" sz="2400" dirty="0"/>
              <a:t>    }   </a:t>
            </a:r>
          </a:p>
          <a:p>
            <a:pPr>
              <a:buFont typeface="Arial" panose="020B0604020202020204" pitchFamily="34" charset="0"/>
              <a:buNone/>
            </a:pPr>
            <a:r>
              <a:rPr lang="en-US" altLang="en-US" sz="2400" dirty="0"/>
              <a:t>}   </a:t>
            </a:r>
          </a:p>
        </p:txBody>
      </p:sp>
      <p:sp>
        <p:nvSpPr>
          <p:cNvPr id="15364" name="AutoShape 4" descr="Stack Push Operation">
            <a:extLst>
              <a:ext uri="{FF2B5EF4-FFF2-40B4-BE49-F238E27FC236}">
                <a16:creationId xmlns:a16="http://schemas.microsoft.com/office/drawing/2014/main" id="{D9EA9D71-00FE-9FC9-4C37-FA5F612BB181}"/>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0889-30C2-8A60-D4BC-A9BB386E1916}"/>
              </a:ext>
            </a:extLst>
          </p:cNvPr>
          <p:cNvSpPr>
            <a:spLocks noGrp="1"/>
          </p:cNvSpPr>
          <p:nvPr>
            <p:ph type="title"/>
          </p:nvPr>
        </p:nvSpPr>
        <p:spPr>
          <a:xfrm>
            <a:off x="0" y="1"/>
            <a:ext cx="12192000" cy="715963"/>
          </a:xfrm>
          <a:solidFill>
            <a:schemeClr val="accent4">
              <a:lumMod val="20000"/>
              <a:lumOff val="80000"/>
            </a:schemeClr>
          </a:solidFill>
        </p:spPr>
        <p:txBody>
          <a:bodyPr rtlCol="0">
            <a:noAutofit/>
          </a:bodyPr>
          <a:lstStyle/>
          <a:p>
            <a:pPr algn="ctr">
              <a:defRPr/>
            </a:pPr>
            <a:r>
              <a:rPr lang="en-US" sz="3200" b="1" dirty="0"/>
              <a:t>Stack-Operation – pop()</a:t>
            </a:r>
          </a:p>
        </p:txBody>
      </p:sp>
      <p:sp>
        <p:nvSpPr>
          <p:cNvPr id="17411" name="Content Placeholder 2">
            <a:extLst>
              <a:ext uri="{FF2B5EF4-FFF2-40B4-BE49-F238E27FC236}">
                <a16:creationId xmlns:a16="http://schemas.microsoft.com/office/drawing/2014/main" id="{19A31BB9-7133-AEFE-C33F-E76939F815F4}"/>
              </a:ext>
            </a:extLst>
          </p:cNvPr>
          <p:cNvSpPr>
            <a:spLocks noGrp="1"/>
          </p:cNvSpPr>
          <p:nvPr>
            <p:ph idx="1"/>
          </p:nvPr>
        </p:nvSpPr>
        <p:spPr>
          <a:xfrm>
            <a:off x="-1" y="715964"/>
            <a:ext cx="12191999" cy="5913437"/>
          </a:xfrm>
        </p:spPr>
        <p:txBody>
          <a:bodyPr/>
          <a:lstStyle/>
          <a:p>
            <a:pPr>
              <a:buFont typeface="Arial" panose="020B0604020202020204" pitchFamily="34" charset="0"/>
              <a:buNone/>
            </a:pPr>
            <a:r>
              <a:rPr lang="en-US" altLang="en-US" sz="2400" b="1" dirty="0">
                <a:solidFill>
                  <a:srgbClr val="C00000"/>
                </a:solidFill>
              </a:rPr>
              <a:t>pop() </a:t>
            </a:r>
            <a:r>
              <a:rPr lang="en-US" altLang="en-US" sz="2000" b="1" dirty="0">
                <a:solidFill>
                  <a:srgbClr val="C00000"/>
                </a:solidFill>
              </a:rPr>
              <a:t>– REMOVING AN   ELEMENT</a:t>
            </a:r>
          </a:p>
          <a:p>
            <a:pPr>
              <a:buFont typeface="Wingdings" panose="05000000000000000000" pitchFamily="2" charset="2"/>
              <a:buChar char="§"/>
            </a:pPr>
            <a:r>
              <a:rPr lang="en-US" altLang="en-US" sz="2000" dirty="0"/>
              <a:t>The process of </a:t>
            </a:r>
            <a:r>
              <a:rPr lang="en-US" altLang="en-US" sz="2000" b="1" dirty="0">
                <a:solidFill>
                  <a:srgbClr val="FF0000"/>
                </a:solidFill>
              </a:rPr>
              <a:t>REMOVING an element from  stack </a:t>
            </a:r>
            <a:r>
              <a:rPr lang="en-US" altLang="en-US" sz="2000" dirty="0"/>
              <a:t>is known as a pop() operation. </a:t>
            </a:r>
          </a:p>
          <a:p>
            <a:pPr>
              <a:buFont typeface="Wingdings" panose="05000000000000000000" pitchFamily="2" charset="2"/>
              <a:buChar char="§"/>
            </a:pPr>
            <a:r>
              <a:rPr lang="en-US" altLang="en-US" sz="2000" dirty="0"/>
              <a:t>An element can be removed from stack using pop operation.</a:t>
            </a:r>
          </a:p>
          <a:p>
            <a:pPr>
              <a:buFont typeface="Arial" panose="020B0604020202020204" pitchFamily="34" charset="0"/>
              <a:buNone/>
            </a:pPr>
            <a:r>
              <a:rPr lang="en-US" altLang="en-US" sz="2000" dirty="0"/>
              <a:t>Pop operation involves a series of steps −</a:t>
            </a:r>
          </a:p>
          <a:p>
            <a:pPr>
              <a:buFont typeface="Arial" panose="020B0604020202020204" pitchFamily="34" charset="0"/>
              <a:buNone/>
            </a:pPr>
            <a:r>
              <a:rPr lang="en-US" altLang="en-US" sz="2000" b="1" dirty="0">
                <a:solidFill>
                  <a:srgbClr val="3333FF"/>
                </a:solidFill>
              </a:rPr>
              <a:t>Step 1</a:t>
            </a:r>
            <a:r>
              <a:rPr lang="en-US" altLang="en-US" sz="2000" dirty="0">
                <a:solidFill>
                  <a:srgbClr val="3333FF"/>
                </a:solidFill>
              </a:rPr>
              <a:t> </a:t>
            </a:r>
            <a:r>
              <a:rPr lang="en-US" altLang="en-US" sz="2000" dirty="0"/>
              <a:t>− </a:t>
            </a:r>
            <a:r>
              <a:rPr lang="en-US" altLang="en-US" sz="2000" dirty="0">
                <a:solidFill>
                  <a:srgbClr val="FF0000"/>
                </a:solidFill>
              </a:rPr>
              <a:t>Checks if the </a:t>
            </a:r>
            <a:r>
              <a:rPr lang="en-US" altLang="en-US" sz="2000" b="1" dirty="0">
                <a:solidFill>
                  <a:srgbClr val="FF0000"/>
                </a:solidFill>
              </a:rPr>
              <a:t>stack is empty</a:t>
            </a:r>
            <a:r>
              <a:rPr lang="en-US" altLang="en-US" sz="2000" dirty="0">
                <a:solidFill>
                  <a:srgbClr val="FF0000"/>
                </a:solidFill>
              </a:rPr>
              <a:t>.( underflow)</a:t>
            </a:r>
          </a:p>
          <a:p>
            <a:pPr>
              <a:buFont typeface="Arial" panose="020B0604020202020204" pitchFamily="34" charset="0"/>
              <a:buNone/>
            </a:pPr>
            <a:r>
              <a:rPr lang="en-US" altLang="en-US" sz="2000" dirty="0"/>
              <a:t>	If the </a:t>
            </a:r>
            <a:r>
              <a:rPr lang="en-US" altLang="en-US" sz="2000" b="1" dirty="0"/>
              <a:t>stack is  empty</a:t>
            </a:r>
            <a:r>
              <a:rPr lang="en-US" altLang="en-US" sz="2000" dirty="0"/>
              <a:t>, produces an error and exit.</a:t>
            </a:r>
          </a:p>
          <a:p>
            <a:pPr>
              <a:buFont typeface="Arial" panose="020B0604020202020204" pitchFamily="34" charset="0"/>
              <a:buNone/>
            </a:pPr>
            <a:r>
              <a:rPr lang="en-US" altLang="en-US" sz="2000" b="1" dirty="0">
                <a:solidFill>
                  <a:srgbClr val="FF0000"/>
                </a:solidFill>
              </a:rPr>
              <a:t>              if(top==--1)</a:t>
            </a:r>
          </a:p>
          <a:p>
            <a:pPr>
              <a:buFont typeface="Arial" panose="020B0604020202020204" pitchFamily="34" charset="0"/>
              <a:buNone/>
            </a:pPr>
            <a:r>
              <a:rPr lang="en-US" altLang="en-US" sz="2000" b="1" dirty="0">
                <a:solidFill>
                  <a:srgbClr val="FF0000"/>
                </a:solidFill>
              </a:rPr>
              <a:t>		print “Stack is  empty”;</a:t>
            </a:r>
          </a:p>
          <a:p>
            <a:pPr>
              <a:buFont typeface="Arial" panose="020B0604020202020204" pitchFamily="34" charset="0"/>
              <a:buNone/>
            </a:pPr>
            <a:r>
              <a:rPr lang="en-US" altLang="en-US" sz="2000" b="1" dirty="0">
                <a:solidFill>
                  <a:srgbClr val="3333FF"/>
                </a:solidFill>
              </a:rPr>
              <a:t>Step 2</a:t>
            </a:r>
            <a:r>
              <a:rPr lang="en-US" altLang="en-US" sz="2000" dirty="0">
                <a:solidFill>
                  <a:srgbClr val="3333FF"/>
                </a:solidFill>
              </a:rPr>
              <a:t> </a:t>
            </a:r>
            <a:r>
              <a:rPr lang="en-US" altLang="en-US" sz="2000" dirty="0"/>
              <a:t>− If the stack is not empty, </a:t>
            </a:r>
            <a:r>
              <a:rPr lang="en-US" altLang="en-US" sz="2000" b="1" dirty="0">
                <a:solidFill>
                  <a:srgbClr val="FF0000"/>
                </a:solidFill>
              </a:rPr>
              <a:t>access data element</a:t>
            </a:r>
            <a:r>
              <a:rPr lang="en-US" altLang="en-US" sz="2000" dirty="0"/>
              <a:t> from the stack location, where top is pointing.  </a:t>
            </a:r>
          </a:p>
          <a:p>
            <a:pPr>
              <a:buFont typeface="Arial" panose="020B0604020202020204" pitchFamily="34" charset="0"/>
              <a:buNone/>
            </a:pPr>
            <a:r>
              <a:rPr lang="en-US" altLang="en-US" sz="2000" dirty="0"/>
              <a:t>      	</a:t>
            </a:r>
            <a:r>
              <a:rPr lang="en-US" altLang="en-US" sz="2000" b="1" dirty="0">
                <a:solidFill>
                  <a:srgbClr val="FF0000"/>
                </a:solidFill>
              </a:rPr>
              <a:t>item= </a:t>
            </a:r>
            <a:r>
              <a:rPr lang="en-US" altLang="en-US" sz="2000" b="1" dirty="0" err="1">
                <a:solidFill>
                  <a:srgbClr val="FF0000"/>
                </a:solidFill>
              </a:rPr>
              <a:t>st</a:t>
            </a:r>
            <a:r>
              <a:rPr lang="en-US" altLang="en-US" sz="2000" b="1" dirty="0">
                <a:solidFill>
                  <a:srgbClr val="FF0000"/>
                </a:solidFill>
              </a:rPr>
              <a:t>[top] ;</a:t>
            </a:r>
            <a:r>
              <a:rPr lang="en-US" altLang="en-US" sz="2000" dirty="0"/>
              <a:t>                 </a:t>
            </a:r>
          </a:p>
          <a:p>
            <a:pPr>
              <a:buFont typeface="Arial" panose="020B0604020202020204" pitchFamily="34" charset="0"/>
              <a:buNone/>
            </a:pPr>
            <a:r>
              <a:rPr lang="en-US" altLang="en-US" sz="2000" b="1" dirty="0">
                <a:solidFill>
                  <a:srgbClr val="3333FF"/>
                </a:solidFill>
              </a:rPr>
              <a:t>Step 3</a:t>
            </a:r>
            <a:r>
              <a:rPr lang="en-US" altLang="en-US" sz="2000" dirty="0">
                <a:solidFill>
                  <a:srgbClr val="3333FF"/>
                </a:solidFill>
              </a:rPr>
              <a:t> </a:t>
            </a:r>
            <a:r>
              <a:rPr lang="en-US" altLang="en-US" sz="2000" dirty="0"/>
              <a:t>− top </a:t>
            </a:r>
            <a:r>
              <a:rPr lang="en-US" altLang="en-US" sz="2000" b="1" dirty="0"/>
              <a:t>decrements</a:t>
            </a:r>
            <a:r>
              <a:rPr lang="en-US" altLang="en-US" sz="2000" dirty="0"/>
              <a:t> </a:t>
            </a:r>
            <a:r>
              <a:rPr lang="en-US" altLang="en-US" sz="2000" b="1" dirty="0"/>
              <a:t>top</a:t>
            </a:r>
            <a:r>
              <a:rPr lang="en-US" altLang="en-US" sz="2000" dirty="0"/>
              <a:t>  by 1</a:t>
            </a:r>
          </a:p>
          <a:p>
            <a:pPr>
              <a:buFont typeface="Arial" panose="020B0604020202020204" pitchFamily="34" charset="0"/>
              <a:buNone/>
            </a:pPr>
            <a:r>
              <a:rPr lang="en-US" altLang="en-US" sz="2000" b="1" dirty="0">
                <a:solidFill>
                  <a:srgbClr val="FF0000"/>
                </a:solidFill>
              </a:rPr>
              <a:t>               top=top-1</a:t>
            </a:r>
          </a:p>
          <a:p>
            <a:pPr>
              <a:buFont typeface="Arial" panose="020B0604020202020204" pitchFamily="34" charset="0"/>
              <a:buNone/>
            </a:pPr>
            <a:r>
              <a:rPr lang="en-US" altLang="en-US" sz="2000" b="1" dirty="0">
                <a:solidFill>
                  <a:srgbClr val="3333FF"/>
                </a:solidFill>
              </a:rPr>
              <a:t>Step 4</a:t>
            </a:r>
            <a:r>
              <a:rPr lang="en-US" altLang="en-US" sz="2000" b="1" dirty="0"/>
              <a:t>: return item;</a:t>
            </a:r>
          </a:p>
          <a:p>
            <a:pPr>
              <a:buFont typeface="Arial" panose="020B0604020202020204" pitchFamily="34" charset="0"/>
              <a:buNone/>
            </a:pPr>
            <a:endParaRPr lang="en-US" altLang="en-US" sz="2000" dirty="0"/>
          </a:p>
          <a:p>
            <a:endParaRPr lang="en-US" altLang="en-US" sz="2000" dirty="0"/>
          </a:p>
        </p:txBody>
      </p:sp>
      <p:sp>
        <p:nvSpPr>
          <p:cNvPr id="17412" name="AutoShape 4" descr="Stack Push Operation">
            <a:extLst>
              <a:ext uri="{FF2B5EF4-FFF2-40B4-BE49-F238E27FC236}">
                <a16:creationId xmlns:a16="http://schemas.microsoft.com/office/drawing/2014/main" id="{6AF1D9B7-A12B-3080-DBB6-CA64A409BED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034F-4544-86B3-65DC-8AFCD0FFA05E}"/>
              </a:ext>
            </a:extLst>
          </p:cNvPr>
          <p:cNvSpPr>
            <a:spLocks noGrp="1"/>
          </p:cNvSpPr>
          <p:nvPr>
            <p:ph type="title"/>
          </p:nvPr>
        </p:nvSpPr>
        <p:spPr>
          <a:xfrm>
            <a:off x="119336" y="1"/>
            <a:ext cx="11953328" cy="715963"/>
          </a:xfrm>
          <a:solidFill>
            <a:schemeClr val="accent4">
              <a:lumMod val="20000"/>
              <a:lumOff val="80000"/>
            </a:schemeClr>
          </a:solidFill>
        </p:spPr>
        <p:txBody>
          <a:bodyPr rtlCol="0">
            <a:noAutofit/>
          </a:bodyPr>
          <a:lstStyle/>
          <a:p>
            <a:pPr algn="ctr">
              <a:defRPr/>
            </a:pPr>
            <a:r>
              <a:rPr lang="en-US" sz="3200" b="1" dirty="0"/>
              <a:t>Stack-Operation pop()</a:t>
            </a:r>
            <a:endParaRPr lang="en-US" sz="3200" dirty="0"/>
          </a:p>
        </p:txBody>
      </p:sp>
      <p:sp>
        <p:nvSpPr>
          <p:cNvPr id="18435" name="AutoShape 4" descr="Stack Push Operation">
            <a:extLst>
              <a:ext uri="{FF2B5EF4-FFF2-40B4-BE49-F238E27FC236}">
                <a16:creationId xmlns:a16="http://schemas.microsoft.com/office/drawing/2014/main" id="{5951644C-865D-1206-F4EC-A6E8747C85F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18436" name="Picture 7">
            <a:extLst>
              <a:ext uri="{FF2B5EF4-FFF2-40B4-BE49-F238E27FC236}">
                <a16:creationId xmlns:a16="http://schemas.microsoft.com/office/drawing/2014/main" id="{5686CB0F-C394-057F-1128-6509E3DD0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48" y="1159396"/>
            <a:ext cx="5168938" cy="4539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8437" name="Picture 8">
            <a:extLst>
              <a:ext uri="{FF2B5EF4-FFF2-40B4-BE49-F238E27FC236}">
                <a16:creationId xmlns:a16="http://schemas.microsoft.com/office/drawing/2014/main" id="{54497B91-F43C-1F35-EB6D-5C5EC0606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486" y="1159396"/>
            <a:ext cx="5861992" cy="4807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7479</Words>
  <Application>Microsoft Office PowerPoint</Application>
  <PresentationFormat>Widescreen</PresentationFormat>
  <Paragraphs>1286</Paragraphs>
  <Slides>59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Arial</vt:lpstr>
      <vt:lpstr>Arial</vt:lpstr>
      <vt:lpstr>Calibri</vt:lpstr>
      <vt:lpstr>Calibri Light</vt:lpstr>
      <vt:lpstr>erdana</vt:lpstr>
      <vt:lpstr>inter-bold</vt:lpstr>
      <vt:lpstr>inter-regular</vt:lpstr>
      <vt:lpstr>Söhne</vt:lpstr>
      <vt:lpstr>Söhne Mono</vt:lpstr>
      <vt:lpstr>Times New Roman</vt:lpstr>
      <vt:lpstr>urw-din</vt:lpstr>
      <vt:lpstr>Wingdings</vt:lpstr>
      <vt:lpstr>Office Theme</vt:lpstr>
      <vt:lpstr>Stacks</vt:lpstr>
      <vt:lpstr>Stacks</vt:lpstr>
      <vt:lpstr>Stacks</vt:lpstr>
      <vt:lpstr>Stack- Operations</vt:lpstr>
      <vt:lpstr>Stack-Operation – push()</vt:lpstr>
      <vt:lpstr>Stack-Operation push()</vt:lpstr>
      <vt:lpstr>Stack-Operation – push(item)</vt:lpstr>
      <vt:lpstr>Stack-Operation – pop()</vt:lpstr>
      <vt:lpstr>Stack-Operation pop()</vt:lpstr>
      <vt:lpstr>Stack-Operation – pop()</vt:lpstr>
      <vt:lpstr>Implementation of Stack using Arrays</vt:lpstr>
      <vt:lpstr>Implementation of Stack using Arrays</vt:lpstr>
      <vt:lpstr>Implementation of Stack using Arrays</vt:lpstr>
      <vt:lpstr>PowerPoint Presentation</vt:lpstr>
      <vt:lpstr>Queue</vt:lpstr>
      <vt:lpstr>Queue</vt:lpstr>
      <vt:lpstr>Queue operations</vt:lpstr>
      <vt:lpstr>Queue operations</vt:lpstr>
      <vt:lpstr>Queue operations</vt:lpstr>
      <vt:lpstr>Queue operations</vt:lpstr>
      <vt:lpstr>Queue operations</vt:lpstr>
      <vt:lpstr>Queue operations</vt:lpstr>
      <vt:lpstr>Queue operations</vt:lpstr>
      <vt:lpstr>Implementation of Queue using Arrays</vt:lpstr>
      <vt:lpstr>Implementation of Queue using Arrays</vt:lpstr>
      <vt:lpstr>Circular Queue</vt:lpstr>
      <vt:lpstr>Circular Queue</vt:lpstr>
      <vt:lpstr> Implementation of Circular Queue – enqueue()</vt:lpstr>
      <vt:lpstr> Implementation of Circular Queue- dequeue() </vt:lpstr>
      <vt:lpstr> Implementation of Circular Queue</vt:lpstr>
      <vt:lpstr>Applications of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naveench</dc:creator>
  <cp:lastModifiedBy>naveench</cp:lastModifiedBy>
  <cp:revision>44</cp:revision>
  <dcterms:created xsi:type="dcterms:W3CDTF">2023-08-21T17:17:21Z</dcterms:created>
  <dcterms:modified xsi:type="dcterms:W3CDTF">2023-08-28T14:05:54Z</dcterms:modified>
</cp:coreProperties>
</file>