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80"/>
  </p:notesMasterIdLst>
  <p:sldIdLst>
    <p:sldId id="307" r:id="rId3"/>
    <p:sldId id="330" r:id="rId4"/>
    <p:sldId id="310" r:id="rId5"/>
    <p:sldId id="309" r:id="rId6"/>
    <p:sldId id="311" r:id="rId7"/>
    <p:sldId id="312" r:id="rId8"/>
    <p:sldId id="315" r:id="rId9"/>
    <p:sldId id="332" r:id="rId10"/>
    <p:sldId id="316" r:id="rId11"/>
    <p:sldId id="333" r:id="rId12"/>
    <p:sldId id="334" r:id="rId13"/>
    <p:sldId id="335" r:id="rId14"/>
    <p:sldId id="324" r:id="rId15"/>
    <p:sldId id="325" r:id="rId16"/>
    <p:sldId id="326" r:id="rId17"/>
    <p:sldId id="327" r:id="rId18"/>
    <p:sldId id="336" r:id="rId19"/>
    <p:sldId id="337" r:id="rId20"/>
    <p:sldId id="340" r:id="rId21"/>
    <p:sldId id="341" r:id="rId22"/>
    <p:sldId id="342" r:id="rId23"/>
    <p:sldId id="343" r:id="rId24"/>
    <p:sldId id="338" r:id="rId25"/>
    <p:sldId id="339" r:id="rId26"/>
    <p:sldId id="351" r:id="rId27"/>
    <p:sldId id="352" r:id="rId28"/>
    <p:sldId id="344" r:id="rId29"/>
    <p:sldId id="345" r:id="rId30"/>
    <p:sldId id="354" r:id="rId31"/>
    <p:sldId id="349" r:id="rId32"/>
    <p:sldId id="350" r:id="rId33"/>
    <p:sldId id="357" r:id="rId34"/>
    <p:sldId id="355" r:id="rId35"/>
    <p:sldId id="356" r:id="rId36"/>
    <p:sldId id="257" r:id="rId37"/>
    <p:sldId id="258" r:id="rId38"/>
    <p:sldId id="259" r:id="rId39"/>
    <p:sldId id="273" r:id="rId40"/>
    <p:sldId id="271" r:id="rId41"/>
    <p:sldId id="272" r:id="rId42"/>
    <p:sldId id="260" r:id="rId43"/>
    <p:sldId id="262" r:id="rId44"/>
    <p:sldId id="263" r:id="rId45"/>
    <p:sldId id="264" r:id="rId46"/>
    <p:sldId id="265" r:id="rId47"/>
    <p:sldId id="269" r:id="rId48"/>
    <p:sldId id="270" r:id="rId49"/>
    <p:sldId id="274" r:id="rId50"/>
    <p:sldId id="275" r:id="rId51"/>
    <p:sldId id="276" r:id="rId52"/>
    <p:sldId id="277" r:id="rId53"/>
    <p:sldId id="278" r:id="rId54"/>
    <p:sldId id="291" r:id="rId55"/>
    <p:sldId id="290" r:id="rId56"/>
    <p:sldId id="279" r:id="rId57"/>
    <p:sldId id="280" r:id="rId58"/>
    <p:sldId id="281" r:id="rId59"/>
    <p:sldId id="282" r:id="rId60"/>
    <p:sldId id="283" r:id="rId61"/>
    <p:sldId id="286" r:id="rId62"/>
    <p:sldId id="287" r:id="rId63"/>
    <p:sldId id="288" r:id="rId64"/>
    <p:sldId id="289" r:id="rId65"/>
    <p:sldId id="296" r:id="rId66"/>
    <p:sldId id="297" r:id="rId67"/>
    <p:sldId id="359" r:id="rId68"/>
    <p:sldId id="360" r:id="rId69"/>
    <p:sldId id="361" r:id="rId70"/>
    <p:sldId id="362" r:id="rId71"/>
    <p:sldId id="266" r:id="rId72"/>
    <p:sldId id="268" r:id="rId73"/>
    <p:sldId id="292" r:id="rId74"/>
    <p:sldId id="293" r:id="rId75"/>
    <p:sldId id="294" r:id="rId76"/>
    <p:sldId id="295" r:id="rId77"/>
    <p:sldId id="284" r:id="rId78"/>
    <p:sldId id="285" r:id="rId7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-3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9BD6-1385-4E75-993A-6588A3FBD87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3A5A-EFD8-4146-8FCF-FDDEDBE9B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0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53A5A-EFD8-4146-8FCF-FDDEDBE9B5ED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53A5A-EFD8-4146-8FCF-FDDEDBE9B5ED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53A5A-EFD8-4146-8FCF-FDDEDBE9B5ED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88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55E675-08E1-4A70-951E-AC8ED7ADB08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9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CA0568-17F3-4A6E-872B-AED87813E50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3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FFDB-BBD8-9B12-D713-FD527D3B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CE41-0EF2-E55B-8F91-75FFE4E2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A5E6-114F-79BB-FB58-C5132EC2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7929-AF73-512C-78BB-E493826B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E797-091E-FDDA-8A90-230F9A49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2A5E-8590-6609-E05A-1695A488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1FE7-7F88-A601-32BA-4CB3BF17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5D04-9C94-7036-5F9B-31334E23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84CA-3AF0-A521-7261-E5030F24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2F25-89D5-1276-218F-4B3DD0F5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D80-D1EB-B062-2D6B-72F9795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32CB5-4E0E-028E-31AD-32C9470E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76E4-AAF2-4DB5-E9E9-1DBFEAEF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EC62-C973-7F8E-B2B0-D552E55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FF71-4E63-0B96-7A86-0767463F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9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6C1-1645-3170-05E6-6D125F9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ADB9-304C-2EDF-16D3-F348998AF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52E18-F9F8-5D7D-CB0C-6673637C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B7CE-E5F3-A177-9F3F-2A4CA81A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5AF7-06B5-A886-821D-86B9CC6E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97F6-900E-89CA-AC8E-6678D08A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F173-CC65-0A14-8BBA-69C759CF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D778-2731-AB87-2480-6C4135A1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FAF6-FA98-ED5B-4240-D92C6CEF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B3A47-41E1-7664-E53E-03BDC52B9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DF9CB-A554-573C-AFB8-4CE1CA06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4C6C3-94D2-C17C-F96A-AE97E96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F9CF6-FDA1-374E-74BB-7695B445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6F8CC-1DAE-676B-CECC-CFB027A6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5CB-15B5-4BFF-F5C0-99B3DD82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AAA77-E676-E4D1-893C-D5CF13C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3E88B-DBA9-7CED-F751-D34324AE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F59BB-0678-BBEA-D6F5-6744DEC2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31C3A-5BE7-2A9E-3EA5-3006516A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2E98-EF37-6138-AD5F-03E9753A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A32B-B1C1-4162-15BF-B4DB611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1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7F99-937E-45DA-E339-6DF24A09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28A-BCCC-C1F1-FABE-CF1BA9D4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0C1A-DDFB-7CF4-DF38-98E4B0C4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D53D-302F-757E-CAA9-1836F43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3975-85DF-663F-1648-76E0E89F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608A-6CB7-7CA8-270E-2AFB674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029FE-9D6C-4FD6-8AC8-881440EE293F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3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4DC6-3B69-52BB-9136-AD28E991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A70ED-AC12-FC2B-378A-50BA1B0F3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61112-D14F-043F-6C90-D6478F03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C175-3A33-0B5B-FF9B-B33E764D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418F0-500B-81DC-DA9B-BE98C47E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EBE9E-132E-0E43-7449-1332877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AAED-1704-E5E6-9DFA-568A2120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BE4F-3C9F-0C35-FF28-D437C0B4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F90D-2EBC-91CE-5137-CF2C401E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203B-32D7-D321-0A94-D896C010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EE14-0879-91B6-CB86-B968461D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3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487F4-2920-0FA3-EF2A-C3A000577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0C08-B236-355C-5017-136D49C8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B086-5658-A813-471D-7BC497A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2993-FD12-57ED-2CF1-96C3E974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7E00-1F77-5D57-A9D7-09BAEFA0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D73EE-A14B-498C-AB4E-013A3BE1DE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BF746-6089-4AC5-A7AB-ECECED74B6F3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E7D5D-205F-4CFC-9569-747B2E27C2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CA165-F132-4435-B218-FECB2325F4A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5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26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EFE87D-8E43-4E31-9F99-F51FEF965A27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9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50DB6-2D68-445C-9F0D-CE97F29F42B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9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609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7B68D-A841-E3AA-FAC1-902FC95E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7DC5-0302-5CDC-F52A-EA39924E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52B8-8BC5-7DC5-821C-DC66C5979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7B5C-8489-4F02-8FF7-9FB2982A96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F26E-1CB0-2897-B79C-E04B75F5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D84B-84B5-54B0-54EC-0543B8598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64E6-A801-40AF-B803-7A93610E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>
                <a:latin typeface="Nunito Sans" panose="00000500000000000000" pitchFamily="2" charset="0"/>
              </a:rPr>
              <a:t>arrays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5257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 is a </a:t>
            </a:r>
            <a:r>
              <a:rPr lang="en-US" altLang="en-US" sz="2400" dirty="0">
                <a:solidFill>
                  <a:srgbClr val="FF0000"/>
                </a:solidFill>
              </a:rPr>
              <a:t>collection of similar data items or elements.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Elements are </a:t>
            </a:r>
            <a:r>
              <a:rPr lang="en-US" altLang="en-US" sz="2400" dirty="0">
                <a:solidFill>
                  <a:srgbClr val="FF0000"/>
                </a:solidFill>
              </a:rPr>
              <a:t>stored  contiguously </a:t>
            </a:r>
            <a:r>
              <a:rPr lang="en-US" altLang="en-US" sz="2400" dirty="0">
                <a:solidFill>
                  <a:srgbClr val="000000"/>
                </a:solidFill>
              </a:rPr>
              <a:t>in memory under the </a:t>
            </a:r>
            <a:r>
              <a:rPr lang="en-US" altLang="en-US" sz="2400" dirty="0">
                <a:solidFill>
                  <a:srgbClr val="FF0000"/>
                </a:solidFill>
              </a:rPr>
              <a:t>same name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Arrays are used to </a:t>
            </a:r>
            <a:r>
              <a:rPr lang="en-US" altLang="en-US" sz="2400" dirty="0">
                <a:solidFill>
                  <a:srgbClr val="FF0000"/>
                </a:solidFill>
              </a:rPr>
              <a:t>store multiple values</a:t>
            </a:r>
            <a:r>
              <a:rPr lang="en-US" altLang="en-US" sz="2400" dirty="0">
                <a:solidFill>
                  <a:srgbClr val="000000"/>
                </a:solidFill>
              </a:rPr>
              <a:t> in a </a:t>
            </a:r>
            <a:r>
              <a:rPr lang="en-US" altLang="en-US" sz="2400" dirty="0">
                <a:solidFill>
                  <a:srgbClr val="FF0000"/>
                </a:solidFill>
              </a:rPr>
              <a:t>single variable</a:t>
            </a:r>
            <a:r>
              <a:rPr lang="en-US" altLang="en-US" sz="2400" dirty="0">
                <a:solidFill>
                  <a:srgbClr val="000000"/>
                </a:solidFill>
              </a:rPr>
              <a:t>, instead of declaring separate variables for each value.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A5C9-FB68-416B-A78A-CCC68398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3633757"/>
            <a:ext cx="573405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5594" y="1371600"/>
            <a:ext cx="5734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//multiple variables;</a:t>
            </a:r>
          </a:p>
          <a:p>
            <a:r>
              <a:rPr lang="en-US" sz="2800" dirty="0"/>
              <a:t>int a1,a2,a3,a4,a5;</a:t>
            </a:r>
          </a:p>
          <a:p>
            <a:endParaRPr lang="en-US" sz="2800" dirty="0"/>
          </a:p>
          <a:p>
            <a:r>
              <a:rPr lang="en-US" sz="2800" dirty="0">
                <a:highlight>
                  <a:srgbClr val="FFFF00"/>
                </a:highlight>
              </a:rPr>
              <a:t>int a[5];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sz="2400" dirty="0"/>
              <a:t> is </a:t>
            </a:r>
            <a:r>
              <a:rPr lang="en-US" sz="2400" dirty="0" err="1"/>
              <a:t>array_name</a:t>
            </a:r>
            <a:endParaRPr lang="en-US" sz="2400" dirty="0"/>
          </a:p>
          <a:p>
            <a:r>
              <a:rPr lang="en-US" sz="2400" dirty="0"/>
              <a:t>  size=</a:t>
            </a:r>
            <a:r>
              <a:rPr lang="en-US" sz="2400" dirty="0">
                <a:highlight>
                  <a:srgbClr val="FFFF00"/>
                </a:highlight>
              </a:rPr>
              <a:t>5</a:t>
            </a:r>
          </a:p>
          <a:p>
            <a:r>
              <a:rPr lang="en-US" sz="2400" dirty="0"/>
              <a:t>Elements</a:t>
            </a:r>
            <a:r>
              <a:rPr lang="en-US" sz="2400" dirty="0">
                <a:sym typeface="Wingdings" panose="05000000000000000000" pitchFamily="2" charset="2"/>
              </a:rPr>
              <a:t> 80,60,70,85,75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9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96975"/>
            <a:ext cx="11963400" cy="5432425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float a[5];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cout &lt;&lt; "Enter 5 elements: ";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5;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 err="1">
                <a:solidFill>
                  <a:schemeClr val="tx1"/>
                </a:solidFill>
              </a:rPr>
              <a:t>cin</a:t>
            </a:r>
            <a:r>
              <a:rPr lang="en-US" dirty="0">
                <a:solidFill>
                  <a:schemeClr val="tx1"/>
                </a:solidFill>
              </a:rPr>
              <a:t> &gt;&gt;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   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}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cout &lt;&lt; "Elements of the array are: ";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5;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cout &lt;&lt;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&lt;&lt; " ";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6303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1"/>
            <a:ext cx="11658600" cy="52578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Input: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Enter number of elements: 5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avg=?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Write a C++  program to find the average of n numbers using arrays</a:t>
            </a:r>
          </a:p>
        </p:txBody>
      </p:sp>
    </p:spTree>
    <p:extLst>
      <p:ext uri="{BB962C8B-B14F-4D97-AF65-F5344CB8AC3E}">
        <p14:creationId xmlns:p14="http://schemas.microsoft.com/office/powerpoint/2010/main" val="179254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73175"/>
            <a:ext cx="5715000" cy="5432425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#include &lt;iostream&gt;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int main() {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int marks[10], n, sum = 0;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float avg; 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"Enter number of elements: ";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&gt;&gt; n;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for (int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n; ++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cin</a:t>
            </a:r>
            <a:r>
              <a:rPr lang="en-US" sz="1800" b="1" dirty="0">
                <a:solidFill>
                  <a:srgbClr val="FF0000"/>
                </a:solidFill>
              </a:rPr>
              <a:t> &gt;&gt; marks[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sum += marks[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];    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avg = </a:t>
            </a:r>
            <a:r>
              <a:rPr lang="en-US" sz="1800" dirty="0" err="1">
                <a:solidFill>
                  <a:schemeClr val="tx1"/>
                </a:solidFill>
              </a:rPr>
              <a:t>static_cast</a:t>
            </a:r>
            <a:r>
              <a:rPr lang="en-US" sz="1800" dirty="0">
                <a:solidFill>
                  <a:schemeClr val="tx1"/>
                </a:solidFill>
              </a:rPr>
              <a:t>&lt;float&gt;(sum) / n;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"Average = " &lt;&lt; avg &lt;&lt;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4445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return 0;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/>
              <a:t>//Program to find the average of n numbers using arrays</a:t>
            </a:r>
          </a:p>
        </p:txBody>
      </p:sp>
    </p:spTree>
    <p:extLst>
      <p:ext uri="{BB962C8B-B14F-4D97-AF65-F5344CB8AC3E}">
        <p14:creationId xmlns:p14="http://schemas.microsoft.com/office/powerpoint/2010/main" val="197055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5715000" cy="5334000"/>
          </a:xfrm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b="1" dirty="0">
                <a:solidFill>
                  <a:schemeClr val="tx1"/>
                </a:solidFill>
              </a:rPr>
              <a:t> Given array: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int arr[] = {1, 2, 3, 4, 5}; 	</a:t>
            </a:r>
          </a:p>
          <a:p>
            <a:pPr marL="4445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b="1" dirty="0">
                <a:solidFill>
                  <a:schemeClr val="tx1"/>
                </a:solidFill>
              </a:rPr>
              <a:t> OUTPUT: 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Number of elements present in given array: 5 </a:t>
            </a:r>
          </a:p>
          <a:p>
            <a:pPr marL="4445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HINT:  int length = sizeof(arr)/sizeof(int);</a:t>
            </a: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/>
              <a:t>Q) This C++ Program finds the number of elements present in the given array.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DBB6F-0A97-1EA0-B38A-2944E1FFE484}"/>
              </a:ext>
            </a:extLst>
          </p:cNvPr>
          <p:cNvSpPr txBox="1"/>
          <p:nvPr/>
        </p:nvSpPr>
        <p:spPr>
          <a:xfrm>
            <a:off x="5943600" y="1430699"/>
            <a:ext cx="6019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LOGIC</a:t>
            </a:r>
          </a:p>
          <a:p>
            <a:pPr marL="4445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Create an array along with the definition of all its elements.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Using the inbuilt function </a:t>
            </a:r>
            <a:r>
              <a:rPr lang="en-US" sz="2000" dirty="0" err="1">
                <a:solidFill>
                  <a:srgbClr val="FF0000"/>
                </a:solidFill>
              </a:rPr>
              <a:t>sizeof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>
                <a:solidFill>
                  <a:schemeClr val="tx1"/>
                </a:solidFill>
              </a:rPr>
              <a:t>passing the name of the array whose      size we need to calculate, returns the number of elements contained by array. 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 The returned value is stored in the variable created above.</a:t>
            </a:r>
          </a:p>
        </p:txBody>
      </p:sp>
    </p:spTree>
    <p:extLst>
      <p:ext uri="{BB962C8B-B14F-4D97-AF65-F5344CB8AC3E}">
        <p14:creationId xmlns:p14="http://schemas.microsoft.com/office/powerpoint/2010/main" val="252859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11811000" cy="5373687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&lt;stdio.h&gt;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main()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rgbClr val="7030A0"/>
                </a:solidFill>
              </a:rPr>
              <a:t>//Initialize array     </a:t>
            </a:r>
          </a:p>
          <a:p>
            <a:pPr marL="444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int arr[] = {1, 2, 3, 4, 5}; 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//Number of elements present in an array can be calculated as follows    </a:t>
            </a:r>
          </a:p>
          <a:p>
            <a:pPr marL="444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rgbClr val="FF0000"/>
                </a:solidFill>
              </a:rPr>
              <a:t>int length =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arr</a:t>
            </a:r>
            <a:r>
              <a:rPr lang="en-US" sz="2400" b="1" dirty="0">
                <a:solidFill>
                  <a:srgbClr val="FF0000"/>
                </a:solidFill>
              </a:rPr>
              <a:t>)/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(int);    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printf(</a:t>
            </a:r>
            <a:r>
              <a:rPr lang="en-US" sz="2400" dirty="0">
                <a:solidFill>
                  <a:srgbClr val="7030A0"/>
                </a:solidFill>
              </a:rPr>
              <a:t>"Number of elements present in given array: %d"</a:t>
            </a:r>
            <a:r>
              <a:rPr lang="en-US" sz="2400" dirty="0">
                <a:solidFill>
                  <a:schemeClr val="tx1"/>
                </a:solidFill>
              </a:rPr>
              <a:t>, length); 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return 0; 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88913"/>
            <a:ext cx="11811000" cy="1008062"/>
          </a:xfrm>
        </p:spPr>
        <p:txBody>
          <a:bodyPr/>
          <a:lstStyle/>
          <a:p>
            <a:br>
              <a:rPr lang="en-US" sz="2800" b="1" cap="none" dirty="0"/>
            </a:br>
            <a:r>
              <a:rPr lang="en-US" sz="2800" b="1" cap="none" dirty="0"/>
              <a:t>Q)Write a C++ program to find the number of elements in an array</a:t>
            </a:r>
            <a:br>
              <a:rPr lang="en-US" sz="2800" b="1" cap="none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05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5867400" cy="5333999"/>
          </a:xfrm>
        </p:spPr>
        <p:txBody>
          <a:bodyPr>
            <a:normAutofit/>
          </a:bodyPr>
          <a:lstStyle/>
          <a:p>
            <a:pPr marL="4445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 </a:t>
            </a:r>
            <a:r>
              <a:rPr lang="en-US" b="1" dirty="0">
                <a:solidFill>
                  <a:schemeClr val="tx1"/>
                </a:solidFill>
              </a:rPr>
              <a:t>no of </a:t>
            </a:r>
            <a:r>
              <a:rPr lang="en-US" dirty="0">
                <a:solidFill>
                  <a:schemeClr val="tx1"/>
                </a:solidFill>
              </a:rPr>
              <a:t> elements (N = 5), 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 the elements 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12, 56, 34, 78 and 100</a:t>
            </a:r>
          </a:p>
          <a:p>
            <a:pPr marL="31908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largest element present in the given array is: 100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404813"/>
            <a:ext cx="11176000" cy="1008062"/>
          </a:xfrm>
        </p:spPr>
        <p:txBody>
          <a:bodyPr/>
          <a:lstStyle/>
          <a:p>
            <a:r>
              <a:rPr lang="en-US" sz="2800" b="1" cap="none" dirty="0"/>
              <a:t>Write a C++ program to find largest element in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89DEC-5536-DC27-58BB-87C0B200D07E}"/>
              </a:ext>
            </a:extLst>
          </p:cNvPr>
          <p:cNvSpPr txBox="1"/>
          <p:nvPr/>
        </p:nvSpPr>
        <p:spPr>
          <a:xfrm>
            <a:off x="6096000" y="1448506"/>
            <a:ext cx="5867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LOGIC</a:t>
            </a: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Create an array of user-defined size.  Int a[n]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rgbClr val="FF0000"/>
                </a:solidFill>
              </a:rPr>
              <a:t>Run the for loop </a:t>
            </a:r>
            <a:r>
              <a:rPr lang="en-US" sz="2000" dirty="0">
                <a:solidFill>
                  <a:schemeClr val="tx1"/>
                </a:solidFill>
              </a:rPr>
              <a:t>till the user-defined size to insert the element at each location.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b="1" dirty="0">
                <a:solidFill>
                  <a:schemeClr val="tx1"/>
                </a:solidFill>
              </a:rPr>
              <a:t>Considering the first element of the array to be the largest</a:t>
            </a:r>
            <a:r>
              <a:rPr lang="en-US" sz="2000" dirty="0">
                <a:solidFill>
                  <a:schemeClr val="tx1"/>
                </a:solidFill>
              </a:rPr>
              <a:t>, compare all the remaining elements of the array.  </a:t>
            </a:r>
          </a:p>
          <a:p>
            <a:pPr marL="77628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max=a[0]</a:t>
            </a:r>
          </a:p>
          <a:p>
            <a:pPr marL="77628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Compare with a[1], a[2]… if any element is larger that a[0] make it max</a:t>
            </a:r>
          </a:p>
          <a:p>
            <a:pPr marL="319088" lvl="1" indent="0">
              <a:buNone/>
            </a:pP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 At last, the largest element will hold the actual largest value in the array. Thus, print it.</a:t>
            </a:r>
          </a:p>
        </p:txBody>
      </p:sp>
    </p:spTree>
    <p:extLst>
      <p:ext uri="{BB962C8B-B14F-4D97-AF65-F5344CB8AC3E}">
        <p14:creationId xmlns:p14="http://schemas.microsoft.com/office/powerpoint/2010/main" val="7536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86717"/>
            <a:ext cx="6172200" cy="54451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#include &lt;iostream&gt;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int main() {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int n, max;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cout</a:t>
            </a:r>
            <a:r>
              <a:rPr lang="en-US" sz="1800" b="1" dirty="0">
                <a:solidFill>
                  <a:schemeClr val="tx1"/>
                </a:solidFill>
              </a:rPr>
              <a:t>&lt;&lt; "\</a:t>
            </a:r>
            <a:r>
              <a:rPr lang="en-US" sz="1800" b="1" dirty="0" err="1">
                <a:solidFill>
                  <a:schemeClr val="tx1"/>
                </a:solidFill>
              </a:rPr>
              <a:t>nEnter</a:t>
            </a:r>
            <a:r>
              <a:rPr lang="en-US" sz="1800" b="1" dirty="0">
                <a:solidFill>
                  <a:schemeClr val="tx1"/>
                </a:solidFill>
              </a:rPr>
              <a:t> the size of the array: ";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cin</a:t>
            </a:r>
            <a:r>
              <a:rPr lang="en-US" sz="1800" b="1" dirty="0">
                <a:solidFill>
                  <a:schemeClr val="tx1"/>
                </a:solidFill>
              </a:rPr>
              <a:t> &gt;&gt; n;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int a[n]; // Declaring array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cout</a:t>
            </a:r>
            <a:r>
              <a:rPr lang="en-US" sz="1800" b="1" dirty="0">
                <a:solidFill>
                  <a:schemeClr val="tx1"/>
                </a:solidFill>
              </a:rPr>
              <a:t>&lt;&lt; "\</a:t>
            </a:r>
            <a:r>
              <a:rPr lang="en-US" sz="1800" b="1" dirty="0" err="1">
                <a:solidFill>
                  <a:schemeClr val="tx1"/>
                </a:solidFill>
              </a:rPr>
              <a:t>nEnter</a:t>
            </a:r>
            <a:r>
              <a:rPr lang="en-US" sz="1800" b="1" dirty="0">
                <a:solidFill>
                  <a:schemeClr val="tx1"/>
                </a:solidFill>
              </a:rPr>
              <a:t> elements:\n";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for (int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&lt; n;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++) {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cin</a:t>
            </a:r>
            <a:r>
              <a:rPr lang="en-US" sz="1800" b="1" dirty="0">
                <a:solidFill>
                  <a:schemeClr val="tx1"/>
                </a:solidFill>
              </a:rPr>
              <a:t> &gt;&gt; a[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];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//C++ program to find largest element in an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7800" y="1443841"/>
            <a:ext cx="54102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// Make largest element as the first element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max = a[0];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for (int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= 1;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&lt; n;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++) {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if (max &lt; a[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]) 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{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max = a[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}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}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cout</a:t>
            </a:r>
            <a:r>
              <a:rPr lang="en-US" sz="1800" b="1" dirty="0">
                <a:solidFill>
                  <a:schemeClr val="tx1"/>
                </a:solidFill>
              </a:rPr>
              <a:t>&lt;&lt; "\</a:t>
            </a:r>
            <a:r>
              <a:rPr lang="en-US" sz="1800" b="1" dirty="0" err="1">
                <a:solidFill>
                  <a:schemeClr val="tx1"/>
                </a:solidFill>
              </a:rPr>
              <a:t>nLargest</a:t>
            </a:r>
            <a:r>
              <a:rPr lang="en-US" sz="1800" b="1" dirty="0">
                <a:solidFill>
                  <a:schemeClr val="tx1"/>
                </a:solidFill>
              </a:rPr>
              <a:t> element is: " &lt;&lt; max &lt;&lt; </a:t>
            </a:r>
            <a:r>
              <a:rPr lang="en-US" sz="1800" b="1" dirty="0" err="1">
                <a:solidFill>
                  <a:schemeClr val="tx1"/>
                </a:solidFill>
              </a:rPr>
              <a:t>endl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return 0;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55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6705600" cy="44069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b="1" dirty="0"/>
              <a:t>  INPUT: </a:t>
            </a:r>
          </a:p>
          <a:p>
            <a:pPr marL="44450" indent="0">
              <a:buNone/>
            </a:pPr>
            <a:r>
              <a:rPr lang="en-US" sz="1800" dirty="0"/>
              <a:t>      Enter the size of array:6</a:t>
            </a:r>
          </a:p>
          <a:p>
            <a:pPr marL="44450" indent="0">
              <a:buNone/>
            </a:pPr>
            <a:r>
              <a:rPr lang="en-US" sz="1800" dirty="0"/>
              <a:t>         Enter the elements:</a:t>
            </a:r>
          </a:p>
          <a:p>
            <a:pPr marL="44450" indent="0">
              <a:buNone/>
            </a:pPr>
            <a:r>
              <a:rPr lang="en-US" sz="1800" dirty="0"/>
              <a:t>         50</a:t>
            </a:r>
          </a:p>
          <a:p>
            <a:pPr marL="44450" indent="0">
              <a:buNone/>
            </a:pPr>
            <a:r>
              <a:rPr lang="en-US" sz="1800" dirty="0"/>
              <a:t>         40</a:t>
            </a:r>
          </a:p>
          <a:p>
            <a:pPr marL="44450" indent="0">
              <a:buNone/>
            </a:pPr>
            <a:r>
              <a:rPr lang="en-US" sz="1800" dirty="0"/>
              <a:t>         20  </a:t>
            </a:r>
          </a:p>
          <a:p>
            <a:pPr marL="44450" indent="0">
              <a:buNone/>
            </a:pPr>
            <a:r>
              <a:rPr lang="en-US" sz="1800" dirty="0"/>
              <a:t>         60</a:t>
            </a:r>
          </a:p>
          <a:p>
            <a:pPr marL="44450" indent="0">
              <a:buNone/>
            </a:pPr>
            <a:r>
              <a:rPr lang="en-US" sz="1800" dirty="0"/>
              <a:t>         70</a:t>
            </a:r>
          </a:p>
          <a:p>
            <a:pPr marL="44450" indent="0">
              <a:buNone/>
            </a:pPr>
            <a:r>
              <a:rPr lang="en-US" sz="1800" dirty="0"/>
              <a:t>         30</a:t>
            </a:r>
          </a:p>
          <a:p>
            <a:pPr marL="44450" indent="0">
              <a:buNone/>
            </a:pPr>
            <a:endParaRPr lang="en-US" sz="1800" dirty="0"/>
          </a:p>
          <a:p>
            <a:pPr marL="44450" indent="0">
              <a:buNone/>
            </a:pPr>
            <a:r>
              <a:rPr lang="en-US" sz="1800" b="1" dirty="0"/>
              <a:t>OUTPUT: </a:t>
            </a:r>
            <a:br>
              <a:rPr lang="en-US" sz="1800" dirty="0"/>
            </a:br>
            <a:r>
              <a:rPr lang="en-US" sz="1800" dirty="0"/>
              <a:t>The second largest element is: 60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br>
              <a:rPr lang="en-US" sz="2000" b="1" cap="none" dirty="0"/>
            </a:br>
            <a:r>
              <a:rPr lang="en-US" sz="2000" b="1" cap="none" dirty="0"/>
              <a:t>============================================================== </a:t>
            </a:r>
            <a:r>
              <a:rPr lang="en-US" sz="2400" b="1" cap="none" dirty="0">
                <a:solidFill>
                  <a:srgbClr val="FFFF00"/>
                </a:solidFill>
              </a:rPr>
              <a:t>write a </a:t>
            </a:r>
            <a:r>
              <a:rPr lang="en-US" sz="2400" b="1" cap="none" dirty="0" err="1">
                <a:solidFill>
                  <a:srgbClr val="FFFF00"/>
                </a:solidFill>
              </a:rPr>
              <a:t>c++</a:t>
            </a:r>
            <a:r>
              <a:rPr lang="en-US" sz="2400" b="1" cap="none" dirty="0">
                <a:solidFill>
                  <a:srgbClr val="FFFF00"/>
                </a:solidFill>
              </a:rPr>
              <a:t> program to find second largest element in the given array</a:t>
            </a:r>
            <a:br>
              <a:rPr lang="en-US" sz="2000" b="1" cap="none" dirty="0"/>
            </a:br>
            <a:r>
              <a:rPr lang="en-US" sz="2000" b="1" cap="none" dirty="0"/>
              <a:t>====================================================================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1384280"/>
            <a:ext cx="50292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Declare an array a[n]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make  max1 = max2 = INT_MIN;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loop compare max1 with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max1)</a:t>
            </a:r>
          </a:p>
          <a:p>
            <a:r>
              <a:rPr lang="en-US" dirty="0"/>
              <a:t>         max2 = max1;</a:t>
            </a:r>
          </a:p>
          <a:p>
            <a:r>
              <a:rPr lang="en-US" dirty="0"/>
              <a:t>            max1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else </a:t>
            </a:r>
            <a:r>
              <a:rPr lang="en-US" dirty="0">
                <a:solidFill>
                  <a:srgbClr val="FF0000"/>
                </a:solidFill>
              </a:rPr>
              <a:t>if(a[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max2 &amp;&amp; 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 max1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max2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552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0"/>
            <a:ext cx="6096000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&lt;limits&gt; // For  </a:t>
            </a:r>
            <a:r>
              <a:rPr lang="en-US" dirty="0" err="1"/>
              <a:t>numeric_limits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size of the array: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   int a[n]; // Declare the array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"Enter elements in the array: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    int max1, max2;</a:t>
            </a:r>
          </a:p>
          <a:p>
            <a:r>
              <a:rPr lang="en-US" b="1" dirty="0"/>
              <a:t>    max1 = max2 = std::</a:t>
            </a:r>
            <a:r>
              <a:rPr lang="en-US" b="1" dirty="0" err="1"/>
              <a:t>numeric_limits</a:t>
            </a:r>
            <a:r>
              <a:rPr lang="en-US" b="1" dirty="0"/>
              <a:t>&lt;int&gt;::min();</a:t>
            </a:r>
          </a:p>
          <a:p>
            <a:endParaRPr lang="en-US" b="1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if (a[</a:t>
            </a:r>
            <a:r>
              <a:rPr lang="en-US" dirty="0" err="1"/>
              <a:t>i</a:t>
            </a:r>
            <a:r>
              <a:rPr lang="en-US" dirty="0"/>
              <a:t>] &gt; max1) {</a:t>
            </a:r>
          </a:p>
          <a:p>
            <a:r>
              <a:rPr lang="en-US" dirty="0"/>
              <a:t>            max2 = max1;</a:t>
            </a:r>
          </a:p>
          <a:p>
            <a:r>
              <a:rPr lang="en-US" dirty="0"/>
              <a:t>            max1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 else if (a[</a:t>
            </a:r>
            <a:r>
              <a:rPr lang="en-US" dirty="0" err="1"/>
              <a:t>i</a:t>
            </a:r>
            <a:r>
              <a:rPr lang="en-US" dirty="0"/>
              <a:t>] &gt; max2 &amp;&amp; a[</a:t>
            </a:r>
            <a:r>
              <a:rPr lang="en-US" dirty="0" err="1"/>
              <a:t>i</a:t>
            </a:r>
            <a:r>
              <a:rPr lang="en-US" dirty="0"/>
              <a:t>] &lt; max1) 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max2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691" y="0"/>
            <a:ext cx="59436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"First largest = " &lt;&lt; max1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"Second largest = " &lt;&lt; max2;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9ECE7-434A-37E5-19F8-A32A7C88D955}"/>
              </a:ext>
            </a:extLst>
          </p:cNvPr>
          <p:cNvSpPr txBox="1"/>
          <p:nvPr/>
        </p:nvSpPr>
        <p:spPr>
          <a:xfrm>
            <a:off x="6293093" y="2228671"/>
            <a:ext cx="59367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size of the array: 6</a:t>
            </a:r>
          </a:p>
          <a:p>
            <a:r>
              <a:rPr lang="en-US" dirty="0"/>
              <a:t>Enter elements in the array: 5 8 3 9 6 7</a:t>
            </a:r>
          </a:p>
          <a:p>
            <a:r>
              <a:rPr lang="en-US" dirty="0"/>
              <a:t>First largest = 9</a:t>
            </a:r>
          </a:p>
          <a:p>
            <a:r>
              <a:rPr lang="en-US" dirty="0"/>
              <a:t>Second largest = 8</a:t>
            </a:r>
          </a:p>
        </p:txBody>
      </p:sp>
    </p:spTree>
    <p:extLst>
      <p:ext uri="{BB962C8B-B14F-4D97-AF65-F5344CB8AC3E}">
        <p14:creationId xmlns:p14="http://schemas.microsoft.com/office/powerpoint/2010/main" val="69978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371600"/>
            <a:ext cx="5562600" cy="52165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 </a:t>
            </a:r>
            <a:r>
              <a:rPr lang="en-US" b="1" dirty="0">
                <a:solidFill>
                  <a:schemeClr val="tx1"/>
                </a:solidFill>
              </a:rPr>
              <a:t>no of </a:t>
            </a:r>
            <a:r>
              <a:rPr lang="en-US" dirty="0">
                <a:solidFill>
                  <a:schemeClr val="tx1"/>
                </a:solidFill>
              </a:rPr>
              <a:t> elements: 5 </a:t>
            </a:r>
          </a:p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Enter the elements 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1 2 3 4 5</a:t>
            </a:r>
          </a:p>
          <a:p>
            <a:pPr marL="31908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Enter the element to be inserted : 6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Enter the location : 1</a:t>
            </a:r>
          </a:p>
          <a:p>
            <a:pPr marL="319088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6 </a:t>
            </a:r>
            <a:r>
              <a:rPr lang="en-US" b="1" dirty="0">
                <a:solidFill>
                  <a:schemeClr val="tx1"/>
                </a:solidFill>
              </a:rPr>
              <a:t>2 3 4 5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95776"/>
            <a:ext cx="11176000" cy="1008062"/>
          </a:xfrm>
        </p:spPr>
        <p:txBody>
          <a:bodyPr/>
          <a:lstStyle/>
          <a:p>
            <a:r>
              <a:rPr lang="en-US" b="1" cap="none" dirty="0"/>
              <a:t>Write a C++ Program to </a:t>
            </a:r>
            <a:r>
              <a:rPr lang="en-US" b="1" cap="none" dirty="0">
                <a:solidFill>
                  <a:srgbClr val="FFFF00"/>
                </a:solidFill>
              </a:rPr>
              <a:t>insert an element in an Array in a given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35380-6F1E-7075-9773-98440F8B85BA}"/>
              </a:ext>
            </a:extLst>
          </p:cNvPr>
          <p:cNvSpPr txBox="1"/>
          <p:nvPr/>
        </p:nvSpPr>
        <p:spPr>
          <a:xfrm>
            <a:off x="5816600" y="1447800"/>
            <a:ext cx="60983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Read the size of the array.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rgbClr val="FF0000"/>
                </a:solidFill>
              </a:rPr>
              <a:t>Read the elements</a:t>
            </a:r>
          </a:p>
          <a:p>
            <a:pPr marL="31908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 Enter the location where to insert</a:t>
            </a:r>
          </a:p>
          <a:p>
            <a:pPr marL="4445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     4.</a:t>
            </a:r>
            <a:r>
              <a:rPr lang="en-IN" sz="2000" b="0" i="0" dirty="0">
                <a:solidFill>
                  <a:srgbClr val="FF8000"/>
                </a:solidFill>
                <a:effectLst/>
                <a:latin typeface="inherit"/>
              </a:rPr>
              <a:t>create space at the specified location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  </a:t>
            </a:r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&gt;=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--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marL="44450" indent="0" algn="l">
              <a:buNone/>
            </a:pPr>
            <a:r>
              <a:rPr lang="en-IN" sz="2000" dirty="0">
                <a:solidFill>
                  <a:srgbClr val="006FE0"/>
                </a:solidFill>
                <a:latin typeface="inherit"/>
              </a:rPr>
              <a:t>      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     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i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- 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];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   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num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44450" indent="0" algn="l">
              <a:buNone/>
            </a:pP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   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location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- 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element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marL="44450" indent="0" algn="l">
              <a:buNone/>
            </a:pPr>
            <a:r>
              <a:rPr lang="en-IN" sz="2000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print out the result of insertion</a:t>
            </a:r>
          </a:p>
          <a:p>
            <a:pPr marL="44450" indent="0" algn="l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2874"/>
            <a:ext cx="6019800" cy="514032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Each element of an array is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</a:rPr>
              <a:t>same data 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and carries the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same size.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		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Elements of the array are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stored at contiguous memory locations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where the first element is stored at the smallest memory location.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int a[]={10,20,30,40}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inter-regular"/>
              </a:rPr>
              <a:t>ACCESSING OF ARRAY ELEMENTS: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Array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elemlents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can be accessed with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of that element</a:t>
            </a:r>
          </a:p>
          <a:p>
            <a:pPr marL="44450" indent="0" algn="just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    ex  -   a[5]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1331044"/>
            <a:ext cx="241300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indent="0" algn="just">
              <a:buNone/>
            </a:pPr>
            <a:r>
              <a:rPr lang="en-US" dirty="0">
                <a:solidFill>
                  <a:srgbClr val="FF0000"/>
                </a:solidFill>
                <a:latin typeface="inter-regular"/>
              </a:rPr>
              <a:t>ex.  int = 4 bytes.</a:t>
            </a:r>
          </a:p>
        </p:txBody>
      </p:sp>
      <p:pic>
        <p:nvPicPr>
          <p:cNvPr id="16386" name="Picture 2" descr="Data Structure -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" r="4571" b="13833"/>
          <a:stretch/>
        </p:blipFill>
        <p:spPr bwMode="auto">
          <a:xfrm>
            <a:off x="6172200" y="3531151"/>
            <a:ext cx="5511800" cy="15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7988" b="21925"/>
          <a:stretch/>
        </p:blipFill>
        <p:spPr>
          <a:xfrm>
            <a:off x="6197600" y="1700375"/>
            <a:ext cx="5486400" cy="1626475"/>
          </a:xfrm>
          <a:prstGeom prst="rect">
            <a:avLst/>
          </a:prstGeom>
        </p:spPr>
      </p:pic>
      <p:pic>
        <p:nvPicPr>
          <p:cNvPr id="4" name="Picture 4" descr="initialization of array in c language">
            <a:extLst>
              <a:ext uri="{FF2B5EF4-FFF2-40B4-BE49-F238E27FC236}">
                <a16:creationId xmlns:a16="http://schemas.microsoft.com/office/drawing/2014/main" id="{25320B8F-0BF0-2DFB-7C5A-C3C61A106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77"/>
          <a:stretch/>
        </p:blipFill>
        <p:spPr bwMode="auto">
          <a:xfrm>
            <a:off x="6214533" y="5182644"/>
            <a:ext cx="5469467" cy="1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1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96975"/>
            <a:ext cx="6324600" cy="553644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#include &lt;iostream&gt;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int main() {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int a[30], element,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num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,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, location;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cout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&lt;&lt; "\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nEnter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no of elements: ";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cin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&gt;&gt;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num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for (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= 0;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&lt;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num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;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++) {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 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cin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&gt;&gt; a[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]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 }</a:t>
            </a:r>
          </a:p>
          <a:p>
            <a:pPr marL="0" indent="0" eaLnBrk="1" hangingPunct="1">
              <a:buNone/>
            </a:pPr>
            <a:endParaRPr lang="en-IN" spc="-150" dirty="0">
              <a:solidFill>
                <a:schemeClr val="tx1"/>
              </a:solidFill>
              <a:ea typeface="+mn-ea"/>
            </a:endParaRP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cout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&lt;&lt; "\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nEnter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the element to be inserted: ";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cin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&gt;&gt; element;</a:t>
            </a:r>
          </a:p>
          <a:p>
            <a:pPr marL="0" indent="0" eaLnBrk="1" hangingPunct="1">
              <a:buNone/>
            </a:pPr>
            <a:endParaRPr lang="en-IN" spc="-150" dirty="0">
              <a:solidFill>
                <a:schemeClr val="tx1"/>
              </a:solidFill>
              <a:ea typeface="+mn-ea"/>
            </a:endParaRP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cout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&lt;&lt; "\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nEnter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the location: ";</a:t>
            </a:r>
          </a:p>
          <a:p>
            <a:pPr marL="0" indent="0" eaLnBrk="1" hangingPunct="1">
              <a:buNone/>
            </a:pPr>
            <a:r>
              <a:rPr lang="en-IN" spc="-150" dirty="0">
                <a:solidFill>
                  <a:schemeClr val="tx1"/>
                </a:solidFill>
                <a:ea typeface="+mn-ea"/>
              </a:rPr>
              <a:t>   </a:t>
            </a:r>
            <a:r>
              <a:rPr lang="en-IN" spc="-150" dirty="0" err="1">
                <a:solidFill>
                  <a:schemeClr val="tx1"/>
                </a:solidFill>
                <a:ea typeface="+mn-ea"/>
              </a:rPr>
              <a:t>cin</a:t>
            </a:r>
            <a:r>
              <a:rPr lang="en-IN" spc="-150" dirty="0">
                <a:solidFill>
                  <a:schemeClr val="tx1"/>
                </a:solidFill>
                <a:ea typeface="+mn-ea"/>
              </a:rPr>
              <a:t> &gt;&gt; location;</a:t>
            </a:r>
          </a:p>
          <a:p>
            <a:pPr marL="44450" indent="0" algn="l">
              <a:buNone/>
            </a:pPr>
            <a:endParaRPr lang="en-IN" b="1" i="0" spc="-150" dirty="0"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//C++ Program to </a:t>
            </a:r>
            <a:r>
              <a:rPr lang="en-US" b="1" cap="none" dirty="0">
                <a:solidFill>
                  <a:srgbClr val="FFFF00"/>
                </a:solidFill>
              </a:rPr>
              <a:t>insert an element in an Array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1211282"/>
            <a:ext cx="54102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 algn="l">
              <a:buNone/>
            </a:pPr>
            <a:r>
              <a:rPr lang="en-IN" sz="1800" b="1" i="0" dirty="0">
                <a:solidFill>
                  <a:srgbClr val="0070C0"/>
                </a:solidFill>
                <a:effectLst/>
                <a:latin typeface="inherit"/>
              </a:rPr>
              <a:t>    // Create space at the specified location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   for (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= 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num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; 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&gt;= location; 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--) {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       a[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] = a[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- 1];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   }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   </a:t>
            </a:r>
            <a:r>
              <a:rPr lang="en-IN" sz="18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num</a:t>
            </a: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++;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   a[location - 1] = element;</a:t>
            </a:r>
          </a:p>
          <a:p>
            <a:pPr marL="44450" indent="0" algn="l">
              <a:buNone/>
            </a:pPr>
            <a:endParaRPr lang="en-IN" sz="1800" b="1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// Print out the result of insertion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&lt;&lt; "Array after insertion: ";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for (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= 0; 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&lt; 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num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; 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++) {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&lt;&lt; a[</a:t>
            </a:r>
            <a:r>
              <a:rPr lang="en-IN" sz="18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] &lt;&lt; " ";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}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    return 0;</a:t>
            </a:r>
          </a:p>
          <a:p>
            <a:pPr marL="44450" indent="0"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sz="1800" b="1" i="0" dirty="0">
              <a:solidFill>
                <a:srgbClr val="000000"/>
              </a:solidFill>
              <a:effectLst/>
              <a:latin typeface="Liberation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163A5-C06D-955B-6C71-2563C6FFFE27}"/>
              </a:ext>
            </a:extLst>
          </p:cNvPr>
          <p:cNvSpPr txBox="1"/>
          <p:nvPr/>
        </p:nvSpPr>
        <p:spPr>
          <a:xfrm>
            <a:off x="6527800" y="5107028"/>
            <a:ext cx="543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no of elements: 5</a:t>
            </a:r>
          </a:p>
          <a:p>
            <a:r>
              <a:rPr lang="en-US" dirty="0"/>
              <a:t>10 20 30 40 50</a:t>
            </a:r>
          </a:p>
          <a:p>
            <a:r>
              <a:rPr lang="en-US" dirty="0"/>
              <a:t>Enter the element to be inserted: 25</a:t>
            </a:r>
          </a:p>
          <a:p>
            <a:r>
              <a:rPr lang="en-US" dirty="0"/>
              <a:t>Enter the location: 3</a:t>
            </a:r>
          </a:p>
          <a:p>
            <a:r>
              <a:rPr lang="en-US" dirty="0"/>
              <a:t>Array after insertion: 10 20 25 30 40 50</a:t>
            </a:r>
          </a:p>
        </p:txBody>
      </p:sp>
    </p:spTree>
    <p:extLst>
      <p:ext uri="{BB962C8B-B14F-4D97-AF65-F5344CB8AC3E}">
        <p14:creationId xmlns:p14="http://schemas.microsoft.com/office/powerpoint/2010/main" val="258157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371600"/>
            <a:ext cx="5689600" cy="5486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number of elements in array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5 elements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30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40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50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Enter the location where you wish to delete element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marL="44450" indent="0">
              <a:buNone/>
            </a:pPr>
            <a:r>
              <a:rPr lang="en-US" dirty="0">
                <a:solidFill>
                  <a:srgbClr val="FF0000"/>
                </a:solidFill>
              </a:rPr>
              <a:t>Resultant array is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40</a:t>
            </a:r>
          </a:p>
          <a:p>
            <a:pPr marL="44450" indent="0">
              <a:buNone/>
            </a:pPr>
            <a:r>
              <a:rPr lang="en-US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95776"/>
            <a:ext cx="11176000" cy="1008062"/>
          </a:xfrm>
        </p:spPr>
        <p:txBody>
          <a:bodyPr/>
          <a:lstStyle/>
          <a:p>
            <a:r>
              <a:rPr lang="en-US" b="1" cap="none" dirty="0"/>
              <a:t>Write a C++ Program to </a:t>
            </a:r>
            <a:r>
              <a:rPr lang="en-US" b="1" cap="none" dirty="0">
                <a:solidFill>
                  <a:srgbClr val="FFFF00"/>
                </a:solidFill>
              </a:rPr>
              <a:t>delete an element in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35380-6F1E-7075-9773-98440F8B85BA}"/>
              </a:ext>
            </a:extLst>
          </p:cNvPr>
          <p:cNvSpPr txBox="1"/>
          <p:nvPr/>
        </p:nvSpPr>
        <p:spPr>
          <a:xfrm>
            <a:off x="5941256" y="1378089"/>
            <a:ext cx="6098344" cy="50167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333333"/>
                </a:solidFill>
                <a:latin typeface="inter-bold"/>
              </a:rPr>
              <a:t>LOGIC:</a:t>
            </a:r>
            <a:endParaRPr lang="en-US" sz="20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inter-bold"/>
              </a:rPr>
              <a:t>Step 1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. Read the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size of the array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arr[]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2. 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Read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the elements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3.I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nput the pos of  element to delete from an array.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 step 4: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Compare the pos of an element (pos) from the total no. of elements (num+1). 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      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         if(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inter-regular"/>
              </a:rPr>
              <a:t>pos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&gt;num+1)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         {</a:t>
            </a:r>
            <a:endParaRPr lang="en-US" sz="2000" b="1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          d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eletion of the element is not possible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          }</a:t>
            </a:r>
            <a:endParaRPr lang="en-US" sz="2000" b="1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5: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Else remove the particular element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shift the rest elements' position to the left side in an array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6: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Display the resultant array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Step 7: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Terminate or exit from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8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43284"/>
            <a:ext cx="6172200" cy="54451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#include &lt;iostream&gt;</a:t>
            </a:r>
          </a:p>
          <a:p>
            <a:pPr marL="44450" indent="0" algn="l">
              <a:buNone/>
            </a:pPr>
            <a:endParaRPr lang="en-IN" b="1" i="0" spc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int main() {</a:t>
            </a: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int a[50], position,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, n;</a:t>
            </a:r>
          </a:p>
          <a:p>
            <a:pPr marL="44450" indent="0" algn="l">
              <a:buNone/>
            </a:pPr>
            <a:endParaRPr lang="en-IN" b="1" i="0" spc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&lt;&lt; "Enter number of elements in array: ";</a:t>
            </a: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cin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&gt;&gt; n;</a:t>
            </a: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&lt;&lt; "Enter " &lt;&lt; n &lt;&lt; " elements: ";</a:t>
            </a:r>
          </a:p>
          <a:p>
            <a:pPr marL="44450" indent="0" algn="l">
              <a:buNone/>
            </a:pPr>
            <a:endParaRPr lang="en-IN" b="1" i="0" spc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for (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= 0;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&lt; n;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++)</a:t>
            </a: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cin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&gt;&gt; a[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];</a:t>
            </a:r>
          </a:p>
          <a:p>
            <a:pPr marL="44450" indent="0" algn="l">
              <a:buNone/>
            </a:pPr>
            <a:endParaRPr lang="en-IN" b="1" i="0" spc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&lt;&lt; "Enter the location to delete element: ";</a:t>
            </a:r>
          </a:p>
          <a:p>
            <a:pPr marL="44450" indent="0" algn="l">
              <a:buNone/>
            </a:pP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   </a:t>
            </a:r>
            <a:r>
              <a:rPr lang="en-IN" b="1" i="0" spc="0" dirty="0" err="1">
                <a:solidFill>
                  <a:schemeClr val="tx1"/>
                </a:solidFill>
                <a:effectLst/>
                <a:latin typeface="inherit"/>
              </a:rPr>
              <a:t>cin</a:t>
            </a:r>
            <a:r>
              <a:rPr lang="en-IN" b="1" i="0" spc="0" dirty="0">
                <a:solidFill>
                  <a:schemeClr val="tx1"/>
                </a:solidFill>
                <a:effectLst/>
                <a:latin typeface="inherit"/>
              </a:rPr>
              <a:t> &gt;&gt; position;</a:t>
            </a:r>
          </a:p>
          <a:p>
            <a:pPr marL="44450" indent="0" algn="l">
              <a:buNone/>
            </a:pPr>
            <a:endParaRPr lang="en-IN" b="1" i="0" spc="0" dirty="0"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//C++ Program to </a:t>
            </a:r>
            <a:r>
              <a:rPr lang="en-US" b="1" cap="none" dirty="0">
                <a:solidFill>
                  <a:srgbClr val="FFFF00"/>
                </a:solidFill>
              </a:rPr>
              <a:t>delete an element in an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243284"/>
            <a:ext cx="5562600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 algn="l">
              <a:buNone/>
            </a:pPr>
            <a:endParaRPr lang="en-IN" sz="2000" b="1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if (position &gt;= n + 1)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&lt;&lt; "Deletion not possible." &lt;&lt;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endl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;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else {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for (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= position - 1;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&lt; n - 1;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++)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    a[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] = a[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+ 1];</a:t>
            </a:r>
          </a:p>
          <a:p>
            <a:pPr marL="44450" indent="0" algn="l">
              <a:buNone/>
            </a:pPr>
            <a:endParaRPr lang="en-IN" sz="2000" b="1" i="0" dirty="0">
              <a:solidFill>
                <a:schemeClr val="tx1"/>
              </a:solidFill>
              <a:effectLst/>
              <a:latin typeface="inherit"/>
            </a:endParaRP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&lt;&lt; "Resultant array is: " &lt;&lt;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endl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;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for (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= 0;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&lt; n - 1;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++)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       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cout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&lt;&lt; a[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] &lt;&lt;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inherit"/>
              </a:rPr>
              <a:t>endl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;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}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    return 0;</a:t>
            </a:r>
          </a:p>
          <a:p>
            <a:pPr marL="44450" indent="0" algn="l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latin typeface="inheri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41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5105400" cy="44069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Input array:</a:t>
            </a:r>
            <a:r>
              <a:rPr lang="en-US" sz="1800" dirty="0"/>
              <a:t> [1,2,3,4]</a:t>
            </a:r>
            <a:br>
              <a:rPr lang="en-US" sz="1800" dirty="0"/>
            </a:br>
            <a:r>
              <a:rPr lang="en-US" sz="1800" b="1" dirty="0"/>
              <a:t>output:</a:t>
            </a:r>
            <a:r>
              <a:rPr lang="en-US" sz="1800" dirty="0"/>
              <a:t> [4,3,2,1]</a:t>
            </a:r>
          </a:p>
          <a:p>
            <a:pPr marL="44450" indent="0">
              <a:buNone/>
            </a:pPr>
            <a:endParaRPr lang="en-US" sz="1800" dirty="0"/>
          </a:p>
          <a:p>
            <a:r>
              <a:rPr lang="en-US" sz="1800" b="1" dirty="0"/>
              <a:t>Input array:</a:t>
            </a:r>
            <a:r>
              <a:rPr lang="en-US" sz="1800" dirty="0"/>
              <a:t> [3,2,1]</a:t>
            </a:r>
            <a:br>
              <a:rPr lang="en-US" sz="1800" dirty="0"/>
            </a:br>
            <a:r>
              <a:rPr lang="en-US" sz="1800" b="1" dirty="0"/>
              <a:t>Reversed array:</a:t>
            </a:r>
            <a:r>
              <a:rPr lang="en-US" sz="1800" dirty="0"/>
              <a:t> [1,2,3]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br>
              <a:rPr lang="en-US" sz="2000" cap="none" dirty="0"/>
            </a:br>
            <a:r>
              <a:rPr lang="en-US" sz="2000" cap="none" dirty="0"/>
              <a:t>============================================================== </a:t>
            </a:r>
            <a:r>
              <a:rPr lang="en-US" sz="2800" cap="none" dirty="0"/>
              <a:t>Write a C++ Program to REVERSE THE  ARRAY ELEMENTS</a:t>
            </a:r>
            <a:br>
              <a:rPr lang="en-US" sz="2000" cap="none" dirty="0"/>
            </a:br>
            <a:r>
              <a:rPr lang="en-US" sz="2000" cap="none" dirty="0"/>
              <a:t>====================================================================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dirty="0"/>
              <a:t>Start point= first element; end points= last element.</a:t>
            </a:r>
            <a:r>
              <a:rPr lang="en-US" sz="1800" dirty="0">
                <a:solidFill>
                  <a:schemeClr val="tx1"/>
                </a:solidFill>
              </a:rPr>
              <a:t>           </a:t>
            </a: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4.</a:t>
            </a:r>
            <a:r>
              <a:rPr lang="en-US" dirty="0">
                <a:highlight>
                  <a:srgbClr val="FFFF00"/>
                </a:highlight>
              </a:rPr>
              <a:t> while(start&lt;end)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</a:t>
            </a:r>
            <a:r>
              <a:rPr lang="en-US" dirty="0">
                <a:highlight>
                  <a:srgbClr val="FFFF00"/>
                </a:highlight>
              </a:rPr>
              <a:t>//Swapping elements</a:t>
            </a:r>
          </a:p>
          <a:p>
            <a:r>
              <a:rPr lang="en-US" dirty="0"/>
              <a:t>        int temp=</a:t>
            </a:r>
            <a:r>
              <a:rPr lang="en-US" dirty="0" err="1"/>
              <a:t>arr</a:t>
            </a:r>
            <a:r>
              <a:rPr lang="en-US" dirty="0"/>
              <a:t>[start];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[start]=</a:t>
            </a:r>
            <a:r>
              <a:rPr lang="en-US" dirty="0" err="1"/>
              <a:t>arr</a:t>
            </a:r>
            <a:r>
              <a:rPr lang="en-US" dirty="0"/>
              <a:t>[end];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[end]=temp;</a:t>
            </a:r>
          </a:p>
          <a:p>
            <a:r>
              <a:rPr lang="en-US" dirty="0"/>
              <a:t>         //Incrementing start  and decrementing end</a:t>
            </a:r>
          </a:p>
          <a:p>
            <a:r>
              <a:rPr lang="en-US" dirty="0"/>
              <a:t>        start++;</a:t>
            </a:r>
          </a:p>
          <a:p>
            <a:r>
              <a:rPr lang="en-US" dirty="0"/>
              <a:t>        end - -;</a:t>
            </a:r>
          </a:p>
          <a:p>
            <a:r>
              <a:rPr lang="en-US" dirty="0"/>
              <a:t>       }</a:t>
            </a:r>
          </a:p>
          <a:p>
            <a:pPr marL="44450" indent="0" algn="l">
              <a:buNone/>
            </a:pPr>
            <a:endParaRPr lang="en-IN" sz="1800" b="0" i="0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dirty="0">
                <a:highlight>
                  <a:srgbClr val="FFFF00"/>
                </a:highlight>
              </a:rPr>
              <a:t>Print reversed array</a:t>
            </a:r>
          </a:p>
          <a:p>
            <a:pPr marL="44450" indent="0" algn="l"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0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248400" cy="6463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size,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"Enter size of the array: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size;</a:t>
            </a:r>
          </a:p>
          <a:p>
            <a:endParaRPr lang="en-US" dirty="0"/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[size];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"Enter Array Elements: ";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"Entered Array is: ";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int start = 0, end = size - 1;</a:t>
            </a:r>
          </a:p>
          <a:p>
            <a:endParaRPr lang="en-US" dirty="0"/>
          </a:p>
          <a:p>
            <a:r>
              <a:rPr lang="en-US" b="1" dirty="0"/>
              <a:t>    while (start &lt; end) {</a:t>
            </a:r>
          </a:p>
          <a:p>
            <a:r>
              <a:rPr lang="en-US" b="1" dirty="0"/>
              <a:t>        // Swapping elements</a:t>
            </a:r>
          </a:p>
          <a:p>
            <a:r>
              <a:rPr lang="en-US" b="1" dirty="0"/>
              <a:t>        int temp = </a:t>
            </a:r>
            <a:r>
              <a:rPr lang="en-US" b="1" dirty="0" err="1"/>
              <a:t>arr</a:t>
            </a:r>
            <a:r>
              <a:rPr lang="en-US" b="1" dirty="0"/>
              <a:t>[start];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arr</a:t>
            </a:r>
            <a:r>
              <a:rPr lang="en-US" b="1" dirty="0"/>
              <a:t>[start] = </a:t>
            </a:r>
            <a:r>
              <a:rPr lang="en-US" b="1" dirty="0" err="1"/>
              <a:t>arr</a:t>
            </a:r>
            <a:r>
              <a:rPr lang="en-US" b="1" dirty="0"/>
              <a:t>[end];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arr</a:t>
            </a:r>
            <a:r>
              <a:rPr lang="en-US" b="1" dirty="0"/>
              <a:t>[end] = temp;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0"/>
            <a:ext cx="59436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        // Incrementing start and decrementing end</a:t>
            </a:r>
          </a:p>
          <a:p>
            <a:r>
              <a:rPr lang="en-US" b="1" dirty="0"/>
              <a:t>        start++;</a:t>
            </a:r>
          </a:p>
          <a:p>
            <a:r>
              <a:rPr lang="en-US" b="1" dirty="0"/>
              <a:t>        end--;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Printing reversed array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"\</a:t>
            </a:r>
            <a:r>
              <a:rPr lang="en-US" dirty="0" err="1"/>
              <a:t>nReversed</a:t>
            </a:r>
            <a:r>
              <a:rPr lang="en-US" dirty="0"/>
              <a:t> array is: ";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21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96975"/>
            <a:ext cx="5486400" cy="5356225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INPUT: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Input the number of elements to be stored in the array :5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Input 5 elements in the array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- 0 : 25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- 1 : 47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- 2 : 42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- 3 : 56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element - 4 : 32</a:t>
            </a:r>
          </a:p>
          <a:p>
            <a:pPr marL="4445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Expected Output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The Even elements are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42 56 32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The Odd elements are :</a:t>
            </a:r>
          </a:p>
          <a:p>
            <a:pPr marL="4445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25 47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2400" cap="none" dirty="0"/>
              <a:t>Write a program in C++ to </a:t>
            </a:r>
            <a:r>
              <a:rPr lang="en-US" sz="2400" cap="none" dirty="0">
                <a:solidFill>
                  <a:srgbClr val="FFFF00"/>
                </a:solidFill>
              </a:rPr>
              <a:t>separate odd and even integers in separate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3. In loop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chck</a:t>
            </a:r>
            <a:r>
              <a:rPr lang="en-US" dirty="0"/>
              <a:t> if (arr1[</a:t>
            </a:r>
            <a:r>
              <a:rPr lang="en-US" dirty="0" err="1"/>
              <a:t>i</a:t>
            </a:r>
            <a:r>
              <a:rPr lang="en-US" dirty="0"/>
              <a:t>]%2 == 0)</a:t>
            </a:r>
          </a:p>
          <a:p>
            <a:r>
              <a:rPr lang="en-US" dirty="0"/>
              <a:t>	 then</a:t>
            </a:r>
          </a:p>
          <a:p>
            <a:r>
              <a:rPr lang="en-US" dirty="0"/>
              <a:t>	   arr2[j] = arr1[</a:t>
            </a:r>
            <a:r>
              <a:rPr lang="en-US" dirty="0" err="1"/>
              <a:t>i</a:t>
            </a:r>
            <a:r>
              <a:rPr lang="en-US" dirty="0"/>
              <a:t>]; //store even numbers in arr2</a:t>
            </a:r>
          </a:p>
          <a:p>
            <a:r>
              <a:rPr lang="en-US" dirty="0"/>
              <a:t>	  else</a:t>
            </a:r>
          </a:p>
          <a:p>
            <a:r>
              <a:rPr lang="en-US" dirty="0"/>
              <a:t>	   arr3[k] = arr1[</a:t>
            </a:r>
            <a:r>
              <a:rPr lang="en-US" dirty="0" err="1"/>
              <a:t>i</a:t>
            </a:r>
            <a:r>
              <a:rPr lang="en-US" dirty="0"/>
              <a:t>]; //store odd numbers in arr3</a:t>
            </a:r>
          </a:p>
          <a:p>
            <a:r>
              <a:rPr lang="en-US" dirty="0"/>
              <a:t>     4. print arr2 elements for even numbers</a:t>
            </a:r>
          </a:p>
          <a:p>
            <a:r>
              <a:rPr lang="en-US" dirty="0"/>
              <a:t>     5. print arr3 elements for odd numbers</a:t>
            </a:r>
          </a:p>
          <a:p>
            <a:r>
              <a:rPr lang="en-US" dirty="0"/>
              <a:t>	     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224" y="0"/>
            <a:ext cx="6096000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arr1[10], arr2[10], arr3[10];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, j = 0, k = 0, n;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"Input the number of elements: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"Input " &lt;&lt; n &lt;&lt; " elements in the array:"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arr1[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if (arr1[</a:t>
            </a:r>
            <a:r>
              <a:rPr lang="en-US" dirty="0" err="1"/>
              <a:t>i</a:t>
            </a:r>
            <a:r>
              <a:rPr lang="en-US" dirty="0"/>
              <a:t>] % 2 == 0) {</a:t>
            </a:r>
          </a:p>
          <a:p>
            <a:r>
              <a:rPr lang="en-US" dirty="0"/>
              <a:t>            arr2[j] = arr1[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arr3[k] = arr1[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k++;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8812" y="0"/>
            <a:ext cx="59436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"\</a:t>
            </a:r>
            <a:r>
              <a:rPr lang="en-US" dirty="0" err="1"/>
              <a:t>nThe</a:t>
            </a:r>
            <a:r>
              <a:rPr lang="en-US" dirty="0"/>
              <a:t> Even elements are: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j;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arr2[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"\</a:t>
            </a:r>
            <a:r>
              <a:rPr lang="en-US" dirty="0" err="1"/>
              <a:t>nThe</a:t>
            </a:r>
            <a:r>
              <a:rPr lang="en-US" dirty="0"/>
              <a:t> Odd elements are: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k;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 arr3[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55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160"/>
            <a:ext cx="5486400" cy="542544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INPUT:</a:t>
            </a:r>
          </a:p>
          <a:p>
            <a:pPr marL="4445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Input the number of elements to be stored in the array :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3</a:t>
            </a:r>
          </a:p>
          <a:p>
            <a:pPr marL="44450" indent="0"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Input 3 elements in the array 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- 0 : 15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- 1 : 10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- 2 : 12</a:t>
            </a:r>
          </a:p>
          <a:p>
            <a:pPr marL="44450" indent="0"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1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Expected Output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elements stored in the first array are 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15 10 12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elements copied into the second array are 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15 10 12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27709"/>
            <a:ext cx="11176000" cy="1008062"/>
          </a:xfrm>
        </p:spPr>
        <p:txBody>
          <a:bodyPr/>
          <a:lstStyle/>
          <a:p>
            <a:pPr marL="44450" indent="0">
              <a:buNone/>
            </a:pPr>
            <a:r>
              <a:rPr lang="en-US" sz="2400" b="0" i="0" cap="none" dirty="0">
                <a:effectLst/>
                <a:latin typeface="Helvetica" panose="020B0604020202020204" pitchFamily="34" charset="0"/>
              </a:rPr>
              <a:t>Write a program in C++ to </a:t>
            </a:r>
            <a:r>
              <a:rPr lang="en-US" sz="2400" b="1" i="0" cap="none" dirty="0">
                <a:solidFill>
                  <a:srgbClr val="FFFF00"/>
                </a:solidFill>
                <a:effectLst/>
                <a:latin typeface="Helvetica" panose="020B0604020202020204" pitchFamily="34" charset="0"/>
              </a:rPr>
              <a:t>copy the elements of one array into another array.</a:t>
            </a:r>
            <a:r>
              <a:rPr lang="en-US" sz="2400" b="0" i="0" cap="none" dirty="0">
                <a:effectLst/>
                <a:latin typeface="Helvetica" panose="020B0604020202020204" pitchFamily="34" charset="0"/>
              </a:rPr>
              <a:t> </a:t>
            </a:r>
            <a:endParaRPr lang="en-US" sz="24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15000" y="1280160"/>
            <a:ext cx="6098344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array1: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1arra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sz="1800" cap="none" dirty="0"/>
              <a:t>Copy elements of first array into  array2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cap="none" dirty="0"/>
              <a:t>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     {</a:t>
            </a:r>
          </a:p>
          <a:p>
            <a:r>
              <a:rPr lang="en-US" sz="1800" cap="none" dirty="0"/>
              <a:t>        arr2[</a:t>
            </a:r>
            <a:r>
              <a:rPr lang="en-US" sz="1800" cap="none" dirty="0" err="1"/>
              <a:t>i</a:t>
            </a:r>
            <a:r>
              <a:rPr lang="en-US" sz="1800" cap="none" dirty="0"/>
              <a:t>] = arr1[</a:t>
            </a:r>
            <a:r>
              <a:rPr lang="en-US" sz="1800" cap="none" dirty="0" err="1"/>
              <a:t>i</a:t>
            </a:r>
            <a:r>
              <a:rPr lang="en-US" sz="1800" cap="none" dirty="0"/>
              <a:t>];</a:t>
            </a:r>
          </a:p>
          <a:p>
            <a:r>
              <a:rPr lang="en-US" dirty="0"/>
              <a:t>        }</a:t>
            </a:r>
            <a:endParaRPr lang="en-US" sz="1800" cap="none" dirty="0"/>
          </a:p>
          <a:p>
            <a:r>
              <a:rPr lang="en-US" sz="1800" cap="none" dirty="0"/>
              <a:t> </a:t>
            </a:r>
            <a:endParaRPr lang="en-IN" sz="1800" b="0" i="0" dirty="0">
              <a:solidFill>
                <a:srgbClr val="333333"/>
              </a:solidFill>
              <a:effectLst/>
              <a:latin typeface="inherit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5. </a:t>
            </a:r>
            <a:r>
              <a:rPr lang="en-US" sz="1800" cap="none" dirty="0"/>
              <a:t>Print the elements of first array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   6. </a:t>
            </a:r>
            <a:r>
              <a:rPr lang="en-US" sz="1800" cap="none" dirty="0"/>
              <a:t>Print the elements of second array </a:t>
            </a: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255224" cy="6494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//copy the elements of one array into another array. 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#include &lt;iostream&gt;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using namespace std;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int main() 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{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int a1[100], a2[100];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int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, n;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    cout &lt;&lt; "</a:t>
            </a:r>
            <a:r>
              <a:rPr 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Input the number of elements for array1: </a:t>
            </a:r>
            <a:r>
              <a:rPr lang="en-US" sz="1600" b="1" dirty="0">
                <a:latin typeface="Helvetica" panose="020B0604020202020204" pitchFamily="34" charset="0"/>
              </a:rPr>
              <a:t>";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</a:t>
            </a:r>
            <a:r>
              <a:rPr lang="en-US" sz="1600" b="1" dirty="0" err="1">
                <a:latin typeface="Helvetica" panose="020B0604020202020204" pitchFamily="34" charset="0"/>
              </a:rPr>
              <a:t>cin</a:t>
            </a:r>
            <a:r>
              <a:rPr lang="en-US" sz="1600" b="1" dirty="0">
                <a:latin typeface="Helvetica" panose="020B0604020202020204" pitchFamily="34" charset="0"/>
              </a:rPr>
              <a:t> &gt;&gt; n;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    cout &lt;&lt; "Input " &lt;&lt; n &lt;&lt; " </a:t>
            </a:r>
            <a:r>
              <a:rPr 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elements in the array1</a:t>
            </a:r>
            <a:r>
              <a:rPr lang="en-US" sz="1600" b="1" dirty="0">
                <a:solidFill>
                  <a:srgbClr val="002060"/>
                </a:solidFill>
                <a:latin typeface="Helvetica" panose="020B0604020202020204" pitchFamily="34" charset="0"/>
              </a:rPr>
              <a:t>”</a:t>
            </a:r>
            <a:r>
              <a:rPr lang="en-US" sz="1600" b="1" dirty="0">
                <a:latin typeface="Helvetica" panose="020B0604020202020204" pitchFamily="34" charset="0"/>
              </a:rPr>
              <a:t>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for (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= 0;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&lt; n;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++) 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{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  cout &lt;&lt; "element - " &lt;&lt;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&lt;&lt; " : ";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  </a:t>
            </a:r>
            <a:r>
              <a:rPr lang="en-US" sz="1600" b="1" dirty="0" err="1">
                <a:latin typeface="Helvetica" panose="020B0604020202020204" pitchFamily="34" charset="0"/>
              </a:rPr>
              <a:t>cin</a:t>
            </a:r>
            <a:r>
              <a:rPr lang="en-US" sz="1600" b="1" dirty="0">
                <a:latin typeface="Helvetica" panose="020B0604020202020204" pitchFamily="34" charset="0"/>
              </a:rPr>
              <a:t> &gt;&gt; a1[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];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}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// Copy elements of the first array into a2.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for (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= 0;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&lt; n;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++) {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  a2[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] = a1[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];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}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endParaRPr lang="en-US" sz="1600" b="1" dirty="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0"/>
            <a:ext cx="5943600" cy="37856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 // Prints the elements of the first array.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cout &lt;&lt; "\</a:t>
            </a:r>
            <a:r>
              <a:rPr lang="en-US" sz="1600" b="1" dirty="0" err="1">
                <a:solidFill>
                  <a:srgbClr val="7030A0"/>
                </a:solidFill>
                <a:latin typeface="Helvetica" panose="020B0604020202020204" pitchFamily="34" charset="0"/>
              </a:rPr>
              <a:t>nThe</a:t>
            </a:r>
            <a:r>
              <a:rPr 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 elements stored in the first array are</a:t>
            </a:r>
            <a:r>
              <a:rPr lang="en-US" sz="1600" b="1" dirty="0">
                <a:latin typeface="Helvetica" panose="020B0604020202020204" pitchFamily="34" charset="0"/>
              </a:rPr>
              <a:t>:" 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for (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= 0;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&lt; n;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++) {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  cout &lt;&lt; a1[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] &lt;&lt; " ";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}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    // Prints the elements copied into the second array.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cout &lt;&lt; "</a:t>
            </a:r>
            <a:r>
              <a:rPr 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\</a:t>
            </a:r>
            <a:r>
              <a:rPr lang="en-US" sz="1600" b="1" dirty="0" err="1">
                <a:solidFill>
                  <a:srgbClr val="7030A0"/>
                </a:solidFill>
                <a:latin typeface="Helvetica" panose="020B0604020202020204" pitchFamily="34" charset="0"/>
              </a:rPr>
              <a:t>nCopied</a:t>
            </a:r>
            <a:r>
              <a:rPr 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 elements into the second array are:" </a:t>
            </a:r>
            <a:r>
              <a:rPr lang="en-US" sz="1600" b="1" dirty="0">
                <a:latin typeface="Helvetica" panose="020B0604020202020204" pitchFamily="34" charset="0"/>
              </a:rPr>
              <a:t>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for (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= 0;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 &lt; n; 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++) {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    cout &lt;&lt; a2[</a:t>
            </a:r>
            <a:r>
              <a:rPr lang="en-US" sz="1600" b="1" dirty="0" err="1">
                <a:latin typeface="Helvetica" panose="020B0604020202020204" pitchFamily="34" charset="0"/>
              </a:rPr>
              <a:t>i</a:t>
            </a:r>
            <a:r>
              <a:rPr lang="en-US" sz="1600" b="1" dirty="0">
                <a:latin typeface="Helvetica" panose="020B0604020202020204" pitchFamily="34" charset="0"/>
              </a:rPr>
              <a:t>] &lt;&lt; " ";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}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    cout &lt;&lt; </a:t>
            </a:r>
            <a:r>
              <a:rPr lang="en-US" sz="1600" b="1" dirty="0" err="1">
                <a:latin typeface="Helvetica" panose="020B0604020202020204" pitchFamily="34" charset="0"/>
              </a:rPr>
              <a:t>endl</a:t>
            </a:r>
            <a:r>
              <a:rPr lang="en-US" sz="1600" b="1" dirty="0">
                <a:latin typeface="Helvetica" panose="020B0604020202020204" pitchFamily="34" charset="0"/>
              </a:rPr>
              <a:t>;</a:t>
            </a:r>
          </a:p>
          <a:p>
            <a:endParaRPr lang="en-US" sz="1600" b="1" dirty="0">
              <a:latin typeface="Helvetica" panose="020B0604020202020204" pitchFamily="34" charset="0"/>
            </a:endParaRPr>
          </a:p>
          <a:p>
            <a:r>
              <a:rPr lang="en-US" sz="1600" b="1" dirty="0">
                <a:latin typeface="Helvetica" panose="020B0604020202020204" pitchFamily="34" charset="0"/>
              </a:rPr>
              <a:t>    return 0;</a:t>
            </a:r>
          </a:p>
          <a:p>
            <a:r>
              <a:rPr lang="en-US" sz="1600" b="1" dirty="0">
                <a:latin typeface="Helvetica" panose="020B0604020202020204" pitchFamily="34" charset="0"/>
              </a:rPr>
              <a:t>}</a:t>
            </a:r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198946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CB4DA-5336-3751-9542-DC7737923A6C}"/>
              </a:ext>
            </a:extLst>
          </p:cNvPr>
          <p:cNvSpPr txBox="1"/>
          <p:nvPr/>
        </p:nvSpPr>
        <p:spPr>
          <a:xfrm>
            <a:off x="304800" y="152400"/>
            <a:ext cx="1165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C++ program to find the most frequent element in an array of integers.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0AAFB-DFA5-91FE-E75C-7588FD0CB9C8}"/>
              </a:ext>
            </a:extLst>
          </p:cNvPr>
          <p:cNvSpPr txBox="1"/>
          <p:nvPr/>
        </p:nvSpPr>
        <p:spPr>
          <a:xfrm>
            <a:off x="287867" y="609600"/>
            <a:ext cx="6096000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void </a:t>
            </a:r>
            <a:r>
              <a:rPr lang="en-US" dirty="0" err="1"/>
              <a:t>most_occurred_number</a:t>
            </a:r>
            <a:r>
              <a:rPr lang="en-US" dirty="0"/>
              <a:t>(int </a:t>
            </a:r>
            <a:r>
              <a:rPr lang="en-US" dirty="0" err="1"/>
              <a:t>nums</a:t>
            </a:r>
            <a:r>
              <a:rPr lang="en-US" dirty="0"/>
              <a:t>[], int size)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max_count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nMost</a:t>
            </a:r>
            <a:r>
              <a:rPr lang="en-US" dirty="0"/>
              <a:t> occurred number: ";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int count=1;</a:t>
            </a:r>
          </a:p>
          <a:p>
            <a:r>
              <a:rPr lang="en-US" dirty="0"/>
              <a:t>   for (int j=i+1;j&lt;</a:t>
            </a:r>
            <a:r>
              <a:rPr lang="en-US" dirty="0" err="1"/>
              <a:t>size;j</a:t>
            </a:r>
            <a:r>
              <a:rPr lang="en-US" dirty="0"/>
              <a:t>++)</a:t>
            </a:r>
          </a:p>
          <a:p>
            <a:r>
              <a:rPr lang="en-US" dirty="0"/>
              <a:t>       if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nums</a:t>
            </a:r>
            <a:r>
              <a:rPr lang="en-US" dirty="0"/>
              <a:t>[j])</a:t>
            </a:r>
          </a:p>
          <a:p>
            <a:r>
              <a:rPr lang="en-US" dirty="0"/>
              <a:t>           count++;</a:t>
            </a:r>
          </a:p>
          <a:p>
            <a:r>
              <a:rPr lang="en-US" dirty="0"/>
              <a:t>   if (count&gt;</a:t>
            </a:r>
            <a:r>
              <a:rPr lang="en-US" dirty="0" err="1"/>
              <a:t>max_count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max_count</a:t>
            </a:r>
            <a:r>
              <a:rPr lang="en-US" dirty="0"/>
              <a:t> = count;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int count=1;</a:t>
            </a:r>
          </a:p>
          <a:p>
            <a:r>
              <a:rPr lang="en-US" dirty="0"/>
              <a:t>   for (int j=i+1;j&lt;</a:t>
            </a:r>
            <a:r>
              <a:rPr lang="en-US" dirty="0" err="1"/>
              <a:t>size;j</a:t>
            </a:r>
            <a:r>
              <a:rPr lang="en-US" dirty="0"/>
              <a:t>++)</a:t>
            </a:r>
          </a:p>
          <a:p>
            <a:r>
              <a:rPr lang="en-US" dirty="0"/>
              <a:t>       if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nums</a:t>
            </a:r>
            <a:r>
              <a:rPr lang="en-US" dirty="0"/>
              <a:t>[j])</a:t>
            </a:r>
          </a:p>
          <a:p>
            <a:r>
              <a:rPr lang="en-US" dirty="0"/>
              <a:t>           count++;</a:t>
            </a:r>
          </a:p>
          <a:p>
            <a:r>
              <a:rPr lang="en-US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BA285-B553-E004-9705-9AE27972A409}"/>
              </a:ext>
            </a:extLst>
          </p:cNvPr>
          <p:cNvSpPr txBox="1"/>
          <p:nvPr/>
        </p:nvSpPr>
        <p:spPr>
          <a:xfrm>
            <a:off x="6118578" y="609600"/>
            <a:ext cx="609600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(count==</a:t>
            </a:r>
            <a:r>
              <a:rPr lang="en-US" dirty="0" err="1"/>
              <a:t>max_count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nums</a:t>
            </a:r>
            <a:r>
              <a:rPr lang="en-US" dirty="0"/>
              <a:t>[] = {4, 5, 9, 12, 9, 22, 45, 7};</a:t>
            </a:r>
          </a:p>
          <a:p>
            <a:r>
              <a:rPr lang="en-US" dirty="0"/>
              <a:t>    int n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[0]);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"Original array: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&lt;&lt;" ";</a:t>
            </a:r>
          </a:p>
          <a:p>
            <a:r>
              <a:rPr lang="en-US" dirty="0"/>
              <a:t>    </a:t>
            </a:r>
            <a:r>
              <a:rPr lang="en-US" dirty="0" err="1"/>
              <a:t>most_occurred_number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n);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0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178" y="1371600"/>
            <a:ext cx="5692422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4450" indent="0" algn="just">
              <a:buNone/>
            </a:pPr>
            <a:r>
              <a:rPr lang="en-US" b="1" spc="0" dirty="0">
                <a:solidFill>
                  <a:srgbClr val="FF0000"/>
                </a:solidFill>
                <a:latin typeface="inter-regular"/>
              </a:rPr>
              <a:t>DECLERATION OF AN ARRAY:</a:t>
            </a:r>
          </a:p>
          <a:p>
            <a:pPr algn="just"/>
            <a:r>
              <a:rPr lang="en-US" spc="0" dirty="0">
                <a:solidFill>
                  <a:srgbClr val="333333"/>
                </a:solidFill>
                <a:latin typeface="inter-regular"/>
              </a:rPr>
              <a:t>We can declare an array in the c language in the following way.</a:t>
            </a:r>
          </a:p>
          <a:p>
            <a:pPr algn="just"/>
            <a:endParaRPr lang="en-US" spc="0" dirty="0">
              <a:solidFill>
                <a:srgbClr val="333333"/>
              </a:solidFill>
              <a:latin typeface="inter-regular"/>
            </a:endParaRPr>
          </a:p>
          <a:p>
            <a:pPr marL="365125" lvl="1" indent="0" algn="just">
              <a:buNone/>
            </a:pPr>
            <a:r>
              <a:rPr lang="en-US" sz="2000" b="1" spc="0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  data_type array_name[</a:t>
            </a:r>
            <a:r>
              <a:rPr lang="en-US" sz="2000" b="1" spc="0" dirty="0" err="1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array_size</a:t>
            </a:r>
            <a:r>
              <a:rPr lang="en-US" sz="2000" b="1" spc="0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];</a:t>
            </a:r>
            <a:r>
              <a:rPr lang="en-US" sz="2000" b="1" spc="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sz="2000" b="1" spc="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 </a:t>
            </a:r>
          </a:p>
          <a:p>
            <a:pPr algn="just"/>
            <a:endParaRPr lang="en-US" spc="0" dirty="0">
              <a:solidFill>
                <a:srgbClr val="333333"/>
              </a:solidFill>
              <a:latin typeface="inter-regular"/>
            </a:endParaRPr>
          </a:p>
          <a:p>
            <a:pPr marL="365125" lvl="1" indent="0" algn="just">
              <a:buNone/>
            </a:pPr>
            <a:r>
              <a:rPr lang="en-US" sz="2000" b="1" spc="0" dirty="0">
                <a:solidFill>
                  <a:srgbClr val="2E8B57"/>
                </a:solidFill>
                <a:highlight>
                  <a:srgbClr val="FFFF00"/>
                </a:highlight>
                <a:latin typeface="inter-regular"/>
              </a:rPr>
              <a:t> ex  int</a:t>
            </a:r>
            <a:r>
              <a:rPr lang="en-US" sz="2000" spc="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</a:rPr>
              <a:t> marks[5];  </a:t>
            </a:r>
          </a:p>
          <a:p>
            <a:pPr lvl="1" algn="just"/>
            <a:endParaRPr lang="en-US" sz="2000" spc="0" dirty="0">
              <a:solidFill>
                <a:srgbClr val="000000"/>
              </a:solidFill>
              <a:highlight>
                <a:srgbClr val="FFFF00"/>
              </a:highlight>
              <a:latin typeface="inter-regular"/>
            </a:endParaRPr>
          </a:p>
          <a:p>
            <a:pPr algn="just"/>
            <a:r>
              <a:rPr lang="en-US" spc="0" dirty="0">
                <a:solidFill>
                  <a:srgbClr val="333333"/>
                </a:solidFill>
                <a:latin typeface="inter-regular"/>
              </a:rPr>
              <a:t>Here, int is the </a:t>
            </a:r>
            <a:r>
              <a:rPr lang="en-US" i="1" spc="0" dirty="0">
                <a:solidFill>
                  <a:srgbClr val="333333"/>
                </a:solidFill>
                <a:latin typeface="inter-regular"/>
              </a:rPr>
              <a:t>data_type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, marks are the </a:t>
            </a:r>
            <a:r>
              <a:rPr lang="en-US" i="1" spc="0" dirty="0">
                <a:solidFill>
                  <a:srgbClr val="333333"/>
                </a:solidFill>
                <a:latin typeface="inter-regular"/>
              </a:rPr>
              <a:t>array_name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, and 5 is the </a:t>
            </a:r>
            <a:r>
              <a:rPr lang="en-US" i="1" spc="0" dirty="0" err="1">
                <a:solidFill>
                  <a:srgbClr val="333333"/>
                </a:solidFill>
                <a:latin typeface="inter-regular"/>
              </a:rPr>
              <a:t>array_size</a:t>
            </a:r>
            <a:r>
              <a:rPr lang="en-US" spc="0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endParaRPr lang="en-US" sz="1800" spc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Declaration and INITIALIZATION of C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DFA31-BB6C-FFB4-8436-6B8D73A7EAE7}"/>
              </a:ext>
            </a:extLst>
          </p:cNvPr>
          <p:cNvSpPr/>
          <p:nvPr/>
        </p:nvSpPr>
        <p:spPr>
          <a:xfrm>
            <a:off x="6096000" y="1368778"/>
            <a:ext cx="5867400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inter-regular"/>
                <a:ea typeface="MS PGothic" panose="020B0600070205080204" pitchFamily="34" charset="-128"/>
              </a:rPr>
              <a:t>INITIALIZE AN ARRAY DURING DECLARATION. 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inter-regular"/>
              <a:ea typeface="MS PGothic" panose="020B0600070205080204" pitchFamily="34" charset="-128"/>
            </a:endParaRP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For example,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inter-regular"/>
                <a:ea typeface="MS PGothic" panose="020B0600070205080204" pitchFamily="34" charset="-128"/>
              </a:rPr>
              <a:t>int mark[] = {19, 10, 8, 17, 9};</a:t>
            </a:r>
          </a:p>
          <a:p>
            <a:pPr algn="just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  <a:ea typeface="MS PGothic" panose="020B0600070205080204" pitchFamily="34" charset="-128"/>
              </a:rPr>
              <a:t>Here, we haven't specified the size. However, the compiler knows its size is 5 as we are initializing it with 5 elements.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0296D-3341-A46D-09FD-259D6F80BA71}"/>
              </a:ext>
            </a:extLst>
          </p:cNvPr>
          <p:cNvSpPr txBox="1"/>
          <p:nvPr/>
        </p:nvSpPr>
        <p:spPr>
          <a:xfrm>
            <a:off x="6096000" y="4310570"/>
            <a:ext cx="5867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450" indent="0" algn="just">
              <a:buFont typeface="Wingdings 2" panose="05020102010507070707" pitchFamily="18" charset="2"/>
              <a:buNone/>
            </a:pPr>
            <a:r>
              <a:rPr lang="en-US" b="1" spc="0" dirty="0">
                <a:solidFill>
                  <a:srgbClr val="FF0000"/>
                </a:solidFill>
                <a:latin typeface="inter-regular"/>
              </a:rPr>
              <a:t>INITIALIZE USING INDEX. </a:t>
            </a:r>
            <a:endParaRPr lang="en-US" b="1" dirty="0"/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/>
              <a:t>marks[0]=19;//initialization of array  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/>
              <a:t>marks[1]=10;  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/>
              <a:t>marks[2]=8;  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/>
              <a:t>marks[3]=17;  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/>
              <a:t>marks[4]=9</a:t>
            </a:r>
          </a:p>
        </p:txBody>
      </p:sp>
    </p:spTree>
    <p:extLst>
      <p:ext uri="{BB962C8B-B14F-4D97-AF65-F5344CB8AC3E}">
        <p14:creationId xmlns:p14="http://schemas.microsoft.com/office/powerpoint/2010/main" val="54804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909A18-858B-F91C-1405-59DE231B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5410200" cy="44069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4445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INPUT:</a:t>
            </a:r>
          </a:p>
          <a:p>
            <a:pPr marL="4445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Enter the n:3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Input 3 elements in the array 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- 0 : 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- 1 :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element - 2 : 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445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number of duplicate elements :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015FBE-BE64-F122-71E0-07EF8AD2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i="0" cap="none" dirty="0">
                <a:effectLst/>
                <a:latin typeface="Helvetica" panose="020B0604020202020204" pitchFamily="34" charset="0"/>
              </a:rPr>
              <a:t>Write a program in C to </a:t>
            </a:r>
            <a:r>
              <a:rPr lang="en-US" sz="2400" b="1" i="0" cap="none" dirty="0">
                <a:solidFill>
                  <a:srgbClr val="FFFF00"/>
                </a:solidFill>
                <a:effectLst/>
                <a:latin typeface="Helvetica" panose="020B0604020202020204" pitchFamily="34" charset="0"/>
              </a:rPr>
              <a:t>count a total number of duplicate elements in an array. </a:t>
            </a:r>
            <a:endParaRPr lang="en-IN" sz="2400" b="1" cap="none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638800" y="1216309"/>
            <a:ext cx="6326944" cy="6186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LOGIC</a:t>
            </a: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rgbClr val="0070C0"/>
                </a:solidFill>
              </a:rPr>
              <a:t>Enter size of the array: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</a:t>
            </a:r>
            <a:r>
              <a:rPr lang="en-US" sz="1800" dirty="0" err="1">
                <a:solidFill>
                  <a:srgbClr val="FF0000"/>
                </a:solidFill>
              </a:rPr>
              <a:t>arraY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3. </a:t>
            </a:r>
            <a:r>
              <a:rPr lang="en-US" sz="1800" cap="none" dirty="0"/>
              <a:t>Copy elements  into  array2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    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cap="none" dirty="0"/>
              <a:t> for(</a:t>
            </a:r>
            <a:r>
              <a:rPr lang="en-US" sz="1800" cap="none" dirty="0" err="1"/>
              <a:t>i</a:t>
            </a:r>
            <a:r>
              <a:rPr lang="en-US" sz="1800" cap="none" dirty="0"/>
              <a:t>=0; </a:t>
            </a:r>
            <a:r>
              <a:rPr lang="en-US" sz="1800" cap="none" dirty="0" err="1"/>
              <a:t>i</a:t>
            </a:r>
            <a:r>
              <a:rPr lang="en-US" sz="1800" cap="none" dirty="0"/>
              <a:t>&lt;n; </a:t>
            </a:r>
            <a:r>
              <a:rPr lang="en-US" sz="1800" cap="none" dirty="0" err="1"/>
              <a:t>i</a:t>
            </a:r>
            <a:r>
              <a:rPr lang="en-US" sz="1800" cap="none" dirty="0"/>
              <a:t>++)</a:t>
            </a:r>
          </a:p>
          <a:p>
            <a:r>
              <a:rPr lang="en-US" sz="1800" cap="none" dirty="0"/>
              <a:t>         {</a:t>
            </a:r>
          </a:p>
          <a:p>
            <a:r>
              <a:rPr lang="en-US" sz="1800" cap="none" dirty="0"/>
              <a:t>        arr2[</a:t>
            </a:r>
            <a:r>
              <a:rPr lang="en-US" sz="1800" cap="none" dirty="0" err="1"/>
              <a:t>i</a:t>
            </a:r>
            <a:r>
              <a:rPr lang="en-US" sz="1800" cap="none" dirty="0"/>
              <a:t>] = arr1[</a:t>
            </a:r>
            <a:r>
              <a:rPr lang="en-US" sz="1800" cap="none" dirty="0" err="1"/>
              <a:t>i</a:t>
            </a:r>
            <a:r>
              <a:rPr lang="en-US" sz="1800" cap="none" dirty="0"/>
              <a:t>];</a:t>
            </a:r>
          </a:p>
          <a:p>
            <a:r>
              <a:rPr lang="en-US" dirty="0"/>
              <a:t>        }</a:t>
            </a:r>
            <a:endParaRPr lang="en-US" sz="1800" cap="none" dirty="0"/>
          </a:p>
          <a:p>
            <a:r>
              <a:rPr lang="en-US" sz="1800" cap="none" dirty="0"/>
              <a:t> 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  5.</a:t>
            </a:r>
            <a:r>
              <a:rPr lang="en-US" dirty="0">
                <a:solidFill>
                  <a:srgbClr val="0070C0"/>
                </a:solidFill>
              </a:rPr>
              <a:t> mark the elements are duplicate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for(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=0;i&lt;n; 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++)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         {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for(j=0;j&lt;</a:t>
            </a:r>
            <a:r>
              <a:rPr lang="en-US" dirty="0" err="1">
                <a:solidFill>
                  <a:srgbClr val="292934"/>
                </a:solidFill>
              </a:rPr>
              <a:t>n;j</a:t>
            </a:r>
            <a:r>
              <a:rPr lang="en-US" dirty="0">
                <a:solidFill>
                  <a:srgbClr val="292934"/>
                </a:solidFill>
              </a:rPr>
              <a:t>++)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              {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   </a:t>
            </a:r>
            <a:r>
              <a:rPr lang="en-US" dirty="0">
                <a:solidFill>
                  <a:srgbClr val="0070C0"/>
                </a:solidFill>
              </a:rPr>
              <a:t>if(a1[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]==a2[j])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       {  a3[j]=mm;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	mm++;  }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      }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	mm=1;</a:t>
            </a:r>
          </a:p>
          <a:p>
            <a:pPr lvl="0">
              <a:defRPr/>
            </a:pPr>
            <a:r>
              <a:rPr lang="en-US" dirty="0">
                <a:solidFill>
                  <a:srgbClr val="292934"/>
                </a:solidFill>
              </a:rPr>
              <a:t>        }</a:t>
            </a:r>
            <a:endParaRPr lang="en-IN" dirty="0">
              <a:solidFill>
                <a:srgbClr val="333333"/>
              </a:solidFill>
              <a:latin typeface="inherit"/>
            </a:endParaRPr>
          </a:p>
          <a:p>
            <a:r>
              <a:rPr lang="en-IN" sz="1800" cap="none" dirty="0">
                <a:solidFill>
                  <a:srgbClr val="333333"/>
                </a:solidFill>
                <a:latin typeface="inherit"/>
              </a:rPr>
              <a:t>      6. </a:t>
            </a:r>
            <a:r>
              <a:rPr lang="en-US" sz="1800" cap="none" dirty="0"/>
              <a:t>Print the elements of first array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   7. </a:t>
            </a:r>
            <a:r>
              <a:rPr lang="en-US" sz="1800" cap="none" dirty="0"/>
              <a:t>Print the elements of second array </a:t>
            </a:r>
            <a:endParaRPr lang="en-IN" sz="1800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5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0"/>
            <a:ext cx="6179024" cy="7017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#include &lt;iostream&gt;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using namespace std;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int main()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int a1[100], a2[100], a3[100];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int n, mm = 1, count = 0;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, j;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cout &lt;&lt; "Input the number of elements in the array: ";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&gt;&gt; n;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cout &lt;&lt; "Input " &lt;&lt; n &lt;&lt; " elements in the array:"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for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 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cout &lt;&lt; "element - "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&lt;&lt; " : ";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&gt;&gt; a1[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 Copy elements to another array and fill the third array with zeros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for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 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a2[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 = a1[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a3[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 = 0;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0"/>
            <a:ext cx="5943600" cy="6740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// Mark the elements as duplicate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for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 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for (j = 0; j &lt; 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if (a1[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 == a2[j])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    a3[j] = mm;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    mm++;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}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}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mm = 1;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// Count and print the number of duplicate elements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for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&lt; n;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++)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if (a3[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] == 2) {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    count++;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  }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cout &lt;&lt; "Number of duplicate elements are " &lt;&lt; count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cout &lt;&lt; "\n\n";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return 0;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4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8045-4327-3E9F-9681-C018A30C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757"/>
            <a:ext cx="12115800" cy="894644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Helvetica" panose="020B0604020202020204" pitchFamily="34" charset="0"/>
              </a:rPr>
              <a:t>Write a C++ program to separate even and odd numbers in an array of integers. Put all even numbers first, and then odd numbers.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FEE3E-F72E-F141-9DBC-F9C7FEEAB165}"/>
              </a:ext>
            </a:extLst>
          </p:cNvPr>
          <p:cNvSpPr txBox="1"/>
          <p:nvPr/>
        </p:nvSpPr>
        <p:spPr>
          <a:xfrm>
            <a:off x="152400" y="914401"/>
            <a:ext cx="647700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void swap(int *x, int *y)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temp = *x;     *x = *y;     *y = temp;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void </a:t>
            </a:r>
            <a:r>
              <a:rPr lang="en-US" dirty="0" err="1"/>
              <a:t>segregateEvenOdd</a:t>
            </a:r>
            <a:r>
              <a:rPr lang="en-US" dirty="0"/>
              <a:t>(int </a:t>
            </a:r>
            <a:r>
              <a:rPr lang="en-US" dirty="0" err="1"/>
              <a:t>nums</a:t>
            </a:r>
            <a:r>
              <a:rPr lang="en-US" dirty="0"/>
              <a:t>[], int size)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left_num</a:t>
            </a:r>
            <a:r>
              <a:rPr lang="en-US" dirty="0"/>
              <a:t> = 0, </a:t>
            </a:r>
            <a:r>
              <a:rPr lang="en-US" dirty="0" err="1"/>
              <a:t>right_num</a:t>
            </a:r>
            <a:r>
              <a:rPr lang="en-US" dirty="0"/>
              <a:t> = size-1;</a:t>
            </a:r>
          </a:p>
          <a:p>
            <a:r>
              <a:rPr lang="en-US" dirty="0"/>
              <a:t>    while (</a:t>
            </a:r>
            <a:r>
              <a:rPr lang="en-US" dirty="0" err="1"/>
              <a:t>left_num</a:t>
            </a:r>
            <a:r>
              <a:rPr lang="en-US" dirty="0"/>
              <a:t> &lt; </a:t>
            </a:r>
            <a:r>
              <a:rPr lang="en-US" dirty="0" err="1"/>
              <a:t>right_num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while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left_num</a:t>
            </a:r>
            <a:r>
              <a:rPr lang="en-US" dirty="0"/>
              <a:t>]%2 == 0 &amp;&amp; </a:t>
            </a:r>
            <a:r>
              <a:rPr lang="en-US" dirty="0" err="1"/>
              <a:t>left_num</a:t>
            </a:r>
            <a:r>
              <a:rPr lang="en-US" dirty="0"/>
              <a:t> &lt; </a:t>
            </a:r>
            <a:r>
              <a:rPr lang="en-US" dirty="0" err="1"/>
              <a:t>right_num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left_num</a:t>
            </a:r>
            <a:r>
              <a:rPr lang="en-US" dirty="0"/>
              <a:t>++; </a:t>
            </a:r>
          </a:p>
          <a:p>
            <a:r>
              <a:rPr lang="en-US" dirty="0"/>
              <a:t>        while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right_num</a:t>
            </a:r>
            <a:r>
              <a:rPr lang="en-US" dirty="0"/>
              <a:t>]%2 == 1 &amp;&amp; </a:t>
            </a:r>
            <a:r>
              <a:rPr lang="en-US" dirty="0" err="1"/>
              <a:t>left_num</a:t>
            </a:r>
            <a:r>
              <a:rPr lang="en-US" dirty="0"/>
              <a:t> &lt; </a:t>
            </a:r>
            <a:r>
              <a:rPr lang="en-US" dirty="0" err="1"/>
              <a:t>right_num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right_num</a:t>
            </a:r>
            <a:r>
              <a:rPr lang="en-US" dirty="0"/>
              <a:t>--; </a:t>
            </a:r>
          </a:p>
          <a:p>
            <a:r>
              <a:rPr lang="en-US" dirty="0"/>
              <a:t>        if (</a:t>
            </a:r>
            <a:r>
              <a:rPr lang="en-US" dirty="0" err="1"/>
              <a:t>left_num</a:t>
            </a:r>
            <a:r>
              <a:rPr lang="en-US" dirty="0"/>
              <a:t> &lt; </a:t>
            </a:r>
            <a:r>
              <a:rPr lang="en-US" dirty="0" err="1"/>
              <a:t>right_num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swap(&amp;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left_num</a:t>
            </a:r>
            <a:r>
              <a:rPr lang="en-US" dirty="0"/>
              <a:t>], &amp;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right_num</a:t>
            </a:r>
            <a:r>
              <a:rPr lang="en-US" dirty="0"/>
              <a:t>]);</a:t>
            </a:r>
          </a:p>
          <a:p>
            <a:r>
              <a:rPr lang="en-US" dirty="0"/>
              <a:t>            </a:t>
            </a:r>
            <a:r>
              <a:rPr lang="en-US" dirty="0" err="1"/>
              <a:t>left_num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right_num</a:t>
            </a:r>
            <a:r>
              <a:rPr lang="en-US" dirty="0"/>
              <a:t>--; 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11746-34BE-BD4D-2BAD-1ED48F53D935}"/>
              </a:ext>
            </a:extLst>
          </p:cNvPr>
          <p:cNvSpPr txBox="1"/>
          <p:nvPr/>
        </p:nvSpPr>
        <p:spPr>
          <a:xfrm>
            <a:off x="6858000" y="914401"/>
            <a:ext cx="5366456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nums</a:t>
            </a:r>
            <a:r>
              <a:rPr lang="en-US" dirty="0"/>
              <a:t>[] = {0, 1, 3, 4, 5, 6, 7, 8, 10};</a:t>
            </a:r>
          </a:p>
          <a:p>
            <a:r>
              <a:rPr lang="en-US" dirty="0"/>
              <a:t>    int n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[0]);</a:t>
            </a:r>
          </a:p>
          <a:p>
            <a:r>
              <a:rPr lang="en-US" dirty="0"/>
              <a:t>   	</a:t>
            </a:r>
            <a:r>
              <a:rPr lang="en-US" dirty="0" err="1"/>
              <a:t>cout</a:t>
            </a:r>
            <a:r>
              <a:rPr lang="en-US" dirty="0"/>
              <a:t> &lt;&lt; "Original array: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&lt;&lt;" ";</a:t>
            </a:r>
          </a:p>
          <a:p>
            <a:r>
              <a:rPr lang="en-US" dirty="0"/>
              <a:t>    </a:t>
            </a:r>
            <a:r>
              <a:rPr lang="en-US" dirty="0" err="1"/>
              <a:t>segregateEvenOdd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nArray</a:t>
            </a:r>
            <a:r>
              <a:rPr lang="en-US" dirty="0"/>
              <a:t> after divided: ");</a:t>
            </a:r>
          </a:p>
          <a:p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&lt;&lt;" ";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94347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CC4D6-6E67-189C-237B-2DFE2AEF4508}"/>
              </a:ext>
            </a:extLst>
          </p:cNvPr>
          <p:cNvSpPr txBox="1"/>
          <p:nvPr/>
        </p:nvSpPr>
        <p:spPr>
          <a:xfrm>
            <a:off x="381000" y="228600"/>
            <a:ext cx="1158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  <a:p>
            <a:endParaRPr lang="en-US" dirty="0"/>
          </a:p>
          <a:p>
            <a:r>
              <a:rPr lang="en-US" dirty="0"/>
              <a:t>Suppose you are working on a program to process a list of students' test scores. Each student's score is represented as an integer, and you want to separate the scores into two categories: "Pass" and "Fail." In this scenario, a "Pass" is defined as a score of 50 or higher, and a "Fail" is a score below 50.</a:t>
            </a:r>
          </a:p>
          <a:p>
            <a:endParaRPr lang="en-US" dirty="0"/>
          </a:p>
          <a:p>
            <a:r>
              <a:rPr lang="en-US" dirty="0"/>
              <a:t>Question:</a:t>
            </a:r>
          </a:p>
          <a:p>
            <a:endParaRPr lang="en-US" dirty="0"/>
          </a:p>
          <a:p>
            <a:r>
              <a:rPr lang="en-US" dirty="0"/>
              <a:t>Write a C++ program to take an array of students' test scores as input and separate the scores into two categories: "Pass" and "Fail." Ensure that all "Pass" scores come first in the array, followed by "Fail" scores. Implement the program using a function called </a:t>
            </a:r>
            <a:r>
              <a:rPr lang="en-US" dirty="0" err="1"/>
              <a:t>separatePassFail</a:t>
            </a:r>
            <a:r>
              <a:rPr lang="en-US" dirty="0"/>
              <a:t> that accepts the array and its size as parameters.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D597-3C6E-2EEC-AECE-7D2C1A194D4A}"/>
              </a:ext>
            </a:extLst>
          </p:cNvPr>
          <p:cNvSpPr txBox="1"/>
          <p:nvPr/>
        </p:nvSpPr>
        <p:spPr>
          <a:xfrm>
            <a:off x="685800" y="3810000"/>
            <a:ext cx="620324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Enter the number of students: 5</a:t>
            </a:r>
          </a:p>
          <a:p>
            <a:r>
              <a:rPr lang="en-US" dirty="0"/>
              <a:t>Enter the test scores for each student: 65 45 78 32 56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Separated Scores (Pass first, Fail later): 65 78 56 45 32</a:t>
            </a:r>
          </a:p>
        </p:txBody>
      </p:sp>
    </p:spTree>
    <p:extLst>
      <p:ext uri="{BB962C8B-B14F-4D97-AF65-F5344CB8AC3E}">
        <p14:creationId xmlns:p14="http://schemas.microsoft.com/office/powerpoint/2010/main" val="4171153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D7087D-B605-7F7D-4020-261FE6F651E3}"/>
              </a:ext>
            </a:extLst>
          </p:cNvPr>
          <p:cNvSpPr txBox="1"/>
          <p:nvPr/>
        </p:nvSpPr>
        <p:spPr>
          <a:xfrm>
            <a:off x="0" y="76200"/>
            <a:ext cx="6096000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void </a:t>
            </a:r>
            <a:r>
              <a:rPr lang="en-US" dirty="0" err="1"/>
              <a:t>separatePassFail</a:t>
            </a:r>
            <a:r>
              <a:rPr lang="en-US" dirty="0"/>
              <a:t>(int scores[], int size) {</a:t>
            </a:r>
          </a:p>
          <a:p>
            <a:r>
              <a:rPr lang="en-US" dirty="0"/>
              <a:t>    int </a:t>
            </a:r>
            <a:r>
              <a:rPr lang="en-US" dirty="0" err="1"/>
              <a:t>passIndex</a:t>
            </a:r>
            <a:r>
              <a:rPr lang="en-US" dirty="0"/>
              <a:t> = 0;</a:t>
            </a:r>
          </a:p>
          <a:p>
            <a:r>
              <a:rPr lang="en-US" dirty="0"/>
              <a:t>    int </a:t>
            </a:r>
            <a:r>
              <a:rPr lang="en-US" dirty="0" err="1"/>
              <a:t>failIndex</a:t>
            </a:r>
            <a:r>
              <a:rPr lang="en-US" dirty="0"/>
              <a:t> = size - 1;</a:t>
            </a:r>
          </a:p>
          <a:p>
            <a:r>
              <a:rPr lang="en-US" dirty="0"/>
              <a:t>    while (</a:t>
            </a:r>
            <a:r>
              <a:rPr lang="en-US" dirty="0" err="1"/>
              <a:t>passIndex</a:t>
            </a:r>
            <a:r>
              <a:rPr lang="en-US" dirty="0"/>
              <a:t> &lt; </a:t>
            </a:r>
            <a:r>
              <a:rPr lang="en-US" dirty="0" err="1"/>
              <a:t>failIndex</a:t>
            </a:r>
            <a:r>
              <a:rPr lang="en-US" dirty="0"/>
              <a:t>) {</a:t>
            </a:r>
          </a:p>
          <a:p>
            <a:r>
              <a:rPr lang="en-US" dirty="0"/>
              <a:t>        // Find the next "Fail" score from the end of the array</a:t>
            </a:r>
          </a:p>
          <a:p>
            <a:r>
              <a:rPr lang="en-US" dirty="0"/>
              <a:t>        while (scores[</a:t>
            </a:r>
            <a:r>
              <a:rPr lang="en-US" dirty="0" err="1"/>
              <a:t>failIndex</a:t>
            </a:r>
            <a:r>
              <a:rPr lang="en-US" dirty="0"/>
              <a:t>] &gt;= 50 &amp;&amp; </a:t>
            </a:r>
            <a:r>
              <a:rPr lang="en-US" dirty="0" err="1"/>
              <a:t>passIndex</a:t>
            </a:r>
            <a:r>
              <a:rPr lang="en-US" dirty="0"/>
              <a:t> &lt; </a:t>
            </a:r>
            <a:r>
              <a:rPr lang="en-US" dirty="0" err="1"/>
              <a:t>failIndex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failIndex</a:t>
            </a:r>
            <a:r>
              <a:rPr lang="en-US" dirty="0"/>
              <a:t>--;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// Find the next "Pass" score from the beginning of the array</a:t>
            </a:r>
          </a:p>
          <a:p>
            <a:r>
              <a:rPr lang="en-US" dirty="0"/>
              <a:t>        while (scores[</a:t>
            </a:r>
            <a:r>
              <a:rPr lang="en-US" dirty="0" err="1"/>
              <a:t>passIndex</a:t>
            </a:r>
            <a:r>
              <a:rPr lang="en-US" dirty="0"/>
              <a:t>] &lt; 50 &amp;&amp; </a:t>
            </a:r>
            <a:r>
              <a:rPr lang="en-US" dirty="0" err="1"/>
              <a:t>passIndex</a:t>
            </a:r>
            <a:r>
              <a:rPr lang="en-US" dirty="0"/>
              <a:t> &lt; </a:t>
            </a:r>
            <a:r>
              <a:rPr lang="en-US" dirty="0" err="1"/>
              <a:t>failIndex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passIndex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// Swap "Pass" and "Fail" scores</a:t>
            </a:r>
          </a:p>
          <a:p>
            <a:r>
              <a:rPr lang="en-US" dirty="0"/>
              <a:t>        if (</a:t>
            </a:r>
            <a:r>
              <a:rPr lang="en-US" dirty="0" err="1"/>
              <a:t>passIndex</a:t>
            </a:r>
            <a:r>
              <a:rPr lang="en-US" dirty="0"/>
              <a:t> &lt; </a:t>
            </a:r>
            <a:r>
              <a:rPr lang="en-US" dirty="0" err="1"/>
              <a:t>failIndex</a:t>
            </a:r>
            <a:r>
              <a:rPr lang="en-US" dirty="0"/>
              <a:t>) {</a:t>
            </a:r>
          </a:p>
          <a:p>
            <a:r>
              <a:rPr lang="en-US" dirty="0"/>
              <a:t>            std::swap(scores[</a:t>
            </a:r>
            <a:r>
              <a:rPr lang="en-US" dirty="0" err="1"/>
              <a:t>passIndex</a:t>
            </a:r>
            <a:r>
              <a:rPr lang="en-US" dirty="0"/>
              <a:t>], scores[</a:t>
            </a:r>
            <a:r>
              <a:rPr lang="en-US" dirty="0" err="1"/>
              <a:t>failIndex</a:t>
            </a:r>
            <a:r>
              <a:rPr lang="en-US" dirty="0"/>
              <a:t>]);</a:t>
            </a:r>
          </a:p>
          <a:p>
            <a:r>
              <a:rPr lang="en-US" dirty="0"/>
              <a:t>            </a:t>
            </a:r>
            <a:r>
              <a:rPr lang="en-US" dirty="0" err="1"/>
              <a:t>passIndex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failIndex</a:t>
            </a:r>
            <a:r>
              <a:rPr lang="en-US" dirty="0"/>
              <a:t>--;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4B24D-19A0-BA3A-AE50-A026BB954472}"/>
              </a:ext>
            </a:extLst>
          </p:cNvPr>
          <p:cNvSpPr txBox="1"/>
          <p:nvPr/>
        </p:nvSpPr>
        <p:spPr>
          <a:xfrm>
            <a:off x="6019800" y="0"/>
            <a:ext cx="6096000" cy="72943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const int </a:t>
            </a:r>
            <a:r>
              <a:rPr lang="en-US" dirty="0" err="1"/>
              <a:t>maxSize</a:t>
            </a:r>
            <a:r>
              <a:rPr lang="en-US" dirty="0"/>
              <a:t> = 100;  // Maximum number of students</a:t>
            </a:r>
          </a:p>
          <a:p>
            <a:r>
              <a:rPr lang="en-US" dirty="0"/>
              <a:t>    int scores[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r>
              <a:rPr lang="en-US" dirty="0"/>
              <a:t>    int </a:t>
            </a:r>
            <a:r>
              <a:rPr lang="en-US" dirty="0" err="1"/>
              <a:t>numStudents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Prompt the user for the number of students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"Enter the number of students: ";</a:t>
            </a:r>
          </a:p>
          <a:p>
            <a:r>
              <a:rPr lang="en-US" dirty="0"/>
              <a:t>    std::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numStudents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Prompt the user for the test scores of each student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"Enter the test scores for each student: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numStudents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std::</a:t>
            </a:r>
            <a:r>
              <a:rPr lang="en-US" dirty="0" err="1"/>
              <a:t>cin</a:t>
            </a:r>
            <a:r>
              <a:rPr lang="en-US" dirty="0"/>
              <a:t> &gt;&gt; scores[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Call the function to separate "Pass" and "Fail" scores</a:t>
            </a:r>
          </a:p>
          <a:p>
            <a:r>
              <a:rPr lang="en-US" dirty="0"/>
              <a:t>    </a:t>
            </a:r>
            <a:r>
              <a:rPr lang="en-US" dirty="0" err="1"/>
              <a:t>separatePassFail</a:t>
            </a:r>
            <a:r>
              <a:rPr lang="en-US" dirty="0"/>
              <a:t>(scores, </a:t>
            </a:r>
            <a:r>
              <a:rPr lang="en-US" dirty="0" err="1"/>
              <a:t>numStudents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Display the separated scores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"Separated Scores (Pass first, Fail later): ";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numStudents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scores[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35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Two dimensional arrays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28600" y="1154699"/>
            <a:ext cx="11734800" cy="23256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/>
              <a:t>The 2D array is organizes the date in the form 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rows and columns</a:t>
            </a:r>
          </a:p>
          <a:p>
            <a:pPr marL="12700" marR="508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    </a:t>
            </a:r>
            <a:r>
              <a:rPr sz="2400" spc="-5" dirty="0">
                <a:latin typeface="Times New Roman"/>
                <a:cs typeface="Times New Roman"/>
              </a:rPr>
              <a:t>Ex</a:t>
            </a:r>
            <a:r>
              <a:rPr lang="en-IN" sz="2400" spc="-5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student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name,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rollno,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and </a:t>
            </a:r>
            <a:r>
              <a:rPr sz="2400" spc="-6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attendance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data</a:t>
            </a:r>
            <a:r>
              <a:rPr sz="2400" spc="-10" dirty="0">
                <a:latin typeface="Times New Roman"/>
                <a:cs typeface="Times New Roman"/>
              </a:rPr>
              <a:t> must</a:t>
            </a:r>
            <a:r>
              <a:rPr sz="2400" spc="-5" dirty="0">
                <a:latin typeface="Times New Roman"/>
                <a:cs typeface="Times New Roman"/>
              </a:rPr>
              <a:t> be in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rows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and columns.-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matrix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Declaration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dimensional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array</a:t>
            </a:r>
            <a:endParaRPr sz="2800" dirty="0">
              <a:latin typeface="Times New Roman"/>
              <a:cs typeface="Times New Roman"/>
            </a:endParaRPr>
          </a:p>
          <a:p>
            <a:pPr marL="823594">
              <a:spcBef>
                <a:spcPts val="680"/>
              </a:spcBef>
              <a:tabLst>
                <a:tab pos="2608580" algn="l"/>
              </a:tabLst>
            </a:pP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	array_name[rows][columns];</a:t>
            </a:r>
          </a:p>
        </p:txBody>
      </p:sp>
      <p:grpSp>
        <p:nvGrpSpPr>
          <p:cNvPr id="6" name="object 4"/>
          <p:cNvGrpSpPr/>
          <p:nvPr/>
        </p:nvGrpSpPr>
        <p:grpSpPr>
          <a:xfrm>
            <a:off x="853268" y="2941749"/>
            <a:ext cx="8425440" cy="3289296"/>
            <a:chOff x="1143000" y="3568700"/>
            <a:chExt cx="6629400" cy="3289296"/>
          </a:xfrm>
        </p:grpSpPr>
        <p:sp>
          <p:nvSpPr>
            <p:cNvPr id="7" name="object 5"/>
            <p:cNvSpPr/>
            <p:nvPr/>
          </p:nvSpPr>
          <p:spPr>
            <a:xfrm>
              <a:off x="1143000" y="3568700"/>
              <a:ext cx="6629400" cy="609600"/>
            </a:xfrm>
            <a:custGeom>
              <a:avLst/>
              <a:gdLst/>
              <a:ahLst/>
              <a:cxnLst/>
              <a:rect l="l" t="t" r="r" b="b"/>
              <a:pathLst>
                <a:path w="6629400" h="609600">
                  <a:moveTo>
                    <a:pt x="0" y="609600"/>
                  </a:moveTo>
                  <a:lnTo>
                    <a:pt x="6629400" y="609600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4648199"/>
              <a:ext cx="4495800" cy="2209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42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9"/>
            <a:ext cx="12039600" cy="6046631"/>
          </a:xfrm>
        </p:spPr>
        <p:txBody>
          <a:bodyPr>
            <a:noAutofit/>
          </a:bodyPr>
          <a:lstStyle/>
          <a:p>
            <a:pPr marL="0" indent="0">
              <a:spcBef>
                <a:spcPts val="105"/>
              </a:spcBef>
              <a:buNone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pPr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2 D  Array organizes the data in the form or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ROWS and COLUMNS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Declaration of 2d array: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data_type array_name[rows][columns];  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Ex&gt;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       int </a:t>
            </a:r>
            <a:r>
              <a:rPr lang="en-US" sz="24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[3][4];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indent="0">
              <a:buNone/>
              <a:tabLst>
                <a:tab pos="354965" algn="l"/>
                <a:tab pos="355600" algn="l"/>
                <a:tab pos="2218055" algn="l"/>
                <a:tab pos="2594610" algn="l"/>
              </a:tabLst>
            </a:pPr>
            <a:r>
              <a:rPr lang="en-US"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int (</a:t>
            </a:r>
            <a:r>
              <a:rPr lang="en-US" sz="2400" b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dataType</a:t>
            </a:r>
            <a:r>
              <a:rPr lang="en-US"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	specifies</a:t>
            </a:r>
            <a:r>
              <a:rPr lang="en-US" sz="2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type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element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each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slot</a:t>
            </a:r>
          </a:p>
          <a:p>
            <a:pPr marL="287338" lvl="1" indent="0">
              <a:buNone/>
              <a:tabLst>
                <a:tab pos="354965" algn="l"/>
                <a:tab pos="355600" algn="l"/>
                <a:tab pos="3042920" algn="l"/>
              </a:tabLst>
            </a:pPr>
            <a:r>
              <a:rPr lang="en-US" b="1" dirty="0">
                <a:latin typeface="Times New Roman"/>
                <a:cs typeface="Times New Roman"/>
              </a:rPr>
              <a:t>   a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(array_name)</a:t>
            </a:r>
            <a:r>
              <a:rPr lang="en-US" b="1" spc="45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name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of</a:t>
            </a:r>
            <a:r>
              <a:rPr lang="en-US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array</a:t>
            </a:r>
          </a:p>
          <a:p>
            <a:pPr marL="287338" lvl="1" indent="0">
              <a:spcBef>
                <a:spcPts val="5"/>
              </a:spcBef>
              <a:buNone/>
              <a:tabLst>
                <a:tab pos="354965" algn="l"/>
                <a:tab pos="355600" algn="l"/>
                <a:tab pos="1525905" algn="l"/>
              </a:tabLst>
            </a:pPr>
            <a:r>
              <a:rPr lang="en-US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  [3](rows)	</a:t>
            </a:r>
            <a:r>
              <a:rPr lang="en-US" spc="5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spc="4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number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rows</a:t>
            </a:r>
          </a:p>
          <a:p>
            <a:pPr marL="287338" lvl="1" indent="0">
              <a:buNone/>
              <a:tabLst>
                <a:tab pos="354965" algn="l"/>
                <a:tab pos="355600" algn="l"/>
                <a:tab pos="1480185" algn="l"/>
                <a:tab pos="191897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  [4](cols)	</a:t>
            </a:r>
            <a:r>
              <a:rPr lang="en-US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number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columns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395"/>
              </a:lnSpc>
              <a:buNone/>
              <a:tabLst>
                <a:tab pos="1115695" algn="l"/>
                <a:tab pos="111633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Initialization of two dimensional arrays</a:t>
            </a:r>
          </a:p>
          <a:p>
            <a:pPr marL="417830" indent="-405765">
              <a:lnSpc>
                <a:spcPts val="2395"/>
              </a:lnSpc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array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may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be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initialized</a:t>
            </a:r>
            <a:r>
              <a:rPr lang="en-US"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at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the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time</a:t>
            </a:r>
            <a:r>
              <a:rPr lang="en-US"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declaration: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7100"/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int</a:t>
            </a:r>
            <a:r>
              <a:rPr lang="en-US" sz="1800" b="1" spc="-3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a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[3][4]</a:t>
            </a:r>
            <a:r>
              <a:rPr lang="en-US" sz="1800" b="1" spc="-3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=</a:t>
            </a:r>
            <a:r>
              <a:rPr lang="en-US" sz="1800" b="1" spc="-1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</a:t>
            </a:r>
            <a:r>
              <a:rPr lang="en-US" sz="1800" b="1" spc="-5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{10,11,12,13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}, </a:t>
            </a:r>
            <a:r>
              <a:rPr lang="en-US" sz="1800" b="1" spc="-4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{14,15,16,17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}, </a:t>
            </a:r>
            <a:r>
              <a:rPr lang="en-US" sz="1800" b="1" spc="-4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{18,19,20,21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}};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F139F3-63BE-5B82-B9D5-4BB6F142DD2E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4390163"/>
          <a:ext cx="4876800" cy="2163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045"/>
                        </a:lnSpc>
                      </a:pPr>
                      <a:r>
                        <a:rPr lang="en-IN"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ol0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3045"/>
                        </a:lnSpc>
                      </a:pPr>
                      <a:r>
                        <a:rPr lang="en-IN"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ol1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col2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9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[0][0]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[0][1]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ts val="3745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     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[0][2]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95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[1][1]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0525" algn="ctr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[1][2]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3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[2][1]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0525" algn="ctr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[2][2]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Two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465033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9"/>
            <a:ext cx="12192000" cy="6046631"/>
          </a:xfrm>
        </p:spPr>
        <p:txBody>
          <a:bodyPr>
            <a:noAutofit/>
          </a:bodyPr>
          <a:lstStyle/>
          <a:p>
            <a:pPr marL="0" indent="0">
              <a:spcBef>
                <a:spcPts val="595"/>
              </a:spcBef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spcBef>
                <a:spcPts val="595"/>
              </a:spcBef>
              <a:buNone/>
            </a:pPr>
            <a:r>
              <a:rPr lang="en-IN" b="1" dirty="0">
                <a:solidFill>
                  <a:srgbClr val="7030A0"/>
                </a:solidFill>
              </a:rPr>
              <a:t>(i) Compile-time initialization of 2-D array: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Initialize and assign values to the arrays when we declare array variable </a:t>
            </a:r>
            <a:r>
              <a:rPr lang="en-IN" dirty="0">
                <a:solidFill>
                  <a:schemeClr val="tx1"/>
                </a:solidFill>
              </a:rPr>
              <a:t>is called compile time initialization</a:t>
            </a:r>
            <a:r>
              <a:rPr lang="en-IN" sz="2000" dirty="0">
                <a:solidFill>
                  <a:schemeClr val="tx1"/>
                </a:solidFill>
              </a:rPr>
              <a:t>. </a:t>
            </a:r>
          </a:p>
          <a:p>
            <a:pPr marL="4445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x[2][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{{1, 3, 0}, {4, 5, 9}};</a:t>
            </a:r>
          </a:p>
          <a:p>
            <a:pPr marL="1096962" lvl="3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 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{{1, 3, 0}, {4, 5, 9}};     // </a:t>
            </a:r>
            <a:r>
              <a:rPr lang="en-IN" sz="2400" dirty="0">
                <a:solidFill>
                  <a:srgbClr val="C00000"/>
                </a:solidFill>
              </a:rPr>
              <a:t>column size </a:t>
            </a:r>
            <a:r>
              <a:rPr lang="en-IN" sz="2400" dirty="0"/>
              <a:t>is mandatory</a:t>
            </a: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</a:t>
            </a: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x[2][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{1, 3, 0, 4, 5, 9};</a:t>
            </a:r>
          </a:p>
          <a:p>
            <a:pPr marL="639762" lvl="2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355600" marR="5080" indent="-342900">
              <a:lnSpc>
                <a:spcPct val="80000"/>
              </a:lnSpc>
              <a:spcBef>
                <a:spcPts val="484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While</a:t>
            </a:r>
            <a:r>
              <a:rPr lang="en-US" sz="2400" spc="-2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initializing</a:t>
            </a:r>
            <a:r>
              <a:rPr lang="en-US" sz="2400" spc="1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a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2-d</a:t>
            </a:r>
            <a:r>
              <a:rPr lang="en-US" sz="2400" spc="-20" dirty="0">
                <a:solidFill>
                  <a:schemeClr val="tx1"/>
                </a:solidFill>
                <a:cs typeface="Calibri"/>
              </a:rPr>
              <a:t> array</a:t>
            </a:r>
            <a:r>
              <a:rPr lang="en-US" sz="2400" spc="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it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is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necessary</a:t>
            </a:r>
            <a:r>
              <a:rPr lang="en-US" sz="2400" spc="2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15" dirty="0">
                <a:solidFill>
                  <a:srgbClr val="7030A0"/>
                </a:solidFill>
                <a:cs typeface="Calibri"/>
              </a:rPr>
              <a:t>to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 mention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 the</a:t>
            </a:r>
            <a:r>
              <a:rPr lang="en-US" sz="2400" spc="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column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dimension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. so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that</a:t>
            </a:r>
            <a:r>
              <a:rPr lang="en-US" sz="2400" spc="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compiler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automatically</a:t>
            </a:r>
            <a:r>
              <a:rPr lang="en-US" sz="2400" spc="3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arrange</a:t>
            </a:r>
            <a:r>
              <a:rPr lang="en-US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the</a:t>
            </a:r>
            <a:r>
              <a:rPr lang="en-US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elements</a:t>
            </a:r>
            <a:r>
              <a:rPr lang="en-US" sz="2400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in </a:t>
            </a:r>
            <a:r>
              <a:rPr lang="en-US" sz="2400" spc="-20" dirty="0">
                <a:solidFill>
                  <a:srgbClr val="FF0000"/>
                </a:solidFill>
                <a:cs typeface="Calibri"/>
              </a:rPr>
              <a:t>rows </a:t>
            </a:r>
            <a:r>
              <a:rPr lang="en-US" sz="2400" spc="-4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and</a:t>
            </a:r>
            <a:r>
              <a:rPr lang="en-US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columns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.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400" spc="-15" dirty="0">
                <a:solidFill>
                  <a:srgbClr val="7030A0"/>
                </a:solidFill>
                <a:cs typeface="Calibri"/>
              </a:rPr>
              <a:t>Row</a:t>
            </a:r>
            <a:r>
              <a:rPr lang="en-US" sz="2400" spc="-4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dimension</a:t>
            </a:r>
            <a:r>
              <a:rPr lang="en-US" sz="2400" spc="-1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is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optional.</a:t>
            </a:r>
          </a:p>
          <a:p>
            <a:pPr marL="355600" indent="-342900">
              <a:buFont typeface="Wingdings"/>
              <a:buChar char=""/>
              <a:tabLst>
                <a:tab pos="355600" algn="l"/>
              </a:tabLst>
            </a:pP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2400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Two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4063418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833" y="1371600"/>
            <a:ext cx="5665630" cy="1335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access an element of a 2D  array, you need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specify both the  row and the column</a:t>
            </a:r>
            <a:r>
              <a:rPr lang="en-US" spc="-5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: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Calibri"/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121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Accessing 2D array elements:</a:t>
            </a:r>
          </a:p>
        </p:txBody>
      </p:sp>
      <p:sp>
        <p:nvSpPr>
          <p:cNvPr id="5" name="object 6"/>
          <p:cNvSpPr txBox="1"/>
          <p:nvPr/>
        </p:nvSpPr>
        <p:spPr>
          <a:xfrm>
            <a:off x="609600" y="2477198"/>
            <a:ext cx="4304763" cy="8803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cs typeface="Courier New" panose="02070309020205020404" pitchFamily="49" charset="0"/>
              </a:rPr>
              <a:t>nums</a:t>
            </a:r>
            <a:r>
              <a:rPr sz="2000" spc="-5" dirty="0">
                <a:highlight>
                  <a:srgbClr val="FFFF00"/>
                </a:highlight>
                <a:cs typeface="Courier New" panose="02070309020205020404" pitchFamily="49" charset="0"/>
              </a:rPr>
              <a:t>[0][0]</a:t>
            </a:r>
            <a:r>
              <a:rPr sz="2000" spc="-40" dirty="0">
                <a:highlight>
                  <a:srgbClr val="FFFF00"/>
                </a:highlight>
                <a:cs typeface="Courier New" panose="02070309020205020404" pitchFamily="49" charset="0"/>
              </a:rPr>
              <a:t> </a:t>
            </a:r>
            <a:r>
              <a:rPr sz="2000" dirty="0">
                <a:cs typeface="Courier New" panose="02070309020205020404" pitchFamily="49" charset="0"/>
              </a:rPr>
              <a:t>=</a:t>
            </a:r>
            <a:r>
              <a:rPr sz="2000" spc="-30" dirty="0">
                <a:cs typeface="Courier New" panose="02070309020205020404" pitchFamily="49" charset="0"/>
              </a:rPr>
              <a:t> </a:t>
            </a:r>
            <a:r>
              <a:rPr sz="2000" spc="-5" dirty="0">
                <a:cs typeface="Courier New" panose="02070309020205020404" pitchFamily="49" charset="0"/>
              </a:rPr>
              <a:t>16;</a:t>
            </a:r>
            <a:endParaRPr sz="2000" dirty="0"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</a:pPr>
            <a:r>
              <a:rPr lang="en-US" sz="2000" spc="-5" dirty="0" err="1">
                <a:cs typeface="Courier New" panose="02070309020205020404" pitchFamily="49" charset="0"/>
              </a:rPr>
              <a:t>Cout</a:t>
            </a:r>
            <a:r>
              <a:rPr lang="en-US" sz="2000" spc="-5" dirty="0">
                <a:cs typeface="Courier New" panose="02070309020205020404" pitchFamily="49" charset="0"/>
              </a:rPr>
              <a:t>&lt;&lt;</a:t>
            </a:r>
            <a:r>
              <a:rPr sz="2000" spc="-50" dirty="0">
                <a:cs typeface="Courier New" panose="02070309020205020404" pitchFamily="49" charset="0"/>
              </a:rPr>
              <a:t> </a:t>
            </a:r>
            <a:r>
              <a:rPr sz="2000" spc="-5" dirty="0">
                <a:cs typeface="Courier New" panose="02070309020205020404" pitchFamily="49" charset="0"/>
              </a:rPr>
              <a:t>nums[1][2]</a:t>
            </a:r>
            <a:r>
              <a:rPr lang="en-US" sz="2000" spc="-5" dirty="0">
                <a:cs typeface="Courier New" panose="02070309020205020404" pitchFamily="49" charset="0"/>
              </a:rPr>
              <a:t>;</a:t>
            </a:r>
            <a:endParaRPr sz="2000" dirty="0"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565E-5984-AA76-6868-A14C353888F9}"/>
              </a:ext>
            </a:extLst>
          </p:cNvPr>
          <p:cNvSpPr txBox="1"/>
          <p:nvPr/>
        </p:nvSpPr>
        <p:spPr>
          <a:xfrm>
            <a:off x="6221849" y="129540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[3][4] = { {1, 2, 3, 4}, {5, 6, 7, 8}, {9, 10, 11, 12} 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2060"/>
                </a:solidFill>
              </a:rPr>
              <a:t>// Accessing elements using array indices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[0][0] = " &lt;&lt; 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[0][1] = " &lt;&lt; </a:t>
            </a:r>
            <a:r>
              <a:rPr lang="en-US" dirty="0" err="1"/>
              <a:t>arr</a:t>
            </a:r>
            <a:r>
              <a:rPr lang="en-US" dirty="0"/>
              <a:t>[0][1]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[0][2] = " &lt;&lt; </a:t>
            </a:r>
            <a:r>
              <a:rPr lang="en-US" dirty="0" err="1"/>
              <a:t>arr</a:t>
            </a:r>
            <a:r>
              <a:rPr lang="en-US" dirty="0"/>
              <a:t>[0][2]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[0][3] = " &lt;&lt; </a:t>
            </a:r>
            <a:r>
              <a:rPr lang="en-US" dirty="0" err="1"/>
              <a:t>arr</a:t>
            </a:r>
            <a:r>
              <a:rPr lang="en-US" dirty="0"/>
              <a:t>[0][3]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[1][0] = " &lt;&lt; 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[1][1] = " &lt;&lt; </a:t>
            </a:r>
            <a:r>
              <a:rPr lang="en-US" dirty="0" err="1"/>
              <a:t>arr</a:t>
            </a:r>
            <a:r>
              <a:rPr lang="en-US" dirty="0"/>
              <a:t>[1][1]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[1][2] = " &lt;&lt; </a:t>
            </a:r>
            <a:r>
              <a:rPr lang="en-US" dirty="0" err="1"/>
              <a:t>arr</a:t>
            </a:r>
            <a:r>
              <a:rPr lang="en-US" dirty="0"/>
              <a:t>[1][2]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cout &lt;&lt; "</a:t>
            </a:r>
            <a:r>
              <a:rPr lang="en-US" dirty="0" err="1"/>
              <a:t>arr</a:t>
            </a:r>
            <a:r>
              <a:rPr lang="en-US" dirty="0"/>
              <a:t>[1][3] = " &lt;&lt; </a:t>
            </a:r>
            <a:r>
              <a:rPr lang="en-US" dirty="0" err="1"/>
              <a:t>arr</a:t>
            </a:r>
            <a:r>
              <a:rPr lang="en-US" dirty="0"/>
              <a:t>[1][3]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90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1"/>
            <a:ext cx="11658599" cy="52578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95"/>
              </a:spcBef>
              <a:buNone/>
            </a:pPr>
            <a:r>
              <a:rPr lang="en-US" b="1" dirty="0"/>
              <a:t>INPUT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a[3][3] = {{1, 2, 3}, {4, 5, 6}, {7, 8, 9}}</a:t>
            </a:r>
          </a:p>
          <a:p>
            <a:pPr marL="457200" lvl="1" indent="0">
              <a:spcBef>
                <a:spcPts val="595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OUTPUT: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/>
              <a:t>sum= 45</a:t>
            </a:r>
          </a:p>
          <a:p>
            <a:pPr marL="457200" lvl="1" indent="0">
              <a:spcBef>
                <a:spcPts val="595"/>
              </a:spcBef>
              <a:buNone/>
            </a:pPr>
            <a:endParaRPr lang="en-US" b="1" dirty="0"/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/>
              <a:t>LOGIC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/>
              <a:t>Read the array with 3 rows and 3 cols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/>
              <a:t>Read the elements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/>
              <a:t>Let sum=0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/>
              <a:t> loop for rows and </a:t>
            </a:r>
            <a:r>
              <a:rPr lang="en-US" b="1" dirty="0" err="1"/>
              <a:t>colums</a:t>
            </a:r>
            <a:endParaRPr lang="en-US" b="1" dirty="0"/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/>
              <a:t>     sum=</a:t>
            </a:r>
            <a:r>
              <a:rPr lang="en-US" b="1" dirty="0" err="1"/>
              <a:t>sum+a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][j];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/>
              <a:t>5. </a:t>
            </a:r>
            <a:r>
              <a:rPr lang="en-US" b="1" dirty="0" err="1"/>
              <a:t>Disp</a:t>
            </a:r>
            <a:r>
              <a:rPr lang="en-US" b="1" dirty="0"/>
              <a:t> 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3CF8-A140-B50B-5F47-58CD70098B24}"/>
              </a:ext>
            </a:extLst>
          </p:cNvPr>
          <p:cNvSpPr txBox="1"/>
          <p:nvPr/>
        </p:nvSpPr>
        <p:spPr>
          <a:xfrm>
            <a:off x="228600" y="228600"/>
            <a:ext cx="1165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Q) write a c program to read a 2Darray and return the </a:t>
            </a:r>
            <a:r>
              <a:rPr lang="en-US" sz="2400" b="1" dirty="0">
                <a:solidFill>
                  <a:schemeClr val="bg1"/>
                </a:solidFill>
              </a:rPr>
              <a:t>sum of all the elements in the 2d array.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1) </a:t>
            </a:r>
            <a:r>
              <a:rPr lang="en-US" b="1" dirty="0">
                <a:solidFill>
                  <a:srgbClr val="FF0000"/>
                </a:solidFill>
                <a:latin typeface="inter-bold"/>
              </a:rPr>
              <a:t>Code Optimization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: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Less code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to the access the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2) </a:t>
            </a:r>
            <a:r>
              <a:rPr lang="en-US" b="1" dirty="0">
                <a:solidFill>
                  <a:srgbClr val="FF0000"/>
                </a:solidFill>
                <a:latin typeface="inter-bold"/>
              </a:rPr>
              <a:t>Ease of traversing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By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using the for loop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we can retrieve the elements of an array easily.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3) </a:t>
            </a:r>
            <a:r>
              <a:rPr lang="en-US" b="1" dirty="0">
                <a:solidFill>
                  <a:srgbClr val="FF0000"/>
                </a:solidFill>
                <a:latin typeface="inter-bold"/>
              </a:rPr>
              <a:t>Ease of sorting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: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To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sort the elements of the array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we need a few lines of code only.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4) </a:t>
            </a:r>
            <a:r>
              <a:rPr lang="en-US" b="1" dirty="0">
                <a:solidFill>
                  <a:srgbClr val="FF0000"/>
                </a:solidFill>
                <a:latin typeface="inter-bold"/>
              </a:rPr>
              <a:t>Random Access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: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We can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access any element randomly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using the array.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610B4B"/>
                </a:solidFill>
                <a:latin typeface="erdana"/>
              </a:rPr>
              <a:t>Disadvantage: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inter-bold"/>
              </a:rPr>
              <a:t>1) </a:t>
            </a:r>
            <a:r>
              <a:rPr lang="en-US" dirty="0">
                <a:solidFill>
                  <a:srgbClr val="333333"/>
                </a:solidFill>
                <a:latin typeface="inter-bold"/>
              </a:rPr>
              <a:t>Fixed Size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Whatever size, we define at the time of declaration of the array, we </a:t>
            </a: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can't exceed the limit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So, it doesn't grow the size dynamically like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LinkedList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which we will learn later.</a:t>
            </a:r>
          </a:p>
          <a:p>
            <a:pPr marL="4445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C++ Array</a:t>
            </a:r>
          </a:p>
        </p:txBody>
      </p:sp>
    </p:spTree>
    <p:extLst>
      <p:ext uri="{BB962C8B-B14F-4D97-AF65-F5344CB8AC3E}">
        <p14:creationId xmlns:p14="http://schemas.microsoft.com/office/powerpoint/2010/main" val="1380983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1"/>
            <a:ext cx="11811000" cy="51054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int main()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int arr[3][3] = {{1, 2, 3}, {4, 5, 6}, {7, 8, 9}};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int rows = 3, cols = 3, total_sum = 0;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for (int i = 0; i &lt; rows; i++)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for (int j = 0; j &lt; cols; j++)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total_sum += arr[i][j];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}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}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printf(</a:t>
            </a:r>
            <a:r>
              <a:rPr lang="en-US" dirty="0">
                <a:solidFill>
                  <a:srgbClr val="FF0000"/>
                </a:solidFill>
              </a:rPr>
              <a:t>"The sum of all the elements in the array is %d\n"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total_sum</a:t>
            </a:r>
            <a:r>
              <a:rPr lang="en-US" dirty="0"/>
              <a:t>);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return 0;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F12C4-342C-E8CF-96A1-CE13F0B2169D}"/>
              </a:ext>
            </a:extLst>
          </p:cNvPr>
          <p:cNvSpPr txBox="1"/>
          <p:nvPr/>
        </p:nvSpPr>
        <p:spPr>
          <a:xfrm>
            <a:off x="304800" y="152400"/>
            <a:ext cx="1165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Q) write a c program to return the </a:t>
            </a:r>
            <a:r>
              <a:rPr lang="en-US" sz="2800" b="1" dirty="0">
                <a:solidFill>
                  <a:schemeClr val="bg1"/>
                </a:solidFill>
              </a:rPr>
              <a:t>sum of all the elements in the 2d array.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9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8"/>
            <a:ext cx="6310648" cy="6046631"/>
          </a:xfrm>
          <a:noFill/>
        </p:spPr>
        <p:txBody>
          <a:bodyPr>
            <a:normAutofit/>
          </a:bodyPr>
          <a:lstStyle/>
          <a:p>
            <a:pPr marL="44450" indent="0">
              <a:buNone/>
            </a:pPr>
            <a:endParaRPr lang="en-US" sz="2400" b="1" dirty="0"/>
          </a:p>
          <a:p>
            <a:pPr marL="444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ii) RUNTIME initialization of 2-D array: </a:t>
            </a:r>
            <a:r>
              <a:rPr lang="en-US" sz="2400" dirty="0">
                <a:solidFill>
                  <a:srgbClr val="7030A0"/>
                </a:solidFill>
              </a:rPr>
              <a:t> </a:t>
            </a:r>
          </a:p>
          <a:p>
            <a:pPr marL="44450" indent="0">
              <a:buNone/>
            </a:pPr>
            <a:endParaRPr lang="en-US" sz="2400" dirty="0"/>
          </a:p>
          <a:p>
            <a:pPr marL="387350" indent="-342900">
              <a:buFont typeface="Wingdings" panose="05000000000000000000" pitchFamily="2" charset="2"/>
              <a:buChar char="§"/>
            </a:pPr>
            <a:r>
              <a:rPr lang="en-US" sz="2400" dirty="0"/>
              <a:t>Assigning array values </a:t>
            </a:r>
            <a:r>
              <a:rPr lang="en-US" sz="2400" dirty="0">
                <a:solidFill>
                  <a:srgbClr val="FF0000"/>
                </a:solidFill>
              </a:rPr>
              <a:t>during execution of the program</a:t>
            </a:r>
            <a:r>
              <a:rPr lang="en-US" sz="2400" dirty="0"/>
              <a:t> is called runtime initialization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for(i=0; i&lt;</a:t>
            </a:r>
            <a:r>
              <a:rPr lang="en-US" dirty="0" err="1">
                <a:solidFill>
                  <a:srgbClr val="7030A0"/>
                </a:solidFill>
              </a:rPr>
              <a:t>row_size</a:t>
            </a:r>
            <a:r>
              <a:rPr lang="en-US" dirty="0">
                <a:solidFill>
                  <a:srgbClr val="7030A0"/>
                </a:solidFill>
              </a:rPr>
              <a:t>; i++) </a:t>
            </a:r>
            <a:r>
              <a:rPr lang="en-US" dirty="0">
                <a:solidFill>
                  <a:srgbClr val="FF0000"/>
                </a:solidFill>
              </a:rPr>
              <a:t>// reads rows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{      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for(j=0;j&lt;</a:t>
            </a:r>
            <a:r>
              <a:rPr lang="en-US" dirty="0" err="1">
                <a:solidFill>
                  <a:srgbClr val="7030A0"/>
                </a:solidFill>
              </a:rPr>
              <a:t>columnsize;j</a:t>
            </a:r>
            <a:r>
              <a:rPr lang="en-US" dirty="0">
                <a:solidFill>
                  <a:srgbClr val="7030A0"/>
                </a:solidFill>
              </a:rPr>
              <a:t>++) </a:t>
            </a:r>
            <a:r>
              <a:rPr lang="en-US" dirty="0">
                <a:solidFill>
                  <a:srgbClr val="FF0000"/>
                </a:solidFill>
              </a:rPr>
              <a:t>//reads columns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{                  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 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scanf("%d",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&amp;x[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][j]);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 }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}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469886" y="1524000"/>
            <a:ext cx="549069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//EX. Reading a 3 x 3 array</a:t>
            </a:r>
          </a:p>
          <a:p>
            <a:pPr marL="501650" lvl="1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for(i=0; i&lt;3; i++) 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{      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for(j=0;j&lt;3;j++)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 {                  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    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scanf("%d",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&amp;x[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][j]);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 }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733D2-B554-9DDE-1AEC-40B08B298FC1}"/>
              </a:ext>
            </a:extLst>
          </p:cNvPr>
          <p:cNvSpPr txBox="1"/>
          <p:nvPr/>
        </p:nvSpPr>
        <p:spPr>
          <a:xfrm>
            <a:off x="152400" y="228600"/>
            <a:ext cx="1181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TWO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659388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69" y="1008062"/>
            <a:ext cx="5412346" cy="539273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a[0][0]: 56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a[0][1]: 10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a[0][2]: 30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a[1][0]: 34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a[1][1]: 21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a[1][2]: 34 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a[2][0]: 45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a[2][1]: 56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a[2][2]: 78   </a:t>
            </a:r>
          </a:p>
          <a:p>
            <a:pPr marL="44450" indent="0">
              <a:buNone/>
            </a:pPr>
            <a:endParaRPr lang="pt-BR" sz="1800" dirty="0"/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printing the elements ....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56      10      30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34      21      34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45      56      78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1" y="152400"/>
            <a:ext cx="11734800" cy="855662"/>
          </a:xfrm>
        </p:spPr>
        <p:txBody>
          <a:bodyPr/>
          <a:lstStyle/>
          <a:p>
            <a:pPr marL="44450" indent="0">
              <a:buNone/>
            </a:pPr>
            <a:r>
              <a:rPr lang="en-US" sz="2400" b="1" i="0" cap="none" dirty="0">
                <a:effectLst/>
                <a:latin typeface="Helvetica" panose="020B0604020202020204" pitchFamily="34" charset="0"/>
              </a:rPr>
              <a:t>Write a program in C to read and display the elements of 2d array of  3 ROWS and 3 columns</a:t>
            </a:r>
            <a:endParaRPr lang="en-US" sz="2400" b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663484" y="1008062"/>
            <a:ext cx="6528516" cy="550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>
                <a:solidFill>
                  <a:srgbClr val="0070C0"/>
                </a:solidFill>
              </a:rPr>
              <a:t>Declare a</a:t>
            </a:r>
            <a:r>
              <a:rPr lang="en-US" dirty="0">
                <a:solidFill>
                  <a:srgbClr val="0070C0"/>
                </a:solidFill>
              </a:rPr>
              <a:t> 2d array with 3 rows and 3 cols: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in corresponding row and column.</a:t>
            </a:r>
          </a:p>
          <a:p>
            <a:pPr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    for(i=0;i&lt;</a:t>
            </a:r>
            <a:r>
              <a:rPr lang="en-IN" sz="1600" i="0" dirty="0" err="1">
                <a:solidFill>
                  <a:srgbClr val="000000"/>
                </a:solidFill>
                <a:effectLst/>
                <a:latin typeface="inter-regular"/>
              </a:rPr>
              <a:t>m;i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++)</a:t>
            </a:r>
          </a:p>
          <a:p>
            <a:pPr lvl="1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{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 for(j=0;j&lt;</a:t>
            </a:r>
            <a:r>
              <a:rPr lang="en-IN" sz="1600" i="0" dirty="0" err="1">
                <a:solidFill>
                  <a:srgbClr val="000000"/>
                </a:solidFill>
                <a:effectLst/>
                <a:latin typeface="inter-regular"/>
              </a:rPr>
              <a:t>n;j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++)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 {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   scanf("%</a:t>
            </a:r>
            <a:r>
              <a:rPr lang="en-IN" sz="1600" i="0" dirty="0" err="1">
                <a:solidFill>
                  <a:srgbClr val="000000"/>
                </a:solidFill>
                <a:effectLst/>
                <a:latin typeface="inter-regular"/>
              </a:rPr>
              <a:t>d",&amp;a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[i][j]);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    }</a:t>
            </a:r>
          </a:p>
          <a:p>
            <a:pPr lvl="1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}</a:t>
            </a:r>
            <a:endParaRPr lang="en-IN" sz="160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 3. </a:t>
            </a:r>
            <a:r>
              <a:rPr lang="en-US" sz="1800" cap="none" dirty="0">
                <a:solidFill>
                  <a:srgbClr val="7030A0"/>
                </a:solidFill>
              </a:rPr>
              <a:t>Print the elements of 2d array </a:t>
            </a:r>
          </a:p>
          <a:p>
            <a:pPr lvl="1" algn="just"/>
            <a:r>
              <a:rPr lang="en-US" dirty="0"/>
              <a:t>          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for(j=0;i&lt;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m;i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++)</a:t>
            </a:r>
          </a:p>
          <a:p>
            <a:pPr lvl="1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{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for(j=0;j&lt;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n;j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++)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{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  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printff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("%d\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t",a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[i][j]);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 }</a:t>
            </a:r>
          </a:p>
          <a:p>
            <a:pPr lvl="1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}</a:t>
            </a:r>
            <a:endParaRPr lang="en-US" sz="1800" cap="none" dirty="0"/>
          </a:p>
          <a:p>
            <a:endParaRPr lang="en-US" sz="1800" cap="none" dirty="0"/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0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" y="-22578"/>
            <a:ext cx="6781800" cy="676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19380" rIns="0" bIns="0" rtlCol="0">
            <a:spAutoFit/>
          </a:bodyPr>
          <a:lstStyle/>
          <a:p>
            <a:pPr lvl="1" algn="just"/>
            <a:r>
              <a:rPr lang="en-US" b="1" i="0" dirty="0">
                <a:solidFill>
                  <a:srgbClr val="7030A0"/>
                </a:solidFill>
                <a:effectLst/>
                <a:latin typeface="inter-regular"/>
              </a:rPr>
              <a:t>//Program in C++ to read and display the elements of 2d array</a:t>
            </a:r>
            <a:endParaRPr lang="en-IN" b="1" i="0" dirty="0">
              <a:solidFill>
                <a:srgbClr val="7030A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FF0000"/>
                </a:solidFill>
                <a:effectLst/>
                <a:latin typeface="inter-regular"/>
              </a:rPr>
              <a:t>#include &lt;iostream&gt;</a:t>
            </a:r>
          </a:p>
          <a:p>
            <a:pPr lvl="1"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int main() {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int a[3][3];</a:t>
            </a:r>
          </a:p>
          <a:p>
            <a:pPr lvl="1"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for (int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= 0;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 3;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++) {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for (int j = 0; j &lt; 3;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) {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&lt;&lt; "Enter a[" &lt;&lt;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&lt;&lt; "][" &lt;&lt; j &lt;&lt; "]: ";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cin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&gt;&gt; a[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][j];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}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}</a:t>
            </a:r>
          </a:p>
          <a:p>
            <a:pPr lvl="1"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&lt;&lt; "</a:t>
            </a:r>
            <a:r>
              <a:rPr lang="en-IN" b="1" i="0" dirty="0">
                <a:solidFill>
                  <a:srgbClr val="7030A0"/>
                </a:solidFill>
                <a:effectLst/>
                <a:latin typeface="inter-regular"/>
              </a:rPr>
              <a:t>\</a:t>
            </a:r>
            <a:r>
              <a:rPr lang="en-IN" b="1" i="0" dirty="0" err="1">
                <a:solidFill>
                  <a:srgbClr val="7030A0"/>
                </a:solidFill>
                <a:effectLst/>
                <a:latin typeface="inter-regular"/>
              </a:rPr>
              <a:t>nPrinting</a:t>
            </a:r>
            <a:r>
              <a:rPr lang="en-IN" b="1" i="0" dirty="0">
                <a:solidFill>
                  <a:srgbClr val="7030A0"/>
                </a:solidFill>
                <a:effectLst/>
                <a:latin typeface="inter-regular"/>
              </a:rPr>
              <a:t> the elements....\n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";</a:t>
            </a:r>
          </a:p>
          <a:p>
            <a:pPr lvl="1"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for (int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= 0;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 3;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++) {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&lt;&lt; "\n";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for (int j = 0; j &lt; 3;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) {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&lt;&lt; a[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][j] &lt;&lt; "\t";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    }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}</a:t>
            </a:r>
          </a:p>
          <a:p>
            <a:pPr lvl="1"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    return 0;</a:t>
            </a:r>
          </a:p>
          <a:p>
            <a:pPr lvl="1"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1" y="0"/>
            <a:ext cx="5181599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a[0][0]:10</a:t>
            </a:r>
          </a:p>
          <a:p>
            <a:r>
              <a:rPr lang="en-US" dirty="0"/>
              <a:t>Enter a[0][1]:20</a:t>
            </a:r>
          </a:p>
          <a:p>
            <a:r>
              <a:rPr lang="en-US" dirty="0"/>
              <a:t>Enter a[0][2]:30</a:t>
            </a:r>
          </a:p>
          <a:p>
            <a:r>
              <a:rPr lang="en-US" dirty="0"/>
              <a:t>Enter a[1][0]:40</a:t>
            </a:r>
          </a:p>
          <a:p>
            <a:r>
              <a:rPr lang="en-US" dirty="0"/>
              <a:t>Enter a[1][1]:50</a:t>
            </a:r>
          </a:p>
          <a:p>
            <a:r>
              <a:rPr lang="en-US" dirty="0"/>
              <a:t>Enter a[1][2]:60</a:t>
            </a:r>
          </a:p>
          <a:p>
            <a:r>
              <a:rPr lang="en-US" dirty="0"/>
              <a:t>Enter a[2][0]:70</a:t>
            </a:r>
          </a:p>
          <a:p>
            <a:r>
              <a:rPr lang="en-US" dirty="0"/>
              <a:t>Enter a[2][1]:80</a:t>
            </a:r>
          </a:p>
          <a:p>
            <a:r>
              <a:rPr lang="en-US" dirty="0"/>
              <a:t>Enter a[2][2]:90</a:t>
            </a:r>
          </a:p>
          <a:p>
            <a:endParaRPr lang="en-US" dirty="0"/>
          </a:p>
          <a:p>
            <a:r>
              <a:rPr lang="en-US" dirty="0"/>
              <a:t>printing the element of a....</a:t>
            </a:r>
          </a:p>
          <a:p>
            <a:r>
              <a:rPr lang="en-US" dirty="0"/>
              <a:t>10      20      30</a:t>
            </a:r>
          </a:p>
          <a:p>
            <a:r>
              <a:rPr lang="en-US" dirty="0"/>
              <a:t>40      50      60</a:t>
            </a:r>
          </a:p>
          <a:p>
            <a:r>
              <a:rPr lang="en-US" dirty="0"/>
              <a:t>70      80      90</a:t>
            </a:r>
          </a:p>
        </p:txBody>
      </p:sp>
    </p:spTree>
    <p:extLst>
      <p:ext uri="{BB962C8B-B14F-4D97-AF65-F5344CB8AC3E}">
        <p14:creationId xmlns:p14="http://schemas.microsoft.com/office/powerpoint/2010/main" val="1671128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204" y="1295401"/>
            <a:ext cx="5474596" cy="5334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Number of rows and columns of matrix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2     2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Enter the elements of  a  matrix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23    45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33    55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Enter the elements of  b  matrix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2   33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44  55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Sum of entered matrices:-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25      78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77      110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204" y="0"/>
            <a:ext cx="12027796" cy="1008062"/>
          </a:xfrm>
        </p:spPr>
        <p:txBody>
          <a:bodyPr/>
          <a:lstStyle/>
          <a:p>
            <a:pPr marL="44450" indent="0">
              <a:buNone/>
            </a:pPr>
            <a:r>
              <a:rPr lang="en-US" sz="2400" dirty="0">
                <a:latin typeface="Helvetica" panose="020B0604020202020204" pitchFamily="34" charset="0"/>
              </a:rPr>
              <a:t>Q) </a:t>
            </a:r>
            <a:r>
              <a:rPr lang="en-US" sz="2400" b="0" i="0" cap="none" dirty="0">
                <a:effectLst/>
                <a:latin typeface="Helvetica" panose="020B0604020202020204" pitchFamily="34" charset="0"/>
              </a:rPr>
              <a:t>Write a program </a:t>
            </a:r>
            <a:r>
              <a:rPr lang="en-US" sz="2400" b="0" i="0" cap="none">
                <a:effectLst/>
                <a:latin typeface="Helvetica" panose="020B0604020202020204" pitchFamily="34" charset="0"/>
              </a:rPr>
              <a:t>in C++ </a:t>
            </a:r>
            <a:r>
              <a:rPr lang="en-US" sz="2400" b="0" i="0" cap="none" dirty="0">
                <a:effectLst/>
                <a:latin typeface="Helvetica" panose="020B0604020202020204" pitchFamily="34" charset="0"/>
              </a:rPr>
              <a:t>to </a:t>
            </a:r>
            <a:r>
              <a:rPr lang="en-US" sz="2400" b="1" i="0" cap="none" dirty="0">
                <a:effectLst/>
                <a:latin typeface="Helvetica" panose="020B0604020202020204" pitchFamily="34" charset="0"/>
              </a:rPr>
              <a:t>add TWO MATRICES using 2D arrays</a:t>
            </a:r>
            <a:endParaRPr lang="en-US" sz="2400" b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91200" y="1312334"/>
            <a:ext cx="6098344" cy="50275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2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arrays a[ROWS][COLS] and b[ROWS][COLS]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the elements of matrix a and b.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(j=0;j&lt;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      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[i][j]);  //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similary</a:t>
            </a:r>
            <a:r>
              <a:rPr kumimoji="0" lang="en-I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matrix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4.Perform </a:t>
            </a:r>
            <a:r>
              <a:rPr lang="en-IN" dirty="0" err="1">
                <a:solidFill>
                  <a:srgbClr val="333333"/>
                </a:solidFill>
                <a:latin typeface="inherit"/>
              </a:rPr>
              <a:t>addtion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   for(</a:t>
            </a:r>
            <a:r>
              <a:rPr lang="en-IN" dirty="0" err="1">
                <a:solidFill>
                  <a:srgbClr val="333333"/>
                </a:solidFill>
                <a:latin typeface="inherit"/>
              </a:rPr>
              <a:t>i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=0;i&lt;</a:t>
            </a:r>
            <a:r>
              <a:rPr lang="en-IN" dirty="0" err="1">
                <a:solidFill>
                  <a:srgbClr val="333333"/>
                </a:solidFill>
                <a:latin typeface="inherit"/>
              </a:rPr>
              <a:t>m;i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++)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      for(j=0;j&lt;</a:t>
            </a:r>
            <a:r>
              <a:rPr lang="en-IN" dirty="0" err="1">
                <a:solidFill>
                  <a:srgbClr val="333333"/>
                </a:solidFill>
                <a:latin typeface="inherit"/>
              </a:rPr>
              <a:t>n;j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++)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             </a:t>
            </a:r>
            <a:r>
              <a:rPr lang="en-IN" dirty="0">
                <a:solidFill>
                  <a:srgbClr val="FF0000"/>
                </a:solidFill>
                <a:latin typeface="inherit"/>
              </a:rPr>
              <a:t>c[i][j]=a[i][j]+b[i][j];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 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4. Print the elements </a:t>
            </a:r>
            <a:r>
              <a:rPr lang="en-US" dirty="0">
                <a:solidFill>
                  <a:srgbClr val="292934"/>
                </a:solidFill>
                <a:latin typeface="Franklin Gothic Medium"/>
              </a:rPr>
              <a:t>c[i][j]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93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0"/>
            <a:ext cx="6507480" cy="6891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lvl="1"/>
            <a:r>
              <a:rPr lang="en-IN" sz="2000" dirty="0"/>
              <a:t>#include &lt;iostream&gt;</a:t>
            </a:r>
          </a:p>
          <a:p>
            <a:pPr lvl="1"/>
            <a:r>
              <a:rPr lang="en-IN" sz="2000" dirty="0"/>
              <a:t>using namespace std;</a:t>
            </a:r>
          </a:p>
          <a:p>
            <a:pPr lvl="1"/>
            <a:r>
              <a:rPr lang="en-IN" sz="2000" dirty="0"/>
              <a:t>int main() {</a:t>
            </a:r>
          </a:p>
          <a:p>
            <a:pPr lvl="1"/>
            <a:r>
              <a:rPr lang="en-IN" sz="2000" dirty="0"/>
              <a:t>    int m, n, </a:t>
            </a:r>
            <a:r>
              <a:rPr lang="en-IN" sz="2000" dirty="0" err="1"/>
              <a:t>i</a:t>
            </a:r>
            <a:r>
              <a:rPr lang="en-IN" sz="2000" dirty="0"/>
              <a:t>, j;</a:t>
            </a:r>
          </a:p>
          <a:p>
            <a:pPr lvl="1"/>
            <a:r>
              <a:rPr lang="en-IN" sz="2000" dirty="0"/>
              <a:t>    int a[10][10], b[10][10], c[10][10];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 &lt;&lt; "Enter the number of rows and columns: ";</a:t>
            </a:r>
          </a:p>
          <a:p>
            <a:pPr lvl="1"/>
            <a:r>
              <a:rPr lang="en-IN" sz="2000" dirty="0"/>
              <a:t>    </a:t>
            </a:r>
            <a:r>
              <a:rPr lang="en-IN" sz="2000" dirty="0" err="1"/>
              <a:t>cin</a:t>
            </a:r>
            <a:r>
              <a:rPr lang="en-IN" sz="2000" dirty="0"/>
              <a:t> &gt;&gt; m &gt;&gt; n;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 &lt;&lt; "Enter the elements of matrix A:"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pPr lvl="1"/>
            <a:r>
              <a:rPr lang="en-IN" sz="2000" dirty="0"/>
              <a:t>    for 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m;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lvl="1"/>
            <a:r>
              <a:rPr lang="en-IN" sz="2000" dirty="0"/>
              <a:t>        for (j = 0; j &lt; n;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  <a:p>
            <a:pPr lvl="1"/>
            <a:r>
              <a:rPr lang="en-IN" sz="2000" dirty="0"/>
              <a:t>            </a:t>
            </a:r>
            <a:r>
              <a:rPr lang="en-IN" sz="2000" dirty="0" err="1"/>
              <a:t>cin</a:t>
            </a:r>
            <a:r>
              <a:rPr lang="en-IN" sz="2000" dirty="0"/>
              <a:t> &gt;&gt; a[</a:t>
            </a:r>
            <a:r>
              <a:rPr lang="en-IN" sz="2000" dirty="0" err="1"/>
              <a:t>i</a:t>
            </a:r>
            <a:r>
              <a:rPr lang="en-IN" sz="2000" dirty="0"/>
              <a:t>][j];</a:t>
            </a:r>
          </a:p>
          <a:p>
            <a:pPr lvl="1"/>
            <a:r>
              <a:rPr lang="en-IN" sz="2000" dirty="0"/>
              <a:t>        }</a:t>
            </a:r>
          </a:p>
          <a:p>
            <a:pPr lvl="1"/>
            <a:r>
              <a:rPr lang="en-IN" sz="2000" dirty="0"/>
              <a:t>    }</a:t>
            </a:r>
          </a:p>
          <a:p>
            <a:pPr lvl="1"/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 &lt;&lt; "Enter the elements of matrix B:"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pPr lvl="1"/>
            <a:r>
              <a:rPr lang="en-IN" sz="2000" dirty="0"/>
              <a:t>    for 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m;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lvl="1"/>
            <a:r>
              <a:rPr lang="en-IN" sz="2000" dirty="0"/>
              <a:t>        for (j = 0; j &lt; n;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  <a:p>
            <a:pPr lvl="1"/>
            <a:r>
              <a:rPr lang="en-IN" sz="2000" dirty="0"/>
              <a:t>            </a:t>
            </a:r>
            <a:r>
              <a:rPr lang="en-IN" sz="2000" dirty="0" err="1"/>
              <a:t>cin</a:t>
            </a:r>
            <a:r>
              <a:rPr lang="en-IN" sz="2000" dirty="0"/>
              <a:t> &gt;&gt; b[</a:t>
            </a:r>
            <a:r>
              <a:rPr lang="en-IN" sz="2000" dirty="0" err="1"/>
              <a:t>i</a:t>
            </a:r>
            <a:r>
              <a:rPr lang="en-IN" sz="2000" dirty="0"/>
              <a:t>][j];</a:t>
            </a:r>
          </a:p>
          <a:p>
            <a:pPr lvl="1"/>
            <a:r>
              <a:rPr lang="en-IN" sz="2000" dirty="0"/>
              <a:t>        }</a:t>
            </a:r>
          </a:p>
          <a:p>
            <a:pPr lvl="1"/>
            <a:r>
              <a:rPr lang="en-IN" sz="2000" dirty="0"/>
              <a:t>    }</a:t>
            </a:r>
          </a:p>
          <a:p>
            <a:pPr lvl="1"/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6507480" y="18336"/>
            <a:ext cx="568452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endParaRPr lang="en-IN" sz="2000" dirty="0"/>
          </a:p>
          <a:p>
            <a:pPr lvl="1"/>
            <a:r>
              <a:rPr lang="en-IN" sz="2000" dirty="0"/>
              <a:t>   </a:t>
            </a:r>
            <a:r>
              <a:rPr lang="en-IN" sz="2000" dirty="0" err="1"/>
              <a:t>cout</a:t>
            </a:r>
            <a:r>
              <a:rPr lang="en-IN" sz="2000" dirty="0"/>
              <a:t> &lt;&lt; "Sum of entered matrices:"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pPr lvl="1"/>
            <a:r>
              <a:rPr lang="en-IN" sz="2000" dirty="0"/>
              <a:t>    for 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m;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lvl="1"/>
            <a:r>
              <a:rPr lang="en-IN" sz="2000" dirty="0"/>
              <a:t>        for (j = 0; j &lt; n;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  <a:p>
            <a:pPr lvl="1"/>
            <a:r>
              <a:rPr lang="en-IN" sz="2000" dirty="0"/>
              <a:t>            c[</a:t>
            </a:r>
            <a:r>
              <a:rPr lang="en-IN" sz="2000" dirty="0" err="1"/>
              <a:t>i</a:t>
            </a:r>
            <a:r>
              <a:rPr lang="en-IN" sz="2000" dirty="0"/>
              <a:t>][j] = a[</a:t>
            </a:r>
            <a:r>
              <a:rPr lang="en-IN" sz="2000" dirty="0" err="1"/>
              <a:t>i</a:t>
            </a:r>
            <a:r>
              <a:rPr lang="en-IN" sz="2000" dirty="0"/>
              <a:t>][j] + b[</a:t>
            </a:r>
            <a:r>
              <a:rPr lang="en-IN" sz="2000" dirty="0" err="1"/>
              <a:t>i</a:t>
            </a:r>
            <a:r>
              <a:rPr lang="en-IN" sz="2000" dirty="0"/>
              <a:t>][j];</a:t>
            </a:r>
          </a:p>
          <a:p>
            <a:pPr lvl="1"/>
            <a:r>
              <a:rPr lang="en-IN" sz="2000" dirty="0"/>
              <a:t>            </a:t>
            </a:r>
            <a:r>
              <a:rPr lang="en-IN" sz="2000" dirty="0" err="1"/>
              <a:t>cout</a:t>
            </a:r>
            <a:r>
              <a:rPr lang="en-IN" sz="2000" dirty="0"/>
              <a:t> &lt;&lt; c[</a:t>
            </a:r>
            <a:r>
              <a:rPr lang="en-IN" sz="2000" dirty="0" err="1"/>
              <a:t>i</a:t>
            </a:r>
            <a:r>
              <a:rPr lang="en-IN" sz="2000" dirty="0"/>
              <a:t>][j] &lt;&lt; "\t";</a:t>
            </a:r>
          </a:p>
          <a:p>
            <a:pPr lvl="1"/>
            <a:r>
              <a:rPr lang="en-IN" sz="2000" dirty="0"/>
              <a:t>        }</a:t>
            </a:r>
          </a:p>
          <a:p>
            <a:pPr lvl="1"/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pPr lvl="1"/>
            <a:r>
              <a:rPr lang="en-IN" sz="2000" dirty="0"/>
              <a:t>    }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    return 0;</a:t>
            </a:r>
          </a:p>
          <a:p>
            <a:pPr lvl="1"/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885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Q) Write a C program to multiply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8674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Enter dimensions of first matrix :</a:t>
            </a:r>
          </a:p>
          <a:p>
            <a:pPr marL="457200" lvl="1" indent="0">
              <a:buNone/>
            </a:pPr>
            <a:r>
              <a:rPr lang="en-US" dirty="0"/>
              <a:t>2  3</a:t>
            </a:r>
          </a:p>
          <a:p>
            <a:pPr marL="457200" lvl="1" indent="0">
              <a:buNone/>
            </a:pPr>
            <a:r>
              <a:rPr lang="en-US" dirty="0"/>
              <a:t>Enter dimensions of second matrix</a:t>
            </a:r>
          </a:p>
          <a:p>
            <a:pPr marL="457200" lvl="1" indent="0">
              <a:buNone/>
            </a:pPr>
            <a:r>
              <a:rPr lang="en-US" dirty="0"/>
              <a:t>3  2</a:t>
            </a:r>
          </a:p>
          <a:p>
            <a:pPr marL="457200" lvl="1" indent="0">
              <a:buNone/>
            </a:pPr>
            <a:r>
              <a:rPr lang="en-US" dirty="0"/>
              <a:t>Enter first matrix (2 rows x 3 columns):</a:t>
            </a:r>
          </a:p>
          <a:p>
            <a:pPr marL="457200" lvl="1" indent="0">
              <a:buNone/>
            </a:pPr>
            <a:r>
              <a:rPr lang="en-US" dirty="0"/>
              <a:t>1 2 3</a:t>
            </a:r>
          </a:p>
          <a:p>
            <a:pPr marL="457200" lvl="1" indent="0">
              <a:buNone/>
            </a:pPr>
            <a:r>
              <a:rPr lang="en-US" dirty="0"/>
              <a:t>4 5 6</a:t>
            </a:r>
          </a:p>
          <a:p>
            <a:pPr marL="457200" lvl="1" indent="0">
              <a:buNone/>
            </a:pPr>
            <a:r>
              <a:rPr lang="en-US" dirty="0"/>
              <a:t>Enter second matrix (3 rows x 2 columns):</a:t>
            </a:r>
          </a:p>
          <a:p>
            <a:pPr marL="457200" lvl="1" indent="0">
              <a:buNone/>
            </a:pPr>
            <a:r>
              <a:rPr lang="en-US" dirty="0"/>
              <a:t>7 8</a:t>
            </a:r>
          </a:p>
          <a:p>
            <a:pPr marL="457200" lvl="1" indent="0">
              <a:buNone/>
            </a:pPr>
            <a:r>
              <a:rPr lang="en-US" dirty="0"/>
              <a:t>9 10</a:t>
            </a:r>
          </a:p>
          <a:p>
            <a:pPr marL="457200" lvl="1" indent="0">
              <a:buNone/>
            </a:pPr>
            <a:r>
              <a:rPr lang="en-US" dirty="0"/>
              <a:t>11 12</a:t>
            </a:r>
          </a:p>
          <a:p>
            <a:pPr marL="457200" lvl="1" indent="0">
              <a:buNone/>
            </a:pPr>
            <a:r>
              <a:rPr lang="en-US" dirty="0"/>
              <a:t>Result matrix:</a:t>
            </a:r>
          </a:p>
          <a:p>
            <a:pPr marL="457200" lvl="1" indent="0">
              <a:buNone/>
            </a:pPr>
            <a:r>
              <a:rPr lang="en-US" dirty="0"/>
              <a:t>58      64</a:t>
            </a:r>
          </a:p>
          <a:p>
            <a:pPr marL="457200" lvl="1" indent="0">
              <a:buNone/>
            </a:pPr>
            <a:r>
              <a:rPr lang="en-US" dirty="0"/>
              <a:t>139   154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6096000" y="1225689"/>
            <a:ext cx="6098344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2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arrays a[ROWS][COLS] and b[ROWS][COLS]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the elements of matrix a and b.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(j=0;j&lt;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      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[i][j]);  //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similary</a:t>
            </a:r>
            <a:r>
              <a:rPr kumimoji="0" lang="en-IN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matrix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4.check the cols of matrix1 with rows of matrix2</a:t>
            </a: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     </a:t>
            </a:r>
            <a:r>
              <a:rPr lang="en-US" dirty="0"/>
              <a:t> if (cols1 != rows2) {</a:t>
            </a:r>
          </a:p>
          <a:p>
            <a:r>
              <a:rPr lang="en-US" dirty="0"/>
              <a:t>                 printf("</a:t>
            </a:r>
            <a:r>
              <a:rPr lang="en-US" dirty="0">
                <a:solidFill>
                  <a:srgbClr val="7030A0"/>
                </a:solidFill>
              </a:rPr>
              <a:t>cannot multiply.\n</a:t>
            </a:r>
            <a:r>
              <a:rPr lang="en-US" dirty="0"/>
              <a:t>");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5. Perform multiplication</a:t>
            </a:r>
            <a:endParaRPr lang="en-IN" dirty="0">
              <a:solidFill>
                <a:srgbClr val="FF0000"/>
              </a:solidFill>
              <a:latin typeface="inherit"/>
            </a:endParaRP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rows1;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0; j &lt; cols2;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k = 0; k &lt; cols1; k++) {</a:t>
            </a:r>
          </a:p>
          <a:p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 sum += matrix1[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][k] * matrix2[k][j];</a:t>
            </a:r>
          </a:p>
          <a:p>
            <a:r>
              <a:rPr lang="en-US" dirty="0"/>
              <a:t>            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result[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][j] = sum;</a:t>
            </a:r>
          </a:p>
          <a:p>
            <a:r>
              <a:rPr lang="en-US" dirty="0"/>
              <a:t>        }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6. Print the elements </a:t>
            </a:r>
            <a:r>
              <a:rPr lang="en-US" dirty="0">
                <a:solidFill>
                  <a:srgbClr val="002060"/>
                </a:solidFill>
                <a:latin typeface="Franklin Gothic Medium"/>
              </a:rPr>
              <a:t>c[i][j]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6003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rows1, cols1, rows2, cols2;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</a:t>
            </a:r>
            <a:r>
              <a:rPr lang="en-US" sz="1800" dirty="0">
                <a:solidFill>
                  <a:srgbClr val="C00000"/>
                </a:solidFill>
              </a:rPr>
              <a:t>Enter dimensions of first matrix: </a:t>
            </a:r>
            <a:r>
              <a:rPr lang="en-US" sz="1800" dirty="0">
                <a:solidFill>
                  <a:schemeClr val="tx1"/>
                </a:solidFill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&gt;&gt; rows1 &gt;&gt; cols1;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</a:t>
            </a:r>
            <a:r>
              <a:rPr lang="en-US" sz="1800" dirty="0">
                <a:solidFill>
                  <a:srgbClr val="C00000"/>
                </a:solidFill>
              </a:rPr>
              <a:t>Enter dimensions of second matrix: </a:t>
            </a:r>
            <a:r>
              <a:rPr lang="en-US" sz="1800" dirty="0">
                <a:solidFill>
                  <a:schemeClr val="tx1"/>
                </a:solidFill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&gt;&gt; rows2 &gt;&gt; cols2;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if (cols1 != rows2)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spc="-150" dirty="0">
                <a:solidFill>
                  <a:schemeClr val="tx1"/>
                </a:solidFill>
              </a:rPr>
              <a:t>cout &lt;&lt; "Cannot multiply matrices with these dimensions." &lt;&lt; </a:t>
            </a:r>
            <a:r>
              <a:rPr lang="en-US" sz="1800" spc="-15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matrix1[rows1][cols1];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matrix2[rows2][cols2];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result[rows1][cols2];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// Read first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"Enter first matrix:" 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for (int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rows1;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(int j = 0; j &lt; cols1; </a:t>
            </a:r>
            <a:r>
              <a:rPr lang="en-US" sz="1800" dirty="0" err="1">
                <a:solidFill>
                  <a:schemeClr val="tx1"/>
                </a:solidFill>
              </a:rPr>
              <a:t>j++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&gt;&gt; matrix1[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436" y="0"/>
            <a:ext cx="5752563" cy="70173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// Read second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cout &lt;&lt; "Enter second matrix:"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rows2;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(int j = 0; j &lt; cols2;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cin</a:t>
            </a:r>
            <a:r>
              <a:rPr lang="en-US" sz="1800" dirty="0"/>
              <a:t> &gt;&gt; matrix2[</a:t>
            </a:r>
            <a:r>
              <a:rPr lang="en-US" sz="1800" dirty="0" err="1"/>
              <a:t>i</a:t>
            </a:r>
            <a:r>
              <a:rPr lang="en-US" sz="18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// Multiply matrices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rows1;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(int j = 0; j &lt; cols2;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int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for (int k = 0; k &lt; cols1;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            sum += matrix1[</a:t>
            </a:r>
            <a:r>
              <a:rPr lang="en-US" sz="1800" dirty="0" err="1">
                <a:solidFill>
                  <a:srgbClr val="C00000"/>
                </a:solidFill>
              </a:rPr>
              <a:t>i</a:t>
            </a:r>
            <a:r>
              <a:rPr lang="en-US" sz="1800" dirty="0">
                <a:solidFill>
                  <a:srgbClr val="C00000"/>
                </a:solidFill>
              </a:rPr>
              <a:t>][k] * matrix2[k][j];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result[</a:t>
            </a:r>
            <a:r>
              <a:rPr lang="en-US" sz="1800" dirty="0" err="1"/>
              <a:t>i</a:t>
            </a:r>
            <a:r>
              <a:rPr lang="en-US" sz="1800" dirty="0"/>
              <a:t>][j] =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    // Print result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cout &lt;&lt; "Result matrix:"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rows1;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(int j = 0; j &lt; cols2;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cout &lt;&lt; result[</a:t>
            </a:r>
            <a:r>
              <a:rPr lang="en-US" sz="1800" dirty="0" err="1"/>
              <a:t>i</a:t>
            </a:r>
            <a:r>
              <a:rPr lang="en-US" sz="1800" dirty="0"/>
              <a:t>][j] &lt;&lt;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/>
              <a:t>Q) Write a C program to find the transpose of a matrix.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295401"/>
            <a:ext cx="11891750" cy="5334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Transpose of a matrix is </a:t>
            </a:r>
            <a:r>
              <a:rPr lang="en-US" sz="2000" b="1" dirty="0">
                <a:solidFill>
                  <a:srgbClr val="FF0000"/>
                </a:solidFill>
              </a:rPr>
              <a:t>found by interchanging its rows into columns or columns into rows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>
                <a:solidFill>
                  <a:srgbClr val="FF000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>
                <a:solidFill>
                  <a:srgbClr val="FF0000"/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Original matrix:</a:t>
            </a:r>
          </a:p>
          <a:p>
            <a:pPr marL="457200" lvl="1" indent="0">
              <a:buNone/>
            </a:pPr>
            <a:r>
              <a:rPr lang="en-US" dirty="0"/>
              <a:t>1 2 3</a:t>
            </a:r>
          </a:p>
          <a:p>
            <a:pPr marL="457200" lvl="1" indent="0">
              <a:buNone/>
            </a:pPr>
            <a:r>
              <a:rPr lang="en-US" dirty="0"/>
              <a:t>4 5 6</a:t>
            </a:r>
          </a:p>
          <a:p>
            <a:pPr marL="457200" lvl="1" indent="0">
              <a:buNone/>
            </a:pPr>
            <a:r>
              <a:rPr lang="en-US" dirty="0"/>
              <a:t>7 8 9</a:t>
            </a:r>
          </a:p>
          <a:p>
            <a:pPr marL="457200" lvl="1" indent="0">
              <a:buNone/>
            </a:pPr>
            <a:r>
              <a:rPr lang="en-US" dirty="0"/>
              <a:t>Transpose of the matrix:</a:t>
            </a:r>
          </a:p>
          <a:p>
            <a:pPr marL="457200" lvl="1" indent="0">
              <a:buNone/>
            </a:pPr>
            <a:r>
              <a:rPr lang="en-US" dirty="0"/>
              <a:t>1 4 7</a:t>
            </a:r>
          </a:p>
          <a:p>
            <a:pPr marL="457200" lvl="1" indent="0">
              <a:buNone/>
            </a:pPr>
            <a:r>
              <a:rPr lang="en-US" dirty="0"/>
              <a:t>2 5 8</a:t>
            </a:r>
          </a:p>
          <a:p>
            <a:pPr marL="457200" lvl="1" indent="0">
              <a:buNone/>
            </a:pPr>
            <a:r>
              <a:rPr lang="en-US" dirty="0"/>
              <a:t>3 6 9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943531" y="1694496"/>
            <a:ext cx="6098344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and </a:t>
            </a:r>
            <a:r>
              <a:rPr lang="en-US" dirty="0"/>
              <a:t>transpose[COLS][ROWS];</a:t>
            </a:r>
            <a:endParaRPr lang="en-US" dirty="0">
              <a:solidFill>
                <a:srgbClr val="292934"/>
              </a:solidFill>
              <a:latin typeface="Franklin Gothic Medium"/>
            </a:endParaRP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the elements of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(j=0;j&lt;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      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"%d"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[i][j]);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5. Find the transpose matrix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 for(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{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 for(j 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    {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       transpose[j][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 =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arr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   }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    }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6. Print the elements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transpose[j][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793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5532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tx1"/>
                </a:solidFill>
              </a:rPr>
              <a:t>constexpr</a:t>
            </a:r>
            <a:r>
              <a:rPr lang="en-US" sz="1600" dirty="0">
                <a:solidFill>
                  <a:schemeClr val="tx1"/>
                </a:solidFill>
              </a:rPr>
              <a:t> int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tx1"/>
                </a:solidFill>
              </a:rPr>
              <a:t>constexpr</a:t>
            </a:r>
            <a:r>
              <a:rPr lang="en-US" sz="1600" dirty="0">
                <a:solidFill>
                  <a:schemeClr val="tx1"/>
                </a:solidFill>
              </a:rPr>
              <a:t> int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int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[ROWS][COLS] = {{1, 2, 3}, {4, 5, 6}, {7, 8, 9}};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int transpose[COLS][ROWS];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int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 "The original matrix is.." &lt;&lt; </a:t>
            </a:r>
            <a:r>
              <a:rPr lang="en-US" sz="1600" dirty="0" err="1">
                <a:solidFill>
                  <a:schemeClr val="tx1"/>
                </a:solidFill>
              </a:rPr>
              <a:t>endl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for 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ROWS;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 </a:t>
            </a:r>
            <a:r>
              <a:rPr lang="en-US" sz="1600" dirty="0" err="1">
                <a:solidFill>
                  <a:schemeClr val="tx1"/>
                </a:solidFill>
              </a:rPr>
              <a:t>endl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for (j = 0; j &lt; COLS; </a:t>
            </a:r>
            <a:r>
              <a:rPr lang="en-US" sz="1600" dirty="0" err="1">
                <a:solidFill>
                  <a:schemeClr val="tx1"/>
                </a:solidFill>
              </a:rPr>
              <a:t>j++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][j] &lt;&lt; "\t";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for 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ROWS;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for (j = 0; j &lt; COLS; </a:t>
            </a:r>
            <a:r>
              <a:rPr lang="en-US" sz="1600" dirty="0" err="1">
                <a:solidFill>
                  <a:schemeClr val="tx1"/>
                </a:solidFill>
              </a:rPr>
              <a:t>j++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transpose[j][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9436" y="0"/>
            <a:ext cx="575256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&lt;&lt; "\</a:t>
            </a:r>
            <a:r>
              <a:rPr lang="en-US" sz="1800" dirty="0" err="1">
                <a:solidFill>
                  <a:schemeClr val="tx1"/>
                </a:solidFill>
              </a:rPr>
              <a:t>nThe</a:t>
            </a:r>
            <a:r>
              <a:rPr lang="en-US" sz="1800" dirty="0">
                <a:solidFill>
                  <a:schemeClr val="tx1"/>
                </a:solidFill>
              </a:rPr>
              <a:t> transpose of the matrix is.." 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for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COLS;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(j = 0; j &lt; ROWS; </a:t>
            </a:r>
            <a:r>
              <a:rPr lang="en-US" sz="1800" dirty="0" err="1">
                <a:solidFill>
                  <a:schemeClr val="tx1"/>
                </a:solidFill>
              </a:rPr>
              <a:t>j++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&lt;&lt; transpose[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][j] &lt;&lt; "\t";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return 0;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439437" y="2585323"/>
            <a:ext cx="575256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The original matrix is..</a:t>
            </a:r>
          </a:p>
          <a:p>
            <a:r>
              <a:rPr lang="en-US" dirty="0"/>
              <a:t>1       2       3</a:t>
            </a:r>
          </a:p>
          <a:p>
            <a:r>
              <a:rPr lang="en-US" dirty="0"/>
              <a:t>4       5       6</a:t>
            </a:r>
          </a:p>
          <a:p>
            <a:r>
              <a:rPr lang="en-US" dirty="0"/>
              <a:t>7       8       9</a:t>
            </a:r>
          </a:p>
          <a:p>
            <a:r>
              <a:rPr lang="en-US" dirty="0"/>
              <a:t>Transpose of the matrix:</a:t>
            </a:r>
          </a:p>
          <a:p>
            <a:r>
              <a:rPr lang="en-US" dirty="0"/>
              <a:t>1       4       7</a:t>
            </a:r>
          </a:p>
          <a:p>
            <a:r>
              <a:rPr lang="en-US" dirty="0"/>
              <a:t>2       5       8</a:t>
            </a:r>
          </a:p>
          <a:p>
            <a:r>
              <a:rPr lang="en-US" dirty="0"/>
              <a:t>3       6       9</a:t>
            </a:r>
          </a:p>
        </p:txBody>
      </p:sp>
    </p:spTree>
    <p:extLst>
      <p:ext uri="{BB962C8B-B14F-4D97-AF65-F5344CB8AC3E}">
        <p14:creationId xmlns:p14="http://schemas.microsoft.com/office/powerpoint/2010/main" val="16453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968375" indent="0">
              <a:lnSpc>
                <a:spcPts val="3240"/>
              </a:lnSpc>
              <a:spcBef>
                <a:spcPts val="720"/>
              </a:spcBef>
              <a:buNone/>
              <a:tabLst>
                <a:tab pos="611505" algn="l"/>
                <a:tab pos="612140" algn="l"/>
              </a:tabLst>
            </a:pPr>
            <a:r>
              <a:rPr lang="en-US" sz="3000" spc="-25" dirty="0">
                <a:solidFill>
                  <a:schemeClr val="tx1"/>
                </a:solidFill>
                <a:latin typeface="Calibri"/>
                <a:cs typeface="Calibri"/>
              </a:rPr>
              <a:t>Arrays</a:t>
            </a:r>
            <a:r>
              <a:rPr lang="en-US" sz="30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000" spc="-15" dirty="0">
                <a:solidFill>
                  <a:schemeClr val="tx1"/>
                </a:solidFill>
                <a:latin typeface="Calibri"/>
                <a:cs typeface="Calibri"/>
              </a:rPr>
              <a:t>are broadly</a:t>
            </a:r>
            <a:r>
              <a:rPr lang="en-US" sz="3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chemeClr val="tx1"/>
                </a:solidFill>
                <a:latin typeface="Calibri"/>
                <a:cs typeface="Calibri"/>
              </a:rPr>
              <a:t>classified</a:t>
            </a:r>
            <a:r>
              <a:rPr lang="en-US" sz="3000" spc="-15" dirty="0">
                <a:solidFill>
                  <a:schemeClr val="tx1"/>
                </a:solidFill>
                <a:latin typeface="Calibri"/>
                <a:cs typeface="Calibri"/>
              </a:rPr>
              <a:t> into</a:t>
            </a:r>
            <a:r>
              <a:rPr lang="en-US" sz="3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000" spc="-10" dirty="0">
                <a:solidFill>
                  <a:schemeClr val="tx1"/>
                </a:solidFill>
                <a:latin typeface="Calibri"/>
                <a:cs typeface="Calibri"/>
              </a:rPr>
              <a:t>three </a:t>
            </a:r>
            <a:r>
              <a:rPr lang="en-US" sz="3000" spc="-6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000" spc="-15" dirty="0">
                <a:solidFill>
                  <a:schemeClr val="tx1"/>
                </a:solidFill>
                <a:latin typeface="Calibri"/>
                <a:cs typeface="Calibri"/>
              </a:rPr>
              <a:t>categories</a:t>
            </a:r>
            <a:endParaRPr lang="en-US" sz="3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6702" lvl="1" indent="0">
              <a:spcBef>
                <a:spcPts val="315"/>
              </a:spcBef>
              <a:buNone/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lang="en-US"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lang="en-US" sz="3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pPr marL="286702" lvl="1" indent="0">
              <a:spcBef>
                <a:spcPts val="360"/>
              </a:spcBef>
              <a:buNone/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lang="en-US"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lang="en-US"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pPr marL="286702" lvl="1" indent="0">
              <a:spcBef>
                <a:spcPts val="360"/>
              </a:spcBef>
              <a:buNone/>
              <a:tabLst>
                <a:tab pos="1125220" algn="l"/>
                <a:tab pos="1125855" algn="l"/>
              </a:tabLst>
            </a:pP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lang="en-US"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Multi</a:t>
            </a:r>
            <a:r>
              <a:rPr lang="en-US"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lang="en-US"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3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endParaRPr lang="en-US" sz="30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7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1800" dirty="0"/>
              <a:t>Q) Write a C program to compute the </a:t>
            </a:r>
            <a:r>
              <a:rPr lang="en-US" sz="1800" b="1" dirty="0"/>
              <a:t>sum of elements in each row of a 2D </a:t>
            </a:r>
            <a:r>
              <a:rPr lang="en-US" sz="1800" dirty="0"/>
              <a:t>array       </a:t>
            </a:r>
            <a:br>
              <a:rPr lang="en-US" sz="1800" dirty="0"/>
            </a:br>
            <a:r>
              <a:rPr lang="en-US" sz="1800" dirty="0"/>
              <a:t>     and print the 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6388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6</a:t>
            </a:r>
          </a:p>
          <a:p>
            <a:pPr marL="457200" lvl="1" indent="0">
              <a:buNone/>
            </a:pPr>
            <a:r>
              <a:rPr lang="en-US" dirty="0"/>
              <a:t>15</a:t>
            </a:r>
          </a:p>
          <a:p>
            <a:pPr marL="457200" lvl="1" indent="0">
              <a:buNone/>
            </a:pPr>
            <a:r>
              <a:rPr lang="en-US" dirty="0"/>
              <a:t>24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6</a:t>
            </a:r>
          </a:p>
          <a:p>
            <a:pPr marL="457200" lvl="1" indent="0">
              <a:buNone/>
            </a:pPr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91200" y="1371600"/>
            <a:ext cx="6098344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 the elements of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3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Row sum  can be calculated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for(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 for(j 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+=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arr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 }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printf("%d\n",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  <a:latin typeface="Franklin Gothic Medium"/>
              </a:rPr>
              <a:t>  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 Print the 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8677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/>
                </a:solidFill>
              </a:rPr>
              <a:t>constexpr</a:t>
            </a:r>
            <a:r>
              <a:rPr lang="en-US" sz="1800" dirty="0">
                <a:solidFill>
                  <a:schemeClr val="tx1"/>
                </a:solidFill>
              </a:rPr>
              <a:t> int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/>
                </a:solidFill>
              </a:rPr>
              <a:t>constexpr</a:t>
            </a:r>
            <a:r>
              <a:rPr lang="en-US" sz="1800" dirty="0">
                <a:solidFill>
                  <a:schemeClr val="tx1"/>
                </a:solidFill>
              </a:rPr>
              <a:t> int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[ROWS][COLS] = {{1, 2, 3}, {4, 5, 6}, {7, 8, 9}};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int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j, </a:t>
            </a:r>
            <a:r>
              <a:rPr lang="en-US" sz="1800" dirty="0" err="1">
                <a:solidFill>
                  <a:schemeClr val="tx1"/>
                </a:solidFill>
              </a:rPr>
              <a:t>row_sum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&lt;&lt; "Row sums:" 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for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ROWS;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row_sum</a:t>
            </a:r>
            <a:r>
              <a:rPr lang="en-US" sz="1800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(j = 0; j &lt; COLS; </a:t>
            </a:r>
            <a:r>
              <a:rPr lang="en-US" sz="1800" dirty="0" err="1">
                <a:solidFill>
                  <a:schemeClr val="tx1"/>
                </a:solidFill>
              </a:rPr>
              <a:t>j++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row_sum</a:t>
            </a:r>
            <a:r>
              <a:rPr lang="en-US" sz="1800" dirty="0">
                <a:solidFill>
                  <a:schemeClr val="tx1"/>
                </a:solidFill>
              </a:rPr>
              <a:t> += 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&lt;&lt; </a:t>
            </a:r>
            <a:r>
              <a:rPr lang="en-US" sz="1800" dirty="0" err="1">
                <a:solidFill>
                  <a:schemeClr val="tx1"/>
                </a:solidFill>
              </a:rPr>
              <a:t>row_sum</a:t>
            </a:r>
            <a:r>
              <a:rPr lang="en-US" sz="1800" dirty="0">
                <a:solidFill>
                  <a:schemeClr val="tx1"/>
                </a:solidFill>
              </a:rPr>
              <a:t> 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72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655" y="148108"/>
            <a:ext cx="12192000" cy="811369"/>
          </a:xfrm>
        </p:spPr>
        <p:txBody>
          <a:bodyPr>
            <a:noAutofit/>
          </a:bodyPr>
          <a:lstStyle/>
          <a:p>
            <a:r>
              <a:rPr lang="en-US" sz="2400" dirty="0"/>
              <a:t>Q) Write a C program to compute the </a:t>
            </a:r>
            <a:r>
              <a:rPr lang="en-US" sz="2400" b="1" dirty="0"/>
              <a:t>sum of elements in each column </a:t>
            </a:r>
            <a:r>
              <a:rPr lang="en-US" sz="2400" dirty="0"/>
              <a:t>of a 2D array and print the result..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638800" cy="52620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12 15 18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8 12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791200" y="1295400"/>
            <a:ext cx="6098344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 the elements of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3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Col sum  can be calculated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for (j 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colSum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[j] = 0;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colSum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[j] += matrix[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}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}</a:t>
            </a:r>
            <a:r>
              <a:rPr lang="en-US" dirty="0">
                <a:solidFill>
                  <a:srgbClr val="002060"/>
                </a:solidFill>
                <a:latin typeface="Franklin Gothic Medium"/>
              </a:rPr>
              <a:t>  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  <a:latin typeface="Franklin Gothic Medium"/>
              </a:rPr>
              <a:t>   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 Print the 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5534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rows, cols,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matrix[10][10], </a:t>
            </a:r>
            <a:r>
              <a:rPr lang="en-US" sz="2000" dirty="0" err="1">
                <a:solidFill>
                  <a:schemeClr val="tx1"/>
                </a:solidFill>
              </a:rPr>
              <a:t>colSum</a:t>
            </a:r>
            <a:r>
              <a:rPr lang="en-US" sz="2000" dirty="0">
                <a:solidFill>
                  <a:schemeClr val="tx1"/>
                </a:solidFill>
              </a:rPr>
              <a:t>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cout &lt;&lt; "Enter the number of rows (max 10):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cin</a:t>
            </a:r>
            <a:r>
              <a:rPr lang="en-US" sz="2000" dirty="0">
                <a:solidFill>
                  <a:schemeClr val="tx1"/>
                </a:solidFill>
              </a:rPr>
              <a:t> &gt;&gt; rows;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spc="-150" dirty="0">
                <a:solidFill>
                  <a:schemeClr val="tx1"/>
                </a:solidFill>
              </a:rPr>
              <a:t>cout &lt;&lt; "Enter the number of columns (max 10):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cin</a:t>
            </a:r>
            <a:r>
              <a:rPr lang="en-US" sz="2000" dirty="0">
                <a:solidFill>
                  <a:schemeClr val="tx1"/>
                </a:solidFill>
              </a:rPr>
              <a:t> &gt;&gt; cols;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spc="-150" dirty="0">
                <a:solidFill>
                  <a:schemeClr val="tx1"/>
                </a:solidFill>
              </a:rPr>
              <a:t>cout &lt;&lt; "Enter the elements of the matrix:" &lt;&lt; </a:t>
            </a:r>
            <a:r>
              <a:rPr lang="en-US" sz="2000" spc="-150" dirty="0" err="1">
                <a:solidFill>
                  <a:schemeClr val="tx1"/>
                </a:solidFill>
              </a:rPr>
              <a:t>endl</a:t>
            </a:r>
            <a:r>
              <a:rPr lang="en-US" sz="2000" spc="-15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// Read matrix elements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rows;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(j = 0; j &lt; cols; </a:t>
            </a:r>
            <a:r>
              <a:rPr lang="en-US" sz="2000" dirty="0" err="1">
                <a:solidFill>
                  <a:schemeClr val="tx1"/>
                </a:solidFill>
              </a:rPr>
              <a:t>j++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</a:rPr>
              <a:t>cin</a:t>
            </a:r>
            <a:r>
              <a:rPr lang="en-US" sz="2000" dirty="0">
                <a:solidFill>
                  <a:schemeClr val="tx1"/>
                </a:solidFill>
              </a:rPr>
              <a:t> &gt;&gt; matrix[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439435" y="45703"/>
            <a:ext cx="5604681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// Calculate column sums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(j = 0; j &lt; cols;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colSum</a:t>
            </a:r>
            <a:r>
              <a:rPr lang="en-US" sz="1800" dirty="0"/>
              <a:t>[j]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rows;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colSum</a:t>
            </a:r>
            <a:r>
              <a:rPr lang="en-US" sz="1800" dirty="0"/>
              <a:t>[j] += matrix[</a:t>
            </a:r>
            <a:r>
              <a:rPr lang="en-US" sz="1800" dirty="0" err="1"/>
              <a:t>i</a:t>
            </a:r>
            <a:r>
              <a:rPr lang="en-US" sz="18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// Print column sums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 "Column sums:"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(j = 0; j &lt; cols;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 </a:t>
            </a:r>
            <a:r>
              <a:rPr lang="en-US" sz="1800" dirty="0" err="1"/>
              <a:t>colSum</a:t>
            </a:r>
            <a:r>
              <a:rPr lang="en-US" sz="1800" dirty="0"/>
              <a:t>[j] &lt;&lt;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99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Q) Write a C program that takes in a 2D array of integers and </a:t>
            </a:r>
            <a:r>
              <a:rPr lang="en-US" sz="2400" b="1" dirty="0"/>
              <a:t>returns the sum of all the elements</a:t>
            </a:r>
            <a:r>
              <a:rPr lang="en-US" sz="2400" dirty="0"/>
              <a:t> in the array.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/>
              <a:t>arr = {{1, 2, 3},</a:t>
            </a:r>
          </a:p>
          <a:p>
            <a:pPr marL="457200" lvl="1" indent="0">
              <a:buNone/>
            </a:pPr>
            <a:r>
              <a:rPr lang="en-US" dirty="0"/>
              <a:t>         {4, 5, 6},</a:t>
            </a:r>
          </a:p>
          <a:p>
            <a:pPr marL="457200" lvl="1" indent="0">
              <a:buNone/>
            </a:pPr>
            <a:r>
              <a:rPr lang="en-US" dirty="0"/>
              <a:t>         {7, 8, 9}}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20E7-66D9-6134-C222-E563819B5218}"/>
              </a:ext>
            </a:extLst>
          </p:cNvPr>
          <p:cNvSpPr txBox="1"/>
          <p:nvPr/>
        </p:nvSpPr>
        <p:spPr>
          <a:xfrm>
            <a:off x="5029200" y="1371600"/>
            <a:ext cx="6746544" cy="5324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  <a:latin typeface="16"/>
              </a:rPr>
              <a:t>LOGIC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Declare a function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sum_of_array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Declare a variable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initialize it to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Iterate through each element of the array using nested for loops: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The outer loop iterates through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each row of the array.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The inner loop iterates through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each column of the current row.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At each element, add the element to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Return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In the main function, declare the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arr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2D array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Declare variables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rows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cols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set them to the appropriate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Call the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sum_of_array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function with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arr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,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rows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, and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cols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as parameters.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Store the returned value in a variable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result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Print out the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result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variable.</a:t>
            </a:r>
            <a:endParaRPr lang="en-US" altLang="en-US" sz="2000" dirty="0">
              <a:latin typeface="16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5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int </a:t>
            </a:r>
            <a:r>
              <a:rPr lang="en-US" sz="2000" b="1" dirty="0" err="1">
                <a:solidFill>
                  <a:schemeClr val="tx1"/>
                </a:solidFill>
              </a:rPr>
              <a:t>sum_of_array</a:t>
            </a:r>
            <a:r>
              <a:rPr lang="en-US" sz="2000" b="1" dirty="0">
                <a:solidFill>
                  <a:schemeClr val="tx1"/>
                </a:solidFill>
              </a:rPr>
              <a:t>(int </a:t>
            </a:r>
            <a:r>
              <a:rPr lang="en-US" sz="2000" b="1" dirty="0" err="1">
                <a:solidFill>
                  <a:schemeClr val="tx1"/>
                </a:solidFill>
              </a:rPr>
              <a:t>arr</a:t>
            </a:r>
            <a:r>
              <a:rPr lang="en-US" sz="2000" b="1" dirty="0">
                <a:solidFill>
                  <a:schemeClr val="tx1"/>
                </a:solidFill>
              </a:rPr>
              <a:t>[][3], int rows, int cols)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int </a:t>
            </a:r>
            <a:r>
              <a:rPr lang="en-US" sz="2000" b="1" dirty="0" err="1">
                <a:solidFill>
                  <a:schemeClr val="tx1"/>
                </a:solidFill>
              </a:rPr>
              <a:t>total_sum</a:t>
            </a:r>
            <a:r>
              <a:rPr lang="en-US" sz="20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for(int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= 0;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&lt; rows;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for(int j = 0; j &lt; cols; </a:t>
            </a:r>
            <a:r>
              <a:rPr lang="en-US" sz="2000" b="1" dirty="0" err="1">
                <a:solidFill>
                  <a:schemeClr val="tx1"/>
                </a:solidFill>
              </a:rPr>
              <a:t>j++</a:t>
            </a:r>
            <a:r>
              <a:rPr lang="en-US" sz="2000" b="1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</a:rPr>
              <a:t>total_sum</a:t>
            </a:r>
            <a:r>
              <a:rPr lang="en-US" sz="2000" b="1" dirty="0">
                <a:solidFill>
                  <a:schemeClr val="tx1"/>
                </a:solidFill>
              </a:rPr>
              <a:t> += </a:t>
            </a:r>
            <a:r>
              <a:rPr lang="en-US" sz="2000" b="1" dirty="0" err="1">
                <a:solidFill>
                  <a:schemeClr val="tx1"/>
                </a:solidFill>
              </a:rPr>
              <a:t>arr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return </a:t>
            </a:r>
            <a:r>
              <a:rPr lang="en-US" sz="2000" b="1" dirty="0" err="1">
                <a:solidFill>
                  <a:schemeClr val="tx1"/>
                </a:solidFill>
              </a:rPr>
              <a:t>total_sum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int </a:t>
            </a:r>
            <a:r>
              <a:rPr lang="en-US" sz="2000" b="1" dirty="0" err="1">
                <a:solidFill>
                  <a:schemeClr val="tx1"/>
                </a:solidFill>
              </a:rPr>
              <a:t>arr</a:t>
            </a:r>
            <a:r>
              <a:rPr lang="en-US" sz="2000" b="1" dirty="0">
                <a:solidFill>
                  <a:schemeClr val="tx1"/>
                </a:solidFill>
              </a:rPr>
              <a:t>[3][3] = { {1, 2, 3}, {4, 5, 6}, {7, 8, 9}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int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int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int result = </a:t>
            </a:r>
            <a:r>
              <a:rPr lang="en-US" sz="2000" b="1" dirty="0" err="1">
                <a:solidFill>
                  <a:schemeClr val="tx1"/>
                </a:solidFill>
              </a:rPr>
              <a:t>sum_of_array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arr</a:t>
            </a:r>
            <a:r>
              <a:rPr lang="en-US" sz="2000" b="1" dirty="0">
                <a:solidFill>
                  <a:schemeClr val="tx1"/>
                </a:solidFill>
              </a:rPr>
              <a:t>, rows, cols);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"The sum of all the elements: " &lt;&lt; result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529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11811000" cy="811369"/>
          </a:xfrm>
        </p:spPr>
        <p:txBody>
          <a:bodyPr>
            <a:noAutofit/>
          </a:bodyPr>
          <a:lstStyle/>
          <a:p>
            <a:r>
              <a:rPr lang="en-US" sz="2000" dirty="0"/>
              <a:t>Q) Write a C program to compute the </a:t>
            </a:r>
            <a:r>
              <a:rPr lang="en-US" sz="2000" b="1" dirty="0"/>
              <a:t>sum of elements above the diagonal of a    </a:t>
            </a:r>
            <a:br>
              <a:rPr lang="en-US" sz="2000" b="1" dirty="0"/>
            </a:br>
            <a:r>
              <a:rPr lang="en-US" sz="2000" b="1" dirty="0"/>
              <a:t>      square 2D array </a:t>
            </a:r>
            <a:r>
              <a:rPr lang="en-US" sz="2000" dirty="0"/>
              <a:t>and print the 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Sum of elements above the diagonal: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Sum of elements above the diagonal: 0</a:t>
            </a:r>
          </a:p>
        </p:txBody>
      </p:sp>
    </p:spTree>
    <p:extLst>
      <p:ext uri="{BB962C8B-B14F-4D97-AF65-F5344CB8AC3E}">
        <p14:creationId xmlns:p14="http://schemas.microsoft.com/office/powerpoint/2010/main" val="1286664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constexpr</a:t>
            </a:r>
            <a:r>
              <a:rPr lang="en-US" sz="2000" dirty="0">
                <a:solidFill>
                  <a:schemeClr val="tx1"/>
                </a:solidFill>
              </a:rPr>
              <a:t> int SIZE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[SIZE][SIZE] = {{1, 2, 3}, {4, 5, 6}, {7, 8, 9}};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SIZE;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(int j =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+ 1; j &lt; SIZE; </a:t>
            </a:r>
            <a:r>
              <a:rPr lang="en-US" sz="2000" dirty="0" err="1">
                <a:solidFill>
                  <a:schemeClr val="tx1"/>
                </a:solidFill>
              </a:rPr>
              <a:t>j++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sum +=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cout &lt;&lt; "Sum of elements above the diagonal: " &lt;&lt; sum &lt;&lt; </a:t>
            </a:r>
            <a:r>
              <a:rPr lang="en-US" sz="2000" dirty="0" err="1">
                <a:solidFill>
                  <a:schemeClr val="tx1"/>
                </a:solidFill>
              </a:rPr>
              <a:t>endl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7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000" dirty="0"/>
              <a:t>Q) Write a C program to check if a given </a:t>
            </a:r>
            <a:r>
              <a:rPr lang="en-US" sz="2000" b="1" dirty="0"/>
              <a:t>2D array is symmetric or not</a:t>
            </a:r>
            <a:r>
              <a:rPr lang="en-US" sz="20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622878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{2, 4, 5}, {3, 5, 6}}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given 2D array is symmetric.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2}, {3, 4}}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given 2D array is not symmetric.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5642" y="811369"/>
            <a:ext cx="49632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A </a:t>
            </a:r>
            <a:r>
              <a:rPr lang="en-US" sz="2400" dirty="0">
                <a:solidFill>
                  <a:srgbClr val="7030A0"/>
                </a:solidFill>
                <a:latin typeface="Söhne"/>
              </a:rPr>
              <a:t>symmetric array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is one that is equal to its transpose of a given matrix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/>
              <a:t>1 2 3</a:t>
            </a:r>
          </a:p>
          <a:p>
            <a:r>
              <a:rPr lang="en-US" sz="2400" dirty="0"/>
              <a:t>2 4 5</a:t>
            </a:r>
          </a:p>
          <a:p>
            <a:r>
              <a:rPr lang="en-US" sz="2400" dirty="0"/>
              <a:t>3 5 6</a:t>
            </a:r>
          </a:p>
          <a:p>
            <a:endParaRPr lang="en-US" sz="2400" dirty="0"/>
          </a:p>
          <a:p>
            <a:r>
              <a:rPr lang="en-US" sz="2400" dirty="0"/>
              <a:t>its transpose:</a:t>
            </a:r>
          </a:p>
          <a:p>
            <a:endParaRPr lang="en-US" sz="2400" dirty="0"/>
          </a:p>
          <a:p>
            <a:r>
              <a:rPr lang="en-US" sz="2400" dirty="0"/>
              <a:t>1 2 3</a:t>
            </a:r>
          </a:p>
          <a:p>
            <a:r>
              <a:rPr lang="en-US" sz="2400" dirty="0"/>
              <a:t>2 4 5</a:t>
            </a:r>
          </a:p>
          <a:p>
            <a:r>
              <a:rPr lang="en-US" sz="2400" dirty="0"/>
              <a:t>3 5 6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168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//PROGRAM TO CHECK IF A GIVEN 2D ARRAY IS SYMMETRIC OR NOT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[ROWS][COLS] = { {1, 2, 3}, {2, 4, 5}, {3, 5, 6}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flag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for(j = 0; j &lt; COLS;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         if(</a:t>
            </a:r>
            <a:r>
              <a:rPr lang="en-US" sz="2000" b="1" dirty="0" err="1"/>
              <a:t>arr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][j] != </a:t>
            </a:r>
            <a:r>
              <a:rPr lang="en-US" sz="2000" b="1" dirty="0" err="1"/>
              <a:t>arr</a:t>
            </a:r>
            <a:r>
              <a:rPr lang="en-US" sz="2000" b="1" dirty="0"/>
              <a:t>[j][</a:t>
            </a:r>
            <a:r>
              <a:rPr lang="en-US" sz="2000" b="1" dirty="0" err="1"/>
              <a:t>i</a:t>
            </a:r>
            <a:r>
              <a:rPr lang="en-US" sz="2000" b="1" dirty="0"/>
              <a:t>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flag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if(flag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if(flag == 1) {</a:t>
            </a:r>
          </a:p>
          <a:p>
            <a:r>
              <a:rPr lang="en-US" dirty="0"/>
              <a:t>      printf("</a:t>
            </a:r>
            <a:r>
              <a:rPr lang="en-US" dirty="0">
                <a:solidFill>
                  <a:srgbClr val="7030A0"/>
                </a:solidFill>
              </a:rPr>
              <a:t>The given 2D array is symmetric."</a:t>
            </a:r>
            <a:r>
              <a:rPr lang="en-US" dirty="0"/>
              <a:t>);</a:t>
            </a:r>
          </a:p>
          <a:p>
            <a:r>
              <a:rPr lang="en-US" dirty="0"/>
              <a:t>   } else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printf("</a:t>
            </a:r>
            <a:r>
              <a:rPr lang="en-US" dirty="0">
                <a:solidFill>
                  <a:srgbClr val="7030A0"/>
                </a:solidFill>
              </a:rPr>
              <a:t>The given 2D array is not symmetric.</a:t>
            </a:r>
            <a:r>
              <a:rPr lang="en-US" dirty="0"/>
              <a:t>");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43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43962"/>
            <a:ext cx="11811000" cy="52092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 An array of one dimension is known as a 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one-dimensional array </a:t>
            </a:r>
          </a:p>
          <a:p>
            <a:r>
              <a:rPr lang="en-US" dirty="0">
                <a:solidFill>
                  <a:schemeClr val="tx1"/>
                </a:solidFill>
              </a:rPr>
              <a:t>In one-dimensional array the elements are stored in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single row one after another.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  <p:pic>
        <p:nvPicPr>
          <p:cNvPr id="5" name="Picture 2" descr="Image result for one dimensional array. Size: 405 x 160. Source: 123codegenerator.blogspo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30" y="2540987"/>
            <a:ext cx="5152115" cy="20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DA16DE1-37C8-47F9-91CB-2C7C10A1E094}"/>
              </a:ext>
            </a:extLst>
          </p:cNvPr>
          <p:cNvSpPr txBox="1">
            <a:spLocks/>
          </p:cNvSpPr>
          <p:nvPr/>
        </p:nvSpPr>
        <p:spPr>
          <a:xfrm>
            <a:off x="402455" y="2146300"/>
            <a:ext cx="606112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Ex-	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  int a[10];</a:t>
            </a:r>
          </a:p>
          <a:p>
            <a:pPr marL="4445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created an array of 10 integers  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float x[5];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created an array of 5 floating point values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double  z[8];</a:t>
            </a:r>
          </a:p>
          <a:p>
            <a:pPr marL="4445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created an array of 8 double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4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400" dirty="0"/>
              <a:t>Q) Program to sort the rows of a 2D array in ascending order:.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5622878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 err="1"/>
              <a:t>arr</a:t>
            </a:r>
            <a:r>
              <a:rPr lang="en-US" dirty="0"/>
              <a:t>[3][3] = {{3, 2, 1}, {6, 5, 4}, {9, 8, 7}};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sorted array is:</a:t>
            </a:r>
          </a:p>
          <a:p>
            <a:pPr marL="457200" lvl="1" indent="0">
              <a:buNone/>
            </a:pPr>
            <a:r>
              <a:rPr lang="en-US" dirty="0"/>
              <a:t>1 2 3 </a:t>
            </a:r>
          </a:p>
          <a:p>
            <a:pPr marL="457200" lvl="1" indent="0">
              <a:buNone/>
            </a:pPr>
            <a:r>
              <a:rPr lang="en-US" dirty="0"/>
              <a:t>4 5 6 </a:t>
            </a:r>
          </a:p>
          <a:p>
            <a:pPr marL="457200" lvl="1" indent="0">
              <a:buNone/>
            </a:pPr>
            <a:r>
              <a:rPr lang="en-US" dirty="0"/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727381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[3][3] = {{3, 2, 1}, {6, 5, 4}, {9, 8, 7}};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3;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(int j = 0; j &lt; 2; </a:t>
            </a:r>
            <a:r>
              <a:rPr lang="en-US" sz="2000" dirty="0" err="1">
                <a:solidFill>
                  <a:schemeClr val="tx1"/>
                </a:solidFill>
              </a:rPr>
              <a:t>j++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for (int k = j + 1; k &lt; 3;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if (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 &gt;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][k])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temp =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 =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][k]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cout &lt;&lt; "The sorted array is:"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3;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(int j = 0; j &lt; 3;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cout &lt;&lt; 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][j] &lt;&lt;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8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400" dirty="0"/>
              <a:t>Q) C program to arrange </a:t>
            </a:r>
            <a:r>
              <a:rPr lang="en-US" sz="2400" b="1" dirty="0"/>
              <a:t>row elements in ascending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622878" cy="54144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Matrix[ROW][COL] = </a:t>
            </a:r>
          </a:p>
          <a:p>
            <a:pPr marL="457200" lvl="1" indent="0">
              <a:buNone/>
            </a:pPr>
            <a:r>
              <a:rPr lang="en-US" dirty="0"/>
              <a:t>       { { 3, 2, 1 },</a:t>
            </a:r>
          </a:p>
          <a:p>
            <a:pPr marL="457200" lvl="1" indent="0">
              <a:buNone/>
            </a:pPr>
            <a:r>
              <a:rPr lang="en-US" dirty="0"/>
              <a:t>        { 5, 4, 6 },</a:t>
            </a:r>
          </a:p>
          <a:p>
            <a:pPr marL="457200" lvl="1" indent="0">
              <a:buNone/>
            </a:pPr>
            <a:r>
              <a:rPr lang="en-US" dirty="0"/>
              <a:t>        { 9, 8, 7 }   };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Matrix:</a:t>
            </a:r>
          </a:p>
          <a:p>
            <a:pPr marL="457200" lvl="1" indent="0">
              <a:buNone/>
            </a:pPr>
            <a:r>
              <a:rPr lang="en-US" dirty="0"/>
              <a:t> 3 2 1</a:t>
            </a:r>
          </a:p>
          <a:p>
            <a:pPr marL="457200" lvl="1" indent="0">
              <a:buNone/>
            </a:pPr>
            <a:r>
              <a:rPr lang="en-US" dirty="0"/>
              <a:t> 5 4 6</a:t>
            </a:r>
          </a:p>
          <a:p>
            <a:pPr marL="457200" lvl="1" indent="0">
              <a:buNone/>
            </a:pPr>
            <a:r>
              <a:rPr lang="en-US" dirty="0"/>
              <a:t> 9 8 7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Matrix after sorting row elements:</a:t>
            </a:r>
          </a:p>
          <a:p>
            <a:pPr marL="457200" lvl="1" indent="0">
              <a:buNone/>
            </a:pPr>
            <a:r>
              <a:rPr lang="en-US" dirty="0"/>
              <a:t> 1 2 3</a:t>
            </a:r>
          </a:p>
          <a:p>
            <a:pPr marL="457200" lvl="1" indent="0">
              <a:buNone/>
            </a:pPr>
            <a:r>
              <a:rPr lang="en-US" dirty="0"/>
              <a:t> 4 5 6</a:t>
            </a:r>
          </a:p>
          <a:p>
            <a:pPr marL="457200" lvl="1" indent="0">
              <a:buNone/>
            </a:pPr>
            <a:r>
              <a:rPr lang="en-US" dirty="0"/>
              <a:t> 7 8 9</a:t>
            </a:r>
          </a:p>
        </p:txBody>
      </p:sp>
    </p:spTree>
    <p:extLst>
      <p:ext uri="{BB962C8B-B14F-4D97-AF65-F5344CB8AC3E}">
        <p14:creationId xmlns:p14="http://schemas.microsoft.com/office/powerpoint/2010/main" val="3116155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ROW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COL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Matrix[ROW][COL]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 3, 2, 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 5, 4, 6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 9, 8, 7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j, k,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cout &lt;&lt; "Matrix:" &lt;&lt; </a:t>
            </a:r>
            <a:r>
              <a:rPr lang="en-US" sz="2000" dirty="0" err="1">
                <a:solidFill>
                  <a:schemeClr val="tx1"/>
                </a:solidFill>
              </a:rPr>
              <a:t>endl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ROW; ++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(j = 0; j &lt; COL;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cout &lt;&lt; " " &lt;&lt; Matrix[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cout &lt;&lt; </a:t>
            </a:r>
            <a:r>
              <a:rPr lang="en-US" sz="2000" dirty="0" err="1">
                <a:solidFill>
                  <a:schemeClr val="tx1"/>
                </a:solidFill>
              </a:rPr>
              <a:t>endl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 Arrange row elements in ascending order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(j = 0; j &lt; COL; ++j)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for (k = (j + 1); k &lt; COL; ++k)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if (Matrix[</a:t>
            </a:r>
            <a:r>
              <a:rPr lang="en-US" sz="1800" dirty="0" err="1"/>
              <a:t>i</a:t>
            </a:r>
            <a:r>
              <a:rPr lang="en-US" sz="1800" dirty="0"/>
              <a:t>][j] &gt; Matrix[</a:t>
            </a:r>
            <a:r>
              <a:rPr lang="en-US" sz="1800" dirty="0" err="1"/>
              <a:t>i</a:t>
            </a:r>
            <a:r>
              <a:rPr lang="en-US" sz="1800" dirty="0"/>
              <a:t>][k])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temp = Matrix[</a:t>
            </a:r>
            <a:r>
              <a:rPr lang="en-US" sz="1800" dirty="0" err="1"/>
              <a:t>i</a:t>
            </a:r>
            <a:r>
              <a:rPr lang="en-US" sz="18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Matrix[</a:t>
            </a:r>
            <a:r>
              <a:rPr lang="en-US" sz="1800" dirty="0" err="1"/>
              <a:t>i</a:t>
            </a:r>
            <a:r>
              <a:rPr lang="en-US" sz="1800" dirty="0"/>
              <a:t>][j] = Matrix[</a:t>
            </a:r>
            <a:r>
              <a:rPr lang="en-US" sz="1800" dirty="0" err="1"/>
              <a:t>i</a:t>
            </a:r>
            <a:r>
              <a:rPr lang="en-US" sz="1800" dirty="0"/>
              <a:t>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Matrix[</a:t>
            </a:r>
            <a:r>
              <a:rPr lang="en-US" sz="1800" dirty="0" err="1"/>
              <a:t>i</a:t>
            </a:r>
            <a:r>
              <a:rPr lang="en-US" sz="1800" dirty="0"/>
              <a:t>][k]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cout &lt;&lt; "Matrix after sorting row elements:"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(j = 0; j &lt; COL;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cout &lt;&lt; " " &lt;&lt; Matrix[</a:t>
            </a:r>
            <a:r>
              <a:rPr lang="en-US" sz="1800" dirty="0" err="1"/>
              <a:t>i</a:t>
            </a:r>
            <a:r>
              <a:rPr lang="en-US" sz="18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803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078269" cy="696036"/>
          </a:xfrm>
        </p:spPr>
        <p:txBody>
          <a:bodyPr>
            <a:normAutofit/>
          </a:bodyPr>
          <a:lstStyle/>
          <a:p>
            <a:r>
              <a:rPr lang="en-US" b="1" dirty="0"/>
              <a:t> Q) Write a C program for spiral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9" y="1429503"/>
            <a:ext cx="12077131" cy="196845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spiral array </a:t>
            </a:r>
            <a:r>
              <a:rPr lang="en-US" dirty="0"/>
              <a:t>is a two-dimensional array (i.e., a matrix) in which the </a:t>
            </a:r>
            <a:r>
              <a:rPr lang="en-US" dirty="0">
                <a:solidFill>
                  <a:srgbClr val="C00000"/>
                </a:solidFill>
              </a:rPr>
              <a:t>elements are arranged in a spiral pattern</a:t>
            </a:r>
            <a:r>
              <a:rPr lang="en-US" dirty="0"/>
              <a:t>. </a:t>
            </a:r>
          </a:p>
          <a:p>
            <a:r>
              <a:rPr lang="en-US" dirty="0"/>
              <a:t>The spiral pattern starts from the top left corner of the array and </a:t>
            </a:r>
            <a:r>
              <a:rPr lang="en-US" dirty="0">
                <a:solidFill>
                  <a:srgbClr val="C00000"/>
                </a:solidFill>
              </a:rPr>
              <a:t>moves in a clockwise direction until all the elements in the array are filled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630" y="3086120"/>
            <a:ext cx="3421039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 1    2    3    4     5</a:t>
            </a:r>
          </a:p>
          <a:p>
            <a:r>
              <a:rPr lang="en-US" sz="3200" dirty="0"/>
              <a:t>16  17  18  19   6</a:t>
            </a:r>
          </a:p>
          <a:p>
            <a:r>
              <a:rPr lang="en-US" sz="3200" dirty="0"/>
              <a:t>15  24  25  20   7</a:t>
            </a:r>
          </a:p>
          <a:p>
            <a:r>
              <a:rPr lang="en-US" sz="3200" dirty="0"/>
              <a:t>14  23  22  21   8</a:t>
            </a:r>
          </a:p>
          <a:p>
            <a:r>
              <a:rPr lang="en-US" sz="3200" dirty="0"/>
              <a:t>13  12  11  10   9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630" y="5973886"/>
            <a:ext cx="2291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5x5 spiral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413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80" y="152400"/>
            <a:ext cx="5707039" cy="643269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const int N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int a[N][N], </a:t>
            </a:r>
            <a:r>
              <a:rPr lang="en-US" sz="1600" b="1" dirty="0" err="1"/>
              <a:t>i</a:t>
            </a:r>
            <a:r>
              <a:rPr lang="en-US" sz="1600" b="1" dirty="0"/>
              <a:t>, j, k = 1, c1 = 0, c2 = N - 1, r1 = 0, r2 = N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while (k &lt;= N * N)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for (</a:t>
            </a:r>
            <a:r>
              <a:rPr lang="en-US" sz="1600" b="1" dirty="0" err="1"/>
              <a:t>i</a:t>
            </a:r>
            <a:r>
              <a:rPr lang="en-US" sz="1600" b="1" dirty="0"/>
              <a:t> = c1; </a:t>
            </a:r>
            <a:r>
              <a:rPr lang="en-US" sz="1600" b="1" dirty="0" err="1"/>
              <a:t>i</a:t>
            </a:r>
            <a:r>
              <a:rPr lang="en-US" sz="1600" b="1" dirty="0"/>
              <a:t> &lt;= c2; </a:t>
            </a:r>
            <a:r>
              <a:rPr lang="en-US" sz="1600" b="1" dirty="0" err="1"/>
              <a:t>i</a:t>
            </a:r>
            <a:r>
              <a:rPr lang="en-US" sz="1600" b="1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    a[r1][</a:t>
            </a:r>
            <a:r>
              <a:rPr lang="en-US" sz="1600" b="1" dirty="0" err="1"/>
              <a:t>i</a:t>
            </a:r>
            <a:r>
              <a:rPr lang="en-US" sz="1600" b="1" dirty="0"/>
              <a:t>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for (</a:t>
            </a:r>
            <a:r>
              <a:rPr lang="en-US" sz="1600" b="1" dirty="0" err="1"/>
              <a:t>i</a:t>
            </a:r>
            <a:r>
              <a:rPr lang="en-US" sz="1600" b="1" dirty="0"/>
              <a:t> = r1 + 1; </a:t>
            </a:r>
            <a:r>
              <a:rPr lang="en-US" sz="1600" b="1" dirty="0" err="1"/>
              <a:t>i</a:t>
            </a:r>
            <a:r>
              <a:rPr lang="en-US" sz="1600" b="1" dirty="0"/>
              <a:t> &lt;= r2; </a:t>
            </a:r>
            <a:r>
              <a:rPr lang="en-US" sz="1600" b="1" dirty="0" err="1"/>
              <a:t>i</a:t>
            </a:r>
            <a:r>
              <a:rPr lang="en-US" sz="1600" b="1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    a[</a:t>
            </a:r>
            <a:r>
              <a:rPr lang="en-US" sz="1600" b="1" dirty="0" err="1"/>
              <a:t>i</a:t>
            </a:r>
            <a:r>
              <a:rPr lang="en-US" sz="1600" b="1" dirty="0"/>
              <a:t>][c2]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for (</a:t>
            </a:r>
            <a:r>
              <a:rPr lang="en-US" sz="1600" b="1" dirty="0" err="1"/>
              <a:t>i</a:t>
            </a:r>
            <a:r>
              <a:rPr lang="en-US" sz="1600" b="1" dirty="0"/>
              <a:t> = c2 - 1; </a:t>
            </a:r>
            <a:r>
              <a:rPr lang="en-US" sz="1600" b="1" dirty="0" err="1"/>
              <a:t>i</a:t>
            </a:r>
            <a:r>
              <a:rPr lang="en-US" sz="1600" b="1" dirty="0"/>
              <a:t> &gt;= c1; </a:t>
            </a:r>
            <a:r>
              <a:rPr lang="en-US" sz="1600" b="1" dirty="0" err="1"/>
              <a:t>i</a:t>
            </a:r>
            <a:r>
              <a:rPr lang="en-US" sz="1600" b="1" dirty="0"/>
              <a:t>--)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    a[r2][</a:t>
            </a:r>
            <a:r>
              <a:rPr lang="en-US" sz="1600" b="1" dirty="0" err="1"/>
              <a:t>i</a:t>
            </a:r>
            <a:r>
              <a:rPr lang="en-US" sz="1600" b="1" dirty="0"/>
              <a:t>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5901520" y="781618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FC702-3F48-0F3D-AD79-731761D9D440}"/>
              </a:ext>
            </a:extLst>
          </p:cNvPr>
          <p:cNvSpPr txBox="1"/>
          <p:nvPr/>
        </p:nvSpPr>
        <p:spPr>
          <a:xfrm>
            <a:off x="5884586" y="152400"/>
            <a:ext cx="6096000" cy="6377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for (</a:t>
            </a:r>
            <a:r>
              <a:rPr lang="en-US" sz="1800" dirty="0" err="1"/>
              <a:t>i</a:t>
            </a:r>
            <a:r>
              <a:rPr lang="en-US" sz="1800" dirty="0"/>
              <a:t> = r2 - 1; </a:t>
            </a:r>
            <a:r>
              <a:rPr lang="en-US" sz="1800" dirty="0" err="1"/>
              <a:t>i</a:t>
            </a:r>
            <a:r>
              <a:rPr lang="en-US" sz="1800" dirty="0"/>
              <a:t> &gt;= r1 + 1; </a:t>
            </a:r>
            <a:r>
              <a:rPr lang="en-US" sz="1800" dirty="0" err="1"/>
              <a:t>i</a:t>
            </a:r>
            <a:r>
              <a:rPr lang="en-US" sz="1800" dirty="0"/>
              <a:t>--)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a[</a:t>
            </a:r>
            <a:r>
              <a:rPr lang="en-US" sz="1800" dirty="0" err="1"/>
              <a:t>i</a:t>
            </a:r>
            <a:r>
              <a:rPr lang="en-US" sz="1800" dirty="0"/>
              <a:t>][c1]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c1++;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c2--;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r1++;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r2--;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cout &lt;&lt; "Spiral array:"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for (j = 0; j &lt; N;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  cout &lt;&lt; a[</a:t>
            </a:r>
            <a:r>
              <a:rPr lang="en-US" sz="1800" dirty="0" err="1"/>
              <a:t>i</a:t>
            </a:r>
            <a:r>
              <a:rPr lang="en-US" sz="1800" dirty="0"/>
              <a:t>][j] &lt;&lt; "\t";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4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622F03-BF7C-DBCB-30D8-9DA949B7FDF9}"/>
              </a:ext>
            </a:extLst>
          </p:cNvPr>
          <p:cNvSpPr txBox="1"/>
          <p:nvPr/>
        </p:nvSpPr>
        <p:spPr>
          <a:xfrm>
            <a:off x="76200" y="76201"/>
            <a:ext cx="1211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</a:t>
            </a:r>
          </a:p>
          <a:p>
            <a:endParaRPr lang="en-US" dirty="0"/>
          </a:p>
          <a:p>
            <a:r>
              <a:rPr lang="en-US" dirty="0"/>
              <a:t>You are tasked with creating a program to manage the seating chart for a movie theater. The theater has 10 rows and 20 seats in each row. Initially, all seats are available and marked as 'O' (for open). When a customer purchases a ticket for a seat, the seat is marked as 'X' (for occupied).</a:t>
            </a:r>
          </a:p>
          <a:p>
            <a:endParaRPr lang="en-US" dirty="0"/>
          </a:p>
          <a:p>
            <a:r>
              <a:rPr lang="en-US" dirty="0"/>
              <a:t>Write a C++ program that accomplishes the following: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Initializes the seating chart as a 2D array of characters with 'O' for open seats.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Displays the current seating chart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Allows customers to purchase tickets by specifying the row and seat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Marks the selected seat as 'X' to indicate it's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Continues to display the seating chart and allows ticket purchases until all seats are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Provides an option for the user to exit the program when the theater is full.</a:t>
            </a:r>
          </a:p>
        </p:txBody>
      </p:sp>
    </p:spTree>
    <p:extLst>
      <p:ext uri="{BB962C8B-B14F-4D97-AF65-F5344CB8AC3E}">
        <p14:creationId xmlns:p14="http://schemas.microsoft.com/office/powerpoint/2010/main" val="2576755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473C2-9DCC-3ACA-9751-94DB598319CF}"/>
              </a:ext>
            </a:extLst>
          </p:cNvPr>
          <p:cNvSpPr txBox="1"/>
          <p:nvPr/>
        </p:nvSpPr>
        <p:spPr>
          <a:xfrm>
            <a:off x="0" y="0"/>
            <a:ext cx="6400800" cy="6986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const int </a:t>
            </a:r>
            <a:r>
              <a:rPr lang="en-US" sz="1400" dirty="0" err="1"/>
              <a:t>numRows</a:t>
            </a:r>
            <a:r>
              <a:rPr lang="en-US" sz="1400" dirty="0"/>
              <a:t> = 10; const int </a:t>
            </a:r>
            <a:r>
              <a:rPr lang="en-US" sz="1400" dirty="0" err="1"/>
              <a:t>numSeatsPerRow</a:t>
            </a:r>
            <a:r>
              <a:rPr lang="en-US" sz="1400" dirty="0"/>
              <a:t> = 20;</a:t>
            </a:r>
          </a:p>
          <a:p>
            <a:r>
              <a:rPr lang="en-US" sz="1400" dirty="0"/>
              <a:t>// Function to display the seating chart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displaySeatingChart</a:t>
            </a:r>
            <a:r>
              <a:rPr lang="en-US" sz="1400" dirty="0"/>
              <a:t>(char chart[][</a:t>
            </a:r>
            <a:r>
              <a:rPr lang="en-US" sz="1400" dirty="0" err="1"/>
              <a:t>numSeatsPerRow</a:t>
            </a:r>
            <a:r>
              <a:rPr lang="en-US" sz="1400" dirty="0"/>
              <a:t>])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"Seating Chart:\n";</a:t>
            </a:r>
          </a:p>
          <a:p>
            <a:r>
              <a:rPr lang="en-US" sz="1400" dirty="0"/>
              <a:t>    for (int row = 0; row &lt; </a:t>
            </a:r>
            <a:r>
              <a:rPr lang="en-US" sz="1400" dirty="0" err="1"/>
              <a:t>numRows</a:t>
            </a:r>
            <a:r>
              <a:rPr lang="en-US" sz="1400" dirty="0"/>
              <a:t>; row++) {</a:t>
            </a:r>
          </a:p>
          <a:p>
            <a:r>
              <a:rPr lang="en-US" sz="1400" dirty="0"/>
              <a:t>        for (int seat = 0; seat &lt; </a:t>
            </a:r>
            <a:r>
              <a:rPr lang="en-US" sz="1400" dirty="0" err="1"/>
              <a:t>numSeatsPerRow</a:t>
            </a:r>
            <a:r>
              <a:rPr lang="en-US" sz="1400" dirty="0"/>
              <a:t>; seat++)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cout</a:t>
            </a:r>
            <a:r>
              <a:rPr lang="en-US" sz="1400" dirty="0"/>
              <a:t> &lt;&lt; chart[row][seat] &lt;&lt; " ";</a:t>
            </a:r>
          </a:p>
          <a:p>
            <a:r>
              <a:rPr lang="en-US" sz="1400" dirty="0"/>
              <a:t>        }       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   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 }</a:t>
            </a:r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char </a:t>
            </a:r>
            <a:r>
              <a:rPr lang="en-US" sz="1400" dirty="0" err="1"/>
              <a:t>seatingChart</a:t>
            </a:r>
            <a:r>
              <a:rPr lang="en-US" sz="1400" dirty="0"/>
              <a:t>[</a:t>
            </a:r>
            <a:r>
              <a:rPr lang="en-US" sz="1400" dirty="0" err="1"/>
              <a:t>numRows</a:t>
            </a:r>
            <a:r>
              <a:rPr lang="en-US" sz="1400" dirty="0"/>
              <a:t>][</a:t>
            </a:r>
            <a:r>
              <a:rPr lang="en-US" sz="1400" dirty="0" err="1"/>
              <a:t>numSeatsPerRow</a:t>
            </a:r>
            <a:r>
              <a:rPr lang="en-US" sz="1400" dirty="0"/>
              <a:t>]; </a:t>
            </a:r>
          </a:p>
          <a:p>
            <a:r>
              <a:rPr lang="en-US" sz="1400" dirty="0"/>
              <a:t>    // Initialize the seating chart with 'O' for open seats</a:t>
            </a:r>
          </a:p>
          <a:p>
            <a:r>
              <a:rPr lang="en-US" sz="1400" dirty="0"/>
              <a:t>    for (int row = 0; row &lt; </a:t>
            </a:r>
            <a:r>
              <a:rPr lang="en-US" sz="1400" dirty="0" err="1"/>
              <a:t>numRows</a:t>
            </a:r>
            <a:r>
              <a:rPr lang="en-US" sz="1400" dirty="0"/>
              <a:t>; row++) {</a:t>
            </a:r>
          </a:p>
          <a:p>
            <a:r>
              <a:rPr lang="en-US" sz="1400" dirty="0"/>
              <a:t>        for (int seat = 0; seat &lt; </a:t>
            </a:r>
            <a:r>
              <a:rPr lang="en-US" sz="1400" dirty="0" err="1"/>
              <a:t>numSeatsPerRow</a:t>
            </a:r>
            <a:r>
              <a:rPr lang="en-US" sz="1400" dirty="0"/>
              <a:t>; seat++)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seatingChart</a:t>
            </a:r>
            <a:r>
              <a:rPr lang="en-US" sz="1400" dirty="0"/>
              <a:t>[row][seat] = 'O';</a:t>
            </a:r>
          </a:p>
          <a:p>
            <a:r>
              <a:rPr lang="en-US" sz="1400" dirty="0"/>
              <a:t>        }     }</a:t>
            </a:r>
          </a:p>
          <a:p>
            <a:r>
              <a:rPr lang="en-US" sz="1400" dirty="0"/>
              <a:t>    while (true)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displaySeatingChart</a:t>
            </a:r>
            <a:r>
              <a:rPr lang="en-US" sz="1400" dirty="0"/>
              <a:t>(</a:t>
            </a:r>
            <a:r>
              <a:rPr lang="en-US" sz="1400" dirty="0" err="1"/>
              <a:t>seatingChart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// Check if all seats are occupied</a:t>
            </a:r>
          </a:p>
          <a:p>
            <a:r>
              <a:rPr lang="en-US" sz="1400" dirty="0"/>
              <a:t>        bool </a:t>
            </a:r>
            <a:r>
              <a:rPr lang="en-US" sz="1400" dirty="0" err="1"/>
              <a:t>allSeatsOccupied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for (int row = 0; row &lt; </a:t>
            </a:r>
            <a:r>
              <a:rPr lang="en-US" sz="1400" dirty="0" err="1"/>
              <a:t>numRows</a:t>
            </a:r>
            <a:r>
              <a:rPr lang="en-US" sz="1400" dirty="0"/>
              <a:t>; row++) {</a:t>
            </a:r>
          </a:p>
          <a:p>
            <a:r>
              <a:rPr lang="en-US" sz="1400" dirty="0"/>
              <a:t>            for (int seat = 0; seat &lt; </a:t>
            </a:r>
            <a:r>
              <a:rPr lang="en-US" sz="1400" dirty="0" err="1"/>
              <a:t>numSeatsPerRow</a:t>
            </a:r>
            <a:r>
              <a:rPr lang="en-US" sz="1400" dirty="0"/>
              <a:t>; seat++) {</a:t>
            </a:r>
          </a:p>
          <a:p>
            <a:r>
              <a:rPr lang="en-US" sz="1400" dirty="0"/>
              <a:t>                if (</a:t>
            </a:r>
            <a:r>
              <a:rPr lang="en-US" sz="1400" dirty="0" err="1"/>
              <a:t>seatingChart</a:t>
            </a:r>
            <a:r>
              <a:rPr lang="en-US" sz="1400" dirty="0"/>
              <a:t>[row][seat] == 'O') {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allSeatsOccupied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                    break;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if (!</a:t>
            </a:r>
            <a:r>
              <a:rPr lang="en-US" sz="1400" dirty="0" err="1"/>
              <a:t>allSeatsOccupied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15CC2-17DD-0959-00EC-C2049D9AAC69}"/>
              </a:ext>
            </a:extLst>
          </p:cNvPr>
          <p:cNvSpPr txBox="1"/>
          <p:nvPr/>
        </p:nvSpPr>
        <p:spPr>
          <a:xfrm>
            <a:off x="6096000" y="8467"/>
            <a:ext cx="6096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       if (</a:t>
            </a:r>
            <a:r>
              <a:rPr lang="en-US" sz="1600" dirty="0" err="1"/>
              <a:t>allSeatsOccupied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"All seats are occupied. The movie is sold out!"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// Allow customers to purchase tickets</a:t>
            </a:r>
          </a:p>
          <a:p>
            <a:r>
              <a:rPr lang="en-US" sz="1600" dirty="0"/>
              <a:t>        int </a:t>
            </a:r>
            <a:r>
              <a:rPr lang="en-US" sz="1600" dirty="0" err="1"/>
              <a:t>selectedRow</a:t>
            </a:r>
            <a:r>
              <a:rPr lang="en-US" sz="1600" dirty="0"/>
              <a:t>, </a:t>
            </a:r>
            <a:r>
              <a:rPr lang="en-US" sz="1600" dirty="0" err="1"/>
              <a:t>selectedSeat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"Enter the row and seat number (e.g., 3 5) for your ticket (or enter -1 to exit): ";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selectedRow</a:t>
            </a:r>
            <a:r>
              <a:rPr lang="en-US" sz="1600" dirty="0"/>
              <a:t> &gt;&gt; </a:t>
            </a:r>
            <a:r>
              <a:rPr lang="en-US" sz="1600" dirty="0" err="1"/>
              <a:t>selectedSeat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selectedRow</a:t>
            </a:r>
            <a:r>
              <a:rPr lang="en-US" sz="1600" dirty="0"/>
              <a:t> == -1)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"Exiting the program."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break;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selectedRow</a:t>
            </a:r>
            <a:r>
              <a:rPr lang="en-US" sz="1600" dirty="0"/>
              <a:t> &gt;= 1 &amp;&amp; </a:t>
            </a:r>
            <a:r>
              <a:rPr lang="en-US" sz="1600" dirty="0" err="1"/>
              <a:t>selectedRow</a:t>
            </a:r>
            <a:r>
              <a:rPr lang="en-US" sz="1600" dirty="0"/>
              <a:t> &lt;= </a:t>
            </a:r>
            <a:r>
              <a:rPr lang="en-US" sz="1600" dirty="0" err="1"/>
              <a:t>numRows</a:t>
            </a:r>
            <a:r>
              <a:rPr lang="en-US" sz="1600" dirty="0"/>
              <a:t> &amp;&amp; </a:t>
            </a:r>
            <a:r>
              <a:rPr lang="en-US" sz="1600" dirty="0" err="1"/>
              <a:t>selectedSeat</a:t>
            </a:r>
            <a:r>
              <a:rPr lang="en-US" sz="1600" dirty="0"/>
              <a:t> &gt;= 1 &amp;&amp; </a:t>
            </a:r>
            <a:r>
              <a:rPr lang="en-US" sz="1600" dirty="0" err="1"/>
              <a:t>selectedSeat</a:t>
            </a:r>
            <a:r>
              <a:rPr lang="en-US" sz="1600" dirty="0"/>
              <a:t> &lt;= </a:t>
            </a:r>
            <a:r>
              <a:rPr lang="en-US" sz="1600" dirty="0" err="1"/>
              <a:t>numSeatsPerRow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seatingChart</a:t>
            </a:r>
            <a:r>
              <a:rPr lang="en-US" sz="1600" dirty="0"/>
              <a:t>[</a:t>
            </a:r>
            <a:r>
              <a:rPr lang="en-US" sz="1600" dirty="0" err="1"/>
              <a:t>selectedRow</a:t>
            </a:r>
            <a:r>
              <a:rPr lang="en-US" sz="1600" dirty="0"/>
              <a:t> - 1][</a:t>
            </a:r>
            <a:r>
              <a:rPr lang="en-US" sz="1600" dirty="0" err="1"/>
              <a:t>selectedSeat</a:t>
            </a:r>
            <a:r>
              <a:rPr lang="en-US" sz="1600" dirty="0"/>
              <a:t> - 1] == 'O')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seatingChart</a:t>
            </a:r>
            <a:r>
              <a:rPr lang="en-US" sz="1600" dirty="0"/>
              <a:t>[</a:t>
            </a:r>
            <a:r>
              <a:rPr lang="en-US" sz="1600" dirty="0" err="1"/>
              <a:t>selectedRow</a:t>
            </a:r>
            <a:r>
              <a:rPr lang="en-US" sz="1600" dirty="0"/>
              <a:t> - 1][</a:t>
            </a:r>
            <a:r>
              <a:rPr lang="en-US" sz="1600" dirty="0" err="1"/>
              <a:t>selectedSeat</a:t>
            </a:r>
            <a:r>
              <a:rPr lang="en-US" sz="1600" dirty="0"/>
              <a:t> - 1] = 'X';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"Ticket purchased for Row " &lt;&lt; </a:t>
            </a:r>
            <a:r>
              <a:rPr lang="en-US" sz="1600" dirty="0" err="1"/>
              <a:t>selectedRow</a:t>
            </a:r>
            <a:r>
              <a:rPr lang="en-US" sz="1600" dirty="0"/>
              <a:t> &lt;&lt; ", Seat " &lt;&lt; </a:t>
            </a:r>
            <a:r>
              <a:rPr lang="en-US" sz="1600" dirty="0" err="1"/>
              <a:t>selectedSeat</a:t>
            </a:r>
            <a:r>
              <a:rPr lang="en-US" sz="1600" dirty="0"/>
              <a:t> &lt;&lt; ". Enjoy the movie!\n";</a:t>
            </a:r>
          </a:p>
          <a:p>
            <a:r>
              <a:rPr lang="en-US" sz="1600" dirty="0"/>
              <a:t>            } else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cout</a:t>
            </a:r>
            <a:r>
              <a:rPr lang="en-US" sz="1600" dirty="0"/>
              <a:t> &lt;&lt; "Sorry, that seat is already occupied. Please choose another seat.\n";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 else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"Invalid row or seat number. Please try again.\n";</a:t>
            </a:r>
          </a:p>
          <a:p>
            <a:r>
              <a:rPr lang="en-US" sz="1600" dirty="0"/>
              <a:t>        }    }</a:t>
            </a:r>
          </a:p>
          <a:p>
            <a:r>
              <a:rPr lang="en-US" sz="1600" dirty="0"/>
              <a:t>    return 0; }</a:t>
            </a:r>
          </a:p>
        </p:txBody>
      </p:sp>
    </p:spTree>
    <p:extLst>
      <p:ext uri="{BB962C8B-B14F-4D97-AF65-F5344CB8AC3E}">
        <p14:creationId xmlns:p14="http://schemas.microsoft.com/office/powerpoint/2010/main" val="3514966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622F03-BF7C-DBCB-30D8-9DA949B7FDF9}"/>
              </a:ext>
            </a:extLst>
          </p:cNvPr>
          <p:cNvSpPr txBox="1"/>
          <p:nvPr/>
        </p:nvSpPr>
        <p:spPr>
          <a:xfrm>
            <a:off x="76200" y="76201"/>
            <a:ext cx="12115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are tasked with creating a program to manage the inventory of a small store. The store sells products, and you need to keep track of the available quantity for each product. The inventory system should allow the following operations:</a:t>
            </a:r>
          </a:p>
          <a:p>
            <a:endParaRPr lang="en-US" dirty="0"/>
          </a:p>
          <a:p>
            <a:r>
              <a:rPr lang="en-US" dirty="0"/>
              <a:t>Initialize the inventory with product names and their initial quantities.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the current inventory to the store owner.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Allow the owner to restock products by specifying the product name and the quantity to add.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Allow the owner to sell products by specifying the product name and the quantity to subtract.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Continuously display the inventory and allow the owner to perform restocking and selling operations until they decide to 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80592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CB33A-2B0F-170E-B6E5-03D32567DCDB}"/>
              </a:ext>
            </a:extLst>
          </p:cNvPr>
          <p:cNvSpPr txBox="1"/>
          <p:nvPr/>
        </p:nvSpPr>
        <p:spPr>
          <a:xfrm>
            <a:off x="228600" y="11289"/>
            <a:ext cx="58674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#include &lt;string&gt;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const int </a:t>
            </a:r>
            <a:r>
              <a:rPr lang="en-US" sz="1200" dirty="0" err="1"/>
              <a:t>numProducts</a:t>
            </a:r>
            <a:r>
              <a:rPr lang="en-US" sz="1200" dirty="0"/>
              <a:t> = 5;</a:t>
            </a:r>
          </a:p>
          <a:p>
            <a:endParaRPr lang="en-US" sz="1200" dirty="0"/>
          </a:p>
          <a:p>
            <a:r>
              <a:rPr lang="en-US" sz="1200" dirty="0"/>
              <a:t>// Function to display the inventory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displayInventory</a:t>
            </a:r>
            <a:r>
              <a:rPr lang="en-US" sz="1200" dirty="0"/>
              <a:t>(string products[], int quantities[])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"Inventory:\n";</a:t>
            </a:r>
          </a:p>
          <a:p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numProducts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products[</a:t>
            </a:r>
            <a:r>
              <a:rPr lang="en-US" sz="1200" dirty="0" err="1"/>
              <a:t>i</a:t>
            </a:r>
            <a:r>
              <a:rPr lang="en-US" sz="1200" dirty="0"/>
              <a:t>] &lt;&lt; ": " &lt;&lt; quantities[</a:t>
            </a:r>
            <a:r>
              <a:rPr lang="en-US" sz="1200" dirty="0" err="1"/>
              <a:t>i</a:t>
            </a:r>
            <a:r>
              <a:rPr lang="en-US" sz="1200" dirty="0"/>
              <a:t>] &lt;&lt; " in stock\n";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string products[</a:t>
            </a:r>
            <a:r>
              <a:rPr lang="en-US" sz="1200" dirty="0" err="1"/>
              <a:t>numProducts</a:t>
            </a:r>
            <a:r>
              <a:rPr lang="en-US" sz="1200" dirty="0"/>
              <a:t>] = {"Product A", "Product B", "Product C", "Product D", "Product E"};</a:t>
            </a:r>
          </a:p>
          <a:p>
            <a:r>
              <a:rPr lang="en-US" sz="1200" dirty="0"/>
              <a:t>    int quantities[</a:t>
            </a:r>
            <a:r>
              <a:rPr lang="en-US" sz="1200" dirty="0" err="1"/>
              <a:t>numProducts</a:t>
            </a:r>
            <a:r>
              <a:rPr lang="en-US" sz="1200" dirty="0"/>
              <a:t>] = {10, 15, 20, 12, 8};</a:t>
            </a:r>
          </a:p>
          <a:p>
            <a:endParaRPr lang="en-US" sz="1200" dirty="0"/>
          </a:p>
          <a:p>
            <a:r>
              <a:rPr lang="en-US" sz="1200" dirty="0"/>
              <a:t>    while (true)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displayInventory</a:t>
            </a:r>
            <a:r>
              <a:rPr lang="en-US" sz="1200" dirty="0"/>
              <a:t>(products, quantities);</a:t>
            </a:r>
          </a:p>
          <a:p>
            <a:endParaRPr lang="en-US" sz="1200" dirty="0"/>
          </a:p>
          <a:p>
            <a:r>
              <a:rPr lang="en-US" sz="1200" dirty="0"/>
              <a:t>        int choice;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"Menu:\n";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"1. Restock a product\n";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"2. Sell a product\n";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"3. Exit\n";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"Enter your choice: ";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cin</a:t>
            </a:r>
            <a:r>
              <a:rPr lang="en-US" sz="1200" dirty="0"/>
              <a:t> &gt;&gt; choice;</a:t>
            </a:r>
          </a:p>
          <a:p>
            <a:endParaRPr lang="en-US" sz="1200" dirty="0"/>
          </a:p>
          <a:p>
            <a:r>
              <a:rPr lang="en-US" sz="1200" dirty="0"/>
              <a:t>        if (choice == 1) {</a:t>
            </a:r>
          </a:p>
          <a:p>
            <a:r>
              <a:rPr lang="en-US" sz="1200" dirty="0"/>
              <a:t>            // Restock a product</a:t>
            </a:r>
          </a:p>
          <a:p>
            <a:r>
              <a:rPr lang="en-US" sz="1200" dirty="0"/>
              <a:t>            string </a:t>
            </a:r>
            <a:r>
              <a:rPr lang="en-US" sz="1200" dirty="0" err="1"/>
              <a:t>productName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int </a:t>
            </a:r>
            <a:r>
              <a:rPr lang="en-US" sz="1200" dirty="0" err="1"/>
              <a:t>quantityToAdd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"Enter the product name and quantity to add: ";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cin</a:t>
            </a:r>
            <a:r>
              <a:rPr lang="en-US" sz="1200" dirty="0"/>
              <a:t> &gt;&gt; </a:t>
            </a:r>
            <a:r>
              <a:rPr lang="en-US" sz="1200" dirty="0" err="1"/>
              <a:t>productName</a:t>
            </a:r>
            <a:r>
              <a:rPr lang="en-US" sz="1200" dirty="0"/>
              <a:t> &gt;&gt; </a:t>
            </a:r>
            <a:r>
              <a:rPr lang="en-US" sz="1200" dirty="0" err="1"/>
              <a:t>quantityToAdd</a:t>
            </a:r>
            <a:r>
              <a:rPr lang="en-US" sz="1200" dirty="0"/>
              <a:t>;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4820C-0AD3-F5A1-4306-CBB9D549B4E7}"/>
              </a:ext>
            </a:extLst>
          </p:cNvPr>
          <p:cNvSpPr txBox="1"/>
          <p:nvPr/>
        </p:nvSpPr>
        <p:spPr>
          <a:xfrm>
            <a:off x="6087533" y="1128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numProducts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          if (products[</a:t>
            </a:r>
            <a:r>
              <a:rPr lang="en-US" sz="1200" dirty="0" err="1"/>
              <a:t>i</a:t>
            </a:r>
            <a:r>
              <a:rPr lang="en-US" sz="1200" dirty="0"/>
              <a:t>] == </a:t>
            </a:r>
            <a:r>
              <a:rPr lang="en-US" sz="1200" dirty="0" err="1"/>
              <a:t>productName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    quantities[</a:t>
            </a:r>
            <a:r>
              <a:rPr lang="en-US" sz="1200" dirty="0" err="1"/>
              <a:t>i</a:t>
            </a:r>
            <a:r>
              <a:rPr lang="en-US" sz="1200" dirty="0"/>
              <a:t>] += </a:t>
            </a:r>
            <a:r>
              <a:rPr lang="en-US" sz="1200" dirty="0" err="1"/>
              <a:t>quantityToAdd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cout</a:t>
            </a:r>
            <a:r>
              <a:rPr lang="en-US" sz="1200" dirty="0"/>
              <a:t> &lt;&lt; "Restocked " &lt;&lt; </a:t>
            </a:r>
            <a:r>
              <a:rPr lang="en-US" sz="1200" dirty="0" err="1"/>
              <a:t>productName</a:t>
            </a:r>
            <a:r>
              <a:rPr lang="en-US" sz="1200" dirty="0"/>
              <a:t> &lt;&lt; " with " &lt;&lt; </a:t>
            </a:r>
            <a:r>
              <a:rPr lang="en-US" sz="1200" dirty="0" err="1"/>
              <a:t>quantityToAdd</a:t>
            </a:r>
            <a:r>
              <a:rPr lang="en-US" sz="1200" dirty="0"/>
              <a:t> &lt;&lt; " units.\n";</a:t>
            </a:r>
          </a:p>
          <a:p>
            <a:r>
              <a:rPr lang="en-US" sz="1200" dirty="0"/>
              <a:t>                    break;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 else if (choice == 2) {</a:t>
            </a:r>
          </a:p>
          <a:p>
            <a:r>
              <a:rPr lang="en-US" sz="1200" dirty="0"/>
              <a:t>            // Sell a product</a:t>
            </a:r>
          </a:p>
          <a:p>
            <a:r>
              <a:rPr lang="en-US" sz="1200" dirty="0"/>
              <a:t>            string </a:t>
            </a:r>
            <a:r>
              <a:rPr lang="en-US" sz="1200" dirty="0" err="1"/>
              <a:t>productName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int </a:t>
            </a:r>
            <a:r>
              <a:rPr lang="en-US" sz="1200" dirty="0" err="1"/>
              <a:t>quantityToSell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"Enter the product name and quantity to sell: ";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cin</a:t>
            </a:r>
            <a:r>
              <a:rPr lang="en-US" sz="1200" dirty="0"/>
              <a:t> &gt;&gt; </a:t>
            </a:r>
            <a:r>
              <a:rPr lang="en-US" sz="1200" dirty="0" err="1"/>
              <a:t>productName</a:t>
            </a:r>
            <a:r>
              <a:rPr lang="en-US" sz="1200" dirty="0"/>
              <a:t> &gt;&gt; </a:t>
            </a:r>
            <a:r>
              <a:rPr lang="en-US" sz="1200" dirty="0" err="1"/>
              <a:t>quantityToSell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numProducts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          if (products[</a:t>
            </a:r>
            <a:r>
              <a:rPr lang="en-US" sz="1200" dirty="0" err="1"/>
              <a:t>i</a:t>
            </a:r>
            <a:r>
              <a:rPr lang="en-US" sz="1200" dirty="0"/>
              <a:t>] == </a:t>
            </a:r>
            <a:r>
              <a:rPr lang="en-US" sz="1200" dirty="0" err="1"/>
              <a:t>productName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    if (quantities[</a:t>
            </a:r>
            <a:r>
              <a:rPr lang="en-US" sz="1200" dirty="0" err="1"/>
              <a:t>i</a:t>
            </a:r>
            <a:r>
              <a:rPr lang="en-US" sz="1200" dirty="0"/>
              <a:t>] &gt;= </a:t>
            </a:r>
            <a:r>
              <a:rPr lang="en-US" sz="1200" dirty="0" err="1"/>
              <a:t>quantityToSell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        quantities[</a:t>
            </a:r>
            <a:r>
              <a:rPr lang="en-US" sz="1200" dirty="0" err="1"/>
              <a:t>i</a:t>
            </a:r>
            <a:r>
              <a:rPr lang="en-US" sz="1200" dirty="0"/>
              <a:t>] -= </a:t>
            </a:r>
            <a:r>
              <a:rPr lang="en-US" sz="1200" dirty="0" err="1"/>
              <a:t>quantityToSell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cout</a:t>
            </a:r>
            <a:r>
              <a:rPr lang="en-US" sz="1200" dirty="0"/>
              <a:t> &lt;&lt; "Sold " &lt;&lt; </a:t>
            </a:r>
            <a:r>
              <a:rPr lang="en-US" sz="1200" dirty="0" err="1"/>
              <a:t>quantityToSell</a:t>
            </a:r>
            <a:r>
              <a:rPr lang="en-US" sz="1200" dirty="0"/>
              <a:t> &lt;&lt; " units of " &lt;&lt; </a:t>
            </a:r>
            <a:r>
              <a:rPr lang="en-US" sz="1200" dirty="0" err="1"/>
              <a:t>productName</a:t>
            </a:r>
            <a:r>
              <a:rPr lang="en-US" sz="1200" dirty="0"/>
              <a:t> &lt;&lt; ".\n";</a:t>
            </a:r>
          </a:p>
          <a:p>
            <a:r>
              <a:rPr lang="en-US" sz="1200" dirty="0"/>
              <a:t>                    } else {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cout</a:t>
            </a:r>
            <a:r>
              <a:rPr lang="en-US" sz="1200" dirty="0"/>
              <a:t> &lt;&lt; "Not enough stock of " &lt;&lt; </a:t>
            </a:r>
            <a:r>
              <a:rPr lang="en-US" sz="1200" dirty="0" err="1"/>
              <a:t>productName</a:t>
            </a:r>
            <a:r>
              <a:rPr lang="en-US" sz="1200" dirty="0"/>
              <a:t> &lt;&lt; " to sell.\n";</a:t>
            </a:r>
          </a:p>
          <a:p>
            <a:r>
              <a:rPr lang="en-US" sz="1200" dirty="0"/>
              <a:t>                    }</a:t>
            </a:r>
          </a:p>
          <a:p>
            <a:r>
              <a:rPr lang="en-US" sz="1200" dirty="0"/>
              <a:t>                    break;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 else if (choice == 3)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"Exiting the program.\n";</a:t>
            </a:r>
          </a:p>
          <a:p>
            <a:r>
              <a:rPr lang="en-US" sz="1200" dirty="0"/>
              <a:t>            break;</a:t>
            </a:r>
          </a:p>
          <a:p>
            <a:r>
              <a:rPr lang="en-US" sz="1200" dirty="0"/>
              <a:t>        } else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"Invalid choice. Please try again.\n";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2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2800" cap="none" dirty="0"/>
              <a:t>Q) Write a </a:t>
            </a:r>
            <a:r>
              <a:rPr lang="en-US" sz="2800" cap="none" dirty="0" err="1"/>
              <a:t>c++</a:t>
            </a:r>
            <a:r>
              <a:rPr lang="en-US" sz="2800" cap="none" dirty="0"/>
              <a:t> program to create an integer array of size 5 and display the elements of the array</a:t>
            </a: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a[5] = {10,20,30,40,50};     </a:t>
            </a: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95365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21477"/>
            <a:ext cx="121920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  </a:t>
            </a:r>
            <a:br>
              <a:rPr lang="en-US" sz="3600" spc="-5" dirty="0">
                <a:latin typeface="Times New Roman"/>
                <a:cs typeface="Times New Roman"/>
              </a:rPr>
            </a:br>
            <a:r>
              <a:rPr sz="3600" spc="-5" dirty="0">
                <a:latin typeface="Times New Roman"/>
                <a:cs typeface="Times New Roman"/>
              </a:rPr>
              <a:t>3.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Multidimensional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array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38" y="1248852"/>
            <a:ext cx="6355307" cy="32194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rgbClr val="7030A0"/>
                </a:solidFill>
                <a:latin typeface="Calibri"/>
                <a:cs typeface="Calibri"/>
              </a:rPr>
              <a:t>array of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three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 or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more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dimensions</a:t>
            </a:r>
            <a:r>
              <a:rPr lang="en-US" sz="2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is called multidimensional array</a:t>
            </a:r>
          </a:p>
          <a:p>
            <a:pPr marL="469900" indent="-457200"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Array declarations should understand from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right-to-left</a:t>
            </a:r>
          </a:p>
          <a:p>
            <a:pPr marL="127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int a[10][3][2];</a:t>
            </a:r>
          </a:p>
          <a:p>
            <a:pPr marL="127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“an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array of ten arrays </a:t>
            </a:r>
            <a:r>
              <a:rPr lang="en-US" sz="2400" dirty="0">
                <a:cs typeface="Calibri"/>
              </a:rPr>
              <a:t>of three arrays of two </a:t>
            </a:r>
            <a:r>
              <a:rPr lang="en-US" sz="2400" dirty="0" err="1">
                <a:cs typeface="Calibri"/>
              </a:rPr>
              <a:t>ints</a:t>
            </a:r>
            <a:r>
              <a:rPr lang="en-US" sz="2400" dirty="0">
                <a:cs typeface="Calibri"/>
              </a:rPr>
              <a:t>”</a:t>
            </a:r>
          </a:p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 b="1" dirty="0">
              <a:latin typeface="Calibri"/>
              <a:cs typeface="Calibri"/>
            </a:endParaRPr>
          </a:p>
        </p:txBody>
      </p:sp>
      <p:pic>
        <p:nvPicPr>
          <p:cNvPr id="2050" name="Picture 2" descr="https://media.geeksforgeeks.org/wp-content/uploads/3D-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46975"/>
            <a:ext cx="5526686" cy="27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24821" y="3569413"/>
            <a:ext cx="314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273239"/>
                </a:solidFill>
                <a:latin typeface="urw-din"/>
              </a:rPr>
              <a:t>A Three-Dimensional Array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445827" y="4135594"/>
            <a:ext cx="8303260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838200" y="5393704"/>
            <a:ext cx="9035952" cy="430887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4">
              <a:spcBef>
                <a:spcPts val="5"/>
              </a:spcBef>
            </a:pPr>
            <a:r>
              <a:rPr lang="en-US" sz="280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FFFF00"/>
                </a:solidFill>
                <a:latin typeface="Arial MT"/>
                <a:cs typeface="Arial MT"/>
              </a:rPr>
              <a:t>ata</a:t>
            </a:r>
            <a:r>
              <a:rPr lang="en-US" sz="2800" spc="-15" dirty="0">
                <a:solidFill>
                  <a:srgbClr val="FFFF00"/>
                </a:solidFill>
                <a:latin typeface="Arial MT"/>
                <a:cs typeface="Arial MT"/>
              </a:rPr>
              <a:t>_</a:t>
            </a:r>
            <a:r>
              <a:rPr sz="2800" spc="-5" dirty="0">
                <a:solidFill>
                  <a:srgbClr val="FFFF00"/>
                </a:solidFill>
                <a:latin typeface="Arial MT"/>
                <a:cs typeface="Arial MT"/>
              </a:rPr>
              <a:t>type</a:t>
            </a:r>
            <a:r>
              <a:rPr sz="28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800" spc="-5" dirty="0" err="1">
                <a:solidFill>
                  <a:srgbClr val="FFFF00"/>
                </a:solidFill>
                <a:latin typeface="Arial MT"/>
                <a:cs typeface="Arial MT"/>
              </a:rPr>
              <a:t>array_name</a:t>
            </a:r>
            <a:r>
              <a:rPr sz="2800" spc="-5" dirty="0">
                <a:solidFill>
                  <a:srgbClr val="FFFF00"/>
                </a:solidFill>
                <a:latin typeface="Arial MT"/>
                <a:cs typeface="Arial MT"/>
              </a:rPr>
              <a:t>[size1][size2]..[</a:t>
            </a:r>
            <a:r>
              <a:rPr sz="2800" spc="-5" dirty="0" err="1">
                <a:solidFill>
                  <a:srgbClr val="FFFF00"/>
                </a:solidFill>
                <a:latin typeface="Arial MT"/>
                <a:cs typeface="Arial MT"/>
              </a:rPr>
              <a:t>sizen</a:t>
            </a:r>
            <a:r>
              <a:rPr sz="2800" spc="-5" dirty="0">
                <a:solidFill>
                  <a:srgbClr val="FFFF00"/>
                </a:solidFill>
                <a:latin typeface="Arial MT"/>
                <a:cs typeface="Arial MT"/>
              </a:rPr>
              <a:t>];</a:t>
            </a:r>
            <a:endParaRPr sz="2800" dirty="0">
              <a:solidFill>
                <a:srgbClr val="FFFF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27170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775" y="2260958"/>
            <a:ext cx="344413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int</a:t>
            </a:r>
            <a:r>
              <a:rPr sz="3200" spc="-4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arr[3][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sz="3200" dirty="0">
                <a:solidFill>
                  <a:schemeClr val="tx1"/>
                </a:solidFill>
              </a:rPr>
              <a:t>][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sz="3200" dirty="0">
                <a:solidFill>
                  <a:schemeClr val="tx1"/>
                </a:solidFill>
              </a:rPr>
              <a:t>]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lang="en-US" sz="3200" spc="-5" dirty="0">
                <a:solidFill>
                  <a:schemeClr val="tx1"/>
                </a:solidFill>
              </a:rPr>
              <a:t>;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022" y="422999"/>
            <a:ext cx="5417820" cy="4864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73932" y="1998219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80" h="385444">
                <a:moveTo>
                  <a:pt x="52547" y="55555"/>
                </a:moveTo>
                <a:lnTo>
                  <a:pt x="42611" y="63516"/>
                </a:lnTo>
                <a:lnTo>
                  <a:pt x="299847" y="384937"/>
                </a:lnTo>
                <a:lnTo>
                  <a:pt x="309752" y="377063"/>
                </a:lnTo>
                <a:lnTo>
                  <a:pt x="52547" y="55555"/>
                </a:lnTo>
                <a:close/>
              </a:path>
              <a:path w="309880" h="385444">
                <a:moveTo>
                  <a:pt x="0" y="0"/>
                </a:moveTo>
                <a:lnTo>
                  <a:pt x="17906" y="83312"/>
                </a:lnTo>
                <a:lnTo>
                  <a:pt x="42611" y="63516"/>
                </a:lnTo>
                <a:lnTo>
                  <a:pt x="34670" y="53594"/>
                </a:lnTo>
                <a:lnTo>
                  <a:pt x="44576" y="45592"/>
                </a:lnTo>
                <a:lnTo>
                  <a:pt x="64980" y="45592"/>
                </a:lnTo>
                <a:lnTo>
                  <a:pt x="77343" y="35687"/>
                </a:lnTo>
                <a:lnTo>
                  <a:pt x="0" y="0"/>
                </a:lnTo>
                <a:close/>
              </a:path>
              <a:path w="309880" h="385444">
                <a:moveTo>
                  <a:pt x="44576" y="45592"/>
                </a:moveTo>
                <a:lnTo>
                  <a:pt x="34670" y="53594"/>
                </a:lnTo>
                <a:lnTo>
                  <a:pt x="42611" y="63516"/>
                </a:lnTo>
                <a:lnTo>
                  <a:pt x="52547" y="55555"/>
                </a:lnTo>
                <a:lnTo>
                  <a:pt x="44576" y="45592"/>
                </a:lnTo>
                <a:close/>
              </a:path>
              <a:path w="309880" h="385444">
                <a:moveTo>
                  <a:pt x="64980" y="45592"/>
                </a:moveTo>
                <a:lnTo>
                  <a:pt x="44576" y="45592"/>
                </a:lnTo>
                <a:lnTo>
                  <a:pt x="52547" y="55555"/>
                </a:lnTo>
                <a:lnTo>
                  <a:pt x="64980" y="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0615" y="1582845"/>
            <a:ext cx="55086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2070100" algn="l"/>
              </a:tabLst>
            </a:pPr>
            <a:r>
              <a:rPr sz="2000" dirty="0">
                <a:latin typeface="Arial MT"/>
                <a:cs typeface="Arial MT"/>
              </a:rPr>
              <a:t>array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	</a:t>
            </a:r>
            <a:r>
              <a:rPr sz="3000" baseline="2777" dirty="0">
                <a:latin typeface="Arial MT"/>
                <a:cs typeface="Arial MT"/>
              </a:rPr>
              <a:t>Array</a:t>
            </a:r>
            <a:r>
              <a:rPr sz="3000" spc="-60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of</a:t>
            </a:r>
            <a:r>
              <a:rPr sz="3000" spc="-44" baseline="2777" dirty="0">
                <a:latin typeface="Arial MT"/>
                <a:cs typeface="Arial MT"/>
              </a:rPr>
              <a:t> </a:t>
            </a:r>
            <a:r>
              <a:rPr lang="en-US" sz="3000" baseline="2777" dirty="0">
                <a:latin typeface="Arial MT"/>
                <a:cs typeface="Arial MT"/>
              </a:rPr>
              <a:t>3</a:t>
            </a:r>
            <a:r>
              <a:rPr sz="3000" spc="-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rows</a:t>
            </a:r>
            <a:r>
              <a:rPr sz="3000" spc="-52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and</a:t>
            </a:r>
            <a:r>
              <a:rPr sz="3000" spc="-30" baseline="2777" dirty="0">
                <a:latin typeface="Arial MT"/>
                <a:cs typeface="Arial MT"/>
              </a:rPr>
              <a:t> </a:t>
            </a:r>
            <a:r>
              <a:rPr lang="en-US" sz="3000" baseline="2777" dirty="0">
                <a:latin typeface="Arial MT"/>
                <a:cs typeface="Arial MT"/>
              </a:rPr>
              <a:t>3</a:t>
            </a:r>
            <a:r>
              <a:rPr sz="3000" spc="-3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columns </a:t>
            </a:r>
            <a:r>
              <a:rPr sz="3000" spc="-810" baseline="277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arrays</a:t>
            </a:r>
          </a:p>
        </p:txBody>
      </p:sp>
      <p:sp>
        <p:nvSpPr>
          <p:cNvPr id="8" name="object 8"/>
          <p:cNvSpPr/>
          <p:nvPr/>
        </p:nvSpPr>
        <p:spPr>
          <a:xfrm>
            <a:off x="4607688" y="1922018"/>
            <a:ext cx="391795" cy="385445"/>
          </a:xfrm>
          <a:custGeom>
            <a:avLst/>
            <a:gdLst/>
            <a:ahLst/>
            <a:cxnLst/>
            <a:rect l="l" t="t" r="r" b="b"/>
            <a:pathLst>
              <a:path w="391794" h="385444">
                <a:moveTo>
                  <a:pt x="391541" y="379476"/>
                </a:moveTo>
                <a:lnTo>
                  <a:pt x="333895" y="148577"/>
                </a:lnTo>
                <a:lnTo>
                  <a:pt x="364744" y="140843"/>
                </a:lnTo>
                <a:lnTo>
                  <a:pt x="360807" y="136271"/>
                </a:lnTo>
                <a:lnTo>
                  <a:pt x="313397" y="81051"/>
                </a:lnTo>
                <a:lnTo>
                  <a:pt x="336092" y="58356"/>
                </a:lnTo>
                <a:lnTo>
                  <a:pt x="358521" y="80772"/>
                </a:lnTo>
                <a:lnTo>
                  <a:pt x="371983" y="40386"/>
                </a:lnTo>
                <a:lnTo>
                  <a:pt x="385445" y="0"/>
                </a:lnTo>
                <a:lnTo>
                  <a:pt x="304673" y="26924"/>
                </a:lnTo>
                <a:lnTo>
                  <a:pt x="327088" y="49352"/>
                </a:lnTo>
                <a:lnTo>
                  <a:pt x="0" y="376555"/>
                </a:lnTo>
                <a:lnTo>
                  <a:pt x="8890" y="385445"/>
                </a:lnTo>
                <a:lnTo>
                  <a:pt x="306654" y="87782"/>
                </a:lnTo>
                <a:lnTo>
                  <a:pt x="290703" y="159385"/>
                </a:lnTo>
                <a:lnTo>
                  <a:pt x="321589" y="151650"/>
                </a:lnTo>
                <a:lnTo>
                  <a:pt x="379222" y="382524"/>
                </a:lnTo>
                <a:lnTo>
                  <a:pt x="391541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05162" y="5355029"/>
            <a:ext cx="111345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 Initialization in a Three-Dimensional array is the same as that of Two-dimensional arrays.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The difference is as the number of dimensions increases so the number of nested braces will also increase.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216047" y="1283919"/>
            <a:ext cx="45875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Declaration of  Three-Dimensional Array</a:t>
            </a:r>
            <a:endParaRPr lang="en-IN" dirty="0"/>
          </a:p>
        </p:txBody>
      </p:sp>
      <p:pic>
        <p:nvPicPr>
          <p:cNvPr id="3074" name="Picture 2" descr="https://media.geeksforgeeks.org/wp-content/uploads/3D-arr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44" y="2209801"/>
            <a:ext cx="4604295" cy="30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1945" y="3535019"/>
            <a:ext cx="6217456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int x[3][3][3] =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{{111,112,113}, {121,122,123}, {131,132,133}},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{{211,212,213}, {221,222,223}, {231,232,233}},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{{311,312,313}, {321,322,323}, {331,332,333}},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};</a:t>
            </a:r>
            <a:r>
              <a:rPr lang="en-US" sz="1000" b="1" dirty="0"/>
              <a:t> 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230" y="2944705"/>
            <a:ext cx="411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Initializing Three-Dimensional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87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96382" cy="9689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Accessing 3D array elements: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56" y="968991"/>
            <a:ext cx="6326874" cy="57320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{{ 1  2  3 } , { 4, 5, 6}, {7 ,8, 9}},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{{10,11,12} , {13,14,15}, {17,18,19}},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{{20,21,22} , {23,24,25},{26,27,28}</a:t>
            </a: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a[0][0][0]=1  a[0][1][0]=4 a[0][2][0]=7</a:t>
            </a:r>
          </a:p>
          <a:p>
            <a:pPr marL="0" indent="0">
              <a:buNone/>
            </a:pPr>
            <a:r>
              <a:rPr lang="en-US" dirty="0"/>
              <a:t>a[0][0][1]=2  a[0][1][1]=5 a[0][2][1]=8</a:t>
            </a:r>
          </a:p>
          <a:p>
            <a:pPr marL="0" indent="0">
              <a:buNone/>
            </a:pPr>
            <a:r>
              <a:rPr lang="en-US" dirty="0"/>
              <a:t>a[0][0][2]=3  a[0][1][2]=5 a[0][2][2]=9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][j][k] =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ith</a:t>
            </a:r>
            <a:r>
              <a:rPr lang="en-US" dirty="0">
                <a:sym typeface="Wingdings" panose="05000000000000000000" pitchFamily="2" charset="2"/>
              </a:rPr>
              <a:t> array </a:t>
            </a:r>
            <a:r>
              <a:rPr lang="en-US" dirty="0" err="1">
                <a:sym typeface="Wingdings" panose="05000000000000000000" pitchFamily="2" charset="2"/>
              </a:rPr>
              <a:t>jth</a:t>
            </a:r>
            <a:r>
              <a:rPr lang="en-US" dirty="0">
                <a:sym typeface="Wingdings" panose="05000000000000000000" pitchFamily="2" charset="2"/>
              </a:rPr>
              <a:t> row k </a:t>
            </a:r>
            <a:r>
              <a:rPr lang="en-US" dirty="0" err="1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column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67284" y="2129054"/>
            <a:ext cx="428539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23602" y="1951212"/>
            <a:ext cx="33618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Array1 with 3 rows and 3 columns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02545" y="2538487"/>
            <a:ext cx="3450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23603" y="2294684"/>
            <a:ext cx="33923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Array2 with 3 rows and 3 columns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73466" y="2936548"/>
            <a:ext cx="3450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98579" y="2692745"/>
            <a:ext cx="33923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Array3 with 3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2123059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611875"/>
          </a:xfrm>
        </p:spPr>
        <p:txBody>
          <a:bodyPr/>
          <a:lstStyle/>
          <a:p>
            <a:r>
              <a:rPr lang="en-US" dirty="0"/>
              <a:t>Reading and displaying 3D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2756"/>
            <a:ext cx="5661546" cy="541318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int a[2][3][3];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int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j, k;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cout &lt;&lt; "Enter the elements of the 3D array:" &lt;&lt; </a:t>
            </a:r>
            <a:r>
              <a:rPr lang="en-US" sz="1800" dirty="0" err="1">
                <a:solidFill>
                  <a:schemeClr val="tx1"/>
                </a:solidFill>
              </a:rPr>
              <a:t>endl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for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2;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(j = 0; j &lt; 3; </a:t>
            </a:r>
            <a:r>
              <a:rPr lang="en-US" sz="1800" dirty="0" err="1">
                <a:solidFill>
                  <a:schemeClr val="tx1"/>
                </a:solidFill>
              </a:rPr>
              <a:t>j++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for (k = 0; k &lt; 3; k++)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&gt;&gt; a[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][j][k];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3946" y="1162756"/>
            <a:ext cx="6378054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    cout &lt;&lt; "The elements of the 3D array:"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2;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  for (j = 0; j &lt; 3;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for (k = 0; k &lt; 3; k++) {</a:t>
            </a:r>
          </a:p>
          <a:p>
            <a:pPr marL="0" indent="0">
              <a:buNone/>
            </a:pPr>
            <a:r>
              <a:rPr lang="en-US" sz="2000" dirty="0"/>
              <a:t>                cout &lt;&lt; a[</a:t>
            </a:r>
            <a:r>
              <a:rPr lang="en-US" sz="2000" dirty="0" err="1"/>
              <a:t>i</a:t>
            </a:r>
            <a:r>
              <a:rPr lang="en-US" sz="2000" dirty="0"/>
              <a:t>][j][k];</a:t>
            </a:r>
          </a:p>
          <a:p>
            <a:pPr marL="0" indent="0">
              <a:buNone/>
            </a:pPr>
            <a:r>
              <a:rPr lang="en-US" sz="2000" dirty="0"/>
              <a:t>            }</a:t>
            </a:r>
          </a:p>
          <a:p>
            <a:pPr marL="0" indent="0">
              <a:buNone/>
            </a:pPr>
            <a:r>
              <a:rPr lang="en-US" sz="2000" dirty="0"/>
              <a:t>            cout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cout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980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Q) Write a C program to read and display the elements of 3D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08" y="1295400"/>
            <a:ext cx="5773003" cy="60466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/>
              <a:t>INPUT:</a:t>
            </a:r>
          </a:p>
          <a:p>
            <a:pPr marL="457200" lvl="1" indent="0">
              <a:buNone/>
            </a:pPr>
            <a:r>
              <a:rPr lang="en-US" sz="1600" dirty="0"/>
              <a:t>Enter 2 x 3 x 3 array elements:</a:t>
            </a:r>
          </a:p>
          <a:p>
            <a:pPr marL="457200" lvl="1" indent="0">
              <a:buNone/>
            </a:pPr>
            <a:r>
              <a:rPr lang="en-US" sz="1600" dirty="0"/>
              <a:t>1       2       3</a:t>
            </a:r>
          </a:p>
          <a:p>
            <a:pPr marL="457200" lvl="1" indent="0">
              <a:buNone/>
            </a:pPr>
            <a:r>
              <a:rPr lang="en-US" sz="1600" dirty="0"/>
              <a:t>4       5       6</a:t>
            </a:r>
          </a:p>
          <a:p>
            <a:pPr marL="457200" lvl="1" indent="0">
              <a:buNone/>
            </a:pPr>
            <a:r>
              <a:rPr lang="en-US" sz="1600" dirty="0"/>
              <a:t>7       8       9</a:t>
            </a:r>
          </a:p>
          <a:p>
            <a:pPr marL="457200" lvl="1" indent="0">
              <a:buNone/>
            </a:pPr>
            <a:r>
              <a:rPr lang="en-US" sz="1600" dirty="0"/>
              <a:t>10      11      12</a:t>
            </a:r>
          </a:p>
          <a:p>
            <a:pPr marL="457200" lvl="1" indent="0">
              <a:buNone/>
            </a:pPr>
            <a:r>
              <a:rPr lang="en-US" sz="1600" dirty="0"/>
              <a:t>13      14      15</a:t>
            </a:r>
          </a:p>
          <a:p>
            <a:pPr marL="457200" lvl="1" indent="0">
              <a:buNone/>
            </a:pPr>
            <a:r>
              <a:rPr lang="en-US" sz="1600" dirty="0"/>
              <a:t>16      17      18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OUTPUT:</a:t>
            </a:r>
          </a:p>
          <a:p>
            <a:pPr marL="457200" lvl="1" indent="0">
              <a:buNone/>
            </a:pPr>
            <a:r>
              <a:rPr lang="en-US" sz="1600" dirty="0"/>
              <a:t>Array elements are:</a:t>
            </a:r>
          </a:p>
          <a:p>
            <a:pPr marL="457200" lvl="1" indent="0">
              <a:buNone/>
            </a:pPr>
            <a:r>
              <a:rPr lang="en-US" sz="1600" dirty="0"/>
              <a:t>1 2 3</a:t>
            </a:r>
          </a:p>
          <a:p>
            <a:pPr marL="457200" lvl="1" indent="0">
              <a:buNone/>
            </a:pPr>
            <a:r>
              <a:rPr lang="en-US" sz="1600" dirty="0"/>
              <a:t>4 5 6</a:t>
            </a:r>
          </a:p>
          <a:p>
            <a:pPr marL="457200" lvl="1" indent="0">
              <a:buNone/>
            </a:pPr>
            <a:r>
              <a:rPr lang="en-US" sz="1600" dirty="0"/>
              <a:t>7 8 9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10 11 12</a:t>
            </a:r>
          </a:p>
          <a:p>
            <a:pPr marL="457200" lvl="1" indent="0">
              <a:buNone/>
            </a:pPr>
            <a:r>
              <a:rPr lang="en-US" sz="1600" dirty="0"/>
              <a:t>13 14 15</a:t>
            </a:r>
          </a:p>
          <a:p>
            <a:pPr marL="457200" lvl="1" indent="0">
              <a:buNone/>
            </a:pPr>
            <a:r>
              <a:rPr lang="en-US" sz="1600" dirty="0"/>
              <a:t>16 17 18</a:t>
            </a:r>
          </a:p>
        </p:txBody>
      </p:sp>
    </p:spTree>
    <p:extLst>
      <p:ext uri="{BB962C8B-B14F-4D97-AF65-F5344CB8AC3E}">
        <p14:creationId xmlns:p14="http://schemas.microsoft.com/office/powerpoint/2010/main" val="31885132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DEPTH 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[DEPTH][ROWS][COLS];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j,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cout &lt;&lt; "Enter " &lt;&lt; DEPTH &lt;&lt; " x " &lt;&lt; ROWS &lt;&lt; " x " &lt;&lt; COLS &lt;&lt; " array elements:" &lt;&lt; </a:t>
            </a:r>
            <a:r>
              <a:rPr lang="en-US" sz="2000" dirty="0" err="1">
                <a:solidFill>
                  <a:schemeClr val="tx1"/>
                </a:solidFill>
              </a:rPr>
              <a:t>endl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DEPTH;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(j = 0; j &lt; ROWS; </a:t>
            </a:r>
            <a:r>
              <a:rPr lang="en-US" sz="2000" dirty="0" err="1">
                <a:solidFill>
                  <a:schemeClr val="tx1"/>
                </a:solidFill>
              </a:rPr>
              <a:t>j++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for (k = 0; k &lt; COLS;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</a:t>
            </a:r>
            <a:r>
              <a:rPr lang="en-US" sz="2000" dirty="0" err="1">
                <a:solidFill>
                  <a:schemeClr val="tx1"/>
                </a:solidFill>
              </a:rPr>
              <a:t>cin</a:t>
            </a:r>
            <a:r>
              <a:rPr lang="en-US" sz="2000" dirty="0">
                <a:solidFill>
                  <a:schemeClr val="tx1"/>
                </a:solidFill>
              </a:rPr>
              <a:t> &gt;&gt;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cout &lt;&lt; "Array elements are:"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DEPTH;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(j = 0; j &lt; ROWS;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for (k = 0; k &lt; COLS;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cout &lt;&lt; 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][j][k] &lt;&lt;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cout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654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4800" cy="811369"/>
          </a:xfrm>
        </p:spPr>
        <p:txBody>
          <a:bodyPr>
            <a:noAutofit/>
          </a:bodyPr>
          <a:lstStyle/>
          <a:p>
            <a:r>
              <a:rPr lang="en-US" sz="2400" dirty="0"/>
              <a:t>Q) Write a C program to find the </a:t>
            </a:r>
            <a:r>
              <a:rPr lang="en-US" sz="2400" b="1" dirty="0"/>
              <a:t>sum of all the elements in a given 3D array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6646459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{{1, 2, 3}, {4, 5, 6}, {7, 8, 9}},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{{10, 11, 12}, {13, 14, 15}, {16, 17, 18}},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{{19, 20, 21}, {22, 23, 24}, {25, 26, 27}}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sum of all elements in the 3D array is: 378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{{{1, 2}, {3, 4}}, {{5, 6}, {7, 8}}}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sum of all elements in the 3D array is: 36</a:t>
            </a:r>
          </a:p>
        </p:txBody>
      </p:sp>
    </p:spTree>
    <p:extLst>
      <p:ext uri="{BB962C8B-B14F-4D97-AF65-F5344CB8AC3E}">
        <p14:creationId xmlns:p14="http://schemas.microsoft.com/office/powerpoint/2010/main" val="3446027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0"/>
            <a:ext cx="6030037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const int DEPTH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[DEPTH][COLS][ROWS]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{{1, 2, 3}, {4, 5, 6}, {7, 8, 9}},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{{10, 11, 12}, {13, 14, 15}, {16, 17, 18}},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{{19, 20, 21}, {22, 23, 24}, {25, 26, 27}}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int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for (int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DEPTH;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for (int j = 0; j &lt; ROWS; </a:t>
            </a:r>
            <a:r>
              <a:rPr lang="en-US" sz="2000" dirty="0" err="1">
                <a:solidFill>
                  <a:schemeClr val="tx1"/>
                </a:solidFill>
              </a:rPr>
              <a:t>j++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for (int k = 0; k &lt; COLS;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sum +=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][j][k];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5857163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cout &lt;&lt; "The sum of all elements in the 3D array is: " &lt;&lt; sum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5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1"/>
            <a:ext cx="11811000" cy="5373686"/>
          </a:xfrm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//PROGRAM FOR CREATING AN ARRAY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&lt;iostream&gt;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Using namespace std;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main ( )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a[5] = {10,20,30,40,50};    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;  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cout&lt;&lt;"elements of the array are";    </a:t>
            </a:r>
          </a:p>
          <a:p>
            <a:pPr marL="444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for(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=0;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&lt;5;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++)      </a:t>
            </a:r>
          </a:p>
          <a:p>
            <a:pPr marL="444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cout&lt;&lt;a[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];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return 0;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382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1"/>
            <a:ext cx="11887200" cy="5257800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Write a C++ program to create an array of </a:t>
            </a:r>
            <a:r>
              <a:rPr lang="en-US" sz="2400" b="1" dirty="0">
                <a:solidFill>
                  <a:srgbClr val="FF0000"/>
                </a:solidFill>
              </a:rPr>
              <a:t>FLOAT TYPE </a:t>
            </a:r>
            <a:r>
              <a:rPr lang="en-US" sz="2400" dirty="0">
                <a:solidFill>
                  <a:srgbClr val="FF0000"/>
                </a:solidFill>
              </a:rPr>
              <a:t>, read  and display elements using for loop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Input:   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Enter 5 elements 22.55  44.6   66.4    76.4   55.6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Output:</a:t>
            </a:r>
          </a:p>
          <a:p>
            <a:pPr marL="444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Elements  are 22.55  44.6   66.4    76.4   55.6</a:t>
            </a:r>
          </a:p>
          <a:p>
            <a:pPr marL="4445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14373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13454</Words>
  <Application>Microsoft Office PowerPoint</Application>
  <PresentationFormat>Widescreen</PresentationFormat>
  <Paragraphs>1829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8" baseType="lpstr">
      <vt:lpstr>16</vt:lpstr>
      <vt:lpstr>Arial</vt:lpstr>
      <vt:lpstr>Arial MT</vt:lpstr>
      <vt:lpstr>Calibri</vt:lpstr>
      <vt:lpstr>Calibri Light</vt:lpstr>
      <vt:lpstr>Consolas</vt:lpstr>
      <vt:lpstr>erdana</vt:lpstr>
      <vt:lpstr>Franklin Gothic Medium</vt:lpstr>
      <vt:lpstr>Helvetica</vt:lpstr>
      <vt:lpstr>inherit</vt:lpstr>
      <vt:lpstr>inter-bold</vt:lpstr>
      <vt:lpstr>inter-regular</vt:lpstr>
      <vt:lpstr>Liberation Mono</vt:lpstr>
      <vt:lpstr>Nunito Sans</vt:lpstr>
      <vt:lpstr>Söhne</vt:lpstr>
      <vt:lpstr>Times New Roman</vt:lpstr>
      <vt:lpstr>urw-din</vt:lpstr>
      <vt:lpstr>Wingdings</vt:lpstr>
      <vt:lpstr>Wingdings 2</vt:lpstr>
      <vt:lpstr>Grid</vt:lpstr>
      <vt:lpstr>Office Theme</vt:lpstr>
      <vt:lpstr>arrays</vt:lpstr>
      <vt:lpstr>Properties of Array</vt:lpstr>
      <vt:lpstr>Declaration and INITIALIZATION of C Array</vt:lpstr>
      <vt:lpstr>Advantage of C++ Array</vt:lpstr>
      <vt:lpstr>TYPES OF ARRAYS </vt:lpstr>
      <vt:lpstr>1. ONE DIMENSIONAL ARRAYS</vt:lpstr>
      <vt:lpstr>PowerPoint Presentation</vt:lpstr>
      <vt:lpstr>1. ONE DIMENSIONAL ARRAYS</vt:lpstr>
      <vt:lpstr>1. ONE DIMENSIONAL ARRAYS</vt:lpstr>
      <vt:lpstr>1. ONE DIMENSIONAL ARRAYS</vt:lpstr>
      <vt:lpstr>Write a C++  program to find the average of n numbers using arrays</vt:lpstr>
      <vt:lpstr>//Program to find the average of n numbers using arrays</vt:lpstr>
      <vt:lpstr>Q) This C++ Program finds the number of elements present in the given array.</vt:lpstr>
      <vt:lpstr> Q)Write a C++ program to find the number of elements in an array </vt:lpstr>
      <vt:lpstr>Write a C++ program to find largest element in an array</vt:lpstr>
      <vt:lpstr>//C++ program to find largest element in an array</vt:lpstr>
      <vt:lpstr> ============================================================== write a c++ program to find second largest element in the given array ====================================================================</vt:lpstr>
      <vt:lpstr>PowerPoint Presentation</vt:lpstr>
      <vt:lpstr>Write a C++ Program to insert an element in an Array in a given location</vt:lpstr>
      <vt:lpstr>//C++ Program to insert an element in an Array</vt:lpstr>
      <vt:lpstr>Write a C++ Program to delete an element in an Array</vt:lpstr>
      <vt:lpstr>//C++ Program to delete an element in an Array</vt:lpstr>
      <vt:lpstr> ============================================================== Write a C++ Program to REVERSE THE  ARRAY ELEMENTS ====================================================================</vt:lpstr>
      <vt:lpstr>PowerPoint Presentation</vt:lpstr>
      <vt:lpstr>Write a program in C++ to separate odd and even integers in separate arrays</vt:lpstr>
      <vt:lpstr>PowerPoint Presentation</vt:lpstr>
      <vt:lpstr>Write a program in C++ to copy the elements of one array into another array. </vt:lpstr>
      <vt:lpstr>PowerPoint Presentation</vt:lpstr>
      <vt:lpstr>PowerPoint Presentation</vt:lpstr>
      <vt:lpstr>Write a program in C to count a total number of duplicate elements in an array. </vt:lpstr>
      <vt:lpstr>PowerPoint Presentation</vt:lpstr>
      <vt:lpstr>Write a C++ program to separate even and odd numbers in an array of integers. Put all even numbers first, and then odd numbers.</vt:lpstr>
      <vt:lpstr>PowerPoint Presentation</vt:lpstr>
      <vt:lpstr>PowerPoint Presentation</vt:lpstr>
      <vt:lpstr>Two dimensional arrays</vt:lpstr>
      <vt:lpstr>Two dimensional arrays</vt:lpstr>
      <vt:lpstr>Two dimensional arrays</vt:lpstr>
      <vt:lpstr> Accessing 2D array elements:</vt:lpstr>
      <vt:lpstr>PowerPoint Presentation</vt:lpstr>
      <vt:lpstr>PowerPoint Presentation</vt:lpstr>
      <vt:lpstr>PowerPoint Presentation</vt:lpstr>
      <vt:lpstr>Write a program in C to read and display the elements of 2d array of  3 ROWS and 3 columns</vt:lpstr>
      <vt:lpstr>PowerPoint Presentation</vt:lpstr>
      <vt:lpstr>Q) Write a program in C++ to add TWO MATRICES using 2D arrays</vt:lpstr>
      <vt:lpstr>PowerPoint Presentation</vt:lpstr>
      <vt:lpstr>Q) Write a C program to multiply TWO matrices</vt:lpstr>
      <vt:lpstr>PowerPoint Presentation</vt:lpstr>
      <vt:lpstr>Q) Write a C program to find the transpose of a matrix.</vt:lpstr>
      <vt:lpstr>PowerPoint Presentation</vt:lpstr>
      <vt:lpstr>Q) Write a C program to compute the sum of elements in each row of a 2D array             and print the result.</vt:lpstr>
      <vt:lpstr>PowerPoint Presentation</vt:lpstr>
      <vt:lpstr>Q) Write a C program to compute the sum of elements in each column of a 2D array and print the result..</vt:lpstr>
      <vt:lpstr>PowerPoint Presentation</vt:lpstr>
      <vt:lpstr>  Q) Write a C program that takes in a 2D array of integers and returns the sum of all the elements in the array. </vt:lpstr>
      <vt:lpstr>PowerPoint Presentation</vt:lpstr>
      <vt:lpstr>Q) Write a C program to compute the sum of elements above the diagonal of a           square 2D array and print the result.</vt:lpstr>
      <vt:lpstr>PowerPoint Presentation</vt:lpstr>
      <vt:lpstr>Q) Write a C program to check if a given 2D array is symmetric or not.</vt:lpstr>
      <vt:lpstr>PowerPoint Presentation</vt:lpstr>
      <vt:lpstr>Q) Program to sort the rows of a 2D array in ascending order:.</vt:lpstr>
      <vt:lpstr>PowerPoint Presentation</vt:lpstr>
      <vt:lpstr>Q) C program to arrange row elements in ascending order</vt:lpstr>
      <vt:lpstr>PowerPoint Presentation</vt:lpstr>
      <vt:lpstr> Q) Write a C program for spiral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3. Multidimensional array</vt:lpstr>
      <vt:lpstr>int arr[3][3][3] ;</vt:lpstr>
      <vt:lpstr> Accessing 3D array elements: </vt:lpstr>
      <vt:lpstr>Reading and displaying 3D Array elements</vt:lpstr>
      <vt:lpstr> Q) Write a C program to read and display the elements of 3D array</vt:lpstr>
      <vt:lpstr>PowerPoint Presentation</vt:lpstr>
      <vt:lpstr>Q) Write a C program to find the sum of all the elements in a given 3D array.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NAVEEN</dc:creator>
  <cp:lastModifiedBy>naveench</cp:lastModifiedBy>
  <cp:revision>114</cp:revision>
  <dcterms:created xsi:type="dcterms:W3CDTF">2022-03-10T23:41:07Z</dcterms:created>
  <dcterms:modified xsi:type="dcterms:W3CDTF">2023-10-02T06:29:38Z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2015-12-03T00:00:00Z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2022-03-10T00:00:00Z</vt:filetime>
  </property>
</Properties>
</file>