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sldIdLst>
    <p:sldId id="264" r:id="rId5"/>
    <p:sldId id="326" r:id="rId6"/>
    <p:sldId id="327" r:id="rId7"/>
    <p:sldId id="257" r:id="rId8"/>
    <p:sldId id="317" r:id="rId9"/>
    <p:sldId id="318" r:id="rId10"/>
    <p:sldId id="319" r:id="rId11"/>
    <p:sldId id="258" r:id="rId12"/>
    <p:sldId id="324" r:id="rId13"/>
    <p:sldId id="259" r:id="rId14"/>
    <p:sldId id="325" r:id="rId15"/>
    <p:sldId id="260" r:id="rId16"/>
    <p:sldId id="332" r:id="rId17"/>
    <p:sldId id="328" r:id="rId18"/>
    <p:sldId id="329" r:id="rId19"/>
    <p:sldId id="330" r:id="rId20"/>
    <p:sldId id="331" r:id="rId21"/>
    <p:sldId id="33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33"/>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400" autoAdjust="0"/>
  </p:normalViewPr>
  <p:slideViewPr>
    <p:cSldViewPr snapToGrid="0">
      <p:cViewPr varScale="1">
        <p:scale>
          <a:sx n="103" d="100"/>
          <a:sy n="103" d="100"/>
        </p:scale>
        <p:origin x="126" y="288"/>
      </p:cViewPr>
      <p:guideLst/>
    </p:cSldViewPr>
  </p:slideViewPr>
  <p:outlineViewPr>
    <p:cViewPr>
      <p:scale>
        <a:sx n="33" d="100"/>
        <a:sy n="33" d="100"/>
      </p:scale>
      <p:origin x="0" y="-322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3/8/2022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3/8/2022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3/8/2022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3/8/2022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3/8/2022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3/8/2022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839"/>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2590800"/>
          </a:xfrm>
        </p:spPr>
        <p:txBody>
          <a:bodyPr>
            <a:normAutofit/>
          </a:bodyPr>
          <a:lstStyle/>
          <a:p>
            <a:r>
              <a:rPr lang="en-US" sz="3600" dirty="0"/>
              <a:t>Capstone project on </a:t>
            </a:r>
            <a:br>
              <a:rPr lang="en-US" sz="3600" dirty="0"/>
            </a:br>
            <a:r>
              <a:rPr lang="en-US" sz="3600" dirty="0"/>
              <a:t>Marketing and Retail Analytics</a:t>
            </a:r>
            <a:br>
              <a:rPr lang="en-US" sz="4800" dirty="0"/>
            </a:br>
            <a:r>
              <a:rPr lang="en-US" sz="5400" dirty="0"/>
              <a:t> </a:t>
            </a:r>
            <a:r>
              <a:rPr lang="en-US" sz="2400" dirty="0"/>
              <a:t>by nitish rathore</a:t>
            </a:r>
            <a:endParaRPr lang="en-US" sz="6800" dirty="0"/>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mc:AlternateContent xmlns:mc="http://schemas.openxmlformats.org/markup-compatibility/2006">
    <mc:Choice xmlns:p14="http://schemas.microsoft.com/office/powerpoint/2010/main" Requires="p14">
      <p:transition spd="slow" p14:dur="2000" advTm="2130"/>
    </mc:Choice>
    <mc:Fallback>
      <p:transition spd="slow" advTm="213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Pareto Analysis DB">
            <a:extLst>
              <a:ext uri="{FF2B5EF4-FFF2-40B4-BE49-F238E27FC236}">
                <a16:creationId xmlns:a16="http://schemas.microsoft.com/office/drawing/2014/main" id="{C51A9C0E-6497-4F47-A904-782284A680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454" y="216131"/>
            <a:ext cx="11707091" cy="6425738"/>
          </a:xfrm>
          <a:prstGeom prst="rect">
            <a:avLst/>
          </a:prstGeom>
        </p:spPr>
      </p:pic>
    </p:spTree>
    <p:extLst>
      <p:ext uri="{BB962C8B-B14F-4D97-AF65-F5344CB8AC3E}">
        <p14:creationId xmlns:p14="http://schemas.microsoft.com/office/powerpoint/2010/main" val="1348696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C832A-C537-4855-BE65-31867C116170}"/>
              </a:ext>
            </a:extLst>
          </p:cNvPr>
          <p:cNvSpPr>
            <a:spLocks noGrp="1"/>
          </p:cNvSpPr>
          <p:nvPr>
            <p:ph type="title"/>
          </p:nvPr>
        </p:nvSpPr>
        <p:spPr/>
        <p:txBody>
          <a:bodyPr/>
          <a:lstStyle/>
          <a:p>
            <a:r>
              <a:rPr lang="en-US" dirty="0"/>
              <a:t>Insights </a:t>
            </a:r>
            <a:r>
              <a:rPr lang="en-US" sz="2000" dirty="0"/>
              <a:t>(From Pareto Analysis Dashboard)</a:t>
            </a:r>
            <a:endParaRPr lang="en-US" dirty="0"/>
          </a:p>
        </p:txBody>
      </p:sp>
      <p:sp>
        <p:nvSpPr>
          <p:cNvPr id="3" name="Content Placeholder 2">
            <a:extLst>
              <a:ext uri="{FF2B5EF4-FFF2-40B4-BE49-F238E27FC236}">
                <a16:creationId xmlns:a16="http://schemas.microsoft.com/office/drawing/2014/main" id="{6E4AC6D9-1847-4AA5-84BC-85BA3A69EDB6}"/>
              </a:ext>
            </a:extLst>
          </p:cNvPr>
          <p:cNvSpPr>
            <a:spLocks noGrp="1"/>
          </p:cNvSpPr>
          <p:nvPr>
            <p:ph idx="1"/>
          </p:nvPr>
        </p:nvSpPr>
        <p:spPr>
          <a:xfrm>
            <a:off x="1066800" y="2085868"/>
            <a:ext cx="10058400" cy="3849624"/>
          </a:xfrm>
        </p:spPr>
        <p:txBody>
          <a:bodyPr/>
          <a:lstStyle/>
          <a:p>
            <a:pPr marL="0" indent="0">
              <a:lnSpc>
                <a:spcPct val="100000"/>
              </a:lnSpc>
              <a:spcBef>
                <a:spcPts val="0"/>
              </a:spcBef>
              <a:spcAft>
                <a:spcPts val="600"/>
              </a:spcAft>
              <a:buNone/>
            </a:pPr>
            <a:r>
              <a:rPr lang="en-US" b="1" cap="all" spc="-100" dirty="0">
                <a:solidFill>
                  <a:schemeClr val="accent4">
                    <a:lumMod val="50000"/>
                  </a:schemeClr>
                </a:solidFill>
                <a:latin typeface="Avenir Next LT Pro (Body)"/>
              </a:rPr>
              <a:t>Product category – order quantity pareto</a:t>
            </a:r>
            <a:endParaRPr lang="en-US" b="1" spc="80" dirty="0">
              <a:solidFill>
                <a:schemeClr val="accent4">
                  <a:lumMod val="50000"/>
                </a:schemeClr>
              </a:solidFill>
              <a:latin typeface="Avenir Next LT Pro (Body)"/>
            </a:endParaRPr>
          </a:p>
          <a:p>
            <a:r>
              <a:rPr lang="en-US" dirty="0">
                <a:solidFill>
                  <a:schemeClr val="accent4">
                    <a:lumMod val="50000"/>
                  </a:schemeClr>
                </a:solidFill>
                <a:cs typeface="Arial" panose="020B0604020202020204" pitchFamily="34" charset="0"/>
              </a:rPr>
              <a:t>We can see 10% product categories (Toys, </a:t>
            </a:r>
            <a:r>
              <a:rPr lang="en-US" dirty="0" err="1">
                <a:solidFill>
                  <a:schemeClr val="accent4">
                    <a:lumMod val="50000"/>
                  </a:schemeClr>
                </a:solidFill>
                <a:cs typeface="Arial" panose="020B0604020202020204" pitchFamily="34" charset="0"/>
              </a:rPr>
              <a:t>health_beauty,bed_bath_table</a:t>
            </a:r>
            <a:r>
              <a:rPr lang="en-US" dirty="0">
                <a:solidFill>
                  <a:schemeClr val="accent4">
                    <a:lumMod val="50000"/>
                  </a:schemeClr>
                </a:solidFill>
                <a:cs typeface="Arial" panose="020B0604020202020204" pitchFamily="34" charset="0"/>
              </a:rPr>
              <a:t>, </a:t>
            </a:r>
            <a:r>
              <a:rPr lang="en-US" dirty="0" err="1">
                <a:solidFill>
                  <a:schemeClr val="accent4">
                    <a:lumMod val="50000"/>
                  </a:schemeClr>
                </a:solidFill>
                <a:cs typeface="Arial" panose="020B0604020202020204" pitchFamily="34" charset="0"/>
              </a:rPr>
              <a:t>sport_leisure</a:t>
            </a:r>
            <a:r>
              <a:rPr lang="en-US" dirty="0">
                <a:solidFill>
                  <a:schemeClr val="accent4">
                    <a:lumMod val="50000"/>
                  </a:schemeClr>
                </a:solidFill>
                <a:cs typeface="Arial" panose="020B0604020202020204" pitchFamily="34" charset="0"/>
              </a:rPr>
              <a:t>, </a:t>
            </a:r>
            <a:r>
              <a:rPr lang="en-US" dirty="0" err="1">
                <a:solidFill>
                  <a:schemeClr val="accent4">
                    <a:lumMod val="50000"/>
                  </a:schemeClr>
                </a:solidFill>
                <a:cs typeface="Arial" panose="020B0604020202020204" pitchFamily="34" charset="0"/>
              </a:rPr>
              <a:t>computer_accessories</a:t>
            </a:r>
            <a:r>
              <a:rPr lang="en-US" dirty="0">
                <a:solidFill>
                  <a:schemeClr val="accent4">
                    <a:lumMod val="50000"/>
                  </a:schemeClr>
                </a:solidFill>
                <a:cs typeface="Arial" panose="020B0604020202020204" pitchFamily="34" charset="0"/>
              </a:rPr>
              <a:t>, </a:t>
            </a:r>
            <a:r>
              <a:rPr lang="en-US" dirty="0" err="1">
                <a:solidFill>
                  <a:schemeClr val="accent4">
                    <a:lumMod val="50000"/>
                  </a:schemeClr>
                </a:solidFill>
                <a:cs typeface="Arial" panose="020B0604020202020204" pitchFamily="34" charset="0"/>
              </a:rPr>
              <a:t>furniture_decor</a:t>
            </a:r>
            <a:r>
              <a:rPr lang="en-US" dirty="0">
                <a:solidFill>
                  <a:schemeClr val="accent4">
                    <a:lumMod val="50000"/>
                  </a:schemeClr>
                </a:solidFill>
                <a:cs typeface="Arial" panose="020B0604020202020204" pitchFamily="34" charset="0"/>
              </a:rPr>
              <a:t>, </a:t>
            </a:r>
            <a:r>
              <a:rPr lang="en-US" dirty="0" err="1">
                <a:solidFill>
                  <a:schemeClr val="accent4">
                    <a:lumMod val="50000"/>
                  </a:schemeClr>
                </a:solidFill>
                <a:cs typeface="Arial" panose="020B0604020202020204" pitchFamily="34" charset="0"/>
              </a:rPr>
              <a:t>watches_gifts</a:t>
            </a:r>
            <a:r>
              <a:rPr lang="en-US" dirty="0">
                <a:solidFill>
                  <a:schemeClr val="accent4">
                    <a:lumMod val="50000"/>
                  </a:schemeClr>
                </a:solidFill>
                <a:cs typeface="Arial" panose="020B0604020202020204" pitchFamily="34" charset="0"/>
              </a:rPr>
              <a:t>) are contributing to the 90% of order quantity. </a:t>
            </a:r>
            <a:endParaRPr lang="en-IN" sz="1800" dirty="0">
              <a:solidFill>
                <a:schemeClr val="accent4">
                  <a:lumMod val="50000"/>
                </a:schemeClr>
              </a:solidFill>
              <a:cs typeface="Arial" panose="020B0604020202020204" pitchFamily="34" charset="0"/>
            </a:endParaRPr>
          </a:p>
          <a:p>
            <a:r>
              <a:rPr lang="en-US" dirty="0">
                <a:solidFill>
                  <a:schemeClr val="accent4">
                    <a:lumMod val="50000"/>
                  </a:schemeClr>
                </a:solidFill>
                <a:cs typeface="Arial" panose="020B0604020202020204" pitchFamily="34" charset="0"/>
              </a:rPr>
              <a:t>Here, Reference line representing the mark of 90% of Total order Quantity. </a:t>
            </a:r>
            <a:r>
              <a:rPr lang="en-US" dirty="0">
                <a:solidFill>
                  <a:srgbClr val="091E42"/>
                </a:solidFill>
                <a:cs typeface="Arial" panose="020B0604020202020204" pitchFamily="34" charset="0"/>
              </a:rPr>
              <a:t>	</a:t>
            </a:r>
            <a:endParaRPr lang="en-US" b="1" cap="all" spc="-100" dirty="0">
              <a:solidFill>
                <a:schemeClr val="accent1">
                  <a:lumMod val="50000"/>
                </a:schemeClr>
              </a:solidFill>
              <a:latin typeface="Avenir Next LT Pro (Body)"/>
            </a:endParaRPr>
          </a:p>
          <a:p>
            <a:pPr marL="0" indent="0">
              <a:buNone/>
            </a:pPr>
            <a:r>
              <a:rPr lang="en-US" b="1" cap="all" spc="-100" dirty="0">
                <a:solidFill>
                  <a:schemeClr val="tx2"/>
                </a:solidFill>
                <a:latin typeface="Avenir Next LT Pro (Body)"/>
              </a:rPr>
              <a:t>Product category – revenue pareto</a:t>
            </a:r>
          </a:p>
          <a:p>
            <a:r>
              <a:rPr lang="en-US" dirty="0">
                <a:solidFill>
                  <a:schemeClr val="tx2"/>
                </a:solidFill>
                <a:cs typeface="Arial" panose="020B0604020202020204" pitchFamily="34" charset="0"/>
              </a:rPr>
              <a:t>We can see approx. 12% product categories are contributing to the 88% of overall revenue. On the other terms we can say that top 7/8 products are resulting to major Revenue.</a:t>
            </a:r>
          </a:p>
          <a:p>
            <a:endParaRPr lang="en-US" dirty="0">
              <a:solidFill>
                <a:srgbClr val="091E42"/>
              </a:solidFill>
              <a:cs typeface="Arial" panose="020B0604020202020204" pitchFamily="34" charset="0"/>
            </a:endParaRPr>
          </a:p>
          <a:p>
            <a:pPr marL="0" indent="0">
              <a:buNone/>
            </a:pPr>
            <a:endParaRPr lang="en-US" b="1" cap="all" spc="-100" dirty="0">
              <a:solidFill>
                <a:schemeClr val="accent1">
                  <a:lumMod val="50000"/>
                </a:schemeClr>
              </a:solidFill>
              <a:latin typeface="Avenir Next LT Pro (Body)"/>
            </a:endParaRPr>
          </a:p>
          <a:p>
            <a:pPr marL="0" indent="0">
              <a:buNone/>
            </a:pPr>
            <a:endParaRPr lang="en-US" b="1" cap="all" spc="-100" dirty="0">
              <a:solidFill>
                <a:schemeClr val="accent1">
                  <a:lumMod val="50000"/>
                </a:schemeClr>
              </a:solidFill>
              <a:latin typeface="Avenir Next LT Pro (Body)"/>
            </a:endParaRPr>
          </a:p>
          <a:p>
            <a:pPr marL="0" indent="0">
              <a:buNone/>
            </a:pPr>
            <a:endParaRPr lang="en-US" dirty="0"/>
          </a:p>
        </p:txBody>
      </p:sp>
    </p:spTree>
    <p:extLst>
      <p:ext uri="{BB962C8B-B14F-4D97-AF65-F5344CB8AC3E}">
        <p14:creationId xmlns:p14="http://schemas.microsoft.com/office/powerpoint/2010/main" val="3450960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694694-AE7E-4D20-B506-8C5DDF2FB8A5}"/>
              </a:ext>
            </a:extLst>
          </p:cNvPr>
          <p:cNvPicPr>
            <a:picLocks noChangeAspect="1"/>
          </p:cNvPicPr>
          <p:nvPr/>
        </p:nvPicPr>
        <p:blipFill rotWithShape="1">
          <a:blip r:embed="rId2"/>
          <a:srcRect t="1940"/>
          <a:stretch/>
        </p:blipFill>
        <p:spPr>
          <a:xfrm>
            <a:off x="7705899" y="8626"/>
            <a:ext cx="4486101" cy="6858000"/>
          </a:xfrm>
          <a:prstGeom prst="rect">
            <a:avLst/>
          </a:prstGeom>
          <a:ln>
            <a:noFill/>
          </a:ln>
          <a:effectLst>
            <a:outerShdw blurRad="292100" dist="139700" dir="2700000" algn="tl" rotWithShape="0">
              <a:srgbClr val="333333">
                <a:alpha val="65000"/>
              </a:srgbClr>
            </a:outerShdw>
          </a:effectLst>
        </p:spPr>
      </p:pic>
      <p:pic>
        <p:nvPicPr>
          <p:cNvPr id="4" name="slide2" descr="Market Basket DB">
            <a:extLst>
              <a:ext uri="{FF2B5EF4-FFF2-40B4-BE49-F238E27FC236}">
                <a16:creationId xmlns:a16="http://schemas.microsoft.com/office/drawing/2014/main" id="{5E16D030-794C-4B02-A007-D77B96336F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705899"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3816916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C18E8-EC95-4F2F-A35C-485AB8DA3943}"/>
              </a:ext>
            </a:extLst>
          </p:cNvPr>
          <p:cNvSpPr>
            <a:spLocks noGrp="1"/>
          </p:cNvSpPr>
          <p:nvPr>
            <p:ph type="title"/>
          </p:nvPr>
        </p:nvSpPr>
        <p:spPr>
          <a:xfrm>
            <a:off x="1066800" y="642594"/>
            <a:ext cx="10058400" cy="1203459"/>
          </a:xfrm>
        </p:spPr>
        <p:txBody>
          <a:bodyPr/>
          <a:lstStyle/>
          <a:p>
            <a:r>
              <a:rPr lang="en-US" b="1" dirty="0"/>
              <a:t>Insights </a:t>
            </a:r>
            <a:r>
              <a:rPr lang="en-US" sz="2000" b="1" dirty="0"/>
              <a:t>(From Market Basket Dashboard)</a:t>
            </a:r>
            <a:endParaRPr lang="en-US" b="1" dirty="0"/>
          </a:p>
        </p:txBody>
      </p:sp>
      <p:sp>
        <p:nvSpPr>
          <p:cNvPr id="3" name="Content Placeholder 2">
            <a:extLst>
              <a:ext uri="{FF2B5EF4-FFF2-40B4-BE49-F238E27FC236}">
                <a16:creationId xmlns:a16="http://schemas.microsoft.com/office/drawing/2014/main" id="{F877FB9A-05C5-4ED7-97A7-6585E0C207A1}"/>
              </a:ext>
            </a:extLst>
          </p:cNvPr>
          <p:cNvSpPr>
            <a:spLocks noGrp="1"/>
          </p:cNvSpPr>
          <p:nvPr>
            <p:ph idx="1"/>
          </p:nvPr>
        </p:nvSpPr>
        <p:spPr/>
        <p:txBody>
          <a:bodyPr/>
          <a:lstStyle/>
          <a:p>
            <a:pPr marL="0" indent="0">
              <a:lnSpc>
                <a:spcPct val="150000"/>
              </a:lnSpc>
              <a:buNone/>
            </a:pPr>
            <a:r>
              <a:rPr lang="en-US" sz="1600" b="1" dirty="0">
                <a:solidFill>
                  <a:schemeClr val="accent5">
                    <a:lumMod val="50000"/>
                  </a:schemeClr>
                </a:solidFill>
                <a:cs typeface="Arial" panose="020B0604020202020204" pitchFamily="34" charset="0"/>
              </a:rPr>
              <a:t>Market Basket Analysis (Vs Combination of Product Categories)</a:t>
            </a:r>
          </a:p>
          <a:p>
            <a:pPr>
              <a:lnSpc>
                <a:spcPct val="150000"/>
              </a:lnSpc>
            </a:pPr>
            <a:r>
              <a:rPr lang="en-US" dirty="0">
                <a:solidFill>
                  <a:schemeClr val="accent5">
                    <a:lumMod val="50000"/>
                  </a:schemeClr>
                </a:solidFill>
                <a:cs typeface="Arial" panose="020B0604020202020204" pitchFamily="34" charset="0"/>
              </a:rPr>
              <a:t>From Market basket analysis we could see ‘Toys’ go well with ‘</a:t>
            </a:r>
            <a:r>
              <a:rPr lang="en-US" dirty="0" err="1">
                <a:solidFill>
                  <a:schemeClr val="accent5">
                    <a:lumMod val="50000"/>
                  </a:schemeClr>
                </a:solidFill>
                <a:cs typeface="Arial" panose="020B0604020202020204" pitchFamily="34" charset="0"/>
              </a:rPr>
              <a:t>bed_bath_table</a:t>
            </a:r>
            <a:r>
              <a:rPr lang="en-US" dirty="0">
                <a:solidFill>
                  <a:schemeClr val="accent5">
                    <a:lumMod val="50000"/>
                  </a:schemeClr>
                </a:solidFill>
                <a:cs typeface="Arial" panose="020B0604020202020204" pitchFamily="34" charset="0"/>
              </a:rPr>
              <a:t>’, ‘</a:t>
            </a:r>
            <a:r>
              <a:rPr lang="en-US" dirty="0" err="1">
                <a:solidFill>
                  <a:schemeClr val="accent5">
                    <a:lumMod val="50000"/>
                  </a:schemeClr>
                </a:solidFill>
                <a:cs typeface="Arial" panose="020B0604020202020204" pitchFamily="34" charset="0"/>
              </a:rPr>
              <a:t>furniture_decor</a:t>
            </a:r>
            <a:r>
              <a:rPr lang="en-US" dirty="0">
                <a:solidFill>
                  <a:schemeClr val="accent5">
                    <a:lumMod val="50000"/>
                  </a:schemeClr>
                </a:solidFill>
                <a:cs typeface="Arial" panose="020B0604020202020204" pitchFamily="34" charset="0"/>
              </a:rPr>
              <a:t>’, ‘</a:t>
            </a:r>
            <a:r>
              <a:rPr lang="en-US" dirty="0" err="1">
                <a:solidFill>
                  <a:schemeClr val="accent5">
                    <a:lumMod val="50000"/>
                  </a:schemeClr>
                </a:solidFill>
                <a:cs typeface="Arial" panose="020B0604020202020204" pitchFamily="34" charset="0"/>
              </a:rPr>
              <a:t>Computer_accessories</a:t>
            </a:r>
            <a:r>
              <a:rPr lang="en-US" dirty="0">
                <a:solidFill>
                  <a:schemeClr val="accent5">
                    <a:lumMod val="50000"/>
                  </a:schemeClr>
                </a:solidFill>
                <a:cs typeface="Arial" panose="020B0604020202020204" pitchFamily="34" charset="0"/>
              </a:rPr>
              <a:t>’.</a:t>
            </a:r>
          </a:p>
          <a:p>
            <a:pPr>
              <a:lnSpc>
                <a:spcPct val="150000"/>
              </a:lnSpc>
            </a:pPr>
            <a:r>
              <a:rPr lang="en-US" dirty="0">
                <a:solidFill>
                  <a:schemeClr val="accent5">
                    <a:lumMod val="50000"/>
                  </a:schemeClr>
                </a:solidFill>
                <a:cs typeface="Arial" panose="020B0604020202020204" pitchFamily="34" charset="0"/>
              </a:rPr>
              <a:t>Almost all the combinations of Product categories in double digit are lying with Toys only.</a:t>
            </a:r>
          </a:p>
          <a:p>
            <a:pPr>
              <a:lnSpc>
                <a:spcPct val="150000"/>
              </a:lnSpc>
            </a:pPr>
            <a:r>
              <a:rPr lang="en-US" dirty="0">
                <a:solidFill>
                  <a:schemeClr val="accent5">
                    <a:lumMod val="50000"/>
                  </a:schemeClr>
                </a:solidFill>
                <a:cs typeface="Arial" panose="020B0604020202020204" pitchFamily="34" charset="0"/>
              </a:rPr>
              <a:t>We have done our analysis both in Tableau and using Apriori algorithm in python.  </a:t>
            </a:r>
          </a:p>
          <a:p>
            <a:pPr marL="0" indent="0">
              <a:lnSpc>
                <a:spcPct val="150000"/>
              </a:lnSpc>
              <a:buNone/>
            </a:pPr>
            <a:r>
              <a:rPr lang="en-US" sz="1600" b="1" dirty="0">
                <a:solidFill>
                  <a:srgbClr val="660033"/>
                </a:solidFill>
                <a:cs typeface="Arial" panose="020B0604020202020204" pitchFamily="34" charset="0"/>
              </a:rPr>
              <a:t>Market Basket Analysis (Vs Single Product Category)</a:t>
            </a:r>
          </a:p>
          <a:p>
            <a:pPr>
              <a:lnSpc>
                <a:spcPct val="150000"/>
              </a:lnSpc>
            </a:pPr>
            <a:r>
              <a:rPr lang="en-US" sz="1600" dirty="0">
                <a:solidFill>
                  <a:srgbClr val="660033"/>
                </a:solidFill>
                <a:cs typeface="Arial" panose="020B0604020202020204" pitchFamily="34" charset="0"/>
              </a:rPr>
              <a:t>Here we can see a big Part of Orders that has been done with Toys only. Moving ahead, we can see ‘</a:t>
            </a:r>
            <a:r>
              <a:rPr lang="en-US" sz="1600" dirty="0" err="1">
                <a:solidFill>
                  <a:srgbClr val="660033"/>
                </a:solidFill>
                <a:cs typeface="Arial" panose="020B0604020202020204" pitchFamily="34" charset="0"/>
              </a:rPr>
              <a:t>health_beauty</a:t>
            </a:r>
            <a:r>
              <a:rPr lang="en-US" sz="1600" dirty="0">
                <a:solidFill>
                  <a:srgbClr val="660033"/>
                </a:solidFill>
                <a:cs typeface="Arial" panose="020B0604020202020204" pitchFamily="34" charset="0"/>
              </a:rPr>
              <a:t>’ &amp; ‘</a:t>
            </a:r>
            <a:r>
              <a:rPr lang="en-US" sz="1600" dirty="0" err="1">
                <a:solidFill>
                  <a:srgbClr val="660033"/>
                </a:solidFill>
                <a:cs typeface="Arial" panose="020B0604020202020204" pitchFamily="34" charset="0"/>
              </a:rPr>
              <a:t>bed_bath_table</a:t>
            </a:r>
            <a:r>
              <a:rPr lang="en-US" sz="1600" dirty="0">
                <a:solidFill>
                  <a:srgbClr val="660033"/>
                </a:solidFill>
                <a:cs typeface="Arial" panose="020B0604020202020204" pitchFamily="34" charset="0"/>
              </a:rPr>
              <a:t>’ which has comparatively bigger circles than other remaining.</a:t>
            </a:r>
          </a:p>
          <a:p>
            <a:endParaRPr lang="en-US" dirty="0"/>
          </a:p>
        </p:txBody>
      </p:sp>
    </p:spTree>
    <p:extLst>
      <p:ext uri="{BB962C8B-B14F-4D97-AF65-F5344CB8AC3E}">
        <p14:creationId xmlns:p14="http://schemas.microsoft.com/office/powerpoint/2010/main" val="665280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9AE18-435A-425E-949F-09EC491BE257}"/>
              </a:ext>
            </a:extLst>
          </p:cNvPr>
          <p:cNvSpPr>
            <a:spLocks noGrp="1"/>
          </p:cNvSpPr>
          <p:nvPr>
            <p:ph type="title"/>
          </p:nvPr>
        </p:nvSpPr>
        <p:spPr>
          <a:xfrm>
            <a:off x="1066800" y="582209"/>
            <a:ext cx="10058400" cy="1371600"/>
          </a:xfrm>
        </p:spPr>
        <p:txBody>
          <a:bodyPr/>
          <a:lstStyle/>
          <a:p>
            <a:r>
              <a:rPr lang="en-US" sz="4000" b="1" dirty="0">
                <a:solidFill>
                  <a:srgbClr val="0070C0"/>
                </a:solidFill>
                <a:cs typeface="Arial" panose="020B0604020202020204" pitchFamily="34" charset="0"/>
              </a:rPr>
              <a:t>Recommendation</a:t>
            </a:r>
            <a:endParaRPr lang="en-US" dirty="0"/>
          </a:p>
        </p:txBody>
      </p:sp>
      <p:sp>
        <p:nvSpPr>
          <p:cNvPr id="3" name="Content Placeholder 2">
            <a:extLst>
              <a:ext uri="{FF2B5EF4-FFF2-40B4-BE49-F238E27FC236}">
                <a16:creationId xmlns:a16="http://schemas.microsoft.com/office/drawing/2014/main" id="{8CA7153E-AA59-4227-BFBC-3457B9B51940}"/>
              </a:ext>
            </a:extLst>
          </p:cNvPr>
          <p:cNvSpPr>
            <a:spLocks noGrp="1"/>
          </p:cNvSpPr>
          <p:nvPr>
            <p:ph idx="1"/>
          </p:nvPr>
        </p:nvSpPr>
        <p:spPr/>
        <p:txBody>
          <a:bodyPr/>
          <a:lstStyle/>
          <a:p>
            <a:pPr marL="342900" indent="-342900">
              <a:buFont typeface="Wingdings" panose="05000000000000000000" pitchFamily="2" charset="2"/>
              <a:buChar char="Ø"/>
            </a:pPr>
            <a:r>
              <a:rPr lang="en-IN" sz="1600" dirty="0" err="1">
                <a:cs typeface="Arial" panose="020B0604020202020204" pitchFamily="34" charset="0"/>
              </a:rPr>
              <a:t>Olist</a:t>
            </a:r>
            <a:r>
              <a:rPr lang="en-IN" sz="1600" dirty="0">
                <a:cs typeface="Arial" panose="020B0604020202020204" pitchFamily="34" charset="0"/>
              </a:rPr>
              <a:t> can consider reducing their stocks for Computers product category as both Price and Shipping charge are so high for this for this particular category  .</a:t>
            </a:r>
          </a:p>
          <a:p>
            <a:pPr marL="342900" indent="-342900">
              <a:buFont typeface="Wingdings" panose="05000000000000000000" pitchFamily="2" charset="2"/>
              <a:buChar char="Ø"/>
            </a:pPr>
            <a:r>
              <a:rPr lang="en-IN" sz="1600" dirty="0">
                <a:cs typeface="Arial" panose="020B0604020202020204" pitchFamily="34" charset="0"/>
              </a:rPr>
              <a:t>‘Toys’ should be held in stock by a good margin as they are contributing to a significant amount of revenue.</a:t>
            </a:r>
          </a:p>
          <a:p>
            <a:pPr marL="342900" indent="-342900">
              <a:buFont typeface="Wingdings" panose="05000000000000000000" pitchFamily="2" charset="2"/>
              <a:buChar char="Ø"/>
            </a:pPr>
            <a:r>
              <a:rPr lang="en-IN" sz="1600" dirty="0" err="1">
                <a:cs typeface="Arial" panose="020B0604020202020204" pitchFamily="34" charset="0"/>
              </a:rPr>
              <a:t>Olist</a:t>
            </a:r>
            <a:r>
              <a:rPr lang="en-IN" sz="1600" dirty="0">
                <a:cs typeface="Arial" panose="020B0604020202020204" pitchFamily="34" charset="0"/>
              </a:rPr>
              <a:t> can come up with Promo offers on categories like ‘</a:t>
            </a:r>
            <a:r>
              <a:rPr lang="en-IN" sz="1600" dirty="0" err="1">
                <a:cs typeface="Arial" panose="020B0604020202020204" pitchFamily="34" charset="0"/>
              </a:rPr>
              <a:t>bed_bath_table</a:t>
            </a:r>
            <a:r>
              <a:rPr lang="en-IN" sz="1600" dirty="0">
                <a:cs typeface="Arial" panose="020B0604020202020204" pitchFamily="34" charset="0"/>
              </a:rPr>
              <a:t>’, </a:t>
            </a:r>
            <a:r>
              <a:rPr lang="en-IN" sz="1600" dirty="0" err="1">
                <a:cs typeface="Arial" panose="020B0604020202020204" pitchFamily="34" charset="0"/>
              </a:rPr>
              <a:t>furniture_decor</a:t>
            </a:r>
            <a:r>
              <a:rPr lang="en-IN" sz="1600" dirty="0">
                <a:cs typeface="Arial" panose="020B0604020202020204" pitchFamily="34" charset="0"/>
              </a:rPr>
              <a:t> and </a:t>
            </a:r>
            <a:r>
              <a:rPr lang="en-IN" sz="1600" dirty="0" err="1">
                <a:cs typeface="Arial" panose="020B0604020202020204" pitchFamily="34" charset="0"/>
              </a:rPr>
              <a:t>computer_accessories</a:t>
            </a:r>
            <a:r>
              <a:rPr lang="en-IN" sz="1600" dirty="0">
                <a:cs typeface="Arial" panose="020B0604020202020204" pitchFamily="34" charset="0"/>
              </a:rPr>
              <a:t> along with ‘Toys’ to improvise their sales. There are many possible Combo offers that can be run along with Toys.</a:t>
            </a:r>
          </a:p>
          <a:p>
            <a:pPr marL="342900" indent="-342900">
              <a:buFont typeface="Wingdings" panose="05000000000000000000" pitchFamily="2" charset="2"/>
              <a:buChar char="Ø"/>
            </a:pPr>
            <a:r>
              <a:rPr lang="en-IN" sz="1600" dirty="0">
                <a:cs typeface="Arial" panose="020B0604020202020204" pitchFamily="34" charset="0"/>
              </a:rPr>
              <a:t>Many product categories as well as products are not much of a major contributor neither in terms of revenue nor in terms of number of orders so </a:t>
            </a:r>
            <a:r>
              <a:rPr lang="en-IN" sz="1600" dirty="0" err="1">
                <a:cs typeface="Arial" panose="020B0604020202020204" pitchFamily="34" charset="0"/>
              </a:rPr>
              <a:t>Olist</a:t>
            </a:r>
            <a:r>
              <a:rPr lang="en-IN" sz="1600" dirty="0">
                <a:cs typeface="Arial" panose="020B0604020202020204" pitchFamily="34" charset="0"/>
              </a:rPr>
              <a:t> can consider removing these products or products categories or both to have an optimized inventory without affecting their sales much.</a:t>
            </a:r>
          </a:p>
          <a:p>
            <a:endParaRPr lang="en-US" dirty="0"/>
          </a:p>
        </p:txBody>
      </p:sp>
    </p:spTree>
    <p:extLst>
      <p:ext uri="{BB962C8B-B14F-4D97-AF65-F5344CB8AC3E}">
        <p14:creationId xmlns:p14="http://schemas.microsoft.com/office/powerpoint/2010/main" val="2572628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943F4-E0F3-4C81-901C-216A9147A321}"/>
              </a:ext>
            </a:extLst>
          </p:cNvPr>
          <p:cNvSpPr>
            <a:spLocks noGrp="1"/>
          </p:cNvSpPr>
          <p:nvPr>
            <p:ph type="title"/>
          </p:nvPr>
        </p:nvSpPr>
        <p:spPr/>
        <p:txBody>
          <a:bodyPr/>
          <a:lstStyle/>
          <a:p>
            <a:r>
              <a:rPr lang="en-US" sz="4000" b="1" dirty="0">
                <a:solidFill>
                  <a:srgbClr val="0070C0"/>
                </a:solidFill>
                <a:cs typeface="Arial" panose="020B0604020202020204" pitchFamily="34" charset="0"/>
              </a:rPr>
              <a:t>Appendix</a:t>
            </a:r>
            <a:endParaRPr lang="en-US" dirty="0"/>
          </a:p>
        </p:txBody>
      </p:sp>
      <p:sp>
        <p:nvSpPr>
          <p:cNvPr id="3" name="Content Placeholder 2">
            <a:extLst>
              <a:ext uri="{FF2B5EF4-FFF2-40B4-BE49-F238E27FC236}">
                <a16:creationId xmlns:a16="http://schemas.microsoft.com/office/drawing/2014/main" id="{BA6DB742-75A1-4283-B52D-4B880253B3A4}"/>
              </a:ext>
            </a:extLst>
          </p:cNvPr>
          <p:cNvSpPr>
            <a:spLocks noGrp="1"/>
          </p:cNvSpPr>
          <p:nvPr>
            <p:ph idx="1"/>
          </p:nvPr>
        </p:nvSpPr>
        <p:spPr/>
        <p:txBody>
          <a:bodyPr/>
          <a:lstStyle/>
          <a:p>
            <a:pPr marL="342900" indent="-342900">
              <a:buFont typeface="Wingdings" panose="05000000000000000000" pitchFamily="2" charset="2"/>
              <a:buChar char="Ø"/>
            </a:pPr>
            <a:r>
              <a:rPr lang="en-US" sz="1600" dirty="0">
                <a:cs typeface="Arial" panose="020B0604020202020204" pitchFamily="34" charset="0"/>
              </a:rPr>
              <a:t>Data Source : </a:t>
            </a:r>
            <a:r>
              <a:rPr lang="en-US" sz="1600" dirty="0" err="1">
                <a:cs typeface="Arial" panose="020B0604020202020204" pitchFamily="34" charset="0"/>
              </a:rPr>
              <a:t>Retail_dataset</a:t>
            </a:r>
            <a:r>
              <a:rPr lang="en-US" sz="1600" dirty="0">
                <a:cs typeface="Arial" panose="020B0604020202020204" pitchFamily="34" charset="0"/>
              </a:rPr>
              <a:t> (</a:t>
            </a:r>
            <a:r>
              <a:rPr lang="en-US" sz="1600" dirty="0" err="1">
                <a:cs typeface="Arial" panose="020B0604020202020204" pitchFamily="34" charset="0"/>
              </a:rPr>
              <a:t>Olist</a:t>
            </a:r>
            <a:r>
              <a:rPr lang="en-US" sz="1600" dirty="0">
                <a:cs typeface="Arial" panose="020B0604020202020204" pitchFamily="34" charset="0"/>
              </a:rPr>
              <a:t>)</a:t>
            </a:r>
          </a:p>
          <a:p>
            <a:pPr marL="342900" indent="-342900">
              <a:buFont typeface="Wingdings" panose="05000000000000000000" pitchFamily="2" charset="2"/>
              <a:buChar char="Ø"/>
            </a:pPr>
            <a:r>
              <a:rPr lang="en-US" sz="1600" dirty="0">
                <a:cs typeface="Arial" panose="020B0604020202020204" pitchFamily="34" charset="0"/>
              </a:rPr>
              <a:t>We have assumed that shipping charge are a contributor to the profit and loss of the company(i.e. more the shipping charges more are the chances of company making loss for that particular product.)</a:t>
            </a:r>
          </a:p>
          <a:p>
            <a:pPr marL="342900" indent="-342900">
              <a:buFont typeface="Wingdings" panose="05000000000000000000" pitchFamily="2" charset="2"/>
              <a:buChar char="Ø"/>
            </a:pPr>
            <a:r>
              <a:rPr lang="en-US" sz="1600" dirty="0">
                <a:cs typeface="Arial" panose="020B0604020202020204" pitchFamily="34" charset="0"/>
              </a:rPr>
              <a:t>Outlier Treatment for the data was not done because in doing so we may end up losing certain pieces of information important of our analysis.</a:t>
            </a:r>
          </a:p>
          <a:p>
            <a:pPr marL="342900" indent="-342900">
              <a:buFont typeface="Wingdings" panose="05000000000000000000" pitchFamily="2" charset="2"/>
              <a:buChar char="Ø"/>
            </a:pPr>
            <a:r>
              <a:rPr lang="en-US" sz="1600" dirty="0">
                <a:cs typeface="Arial" panose="020B0604020202020204" pitchFamily="34" charset="0"/>
              </a:rPr>
              <a:t>An executive summary with a brief explanation of the assignment has been provided ahead for reference.  </a:t>
            </a:r>
          </a:p>
          <a:p>
            <a:pPr marL="0" indent="0">
              <a:buNone/>
            </a:pPr>
            <a:endParaRPr lang="en-US" dirty="0"/>
          </a:p>
        </p:txBody>
      </p:sp>
    </p:spTree>
    <p:extLst>
      <p:ext uri="{BB962C8B-B14F-4D97-AF65-F5344CB8AC3E}">
        <p14:creationId xmlns:p14="http://schemas.microsoft.com/office/powerpoint/2010/main" val="2168253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80BC6-9034-4D69-A7E0-1AFA92AF115D}"/>
              </a:ext>
            </a:extLst>
          </p:cNvPr>
          <p:cNvSpPr>
            <a:spLocks noGrp="1"/>
          </p:cNvSpPr>
          <p:nvPr>
            <p:ph type="title"/>
          </p:nvPr>
        </p:nvSpPr>
        <p:spPr/>
        <p:txBody>
          <a:bodyPr/>
          <a:lstStyle/>
          <a:p>
            <a:r>
              <a:rPr lang="en-US" sz="4000" b="1" dirty="0">
                <a:solidFill>
                  <a:srgbClr val="0070C0"/>
                </a:solidFill>
                <a:cs typeface="Arial" panose="020B0604020202020204" pitchFamily="34" charset="0"/>
              </a:rPr>
              <a:t>Executive Summary 1</a:t>
            </a:r>
            <a:endParaRPr lang="en-US" dirty="0"/>
          </a:p>
        </p:txBody>
      </p:sp>
      <p:sp>
        <p:nvSpPr>
          <p:cNvPr id="3" name="Content Placeholder 2">
            <a:extLst>
              <a:ext uri="{FF2B5EF4-FFF2-40B4-BE49-F238E27FC236}">
                <a16:creationId xmlns:a16="http://schemas.microsoft.com/office/drawing/2014/main" id="{E52E5312-5B28-4678-85F5-BFFC14431926}"/>
              </a:ext>
            </a:extLst>
          </p:cNvPr>
          <p:cNvSpPr>
            <a:spLocks noGrp="1"/>
          </p:cNvSpPr>
          <p:nvPr>
            <p:ph idx="1"/>
          </p:nvPr>
        </p:nvSpPr>
        <p:spPr/>
        <p:txBody>
          <a:bodyPr>
            <a:normAutofit fontScale="92500" lnSpcReduction="10000"/>
          </a:bodyPr>
          <a:lstStyle/>
          <a:p>
            <a:pPr marL="342900" indent="-342900">
              <a:buFont typeface="Wingdings" panose="05000000000000000000" pitchFamily="2" charset="2"/>
              <a:buChar char="Ø"/>
            </a:pPr>
            <a:r>
              <a:rPr lang="en-US" dirty="0">
                <a:cs typeface="Arial" panose="020B0604020202020204" pitchFamily="34" charset="0"/>
              </a:rPr>
              <a:t>We</a:t>
            </a:r>
            <a:r>
              <a:rPr lang="en-US" b="1" u="sng" dirty="0">
                <a:cs typeface="Arial" panose="020B0604020202020204" pitchFamily="34" charset="0"/>
              </a:rPr>
              <a:t> </a:t>
            </a:r>
            <a:r>
              <a:rPr lang="en-US" dirty="0">
                <a:cs typeface="Arial" panose="020B0604020202020204" pitchFamily="34" charset="0"/>
              </a:rPr>
              <a:t>start off the things by data cleaning and understanding . In the data we have 5 sheets , orders, </a:t>
            </a:r>
            <a:r>
              <a:rPr lang="en-US" dirty="0" err="1">
                <a:cs typeface="Arial" panose="020B0604020202020204" pitchFamily="34" charset="0"/>
              </a:rPr>
              <a:t>order_items</a:t>
            </a:r>
            <a:r>
              <a:rPr lang="en-US" dirty="0">
                <a:cs typeface="Arial" panose="020B0604020202020204" pitchFamily="34" charset="0"/>
              </a:rPr>
              <a:t>, customers, products, payments.</a:t>
            </a:r>
          </a:p>
          <a:p>
            <a:pPr marL="342900" indent="-342900">
              <a:buFont typeface="Wingdings" panose="05000000000000000000" pitchFamily="2" charset="2"/>
              <a:buChar char="Ø"/>
            </a:pPr>
            <a:r>
              <a:rPr lang="en-US" dirty="0">
                <a:cs typeface="Arial" panose="020B0604020202020204" pitchFamily="34" charset="0"/>
              </a:rPr>
              <a:t>For each sheet data was treated and read with the help of python libraries.</a:t>
            </a:r>
          </a:p>
          <a:p>
            <a:pPr marL="342900" indent="-342900">
              <a:buFont typeface="Wingdings" panose="05000000000000000000" pitchFamily="2" charset="2"/>
              <a:buChar char="Ø"/>
            </a:pPr>
            <a:r>
              <a:rPr lang="en-US" b="1" dirty="0">
                <a:solidFill>
                  <a:srgbClr val="0070C0"/>
                </a:solidFill>
                <a:cs typeface="Arial" panose="020B0604020202020204" pitchFamily="34" charset="0"/>
              </a:rPr>
              <a:t>Orders:</a:t>
            </a:r>
            <a:r>
              <a:rPr lang="en-US" dirty="0">
                <a:cs typeface="Arial" panose="020B0604020202020204" pitchFamily="34" charset="0"/>
              </a:rPr>
              <a:t> No duplicate values. Order with </a:t>
            </a:r>
            <a:r>
              <a:rPr lang="en-US" dirty="0" err="1">
                <a:cs typeface="Arial" panose="020B0604020202020204" pitchFamily="34" charset="0"/>
              </a:rPr>
              <a:t>order_status</a:t>
            </a:r>
            <a:r>
              <a:rPr lang="en-US" dirty="0">
                <a:cs typeface="Arial" panose="020B0604020202020204" pitchFamily="34" charset="0"/>
              </a:rPr>
              <a:t> as “Delivered” were filtered. Missing values of timestamps were imputed as per the requirement, No Outliers detected.</a:t>
            </a:r>
          </a:p>
          <a:p>
            <a:pPr marL="342900" indent="-342900">
              <a:buFont typeface="Wingdings" panose="05000000000000000000" pitchFamily="2" charset="2"/>
              <a:buChar char="Ø"/>
            </a:pPr>
            <a:r>
              <a:rPr lang="en-US" b="1" dirty="0" err="1">
                <a:solidFill>
                  <a:srgbClr val="0070C0"/>
                </a:solidFill>
                <a:cs typeface="Arial" panose="020B0604020202020204" pitchFamily="34" charset="0"/>
              </a:rPr>
              <a:t>Order_Items:</a:t>
            </a:r>
            <a:r>
              <a:rPr lang="en-US" dirty="0" err="1">
                <a:cs typeface="Arial" panose="020B0604020202020204" pitchFamily="34" charset="0"/>
              </a:rPr>
              <a:t>No</a:t>
            </a:r>
            <a:r>
              <a:rPr lang="en-US" dirty="0">
                <a:cs typeface="Arial" panose="020B0604020202020204" pitchFamily="34" charset="0"/>
              </a:rPr>
              <a:t> missing values. No duplicate values. Outlier treatment not done as may lead to data loss.</a:t>
            </a:r>
          </a:p>
          <a:p>
            <a:pPr marL="342900" indent="-342900">
              <a:buFont typeface="Wingdings" panose="05000000000000000000" pitchFamily="2" charset="2"/>
              <a:buChar char="Ø"/>
            </a:pPr>
            <a:r>
              <a:rPr lang="en-US" b="1" u="sng" dirty="0">
                <a:solidFill>
                  <a:srgbClr val="0070C0"/>
                </a:solidFill>
                <a:cs typeface="Arial" panose="020B0604020202020204" pitchFamily="34" charset="0"/>
              </a:rPr>
              <a:t>Customers:</a:t>
            </a:r>
            <a:r>
              <a:rPr lang="en-US" dirty="0">
                <a:cs typeface="Arial" panose="020B0604020202020204" pitchFamily="34" charset="0"/>
              </a:rPr>
              <a:t> No Missing values. Duplicate customer Id’s were dropped. No outliers detected.</a:t>
            </a:r>
          </a:p>
          <a:p>
            <a:pPr marL="342900" indent="-342900">
              <a:buFont typeface="Wingdings" panose="05000000000000000000" pitchFamily="2" charset="2"/>
              <a:buChar char="Ø"/>
            </a:pPr>
            <a:r>
              <a:rPr lang="en-US" b="1" u="sng" dirty="0">
                <a:solidFill>
                  <a:srgbClr val="0070C0"/>
                </a:solidFill>
                <a:cs typeface="Arial" panose="020B0604020202020204" pitchFamily="34" charset="0"/>
              </a:rPr>
              <a:t>Payments:</a:t>
            </a:r>
            <a:r>
              <a:rPr lang="en-US" dirty="0">
                <a:cs typeface="Arial" panose="020B0604020202020204" pitchFamily="34" charset="0"/>
              </a:rPr>
              <a:t> No Missing values. Duplicate Order Id’s were dropped. Outliers treatment not done as may lead to data loss.</a:t>
            </a:r>
          </a:p>
          <a:p>
            <a:pPr marL="342900" indent="-342900">
              <a:buFont typeface="Wingdings" panose="05000000000000000000" pitchFamily="2" charset="2"/>
              <a:buChar char="Ø"/>
            </a:pPr>
            <a:r>
              <a:rPr lang="en-US" b="1" u="sng" dirty="0">
                <a:solidFill>
                  <a:srgbClr val="0070C0"/>
                </a:solidFill>
                <a:cs typeface="Arial" panose="020B0604020202020204" pitchFamily="34" charset="0"/>
              </a:rPr>
              <a:t>Products:</a:t>
            </a:r>
            <a:r>
              <a:rPr lang="en-US" dirty="0">
                <a:cs typeface="Arial" panose="020B0604020202020204" pitchFamily="34" charset="0"/>
              </a:rPr>
              <a:t> Missing values for product category name imputed with Mode.</a:t>
            </a:r>
            <a:r>
              <a:rPr lang="en-IN" dirty="0">
                <a:cs typeface="Arial" panose="020B0604020202020204" pitchFamily="34" charset="0"/>
              </a:rPr>
              <a:t> </a:t>
            </a:r>
            <a:r>
              <a:rPr lang="en-IN" dirty="0" err="1">
                <a:cs typeface="Arial" panose="020B0604020202020204" pitchFamily="34" charset="0"/>
              </a:rPr>
              <a:t>product_weight_g</a:t>
            </a:r>
            <a:r>
              <a:rPr lang="en-IN" dirty="0">
                <a:cs typeface="Arial" panose="020B0604020202020204" pitchFamily="34" charset="0"/>
              </a:rPr>
              <a:t>, </a:t>
            </a:r>
            <a:r>
              <a:rPr lang="en-IN" dirty="0" err="1">
                <a:cs typeface="Arial" panose="020B0604020202020204" pitchFamily="34" charset="0"/>
              </a:rPr>
              <a:t>product_length_cm</a:t>
            </a:r>
            <a:r>
              <a:rPr lang="en-IN" dirty="0">
                <a:cs typeface="Arial" panose="020B0604020202020204" pitchFamily="34" charset="0"/>
              </a:rPr>
              <a:t>, </a:t>
            </a:r>
            <a:r>
              <a:rPr lang="en-IN" dirty="0" err="1">
                <a:cs typeface="Arial" panose="020B0604020202020204" pitchFamily="34" charset="0"/>
              </a:rPr>
              <a:t>product_height_cm</a:t>
            </a:r>
            <a:r>
              <a:rPr lang="en-IN" dirty="0">
                <a:cs typeface="Arial" panose="020B0604020202020204" pitchFamily="34" charset="0"/>
              </a:rPr>
              <a:t>, </a:t>
            </a:r>
            <a:r>
              <a:rPr lang="en-IN" dirty="0" err="1">
                <a:cs typeface="Arial" panose="020B0604020202020204" pitchFamily="34" charset="0"/>
              </a:rPr>
              <a:t>product_width_cm</a:t>
            </a:r>
            <a:r>
              <a:rPr lang="en-IN" dirty="0">
                <a:cs typeface="Arial" panose="020B0604020202020204" pitchFamily="34" charset="0"/>
              </a:rPr>
              <a:t> </a:t>
            </a:r>
            <a:r>
              <a:rPr lang="en-US" dirty="0">
                <a:cs typeface="Arial" panose="020B0604020202020204" pitchFamily="34" charset="0"/>
              </a:rPr>
              <a:t> with mean values . No duplicate values.</a:t>
            </a:r>
          </a:p>
          <a:p>
            <a:pPr marL="342900" indent="-342900">
              <a:buFont typeface="Wingdings" panose="05000000000000000000" pitchFamily="2" charset="2"/>
              <a:buChar char="Ø"/>
            </a:pPr>
            <a:r>
              <a:rPr lang="en-US" dirty="0">
                <a:cs typeface="Arial" panose="020B0604020202020204" pitchFamily="34" charset="0"/>
              </a:rPr>
              <a:t>After the complete treatment the cleaned data was exported to ‘Cleaned_Retail_dataset2’ excel file as the same sheet names.</a:t>
            </a:r>
            <a:endParaRPr lang="en-IN" dirty="0">
              <a:cs typeface="Arial" panose="020B0604020202020204" pitchFamily="34" charset="0"/>
            </a:endParaRPr>
          </a:p>
        </p:txBody>
      </p:sp>
    </p:spTree>
    <p:extLst>
      <p:ext uri="{BB962C8B-B14F-4D97-AF65-F5344CB8AC3E}">
        <p14:creationId xmlns:p14="http://schemas.microsoft.com/office/powerpoint/2010/main" val="253086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696B7-A352-46B9-8013-029E0807C854}"/>
              </a:ext>
            </a:extLst>
          </p:cNvPr>
          <p:cNvSpPr>
            <a:spLocks noGrp="1"/>
          </p:cNvSpPr>
          <p:nvPr>
            <p:ph type="title"/>
          </p:nvPr>
        </p:nvSpPr>
        <p:spPr/>
        <p:txBody>
          <a:bodyPr/>
          <a:lstStyle/>
          <a:p>
            <a:r>
              <a:rPr lang="en-US" sz="4000" b="1" dirty="0">
                <a:solidFill>
                  <a:srgbClr val="0070C0"/>
                </a:solidFill>
                <a:cs typeface="Arial" panose="020B0604020202020204" pitchFamily="34" charset="0"/>
              </a:rPr>
              <a:t>Executive Summary 2</a:t>
            </a:r>
            <a:endParaRPr lang="en-US" b="1" dirty="0"/>
          </a:p>
        </p:txBody>
      </p:sp>
      <p:sp>
        <p:nvSpPr>
          <p:cNvPr id="3" name="Content Placeholder 2">
            <a:extLst>
              <a:ext uri="{FF2B5EF4-FFF2-40B4-BE49-F238E27FC236}">
                <a16:creationId xmlns:a16="http://schemas.microsoft.com/office/drawing/2014/main" id="{10EC61C7-D252-449A-AAE7-535C5BBBCC6C}"/>
              </a:ext>
            </a:extLst>
          </p:cNvPr>
          <p:cNvSpPr>
            <a:spLocks noGrp="1"/>
          </p:cNvSpPr>
          <p:nvPr>
            <p:ph idx="1"/>
          </p:nvPr>
        </p:nvSpPr>
        <p:spPr/>
        <p:txBody>
          <a:bodyPr/>
          <a:lstStyle/>
          <a:p>
            <a:pPr marL="342900" indent="-342900">
              <a:buFont typeface="Wingdings" panose="05000000000000000000" pitchFamily="2" charset="2"/>
              <a:buChar char="Ø"/>
            </a:pPr>
            <a:r>
              <a:rPr lang="en-US" sz="1600" dirty="0">
                <a:cs typeface="Arial" panose="020B0604020202020204" pitchFamily="34" charset="0"/>
              </a:rPr>
              <a:t>For the market basket analysis, we took the merged dataset “</a:t>
            </a:r>
            <a:r>
              <a:rPr lang="en-US" sz="1600" dirty="0" err="1">
                <a:cs typeface="Arial" panose="020B0604020202020204" pitchFamily="34" charset="0"/>
              </a:rPr>
              <a:t>Retailmergeddataset</a:t>
            </a:r>
            <a:r>
              <a:rPr lang="en-US" sz="1600" dirty="0">
                <a:cs typeface="Arial" panose="020B0604020202020204" pitchFamily="34" charset="0"/>
              </a:rPr>
              <a:t>” by doing inner join with 5 of the tables.</a:t>
            </a:r>
          </a:p>
          <a:p>
            <a:pPr marL="342900" indent="-342900">
              <a:buFont typeface="Wingdings" panose="05000000000000000000" pitchFamily="2" charset="2"/>
              <a:buChar char="Ø"/>
            </a:pPr>
            <a:r>
              <a:rPr lang="en-US" sz="1600" dirty="0">
                <a:cs typeface="Arial" panose="020B0604020202020204" pitchFamily="34" charset="0"/>
              </a:rPr>
              <a:t>We have implemented Apriori algorithm in python where we </a:t>
            </a:r>
            <a:r>
              <a:rPr lang="en-IN" sz="1600" dirty="0">
                <a:cs typeface="Arial" panose="020B0604020202020204" pitchFamily="34" charset="0"/>
              </a:rPr>
              <a:t>used </a:t>
            </a:r>
            <a:r>
              <a:rPr lang="en-IN" sz="1600" dirty="0" err="1">
                <a:cs typeface="Arial" panose="020B0604020202020204" pitchFamily="34" charset="0"/>
              </a:rPr>
              <a:t>mlxtend.frequent_patterns</a:t>
            </a:r>
            <a:r>
              <a:rPr lang="en-IN" sz="1600" dirty="0">
                <a:cs typeface="Arial" panose="020B0604020202020204" pitchFamily="34" charset="0"/>
              </a:rPr>
              <a:t> package.</a:t>
            </a:r>
          </a:p>
          <a:p>
            <a:pPr marL="342900" indent="-342900">
              <a:buFont typeface="Wingdings" panose="05000000000000000000" pitchFamily="2" charset="2"/>
              <a:buChar char="Ø"/>
            </a:pPr>
            <a:r>
              <a:rPr lang="en-IN" sz="1600" dirty="0">
                <a:cs typeface="Arial" panose="020B0604020202020204" pitchFamily="34" charset="0"/>
              </a:rPr>
              <a:t>It generate frequent itemset and association rules both.</a:t>
            </a:r>
          </a:p>
          <a:p>
            <a:pPr marL="342900" indent="-342900">
              <a:buFont typeface="Wingdings" panose="05000000000000000000" pitchFamily="2" charset="2"/>
              <a:buChar char="Ø"/>
            </a:pPr>
            <a:r>
              <a:rPr lang="en-IN" sz="1600" dirty="0">
                <a:cs typeface="Arial" panose="020B0604020202020204" pitchFamily="34" charset="0"/>
              </a:rPr>
              <a:t>We found top 20 products both by Revenue and order quantity. Average price and shipping charges for different product categories. Total orders for product category, Pareto analysis and market basket analysis for both single as well as combination of 2 categories.</a:t>
            </a:r>
          </a:p>
          <a:p>
            <a:endParaRPr lang="en-US" dirty="0"/>
          </a:p>
        </p:txBody>
      </p:sp>
    </p:spTree>
    <p:extLst>
      <p:ext uri="{BB962C8B-B14F-4D97-AF65-F5344CB8AC3E}">
        <p14:creationId xmlns:p14="http://schemas.microsoft.com/office/powerpoint/2010/main" val="2027778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295A-2ECC-44FA-B5A0-2080B5814559}"/>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936216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5EF416-3414-4B4B-849B-57D7FA721587}"/>
              </a:ext>
            </a:extLst>
          </p:cNvPr>
          <p:cNvSpPr>
            <a:spLocks noGrp="1"/>
          </p:cNvSpPr>
          <p:nvPr>
            <p:ph idx="1"/>
          </p:nvPr>
        </p:nvSpPr>
        <p:spPr>
          <a:xfrm>
            <a:off x="1066800" y="673330"/>
            <a:ext cx="10058400" cy="5311833"/>
          </a:xfrm>
        </p:spPr>
        <p:txBody>
          <a:bodyPr>
            <a:normAutofit/>
          </a:bodyPr>
          <a:lstStyle/>
          <a:p>
            <a:r>
              <a:rPr lang="en-US" sz="2000" b="1" dirty="0">
                <a:solidFill>
                  <a:srgbClr val="0070C0"/>
                </a:solidFill>
                <a:latin typeface="Avenir Next LT Pro Light (Headings)"/>
                <a:cs typeface="Arial" panose="020B0604020202020204" pitchFamily="34" charset="0"/>
              </a:rPr>
              <a:t>Agenda:</a:t>
            </a:r>
          </a:p>
          <a:p>
            <a:pPr>
              <a:buFont typeface="Arial" panose="020B0604020202020204" pitchFamily="34" charset="0"/>
              <a:buChar char="•"/>
            </a:pPr>
            <a:r>
              <a:rPr lang="en-US" dirty="0">
                <a:latin typeface="Avenir Next LT Pro (Body)"/>
              </a:rPr>
              <a:t>Objective</a:t>
            </a:r>
          </a:p>
          <a:p>
            <a:pPr>
              <a:buFont typeface="Arial" panose="020B0604020202020204" pitchFamily="34" charset="0"/>
              <a:buChar char="•"/>
            </a:pPr>
            <a:r>
              <a:rPr lang="en-US" dirty="0">
                <a:latin typeface="Avenir Next LT Pro (Body)"/>
              </a:rPr>
              <a:t>Background</a:t>
            </a:r>
          </a:p>
          <a:p>
            <a:pPr>
              <a:buFont typeface="Arial" panose="020B0604020202020204" pitchFamily="34" charset="0"/>
              <a:buChar char="•"/>
            </a:pPr>
            <a:r>
              <a:rPr lang="en-US" dirty="0">
                <a:latin typeface="Avenir Next LT Pro (Body)"/>
              </a:rPr>
              <a:t>Key Findings (Insights)</a:t>
            </a:r>
          </a:p>
          <a:p>
            <a:pPr>
              <a:buFont typeface="Arial" panose="020B0604020202020204" pitchFamily="34" charset="0"/>
              <a:buChar char="•"/>
            </a:pPr>
            <a:r>
              <a:rPr lang="en-US" dirty="0">
                <a:latin typeface="Avenir Next LT Pro (Body)"/>
              </a:rPr>
              <a:t>Recommendations</a:t>
            </a:r>
          </a:p>
          <a:p>
            <a:pPr>
              <a:buFont typeface="Arial" panose="020B0604020202020204" pitchFamily="34" charset="0"/>
              <a:buChar char="•"/>
            </a:pPr>
            <a:r>
              <a:rPr lang="en-US" dirty="0">
                <a:latin typeface="Avenir Next LT Pro (Body)"/>
              </a:rPr>
              <a:t>Appendix</a:t>
            </a:r>
          </a:p>
          <a:p>
            <a:pPr>
              <a:buFont typeface="Arial" panose="020B0604020202020204" pitchFamily="34" charset="0"/>
              <a:buChar char="•"/>
            </a:pPr>
            <a:r>
              <a:rPr lang="en-US" dirty="0">
                <a:latin typeface="Avenir Next LT Pro (Body)"/>
              </a:rPr>
              <a:t>Executive Summary</a:t>
            </a:r>
          </a:p>
          <a:p>
            <a:r>
              <a:rPr lang="en-US" sz="2000" b="1" dirty="0">
                <a:solidFill>
                  <a:srgbClr val="0070C0"/>
                </a:solidFill>
                <a:latin typeface="Avenir Next LT Pro Light (Headings)"/>
                <a:cs typeface="Arial" panose="020B0604020202020204" pitchFamily="34" charset="0"/>
              </a:rPr>
              <a:t>Objective:</a:t>
            </a:r>
          </a:p>
          <a:p>
            <a:pPr marL="285750" indent="-285750">
              <a:buFont typeface="Wingdings" panose="05000000000000000000" pitchFamily="2" charset="2"/>
              <a:buChar char="Ø"/>
            </a:pPr>
            <a:r>
              <a:rPr lang="en-US" dirty="0">
                <a:latin typeface="Avenir Next LT Pro (Body)"/>
                <a:cs typeface="Arial" panose="020B0604020202020204" pitchFamily="34" charset="0"/>
              </a:rPr>
              <a:t>To analyze </a:t>
            </a:r>
            <a:r>
              <a:rPr lang="en-IN" b="0" i="0" dirty="0">
                <a:solidFill>
                  <a:srgbClr val="091E42"/>
                </a:solidFill>
                <a:effectLst/>
                <a:latin typeface="Avenir Next LT Pro (Body)"/>
              </a:rPr>
              <a:t>OList dataset </a:t>
            </a:r>
          </a:p>
          <a:p>
            <a:pPr marL="285750" indent="-285750">
              <a:buFont typeface="Wingdings" panose="05000000000000000000" pitchFamily="2" charset="2"/>
              <a:buChar char="Ø"/>
            </a:pPr>
            <a:r>
              <a:rPr lang="en-IN" dirty="0">
                <a:solidFill>
                  <a:srgbClr val="091E42"/>
                </a:solidFill>
                <a:latin typeface="Avenir Next LT Pro (Body)"/>
              </a:rPr>
              <a:t>T</a:t>
            </a:r>
            <a:r>
              <a:rPr lang="en-IN" b="0" i="0" dirty="0">
                <a:solidFill>
                  <a:srgbClr val="091E42"/>
                </a:solidFill>
                <a:effectLst/>
                <a:latin typeface="Avenir Next LT Pro (Body)"/>
              </a:rPr>
              <a:t>o help OList to identify the product categories which they can get rid of without significantly impacting business.</a:t>
            </a:r>
          </a:p>
          <a:p>
            <a:pPr marL="285750" indent="-285750">
              <a:buFont typeface="Wingdings" panose="05000000000000000000" pitchFamily="2" charset="2"/>
              <a:buChar char="Ø"/>
            </a:pPr>
            <a:r>
              <a:rPr lang="en-IN" b="0" i="0" dirty="0">
                <a:solidFill>
                  <a:srgbClr val="091E42"/>
                </a:solidFill>
                <a:effectLst/>
                <a:latin typeface="Avenir Next LT Pro (Body)"/>
              </a:rPr>
              <a:t>To identify top products that contribute to the revenue and also use market basket analysis to analyse the purchase behaviour of individual customers to estimate with relative certainty, what items are more likely to be purchased individually or in combination with some other products.</a:t>
            </a:r>
            <a:endParaRPr lang="en-IN" b="1" dirty="0">
              <a:latin typeface="Avenir Next LT Pro (Body)"/>
              <a:cs typeface="Arial" panose="020B0604020202020204" pitchFamily="34" charset="0"/>
            </a:endParaRPr>
          </a:p>
          <a:p>
            <a:endParaRPr lang="en-US" dirty="0">
              <a:latin typeface="Avenir Next LT Pro (Body)"/>
            </a:endParaRPr>
          </a:p>
        </p:txBody>
      </p:sp>
    </p:spTree>
    <p:extLst>
      <p:ext uri="{BB962C8B-B14F-4D97-AF65-F5344CB8AC3E}">
        <p14:creationId xmlns:p14="http://schemas.microsoft.com/office/powerpoint/2010/main" val="356401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FBC0C-340C-4EE2-9A9E-787142B94044}"/>
              </a:ext>
            </a:extLst>
          </p:cNvPr>
          <p:cNvSpPr>
            <a:spLocks noGrp="1"/>
          </p:cNvSpPr>
          <p:nvPr>
            <p:ph type="title"/>
          </p:nvPr>
        </p:nvSpPr>
        <p:spPr/>
        <p:txBody>
          <a:bodyPr/>
          <a:lstStyle/>
          <a:p>
            <a:r>
              <a:rPr lang="en-US" sz="4000" b="1" dirty="0">
                <a:solidFill>
                  <a:srgbClr val="0070C0"/>
                </a:solidFill>
                <a:latin typeface="+mj-lt"/>
                <a:cs typeface="Arial" panose="020B0604020202020204" pitchFamily="34" charset="0"/>
              </a:rPr>
              <a:t>Background</a:t>
            </a:r>
            <a:endParaRPr lang="en-US" dirty="0"/>
          </a:p>
        </p:txBody>
      </p:sp>
      <p:sp>
        <p:nvSpPr>
          <p:cNvPr id="3" name="Content Placeholder 2">
            <a:extLst>
              <a:ext uri="{FF2B5EF4-FFF2-40B4-BE49-F238E27FC236}">
                <a16:creationId xmlns:a16="http://schemas.microsoft.com/office/drawing/2014/main" id="{5DBE0143-F5E9-4702-85C3-44256D8D0279}"/>
              </a:ext>
            </a:extLst>
          </p:cNvPr>
          <p:cNvSpPr>
            <a:spLocks noGrp="1"/>
          </p:cNvSpPr>
          <p:nvPr>
            <p:ph idx="1"/>
          </p:nvPr>
        </p:nvSpPr>
        <p:spPr/>
        <p:txBody>
          <a:bodyPr>
            <a:normAutofit/>
          </a:bodyPr>
          <a:lstStyle/>
          <a:p>
            <a:pPr marL="342900" indent="-342900">
              <a:buFont typeface="Wingdings" panose="05000000000000000000" pitchFamily="2" charset="2"/>
              <a:buChar char="Ø"/>
            </a:pPr>
            <a:r>
              <a:rPr lang="en-IN" sz="1800" b="0" i="0" dirty="0" err="1">
                <a:solidFill>
                  <a:srgbClr val="091E42"/>
                </a:solidFill>
                <a:effectLst/>
              </a:rPr>
              <a:t>Olist</a:t>
            </a:r>
            <a:r>
              <a:rPr lang="en-IN" sz="1800" b="0" i="0" dirty="0">
                <a:solidFill>
                  <a:srgbClr val="091E42"/>
                </a:solidFill>
                <a:effectLst/>
              </a:rPr>
              <a:t> is an e-commerce company that has faced some losses recently.</a:t>
            </a:r>
          </a:p>
          <a:p>
            <a:pPr marL="342900" indent="-342900">
              <a:buFont typeface="Wingdings" panose="05000000000000000000" pitchFamily="2" charset="2"/>
              <a:buChar char="Ø"/>
            </a:pPr>
            <a:r>
              <a:rPr lang="en-IN" sz="1800" dirty="0">
                <a:solidFill>
                  <a:srgbClr val="091E42"/>
                </a:solidFill>
                <a:cs typeface="Arial" panose="020B0604020202020204" pitchFamily="34" charset="0"/>
              </a:rPr>
              <a:t>They want to manage their inventory very well to reduce unnecessary costs that they might be bearing.</a:t>
            </a:r>
          </a:p>
          <a:p>
            <a:pPr marL="342900" indent="-342900">
              <a:buFont typeface="Wingdings" panose="05000000000000000000" pitchFamily="2" charset="2"/>
              <a:buChar char="Ø"/>
            </a:pPr>
            <a:r>
              <a:rPr lang="en-IN" sz="1800" dirty="0">
                <a:solidFill>
                  <a:srgbClr val="091E42"/>
                </a:solidFill>
                <a:cs typeface="Arial" panose="020B0604020202020204" pitchFamily="34" charset="0"/>
              </a:rPr>
              <a:t>They want to analyse the purchase behaviour of customers to identify the items likely to be purchased individually or in combination with other product.</a:t>
            </a:r>
            <a:endParaRPr lang="en-US" sz="1800" dirty="0">
              <a:cs typeface="Arial" panose="020B0604020202020204" pitchFamily="34" charset="0"/>
            </a:endParaRPr>
          </a:p>
          <a:p>
            <a:endParaRPr lang="en-US" sz="1800" dirty="0"/>
          </a:p>
        </p:txBody>
      </p:sp>
    </p:spTree>
    <p:extLst>
      <p:ext uri="{BB962C8B-B14F-4D97-AF65-F5344CB8AC3E}">
        <p14:creationId xmlns:p14="http://schemas.microsoft.com/office/powerpoint/2010/main" val="718075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Products DB">
            <a:extLst>
              <a:ext uri="{FF2B5EF4-FFF2-40B4-BE49-F238E27FC236}">
                <a16:creationId xmlns:a16="http://schemas.microsoft.com/office/drawing/2014/main" id="{F6B68E0C-3169-4458-B4E5-2126592354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829" y="263682"/>
            <a:ext cx="11740342" cy="6330636"/>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 name="Rectangle 12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2" name="Rectangle 131">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4" name="Rectangle 133">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36" name="Rectangle 135">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38" name="Group 13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39" name="Straight Connector 138">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43" name="Rectangle 142">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5" name="Rectangle 14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F50E25EF-043D-40E7-8067-51B268870533}"/>
              </a:ext>
            </a:extLst>
          </p:cNvPr>
          <p:cNvPicPr>
            <a:picLocks noChangeAspect="1"/>
          </p:cNvPicPr>
          <p:nvPr/>
        </p:nvPicPr>
        <p:blipFill rotWithShape="1">
          <a:blip r:embed="rId2"/>
          <a:srcRect b="3017"/>
          <a:stretch/>
        </p:blipFill>
        <p:spPr>
          <a:xfrm>
            <a:off x="20" y="-22"/>
            <a:ext cx="12191977" cy="6858022"/>
          </a:xfrm>
          <a:prstGeom prst="rect">
            <a:avLst/>
          </a:prstGeom>
        </p:spPr>
      </p:pic>
      <p:sp>
        <p:nvSpPr>
          <p:cNvPr id="147" name="Rectangle 146">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AD1E2EA3-6B74-4A1D-A78A-E33F8AFFF309}"/>
              </a:ext>
            </a:extLst>
          </p:cNvPr>
          <p:cNvSpPr>
            <a:spLocks noGrp="1"/>
          </p:cNvSpPr>
          <p:nvPr>
            <p:ph type="title"/>
          </p:nvPr>
        </p:nvSpPr>
        <p:spPr>
          <a:xfrm>
            <a:off x="7259514" y="5368748"/>
            <a:ext cx="4439252" cy="1035933"/>
          </a:xfrm>
        </p:spPr>
        <p:txBody>
          <a:bodyPr vert="horz" lIns="91440" tIns="45720" rIns="91440" bIns="45720" rtlCol="0" anchor="b">
            <a:normAutofit/>
          </a:bodyPr>
          <a:lstStyle/>
          <a:p>
            <a:pPr>
              <a:lnSpc>
                <a:spcPct val="83000"/>
              </a:lnSpc>
            </a:pPr>
            <a:r>
              <a:rPr lang="en-US" cap="all" spc="-100" dirty="0">
                <a:solidFill>
                  <a:schemeClr val="tx1">
                    <a:lumMod val="50000"/>
                  </a:schemeClr>
                </a:solidFill>
              </a:rPr>
              <a:t>Top 20 Products by Order quantity</a:t>
            </a:r>
          </a:p>
        </p:txBody>
      </p:sp>
      <p:sp>
        <p:nvSpPr>
          <p:cNvPr id="4" name="Text Placeholder 3">
            <a:extLst>
              <a:ext uri="{FF2B5EF4-FFF2-40B4-BE49-F238E27FC236}">
                <a16:creationId xmlns:a16="http://schemas.microsoft.com/office/drawing/2014/main" id="{F3AC6616-8ED0-450C-B1EE-3724FAD59D5E}"/>
              </a:ext>
            </a:extLst>
          </p:cNvPr>
          <p:cNvSpPr>
            <a:spLocks noGrp="1"/>
          </p:cNvSpPr>
          <p:nvPr>
            <p:ph type="body" sz="half" idx="2"/>
          </p:nvPr>
        </p:nvSpPr>
        <p:spPr>
          <a:xfrm>
            <a:off x="7981462" y="3611786"/>
            <a:ext cx="4023359" cy="927961"/>
          </a:xfrm>
        </p:spPr>
        <p:txBody>
          <a:bodyPr vert="horz" lIns="91440" tIns="45720" rIns="91440" bIns="45720" rtlCol="0">
            <a:normAutofit fontScale="92500" lnSpcReduction="10000"/>
          </a:bodyPr>
          <a:lstStyle/>
          <a:p>
            <a:pPr>
              <a:lnSpc>
                <a:spcPct val="100000"/>
              </a:lnSpc>
              <a:spcBef>
                <a:spcPts val="0"/>
              </a:spcBef>
              <a:spcAft>
                <a:spcPts val="600"/>
              </a:spcAft>
            </a:pPr>
            <a:r>
              <a:rPr lang="en-US" sz="1600" spc="80" dirty="0">
                <a:solidFill>
                  <a:schemeClr val="accent5">
                    <a:lumMod val="50000"/>
                  </a:schemeClr>
                </a:solidFill>
              </a:rPr>
              <a:t>Highest ordered product (99a4788cb24856965c36a24e339b6058) which belongs to Toys category has been ordered 467 times.</a:t>
            </a:r>
          </a:p>
        </p:txBody>
      </p:sp>
    </p:spTree>
    <p:extLst>
      <p:ext uri="{BB962C8B-B14F-4D97-AF65-F5344CB8AC3E}">
        <p14:creationId xmlns:p14="http://schemas.microsoft.com/office/powerpoint/2010/main" val="256735218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36" name="Rectangle 35">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8" name="Rectangle 37">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0" name="Group 39">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1" name="Straight Connector 40">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5" name="Rectangle 44">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Rectangle 4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24DB71D-37D1-4243-BF76-260F8F6158FB}"/>
              </a:ext>
            </a:extLst>
          </p:cNvPr>
          <p:cNvPicPr>
            <a:picLocks noGrp="1" noChangeAspect="1"/>
          </p:cNvPicPr>
          <p:nvPr>
            <p:ph idx="1"/>
          </p:nvPr>
        </p:nvPicPr>
        <p:blipFill rotWithShape="1">
          <a:blip r:embed="rId2"/>
          <a:srcRect t="3433"/>
          <a:stretch/>
        </p:blipFill>
        <p:spPr>
          <a:xfrm>
            <a:off x="20" y="10"/>
            <a:ext cx="12191980" cy="6857990"/>
          </a:xfrm>
          <a:prstGeom prst="rect">
            <a:avLst/>
          </a:prstGeom>
        </p:spPr>
      </p:pic>
      <p:sp>
        <p:nvSpPr>
          <p:cNvPr id="49" name="Rectangle 48">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46EE4B-7811-4B60-B190-BF7B6D74172C}"/>
              </a:ext>
            </a:extLst>
          </p:cNvPr>
          <p:cNvSpPr>
            <a:spLocks noGrp="1"/>
          </p:cNvSpPr>
          <p:nvPr>
            <p:ph type="title"/>
          </p:nvPr>
        </p:nvSpPr>
        <p:spPr>
          <a:xfrm>
            <a:off x="7862386" y="148350"/>
            <a:ext cx="4023360" cy="971040"/>
          </a:xfrm>
        </p:spPr>
        <p:txBody>
          <a:bodyPr vert="horz" lIns="91440" tIns="45720" rIns="91440" bIns="45720" rtlCol="0" anchor="b">
            <a:normAutofit/>
          </a:bodyPr>
          <a:lstStyle/>
          <a:p>
            <a:pPr>
              <a:lnSpc>
                <a:spcPct val="83000"/>
              </a:lnSpc>
            </a:pPr>
            <a:r>
              <a:rPr lang="en-US" sz="3200" cap="all" spc="-100" dirty="0">
                <a:solidFill>
                  <a:schemeClr val="accent5">
                    <a:lumMod val="50000"/>
                  </a:schemeClr>
                </a:solidFill>
              </a:rPr>
              <a:t>Top 20 Products by revenue</a:t>
            </a:r>
          </a:p>
        </p:txBody>
      </p:sp>
      <p:sp>
        <p:nvSpPr>
          <p:cNvPr id="28" name="Text Placeholder 3">
            <a:extLst>
              <a:ext uri="{FF2B5EF4-FFF2-40B4-BE49-F238E27FC236}">
                <a16:creationId xmlns:a16="http://schemas.microsoft.com/office/drawing/2014/main" id="{9374A613-053A-4BDD-90E6-589EDA17F6FB}"/>
              </a:ext>
            </a:extLst>
          </p:cNvPr>
          <p:cNvSpPr txBox="1">
            <a:spLocks/>
          </p:cNvSpPr>
          <p:nvPr/>
        </p:nvSpPr>
        <p:spPr>
          <a:xfrm>
            <a:off x="7205608" y="1490427"/>
            <a:ext cx="4407134" cy="896683"/>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nSpc>
                <a:spcPct val="100000"/>
              </a:lnSpc>
              <a:spcBef>
                <a:spcPts val="0"/>
              </a:spcBef>
              <a:spcAft>
                <a:spcPts val="600"/>
              </a:spcAft>
            </a:pPr>
            <a:r>
              <a:rPr lang="en-US" sz="1600" spc="80" dirty="0">
                <a:solidFill>
                  <a:srgbClr val="002060"/>
                </a:solidFill>
              </a:rPr>
              <a:t>Highest Revenue Generated by a Product is 63,885, which belongs to Toys Category.</a:t>
            </a:r>
          </a:p>
        </p:txBody>
      </p:sp>
    </p:spTree>
    <p:extLst>
      <p:ext uri="{BB962C8B-B14F-4D97-AF65-F5344CB8AC3E}">
        <p14:creationId xmlns:p14="http://schemas.microsoft.com/office/powerpoint/2010/main" val="415454906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FC82D-61FB-4841-98D8-3A38D65838A3}"/>
              </a:ext>
            </a:extLst>
          </p:cNvPr>
          <p:cNvSpPr>
            <a:spLocks noGrp="1"/>
          </p:cNvSpPr>
          <p:nvPr>
            <p:ph type="title"/>
          </p:nvPr>
        </p:nvSpPr>
        <p:spPr/>
        <p:txBody>
          <a:bodyPr>
            <a:normAutofit fontScale="90000"/>
          </a:bodyPr>
          <a:lstStyle/>
          <a:p>
            <a:r>
              <a:rPr lang="en-US" dirty="0"/>
              <a:t>PERCENTAGE RUNNING TOTAL OF REVENUE &amp; QUANTITY</a:t>
            </a:r>
          </a:p>
        </p:txBody>
      </p:sp>
      <p:sp>
        <p:nvSpPr>
          <p:cNvPr id="4" name="Text Placeholder 3">
            <a:extLst>
              <a:ext uri="{FF2B5EF4-FFF2-40B4-BE49-F238E27FC236}">
                <a16:creationId xmlns:a16="http://schemas.microsoft.com/office/drawing/2014/main" id="{04B3F26F-B719-4E9C-8E55-4711F6C861D7}"/>
              </a:ext>
            </a:extLst>
          </p:cNvPr>
          <p:cNvSpPr>
            <a:spLocks noGrp="1"/>
          </p:cNvSpPr>
          <p:nvPr>
            <p:ph type="body" sz="half" idx="2"/>
          </p:nvPr>
        </p:nvSpPr>
        <p:spPr>
          <a:xfrm>
            <a:off x="8345848" y="2480734"/>
            <a:ext cx="3386666" cy="3606800"/>
          </a:xfrm>
        </p:spPr>
        <p:txBody>
          <a:bodyPr>
            <a:normAutofit fontScale="92500" lnSpcReduction="10000"/>
          </a:bodyPr>
          <a:lstStyle/>
          <a:p>
            <a:pPr marL="285750" indent="-285750">
              <a:buFont typeface="Arial" panose="020B0604020202020204" pitchFamily="34" charset="0"/>
              <a:buChar char="•"/>
            </a:pPr>
            <a:r>
              <a:rPr lang="en-US" dirty="0">
                <a:solidFill>
                  <a:srgbClr val="666666"/>
                </a:solidFill>
                <a:latin typeface="Tableau Book"/>
              </a:rPr>
              <a:t>Percentage</a:t>
            </a:r>
            <a:r>
              <a:rPr lang="en-US" sz="1800" dirty="0">
                <a:solidFill>
                  <a:srgbClr val="666666"/>
                </a:solidFill>
                <a:effectLst/>
                <a:latin typeface="Tableau Book"/>
              </a:rPr>
              <a:t> of Running Total of Revenue and </a:t>
            </a:r>
            <a:r>
              <a:rPr lang="en-US" dirty="0">
                <a:solidFill>
                  <a:srgbClr val="666666"/>
                </a:solidFill>
                <a:latin typeface="Tableau Book"/>
              </a:rPr>
              <a:t>Percentage </a:t>
            </a:r>
            <a:r>
              <a:rPr lang="en-US" sz="1800" dirty="0">
                <a:solidFill>
                  <a:srgbClr val="666666"/>
                </a:solidFill>
                <a:effectLst/>
                <a:latin typeface="Tableau Book"/>
              </a:rPr>
              <a:t>of Running Total of Product Id broken down by Product Id.</a:t>
            </a:r>
          </a:p>
          <a:p>
            <a:pPr marL="285750" indent="-285750">
              <a:buFont typeface="Arial" panose="020B0604020202020204" pitchFamily="34" charset="0"/>
              <a:buChar char="•"/>
            </a:pPr>
            <a:r>
              <a:rPr lang="en-US" sz="1800" dirty="0">
                <a:solidFill>
                  <a:srgbClr val="666666"/>
                </a:solidFill>
                <a:effectLst/>
                <a:latin typeface="Tableau Book"/>
              </a:rPr>
              <a:t>Top Revenue Product Contributes 0.47% of Total revenue of Company with 0.00% </a:t>
            </a:r>
            <a:r>
              <a:rPr lang="en-US" sz="1700" dirty="0">
                <a:solidFill>
                  <a:srgbClr val="666666"/>
                </a:solidFill>
                <a:effectLst/>
                <a:latin typeface="Tableau Book"/>
              </a:rPr>
              <a:t>(1/32952)</a:t>
            </a:r>
            <a:r>
              <a:rPr lang="en-US" sz="1800" dirty="0">
                <a:solidFill>
                  <a:srgbClr val="666666"/>
                </a:solidFill>
                <a:effectLst/>
                <a:latin typeface="Tableau Book"/>
              </a:rPr>
              <a:t> product share.</a:t>
            </a:r>
            <a:endParaRPr lang="en-US" dirty="0">
              <a:solidFill>
                <a:srgbClr val="666666"/>
              </a:solidFill>
              <a:latin typeface="Tableau Book"/>
            </a:endParaRPr>
          </a:p>
          <a:p>
            <a:pPr marL="285750" indent="-285750">
              <a:buFont typeface="Arial" panose="020B0604020202020204" pitchFamily="34" charset="0"/>
              <a:buChar char="•"/>
            </a:pPr>
            <a:r>
              <a:rPr lang="en-US" dirty="0">
                <a:solidFill>
                  <a:srgbClr val="666666"/>
                </a:solidFill>
                <a:latin typeface="Tableau Book"/>
              </a:rPr>
              <a:t>Similarly, we can say that Top 20 products contribute 5.38% </a:t>
            </a:r>
            <a:r>
              <a:rPr lang="en-US" sz="1800" dirty="0">
                <a:solidFill>
                  <a:srgbClr val="666666"/>
                </a:solidFill>
                <a:effectLst/>
                <a:latin typeface="Tableau Book"/>
              </a:rPr>
              <a:t>of Total revenue by Company with 0.06% </a:t>
            </a:r>
            <a:r>
              <a:rPr lang="en-US" sz="1700" dirty="0">
                <a:solidFill>
                  <a:srgbClr val="666666"/>
                </a:solidFill>
                <a:effectLst/>
                <a:latin typeface="Tableau Book"/>
              </a:rPr>
              <a:t>(20/32952) </a:t>
            </a:r>
            <a:r>
              <a:rPr lang="en-US" sz="1800" dirty="0">
                <a:solidFill>
                  <a:srgbClr val="666666"/>
                </a:solidFill>
                <a:effectLst/>
                <a:latin typeface="Tableau Book"/>
              </a:rPr>
              <a:t>product share.</a:t>
            </a:r>
            <a:endParaRPr lang="en-US" dirty="0">
              <a:solidFill>
                <a:srgbClr val="666666"/>
              </a:solidFill>
              <a:latin typeface="Tableau Book"/>
            </a:endParaRPr>
          </a:p>
        </p:txBody>
      </p:sp>
      <p:pic>
        <p:nvPicPr>
          <p:cNvPr id="6" name="Picture 5">
            <a:extLst>
              <a:ext uri="{FF2B5EF4-FFF2-40B4-BE49-F238E27FC236}">
                <a16:creationId xmlns:a16="http://schemas.microsoft.com/office/drawing/2014/main" id="{41B6682C-42C6-4A42-87AF-12E8C16BCD88}"/>
              </a:ext>
            </a:extLst>
          </p:cNvPr>
          <p:cNvPicPr>
            <a:picLocks noChangeAspect="1"/>
          </p:cNvPicPr>
          <p:nvPr/>
        </p:nvPicPr>
        <p:blipFill rotWithShape="1">
          <a:blip r:embed="rId2"/>
          <a:srcRect b="1380"/>
          <a:stretch/>
        </p:blipFill>
        <p:spPr>
          <a:xfrm>
            <a:off x="1037846" y="162098"/>
            <a:ext cx="6068272" cy="6533804"/>
          </a:xfrm>
          <a:prstGeom prst="rect">
            <a:avLst/>
          </a:prstGeom>
        </p:spPr>
      </p:pic>
    </p:spTree>
    <p:extLst>
      <p:ext uri="{BB962C8B-B14F-4D97-AF65-F5344CB8AC3E}">
        <p14:creationId xmlns:p14="http://schemas.microsoft.com/office/powerpoint/2010/main" val="974564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Product Category DB">
            <a:extLst>
              <a:ext uri="{FF2B5EF4-FFF2-40B4-BE49-F238E27FC236}">
                <a16:creationId xmlns:a16="http://schemas.microsoft.com/office/drawing/2014/main" id="{B07080A7-EAC1-423B-9E51-196D4BAC0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 y="249466"/>
            <a:ext cx="11765279" cy="6342441"/>
          </a:xfrm>
          <a:prstGeom prst="rect">
            <a:avLst/>
          </a:prstGeom>
        </p:spPr>
      </p:pic>
    </p:spTree>
    <p:extLst>
      <p:ext uri="{BB962C8B-B14F-4D97-AF65-F5344CB8AC3E}">
        <p14:creationId xmlns:p14="http://schemas.microsoft.com/office/powerpoint/2010/main" val="3894388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742D-DE5C-49C9-9EAB-B8AD018900F7}"/>
              </a:ext>
            </a:extLst>
          </p:cNvPr>
          <p:cNvSpPr>
            <a:spLocks noGrp="1"/>
          </p:cNvSpPr>
          <p:nvPr>
            <p:ph type="title"/>
          </p:nvPr>
        </p:nvSpPr>
        <p:spPr/>
        <p:txBody>
          <a:bodyPr/>
          <a:lstStyle/>
          <a:p>
            <a:r>
              <a:rPr lang="en-US" dirty="0"/>
              <a:t>Insights </a:t>
            </a:r>
            <a:r>
              <a:rPr lang="en-US" sz="2400" dirty="0"/>
              <a:t>(From Product Dashboard)</a:t>
            </a:r>
            <a:endParaRPr lang="en-US" dirty="0"/>
          </a:p>
        </p:txBody>
      </p:sp>
      <p:sp>
        <p:nvSpPr>
          <p:cNvPr id="3" name="Content Placeholder 2">
            <a:extLst>
              <a:ext uri="{FF2B5EF4-FFF2-40B4-BE49-F238E27FC236}">
                <a16:creationId xmlns:a16="http://schemas.microsoft.com/office/drawing/2014/main" id="{61416297-3309-4A56-A9AB-2AC6ACE0C08B}"/>
              </a:ext>
            </a:extLst>
          </p:cNvPr>
          <p:cNvSpPr>
            <a:spLocks noGrp="1"/>
          </p:cNvSpPr>
          <p:nvPr>
            <p:ph idx="1"/>
          </p:nvPr>
        </p:nvSpPr>
        <p:spPr>
          <a:xfrm>
            <a:off x="822959" y="2103120"/>
            <a:ext cx="10706793" cy="3849624"/>
          </a:xfrm>
        </p:spPr>
        <p:txBody>
          <a:bodyPr>
            <a:normAutofit/>
          </a:bodyPr>
          <a:lstStyle/>
          <a:p>
            <a:pPr marL="0" indent="0">
              <a:lnSpc>
                <a:spcPct val="100000"/>
              </a:lnSpc>
              <a:spcBef>
                <a:spcPts val="0"/>
              </a:spcBef>
              <a:spcAft>
                <a:spcPts val="600"/>
              </a:spcAft>
              <a:buNone/>
            </a:pPr>
            <a:r>
              <a:rPr lang="en-US" b="1" cap="all" spc="-100" dirty="0">
                <a:solidFill>
                  <a:schemeClr val="accent1">
                    <a:lumMod val="50000"/>
                  </a:schemeClr>
                </a:solidFill>
                <a:latin typeface="Avenir Next LT Pro (Body)"/>
              </a:rPr>
              <a:t>Average Price by product category</a:t>
            </a:r>
            <a:endParaRPr lang="en-US" b="1" spc="80" dirty="0">
              <a:solidFill>
                <a:schemeClr val="accent1">
                  <a:lumMod val="50000"/>
                </a:schemeClr>
              </a:solidFill>
              <a:latin typeface="Avenir Next LT Pro (Body)"/>
            </a:endParaRPr>
          </a:p>
          <a:p>
            <a:pPr>
              <a:lnSpc>
                <a:spcPct val="100000"/>
              </a:lnSpc>
              <a:spcBef>
                <a:spcPts val="0"/>
              </a:spcBef>
              <a:spcAft>
                <a:spcPts val="600"/>
              </a:spcAft>
            </a:pPr>
            <a:r>
              <a:rPr lang="en-US" spc="80" dirty="0">
                <a:solidFill>
                  <a:schemeClr val="accent1">
                    <a:lumMod val="50000"/>
                  </a:schemeClr>
                </a:solidFill>
                <a:latin typeface="Avenir Next LT Pro (Body)"/>
              </a:rPr>
              <a:t>Computers having highest Average Price (859.4), which is exceptionally higher than rest of categories. </a:t>
            </a:r>
          </a:p>
          <a:p>
            <a:pPr>
              <a:lnSpc>
                <a:spcPct val="100000"/>
              </a:lnSpc>
              <a:spcBef>
                <a:spcPts val="0"/>
              </a:spcBef>
              <a:spcAft>
                <a:spcPts val="600"/>
              </a:spcAft>
            </a:pPr>
            <a:r>
              <a:rPr lang="en-US" spc="80" dirty="0">
                <a:solidFill>
                  <a:schemeClr val="accent1">
                    <a:lumMod val="50000"/>
                  </a:schemeClr>
                </a:solidFill>
                <a:latin typeface="Avenir Next LT Pro (Body)"/>
              </a:rPr>
              <a:t>On the list, 2</a:t>
            </a:r>
            <a:r>
              <a:rPr lang="en-US" spc="80" baseline="30000" dirty="0">
                <a:solidFill>
                  <a:schemeClr val="accent1">
                    <a:lumMod val="50000"/>
                  </a:schemeClr>
                </a:solidFill>
                <a:latin typeface="Avenir Next LT Pro (Body)"/>
              </a:rPr>
              <a:t>nd</a:t>
            </a:r>
            <a:r>
              <a:rPr lang="en-US" spc="80" dirty="0">
                <a:solidFill>
                  <a:schemeClr val="accent1">
                    <a:lumMod val="50000"/>
                  </a:schemeClr>
                </a:solidFill>
                <a:latin typeface="Avenir Next LT Pro (Body)"/>
              </a:rPr>
              <a:t> Highest Category is small_appliances_home_oven_and_coffee having Average price 657.3. </a:t>
            </a:r>
          </a:p>
          <a:p>
            <a:pPr marL="0" indent="0">
              <a:buNone/>
            </a:pPr>
            <a:r>
              <a:rPr lang="en-US" b="1" cap="all" spc="-100" dirty="0">
                <a:solidFill>
                  <a:schemeClr val="accent6">
                    <a:lumMod val="75000"/>
                  </a:schemeClr>
                </a:solidFill>
                <a:latin typeface="Avenir Next LT Pro (Body)"/>
              </a:rPr>
              <a:t>Average shipping charge by product category</a:t>
            </a:r>
            <a:endParaRPr lang="en-US" b="1" dirty="0">
              <a:solidFill>
                <a:schemeClr val="accent6">
                  <a:lumMod val="75000"/>
                </a:schemeClr>
              </a:solidFill>
              <a:latin typeface="Avenir Next LT Pro (Body)"/>
            </a:endParaRPr>
          </a:p>
          <a:p>
            <a:r>
              <a:rPr lang="en-US" spc="80" dirty="0">
                <a:solidFill>
                  <a:schemeClr val="accent6">
                    <a:lumMod val="50000"/>
                  </a:schemeClr>
                </a:solidFill>
                <a:latin typeface="Avenir Next LT Pro (Body)"/>
              </a:rPr>
              <a:t>Computers having highest Shipping Charge (54.08), followed by home_appliances_2 (50.74) then fashion_sport (48.96).</a:t>
            </a:r>
          </a:p>
          <a:p>
            <a:pPr marL="0" indent="0">
              <a:buNone/>
            </a:pPr>
            <a:r>
              <a:rPr lang="en-US" b="1" cap="all" spc="-100" dirty="0">
                <a:solidFill>
                  <a:schemeClr val="accent5">
                    <a:lumMod val="75000"/>
                  </a:schemeClr>
                </a:solidFill>
                <a:latin typeface="Avenir Next LT Pro (Body)"/>
              </a:rPr>
              <a:t>Revenue share by product category</a:t>
            </a:r>
          </a:p>
          <a:p>
            <a:r>
              <a:rPr lang="en-US" spc="80" dirty="0">
                <a:solidFill>
                  <a:schemeClr val="accent5">
                    <a:lumMod val="75000"/>
                  </a:schemeClr>
                </a:solidFill>
              </a:rPr>
              <a:t>We can see a big tile for Toys, which contribute 76.23% in Total Revenue with 10,360,560. </a:t>
            </a:r>
            <a:r>
              <a:rPr lang="en-US" dirty="0">
                <a:solidFill>
                  <a:schemeClr val="accent5">
                    <a:lumMod val="75000"/>
                  </a:schemeClr>
                </a:solidFill>
                <a:cs typeface="Arial" panose="020B0604020202020204" pitchFamily="34" charset="0"/>
              </a:rPr>
              <a:t>Then after </a:t>
            </a:r>
            <a:r>
              <a:rPr lang="en-US" dirty="0" err="1">
                <a:solidFill>
                  <a:schemeClr val="accent5">
                    <a:lumMod val="75000"/>
                  </a:schemeClr>
                </a:solidFill>
                <a:cs typeface="Arial" panose="020B0604020202020204" pitchFamily="34" charset="0"/>
              </a:rPr>
              <a:t>health_beauty</a:t>
            </a:r>
            <a:r>
              <a:rPr lang="en-US" dirty="0">
                <a:solidFill>
                  <a:schemeClr val="accent5">
                    <a:lumMod val="75000"/>
                  </a:schemeClr>
                </a:solidFill>
                <a:cs typeface="Arial" panose="020B0604020202020204" pitchFamily="34" charset="0"/>
              </a:rPr>
              <a:t>, </a:t>
            </a:r>
            <a:r>
              <a:rPr lang="en-US" dirty="0" err="1">
                <a:solidFill>
                  <a:schemeClr val="accent5">
                    <a:lumMod val="75000"/>
                  </a:schemeClr>
                </a:solidFill>
                <a:cs typeface="Arial" panose="020B0604020202020204" pitchFamily="34" charset="0"/>
              </a:rPr>
              <a:t>watches_gift</a:t>
            </a:r>
            <a:r>
              <a:rPr lang="en-US" dirty="0">
                <a:solidFill>
                  <a:schemeClr val="accent5">
                    <a:lumMod val="75000"/>
                  </a:schemeClr>
                </a:solidFill>
                <a:cs typeface="Arial" panose="020B0604020202020204" pitchFamily="34" charset="0"/>
              </a:rPr>
              <a:t> are contributing most to the revenue.</a:t>
            </a:r>
          </a:p>
          <a:p>
            <a:endParaRPr lang="en-US" spc="80" dirty="0">
              <a:solidFill>
                <a:schemeClr val="accent5">
                  <a:lumMod val="50000"/>
                </a:schemeClr>
              </a:solidFill>
              <a:latin typeface="Avenir Next LT Pro (Body)"/>
            </a:endParaRPr>
          </a:p>
          <a:p>
            <a:endParaRPr lang="en-US" cap="all" spc="-100" dirty="0">
              <a:solidFill>
                <a:schemeClr val="accent5">
                  <a:lumMod val="50000"/>
                </a:schemeClr>
              </a:solidFill>
              <a:latin typeface="Avenir Next LT Pro (Body)"/>
            </a:endParaRPr>
          </a:p>
          <a:p>
            <a:endParaRPr lang="en-US" cap="all" spc="-100" dirty="0">
              <a:solidFill>
                <a:schemeClr val="accent5">
                  <a:lumMod val="50000"/>
                </a:schemeClr>
              </a:solidFill>
              <a:latin typeface="Avenir Next LT Pro (Body)"/>
            </a:endParaRPr>
          </a:p>
          <a:p>
            <a:endParaRPr lang="en-US" spc="80" dirty="0">
              <a:solidFill>
                <a:schemeClr val="tx1">
                  <a:lumMod val="50000"/>
                  <a:lumOff val="50000"/>
                </a:schemeClr>
              </a:solidFill>
              <a:latin typeface="Avenir Next LT Pro (Body)"/>
            </a:endParaRPr>
          </a:p>
          <a:p>
            <a:pPr marL="0" indent="0">
              <a:buNone/>
            </a:pPr>
            <a:endParaRPr lang="en-US" spc="80" dirty="0">
              <a:solidFill>
                <a:schemeClr val="tx1">
                  <a:lumMod val="50000"/>
                  <a:lumOff val="50000"/>
                </a:schemeClr>
              </a:solidFill>
              <a:latin typeface="Avenir Next LT Pro (Body)"/>
            </a:endParaRPr>
          </a:p>
          <a:p>
            <a:pPr marL="0" indent="0">
              <a:buNone/>
            </a:pPr>
            <a:endParaRPr lang="en-US" dirty="0">
              <a:latin typeface="Avenir Next LT Pro (Body)"/>
            </a:endParaRPr>
          </a:p>
        </p:txBody>
      </p:sp>
    </p:spTree>
    <p:extLst>
      <p:ext uri="{BB962C8B-B14F-4D97-AF65-F5344CB8AC3E}">
        <p14:creationId xmlns:p14="http://schemas.microsoft.com/office/powerpoint/2010/main" val="33699086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6BCBFB-BBC7-42F1-95CD-058E172363A0}">
  <ds:schemaRefs>
    <ds:schemaRef ds:uri="http://purl.org/dc/elements/1.1/"/>
    <ds:schemaRef ds:uri="http://schemas.openxmlformats.org/package/2006/metadata/core-properties"/>
    <ds:schemaRef ds:uri="http://schemas.microsoft.com/office/2006/documentManagement/types"/>
    <ds:schemaRef ds:uri="71af3243-3dd4-4a8d-8c0d-dd76da1f02a5"/>
    <ds:schemaRef ds:uri="http://www.w3.org/XML/1998/namespace"/>
    <ds:schemaRef ds:uri="16c05727-aa75-4e4a-9b5f-8a80a1165891"/>
    <ds:schemaRef ds:uri="http://schemas.microsoft.com/office/2006/metadata/properties"/>
    <ds:schemaRef ds:uri="http://schemas.microsoft.com/office/infopath/2007/PartnerControls"/>
    <ds:schemaRef ds:uri="http://purl.org/dc/dcmitype/"/>
    <ds:schemaRef ds:uri="http://purl.org/dc/terms/"/>
  </ds:schemaRefs>
</ds:datastoreItem>
</file>

<file path=customXml/itemProps2.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59D436-C82E-43E0-8A01-53DF9CED60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{EB4D20C5-D113-403E-BA76-1DB988C32749}tf11531919_win32</Template>
  <TotalTime>4798</TotalTime>
  <Words>1193</Words>
  <Application>Microsoft Office PowerPoint</Application>
  <PresentationFormat>Widescreen</PresentationFormat>
  <Paragraphs>77</Paragraphs>
  <Slides>18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Avenir Next LT Pro</vt:lpstr>
      <vt:lpstr>Avenir Next LT Pro (Body)</vt:lpstr>
      <vt:lpstr>Avenir Next LT Pro Light</vt:lpstr>
      <vt:lpstr>Avenir Next LT Pro Light (Headings)</vt:lpstr>
      <vt:lpstr>Calibri</vt:lpstr>
      <vt:lpstr>Garamond</vt:lpstr>
      <vt:lpstr>Tableau Book</vt:lpstr>
      <vt:lpstr>Wingdings</vt:lpstr>
      <vt:lpstr>SavonVTI</vt:lpstr>
      <vt:lpstr>Capstone project on  Marketing and Retail Analytics  by nitish rathore</vt:lpstr>
      <vt:lpstr>PowerPoint Presentation</vt:lpstr>
      <vt:lpstr>Background</vt:lpstr>
      <vt:lpstr>PowerPoint Presentation</vt:lpstr>
      <vt:lpstr>Top 20 Products by Order quantity</vt:lpstr>
      <vt:lpstr>Top 20 Products by revenue</vt:lpstr>
      <vt:lpstr>PERCENTAGE RUNNING TOTAL OF REVENUE &amp; QUANTITY</vt:lpstr>
      <vt:lpstr>PowerPoint Presentation</vt:lpstr>
      <vt:lpstr>Insights (From Product Dashboard)</vt:lpstr>
      <vt:lpstr>PowerPoint Presentation</vt:lpstr>
      <vt:lpstr>Insights (From Pareto Analysis Dashboard)</vt:lpstr>
      <vt:lpstr>PowerPoint Presentation</vt:lpstr>
      <vt:lpstr>Insights (From Market Basket Dashboard)</vt:lpstr>
      <vt:lpstr>Recommendation</vt:lpstr>
      <vt:lpstr>Appendix</vt:lpstr>
      <vt:lpstr>Executive Summary 1</vt:lpstr>
      <vt:lpstr>Executive Summary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on  Marketing and Retail Analytics  by nitish rathore</dc:title>
  <dc:creator>nitish</dc:creator>
  <cp:lastModifiedBy>nitish</cp:lastModifiedBy>
  <cp:revision>21</cp:revision>
  <dcterms:created xsi:type="dcterms:W3CDTF">2022-02-28T18:34:11Z</dcterms:created>
  <dcterms:modified xsi:type="dcterms:W3CDTF">2022-03-08T19:28:35Z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