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7" r:id="rId2"/>
    <p:sldId id="339" r:id="rId3"/>
    <p:sldId id="326" r:id="rId4"/>
    <p:sldId id="340" r:id="rId5"/>
    <p:sldId id="341" r:id="rId6"/>
    <p:sldId id="342" r:id="rId7"/>
    <p:sldId id="343" r:id="rId8"/>
    <p:sldId id="345" r:id="rId9"/>
    <p:sldId id="346" r:id="rId10"/>
    <p:sldId id="347" r:id="rId11"/>
    <p:sldId id="338" r:id="rId12"/>
    <p:sldId id="331" r:id="rId13"/>
    <p:sldId id="329" r:id="rId14"/>
    <p:sldId id="330" r:id="rId15"/>
    <p:sldId id="333" r:id="rId16"/>
    <p:sldId id="332" r:id="rId17"/>
    <p:sldId id="337" r:id="rId18"/>
    <p:sldId id="334" r:id="rId19"/>
    <p:sldId id="335" r:id="rId20"/>
    <p:sldId id="336" r:id="rId21"/>
    <p:sldId id="344" r:id="rId22"/>
  </p:sldIdLst>
  <p:sldSz cx="9156700" cy="68707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917"/>
    <a:srgbClr val="67DE1F"/>
    <a:srgbClr val="FFFF66"/>
    <a:srgbClr val="FFFF00"/>
    <a:srgbClr val="CCCCFF"/>
    <a:srgbClr val="9999FF"/>
    <a:srgbClr val="66CCFF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5972" autoAdjust="0"/>
  </p:normalViewPr>
  <p:slideViewPr>
    <p:cSldViewPr>
      <p:cViewPr varScale="1">
        <p:scale>
          <a:sx n="101" d="100"/>
          <a:sy n="101" d="100"/>
        </p:scale>
        <p:origin x="12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614"/>
            <a:ext cx="3037840" cy="46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t" anchorCtr="0" compatLnSpc="1">
            <a:prstTxWarp prst="textNoShape">
              <a:avLst/>
            </a:prstTxWarp>
          </a:bodyPr>
          <a:lstStyle>
            <a:lvl1pPr defTabSz="952756" eaLnBrk="0" hangingPunct="0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-1614"/>
            <a:ext cx="3037840" cy="46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t" anchorCtr="0" compatLnSpc="1">
            <a:prstTxWarp prst="textNoShape">
              <a:avLst/>
            </a:prstTxWarp>
          </a:bodyPr>
          <a:lstStyle>
            <a:lvl1pPr algn="r" defTabSz="952756" eaLnBrk="0" hangingPunct="0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3194"/>
            <a:ext cx="3037840" cy="4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b" anchorCtr="0" compatLnSpc="1">
            <a:prstTxWarp prst="textNoShape">
              <a:avLst/>
            </a:prstTxWarp>
          </a:bodyPr>
          <a:lstStyle>
            <a:lvl1pPr defTabSz="952756" eaLnBrk="0" hangingPunct="0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3194"/>
            <a:ext cx="3037840" cy="4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b" anchorCtr="0" compatLnSpc="1">
            <a:prstTxWarp prst="textNoShape">
              <a:avLst/>
            </a:prstTxWarp>
          </a:bodyPr>
          <a:lstStyle>
            <a:lvl1pPr algn="r" defTabSz="952756" eaLnBrk="0" hangingPunct="0">
              <a:lnSpc>
                <a:spcPct val="90000"/>
              </a:lnSpc>
              <a:defRPr sz="1000" b="0" i="1"/>
            </a:lvl1pPr>
          </a:lstStyle>
          <a:p>
            <a:pPr>
              <a:defRPr/>
            </a:pPr>
            <a:fld id="{09E2E50D-9D22-47C9-9833-413C0D54D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4" y="-3228"/>
            <a:ext cx="303946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t" anchorCtr="0" compatLnSpc="1">
            <a:prstTxWarp prst="textNoShape">
              <a:avLst/>
            </a:prstTxWarp>
          </a:bodyPr>
          <a:lstStyle>
            <a:lvl1pPr defTabSz="952756" eaLnBrk="0" hangingPunct="0">
              <a:lnSpc>
                <a:spcPct val="100000"/>
              </a:lnSpc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-3228"/>
            <a:ext cx="303946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t" anchorCtr="0" compatLnSpc="1">
            <a:prstTxWarp prst="textNoShape">
              <a:avLst/>
            </a:prstTxWarp>
          </a:bodyPr>
          <a:lstStyle>
            <a:lvl1pPr algn="r" defTabSz="952756" eaLnBrk="0" hangingPunct="0">
              <a:lnSpc>
                <a:spcPct val="100000"/>
              </a:lnSpc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4" y="8833194"/>
            <a:ext cx="303946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b" anchorCtr="0" compatLnSpc="1">
            <a:prstTxWarp prst="textNoShape">
              <a:avLst/>
            </a:prstTxWarp>
          </a:bodyPr>
          <a:lstStyle>
            <a:lvl1pPr defTabSz="952756" eaLnBrk="0" hangingPunct="0">
              <a:lnSpc>
                <a:spcPct val="100000"/>
              </a:lnSpc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3194"/>
            <a:ext cx="3039464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87" tIns="0" rIns="19287" bIns="0" numCol="1" anchor="b" anchorCtr="0" compatLnSpc="1">
            <a:prstTxWarp prst="textNoShape">
              <a:avLst/>
            </a:prstTxWarp>
          </a:bodyPr>
          <a:lstStyle>
            <a:lvl1pPr algn="r" defTabSz="952756" eaLnBrk="0" hangingPunct="0">
              <a:lnSpc>
                <a:spcPct val="100000"/>
              </a:lnSpc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F295F385-3AD9-4C80-803D-62BF34C78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582613"/>
            <a:ext cx="465455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3687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9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5F385-3AD9-4C80-803D-62BF34C78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88" y="2133600"/>
            <a:ext cx="7781925" cy="147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88" y="3894138"/>
            <a:ext cx="6410325" cy="1755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3375"/>
            <a:ext cx="8242300" cy="4533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91AE-5DC0-4B4E-9582-7F66AD2A9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03225"/>
            <a:ext cx="2060575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3225"/>
            <a:ext cx="6029325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8F772-0F98-4E27-840B-C1FB61A12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188" y="403225"/>
            <a:ext cx="858837" cy="414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3375"/>
            <a:ext cx="8242300" cy="45339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7BD89-FB5F-417C-B848-1FFDB1A76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188" y="403225"/>
            <a:ext cx="858837" cy="414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3375"/>
            <a:ext cx="4044950" cy="4533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603375"/>
            <a:ext cx="4044950" cy="4533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4B09-7A37-4EB5-B992-BD1044CBB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188" y="403225"/>
            <a:ext cx="858837" cy="414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3375"/>
            <a:ext cx="4044950" cy="4533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603375"/>
            <a:ext cx="4044950" cy="2190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4550" y="3946525"/>
            <a:ext cx="4044950" cy="2190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795D-F16A-4D59-8CED-2C4A05A82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375"/>
            <a:ext cx="8242300" cy="4533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EEE67-099C-4090-AAF1-A22CA68D2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414838"/>
            <a:ext cx="7781925" cy="13652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A0AF4-38FE-4F40-A80E-7FF0476B0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3375"/>
            <a:ext cx="4044950" cy="4533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603375"/>
            <a:ext cx="4044950" cy="4533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779D7-024E-4193-865D-53A9D5521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23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6538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6538" cy="39576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375" y="1538288"/>
            <a:ext cx="4048125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2179638"/>
            <a:ext cx="4048125" cy="39576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B61E6-48AA-4CAE-9360-8BB08BC27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E9597-01EB-426F-A08A-26D88E968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9CA15-DA1E-4A32-9015-20FAD091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13075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3" y="273050"/>
            <a:ext cx="5119687" cy="586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13075" cy="469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7EBC-748E-4511-89D8-822A1B7C2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3" y="4810125"/>
            <a:ext cx="54927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5463" y="614363"/>
            <a:ext cx="5492750" cy="4122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463" y="5376863"/>
            <a:ext cx="549275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9E110-0A15-496B-BC55-40544938E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6A62B3B2-5BBD-43DB-AE49-C00DCC2A1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67188" y="403225"/>
            <a:ext cx="8588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58750" y="387350"/>
            <a:ext cx="152400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58750" y="6559550"/>
            <a:ext cx="8763000" cy="0"/>
          </a:xfrm>
          <a:prstGeom prst="line">
            <a:avLst/>
          </a:prstGeom>
          <a:noFill/>
          <a:ln w="47625" cmpd="thinThick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286000" y="6572250"/>
            <a:ext cx="45783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 eaLnBrk="0" hangingPunct="0">
              <a:lnSpc>
                <a:spcPct val="125000"/>
              </a:lnSpc>
              <a:spcBef>
                <a:spcPct val="63000"/>
              </a:spcBef>
              <a:defRPr/>
            </a:pPr>
            <a:endParaRPr lang="en-US" sz="1000"/>
          </a:p>
        </p:txBody>
      </p:sp>
      <p:pic>
        <p:nvPicPr>
          <p:cNvPr id="2" name="Picture 32" descr="SEAS 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6350" y="6350"/>
            <a:ext cx="21240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Line 33"/>
          <p:cNvSpPr>
            <a:spLocks noChangeShapeType="1"/>
          </p:cNvSpPr>
          <p:nvPr userDrawn="1"/>
        </p:nvSpPr>
        <p:spPr bwMode="auto">
          <a:xfrm>
            <a:off x="1911350" y="387350"/>
            <a:ext cx="7010400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tronicdesign.com/communications/what-s-difference-between-bit-rate-and-baud-rat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tackoverflow.com/questions/12254378/how-to-find-the-serial-port-number-on-mac-os-x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hyperlink" Target="https://www.chiark.greenend.org.uk/~sgtatham/putty/lates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urceforge.net/projects/realter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79" y="2444750"/>
            <a:ext cx="7976543" cy="888448"/>
          </a:xfrm>
        </p:spPr>
        <p:txBody>
          <a:bodyPr/>
          <a:lstStyle/>
          <a:p>
            <a:r>
              <a:rPr lang="en-US" sz="3600" dirty="0" smtClean="0"/>
              <a:t>ECE 3430</a:t>
            </a:r>
            <a:br>
              <a:rPr lang="en-US" sz="3600" dirty="0" smtClean="0"/>
            </a:br>
            <a:r>
              <a:rPr lang="en-US" dirty="0" smtClean="0"/>
              <a:t>Introduction to Embedded Computer Systems</a:t>
            </a:r>
            <a:endParaRPr lang="en-US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17885" y="4273550"/>
            <a:ext cx="3920946" cy="4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Debugging with UART</a:t>
            </a:r>
            <a:endParaRPr lang="en-US" sz="36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6692538" cy="365228"/>
          </a:xfrm>
        </p:spPr>
        <p:txBody>
          <a:bodyPr/>
          <a:lstStyle/>
          <a:p>
            <a:pPr algn="l"/>
            <a:r>
              <a:rPr lang="en-US" sz="2400" dirty="0" smtClean="0"/>
              <a:t>Project Objective: </a:t>
            </a:r>
            <a:r>
              <a:rPr lang="en-US" sz="2400" dirty="0" smtClean="0"/>
              <a:t>CCS Cloud Demonstration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/>
          <a:stretch/>
        </p:blipFill>
        <p:spPr>
          <a:xfrm>
            <a:off x="920750" y="768350"/>
            <a:ext cx="7467600" cy="56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2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3840795" cy="417550"/>
          </a:xfrm>
        </p:spPr>
        <p:txBody>
          <a:bodyPr/>
          <a:lstStyle/>
          <a:p>
            <a:pPr algn="l"/>
            <a:r>
              <a:rPr lang="en-US" dirty="0" smtClean="0"/>
              <a:t>Why Debug in UART?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950" y="92075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/>
              <a:t>Not the only way to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VirtualBench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Stepping through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 smtClean="0"/>
          </a:p>
          <a:p>
            <a:r>
              <a:rPr lang="en-US" sz="2800" b="0" dirty="0" smtClean="0"/>
              <a:t>UART allows user to interface through terminal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Code is not paused, computations can still be performed in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Programs can be divided into options, can run one at a time or several times without rebooting</a:t>
            </a:r>
          </a:p>
        </p:txBody>
      </p:sp>
    </p:spTree>
    <p:extLst>
      <p:ext uri="{BB962C8B-B14F-4D97-AF65-F5344CB8AC3E}">
        <p14:creationId xmlns:p14="http://schemas.microsoft.com/office/powerpoint/2010/main" val="37958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3920945" cy="417550"/>
          </a:xfrm>
        </p:spPr>
        <p:txBody>
          <a:bodyPr/>
          <a:lstStyle/>
          <a:p>
            <a:pPr algn="l"/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50" y="99695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/>
              <a:t>Sending bits, one by one, in series (hence, serially)</a:t>
            </a:r>
          </a:p>
          <a:p>
            <a:r>
              <a:rPr lang="en-US" sz="2800" b="0" dirty="0" smtClean="0"/>
              <a:t>Several protocols, each with their own pros/cons</a:t>
            </a:r>
          </a:p>
          <a:p>
            <a:endParaRPr lang="en-US" sz="2800" b="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Serial Peripheral Interface (SPI)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Inter-Integrated Circuit	(I</a:t>
            </a:r>
            <a:r>
              <a:rPr lang="en-US" sz="2800" b="0" baseline="30000" dirty="0" smtClean="0"/>
              <a:t>2</a:t>
            </a:r>
            <a:r>
              <a:rPr lang="en-US" sz="2800" b="0" dirty="0" smtClean="0"/>
              <a:t>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Universal Asynchronous Receiver/Transmitter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Universal: Any purpose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Asynchronous: </a:t>
            </a:r>
            <a:r>
              <a:rPr lang="en-US" sz="2800" dirty="0" smtClean="0"/>
              <a:t>any time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Receiver/Transmitter: </a:t>
            </a:r>
            <a:r>
              <a:rPr lang="en-US" sz="2800" dirty="0" smtClean="0"/>
              <a:t>full duplex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421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394782"/>
            <a:ext cx="4700005" cy="417550"/>
          </a:xfrm>
        </p:spPr>
        <p:txBody>
          <a:bodyPr/>
          <a:lstStyle/>
          <a:p>
            <a:pPr algn="l"/>
            <a:r>
              <a:rPr lang="en-US" dirty="0" smtClean="0"/>
              <a:t>UART via the USCI module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25551" y="1454150"/>
            <a:ext cx="6643178" cy="4556174"/>
            <a:chOff x="1902883" y="2650955"/>
            <a:chExt cx="5464828" cy="3848222"/>
          </a:xfrm>
        </p:grpSpPr>
        <p:pic>
          <p:nvPicPr>
            <p:cNvPr id="6" name="Picture 5" descr="MSP430G2x53_datashee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883" y="2650955"/>
              <a:ext cx="5464828" cy="384822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6330950" y="5035550"/>
              <a:ext cx="685800" cy="11430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63750" y="5492750"/>
              <a:ext cx="685800" cy="4572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6864350" y="4730750"/>
              <a:ext cx="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Elbow Connector 12"/>
            <p:cNvCxnSpPr/>
            <p:nvPr/>
          </p:nvCxnSpPr>
          <p:spPr bwMode="auto">
            <a:xfrm rot="10800000" flipV="1">
              <a:off x="2749550" y="4730750"/>
              <a:ext cx="4114800" cy="1066800"/>
            </a:xfrm>
            <a:prstGeom prst="bentConnector3">
              <a:avLst>
                <a:gd name="adj1" fmla="val 92181"/>
              </a:avLst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387350" y="920750"/>
            <a:ext cx="788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Universal </a:t>
            </a:r>
            <a:r>
              <a:rPr lang="en-US" sz="2400" dirty="0" smtClean="0"/>
              <a:t>Serial</a:t>
            </a:r>
            <a:r>
              <a:rPr lang="en-US" sz="2400" b="0" dirty="0" smtClean="0"/>
              <a:t> Communication Interface (boxed in red)</a:t>
            </a:r>
            <a:endParaRPr 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105" y="5949950"/>
            <a:ext cx="628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Block Diagram of MSP430 with all its major functions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720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1926810" cy="417550"/>
          </a:xfrm>
        </p:spPr>
        <p:txBody>
          <a:bodyPr/>
          <a:lstStyle/>
          <a:p>
            <a:pPr algn="l"/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996950"/>
            <a:ext cx="4550190" cy="541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247131"/>
            <a:ext cx="4176677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9350" y="61595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Snippet from </a:t>
            </a:r>
            <a:r>
              <a:rPr lang="en-US" sz="2400" b="0" dirty="0" err="1" smtClean="0"/>
              <a:t>uart.c</a:t>
            </a:r>
            <a:endParaRPr lang="en-US" sz="2400" b="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749550" y="6026150"/>
            <a:ext cx="108861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16" y="4757868"/>
            <a:ext cx="4042534" cy="16492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92150" y="2978150"/>
            <a:ext cx="457200" cy="304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1750" y="2673350"/>
            <a:ext cx="2667000" cy="381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11750" y="4696757"/>
            <a:ext cx="3124200" cy="3810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4657" y="3130550"/>
            <a:ext cx="1885893" cy="11430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8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4901983" cy="417550"/>
          </a:xfrm>
        </p:spPr>
        <p:txBody>
          <a:bodyPr/>
          <a:lstStyle/>
          <a:p>
            <a:pPr algn="l"/>
            <a:r>
              <a:rPr lang="en-US" dirty="0" smtClean="0"/>
              <a:t>Sending Characters Serially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1" y="999310"/>
            <a:ext cx="7627604" cy="2740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550" y="404495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Different uses for different bits: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Start bit (pull data bus low to indicate “request to send”)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Data bits (8 in our case because 1 char = 8 bits = 1 byte)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Parity bits (not used for this project)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Address bit (not used for this project)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Stop bits (assigned by hardware)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5" y="2673350"/>
            <a:ext cx="3346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Page 413 in MSP430 User’s Guide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6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403225"/>
            <a:ext cx="1907573" cy="417550"/>
          </a:xfrm>
        </p:spPr>
        <p:txBody>
          <a:bodyPr/>
          <a:lstStyle/>
          <a:p>
            <a:pPr algn="l"/>
            <a:r>
              <a:rPr lang="en-US" dirty="0" smtClean="0"/>
              <a:t>Baud 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50" y="820775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bit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Bit rate: number of ones and zeros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Baud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rate: number of signal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 of it this way: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“Bit rate” relates to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“Baud rate” relates to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9600 is generally accepted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 more </a:t>
            </a:r>
            <a:r>
              <a:rPr lang="en-US" b="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here</a:t>
            </a:r>
            <a:endParaRPr lang="en-US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1984518" cy="417550"/>
          </a:xfrm>
        </p:spPr>
        <p:txBody>
          <a:bodyPr/>
          <a:lstStyle/>
          <a:p>
            <a:pPr algn="l"/>
            <a:r>
              <a:rPr lang="en-US" dirty="0" smtClean="0"/>
              <a:t>COM Ports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150" y="92075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Short for “</a:t>
            </a:r>
            <a:r>
              <a:rPr lang="en-US" b="0" dirty="0" err="1" smtClean="0"/>
              <a:t>COMmunication</a:t>
            </a:r>
            <a:r>
              <a:rPr lang="en-US" b="0" dirty="0" smtClean="0"/>
              <a:t> port”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Legacy from IBM computers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Identifies devices plugged into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Windows: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Open </a:t>
            </a:r>
            <a:r>
              <a:rPr lang="en-US" dirty="0" smtClean="0"/>
              <a:t>Device Manager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Mac 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Use Terminal, see this </a:t>
            </a:r>
            <a:r>
              <a:rPr lang="en-US" b="0" dirty="0" smtClean="0">
                <a:hlinkClick r:id="rId2"/>
              </a:rPr>
              <a:t>post</a:t>
            </a:r>
            <a:endParaRPr lang="en-US" b="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111500" y="3435350"/>
            <a:ext cx="2628900" cy="2028825"/>
            <a:chOff x="920750" y="4273550"/>
            <a:chExt cx="2628900" cy="202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50" y="4273550"/>
              <a:ext cx="2628900" cy="202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2925379" y="5873750"/>
              <a:ext cx="609600" cy="228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80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950" y="912037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0" dirty="0" smtClean="0"/>
              <a:t>Window &gt; Show View &gt; Other &gt; Terminal</a:t>
            </a:r>
          </a:p>
          <a:p>
            <a:pPr marL="514350" indent="-514350">
              <a:buAutoNum type="arabicPeriod"/>
            </a:pPr>
            <a:r>
              <a:rPr lang="en-US" sz="2800" b="0" dirty="0" smtClean="0"/>
              <a:t>Click “Open a Terminal”</a:t>
            </a:r>
          </a:p>
          <a:p>
            <a:pPr marL="514350" indent="-514350">
              <a:buAutoNum type="arabicPeriod"/>
            </a:pPr>
            <a:endParaRPr lang="en-US" sz="2800" b="0" dirty="0"/>
          </a:p>
          <a:p>
            <a:pPr marL="514350" indent="-514350">
              <a:buAutoNum type="arabicPeriod"/>
            </a:pPr>
            <a:endParaRPr lang="en-US" sz="2800" b="0" dirty="0" smtClean="0"/>
          </a:p>
          <a:p>
            <a:pPr marL="514350" indent="-514350">
              <a:buAutoNum type="arabicPeriod"/>
            </a:pPr>
            <a:r>
              <a:rPr lang="en-US" sz="2800" b="0" dirty="0" smtClean="0"/>
              <a:t>Use these settings, then </a:t>
            </a:r>
            <a:r>
              <a:rPr lang="en-US" sz="2800" dirty="0" smtClean="0"/>
              <a:t>OK</a:t>
            </a:r>
            <a:endParaRPr lang="en-US" sz="2800" b="0" dirty="0"/>
          </a:p>
        </p:txBody>
      </p:sp>
      <p:grpSp>
        <p:nvGrpSpPr>
          <p:cNvPr id="9" name="Group 8"/>
          <p:cNvGrpSpPr/>
          <p:nvPr/>
        </p:nvGrpSpPr>
        <p:grpSpPr>
          <a:xfrm>
            <a:off x="1987550" y="2025650"/>
            <a:ext cx="5257800" cy="495300"/>
            <a:chOff x="2063750" y="1873250"/>
            <a:chExt cx="5257800" cy="495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23530"/>
            <a:stretch/>
          </p:blipFill>
          <p:spPr>
            <a:xfrm>
              <a:off x="2063750" y="1873250"/>
              <a:ext cx="5257800" cy="4953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4927780" y="1873250"/>
              <a:ext cx="228600" cy="3238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5536772" cy="417550"/>
          </a:xfrm>
        </p:spPr>
        <p:txBody>
          <a:bodyPr/>
          <a:lstStyle/>
          <a:p>
            <a:pPr algn="l"/>
            <a:r>
              <a:rPr lang="en-US" dirty="0" smtClean="0"/>
              <a:t>Opening a Serial Terminal: CCS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3282950"/>
            <a:ext cx="2819400" cy="313686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70386" y="3552506"/>
            <a:ext cx="5210064" cy="2397444"/>
            <a:chOff x="3470386" y="3552506"/>
            <a:chExt cx="5210064" cy="239744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0386" y="3552506"/>
              <a:ext cx="5210064" cy="232124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3470386" y="5568950"/>
              <a:ext cx="1793764" cy="3810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78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684" y="387350"/>
            <a:ext cx="6654066" cy="417550"/>
          </a:xfrm>
        </p:spPr>
        <p:txBody>
          <a:bodyPr/>
          <a:lstStyle/>
          <a:p>
            <a:pPr algn="l"/>
            <a:r>
              <a:rPr lang="en-US" dirty="0" smtClean="0"/>
              <a:t>Opening a Serial Terminal: CCS 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034" b="37988"/>
          <a:stretch/>
        </p:blipFill>
        <p:spPr>
          <a:xfrm>
            <a:off x="463550" y="1835150"/>
            <a:ext cx="4029075" cy="1966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150" y="8049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/>
              <a:t>First, ensure MSP is selected as target </a:t>
            </a:r>
          </a:p>
          <a:p>
            <a:r>
              <a:rPr lang="en-US" sz="2800" b="0" dirty="0" smtClean="0"/>
              <a:t>(use Device Manager in Windows to find COM port)</a:t>
            </a:r>
            <a:endParaRPr lang="en-US" sz="2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4425319"/>
            <a:ext cx="4800600" cy="1677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50" y="1746334"/>
            <a:ext cx="2628900" cy="2028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940550" y="3359150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83272" r="54971" b="92"/>
          <a:stretch/>
        </p:blipFill>
        <p:spPr>
          <a:xfrm>
            <a:off x="5213717" y="4703893"/>
            <a:ext cx="37719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3844001" cy="417550"/>
          </a:xfrm>
        </p:spPr>
        <p:txBody>
          <a:bodyPr/>
          <a:lstStyle/>
          <a:p>
            <a:pPr algn="l"/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950" y="151993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Control LEDs on the board by sending commands through a terminal.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03" y="3618433"/>
            <a:ext cx="2848494" cy="275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3618433"/>
            <a:ext cx="2765426" cy="2759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950" y="82077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ownload </a:t>
            </a:r>
            <a:r>
              <a:rPr lang="en-US" sz="2800" i="1" dirty="0" smtClean="0"/>
              <a:t>just</a:t>
            </a:r>
            <a:r>
              <a:rPr lang="en-US" sz="2800" b="0" dirty="0" smtClean="0"/>
              <a:t> the </a:t>
            </a:r>
            <a:r>
              <a:rPr lang="en-US" sz="2800" b="0" dirty="0" err="1" smtClean="0"/>
              <a:t>PuTTY</a:t>
            </a:r>
            <a:r>
              <a:rPr lang="en-US" sz="2800" b="0" dirty="0" smtClean="0"/>
              <a:t> executable </a:t>
            </a:r>
            <a:r>
              <a:rPr lang="en-US" sz="2800" b="0" dirty="0" smtClean="0">
                <a:hlinkClick r:id="rId4"/>
              </a:rPr>
              <a:t>here</a:t>
            </a:r>
            <a:endParaRPr lang="en-US" sz="2800" b="0" dirty="0" smtClean="0"/>
          </a:p>
          <a:p>
            <a:endParaRPr lang="en-US" sz="2800" b="0" dirty="0"/>
          </a:p>
          <a:p>
            <a:endParaRPr lang="en-US" sz="2800" b="0" dirty="0" smtClean="0"/>
          </a:p>
          <a:p>
            <a:endParaRPr lang="en-US" sz="2800" b="0" dirty="0"/>
          </a:p>
          <a:p>
            <a:endParaRPr lang="en-US" sz="2800" b="0" dirty="0" smtClean="0"/>
          </a:p>
          <a:p>
            <a:r>
              <a:rPr lang="en-US" sz="2800" b="0" dirty="0" smtClean="0"/>
              <a:t>Use these settings, then </a:t>
            </a:r>
            <a:r>
              <a:rPr lang="en-US" sz="2800" dirty="0" smtClean="0"/>
              <a:t>Open</a:t>
            </a:r>
            <a:endParaRPr lang="en-US" sz="28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5915081" cy="417550"/>
          </a:xfrm>
        </p:spPr>
        <p:txBody>
          <a:bodyPr/>
          <a:lstStyle/>
          <a:p>
            <a:pPr algn="l"/>
            <a:r>
              <a:rPr lang="en-US" dirty="0" smtClean="0"/>
              <a:t>Opening a Serial Terminal: </a:t>
            </a:r>
            <a:r>
              <a:rPr lang="en-US" dirty="0" err="1" smtClean="0"/>
              <a:t>PuTTY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8750" y="1291111"/>
            <a:ext cx="4495800" cy="1663040"/>
            <a:chOff x="1682750" y="1360309"/>
            <a:chExt cx="5486400" cy="20294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2750" y="1360309"/>
              <a:ext cx="5486400" cy="202947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835150" y="2444750"/>
              <a:ext cx="20574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93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979" y="387350"/>
            <a:ext cx="6416821" cy="417550"/>
          </a:xfrm>
        </p:spPr>
        <p:txBody>
          <a:bodyPr/>
          <a:lstStyle/>
          <a:p>
            <a:pPr algn="l"/>
            <a:r>
              <a:rPr lang="en-US" dirty="0" smtClean="0"/>
              <a:t>Opening a Serial Terminal: </a:t>
            </a:r>
            <a:r>
              <a:rPr lang="en-US" dirty="0" err="1" smtClean="0"/>
              <a:t>RealTerm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150" y="99695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Install </a:t>
            </a:r>
            <a:r>
              <a:rPr lang="en-US" b="0" dirty="0" err="1" smtClean="0"/>
              <a:t>RealTerm</a:t>
            </a:r>
            <a:r>
              <a:rPr lang="en-US" b="0" dirty="0" smtClean="0"/>
              <a:t> </a:t>
            </a:r>
            <a:r>
              <a:rPr lang="en-US" b="0" dirty="0" smtClean="0">
                <a:hlinkClick r:id="rId2"/>
              </a:rPr>
              <a:t>here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Run, use these settings, then </a:t>
            </a:r>
            <a:r>
              <a:rPr lang="en-US" dirty="0" smtClean="0"/>
              <a:t>Change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2159000"/>
            <a:ext cx="6553200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" y="42418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Note: </a:t>
            </a:r>
            <a:r>
              <a:rPr lang="en-US" sz="2000" dirty="0" smtClean="0"/>
              <a:t>Port</a:t>
            </a:r>
            <a:r>
              <a:rPr lang="en-US" sz="2000" b="0" dirty="0" smtClean="0"/>
              <a:t> should match COM port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2366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7058022" cy="417550"/>
          </a:xfrm>
        </p:spPr>
        <p:txBody>
          <a:bodyPr/>
          <a:lstStyle/>
          <a:p>
            <a:pPr algn="l"/>
            <a:r>
              <a:rPr lang="en-US" dirty="0" smtClean="0"/>
              <a:t>Project Objective: </a:t>
            </a:r>
            <a:r>
              <a:rPr lang="en-US" dirty="0" err="1" smtClean="0"/>
              <a:t>PuTTY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8" y="144434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8" y="1444347"/>
            <a:ext cx="6296904" cy="39820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7058022" cy="417550"/>
          </a:xfrm>
        </p:spPr>
        <p:txBody>
          <a:bodyPr/>
          <a:lstStyle/>
          <a:p>
            <a:pPr algn="l"/>
            <a:r>
              <a:rPr lang="en-US" dirty="0" smtClean="0"/>
              <a:t>Project Objective: </a:t>
            </a:r>
            <a:r>
              <a:rPr lang="en-US" dirty="0" err="1" smtClean="0"/>
              <a:t>PuTTY</a:t>
            </a: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8" y="1444347"/>
            <a:ext cx="6296904" cy="39820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7058022" cy="417550"/>
          </a:xfrm>
        </p:spPr>
        <p:txBody>
          <a:bodyPr/>
          <a:lstStyle/>
          <a:p>
            <a:pPr algn="l"/>
            <a:r>
              <a:rPr lang="en-US" dirty="0" smtClean="0"/>
              <a:t>Project Objective: </a:t>
            </a:r>
            <a:r>
              <a:rPr lang="en-US" dirty="0" err="1" smtClean="0"/>
              <a:t>PuTTY</a:t>
            </a: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8" y="1444347"/>
            <a:ext cx="6296904" cy="39820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7058022" cy="417550"/>
          </a:xfrm>
        </p:spPr>
        <p:txBody>
          <a:bodyPr/>
          <a:lstStyle/>
          <a:p>
            <a:pPr algn="l"/>
            <a:r>
              <a:rPr lang="en-US" dirty="0" smtClean="0"/>
              <a:t>Project Objective: </a:t>
            </a:r>
            <a:r>
              <a:rPr lang="en-US" dirty="0" err="1" smtClean="0"/>
              <a:t>PuTTY</a:t>
            </a: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8" y="1444347"/>
            <a:ext cx="6296904" cy="39820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7058022" cy="417550"/>
          </a:xfrm>
        </p:spPr>
        <p:txBody>
          <a:bodyPr/>
          <a:lstStyle/>
          <a:p>
            <a:pPr algn="l"/>
            <a:r>
              <a:rPr lang="en-US" dirty="0" smtClean="0"/>
              <a:t>Project Objective: </a:t>
            </a:r>
            <a:r>
              <a:rPr lang="en-US" dirty="0" err="1" smtClean="0"/>
              <a:t>PuTTY</a:t>
            </a:r>
            <a:r>
              <a:rPr lang="en-US" dirty="0" smtClean="0"/>
              <a:t>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6692538" cy="365228"/>
          </a:xfrm>
        </p:spPr>
        <p:txBody>
          <a:bodyPr/>
          <a:lstStyle/>
          <a:p>
            <a:pPr algn="l"/>
            <a:r>
              <a:rPr lang="en-US" sz="2400" dirty="0" smtClean="0"/>
              <a:t>Project Objective: </a:t>
            </a:r>
            <a:r>
              <a:rPr lang="en-US" sz="2400" dirty="0" smtClean="0"/>
              <a:t>CCS Cloud Demonstration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/>
          <a:stretch/>
        </p:blipFill>
        <p:spPr>
          <a:xfrm>
            <a:off x="920750" y="749085"/>
            <a:ext cx="7484108" cy="56201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920748" y="5340350"/>
            <a:ext cx="3276602" cy="381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9597-01EB-426F-A08A-26D88E9683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350" y="403225"/>
            <a:ext cx="6692538" cy="365228"/>
          </a:xfrm>
        </p:spPr>
        <p:txBody>
          <a:bodyPr/>
          <a:lstStyle/>
          <a:p>
            <a:pPr algn="l"/>
            <a:r>
              <a:rPr lang="en-US" sz="2400" dirty="0" smtClean="0"/>
              <a:t>Project Objective: </a:t>
            </a:r>
            <a:r>
              <a:rPr lang="en-US" sz="2400" dirty="0" smtClean="0"/>
              <a:t>CCS Cloud Demonstration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/>
          <a:stretch/>
        </p:blipFill>
        <p:spPr>
          <a:xfrm>
            <a:off x="920750" y="768350"/>
            <a:ext cx="7467600" cy="56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1180"/>
      </p:ext>
    </p:extLst>
  </p:cSld>
  <p:clrMapOvr>
    <a:masterClrMapping/>
  </p:clrMapOvr>
</p:sld>
</file>

<file path=ppt/theme/theme1.xml><?xml version="1.0" encoding="utf-8"?>
<a:theme xmlns:a="http://schemas.openxmlformats.org/drawingml/2006/main" name="depart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partm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partmen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partmen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partmen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61555763</TotalTime>
  <Pages>17</Pages>
  <Words>439</Words>
  <Application>Microsoft Office PowerPoint</Application>
  <PresentationFormat>Custom</PresentationFormat>
  <Paragraphs>111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department</vt:lpstr>
      <vt:lpstr>ECE 3430 Introduction to Embedded Computer Systems</vt:lpstr>
      <vt:lpstr>Project Requirements</vt:lpstr>
      <vt:lpstr>Project Objective: PuTTY Demonstration</vt:lpstr>
      <vt:lpstr>Project Objective: PuTTY Demonstration</vt:lpstr>
      <vt:lpstr>Project Objective: PuTTY Demonstration</vt:lpstr>
      <vt:lpstr>Project Objective: PuTTY Demonstration</vt:lpstr>
      <vt:lpstr>Project Objective: PuTTY Demonstration</vt:lpstr>
      <vt:lpstr>Project Objective: CCS Cloud Demonstration</vt:lpstr>
      <vt:lpstr>Project Objective: CCS Cloud Demonstration</vt:lpstr>
      <vt:lpstr>Project Objective: CCS Cloud Demonstration</vt:lpstr>
      <vt:lpstr>Why Debug in UART?</vt:lpstr>
      <vt:lpstr>Serial Communication</vt:lpstr>
      <vt:lpstr>UART via the USCI module</vt:lpstr>
      <vt:lpstr>Schematic</vt:lpstr>
      <vt:lpstr>Sending Characters Serially</vt:lpstr>
      <vt:lpstr>Baud Rate</vt:lpstr>
      <vt:lpstr>COM Ports</vt:lpstr>
      <vt:lpstr>Opening a Serial Terminal: CCS</vt:lpstr>
      <vt:lpstr>Opening a Serial Terminal: CCS Cloud</vt:lpstr>
      <vt:lpstr>Opening a Serial Terminal: PuTTY</vt:lpstr>
      <vt:lpstr>Opening a Serial Terminal: RealTerm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visit</dc:title>
  <dc:creator>Wulf</dc:creator>
  <cp:lastModifiedBy>Microsoft account</cp:lastModifiedBy>
  <cp:revision>533</cp:revision>
  <cp:lastPrinted>2016-08-29T17:57:45Z</cp:lastPrinted>
  <dcterms:created xsi:type="dcterms:W3CDTF">1996-03-11T17:26:56Z</dcterms:created>
  <dcterms:modified xsi:type="dcterms:W3CDTF">2017-06-23T15:20:39Z</dcterms:modified>
</cp:coreProperties>
</file>