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56700" cy="68707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A2E78F-5F55-49FB-BB4D-C3BE1D577B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2840"/>
          </a:xfrm>
          <a:prstGeom prst="rect">
            <a:avLst/>
          </a:prstGeom>
        </p:spPr>
        <p:txBody>
          <a:bodyPr tIns="91440" bIns="9144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Slide converted to image because of equations in textbox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7152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072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4396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3036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3036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4396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3440"/>
            <a:ext cx="8241840" cy="453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4184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167360" y="403200"/>
            <a:ext cx="858600" cy="192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3440"/>
            <a:ext cx="8241840" cy="453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072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7152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97152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072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4396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30360" y="160344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3036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4396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3971520"/>
            <a:ext cx="265356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4184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167360" y="403200"/>
            <a:ext cx="858600" cy="192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453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720" y="397152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720" y="1603440"/>
            <a:ext cx="402192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71520"/>
            <a:ext cx="8241840" cy="216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8760" y="387360"/>
            <a:ext cx="15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8760" y="6559560"/>
            <a:ext cx="87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286000" y="6572160"/>
            <a:ext cx="45781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Shape 13" descr=""/>
          <p:cNvPicPr/>
          <p:nvPr/>
        </p:nvPicPr>
        <p:blipFill>
          <a:blip r:embed="rId2"/>
          <a:stretch/>
        </p:blipFill>
        <p:spPr>
          <a:xfrm>
            <a:off x="6480" y="6480"/>
            <a:ext cx="2123640" cy="78696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911240" y="387360"/>
            <a:ext cx="700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7240" y="2133720"/>
            <a:ext cx="7781400" cy="147276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40400" cy="398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58760" y="387360"/>
            <a:ext cx="15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58760" y="6559560"/>
            <a:ext cx="876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2286000" y="6572160"/>
            <a:ext cx="45781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Shape 13" descr=""/>
          <p:cNvPicPr/>
          <p:nvPr/>
        </p:nvPicPr>
        <p:blipFill>
          <a:blip r:embed="rId2"/>
          <a:stretch/>
        </p:blipFill>
        <p:spPr>
          <a:xfrm>
            <a:off x="6480" y="6480"/>
            <a:ext cx="2123640" cy="78696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911240" y="387360"/>
            <a:ext cx="700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167360" y="403200"/>
            <a:ext cx="858600" cy="4140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3440"/>
            <a:ext cx="8241840" cy="45334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692280" y="6254640"/>
            <a:ext cx="1904760" cy="45684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3130560" y="6254640"/>
            <a:ext cx="2895120" cy="45684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6400800" y="6413400"/>
            <a:ext cx="1904760" cy="456840"/>
          </a:xfrm>
          <a:prstGeom prst="rect">
            <a:avLst/>
          </a:prstGeom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4182D8BF-F1E7-40F3-A534-D62A2CA606D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usna.edu/EE/ee301/supplements/Rotating%20DC%20Motors%20Supplement%20II.pdf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circuitspecialists.com/blog/unipolar-stepper-motor-vs-bipolar-stepper-motors/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90040" y="2133720"/>
            <a:ext cx="7976160" cy="88812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 algn="ctr">
              <a:lnSpc>
                <a:spcPct val="85000"/>
              </a:lnSpc>
            </a:pPr>
            <a:r>
              <a:rPr b="1" lang="en-US" sz="3600" spc="-1" strike="noStrike">
                <a:solidFill>
                  <a:srgbClr val="063de8"/>
                </a:solidFill>
                <a:latin typeface="Arial"/>
                <a:ea typeface="Arial"/>
              </a:rPr>
              <a:t>ECE 3430</a:t>
            </a:r>
            <a:br/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Introduction to Embedded Computer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49480" y="4273560"/>
            <a:ext cx="685728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/>
          <a:p>
            <a:pPr algn="ctr"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Brushed DC and Stepper Motor Control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78" descr=""/>
          <p:cNvPicPr/>
          <p:nvPr/>
        </p:nvPicPr>
        <p:blipFill>
          <a:blip r:embed="rId1"/>
          <a:stretch/>
        </p:blipFill>
        <p:spPr>
          <a:xfrm>
            <a:off x="520560" y="1366200"/>
            <a:ext cx="8096040" cy="6188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1911240" y="403200"/>
            <a:ext cx="573696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Hardware PWM – Assigning Pins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040" y="6137280"/>
            <a:ext cx="2710440" cy="30456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Source: Page 43 in Datasheet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4AA8DAF3-EB61-4020-8644-B77782A1D59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35" name="Shape 182" descr=""/>
          <p:cNvPicPr/>
          <p:nvPr/>
        </p:nvPicPr>
        <p:blipFill>
          <a:blip r:embed="rId2"/>
          <a:stretch/>
        </p:blipFill>
        <p:spPr>
          <a:xfrm>
            <a:off x="430200" y="2168640"/>
            <a:ext cx="8295840" cy="385740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454680" y="4023360"/>
            <a:ext cx="642600" cy="30456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91600" y="874800"/>
            <a:ext cx="35978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This means TimerA0,Output1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 flipH="1" rot="10800000">
            <a:off x="2090160" y="4023360"/>
            <a:ext cx="1084680" cy="274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11240" y="403200"/>
            <a:ext cx="484056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Intro to Brushed DC Motors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040" y="6042240"/>
            <a:ext cx="7314840" cy="37116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Image Source: </a:t>
            </a:r>
            <a:r>
              <a:rPr b="0" lang="en-US" sz="2000" spc="-1" strike="noStrike" u="sng">
                <a:solidFill>
                  <a:srgbClr val="00dfca"/>
                </a:solidFill>
                <a:uFillTx/>
                <a:latin typeface="Arial"/>
                <a:ea typeface="Arial"/>
                <a:hlinkClick r:id="rId1"/>
              </a:rPr>
              <a:t>US Naval Academy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804ED283-8FCB-46A9-A9EC-2DB668A2D3F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42" name="Shape 194" descr=""/>
          <p:cNvPicPr/>
          <p:nvPr/>
        </p:nvPicPr>
        <p:blipFill>
          <a:blip r:embed="rId2"/>
          <a:stretch/>
        </p:blipFill>
        <p:spPr>
          <a:xfrm>
            <a:off x="339120" y="2212920"/>
            <a:ext cx="6505920" cy="2952360"/>
          </a:xfrm>
          <a:prstGeom prst="rect">
            <a:avLst/>
          </a:prstGeom>
          <a:ln>
            <a:noFill/>
          </a:ln>
        </p:spPr>
      </p:pic>
      <p:pic>
        <p:nvPicPr>
          <p:cNvPr id="143" name="Shape 195" descr=""/>
          <p:cNvPicPr/>
          <p:nvPr/>
        </p:nvPicPr>
        <p:blipFill>
          <a:blip r:embed="rId3"/>
          <a:stretch/>
        </p:blipFill>
        <p:spPr>
          <a:xfrm>
            <a:off x="3691800" y="2746440"/>
            <a:ext cx="1294920" cy="2696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4149000" y="2275200"/>
            <a:ext cx="6091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7093080" y="2008800"/>
            <a:ext cx="15235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Back-EMF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6559560" y="4440600"/>
            <a:ext cx="205704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Motor Constant (geometry-dependent)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6760080" y="3949920"/>
            <a:ext cx="18565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Motor Speed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 flipH="1">
            <a:off x="5644440" y="2208600"/>
            <a:ext cx="144756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 rot="10800000">
            <a:off x="6760080" y="4150080"/>
            <a:ext cx="20052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 rot="10800000">
            <a:off x="6559560" y="4948560"/>
            <a:ext cx="456840" cy="119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5214600" y="1067400"/>
            <a:ext cx="152352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Winding Inductance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 flipH="1">
            <a:off x="4758840" y="1775520"/>
            <a:ext cx="1217520" cy="9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3049200" y="1067400"/>
            <a:ext cx="152352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Winding Resistance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 flipH="1">
            <a:off x="3439080" y="1775520"/>
            <a:ext cx="371160" cy="9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835280" y="403200"/>
            <a:ext cx="735732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Motor Driver Block Diagram – Brushed DC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6DE2BF63-C645-42B6-87B1-9FC70C5CBB5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57" name="Shape 213" descr=""/>
          <p:cNvPicPr/>
          <p:nvPr/>
        </p:nvPicPr>
        <p:blipFill>
          <a:blip r:embed="rId1"/>
          <a:stretch/>
        </p:blipFill>
        <p:spPr>
          <a:xfrm>
            <a:off x="383040" y="1454040"/>
            <a:ext cx="7924320" cy="444420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4654440" y="3841200"/>
            <a:ext cx="2057040" cy="205704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60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7093080" y="4578480"/>
            <a:ext cx="121248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Output B not used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2059560" y="3426840"/>
            <a:ext cx="3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736560" y="3157200"/>
            <a:ext cx="132264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PWM controls output voltage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1055160" y="2450520"/>
            <a:ext cx="139068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AIN bits control direction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909440" y="403200"/>
            <a:ext cx="5141520" cy="41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Motor Driver Modes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fld id="{A9850DD5-C9E1-427D-AE5F-4B2B9749AB3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65" name="Shape 225" descr=""/>
          <p:cNvPicPr/>
          <p:nvPr/>
        </p:nvPicPr>
        <p:blipFill>
          <a:blip r:embed="rId1"/>
          <a:stretch/>
        </p:blipFill>
        <p:spPr>
          <a:xfrm>
            <a:off x="152280" y="1427040"/>
            <a:ext cx="8505000" cy="42919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45960" y="5758200"/>
            <a:ext cx="7020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Source: TB66 Datasheet page 4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835280" y="403200"/>
            <a:ext cx="662004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Motor Driver Header Board Schematic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CF474155-99C8-44B1-A6BB-8BA4F2991CD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69" name="Shape 233" descr=""/>
          <p:cNvPicPr/>
          <p:nvPr/>
        </p:nvPicPr>
        <p:blipFill>
          <a:blip r:embed="rId1"/>
          <a:srcRect l="0" t="24904" r="11262" b="0"/>
          <a:stretch/>
        </p:blipFill>
        <p:spPr>
          <a:xfrm>
            <a:off x="99720" y="1557360"/>
            <a:ext cx="8748720" cy="411912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4985280" y="3576960"/>
            <a:ext cx="27428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Encoder uses same ports as other headerboard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400800" y="1474200"/>
            <a:ext cx="12024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MSP430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2988000" y="5676840"/>
            <a:ext cx="120240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TB66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835280" y="403200"/>
            <a:ext cx="699984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Motor Driver Header Board Connections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BF4CF4FA-92D7-4857-999B-FF527EE15A6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75" name="Shape 243" descr=""/>
          <p:cNvPicPr/>
          <p:nvPr/>
        </p:nvPicPr>
        <p:blipFill>
          <a:blip r:embed="rId1"/>
          <a:stretch/>
        </p:blipFill>
        <p:spPr>
          <a:xfrm>
            <a:off x="996120" y="1251000"/>
            <a:ext cx="7164000" cy="48643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911240" y="403200"/>
            <a:ext cx="410184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Intro to Stepper Motors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037160"/>
            <a:ext cx="8241840" cy="510012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Extra Info </a:t>
            </a:r>
            <a:r>
              <a:rPr b="1" lang="en-US" sz="2400" spc="-1" strike="noStrike" u="sng">
                <a:solidFill>
                  <a:srgbClr val="00dfca"/>
                </a:solidFill>
                <a:uFillTx/>
                <a:latin typeface="Arial"/>
                <a:ea typeface="Arial"/>
                <a:hlinkClick r:id="rId1"/>
              </a:rPr>
              <a:t>Here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Wiring diagram of the SY28STH32-0674A hybrid bipolar stepper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AB27493A-D575-4396-95C3-1DA8A61AEF1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79" name="Shape 251" descr=""/>
          <p:cNvPicPr/>
          <p:nvPr/>
        </p:nvPicPr>
        <p:blipFill>
          <a:blip r:embed="rId2"/>
          <a:stretch/>
        </p:blipFill>
        <p:spPr>
          <a:xfrm>
            <a:off x="4207680" y="2066400"/>
            <a:ext cx="4209840" cy="352404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 flipH="1" rot="10800000">
            <a:off x="4249800" y="3647520"/>
            <a:ext cx="668520" cy="71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 flipH="1" rot="10800000">
            <a:off x="6315480" y="4976280"/>
            <a:ext cx="6418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2302200" y="3484080"/>
            <a:ext cx="16297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Motor coil, to connect to driver pins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4575240" y="4976280"/>
            <a:ext cx="16297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Motor coil, to connect to driver pins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911240" y="403200"/>
            <a:ext cx="410184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Intro to Stepper Motors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7FEFA60D-235B-4717-8CAB-7F2235CF60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86" name="Shape 262" descr=""/>
          <p:cNvPicPr/>
          <p:nvPr/>
        </p:nvPicPr>
        <p:blipFill>
          <a:blip r:embed="rId1"/>
          <a:stretch/>
        </p:blipFill>
        <p:spPr>
          <a:xfrm>
            <a:off x="182880" y="1244160"/>
            <a:ext cx="8730000" cy="246888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 rot="10800000">
            <a:off x="4387320" y="4085280"/>
            <a:ext cx="1440360" cy="20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1693440" y="4085280"/>
            <a:ext cx="5387400" cy="19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Step angle resolution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(SY28STH32 datasheet)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835280" y="403200"/>
            <a:ext cx="661860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Motor Driver Block Diagram – Stepper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F1BB3814-69B1-4EB7-95D3-AC3A4B0820A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91" name="Shape 271" descr=""/>
          <p:cNvPicPr/>
          <p:nvPr/>
        </p:nvPicPr>
        <p:blipFill>
          <a:blip r:embed="rId1"/>
          <a:stretch/>
        </p:blipFill>
        <p:spPr>
          <a:xfrm>
            <a:off x="518400" y="1292760"/>
            <a:ext cx="7049520" cy="47764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 rot="10800000">
            <a:off x="7379640" y="3798000"/>
            <a:ext cx="423720" cy="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7379640" y="3683160"/>
            <a:ext cx="16297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Stepper Motor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 flipH="1">
            <a:off x="6616080" y="2949840"/>
            <a:ext cx="650160" cy="4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 rot="10800000">
            <a:off x="7218000" y="4655880"/>
            <a:ext cx="667440" cy="64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7212600" y="2737080"/>
            <a:ext cx="16297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H bridge outputs to connect to coil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7212600" y="4496760"/>
            <a:ext cx="162972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H bridge outputs to connect to coil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6221880" y="5739120"/>
            <a:ext cx="275544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* Look at the headerboard PCB layout for the connector pinout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835280" y="403200"/>
            <a:ext cx="661860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Controlling the Motor Driver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E72580CB-EB63-4B0C-9A46-5B05A8BC04E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01" name="Shape 285" descr=""/>
          <p:cNvPicPr/>
          <p:nvPr/>
        </p:nvPicPr>
        <p:blipFill>
          <a:blip r:embed="rId1"/>
          <a:stretch/>
        </p:blipFill>
        <p:spPr>
          <a:xfrm>
            <a:off x="567000" y="1188720"/>
            <a:ext cx="3265560" cy="387072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 rot="10800000">
            <a:off x="3864240" y="4966920"/>
            <a:ext cx="1564560" cy="34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3822120" y="4820760"/>
            <a:ext cx="4483440" cy="24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Current at outputs is controlled by the translator. The translator is controlled by the microcontroller via STEP, DIR, MS1, MS2, and ENABLE pins.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3689280" y="1200600"/>
            <a:ext cx="5045400" cy="21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motor can be driven in full, half, quarter, and eighth steps depending on the configuration of the translator.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877400" y="403200"/>
            <a:ext cx="384372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Project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149480"/>
            <a:ext cx="8241840" cy="498744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hardware-based PWM to run a Brushed DC motor at 60 RPM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motor driver to drive stepper motor at 60 RPM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935360" y="403200"/>
            <a:ext cx="697896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Results – 60 RPM, Brushed DC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72EEBC0D-1E1E-4873-9685-B425D66BEAA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00" name="Shape 120" descr=""/>
          <p:cNvPicPr/>
          <p:nvPr/>
        </p:nvPicPr>
        <p:blipFill>
          <a:blip r:embed="rId1"/>
          <a:srcRect l="0" t="3721" r="22234" b="20799"/>
          <a:stretch/>
        </p:blipFill>
        <p:spPr>
          <a:xfrm>
            <a:off x="260280" y="1247760"/>
            <a:ext cx="8654400" cy="49885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073160" y="4197240"/>
            <a:ext cx="37335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The LED was toggled each rotation, so half a period marks a full rev.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397840" y="5818320"/>
            <a:ext cx="1218960" cy="30456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5243760" y="5418000"/>
            <a:ext cx="23619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Slightly over 1s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28" descr=""/>
          <p:cNvPicPr/>
          <p:nvPr/>
        </p:nvPicPr>
        <p:blipFill>
          <a:blip r:embed="rId1"/>
          <a:srcRect l="109" t="3991" r="22294" b="20380"/>
          <a:stretch/>
        </p:blipFill>
        <p:spPr>
          <a:xfrm>
            <a:off x="304920" y="1278000"/>
            <a:ext cx="8623080" cy="499104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1935360" y="403200"/>
            <a:ext cx="717948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Results – 120 RPM, Brushed DC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369572C7-B7A9-4B7D-82A9-6E271735387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499000" y="5796360"/>
            <a:ext cx="1218960" cy="22824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924560" y="403200"/>
            <a:ext cx="6298920" cy="41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Results - 60RPM, Stepper Motor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fld id="{32755AEF-27D0-496D-BD50-2C4E3CA2468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10" name="Shape 138" descr=""/>
          <p:cNvPicPr/>
          <p:nvPr/>
        </p:nvPicPr>
        <p:blipFill>
          <a:blip r:embed="rId1"/>
          <a:srcRect l="0" t="3798" r="21893" b="20365"/>
          <a:stretch/>
        </p:blipFill>
        <p:spPr>
          <a:xfrm>
            <a:off x="243720" y="1347120"/>
            <a:ext cx="8634600" cy="501048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4995360" y="5857920"/>
            <a:ext cx="1218960" cy="30456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4702680" y="5392800"/>
            <a:ext cx="236196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Almost exactly 1s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11240" y="403200"/>
            <a:ext cx="296352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Calculating RPM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225440"/>
            <a:ext cx="8241840" cy="4911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47520">
            <a:noFill/>
          </a:ln>
        </p:spPr>
        <p:txBody>
          <a:bodyPr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963CB498-1A8C-4542-A684-D735C112A42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911240" y="403200"/>
            <a:ext cx="282420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Measuring RPM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15440" y="983880"/>
            <a:ext cx="8224560" cy="115560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Output from Channel A (yellow) and B (white/blue). Encoder is designed such that 48 state changes (both channels, rising and falling edges) represents ONE revolution of the rotor. Gearbox is 9.68:1, so wheel rotates ~1/10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the rotor speed.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0EA02DAD-260E-426B-BCAC-220FC7DFC77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19" name="Shape 155" descr=""/>
          <p:cNvPicPr/>
          <p:nvPr/>
        </p:nvPicPr>
        <p:blipFill>
          <a:blip r:embed="rId1"/>
          <a:srcRect l="0" t="0" r="0" b="16516"/>
          <a:stretch/>
        </p:blipFill>
        <p:spPr>
          <a:xfrm>
            <a:off x="1705320" y="2184480"/>
            <a:ext cx="5644440" cy="353016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319320" y="6105600"/>
            <a:ext cx="411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Source: Pololu 9.7:1 Metal Gearmotor datasheet.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60" descr=""/>
          <p:cNvPicPr/>
          <p:nvPr/>
        </p:nvPicPr>
        <p:blipFill>
          <a:blip r:embed="rId1"/>
          <a:stretch/>
        </p:blipFill>
        <p:spPr>
          <a:xfrm>
            <a:off x="235080" y="863640"/>
            <a:ext cx="5137560" cy="527328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1911240" y="403200"/>
            <a:ext cx="274248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Hardware PWM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040" y="6137280"/>
            <a:ext cx="2710440" cy="30456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Source: Page 357 in User Guide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2251D405-F696-4627-99AD-749553C838E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121280" y="4807080"/>
            <a:ext cx="914040" cy="45684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5492880" y="863640"/>
            <a:ext cx="3200040" cy="16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CCRx module has an OUTx signal, set and reset by comparators in hardware. One just needs to set the OUTMODE bits.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70" descr=""/>
          <p:cNvPicPr/>
          <p:nvPr/>
        </p:nvPicPr>
        <p:blipFill>
          <a:blip r:embed="rId1"/>
          <a:stretch/>
        </p:blipFill>
        <p:spPr>
          <a:xfrm>
            <a:off x="1149480" y="973080"/>
            <a:ext cx="6694920" cy="51638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1911240" y="403200"/>
            <a:ext cx="2742480" cy="4172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063de8"/>
                </a:solidFill>
                <a:latin typeface="Arial"/>
                <a:ea typeface="Arial"/>
              </a:rPr>
              <a:t>Hardware PWM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040" y="6137280"/>
            <a:ext cx="2710440" cy="304560"/>
          </a:xfrm>
          <a:prstGeom prst="rect">
            <a:avLst/>
          </a:prstGeom>
          <a:noFill/>
          <a:ln w="4752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Source: Page 364 in User Guide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400800" y="641340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FF69D1A0-E7AA-4E12-A2F1-2BB009C6F2C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LibreOffice/5.4.0.3$Windows_x86 LibreOffice_project/7556cbc6811c9d992f4064ab9287069087d7f62c</Application>
  <Words>424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2018-01-09T15:21:22Z</dcterms:modified>
  <cp:revision>5</cp:revision>
  <dc:subject/>
  <dc:title>ECE 3430 Introduction to Embedded Computer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