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56700" cy="68707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6591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95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858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817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3877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92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882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036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272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280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03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55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85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56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96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29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Slide converted to image because of equations in textbox</a:t>
            </a:r>
            <a:endParaRPr dirty="0"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316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52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01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70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7387" y="2133600"/>
            <a:ext cx="7781925" cy="14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3187" y="3894137"/>
            <a:ext cx="6410325" cy="1755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167187" y="403225"/>
            <a:ext cx="858836" cy="414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311399" y="-250825"/>
            <a:ext cx="4533899" cy="82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3050" marR="0" lvl="3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0250" marR="0" lvl="4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57450" marR="0" lvl="5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14650" marR="0" lvl="6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1850" marR="0" lvl="7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9050" marR="0" lvl="8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4802187" y="2239962"/>
            <a:ext cx="5734050" cy="2060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604837" y="255587"/>
            <a:ext cx="5734050" cy="6029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3050" marR="0" lvl="3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0250" marR="0" lvl="4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57450" marR="0" lvl="5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14650" marR="0" lvl="6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1850" marR="0" lvl="7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9050" marR="0" lvl="8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167187" y="403225"/>
            <a:ext cx="858836" cy="414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tbl" idx="2"/>
          </p:nvPr>
        </p:nvSpPr>
        <p:spPr>
          <a:xfrm>
            <a:off x="457200" y="1603375"/>
            <a:ext cx="8242300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167187" y="403225"/>
            <a:ext cx="858836" cy="414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3375"/>
            <a:ext cx="4044950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3050" marR="0" lvl="3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0250" marR="0" lvl="4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57450" marR="0" lvl="5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14650" marR="0" lvl="6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1850" marR="0" lvl="7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9050" marR="0" lvl="8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54550" y="1603375"/>
            <a:ext cx="4044950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3050" marR="0" lvl="3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0250" marR="0" lvl="4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57450" marR="0" lvl="5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14650" marR="0" lvl="6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1850" marR="0" lvl="7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9050" marR="0" lvl="8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167187" y="403225"/>
            <a:ext cx="858836" cy="414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3375"/>
            <a:ext cx="4044950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3050" marR="0" lvl="3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0250" marR="0" lvl="4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57450" marR="0" lvl="5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14650" marR="0" lvl="6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1850" marR="0" lvl="7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9050" marR="0" lvl="8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54550" y="1603375"/>
            <a:ext cx="404495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3050" marR="0" lvl="3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0250" marR="0" lvl="4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57450" marR="0" lvl="5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14650" marR="0" lvl="6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1850" marR="0" lvl="7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9050" marR="0" lvl="8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4654550" y="3946525"/>
            <a:ext cx="4044950" cy="21907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3050" marR="0" lvl="3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0250" marR="0" lvl="4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57450" marR="0" lvl="5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14650" marR="0" lvl="6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1850" marR="0" lvl="7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9050" marR="0" lvl="8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67187" y="403225"/>
            <a:ext cx="858836" cy="414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3375"/>
            <a:ext cx="8242300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3050" marR="0" lvl="3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0250" marR="0" lvl="4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57450" marR="0" lvl="5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14650" marR="0" lvl="6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1850" marR="0" lvl="7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9050" marR="0" lvl="8" indent="-8255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3900" y="4414837"/>
            <a:ext cx="7781925" cy="1365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3900" y="2911475"/>
            <a:ext cx="7781925" cy="1503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167187" y="403225"/>
            <a:ext cx="858836" cy="414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3375"/>
            <a:ext cx="4044950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3050" marR="0" lvl="3" indent="-571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0250" marR="0" lvl="4" indent="-571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57450" marR="0" lvl="5" indent="-571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14650" marR="0" lvl="6" indent="-571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1850" marR="0" lvl="7" indent="-571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9050" marR="0" lvl="8" indent="-571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54550" y="1603375"/>
            <a:ext cx="4044950" cy="453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079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3050" marR="0" lvl="3" indent="-571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0250" marR="0" lvl="4" indent="-571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57450" marR="0" lvl="5" indent="-571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14650" marR="0" lvl="6" indent="-571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1850" marR="0" lvl="7" indent="-571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9050" marR="0" lvl="8" indent="-571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42300" cy="1146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538287"/>
            <a:ext cx="4046537" cy="641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2179638"/>
            <a:ext cx="4046537" cy="395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3050" marR="0" lvl="3" indent="-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0250" marR="0" lvl="4" indent="-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57450" marR="0" lvl="5" indent="-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14650" marR="0" lvl="6" indent="-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1850" marR="0" lvl="7" indent="-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9050" marR="0" lvl="8" indent="-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651375" y="1538287"/>
            <a:ext cx="4048125" cy="641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4651375" y="2179638"/>
            <a:ext cx="4048125" cy="3957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33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3050" marR="0" lvl="3" indent="-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0250" marR="0" lvl="4" indent="-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57450" marR="0" lvl="5" indent="-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14650" marR="0" lvl="6" indent="-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1850" marR="0" lvl="7" indent="-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9050" marR="0" lvl="8" indent="-698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167187" y="403225"/>
            <a:ext cx="858836" cy="414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13074" cy="1165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9812" y="273050"/>
            <a:ext cx="5119686" cy="5864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8255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43050" marR="0" lvl="3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00250" marR="0" lvl="4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57450" marR="0" lvl="5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14650" marR="0" lvl="6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71850" marR="0" lvl="7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9050" marR="0" lvl="8" indent="-44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1438275"/>
            <a:ext cx="3013074" cy="469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5463" y="4810125"/>
            <a:ext cx="549274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795463" y="614362"/>
            <a:ext cx="5492749" cy="4122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5463" y="5376862"/>
            <a:ext cx="5492749" cy="806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○"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■"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dt" idx="10"/>
          </p:nvPr>
        </p:nvSpPr>
        <p:spPr>
          <a:xfrm>
            <a:off x="692150" y="625475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3130550" y="62547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167187" y="403225"/>
            <a:ext cx="858836" cy="414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158750" y="387350"/>
            <a:ext cx="152399" cy="0"/>
          </a:xfrm>
          <a:prstGeom prst="straightConnector1">
            <a:avLst/>
          </a:prstGeom>
          <a:noFill/>
          <a:ln w="47625" cap="flat" cmpd="thickThin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8750" y="6559550"/>
            <a:ext cx="8763000" cy="0"/>
          </a:xfrm>
          <a:prstGeom prst="straightConnector1">
            <a:avLst/>
          </a:prstGeom>
          <a:noFill/>
          <a:ln w="47625" cap="flat" cmpd="thinThick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/>
          <p:nvPr/>
        </p:nvSpPr>
        <p:spPr>
          <a:xfrm>
            <a:off x="2286000" y="6572250"/>
            <a:ext cx="4578349" cy="24129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342900" marR="0" lvl="0" indent="-3429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 descr="SEAS Logo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350" y="6350"/>
            <a:ext cx="2124074" cy="78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"/>
          <p:cNvCxnSpPr/>
          <p:nvPr/>
        </p:nvCxnSpPr>
        <p:spPr>
          <a:xfrm>
            <a:off x="1911350" y="387350"/>
            <a:ext cx="7010400" cy="0"/>
          </a:xfrm>
          <a:prstGeom prst="straightConnector1">
            <a:avLst/>
          </a:prstGeom>
          <a:noFill/>
          <a:ln w="47625" cap="flat" cmpd="thickThin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na.edu/EE/ee301/supplements/Rotating%20DC%20Motors%20Supplement%20II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cuitspecialists.com/blog/unipolar-stepper-motor-vs-bipolar-stepper-motor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590091" y="2133600"/>
            <a:ext cx="7976544" cy="888448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ECE 3430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Introduction to Embedded Computer Systems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149537" y="4273550"/>
            <a:ext cx="6857646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Brushed DC and Stepper Motor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700" y="1366044"/>
            <a:ext cx="809625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911350" y="403225"/>
            <a:ext cx="5737148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Hardware PWM – Assigning Pins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150" y="6137275"/>
            <a:ext cx="2710731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Page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 in Datasheet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212" y="2168525"/>
            <a:ext cx="8296274" cy="3857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430212" y="2420938"/>
            <a:ext cx="642938" cy="304799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91620" y="874641"/>
            <a:ext cx="3598068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means TimerA0,Output0</a:t>
            </a:r>
          </a:p>
        </p:txBody>
      </p:sp>
      <p:cxnSp>
        <p:nvCxnSpPr>
          <p:cNvPr id="185" name="Shape 185"/>
          <p:cNvCxnSpPr>
            <a:stCxn id="183" idx="0"/>
            <a:endCxn id="184" idx="2"/>
          </p:cNvCxnSpPr>
          <p:nvPr/>
        </p:nvCxnSpPr>
        <p:spPr>
          <a:xfrm rot="10800000" flipH="1">
            <a:off x="751681" y="1274638"/>
            <a:ext cx="1338900" cy="1146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1911350" y="403225"/>
            <a:ext cx="4841068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 to Brushed DC Motors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150" y="6042064"/>
            <a:ext cx="7315200" cy="3714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US Naval Academy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3" name="Shape 193"/>
          <p:cNvGrpSpPr/>
          <p:nvPr/>
        </p:nvGrpSpPr>
        <p:grpSpPr>
          <a:xfrm>
            <a:off x="339066" y="2212975"/>
            <a:ext cx="6506350" cy="2952750"/>
            <a:chOff x="1149350" y="2368550"/>
            <a:chExt cx="6506350" cy="2952750"/>
          </a:xfrm>
        </p:grpSpPr>
        <p:pic>
          <p:nvPicPr>
            <p:cNvPr id="194" name="Shape 19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49350" y="2368550"/>
              <a:ext cx="6506350" cy="2952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Shape 195" descr="Image result for inductor circuit symbo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502150" y="2901950"/>
              <a:ext cx="1295400" cy="269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Shape 196"/>
            <p:cNvSpPr txBox="1"/>
            <p:nvPr/>
          </p:nvSpPr>
          <p:spPr>
            <a:xfrm>
              <a:off x="4959350" y="2430825"/>
              <a:ext cx="609599" cy="400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lang="en-US" sz="2000" b="0" i="1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</p:grpSp>
      <p:sp>
        <p:nvSpPr>
          <p:cNvPr id="197" name="Shape 197"/>
          <p:cNvSpPr txBox="1"/>
          <p:nvPr/>
        </p:nvSpPr>
        <p:spPr>
          <a:xfrm>
            <a:off x="7092950" y="2008708"/>
            <a:ext cx="1524000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Back-EMF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559550" y="4440707"/>
            <a:ext cx="2057400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 Constant (geometry-dependent)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760234" y="3950007"/>
            <a:ext cx="1856715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 Speed</a:t>
            </a:r>
          </a:p>
        </p:txBody>
      </p:sp>
      <p:cxnSp>
        <p:nvCxnSpPr>
          <p:cNvPr id="200" name="Shape 200"/>
          <p:cNvCxnSpPr>
            <a:stCxn id="197" idx="1"/>
          </p:cNvCxnSpPr>
          <p:nvPr/>
        </p:nvCxnSpPr>
        <p:spPr>
          <a:xfrm flipH="1">
            <a:off x="5645150" y="2208763"/>
            <a:ext cx="1447800" cy="1222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1" name="Shape 201"/>
          <p:cNvCxnSpPr>
            <a:stCxn id="199" idx="1"/>
          </p:cNvCxnSpPr>
          <p:nvPr/>
        </p:nvCxnSpPr>
        <p:spPr>
          <a:xfrm rot="10800000">
            <a:off x="6559534" y="3753762"/>
            <a:ext cx="200700" cy="396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2" name="Shape 202"/>
          <p:cNvCxnSpPr>
            <a:stCxn id="198" idx="1"/>
          </p:cNvCxnSpPr>
          <p:nvPr/>
        </p:nvCxnSpPr>
        <p:spPr>
          <a:xfrm rot="10800000">
            <a:off x="6102350" y="3753639"/>
            <a:ext cx="457200" cy="1194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3" name="Shape 203"/>
          <p:cNvSpPr txBox="1"/>
          <p:nvPr/>
        </p:nvSpPr>
        <p:spPr>
          <a:xfrm>
            <a:off x="5214760" y="1067542"/>
            <a:ext cx="152400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Winding Inductance</a:t>
            </a:r>
          </a:p>
        </p:txBody>
      </p:sp>
      <p:cxnSp>
        <p:nvCxnSpPr>
          <p:cNvPr id="204" name="Shape 204"/>
          <p:cNvCxnSpPr>
            <a:stCxn id="203" idx="2"/>
          </p:cNvCxnSpPr>
          <p:nvPr/>
        </p:nvCxnSpPr>
        <p:spPr>
          <a:xfrm flipH="1">
            <a:off x="4758760" y="1775428"/>
            <a:ext cx="1218000" cy="970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3049122" y="1067542"/>
            <a:ext cx="152400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Winding Resistance</a:t>
            </a:r>
          </a:p>
        </p:txBody>
      </p:sp>
      <p:cxnSp>
        <p:nvCxnSpPr>
          <p:cNvPr id="206" name="Shape 206"/>
          <p:cNvCxnSpPr>
            <a:stCxn id="205" idx="2"/>
          </p:cNvCxnSpPr>
          <p:nvPr/>
        </p:nvCxnSpPr>
        <p:spPr>
          <a:xfrm flipH="1">
            <a:off x="3439722" y="1775428"/>
            <a:ext cx="371400" cy="970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1835150" y="403225"/>
            <a:ext cx="7357782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Motor Driver Block Diagram – Brushed DC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037" y="1454150"/>
            <a:ext cx="7924799" cy="444453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4654550" y="3841287"/>
            <a:ext cx="2057400" cy="20574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7092950" y="4578350"/>
            <a:ext cx="1212850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 B not used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2059700" y="3426800"/>
            <a:ext cx="386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736700" y="3157225"/>
            <a:ext cx="1323000" cy="41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PWM controls output voltage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055300" y="2450600"/>
            <a:ext cx="1391100" cy="41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AIN bits control direction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1909395" y="403225"/>
            <a:ext cx="5141700" cy="41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/>
              <a:t>Motor Driver Modes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5000" cy="457200"/>
          </a:xfrm>
          <a:prstGeom prst="rect">
            <a:avLst/>
          </a:prstGeom>
        </p:spPr>
        <p:txBody>
          <a:bodyPr lIns="92075" tIns="46025" rIns="92075" bIns="460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7124"/>
            <a:ext cx="8505300" cy="42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/>
        </p:nvSpPr>
        <p:spPr>
          <a:xfrm>
            <a:off x="345800" y="5758150"/>
            <a:ext cx="70209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Source: TB66 </a:t>
            </a:r>
            <a:r>
              <a:rPr lang="en-US" dirty="0"/>
              <a:t>Datasheet page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1835150" y="403225"/>
            <a:ext cx="6620402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Motor Driver Header Board Schematic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t="24902" r="11260"/>
          <a:stretch/>
        </p:blipFill>
        <p:spPr>
          <a:xfrm>
            <a:off x="99650" y="1557487"/>
            <a:ext cx="8748900" cy="41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4985110" y="3576825"/>
            <a:ext cx="27432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Encoder uses same ports as other headerboard 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400806" y="1474075"/>
            <a:ext cx="1202699" cy="41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rgbClr val="FF0000"/>
                </a:solidFill>
              </a:rPr>
              <a:t>MSP430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988031" y="5676800"/>
            <a:ext cx="1202700" cy="41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rgbClr val="FF0000"/>
                </a:solidFill>
              </a:rPr>
              <a:t>TB66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835150" y="403225"/>
            <a:ext cx="7000313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Motor Driver Header Board Connections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200" y="1250911"/>
            <a:ext cx="7164300" cy="48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911350" y="403225"/>
            <a:ext cx="4102084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 to Stepper Motors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037112"/>
            <a:ext cx="8242200" cy="510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Extra Info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Wiring diagram of the SY28STH32-0674A hybrid bipolar stepper motor.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500" y="2066400"/>
            <a:ext cx="4210050" cy="352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Shape 252"/>
          <p:cNvCxnSpPr/>
          <p:nvPr/>
        </p:nvCxnSpPr>
        <p:spPr>
          <a:xfrm rot="10800000" flipH="1">
            <a:off x="3581425" y="2931325"/>
            <a:ext cx="669000" cy="716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3" name="Shape 253"/>
          <p:cNvCxnSpPr/>
          <p:nvPr/>
        </p:nvCxnSpPr>
        <p:spPr>
          <a:xfrm rot="10800000" flipH="1">
            <a:off x="5673750" y="4516125"/>
            <a:ext cx="642300" cy="460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4" name="Shape 254"/>
          <p:cNvSpPr txBox="1"/>
          <p:nvPr/>
        </p:nvSpPr>
        <p:spPr>
          <a:xfrm>
            <a:off x="2302100" y="3483912"/>
            <a:ext cx="1629900" cy="77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FF0000"/>
                </a:solidFill>
              </a:rPr>
              <a:t>Motor coil, to connect to driver pins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575075" y="4976312"/>
            <a:ext cx="1629900" cy="77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FF0000"/>
                </a:solidFill>
              </a:rPr>
              <a:t>Motor coil, to connect to driver pins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1911350" y="403225"/>
            <a:ext cx="4102200" cy="417600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Intro to Stepper Motors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4" y="1244248"/>
            <a:ext cx="8730390" cy="246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Shape 263"/>
          <p:cNvCxnSpPr>
            <a:stCxn id="264" idx="0"/>
          </p:cNvCxnSpPr>
          <p:nvPr/>
        </p:nvCxnSpPr>
        <p:spPr>
          <a:xfrm rot="10800000">
            <a:off x="2946750" y="2014550"/>
            <a:ext cx="1440600" cy="2070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4" name="Shape 264"/>
          <p:cNvSpPr txBox="1"/>
          <p:nvPr/>
        </p:nvSpPr>
        <p:spPr>
          <a:xfrm>
            <a:off x="1693500" y="4085150"/>
            <a:ext cx="5387700" cy="195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Step angle resolution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(SY28STH32 datasheet)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1835150" y="403225"/>
            <a:ext cx="6618799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Motor Driver Block Diagram – Stepper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75" y="1292924"/>
            <a:ext cx="7050025" cy="477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Shape 272"/>
          <p:cNvCxnSpPr/>
          <p:nvPr/>
        </p:nvCxnSpPr>
        <p:spPr>
          <a:xfrm rot="10800000">
            <a:off x="6955425" y="3726775"/>
            <a:ext cx="424200" cy="71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3" name="Shape 273"/>
          <p:cNvSpPr txBox="1"/>
          <p:nvPr/>
        </p:nvSpPr>
        <p:spPr>
          <a:xfrm>
            <a:off x="7379625" y="3683137"/>
            <a:ext cx="1629900" cy="77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FF0000"/>
                </a:solidFill>
              </a:rPr>
              <a:t>Stepper Motor</a:t>
            </a:r>
          </a:p>
        </p:txBody>
      </p:sp>
      <p:cxnSp>
        <p:nvCxnSpPr>
          <p:cNvPr id="274" name="Shape 274"/>
          <p:cNvCxnSpPr/>
          <p:nvPr/>
        </p:nvCxnSpPr>
        <p:spPr>
          <a:xfrm flipH="1">
            <a:off x="6616150" y="2949975"/>
            <a:ext cx="650400" cy="424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6550150" y="4015050"/>
            <a:ext cx="667800" cy="640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6" name="Shape 276"/>
          <p:cNvSpPr txBox="1"/>
          <p:nvPr/>
        </p:nvSpPr>
        <p:spPr>
          <a:xfrm>
            <a:off x="7212425" y="2737087"/>
            <a:ext cx="1629900" cy="77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FF0000"/>
                </a:solidFill>
              </a:rPr>
              <a:t>H bridge outputs to connect to coil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212425" y="4496912"/>
            <a:ext cx="1629900" cy="77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600">
                <a:solidFill>
                  <a:srgbClr val="FF0000"/>
                </a:solidFill>
              </a:rPr>
              <a:t>H bridge outputs to connect to coil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6221725" y="5739000"/>
            <a:ext cx="2755800" cy="77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FF0000"/>
                </a:solidFill>
              </a:rPr>
              <a:t>* Look at the headerboard PCB layout for the connector pinout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1835150" y="403225"/>
            <a:ext cx="6618900" cy="417600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Controlling the Motor Driver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00" y="1188762"/>
            <a:ext cx="3266049" cy="387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Shape 286"/>
          <p:cNvCxnSpPr/>
          <p:nvPr/>
        </p:nvCxnSpPr>
        <p:spPr>
          <a:xfrm rot="10800000">
            <a:off x="2299375" y="4618275"/>
            <a:ext cx="1564800" cy="348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87" name="Shape 287"/>
          <p:cNvSpPr txBox="1"/>
          <p:nvPr/>
        </p:nvSpPr>
        <p:spPr>
          <a:xfrm>
            <a:off x="3822000" y="4820725"/>
            <a:ext cx="4483800" cy="240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>
                <a:solidFill>
                  <a:srgbClr val="FF0000"/>
                </a:solidFill>
              </a:rPr>
              <a:t>Current at outputs is controlled by the translator. The translator is controlled by the microcontroller via STEP, DIR, MS1, MS2, and ENABLE pins.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689300" y="1200700"/>
            <a:ext cx="5045700" cy="217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>
                <a:solidFill>
                  <a:schemeClr val="dk1"/>
                </a:solidFill>
              </a:rPr>
              <a:t>The motor can be driven in full, half, quarter, and eighth steps depending on the configuration of the translator.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877349" y="403225"/>
            <a:ext cx="3844001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Project Requirements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149350"/>
            <a:ext cx="8242300" cy="49879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hardware-based PWM to run a Brushed DC motor at 60 RPM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/>
              <a:t>Use motor driver to drive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stepper motor at 60 RPM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935444" y="403225"/>
            <a:ext cx="6979474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Results – 60 RPM, Brushed DC Example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Shape 120" descr="60RPM.png"/>
          <p:cNvPicPr preferRelativeResize="0"/>
          <p:nvPr/>
        </p:nvPicPr>
        <p:blipFill rotWithShape="1">
          <a:blip r:embed="rId3">
            <a:alphaModFix/>
          </a:blip>
          <a:srcRect t="3721" r="22233" b="20801"/>
          <a:stretch/>
        </p:blipFill>
        <p:spPr>
          <a:xfrm>
            <a:off x="260350" y="1247850"/>
            <a:ext cx="8654700" cy="49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073150" y="4197350"/>
            <a:ext cx="3733800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LED was toggled each rotation, so half a period marks a full rev.</a:t>
            </a:r>
          </a:p>
        </p:txBody>
      </p:sp>
      <p:sp>
        <p:nvSpPr>
          <p:cNvPr id="122" name="Shape 122"/>
          <p:cNvSpPr/>
          <p:nvPr/>
        </p:nvSpPr>
        <p:spPr>
          <a:xfrm>
            <a:off x="5397800" y="5818187"/>
            <a:ext cx="1219200" cy="3048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5243851" y="5418089"/>
            <a:ext cx="2362199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Slightly </a:t>
            </a:r>
            <a:r>
              <a:rPr lang="en-US" sz="2000">
                <a:solidFill>
                  <a:schemeClr val="lt1"/>
                </a:solidFill>
              </a:rPr>
              <a:t>over</a:t>
            </a:r>
            <a:r>
              <a:rPr lang="en-US" sz="2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 descr="120RPM.png"/>
          <p:cNvPicPr preferRelativeResize="0"/>
          <p:nvPr/>
        </p:nvPicPr>
        <p:blipFill rotWithShape="1">
          <a:blip r:embed="rId3">
            <a:alphaModFix/>
          </a:blip>
          <a:srcRect l="108" t="3993" r="22293" b="20381"/>
          <a:stretch/>
        </p:blipFill>
        <p:spPr>
          <a:xfrm>
            <a:off x="304800" y="1277925"/>
            <a:ext cx="8623500" cy="49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935444" y="403225"/>
            <a:ext cx="7179850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Results – 120 RPM, Brushed DC Example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498925" y="5796525"/>
            <a:ext cx="1219200" cy="2286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924418" y="403225"/>
            <a:ext cx="6299400" cy="41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/>
              <a:t>Results - 60RPM, Stepper Motor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5000" cy="457200"/>
          </a:xfrm>
          <a:prstGeom prst="rect">
            <a:avLst/>
          </a:prstGeom>
        </p:spPr>
        <p:txBody>
          <a:bodyPr lIns="92075" tIns="46025" rIns="92075" bIns="460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pic>
        <p:nvPicPr>
          <p:cNvPr id="138" name="Shape 138" descr="60RPM.png"/>
          <p:cNvPicPr preferRelativeResize="0"/>
          <p:nvPr/>
        </p:nvPicPr>
        <p:blipFill rotWithShape="1">
          <a:blip r:embed="rId3">
            <a:alphaModFix/>
          </a:blip>
          <a:srcRect t="3797" r="21893" b="20363"/>
          <a:stretch/>
        </p:blipFill>
        <p:spPr>
          <a:xfrm>
            <a:off x="243840" y="1347278"/>
            <a:ext cx="8634984" cy="5010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4995464" y="5857811"/>
            <a:ext cx="1219200" cy="3048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702626" y="5392949"/>
            <a:ext cx="2362199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dirty="0">
                <a:solidFill>
                  <a:schemeClr val="lt1"/>
                </a:solidFill>
              </a:rPr>
              <a:t>Almost exactly 1s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911350" y="403225"/>
            <a:ext cx="2963953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Calculating RPM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225550"/>
            <a:ext cx="8242300" cy="4911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08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911350" y="403225"/>
            <a:ext cx="2824491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Measuring RPM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15266" y="983924"/>
            <a:ext cx="8225046" cy="11560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Channel A (yellow) and B (white/blue). Encoder is designed such that 48 state changes (both channels, rising and falling edges) represents ONE revolution of the rotor. Gearbox is 9.68:1, so wheel rotates ~1/10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rotor speed.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16516"/>
          <a:stretch/>
        </p:blipFill>
        <p:spPr>
          <a:xfrm>
            <a:off x="1705475" y="2184400"/>
            <a:ext cx="5644624" cy="3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15214" y="6105723"/>
            <a:ext cx="4123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Source: </a:t>
            </a:r>
            <a:r>
              <a:rPr lang="en-US" dirty="0" err="1" smtClean="0">
                <a:solidFill>
                  <a:schemeClr val="dk1"/>
                </a:solidFill>
              </a:rPr>
              <a:t>Pololu</a:t>
            </a:r>
            <a:r>
              <a:rPr lang="en-US" dirty="0" smtClean="0">
                <a:solidFill>
                  <a:schemeClr val="dk1"/>
                </a:solidFill>
              </a:rPr>
              <a:t> 9.7:1 Metal </a:t>
            </a:r>
            <a:r>
              <a:rPr lang="en-US" dirty="0" err="1" smtClean="0">
                <a:solidFill>
                  <a:schemeClr val="dk1"/>
                </a:solidFill>
              </a:rPr>
              <a:t>Gearmotor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datasheet.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950" y="863780"/>
            <a:ext cx="5137929" cy="527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911350" y="403225"/>
            <a:ext cx="2742738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Hardware PWM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150" y="6137275"/>
            <a:ext cx="2710731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Page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357 in User Guide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4121150" y="4806950"/>
            <a:ext cx="914400" cy="4572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492750" y="863780"/>
            <a:ext cx="3200399" cy="1631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CCRx module has an OUTx signal, set and reset by comparators in hardware. One just needs to set the OUTMODE bits.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9350" y="973045"/>
            <a:ext cx="6695252" cy="516422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911350" y="403225"/>
            <a:ext cx="2742738" cy="417549"/>
          </a:xfrm>
          <a:prstGeom prst="rect">
            <a:avLst/>
          </a:prstGeom>
          <a:noFill/>
          <a:ln>
            <a:noFill/>
          </a:ln>
        </p:spPr>
        <p:txBody>
          <a:bodyPr lIns="63500" tIns="25400" rIns="63500" bIns="254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Hardware PWM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11150" y="6137275"/>
            <a:ext cx="2710731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Page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364 in User Guide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400800" y="64135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artment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424</Words>
  <Application>Microsoft Office PowerPoint</Application>
  <PresentationFormat>Custom</PresentationFormat>
  <Paragraphs>77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department</vt:lpstr>
      <vt:lpstr>ECE 3430 Introduction to Embedded Computer Systems</vt:lpstr>
      <vt:lpstr>Project Requirements</vt:lpstr>
      <vt:lpstr>Results – 60 RPM, Brushed DC Example</vt:lpstr>
      <vt:lpstr>Results – 120 RPM, Brushed DC Example</vt:lpstr>
      <vt:lpstr>Results - 60RPM, Stepper Motor</vt:lpstr>
      <vt:lpstr>Calculating RPM</vt:lpstr>
      <vt:lpstr>Measuring RPM</vt:lpstr>
      <vt:lpstr>Hardware PWM</vt:lpstr>
      <vt:lpstr>Hardware PWM</vt:lpstr>
      <vt:lpstr>Hardware PWM – Assigning Pins</vt:lpstr>
      <vt:lpstr>Intro to Brushed DC Motors</vt:lpstr>
      <vt:lpstr>Motor Driver Block Diagram – Brushed DC</vt:lpstr>
      <vt:lpstr>Motor Driver Modes</vt:lpstr>
      <vt:lpstr>Motor Driver Header Board Schematic</vt:lpstr>
      <vt:lpstr>Motor Driver Header Board Connections</vt:lpstr>
      <vt:lpstr>Intro to Stepper Motors</vt:lpstr>
      <vt:lpstr>Intro to Stepper Motors</vt:lpstr>
      <vt:lpstr>Motor Driver Block Diagram – Stepper</vt:lpstr>
      <vt:lpstr>Controlling the Motor Driver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3430 Introduction to Embedded Computer Systems</dc:title>
  <cp:lastModifiedBy>Microsoft account</cp:lastModifiedBy>
  <cp:revision>4</cp:revision>
  <dcterms:modified xsi:type="dcterms:W3CDTF">2017-08-16T15:10:46Z</dcterms:modified>
</cp:coreProperties>
</file>