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4" r:id="rId2"/>
    <p:sldId id="852" r:id="rId3"/>
    <p:sldId id="885" r:id="rId4"/>
    <p:sldId id="886" r:id="rId5"/>
    <p:sldId id="893" r:id="rId6"/>
    <p:sldId id="894" r:id="rId7"/>
    <p:sldId id="896" r:id="rId8"/>
    <p:sldId id="897" r:id="rId9"/>
    <p:sldId id="895" r:id="rId10"/>
    <p:sldId id="8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75" d="100"/>
          <a:sy n="75" d="100"/>
        </p:scale>
        <p:origin x="16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CE85-EAD7-4CF7-96BA-34163C0D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7EBE3-29CB-4EBF-90A1-B22C94DF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68BA-4797-4425-BCE7-566EA627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B715-4F55-4B54-B967-34E9D1C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9206-52CB-477C-B395-1E6D8095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1E0-A98F-4AA5-9232-4ED9E18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09364-B30D-45DB-8569-C8F1FED1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64F5-67A8-4C97-A57A-018D523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B5EE-C2D2-4151-93C9-B975004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CDA-4F5D-41AE-8FD0-D390F60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F3F7-966A-4E4A-92CF-47CDE9E9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DEFE-B61F-47F2-8466-1791A52E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FEDD-CDF5-4294-A847-39159C77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2C15-4729-4B0E-96BD-E5D16C26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5EC7-97E4-49A9-9B33-32FDFA3E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Fla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5CDE6-F3A8-4A5E-9A8A-788B7249C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8151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89090"/>
            <a:ext cx="10972800" cy="47713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133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>
                <a:solidFill>
                  <a:schemeClr val="tx1"/>
                </a:solidFill>
                <a:latin typeface="+mn-lt"/>
              </a:defRPr>
            </a:lvl2pPr>
            <a:lvl3pPr>
              <a:defRPr lang="en-US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>
                <a:solidFill>
                  <a:schemeClr val="tx1"/>
                </a:solidFill>
                <a:latin typeface="+mn-lt"/>
              </a:defRPr>
            </a:lvl4pPr>
            <a:lvl5pPr>
              <a:defRPr lang="en-US">
                <a:solidFill>
                  <a:schemeClr val="tx1"/>
                </a:solidFill>
                <a:latin typeface="+mn-lt"/>
              </a:defRPr>
            </a:lvl5pPr>
          </a:lstStyle>
          <a:p>
            <a:r>
              <a:rPr lang="en-US" dirty="0"/>
              <a:t>First level text: 16 pt. Arial. </a:t>
            </a:r>
          </a:p>
          <a:p>
            <a:pPr lvl="1"/>
            <a:r>
              <a:rPr lang="en-US" dirty="0"/>
              <a:t>Second level text: 12 pt.</a:t>
            </a:r>
          </a:p>
          <a:p>
            <a:pPr lvl="2"/>
            <a:r>
              <a:rPr lang="en-US" dirty="0"/>
              <a:t>Third level text: 10.5 pt.</a:t>
            </a:r>
          </a:p>
          <a:p>
            <a:pPr lvl="3"/>
            <a:r>
              <a:rPr lang="en-US" dirty="0"/>
              <a:t>Fourth level text: 9 pt.</a:t>
            </a:r>
          </a:p>
          <a:p>
            <a:pPr lvl="4"/>
            <a:r>
              <a:rPr lang="en-US" dirty="0"/>
              <a:t>Fifth level text: 9</a:t>
            </a:r>
          </a:p>
        </p:txBody>
      </p:sp>
      <p:pic>
        <p:nvPicPr>
          <p:cNvPr id="14" name="Ribbon">
            <a:extLst>
              <a:ext uri="{FF2B5EF4-FFF2-40B4-BE49-F238E27FC236}">
                <a16:creationId xmlns:a16="http://schemas.microsoft.com/office/drawing/2014/main" id="{07F5A611-FDD6-3145-B027-749FB590F2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834" y="6276711"/>
            <a:ext cx="1632377" cy="671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1659"/>
            <a:ext cx="10972800" cy="415179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09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3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BA4F-099E-D640-B9A3-73A6E7D40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70814" y="445274"/>
            <a:ext cx="6450372" cy="1367623"/>
          </a:xfrm>
        </p:spPr>
        <p:txBody>
          <a:bodyPr anchor="ctr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DAB5A67-AA4E-1247-9205-83613121D1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9" y="2500167"/>
            <a:ext cx="6851904" cy="28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B0519-2434-4E0D-803C-6BD568401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6582" y="2638742"/>
            <a:ext cx="4601005" cy="12413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B149F6-C3CA-3441-A628-87921D787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11" y="4490920"/>
            <a:ext cx="8501344" cy="85998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17BDB75-20A8-D946-A11F-A97A1946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" y="5375652"/>
            <a:ext cx="8501344" cy="304800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49AC87A-8FED-F748-BC59-A909C7619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011" y="5786882"/>
            <a:ext cx="5670357" cy="43482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3CAD7CE-CAC2-3B46-B440-65561B2D47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2011" y="6221712"/>
            <a:ext cx="5670357" cy="363545"/>
          </a:xfrm>
        </p:spPr>
        <p:txBody>
          <a:bodyPr anchor="ctr">
            <a:noAutofit/>
          </a:bodyPr>
          <a:lstStyle>
            <a:lvl1pPr marL="0" indent="0" algn="l">
              <a:buNone/>
              <a:defRPr sz="2133" baseline="0">
                <a:solidFill>
                  <a:schemeClr val="bg1"/>
                </a:solidFill>
              </a:defRPr>
            </a:lvl1pPr>
            <a:lvl2pPr marL="457189" indent="0" algn="r">
              <a:buNone/>
              <a:defRPr/>
            </a:lvl2pPr>
            <a:lvl3pPr marL="914377" indent="0" algn="r">
              <a:buNone/>
              <a:defRPr/>
            </a:lvl3pPr>
            <a:lvl4pPr marL="1371566" indent="0" algn="r">
              <a:buNone/>
              <a:defRPr/>
            </a:lvl4pPr>
            <a:lvl5pPr marL="1828754" indent="0" algn="r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0487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1CC7-C4E2-4CB3-B20B-4107DB50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AD9D-D471-42F6-AC11-21872638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640F-53E3-486F-96CA-509EF58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9234-1628-45BC-BF4A-45FFC71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C592-7CDC-4BC1-87BC-7714DE8D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2D9-4E32-4B14-A9E4-1C090C2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D49A-0BB9-4C5D-A638-EC699F52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822-7825-4B15-84B8-DE2BA35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B536-49FE-44B7-BBF8-C4577F6C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277-BEA5-4EC8-8BC2-E8224D6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9240-FE28-4CE0-8C02-7533CBF1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09F1-1C67-4991-892C-3CDE93AA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D3F8-E8FF-4008-B946-1F075B1D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3F6F5-B5DB-4A84-9C90-17000BB8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341D-1354-444C-AFAB-034A5814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0E99-B0F4-41B3-AA9D-350A40C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4C8-1B55-47B3-8761-F4E9D77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2C4D-2707-4C2E-BEC6-785E024E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5C19-CB04-4F9C-9EA2-66980CCA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5B62-F2CF-4968-A8D2-9EAF982D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9630-E52A-447E-9116-83DBB4A3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B3A6-22F3-4F63-A294-13065A3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1018-80DA-42C0-8863-B8CB64B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621B0-067B-4C88-96C1-B7CF7A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D4E-2E27-421C-A06C-3329208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9597C-C9EC-45EF-AC16-369F569B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1EF7-A858-435A-B54D-EA46C7C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255D-D083-48F5-A095-AD839298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52AC5-88BB-426F-8E87-76399BEC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6560C-41D9-47F0-A65D-BFA13FA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C52C-B87A-4194-B498-AA6D825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D835-3EC4-4629-B64E-AB7633C4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2F1-6DB7-4DC5-9031-1FF7AEDB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0BA0-8CEF-4B76-9ED0-C14830F1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EC53-F33F-40B1-959F-BAF8A720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C2D0-2E83-4FAC-B2C7-8D0C7299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0D0A-F3E9-4F88-8268-AE0B3FF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FDC4-BAF6-4112-A111-93C90F27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0CEA6-0E37-48E0-AEC2-58EA95780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EBFF-F305-4244-82A2-58DFA6A2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4994-95B3-48F5-96E8-B33020AF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C173-D27D-4183-B8DC-5C66A436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D04A-B21B-4C12-A388-B504F08C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C1E68-ECB5-4917-B6F7-16CA077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E86E-8237-439D-B862-1DB05EE3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B220-3217-4BB5-952F-61A3B8012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AA51-6248-41DB-8902-03CA5B7D9EB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729F-4585-420B-B829-7F0F3726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BA0D-D410-4511-B9B5-D367777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DEB754-AD20-415C-863F-1D0A9C169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97600"/>
            <a:ext cx="8501344" cy="859985"/>
          </a:xfrm>
        </p:spPr>
        <p:txBody>
          <a:bodyPr/>
          <a:lstStyle/>
          <a:p>
            <a:r>
              <a:rPr lang="en-IN" sz="4400" b="1" i="1" dirty="0">
                <a:solidFill>
                  <a:schemeClr val="bg1"/>
                </a:solidFill>
              </a:rPr>
              <a:t>Docker Storage and Volumes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86C28-E0D1-4CED-A23F-DA0A37FA888B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64465" y="6304598"/>
            <a:ext cx="5670550" cy="43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Krishnappa, Nandisha</a:t>
            </a:r>
          </a:p>
        </p:txBody>
      </p:sp>
    </p:spTree>
    <p:extLst>
      <p:ext uri="{BB962C8B-B14F-4D97-AF65-F5344CB8AC3E}">
        <p14:creationId xmlns:p14="http://schemas.microsoft.com/office/powerpoint/2010/main" val="240357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29C5-3E78-6C46-BE80-75C2E6EE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Image and Container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pic>
        <p:nvPicPr>
          <p:cNvPr id="6" name="Google Shape;423;p48">
            <a:extLst>
              <a:ext uri="{FF2B5EF4-FFF2-40B4-BE49-F238E27FC236}">
                <a16:creationId xmlns:a16="http://schemas.microsoft.com/office/drawing/2014/main" id="{EBE20BF8-63A3-4050-A339-008942C776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900" y="1996751"/>
            <a:ext cx="7101928" cy="400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0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EAF1A-53FC-4136-AAA4-6AC70101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Multiple Containers using same image</a:t>
            </a:r>
            <a:endParaRPr lang="en-US" dirty="0"/>
          </a:p>
        </p:txBody>
      </p:sp>
      <p:pic>
        <p:nvPicPr>
          <p:cNvPr id="4" name="Google Shape;430;p49">
            <a:extLst>
              <a:ext uri="{FF2B5EF4-FFF2-40B4-BE49-F238E27FC236}">
                <a16:creationId xmlns:a16="http://schemas.microsoft.com/office/drawing/2014/main" id="{856E740E-C68B-48C1-8ABA-770E2EE1A0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00" y="1329801"/>
            <a:ext cx="8559800" cy="469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DCC1E-25AF-441A-B768-15AA5F1C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B38029-F489-4FEB-BEF5-2E3CCD34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Sharing Storage Space</a:t>
            </a:r>
            <a:endParaRPr lang="en-US" dirty="0"/>
          </a:p>
        </p:txBody>
      </p:sp>
      <p:pic>
        <p:nvPicPr>
          <p:cNvPr id="4" name="Google Shape;437;p50">
            <a:extLst>
              <a:ext uri="{FF2B5EF4-FFF2-40B4-BE49-F238E27FC236}">
                <a16:creationId xmlns:a16="http://schemas.microsoft.com/office/drawing/2014/main" id="{09928083-7C93-4A34-8825-0470A50111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4900" y="1375144"/>
            <a:ext cx="8001000" cy="4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A08DC-9C34-47DE-83D4-136B82C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80F83-10F9-4EAB-9F7F-7C176010CB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973291"/>
            <a:ext cx="10972800" cy="4059210"/>
          </a:xfrm>
        </p:spPr>
        <p:txBody>
          <a:bodyPr/>
          <a:lstStyle/>
          <a:p>
            <a:pPr marL="609585" indent="-457189">
              <a:lnSpc>
                <a:spcPct val="150000"/>
              </a:lnSpc>
              <a:spcBef>
                <a:spcPts val="1067"/>
              </a:spcBef>
              <a:buClr>
                <a:srgbClr val="33444C"/>
              </a:buClr>
              <a:buSzPts val="1800"/>
              <a:buChar char="➔"/>
            </a:pPr>
            <a:r>
              <a:rPr lang="en-US" sz="2000" dirty="0">
                <a:solidFill>
                  <a:srgbClr val="33444C"/>
                </a:solidFill>
              </a:rPr>
              <a:t>By default, all files created inside a container are stored on a writable container layer.</a:t>
            </a:r>
          </a:p>
          <a:p>
            <a:pPr marL="609585" indent="-457189">
              <a:lnSpc>
                <a:spcPct val="150000"/>
              </a:lnSpc>
              <a:buClr>
                <a:srgbClr val="33444C"/>
              </a:buClr>
              <a:buSzPts val="1800"/>
              <a:buChar char="➔"/>
            </a:pPr>
            <a:r>
              <a:rPr lang="en-US" sz="2000" dirty="0">
                <a:solidFill>
                  <a:srgbClr val="33444C"/>
                </a:solidFill>
              </a:rPr>
              <a:t>The data doesn’t persist when that container is no longer running, and it can be difficult to get the data out of the container if another process needs it.</a:t>
            </a:r>
          </a:p>
          <a:p>
            <a:pPr marL="609585" indent="-457189">
              <a:lnSpc>
                <a:spcPct val="150000"/>
              </a:lnSpc>
              <a:buClr>
                <a:srgbClr val="33444C"/>
              </a:buClr>
              <a:buSzPts val="1800"/>
              <a:buChar char="➔"/>
            </a:pPr>
            <a:r>
              <a:rPr lang="en-US" sz="2000" dirty="0">
                <a:solidFill>
                  <a:srgbClr val="33444C"/>
                </a:solidFill>
              </a:rPr>
              <a:t>A container’s writable layer is tightly coupled to the host machine where the container is running. You can’t easily move the data somewhere else.</a:t>
            </a:r>
          </a:p>
          <a:p>
            <a:pPr marL="609585" indent="-457189">
              <a:lnSpc>
                <a:spcPct val="150000"/>
              </a:lnSpc>
              <a:buClr>
                <a:srgbClr val="33444C"/>
              </a:buClr>
              <a:buSzPts val="1800"/>
              <a:buChar char="➔"/>
            </a:pPr>
            <a:r>
              <a:rPr lang="en-US" sz="2000" dirty="0">
                <a:solidFill>
                  <a:srgbClr val="33444C"/>
                </a:solidFill>
              </a:rPr>
              <a:t>Writing into a container’s writable layer requires a storage driver to manage the filesystem.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45898-B0C0-400E-B94F-33FACCD2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Why Volumes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3CE6C-AE84-43F5-A525-F242B7F1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571EF-0C2F-46A1-A5AD-76B809BB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Choose the right type of mount</a:t>
            </a:r>
            <a:endParaRPr lang="en-US" dirty="0"/>
          </a:p>
        </p:txBody>
      </p:sp>
      <p:pic>
        <p:nvPicPr>
          <p:cNvPr id="4" name="Google Shape;768;p93">
            <a:extLst>
              <a:ext uri="{FF2B5EF4-FFF2-40B4-BE49-F238E27FC236}">
                <a16:creationId xmlns:a16="http://schemas.microsoft.com/office/drawing/2014/main" id="{D92A7D8E-F703-476B-81FD-C14ABDD759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3513" y="1538057"/>
            <a:ext cx="7701587" cy="270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EAC4-7F7F-4FFA-A0CE-F9C72FF0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7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BEEF5-BDC1-4F89-AEC7-C2FEF2012A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266045"/>
            <a:ext cx="10972800" cy="2420910"/>
          </a:xfrm>
        </p:spPr>
        <p:txBody>
          <a:bodyPr/>
          <a:lstStyle/>
          <a:p>
            <a:pPr marL="609585" indent="-457189">
              <a:lnSpc>
                <a:spcPct val="150000"/>
              </a:lnSpc>
              <a:spcBef>
                <a:spcPts val="2133"/>
              </a:spcBef>
              <a:buClr>
                <a:srgbClr val="33444C"/>
              </a:buClr>
              <a:buSzPts val="1800"/>
              <a:buChar char="➔"/>
            </a:pPr>
            <a:r>
              <a:rPr lang="en-US" sz="2000" b="1" dirty="0">
                <a:solidFill>
                  <a:srgbClr val="33444C"/>
                </a:solidFill>
              </a:rPr>
              <a:t>Bind mounts</a:t>
            </a:r>
            <a:r>
              <a:rPr lang="en-US" sz="2000" dirty="0">
                <a:solidFill>
                  <a:srgbClr val="33444C"/>
                </a:solidFill>
              </a:rPr>
              <a:t> stored </a:t>
            </a:r>
            <a:r>
              <a:rPr lang="en-US" sz="2000" i="1" dirty="0">
                <a:solidFill>
                  <a:srgbClr val="33444C"/>
                </a:solidFill>
              </a:rPr>
              <a:t>anywhere</a:t>
            </a:r>
            <a:r>
              <a:rPr lang="en-US" sz="2000" dirty="0">
                <a:solidFill>
                  <a:srgbClr val="33444C"/>
                </a:solidFill>
              </a:rPr>
              <a:t> on the host system. </a:t>
            </a:r>
          </a:p>
          <a:p>
            <a:pPr marL="609585" indent="-457189">
              <a:lnSpc>
                <a:spcPct val="150000"/>
              </a:lnSpc>
              <a:spcBef>
                <a:spcPts val="2133"/>
              </a:spcBef>
              <a:buClr>
                <a:srgbClr val="33444C"/>
              </a:buClr>
              <a:buSzPts val="1800"/>
              <a:buChar char="➔"/>
            </a:pPr>
            <a:r>
              <a:rPr lang="en-US" sz="2000" dirty="0">
                <a:solidFill>
                  <a:srgbClr val="33444C"/>
                </a:solidFill>
              </a:rPr>
              <a:t>They may even be important system files or directories. </a:t>
            </a:r>
          </a:p>
          <a:p>
            <a:pPr marL="609585" indent="-457189">
              <a:lnSpc>
                <a:spcPct val="150000"/>
              </a:lnSpc>
              <a:spcBef>
                <a:spcPts val="2133"/>
              </a:spcBef>
              <a:buClr>
                <a:srgbClr val="33444C"/>
              </a:buClr>
              <a:buSzPts val="1800"/>
              <a:buChar char="➔"/>
            </a:pPr>
            <a:r>
              <a:rPr lang="en-US" sz="2000" dirty="0">
                <a:solidFill>
                  <a:srgbClr val="33444C"/>
                </a:solidFill>
              </a:rPr>
              <a:t>Non-Docker processes on the Docker host or a Docker container can modify them at any time.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FD89B-BFEB-49B7-8645-FD29F7F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2"/>
                </a:solidFill>
              </a:rPr>
              <a:t>Bind Mount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685E2-6C42-43F0-AF89-C89A05F1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429000"/>
            <a:ext cx="9829800" cy="273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807BE-6AD1-44F4-9968-AB91F057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695A3-951C-4E56-8D68-BA03EC6F20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389091"/>
            <a:ext cx="10972800" cy="239551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tmpfs</a:t>
            </a:r>
            <a:r>
              <a:rPr lang="en-US" dirty="0"/>
              <a:t> mount is temporary and only persisted in the host memory. </a:t>
            </a:r>
          </a:p>
          <a:p>
            <a:r>
              <a:rPr lang="en-US" dirty="0"/>
              <a:t>When the container stops, the </a:t>
            </a:r>
            <a:r>
              <a:rPr lang="en-US" dirty="0" err="1"/>
              <a:t>tmpfs</a:t>
            </a:r>
            <a:r>
              <a:rPr lang="en-US" dirty="0"/>
              <a:t> mount is removed, and files written there won’t be persisted.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Limitations:</a:t>
            </a:r>
          </a:p>
          <a:p>
            <a:r>
              <a:rPr lang="en-US" dirty="0"/>
              <a:t>Unlike volumes and bind mounts, you can’t share </a:t>
            </a:r>
            <a:r>
              <a:rPr lang="en-US" dirty="0" err="1"/>
              <a:t>tmpfs</a:t>
            </a:r>
            <a:r>
              <a:rPr lang="en-US" dirty="0"/>
              <a:t> mounts between containers.</a:t>
            </a:r>
          </a:p>
          <a:p>
            <a:r>
              <a:rPr lang="en-US" dirty="0"/>
              <a:t>This functionality is only available if you’re running Docker on Linux.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A82E27-4386-41B8-A8D8-A3A2B6A7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1D7E-4AC6-4410-99B4-5B9168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64000"/>
            <a:ext cx="100838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49DEF-D987-4F10-AAE7-95DD5697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211F5-0451-49E5-9DAA-3720E963A2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1100945"/>
            <a:ext cx="10972800" cy="2624110"/>
          </a:xfrm>
        </p:spPr>
        <p:txBody>
          <a:bodyPr/>
          <a:lstStyle/>
          <a:p>
            <a:pPr marL="609585" indent="-457189">
              <a:lnSpc>
                <a:spcPct val="150000"/>
              </a:lnSpc>
              <a:spcBef>
                <a:spcPts val="2133"/>
              </a:spcBef>
              <a:buClr>
                <a:srgbClr val="33444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444C"/>
                </a:solidFill>
              </a:rPr>
              <a:t>Volumes</a:t>
            </a:r>
            <a:r>
              <a:rPr lang="en-US" sz="2000" dirty="0">
                <a:solidFill>
                  <a:srgbClr val="33444C"/>
                </a:solidFill>
              </a:rPr>
              <a:t> are stored in a part of the host filesystem which is </a:t>
            </a:r>
            <a:r>
              <a:rPr lang="en-US" sz="2000" i="1" dirty="0">
                <a:solidFill>
                  <a:srgbClr val="33444C"/>
                </a:solidFill>
              </a:rPr>
              <a:t>managed by Docker</a:t>
            </a:r>
            <a:r>
              <a:rPr lang="en-US" sz="2000" dirty="0">
                <a:solidFill>
                  <a:srgbClr val="33444C"/>
                </a:solidFill>
              </a:rPr>
              <a:t>(/var/lib/docker/volumes/ on Linux). </a:t>
            </a:r>
          </a:p>
          <a:p>
            <a:pPr marL="609585" indent="-457189">
              <a:lnSpc>
                <a:spcPct val="150000"/>
              </a:lnSpc>
              <a:spcBef>
                <a:spcPts val="2133"/>
              </a:spcBef>
              <a:buClr>
                <a:srgbClr val="33444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44C"/>
                </a:solidFill>
              </a:rPr>
              <a:t>Non-Docker processes should not modify this part of the filesystem. </a:t>
            </a:r>
          </a:p>
          <a:p>
            <a:pPr marL="609585" indent="-457189">
              <a:lnSpc>
                <a:spcPct val="150000"/>
              </a:lnSpc>
              <a:spcBef>
                <a:spcPts val="2133"/>
              </a:spcBef>
              <a:buClr>
                <a:srgbClr val="33444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44C"/>
                </a:solidFill>
              </a:rPr>
              <a:t>Volumes are the best way to persist data in Docker.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5F3FF-FFF9-497C-92B7-1803F4F7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Volumes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FD4A1-3FE3-4FE3-B332-4EB8FF41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25054"/>
            <a:ext cx="10413999" cy="2624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B34BD-7B77-4B9E-A259-170ABA6F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265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Docker Storage and Volumes</vt:lpstr>
      <vt:lpstr>Image and Container</vt:lpstr>
      <vt:lpstr>Multiple Containers using same image</vt:lpstr>
      <vt:lpstr>Sharing Storage Space</vt:lpstr>
      <vt:lpstr> Why Volumes ?</vt:lpstr>
      <vt:lpstr>Choose the right type of mount</vt:lpstr>
      <vt:lpstr>Bind Mount</vt:lpstr>
      <vt:lpstr>tmpfs</vt:lpstr>
      <vt:lpstr>Volumes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Krishnappa, Nandisha</dc:creator>
  <cp:lastModifiedBy>Krishnappa, Nandisha</cp:lastModifiedBy>
  <cp:revision>13</cp:revision>
  <dcterms:created xsi:type="dcterms:W3CDTF">2021-01-25T05:55:57Z</dcterms:created>
  <dcterms:modified xsi:type="dcterms:W3CDTF">2021-01-28T06:02:55Z</dcterms:modified>
</cp:coreProperties>
</file>