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70" r:id="rId2"/>
    <p:sldId id="271" r:id="rId3"/>
    <p:sldId id="272" r:id="rId4"/>
    <p:sldId id="274" r:id="rId5"/>
    <p:sldId id="276" r:id="rId6"/>
    <p:sldId id="277" r:id="rId7"/>
    <p:sldId id="278" r:id="rId8"/>
    <p:sldId id="279" r:id="rId9"/>
    <p:sldId id="285" r:id="rId10"/>
    <p:sldId id="280" r:id="rId11"/>
    <p:sldId id="281" r:id="rId12"/>
    <p:sldId id="282" r:id="rId13"/>
    <p:sldId id="283" r:id="rId14"/>
    <p:sldId id="284" r:id="rId15"/>
    <p:sldId id="287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294" r:id="rId31"/>
    <p:sldId id="312" r:id="rId32"/>
    <p:sldId id="313" r:id="rId33"/>
    <p:sldId id="314" r:id="rId34"/>
    <p:sldId id="339" r:id="rId35"/>
    <p:sldId id="340" r:id="rId36"/>
    <p:sldId id="316" r:id="rId37"/>
    <p:sldId id="318" r:id="rId38"/>
    <p:sldId id="319" r:id="rId39"/>
    <p:sldId id="320" r:id="rId40"/>
    <p:sldId id="321" r:id="rId41"/>
    <p:sldId id="322" r:id="rId42"/>
    <p:sldId id="324" r:id="rId43"/>
    <p:sldId id="323" r:id="rId44"/>
    <p:sldId id="345" r:id="rId45"/>
    <p:sldId id="326" r:id="rId46"/>
    <p:sldId id="325" r:id="rId47"/>
    <p:sldId id="327" r:id="rId48"/>
    <p:sldId id="344" r:id="rId49"/>
    <p:sldId id="328" r:id="rId50"/>
    <p:sldId id="329" r:id="rId51"/>
    <p:sldId id="331" r:id="rId52"/>
    <p:sldId id="330" r:id="rId53"/>
    <p:sldId id="336" r:id="rId54"/>
    <p:sldId id="337" r:id="rId55"/>
    <p:sldId id="332" r:id="rId56"/>
    <p:sldId id="333" r:id="rId57"/>
    <p:sldId id="338" r:id="rId58"/>
    <p:sldId id="334" r:id="rId59"/>
    <p:sldId id="335" r:id="rId60"/>
    <p:sldId id="341" r:id="rId61"/>
    <p:sldId id="343" r:id="rId62"/>
    <p:sldId id="346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17C"/>
    <a:srgbClr val="00AAC4"/>
    <a:srgbClr val="66CDDC"/>
    <a:srgbClr val="66E1FA"/>
    <a:srgbClr val="0071BB"/>
    <a:srgbClr val="FFCB08"/>
    <a:srgbClr val="6AC07A"/>
    <a:srgbClr val="0A0A0D"/>
    <a:srgbClr val="F9F9FC"/>
    <a:srgbClr val="21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0" autoAdjust="0"/>
    <p:restoredTop sz="96408" autoAdjust="0"/>
  </p:normalViewPr>
  <p:slideViewPr>
    <p:cSldViewPr snapToGrid="0">
      <p:cViewPr varScale="1">
        <p:scale>
          <a:sx n="75" d="100"/>
          <a:sy n="75" d="100"/>
        </p:scale>
        <p:origin x="170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032C8-D41B-43F4-A514-0071755D8CE4}" type="datetimeFigureOut">
              <a:rPr lang="ko-KR" altLang="en-US" smtClean="0"/>
              <a:t>2017-09-02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0205-9F8D-46FE-8A47-79CB1CF9C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0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케르베르라는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랜섬웨어를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분석하게된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당시 말하는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랜섬웨어로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크게 파장을 일으켰으며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사분기에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랜섬웨어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차지하였을 정도로 히트를 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랜섬웨어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였기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rtl="0" eaLnBrk="1" fontAlgn="ctr" latinLnBrk="0" hangingPunct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그렇기때문에 저희는 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케르베르라는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랜섬웨어가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어떻게 동작하였기에 이러한 업적을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남기게되었는지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궁금하여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4.1.1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버전의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Cerber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랜섬웨어를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분석하게되었습니다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45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8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6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98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80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90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9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31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96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8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5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93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4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4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92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6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10A5C2</a:t>
            </a:r>
            <a:endParaRPr lang="en-US" altLang="ko-KR" dirty="0"/>
          </a:p>
          <a:p>
            <a:r>
              <a:rPr lang="en-US" altLang="ko-KR" dirty="0" err="1"/>
              <a:t>EC1A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3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10A5C2</a:t>
            </a:r>
            <a:endParaRPr lang="en-US" altLang="ko-KR" dirty="0"/>
          </a:p>
          <a:p>
            <a:r>
              <a:rPr lang="en-US" altLang="ko-KR" dirty="0" err="1"/>
              <a:t>EC1A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1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34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Ffoqr3ug7m726zou</a:t>
            </a:r>
            <a:r>
              <a:rPr lang="en-US" altLang="ko-KR" dirty="0"/>
              <a:t> </a:t>
            </a:r>
            <a:r>
              <a:rPr lang="en-US" altLang="ko-KR" dirty="0" err="1"/>
              <a:t>9A7DA8</a:t>
            </a:r>
            <a:endParaRPr lang="en-US" altLang="ko-KR" dirty="0"/>
          </a:p>
          <a:p>
            <a:r>
              <a:rPr lang="en-US" altLang="ko-KR" dirty="0" err="1"/>
              <a:t>Hclz73.top</a:t>
            </a:r>
            <a:r>
              <a:rPr lang="en-US" altLang="ko-KR" dirty="0"/>
              <a:t> </a:t>
            </a:r>
            <a:r>
              <a:rPr lang="en-US" altLang="ko-KR" dirty="0" err="1"/>
              <a:t>12F910</a:t>
            </a:r>
            <a:endParaRPr lang="en-US" altLang="ko-KR" dirty="0"/>
          </a:p>
          <a:p>
            <a:r>
              <a:rPr lang="en-US" altLang="ko-KR" dirty="0" err="1"/>
              <a:t>DCE7</a:t>
            </a:r>
            <a:r>
              <a:rPr lang="en-US" altLang="ko-KR" dirty="0"/>
              <a:t>-</a:t>
            </a:r>
            <a:r>
              <a:rPr lang="en-US" altLang="ko-KR" dirty="0" err="1"/>
              <a:t>DF9D</a:t>
            </a:r>
            <a:r>
              <a:rPr lang="en-US" altLang="ko-KR" dirty="0"/>
              <a:t>-</a:t>
            </a:r>
            <a:r>
              <a:rPr lang="en-US" altLang="ko-KR" dirty="0" err="1"/>
              <a:t>D750</a:t>
            </a:r>
            <a:r>
              <a:rPr lang="en-US" altLang="ko-KR" dirty="0"/>
              <a:t>-</a:t>
            </a:r>
            <a:r>
              <a:rPr lang="en-US" altLang="ko-KR" dirty="0" err="1"/>
              <a:t>008C</a:t>
            </a:r>
            <a:r>
              <a:rPr lang="en-US" altLang="ko-KR" dirty="0"/>
              <a:t>-1000 </a:t>
            </a:r>
            <a:r>
              <a:rPr lang="en-US" altLang="ko-KR" dirty="0" err="1"/>
              <a:t>9E8AD8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68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85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 err="1"/>
              <a:t>일땐</a:t>
            </a:r>
            <a:r>
              <a:rPr lang="ko-KR" altLang="en-US" dirty="0"/>
              <a:t> 하드디스크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 err="1"/>
              <a:t>일땐</a:t>
            </a:r>
            <a:r>
              <a:rPr lang="ko-KR" altLang="en-US" dirty="0"/>
              <a:t> 네트워크 드라이버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 err="1"/>
              <a:t>일땐</a:t>
            </a:r>
            <a:r>
              <a:rPr lang="ko-KR" altLang="en-US" dirty="0"/>
              <a:t> </a:t>
            </a:r>
            <a:r>
              <a:rPr lang="en-US" altLang="ko-KR" dirty="0"/>
              <a:t>CD</a:t>
            </a:r>
            <a:r>
              <a:rPr lang="ko-KR" altLang="en-US" dirty="0"/>
              <a:t>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3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83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96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892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40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2E</a:t>
            </a:r>
            <a:r>
              <a:rPr lang="en-US" altLang="ko-KR" dirty="0"/>
              <a:t>=.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64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22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77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86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89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16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8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20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06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5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04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10A5C2</a:t>
            </a:r>
            <a:endParaRPr lang="en-US" altLang="ko-KR" dirty="0"/>
          </a:p>
          <a:p>
            <a:r>
              <a:rPr lang="en-US" altLang="ko-KR" dirty="0" err="1"/>
              <a:t>EC1A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63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10A5C2</a:t>
            </a:r>
            <a:endParaRPr lang="en-US" altLang="ko-KR" dirty="0"/>
          </a:p>
          <a:p>
            <a:r>
              <a:rPr lang="en-US" altLang="ko-KR" dirty="0" err="1"/>
              <a:t>EC1A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06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720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6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83 </a:t>
            </a:r>
            <a:r>
              <a:rPr lang="en-US" altLang="ko-KR" dirty="0" err="1"/>
              <a:t>EB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 </a:t>
            </a:r>
            <a:r>
              <a:rPr lang="en-US" altLang="ko-KR" dirty="0"/>
              <a:t>66</a:t>
            </a:r>
            <a:r>
              <a:rPr lang="ko-KR" altLang="en-US" dirty="0"/>
              <a:t> </a:t>
            </a:r>
            <a:r>
              <a:rPr lang="en-US" altLang="ko-KR" dirty="0"/>
              <a:t>83</a:t>
            </a:r>
            <a:r>
              <a:rPr lang="ko-KR" altLang="en-US" dirty="0"/>
              <a:t> </a:t>
            </a:r>
            <a:r>
              <a:rPr lang="en-US" altLang="ko-KR" dirty="0" err="1"/>
              <a:t>3B</a:t>
            </a:r>
            <a:r>
              <a:rPr lang="en-US" altLang="ko-KR" dirty="0"/>
              <a:t> </a:t>
            </a:r>
            <a:r>
              <a:rPr lang="en-US" altLang="ko-KR" dirty="0" err="1"/>
              <a:t>2E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00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Taskkill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/f = </a:t>
            </a:r>
            <a:r>
              <a:rPr lang="ko-KR" altLang="en-US" dirty="0"/>
              <a:t>프로세스를 강제로 종료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im</a:t>
            </a:r>
            <a:r>
              <a:rPr lang="en-US" altLang="ko-KR" dirty="0"/>
              <a:t> = </a:t>
            </a:r>
            <a:r>
              <a:rPr lang="ko-KR" altLang="en-US" dirty="0"/>
              <a:t>종료해야 하는 프로세스의 이름을 지정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en-US" altLang="ko-KR" dirty="0" err="1"/>
              <a:t>nul</a:t>
            </a:r>
            <a:r>
              <a:rPr lang="en-US" altLang="ko-KR" dirty="0"/>
              <a:t> = </a:t>
            </a:r>
            <a:r>
              <a:rPr lang="ko-KR" altLang="en-US" dirty="0"/>
              <a:t>출력 </a:t>
            </a:r>
            <a:r>
              <a:rPr lang="ko-KR" altLang="en-US" dirty="0" err="1"/>
              <a:t>안보여주는</a:t>
            </a:r>
            <a:r>
              <a:rPr lang="ko-KR" altLang="en-US" dirty="0"/>
              <a:t>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Ping</a:t>
            </a:r>
            <a:r>
              <a:rPr lang="ko-KR" altLang="en-US" dirty="0"/>
              <a:t> </a:t>
            </a:r>
            <a:r>
              <a:rPr lang="en-US" altLang="ko-KR" dirty="0"/>
              <a:t>–n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127.0.0.1</a:t>
            </a:r>
            <a:r>
              <a:rPr lang="ko-KR" altLang="en-US" dirty="0"/>
              <a:t> 을 통해 </a:t>
            </a:r>
            <a:r>
              <a:rPr lang="en-US" altLang="ko-KR" dirty="0" err="1"/>
              <a:t>taskkill</a:t>
            </a:r>
            <a:r>
              <a:rPr lang="ko-KR" altLang="en-US" dirty="0"/>
              <a:t>이 종료할 시간을 </a:t>
            </a:r>
            <a:r>
              <a:rPr lang="ko-KR" altLang="en-US" dirty="0" err="1"/>
              <a:t>벌어줌</a:t>
            </a:r>
            <a:endParaRPr lang="en-US" altLang="ko-KR" dirty="0"/>
          </a:p>
          <a:p>
            <a:r>
              <a:rPr lang="ko-KR" altLang="en-US" dirty="0"/>
              <a:t>그후 </a:t>
            </a:r>
            <a:r>
              <a:rPr lang="en-US" altLang="ko-KR" dirty="0"/>
              <a:t>del </a:t>
            </a:r>
            <a:r>
              <a:rPr lang="ko-KR" altLang="en-US" dirty="0"/>
              <a:t>를 통해 실행된 파일 삭제</a:t>
            </a:r>
            <a:r>
              <a:rPr lang="en-US" altLang="ko-KR" dirty="0"/>
              <a:t>, exit</a:t>
            </a:r>
            <a:r>
              <a:rPr lang="ko-KR" altLang="en-US" dirty="0"/>
              <a:t>를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310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9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94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719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167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6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2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3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1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0205-9F8D-46FE-8A47-79CB1CF9C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4512568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Image" r:id="rId3" imgW="9144000" imgH="6858000" progId="Photoshop.Image.13">
                  <p:embed/>
                </p:oleObj>
              </mc:Choice>
              <mc:Fallback>
                <p:oleObj name="Image" r:id="rId3" imgW="9144000" imgH="6858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7582"/>
            <a:ext cx="7772400" cy="819715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rgbClr val="00AAC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21934"/>
            <a:ext cx="7772400" cy="438518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F4817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685800" y="6023700"/>
            <a:ext cx="7772400" cy="32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6AC07A"/>
                </a:solidFill>
                <a:latin typeface="+mj-ea"/>
                <a:ea typeface="+mj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681ECA-5E46-41CB-824A-77C14B6D73C7}" type="datetime4"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September 2, 2017</a:t>
            </a:fld>
            <a:endParaRPr lang="en-US" altLang="ko-K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3829576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Image" r:id="rId3" imgW="9144000" imgH="6858000" progId="Photoshop.Image.13">
                  <p:embed/>
                </p:oleObj>
              </mc:Choice>
              <mc:Fallback>
                <p:oleObj name="Image" r:id="rId3" imgW="9144000" imgH="6858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87" y="169955"/>
            <a:ext cx="8582526" cy="517343"/>
          </a:xfrm>
        </p:spPr>
        <p:txBody>
          <a:bodyPr>
            <a:normAutofit/>
          </a:bodyPr>
          <a:lstStyle>
            <a:lvl1pPr>
              <a:defRPr sz="2000" b="1">
                <a:solidFill>
                  <a:srgbClr val="00AAC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37" y="1152525"/>
            <a:ext cx="8582526" cy="472909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  <a:lvl2pPr marL="685800" indent="-228600">
              <a:buFont typeface="Times New Roman" panose="02020603050405020304" pitchFamily="18" charset="0"/>
              <a:buChar char="-"/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Font typeface="Times New Roman" panose="02020603050405020304" pitchFamily="18" charset="0"/>
              <a:buChar char="-"/>
              <a:defRPr sz="140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Font typeface="Times New Roman" panose="02020603050405020304" pitchFamily="18" charset="0"/>
              <a:buChar char="-"/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Times New Roman" panose="02020603050405020304" pitchFamily="18" charset="0"/>
              <a:buChar char="-"/>
              <a:defRPr sz="14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737" y="6319072"/>
            <a:ext cx="1338914" cy="286398"/>
          </a:xfrm>
        </p:spPr>
        <p:txBody>
          <a:bodyPr/>
          <a:lstStyle>
            <a:lvl1pPr algn="l">
              <a:defRPr sz="900" b="1">
                <a:solidFill>
                  <a:srgbClr val="F4817C"/>
                </a:solidFill>
              </a:defRPr>
            </a:lvl1pPr>
          </a:lstStyle>
          <a:p>
            <a:r>
              <a:rPr lang="ko-KR" altLang="en-US" dirty="0"/>
              <a:t>동아리이름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342921" y="6339161"/>
            <a:ext cx="4876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2F69C3E0-E598-4C23-958B-2A97735D1825}" type="slidenum">
              <a:rPr lang="ko-KR" altLang="en-US" sz="1000" b="1" kern="1200" smtClean="0">
                <a:solidFill>
                  <a:srgbClr val="F4817C"/>
                </a:solidFill>
                <a:latin typeface="+mj-ea"/>
                <a:ea typeface="+mn-ea"/>
                <a:cs typeface="+mn-cs"/>
              </a:rPr>
              <a:t>‹#›</a:t>
            </a:fld>
            <a:endParaRPr lang="ko-KR" altLang="en-US" sz="1000" b="1" kern="1200" dirty="0">
              <a:solidFill>
                <a:srgbClr val="F4817C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9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10520966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Image" r:id="rId3" imgW="9144000" imgH="6858000" progId="Photoshop.Image.13">
                  <p:embed/>
                </p:oleObj>
              </mc:Choice>
              <mc:Fallback>
                <p:oleObj name="Image" r:id="rId3" imgW="9144000" imgH="6858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905235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737" y="168109"/>
            <a:ext cx="8582526" cy="89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37" y="1203158"/>
            <a:ext cx="8582526" cy="493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0736" y="6529139"/>
            <a:ext cx="1836821" cy="328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9F9FC"/>
                </a:solidFill>
              </a:defRPr>
            </a:lvl1pPr>
          </a:lstStyle>
          <a:p>
            <a:fld id="{23EF8756-CEB4-4E66-A7E4-F95D803563DA}" type="datetime1">
              <a:rPr lang="ko-KR" altLang="en-US" smtClean="0"/>
              <a:t>2017-09-02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97579" y="6529137"/>
            <a:ext cx="2165684" cy="328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9F9FC"/>
                </a:solidFill>
              </a:defRPr>
            </a:lvl1pPr>
          </a:lstStyle>
          <a:p>
            <a:r>
              <a:rPr lang="ko-KR" altLang="en-US"/>
              <a:t>동아리이름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66147" y="6529138"/>
            <a:ext cx="1411705" cy="328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A8BB-BC27-4564-BBBD-5D31C8DC09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3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EXEC.BA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EXEC.B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EXEC.B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Cerber</a:t>
            </a:r>
            <a:r>
              <a:rPr lang="en-US" altLang="ko-KR" dirty="0"/>
              <a:t> </a:t>
            </a:r>
            <a:r>
              <a:rPr lang="ko-KR" altLang="en-US" dirty="0" err="1"/>
              <a:t>랜섬웨어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280737" y="6493304"/>
            <a:ext cx="884516" cy="286398"/>
          </a:xfrm>
        </p:spPr>
        <p:txBody>
          <a:bodyPr/>
          <a:lstStyle/>
          <a:p>
            <a:fld id="{EB4B627D-A811-48C5-9CC7-D8CCC4F75573}" type="datetime1">
              <a:rPr lang="ko-KR" altLang="en-US" smtClean="0"/>
              <a:t>2017-09-02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8" name="AutoShape 2" descr="파일:WannaCry.KOR-DevHackers.png">
            <a:extLst>
              <a:ext uri="{FF2B5EF4-FFF2-40B4-BE49-F238E27FC236}">
                <a16:creationId xmlns:a16="http://schemas.microsoft.com/office/drawing/2014/main" id="{082846E1-C421-4F20-A3D8-B0A6D1AFA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파일:WannaCry.KOR-DevHackers.png">
            <a:extLst>
              <a:ext uri="{FF2B5EF4-FFF2-40B4-BE49-F238E27FC236}">
                <a16:creationId xmlns:a16="http://schemas.microsoft.com/office/drawing/2014/main" id="{C966B6B2-291B-4EDB-995F-329B2426A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파일:WannaCry.KOR-DevHackers.png">
            <a:extLst>
              <a:ext uri="{FF2B5EF4-FFF2-40B4-BE49-F238E27FC236}">
                <a16:creationId xmlns:a16="http://schemas.microsoft.com/office/drawing/2014/main" id="{81E1CBC8-C7DF-4780-B294-A4E9F0899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8F2A05-1E28-4F92-A241-DEC2A076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152525"/>
            <a:ext cx="8582526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2016</a:t>
            </a:r>
            <a:r>
              <a:rPr lang="ko-KR" altLang="en-US" sz="1800" dirty="0"/>
              <a:t>년 </a:t>
            </a:r>
            <a:r>
              <a:rPr lang="en-US" altLang="ko-KR" sz="1800" dirty="0"/>
              <a:t>3</a:t>
            </a:r>
            <a:r>
              <a:rPr lang="ko-KR" altLang="en-US" sz="1800" dirty="0"/>
              <a:t>월에 최초로 등장한 말하는 </a:t>
            </a:r>
            <a:r>
              <a:rPr lang="ko-KR" altLang="en-US" sz="1800" dirty="0" err="1"/>
              <a:t>랜섬웨어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2016</a:t>
            </a:r>
            <a:r>
              <a:rPr lang="ko-KR" altLang="en-US" sz="1800" dirty="0"/>
              <a:t>년 말 </a:t>
            </a:r>
            <a:r>
              <a:rPr lang="en-US" altLang="ko-KR" sz="1800" dirty="0"/>
              <a:t>~ 2017</a:t>
            </a:r>
            <a:r>
              <a:rPr lang="ko-KR" altLang="en-US" sz="1800" dirty="0"/>
              <a:t>년 </a:t>
            </a:r>
            <a:r>
              <a:rPr lang="en-US" altLang="ko-KR" sz="1800" dirty="0"/>
              <a:t>1</a:t>
            </a:r>
            <a:r>
              <a:rPr lang="ko-KR" altLang="en-US" sz="1800" dirty="0"/>
              <a:t>사분기 말까지 </a:t>
            </a:r>
            <a:r>
              <a:rPr lang="ko-KR" altLang="en-US" sz="1800" dirty="0" err="1"/>
              <a:t>랜섬웨어</a:t>
            </a:r>
            <a:r>
              <a:rPr lang="ko-KR" altLang="en-US" sz="1800" dirty="0"/>
              <a:t> 시장의 </a:t>
            </a:r>
            <a:r>
              <a:rPr lang="en-US" altLang="ko-KR" sz="1800" dirty="0"/>
              <a:t>90%</a:t>
            </a:r>
            <a:r>
              <a:rPr lang="ko-KR" altLang="en-US" sz="1800" dirty="0"/>
              <a:t>를 차지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4.1.1 Version</a:t>
            </a:r>
          </a:p>
          <a:p>
            <a:pPr marL="0" indent="0">
              <a:buNone/>
            </a:pPr>
            <a:r>
              <a:rPr lang="ko-KR" altLang="en-US" sz="1800" dirty="0"/>
              <a:t> </a:t>
            </a: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AE132BD-D145-49DC-8FFC-3C2016809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65183"/>
              </p:ext>
            </p:extLst>
          </p:nvPr>
        </p:nvGraphicFramePr>
        <p:xfrm>
          <a:off x="280737" y="31445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663">
                  <a:extLst>
                    <a:ext uri="{9D8B030D-6E8A-4147-A177-3AD203B41FA5}">
                      <a16:colId xmlns:a16="http://schemas.microsoft.com/office/drawing/2014/main" val="768619551"/>
                    </a:ext>
                  </a:extLst>
                </a:gridCol>
                <a:gridCol w="4573337">
                  <a:extLst>
                    <a:ext uri="{9D8B030D-6E8A-4147-A177-3AD203B41FA5}">
                      <a16:colId xmlns:a16="http://schemas.microsoft.com/office/drawing/2014/main" val="1925956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n-lt"/>
                        </a:rPr>
                        <a:t>파일 이름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Cerber.exe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9446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n-lt"/>
                        </a:rPr>
                        <a:t>크기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lt"/>
                        </a:rPr>
                        <a:t>278,568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+mn-lt"/>
                        </a:rPr>
                        <a:t>바이트</a:t>
                      </a: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1239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n-lt"/>
                        </a:rPr>
                        <a:t>MD5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EF914118B3A6E09BB0832204D7296829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297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n-lt"/>
                        </a:rPr>
                        <a:t>패킹 여부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pattFill prst="dotGrid">
                      <a:fgClr>
                        <a:schemeClr val="bg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5996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2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BgWorker.dll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GetProcAddress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CreateProcessA</a:t>
            </a:r>
            <a:r>
              <a:rPr lang="en-US" altLang="ko-KR" sz="1600" dirty="0"/>
              <a:t>()</a:t>
            </a:r>
            <a:r>
              <a:rPr lang="ko-KR" altLang="en-US" sz="1600" dirty="0"/>
              <a:t> 검색 후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CreateProcessA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CREATE_SUSPENDED</a:t>
            </a:r>
            <a:r>
              <a:rPr lang="ko-KR" altLang="en-US" sz="1600" dirty="0"/>
              <a:t> 모드로 자기자신을 실행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4872BE-657E-4EA2-98F3-C345C6AD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5" y="2359583"/>
            <a:ext cx="784860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BA4AF3-0357-4FEB-A5D3-1DD35B00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60" y="3181520"/>
            <a:ext cx="5743575" cy="1533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969EDC-1CB5-4371-9C6F-FD72616B7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5" y="3029120"/>
            <a:ext cx="7848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3116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BgWorker.dll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GetProcAddress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GetThreadContext</a:t>
            </a:r>
            <a:r>
              <a:rPr lang="en-US" altLang="ko-KR" sz="1600" dirty="0"/>
              <a:t>()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GetThreadContext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Context </a:t>
            </a:r>
            <a:r>
              <a:rPr lang="ko-KR" altLang="en-US" sz="1600" dirty="0"/>
              <a:t>값을 얻음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Context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EIP</a:t>
            </a:r>
            <a:r>
              <a:rPr lang="ko-KR" altLang="en-US" sz="1600" dirty="0"/>
              <a:t>값에 </a:t>
            </a:r>
            <a:r>
              <a:rPr lang="en-US" altLang="ko-KR" sz="1600" dirty="0" err="1"/>
              <a:t>004028FD</a:t>
            </a:r>
            <a:r>
              <a:rPr lang="en-US" altLang="ko-KR" sz="1600" dirty="0"/>
              <a:t> </a:t>
            </a:r>
            <a:r>
              <a:rPr lang="ko-KR" altLang="en-US" sz="1600" dirty="0"/>
              <a:t>값을 대입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0FACF-CAB4-49D1-90C3-31AF0159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7" y="2111040"/>
            <a:ext cx="7820025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213837-CCBE-4FAA-85DC-7D35541E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6" y="2790648"/>
            <a:ext cx="78200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EF9457-CE3E-4A66-9E75-5CF3F62AE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5" y="2111040"/>
            <a:ext cx="2247900" cy="408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C878F62-D850-4BEF-A5E4-DBE606EA9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39" y="4070331"/>
            <a:ext cx="7305675" cy="89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CB3BF4-177E-4629-A3FF-68B3DEED5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325" y="3455968"/>
            <a:ext cx="981075" cy="1228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7727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BgWorker.dll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GetProcAddress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SetThreadContext</a:t>
            </a:r>
            <a:r>
              <a:rPr lang="en-US" altLang="ko-KR" sz="1600" dirty="0"/>
              <a:t>()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SetThreadContext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EIP</a:t>
            </a:r>
            <a:r>
              <a:rPr lang="ko-KR" altLang="en-US" sz="1600" dirty="0"/>
              <a:t>가 수정된 </a:t>
            </a:r>
            <a:r>
              <a:rPr lang="en-US" altLang="ko-KR" sz="1600" dirty="0"/>
              <a:t>Context</a:t>
            </a:r>
            <a:r>
              <a:rPr lang="ko-KR" altLang="en-US" sz="1600" dirty="0"/>
              <a:t>로 설정 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41169D-8EA4-410E-819E-BBE73273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5" y="2300986"/>
            <a:ext cx="7705725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31DBCD-9B18-4700-AF94-105276F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3078922"/>
            <a:ext cx="7848600" cy="43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677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BgWorker.dll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GetProcAddress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ResumeThread</a:t>
            </a:r>
            <a:r>
              <a:rPr lang="en-US" altLang="ko-KR" sz="1600" dirty="0"/>
              <a:t>()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ResumeThread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SUSPENDED</a:t>
            </a:r>
            <a:r>
              <a:rPr lang="ko-KR" altLang="en-US" sz="1600" dirty="0"/>
              <a:t> 모드였던 프로세스를 실행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ExitProcess</a:t>
            </a:r>
            <a:r>
              <a:rPr lang="en-US" altLang="ko-KR" sz="1600" dirty="0"/>
              <a:t>(0)</a:t>
            </a:r>
            <a:r>
              <a:rPr lang="ko-KR" altLang="en-US" sz="1600" dirty="0"/>
              <a:t>을 통해 메인 프로세스는 종료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F8A38-0F50-46AA-A1F4-0C883F64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" y="2271047"/>
            <a:ext cx="7705725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790713-80E6-492A-B6E8-232469DF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7" y="2924342"/>
            <a:ext cx="77057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A69BA2-1E8A-4685-B0D2-4C43C0C80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7" y="3517072"/>
            <a:ext cx="753427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1328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1</a:t>
            </a:r>
            <a:r>
              <a:rPr lang="ko-KR" altLang="en-US" dirty="0"/>
              <a:t>차 분석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39BBA8-5C3D-4D6C-8316-6A65C8E0FC19}"/>
              </a:ext>
            </a:extLst>
          </p:cNvPr>
          <p:cNvSpPr/>
          <p:nvPr/>
        </p:nvSpPr>
        <p:spPr>
          <a:xfrm>
            <a:off x="280737" y="1098527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876FD2B-82B7-4674-895E-26CB17569D5C}"/>
              </a:ext>
            </a:extLst>
          </p:cNvPr>
          <p:cNvSpPr/>
          <p:nvPr/>
        </p:nvSpPr>
        <p:spPr>
          <a:xfrm>
            <a:off x="6813837" y="2980404"/>
            <a:ext cx="2045052" cy="82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00316FD-4B51-47D5-9623-18E5005AB531}"/>
              </a:ext>
            </a:extLst>
          </p:cNvPr>
          <p:cNvSpPr/>
          <p:nvPr/>
        </p:nvSpPr>
        <p:spPr>
          <a:xfrm>
            <a:off x="2541119" y="2020485"/>
            <a:ext cx="1978853" cy="8315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Thiophene.sed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02D8ABA-0A49-4778-B650-6FB970CCEF78}"/>
              </a:ext>
            </a:extLst>
          </p:cNvPr>
          <p:cNvSpPr/>
          <p:nvPr/>
        </p:nvSpPr>
        <p:spPr>
          <a:xfrm>
            <a:off x="2541119" y="3928719"/>
            <a:ext cx="1978853" cy="5777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System.dll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51F6567-06EC-4CF3-AC99-30484D960D2F}"/>
              </a:ext>
            </a:extLst>
          </p:cNvPr>
          <p:cNvCxnSpPr>
            <a:stCxn id="54" idx="2"/>
            <a:endCxn id="56" idx="1"/>
          </p:cNvCxnSpPr>
          <p:nvPr/>
        </p:nvCxnSpPr>
        <p:spPr>
          <a:xfrm rot="16200000" flipH="1">
            <a:off x="1581003" y="1476141"/>
            <a:ext cx="645272" cy="1274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1B664555-2607-4824-94BC-A95CE89AB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0156" y="1959411"/>
            <a:ext cx="1586964" cy="1274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D475B243-139E-4CDB-9935-BC91CF87327D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678336" y="2354819"/>
            <a:ext cx="2450606" cy="1274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35C3B2D-87C8-41F8-AC49-D90C04857D15}"/>
              </a:ext>
            </a:extLst>
          </p:cNvPr>
          <p:cNvSpPr txBox="1"/>
          <p:nvPr/>
        </p:nvSpPr>
        <p:spPr>
          <a:xfrm>
            <a:off x="1345756" y="2076803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CreateFile</a:t>
            </a:r>
            <a:endParaRPr lang="ko-KR" altLang="en-US" sz="1600" b="1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A96F18B-0445-4D04-9C94-8FB1A7839649}"/>
              </a:ext>
            </a:extLst>
          </p:cNvPr>
          <p:cNvSpPr/>
          <p:nvPr/>
        </p:nvSpPr>
        <p:spPr>
          <a:xfrm>
            <a:off x="2541119" y="2974602"/>
            <a:ext cx="1978853" cy="8315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BgWorker.dll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3440742-5C4B-4507-8558-01CF1BE21389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519971" y="3806149"/>
            <a:ext cx="542406" cy="862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D7CC3F28-A5FB-4482-A87E-FF00D7AA8171}"/>
              </a:ext>
            </a:extLst>
          </p:cNvPr>
          <p:cNvCxnSpPr>
            <a:cxnSpLocks/>
          </p:cNvCxnSpPr>
          <p:nvPr/>
        </p:nvCxnSpPr>
        <p:spPr>
          <a:xfrm rot="10800000">
            <a:off x="4519971" y="3521870"/>
            <a:ext cx="542410" cy="284279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CAFF383-3E3A-47D4-9D83-4EC4243F747B}"/>
              </a:ext>
            </a:extLst>
          </p:cNvPr>
          <p:cNvSpPr txBox="1"/>
          <p:nvPr/>
        </p:nvSpPr>
        <p:spPr>
          <a:xfrm>
            <a:off x="4519971" y="4678804"/>
            <a:ext cx="210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BgWorker.dll </a:t>
            </a:r>
            <a:r>
              <a:rPr lang="ko-KR" altLang="en-US" sz="1600" b="1" dirty="0"/>
              <a:t>로드</a:t>
            </a: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BA2C5B2-AA8C-4D34-A35C-B95441A7BA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81511" y="2394815"/>
            <a:ext cx="459672" cy="454756"/>
          </a:xfrm>
          <a:prstGeom prst="bentConnector3">
            <a:avLst>
              <a:gd name="adj1" fmla="val -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C0346F5-AA7E-44ED-BB60-8FA7E90C7D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19975" y="2852029"/>
            <a:ext cx="518750" cy="402148"/>
          </a:xfrm>
          <a:prstGeom prst="bentConnector3">
            <a:avLst>
              <a:gd name="adj1" fmla="val -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C91BCA-B438-41B8-8156-AE15B689EB48}"/>
              </a:ext>
            </a:extLst>
          </p:cNvPr>
          <p:cNvSpPr txBox="1"/>
          <p:nvPr/>
        </p:nvSpPr>
        <p:spPr>
          <a:xfrm>
            <a:off x="4564158" y="2072688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ReadFile</a:t>
            </a:r>
            <a:endParaRPr lang="ko-KR" altLang="en-US" sz="1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920FBE-E391-400E-9BCF-E854E3B14BA1}"/>
              </a:ext>
            </a:extLst>
          </p:cNvPr>
          <p:cNvSpPr txBox="1"/>
          <p:nvPr/>
        </p:nvSpPr>
        <p:spPr>
          <a:xfrm>
            <a:off x="5066444" y="3084901"/>
            <a:ext cx="1432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CreateProcess</a:t>
            </a:r>
            <a:endParaRPr lang="ko-KR" altLang="en-US" sz="1600" b="1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38D8B27-CA8B-4822-B87D-D96288751AF4}"/>
              </a:ext>
            </a:extLst>
          </p:cNvPr>
          <p:cNvCxnSpPr/>
          <p:nvPr/>
        </p:nvCxnSpPr>
        <p:spPr>
          <a:xfrm rot="16200000" flipH="1">
            <a:off x="266135" y="2377283"/>
            <a:ext cx="2848859" cy="1701110"/>
          </a:xfrm>
          <a:prstGeom prst="bentConnector3">
            <a:avLst>
              <a:gd name="adj1" fmla="val 10001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2BCADE9-85DE-4479-AFA5-2F0DC9B0CA51}"/>
              </a:ext>
            </a:extLst>
          </p:cNvPr>
          <p:cNvSpPr txBox="1"/>
          <p:nvPr/>
        </p:nvSpPr>
        <p:spPr>
          <a:xfrm>
            <a:off x="864740" y="4664691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System.dll_Call</a:t>
            </a:r>
            <a:r>
              <a:rPr lang="en-US" altLang="ko-KR" sz="1600" b="1" dirty="0"/>
              <a:t>()</a:t>
            </a:r>
            <a:endParaRPr lang="ko-KR" altLang="en-US" sz="16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C28F16-69B7-4BAA-912C-6FAD77FF31EB}"/>
              </a:ext>
            </a:extLst>
          </p:cNvPr>
          <p:cNvSpPr txBox="1"/>
          <p:nvPr/>
        </p:nvSpPr>
        <p:spPr>
          <a:xfrm>
            <a:off x="1354949" y="3026169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CreateFile</a:t>
            </a:r>
            <a:endParaRPr lang="ko-KR" altLang="en-US" sz="16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350875-6208-4F4A-B20F-7B8CC51DE5BD}"/>
              </a:ext>
            </a:extLst>
          </p:cNvPr>
          <p:cNvSpPr txBox="1"/>
          <p:nvPr/>
        </p:nvSpPr>
        <p:spPr>
          <a:xfrm>
            <a:off x="1345756" y="3919339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CreateFile</a:t>
            </a:r>
            <a:endParaRPr lang="ko-KR" altLang="en-US" sz="16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2FDF009-D9BB-4911-8573-A5786493D2D2}"/>
              </a:ext>
            </a:extLst>
          </p:cNvPr>
          <p:cNvSpPr/>
          <p:nvPr/>
        </p:nvSpPr>
        <p:spPr>
          <a:xfrm>
            <a:off x="2541118" y="4456122"/>
            <a:ext cx="1978853" cy="4250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System.dll_Call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E59D8BB-89E2-48EE-BFBF-2F605539EAFA}"/>
              </a:ext>
            </a:extLst>
          </p:cNvPr>
          <p:cNvSpPr/>
          <p:nvPr/>
        </p:nvSpPr>
        <p:spPr>
          <a:xfrm>
            <a:off x="2486540" y="2918892"/>
            <a:ext cx="6459273" cy="938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201DF4E-177A-4534-B4B8-ACDBDDCB3319}"/>
              </a:ext>
            </a:extLst>
          </p:cNvPr>
          <p:cNvCxnSpPr>
            <a:stCxn id="64" idx="3"/>
            <a:endCxn id="55" idx="1"/>
          </p:cNvCxnSpPr>
          <p:nvPr/>
        </p:nvCxnSpPr>
        <p:spPr>
          <a:xfrm>
            <a:off x="4519972" y="3390374"/>
            <a:ext cx="2293865" cy="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1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1</a:t>
            </a:r>
            <a:r>
              <a:rPr lang="ko-KR" altLang="en-US" dirty="0"/>
              <a:t>차 분석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030C15-3187-46C8-A205-EDF9599242E9}"/>
              </a:ext>
            </a:extLst>
          </p:cNvPr>
          <p:cNvSpPr/>
          <p:nvPr/>
        </p:nvSpPr>
        <p:spPr>
          <a:xfrm>
            <a:off x="4690584" y="952311"/>
            <a:ext cx="2045052" cy="82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8E44D9F-6240-4587-8844-7870B0E3B3B8}"/>
              </a:ext>
            </a:extLst>
          </p:cNvPr>
          <p:cNvSpPr/>
          <p:nvPr/>
        </p:nvSpPr>
        <p:spPr>
          <a:xfrm>
            <a:off x="417866" y="946509"/>
            <a:ext cx="1978853" cy="8315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BgWorker.dll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04A51E-920D-44F9-89EB-36238BDF0A88}"/>
              </a:ext>
            </a:extLst>
          </p:cNvPr>
          <p:cNvSpPr txBox="1"/>
          <p:nvPr/>
        </p:nvSpPr>
        <p:spPr>
          <a:xfrm>
            <a:off x="2786989" y="1038893"/>
            <a:ext cx="1432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CreateProcess</a:t>
            </a:r>
            <a:endParaRPr lang="ko-KR" altLang="en-US" sz="16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67A20F-6827-4719-A892-F60C658D00B7}"/>
              </a:ext>
            </a:extLst>
          </p:cNvPr>
          <p:cNvSpPr/>
          <p:nvPr/>
        </p:nvSpPr>
        <p:spPr>
          <a:xfrm>
            <a:off x="363287" y="890799"/>
            <a:ext cx="6459273" cy="938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01DAD9A-8B2A-46FE-BFEC-DB645D460F0E}"/>
              </a:ext>
            </a:extLst>
          </p:cNvPr>
          <p:cNvCxnSpPr/>
          <p:nvPr/>
        </p:nvCxnSpPr>
        <p:spPr>
          <a:xfrm>
            <a:off x="2315774" y="1357259"/>
            <a:ext cx="2293865" cy="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5BECBEF-2457-40E4-8927-A6091AA9BF72}"/>
              </a:ext>
            </a:extLst>
          </p:cNvPr>
          <p:cNvSpPr/>
          <p:nvPr/>
        </p:nvSpPr>
        <p:spPr>
          <a:xfrm>
            <a:off x="3275520" y="2294472"/>
            <a:ext cx="1462241" cy="500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+mn-ea"/>
              </a:rPr>
              <a:t>CreateProcess</a:t>
            </a:r>
            <a:r>
              <a:rPr lang="en-US" altLang="ko-KR" sz="1400" dirty="0">
                <a:latin typeface="+mn-ea"/>
              </a:rPr>
              <a:t>()</a:t>
            </a:r>
          </a:p>
          <a:p>
            <a:pPr algn="ctr"/>
            <a:r>
              <a:rPr lang="en-US" altLang="ko-KR" sz="1400" dirty="0">
                <a:latin typeface="+mn-ea"/>
              </a:rPr>
              <a:t>SUSPENDED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3B16F-938F-443B-BD1B-A0C8840731F0}"/>
              </a:ext>
            </a:extLst>
          </p:cNvPr>
          <p:cNvSpPr/>
          <p:nvPr/>
        </p:nvSpPr>
        <p:spPr>
          <a:xfrm>
            <a:off x="5177176" y="2407781"/>
            <a:ext cx="1793290" cy="2737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+mn-ea"/>
              </a:rPr>
              <a:t>GetThreadContext</a:t>
            </a:r>
            <a:r>
              <a:rPr lang="en-US" altLang="ko-KR" sz="1400" dirty="0">
                <a:latin typeface="+mn-ea"/>
              </a:rPr>
              <a:t>()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54BCBB-99F9-476C-A2F3-0AE7AD4DC16E}"/>
              </a:ext>
            </a:extLst>
          </p:cNvPr>
          <p:cNvSpPr/>
          <p:nvPr/>
        </p:nvSpPr>
        <p:spPr>
          <a:xfrm>
            <a:off x="3275520" y="5013602"/>
            <a:ext cx="1712345" cy="387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+mn-ea"/>
              </a:rPr>
              <a:t>SetThreadContext</a:t>
            </a:r>
            <a:r>
              <a:rPr lang="en-US" altLang="ko-KR" sz="1400" dirty="0">
                <a:latin typeface="+mn-ea"/>
              </a:rPr>
              <a:t>()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ECC9564-3A82-461C-8F48-E30B9D390B9F}"/>
              </a:ext>
            </a:extLst>
          </p:cNvPr>
          <p:cNvSpPr/>
          <p:nvPr/>
        </p:nvSpPr>
        <p:spPr>
          <a:xfrm>
            <a:off x="5312066" y="5013600"/>
            <a:ext cx="1502029" cy="38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+mn-ea"/>
              </a:rPr>
              <a:t>ResumeThread</a:t>
            </a:r>
            <a:r>
              <a:rPr lang="en-US" altLang="ko-KR" sz="1400" dirty="0">
                <a:latin typeface="+mn-ea"/>
              </a:rPr>
              <a:t>()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18632-6675-4CC8-95AD-E3DE290D83D8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4737761" y="2544661"/>
            <a:ext cx="4394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07C501C-A9E0-4333-9D5D-8BBA87381BE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4987865" y="5207496"/>
            <a:ext cx="3242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1A24BA4-6854-4DEE-940C-CA28957F20A0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6814095" y="5207496"/>
            <a:ext cx="324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78CDC-B88F-4EFD-87F6-B9A2B81165DD}"/>
              </a:ext>
            </a:extLst>
          </p:cNvPr>
          <p:cNvSpPr/>
          <p:nvPr/>
        </p:nvSpPr>
        <p:spPr>
          <a:xfrm>
            <a:off x="7138296" y="5013600"/>
            <a:ext cx="1145145" cy="387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+mn-ea"/>
              </a:rPr>
              <a:t>ExitProcess</a:t>
            </a:r>
            <a:r>
              <a:rPr lang="en-US" altLang="ko-KR" sz="1400" dirty="0">
                <a:latin typeface="+mn-ea"/>
              </a:rPr>
              <a:t>()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91F560-A6BC-4AF1-96FD-8F6071BB0F82}"/>
              </a:ext>
            </a:extLst>
          </p:cNvPr>
          <p:cNvSpPr/>
          <p:nvPr/>
        </p:nvSpPr>
        <p:spPr>
          <a:xfrm>
            <a:off x="420394" y="2223256"/>
            <a:ext cx="2115982" cy="39616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Cerber.exe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5EA23377-EEC8-49AB-BCC0-0E26196D7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0" t="69482" b="16397"/>
          <a:stretch/>
        </p:blipFill>
        <p:spPr>
          <a:xfrm>
            <a:off x="2786989" y="3791273"/>
            <a:ext cx="5316291" cy="12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559531C-EA86-4101-B795-A0475EC28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745"/>
          <a:stretch/>
        </p:blipFill>
        <p:spPr>
          <a:xfrm>
            <a:off x="7122206" y="3911757"/>
            <a:ext cx="981075" cy="322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F2C907-D8A9-4073-ABB8-5EA1F682157B}"/>
              </a:ext>
            </a:extLst>
          </p:cNvPr>
          <p:cNvSpPr/>
          <p:nvPr/>
        </p:nvSpPr>
        <p:spPr>
          <a:xfrm>
            <a:off x="444598" y="2802953"/>
            <a:ext cx="2091778" cy="307777"/>
          </a:xfrm>
          <a:prstGeom prst="rect">
            <a:avLst/>
          </a:prstGeom>
          <a:solidFill>
            <a:srgbClr val="FFFF99">
              <a:alpha val="80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srgbClr val="008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int</a:t>
            </a:r>
            <a:r>
              <a:rPr lang="en-US" altLang="ko-KR" sz="1400" b="1" dirty="0">
                <a:solidFill>
                  <a:srgbClr val="008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main()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E44696B-DE70-422B-A741-0C715BB59771}"/>
              </a:ext>
            </a:extLst>
          </p:cNvPr>
          <p:cNvSpPr/>
          <p:nvPr/>
        </p:nvSpPr>
        <p:spPr>
          <a:xfrm>
            <a:off x="420394" y="4646688"/>
            <a:ext cx="2091778" cy="307777"/>
          </a:xfrm>
          <a:prstGeom prst="rect">
            <a:avLst/>
          </a:prstGeom>
          <a:solidFill>
            <a:srgbClr val="FFFF99">
              <a:alpha val="80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8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function()</a:t>
            </a:r>
            <a:endParaRPr lang="en-US" altLang="ko-KR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Courier New" pitchFamily="49" charset="0"/>
            </a:endParaRPr>
          </a:p>
        </p:txBody>
      </p:sp>
      <p:sp>
        <p:nvSpPr>
          <p:cNvPr id="79" name="화살표: 왼쪽 78">
            <a:extLst>
              <a:ext uri="{FF2B5EF4-FFF2-40B4-BE49-F238E27FC236}">
                <a16:creationId xmlns:a16="http://schemas.microsoft.com/office/drawing/2014/main" id="{711111A8-0D57-4FBA-9C76-359F8B56C20D}"/>
              </a:ext>
            </a:extLst>
          </p:cNvPr>
          <p:cNvSpPr/>
          <p:nvPr/>
        </p:nvSpPr>
        <p:spPr>
          <a:xfrm>
            <a:off x="2338095" y="2786629"/>
            <a:ext cx="745073" cy="31587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EIP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화살표: 왼쪽 79">
            <a:extLst>
              <a:ext uri="{FF2B5EF4-FFF2-40B4-BE49-F238E27FC236}">
                <a16:creationId xmlns:a16="http://schemas.microsoft.com/office/drawing/2014/main" id="{E6670909-F025-4730-86E8-536623097230}"/>
              </a:ext>
            </a:extLst>
          </p:cNvPr>
          <p:cNvSpPr/>
          <p:nvPr/>
        </p:nvSpPr>
        <p:spPr>
          <a:xfrm>
            <a:off x="2338095" y="4638586"/>
            <a:ext cx="745073" cy="31587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EIP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621BA-036B-4FE9-B724-4851C4363B58}"/>
              </a:ext>
            </a:extLst>
          </p:cNvPr>
          <p:cNvCxnSpPr>
            <a:cxnSpLocks/>
            <a:stCxn id="79" idx="3"/>
            <a:endCxn id="47" idx="2"/>
          </p:cNvCxnSpPr>
          <p:nvPr/>
        </p:nvCxnSpPr>
        <p:spPr>
          <a:xfrm flipV="1">
            <a:off x="3083168" y="2681540"/>
            <a:ext cx="2990653" cy="263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17781B03-35BB-493F-B8F1-485B754D5D29}"/>
              </a:ext>
            </a:extLst>
          </p:cNvPr>
          <p:cNvCxnSpPr>
            <a:cxnSpLocks/>
            <a:stCxn id="48" idx="0"/>
            <a:endCxn id="80" idx="3"/>
          </p:cNvCxnSpPr>
          <p:nvPr/>
        </p:nvCxnSpPr>
        <p:spPr>
          <a:xfrm rot="16200000" flipV="1">
            <a:off x="3498893" y="4380801"/>
            <a:ext cx="217076" cy="1048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1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CheatEngine</a:t>
            </a:r>
            <a:r>
              <a:rPr lang="ko-KR" altLang="en-US" sz="1600" dirty="0"/>
              <a:t>을 통해 복제된 </a:t>
            </a:r>
            <a:r>
              <a:rPr lang="en-US" altLang="ko-KR" sz="1600" dirty="0"/>
              <a:t>Process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EIP</a:t>
            </a:r>
            <a:r>
              <a:rPr lang="en-US" altLang="ko-KR" sz="1600" dirty="0"/>
              <a:t>[</a:t>
            </a:r>
            <a:r>
              <a:rPr lang="en-US" altLang="ko-KR" sz="1600" dirty="0" err="1"/>
              <a:t>004028FD</a:t>
            </a:r>
            <a:r>
              <a:rPr lang="en-US" altLang="ko-KR" sz="1600" dirty="0"/>
              <a:t>] </a:t>
            </a:r>
            <a:r>
              <a:rPr lang="ko-KR" altLang="en-US" sz="1600" dirty="0"/>
              <a:t>지점을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JMP</a:t>
            </a:r>
            <a:r>
              <a:rPr lang="en-US" altLang="ko-KR" sz="1600" dirty="0"/>
              <a:t> -2</a:t>
            </a:r>
            <a:r>
              <a:rPr lang="ko-KR" altLang="en-US" sz="1600" dirty="0"/>
              <a:t>로 무한루프 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DEEA4-5E60-45FE-81AE-CB0632FD5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6426"/>
          <a:stretch/>
        </p:blipFill>
        <p:spPr>
          <a:xfrm>
            <a:off x="280735" y="1993389"/>
            <a:ext cx="6886575" cy="3117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BDAE96-2679-4FE9-B9B2-F6A092804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50" y="2646684"/>
            <a:ext cx="6829425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681979-F895-49B5-B769-47D8B7DA9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51" y="3293153"/>
            <a:ext cx="6848475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5898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OllyDbg</a:t>
            </a:r>
            <a:r>
              <a:rPr lang="ko-KR" altLang="en-US" sz="1600" dirty="0"/>
              <a:t>의</a:t>
            </a:r>
            <a:r>
              <a:rPr lang="en-US" altLang="ko-KR" sz="1600" dirty="0"/>
              <a:t> Attach </a:t>
            </a:r>
            <a:r>
              <a:rPr lang="ko-KR" altLang="en-US" sz="1600" dirty="0"/>
              <a:t>기능을 통해 수정된 부분을 원상태로 복원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9C2D82-F55B-4021-AE50-54AEF33E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236"/>
            <a:ext cx="9144000" cy="1193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9C9AB0-732A-404A-B4D3-6B26789B6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2854"/>
            <a:ext cx="9144000" cy="129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4692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OllyDbg</a:t>
            </a:r>
            <a:r>
              <a:rPr lang="ko-KR" altLang="en-US" sz="1600" dirty="0"/>
              <a:t>의</a:t>
            </a:r>
            <a:r>
              <a:rPr lang="en-US" altLang="ko-KR" sz="1600" dirty="0"/>
              <a:t> Attach </a:t>
            </a:r>
            <a:r>
              <a:rPr lang="ko-KR" altLang="en-US" sz="1600" dirty="0"/>
              <a:t>기능을 통해 수정된 부분을 원상태로 복원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9C2D82-F55B-4021-AE50-54AEF33E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236"/>
            <a:ext cx="9144000" cy="1193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9C9AB0-732A-404A-B4D3-6B26789B6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2854"/>
            <a:ext cx="9144000" cy="129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2055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BgWorker.dll</a:t>
            </a:r>
            <a:r>
              <a:rPr lang="ko-KR" altLang="en-US" sz="1600" dirty="0"/>
              <a:t>에서 읽은 </a:t>
            </a:r>
            <a:r>
              <a:rPr lang="en-US" altLang="ko-KR" sz="1600" dirty="0" err="1"/>
              <a:t>Thiophene.sed</a:t>
            </a:r>
            <a:r>
              <a:rPr lang="ko-KR" altLang="en-US" sz="1600" dirty="0"/>
              <a:t>를 복호화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형식된</a:t>
            </a:r>
            <a:r>
              <a:rPr lang="ko-KR" altLang="en-US" sz="1600" dirty="0"/>
              <a:t> 설정 데이터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D11C7B-25F9-43D4-BF0A-F365CD8A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2353374"/>
            <a:ext cx="8943975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F08BD1-9209-4A87-BAC7-659B5B9A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2" y="3006037"/>
            <a:ext cx="5657850" cy="277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3428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감염 영상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280737" y="6493304"/>
            <a:ext cx="884516" cy="286398"/>
          </a:xfrm>
        </p:spPr>
        <p:txBody>
          <a:bodyPr/>
          <a:lstStyle/>
          <a:p>
            <a:fld id="{EB4B627D-A811-48C5-9CC7-D8CCC4F75573}" type="datetime1">
              <a:rPr lang="ko-KR" altLang="en-US" smtClean="0"/>
              <a:t>2017-09-02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8" name="AutoShape 2" descr="파일:WannaCry.KOR-DevHackers.png">
            <a:extLst>
              <a:ext uri="{FF2B5EF4-FFF2-40B4-BE49-F238E27FC236}">
                <a16:creationId xmlns:a16="http://schemas.microsoft.com/office/drawing/2014/main" id="{082846E1-C421-4F20-A3D8-B0A6D1AFA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파일:WannaCry.KOR-DevHackers.png">
            <a:extLst>
              <a:ext uri="{FF2B5EF4-FFF2-40B4-BE49-F238E27FC236}">
                <a16:creationId xmlns:a16="http://schemas.microsoft.com/office/drawing/2014/main" id="{C966B6B2-291B-4EDB-995F-329B2426A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파일:WannaCry.KOR-DevHackers.png">
            <a:extLst>
              <a:ext uri="{FF2B5EF4-FFF2-40B4-BE49-F238E27FC236}">
                <a16:creationId xmlns:a16="http://schemas.microsoft.com/office/drawing/2014/main" id="{81E1CBC8-C7DF-4780-B294-A4E9F0899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8F2A05-1E28-4F92-A241-DEC2A076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152525"/>
            <a:ext cx="8582526" cy="472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 </a:t>
            </a:r>
            <a:endParaRPr lang="en-US" altLang="ko-KR" sz="1800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</p:txBody>
      </p: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E8EB622-ACA7-418C-966A-907A364F9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7" y="1247476"/>
            <a:ext cx="6350861" cy="4634144"/>
          </a:xfrm>
          <a:prstGeom prst="rect">
            <a:avLst/>
          </a:prstGeom>
        </p:spPr>
      </p:pic>
      <p:pic>
        <p:nvPicPr>
          <p:cNvPr id="12" name="그림 11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0A770786-5638-46A5-B92B-C1BA5903B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089" y="1149822"/>
            <a:ext cx="6327174" cy="47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8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설정 데이터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485" y="929786"/>
            <a:ext cx="2962777" cy="51665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Blacklist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Folders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Languages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close_process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Encrypt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global_public_key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help_files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file 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file_extension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files_name</a:t>
            </a:r>
            <a:endParaRPr lang="en-US" altLang="ko-KR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Servers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Speaker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Wallpaper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Whitelist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folders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7E010-FAB7-4A59-AE46-85A7CE39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1928796"/>
            <a:ext cx="56197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5A0303-D083-43F9-9F66-D7F65A06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9817"/>
            <a:ext cx="9144000" cy="23439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blacklist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OS </a:t>
            </a:r>
            <a:r>
              <a:rPr lang="ko-KR" altLang="en-US" sz="1600" dirty="0"/>
              <a:t>부팅이나 </a:t>
            </a:r>
            <a:r>
              <a:rPr lang="en-US" altLang="ko-KR" sz="1600" dirty="0"/>
              <a:t>Tor </a:t>
            </a:r>
            <a:r>
              <a:rPr lang="ko-KR" altLang="en-US" sz="1600" dirty="0"/>
              <a:t>접속에 문제가 생길 수 있는 경로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특정 언어 </a:t>
            </a:r>
            <a:r>
              <a:rPr lang="en-US" altLang="ko-KR" sz="1600" dirty="0"/>
              <a:t>[languages]</a:t>
            </a:r>
            <a:r>
              <a:rPr lang="ko-KR" altLang="en-US" sz="1600" dirty="0"/>
              <a:t>를 사용하는 </a:t>
            </a:r>
            <a:r>
              <a:rPr lang="en-US" altLang="ko-KR" sz="1600" dirty="0"/>
              <a:t>OS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1049 = </a:t>
            </a:r>
            <a:r>
              <a:rPr lang="ko-KR" altLang="en-US" sz="1600" dirty="0"/>
              <a:t>러시아</a:t>
            </a:r>
            <a:r>
              <a:rPr lang="en-US" altLang="ko-KR" sz="1600" dirty="0"/>
              <a:t>, 1058 = </a:t>
            </a:r>
            <a:r>
              <a:rPr lang="ko-KR" altLang="en-US" sz="1600" dirty="0"/>
              <a:t>우크라이나</a:t>
            </a:r>
            <a:r>
              <a:rPr lang="en-US" altLang="ko-KR" sz="1600" dirty="0"/>
              <a:t>, 1059 = </a:t>
            </a:r>
            <a:r>
              <a:rPr lang="ko-KR" altLang="en-US" sz="1600" dirty="0"/>
              <a:t>벨라루스</a:t>
            </a:r>
            <a:r>
              <a:rPr lang="en-US" altLang="ko-KR" sz="16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1365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close_process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데이터베이스 서버와 관련된 프로세스 종료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데이터 쓰기 권한을 얻기 위한 방법으로 사용됨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CA489-88D5-446D-8164-5490C823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7014"/>
            <a:ext cx="9144000" cy="8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69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encrypt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암호화를 진행할 파일 확장자</a:t>
            </a:r>
            <a:endParaRPr lang="en-US" altLang="ko-KR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5A678-E4D1-4F46-9884-BBE9A446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3" y="1932445"/>
            <a:ext cx="8124092" cy="42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global_public_key</a:t>
            </a:r>
            <a:endParaRPr lang="en-US" altLang="ko-KR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15361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Base64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인코딩되어있는</a:t>
            </a:r>
            <a:r>
              <a:rPr lang="ko-KR" altLang="en-US" sz="1600" dirty="0"/>
              <a:t> 공개키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523C2D-39C2-41A3-AEEF-3C9A59A3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129" y="2079734"/>
            <a:ext cx="5286375" cy="1400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A08272-DE5D-40F0-B4EA-6CEBB7131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25"/>
          <a:stretch/>
        </p:blipFill>
        <p:spPr>
          <a:xfrm>
            <a:off x="2334129" y="3787056"/>
            <a:ext cx="5267325" cy="1277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64773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help_files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15361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Base64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인코딩되어있는</a:t>
            </a:r>
            <a:r>
              <a:rPr lang="ko-KR" altLang="en-US" sz="1600" dirty="0"/>
              <a:t> 데이터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89A89-2DAD-4B6B-B319-DB6FB3F9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129" y="2083045"/>
            <a:ext cx="5267325" cy="184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50FFBB-77C2-4A0A-9042-65C7AE50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128" y="4192831"/>
            <a:ext cx="5267325" cy="1895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247DB-756B-48F3-9482-8BF12F35E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12" y="1395719"/>
            <a:ext cx="8591550" cy="487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9E1EA-8141-4BE7-8ACF-2FD3D144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730" y="0"/>
            <a:ext cx="6356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Servers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15361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b="1" dirty="0"/>
              <a:t>IP </a:t>
            </a:r>
            <a:r>
              <a:rPr lang="en-US" altLang="ko-KR" sz="1600" dirty="0"/>
              <a:t>C</a:t>
            </a:r>
            <a:r>
              <a:rPr lang="ko-KR" altLang="en-US" sz="1600" dirty="0"/>
              <a:t>클래스인 </a:t>
            </a:r>
            <a:r>
              <a:rPr lang="en-US" altLang="ko-KR" sz="1600" dirty="0"/>
              <a:t>194.165.16.0</a:t>
            </a:r>
            <a:r>
              <a:rPr lang="en-US" altLang="ko-KR" sz="1400" dirty="0"/>
              <a:t>, Port = 6892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400" dirty="0"/>
              <a:t>Base 64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인코딩된</a:t>
            </a:r>
            <a:r>
              <a:rPr lang="ko-KR" altLang="en-US" sz="1400" dirty="0"/>
              <a:t> </a:t>
            </a:r>
            <a:r>
              <a:rPr lang="en-US" altLang="ko-KR" sz="1400" dirty="0"/>
              <a:t>knock</a:t>
            </a:r>
            <a:r>
              <a:rPr lang="ko-KR" altLang="en-US" sz="1400" dirty="0"/>
              <a:t>의 디코딩 값은 </a:t>
            </a:r>
            <a:r>
              <a:rPr lang="en-US" altLang="ko-KR" sz="1400" dirty="0"/>
              <a:t>hi{</a:t>
            </a:r>
            <a:r>
              <a:rPr lang="en-US" altLang="ko-KR" sz="1400" dirty="0" err="1"/>
              <a:t>PARTNER_ID</a:t>
            </a:r>
            <a:r>
              <a:rPr lang="en-US" altLang="ko-KR" sz="1400" dirty="0"/>
              <a:t>}{STATUS}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9CC339-BD25-4688-BB61-C74A2EBC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2319337"/>
            <a:ext cx="7991475" cy="2219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DBE04D-3731-4AD1-813B-C9FFA002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9" y="3582266"/>
            <a:ext cx="1619250" cy="24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8930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speaker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15361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b="1" dirty="0"/>
              <a:t>Attention! Attention! Attention!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Your documents, photos, databases and other important files have been encrypted!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400" dirty="0"/>
              <a:t>알림 소리에 대한 문자열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C688A-FAFE-4912-BCC8-4A18505A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567686"/>
            <a:ext cx="79629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8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wallpaper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15361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변하는 바탕화면에 대한 정보가 담겨져 있음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B911C-7CE1-4037-88AD-4B169FD8E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319337"/>
            <a:ext cx="7867650" cy="2219325"/>
          </a:xfrm>
          <a:prstGeom prst="rect">
            <a:avLst/>
          </a:prstGeom>
        </p:spPr>
      </p:pic>
      <p:pic>
        <p:nvPicPr>
          <p:cNvPr id="8" name="그림 7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3EA52AC9-ADF6-4988-8DBF-DC5505077A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1" t="26986" r="30025" b="28381"/>
          <a:stretch/>
        </p:blipFill>
        <p:spPr>
          <a:xfrm>
            <a:off x="4086713" y="2319337"/>
            <a:ext cx="4501663" cy="36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20F964-B9CB-4F47-A0CD-E8DB33A0227F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whitelist</a:t>
            </a:r>
            <a:endParaRPr lang="ko-KR" altLang="en-US" b="1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89375FE-2943-48C9-ABEB-78000031D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15361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최우선적으로 암호화 </a:t>
            </a:r>
            <a:r>
              <a:rPr lang="ko-KR" altLang="en-US" sz="1600" dirty="0" err="1"/>
              <a:t>해야할</a:t>
            </a:r>
            <a:r>
              <a:rPr lang="ko-KR" altLang="en-US" sz="1600" dirty="0"/>
              <a:t> 경로 및 폴더 명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04040-B17B-4D7D-AB37-11007947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5" y="1991424"/>
            <a:ext cx="7696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9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도식화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4294967295"/>
          </p:nvPr>
        </p:nvSpPr>
        <p:spPr>
          <a:xfrm>
            <a:off x="280737" y="6493304"/>
            <a:ext cx="884516" cy="286398"/>
          </a:xfrm>
        </p:spPr>
        <p:txBody>
          <a:bodyPr/>
          <a:lstStyle/>
          <a:p>
            <a:fld id="{EB4B627D-A811-48C5-9CC7-D8CCC4F75573}" type="datetime1">
              <a:rPr lang="ko-KR" altLang="en-US" smtClean="0"/>
              <a:t>2017-09-02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8F2A05-1E28-4F92-A241-DEC2A076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37" y="1152525"/>
            <a:ext cx="8582526" cy="472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 </a:t>
            </a:r>
            <a:endParaRPr lang="en-US" altLang="ko-KR" sz="1800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>
              <a:hlinkClick r:id="rId3" tooltip="AUTOEXEC.B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b="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18FACE1-A317-4A76-AA3C-2193E731B762}"/>
              </a:ext>
            </a:extLst>
          </p:cNvPr>
          <p:cNvSpPr/>
          <p:nvPr/>
        </p:nvSpPr>
        <p:spPr>
          <a:xfrm>
            <a:off x="280737" y="1098755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Cerber</a:t>
            </a:r>
            <a:endParaRPr lang="en-US" altLang="ko-KR" b="1" dirty="0"/>
          </a:p>
          <a:p>
            <a:pPr algn="ctr"/>
            <a:r>
              <a:rPr lang="en-US" altLang="ko-KR" b="1" dirty="0"/>
              <a:t>Process</a:t>
            </a:r>
            <a:endParaRPr lang="ko-KR" altLang="en-US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2C9A60-231A-4CF1-8787-51DF1E39973B}"/>
              </a:ext>
            </a:extLst>
          </p:cNvPr>
          <p:cNvSpPr/>
          <p:nvPr/>
        </p:nvSpPr>
        <p:spPr>
          <a:xfrm>
            <a:off x="2614379" y="2624986"/>
            <a:ext cx="1970843" cy="6924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Cerber</a:t>
            </a:r>
            <a:endParaRPr lang="en-US" altLang="ko-KR" b="1" dirty="0"/>
          </a:p>
          <a:p>
            <a:pPr algn="ctr"/>
            <a:r>
              <a:rPr lang="en-US" altLang="ko-KR" b="1" dirty="0"/>
              <a:t>Process</a:t>
            </a:r>
            <a:endParaRPr lang="ko-KR" altLang="en-US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4796F9-F0F3-4C09-A044-BE9507E1687B}"/>
              </a:ext>
            </a:extLst>
          </p:cNvPr>
          <p:cNvSpPr/>
          <p:nvPr/>
        </p:nvSpPr>
        <p:spPr>
          <a:xfrm>
            <a:off x="3599801" y="3686030"/>
            <a:ext cx="1970843" cy="6924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Cmd.exe</a:t>
            </a:r>
            <a:endParaRPr lang="ko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159503-2A56-4740-BC1A-25B6CF086AFC}"/>
              </a:ext>
            </a:extLst>
          </p:cNvPr>
          <p:cNvSpPr/>
          <p:nvPr/>
        </p:nvSpPr>
        <p:spPr>
          <a:xfrm>
            <a:off x="4722974" y="4570604"/>
            <a:ext cx="1970843" cy="692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Wmic.exe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0DACF9-0ED7-4B32-8556-858F13ED7784}"/>
              </a:ext>
            </a:extLst>
          </p:cNvPr>
          <p:cNvSpPr/>
          <p:nvPr/>
        </p:nvSpPr>
        <p:spPr>
          <a:xfrm>
            <a:off x="4722974" y="5508795"/>
            <a:ext cx="1970843" cy="692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Conime.exe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D04D76C-39B0-4D74-9FA0-35C9299DFD6E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rot="16200000" flipH="1">
            <a:off x="1350268" y="1707104"/>
            <a:ext cx="1180002" cy="1348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EDDD0F4-35B0-4552-A44C-B7A01CB699F4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614379" y="3317444"/>
            <a:ext cx="985422" cy="714815"/>
          </a:xfrm>
          <a:prstGeom prst="bentConnector3">
            <a:avLst>
              <a:gd name="adj1" fmla="val 13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D12938D-645C-4608-B4A2-6CE751F8B112}"/>
              </a:ext>
            </a:extLst>
          </p:cNvPr>
          <p:cNvCxnSpPr>
            <a:endCxn id="58" idx="1"/>
          </p:cNvCxnSpPr>
          <p:nvPr/>
        </p:nvCxnSpPr>
        <p:spPr>
          <a:xfrm>
            <a:off x="3599801" y="4378488"/>
            <a:ext cx="1123173" cy="538345"/>
          </a:xfrm>
          <a:prstGeom prst="bentConnector3">
            <a:avLst>
              <a:gd name="adj1" fmla="val 99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BB6298EC-5894-471A-9AFA-5D09A9F455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4298" y="4566347"/>
            <a:ext cx="1454179" cy="1123174"/>
          </a:xfrm>
          <a:prstGeom prst="bentConnector3">
            <a:avLst>
              <a:gd name="adj1" fmla="val 10067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4" name="그림 6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6B66C20-3C05-4AAA-BDFC-5A4E8ACF2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0" y="1152525"/>
            <a:ext cx="6077798" cy="838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B552E5-4739-419E-8306-7BF4F196EAAB}"/>
              </a:ext>
            </a:extLst>
          </p:cNvPr>
          <p:cNvSpPr/>
          <p:nvPr/>
        </p:nvSpPr>
        <p:spPr>
          <a:xfrm>
            <a:off x="187569" y="1033528"/>
            <a:ext cx="2192216" cy="20730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4789F6-2E56-4E53-BC80-442ECDF5C2C4}"/>
              </a:ext>
            </a:extLst>
          </p:cNvPr>
          <p:cNvSpPr/>
          <p:nvPr/>
        </p:nvSpPr>
        <p:spPr>
          <a:xfrm>
            <a:off x="2472953" y="2456070"/>
            <a:ext cx="4360984" cy="38907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F2973F06-A187-41E4-8E39-5E7552479D93}"/>
              </a:ext>
            </a:extLst>
          </p:cNvPr>
          <p:cNvSpPr/>
          <p:nvPr/>
        </p:nvSpPr>
        <p:spPr bwMode="auto">
          <a:xfrm>
            <a:off x="224238" y="2868480"/>
            <a:ext cx="922974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1</a:t>
            </a:r>
            <a:r>
              <a:rPr lang="ko-KR" altLang="en-US" sz="1600" dirty="0" err="1"/>
              <a:t>차분석</a:t>
            </a:r>
            <a:endParaRPr lang="ko-KR" altLang="en-US" sz="1600" dirty="0"/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16801216-F8F7-4D25-94D9-93F780FCAE0F}"/>
              </a:ext>
            </a:extLst>
          </p:cNvPr>
          <p:cNvSpPr/>
          <p:nvPr/>
        </p:nvSpPr>
        <p:spPr bwMode="auto">
          <a:xfrm>
            <a:off x="2554572" y="6113602"/>
            <a:ext cx="922974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2</a:t>
            </a:r>
            <a:r>
              <a:rPr lang="ko-KR" altLang="en-US" sz="1600" dirty="0" err="1"/>
              <a:t>차분석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7167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BE2C9B-36B7-4199-8864-F069F7F70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33419"/>
              </p:ext>
            </p:extLst>
          </p:nvPr>
        </p:nvGraphicFramePr>
        <p:xfrm>
          <a:off x="363286" y="900046"/>
          <a:ext cx="827662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0">
                  <a:extLst>
                    <a:ext uri="{9D8B030D-6E8A-4147-A177-3AD203B41FA5}">
                      <a16:colId xmlns:a16="http://schemas.microsoft.com/office/drawing/2014/main" val="2925425130"/>
                    </a:ext>
                  </a:extLst>
                </a:gridCol>
                <a:gridCol w="5568462">
                  <a:extLst>
                    <a:ext uri="{9D8B030D-6E8A-4147-A177-3AD203B41FA5}">
                      <a16:colId xmlns:a16="http://schemas.microsoft.com/office/drawing/2014/main" val="4200066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4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Blacklist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암호화를 제외할 파일 및 디렉토리 경로</a:t>
                      </a:r>
                      <a:r>
                        <a:rPr lang="en-US" altLang="ko-KR" b="1" dirty="0">
                          <a:latin typeface="+mn-lt"/>
                        </a:rPr>
                        <a:t>, </a:t>
                      </a:r>
                      <a:r>
                        <a:rPr lang="ko-KR" altLang="en-US" b="1" dirty="0">
                          <a:latin typeface="+mn-lt"/>
                        </a:rPr>
                        <a:t>언어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26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+mn-lt"/>
                        </a:rPr>
                        <a:t>Close_process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종료하는 프로그램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5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Encrypt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암호화를 진행하는 확장자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8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+mn-lt"/>
                        </a:rPr>
                        <a:t>Global_public_key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RSA </a:t>
                      </a:r>
                      <a:r>
                        <a:rPr lang="ko-KR" altLang="en-US" b="1" dirty="0">
                          <a:latin typeface="+mn-lt"/>
                        </a:rPr>
                        <a:t>공개키가 </a:t>
                      </a:r>
                      <a:r>
                        <a:rPr lang="en-US" altLang="ko-KR" b="1" dirty="0" err="1">
                          <a:latin typeface="+mn-lt"/>
                        </a:rPr>
                        <a:t>Base64</a:t>
                      </a:r>
                      <a:r>
                        <a:rPr lang="ko-KR" altLang="en-US" b="1" dirty="0">
                          <a:latin typeface="+mn-lt"/>
                        </a:rPr>
                        <a:t>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2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+mn-lt"/>
                        </a:rPr>
                        <a:t>Help_files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Readme.hta </a:t>
                      </a:r>
                      <a:r>
                        <a:rPr lang="ko-KR" altLang="en-US" b="1" dirty="0">
                          <a:latin typeface="+mn-lt"/>
                        </a:rPr>
                        <a:t>내용이 </a:t>
                      </a:r>
                      <a:r>
                        <a:rPr lang="en-US" altLang="ko-KR" b="1" dirty="0" err="1">
                          <a:latin typeface="+mn-lt"/>
                        </a:rPr>
                        <a:t>Base64</a:t>
                      </a:r>
                      <a:r>
                        <a:rPr lang="ko-KR" altLang="en-US" b="1" dirty="0">
                          <a:latin typeface="+mn-lt"/>
                        </a:rPr>
                        <a:t>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32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Servers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접속할 서버 정보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0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Speaker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TTS </a:t>
                      </a:r>
                      <a:r>
                        <a:rPr lang="ko-KR" altLang="en-US" b="1" dirty="0">
                          <a:latin typeface="+mn-lt"/>
                        </a:rPr>
                        <a:t>기능으로 읽을 문장 리스트</a:t>
                      </a:r>
                      <a:endParaRPr lang="en-US" altLang="ko-K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9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Wallpaper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바탕화면에 표시될 문자열</a:t>
                      </a:r>
                      <a:endParaRPr lang="en-US" altLang="ko-K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50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Whitelist</a:t>
                      </a:r>
                      <a:endParaRPr lang="ko-KR" alt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최우선 암호화 경로 및 폴더 명 리스트</a:t>
                      </a:r>
                      <a:endParaRPr lang="en-US" altLang="ko-K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5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53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CreateProcessA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cmd.exe</a:t>
            </a:r>
            <a:r>
              <a:rPr lang="ko-KR" altLang="en-US" sz="1600" dirty="0"/>
              <a:t>를 실행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WriteFile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 cmd.exe</a:t>
            </a:r>
            <a:r>
              <a:rPr lang="ko-KR" altLang="en-US" sz="1600" dirty="0"/>
              <a:t>에 </a:t>
            </a:r>
            <a:r>
              <a:rPr lang="en-US" altLang="ko-KR" sz="1600" dirty="0"/>
              <a:t>C:\WINDOWS\system32\wbem\wmic.exe </a:t>
            </a:r>
            <a:r>
              <a:rPr lang="en-US" altLang="ko-KR" sz="1600" dirty="0" err="1"/>
              <a:t>shadowcopy</a:t>
            </a:r>
            <a:r>
              <a:rPr lang="en-US" altLang="ko-KR" sz="1600" dirty="0"/>
              <a:t> delete</a:t>
            </a:r>
            <a:r>
              <a:rPr lang="ko-KR" altLang="en-US" sz="1600" dirty="0"/>
              <a:t> 실행 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E995DA-B0BD-4D1C-AB7F-7443C90B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8" y="2398468"/>
            <a:ext cx="8848725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808467-18B2-4E01-A16C-4E727F96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63" y="2560393"/>
            <a:ext cx="619125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A9609A-3AB3-4127-BD8B-F8260EA39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8" y="4411506"/>
            <a:ext cx="84201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C832D0-5096-4AE6-82B4-01E0234B3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026" y="4592481"/>
            <a:ext cx="2857500" cy="752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F39E0B-E28A-4681-BEB7-A0D3BE4F4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88" y="4592481"/>
            <a:ext cx="5629275" cy="80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52038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Process32FirstW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첫 번째 프로세스에 대한 정보 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검색된 프로세스 이름과 </a:t>
            </a:r>
            <a:r>
              <a:rPr lang="en-US" altLang="ko-KR" sz="1600" dirty="0"/>
              <a:t>“wmic.exe” </a:t>
            </a:r>
            <a:r>
              <a:rPr lang="ko-KR" altLang="en-US" sz="1600" dirty="0"/>
              <a:t>두 문자열을 비교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Process32NextW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다음 프로세스에 대한 정보 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/>
              <a:t>이 과정을 통해 </a:t>
            </a:r>
            <a:r>
              <a:rPr lang="en-US" altLang="ko-KR" sz="1600" dirty="0"/>
              <a:t>wmic.exe</a:t>
            </a:r>
            <a:r>
              <a:rPr lang="ko-KR" altLang="en-US" sz="1600" dirty="0"/>
              <a:t>의 명령인 </a:t>
            </a:r>
            <a:r>
              <a:rPr lang="en-US" altLang="ko-KR" sz="1600" dirty="0" err="1"/>
              <a:t>shadowcopy</a:t>
            </a:r>
            <a:r>
              <a:rPr lang="en-US" altLang="ko-KR" sz="1600" dirty="0"/>
              <a:t> delete</a:t>
            </a:r>
            <a:r>
              <a:rPr lang="ko-KR" altLang="en-US" sz="1600" dirty="0"/>
              <a:t>가 실행되고 종료되었는지 확인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6FDBD3-C158-42F3-A1C4-E1446197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2509905"/>
            <a:ext cx="8924925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43C710-CCF5-4D09-AFDC-B0243F12C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2895783"/>
            <a:ext cx="8353425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A46232-32BF-4B7A-B4E3-2F1045E2D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62" y="3067233"/>
            <a:ext cx="198120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8BF7FD-E4F9-4161-859D-0BBC62E35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" y="3553008"/>
            <a:ext cx="88773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82833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WriteFile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cmd.exe</a:t>
            </a:r>
            <a:r>
              <a:rPr lang="ko-KR" altLang="en-US" sz="1600" dirty="0"/>
              <a:t>에 </a:t>
            </a:r>
            <a:r>
              <a:rPr lang="en-US" altLang="ko-KR" sz="1600" dirty="0"/>
              <a:t>“exit”</a:t>
            </a:r>
            <a:r>
              <a:rPr lang="ko-KR" altLang="en-US" sz="1600" dirty="0"/>
              <a:t>를 실행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84A5C-9302-4A61-80DA-89F15A1D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" y="2271047"/>
            <a:ext cx="8429625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095AF-6F11-4BD6-A5E4-4BB24ED65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7" y="2449373"/>
            <a:ext cx="4848225" cy="35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933A2B-1387-478A-9189-9FB9EE84A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887" y="2449373"/>
            <a:ext cx="2867025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83239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inet_addr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</a:t>
            </a:r>
            <a:r>
              <a:rPr lang="en-US" altLang="ko-KR" sz="1800" dirty="0"/>
              <a:t> “194.165.16.0”</a:t>
            </a:r>
            <a:r>
              <a:rPr lang="ko-KR" altLang="en-US" sz="1800" dirty="0"/>
              <a:t>를 네트워크 바이트 순서로 변환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htons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포트 주소를 네트워크 바이트 순서로 변환</a:t>
            </a:r>
            <a:endParaRPr lang="en-US" altLang="ko-K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1AEC</a:t>
            </a:r>
            <a:r>
              <a:rPr lang="en-US" altLang="ko-KR" sz="1600" dirty="0"/>
              <a:t> = 6,892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socket(2,2,11)</a:t>
            </a:r>
            <a:r>
              <a:rPr lang="ko-KR" altLang="en-US" sz="1800" dirty="0"/>
              <a:t>을 통해 소켓 생성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AF_INET</a:t>
            </a:r>
            <a:r>
              <a:rPr lang="en-US" altLang="ko-KR" sz="1600" dirty="0"/>
              <a:t>(2) = </a:t>
            </a:r>
            <a:r>
              <a:rPr lang="ko-KR" altLang="en-US" sz="1600" dirty="0"/>
              <a:t>인터넷 프로토콜 버전 </a:t>
            </a:r>
            <a:r>
              <a:rPr lang="en-US" altLang="ko-KR" sz="1600" dirty="0"/>
              <a:t>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SOCK_DGRAM</a:t>
            </a:r>
            <a:r>
              <a:rPr lang="en-US" altLang="ko-KR" sz="1600" dirty="0"/>
              <a:t>(2) = </a:t>
            </a:r>
            <a:r>
              <a:rPr lang="en-US" altLang="ko-KR" sz="1600" dirty="0" err="1"/>
              <a:t>UDP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 사용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0E598F-8A2D-4875-B352-3DB3837B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4238975"/>
            <a:ext cx="6858000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248E22-C71C-4EF9-A81A-1EEAEE2B4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45" y="4436932"/>
            <a:ext cx="962025" cy="13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149DF3-F513-41FA-8F5E-303F0DA1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4951168"/>
            <a:ext cx="6972300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A2DCEB-21C3-482B-B310-792218A93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245" y="5130645"/>
            <a:ext cx="83820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E4321D-01E4-45A1-A841-353A4DFBD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5" y="3515410"/>
            <a:ext cx="7191375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597F56-4CFB-4932-A2A0-0BAC5CE61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858" y="3703842"/>
            <a:ext cx="1905000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72305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sendto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</a:t>
            </a:r>
            <a:r>
              <a:rPr lang="en-US" altLang="ko-KR" sz="1800" dirty="0"/>
              <a:t> Server</a:t>
            </a:r>
            <a:r>
              <a:rPr lang="ko-KR" altLang="en-US" sz="1800" dirty="0"/>
              <a:t>의 </a:t>
            </a:r>
            <a:r>
              <a:rPr lang="en-US" altLang="ko-KR" sz="1800" dirty="0"/>
              <a:t>knock</a:t>
            </a:r>
            <a:r>
              <a:rPr lang="ko-KR" altLang="en-US" sz="1800" dirty="0"/>
              <a:t> 데이터를 </a:t>
            </a:r>
            <a:r>
              <a:rPr lang="en-US" altLang="ko-KR" sz="1800" dirty="0"/>
              <a:t>1</a:t>
            </a:r>
            <a:r>
              <a:rPr lang="ko-KR" altLang="en-US" sz="1800" dirty="0"/>
              <a:t>번씩 전송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192.165.16.0 ~ 192.165.19.255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이를 통해 서버가 어디인지 특정 지을 수 없게 설계 </a:t>
            </a:r>
            <a:r>
              <a:rPr lang="ko-KR" altLang="en-US" sz="1800" dirty="0" err="1"/>
              <a:t>되어짐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4B71B2-B42F-40AE-8550-6F23DB56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" y="2214871"/>
            <a:ext cx="6934200" cy="152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DD6698-9A20-4DD1-8981-C92B77FB5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1061"/>
            <a:ext cx="9144000" cy="2192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DCBC97-9394-4736-B71C-87A5561D4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88176"/>
            <a:ext cx="9144000" cy="18561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0BAE70-BE8E-499A-82FD-CF596D91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" y="2194847"/>
            <a:ext cx="6934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B4121F-51C6-43FB-AAA3-73AA5BB62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1037"/>
            <a:ext cx="9144000" cy="219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A5FC16-D9E9-4F4C-A425-651DDF6F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68152"/>
            <a:ext cx="9144000" cy="1856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E9B94F-6581-49C7-AC99-25C916F2C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9137" y="2341462"/>
            <a:ext cx="20383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5898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Base64</a:t>
            </a:r>
            <a:r>
              <a:rPr lang="ko-KR" altLang="en-US" sz="1800" dirty="0"/>
              <a:t>를 인코딩</a:t>
            </a:r>
            <a:r>
              <a:rPr lang="en-US" altLang="ko-KR" sz="1800" dirty="0"/>
              <a:t>, </a:t>
            </a:r>
            <a:r>
              <a:rPr lang="ko-KR" altLang="en-US" sz="1800" dirty="0"/>
              <a:t>디코딩하기 위해 </a:t>
            </a:r>
            <a:r>
              <a:rPr lang="en-US" altLang="ko-KR" sz="1800" dirty="0" err="1"/>
              <a:t>CryptAcquireContextW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600" dirty="0" err="1"/>
              <a:t>CSP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Crystographic</a:t>
            </a:r>
            <a:r>
              <a:rPr lang="en-US" altLang="ko-KR" sz="1600" dirty="0"/>
              <a:t> Service Provider)</a:t>
            </a:r>
            <a:r>
              <a:rPr lang="ko-KR" altLang="en-US" sz="1600" dirty="0"/>
              <a:t>핸들 얻음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CryptStringToBinaryA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800" dirty="0" err="1"/>
              <a:t>help_files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global_public_key</a:t>
            </a:r>
            <a:r>
              <a:rPr lang="ko-KR" altLang="en-US" sz="1800" dirty="0"/>
              <a:t> 값을 디코딩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9039F8-3226-4F9D-88B5-553DEDDD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" y="2657908"/>
            <a:ext cx="753427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258A5A-C9A4-41C7-B6DA-F8833F48F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12" y="3875610"/>
            <a:ext cx="86010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2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StrCmpNIA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ko-KR" altLang="en-US" sz="1800" dirty="0" err="1"/>
              <a:t>디코딩되어진</a:t>
            </a:r>
            <a:r>
              <a:rPr lang="ko-KR" altLang="en-US" sz="1800" dirty="0"/>
              <a:t> 값들 중 문자열을 찾고</a:t>
            </a:r>
            <a:r>
              <a:rPr lang="en-US" altLang="ko-KR" sz="1800" dirty="0"/>
              <a:t>, </a:t>
            </a:r>
            <a:r>
              <a:rPr lang="ko-KR" altLang="en-US" sz="1800" dirty="0"/>
              <a:t>해당 값을 대입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&lt;TOR&gt; = </a:t>
            </a:r>
            <a:r>
              <a:rPr lang="en-US" altLang="ko-KR" sz="1800" dirty="0" err="1"/>
              <a:t>Ffoqr3ug7m726zou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&lt;SITE_&gt; = </a:t>
            </a:r>
            <a:r>
              <a:rPr lang="en-US" altLang="ko-KR" sz="1800" dirty="0" err="1"/>
              <a:t>Hclz73.top</a:t>
            </a:r>
            <a:r>
              <a:rPr lang="en-US" altLang="ko-KR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&lt;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1DD2A4-66CD-42C8-9367-98F67820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9" y="2079484"/>
            <a:ext cx="8258175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7E26B2-9D8B-4551-B4E5-8C1EB64C6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549" y="2230386"/>
            <a:ext cx="6219825" cy="46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3974C3-A179-405D-96CF-ECB35D02E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549" y="2697111"/>
            <a:ext cx="621982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1A5DA4-22B1-442C-9B2F-8F826B550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080" y="3154311"/>
            <a:ext cx="62103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B37C53-5918-4C42-879E-A554403BE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080" y="3636494"/>
            <a:ext cx="6210300" cy="46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521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레지스트리 </a:t>
            </a:r>
            <a:r>
              <a:rPr lang="en-US" altLang="ko-KR" sz="1800" dirty="0"/>
              <a:t>…\Explorer\</a:t>
            </a:r>
            <a:r>
              <a:rPr lang="en-US" altLang="ko-KR" sz="1800" dirty="0" err="1"/>
              <a:t>NoDrives</a:t>
            </a:r>
            <a:r>
              <a:rPr lang="ko-KR" altLang="en-US" sz="1800" dirty="0"/>
              <a:t>의 역할은 값에 따라 특정 드라이브를 숨기거나 접근을 제한함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이 접근 제한 값을 </a:t>
            </a:r>
            <a:r>
              <a:rPr lang="en-US" altLang="ko-KR" sz="1800" dirty="0"/>
              <a:t>0</a:t>
            </a:r>
            <a:r>
              <a:rPr lang="ko-KR" altLang="en-US" sz="1800" dirty="0"/>
              <a:t>으로 함으로써</a:t>
            </a:r>
            <a:r>
              <a:rPr lang="en-US" altLang="ko-KR" sz="1800" dirty="0"/>
              <a:t> </a:t>
            </a:r>
            <a:r>
              <a:rPr lang="ko-KR" altLang="en-US" sz="1800" dirty="0"/>
              <a:t>드라이버 접근 제한을 없앰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A687E-CAD3-42C3-833C-0FC16D70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176963"/>
            <a:ext cx="8782050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0A45CC-23C8-4E45-9C85-725686641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2356604"/>
            <a:ext cx="5438775" cy="77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91B3F-74A5-472A-86C9-411FF0FC6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" y="3352800"/>
            <a:ext cx="8943975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A42DB0-5EB7-416E-A724-04FFAEB73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37" y="3507432"/>
            <a:ext cx="66865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15D716-DEB3-4F14-9CDE-592C900BB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75" y="4725134"/>
            <a:ext cx="8601075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FE14FB-3F14-474B-B8A8-299DB8DB4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687" y="2061721"/>
            <a:ext cx="6943725" cy="440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4914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GetDriveTypeW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C:\ </a:t>
            </a:r>
            <a:r>
              <a:rPr lang="ko-KR" altLang="en-US" sz="1800" dirty="0"/>
              <a:t>타입을 얻음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3,4,5</a:t>
            </a:r>
            <a:r>
              <a:rPr lang="ko-KR" altLang="en-US" sz="1800" dirty="0"/>
              <a:t>값을 </a:t>
            </a:r>
            <a:r>
              <a:rPr lang="ko-KR" altLang="en-US" sz="1800" dirty="0" err="1"/>
              <a:t>얻었을때</a:t>
            </a:r>
            <a:r>
              <a:rPr lang="ko-KR" altLang="en-US" sz="1800" dirty="0"/>
              <a:t> 아래문을 실행</a:t>
            </a:r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A753BD-F6CC-448A-82B6-85FF692D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366962"/>
            <a:ext cx="8896350" cy="2124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573597-4089-4338-A0DA-65BF2539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618001"/>
            <a:ext cx="7372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0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Cerber</a:t>
            </a:r>
            <a:endParaRPr lang="en-US" altLang="ko-KR" b="1" dirty="0"/>
          </a:p>
          <a:p>
            <a:pPr algn="ctr"/>
            <a:r>
              <a:rPr lang="en-US" altLang="ko-KR" b="1" dirty="0"/>
              <a:t>Process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GetTempPathA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ko-KR" altLang="en-US" sz="1600" dirty="0" err="1"/>
              <a:t>임시폴더</a:t>
            </a:r>
            <a:r>
              <a:rPr lang="ko-KR" altLang="en-US" sz="1600" dirty="0"/>
              <a:t> 경로 파악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GetTempFileName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0</a:t>
            </a:r>
            <a:r>
              <a:rPr lang="ko-KR" altLang="en-US" sz="1600" dirty="0"/>
              <a:t>바이트인 임시파일 생성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DeleteFileA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생성된 임시파일 삭제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4ABA21-7E08-4707-94CC-FFB7DC70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251"/>
            <a:ext cx="9144000" cy="475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430ECA-74F8-49F0-BEBC-71CC2F23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1511"/>
            <a:ext cx="5619750" cy="50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2F9372-0B3A-48BF-A5A2-94AB140C0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0866"/>
            <a:ext cx="802005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0A6A3E-773A-4180-B7A9-0CF92A19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685" y="4457666"/>
            <a:ext cx="544830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3DEC7B-4270-403D-A9A8-06464533C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29352"/>
            <a:ext cx="9144000" cy="28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E5299A-5D71-453D-BAD2-2F6940152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339" y="2691511"/>
            <a:ext cx="4609790" cy="34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QueryDosDeviceW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드라이브 문자를 해당 심볼 링크 값으로 변환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이를 통해 드라이브가 사용 중인지 확인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8C2A50-4630-464A-869C-76CD265E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11" y="2739935"/>
            <a:ext cx="168592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60A54D-4F6A-4D74-B7DC-89771E6C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1" y="2578010"/>
            <a:ext cx="8905875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F294BB-ECA5-4ADD-9177-5305966FF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61" y="2739935"/>
            <a:ext cx="5638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85624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FindFirstFileW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C:\*</a:t>
            </a:r>
            <a:r>
              <a:rPr lang="ko-KR" altLang="en-US" sz="1800" dirty="0"/>
              <a:t>에 존재하는 첫 파일을 검색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21B995-167D-4AE1-8CA4-B6BDFC269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42" b="1"/>
          <a:stretch/>
        </p:blipFill>
        <p:spPr>
          <a:xfrm>
            <a:off x="157162" y="2271046"/>
            <a:ext cx="8829675" cy="13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E8D88B-D01A-4467-86CD-AAE410CF1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863" y="2428878"/>
            <a:ext cx="64579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5309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PathMatchSpecW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현재 상위 폴더 경로가 </a:t>
            </a:r>
            <a:r>
              <a:rPr lang="en-US" altLang="ko-KR" sz="1800" dirty="0"/>
              <a:t>blacklist</a:t>
            </a:r>
            <a:r>
              <a:rPr lang="ko-KR" altLang="en-US" sz="1800" dirty="0"/>
              <a:t>의 폴더 경로들과 </a:t>
            </a:r>
            <a:r>
              <a:rPr lang="ko-KR" altLang="en-US" sz="1800" dirty="0" err="1"/>
              <a:t>같은지</a:t>
            </a:r>
            <a:r>
              <a:rPr lang="ko-KR" altLang="en-US" sz="1800" dirty="0"/>
              <a:t> 비교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AAAE1A-64D7-4FB7-8C92-20830AFE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2231884"/>
            <a:ext cx="8753475" cy="17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4FF47-6EC0-4986-88F1-DCE38872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263" y="2401351"/>
            <a:ext cx="4400550" cy="342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7DA3F1-E7D0-450C-8387-D8A76FC69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339" y="2742268"/>
            <a:ext cx="35718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6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검색된 이름 값이 폴더인지 파일인지 검사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파일이면 </a:t>
            </a:r>
            <a:r>
              <a:rPr lang="en-US" altLang="ko-KR" sz="1800" dirty="0"/>
              <a:t>AL</a:t>
            </a:r>
            <a:r>
              <a:rPr lang="ko-KR" altLang="en-US" sz="1800" dirty="0"/>
              <a:t>값은 </a:t>
            </a:r>
            <a:r>
              <a:rPr lang="en-US" altLang="ko-KR" sz="1800" dirty="0"/>
              <a:t>0</a:t>
            </a:r>
            <a:r>
              <a:rPr lang="ko-KR" altLang="en-US" sz="1800" dirty="0"/>
              <a:t>이 되고</a:t>
            </a:r>
            <a:r>
              <a:rPr lang="en-US" altLang="ko-KR" sz="1800" dirty="0"/>
              <a:t>, </a:t>
            </a:r>
            <a:r>
              <a:rPr lang="ko-KR" altLang="en-US" sz="1800" dirty="0"/>
              <a:t>폴더이면 </a:t>
            </a:r>
            <a:r>
              <a:rPr lang="en-US" altLang="ko-KR" sz="1800" dirty="0"/>
              <a:t>AL</a:t>
            </a:r>
            <a:r>
              <a:rPr lang="ko-KR" altLang="en-US" sz="1800" dirty="0"/>
              <a:t>값은 </a:t>
            </a:r>
            <a:r>
              <a:rPr lang="en-US" altLang="ko-KR" sz="1800" dirty="0"/>
              <a:t>1</a:t>
            </a:r>
            <a:r>
              <a:rPr lang="ko-KR" altLang="en-US" sz="1800" dirty="0"/>
              <a:t>이 됨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FF7DAA-0CB4-45C7-B46F-5E494C8D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2271047"/>
            <a:ext cx="6886575" cy="2276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98CAAA-A6C6-4934-AE46-75AF0B00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5" y="1805820"/>
            <a:ext cx="8331883" cy="4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9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폴더일 경우</a:t>
            </a:r>
            <a:r>
              <a:rPr lang="en-US" altLang="ko-KR" sz="1800" dirty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매개변수로 찾은 디렉토리의 경로를 넘김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CALL </a:t>
            </a:r>
            <a:r>
              <a:rPr lang="en-US" altLang="ko-KR" sz="1800" dirty="0" err="1"/>
              <a:t>004053B2</a:t>
            </a:r>
            <a:r>
              <a:rPr lang="ko-KR" altLang="en-US" sz="1800" dirty="0"/>
              <a:t>로 인해 코드를 재실행 </a:t>
            </a:r>
            <a:r>
              <a:rPr lang="en-US" altLang="ko-KR" sz="1800" dirty="0"/>
              <a:t>(</a:t>
            </a:r>
            <a:r>
              <a:rPr lang="ko-KR" altLang="en-US" sz="1800" dirty="0"/>
              <a:t>재귀함수</a:t>
            </a:r>
            <a:r>
              <a:rPr lang="en-US" altLang="ko-KR" sz="1800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13A12C-D131-4D85-A9C4-B01A4F0C4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34" b="460"/>
          <a:stretch/>
        </p:blipFill>
        <p:spPr>
          <a:xfrm>
            <a:off x="280735" y="2369127"/>
            <a:ext cx="8331883" cy="3000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61685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파일인 경우</a:t>
            </a:r>
            <a:r>
              <a:rPr lang="en-US" altLang="ko-KR" sz="1800" dirty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전체 경로에서 확장자</a:t>
            </a:r>
            <a:r>
              <a:rPr lang="en-US" altLang="ko-KR" sz="1800" dirty="0"/>
              <a:t>, </a:t>
            </a:r>
            <a:r>
              <a:rPr lang="ko-KR" altLang="en-US" sz="1800" dirty="0"/>
              <a:t>파일명 추출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B33D55-CE60-4AFC-A5C9-052AF6F3B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7781"/>
          <a:stretch/>
        </p:blipFill>
        <p:spPr>
          <a:xfrm>
            <a:off x="0" y="2074113"/>
            <a:ext cx="9144000" cy="39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F796D2-32B6-42B7-9F0B-5FC08803D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04" b="58478"/>
          <a:stretch/>
        </p:blipFill>
        <p:spPr>
          <a:xfrm>
            <a:off x="0" y="2688092"/>
            <a:ext cx="9144000" cy="554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3897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PathMatchSpecW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blacklist</a:t>
            </a:r>
            <a:r>
              <a:rPr lang="ko-KR" altLang="en-US" sz="1800" dirty="0"/>
              <a:t>의 </a:t>
            </a:r>
            <a:r>
              <a:rPr lang="en-US" altLang="ko-KR" sz="1800" dirty="0"/>
              <a:t>files</a:t>
            </a:r>
            <a:r>
              <a:rPr lang="ko-KR" altLang="en-US" sz="1800" dirty="0"/>
              <a:t>리스트에 있는 파일명과 같은 지 비교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232B90-8EF2-45FF-8FF2-00AAEDBB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8" y="2271047"/>
            <a:ext cx="8715375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ADF09A-2699-476C-A73B-43118DEF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101" y="2442497"/>
            <a:ext cx="1714500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705CAB-6953-43C2-9C94-6EA330A71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101" y="2755324"/>
            <a:ext cx="17240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7FB0A6-B7B1-4171-8468-FE7387D8A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101" y="3055361"/>
            <a:ext cx="1543050" cy="333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74FEEA-3958-4067-BCB0-BB72AD8DB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8101" y="3410332"/>
            <a:ext cx="15049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96728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PathMatchSpecW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encrypt</a:t>
            </a:r>
            <a:r>
              <a:rPr lang="ko-KR" altLang="en-US" sz="1800" dirty="0"/>
              <a:t>의 </a:t>
            </a:r>
            <a:r>
              <a:rPr lang="en-US" altLang="ko-KR" sz="1800" dirty="0"/>
              <a:t>files</a:t>
            </a:r>
            <a:r>
              <a:rPr lang="ko-KR" altLang="en-US" sz="1800" dirty="0"/>
              <a:t>리스트에 있는 파일명과 같은 지 비교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암호화 할 파일 전체 경로들을 메모리에 적재</a:t>
            </a:r>
            <a:endParaRPr lang="en-US" altLang="ko-KR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232B90-8EF2-45FF-8FF2-00AAEDBB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8" y="2271047"/>
            <a:ext cx="8715375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5236E3-4A31-4274-95B6-3FEBC904D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538" y="2477948"/>
            <a:ext cx="1438275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44316A-5018-4B87-9094-252FE6D38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23" y="2907723"/>
            <a:ext cx="8124092" cy="34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09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FindNextFileW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다음 파일을 검색 후</a:t>
            </a:r>
            <a:r>
              <a:rPr lang="en-US" altLang="ko-KR" sz="1800" dirty="0"/>
              <a:t>, </a:t>
            </a:r>
            <a:r>
              <a:rPr lang="ko-KR" altLang="en-US" sz="1800" dirty="0"/>
              <a:t>위의 과정을 반복</a:t>
            </a:r>
            <a:r>
              <a:rPr lang="en-US" altLang="ko-KR" sz="1800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다음 파일이 없다면</a:t>
            </a:r>
            <a:r>
              <a:rPr lang="en-US" altLang="ko-KR" sz="1600" dirty="0"/>
              <a:t>, Return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084B94-8776-42A6-A1B9-0F3AE995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" y="2212663"/>
            <a:ext cx="8753475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59600D-4D92-4D5F-A796-4AA0CC636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837" y="2385845"/>
            <a:ext cx="6829425" cy="31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67007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CreateFileW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암호화할 파일의 핸들을 얻음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GetFileSizeEx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해당 파일의 사이즈를 얻음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ReadFile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파일 내용을 </a:t>
            </a:r>
            <a:r>
              <a:rPr lang="ko-KR" altLang="en-US" sz="1800" dirty="0" err="1"/>
              <a:t>읽어옴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B1B9F9-378F-408A-A6A1-B9DC5222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2845559"/>
            <a:ext cx="710565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D0B00E-D242-4304-AF7B-53D1A30B1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585" y="2997959"/>
            <a:ext cx="3352800" cy="1038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F1E1D-3261-42E9-9D6B-DA6F91A31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4283147"/>
            <a:ext cx="7286625" cy="190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81E519-83BC-4087-9DF8-B1FFA281E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385" y="4454992"/>
            <a:ext cx="5514975" cy="323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4053A4-47AE-46EF-A27D-A585C18A6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5" y="5010118"/>
            <a:ext cx="68961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DF1D2A-7D4F-497E-BD42-712FA13A5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7510" y="5216208"/>
            <a:ext cx="2219325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448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Cerber</a:t>
            </a:r>
            <a:endParaRPr lang="en-US" altLang="ko-KR" b="1" dirty="0"/>
          </a:p>
          <a:p>
            <a:pPr algn="ctr"/>
            <a:r>
              <a:rPr lang="en-US" altLang="ko-KR" b="1" dirty="0"/>
              <a:t>Process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GetProcAddress</a:t>
            </a:r>
            <a:r>
              <a:rPr lang="en-US" altLang="ko-KR" sz="1600" dirty="0"/>
              <a:t>() 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GetUserDefaultUILanguage</a:t>
            </a:r>
            <a:r>
              <a:rPr lang="en-US" altLang="ko-KR" sz="1600" dirty="0"/>
              <a:t>()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GetUserDefaultUILanguage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현재 설정된 언어의 정보 얻기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E7AA87-EA05-4ED1-B640-FA15A159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9652"/>
            <a:ext cx="9144000" cy="137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C915B-8724-48E3-9C92-0E05F6C3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6702"/>
            <a:ext cx="9144000" cy="1544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2811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1B69D88-1D6C-46DA-81EE-68F5DDA9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287" y="2706405"/>
            <a:ext cx="6529388" cy="2092458"/>
          </a:xfrm>
          <a:prstGeom prst="rect">
            <a:avLst/>
          </a:prstGeom>
        </p:spPr>
      </p:pic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GetLocalTime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현재 로컬 날짜와 시간을 가져옴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SystemTimeToFileTime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시스템 시간을 파일 시간 형식으로 변환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SetFileTime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변환된 파일 시간으로 적용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3658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MoveFileW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파일명을 변경 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D03398-A8DA-4C65-9B20-65D8DD82A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2387311"/>
            <a:ext cx="7877175" cy="171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013E12-D318-4DDF-859F-59D2C324D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82" y="2558761"/>
            <a:ext cx="2076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5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해당 경로에 </a:t>
            </a:r>
            <a:r>
              <a:rPr lang="en-US" altLang="ko-KR" sz="1800" dirty="0"/>
              <a:t>README.hta </a:t>
            </a:r>
            <a:r>
              <a:rPr lang="ko-KR" altLang="en-US" sz="1800" dirty="0"/>
              <a:t>파일을 생성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WriteFile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README.hta</a:t>
            </a:r>
            <a:r>
              <a:rPr lang="ko-KR" altLang="en-US" sz="1800" dirty="0"/>
              <a:t>파일에 데이터를 씀 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6E4F20-F3EE-4325-9848-7B286FCB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2493818"/>
            <a:ext cx="802005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557F33-CF1E-4645-87FE-7AFC9AC45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535" y="2671230"/>
            <a:ext cx="2762250" cy="1085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E6A57D-5D86-4553-9C1F-EED1080B3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3862320"/>
            <a:ext cx="7820025" cy="18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1EF8F5-74D1-4D9A-913E-2DDBA8B36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106" y="4068307"/>
            <a:ext cx="2943225" cy="79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2237FE-DCFC-4B50-A4F2-379B96B282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5" y="4043295"/>
            <a:ext cx="4761377" cy="2275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748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inet_addr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</a:t>
            </a:r>
            <a:r>
              <a:rPr lang="en-US" altLang="ko-KR" sz="1800" dirty="0"/>
              <a:t> “194.165.16.0”</a:t>
            </a:r>
            <a:r>
              <a:rPr lang="ko-KR" altLang="en-US" sz="1800" dirty="0"/>
              <a:t>를 네트워크 바이트 순서로 변환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htons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포트 주소를 네트워크 바이트 순서로 변환</a:t>
            </a:r>
            <a:endParaRPr lang="en-US" altLang="ko-KR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1AEC</a:t>
            </a:r>
            <a:r>
              <a:rPr lang="en-US" altLang="ko-KR" sz="1600" dirty="0"/>
              <a:t> = 6,892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socket(2,2,11)</a:t>
            </a:r>
            <a:r>
              <a:rPr lang="ko-KR" altLang="en-US" sz="1800" dirty="0"/>
              <a:t>을 통해 소켓 생성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AF_INET</a:t>
            </a:r>
            <a:r>
              <a:rPr lang="en-US" altLang="ko-KR" sz="1600" dirty="0"/>
              <a:t>(2) = </a:t>
            </a:r>
            <a:r>
              <a:rPr lang="ko-KR" altLang="en-US" sz="1600" dirty="0"/>
              <a:t>인터넷 프로토콜 버전 </a:t>
            </a:r>
            <a:r>
              <a:rPr lang="en-US" altLang="ko-KR" sz="1600" dirty="0"/>
              <a:t>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SOCK_DGRAM</a:t>
            </a:r>
            <a:r>
              <a:rPr lang="en-US" altLang="ko-KR" sz="1600" dirty="0"/>
              <a:t>(2) = </a:t>
            </a:r>
            <a:r>
              <a:rPr lang="en-US" altLang="ko-KR" sz="1600" dirty="0" err="1"/>
              <a:t>UDP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 사용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0E598F-8A2D-4875-B352-3DB3837B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4238975"/>
            <a:ext cx="6858000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248E22-C71C-4EF9-A81A-1EEAEE2B4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45" y="4436932"/>
            <a:ext cx="962025" cy="13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149DF3-F513-41FA-8F5E-303F0DA1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4951168"/>
            <a:ext cx="6972300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A2DCEB-21C3-482B-B310-792218A93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245" y="5130645"/>
            <a:ext cx="838200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E4321D-01E4-45A1-A841-353A4DFBD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735" y="3515410"/>
            <a:ext cx="7191375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597F56-4CFB-4932-A2A0-0BAC5CE61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858" y="3703842"/>
            <a:ext cx="1905000" cy="17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698927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sendto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특정 데이터를 </a:t>
            </a:r>
            <a:r>
              <a:rPr lang="en-US" altLang="ko-KR" sz="1800" dirty="0"/>
              <a:t>1</a:t>
            </a:r>
            <a:r>
              <a:rPr lang="ko-KR" altLang="en-US" sz="1800" dirty="0"/>
              <a:t>번씩 전송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192.165.16.0 ~ 192.165.19.255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4B71B2-B42F-40AE-8550-6F23DB56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" y="2214871"/>
            <a:ext cx="6934200" cy="1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F64FB1-4D77-47BE-8BBE-04F19FFAF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62" y="2375298"/>
            <a:ext cx="2333625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DD6698-9A20-4DD1-8981-C92B77FB5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1061"/>
            <a:ext cx="9144000" cy="2192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DCBC97-9394-4736-B71C-87A5561D4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88176"/>
            <a:ext cx="9144000" cy="18561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0BAE70-BE8E-499A-82FD-CF596D91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7" y="2194847"/>
            <a:ext cx="6934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2B4121F-51C6-43FB-AAA3-73AA5BB62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1037"/>
            <a:ext cx="9144000" cy="219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A5FC16-D9E9-4F4C-A425-651DDF6F7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68152"/>
            <a:ext cx="9144000" cy="1856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5641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SystemParameterInfoW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바탕화면을 변환 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CCCC5-80F2-4A5C-A1B6-C034D288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271047"/>
            <a:ext cx="85725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BCEC3E-3511-4061-A5B7-1BF0284E7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423447"/>
            <a:ext cx="3867150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3C35CA-A947-476A-AE5C-DAB76812F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86" y="2442164"/>
            <a:ext cx="4622801" cy="3307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8380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ShellExecuteW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README.hta </a:t>
            </a:r>
            <a:r>
              <a:rPr lang="ko-KR" altLang="en-US" sz="1800" dirty="0"/>
              <a:t>파일을 열기</a:t>
            </a:r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585739-D2E4-42B4-8ECF-CCCB4FC8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1881671"/>
            <a:ext cx="8020050" cy="142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D919B1-DB75-4A40-8C43-C414801B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310" y="2091836"/>
            <a:ext cx="4562475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88FFCA-37AE-40A7-AA94-363CF5819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58" y="2231884"/>
            <a:ext cx="5670603" cy="40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29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Text-to-Speech </a:t>
            </a:r>
            <a:r>
              <a:rPr lang="ko-KR" altLang="en-US" sz="1800" dirty="0"/>
              <a:t>기능 중</a:t>
            </a:r>
            <a:r>
              <a:rPr lang="en-US" altLang="ko-KR" sz="1800" dirty="0"/>
              <a:t>, Speak()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7DD12-45C2-44A5-B558-4A7C5C9DD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2271480"/>
            <a:ext cx="7467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E6D8DD-0E3E-4F58-85E0-965CDFE27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35" y="3383278"/>
            <a:ext cx="5133975" cy="619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93CF3C-5A29-4C33-BBE3-4BD7A426C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3954125"/>
            <a:ext cx="840105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328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CreateProcessA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cmd.exe</a:t>
            </a:r>
            <a:r>
              <a:rPr lang="ko-KR" altLang="en-US" sz="1800" dirty="0"/>
              <a:t>를 실행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WriteFile</a:t>
            </a:r>
            <a:r>
              <a:rPr lang="en-US" altLang="ko-KR" sz="1800" dirty="0"/>
              <a:t>()</a:t>
            </a:r>
            <a:r>
              <a:rPr lang="ko-KR" altLang="en-US" sz="1800" dirty="0"/>
              <a:t>을 통해 </a:t>
            </a:r>
            <a:r>
              <a:rPr lang="en-US" altLang="ko-KR" sz="1800" dirty="0"/>
              <a:t>cmd.exe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taskkill</a:t>
            </a:r>
            <a:r>
              <a:rPr lang="en-US" altLang="ko-KR" sz="1800" dirty="0"/>
              <a:t> /f /</a:t>
            </a:r>
            <a:r>
              <a:rPr lang="en-US" altLang="ko-KR" sz="1800" dirty="0" err="1"/>
              <a:t>im</a:t>
            </a:r>
            <a:r>
              <a:rPr lang="en-US" altLang="ko-KR" sz="1800" dirty="0"/>
              <a:t> "a31eb55003834823679085184dbdc0946ffd0037567bd2c088d16e6e95b0d913.exe" &gt; </a:t>
            </a:r>
            <a:r>
              <a:rPr lang="en-US" altLang="ko-KR" sz="1800" dirty="0" err="1"/>
              <a:t>NUL</a:t>
            </a:r>
            <a:r>
              <a:rPr lang="en-US" altLang="ko-KR" sz="1800" dirty="0"/>
              <a:t> &amp; ping -n 1 127.0.0.1 &gt; </a:t>
            </a:r>
            <a:r>
              <a:rPr lang="en-US" altLang="ko-KR" sz="1800" dirty="0" err="1"/>
              <a:t>NUL</a:t>
            </a:r>
            <a:r>
              <a:rPr lang="en-US" altLang="ko-KR" sz="1800" dirty="0"/>
              <a:t> &amp; del "C:\Documents and Settings\</a:t>
            </a:r>
            <a:r>
              <a:rPr lang="en-US" altLang="ko-KR" sz="1800" dirty="0" err="1"/>
              <a:t>dd</a:t>
            </a:r>
            <a:r>
              <a:rPr lang="en-US" altLang="ko-KR" sz="1800" dirty="0"/>
              <a:t>\?? ??\a31eb55003834823679085184dbdc0946ffd0037567bd2c088d16e6e95b0d913\a31eb55003834823679085184dbdc0946ffd0037567bd2c088d16e6e95b0d913.exe" &gt; </a:t>
            </a:r>
            <a:r>
              <a:rPr lang="en-US" altLang="ko-KR" sz="1800" dirty="0" err="1"/>
              <a:t>NUL</a:t>
            </a:r>
            <a:r>
              <a:rPr lang="en-US" altLang="ko-KR" sz="1800" dirty="0"/>
              <a:t> &amp;&amp; exit </a:t>
            </a:r>
            <a:r>
              <a:rPr lang="ko-KR" altLang="en-US" sz="1800" dirty="0"/>
              <a:t>를 실행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EC9752-E253-4171-A481-B94870A8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5" y="3698181"/>
            <a:ext cx="8201025" cy="18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88D3D0-DBFE-4CB2-AE5E-F25B96060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060" y="3879156"/>
            <a:ext cx="7124700" cy="1552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EF73A5-26FE-4ED4-BBCE-688DFD831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5534391"/>
            <a:ext cx="780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02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2-5. 2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Cerber.exe</a:t>
            </a:r>
            <a:endParaRPr lang="ko-KR" altLang="en-US" b="1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B2C1F4C9-3112-45EA-B97F-84A25398C70F}"/>
              </a:ext>
            </a:extLst>
          </p:cNvPr>
          <p:cNvSpPr txBox="1">
            <a:spLocks/>
          </p:cNvSpPr>
          <p:nvPr/>
        </p:nvSpPr>
        <p:spPr>
          <a:xfrm>
            <a:off x="2334129" y="1152525"/>
            <a:ext cx="6529133" cy="4729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-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GetCurrentProcess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자신의 프로세스 식별자를 얻어온 후</a:t>
            </a:r>
            <a:r>
              <a:rPr lang="en-US" altLang="ko-KR" sz="1800" dirty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TerminateProcess</a:t>
            </a:r>
            <a:r>
              <a:rPr lang="en-US" altLang="ko-KR" sz="1800" dirty="0"/>
              <a:t>()</a:t>
            </a:r>
            <a:r>
              <a:rPr lang="ko-KR" altLang="en-US" sz="1800" dirty="0"/>
              <a:t>를 통해 종료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1030D6-D01F-4746-9EBB-455F8C384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7"/>
          <a:stretch/>
        </p:blipFill>
        <p:spPr>
          <a:xfrm>
            <a:off x="280735" y="2558161"/>
            <a:ext cx="8515350" cy="739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8728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Cerber</a:t>
            </a:r>
            <a:endParaRPr lang="en-US" altLang="ko-KR" b="1" dirty="0"/>
          </a:p>
          <a:p>
            <a:pPr algn="ctr"/>
            <a:r>
              <a:rPr lang="en-US" altLang="ko-KR" b="1" dirty="0"/>
              <a:t>Process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CreateFileA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ko-KR" altLang="en-US" sz="1600" dirty="0" err="1"/>
              <a:t>임시폴더에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Thiophene.sed</a:t>
            </a:r>
            <a:r>
              <a:rPr lang="en-US" altLang="ko-KR" sz="1600" dirty="0"/>
              <a:t>, BgWorker.dll, System.dll </a:t>
            </a:r>
            <a:r>
              <a:rPr lang="ko-KR" altLang="en-US" sz="1600" dirty="0"/>
              <a:t>파일을 생성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CCA8EF-B230-4FF8-90DB-ED12B932B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088"/>
            <a:ext cx="9144000" cy="1701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AA2F22-8665-4EC4-8461-A73CEC3D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9912"/>
            <a:ext cx="4429125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08F397-4908-4ABD-8BEC-CCE4008F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51" y="4479692"/>
            <a:ext cx="4305300" cy="110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9B8498-A410-4D53-956D-BEE97E968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582" y="4675727"/>
            <a:ext cx="4848225" cy="1038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595967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최종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326D15-D089-4035-94EF-5CD985965685}"/>
              </a:ext>
            </a:extLst>
          </p:cNvPr>
          <p:cNvSpPr/>
          <p:nvPr/>
        </p:nvSpPr>
        <p:spPr>
          <a:xfrm>
            <a:off x="280737" y="1098527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7F5BB7-3DC9-4268-A722-8979A21E7037}"/>
              </a:ext>
            </a:extLst>
          </p:cNvPr>
          <p:cNvSpPr/>
          <p:nvPr/>
        </p:nvSpPr>
        <p:spPr>
          <a:xfrm>
            <a:off x="6813837" y="2980404"/>
            <a:ext cx="2045052" cy="82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C06E65-05AB-4C61-8A3E-3042D88A2553}"/>
              </a:ext>
            </a:extLst>
          </p:cNvPr>
          <p:cNvSpPr/>
          <p:nvPr/>
        </p:nvSpPr>
        <p:spPr>
          <a:xfrm>
            <a:off x="2541119" y="2020485"/>
            <a:ext cx="1978853" cy="8315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Thiophene.sed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D4F2742-98E9-40D6-9BEC-09406A7461C6}"/>
              </a:ext>
            </a:extLst>
          </p:cNvPr>
          <p:cNvSpPr/>
          <p:nvPr/>
        </p:nvSpPr>
        <p:spPr>
          <a:xfrm>
            <a:off x="2541119" y="3928719"/>
            <a:ext cx="1978853" cy="5777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System.dll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707C08A-09B7-46BE-8142-6AAB17DDB497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1581003" y="1476141"/>
            <a:ext cx="645272" cy="1274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65E0D79-C8F5-46EA-B156-CBB2E71B37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0156" y="1959411"/>
            <a:ext cx="1586964" cy="1274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7E4B7D9-4AE7-4D4A-9B24-A5395F48830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678336" y="2354819"/>
            <a:ext cx="2450606" cy="1274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BCA25D-178A-4289-960A-D5386322681E}"/>
              </a:ext>
            </a:extLst>
          </p:cNvPr>
          <p:cNvSpPr txBox="1"/>
          <p:nvPr/>
        </p:nvSpPr>
        <p:spPr>
          <a:xfrm>
            <a:off x="1345756" y="2076803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CreateFile</a:t>
            </a:r>
            <a:endParaRPr lang="ko-KR" altLang="en-US" sz="16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7112AB-3625-441F-80AB-93494BBE570A}"/>
              </a:ext>
            </a:extLst>
          </p:cNvPr>
          <p:cNvSpPr/>
          <p:nvPr/>
        </p:nvSpPr>
        <p:spPr>
          <a:xfrm>
            <a:off x="2541119" y="2974602"/>
            <a:ext cx="1978853" cy="8315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BgWorker.dll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9C5DC60-741E-4F57-B95C-8FE9CA45571B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519971" y="3806149"/>
            <a:ext cx="542406" cy="862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3D1C3DF-E683-47F9-BAD4-B5CE8E17F8D0}"/>
              </a:ext>
            </a:extLst>
          </p:cNvPr>
          <p:cNvCxnSpPr>
            <a:cxnSpLocks/>
          </p:cNvCxnSpPr>
          <p:nvPr/>
        </p:nvCxnSpPr>
        <p:spPr>
          <a:xfrm rot="10800000">
            <a:off x="4519971" y="3521870"/>
            <a:ext cx="542410" cy="284279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66E529-8F51-4E87-9C62-930938696B91}"/>
              </a:ext>
            </a:extLst>
          </p:cNvPr>
          <p:cNvSpPr txBox="1"/>
          <p:nvPr/>
        </p:nvSpPr>
        <p:spPr>
          <a:xfrm>
            <a:off x="4519971" y="4678804"/>
            <a:ext cx="2100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BgWorker.dll </a:t>
            </a:r>
            <a:r>
              <a:rPr lang="ko-KR" altLang="en-US" sz="1600" b="1" dirty="0"/>
              <a:t>로드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3B33266-5B77-441C-AD4A-AD54D6D49A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81511" y="2394815"/>
            <a:ext cx="459672" cy="454756"/>
          </a:xfrm>
          <a:prstGeom prst="bentConnector3">
            <a:avLst>
              <a:gd name="adj1" fmla="val -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804DCE2-30CF-48D7-A163-6D5EEE07F8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19975" y="2852029"/>
            <a:ext cx="518750" cy="402148"/>
          </a:xfrm>
          <a:prstGeom prst="bentConnector3">
            <a:avLst>
              <a:gd name="adj1" fmla="val -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9109BD-5F5F-430F-9CE3-940881651C5A}"/>
              </a:ext>
            </a:extLst>
          </p:cNvPr>
          <p:cNvSpPr txBox="1"/>
          <p:nvPr/>
        </p:nvSpPr>
        <p:spPr>
          <a:xfrm>
            <a:off x="4564158" y="2072688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ReadFile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3B265-65DC-411D-9662-1D448C5973E1}"/>
              </a:ext>
            </a:extLst>
          </p:cNvPr>
          <p:cNvSpPr txBox="1"/>
          <p:nvPr/>
        </p:nvSpPr>
        <p:spPr>
          <a:xfrm>
            <a:off x="5066444" y="3084901"/>
            <a:ext cx="1432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CreateProcess</a:t>
            </a:r>
            <a:endParaRPr lang="ko-KR" altLang="en-US" sz="16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E1CE6B5-4D60-42FE-9C04-FEABED6A8F66}"/>
              </a:ext>
            </a:extLst>
          </p:cNvPr>
          <p:cNvCxnSpPr/>
          <p:nvPr/>
        </p:nvCxnSpPr>
        <p:spPr>
          <a:xfrm rot="16200000" flipH="1">
            <a:off x="266135" y="2377283"/>
            <a:ext cx="2848859" cy="1701110"/>
          </a:xfrm>
          <a:prstGeom prst="bentConnector3">
            <a:avLst>
              <a:gd name="adj1" fmla="val 10001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F16C8F-118A-4894-B237-CE4EF3808F45}"/>
              </a:ext>
            </a:extLst>
          </p:cNvPr>
          <p:cNvSpPr txBox="1"/>
          <p:nvPr/>
        </p:nvSpPr>
        <p:spPr>
          <a:xfrm>
            <a:off x="864740" y="4664691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System.dll_Call</a:t>
            </a:r>
            <a:r>
              <a:rPr lang="en-US" altLang="ko-KR" sz="1600" b="1" dirty="0"/>
              <a:t>()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6ABD3-F6F5-42F7-BA25-096B6D0F0048}"/>
              </a:ext>
            </a:extLst>
          </p:cNvPr>
          <p:cNvSpPr txBox="1"/>
          <p:nvPr/>
        </p:nvSpPr>
        <p:spPr>
          <a:xfrm>
            <a:off x="1354949" y="3026169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CreateFile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93BD1-FFA6-4093-8EBA-1FBC5D841BA3}"/>
              </a:ext>
            </a:extLst>
          </p:cNvPr>
          <p:cNvSpPr txBox="1"/>
          <p:nvPr/>
        </p:nvSpPr>
        <p:spPr>
          <a:xfrm>
            <a:off x="1345756" y="3919339"/>
            <a:ext cx="11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/>
              <a:t>CreateFile</a:t>
            </a:r>
            <a:endParaRPr lang="ko-KR" altLang="en-US" sz="16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19C0B02-F3EE-4849-9E6C-556C06830D1F}"/>
              </a:ext>
            </a:extLst>
          </p:cNvPr>
          <p:cNvSpPr/>
          <p:nvPr/>
        </p:nvSpPr>
        <p:spPr>
          <a:xfrm>
            <a:off x="2541118" y="4456122"/>
            <a:ext cx="1978853" cy="4250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</a:rPr>
              <a:t>System.dll_Call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B84AD9-F55E-4F0B-816C-221524541DE0}"/>
              </a:ext>
            </a:extLst>
          </p:cNvPr>
          <p:cNvCxnSpPr>
            <a:stCxn id="17" idx="3"/>
            <a:endCxn id="8" idx="1"/>
          </p:cNvCxnSpPr>
          <p:nvPr/>
        </p:nvCxnSpPr>
        <p:spPr>
          <a:xfrm>
            <a:off x="4519972" y="3390374"/>
            <a:ext cx="2293865" cy="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36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최종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7F5BB7-3DC9-4268-A722-8979A21E7037}"/>
              </a:ext>
            </a:extLst>
          </p:cNvPr>
          <p:cNvSpPr/>
          <p:nvPr/>
        </p:nvSpPr>
        <p:spPr>
          <a:xfrm>
            <a:off x="363287" y="1167370"/>
            <a:ext cx="1041564" cy="51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B84AD9-F55E-4F0B-816C-221524541DE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-357447" y="1423271"/>
            <a:ext cx="720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File Types CMD icon">
            <a:extLst>
              <a:ext uri="{FF2B5EF4-FFF2-40B4-BE49-F238E27FC236}">
                <a16:creationId xmlns:a16="http://schemas.microsoft.com/office/drawing/2014/main" id="{8CD8427B-094E-451C-8524-10F6A96F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85" y="1458287"/>
            <a:ext cx="722139" cy="7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22">
            <a:extLst>
              <a:ext uri="{FF2B5EF4-FFF2-40B4-BE49-F238E27FC236}">
                <a16:creationId xmlns:a16="http://schemas.microsoft.com/office/drawing/2014/main" id="{A086218D-C514-4666-8160-5F2035173242}"/>
              </a:ext>
            </a:extLst>
          </p:cNvPr>
          <p:cNvSpPr/>
          <p:nvPr/>
        </p:nvSpPr>
        <p:spPr bwMode="auto">
          <a:xfrm>
            <a:off x="2847725" y="1613887"/>
            <a:ext cx="2615609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wmic.exe </a:t>
            </a:r>
            <a:r>
              <a:rPr lang="en-US" altLang="ko-KR" sz="1600" dirty="0" err="1"/>
              <a:t>shadowcopy</a:t>
            </a:r>
            <a:r>
              <a:rPr lang="en-US" altLang="ko-KR" sz="1600" dirty="0"/>
              <a:t> delete</a:t>
            </a:r>
            <a:endParaRPr lang="ko-KR" altLang="en-US" sz="16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365FFD-9532-4401-BC23-5215041DDA68}"/>
              </a:ext>
            </a:extLst>
          </p:cNvPr>
          <p:cNvSpPr/>
          <p:nvPr/>
        </p:nvSpPr>
        <p:spPr>
          <a:xfrm>
            <a:off x="2178791" y="1185790"/>
            <a:ext cx="989426" cy="254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Setting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672D82-46BD-4912-8E62-E155D2E722D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404851" y="1312828"/>
            <a:ext cx="7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62A928-43AD-473B-A9E3-245A8979D932}"/>
              </a:ext>
            </a:extLst>
          </p:cNvPr>
          <p:cNvSpPr txBox="1"/>
          <p:nvPr/>
        </p:nvSpPr>
        <p:spPr>
          <a:xfrm>
            <a:off x="1390337" y="10165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복호화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A83417F-F97A-4711-BCBB-5F0FC5BAABE3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1404851" y="1423271"/>
            <a:ext cx="720734" cy="396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5BC936EE-345E-4B45-B69F-E829211DC292}"/>
              </a:ext>
            </a:extLst>
          </p:cNvPr>
          <p:cNvSpPr/>
          <p:nvPr/>
        </p:nvSpPr>
        <p:spPr bwMode="auto">
          <a:xfrm>
            <a:off x="2847724" y="1900142"/>
            <a:ext cx="2615610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exit</a:t>
            </a:r>
            <a:endParaRPr lang="ko-KR" altLang="en-US" sz="1600" dirty="0"/>
          </a:p>
        </p:txBody>
      </p:sp>
      <p:pic>
        <p:nvPicPr>
          <p:cNvPr id="54" name="Picture 6" descr="File Server icon">
            <a:extLst>
              <a:ext uri="{FF2B5EF4-FFF2-40B4-BE49-F238E27FC236}">
                <a16:creationId xmlns:a16="http://schemas.microsoft.com/office/drawing/2014/main" id="{BFBC292B-47AB-4EE6-A453-C93A541CE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16" y="226121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모서리가 둥근 직사각형 22">
            <a:extLst>
              <a:ext uri="{FF2B5EF4-FFF2-40B4-BE49-F238E27FC236}">
                <a16:creationId xmlns:a16="http://schemas.microsoft.com/office/drawing/2014/main" id="{EF2C7183-5066-455E-93E3-BABEB4DA5EFC}"/>
              </a:ext>
            </a:extLst>
          </p:cNvPr>
          <p:cNvSpPr/>
          <p:nvPr/>
        </p:nvSpPr>
        <p:spPr bwMode="auto">
          <a:xfrm>
            <a:off x="2847723" y="2341997"/>
            <a:ext cx="4592168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sendto</a:t>
            </a:r>
            <a:r>
              <a:rPr lang="en-US" altLang="ko-KR" sz="1600" dirty="0"/>
              <a:t>[194.165.16.0 ~ 194.165.19.255] - </a:t>
            </a:r>
            <a:r>
              <a:rPr lang="en-US" altLang="ko-KR" sz="1600" dirty="0" err="1"/>
              <a:t>hi008c1030</a:t>
            </a:r>
            <a:endParaRPr lang="ko-KR" altLang="en-US" sz="16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C940E1B-4356-428D-BC4C-C5EB999F3E19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1359437" y="1841631"/>
            <a:ext cx="1185359" cy="373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CB2D1F-A5D6-473E-A6F1-C60858D782E6}"/>
              </a:ext>
            </a:extLst>
          </p:cNvPr>
          <p:cNvSpPr/>
          <p:nvPr/>
        </p:nvSpPr>
        <p:spPr>
          <a:xfrm>
            <a:off x="2139016" y="3081487"/>
            <a:ext cx="1029201" cy="307777"/>
          </a:xfrm>
          <a:prstGeom prst="rect">
            <a:avLst/>
          </a:prstGeom>
          <a:solidFill>
            <a:srgbClr val="FFFF99">
              <a:alpha val="80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8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Function</a:t>
            </a:r>
          </a:p>
        </p:txBody>
      </p:sp>
      <p:sp>
        <p:nvSpPr>
          <p:cNvPr id="63" name="모서리가 둥근 직사각형 22">
            <a:extLst>
              <a:ext uri="{FF2B5EF4-FFF2-40B4-BE49-F238E27FC236}">
                <a16:creationId xmlns:a16="http://schemas.microsoft.com/office/drawing/2014/main" id="{34C61A7E-F333-4A9E-B3EE-52F8E72593E7}"/>
              </a:ext>
            </a:extLst>
          </p:cNvPr>
          <p:cNvSpPr/>
          <p:nvPr/>
        </p:nvSpPr>
        <p:spPr bwMode="auto">
          <a:xfrm>
            <a:off x="2652617" y="3474056"/>
            <a:ext cx="1561936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FindFirstFileW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D1DB36C9-6224-4E5F-ABF8-C56AC4A886EA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139016" y="3393659"/>
            <a:ext cx="513601" cy="183132"/>
          </a:xfrm>
          <a:prstGeom prst="bentConnector3">
            <a:avLst>
              <a:gd name="adj1" fmla="val 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A7EBF23E-8D5D-4526-8D21-483CE2134A59}"/>
              </a:ext>
            </a:extLst>
          </p:cNvPr>
          <p:cNvSpPr/>
          <p:nvPr/>
        </p:nvSpPr>
        <p:spPr>
          <a:xfrm>
            <a:off x="3204985" y="3805846"/>
            <a:ext cx="457200" cy="298919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84A0D30-9CB5-42A8-AB59-F7041A16BBD9}"/>
              </a:ext>
            </a:extLst>
          </p:cNvPr>
          <p:cNvCxnSpPr>
            <a:stCxn id="63" idx="2"/>
            <a:endCxn id="75" idx="0"/>
          </p:cNvCxnSpPr>
          <p:nvPr/>
        </p:nvCxnSpPr>
        <p:spPr>
          <a:xfrm>
            <a:off x="3433585" y="3679526"/>
            <a:ext cx="0" cy="12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C67D0E3-AAA0-44B5-B940-0436907D89E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3433585" y="4104765"/>
            <a:ext cx="0" cy="239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483A92F-1305-42F3-B43F-EDDC17372855}"/>
              </a:ext>
            </a:extLst>
          </p:cNvPr>
          <p:cNvSpPr/>
          <p:nvPr/>
        </p:nvSpPr>
        <p:spPr>
          <a:xfrm>
            <a:off x="1537855" y="3846007"/>
            <a:ext cx="1814870" cy="174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blacklist – folders</a:t>
            </a:r>
          </a:p>
        </p:txBody>
      </p:sp>
      <p:sp>
        <p:nvSpPr>
          <p:cNvPr id="112" name="모서리가 둥근 직사각형 22">
            <a:extLst>
              <a:ext uri="{FF2B5EF4-FFF2-40B4-BE49-F238E27FC236}">
                <a16:creationId xmlns:a16="http://schemas.microsoft.com/office/drawing/2014/main" id="{825537B4-4C45-498E-B359-BD3324BBA84B}"/>
              </a:ext>
            </a:extLst>
          </p:cNvPr>
          <p:cNvSpPr/>
          <p:nvPr/>
        </p:nvSpPr>
        <p:spPr bwMode="auto">
          <a:xfrm>
            <a:off x="5463334" y="3852570"/>
            <a:ext cx="827904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Return</a:t>
            </a:r>
            <a:endParaRPr lang="ko-KR" altLang="en-US" sz="1600" dirty="0"/>
          </a:p>
        </p:txBody>
      </p:sp>
      <p:sp>
        <p:nvSpPr>
          <p:cNvPr id="114" name="순서도: 판단 113">
            <a:extLst>
              <a:ext uri="{FF2B5EF4-FFF2-40B4-BE49-F238E27FC236}">
                <a16:creationId xmlns:a16="http://schemas.microsoft.com/office/drawing/2014/main" id="{83FC66C2-0280-4C59-A723-B14810E398BE}"/>
              </a:ext>
            </a:extLst>
          </p:cNvPr>
          <p:cNvSpPr/>
          <p:nvPr/>
        </p:nvSpPr>
        <p:spPr>
          <a:xfrm>
            <a:off x="3204985" y="4314025"/>
            <a:ext cx="457200" cy="298919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DB88CC1-D3A3-438F-BC7B-8B2C33A1D0A4}"/>
              </a:ext>
            </a:extLst>
          </p:cNvPr>
          <p:cNvCxnSpPr>
            <a:stCxn id="114" idx="2"/>
          </p:cNvCxnSpPr>
          <p:nvPr/>
        </p:nvCxnSpPr>
        <p:spPr>
          <a:xfrm>
            <a:off x="3433585" y="4612944"/>
            <a:ext cx="0" cy="22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58A7CA1-5DEF-4100-9E7A-9F01CD3F380B}"/>
              </a:ext>
            </a:extLst>
          </p:cNvPr>
          <p:cNvCxnSpPr>
            <a:cxnSpLocks/>
            <a:stCxn id="114" idx="3"/>
            <a:endCxn id="132" idx="0"/>
          </p:cNvCxnSpPr>
          <p:nvPr/>
        </p:nvCxnSpPr>
        <p:spPr>
          <a:xfrm>
            <a:off x="3662185" y="4463485"/>
            <a:ext cx="2933972" cy="3785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BA0E1FB-0ADF-4F38-92EC-D93573789CD2}"/>
              </a:ext>
            </a:extLst>
          </p:cNvPr>
          <p:cNvSpPr/>
          <p:nvPr/>
        </p:nvSpPr>
        <p:spPr>
          <a:xfrm>
            <a:off x="2918985" y="4837570"/>
            <a:ext cx="1029201" cy="307777"/>
          </a:xfrm>
          <a:prstGeom prst="rect">
            <a:avLst/>
          </a:prstGeom>
          <a:solidFill>
            <a:srgbClr val="FFFF99">
              <a:alpha val="80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8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Function</a:t>
            </a:r>
          </a:p>
        </p:txBody>
      </p:sp>
      <p:sp>
        <p:nvSpPr>
          <p:cNvPr id="119" name="모서리가 둥근 직사각형 22">
            <a:extLst>
              <a:ext uri="{FF2B5EF4-FFF2-40B4-BE49-F238E27FC236}">
                <a16:creationId xmlns:a16="http://schemas.microsoft.com/office/drawing/2014/main" id="{9BD807A9-1027-42B9-A7BA-9F33E6EABE9B}"/>
              </a:ext>
            </a:extLst>
          </p:cNvPr>
          <p:cNvSpPr/>
          <p:nvPr/>
        </p:nvSpPr>
        <p:spPr bwMode="auto">
          <a:xfrm>
            <a:off x="5850308" y="5343786"/>
            <a:ext cx="1491698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/>
              <a:t>메모리에 저장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28A039FE-05ED-4096-B564-0B6BBE6734C4}"/>
              </a:ext>
            </a:extLst>
          </p:cNvPr>
          <p:cNvSpPr/>
          <p:nvPr/>
        </p:nvSpPr>
        <p:spPr>
          <a:xfrm>
            <a:off x="2487650" y="4365190"/>
            <a:ext cx="865075" cy="1930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Folder?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B907DF9-DF09-466F-A567-9F0CF904E015}"/>
              </a:ext>
            </a:extLst>
          </p:cNvPr>
          <p:cNvCxnSpPr>
            <a:stCxn id="75" idx="3"/>
            <a:endCxn id="112" idx="1"/>
          </p:cNvCxnSpPr>
          <p:nvPr/>
        </p:nvCxnSpPr>
        <p:spPr>
          <a:xfrm flipV="1">
            <a:off x="3662185" y="3955305"/>
            <a:ext cx="180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순서도: 판단 131">
            <a:extLst>
              <a:ext uri="{FF2B5EF4-FFF2-40B4-BE49-F238E27FC236}">
                <a16:creationId xmlns:a16="http://schemas.microsoft.com/office/drawing/2014/main" id="{9D8A70FB-E71C-42EE-853C-AF30B447AE92}"/>
              </a:ext>
            </a:extLst>
          </p:cNvPr>
          <p:cNvSpPr/>
          <p:nvPr/>
        </p:nvSpPr>
        <p:spPr>
          <a:xfrm>
            <a:off x="6367557" y="4841999"/>
            <a:ext cx="457200" cy="298919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538A044-3D9B-40D8-A69E-8C3175DA2643}"/>
              </a:ext>
            </a:extLst>
          </p:cNvPr>
          <p:cNvCxnSpPr>
            <a:cxnSpLocks/>
            <a:stCxn id="132" idx="2"/>
            <a:endCxn id="119" idx="0"/>
          </p:cNvCxnSpPr>
          <p:nvPr/>
        </p:nvCxnSpPr>
        <p:spPr>
          <a:xfrm>
            <a:off x="6596157" y="5140918"/>
            <a:ext cx="0" cy="202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C7A3F24C-C203-4DC6-8549-5281D119FC2A}"/>
              </a:ext>
            </a:extLst>
          </p:cNvPr>
          <p:cNvCxnSpPr>
            <a:cxnSpLocks/>
            <a:endCxn id="142" idx="3"/>
          </p:cNvCxnSpPr>
          <p:nvPr/>
        </p:nvCxnSpPr>
        <p:spPr>
          <a:xfrm rot="16200000" flipH="1">
            <a:off x="6647520" y="5141718"/>
            <a:ext cx="879864" cy="579346"/>
          </a:xfrm>
          <a:prstGeom prst="bentConnector4">
            <a:avLst>
              <a:gd name="adj1" fmla="val 702"/>
              <a:gd name="adj2" fmla="val 1394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16EF4335-A431-4BB3-9CB0-47AD9AED0E93}"/>
              </a:ext>
            </a:extLst>
          </p:cNvPr>
          <p:cNvSpPr/>
          <p:nvPr/>
        </p:nvSpPr>
        <p:spPr>
          <a:xfrm>
            <a:off x="4630774" y="4829695"/>
            <a:ext cx="1814870" cy="184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blacklist – files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CBA838A-934F-4B66-B43D-E115DAC3F2F9}"/>
              </a:ext>
            </a:extLst>
          </p:cNvPr>
          <p:cNvSpPr/>
          <p:nvPr/>
        </p:nvSpPr>
        <p:spPr>
          <a:xfrm>
            <a:off x="4634535" y="5021282"/>
            <a:ext cx="1814870" cy="1824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encrypt – files</a:t>
            </a:r>
          </a:p>
        </p:txBody>
      </p:sp>
      <p:sp>
        <p:nvSpPr>
          <p:cNvPr id="142" name="모서리가 둥근 직사각형 22">
            <a:extLst>
              <a:ext uri="{FF2B5EF4-FFF2-40B4-BE49-F238E27FC236}">
                <a16:creationId xmlns:a16="http://schemas.microsoft.com/office/drawing/2014/main" id="{EF3AF6B2-B7E7-4AC5-8B56-142C171C7231}"/>
              </a:ext>
            </a:extLst>
          </p:cNvPr>
          <p:cNvSpPr/>
          <p:nvPr/>
        </p:nvSpPr>
        <p:spPr bwMode="auto">
          <a:xfrm>
            <a:off x="5815189" y="5768588"/>
            <a:ext cx="1561936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FindNestFileW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8CD24D1-2590-4901-B723-7270892E6A0E}"/>
              </a:ext>
            </a:extLst>
          </p:cNvPr>
          <p:cNvCxnSpPr>
            <a:cxnSpLocks/>
            <a:stCxn id="119" idx="2"/>
            <a:endCxn id="142" idx="0"/>
          </p:cNvCxnSpPr>
          <p:nvPr/>
        </p:nvCxnSpPr>
        <p:spPr>
          <a:xfrm>
            <a:off x="6596157" y="5549256"/>
            <a:ext cx="0" cy="2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880A06AC-9A60-4CBF-9D7C-60271AE65D8C}"/>
              </a:ext>
            </a:extLst>
          </p:cNvPr>
          <p:cNvCxnSpPr>
            <a:cxnSpLocks/>
            <a:stCxn id="142" idx="1"/>
            <a:endCxn id="120" idx="1"/>
          </p:cNvCxnSpPr>
          <p:nvPr/>
        </p:nvCxnSpPr>
        <p:spPr>
          <a:xfrm rot="10800000">
            <a:off x="2487651" y="4461739"/>
            <a:ext cx="3327539" cy="1409584"/>
          </a:xfrm>
          <a:prstGeom prst="bentConnector3">
            <a:avLst>
              <a:gd name="adj1" fmla="val 106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783EA13-E57C-4237-8334-1E9F2ED4793D}"/>
              </a:ext>
            </a:extLst>
          </p:cNvPr>
          <p:cNvCxnSpPr>
            <a:cxnSpLocks/>
            <a:stCxn id="142" idx="2"/>
            <a:endCxn id="112" idx="3"/>
          </p:cNvCxnSpPr>
          <p:nvPr/>
        </p:nvCxnSpPr>
        <p:spPr>
          <a:xfrm rot="5400000" flipH="1">
            <a:off x="5434321" y="4812223"/>
            <a:ext cx="2018753" cy="304919"/>
          </a:xfrm>
          <a:prstGeom prst="bentConnector4">
            <a:avLst>
              <a:gd name="adj1" fmla="val -11324"/>
              <a:gd name="adj2" fmla="val -51920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5A3354FB-49EA-45C8-8552-912EED5AFC85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1363542" y="2459902"/>
            <a:ext cx="1178966" cy="37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15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2-6. </a:t>
            </a:r>
            <a:r>
              <a:rPr lang="ko-KR" altLang="en-US" dirty="0"/>
              <a:t>최종 정리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7F5BB7-3DC9-4268-A722-8979A21E7037}"/>
              </a:ext>
            </a:extLst>
          </p:cNvPr>
          <p:cNvSpPr/>
          <p:nvPr/>
        </p:nvSpPr>
        <p:spPr>
          <a:xfrm>
            <a:off x="363287" y="1167370"/>
            <a:ext cx="1041564" cy="51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Cerber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Process</a:t>
            </a:r>
            <a:endParaRPr lang="ko-KR" altLang="en-US" sz="16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B84AD9-F55E-4F0B-816C-221524541DE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-357447" y="1423271"/>
            <a:ext cx="720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File Types CMD icon">
            <a:extLst>
              <a:ext uri="{FF2B5EF4-FFF2-40B4-BE49-F238E27FC236}">
                <a16:creationId xmlns:a16="http://schemas.microsoft.com/office/drawing/2014/main" id="{8CD8427B-094E-451C-8524-10F6A96F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85" y="1458287"/>
            <a:ext cx="722139" cy="7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모서리가 둥근 직사각형 22">
            <a:extLst>
              <a:ext uri="{FF2B5EF4-FFF2-40B4-BE49-F238E27FC236}">
                <a16:creationId xmlns:a16="http://schemas.microsoft.com/office/drawing/2014/main" id="{A086218D-C514-4666-8160-5F2035173242}"/>
              </a:ext>
            </a:extLst>
          </p:cNvPr>
          <p:cNvSpPr/>
          <p:nvPr/>
        </p:nvSpPr>
        <p:spPr bwMode="auto">
          <a:xfrm>
            <a:off x="2847725" y="1613887"/>
            <a:ext cx="2615609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wmic.exe </a:t>
            </a:r>
            <a:r>
              <a:rPr lang="en-US" altLang="ko-KR" sz="1600" dirty="0" err="1"/>
              <a:t>shadowcopy</a:t>
            </a:r>
            <a:r>
              <a:rPr lang="en-US" altLang="ko-KR" sz="1600" dirty="0"/>
              <a:t> delete</a:t>
            </a:r>
            <a:endParaRPr lang="ko-KR" altLang="en-US" sz="16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365FFD-9532-4401-BC23-5215041DDA68}"/>
              </a:ext>
            </a:extLst>
          </p:cNvPr>
          <p:cNvSpPr/>
          <p:nvPr/>
        </p:nvSpPr>
        <p:spPr>
          <a:xfrm>
            <a:off x="2178791" y="1185790"/>
            <a:ext cx="989426" cy="254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Setting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672D82-46BD-4912-8E62-E155D2E722D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404851" y="1312828"/>
            <a:ext cx="773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62A928-43AD-473B-A9E3-245A8979D932}"/>
              </a:ext>
            </a:extLst>
          </p:cNvPr>
          <p:cNvSpPr txBox="1"/>
          <p:nvPr/>
        </p:nvSpPr>
        <p:spPr>
          <a:xfrm>
            <a:off x="1390337" y="10165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복호화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A83417F-F97A-4711-BCBB-5F0FC5BAABE3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1404851" y="1423271"/>
            <a:ext cx="720734" cy="396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6" descr="File Server icon">
            <a:extLst>
              <a:ext uri="{FF2B5EF4-FFF2-40B4-BE49-F238E27FC236}">
                <a16:creationId xmlns:a16="http://schemas.microsoft.com/office/drawing/2014/main" id="{BFBC292B-47AB-4EE6-A453-C93A541CEF4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16" y="226121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모서리가 둥근 직사각형 22">
            <a:extLst>
              <a:ext uri="{FF2B5EF4-FFF2-40B4-BE49-F238E27FC236}">
                <a16:creationId xmlns:a16="http://schemas.microsoft.com/office/drawing/2014/main" id="{EF2C7183-5066-455E-93E3-BABEB4DA5EFC}"/>
              </a:ext>
            </a:extLst>
          </p:cNvPr>
          <p:cNvSpPr/>
          <p:nvPr/>
        </p:nvSpPr>
        <p:spPr bwMode="auto">
          <a:xfrm>
            <a:off x="2847723" y="2341997"/>
            <a:ext cx="4592168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sendto</a:t>
            </a:r>
            <a:r>
              <a:rPr lang="en-US" altLang="ko-KR" sz="1600" dirty="0"/>
              <a:t>[194.165.16.0 ~ 194.165.19.255] - </a:t>
            </a:r>
            <a:r>
              <a:rPr lang="en-US" altLang="ko-KR" sz="1600" dirty="0" err="1"/>
              <a:t>hi008c1030</a:t>
            </a:r>
            <a:endParaRPr lang="ko-KR" altLang="en-US" sz="16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C940E1B-4356-428D-BC4C-C5EB999F3E19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1359437" y="1841631"/>
            <a:ext cx="1185359" cy="373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CB2D1F-A5D6-473E-A6F1-C60858D782E6}"/>
              </a:ext>
            </a:extLst>
          </p:cNvPr>
          <p:cNvSpPr/>
          <p:nvPr/>
        </p:nvSpPr>
        <p:spPr>
          <a:xfrm>
            <a:off x="2139016" y="3081487"/>
            <a:ext cx="1029201" cy="307777"/>
          </a:xfrm>
          <a:prstGeom prst="rect">
            <a:avLst/>
          </a:prstGeom>
          <a:solidFill>
            <a:srgbClr val="FFFF99">
              <a:alpha val="80000"/>
            </a:srgb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8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itchFamily="49" charset="0"/>
              </a:rPr>
              <a:t>Function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5A3354FB-49EA-45C8-8552-912EED5AFC85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1363542" y="2459902"/>
            <a:ext cx="1178966" cy="37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 descr="multipart encrypted icon">
            <a:extLst>
              <a:ext uri="{FF2B5EF4-FFF2-40B4-BE49-F238E27FC236}">
                <a16:creationId xmlns:a16="http://schemas.microsoft.com/office/drawing/2014/main" id="{0028F3EF-C8A6-48CA-AB19-428E949FF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85" y="341823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0DD2034-20E0-445D-BCD7-C766F047E2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63542" y="3044081"/>
            <a:ext cx="1178966" cy="37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File Server icon">
            <a:extLst>
              <a:ext uri="{FF2B5EF4-FFF2-40B4-BE49-F238E27FC236}">
                <a16:creationId xmlns:a16="http://schemas.microsoft.com/office/drawing/2014/main" id="{211B3E4D-01B3-4E7F-92CA-456B595FDC8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39" y="416203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직사각형 22">
            <a:extLst>
              <a:ext uri="{FF2B5EF4-FFF2-40B4-BE49-F238E27FC236}">
                <a16:creationId xmlns:a16="http://schemas.microsoft.com/office/drawing/2014/main" id="{791B2856-4CF3-4EAF-B51B-D673139E7E02}"/>
              </a:ext>
            </a:extLst>
          </p:cNvPr>
          <p:cNvSpPr/>
          <p:nvPr/>
        </p:nvSpPr>
        <p:spPr bwMode="auto">
          <a:xfrm>
            <a:off x="2821746" y="4242820"/>
            <a:ext cx="5026854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sendto</a:t>
            </a:r>
            <a:r>
              <a:rPr lang="en-US" altLang="ko-KR" sz="1600" dirty="0"/>
              <a:t>[194.165.16.0 ~ 194.165.19.255] - </a:t>
            </a:r>
            <a:r>
              <a:rPr lang="en-US" altLang="ko-KR" sz="1600" dirty="0" err="1"/>
              <a:t>dce7df9dd75081</a:t>
            </a:r>
            <a:endParaRPr lang="ko-KR" altLang="en-US" sz="16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E786466-2360-42B3-87BE-12A6A5AD61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63542" y="3750145"/>
            <a:ext cx="1178966" cy="37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F4711A74-78DE-42F8-8CCE-FA4F5C227391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92351" y="4577423"/>
            <a:ext cx="681737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8" name="모서리가 둥근 직사각형 22">
            <a:extLst>
              <a:ext uri="{FF2B5EF4-FFF2-40B4-BE49-F238E27FC236}">
                <a16:creationId xmlns:a16="http://schemas.microsoft.com/office/drawing/2014/main" id="{D0DA678B-834B-46DF-90EF-1C20145C2879}"/>
              </a:ext>
            </a:extLst>
          </p:cNvPr>
          <p:cNvSpPr/>
          <p:nvPr/>
        </p:nvSpPr>
        <p:spPr bwMode="auto">
          <a:xfrm>
            <a:off x="2113039" y="4890075"/>
            <a:ext cx="2272361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SystemParameterInfoW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C5CB78D-9FBE-4DEF-B418-A236234B48D7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1523742" y="4403513"/>
            <a:ext cx="830774" cy="347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22">
            <a:extLst>
              <a:ext uri="{FF2B5EF4-FFF2-40B4-BE49-F238E27FC236}">
                <a16:creationId xmlns:a16="http://schemas.microsoft.com/office/drawing/2014/main" id="{373B2D2E-160F-4107-BCD3-F58587052870}"/>
              </a:ext>
            </a:extLst>
          </p:cNvPr>
          <p:cNvSpPr/>
          <p:nvPr/>
        </p:nvSpPr>
        <p:spPr bwMode="auto">
          <a:xfrm>
            <a:off x="5099795" y="4882034"/>
            <a:ext cx="3208862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ShellExecuteW</a:t>
            </a:r>
            <a:r>
              <a:rPr lang="en-US" altLang="ko-KR" sz="1600" dirty="0"/>
              <a:t>() Open Readme.hta</a:t>
            </a:r>
            <a:endParaRPr lang="ko-KR" altLang="en-US" sz="16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83A3585-931B-485E-BF20-FF1CA0B470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3742" y="4933651"/>
            <a:ext cx="830774" cy="347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9ED75AC3-57D5-48F9-9ED0-DB5A15EFCD14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00877" y="4624769"/>
            <a:ext cx="720000" cy="720000"/>
          </a:xfrm>
          <a:prstGeom prst="rect">
            <a:avLst/>
          </a:prstGeom>
        </p:spPr>
      </p:pic>
      <p:sp>
        <p:nvSpPr>
          <p:cNvPr id="68" name="모서리가 둥근 직사각형 22">
            <a:extLst>
              <a:ext uri="{FF2B5EF4-FFF2-40B4-BE49-F238E27FC236}">
                <a16:creationId xmlns:a16="http://schemas.microsoft.com/office/drawing/2014/main" id="{30EFB055-D415-4814-8B85-96F263213658}"/>
              </a:ext>
            </a:extLst>
          </p:cNvPr>
          <p:cNvSpPr/>
          <p:nvPr/>
        </p:nvSpPr>
        <p:spPr bwMode="auto">
          <a:xfrm>
            <a:off x="2113039" y="5425447"/>
            <a:ext cx="1252461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TTS_Speak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pic>
        <p:nvPicPr>
          <p:cNvPr id="70" name="Picture 4" descr="File Types CMD icon">
            <a:extLst>
              <a:ext uri="{FF2B5EF4-FFF2-40B4-BE49-F238E27FC236}">
                <a16:creationId xmlns:a16="http://schemas.microsoft.com/office/drawing/2014/main" id="{58093C8B-76A2-4AFE-9F46-9C92F53A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07" y="5653023"/>
            <a:ext cx="722139" cy="7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모서리가 둥근 직사각형 22">
            <a:extLst>
              <a:ext uri="{FF2B5EF4-FFF2-40B4-BE49-F238E27FC236}">
                <a16:creationId xmlns:a16="http://schemas.microsoft.com/office/drawing/2014/main" id="{07115D54-4E25-4353-AB4E-911784576D55}"/>
              </a:ext>
            </a:extLst>
          </p:cNvPr>
          <p:cNvSpPr/>
          <p:nvPr/>
        </p:nvSpPr>
        <p:spPr bwMode="auto">
          <a:xfrm>
            <a:off x="2821747" y="5808623"/>
            <a:ext cx="2252341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/>
              <a:t>taskkill</a:t>
            </a:r>
            <a:r>
              <a:rPr lang="en-US" altLang="ko-KR" sz="1600" dirty="0"/>
              <a:t> /f /</a:t>
            </a:r>
            <a:r>
              <a:rPr lang="en-US" altLang="ko-KR" sz="1600" dirty="0" err="1"/>
              <a:t>im</a:t>
            </a:r>
            <a:r>
              <a:rPr lang="en-US" altLang="ko-KR" sz="1600" dirty="0"/>
              <a:t> cerber.exe</a:t>
            </a:r>
            <a:endParaRPr lang="ko-KR" altLang="en-US" sz="1600" dirty="0"/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60FD90D-8650-4AF9-AAE9-DBB5413C70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3742" y="5466377"/>
            <a:ext cx="830774" cy="347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2">
            <a:extLst>
              <a:ext uri="{FF2B5EF4-FFF2-40B4-BE49-F238E27FC236}">
                <a16:creationId xmlns:a16="http://schemas.microsoft.com/office/drawing/2014/main" id="{6FEFD579-42CD-478F-B1F1-F2E88C5254D5}"/>
              </a:ext>
            </a:extLst>
          </p:cNvPr>
          <p:cNvSpPr/>
          <p:nvPr/>
        </p:nvSpPr>
        <p:spPr bwMode="auto">
          <a:xfrm>
            <a:off x="2821747" y="6066958"/>
            <a:ext cx="1680404" cy="205470"/>
          </a:xfrm>
          <a:prstGeom prst="roundRect">
            <a:avLst/>
          </a:prstGeom>
          <a:solidFill>
            <a:schemeClr val="accent5">
              <a:lumMod val="7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/>
              <a:t>delete cerber.exe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127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Cerber</a:t>
            </a:r>
            <a:endParaRPr lang="en-US" altLang="ko-KR" b="1" dirty="0"/>
          </a:p>
          <a:p>
            <a:pPr algn="ctr"/>
            <a:r>
              <a:rPr lang="en-US" altLang="ko-KR" b="1" dirty="0"/>
              <a:t>Process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LoadLibraryExA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메모리에 </a:t>
            </a:r>
            <a:r>
              <a:rPr lang="en-US" altLang="ko-KR" sz="1600" dirty="0"/>
              <a:t>System.dll</a:t>
            </a:r>
            <a:r>
              <a:rPr lang="ko-KR" altLang="en-US" sz="1600" dirty="0"/>
              <a:t>을 로드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GetProcAddress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System.dll</a:t>
            </a:r>
            <a:r>
              <a:rPr lang="ko-KR" altLang="en-US" sz="1600" dirty="0"/>
              <a:t>의 </a:t>
            </a:r>
            <a:r>
              <a:rPr lang="en-US" altLang="ko-KR" sz="1600" dirty="0"/>
              <a:t>Call()</a:t>
            </a:r>
            <a:r>
              <a:rPr lang="ko-KR" altLang="en-US" sz="1600" dirty="0"/>
              <a:t> 검색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/>
              <a:t>Call() </a:t>
            </a:r>
            <a:r>
              <a:rPr lang="ko-KR" altLang="en-US" sz="1600" dirty="0"/>
              <a:t>호출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919CE7-02DF-44B5-A3CA-AA2013E4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884"/>
            <a:ext cx="9144000" cy="513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238205-6B0E-4FC3-AAF1-7CB1FD2F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7639"/>
            <a:ext cx="7896225" cy="466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077EE6-03CB-4071-8A3E-F18DA1C0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284" y="3444364"/>
            <a:ext cx="2409825" cy="276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B4C646-F195-4850-BD43-312CEFE76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38529"/>
            <a:ext cx="6886575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120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System.dll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LoadLibraryA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BgWorker.dll</a:t>
            </a:r>
            <a:r>
              <a:rPr lang="ko-KR" altLang="en-US" sz="1600" dirty="0"/>
              <a:t>을 로드</a:t>
            </a:r>
            <a:r>
              <a:rPr lang="en-US" altLang="ko-KR" sz="1600" dirty="0"/>
              <a:t>, BgWorker.dll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DllMain</a:t>
            </a:r>
            <a:r>
              <a:rPr lang="en-US" altLang="ko-KR" sz="1600" dirty="0"/>
              <a:t>() </a:t>
            </a:r>
            <a:r>
              <a:rPr lang="ko-KR" altLang="en-US" sz="1600" dirty="0"/>
              <a:t>코드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DAB5C-C564-4110-AE28-AB4DA6D1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047"/>
            <a:ext cx="76771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457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CB6A3-09D2-4CB2-9EBF-3B66D6F2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1</a:t>
            </a:r>
            <a:r>
              <a:rPr lang="ko-KR" altLang="en-US" dirty="0"/>
              <a:t>차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6B6-AEEA-4FED-8B6E-3D56816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IGRUS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694DD-7667-45BE-B39F-CB9F2E5B306E}"/>
              </a:ext>
            </a:extLst>
          </p:cNvPr>
          <p:cNvSpPr/>
          <p:nvPr/>
        </p:nvSpPr>
        <p:spPr>
          <a:xfrm>
            <a:off x="280735" y="1113362"/>
            <a:ext cx="1970843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BgWorker.dll</a:t>
            </a:r>
            <a:endParaRPr lang="ko-KR" altLang="en-US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BE07C9-0D54-4C2E-8814-E98C9230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9" y="1152525"/>
            <a:ext cx="6529133" cy="47290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CreateFileA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Thiophene.sed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핸들을 얻음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 err="1"/>
              <a:t>ReadFile</a:t>
            </a:r>
            <a:r>
              <a:rPr lang="en-US" altLang="ko-KR" sz="1600" dirty="0"/>
              <a:t>()</a:t>
            </a:r>
            <a:r>
              <a:rPr lang="ko-KR" altLang="en-US" sz="1600" dirty="0"/>
              <a:t>을 통해 버퍼에 내용을 쓰기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1A0D20-1E30-49F0-8EA0-51B72B642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33"/>
          <a:stretch/>
        </p:blipFill>
        <p:spPr>
          <a:xfrm>
            <a:off x="280735" y="2271047"/>
            <a:ext cx="7477125" cy="1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522D81-BB85-4B35-9B09-D61261411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60" y="2411873"/>
            <a:ext cx="4610100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176385-765A-4DB8-B1CD-157E7D894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35" y="3791500"/>
            <a:ext cx="7200900" cy="16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3C8748-F18F-4BF3-BEE2-6B845B2EB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560" y="3953425"/>
            <a:ext cx="2505075" cy="79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39F454-6948-4EB1-98F9-FA54FD0C24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048"/>
          <a:stretch/>
        </p:blipFill>
        <p:spPr>
          <a:xfrm>
            <a:off x="280735" y="4788494"/>
            <a:ext cx="5600700" cy="1071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47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T_Font_Format_1">
      <a:majorFont>
        <a:latin typeface="Times New Roman"/>
        <a:ea typeface="나눔바른고딕"/>
        <a:cs typeface=""/>
      </a:majorFont>
      <a:minorFont>
        <a:latin typeface="Times New Roman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2562</TotalTime>
  <Words>2092</Words>
  <Application>Microsoft Office PowerPoint</Application>
  <PresentationFormat>화면 슬라이드 쇼(4:3)</PresentationFormat>
  <Paragraphs>576</Paragraphs>
  <Slides>62</Slides>
  <Notes>52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나눔고딕 ExtraBold</vt:lpstr>
      <vt:lpstr>나눔바른고딕</vt:lpstr>
      <vt:lpstr>맑은 고딕</vt:lpstr>
      <vt:lpstr>Arial</vt:lpstr>
      <vt:lpstr>Courier New</vt:lpstr>
      <vt:lpstr>Times New Roman</vt:lpstr>
      <vt:lpstr>Wingdings</vt:lpstr>
      <vt:lpstr>Office 테마</vt:lpstr>
      <vt:lpstr>Image</vt:lpstr>
      <vt:lpstr>2. Cerber 랜섬웨어 </vt:lpstr>
      <vt:lpstr>2-1. 감염 영상</vt:lpstr>
      <vt:lpstr>2-2. 도식화</vt:lpstr>
      <vt:lpstr>2-3. 1차 분석</vt:lpstr>
      <vt:lpstr>2-3. 1차 분석</vt:lpstr>
      <vt:lpstr>2-3. 1차 분석</vt:lpstr>
      <vt:lpstr>2-3. 1차 분석</vt:lpstr>
      <vt:lpstr>2-3. 1차 분석</vt:lpstr>
      <vt:lpstr>2-3. 1차 분석</vt:lpstr>
      <vt:lpstr>2-3. 1차 분석</vt:lpstr>
      <vt:lpstr>2-3. 1차 분석</vt:lpstr>
      <vt:lpstr>2-3. 1차 분석</vt:lpstr>
      <vt:lpstr>2-3. 1차 분석</vt:lpstr>
      <vt:lpstr>2-4. 1차 분석 정리</vt:lpstr>
      <vt:lpstr>2-4. 1차 분석 정리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2-5. 2차 분석</vt:lpstr>
      <vt:lpstr>2-6. 최종 정리</vt:lpstr>
      <vt:lpstr>2-6. 최종 정리</vt:lpstr>
      <vt:lpstr>2-6. 최종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alleysark</dc:creator>
  <cp:lastModifiedBy>anhyoungbin</cp:lastModifiedBy>
  <cp:revision>444</cp:revision>
  <dcterms:created xsi:type="dcterms:W3CDTF">2015-08-20T01:19:25Z</dcterms:created>
  <dcterms:modified xsi:type="dcterms:W3CDTF">2017-09-02T02:56:09Z</dcterms:modified>
</cp:coreProperties>
</file>