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666" r:id="rId3"/>
    <p:sldId id="667" r:id="rId4"/>
    <p:sldId id="668" r:id="rId5"/>
    <p:sldId id="669" r:id="rId6"/>
    <p:sldId id="670" r:id="rId7"/>
    <p:sldId id="671" r:id="rId8"/>
    <p:sldId id="672" r:id="rId9"/>
    <p:sldId id="673" r:id="rId11"/>
    <p:sldId id="675" r:id="rId12"/>
    <p:sldId id="676" r:id="rId13"/>
    <p:sldId id="677" r:id="rId14"/>
    <p:sldId id="678" r:id="rId15"/>
    <p:sldId id="679" r:id="rId16"/>
    <p:sldId id="775" r:id="rId17"/>
    <p:sldId id="680" r:id="rId18"/>
    <p:sldId id="681" r:id="rId19"/>
    <p:sldId id="682" r:id="rId20"/>
    <p:sldId id="683" r:id="rId21"/>
    <p:sldId id="684" r:id="rId22"/>
    <p:sldId id="685" r:id="rId23"/>
    <p:sldId id="686" r:id="rId24"/>
    <p:sldId id="687" r:id="rId25"/>
    <p:sldId id="688" r:id="rId26"/>
    <p:sldId id="689" r:id="rId27"/>
    <p:sldId id="690" r:id="rId28"/>
    <p:sldId id="691" r:id="rId29"/>
    <p:sldId id="692" r:id="rId30"/>
    <p:sldId id="693" r:id="rId31"/>
    <p:sldId id="694" r:id="rId32"/>
    <p:sldId id="695" r:id="rId33"/>
    <p:sldId id="696" r:id="rId34"/>
    <p:sldId id="737" r:id="rId35"/>
    <p:sldId id="738" r:id="rId36"/>
    <p:sldId id="699" r:id="rId37"/>
    <p:sldId id="700" r:id="rId38"/>
    <p:sldId id="701" r:id="rId39"/>
    <p:sldId id="702" r:id="rId40"/>
    <p:sldId id="703" r:id="rId41"/>
    <p:sldId id="704" r:id="rId42"/>
    <p:sldId id="705" r:id="rId43"/>
    <p:sldId id="706" r:id="rId44"/>
    <p:sldId id="707" r:id="rId45"/>
    <p:sldId id="708" r:id="rId46"/>
    <p:sldId id="709" r:id="rId47"/>
    <p:sldId id="710" r:id="rId48"/>
    <p:sldId id="711" r:id="rId49"/>
    <p:sldId id="712" r:id="rId50"/>
    <p:sldId id="713" r:id="rId51"/>
    <p:sldId id="714" r:id="rId52"/>
    <p:sldId id="715" r:id="rId53"/>
    <p:sldId id="716" r:id="rId54"/>
    <p:sldId id="717" r:id="rId55"/>
    <p:sldId id="718" r:id="rId56"/>
    <p:sldId id="719" r:id="rId57"/>
    <p:sldId id="720" r:id="rId58"/>
    <p:sldId id="721" r:id="rId59"/>
    <p:sldId id="722" r:id="rId60"/>
    <p:sldId id="723" r:id="rId61"/>
    <p:sldId id="724" r:id="rId62"/>
    <p:sldId id="725" r:id="rId63"/>
    <p:sldId id="726" r:id="rId64"/>
    <p:sldId id="727" r:id="rId65"/>
    <p:sldId id="728" r:id="rId66"/>
    <p:sldId id="729" r:id="rId67"/>
    <p:sldId id="730" r:id="rId68"/>
    <p:sldId id="731" r:id="rId69"/>
    <p:sldId id="733" r:id="rId70"/>
    <p:sldId id="735" r:id="rId71"/>
    <p:sldId id="736" r:id="rId72"/>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13CE"/>
    <a:srgbClr val="FFFFFF"/>
    <a:srgbClr val="000000"/>
    <a:srgbClr val="F8F8F8"/>
    <a:srgbClr val="FFFF00"/>
    <a:srgbClr val="66FF33"/>
    <a:srgbClr val="FF33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83" d="100"/>
          <a:sy n="83" d="100"/>
        </p:scale>
        <p:origin x="1506" y="72"/>
      </p:cViewPr>
      <p:guideLst>
        <p:guide orient="horz" pos="215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5" Type="http://schemas.openxmlformats.org/officeDocument/2006/relationships/tableStyles" Target="tableStyles.xml"/><Relationship Id="rId74" Type="http://schemas.openxmlformats.org/officeDocument/2006/relationships/viewProps" Target="viewProps.xml"/><Relationship Id="rId73" Type="http://schemas.openxmlformats.org/officeDocument/2006/relationships/presProps" Target="presProps.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Grp="1" noRot="1" noChangeAspect="1"/>
          </p:cNvSpPr>
          <p:nvPr>
            <p:ph type="sldImg" idx="2"/>
          </p:nvPr>
        </p:nvSpPr>
        <p:spPr>
          <a:xfrm>
            <a:off x="1143000" y="685800"/>
            <a:ext cx="4572000" cy="3429000"/>
          </a:xfrm>
          <a:prstGeom prst="rect">
            <a:avLst/>
          </a:prstGeom>
          <a:noFill/>
          <a:ln w="9525">
            <a:noFill/>
          </a:ln>
        </p:spPr>
      </p:sp>
      <p:sp>
        <p:nvSpPr>
          <p:cNvPr id="3077" name="Rectangle 5"/>
          <p:cNvSpPr>
            <a:spLocks noGrp="1" noRot="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B1DA0240-CBDC-45ED-A722-A29A18C7D781}" type="slidenum">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Rot="1" noChangeAspect="1" noTextEdit="1"/>
          </p:cNvSpPr>
          <p:nvPr>
            <p:ph type="sldImg"/>
          </p:nvPr>
        </p:nvSpPr>
        <p:spPr>
          <a:xfrm>
            <a:off x="1141413" y="684213"/>
            <a:ext cx="4572000" cy="3429000"/>
          </a:xfrm>
        </p:spPr>
      </p:sp>
      <p:sp>
        <p:nvSpPr>
          <p:cNvPr id="21507" name="Rectangle 3"/>
          <p:cNvSpPr>
            <a:spLocks noGrp="1" noRot="1"/>
          </p:cNvSpPr>
          <p:nvPr>
            <p:ph type="body"/>
          </p:nvPr>
        </p:nvSpPr>
        <p:spPr>
          <a:xfrm>
            <a:off x="684213" y="4341813"/>
            <a:ext cx="5486400" cy="4114800"/>
          </a:xfrm>
        </p:spPr>
        <p:txBody>
          <a:bodyPr wrap="square" lIns="91440" tIns="45720" rIns="91440" bIns="45720" anchor="t"/>
          <a:lstStyle/>
          <a:p>
            <a:pPr lvl="0" eaLnBrk="1" hangingPunct="1"/>
            <a:r>
              <a:rPr lang="en-US" altLang="zh-CN" dirty="0"/>
              <a:t>1.</a:t>
            </a:r>
            <a:r>
              <a:rPr lang="zh-CN" altLang="en-US" dirty="0"/>
              <a:t>当时企图尝试用</a:t>
            </a:r>
            <a:r>
              <a:rPr lang="en-US" altLang="zh-CN" dirty="0"/>
              <a:t>C++</a:t>
            </a:r>
            <a:r>
              <a:rPr lang="zh-CN" altLang="en-US" dirty="0"/>
              <a:t>开发用于消费电器（机顶盒</a:t>
            </a:r>
            <a:r>
              <a:rPr lang="en-US" altLang="zh-CN" dirty="0"/>
              <a:t>et..</a:t>
            </a:r>
            <a:r>
              <a:rPr lang="zh-CN" altLang="en-US" dirty="0"/>
              <a:t>）中的软件。用</a:t>
            </a:r>
            <a:r>
              <a:rPr lang="en-US" altLang="zh-CN" dirty="0"/>
              <a:t>C/C++</a:t>
            </a:r>
            <a:r>
              <a:rPr lang="zh-CN" altLang="en-US" dirty="0"/>
              <a:t>控制嵌入系统灵活有余，太接近于底层，有很大可能出现毁坏系统的错误</a:t>
            </a:r>
            <a:endParaRPr lang="zh-CN" altLang="en-US" dirty="0"/>
          </a:p>
          <a:p>
            <a:pPr lvl="0" eaLnBrk="1" hangingPunct="1"/>
            <a:r>
              <a:rPr lang="en-US" altLang="zh-CN" dirty="0"/>
              <a:t>2. Oak</a:t>
            </a:r>
            <a:r>
              <a:rPr lang="zh-CN" altLang="en-US" dirty="0"/>
              <a:t>保留了熟悉的</a:t>
            </a:r>
            <a:r>
              <a:rPr lang="en-US" altLang="zh-CN" dirty="0"/>
              <a:t>C++</a:t>
            </a:r>
            <a:r>
              <a:rPr lang="zh-CN" altLang="en-US" dirty="0"/>
              <a:t>语法，但省略了明确的资源引用、指针与操作符重载等潜在的危险特性</a:t>
            </a:r>
            <a:endParaRPr lang="zh-CN" altLang="en-US" dirty="0"/>
          </a:p>
          <a:p>
            <a:pPr lvl="0" eaLnBrk="1" hangingPunct="1"/>
            <a:r>
              <a:rPr lang="en-US" altLang="zh-CN" dirty="0"/>
              <a:t>3.</a:t>
            </a:r>
            <a:r>
              <a:rPr lang="zh-CN" altLang="en-US" dirty="0"/>
              <a:t>同期， 与</a:t>
            </a:r>
            <a:r>
              <a:rPr lang="en-US" altLang="zh-CN" dirty="0"/>
              <a:t>netspace</a:t>
            </a:r>
            <a:r>
              <a:rPr lang="zh-CN" altLang="en-US" dirty="0"/>
              <a:t>合作，</a:t>
            </a:r>
            <a:r>
              <a:rPr lang="en-US" altLang="zh-CN" dirty="0"/>
              <a:t>NC</a:t>
            </a:r>
            <a:r>
              <a:rPr lang="zh-CN" altLang="en-US" dirty="0"/>
              <a:t>嵌入</a:t>
            </a:r>
            <a:r>
              <a:rPr lang="en-US" altLang="zh-CN" dirty="0"/>
              <a:t>java</a:t>
            </a:r>
            <a:r>
              <a:rPr lang="zh-CN" altLang="en-US" dirty="0"/>
              <a:t>的支持。</a:t>
            </a:r>
            <a:endParaRPr lang="zh-CN" altLang="en-US" dirty="0"/>
          </a:p>
          <a:p>
            <a:pPr lvl="0" eaLnBrk="1" hangingPunct="1"/>
            <a:r>
              <a:rPr lang="en-US" altLang="zh-CN" dirty="0"/>
              <a:t>4.96</a:t>
            </a:r>
            <a:r>
              <a:rPr lang="zh-CN" altLang="en-US" dirty="0"/>
              <a:t>年，</a:t>
            </a:r>
            <a:r>
              <a:rPr lang="en-US" altLang="zh-CN" dirty="0"/>
              <a:t>Sun</a:t>
            </a:r>
            <a:r>
              <a:rPr lang="zh-CN" altLang="en-US" dirty="0"/>
              <a:t>成立</a:t>
            </a:r>
            <a:r>
              <a:rPr lang="en-US" altLang="zh-CN" dirty="0"/>
              <a:t>Java</a:t>
            </a:r>
            <a:r>
              <a:rPr lang="zh-CN" altLang="en-US" dirty="0"/>
              <a:t>业务集团</a:t>
            </a:r>
            <a:r>
              <a:rPr lang="en-US" altLang="zh-CN" dirty="0"/>
              <a:t>,</a:t>
            </a:r>
            <a:r>
              <a:rPr lang="zh-CN" altLang="en-US" dirty="0"/>
              <a:t>大力发展已成为</a:t>
            </a:r>
            <a:r>
              <a:rPr lang="en-US" altLang="zh-CN" dirty="0"/>
              <a:t>Internet</a:t>
            </a:r>
            <a:r>
              <a:rPr lang="zh-CN" altLang="en-US" dirty="0"/>
              <a:t>发行的行业标准的</a:t>
            </a:r>
            <a:r>
              <a:rPr lang="en-US" altLang="zh-CN" dirty="0"/>
              <a:t>Java</a:t>
            </a:r>
            <a:r>
              <a:rPr lang="zh-CN" altLang="en-US" dirty="0"/>
              <a:t>。 </a:t>
            </a:r>
            <a:endParaRPr lang="en-US" altLang="x-none" dirty="0"/>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xfrm>
            <a:off x="1141413" y="684213"/>
            <a:ext cx="4572000" cy="3429000"/>
          </a:xfrm>
        </p:spPr>
      </p:sp>
      <p:sp>
        <p:nvSpPr>
          <p:cNvPr id="25603" name="备注占位符 2"/>
          <p:cNvSpPr>
            <a:spLocks noGrp="1" noRot="1"/>
          </p:cNvSpPr>
          <p:nvPr>
            <p:ph type="body"/>
          </p:nvPr>
        </p:nvSpPr>
        <p:spPr>
          <a:xfrm>
            <a:off x="684213" y="4341813"/>
            <a:ext cx="5486400" cy="4114800"/>
          </a:xfrm>
        </p:spPr>
        <p:txBody>
          <a:bodyPr wrap="square" lIns="91440" tIns="45720" rIns="91440" bIns="45720" anchor="t"/>
          <a:lstStyle/>
          <a:p>
            <a:pPr lvl="0" eaLnBrk="1" hangingPunct="1"/>
            <a:r>
              <a:rPr lang="en-US" altLang="zh-CN" dirty="0"/>
              <a:t>1.Sun</a:t>
            </a:r>
            <a:r>
              <a:rPr lang="zh-CN" altLang="en-US" dirty="0"/>
              <a:t>的终结，</a:t>
            </a:r>
            <a:r>
              <a:rPr lang="en-US" altLang="zh-CN" dirty="0"/>
              <a:t>1982</a:t>
            </a:r>
            <a:r>
              <a:rPr lang="zh-CN" altLang="en-US" dirty="0"/>
              <a:t>年成立，</a:t>
            </a:r>
            <a:r>
              <a:rPr lang="en-US" altLang="zh-CN" dirty="0"/>
              <a:t>2010</a:t>
            </a:r>
            <a:r>
              <a:rPr lang="zh-CN" altLang="en-US" dirty="0"/>
              <a:t>年被</a:t>
            </a:r>
            <a:r>
              <a:rPr lang="en-US" altLang="zh-CN" dirty="0"/>
              <a:t>oracle</a:t>
            </a:r>
            <a:r>
              <a:rPr lang="zh-CN" altLang="en-US" dirty="0"/>
              <a:t>收购。</a:t>
            </a:r>
            <a:r>
              <a:rPr lang="en-US" altLang="zh-CN" dirty="0"/>
              <a:t>Sun</a:t>
            </a:r>
            <a:r>
              <a:rPr lang="zh-CN" altLang="en-US" dirty="0"/>
              <a:t>创造了</a:t>
            </a:r>
            <a:r>
              <a:rPr lang="en-US" altLang="zh-CN" dirty="0"/>
              <a:t>Sparc</a:t>
            </a:r>
            <a:r>
              <a:rPr lang="zh-CN" altLang="en-US" dirty="0"/>
              <a:t>、</a:t>
            </a:r>
            <a:r>
              <a:rPr lang="en-US" altLang="zh-CN" dirty="0"/>
              <a:t>Solaris</a:t>
            </a:r>
            <a:r>
              <a:rPr lang="zh-CN" altLang="en-US" dirty="0"/>
              <a:t>、</a:t>
            </a:r>
            <a:r>
              <a:rPr lang="en-US" altLang="zh-CN" dirty="0"/>
              <a:t>Java</a:t>
            </a:r>
            <a:r>
              <a:rPr lang="zh-CN" altLang="en-US" dirty="0"/>
              <a:t>，</a:t>
            </a:r>
            <a:r>
              <a:rPr lang="en-US" altLang="zh-CN" dirty="0"/>
              <a:t>Oracle</a:t>
            </a:r>
            <a:r>
              <a:rPr lang="zh-CN" altLang="en-US" dirty="0"/>
              <a:t>以</a:t>
            </a:r>
            <a:r>
              <a:rPr lang="en-US" altLang="zh-CN" dirty="0"/>
              <a:t>74</a:t>
            </a:r>
            <a:r>
              <a:rPr lang="zh-CN" altLang="en-US" dirty="0"/>
              <a:t>亿美金收购</a:t>
            </a:r>
            <a:r>
              <a:rPr lang="en-US" altLang="zh-CN" dirty="0"/>
              <a:t>Sun</a:t>
            </a:r>
            <a:r>
              <a:rPr lang="zh-CN" altLang="en-US" dirty="0"/>
              <a:t>。</a:t>
            </a:r>
            <a:endParaRPr lang="en-US" altLang="x-none" dirty="0"/>
          </a:p>
          <a:p>
            <a:pPr lvl="0" eaLnBrk="1" hangingPunct="1"/>
            <a:r>
              <a:rPr lang="en-US" altLang="zh-CN" dirty="0"/>
              <a:t>2.Linux</a:t>
            </a:r>
            <a:r>
              <a:rPr lang="zh-CN" altLang="en-US" dirty="0"/>
              <a:t>的吉祥物</a:t>
            </a:r>
            <a:r>
              <a:rPr lang="en-US" altLang="zh-CN" dirty="0"/>
              <a:t>Tux</a:t>
            </a:r>
            <a:r>
              <a:rPr lang="zh-CN" altLang="en-US" dirty="0"/>
              <a:t>（塔克斯）</a:t>
            </a:r>
            <a:r>
              <a:rPr lang="en-US" altLang="zh-CN" dirty="0"/>
              <a:t>&amp;Java</a:t>
            </a:r>
            <a:r>
              <a:rPr lang="zh-CN" altLang="en-US" dirty="0"/>
              <a:t>的吉祥物</a:t>
            </a:r>
            <a:r>
              <a:rPr lang="en-US" altLang="zh-CN" dirty="0"/>
              <a:t>Duke</a:t>
            </a:r>
            <a:r>
              <a:rPr lang="zh-CN" altLang="en-US" dirty="0"/>
              <a:t>（杜克）</a:t>
            </a:r>
            <a:endParaRPr lang="zh-CN" altLang="en-US" dirty="0"/>
          </a:p>
        </p:txBody>
      </p:sp>
      <p:sp>
        <p:nvSpPr>
          <p:cNvPr id="25604" name="灯片编号占位符 3"/>
          <p:cNvSpPr txBox="1">
            <a:spLocks noGrp="1"/>
          </p:cNvSpPr>
          <p:nvPr/>
        </p:nvSpPr>
        <p:spPr>
          <a:xfrm>
            <a:off x="3883025" y="8683625"/>
            <a:ext cx="2971800" cy="457200"/>
          </a:xfrm>
          <a:prstGeom prst="rect">
            <a:avLst/>
          </a:prstGeom>
          <a:noFill/>
          <a:ln w="9525">
            <a:noFill/>
          </a:ln>
        </p:spPr>
        <p:txBody>
          <a:bodyPr anchor="b"/>
          <a:lstStyle/>
          <a:p>
            <a:pPr lvl="0" algn="r" eaLnBrk="1" hangingPunct="1"/>
            <a:fld id="{9A0DB2DC-4C9A-4742-B13C-FB6460FD3503}" type="slidenum">
              <a:rPr lang="en-US" altLang="zh-CN" sz="1200" dirty="0"/>
            </a:fld>
            <a:endParaRPr lang="en-US" altLang="zh-CN" sz="1200" dirty="0"/>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xfrm>
            <a:off x="1141413" y="684213"/>
            <a:ext cx="4572000" cy="3429000"/>
          </a:xfrm>
        </p:spPr>
      </p:sp>
      <p:sp>
        <p:nvSpPr>
          <p:cNvPr id="27651" name="备注占位符 2"/>
          <p:cNvSpPr>
            <a:spLocks noGrp="1" noRot="1"/>
          </p:cNvSpPr>
          <p:nvPr>
            <p:ph type="body"/>
          </p:nvPr>
        </p:nvSpPr>
        <p:spPr>
          <a:xfrm>
            <a:off x="684213" y="4341813"/>
            <a:ext cx="5486400" cy="4114800"/>
          </a:xfrm>
        </p:spPr>
        <p:txBody>
          <a:bodyPr wrap="square" lIns="91440" tIns="45720" rIns="91440" bIns="45720" anchor="t"/>
          <a:lstStyle/>
          <a:p>
            <a:pPr lvl="0" eaLnBrk="1" hangingPunct="1"/>
            <a:r>
              <a:rPr lang="en-US" altLang="zh-CN" dirty="0"/>
              <a:t>1998.12.04</a:t>
            </a:r>
            <a:r>
              <a:rPr lang="zh-CN" altLang="en-US" dirty="0"/>
              <a:t>，</a:t>
            </a:r>
            <a:r>
              <a:rPr lang="en-US" altLang="zh-CN" dirty="0"/>
              <a:t>SUN</a:t>
            </a:r>
            <a:r>
              <a:rPr lang="zh-CN" altLang="en-US" dirty="0"/>
              <a:t>公司发布</a:t>
            </a:r>
            <a:r>
              <a:rPr lang="en-US" altLang="zh-CN" dirty="0"/>
              <a:t>Java</a:t>
            </a:r>
            <a:r>
              <a:rPr lang="zh-CN" altLang="en-US" dirty="0"/>
              <a:t>的三个版本：标准版（</a:t>
            </a:r>
            <a:r>
              <a:rPr lang="en-US" altLang="zh-CN" dirty="0"/>
              <a:t>J2SE</a:t>
            </a:r>
            <a:r>
              <a:rPr lang="zh-CN" altLang="en-US" dirty="0"/>
              <a:t>）、企业版（</a:t>
            </a:r>
            <a:r>
              <a:rPr lang="en-US" altLang="zh-CN" dirty="0"/>
              <a:t>J2EE</a:t>
            </a:r>
            <a:r>
              <a:rPr lang="zh-CN" altLang="en-US" dirty="0"/>
              <a:t>）和微型版（</a:t>
            </a:r>
            <a:r>
              <a:rPr lang="en-US" altLang="zh-CN" dirty="0"/>
              <a:t>J2ME</a:t>
            </a:r>
            <a:r>
              <a:rPr lang="zh-CN" altLang="en-US" dirty="0"/>
              <a:t>）。</a:t>
            </a:r>
            <a:endParaRPr lang="en-US" altLang="x-none" dirty="0"/>
          </a:p>
          <a:p>
            <a:pPr lvl="0" eaLnBrk="1" hangingPunct="1"/>
            <a:r>
              <a:rPr lang="en-US" altLang="zh-CN" dirty="0"/>
              <a:t>2005.6</a:t>
            </a:r>
            <a:r>
              <a:rPr lang="zh-CN" altLang="en-US" dirty="0"/>
              <a:t>，</a:t>
            </a:r>
            <a:r>
              <a:rPr lang="en-US" altLang="zh-CN" dirty="0"/>
              <a:t>J2EE</a:t>
            </a:r>
            <a:r>
              <a:rPr lang="zh-CN" altLang="en-US" dirty="0"/>
              <a:t>更名为</a:t>
            </a:r>
            <a:r>
              <a:rPr lang="en-US" altLang="zh-CN" dirty="0"/>
              <a:t>Java EE</a:t>
            </a:r>
            <a:r>
              <a:rPr lang="zh-CN" altLang="en-US" dirty="0"/>
              <a:t>，</a:t>
            </a:r>
            <a:r>
              <a:rPr lang="en-US" altLang="zh-CN" dirty="0"/>
              <a:t>J2SE</a:t>
            </a:r>
            <a:r>
              <a:rPr lang="zh-CN" altLang="en-US" dirty="0"/>
              <a:t>更名为</a:t>
            </a:r>
            <a:r>
              <a:rPr lang="en-US" altLang="zh-CN" dirty="0"/>
              <a:t>Java SE</a:t>
            </a:r>
            <a:r>
              <a:rPr lang="zh-CN" altLang="en-US" dirty="0"/>
              <a:t>，</a:t>
            </a:r>
            <a:r>
              <a:rPr lang="en-US" altLang="zh-CN" dirty="0"/>
              <a:t>J2ME</a:t>
            </a:r>
            <a:r>
              <a:rPr lang="zh-CN" altLang="en-US" dirty="0"/>
              <a:t>更名为</a:t>
            </a:r>
            <a:r>
              <a:rPr lang="en-US" altLang="zh-CN" dirty="0"/>
              <a:t>Java ME</a:t>
            </a:r>
            <a:endParaRPr lang="zh-CN" altLang="en-US" dirty="0"/>
          </a:p>
        </p:txBody>
      </p:sp>
      <p:sp>
        <p:nvSpPr>
          <p:cNvPr id="27652" name="灯片编号占位符 3"/>
          <p:cNvSpPr txBox="1">
            <a:spLocks noGrp="1"/>
          </p:cNvSpPr>
          <p:nvPr/>
        </p:nvSpPr>
        <p:spPr>
          <a:xfrm>
            <a:off x="3883025" y="8683625"/>
            <a:ext cx="2971800" cy="457200"/>
          </a:xfrm>
          <a:prstGeom prst="rect">
            <a:avLst/>
          </a:prstGeom>
          <a:noFill/>
          <a:ln w="9525">
            <a:noFill/>
          </a:ln>
        </p:spPr>
        <p:txBody>
          <a:bodyPr anchor="b"/>
          <a:lstStyle/>
          <a:p>
            <a:pPr lvl="0" algn="r" eaLnBrk="1" hangingPunct="1"/>
            <a:fld id="{9A0DB2DC-4C9A-4742-B13C-FB6460FD3503}" type="slidenum">
              <a:rPr lang="en-US" altLang="zh-CN" sz="1200" dirty="0"/>
            </a:fld>
            <a:endParaRPr lang="en-US" altLang="zh-CN" sz="1200" dirty="0"/>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1746" name="幻灯片图像占位符 21505"/>
          <p:cNvSpPr>
            <a:spLocks noGrp="1" noRot="1" noChangeAspect="1" noTextEdit="1"/>
          </p:cNvSpPr>
          <p:nvPr>
            <p:ph type="sldImg"/>
          </p:nvPr>
        </p:nvSpPr>
        <p:spPr>
          <a:xfrm>
            <a:off x="1141413" y="684213"/>
            <a:ext cx="4572000" cy="3429000"/>
          </a:xfrm>
        </p:spPr>
      </p:sp>
      <p:sp>
        <p:nvSpPr>
          <p:cNvPr id="31747" name="文本占位符 21506"/>
          <p:cNvSpPr>
            <a:spLocks noGrp="1" noRot="1"/>
          </p:cNvSpPr>
          <p:nvPr>
            <p:ph type="body"/>
          </p:nvPr>
        </p:nvSpPr>
        <p:spPr>
          <a:xfrm>
            <a:off x="684213" y="4341813"/>
            <a:ext cx="5486400" cy="4114800"/>
          </a:xfrm>
        </p:spPr>
        <p:txBody>
          <a:bodyPr wrap="square" lIns="91440" tIns="45720" rIns="91440" bIns="45720" anchor="ctr"/>
          <a:lstStyle/>
          <a:p>
            <a:pPr lvl="0" eaLnBrk="1" hangingPunct="1"/>
            <a:r>
              <a:rPr lang="zh-CN" altLang="en-US" dirty="0"/>
              <a:t>目前，随着移动应用和</a:t>
            </a:r>
            <a:r>
              <a:rPr lang="en-US" altLang="zh-CN" dirty="0"/>
              <a:t>Web</a:t>
            </a:r>
            <a:r>
              <a:rPr lang="zh-CN" altLang="en-US" dirty="0"/>
              <a:t>开发的发展，</a:t>
            </a:r>
            <a:r>
              <a:rPr lang="en-US" altLang="zh-CN" dirty="0"/>
              <a:t>Android(</a:t>
            </a:r>
            <a:r>
              <a:rPr lang="zh-CN" altLang="en-US" dirty="0"/>
              <a:t>主要是</a:t>
            </a:r>
            <a:r>
              <a:rPr lang="en-US" altLang="zh-CN" dirty="0"/>
              <a:t>Java)</a:t>
            </a:r>
            <a:r>
              <a:rPr lang="zh-CN" altLang="en-US" dirty="0"/>
              <a:t>、</a:t>
            </a:r>
            <a:r>
              <a:rPr lang="en-US" altLang="zh-CN" dirty="0"/>
              <a:t>iOS</a:t>
            </a:r>
            <a:r>
              <a:rPr lang="zh-CN" altLang="en-US" dirty="0"/>
              <a:t>（</a:t>
            </a:r>
            <a:r>
              <a:rPr lang="en-US" altLang="zh-CN" dirty="0"/>
              <a:t>swift,Objective-C</a:t>
            </a:r>
            <a:r>
              <a:rPr lang="zh-CN" altLang="en-US" dirty="0"/>
              <a:t>）已成为主流的移动平台。在</a:t>
            </a:r>
            <a:r>
              <a:rPr lang="en-US" altLang="zh-CN" dirty="0"/>
              <a:t>Web</a:t>
            </a:r>
            <a:r>
              <a:rPr lang="zh-CN" altLang="en-US" dirty="0"/>
              <a:t>开发领域，尽管</a:t>
            </a:r>
            <a:r>
              <a:rPr lang="en-US" altLang="zh-CN" dirty="0"/>
              <a:t>HTML5</a:t>
            </a:r>
            <a:r>
              <a:rPr lang="zh-CN" altLang="en-US" dirty="0"/>
              <a:t>热潮依旧，但并没有看到太多的变化，</a:t>
            </a:r>
            <a:r>
              <a:rPr lang="en-US" altLang="zh-CN" dirty="0"/>
              <a:t>JavaScript</a:t>
            </a:r>
            <a:r>
              <a:rPr lang="zh-CN" altLang="en-US" dirty="0"/>
              <a:t>仍然是这一领域最大的赢家（依然稳坐在第</a:t>
            </a:r>
            <a:r>
              <a:rPr lang="en-US" altLang="zh-CN" dirty="0"/>
              <a:t>8</a:t>
            </a:r>
            <a:r>
              <a:rPr lang="zh-CN" altLang="en-US" dirty="0"/>
              <a:t>名的位置）。 </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https://www.tiobe.com/tiobe-index</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8130" name="文本占位符 37889"/>
          <p:cNvSpPr>
            <a:spLocks noGrp="1" noRot="1"/>
          </p:cNvSpPr>
          <p:nvPr>
            <p:ph type="body"/>
          </p:nvPr>
        </p:nvSpPr>
        <p:spPr>
          <a:xfrm>
            <a:off x="914400" y="4343400"/>
            <a:ext cx="5029200" cy="4114800"/>
          </a:xfrm>
        </p:spPr>
        <p:txBody>
          <a:bodyPr wrap="square" lIns="91440" tIns="45720" rIns="91440" bIns="45720" anchor="ctr"/>
          <a:lstStyle/>
          <a:p>
            <a:pPr lvl="0" eaLnBrk="1" hangingPunct="1"/>
            <a:r>
              <a:rPr lang="en-US" altLang="zh-CN" dirty="0"/>
              <a:t>J2SE</a:t>
            </a:r>
            <a:r>
              <a:rPr lang="zh-CN" altLang="en-US" dirty="0"/>
              <a:t>包含于</a:t>
            </a:r>
            <a:r>
              <a:rPr lang="en-US" altLang="zh-CN" dirty="0"/>
              <a:t>J2EE</a:t>
            </a:r>
            <a:r>
              <a:rPr lang="zh-CN" altLang="en-US" dirty="0"/>
              <a:t>中，</a:t>
            </a:r>
            <a:r>
              <a:rPr lang="en-US" altLang="zh-CN" dirty="0"/>
              <a:t>J2ME</a:t>
            </a:r>
            <a:r>
              <a:rPr lang="zh-CN" altLang="en-US" dirty="0"/>
              <a:t>包含了</a:t>
            </a:r>
            <a:r>
              <a:rPr lang="en-US" altLang="zh-CN" dirty="0"/>
              <a:t>J2SE</a:t>
            </a:r>
            <a:r>
              <a:rPr lang="zh-CN" altLang="en-US" dirty="0"/>
              <a:t>的核心类，但新添加了一些专有类 应用场合，</a:t>
            </a:r>
            <a:r>
              <a:rPr lang="en-US" altLang="zh-CN" dirty="0"/>
              <a:t>API</a:t>
            </a:r>
            <a:r>
              <a:rPr lang="zh-CN" altLang="en-US" dirty="0"/>
              <a:t>的覆盖范围各不相同。 笼统的讲，可以这样理解： </a:t>
            </a:r>
            <a:r>
              <a:rPr lang="en-US" altLang="zh-CN" dirty="0"/>
              <a:t>J2SE</a:t>
            </a:r>
            <a:r>
              <a:rPr lang="zh-CN" altLang="en-US" dirty="0"/>
              <a:t>是基础； 压缩一点，再增加一些</a:t>
            </a:r>
            <a:r>
              <a:rPr lang="en-US" altLang="zh-CN" dirty="0"/>
              <a:t>CLDC</a:t>
            </a:r>
            <a:r>
              <a:rPr lang="zh-CN" altLang="en-US" dirty="0"/>
              <a:t>等方面的特性就是</a:t>
            </a:r>
            <a:r>
              <a:rPr lang="en-US" altLang="zh-CN" dirty="0"/>
              <a:t>J2ME</a:t>
            </a:r>
            <a:r>
              <a:rPr lang="zh-CN" altLang="en-US" dirty="0"/>
              <a:t>； 扩充一点，再增加一些</a:t>
            </a:r>
            <a:r>
              <a:rPr lang="en-US" altLang="zh-CN" dirty="0"/>
              <a:t>EJB</a:t>
            </a:r>
            <a:r>
              <a:rPr lang="zh-CN" altLang="en-US" dirty="0"/>
              <a:t>等企业应用方面的特性就是</a:t>
            </a:r>
            <a:r>
              <a:rPr lang="en-US" altLang="zh-CN" dirty="0"/>
              <a:t>J2EE</a:t>
            </a:r>
            <a:r>
              <a:rPr lang="zh-CN" altLang="en-US" dirty="0"/>
              <a:t>。 补充一点</a:t>
            </a:r>
            <a:r>
              <a:rPr lang="en-US" altLang="zh-CN" dirty="0"/>
              <a:t>J2EE</a:t>
            </a:r>
            <a:r>
              <a:rPr lang="zh-CN" altLang="en-US" dirty="0"/>
              <a:t>更恰当的说，应该是</a:t>
            </a:r>
            <a:r>
              <a:rPr lang="en-US" altLang="zh-CN" dirty="0"/>
              <a:t>JAVA2</a:t>
            </a:r>
            <a:r>
              <a:rPr lang="zh-CN" altLang="en-US" dirty="0"/>
              <a:t>企业开发的技术规范，不仅仅是比标准版多了一些类。</a:t>
            </a:r>
            <a:endParaRPr lang="zh-CN" altLang="en-US" dirty="0"/>
          </a:p>
        </p:txBody>
      </p:sp>
      <p:sp>
        <p:nvSpPr>
          <p:cNvPr id="48131" name="幻灯片图像占位符 37890"/>
          <p:cNvSpPr>
            <a:spLocks noGrp="1" noRot="1" noChangeAspect="1" noTextEdit="1"/>
          </p:cNvSpPr>
          <p:nvPr>
            <p:ph type="sldImg"/>
          </p:nvPr>
        </p:nvSpPr>
        <p:spPr/>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87322"/>
            <a:ext cx="7772400" cy="1833564"/>
          </a:xfrm>
        </p:spPr>
        <p:txBody>
          <a:bodyPr anchor="b">
            <a:normAutofit/>
          </a:bodyPr>
          <a:lstStyle>
            <a:lvl1pPr algn="ctr">
              <a:defRPr sz="5400">
                <a:solidFill>
                  <a:schemeClr val="accent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3028950" y="4898570"/>
            <a:ext cx="5739493" cy="702129"/>
          </a:xfrm>
        </p:spPr>
        <p:txBody>
          <a:bodyPr anchor="ctr" anchorCtr="0"/>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2AB19064-D9A4-4469-B266-E6B5E6331BE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126671"/>
            <a:ext cx="1971675" cy="5050292"/>
          </a:xfrm>
        </p:spPr>
        <p:txBody>
          <a:bodyPr vert="eaVert"/>
          <a:lstStyle>
            <a:lvl1pPr>
              <a:defRPr>
                <a:solidFill>
                  <a:schemeClr val="tx1"/>
                </a:solidFill>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628650" y="1126671"/>
            <a:ext cx="5800725" cy="5050292"/>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2AB19064-D9A4-4469-B266-E6B5E6331BE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ABC47A4-756D-490B-A52F-7D9E2C9FC05F}" type="slidenum">
              <a:rPr lang="zh-CN" altLang="en-US" smtClean="0"/>
            </a:fld>
            <a:endParaRPr lang="zh-CN" altLang="en-US"/>
          </a:p>
        </p:txBody>
      </p:sp>
      <p:sp>
        <p:nvSpPr>
          <p:cNvPr id="6" name="内容占位符 5"/>
          <p:cNvSpPr>
            <a:spLocks noGrp="1"/>
          </p:cNvSpPr>
          <p:nvPr>
            <p:ph sz="quarter" idx="13"/>
          </p:nvPr>
        </p:nvSpPr>
        <p:spPr>
          <a:xfrm>
            <a:off x="628650" y="1192213"/>
            <a:ext cx="7886700" cy="51276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AB19064-D9A4-4469-B266-E6B5E6331BE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1420586" y="1124744"/>
            <a:ext cx="7094764" cy="5112769"/>
          </a:xfrm>
        </p:spPr>
        <p:txBody>
          <a:bodyPr>
            <a:normAutofit/>
          </a:bodyPr>
          <a:lstStyle>
            <a:lvl1pPr>
              <a:buClr>
                <a:schemeClr val="tx1"/>
              </a:buClr>
              <a:defRPr sz="3200">
                <a:solidFill>
                  <a:schemeClr val="tx1"/>
                </a:solidFill>
              </a:defRPr>
            </a:lvl1pPr>
            <a:lvl2pPr>
              <a:defRPr sz="2800">
                <a:solidFill>
                  <a:schemeClr val="tx1"/>
                </a:solidFill>
              </a:defRPr>
            </a:lvl2pPr>
            <a:lvl3pPr>
              <a:lnSpc>
                <a:spcPct val="150000"/>
              </a:lnSpc>
              <a:defRPr sz="2400">
                <a:solidFill>
                  <a:schemeClr val="tx1"/>
                </a:solidFill>
              </a:defRPr>
            </a:lvl3pPr>
            <a:lvl4pPr>
              <a:defRPr sz="2400">
                <a:solidFill>
                  <a:schemeClr val="tx1"/>
                </a:solidFill>
              </a:defRPr>
            </a:lvl4pPr>
            <a:lvl5pPr>
              <a:defRPr sz="2400">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2AB19064-D9A4-4469-B266-E6B5E6331BE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AB19064-D9A4-4469-B266-E6B5E6331BE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39EFCA8-4685-4D72-9793-08BF8EB4EF6F}" type="slidenum">
              <a:rPr lang="zh-CN" altLang="en-US" smtClean="0"/>
            </a:fld>
            <a:endParaRPr lang="zh-CN" altLang="en-US"/>
          </a:p>
        </p:txBody>
      </p:sp>
      <p:sp>
        <p:nvSpPr>
          <p:cNvPr id="6" name="Content Placeholder 2"/>
          <p:cNvSpPr>
            <a:spLocks noGrp="1"/>
          </p:cNvSpPr>
          <p:nvPr>
            <p:ph idx="1"/>
          </p:nvPr>
        </p:nvSpPr>
        <p:spPr>
          <a:xfrm>
            <a:off x="628650" y="1124744"/>
            <a:ext cx="7886700" cy="5112769"/>
          </a:xfrm>
        </p:spPr>
        <p:txBody>
          <a:bodyPr>
            <a:normAutofit/>
          </a:bodyPr>
          <a:lstStyle>
            <a:lvl1pPr>
              <a:buClr>
                <a:schemeClr val="tx1"/>
              </a:buClr>
              <a:defRPr sz="3200">
                <a:solidFill>
                  <a:schemeClr val="tx1"/>
                </a:solidFill>
              </a:defRPr>
            </a:lvl1pPr>
            <a:lvl2pPr>
              <a:defRPr sz="2800">
                <a:solidFill>
                  <a:schemeClr val="tx1"/>
                </a:solidFill>
              </a:defRPr>
            </a:lvl2pPr>
            <a:lvl3pPr>
              <a:lnSpc>
                <a:spcPct val="150000"/>
              </a:lnSpc>
              <a:defRPr sz="2400">
                <a:solidFill>
                  <a:schemeClr val="tx1"/>
                </a:solidFill>
              </a:defRPr>
            </a:lvl3pPr>
            <a:lvl4pPr>
              <a:defRPr sz="2400">
                <a:solidFill>
                  <a:schemeClr val="tx1"/>
                </a:solidFill>
              </a:defRPr>
            </a:lvl4pPr>
            <a:lvl5pPr>
              <a:defRPr sz="2400">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61656" y="2269671"/>
            <a:ext cx="5048931" cy="1681843"/>
          </a:xfrm>
        </p:spPr>
        <p:txBody>
          <a:bodyPr anchor="b">
            <a:normAutofit/>
          </a:bodyPr>
          <a:lstStyle>
            <a:lvl1pPr>
              <a:defRPr sz="5400">
                <a:solidFill>
                  <a:schemeClr val="accent1"/>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461656" y="4098471"/>
            <a:ext cx="5048931" cy="783769"/>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Date Placeholder 3"/>
          <p:cNvSpPr>
            <a:spLocks noGrp="1"/>
          </p:cNvSpPr>
          <p:nvPr>
            <p:ph type="dt" sz="half" idx="10"/>
          </p:nvPr>
        </p:nvSpPr>
        <p:spPr/>
        <p:txBody>
          <a:bodyPr/>
          <a:lstStyle/>
          <a:p>
            <a:fld id="{2AB19064-D9A4-4469-B266-E6B5E6331BE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338942" y="1825625"/>
            <a:ext cx="3175907" cy="4351338"/>
          </a:xfrm>
        </p:spPr>
        <p:txBody>
          <a:bodyPr/>
          <a:lstStyle>
            <a:lvl1pPr>
              <a:lnSpc>
                <a:spcPct val="150000"/>
              </a:lnSpc>
              <a:buClr>
                <a:schemeClr val="tx1"/>
              </a:buClr>
              <a:defRPr>
                <a:solidFill>
                  <a:schemeClr val="tx1"/>
                </a:solidFill>
              </a:defRPr>
            </a:lvl1pPr>
            <a:lvl2pPr>
              <a:lnSpc>
                <a:spcPct val="150000"/>
              </a:lnSpc>
              <a:defRPr>
                <a:solidFill>
                  <a:schemeClr val="tx1"/>
                </a:solidFill>
              </a:defRPr>
            </a:lvl2pPr>
            <a:lvl3pPr>
              <a:lnSpc>
                <a:spcPct val="150000"/>
              </a:lnSpc>
              <a:defRPr>
                <a:solidFill>
                  <a:schemeClr val="tx1"/>
                </a:solidFill>
              </a:defRPr>
            </a:lvl3pPr>
            <a:lvl4pPr>
              <a:lnSpc>
                <a:spcPct val="150000"/>
              </a:lnSpc>
              <a:defRPr>
                <a:solidFill>
                  <a:schemeClr val="tx1"/>
                </a:solidFill>
              </a:defRPr>
            </a:lvl4pPr>
            <a:lvl5pPr>
              <a:lnSpc>
                <a:spcPct val="150000"/>
              </a:lnSpc>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5339442" y="1825625"/>
            <a:ext cx="3175907" cy="4351338"/>
          </a:xfrm>
        </p:spPr>
        <p:txBody>
          <a:bodyPr/>
          <a:lstStyle>
            <a:lvl1pPr>
              <a:lnSpc>
                <a:spcPct val="150000"/>
              </a:lnSpc>
              <a:buClr>
                <a:schemeClr val="tx1"/>
              </a:buClr>
              <a:defRPr>
                <a:solidFill>
                  <a:schemeClr val="tx1"/>
                </a:solidFill>
              </a:defRPr>
            </a:lvl1pPr>
            <a:lvl2pPr>
              <a:lnSpc>
                <a:spcPct val="150000"/>
              </a:lnSpc>
              <a:defRPr>
                <a:solidFill>
                  <a:schemeClr val="tx1"/>
                </a:solidFill>
              </a:defRPr>
            </a:lvl2pPr>
            <a:lvl3pPr>
              <a:lnSpc>
                <a:spcPct val="150000"/>
              </a:lnSpc>
              <a:defRPr>
                <a:solidFill>
                  <a:schemeClr val="tx1"/>
                </a:solidFill>
              </a:defRPr>
            </a:lvl3pPr>
            <a:lvl4pPr>
              <a:lnSpc>
                <a:spcPct val="150000"/>
              </a:lnSpc>
              <a:defRPr>
                <a:solidFill>
                  <a:schemeClr val="tx1"/>
                </a:solidFill>
              </a:defRPr>
            </a:lvl4pPr>
            <a:lvl5pPr>
              <a:lnSpc>
                <a:spcPct val="150000"/>
              </a:lnSpc>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p>
            <a:fld id="{2AB19064-D9A4-4469-B266-E6B5E6331BE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1"/>
            <a:ext cx="7886700" cy="914400"/>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2AB19064-D9A4-4469-B266-E6B5E6331BE8}"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21BECF"/>
        </a:solidFill>
        <a:effectLst/>
      </p:bgPr>
    </p:bg>
    <p:spTree>
      <p:nvGrpSpPr>
        <p:cNvPr id="1" name=""/>
        <p:cNvGrpSpPr/>
        <p:nvPr/>
      </p:nvGrpSpPr>
      <p:grpSpPr>
        <a:xfrm>
          <a:off x="0" y="0"/>
          <a:ext cx="0" cy="0"/>
          <a:chOff x="0" y="0"/>
          <a:chExt cx="0" cy="0"/>
        </a:xfrm>
      </p:grpSpPr>
      <p:sp>
        <p:nvSpPr>
          <p:cNvPr id="8" name="任意多边形 7"/>
          <p:cNvSpPr/>
          <p:nvPr/>
        </p:nvSpPr>
        <p:spPr>
          <a:xfrm>
            <a:off x="0" y="2367644"/>
            <a:ext cx="8033657" cy="4490356"/>
          </a:xfrm>
          <a:custGeom>
            <a:avLst/>
            <a:gdLst>
              <a:gd name="connsiteX0" fmla="*/ 1384909 w 10627032"/>
              <a:gd name="connsiteY0" fmla="*/ 0 h 5201416"/>
              <a:gd name="connsiteX1" fmla="*/ 10627032 w 10627032"/>
              <a:gd name="connsiteY1" fmla="*/ 2750712 h 5201416"/>
              <a:gd name="connsiteX2" fmla="*/ 9110391 w 10627032"/>
              <a:gd name="connsiteY2" fmla="*/ 5201416 h 5201416"/>
              <a:gd name="connsiteX3" fmla="*/ 0 w 10627032"/>
              <a:gd name="connsiteY3" fmla="*/ 5201416 h 5201416"/>
              <a:gd name="connsiteX4" fmla="*/ 0 w 10627032"/>
              <a:gd name="connsiteY4" fmla="*/ 1919631 h 52014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7032" h="5201416">
                <a:moveTo>
                  <a:pt x="1384909" y="0"/>
                </a:moveTo>
                <a:lnTo>
                  <a:pt x="10627032" y="2750712"/>
                </a:lnTo>
                <a:lnTo>
                  <a:pt x="9110391" y="5201416"/>
                </a:lnTo>
                <a:lnTo>
                  <a:pt x="0" y="5201416"/>
                </a:lnTo>
                <a:lnTo>
                  <a:pt x="0" y="1919631"/>
                </a:lnTo>
                <a:close/>
              </a:path>
            </a:pathLst>
          </a:custGeom>
          <a:gradFill flip="none" rotWithShape="0">
            <a:gsLst>
              <a:gs pos="0">
                <a:schemeClr val="tx1">
                  <a:alpha val="30000"/>
                </a:schemeClr>
              </a:gs>
              <a:gs pos="100000">
                <a:schemeClr val="tx1">
                  <a:alpha val="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cs typeface="+mn-ea"/>
              <a:sym typeface="+mn-lt"/>
            </a:endParaRPr>
          </a:p>
        </p:txBody>
      </p:sp>
      <p:sp>
        <p:nvSpPr>
          <p:cNvPr id="3" name="Date Placeholder 2"/>
          <p:cNvSpPr>
            <a:spLocks noGrp="1"/>
          </p:cNvSpPr>
          <p:nvPr>
            <p:ph type="dt" sz="half" idx="10"/>
          </p:nvPr>
        </p:nvSpPr>
        <p:spPr/>
        <p:txBody>
          <a:bodyPr/>
          <a:lstStyle/>
          <a:p>
            <a:fld id="{2AB19064-D9A4-4469-B266-E6B5E6331BE8}"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39EFCA8-4685-4D72-9793-08BF8EB4EF6F}" type="slidenum">
              <a:rPr lang="zh-CN" altLang="en-US" smtClean="0"/>
            </a:fld>
            <a:endParaRPr lang="zh-CN" altLang="en-US"/>
          </a:p>
        </p:txBody>
      </p:sp>
      <p:sp>
        <p:nvSpPr>
          <p:cNvPr id="7" name="圆角矩形 6"/>
          <p:cNvSpPr/>
          <p:nvPr/>
        </p:nvSpPr>
        <p:spPr>
          <a:xfrm>
            <a:off x="990215" y="1725643"/>
            <a:ext cx="7163570" cy="3103217"/>
          </a:xfrm>
          <a:prstGeom prst="roundRect">
            <a:avLst>
              <a:gd name="adj" fmla="val 5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lgn="ctr"/>
            <a:endParaRPr lang="en-US" altLang="zh-CN" sz="8625" b="1" dirty="0">
              <a:solidFill>
                <a:srgbClr val="FFFFFF"/>
              </a:solidFill>
              <a:cs typeface="+mn-ea"/>
              <a:sym typeface="+mn-lt"/>
            </a:endParaRPr>
          </a:p>
        </p:txBody>
      </p:sp>
      <p:sp>
        <p:nvSpPr>
          <p:cNvPr id="2" name="Title 1"/>
          <p:cNvSpPr>
            <a:spLocks noGrp="1"/>
          </p:cNvSpPr>
          <p:nvPr>
            <p:ph type="title" hasCustomPrompt="1"/>
          </p:nvPr>
        </p:nvSpPr>
        <p:spPr>
          <a:xfrm>
            <a:off x="990215" y="1719748"/>
            <a:ext cx="7163570" cy="3109111"/>
          </a:xfrm>
        </p:spPr>
        <p:txBody>
          <a:bodyPr>
            <a:normAutofit/>
          </a:bodyPr>
          <a:lstStyle>
            <a:lvl1pPr algn="ctr">
              <a:defRPr sz="8800" b="1"/>
            </a:lvl1pPr>
          </a:lstStyle>
          <a:p>
            <a:r>
              <a:rPr lang="zh-CN" altLang="en-US" dirty="0" smtClean="0"/>
              <a:t>编辑标题</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21BECF"/>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19064-D9A4-4469-B266-E6B5E6331BE8}"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0" y="1"/>
            <a:ext cx="7885509" cy="914400"/>
          </a:xfrm>
        </p:spPr>
        <p:txBody>
          <a:bodyPr anchor="ctr" anchorCtr="0"/>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960221" y="1373869"/>
            <a:ext cx="7223558" cy="3425867"/>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smtClean="0"/>
              <a:t>单击图标添加图片</a:t>
            </a:r>
            <a:endParaRPr lang="en-US" dirty="0"/>
          </a:p>
        </p:txBody>
      </p:sp>
      <p:sp>
        <p:nvSpPr>
          <p:cNvPr id="4" name="Text Placeholder 3"/>
          <p:cNvSpPr>
            <a:spLocks noGrp="1"/>
          </p:cNvSpPr>
          <p:nvPr>
            <p:ph type="body" sz="half" idx="2"/>
          </p:nvPr>
        </p:nvSpPr>
        <p:spPr>
          <a:xfrm>
            <a:off x="628650" y="4963887"/>
            <a:ext cx="7877345" cy="1322614"/>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Date Placeholder 4"/>
          <p:cNvSpPr>
            <a:spLocks noGrp="1"/>
          </p:cNvSpPr>
          <p:nvPr>
            <p:ph type="dt" sz="half" idx="10"/>
          </p:nvPr>
        </p:nvSpPr>
        <p:spPr/>
        <p:txBody>
          <a:bodyPr/>
          <a:lstStyle/>
          <a:p>
            <a:fld id="{2AB19064-D9A4-4469-B266-E6B5E6331BE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tags" Target="../tags/tag2.xml"/><Relationship Id="rId14" Type="http://schemas.openxmlformats.org/officeDocument/2006/relationships/tags" Target="../tags/tag1.xml"/><Relationship Id="rId13" Type="http://schemas.openxmlformats.org/officeDocument/2006/relationships/image" Target="../media/image3.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4"/>
            </p:custDataLst>
          </p:nvPr>
        </p:nvSpPr>
        <p:spPr>
          <a:xfrm>
            <a:off x="628650" y="0"/>
            <a:ext cx="7886700" cy="914401"/>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5"/>
            </p:custDataLst>
          </p:nvPr>
        </p:nvSpPr>
        <p:spPr>
          <a:xfrm>
            <a:off x="628650" y="1289956"/>
            <a:ext cx="7886700" cy="4947557"/>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628650" y="6552519"/>
            <a:ext cx="2057400" cy="299587"/>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2AB19064-D9A4-4469-B266-E6B5E6331BE8}" type="datetimeFigureOut">
              <a:rPr lang="zh-CN" altLang="en-US" smtClean="0"/>
            </a:fld>
            <a:endParaRPr lang="zh-CN" altLang="en-US"/>
          </a:p>
        </p:txBody>
      </p:sp>
      <p:sp>
        <p:nvSpPr>
          <p:cNvPr id="5" name="Footer Placeholder 4"/>
          <p:cNvSpPr>
            <a:spLocks noGrp="1"/>
          </p:cNvSpPr>
          <p:nvPr>
            <p:ph type="ftr" sz="quarter" idx="3"/>
          </p:nvPr>
        </p:nvSpPr>
        <p:spPr>
          <a:xfrm>
            <a:off x="3028950" y="6552519"/>
            <a:ext cx="3086100" cy="299587"/>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552519"/>
            <a:ext cx="2057400" cy="299587"/>
          </a:xfrm>
          <a:prstGeom prst="rect">
            <a:avLst/>
          </a:prstGeom>
        </p:spPr>
        <p:txBody>
          <a:bodyPr vert="horz" lIns="91440" tIns="45720" rIns="91440" bIns="45720" rtlCol="0" anchor="ctr">
            <a:noAutofit/>
          </a:bodyPr>
          <a:lstStyle>
            <a:lvl1pPr algn="r">
              <a:defRPr sz="1800">
                <a:solidFill>
                  <a:schemeClr val="tx1">
                    <a:tint val="75000"/>
                  </a:schemeClr>
                </a:solidFill>
              </a:defRPr>
            </a:lvl1pPr>
          </a:lstStyle>
          <a:p>
            <a:fld id="{439EFCA8-4685-4D72-9793-08BF8EB4EF6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24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tags" Target="../tags/tag17.xml"/><Relationship Id="rId2" Type="http://schemas.openxmlformats.org/officeDocument/2006/relationships/image" Target="../media/image5.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8.xml"/><Relationship Id="rId2" Type="http://schemas.openxmlformats.org/officeDocument/2006/relationships/tags" Target="../tags/tag19.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20.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8.xml"/><Relationship Id="rId2" Type="http://schemas.openxmlformats.org/officeDocument/2006/relationships/tags" Target="../tags/tag21.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tags" Target="../tags/tag27.xml"/><Relationship Id="rId2" Type="http://schemas.openxmlformats.org/officeDocument/2006/relationships/image" Target="../media/image5.png"/><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tags" Target="../tags/tag33.xml"/><Relationship Id="rId2" Type="http://schemas.openxmlformats.org/officeDocument/2006/relationships/image" Target="../media/image5.png"/><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tags" Target="../tags/tag4.xml"/><Relationship Id="rId2" Type="http://schemas.openxmlformats.org/officeDocument/2006/relationships/image" Target="../media/image5.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6.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tags" Target="../tags/tag37.xml"/><Relationship Id="rId2" Type="http://schemas.openxmlformats.org/officeDocument/2006/relationships/image" Target="../media/image5.png"/><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8.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9.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tags" Target="../tags/tag40.xml"/><Relationship Id="rId2" Type="http://schemas.openxmlformats.org/officeDocument/2006/relationships/image" Target="../media/image5.png"/><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1.xml"/></Relationships>
</file>

<file path=ppt/slides/_rels/slide28.xml.rels><?xml version="1.0" encoding="UTF-8" standalone="yes"?>
<Relationships xmlns="http://schemas.openxmlformats.org/package/2006/relationships"><Relationship Id="rId8" Type="http://schemas.openxmlformats.org/officeDocument/2006/relationships/slideLayout" Target="../slideLayouts/slideLayout8.xml"/><Relationship Id="rId7" Type="http://schemas.openxmlformats.org/officeDocument/2006/relationships/tags" Target="../tags/tag4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jpeg"/></Relationships>
</file>

<file path=ppt/slides/_rels/slide29.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image" Target="../media/image6.GIF"/></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48.xml"/><Relationship Id="rId1"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49.xml"/><Relationship Id="rId1" Type="http://schemas.openxmlformats.org/officeDocument/2006/relationships/image" Target="../media/image26.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7.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tags" Target="../tags/tag50.xml"/><Relationship Id="rId2" Type="http://schemas.openxmlformats.org/officeDocument/2006/relationships/image" Target="../media/image5.png"/><Relationship Id="rId1" Type="http://schemas.openxmlformats.org/officeDocument/2006/relationships/image" Target="../media/image29.png"/></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tags" Target="../tags/tag63.xml"/><Relationship Id="rId2" Type="http://schemas.openxmlformats.org/officeDocument/2006/relationships/image" Target="../media/image5.png"/><Relationship Id="rId1" Type="http://schemas.openxmlformats.org/officeDocument/2006/relationships/image" Target="../media/image30.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64.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5.xml"/><Relationship Id="rId1" Type="http://schemas.openxmlformats.org/officeDocument/2006/relationships/image" Target="../media/image31.wmf"/></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7.xml"/></Relationships>
</file>

<file path=ppt/slides/_rels/slide4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tags" Target="../tags/tag73.xml"/><Relationship Id="rId2" Type="http://schemas.openxmlformats.org/officeDocument/2006/relationships/image" Target="../media/image5.png"/><Relationship Id="rId1" Type="http://schemas.openxmlformats.org/officeDocument/2006/relationships/image" Target="../media/image32.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4.xml"/></Relationships>
</file>

<file path=ppt/slides/_rels/slide47.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tags" Target="../tags/tag75.xml"/><Relationship Id="rId2" Type="http://schemas.openxmlformats.org/officeDocument/2006/relationships/image" Target="../media/image5.png"/><Relationship Id="rId1" Type="http://schemas.openxmlformats.org/officeDocument/2006/relationships/image" Target="../media/image33.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6.xml"/></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tags" Target="../tags/tag77.xml"/><Relationship Id="rId2" Type="http://schemas.openxmlformats.org/officeDocument/2006/relationships/image" Target="../media/image5.png"/><Relationship Id="rId1" Type="http://schemas.openxmlformats.org/officeDocument/2006/relationships/image" Target="../media/image34.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tags" Target="../tags/tag7.xml"/><Relationship Id="rId2" Type="http://schemas.openxmlformats.org/officeDocument/2006/relationships/image" Target="../media/image5.png"/><Relationship Id="rId1"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78.xml"/></Relationships>
</file>

<file path=ppt/slides/_rels/slide5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s>
</file>

<file path=ppt/slides/_rels/slide52.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tags" Target="../tags/tag84.xml"/><Relationship Id="rId4" Type="http://schemas.openxmlformats.org/officeDocument/2006/relationships/image" Target="../media/image36.wmf"/><Relationship Id="rId3" Type="http://schemas.openxmlformats.org/officeDocument/2006/relationships/oleObject" Target="../embeddings/oleObject2.bin"/><Relationship Id="rId2" Type="http://schemas.openxmlformats.org/officeDocument/2006/relationships/image" Target="../media/image35.wmf"/><Relationship Id="rId1" Type="http://schemas.openxmlformats.org/officeDocument/2006/relationships/oleObject" Target="../embeddings/oleObject1.bin"/></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6.xml"/><Relationship Id="rId1" Type="http://schemas.openxmlformats.org/officeDocument/2006/relationships/image" Target="../media/image37.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image" Target="../media/image38.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8.xml"/><Relationship Id="rId1" Type="http://schemas.openxmlformats.org/officeDocument/2006/relationships/image" Target="../media/image39.pn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image" Target="../media/image40.png"/></Relationships>
</file>

<file path=ppt/slides/_rels/slide5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8.xml"/><Relationship Id="rId1" Type="http://schemas.openxmlformats.org/officeDocument/2006/relationships/image" Target="../media/image8.jpeg"/></Relationships>
</file>

<file path=ppt/slides/_rels/slide6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5.xml"/><Relationship Id="rId1" Type="http://schemas.openxmlformats.org/officeDocument/2006/relationships/image" Target="../media/image41.png"/></Relationships>
</file>

<file path=ppt/slides/_rels/slide6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7.xml"/><Relationship Id="rId2" Type="http://schemas.openxmlformats.org/officeDocument/2006/relationships/image" Target="../media/image42.jpeg"/><Relationship Id="rId1" Type="http://schemas.openxmlformats.org/officeDocument/2006/relationships/tags" Target="../tags/tag106.xml"/></Relationships>
</file>

<file path=ppt/slides/_rels/slide67.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113.xml"/><Relationship Id="rId6" Type="http://schemas.openxmlformats.org/officeDocument/2006/relationships/image" Target="../media/image43.jpeg"/><Relationship Id="rId5" Type="http://schemas.openxmlformats.org/officeDocument/2006/relationships/tags" Target="../tags/tag112.xml"/><Relationship Id="rId4" Type="http://schemas.openxmlformats.org/officeDocument/2006/relationships/tags" Target="../tags/tag111.xml"/><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s>
</file>

<file path=ppt/slides/_rels/slide68.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tags" Target="../tags/tag114.xml"/><Relationship Id="rId2" Type="http://schemas.openxmlformats.org/officeDocument/2006/relationships/image" Target="../media/image5.png"/><Relationship Id="rId1" Type="http://schemas.openxmlformats.org/officeDocument/2006/relationships/image" Target="../media/image44.png"/></Relationships>
</file>

<file path=ppt/slides/_rels/slide6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3.xml"/><Relationship Id="rId2" Type="http://schemas.openxmlformats.org/officeDocument/2006/relationships/tags" Target="../tags/tag9.xml"/><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8.xml"/><Relationship Id="rId2" Type="http://schemas.openxmlformats.org/officeDocument/2006/relationships/tags" Target="../tags/tag15.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ctrTitle"/>
          </p:nvPr>
        </p:nvSpPr>
        <p:spPr/>
        <p:txBody>
          <a:bodyPr vert="horz" wrap="square" lIns="91440" tIns="45720" rIns="91440" bIns="45720" numCol="1" anchor="ctr" anchorCtr="0" compatLnSpc="1">
            <a:scene3d>
              <a:camera prst="orthographicFront"/>
              <a:lightRig rig="soft" dir="t">
                <a:rot lat="0" lon="0" rev="15600000"/>
              </a:lightRig>
            </a:scene3d>
            <a:sp3d extrusionH="57150" prstMaterial="softEdge">
              <a:bevelT w="25400" h="38100"/>
            </a:sp3d>
          </a:bodyPr>
          <a:lstStyle/>
          <a:p>
            <a:pPr marL="0" marR="0" lvl="0" indent="0" algn="l" defTabSz="914400" rtl="0" eaLnBrk="1" fontAlgn="base" latinLnBrk="0" hangingPunct="1">
              <a:lnSpc>
                <a:spcPct val="80000"/>
              </a:lnSpc>
              <a:spcBef>
                <a:spcPct val="0"/>
              </a:spcBef>
              <a:spcAft>
                <a:spcPct val="0"/>
              </a:spcAft>
              <a:buClrTx/>
              <a:buSzTx/>
              <a:buFontTx/>
              <a:buNone/>
              <a:defRPr/>
            </a:pPr>
            <a:r>
              <a:rPr kumimoji="0" lang="zh-CN" altLang="en-US" sz="5000" b="0" i="0" u="none" strike="noStrike" kern="1200" cap="none" spc="0" normalizeH="0" baseline="0" noProof="1">
                <a:ln/>
                <a:solidFill>
                  <a:schemeClr val="accent4"/>
                </a:solidFill>
                <a:effectLst/>
                <a:uLnTx/>
                <a:uFillTx/>
                <a:latin typeface="+mj-lt"/>
                <a:ea typeface="+mj-ea"/>
                <a:cs typeface="+mj-cs"/>
              </a:rPr>
              <a:t>第</a:t>
            </a:r>
            <a:r>
              <a:rPr kumimoji="0" lang="en-US" altLang="x-none" sz="5000" b="0" i="0" u="none" strike="noStrike" kern="1200" cap="none" spc="0" normalizeH="0" baseline="0" noProof="1">
                <a:ln/>
                <a:solidFill>
                  <a:schemeClr val="accent4"/>
                </a:solidFill>
                <a:effectLst/>
                <a:uLnTx/>
                <a:uFillTx/>
                <a:latin typeface="+mj-lt"/>
                <a:ea typeface="+mj-ea"/>
                <a:cs typeface="+mj-cs"/>
              </a:rPr>
              <a:t>1</a:t>
            </a:r>
            <a:r>
              <a:rPr kumimoji="0" lang="zh-CN" altLang="en-US" sz="5000" b="0" i="0" u="none" strike="noStrike" kern="1200" cap="none" spc="0" normalizeH="0" baseline="0" noProof="1">
                <a:ln/>
                <a:solidFill>
                  <a:schemeClr val="accent4"/>
                </a:solidFill>
                <a:effectLst/>
                <a:uLnTx/>
                <a:uFillTx/>
                <a:latin typeface="+mj-lt"/>
                <a:ea typeface="+mj-ea"/>
                <a:cs typeface="+mj-cs"/>
              </a:rPr>
              <a:t>章</a:t>
            </a:r>
            <a:r>
              <a:rPr kumimoji="0" lang="en-US" altLang="x-none" sz="5000" b="0" i="0" u="none" strike="noStrike" kern="1200" cap="none" spc="0" normalizeH="0" baseline="0" noProof="1">
                <a:ln/>
                <a:solidFill>
                  <a:schemeClr val="accent4"/>
                </a:solidFill>
                <a:effectLst/>
                <a:uLnTx/>
                <a:uFillTx/>
                <a:latin typeface="+mj-lt"/>
                <a:ea typeface="+mj-ea"/>
                <a:cs typeface="+mj-cs"/>
              </a:rPr>
              <a:t>:</a:t>
            </a:r>
            <a:r>
              <a:rPr kumimoji="0" lang="zh-CN" altLang="en-US" sz="5000" b="0" i="0" u="none" strike="noStrike" kern="1200" cap="none" spc="0" normalizeH="0" baseline="0" noProof="1">
                <a:ln/>
                <a:solidFill>
                  <a:schemeClr val="accent4"/>
                </a:solidFill>
                <a:effectLst/>
                <a:uLnTx/>
                <a:uFillTx/>
                <a:latin typeface="+mj-lt"/>
                <a:ea typeface="+mj-ea"/>
                <a:cs typeface="+mj-cs"/>
              </a:rPr>
              <a:t> </a:t>
            </a:r>
            <a:r>
              <a:rPr kumimoji="0" lang="en-US" altLang="x-none" sz="5000" b="0" i="0" u="none" strike="noStrike" kern="1200" cap="none" spc="0" normalizeH="0" baseline="0" noProof="1">
                <a:ln/>
                <a:solidFill>
                  <a:schemeClr val="accent4"/>
                </a:solidFill>
                <a:effectLst/>
                <a:uLnTx/>
                <a:uFillTx/>
                <a:latin typeface="+mj-lt"/>
                <a:ea typeface="+mj-ea"/>
                <a:cs typeface="+mj-cs"/>
              </a:rPr>
              <a:t>Java</a:t>
            </a:r>
            <a:r>
              <a:rPr kumimoji="0" lang="zh-CN" altLang="en-US" sz="5000" b="0" i="0" u="none" strike="noStrike" kern="1200" cap="none" spc="0" normalizeH="0" baseline="0" noProof="1">
                <a:ln/>
                <a:solidFill>
                  <a:schemeClr val="accent4"/>
                </a:solidFill>
                <a:effectLst/>
                <a:uLnTx/>
                <a:uFillTx/>
                <a:latin typeface="+mj-lt"/>
                <a:ea typeface="+mj-ea"/>
                <a:cs typeface="+mj-cs"/>
              </a:rPr>
              <a:t> 概述</a:t>
            </a:r>
            <a:endParaRPr kumimoji="0" lang="zh-CN" altLang="en-US" sz="5000" b="0" i="0" u="none" strike="noStrike" kern="1200" cap="none" spc="0" normalizeH="0" baseline="0" noProof="1">
              <a:ln/>
              <a:solidFill>
                <a:schemeClr val="accent4"/>
              </a:solidFill>
              <a:effectLst/>
              <a:uLnTx/>
              <a:uFillTx/>
              <a:latin typeface="+mj-lt"/>
              <a:ea typeface="+mj-ea"/>
              <a:cs typeface="+mj-cs"/>
            </a:endParaRPr>
          </a:p>
        </p:txBody>
      </p:sp>
      <p:sp>
        <p:nvSpPr>
          <p:cNvPr id="14340" name="Text Box 4"/>
          <p:cNvSpPr txBox="1"/>
          <p:nvPr/>
        </p:nvSpPr>
        <p:spPr>
          <a:xfrm>
            <a:off x="107950" y="6381750"/>
            <a:ext cx="8964613" cy="398780"/>
          </a:xfrm>
          <a:prstGeom prst="rect">
            <a:avLst/>
          </a:prstGeom>
          <a:noFill/>
          <a:ln w="9525">
            <a:noFill/>
          </a:ln>
        </p:spPr>
        <p:txBody>
          <a:bodyPr>
            <a:spAutoFit/>
          </a:bodyPr>
          <a:lstStyle/>
          <a:p>
            <a:pPr>
              <a:spcBef>
                <a:spcPct val="50000"/>
              </a:spcBef>
            </a:pPr>
            <a:r>
              <a:rPr lang="en-US" altLang="zh-CN" sz="2000" b="1" dirty="0">
                <a:solidFill>
                  <a:schemeClr val="bg2"/>
                </a:solidFill>
                <a:latin typeface="Times New Roman" panose="02020603050405020304" pitchFamily="18" charset="0"/>
              </a:rPr>
              <a:t>Nankai University</a:t>
            </a:r>
            <a:endParaRPr lang="en-US" altLang="zh-CN" sz="2000" b="1" dirty="0">
              <a:solidFill>
                <a:schemeClr val="bg2"/>
              </a:solidFill>
              <a:latin typeface="Times New Roman" panose="02020603050405020304" pitchFamily="18" charset="0"/>
            </a:endParaRPr>
          </a:p>
        </p:txBody>
      </p:sp>
      <p:sp>
        <p:nvSpPr>
          <p:cNvPr id="2" name="副标题 1"/>
          <p:cNvSpPr>
            <a:spLocks noGrp="1"/>
          </p:cNvSpPr>
          <p:nvPr>
            <p:ph type="subTitle" idx="1"/>
          </p:nvPr>
        </p:nvSpPr>
        <p:spPr/>
        <p:txBody>
          <a:bodyPr/>
          <a:lstStyle/>
          <a:p>
            <a:r>
              <a:rPr lang="zh-CN" altLang="en-US" dirty="0" smtClean="0"/>
              <a:t>绪   论</a:t>
            </a:r>
            <a:endParaRPr lang="zh-CN" altLang="en-US" dirty="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vert="horz" wrap="square" lIns="91440" tIns="45720" rIns="91440" bIns="45720" anchor="ctr"/>
          <a:lstStyle/>
          <a:p>
            <a:pPr eaLnBrk="1" hangingPunct="1"/>
            <a:r>
              <a:rPr lang="en-US" altLang="zh-CN" dirty="0"/>
              <a:t>Java</a:t>
            </a:r>
            <a:r>
              <a:rPr lang="zh-CN" altLang="en-US" dirty="0"/>
              <a:t>的版本演进</a:t>
            </a:r>
            <a:endParaRPr lang="zh-CN" altLang="en-US" dirty="0"/>
          </a:p>
        </p:txBody>
      </p:sp>
      <p:sp>
        <p:nvSpPr>
          <p:cNvPr id="26627" name="内容占位符 2"/>
          <p:cNvSpPr>
            <a:spLocks noGrp="1"/>
          </p:cNvSpPr>
          <p:nvPr>
            <p:ph idx="1"/>
          </p:nvPr>
        </p:nvSpPr>
        <p:spPr/>
        <p:txBody>
          <a:bodyPr vert="horz" wrap="square" lIns="91440" tIns="45720" rIns="91440" bIns="45720" anchor="t">
            <a:normAutofit lnSpcReduction="20000"/>
          </a:bodyPr>
          <a:lstStyle/>
          <a:p>
            <a:pPr eaLnBrk="1" hangingPunct="1"/>
            <a:r>
              <a:rPr lang="en-US" altLang="zh-CN" sz="2000" dirty="0">
                <a:latin typeface="微软雅黑" panose="020B0503020204020204" pitchFamily="34" charset="-122"/>
                <a:ea typeface="微软雅黑" panose="020B0503020204020204" pitchFamily="34" charset="-122"/>
              </a:rPr>
              <a:t>1995.05.23 </a:t>
            </a:r>
            <a:r>
              <a:rPr lang="zh-CN" altLang="en-US" sz="2000" dirty="0">
                <a:latin typeface="微软雅黑" panose="020B0503020204020204" pitchFamily="34" charset="-122"/>
                <a:ea typeface="微软雅黑" panose="020B0503020204020204" pitchFamily="34" charset="-122"/>
              </a:rPr>
              <a:t>，</a:t>
            </a:r>
            <a:r>
              <a:rPr lang="en-US" altLang="x-none"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Java</a:t>
            </a:r>
            <a:r>
              <a:rPr lang="zh-CN" altLang="en-US" sz="2000" dirty="0">
                <a:latin typeface="微软雅黑" panose="020B0503020204020204" pitchFamily="34" charset="-122"/>
                <a:ea typeface="微软雅黑" panose="020B0503020204020204" pitchFamily="34" charset="-122"/>
              </a:rPr>
              <a:t>语言发布</a:t>
            </a:r>
            <a:endParaRPr lang="en-US" altLang="x-none" sz="2000" dirty="0">
              <a:latin typeface="微软雅黑" panose="020B0503020204020204" pitchFamily="34" charset="-122"/>
              <a:ea typeface="微软雅黑" panose="020B0503020204020204" pitchFamily="34" charset="-122"/>
            </a:endParaRPr>
          </a:p>
          <a:p>
            <a:pPr eaLnBrk="1" hangingPunct="1"/>
            <a:r>
              <a:rPr lang="en-US" altLang="zh-CN" sz="2000" dirty="0">
                <a:latin typeface="微软雅黑" panose="020B0503020204020204" pitchFamily="34" charset="-122"/>
                <a:ea typeface="微软雅黑" panose="020B0503020204020204" pitchFamily="34" charset="-122"/>
              </a:rPr>
              <a:t>1996.01</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JDK1.0</a:t>
            </a:r>
            <a:endParaRPr lang="en-US" altLang="zh-CN" sz="2000" dirty="0">
              <a:latin typeface="微软雅黑" panose="020B0503020204020204" pitchFamily="34" charset="-122"/>
              <a:ea typeface="微软雅黑" panose="020B0503020204020204" pitchFamily="34" charset="-122"/>
            </a:endParaRPr>
          </a:p>
          <a:p>
            <a:pPr eaLnBrk="1" hangingPunct="1"/>
            <a:r>
              <a:rPr lang="en-US" altLang="zh-CN" sz="2000" dirty="0">
                <a:latin typeface="微软雅黑" panose="020B0503020204020204" pitchFamily="34" charset="-122"/>
                <a:ea typeface="微软雅黑" panose="020B0503020204020204" pitchFamily="34" charset="-122"/>
              </a:rPr>
              <a:t>1996.04</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个最主要的</a:t>
            </a:r>
            <a:r>
              <a:rPr lang="en-US" altLang="zh-CN" sz="2000" dirty="0">
                <a:latin typeface="微软雅黑" panose="020B0503020204020204" pitchFamily="34" charset="-122"/>
                <a:ea typeface="微软雅黑" panose="020B0503020204020204" pitchFamily="34" charset="-122"/>
              </a:rPr>
              <a:t>OS</a:t>
            </a:r>
            <a:r>
              <a:rPr lang="zh-CN" altLang="en-US" sz="2000" dirty="0">
                <a:latin typeface="微软雅黑" panose="020B0503020204020204" pitchFamily="34" charset="-122"/>
                <a:ea typeface="微软雅黑" panose="020B0503020204020204" pitchFamily="34" charset="-122"/>
              </a:rPr>
              <a:t>支持</a:t>
            </a:r>
            <a:r>
              <a:rPr lang="en-US" altLang="zh-CN" sz="2000" dirty="0">
                <a:latin typeface="微软雅黑" panose="020B0503020204020204" pitchFamily="34" charset="-122"/>
                <a:ea typeface="微软雅黑" panose="020B0503020204020204" pitchFamily="34" charset="-122"/>
              </a:rPr>
              <a:t>JAVA</a:t>
            </a:r>
            <a:endParaRPr lang="en-US" altLang="zh-CN" sz="2000" dirty="0">
              <a:latin typeface="微软雅黑" panose="020B0503020204020204" pitchFamily="34" charset="-122"/>
              <a:ea typeface="微软雅黑" panose="020B0503020204020204" pitchFamily="34" charset="-122"/>
            </a:endParaRPr>
          </a:p>
          <a:p>
            <a:pPr eaLnBrk="1" hangingPunct="1"/>
            <a:r>
              <a:rPr lang="en-US" altLang="zh-CN" sz="2000" dirty="0">
                <a:latin typeface="微软雅黑" panose="020B0503020204020204" pitchFamily="34" charset="-122"/>
                <a:ea typeface="微软雅黑" panose="020B0503020204020204" pitchFamily="34" charset="-122"/>
              </a:rPr>
              <a:t>1996.09</a:t>
            </a:r>
            <a:r>
              <a:rPr lang="zh-CN" altLang="en-US" sz="2000" dirty="0">
                <a:latin typeface="微软雅黑" panose="020B0503020204020204" pitchFamily="34" charset="-122"/>
                <a:ea typeface="微软雅黑" panose="020B0503020204020204" pitchFamily="34" charset="-122"/>
              </a:rPr>
              <a:t>，       约</a:t>
            </a:r>
            <a:r>
              <a:rPr lang="en-US" altLang="zh-CN" sz="2000" dirty="0">
                <a:latin typeface="微软雅黑" panose="020B0503020204020204" pitchFamily="34" charset="-122"/>
                <a:ea typeface="微软雅黑" panose="020B0503020204020204" pitchFamily="34" charset="-122"/>
              </a:rPr>
              <a:t>8.3</a:t>
            </a:r>
            <a:r>
              <a:rPr lang="zh-CN" altLang="en-US" sz="2000" dirty="0">
                <a:latin typeface="微软雅黑" panose="020B0503020204020204" pitchFamily="34" charset="-122"/>
                <a:ea typeface="微软雅黑" panose="020B0503020204020204" pitchFamily="34" charset="-122"/>
              </a:rPr>
              <a:t>万个网页应用了</a:t>
            </a:r>
            <a:r>
              <a:rPr lang="en-US" altLang="zh-CN" sz="2000" dirty="0">
                <a:latin typeface="微软雅黑" panose="020B0503020204020204" pitchFamily="34" charset="-122"/>
                <a:ea typeface="微软雅黑" panose="020B0503020204020204" pitchFamily="34" charset="-122"/>
              </a:rPr>
              <a:t>JAVA</a:t>
            </a:r>
            <a:r>
              <a:rPr lang="zh-CN" altLang="en-US" sz="2000" dirty="0">
                <a:latin typeface="微软雅黑" panose="020B0503020204020204" pitchFamily="34" charset="-122"/>
                <a:ea typeface="微软雅黑" panose="020B0503020204020204" pitchFamily="34" charset="-122"/>
              </a:rPr>
              <a:t>技术来制作</a:t>
            </a:r>
            <a:endParaRPr lang="en-US" altLang="x-none" sz="2000" dirty="0">
              <a:latin typeface="微软雅黑" panose="020B0503020204020204" pitchFamily="34" charset="-122"/>
              <a:ea typeface="微软雅黑" panose="020B0503020204020204" pitchFamily="34" charset="-122"/>
            </a:endParaRPr>
          </a:p>
          <a:p>
            <a:pPr eaLnBrk="1" hangingPunct="1"/>
            <a:r>
              <a:rPr lang="en-US" altLang="zh-CN" sz="2000" dirty="0">
                <a:latin typeface="微软雅黑" panose="020B0503020204020204" pitchFamily="34" charset="-122"/>
                <a:ea typeface="微软雅黑" panose="020B0503020204020204" pitchFamily="34" charset="-122"/>
              </a:rPr>
              <a:t>1997.02.18 </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JDK1.1</a:t>
            </a:r>
            <a:endParaRPr lang="en-US" altLang="zh-CN" sz="2000" dirty="0">
              <a:latin typeface="微软雅黑" panose="020B0503020204020204" pitchFamily="34" charset="-122"/>
              <a:ea typeface="微软雅黑" panose="020B0503020204020204" pitchFamily="34" charset="-122"/>
            </a:endParaRPr>
          </a:p>
          <a:p>
            <a:pPr eaLnBrk="1" hangingPunct="1"/>
            <a:r>
              <a:rPr lang="en-US" altLang="zh-CN" sz="2000" dirty="0">
                <a:latin typeface="微软雅黑" panose="020B0503020204020204" pitchFamily="34" charset="-122"/>
                <a:ea typeface="微软雅黑" panose="020B0503020204020204" pitchFamily="34" charset="-122"/>
              </a:rPr>
              <a:t>1998.12.04 </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JDK1.2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Java2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J2SE J2EE J2ME </a:t>
            </a:r>
            <a:endParaRPr lang="en-US" altLang="zh-CN" sz="2000" dirty="0">
              <a:latin typeface="微软雅黑" panose="020B0503020204020204" pitchFamily="34" charset="-122"/>
              <a:ea typeface="微软雅黑" panose="020B0503020204020204" pitchFamily="34" charset="-122"/>
            </a:endParaRPr>
          </a:p>
          <a:p>
            <a:pPr eaLnBrk="1" hangingPunct="1"/>
            <a:r>
              <a:rPr lang="en-US" altLang="zh-CN" sz="2000" dirty="0">
                <a:latin typeface="微软雅黑" panose="020B0503020204020204" pitchFamily="34" charset="-122"/>
                <a:ea typeface="微软雅黑" panose="020B0503020204020204" pitchFamily="34" charset="-122"/>
              </a:rPr>
              <a:t>2000.05.08 </a:t>
            </a:r>
            <a:r>
              <a:rPr lang="en-US" altLang="x-none"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J2SE1.3  2002.02.13 </a:t>
            </a:r>
            <a:r>
              <a:rPr lang="zh-CN" altLang="en-US" sz="2000" dirty="0">
                <a:latin typeface="微软雅黑" panose="020B0503020204020204" pitchFamily="34" charset="-122"/>
                <a:ea typeface="微软雅黑" panose="020B0503020204020204" pitchFamily="34" charset="-122"/>
              </a:rPr>
              <a:t>，</a:t>
            </a:r>
            <a:r>
              <a:rPr lang="en-US" altLang="x-none"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J2SE1.4</a:t>
            </a:r>
            <a:endParaRPr lang="en-US" altLang="zh-CN" sz="2000" dirty="0">
              <a:latin typeface="微软雅黑" panose="020B0503020204020204" pitchFamily="34" charset="-122"/>
              <a:ea typeface="微软雅黑" panose="020B0503020204020204" pitchFamily="34" charset="-122"/>
            </a:endParaRPr>
          </a:p>
          <a:p>
            <a:pPr eaLnBrk="1" hangingPunct="1"/>
            <a:r>
              <a:rPr lang="en-US" altLang="zh-CN" sz="2000" dirty="0">
                <a:latin typeface="微软雅黑" panose="020B0503020204020204" pitchFamily="34" charset="-122"/>
                <a:ea typeface="微软雅黑" panose="020B0503020204020204" pitchFamily="34" charset="-122"/>
              </a:rPr>
              <a:t>2004.09.30 </a:t>
            </a:r>
            <a:r>
              <a:rPr lang="zh-CN" altLang="en-US" sz="2000" dirty="0">
                <a:latin typeface="微软雅黑" panose="020B0503020204020204" pitchFamily="34" charset="-122"/>
                <a:ea typeface="微软雅黑" panose="020B0503020204020204" pitchFamily="34" charset="-122"/>
              </a:rPr>
              <a:t>，</a:t>
            </a:r>
            <a:r>
              <a:rPr lang="en-US" altLang="x-none"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J2SE1.5</a:t>
            </a:r>
            <a:r>
              <a:rPr lang="zh-CN" altLang="en-US" sz="2000" dirty="0">
                <a:latin typeface="微软雅黑" panose="020B0503020204020204" pitchFamily="34" charset="-122"/>
                <a:ea typeface="微软雅黑" panose="020B0503020204020204" pitchFamily="34" charset="-122"/>
              </a:rPr>
              <a:t>即</a:t>
            </a:r>
            <a:r>
              <a:rPr lang="en-US" altLang="zh-CN" sz="2000" dirty="0">
                <a:latin typeface="微软雅黑" panose="020B0503020204020204" pitchFamily="34" charset="-122"/>
                <a:ea typeface="微软雅黑" panose="020B0503020204020204" pitchFamily="34" charset="-122"/>
              </a:rPr>
              <a:t>Java SE 5.0</a:t>
            </a:r>
            <a:endParaRPr lang="en-US" altLang="zh-CN" sz="2000" dirty="0">
              <a:latin typeface="微软雅黑" panose="020B0503020204020204" pitchFamily="34" charset="-122"/>
              <a:ea typeface="微软雅黑" panose="020B0503020204020204" pitchFamily="34" charset="-122"/>
            </a:endParaRPr>
          </a:p>
          <a:p>
            <a:pPr eaLnBrk="1" hangingPunct="1"/>
            <a:r>
              <a:rPr lang="en-US" altLang="zh-CN" sz="2000" dirty="0">
                <a:latin typeface="微软雅黑" panose="020B0503020204020204" pitchFamily="34" charset="-122"/>
                <a:ea typeface="微软雅黑" panose="020B0503020204020204" pitchFamily="34" charset="-122"/>
              </a:rPr>
              <a:t>2005.06.28 </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Java SE 6.0</a:t>
            </a:r>
            <a:r>
              <a:rPr lang="zh-CN" altLang="en-US" sz="2000" dirty="0">
                <a:latin typeface="微软雅黑" panose="020B0503020204020204" pitchFamily="34" charset="-122"/>
                <a:ea typeface="微软雅黑" panose="020B0503020204020204" pitchFamily="34" charset="-122"/>
              </a:rPr>
              <a:t>发布。</a:t>
            </a:r>
            <a:endParaRPr lang="en-US" altLang="x-none" sz="2000" dirty="0">
              <a:latin typeface="微软雅黑" panose="020B0503020204020204" pitchFamily="34" charset="-122"/>
              <a:ea typeface="微软雅黑" panose="020B0503020204020204" pitchFamily="34" charset="-122"/>
            </a:endParaRPr>
          </a:p>
          <a:p>
            <a:pPr eaLnBrk="1" hangingPunct="1"/>
            <a:r>
              <a:rPr lang="en-US" altLang="zh-CN" sz="2000" dirty="0">
                <a:latin typeface="微软雅黑" panose="020B0503020204020204" pitchFamily="34" charset="-122"/>
                <a:ea typeface="微软雅黑" panose="020B0503020204020204" pitchFamily="34" charset="-122"/>
              </a:rPr>
              <a:t>2011.07.28 </a:t>
            </a:r>
            <a:r>
              <a:rPr lang="zh-CN" altLang="en-US" sz="2000" dirty="0">
                <a:latin typeface="微软雅黑" panose="020B0503020204020204" pitchFamily="34" charset="-122"/>
                <a:ea typeface="微软雅黑" panose="020B0503020204020204" pitchFamily="34" charset="-122"/>
              </a:rPr>
              <a:t>，</a:t>
            </a:r>
            <a:r>
              <a:rPr lang="en-US" altLang="x-none"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Java SE 7.0</a:t>
            </a:r>
            <a:endParaRPr lang="en-US" altLang="zh-CN" sz="2000" dirty="0">
              <a:latin typeface="微软雅黑" panose="020B0503020204020204" pitchFamily="34" charset="-122"/>
              <a:ea typeface="微软雅黑" panose="020B0503020204020204" pitchFamily="34" charset="-122"/>
            </a:endParaRPr>
          </a:p>
          <a:p>
            <a:pPr eaLnBrk="1" hangingPunct="1"/>
            <a:r>
              <a:rPr lang="en-US" altLang="zh-CN" sz="2000" dirty="0">
                <a:latin typeface="微软雅黑" panose="020B0503020204020204" pitchFamily="34" charset="-122"/>
                <a:ea typeface="微软雅黑" panose="020B0503020204020204" pitchFamily="34" charset="-122"/>
              </a:rPr>
              <a:t>2014.03.18 </a:t>
            </a:r>
            <a:r>
              <a:rPr lang="zh-CN" altLang="en-US" sz="2000" dirty="0">
                <a:latin typeface="微软雅黑" panose="020B0503020204020204" pitchFamily="34" charset="-122"/>
                <a:ea typeface="微软雅黑" panose="020B0503020204020204" pitchFamily="34" charset="-122"/>
              </a:rPr>
              <a:t>，</a:t>
            </a:r>
            <a:r>
              <a:rPr lang="en-US" altLang="x-none"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Java SE 8.0</a:t>
            </a:r>
            <a:endParaRPr lang="en-US" altLang="zh-CN" sz="2000" dirty="0">
              <a:latin typeface="微软雅黑" panose="020B0503020204020204" pitchFamily="34" charset="-122"/>
              <a:ea typeface="微软雅黑" panose="020B0503020204020204" pitchFamily="34" charset="-122"/>
            </a:endParaRPr>
          </a:p>
          <a:p>
            <a:pPr eaLnBrk="1" hangingPunct="1"/>
            <a:r>
              <a:rPr lang="en-US" altLang="zh-CN" sz="2000" dirty="0">
                <a:latin typeface="微软雅黑" panose="020B0503020204020204" pitchFamily="34" charset="-122"/>
                <a:ea typeface="微软雅黑" panose="020B0503020204020204" pitchFamily="34" charset="-122"/>
              </a:rPr>
              <a:t>2017.09.21 </a:t>
            </a:r>
            <a:r>
              <a:rPr lang="zh-CN" altLang="en-US" sz="2000" dirty="0">
                <a:latin typeface="微软雅黑" panose="020B0503020204020204" pitchFamily="34" charset="-122"/>
                <a:ea typeface="微软雅黑" panose="020B0503020204020204" pitchFamily="34" charset="-122"/>
              </a:rPr>
              <a:t>，</a:t>
            </a:r>
            <a:r>
              <a:rPr lang="en-US" altLang="x-none"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Java SE 9</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non-LTS</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eaLnBrk="1" hangingPunct="1"/>
            <a:r>
              <a:rPr lang="en-US" altLang="zh-CN" sz="2000" dirty="0">
                <a:latin typeface="微软雅黑" panose="020B0503020204020204" pitchFamily="34" charset="-122"/>
                <a:ea typeface="微软雅黑" panose="020B0503020204020204" pitchFamily="34" charset="-122"/>
                <a:sym typeface="+mn-ea"/>
              </a:rPr>
              <a:t>2018.03.14 </a:t>
            </a:r>
            <a:r>
              <a:rPr lang="zh-CN" altLang="en-US" sz="2000" dirty="0">
                <a:latin typeface="微软雅黑" panose="020B0503020204020204" pitchFamily="34" charset="-122"/>
                <a:ea typeface="微软雅黑" panose="020B0503020204020204" pitchFamily="34" charset="-122"/>
                <a:sym typeface="+mn-ea"/>
              </a:rPr>
              <a:t>，</a:t>
            </a:r>
            <a:r>
              <a:rPr lang="en-US" altLang="x-none" sz="2000" dirty="0">
                <a:latin typeface="微软雅黑" panose="020B0503020204020204" pitchFamily="34" charset="-122"/>
                <a:ea typeface="微软雅黑" panose="020B0503020204020204" pitchFamily="34" charset="-122"/>
                <a:sym typeface="+mn-ea"/>
              </a:rPr>
              <a:t> </a:t>
            </a:r>
            <a:r>
              <a:rPr lang="en-US" altLang="zh-CN" sz="2000" dirty="0">
                <a:latin typeface="微软雅黑" panose="020B0503020204020204" pitchFamily="34" charset="-122"/>
                <a:ea typeface="微软雅黑" panose="020B0503020204020204" pitchFamily="34" charset="-122"/>
                <a:sym typeface="+mn-ea"/>
              </a:rPr>
              <a:t>Java SE 10</a:t>
            </a:r>
            <a:r>
              <a:rPr lang="zh-CN" altLang="en-US" sz="2000" dirty="0">
                <a:latin typeface="微软雅黑" panose="020B0503020204020204" pitchFamily="34" charset="-122"/>
                <a:ea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sym typeface="+mn-ea"/>
              </a:rPr>
              <a:t>non-LTS</a:t>
            </a:r>
            <a:r>
              <a:rPr lang="zh-CN" altLang="en-US" sz="2000" dirty="0">
                <a:latin typeface="微软雅黑" panose="020B0503020204020204" pitchFamily="34" charset="-122"/>
                <a:ea typeface="微软雅黑" panose="020B0503020204020204" pitchFamily="34" charset="-122"/>
                <a:sym typeface="+mn-ea"/>
              </a:rPr>
              <a:t>）</a:t>
            </a:r>
            <a:endParaRPr lang="zh-CN" altLang="en-US" sz="2000" dirty="0">
              <a:latin typeface="微软雅黑" panose="020B0503020204020204" pitchFamily="34" charset="-122"/>
              <a:ea typeface="微软雅黑" panose="020B0503020204020204" pitchFamily="34" charset="-122"/>
            </a:endParaRPr>
          </a:p>
          <a:p>
            <a:pPr eaLnBrk="1" hangingPunct="1"/>
            <a:r>
              <a:rPr lang="en-US" altLang="zh-CN" sz="2000" dirty="0">
                <a:latin typeface="微软雅黑" panose="020B0503020204020204" pitchFamily="34" charset="-122"/>
                <a:ea typeface="微软雅黑" panose="020B0503020204020204" pitchFamily="34" charset="-122"/>
                <a:sym typeface="+mn-ea"/>
              </a:rPr>
              <a:t>2018.09.26 </a:t>
            </a:r>
            <a:r>
              <a:rPr lang="zh-CN" altLang="en-US" sz="2000" dirty="0">
                <a:latin typeface="微软雅黑" panose="020B0503020204020204" pitchFamily="34" charset="-122"/>
                <a:ea typeface="微软雅黑" panose="020B0503020204020204" pitchFamily="34" charset="-122"/>
                <a:sym typeface="+mn-ea"/>
              </a:rPr>
              <a:t>，</a:t>
            </a:r>
            <a:r>
              <a:rPr lang="en-US" altLang="x-none" sz="2000" dirty="0">
                <a:latin typeface="微软雅黑" panose="020B0503020204020204" pitchFamily="34" charset="-122"/>
                <a:ea typeface="微软雅黑" panose="020B0503020204020204" pitchFamily="34" charset="-122"/>
                <a:sym typeface="+mn-ea"/>
              </a:rPr>
              <a:t> </a:t>
            </a:r>
            <a:r>
              <a:rPr lang="en-US" altLang="zh-CN" sz="2000" dirty="0">
                <a:latin typeface="微软雅黑" panose="020B0503020204020204" pitchFamily="34" charset="-122"/>
                <a:ea typeface="微软雅黑" panose="020B0503020204020204" pitchFamily="34" charset="-122"/>
                <a:sym typeface="+mn-ea"/>
              </a:rPr>
              <a:t>Java SE 11</a:t>
            </a:r>
            <a:r>
              <a:rPr lang="zh-CN" altLang="en-US" sz="2000" dirty="0">
                <a:latin typeface="微软雅黑" panose="020B0503020204020204" pitchFamily="34" charset="-122"/>
                <a:ea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sym typeface="+mn-ea"/>
              </a:rPr>
              <a:t>LTS</a:t>
            </a:r>
            <a:r>
              <a:rPr lang="zh-CN" altLang="en-US" sz="2000" dirty="0">
                <a:latin typeface="微软雅黑" panose="020B0503020204020204" pitchFamily="34" charset="-122"/>
                <a:ea typeface="微软雅黑" panose="020B0503020204020204" pitchFamily="34" charset="-122"/>
                <a:sym typeface="+mn-ea"/>
              </a:rPr>
              <a:t>）</a:t>
            </a:r>
            <a:endParaRPr lang="zh-CN" altLang="en-US" sz="2000" dirty="0">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图示 6"/>
          <p:cNvPicPr/>
          <p:nvPr/>
        </p:nvPicPr>
        <p:blipFill>
          <a:blip r:embed="rId1"/>
          <a:stretch>
            <a:fillRect/>
          </a:stretch>
        </p:blipFill>
        <p:spPr>
          <a:xfrm>
            <a:off x="280988" y="285750"/>
            <a:ext cx="8637587" cy="5999163"/>
          </a:xfrm>
          <a:prstGeom prst="rect">
            <a:avLst/>
          </a:prstGeom>
          <a:noFill/>
          <a:ln w="9525">
            <a:noFill/>
          </a:ln>
        </p:spPr>
      </p:pic>
      <p:pic>
        <p:nvPicPr>
          <p:cNvPr id="28675" name="图片 8" descr="java_duke.png"/>
          <p:cNvPicPr>
            <a:picLocks noChangeAspect="1"/>
          </p:cNvPicPr>
          <p:nvPr/>
        </p:nvPicPr>
        <p:blipFill>
          <a:blip r:embed="rId2"/>
          <a:stretch>
            <a:fillRect/>
          </a:stretch>
        </p:blipFill>
        <p:spPr>
          <a:xfrm>
            <a:off x="5214938" y="571500"/>
            <a:ext cx="3081337" cy="5548313"/>
          </a:xfrm>
          <a:prstGeom prst="rect">
            <a:avLst/>
          </a:prstGeom>
          <a:noFill/>
          <a:ln w="9525">
            <a:noFill/>
          </a:ln>
        </p:spPr>
      </p:pic>
    </p:spTree>
    <p:custDataLst>
      <p:tags r:id="rId3"/>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p:txBody>
          <a:bodyPr vert="horz" wrap="square" lIns="91440" tIns="45720" rIns="91440" bIns="45720" anchor="ctr"/>
          <a:lstStyle/>
          <a:p>
            <a:pPr eaLnBrk="1" hangingPunct="1"/>
            <a:r>
              <a:rPr lang="en-US" altLang="zh-CN" sz="4600" dirty="0"/>
              <a:t>Java</a:t>
            </a:r>
            <a:r>
              <a:rPr lang="zh-CN" altLang="en-US" sz="4600" dirty="0"/>
              <a:t>语言的发展现状</a:t>
            </a:r>
            <a:endParaRPr lang="zh-CN" altLang="en-US" sz="4600" dirty="0"/>
          </a:p>
        </p:txBody>
      </p:sp>
      <p:sp>
        <p:nvSpPr>
          <p:cNvPr id="2" name="内容占位符 1"/>
          <p:cNvSpPr>
            <a:spLocks noGrp="1"/>
          </p:cNvSpPr>
          <p:nvPr>
            <p:ph idx="1"/>
          </p:nvPr>
        </p:nvSpPr>
        <p:spPr/>
        <p:txBody>
          <a:bodyPr/>
          <a:lstStyle/>
          <a:p>
            <a:pPr>
              <a:spcBef>
                <a:spcPct val="50000"/>
              </a:spcBef>
              <a:buFont typeface="Arial" panose="020B0604020202020204" pitchFamily="34" charset="0"/>
              <a:buChar char="•"/>
            </a:pPr>
            <a:r>
              <a:rPr lang="zh-CN" altLang="en-US" dirty="0">
                <a:latin typeface="黑体" panose="02010609060101010101" pitchFamily="49" charset="-122"/>
              </a:rPr>
              <a:t>随着</a:t>
            </a:r>
            <a:r>
              <a:rPr lang="en-US" altLang="zh-CN" dirty="0">
                <a:latin typeface="黑体" panose="02010609060101010101" pitchFamily="49" charset="-122"/>
              </a:rPr>
              <a:t>JDK</a:t>
            </a:r>
            <a:r>
              <a:rPr lang="zh-CN" altLang="en-US" dirty="0">
                <a:latin typeface="黑体" panose="02010609060101010101" pitchFamily="49" charset="-122"/>
              </a:rPr>
              <a:t>的日渐成熟，</a:t>
            </a:r>
            <a:r>
              <a:rPr lang="en-US" altLang="zh-CN" dirty="0">
                <a:latin typeface="黑体" panose="02010609060101010101" pitchFamily="49" charset="-122"/>
              </a:rPr>
              <a:t>JDK1.4</a:t>
            </a:r>
            <a:r>
              <a:rPr lang="zh-CN" altLang="en-US" dirty="0">
                <a:latin typeface="黑体" panose="02010609060101010101" pitchFamily="49" charset="-122"/>
              </a:rPr>
              <a:t>以后涌现出大量基于</a:t>
            </a:r>
            <a:r>
              <a:rPr lang="en-US" altLang="zh-CN" dirty="0">
                <a:latin typeface="黑体" panose="02010609060101010101" pitchFamily="49" charset="-122"/>
              </a:rPr>
              <a:t>Java</a:t>
            </a:r>
            <a:r>
              <a:rPr lang="zh-CN" altLang="en-US" dirty="0">
                <a:latin typeface="黑体" panose="02010609060101010101" pitchFamily="49" charset="-122"/>
              </a:rPr>
              <a:t>的开源框架，</a:t>
            </a:r>
            <a:r>
              <a:rPr lang="en-US" altLang="zh-CN" dirty="0">
                <a:latin typeface="黑体" panose="02010609060101010101" pitchFamily="49" charset="-122"/>
              </a:rPr>
              <a:t>Struts</a:t>
            </a:r>
            <a:r>
              <a:rPr lang="zh-CN" altLang="en-US" dirty="0">
                <a:latin typeface="黑体" panose="02010609060101010101" pitchFamily="49" charset="-122"/>
              </a:rPr>
              <a:t>、</a:t>
            </a:r>
            <a:r>
              <a:rPr lang="en-US" altLang="zh-CN" dirty="0">
                <a:latin typeface="黑体" panose="02010609060101010101" pitchFamily="49" charset="-122"/>
              </a:rPr>
              <a:t>Hibernate</a:t>
            </a:r>
            <a:r>
              <a:rPr lang="zh-CN" altLang="en-US" dirty="0">
                <a:latin typeface="黑体" panose="02010609060101010101" pitchFamily="49" charset="-122"/>
              </a:rPr>
              <a:t>、</a:t>
            </a:r>
            <a:r>
              <a:rPr lang="en-US" altLang="zh-CN" dirty="0">
                <a:latin typeface="黑体" panose="02010609060101010101" pitchFamily="49" charset="-122"/>
              </a:rPr>
              <a:t>Spring</a:t>
            </a:r>
            <a:r>
              <a:rPr lang="zh-CN" altLang="en-US" dirty="0">
                <a:latin typeface="黑体" panose="02010609060101010101" pitchFamily="49" charset="-122"/>
              </a:rPr>
              <a:t>等，这些在企业级应用领域占领了大量市场。</a:t>
            </a:r>
            <a:endParaRPr lang="zh-CN" altLang="en-US" dirty="0">
              <a:latin typeface="黑体" panose="02010609060101010101" pitchFamily="49" charset="-122"/>
            </a:endParaRPr>
          </a:p>
          <a:p>
            <a:pPr>
              <a:spcBef>
                <a:spcPct val="50000"/>
              </a:spcBef>
              <a:buFont typeface="Arial" panose="020B0604020202020204" pitchFamily="34" charset="0"/>
              <a:buChar char="•"/>
            </a:pPr>
            <a:r>
              <a:rPr lang="zh-CN" altLang="en-US" dirty="0">
                <a:latin typeface="黑体" panose="02010609060101010101" pitchFamily="49" charset="-122"/>
              </a:rPr>
              <a:t>随着手机应用的广泛推广，以</a:t>
            </a:r>
            <a:r>
              <a:rPr lang="en-US" altLang="zh-CN" dirty="0">
                <a:latin typeface="黑体" panose="02010609060101010101" pitchFamily="49" charset="-122"/>
              </a:rPr>
              <a:t>Java</a:t>
            </a:r>
            <a:r>
              <a:rPr lang="zh-CN" altLang="en-US" dirty="0">
                <a:latin typeface="黑体" panose="02010609060101010101" pitchFamily="49" charset="-122"/>
              </a:rPr>
              <a:t>为基础的</a:t>
            </a:r>
            <a:r>
              <a:rPr lang="en-US" altLang="zh-CN" dirty="0">
                <a:latin typeface="黑体" panose="02010609060101010101" pitchFamily="49" charset="-122"/>
              </a:rPr>
              <a:t>Android</a:t>
            </a:r>
            <a:r>
              <a:rPr lang="zh-CN" altLang="en-US" dirty="0">
                <a:latin typeface="黑体" panose="02010609060101010101" pitchFamily="49" charset="-122"/>
              </a:rPr>
              <a:t>开发平台也逐步被开发人员使用。</a:t>
            </a:r>
            <a:endParaRPr lang="zh-CN" altLang="en-US" dirty="0">
              <a:latin typeface="黑体" panose="02010609060101010101" pitchFamily="49" charset="-122"/>
            </a:endParaRPr>
          </a:p>
          <a:p>
            <a:endParaRPr lang="zh-CN" altLang="en-US" dirty="0"/>
          </a:p>
        </p:txBody>
      </p:sp>
    </p:spTree>
    <p:custDataLst>
      <p:tags r:id="rId1"/>
    </p:custDataLst>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5"/>
          <p:cNvSpPr txBox="1"/>
          <p:nvPr/>
        </p:nvSpPr>
        <p:spPr>
          <a:xfrm>
            <a:off x="571500" y="1071563"/>
            <a:ext cx="923925" cy="5072062"/>
          </a:xfrm>
          <a:prstGeom prst="rect">
            <a:avLst/>
          </a:prstGeom>
          <a:noFill/>
          <a:ln w="9525">
            <a:noFill/>
          </a:ln>
        </p:spPr>
        <p:txBody>
          <a:bodyPr vert="eaVert">
            <a:spAutoFit/>
          </a:bodyPr>
          <a:lstStyle/>
          <a:p>
            <a:pPr eaLnBrk="1" hangingPunct="1"/>
            <a:r>
              <a:rPr lang="zh-CN" altLang="en-US" sz="4800" dirty="0">
                <a:latin typeface="Arial Unicode MS" panose="020B0604020202020204" charset="-122"/>
                <a:ea typeface="Arial Unicode MS" panose="020B0604020202020204" charset="-122"/>
              </a:rPr>
              <a:t>最新编程语言排名</a:t>
            </a:r>
            <a:endParaRPr lang="zh-CN" altLang="en-US" sz="4800" dirty="0">
              <a:latin typeface="Arial Unicode MS" panose="020B0604020202020204" charset="-122"/>
              <a:ea typeface="Arial Unicode MS" panose="020B0604020202020204" charset="-122"/>
            </a:endParaRPr>
          </a:p>
        </p:txBody>
      </p:sp>
      <p:pic>
        <p:nvPicPr>
          <p:cNvPr id="30723" name="图片 1"/>
          <p:cNvPicPr>
            <a:picLocks noChangeAspect="1"/>
          </p:cNvPicPr>
          <p:nvPr/>
        </p:nvPicPr>
        <p:blipFill>
          <a:blip r:embed="rId1"/>
          <a:stretch>
            <a:fillRect/>
          </a:stretch>
        </p:blipFill>
        <p:spPr>
          <a:xfrm>
            <a:off x="-9525" y="-323850"/>
            <a:ext cx="9163050" cy="7181850"/>
          </a:xfrm>
          <a:prstGeom prst="rect">
            <a:avLst/>
          </a:prstGeom>
          <a:noFill/>
          <a:ln w="9525">
            <a:noFill/>
          </a:ln>
        </p:spPr>
      </p:pic>
    </p:spTree>
    <p:custDataLst>
      <p:tags r:id="rId2"/>
    </p:custDataLst>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5080" y="-208915"/>
            <a:ext cx="9133205" cy="7276465"/>
          </a:xfrm>
          <a:prstGeom prst="rect">
            <a:avLst/>
          </a:prstGeom>
        </p:spPr>
      </p:pic>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idx="4294967295"/>
          </p:nvPr>
        </p:nvSpPr>
        <p:spPr>
          <a:xfrm>
            <a:off x="395288" y="188913"/>
            <a:ext cx="8229600" cy="1071562"/>
          </a:xfrm>
        </p:spPr>
        <p:txBody>
          <a:bodyPr vert="horz" wrap="square" lIns="91440" tIns="45720" rIns="91440" bIns="45720" anchor="ctr"/>
          <a:lstStyle/>
          <a:p>
            <a:pPr eaLnBrk="1" hangingPunct="1"/>
            <a:r>
              <a:rPr lang="zh-CN" altLang="en-US" dirty="0">
                <a:latin typeface="Arial Unicode MS" panose="020B0604020202020204" charset="-122"/>
                <a:ea typeface="Arial Unicode MS" panose="020B0604020202020204" charset="-122"/>
              </a:rPr>
              <a:t>编程语言最新排名</a:t>
            </a:r>
            <a:endParaRPr lang="zh-CN" altLang="en-US" dirty="0">
              <a:latin typeface="Arial Unicode MS" panose="020B0604020202020204" charset="-122"/>
              <a:ea typeface="Arial Unicode MS" panose="020B0604020202020204" charset="-122"/>
            </a:endParaRPr>
          </a:p>
        </p:txBody>
      </p:sp>
      <p:pic>
        <p:nvPicPr>
          <p:cNvPr id="2" name="图片 1"/>
          <p:cNvPicPr>
            <a:picLocks noChangeAspect="1"/>
          </p:cNvPicPr>
          <p:nvPr/>
        </p:nvPicPr>
        <p:blipFill>
          <a:blip r:embed="rId1"/>
          <a:stretch>
            <a:fillRect/>
          </a:stretch>
        </p:blipFill>
        <p:spPr>
          <a:xfrm>
            <a:off x="205105" y="1243330"/>
            <a:ext cx="8733155" cy="4371340"/>
          </a:xfrm>
          <a:prstGeom prst="rect">
            <a:avLst/>
          </a:prstGeom>
        </p:spPr>
      </p:pic>
    </p:spTree>
    <p:custDataLst>
      <p:tags r:id="rId2"/>
    </p:custDataLst>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en-US" altLang="zh-CN" dirty="0" smtClean="0"/>
              <a:t>Java</a:t>
            </a:r>
            <a:r>
              <a:rPr lang="zh-CN" altLang="en-US" dirty="0" smtClean="0"/>
              <a:t>竞争对手及各自优势</a:t>
            </a:r>
            <a:endParaRPr lang="zh-CN" altLang="en-US" dirty="0" smtClean="0"/>
          </a:p>
        </p:txBody>
      </p:sp>
      <p:sp>
        <p:nvSpPr>
          <p:cNvPr id="3" name="内容占位符 2"/>
          <p:cNvSpPr>
            <a:spLocks noGrp="1"/>
          </p:cNvSpPr>
          <p:nvPr>
            <p:ph idx="1"/>
            <p:custDataLst>
              <p:tags r:id="rId4"/>
            </p:custDataLst>
          </p:nvPr>
        </p:nvSpPr>
        <p:spPr/>
        <p:txBody>
          <a:bodyPr>
            <a:normAutofit fontScale="70000" lnSpcReduction="20000"/>
          </a:bodyPr>
          <a:lstStyle/>
          <a:p>
            <a:pPr marL="342900" indent="-342900" eaLnBrk="1" hangingPunct="1">
              <a:lnSpc>
                <a:spcPct val="150000"/>
              </a:lnSpc>
              <a:buClr>
                <a:schemeClr val="hlink"/>
              </a:buClr>
              <a:buSzTx/>
              <a:buFont typeface="Wingdings" panose="05000000000000000000" pitchFamily="2" charset="2"/>
              <a:buChar char="l"/>
            </a:pPr>
            <a:r>
              <a:rPr lang="en-US" altLang="zh-CN" dirty="0" smtClean="0"/>
              <a:t>C#</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因为局限于</a:t>
            </a:r>
            <a:r>
              <a:rPr lang="en-US" altLang="zh-CN" dirty="0" smtClean="0"/>
              <a:t>windows</a:t>
            </a:r>
            <a:r>
              <a:rPr lang="zh-CN" altLang="en-US" dirty="0" smtClean="0"/>
              <a:t>平台所以能更好的利用</a:t>
            </a:r>
            <a:r>
              <a:rPr lang="en-US" altLang="zh-CN" dirty="0" smtClean="0"/>
              <a:t>windows</a:t>
            </a:r>
            <a:r>
              <a:rPr lang="zh-CN" altLang="en-US" dirty="0" smtClean="0"/>
              <a:t>平台的特性。</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en-US" altLang="zh-CN" dirty="0" smtClean="0"/>
              <a:t>Ruby</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t>2004</a:t>
            </a:r>
            <a:r>
              <a:rPr lang="zh-CN" altLang="en-US" dirty="0" smtClean="0"/>
              <a:t>年出现的</a:t>
            </a:r>
            <a:r>
              <a:rPr lang="en-US" altLang="zh-CN" dirty="0" smtClean="0"/>
              <a:t>MVC</a:t>
            </a:r>
            <a:r>
              <a:rPr lang="zh-CN" altLang="en-US" dirty="0" smtClean="0"/>
              <a:t>框架是一个敏捷开发框架，拥有大量的代码生成器，对中小型应用有更大的吸引力。</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en-US" altLang="zh-CN" dirty="0" smtClean="0"/>
              <a:t>Python</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面向对象的解释性语言，拥有强大的功能</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主要用于科学计算，对格式要求及其严格</a:t>
            </a:r>
            <a:endParaRPr lang="zh-CN" altLang="en-US" dirty="0" smtClean="0"/>
          </a:p>
        </p:txBody>
      </p:sp>
    </p:spTree>
    <p:custDataLst>
      <p:tags r:id="rId5"/>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图示 6"/>
          <p:cNvPicPr/>
          <p:nvPr/>
        </p:nvPicPr>
        <p:blipFill>
          <a:blip r:embed="rId1"/>
          <a:stretch>
            <a:fillRect/>
          </a:stretch>
        </p:blipFill>
        <p:spPr>
          <a:xfrm>
            <a:off x="280988" y="285750"/>
            <a:ext cx="8637587" cy="5999163"/>
          </a:xfrm>
          <a:prstGeom prst="rect">
            <a:avLst/>
          </a:prstGeom>
          <a:noFill/>
          <a:ln w="9525">
            <a:noFill/>
          </a:ln>
        </p:spPr>
      </p:pic>
      <p:pic>
        <p:nvPicPr>
          <p:cNvPr id="34819" name="图片 8" descr="java_duke.png"/>
          <p:cNvPicPr>
            <a:picLocks noChangeAspect="1"/>
          </p:cNvPicPr>
          <p:nvPr/>
        </p:nvPicPr>
        <p:blipFill>
          <a:blip r:embed="rId2"/>
          <a:stretch>
            <a:fillRect/>
          </a:stretch>
        </p:blipFill>
        <p:spPr>
          <a:xfrm>
            <a:off x="5214938" y="571500"/>
            <a:ext cx="3081337" cy="5548313"/>
          </a:xfrm>
          <a:prstGeom prst="rect">
            <a:avLst/>
          </a:prstGeom>
          <a:noFill/>
          <a:ln w="9525">
            <a:noFill/>
          </a:ln>
        </p:spPr>
      </p:pic>
    </p:spTree>
    <p:custDataLst>
      <p:tags r:id="rId3"/>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custDataLst>
              <p:tags r:id="rId3"/>
            </p:custDataLst>
          </p:nvPr>
        </p:nvSpPr>
        <p:spPr>
          <a:xfrm>
            <a:off x="628650" y="0"/>
            <a:ext cx="7886700" cy="9144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bg1"/>
                </a:solidFill>
                <a:latin typeface="+mj-lt"/>
                <a:ea typeface="+mj-ea"/>
                <a:cs typeface="+mj-cs"/>
              </a:defRPr>
            </a:lvl1pPr>
          </a:lstStyle>
          <a:p>
            <a:pPr eaLnBrk="1" hangingPunct="1"/>
            <a:r>
              <a:rPr lang="en-US" altLang="zh-CN" dirty="0" smtClean="0"/>
              <a:t>Java</a:t>
            </a:r>
            <a:r>
              <a:rPr lang="zh-CN" altLang="en-US" dirty="0" smtClean="0"/>
              <a:t>语言的应用领域</a:t>
            </a:r>
            <a:endParaRPr lang="zh-CN" altLang="en-US" dirty="0" smtClean="0"/>
          </a:p>
        </p:txBody>
      </p:sp>
      <p:sp>
        <p:nvSpPr>
          <p:cNvPr id="3" name="内容占位符 2"/>
          <p:cNvSpPr>
            <a:spLocks noGrp="1"/>
          </p:cNvSpPr>
          <p:nvPr>
            <p:custDataLst>
              <p:tags r:id="rId4"/>
            </p:custDataLst>
          </p:nvPr>
        </p:nvSpPr>
        <p:spPr>
          <a:xfrm>
            <a:off x="1420586" y="1763486"/>
            <a:ext cx="7094764" cy="44740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tx1"/>
              </a:buClr>
              <a:buFont typeface="Wingdings" panose="05000000000000000000" pitchFamily="2" charset="2"/>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高性能企业计算（</a:t>
            </a:r>
            <a:r>
              <a:rPr lang="en-US" altLang="zh-CN" dirty="0" smtClean="0"/>
              <a:t>Java EE</a:t>
            </a:r>
            <a:r>
              <a:rPr lang="zh-CN" altLang="en-US" dirty="0" smtClean="0"/>
              <a:t>）</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高性能移动计算（</a:t>
            </a:r>
            <a:r>
              <a:rPr lang="en-US" altLang="zh-CN" dirty="0" smtClean="0"/>
              <a:t>Java ME</a:t>
            </a:r>
            <a:r>
              <a:rPr lang="zh-CN" altLang="en-US" dirty="0" smtClean="0"/>
              <a:t>）</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高性能的分布式计算（</a:t>
            </a:r>
            <a:r>
              <a:rPr lang="en-US" altLang="zh-CN" dirty="0" smtClean="0"/>
              <a:t>RMI</a:t>
            </a:r>
            <a:r>
              <a:rPr lang="zh-CN" altLang="en-US" dirty="0" smtClean="0"/>
              <a:t>、</a:t>
            </a:r>
            <a:r>
              <a:rPr lang="en-US" altLang="zh-CN" dirty="0" smtClean="0"/>
              <a:t>JINI</a:t>
            </a:r>
            <a:r>
              <a:rPr lang="zh-CN" altLang="en-US" dirty="0" smtClean="0"/>
              <a:t>）</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嵌入式系统开发和设备控制</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实时系统开发</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手机应用开发</a:t>
            </a:r>
            <a:endParaRPr lang="zh-CN" altLang="en-US" dirty="0" smtClean="0"/>
          </a:p>
        </p:txBody>
      </p:sp>
    </p:spTree>
    <p:custDataLst>
      <p:tags r:id="rId5"/>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图示 6"/>
          <p:cNvPicPr/>
          <p:nvPr/>
        </p:nvPicPr>
        <p:blipFill>
          <a:blip r:embed="rId1"/>
          <a:stretch>
            <a:fillRect/>
          </a:stretch>
        </p:blipFill>
        <p:spPr>
          <a:xfrm>
            <a:off x="280988" y="285750"/>
            <a:ext cx="8637587" cy="5999163"/>
          </a:xfrm>
          <a:prstGeom prst="rect">
            <a:avLst/>
          </a:prstGeom>
          <a:noFill/>
          <a:ln w="9525">
            <a:noFill/>
          </a:ln>
        </p:spPr>
      </p:pic>
      <p:pic>
        <p:nvPicPr>
          <p:cNvPr id="36867" name="图片 8" descr="java_duke.png"/>
          <p:cNvPicPr>
            <a:picLocks noChangeAspect="1"/>
          </p:cNvPicPr>
          <p:nvPr/>
        </p:nvPicPr>
        <p:blipFill>
          <a:blip r:embed="rId2"/>
          <a:stretch>
            <a:fillRect/>
          </a:stretch>
        </p:blipFill>
        <p:spPr>
          <a:xfrm>
            <a:off x="5214938" y="571500"/>
            <a:ext cx="3081337" cy="5548313"/>
          </a:xfrm>
          <a:prstGeom prst="rect">
            <a:avLst/>
          </a:prstGeom>
          <a:noFill/>
          <a:ln w="9525">
            <a:noFill/>
          </a:ln>
        </p:spPr>
      </p:pic>
    </p:spTree>
    <p:custDataLst>
      <p:tags r:id="rId3"/>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图示 6"/>
          <p:cNvPicPr/>
          <p:nvPr/>
        </p:nvPicPr>
        <p:blipFill>
          <a:blip r:embed="rId1"/>
          <a:stretch>
            <a:fillRect/>
          </a:stretch>
        </p:blipFill>
        <p:spPr>
          <a:xfrm>
            <a:off x="280988" y="285750"/>
            <a:ext cx="8637587" cy="5999163"/>
          </a:xfrm>
          <a:prstGeom prst="rect">
            <a:avLst/>
          </a:prstGeom>
          <a:noFill/>
          <a:ln w="9525">
            <a:noFill/>
          </a:ln>
        </p:spPr>
      </p:pic>
      <p:pic>
        <p:nvPicPr>
          <p:cNvPr id="15363" name="图片 8" descr="java_duke.png"/>
          <p:cNvPicPr>
            <a:picLocks noChangeAspect="1"/>
          </p:cNvPicPr>
          <p:nvPr/>
        </p:nvPicPr>
        <p:blipFill>
          <a:blip r:embed="rId2"/>
          <a:stretch>
            <a:fillRect/>
          </a:stretch>
        </p:blipFill>
        <p:spPr>
          <a:xfrm>
            <a:off x="5214938" y="571500"/>
            <a:ext cx="3081337" cy="5548313"/>
          </a:xfrm>
          <a:prstGeom prst="rect">
            <a:avLst/>
          </a:prstGeom>
          <a:noFill/>
          <a:ln w="9525">
            <a:noFill/>
          </a:ln>
        </p:spPr>
      </p:pic>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p:txBody>
          <a:bodyPr vert="horz" wrap="square" lIns="91440" tIns="45720" rIns="91440" bIns="45720" anchor="ctr"/>
          <a:lstStyle/>
          <a:p>
            <a:pPr eaLnBrk="1" hangingPunct="1"/>
            <a:r>
              <a:rPr lang="zh-CN" altLang="en-US" sz="4600" dirty="0"/>
              <a:t>计算机语言的分类</a:t>
            </a:r>
            <a:endParaRPr lang="zh-CN" altLang="en-US" sz="4600" dirty="0"/>
          </a:p>
        </p:txBody>
      </p:sp>
      <p:sp>
        <p:nvSpPr>
          <p:cNvPr id="2" name="内容占位符 1"/>
          <p:cNvSpPr>
            <a:spLocks noGrp="1"/>
          </p:cNvSpPr>
          <p:nvPr>
            <p:ph idx="1"/>
          </p:nvPr>
        </p:nvSpPr>
        <p:spPr/>
        <p:txBody>
          <a:bodyPr/>
          <a:lstStyle/>
          <a:p>
            <a:endParaRPr lang="zh-CN" altLang="en-US"/>
          </a:p>
        </p:txBody>
      </p:sp>
      <p:sp>
        <p:nvSpPr>
          <p:cNvPr id="27651" name="Text Box 15"/>
          <p:cNvSpPr txBox="1"/>
          <p:nvPr/>
        </p:nvSpPr>
        <p:spPr>
          <a:xfrm>
            <a:off x="395288" y="1700213"/>
            <a:ext cx="8208963" cy="1739900"/>
          </a:xfrm>
          <a:prstGeom prst="rect">
            <a:avLst/>
          </a:prstGeom>
          <a:noFill/>
          <a:ln w="9525">
            <a:noFill/>
          </a:ln>
        </p:spPr>
        <p:txBody>
          <a:bodyPr>
            <a:spAutoFit/>
          </a:bodyPr>
          <a:lstStyle/>
          <a:p>
            <a:pPr marR="0" defTabSz="914400">
              <a:spcBef>
                <a:spcPct val="50000"/>
              </a:spcBef>
              <a:buClrTx/>
              <a:buSzTx/>
              <a:buFont typeface="Arial" panose="020B0604020202020204" pitchFamily="34" charset="0"/>
              <a:buNone/>
              <a:defRPr/>
            </a:pPr>
            <a:r>
              <a:rPr kumimoji="0" lang="zh-CN" altLang="en-US" sz="3600" kern="1200" cap="none" spc="0" normalizeH="0" baseline="0" noProof="1">
                <a:effectLst>
                  <a:outerShdw blurRad="38100" dist="38100" dir="2700000">
                    <a:srgbClr val="C0C0C0"/>
                  </a:outerShdw>
                </a:effectLst>
                <a:latin typeface="Arial" panose="020B0604020202020204" pitchFamily="34" charset="0"/>
                <a:ea typeface="黑体" panose="02010609060101010101" pitchFamily="49" charset="-122"/>
                <a:cs typeface="+mn-ea"/>
              </a:rPr>
              <a:t>　　根据计算机语言与人的自然语言的接近程度和与计算机硬件的依赖程度，可以把计算机语言分为：</a:t>
            </a:r>
            <a:endParaRPr kumimoji="0" lang="zh-CN" altLang="en-US" sz="3600" kern="1200" cap="none" spc="0" normalizeH="0" baseline="0" noProof="1">
              <a:effectLst>
                <a:outerShdw blurRad="38100" dist="38100" dir="2700000">
                  <a:srgbClr val="C0C0C0"/>
                </a:outerShdw>
              </a:effectLst>
              <a:latin typeface="Arial" panose="020B0604020202020204" pitchFamily="34" charset="0"/>
              <a:ea typeface="黑体" panose="02010609060101010101" pitchFamily="49" charset="-122"/>
              <a:cs typeface="+mn-cs"/>
            </a:endParaRPr>
          </a:p>
        </p:txBody>
      </p:sp>
      <p:sp>
        <p:nvSpPr>
          <p:cNvPr id="37892" name="Text Box 16"/>
          <p:cNvSpPr txBox="1"/>
          <p:nvPr/>
        </p:nvSpPr>
        <p:spPr>
          <a:xfrm>
            <a:off x="611188" y="4106863"/>
            <a:ext cx="8280400" cy="762000"/>
          </a:xfrm>
          <a:prstGeom prst="rect">
            <a:avLst/>
          </a:prstGeom>
          <a:noFill/>
          <a:ln w="9525">
            <a:noFill/>
          </a:ln>
        </p:spPr>
        <p:txBody>
          <a:bodyPr>
            <a:spAutoFit/>
          </a:bodyPr>
          <a:lstStyle/>
          <a:p>
            <a:pPr>
              <a:spcBef>
                <a:spcPct val="50000"/>
              </a:spcBef>
            </a:pPr>
            <a:r>
              <a:rPr lang="zh-CN" altLang="en-US" sz="4400" dirty="0">
                <a:latin typeface="Arial" panose="020B0604020202020204" pitchFamily="34" charset="0"/>
                <a:ea typeface="黑体" panose="02010609060101010101" pitchFamily="49" charset="-122"/>
              </a:rPr>
              <a:t>机器语言　汇编语言　高级语言</a:t>
            </a:r>
            <a:endParaRPr lang="zh-CN" altLang="en-US" sz="4400" dirty="0">
              <a:latin typeface="Arial" panose="020B0604020202020204" pitchFamily="34" charset="0"/>
              <a:ea typeface="黑体" panose="02010609060101010101" pitchFamily="49" charset="-122"/>
            </a:endParaRPr>
          </a:p>
        </p:txBody>
      </p:sp>
      <p:grpSp>
        <p:nvGrpSpPr>
          <p:cNvPr id="27653" name="Group 20"/>
          <p:cNvGrpSpPr/>
          <p:nvPr/>
        </p:nvGrpSpPr>
        <p:grpSpPr>
          <a:xfrm>
            <a:off x="6948488" y="4941888"/>
            <a:ext cx="1150937" cy="1073150"/>
            <a:chOff x="0" y="0"/>
            <a:chExt cx="725" cy="676"/>
          </a:xfrm>
        </p:grpSpPr>
        <p:sp>
          <p:nvSpPr>
            <p:cNvPr id="37894" name="Line 18"/>
            <p:cNvSpPr/>
            <p:nvPr/>
          </p:nvSpPr>
          <p:spPr>
            <a:xfrm flipV="1">
              <a:off x="317" y="0"/>
              <a:ext cx="0" cy="317"/>
            </a:xfrm>
            <a:prstGeom prst="line">
              <a:avLst/>
            </a:prstGeom>
            <a:ln w="76200" cap="flat" cmpd="sng">
              <a:solidFill>
                <a:srgbClr val="FF3300"/>
              </a:solidFill>
              <a:prstDash val="solid"/>
              <a:headEnd type="none" w="med" len="med"/>
              <a:tailEnd type="triangle" w="med" len="med"/>
            </a:ln>
          </p:spPr>
        </p:sp>
        <p:sp>
          <p:nvSpPr>
            <p:cNvPr id="37895" name="Text Box 19"/>
            <p:cNvSpPr txBox="1"/>
            <p:nvPr/>
          </p:nvSpPr>
          <p:spPr>
            <a:xfrm>
              <a:off x="0" y="272"/>
              <a:ext cx="725" cy="404"/>
            </a:xfrm>
            <a:prstGeom prst="rect">
              <a:avLst/>
            </a:prstGeom>
            <a:noFill/>
            <a:ln w="9525">
              <a:noFill/>
            </a:ln>
          </p:spPr>
          <p:txBody>
            <a:bodyPr>
              <a:spAutoFit/>
            </a:bodyPr>
            <a:lstStyle/>
            <a:p>
              <a:pPr>
                <a:spcBef>
                  <a:spcPct val="50000"/>
                </a:spcBef>
              </a:pPr>
              <a:r>
                <a:rPr lang="en-US" altLang="zh-CN" sz="3600" dirty="0">
                  <a:solidFill>
                    <a:srgbClr val="FF3300"/>
                  </a:solidFill>
                  <a:latin typeface="Impact" panose="020B0806030902050204" pitchFamily="34" charset="0"/>
                </a:rPr>
                <a:t>Java</a:t>
              </a:r>
              <a:endParaRPr lang="en-US" altLang="zh-CN" sz="3600" dirty="0">
                <a:solidFill>
                  <a:srgbClr val="FF3300"/>
                </a:solidFill>
                <a:latin typeface="Impact" panose="020B0806030902050204" pitchFamily="34" charset="0"/>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53"/>
                                        </p:tgtEl>
                                        <p:attrNameLst>
                                          <p:attrName>style.visibility</p:attrName>
                                        </p:attrNameLst>
                                      </p:cBhvr>
                                      <p:to>
                                        <p:strVal val="visible"/>
                                      </p:to>
                                    </p:set>
                                    <p:anim calcmode="lin" valueType="num">
                                      <p:cBhvr additive="base">
                                        <p:cTn id="7" dur="500" fill="hold"/>
                                        <p:tgtEl>
                                          <p:spTgt spid="27653"/>
                                        </p:tgtEl>
                                        <p:attrNameLst>
                                          <p:attrName>ppt_x</p:attrName>
                                        </p:attrNameLst>
                                      </p:cBhvr>
                                      <p:tavLst>
                                        <p:tav tm="0">
                                          <p:val>
                                            <p:strVal val="#ppt_x"/>
                                          </p:val>
                                        </p:tav>
                                        <p:tav tm="100000">
                                          <p:val>
                                            <p:strVal val="#ppt_x"/>
                                          </p:val>
                                        </p:tav>
                                      </p:tavLst>
                                    </p:anim>
                                    <p:anim calcmode="lin" valueType="num">
                                      <p:cBhvr additive="base">
                                        <p:cTn id="8" dur="500" fill="hold"/>
                                        <p:tgtEl>
                                          <p:spTgt spid="276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p:txBody>
          <a:bodyPr vert="horz" wrap="square" lIns="91440" tIns="45720" rIns="91440" bIns="45720" anchor="ctr"/>
          <a:lstStyle/>
          <a:p>
            <a:pPr eaLnBrk="1" hangingPunct="1"/>
            <a:r>
              <a:rPr lang="zh-CN" altLang="en-US" sz="4600" dirty="0"/>
              <a:t>计算机语言的分类</a:t>
            </a:r>
            <a:endParaRPr lang="zh-CN" altLang="en-US" sz="4600" dirty="0"/>
          </a:p>
        </p:txBody>
      </p:sp>
      <p:sp>
        <p:nvSpPr>
          <p:cNvPr id="2" name="内容占位符 1"/>
          <p:cNvSpPr>
            <a:spLocks noGrp="1"/>
          </p:cNvSpPr>
          <p:nvPr>
            <p:ph idx="1"/>
          </p:nvPr>
        </p:nvSpPr>
        <p:spPr/>
        <p:txBody>
          <a:bodyPr/>
          <a:lstStyle/>
          <a:p>
            <a:endParaRPr lang="zh-CN" altLang="en-US"/>
          </a:p>
        </p:txBody>
      </p:sp>
      <p:sp>
        <p:nvSpPr>
          <p:cNvPr id="28675" name="Text Box 4"/>
          <p:cNvSpPr txBox="1"/>
          <p:nvPr/>
        </p:nvSpPr>
        <p:spPr>
          <a:xfrm>
            <a:off x="395288" y="1951038"/>
            <a:ext cx="8424863" cy="1190625"/>
          </a:xfrm>
          <a:prstGeom prst="rect">
            <a:avLst/>
          </a:prstGeom>
          <a:noFill/>
          <a:ln w="9525">
            <a:noFill/>
          </a:ln>
        </p:spPr>
        <p:txBody>
          <a:bodyPr>
            <a:spAutoFit/>
          </a:bodyPr>
          <a:lstStyle/>
          <a:p>
            <a:pPr marR="0" defTabSz="914400">
              <a:spcBef>
                <a:spcPct val="50000"/>
              </a:spcBef>
              <a:buClrTx/>
              <a:buSzTx/>
              <a:buFont typeface="Arial" panose="020B0604020202020204" pitchFamily="34" charset="0"/>
              <a:buNone/>
              <a:defRPr/>
            </a:pPr>
            <a:r>
              <a:rPr kumimoji="0" lang="zh-CN" altLang="en-US" sz="3600" kern="1200" cap="none" spc="0" normalizeH="0" baseline="0" noProof="1">
                <a:effectLst>
                  <a:outerShdw blurRad="38100" dist="38100" dir="2700000">
                    <a:srgbClr val="C0C0C0"/>
                  </a:outerShdw>
                </a:effectLst>
                <a:latin typeface="Arial" panose="020B0604020202020204" pitchFamily="34" charset="0"/>
                <a:ea typeface="黑体" panose="02010609060101010101" pitchFamily="49" charset="-122"/>
                <a:cs typeface="+mn-ea"/>
              </a:rPr>
              <a:t>根据程序设计中以过程为中心还是以类为中心，可以把计算机语言分为：</a:t>
            </a:r>
            <a:endParaRPr kumimoji="0" lang="zh-CN" altLang="en-US" sz="3600" kern="1200" cap="none" spc="0" normalizeH="0" baseline="0" noProof="1">
              <a:effectLst>
                <a:outerShdw blurRad="38100" dist="38100" dir="2700000">
                  <a:srgbClr val="C0C0C0"/>
                </a:outerShdw>
              </a:effectLst>
              <a:latin typeface="Arial" panose="020B0604020202020204" pitchFamily="34" charset="0"/>
              <a:ea typeface="黑体" panose="02010609060101010101" pitchFamily="49" charset="-122"/>
              <a:cs typeface="+mn-cs"/>
            </a:endParaRPr>
          </a:p>
        </p:txBody>
      </p:sp>
      <p:sp>
        <p:nvSpPr>
          <p:cNvPr id="38916" name="Text Box 5"/>
          <p:cNvSpPr txBox="1"/>
          <p:nvPr/>
        </p:nvSpPr>
        <p:spPr>
          <a:xfrm>
            <a:off x="2411413" y="3357563"/>
            <a:ext cx="4572000" cy="1922462"/>
          </a:xfrm>
          <a:prstGeom prst="rect">
            <a:avLst/>
          </a:prstGeom>
          <a:noFill/>
          <a:ln w="9525">
            <a:noFill/>
          </a:ln>
        </p:spPr>
        <p:txBody>
          <a:bodyPr>
            <a:spAutoFit/>
          </a:bodyPr>
          <a:lstStyle/>
          <a:p>
            <a:pPr>
              <a:spcBef>
                <a:spcPct val="50000"/>
              </a:spcBef>
            </a:pPr>
            <a:r>
              <a:rPr lang="zh-CN" altLang="en-US" sz="4800" dirty="0">
                <a:latin typeface="Arial" panose="020B0604020202020204" pitchFamily="34" charset="0"/>
                <a:ea typeface="黑体" panose="02010609060101010101" pitchFamily="49" charset="-122"/>
              </a:rPr>
              <a:t>面向过程语言</a:t>
            </a:r>
            <a:endParaRPr lang="zh-CN" altLang="en-US" sz="4800" dirty="0">
              <a:latin typeface="Arial" panose="020B0604020202020204" pitchFamily="34" charset="0"/>
              <a:ea typeface="黑体" panose="02010609060101010101" pitchFamily="49" charset="-122"/>
            </a:endParaRPr>
          </a:p>
          <a:p>
            <a:pPr>
              <a:spcBef>
                <a:spcPct val="50000"/>
              </a:spcBef>
            </a:pPr>
            <a:r>
              <a:rPr lang="zh-CN" altLang="en-US" sz="4800" dirty="0">
                <a:latin typeface="Arial" panose="020B0604020202020204" pitchFamily="34" charset="0"/>
                <a:ea typeface="黑体" panose="02010609060101010101" pitchFamily="49" charset="-122"/>
              </a:rPr>
              <a:t>面向对象语言</a:t>
            </a:r>
            <a:endParaRPr lang="zh-CN" altLang="en-US" sz="4800" dirty="0">
              <a:latin typeface="Arial" panose="020B0604020202020204" pitchFamily="34" charset="0"/>
              <a:ea typeface="黑体" panose="02010609060101010101" pitchFamily="49" charset="-122"/>
            </a:endParaRPr>
          </a:p>
        </p:txBody>
      </p:sp>
      <p:grpSp>
        <p:nvGrpSpPr>
          <p:cNvPr id="28677" name="Group 8"/>
          <p:cNvGrpSpPr/>
          <p:nvPr/>
        </p:nvGrpSpPr>
        <p:grpSpPr>
          <a:xfrm>
            <a:off x="6372225" y="4581525"/>
            <a:ext cx="2087563" cy="641350"/>
            <a:chOff x="0" y="0"/>
            <a:chExt cx="1315" cy="404"/>
          </a:xfrm>
        </p:grpSpPr>
        <p:sp>
          <p:nvSpPr>
            <p:cNvPr id="38918" name="Line 6"/>
            <p:cNvSpPr/>
            <p:nvPr/>
          </p:nvSpPr>
          <p:spPr>
            <a:xfrm flipH="1">
              <a:off x="0" y="227"/>
              <a:ext cx="363" cy="0"/>
            </a:xfrm>
            <a:prstGeom prst="line">
              <a:avLst/>
            </a:prstGeom>
            <a:ln w="76200" cap="flat" cmpd="sng">
              <a:solidFill>
                <a:srgbClr val="FF3300"/>
              </a:solidFill>
              <a:prstDash val="solid"/>
              <a:headEnd type="none" w="med" len="med"/>
              <a:tailEnd type="triangle" w="med" len="med"/>
            </a:ln>
          </p:spPr>
        </p:sp>
        <p:sp>
          <p:nvSpPr>
            <p:cNvPr id="38919" name="Text Box 7"/>
            <p:cNvSpPr txBox="1"/>
            <p:nvPr/>
          </p:nvSpPr>
          <p:spPr>
            <a:xfrm>
              <a:off x="408" y="0"/>
              <a:ext cx="907" cy="404"/>
            </a:xfrm>
            <a:prstGeom prst="rect">
              <a:avLst/>
            </a:prstGeom>
            <a:noFill/>
            <a:ln w="9525">
              <a:noFill/>
            </a:ln>
          </p:spPr>
          <p:txBody>
            <a:bodyPr>
              <a:spAutoFit/>
            </a:bodyPr>
            <a:lstStyle/>
            <a:p>
              <a:pPr>
                <a:spcBef>
                  <a:spcPct val="50000"/>
                </a:spcBef>
              </a:pPr>
              <a:r>
                <a:rPr lang="en-US" altLang="zh-CN" sz="3600" dirty="0">
                  <a:solidFill>
                    <a:srgbClr val="FF3300"/>
                  </a:solidFill>
                  <a:latin typeface="Impact" panose="020B0806030902050204" pitchFamily="34" charset="0"/>
                </a:rPr>
                <a:t>Java</a:t>
              </a:r>
              <a:endParaRPr lang="en-US" altLang="zh-CN" sz="3600" dirty="0">
                <a:solidFill>
                  <a:srgbClr val="FF3300"/>
                </a:solidFill>
                <a:latin typeface="Impact" panose="020B0806030902050204" pitchFamily="34" charset="0"/>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8677"/>
                                        </p:tgtEl>
                                        <p:attrNameLst>
                                          <p:attrName>style.visibility</p:attrName>
                                        </p:attrNameLst>
                                      </p:cBhvr>
                                      <p:to>
                                        <p:strVal val="visible"/>
                                      </p:to>
                                    </p:set>
                                    <p:anim calcmode="lin" valueType="num">
                                      <p:cBhvr additive="base">
                                        <p:cTn id="7" dur="500" fill="hold"/>
                                        <p:tgtEl>
                                          <p:spTgt spid="28677"/>
                                        </p:tgtEl>
                                        <p:attrNameLst>
                                          <p:attrName>ppt_x</p:attrName>
                                        </p:attrNameLst>
                                      </p:cBhvr>
                                      <p:tavLst>
                                        <p:tav tm="0">
                                          <p:val>
                                            <p:strVal val="1+#ppt_w/2"/>
                                          </p:val>
                                        </p:tav>
                                        <p:tav tm="100000">
                                          <p:val>
                                            <p:strVal val="#ppt_x"/>
                                          </p:val>
                                        </p:tav>
                                      </p:tavLst>
                                    </p:anim>
                                    <p:anim calcmode="lin" valueType="num">
                                      <p:cBhvr additive="base">
                                        <p:cTn id="8" dur="500" fill="hold"/>
                                        <p:tgtEl>
                                          <p:spTgt spid="286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p:txBody>
          <a:bodyPr vert="horz" wrap="square" lIns="91440" tIns="45720" rIns="91440" bIns="45720" anchor="ctr"/>
          <a:lstStyle/>
          <a:p>
            <a:pPr eaLnBrk="1" hangingPunct="1"/>
            <a:r>
              <a:rPr lang="zh-CN" altLang="en-US" sz="4600" dirty="0"/>
              <a:t>计算机语言的分类</a:t>
            </a:r>
            <a:endParaRPr lang="zh-CN" altLang="en-US" sz="4600" dirty="0"/>
          </a:p>
        </p:txBody>
      </p:sp>
      <p:sp>
        <p:nvSpPr>
          <p:cNvPr id="2" name="内容占位符 1"/>
          <p:cNvSpPr>
            <a:spLocks noGrp="1"/>
          </p:cNvSpPr>
          <p:nvPr>
            <p:ph idx="1"/>
          </p:nvPr>
        </p:nvSpPr>
        <p:spPr/>
        <p:txBody>
          <a:bodyPr/>
          <a:lstStyle/>
          <a:p>
            <a:endParaRPr lang="zh-CN" altLang="en-US"/>
          </a:p>
        </p:txBody>
      </p:sp>
      <p:sp>
        <p:nvSpPr>
          <p:cNvPr id="29699" name="Text Box 4"/>
          <p:cNvSpPr txBox="1"/>
          <p:nvPr/>
        </p:nvSpPr>
        <p:spPr>
          <a:xfrm>
            <a:off x="395288" y="1628775"/>
            <a:ext cx="8424863" cy="1190625"/>
          </a:xfrm>
          <a:prstGeom prst="rect">
            <a:avLst/>
          </a:prstGeom>
          <a:noFill/>
          <a:ln w="9525">
            <a:noFill/>
          </a:ln>
        </p:spPr>
        <p:txBody>
          <a:bodyPr>
            <a:spAutoFit/>
          </a:bodyPr>
          <a:lstStyle/>
          <a:p>
            <a:pPr marR="0" defTabSz="914400">
              <a:spcBef>
                <a:spcPct val="50000"/>
              </a:spcBef>
              <a:buClrTx/>
              <a:buSzTx/>
              <a:buFont typeface="Arial" panose="020B0604020202020204" pitchFamily="34" charset="0"/>
              <a:buNone/>
              <a:defRPr/>
            </a:pPr>
            <a:r>
              <a:rPr kumimoji="0" lang="zh-CN" altLang="en-US" sz="3600" kern="1200" cap="none" spc="0" normalizeH="0" baseline="0" noProof="1">
                <a:effectLst>
                  <a:outerShdw blurRad="38100" dist="38100" dir="2700000">
                    <a:srgbClr val="C0C0C0"/>
                  </a:outerShdw>
                </a:effectLst>
                <a:latin typeface="Arial" panose="020B0604020202020204" pitchFamily="34" charset="0"/>
                <a:ea typeface="黑体" panose="02010609060101010101" pitchFamily="49" charset="-122"/>
                <a:cs typeface="+mn-ea"/>
              </a:rPr>
              <a:t>　　根据语言所生成的可执行代码的执行方式的不同</a:t>
            </a:r>
            <a:r>
              <a:rPr kumimoji="0" lang="zh-CN" altLang="en-US" kern="1200" cap="none" spc="0" normalizeH="0" baseline="0" noProof="1">
                <a:latin typeface="Arial" panose="020B0604020202020204" pitchFamily="34" charset="0"/>
                <a:ea typeface="宋体" panose="02010600030101010101" pitchFamily="2" charset="-122"/>
                <a:cs typeface="+mn-ea"/>
              </a:rPr>
              <a:t> </a:t>
            </a:r>
            <a:r>
              <a:rPr kumimoji="0" lang="zh-CN" altLang="en-US" sz="3600" kern="1200" cap="none" spc="0" normalizeH="0" baseline="0" noProof="1">
                <a:effectLst>
                  <a:outerShdw blurRad="38100" dist="38100" dir="2700000">
                    <a:srgbClr val="C0C0C0"/>
                  </a:outerShdw>
                </a:effectLst>
                <a:latin typeface="Arial" panose="020B0604020202020204" pitchFamily="34" charset="0"/>
                <a:ea typeface="黑体" panose="02010609060101010101" pitchFamily="49" charset="-122"/>
                <a:cs typeface="+mn-ea"/>
              </a:rPr>
              <a:t>，可以把计算机语言分为：</a:t>
            </a:r>
            <a:endParaRPr kumimoji="0" lang="zh-CN" altLang="en-US" sz="3600" kern="1200" cap="none" spc="0" normalizeH="0" baseline="0" noProof="1">
              <a:effectLst>
                <a:outerShdw blurRad="38100" dist="38100" dir="2700000">
                  <a:srgbClr val="C0C0C0"/>
                </a:outerShdw>
              </a:effectLst>
              <a:latin typeface="Arial" panose="020B0604020202020204" pitchFamily="34" charset="0"/>
              <a:ea typeface="黑体" panose="02010609060101010101" pitchFamily="49" charset="-122"/>
              <a:cs typeface="+mn-cs"/>
            </a:endParaRPr>
          </a:p>
        </p:txBody>
      </p:sp>
      <p:sp>
        <p:nvSpPr>
          <p:cNvPr id="39940" name="Text Box 5"/>
          <p:cNvSpPr txBox="1"/>
          <p:nvPr/>
        </p:nvSpPr>
        <p:spPr>
          <a:xfrm>
            <a:off x="2044700" y="2868613"/>
            <a:ext cx="4572000" cy="1922462"/>
          </a:xfrm>
          <a:prstGeom prst="rect">
            <a:avLst/>
          </a:prstGeom>
          <a:noFill/>
          <a:ln w="9525">
            <a:noFill/>
          </a:ln>
        </p:spPr>
        <p:txBody>
          <a:bodyPr>
            <a:spAutoFit/>
          </a:bodyPr>
          <a:lstStyle/>
          <a:p>
            <a:pPr>
              <a:spcBef>
                <a:spcPct val="50000"/>
              </a:spcBef>
            </a:pPr>
            <a:r>
              <a:rPr lang="zh-CN" altLang="en-US" sz="4800" dirty="0">
                <a:latin typeface="Arial" panose="020B0604020202020204" pitchFamily="34" charset="0"/>
                <a:ea typeface="黑体" panose="02010609060101010101" pitchFamily="49" charset="-122"/>
              </a:rPr>
              <a:t>编译执行语言</a:t>
            </a:r>
            <a:endParaRPr lang="zh-CN" altLang="en-US" sz="4800" dirty="0">
              <a:latin typeface="Arial" panose="020B0604020202020204" pitchFamily="34" charset="0"/>
              <a:ea typeface="黑体" panose="02010609060101010101" pitchFamily="49" charset="-122"/>
            </a:endParaRPr>
          </a:p>
          <a:p>
            <a:pPr>
              <a:spcBef>
                <a:spcPct val="50000"/>
              </a:spcBef>
            </a:pPr>
            <a:r>
              <a:rPr lang="zh-CN" altLang="en-US" sz="4800" dirty="0">
                <a:latin typeface="Arial" panose="020B0604020202020204" pitchFamily="34" charset="0"/>
                <a:ea typeface="黑体" panose="02010609060101010101" pitchFamily="49" charset="-122"/>
              </a:rPr>
              <a:t>解释执行语言</a:t>
            </a:r>
            <a:endParaRPr lang="zh-CN" altLang="en-US" sz="4800" dirty="0">
              <a:latin typeface="Arial" panose="020B0604020202020204" pitchFamily="34" charset="0"/>
              <a:ea typeface="黑体" panose="02010609060101010101" pitchFamily="49" charset="-122"/>
            </a:endParaRPr>
          </a:p>
        </p:txBody>
      </p:sp>
      <p:sp>
        <p:nvSpPr>
          <p:cNvPr id="39941" name="Text Box 6"/>
          <p:cNvSpPr txBox="1"/>
          <p:nvPr/>
        </p:nvSpPr>
        <p:spPr>
          <a:xfrm>
            <a:off x="684213" y="5445125"/>
            <a:ext cx="7488237" cy="366713"/>
          </a:xfrm>
          <a:prstGeom prst="rect">
            <a:avLst/>
          </a:prstGeom>
          <a:noFill/>
          <a:ln w="9525">
            <a:noFill/>
          </a:ln>
        </p:spPr>
        <p:txBody>
          <a:bodyPr>
            <a:spAutoFit/>
          </a:bodyPr>
          <a:lstStyle/>
          <a:p>
            <a:pPr>
              <a:spcBef>
                <a:spcPct val="50000"/>
              </a:spcBef>
            </a:pPr>
            <a:endParaRPr lang="zh-CN" altLang="en-US" dirty="0">
              <a:latin typeface="Arial" panose="020B0604020202020204" pitchFamily="34" charset="0"/>
            </a:endParaRPr>
          </a:p>
        </p:txBody>
      </p:sp>
      <p:grpSp>
        <p:nvGrpSpPr>
          <p:cNvPr id="29702" name="Group 8"/>
          <p:cNvGrpSpPr/>
          <p:nvPr/>
        </p:nvGrpSpPr>
        <p:grpSpPr>
          <a:xfrm>
            <a:off x="5976938" y="3436620"/>
            <a:ext cx="2087562" cy="641350"/>
            <a:chOff x="0" y="0"/>
            <a:chExt cx="1315" cy="404"/>
          </a:xfrm>
        </p:grpSpPr>
        <p:sp>
          <p:nvSpPr>
            <p:cNvPr id="39944" name="Line 9"/>
            <p:cNvSpPr/>
            <p:nvPr/>
          </p:nvSpPr>
          <p:spPr>
            <a:xfrm flipH="1">
              <a:off x="0" y="227"/>
              <a:ext cx="363" cy="0"/>
            </a:xfrm>
            <a:prstGeom prst="line">
              <a:avLst/>
            </a:prstGeom>
            <a:ln w="76200" cap="flat" cmpd="sng">
              <a:solidFill>
                <a:srgbClr val="FF3300"/>
              </a:solidFill>
              <a:prstDash val="solid"/>
              <a:headEnd type="none" w="med" len="med"/>
              <a:tailEnd type="triangle" w="med" len="med"/>
            </a:ln>
          </p:spPr>
        </p:sp>
        <p:sp>
          <p:nvSpPr>
            <p:cNvPr id="39945" name="Text Box 10"/>
            <p:cNvSpPr txBox="1"/>
            <p:nvPr/>
          </p:nvSpPr>
          <p:spPr>
            <a:xfrm>
              <a:off x="408" y="0"/>
              <a:ext cx="907" cy="404"/>
            </a:xfrm>
            <a:prstGeom prst="rect">
              <a:avLst/>
            </a:prstGeom>
            <a:noFill/>
            <a:ln w="9525">
              <a:noFill/>
            </a:ln>
          </p:spPr>
          <p:txBody>
            <a:bodyPr>
              <a:spAutoFit/>
            </a:bodyPr>
            <a:lstStyle/>
            <a:p>
              <a:pPr>
                <a:spcBef>
                  <a:spcPct val="50000"/>
                </a:spcBef>
              </a:pPr>
              <a:r>
                <a:rPr lang="en-US" altLang="zh-CN" sz="3600" dirty="0">
                  <a:solidFill>
                    <a:srgbClr val="FF3300"/>
                  </a:solidFill>
                  <a:latin typeface="Impact" panose="020B0806030902050204" pitchFamily="34" charset="0"/>
                </a:rPr>
                <a:t>Java</a:t>
              </a:r>
              <a:endParaRPr lang="en-US" altLang="zh-CN" sz="3600" dirty="0">
                <a:solidFill>
                  <a:srgbClr val="FF3300"/>
                </a:solidFill>
                <a:latin typeface="Impact" panose="020B0806030902050204" pitchFamily="34" charset="0"/>
              </a:endParaRPr>
            </a:p>
          </p:txBody>
        </p:sp>
      </p:grpSp>
      <p:sp>
        <p:nvSpPr>
          <p:cNvPr id="29705" name="Text Box 11"/>
          <p:cNvSpPr txBox="1"/>
          <p:nvPr/>
        </p:nvSpPr>
        <p:spPr>
          <a:xfrm>
            <a:off x="971550" y="4941888"/>
            <a:ext cx="7092950" cy="1198880"/>
          </a:xfrm>
          <a:prstGeom prst="rect">
            <a:avLst/>
          </a:prstGeom>
          <a:noFill/>
          <a:ln w="9525">
            <a:noFill/>
          </a:ln>
        </p:spPr>
        <p:txBody>
          <a:bodyPr>
            <a:spAutoFit/>
          </a:bodyPr>
          <a:lstStyle/>
          <a:p>
            <a:pPr>
              <a:spcBef>
                <a:spcPct val="50000"/>
              </a:spcBef>
            </a:pPr>
            <a:r>
              <a:rPr lang="zh-CN" altLang="en-US" sz="3600" b="1" dirty="0">
                <a:latin typeface="黑体" panose="02010609060101010101" pitchFamily="49" charset="-122"/>
                <a:ea typeface="黑体" panose="02010609060101010101" pitchFamily="49" charset="-122"/>
              </a:rPr>
              <a:t>　</a:t>
            </a:r>
            <a:r>
              <a:rPr lang="en-US" altLang="zh-CN" sz="3600" b="1" dirty="0">
                <a:latin typeface="黑体" panose="02010609060101010101" pitchFamily="49" charset="-122"/>
                <a:ea typeface="黑体" panose="02010609060101010101" pitchFamily="49" charset="-122"/>
              </a:rPr>
              <a:t>Java</a:t>
            </a:r>
            <a:r>
              <a:rPr lang="zh-CN" altLang="en-US" sz="3600" b="1" dirty="0">
                <a:latin typeface="黑体" panose="02010609060101010101" pitchFamily="49" charset="-122"/>
                <a:ea typeface="黑体" panose="02010609060101010101" pitchFamily="49" charset="-122"/>
              </a:rPr>
              <a:t>语言是一种高级的面向对象语言，它采用解释</a:t>
            </a:r>
            <a:r>
              <a:rPr lang="en-US" altLang="zh-CN" sz="3600" b="1" dirty="0">
                <a:latin typeface="黑体" panose="02010609060101010101" pitchFamily="49" charset="-122"/>
                <a:ea typeface="黑体" panose="02010609060101010101" pitchFamily="49" charset="-122"/>
              </a:rPr>
              <a:t>(</a:t>
            </a:r>
            <a:r>
              <a:rPr lang="zh-CN" altLang="en-US" sz="3600" b="1" dirty="0">
                <a:latin typeface="黑体" panose="02010609060101010101" pitchFamily="49" charset="-122"/>
                <a:ea typeface="黑体" panose="02010609060101010101" pitchFamily="49" charset="-122"/>
              </a:rPr>
              <a:t>编译</a:t>
            </a:r>
            <a:r>
              <a:rPr lang="en-US" altLang="zh-CN" sz="3600" b="1" dirty="0">
                <a:latin typeface="黑体" panose="02010609060101010101" pitchFamily="49" charset="-122"/>
                <a:ea typeface="黑体" panose="02010609060101010101" pitchFamily="49" charset="-122"/>
              </a:rPr>
              <a:t>)</a:t>
            </a:r>
            <a:r>
              <a:rPr lang="zh-CN" altLang="en-US" sz="3600" b="1" dirty="0">
                <a:latin typeface="黑体" panose="02010609060101010101" pitchFamily="49" charset="-122"/>
                <a:ea typeface="黑体" panose="02010609060101010101" pitchFamily="49" charset="-122"/>
              </a:rPr>
              <a:t>执行。</a:t>
            </a:r>
            <a:endParaRPr lang="zh-CN" altLang="en-US" sz="3600" b="1" dirty="0">
              <a:latin typeface="黑体" panose="02010609060101010101" pitchFamily="49" charset="-122"/>
              <a:ea typeface="黑体" panose="02010609060101010101" pitchFamily="49"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9702"/>
                                        </p:tgtEl>
                                        <p:attrNameLst>
                                          <p:attrName>style.visibility</p:attrName>
                                        </p:attrNameLst>
                                      </p:cBhvr>
                                      <p:to>
                                        <p:strVal val="visible"/>
                                      </p:to>
                                    </p:set>
                                    <p:anim calcmode="lin" valueType="num">
                                      <p:cBhvr additive="base">
                                        <p:cTn id="7" dur="500" fill="hold"/>
                                        <p:tgtEl>
                                          <p:spTgt spid="29702"/>
                                        </p:tgtEl>
                                        <p:attrNameLst>
                                          <p:attrName>ppt_x</p:attrName>
                                        </p:attrNameLst>
                                      </p:cBhvr>
                                      <p:tavLst>
                                        <p:tav tm="0">
                                          <p:val>
                                            <p:strVal val="1+#ppt_w/2"/>
                                          </p:val>
                                        </p:tav>
                                        <p:tav tm="100000">
                                          <p:val>
                                            <p:strVal val="#ppt_x"/>
                                          </p:val>
                                        </p:tav>
                                      </p:tavLst>
                                    </p:anim>
                                    <p:anim calcmode="lin" valueType="num">
                                      <p:cBhvr additive="base">
                                        <p:cTn id="8" dur="500" fill="hold"/>
                                        <p:tgtEl>
                                          <p:spTgt spid="2970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9705"/>
                                        </p:tgtEl>
                                        <p:attrNameLst>
                                          <p:attrName>style.visibility</p:attrName>
                                        </p:attrNameLst>
                                      </p:cBhvr>
                                      <p:to>
                                        <p:strVal val="visible"/>
                                      </p:to>
                                    </p:set>
                                    <p:animEffect transition="in" filter="fade">
                                      <p:cBhvr>
                                        <p:cTn id="13" dur="1000"/>
                                        <p:tgtEl>
                                          <p:spTgt spid="297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图示 6"/>
          <p:cNvPicPr/>
          <p:nvPr/>
        </p:nvPicPr>
        <p:blipFill>
          <a:blip r:embed="rId1"/>
          <a:stretch>
            <a:fillRect/>
          </a:stretch>
        </p:blipFill>
        <p:spPr>
          <a:xfrm>
            <a:off x="280988" y="285750"/>
            <a:ext cx="8637587" cy="5999163"/>
          </a:xfrm>
          <a:prstGeom prst="rect">
            <a:avLst/>
          </a:prstGeom>
          <a:noFill/>
          <a:ln w="9525">
            <a:noFill/>
          </a:ln>
        </p:spPr>
      </p:pic>
      <p:pic>
        <p:nvPicPr>
          <p:cNvPr id="40963" name="图片 8" descr="java_duke.png"/>
          <p:cNvPicPr>
            <a:picLocks noChangeAspect="1"/>
          </p:cNvPicPr>
          <p:nvPr/>
        </p:nvPicPr>
        <p:blipFill>
          <a:blip r:embed="rId2"/>
          <a:stretch>
            <a:fillRect/>
          </a:stretch>
        </p:blipFill>
        <p:spPr>
          <a:xfrm>
            <a:off x="5214938" y="571500"/>
            <a:ext cx="3081337" cy="5548313"/>
          </a:xfrm>
          <a:prstGeom prst="rect">
            <a:avLst/>
          </a:prstGeom>
          <a:noFill/>
          <a:ln w="9525">
            <a:noFill/>
          </a:ln>
        </p:spPr>
      </p:pic>
    </p:spTree>
    <p:custDataLst>
      <p:tags r:id="rId3"/>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p:txBody>
          <a:bodyPr vert="horz" wrap="square" lIns="91440" tIns="45720" rIns="91440" bIns="45720" anchor="ctr"/>
          <a:lstStyle/>
          <a:p>
            <a:pPr eaLnBrk="1" hangingPunct="1"/>
            <a:r>
              <a:rPr lang="zh-CN" altLang="en-US" sz="4600" dirty="0"/>
              <a:t>面向过程与面向对象</a:t>
            </a:r>
            <a:endParaRPr lang="zh-CN" altLang="en-US" sz="4600" dirty="0"/>
          </a:p>
        </p:txBody>
      </p:sp>
      <p:sp>
        <p:nvSpPr>
          <p:cNvPr id="2" name="内容占位符 1"/>
          <p:cNvSpPr>
            <a:spLocks noGrp="1"/>
          </p:cNvSpPr>
          <p:nvPr>
            <p:ph idx="1"/>
          </p:nvPr>
        </p:nvSpPr>
        <p:spPr/>
        <p:txBody>
          <a:bodyPr/>
          <a:lstStyle/>
          <a:p>
            <a:endParaRPr lang="zh-CN" altLang="en-US"/>
          </a:p>
        </p:txBody>
      </p:sp>
      <p:sp>
        <p:nvSpPr>
          <p:cNvPr id="41987" name="Text Box 4"/>
          <p:cNvSpPr txBox="1"/>
          <p:nvPr/>
        </p:nvSpPr>
        <p:spPr>
          <a:xfrm>
            <a:off x="539750" y="1773238"/>
            <a:ext cx="8064500" cy="2062103"/>
          </a:xfrm>
          <a:prstGeom prst="rect">
            <a:avLst/>
          </a:prstGeom>
          <a:noFill/>
          <a:ln w="9525">
            <a:noFill/>
          </a:ln>
        </p:spPr>
        <p:txBody>
          <a:bodyPr>
            <a:spAutoFit/>
          </a:bodyPr>
          <a:lstStyle/>
          <a:p>
            <a:pPr>
              <a:spcBef>
                <a:spcPct val="50000"/>
              </a:spcBef>
            </a:pPr>
            <a:r>
              <a:rPr lang="zh-CN" altLang="en-US" sz="3200" dirty="0">
                <a:latin typeface="黑体" panose="02010609060101010101" pitchFamily="49" charset="-122"/>
                <a:ea typeface="黑体" panose="02010609060101010101" pitchFamily="49" charset="-122"/>
              </a:rPr>
              <a:t>　　面向过程的程序设计是用结构化编程语句来编写程序。它把一个复杂的程序分解成若干个较小的过程，每个过程都可以单独地设计、修改、调试。 </a:t>
            </a:r>
            <a:endParaRPr lang="zh-CN" altLang="en-US" sz="3200" dirty="0">
              <a:latin typeface="黑体" panose="02010609060101010101" pitchFamily="49" charset="-122"/>
              <a:ea typeface="黑体" panose="02010609060101010101" pitchFamily="49" charset="-122"/>
            </a:endParaRPr>
          </a:p>
        </p:txBody>
      </p:sp>
      <p:sp>
        <p:nvSpPr>
          <p:cNvPr id="41988" name="AutoShape 5"/>
          <p:cNvSpPr/>
          <p:nvPr/>
        </p:nvSpPr>
        <p:spPr>
          <a:xfrm>
            <a:off x="611188" y="5013325"/>
            <a:ext cx="1223962" cy="647700"/>
          </a:xfrm>
          <a:prstGeom prst="flowChartProcess">
            <a:avLst/>
          </a:prstGeom>
          <a:solidFill>
            <a:srgbClr val="F8F8F8"/>
          </a:solidFill>
          <a:ln w="9525" cap="flat" cmpd="sng">
            <a:solidFill>
              <a:schemeClr val="tx1"/>
            </a:solidFill>
            <a:prstDash val="solid"/>
            <a:miter/>
            <a:headEnd type="none" w="med" len="med"/>
            <a:tailEnd type="none" w="med" len="med"/>
          </a:ln>
        </p:spPr>
        <p:txBody>
          <a:bodyPr wrap="none" anchor="ctr"/>
          <a:lstStyle/>
          <a:p>
            <a:pPr algn="ctr"/>
            <a:r>
              <a:rPr lang="zh-CN" altLang="en-US" sz="2800" dirty="0">
                <a:solidFill>
                  <a:srgbClr val="FF3300"/>
                </a:solidFill>
                <a:latin typeface="Arial" panose="020B0604020202020204" pitchFamily="34" charset="0"/>
                <a:ea typeface="黑体" panose="02010609060101010101" pitchFamily="49" charset="-122"/>
              </a:rPr>
              <a:t>问题</a:t>
            </a:r>
            <a:endParaRPr lang="zh-CN" altLang="en-US" sz="2800" dirty="0">
              <a:solidFill>
                <a:srgbClr val="FF3300"/>
              </a:solidFill>
              <a:latin typeface="Arial" panose="020B0604020202020204" pitchFamily="34" charset="0"/>
              <a:ea typeface="黑体" panose="02010609060101010101" pitchFamily="49" charset="-122"/>
            </a:endParaRPr>
          </a:p>
        </p:txBody>
      </p:sp>
      <p:sp>
        <p:nvSpPr>
          <p:cNvPr id="41989" name="AutoShape 6"/>
          <p:cNvSpPr/>
          <p:nvPr/>
        </p:nvSpPr>
        <p:spPr>
          <a:xfrm>
            <a:off x="3636963" y="4149725"/>
            <a:ext cx="1655762" cy="647700"/>
          </a:xfrm>
          <a:prstGeom prst="flowChartProcess">
            <a:avLst/>
          </a:prstGeom>
          <a:solidFill>
            <a:srgbClr val="F8F8F8"/>
          </a:solidFill>
          <a:ln w="9525" cap="flat" cmpd="sng">
            <a:solidFill>
              <a:schemeClr val="tx1"/>
            </a:solidFill>
            <a:prstDash val="solid"/>
            <a:miter/>
            <a:headEnd type="none" w="med" len="med"/>
            <a:tailEnd type="none" w="med" len="med"/>
          </a:ln>
        </p:spPr>
        <p:txBody>
          <a:bodyPr wrap="none" anchor="ctr"/>
          <a:lstStyle/>
          <a:p>
            <a:pPr algn="ctr"/>
            <a:r>
              <a:rPr lang="zh-CN" altLang="en-US" sz="2800" dirty="0">
                <a:solidFill>
                  <a:srgbClr val="FF3300"/>
                </a:solidFill>
                <a:latin typeface="Arial" panose="020B0604020202020204" pitchFamily="34" charset="0"/>
                <a:ea typeface="黑体" panose="02010609060101010101" pitchFamily="49" charset="-122"/>
              </a:rPr>
              <a:t>数据集合</a:t>
            </a:r>
            <a:endParaRPr lang="zh-CN" altLang="en-US" sz="2800" dirty="0">
              <a:solidFill>
                <a:srgbClr val="FF3300"/>
              </a:solidFill>
              <a:latin typeface="Arial" panose="020B0604020202020204" pitchFamily="34" charset="0"/>
              <a:ea typeface="黑体" panose="02010609060101010101" pitchFamily="49" charset="-122"/>
            </a:endParaRPr>
          </a:p>
        </p:txBody>
      </p:sp>
      <p:sp>
        <p:nvSpPr>
          <p:cNvPr id="41990" name="AutoShape 7"/>
          <p:cNvSpPr/>
          <p:nvPr/>
        </p:nvSpPr>
        <p:spPr>
          <a:xfrm>
            <a:off x="3635375" y="5876925"/>
            <a:ext cx="1655763" cy="647700"/>
          </a:xfrm>
          <a:prstGeom prst="flowChartProcess">
            <a:avLst/>
          </a:prstGeom>
          <a:solidFill>
            <a:srgbClr val="F8F8F8"/>
          </a:solidFill>
          <a:ln w="9525" cap="flat" cmpd="sng">
            <a:solidFill>
              <a:schemeClr val="tx1"/>
            </a:solidFill>
            <a:prstDash val="solid"/>
            <a:miter/>
            <a:headEnd type="none" w="med" len="med"/>
            <a:tailEnd type="none" w="med" len="med"/>
          </a:ln>
        </p:spPr>
        <p:txBody>
          <a:bodyPr wrap="none" anchor="ctr"/>
          <a:lstStyle/>
          <a:p>
            <a:pPr algn="ctr"/>
            <a:r>
              <a:rPr lang="zh-CN" altLang="en-US" sz="2800" dirty="0">
                <a:solidFill>
                  <a:srgbClr val="FF3300"/>
                </a:solidFill>
                <a:latin typeface="Arial" panose="020B0604020202020204" pitchFamily="34" charset="0"/>
                <a:ea typeface="黑体" panose="02010609060101010101" pitchFamily="49" charset="-122"/>
              </a:rPr>
              <a:t>过程集合</a:t>
            </a:r>
            <a:endParaRPr lang="zh-CN" altLang="en-US" sz="2800" dirty="0">
              <a:solidFill>
                <a:srgbClr val="FF3300"/>
              </a:solidFill>
              <a:latin typeface="Arial" panose="020B0604020202020204" pitchFamily="34" charset="0"/>
              <a:ea typeface="黑体" panose="02010609060101010101" pitchFamily="49" charset="-122"/>
            </a:endParaRPr>
          </a:p>
        </p:txBody>
      </p:sp>
      <p:sp>
        <p:nvSpPr>
          <p:cNvPr id="41991" name="AutoShape 8"/>
          <p:cNvSpPr/>
          <p:nvPr/>
        </p:nvSpPr>
        <p:spPr>
          <a:xfrm>
            <a:off x="7235825" y="5013325"/>
            <a:ext cx="1223963" cy="647700"/>
          </a:xfrm>
          <a:prstGeom prst="flowChartProcess">
            <a:avLst/>
          </a:prstGeom>
          <a:solidFill>
            <a:srgbClr val="F8F8F8"/>
          </a:solidFill>
          <a:ln w="9525" cap="flat" cmpd="sng">
            <a:solidFill>
              <a:schemeClr val="tx1"/>
            </a:solidFill>
            <a:prstDash val="solid"/>
            <a:miter/>
            <a:headEnd type="none" w="med" len="med"/>
            <a:tailEnd type="none" w="med" len="med"/>
          </a:ln>
        </p:spPr>
        <p:txBody>
          <a:bodyPr wrap="none" anchor="ctr"/>
          <a:lstStyle/>
          <a:p>
            <a:pPr algn="ctr"/>
            <a:r>
              <a:rPr lang="zh-CN" altLang="en-US" sz="2800" dirty="0">
                <a:solidFill>
                  <a:srgbClr val="FF3300"/>
                </a:solidFill>
                <a:latin typeface="Arial" panose="020B0604020202020204" pitchFamily="34" charset="0"/>
                <a:ea typeface="黑体" panose="02010609060101010101" pitchFamily="49" charset="-122"/>
              </a:rPr>
              <a:t>结果</a:t>
            </a:r>
            <a:endParaRPr lang="zh-CN" altLang="en-US" sz="2800" dirty="0">
              <a:solidFill>
                <a:srgbClr val="FF3300"/>
              </a:solidFill>
              <a:latin typeface="Arial" panose="020B0604020202020204" pitchFamily="34" charset="0"/>
              <a:ea typeface="黑体" panose="02010609060101010101" pitchFamily="49" charset="-122"/>
            </a:endParaRPr>
          </a:p>
        </p:txBody>
      </p:sp>
      <p:grpSp>
        <p:nvGrpSpPr>
          <p:cNvPr id="31752" name="Group 11"/>
          <p:cNvGrpSpPr/>
          <p:nvPr/>
        </p:nvGrpSpPr>
        <p:grpSpPr>
          <a:xfrm>
            <a:off x="1835150" y="5373688"/>
            <a:ext cx="1800225" cy="863600"/>
            <a:chOff x="0" y="0"/>
            <a:chExt cx="1134" cy="544"/>
          </a:xfrm>
        </p:grpSpPr>
        <p:sp>
          <p:nvSpPr>
            <p:cNvPr id="42002" name="Line 9"/>
            <p:cNvSpPr/>
            <p:nvPr/>
          </p:nvSpPr>
          <p:spPr>
            <a:xfrm>
              <a:off x="0" y="0"/>
              <a:ext cx="1134" cy="544"/>
            </a:xfrm>
            <a:prstGeom prst="line">
              <a:avLst/>
            </a:prstGeom>
            <a:ln w="9525" cap="flat" cmpd="sng">
              <a:solidFill>
                <a:schemeClr val="tx1"/>
              </a:solidFill>
              <a:prstDash val="solid"/>
              <a:headEnd type="none" w="med" len="med"/>
              <a:tailEnd type="triangle" w="med" len="med"/>
            </a:ln>
          </p:spPr>
        </p:sp>
        <p:sp>
          <p:nvSpPr>
            <p:cNvPr id="42003" name="Text Box 10"/>
            <p:cNvSpPr txBox="1"/>
            <p:nvPr/>
          </p:nvSpPr>
          <p:spPr>
            <a:xfrm rot="1562621">
              <a:off x="190" y="212"/>
              <a:ext cx="635" cy="250"/>
            </a:xfrm>
            <a:prstGeom prst="rect">
              <a:avLst/>
            </a:prstGeom>
            <a:noFill/>
            <a:ln w="9525">
              <a:noFill/>
            </a:ln>
          </p:spPr>
          <p:txBody>
            <a:bodyPr>
              <a:spAutoFit/>
            </a:bodyPr>
            <a:lstStyle/>
            <a:p>
              <a:pPr algn="ctr">
                <a:spcBef>
                  <a:spcPct val="50000"/>
                </a:spcBef>
              </a:pPr>
              <a:r>
                <a:rPr lang="zh-CN" altLang="en-US" sz="2000" dirty="0">
                  <a:solidFill>
                    <a:srgbClr val="FF3300"/>
                  </a:solidFill>
                  <a:latin typeface="Arial" panose="020B0604020202020204" pitchFamily="34" charset="0"/>
                  <a:ea typeface="黑体" panose="02010609060101010101" pitchFamily="49" charset="-122"/>
                </a:rPr>
                <a:t>制定</a:t>
              </a:r>
              <a:endParaRPr lang="zh-CN" altLang="en-US" sz="2000" dirty="0">
                <a:solidFill>
                  <a:srgbClr val="FF3300"/>
                </a:solidFill>
                <a:latin typeface="Arial" panose="020B0604020202020204" pitchFamily="34" charset="0"/>
                <a:ea typeface="黑体" panose="02010609060101010101" pitchFamily="49" charset="-122"/>
              </a:endParaRPr>
            </a:p>
          </p:txBody>
        </p:sp>
      </p:grpSp>
      <p:grpSp>
        <p:nvGrpSpPr>
          <p:cNvPr id="31755" name="Group 14"/>
          <p:cNvGrpSpPr/>
          <p:nvPr/>
        </p:nvGrpSpPr>
        <p:grpSpPr>
          <a:xfrm>
            <a:off x="1835150" y="4437063"/>
            <a:ext cx="1801813" cy="863600"/>
            <a:chOff x="0" y="0"/>
            <a:chExt cx="1044" cy="544"/>
          </a:xfrm>
        </p:grpSpPr>
        <p:sp>
          <p:nvSpPr>
            <p:cNvPr id="42000" name="Line 12"/>
            <p:cNvSpPr/>
            <p:nvPr/>
          </p:nvSpPr>
          <p:spPr>
            <a:xfrm flipV="1">
              <a:off x="0" y="0"/>
              <a:ext cx="1044" cy="544"/>
            </a:xfrm>
            <a:prstGeom prst="line">
              <a:avLst/>
            </a:prstGeom>
            <a:ln w="9525" cap="flat" cmpd="sng">
              <a:solidFill>
                <a:schemeClr val="tx1"/>
              </a:solidFill>
              <a:prstDash val="solid"/>
              <a:headEnd type="none" w="med" len="med"/>
              <a:tailEnd type="triangle" w="med" len="med"/>
            </a:ln>
          </p:spPr>
        </p:sp>
        <p:sp>
          <p:nvSpPr>
            <p:cNvPr id="42001" name="Text Box 13"/>
            <p:cNvSpPr txBox="1"/>
            <p:nvPr/>
          </p:nvSpPr>
          <p:spPr>
            <a:xfrm rot="-1722213">
              <a:off x="37" y="2"/>
              <a:ext cx="884" cy="250"/>
            </a:xfrm>
            <a:prstGeom prst="rect">
              <a:avLst/>
            </a:prstGeom>
            <a:noFill/>
            <a:ln w="9525">
              <a:noFill/>
            </a:ln>
          </p:spPr>
          <p:txBody>
            <a:bodyPr>
              <a:spAutoFit/>
            </a:bodyPr>
            <a:lstStyle/>
            <a:p>
              <a:pPr algn="ctr">
                <a:spcBef>
                  <a:spcPct val="50000"/>
                </a:spcBef>
              </a:pPr>
              <a:r>
                <a:rPr lang="zh-CN" altLang="en-US" sz="2000" dirty="0">
                  <a:solidFill>
                    <a:srgbClr val="FF3300"/>
                  </a:solidFill>
                  <a:latin typeface="Arial" panose="020B0604020202020204" pitchFamily="34" charset="0"/>
                  <a:ea typeface="黑体" panose="02010609060101010101" pitchFamily="49" charset="-122"/>
                </a:rPr>
                <a:t>表示为</a:t>
              </a:r>
              <a:endParaRPr lang="zh-CN" altLang="en-US" sz="2000" dirty="0">
                <a:solidFill>
                  <a:srgbClr val="FF3300"/>
                </a:solidFill>
                <a:latin typeface="Arial" panose="020B0604020202020204" pitchFamily="34" charset="0"/>
                <a:ea typeface="黑体" panose="02010609060101010101" pitchFamily="49" charset="-122"/>
              </a:endParaRPr>
            </a:p>
          </p:txBody>
        </p:sp>
      </p:grpSp>
      <p:grpSp>
        <p:nvGrpSpPr>
          <p:cNvPr id="31758" name="Group 17"/>
          <p:cNvGrpSpPr/>
          <p:nvPr/>
        </p:nvGrpSpPr>
        <p:grpSpPr>
          <a:xfrm>
            <a:off x="4427538" y="4787900"/>
            <a:ext cx="396875" cy="1089025"/>
            <a:chOff x="0" y="0"/>
            <a:chExt cx="250" cy="686"/>
          </a:xfrm>
        </p:grpSpPr>
        <p:sp>
          <p:nvSpPr>
            <p:cNvPr id="41998" name="Line 15"/>
            <p:cNvSpPr/>
            <p:nvPr/>
          </p:nvSpPr>
          <p:spPr>
            <a:xfrm>
              <a:off x="0" y="6"/>
              <a:ext cx="0" cy="680"/>
            </a:xfrm>
            <a:prstGeom prst="line">
              <a:avLst/>
            </a:prstGeom>
            <a:ln w="9525" cap="flat" cmpd="sng">
              <a:solidFill>
                <a:schemeClr val="tx1"/>
              </a:solidFill>
              <a:prstDash val="solid"/>
              <a:headEnd type="none" w="med" len="med"/>
              <a:tailEnd type="triangle" w="med" len="med"/>
            </a:ln>
          </p:spPr>
        </p:sp>
        <p:sp>
          <p:nvSpPr>
            <p:cNvPr id="41999" name="Text Box 16"/>
            <p:cNvSpPr txBox="1"/>
            <p:nvPr/>
          </p:nvSpPr>
          <p:spPr>
            <a:xfrm rot="5400000">
              <a:off x="-173" y="173"/>
              <a:ext cx="596" cy="250"/>
            </a:xfrm>
            <a:prstGeom prst="rect">
              <a:avLst/>
            </a:prstGeom>
            <a:noFill/>
            <a:ln w="9525">
              <a:noFill/>
            </a:ln>
          </p:spPr>
          <p:txBody>
            <a:bodyPr wrap="none">
              <a:spAutoFit/>
            </a:bodyPr>
            <a:lstStyle/>
            <a:p>
              <a:pPr algn="ctr"/>
              <a:r>
                <a:rPr lang="zh-CN" altLang="en-US" sz="2000" dirty="0">
                  <a:solidFill>
                    <a:srgbClr val="FF3300"/>
                  </a:solidFill>
                  <a:latin typeface="Arial" panose="020B0604020202020204" pitchFamily="34" charset="0"/>
                  <a:ea typeface="黑体" panose="02010609060101010101" pitchFamily="49" charset="-122"/>
                </a:rPr>
                <a:t>传递给</a:t>
              </a:r>
              <a:endParaRPr lang="zh-CN" altLang="en-US" sz="2000" dirty="0">
                <a:solidFill>
                  <a:srgbClr val="FF3300"/>
                </a:solidFill>
                <a:latin typeface="Arial" panose="020B0604020202020204" pitchFamily="34" charset="0"/>
                <a:ea typeface="黑体" panose="02010609060101010101" pitchFamily="49" charset="-122"/>
              </a:endParaRPr>
            </a:p>
          </p:txBody>
        </p:sp>
      </p:grpSp>
      <p:grpSp>
        <p:nvGrpSpPr>
          <p:cNvPr id="31761" name="Group 20"/>
          <p:cNvGrpSpPr/>
          <p:nvPr/>
        </p:nvGrpSpPr>
        <p:grpSpPr>
          <a:xfrm>
            <a:off x="5292725" y="5300663"/>
            <a:ext cx="1943100" cy="865187"/>
            <a:chOff x="0" y="0"/>
            <a:chExt cx="1224" cy="545"/>
          </a:xfrm>
        </p:grpSpPr>
        <p:sp>
          <p:nvSpPr>
            <p:cNvPr id="41996" name="Line 18"/>
            <p:cNvSpPr/>
            <p:nvPr/>
          </p:nvSpPr>
          <p:spPr>
            <a:xfrm flipV="1">
              <a:off x="0" y="0"/>
              <a:ext cx="1224" cy="545"/>
            </a:xfrm>
            <a:prstGeom prst="line">
              <a:avLst/>
            </a:prstGeom>
            <a:ln w="9525" cap="flat" cmpd="sng">
              <a:solidFill>
                <a:schemeClr val="tx1"/>
              </a:solidFill>
              <a:prstDash val="solid"/>
              <a:headEnd type="none" w="med" len="med"/>
              <a:tailEnd type="triangle" w="med" len="med"/>
            </a:ln>
          </p:spPr>
        </p:sp>
        <p:sp>
          <p:nvSpPr>
            <p:cNvPr id="41997" name="Text Box 19"/>
            <p:cNvSpPr txBox="1"/>
            <p:nvPr/>
          </p:nvSpPr>
          <p:spPr>
            <a:xfrm rot="-1515190">
              <a:off x="362" y="46"/>
              <a:ext cx="436" cy="250"/>
            </a:xfrm>
            <a:prstGeom prst="rect">
              <a:avLst/>
            </a:prstGeom>
            <a:noFill/>
            <a:ln w="9525">
              <a:noFill/>
            </a:ln>
          </p:spPr>
          <p:txBody>
            <a:bodyPr wrap="none">
              <a:spAutoFit/>
            </a:bodyPr>
            <a:lstStyle/>
            <a:p>
              <a:pPr algn="ctr"/>
              <a:r>
                <a:rPr lang="zh-CN" altLang="en-US" sz="2000" dirty="0">
                  <a:solidFill>
                    <a:srgbClr val="FF3300"/>
                  </a:solidFill>
                  <a:latin typeface="Arial" panose="020B0604020202020204" pitchFamily="34" charset="0"/>
                  <a:ea typeface="黑体" panose="02010609060101010101" pitchFamily="49" charset="-122"/>
                </a:rPr>
                <a:t>计算</a:t>
              </a:r>
              <a:endParaRPr lang="zh-CN" altLang="en-US" sz="2000" dirty="0">
                <a:solidFill>
                  <a:srgbClr val="FF3300"/>
                </a:solidFill>
                <a:latin typeface="Arial" panose="020B0604020202020204" pitchFamily="34" charset="0"/>
                <a:ea typeface="黑体" panose="02010609060101010101" pitchFamily="49" charset="-122"/>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52"/>
                                        </p:tgtEl>
                                        <p:attrNameLst>
                                          <p:attrName>style.visibility</p:attrName>
                                        </p:attrNameLst>
                                      </p:cBhvr>
                                      <p:to>
                                        <p:strVal val="visible"/>
                                      </p:to>
                                    </p:set>
                                    <p:animEffect transition="in" filter="fade">
                                      <p:cBhvr>
                                        <p:cTn id="7" dur="500"/>
                                        <p:tgtEl>
                                          <p:spTgt spid="317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755"/>
                                        </p:tgtEl>
                                        <p:attrNameLst>
                                          <p:attrName>style.visibility</p:attrName>
                                        </p:attrNameLst>
                                      </p:cBhvr>
                                      <p:to>
                                        <p:strVal val="visible"/>
                                      </p:to>
                                    </p:set>
                                    <p:animEffect transition="in" filter="fade">
                                      <p:cBhvr>
                                        <p:cTn id="12" dur="500"/>
                                        <p:tgtEl>
                                          <p:spTgt spid="317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758"/>
                                        </p:tgtEl>
                                        <p:attrNameLst>
                                          <p:attrName>style.visibility</p:attrName>
                                        </p:attrNameLst>
                                      </p:cBhvr>
                                      <p:to>
                                        <p:strVal val="visible"/>
                                      </p:to>
                                    </p:set>
                                    <p:animEffect transition="in" filter="fade">
                                      <p:cBhvr>
                                        <p:cTn id="17" dur="500"/>
                                        <p:tgtEl>
                                          <p:spTgt spid="317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761"/>
                                        </p:tgtEl>
                                        <p:attrNameLst>
                                          <p:attrName>style.visibility</p:attrName>
                                        </p:attrNameLst>
                                      </p:cBhvr>
                                      <p:to>
                                        <p:strVal val="visible"/>
                                      </p:to>
                                    </p:set>
                                    <p:animEffect transition="in" filter="fade">
                                      <p:cBhvr>
                                        <p:cTn id="22" dur="500"/>
                                        <p:tgtEl>
                                          <p:spTgt spid="317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p:txBody>
          <a:bodyPr vert="horz" wrap="square" lIns="91440" tIns="45720" rIns="91440" bIns="45720" anchor="ctr"/>
          <a:lstStyle/>
          <a:p>
            <a:pPr eaLnBrk="1" hangingPunct="1"/>
            <a:r>
              <a:rPr lang="zh-CN" altLang="en-US" sz="4600" dirty="0"/>
              <a:t>面向过程与面向对象</a:t>
            </a:r>
            <a:endParaRPr lang="zh-CN" altLang="en-US" sz="4600" dirty="0"/>
          </a:p>
        </p:txBody>
      </p:sp>
      <p:sp>
        <p:nvSpPr>
          <p:cNvPr id="2" name="内容占位符 1"/>
          <p:cNvSpPr>
            <a:spLocks noGrp="1"/>
          </p:cNvSpPr>
          <p:nvPr>
            <p:ph idx="1"/>
          </p:nvPr>
        </p:nvSpPr>
        <p:spPr/>
        <p:txBody>
          <a:bodyPr/>
          <a:lstStyle/>
          <a:p>
            <a:endParaRPr lang="zh-CN" altLang="en-US"/>
          </a:p>
        </p:txBody>
      </p:sp>
      <p:sp>
        <p:nvSpPr>
          <p:cNvPr id="43011" name="Text Box 3"/>
          <p:cNvSpPr txBox="1"/>
          <p:nvPr/>
        </p:nvSpPr>
        <p:spPr>
          <a:xfrm>
            <a:off x="539750" y="1773238"/>
            <a:ext cx="8064500" cy="3046988"/>
          </a:xfrm>
          <a:prstGeom prst="rect">
            <a:avLst/>
          </a:prstGeom>
          <a:noFill/>
          <a:ln w="9525">
            <a:noFill/>
          </a:ln>
        </p:spPr>
        <p:txBody>
          <a:bodyPr>
            <a:spAutoFit/>
          </a:bodyPr>
          <a:lstStyle/>
          <a:p>
            <a:pPr>
              <a:spcBef>
                <a:spcPct val="50000"/>
              </a:spcBef>
            </a:pPr>
            <a:r>
              <a:rPr lang="zh-CN" altLang="en-US" sz="3200" dirty="0">
                <a:solidFill>
                  <a:schemeClr val="bg2"/>
                </a:solidFill>
                <a:latin typeface="黑体" panose="02010609060101010101" pitchFamily="49" charset="-122"/>
                <a:ea typeface="黑体" panose="02010609060101010101" pitchFamily="49" charset="-122"/>
              </a:rPr>
              <a:t>　　</a:t>
            </a:r>
            <a:r>
              <a:rPr lang="zh-CN" altLang="en-US" sz="3200" dirty="0">
                <a:latin typeface="黑体" panose="02010609060101010101" pitchFamily="49" charset="-122"/>
                <a:ea typeface="黑体" panose="02010609060101010101" pitchFamily="49" charset="-122"/>
              </a:rPr>
              <a:t>面向对象的程序设计也称为面向类的编程，把问题一般化后抽象为描述问题的类</a:t>
            </a:r>
            <a:r>
              <a:rPr lang="en-US" altLang="zh-CN" sz="3200" dirty="0">
                <a:latin typeface="黑体" panose="02010609060101010101" pitchFamily="49" charset="-122"/>
                <a:ea typeface="黑体" panose="02010609060101010101" pitchFamily="49" charset="-122"/>
              </a:rPr>
              <a:t>(Class)</a:t>
            </a:r>
            <a:r>
              <a:rPr lang="zh-CN" altLang="en-US" sz="3200" dirty="0">
                <a:latin typeface="黑体" panose="02010609060101010101" pitchFamily="49" charset="-122"/>
                <a:ea typeface="黑体" panose="02010609060101010101" pitchFamily="49" charset="-122"/>
              </a:rPr>
              <a:t>，通过类的内部数据</a:t>
            </a:r>
            <a:r>
              <a:rPr lang="en-US" altLang="zh-CN" sz="3200" dirty="0">
                <a:latin typeface="黑体" panose="02010609060101010101" pitchFamily="49" charset="-122"/>
                <a:ea typeface="黑体" panose="02010609060101010101" pitchFamily="49" charset="-122"/>
              </a:rPr>
              <a:t>(Field)</a:t>
            </a:r>
            <a:r>
              <a:rPr lang="zh-CN" altLang="en-US" sz="3200" dirty="0">
                <a:latin typeface="黑体" panose="02010609060101010101" pitchFamily="49" charset="-122"/>
                <a:ea typeface="黑体" panose="02010609060101010101" pitchFamily="49" charset="-122"/>
              </a:rPr>
              <a:t>来表示问题的状态，创建类的实例</a:t>
            </a:r>
            <a:r>
              <a:rPr lang="en-US" altLang="zh-CN" sz="3200" dirty="0">
                <a:latin typeface="黑体" panose="02010609060101010101" pitchFamily="49" charset="-122"/>
                <a:ea typeface="黑体" panose="02010609060101010101" pitchFamily="49" charset="-122"/>
              </a:rPr>
              <a:t>(Instance)</a:t>
            </a:r>
            <a:r>
              <a:rPr lang="zh-CN" altLang="en-US" sz="3200" dirty="0">
                <a:latin typeface="黑体" panose="02010609060101010101" pitchFamily="49" charset="-122"/>
                <a:ea typeface="黑体" panose="02010609060101010101" pitchFamily="49" charset="-122"/>
              </a:rPr>
              <a:t>来表示具体的问题，通过类或实例的方法</a:t>
            </a:r>
            <a:r>
              <a:rPr lang="en-US" altLang="zh-CN" sz="3200" dirty="0">
                <a:latin typeface="黑体" panose="02010609060101010101" pitchFamily="49" charset="-122"/>
                <a:ea typeface="黑体" panose="02010609060101010101" pitchFamily="49" charset="-122"/>
              </a:rPr>
              <a:t>(Method)</a:t>
            </a:r>
            <a:r>
              <a:rPr lang="zh-CN" altLang="en-US" sz="3200" dirty="0">
                <a:latin typeface="黑体" panose="02010609060101010101" pitchFamily="49" charset="-122"/>
                <a:ea typeface="黑体" panose="02010609060101010101" pitchFamily="49" charset="-122"/>
              </a:rPr>
              <a:t>的执行得到问题的解。 </a:t>
            </a:r>
            <a:endParaRPr lang="zh-CN" altLang="en-US" sz="3200" dirty="0">
              <a:latin typeface="黑体" panose="02010609060101010101" pitchFamily="49" charset="-122"/>
              <a:ea typeface="黑体" panose="02010609060101010101" pitchFamily="49" charset="-122"/>
            </a:endParaRPr>
          </a:p>
        </p:txBody>
      </p:sp>
      <p:sp>
        <p:nvSpPr>
          <p:cNvPr id="43012" name="AutoShape 4"/>
          <p:cNvSpPr/>
          <p:nvPr/>
        </p:nvSpPr>
        <p:spPr>
          <a:xfrm>
            <a:off x="611188" y="5229225"/>
            <a:ext cx="1223962" cy="647700"/>
          </a:xfrm>
          <a:prstGeom prst="flowChartProcess">
            <a:avLst/>
          </a:prstGeom>
          <a:solidFill>
            <a:srgbClr val="F8F8F8"/>
          </a:solidFill>
          <a:ln w="9525" cap="flat" cmpd="sng">
            <a:solidFill>
              <a:schemeClr val="tx1"/>
            </a:solidFill>
            <a:prstDash val="solid"/>
            <a:miter/>
            <a:headEnd type="none" w="med" len="med"/>
            <a:tailEnd type="none" w="med" len="med"/>
          </a:ln>
        </p:spPr>
        <p:txBody>
          <a:bodyPr wrap="none" anchor="ctr"/>
          <a:lstStyle/>
          <a:p>
            <a:pPr algn="ctr"/>
            <a:r>
              <a:rPr lang="zh-CN" altLang="en-US" sz="2800" dirty="0">
                <a:solidFill>
                  <a:srgbClr val="FF3300"/>
                </a:solidFill>
                <a:latin typeface="Arial" panose="020B0604020202020204" pitchFamily="34" charset="0"/>
                <a:ea typeface="黑体" panose="02010609060101010101" pitchFamily="49" charset="-122"/>
              </a:rPr>
              <a:t>问题</a:t>
            </a:r>
            <a:endParaRPr lang="zh-CN" altLang="en-US" sz="2800" dirty="0">
              <a:solidFill>
                <a:srgbClr val="FF3300"/>
              </a:solidFill>
              <a:latin typeface="Arial" panose="020B0604020202020204" pitchFamily="34" charset="0"/>
              <a:ea typeface="黑体" panose="02010609060101010101" pitchFamily="49" charset="-122"/>
            </a:endParaRPr>
          </a:p>
        </p:txBody>
      </p:sp>
      <p:sp>
        <p:nvSpPr>
          <p:cNvPr id="43013" name="AutoShape 6"/>
          <p:cNvSpPr/>
          <p:nvPr/>
        </p:nvSpPr>
        <p:spPr>
          <a:xfrm>
            <a:off x="3060700" y="5229225"/>
            <a:ext cx="647700" cy="647700"/>
          </a:xfrm>
          <a:prstGeom prst="flowChartProcess">
            <a:avLst/>
          </a:prstGeom>
          <a:solidFill>
            <a:srgbClr val="F8F8F8"/>
          </a:solidFill>
          <a:ln w="9525" cap="flat" cmpd="sng">
            <a:solidFill>
              <a:schemeClr val="tx1"/>
            </a:solidFill>
            <a:prstDash val="solid"/>
            <a:miter/>
            <a:headEnd type="none" w="med" len="med"/>
            <a:tailEnd type="none" w="med" len="med"/>
          </a:ln>
        </p:spPr>
        <p:txBody>
          <a:bodyPr wrap="none" anchor="ctr"/>
          <a:lstStyle/>
          <a:p>
            <a:pPr algn="ctr"/>
            <a:r>
              <a:rPr lang="zh-CN" altLang="en-US" sz="2800" dirty="0">
                <a:solidFill>
                  <a:srgbClr val="FF3300"/>
                </a:solidFill>
                <a:latin typeface="Arial" panose="020B0604020202020204" pitchFamily="34" charset="0"/>
                <a:ea typeface="黑体" panose="02010609060101010101" pitchFamily="49" charset="-122"/>
              </a:rPr>
              <a:t>类</a:t>
            </a:r>
            <a:endParaRPr lang="zh-CN" altLang="en-US" sz="2800" dirty="0">
              <a:solidFill>
                <a:srgbClr val="FF3300"/>
              </a:solidFill>
              <a:latin typeface="Arial" panose="020B0604020202020204" pitchFamily="34" charset="0"/>
              <a:ea typeface="黑体" panose="02010609060101010101" pitchFamily="49" charset="-122"/>
            </a:endParaRPr>
          </a:p>
        </p:txBody>
      </p:sp>
      <p:sp>
        <p:nvSpPr>
          <p:cNvPr id="43014" name="AutoShape 7"/>
          <p:cNvSpPr/>
          <p:nvPr/>
        </p:nvSpPr>
        <p:spPr>
          <a:xfrm>
            <a:off x="7380288" y="5229225"/>
            <a:ext cx="1223962" cy="647700"/>
          </a:xfrm>
          <a:prstGeom prst="flowChartProcess">
            <a:avLst/>
          </a:prstGeom>
          <a:solidFill>
            <a:srgbClr val="F8F8F8"/>
          </a:solidFill>
          <a:ln w="9525" cap="flat" cmpd="sng">
            <a:solidFill>
              <a:schemeClr val="tx1"/>
            </a:solidFill>
            <a:prstDash val="solid"/>
            <a:miter/>
            <a:headEnd type="none" w="med" len="med"/>
            <a:tailEnd type="none" w="med" len="med"/>
          </a:ln>
        </p:spPr>
        <p:txBody>
          <a:bodyPr wrap="none" anchor="ctr"/>
          <a:lstStyle/>
          <a:p>
            <a:pPr algn="ctr"/>
            <a:r>
              <a:rPr lang="zh-CN" altLang="en-US" sz="2800" dirty="0">
                <a:solidFill>
                  <a:srgbClr val="FF3300"/>
                </a:solidFill>
                <a:latin typeface="Arial" panose="020B0604020202020204" pitchFamily="34" charset="0"/>
                <a:ea typeface="黑体" panose="02010609060101010101" pitchFamily="49" charset="-122"/>
              </a:rPr>
              <a:t>结果</a:t>
            </a:r>
            <a:endParaRPr lang="zh-CN" altLang="en-US" sz="2800" dirty="0">
              <a:solidFill>
                <a:srgbClr val="FF3300"/>
              </a:solidFill>
              <a:latin typeface="Arial" panose="020B0604020202020204" pitchFamily="34" charset="0"/>
              <a:ea typeface="黑体" panose="02010609060101010101" pitchFamily="49" charset="-122"/>
            </a:endParaRPr>
          </a:p>
        </p:txBody>
      </p:sp>
      <p:sp>
        <p:nvSpPr>
          <p:cNvPr id="43015" name="AutoShape 20"/>
          <p:cNvSpPr/>
          <p:nvPr/>
        </p:nvSpPr>
        <p:spPr>
          <a:xfrm>
            <a:off x="4787900" y="5229225"/>
            <a:ext cx="1296988" cy="647700"/>
          </a:xfrm>
          <a:prstGeom prst="flowChartProcess">
            <a:avLst/>
          </a:prstGeom>
          <a:solidFill>
            <a:srgbClr val="F8F8F8"/>
          </a:solidFill>
          <a:ln w="9525" cap="flat" cmpd="sng">
            <a:solidFill>
              <a:schemeClr val="tx1"/>
            </a:solidFill>
            <a:prstDash val="solid"/>
            <a:miter/>
            <a:headEnd type="none" w="med" len="med"/>
            <a:tailEnd type="none" w="med" len="med"/>
          </a:ln>
        </p:spPr>
        <p:txBody>
          <a:bodyPr wrap="none" anchor="ctr"/>
          <a:lstStyle/>
          <a:p>
            <a:pPr algn="ctr"/>
            <a:r>
              <a:rPr lang="zh-CN" altLang="en-US" sz="2800" dirty="0">
                <a:solidFill>
                  <a:srgbClr val="FF3300"/>
                </a:solidFill>
                <a:latin typeface="Arial" panose="020B0604020202020204" pitchFamily="34" charset="0"/>
                <a:ea typeface="黑体" panose="02010609060101010101" pitchFamily="49" charset="-122"/>
              </a:rPr>
              <a:t>实例</a:t>
            </a:r>
            <a:endParaRPr lang="zh-CN" altLang="en-US" sz="2800" dirty="0">
              <a:solidFill>
                <a:srgbClr val="FF3300"/>
              </a:solidFill>
              <a:latin typeface="Arial" panose="020B0604020202020204" pitchFamily="34" charset="0"/>
              <a:ea typeface="黑体" panose="02010609060101010101" pitchFamily="49" charset="-122"/>
            </a:endParaRPr>
          </a:p>
        </p:txBody>
      </p:sp>
      <p:grpSp>
        <p:nvGrpSpPr>
          <p:cNvPr id="32776" name="Group 32"/>
          <p:cNvGrpSpPr/>
          <p:nvPr/>
        </p:nvGrpSpPr>
        <p:grpSpPr>
          <a:xfrm>
            <a:off x="1835150" y="5084763"/>
            <a:ext cx="1223963" cy="433387"/>
            <a:chOff x="0" y="0"/>
            <a:chExt cx="771" cy="273"/>
          </a:xfrm>
        </p:grpSpPr>
        <p:sp>
          <p:nvSpPr>
            <p:cNvPr id="43023" name="Line 22"/>
            <p:cNvSpPr/>
            <p:nvPr/>
          </p:nvSpPr>
          <p:spPr>
            <a:xfrm>
              <a:off x="0" y="273"/>
              <a:ext cx="771" cy="0"/>
            </a:xfrm>
            <a:prstGeom prst="line">
              <a:avLst/>
            </a:prstGeom>
            <a:ln w="9525" cap="flat" cmpd="sng">
              <a:solidFill>
                <a:schemeClr val="tx1"/>
              </a:solidFill>
              <a:prstDash val="solid"/>
              <a:headEnd type="none" w="med" len="med"/>
              <a:tailEnd type="triangle" w="med" len="med"/>
            </a:ln>
          </p:spPr>
        </p:sp>
        <p:sp>
          <p:nvSpPr>
            <p:cNvPr id="43024" name="Text Box 29"/>
            <p:cNvSpPr txBox="1"/>
            <p:nvPr/>
          </p:nvSpPr>
          <p:spPr>
            <a:xfrm>
              <a:off x="91" y="0"/>
              <a:ext cx="635" cy="250"/>
            </a:xfrm>
            <a:prstGeom prst="rect">
              <a:avLst/>
            </a:prstGeom>
            <a:noFill/>
            <a:ln w="9525">
              <a:noFill/>
            </a:ln>
          </p:spPr>
          <p:txBody>
            <a:bodyPr>
              <a:spAutoFit/>
            </a:bodyPr>
            <a:lstStyle/>
            <a:p>
              <a:pPr algn="ctr">
                <a:spcBef>
                  <a:spcPct val="50000"/>
                </a:spcBef>
              </a:pPr>
              <a:r>
                <a:rPr lang="zh-CN" altLang="en-US" sz="2000" dirty="0">
                  <a:solidFill>
                    <a:srgbClr val="FF3300"/>
                  </a:solidFill>
                  <a:latin typeface="Arial" panose="020B0604020202020204" pitchFamily="34" charset="0"/>
                  <a:ea typeface="黑体" panose="02010609060101010101" pitchFamily="49" charset="-122"/>
                </a:rPr>
                <a:t>抽象</a:t>
              </a:r>
              <a:endParaRPr lang="zh-CN" altLang="en-US" sz="2000" dirty="0">
                <a:solidFill>
                  <a:srgbClr val="FF3300"/>
                </a:solidFill>
                <a:latin typeface="Arial" panose="020B0604020202020204" pitchFamily="34" charset="0"/>
                <a:ea typeface="黑体" panose="02010609060101010101" pitchFamily="49" charset="-122"/>
              </a:endParaRPr>
            </a:p>
          </p:txBody>
        </p:sp>
      </p:grpSp>
      <p:grpSp>
        <p:nvGrpSpPr>
          <p:cNvPr id="32779" name="Group 33"/>
          <p:cNvGrpSpPr/>
          <p:nvPr/>
        </p:nvGrpSpPr>
        <p:grpSpPr>
          <a:xfrm>
            <a:off x="3708400" y="5084763"/>
            <a:ext cx="1079500" cy="433387"/>
            <a:chOff x="0" y="0"/>
            <a:chExt cx="680" cy="273"/>
          </a:xfrm>
        </p:grpSpPr>
        <p:sp>
          <p:nvSpPr>
            <p:cNvPr id="43021" name="Line 24"/>
            <p:cNvSpPr/>
            <p:nvPr/>
          </p:nvSpPr>
          <p:spPr>
            <a:xfrm>
              <a:off x="0" y="273"/>
              <a:ext cx="680" cy="0"/>
            </a:xfrm>
            <a:prstGeom prst="line">
              <a:avLst/>
            </a:prstGeom>
            <a:ln w="9525" cap="flat" cmpd="sng">
              <a:solidFill>
                <a:schemeClr val="tx1"/>
              </a:solidFill>
              <a:prstDash val="solid"/>
              <a:headEnd type="none" w="med" len="med"/>
              <a:tailEnd type="triangle" w="med" len="med"/>
            </a:ln>
          </p:spPr>
        </p:sp>
        <p:sp>
          <p:nvSpPr>
            <p:cNvPr id="43022" name="Text Box 30"/>
            <p:cNvSpPr txBox="1"/>
            <p:nvPr/>
          </p:nvSpPr>
          <p:spPr>
            <a:xfrm>
              <a:off x="0" y="0"/>
              <a:ext cx="635" cy="250"/>
            </a:xfrm>
            <a:prstGeom prst="rect">
              <a:avLst/>
            </a:prstGeom>
            <a:noFill/>
            <a:ln w="9525">
              <a:noFill/>
            </a:ln>
          </p:spPr>
          <p:txBody>
            <a:bodyPr>
              <a:spAutoFit/>
            </a:bodyPr>
            <a:lstStyle/>
            <a:p>
              <a:pPr algn="ctr">
                <a:spcBef>
                  <a:spcPct val="50000"/>
                </a:spcBef>
              </a:pPr>
              <a:r>
                <a:rPr lang="zh-CN" altLang="en-US" sz="2000" dirty="0">
                  <a:solidFill>
                    <a:srgbClr val="FF3300"/>
                  </a:solidFill>
                  <a:latin typeface="Arial" panose="020B0604020202020204" pitchFamily="34" charset="0"/>
                  <a:ea typeface="黑体" panose="02010609060101010101" pitchFamily="49" charset="-122"/>
                </a:rPr>
                <a:t>创建</a:t>
              </a:r>
              <a:endParaRPr lang="zh-CN" altLang="en-US" sz="2000" dirty="0">
                <a:solidFill>
                  <a:srgbClr val="FF3300"/>
                </a:solidFill>
                <a:latin typeface="Arial" panose="020B0604020202020204" pitchFamily="34" charset="0"/>
                <a:ea typeface="黑体" panose="02010609060101010101" pitchFamily="49" charset="-122"/>
              </a:endParaRPr>
            </a:p>
          </p:txBody>
        </p:sp>
      </p:grpSp>
      <p:grpSp>
        <p:nvGrpSpPr>
          <p:cNvPr id="32782" name="Group 34"/>
          <p:cNvGrpSpPr/>
          <p:nvPr/>
        </p:nvGrpSpPr>
        <p:grpSpPr>
          <a:xfrm>
            <a:off x="6084888" y="5084763"/>
            <a:ext cx="1295400" cy="433387"/>
            <a:chOff x="0" y="0"/>
            <a:chExt cx="816" cy="273"/>
          </a:xfrm>
        </p:grpSpPr>
        <p:sp>
          <p:nvSpPr>
            <p:cNvPr id="43019" name="Line 28"/>
            <p:cNvSpPr/>
            <p:nvPr/>
          </p:nvSpPr>
          <p:spPr>
            <a:xfrm>
              <a:off x="0" y="273"/>
              <a:ext cx="816" cy="0"/>
            </a:xfrm>
            <a:prstGeom prst="line">
              <a:avLst/>
            </a:prstGeom>
            <a:ln w="9525" cap="flat" cmpd="sng">
              <a:solidFill>
                <a:schemeClr val="tx1"/>
              </a:solidFill>
              <a:prstDash val="solid"/>
              <a:headEnd type="none" w="med" len="med"/>
              <a:tailEnd type="triangle" w="med" len="med"/>
            </a:ln>
          </p:spPr>
        </p:sp>
        <p:sp>
          <p:nvSpPr>
            <p:cNvPr id="43020" name="Text Box 31"/>
            <p:cNvSpPr txBox="1"/>
            <p:nvPr/>
          </p:nvSpPr>
          <p:spPr>
            <a:xfrm>
              <a:off x="90" y="0"/>
              <a:ext cx="635" cy="250"/>
            </a:xfrm>
            <a:prstGeom prst="rect">
              <a:avLst/>
            </a:prstGeom>
            <a:noFill/>
            <a:ln w="9525">
              <a:noFill/>
            </a:ln>
          </p:spPr>
          <p:txBody>
            <a:bodyPr>
              <a:spAutoFit/>
            </a:bodyPr>
            <a:lstStyle/>
            <a:p>
              <a:pPr algn="ctr">
                <a:spcBef>
                  <a:spcPct val="50000"/>
                </a:spcBef>
              </a:pPr>
              <a:r>
                <a:rPr lang="zh-CN" altLang="en-US" sz="2000" dirty="0">
                  <a:solidFill>
                    <a:srgbClr val="FF3300"/>
                  </a:solidFill>
                  <a:latin typeface="Arial" panose="020B0604020202020204" pitchFamily="34" charset="0"/>
                  <a:ea typeface="黑体" panose="02010609060101010101" pitchFamily="49" charset="-122"/>
                </a:rPr>
                <a:t>计算</a:t>
              </a:r>
              <a:endParaRPr lang="zh-CN" altLang="en-US" sz="2000" dirty="0">
                <a:solidFill>
                  <a:srgbClr val="FF3300"/>
                </a:solidFill>
                <a:latin typeface="Arial" panose="020B0604020202020204" pitchFamily="34" charset="0"/>
                <a:ea typeface="黑体" panose="02010609060101010101" pitchFamily="49" charset="-122"/>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776"/>
                                        </p:tgtEl>
                                        <p:attrNameLst>
                                          <p:attrName>style.visibility</p:attrName>
                                        </p:attrNameLst>
                                      </p:cBhvr>
                                      <p:to>
                                        <p:strVal val="visible"/>
                                      </p:to>
                                    </p:set>
                                    <p:animEffect transition="in" filter="fade">
                                      <p:cBhvr>
                                        <p:cTn id="7" dur="500"/>
                                        <p:tgtEl>
                                          <p:spTgt spid="327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779"/>
                                        </p:tgtEl>
                                        <p:attrNameLst>
                                          <p:attrName>style.visibility</p:attrName>
                                        </p:attrNameLst>
                                      </p:cBhvr>
                                      <p:to>
                                        <p:strVal val="visible"/>
                                      </p:to>
                                    </p:set>
                                    <p:animEffect transition="in" filter="fade">
                                      <p:cBhvr>
                                        <p:cTn id="12" dur="500"/>
                                        <p:tgtEl>
                                          <p:spTgt spid="3277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782"/>
                                        </p:tgtEl>
                                        <p:attrNameLst>
                                          <p:attrName>style.visibility</p:attrName>
                                        </p:attrNameLst>
                                      </p:cBhvr>
                                      <p:to>
                                        <p:strVal val="visible"/>
                                      </p:to>
                                    </p:set>
                                    <p:animEffect transition="in" filter="fade">
                                      <p:cBhvr>
                                        <p:cTn id="17" dur="500"/>
                                        <p:tgtEl>
                                          <p:spTgt spid="32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图示 6"/>
          <p:cNvPicPr/>
          <p:nvPr/>
        </p:nvPicPr>
        <p:blipFill>
          <a:blip r:embed="rId1"/>
          <a:stretch>
            <a:fillRect/>
          </a:stretch>
        </p:blipFill>
        <p:spPr>
          <a:xfrm>
            <a:off x="280988" y="285750"/>
            <a:ext cx="8637587" cy="5999163"/>
          </a:xfrm>
          <a:prstGeom prst="rect">
            <a:avLst/>
          </a:prstGeom>
          <a:noFill/>
          <a:ln w="9525">
            <a:noFill/>
          </a:ln>
        </p:spPr>
      </p:pic>
      <p:pic>
        <p:nvPicPr>
          <p:cNvPr id="44035" name="图片 8" descr="java_duke.png"/>
          <p:cNvPicPr>
            <a:picLocks noChangeAspect="1"/>
          </p:cNvPicPr>
          <p:nvPr/>
        </p:nvPicPr>
        <p:blipFill>
          <a:blip r:embed="rId2"/>
          <a:stretch>
            <a:fillRect/>
          </a:stretch>
        </p:blipFill>
        <p:spPr>
          <a:xfrm>
            <a:off x="5214938" y="571500"/>
            <a:ext cx="3081337" cy="5548313"/>
          </a:xfrm>
          <a:prstGeom prst="rect">
            <a:avLst/>
          </a:prstGeom>
          <a:noFill/>
          <a:ln w="9525">
            <a:noFill/>
          </a:ln>
        </p:spPr>
      </p:pic>
    </p:spTree>
    <p:custDataLst>
      <p:tags r:id="rId3"/>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p:txBody>
          <a:bodyPr vert="horz" wrap="square" lIns="91440" tIns="45720" rIns="91440" bIns="45720" anchor="ctr"/>
          <a:lstStyle/>
          <a:p>
            <a:pPr eaLnBrk="1" hangingPunct="1"/>
            <a:r>
              <a:rPr lang="en-US" altLang="zh-CN" sz="4600" dirty="0"/>
              <a:t>Java</a:t>
            </a:r>
            <a:r>
              <a:rPr lang="zh-CN" altLang="en-US" sz="4600" dirty="0"/>
              <a:t>技术体系</a:t>
            </a:r>
            <a:endParaRPr lang="zh-CN" altLang="en-US" sz="4600" dirty="0"/>
          </a:p>
        </p:txBody>
      </p:sp>
      <p:sp>
        <p:nvSpPr>
          <p:cNvPr id="2" name="内容占位符 1"/>
          <p:cNvSpPr>
            <a:spLocks noGrp="1"/>
          </p:cNvSpPr>
          <p:nvPr>
            <p:ph idx="1"/>
          </p:nvPr>
        </p:nvSpPr>
        <p:spPr/>
        <p:txBody>
          <a:bodyPr/>
          <a:lstStyle/>
          <a:p>
            <a:endParaRPr lang="zh-CN" altLang="en-US"/>
          </a:p>
        </p:txBody>
      </p:sp>
      <p:sp>
        <p:nvSpPr>
          <p:cNvPr id="34819" name="Text Box 4"/>
          <p:cNvSpPr txBox="1"/>
          <p:nvPr/>
        </p:nvSpPr>
        <p:spPr>
          <a:xfrm>
            <a:off x="468313" y="1773238"/>
            <a:ext cx="8135938" cy="1554163"/>
          </a:xfrm>
          <a:prstGeom prst="rect">
            <a:avLst/>
          </a:prstGeom>
          <a:noFill/>
          <a:ln w="9525">
            <a:noFill/>
          </a:ln>
        </p:spPr>
        <p:txBody>
          <a:bodyPr>
            <a:spAutoFit/>
          </a:bodyPr>
          <a:lstStyle/>
          <a:p>
            <a:pPr marR="0" defTabSz="914400">
              <a:spcBef>
                <a:spcPct val="50000"/>
              </a:spcBef>
              <a:buClrTx/>
              <a:buSzTx/>
              <a:buFont typeface="Arial" panose="020B0604020202020204" pitchFamily="34" charset="0"/>
              <a:buNone/>
              <a:defRPr/>
            </a:pPr>
            <a:r>
              <a:rPr kumimoji="0" lang="zh-CN" altLang="en-US" sz="3200" kern="1200" cap="none" spc="0" normalizeH="0" baseline="0" noProof="1">
                <a:effectLst>
                  <a:outerShdw blurRad="38100" dist="38100" dir="2700000">
                    <a:srgbClr val="C0C0C0"/>
                  </a:outerShdw>
                </a:effectLst>
                <a:latin typeface="黑体" panose="02010609060101010101" pitchFamily="49" charset="-122"/>
                <a:ea typeface="黑体" panose="02010609060101010101" pitchFamily="49" charset="-122"/>
                <a:cs typeface="+mn-ea"/>
              </a:rPr>
              <a:t>　　针对企业计算、桌面计算和移动计算，</a:t>
            </a:r>
            <a:r>
              <a:rPr kumimoji="0" lang="en-US" altLang="x-none" sz="3200" kern="1200" cap="none" spc="0" normalizeH="0" baseline="0" noProof="1">
                <a:effectLst>
                  <a:outerShdw blurRad="38100" dist="38100" dir="2700000">
                    <a:srgbClr val="C0C0C0"/>
                  </a:outerShdw>
                </a:effectLst>
                <a:latin typeface="黑体" panose="02010609060101010101" pitchFamily="49" charset="-122"/>
                <a:ea typeface="黑体" panose="02010609060101010101" pitchFamily="49" charset="-122"/>
                <a:cs typeface="+mn-ea"/>
              </a:rPr>
              <a:t>Java</a:t>
            </a:r>
            <a:r>
              <a:rPr kumimoji="0" lang="zh-CN" altLang="en-US" sz="3200" kern="1200" cap="none" spc="0" normalizeH="0" baseline="0" noProof="1">
                <a:effectLst>
                  <a:outerShdw blurRad="38100" dist="38100" dir="2700000">
                    <a:srgbClr val="C0C0C0"/>
                  </a:outerShdw>
                </a:effectLst>
                <a:latin typeface="黑体" panose="02010609060101010101" pitchFamily="49" charset="-122"/>
                <a:ea typeface="黑体" panose="02010609060101010101" pitchFamily="49" charset="-122"/>
                <a:cs typeface="+mn-ea"/>
              </a:rPr>
              <a:t>平台提供了三个版本，形成了三大技术体系：</a:t>
            </a:r>
            <a:endParaRPr kumimoji="0" lang="zh-CN" altLang="en-US" sz="3200" kern="1200" cap="none" spc="0" normalizeH="0" baseline="0" noProof="1">
              <a:effectLst>
                <a:outerShdw blurRad="38100" dist="38100" dir="2700000">
                  <a:srgbClr val="C0C0C0"/>
                </a:outerShdw>
              </a:effectLst>
              <a:latin typeface="黑体" panose="02010609060101010101" pitchFamily="49" charset="-122"/>
              <a:ea typeface="黑体" panose="02010609060101010101" pitchFamily="49" charset="-122"/>
              <a:cs typeface="+mn-cs"/>
            </a:endParaRPr>
          </a:p>
        </p:txBody>
      </p:sp>
      <p:sp>
        <p:nvSpPr>
          <p:cNvPr id="34820" name="Text Box 5"/>
          <p:cNvSpPr txBox="1"/>
          <p:nvPr/>
        </p:nvSpPr>
        <p:spPr>
          <a:xfrm>
            <a:off x="611188" y="3473450"/>
            <a:ext cx="8064500" cy="2041525"/>
          </a:xfrm>
          <a:prstGeom prst="rect">
            <a:avLst/>
          </a:prstGeom>
          <a:noFill/>
          <a:ln w="9525">
            <a:noFill/>
          </a:ln>
        </p:spPr>
        <p:txBody>
          <a:bodyPr>
            <a:spAutoFit/>
          </a:bodyPr>
          <a:lstStyle/>
          <a:p>
            <a:pPr>
              <a:spcBef>
                <a:spcPct val="50000"/>
              </a:spcBef>
            </a:pPr>
            <a:r>
              <a:rPr lang="en-US" altLang="zh-CN" sz="3200" b="1" dirty="0">
                <a:latin typeface="Times New Roman" panose="02020603050405020304" pitchFamily="18" charset="0"/>
              </a:rPr>
              <a:t>Java  Platform, Standard Edition (Java SE)</a:t>
            </a:r>
            <a:endParaRPr lang="en-US" altLang="zh-CN" sz="3200" b="1" dirty="0">
              <a:latin typeface="Times New Roman" panose="02020603050405020304" pitchFamily="18" charset="0"/>
            </a:endParaRPr>
          </a:p>
          <a:p>
            <a:pPr>
              <a:spcBef>
                <a:spcPct val="50000"/>
              </a:spcBef>
            </a:pPr>
            <a:r>
              <a:rPr lang="en-US" altLang="zh-CN" sz="3200" b="1" dirty="0">
                <a:latin typeface="Times New Roman" panose="02020603050405020304" pitchFamily="18" charset="0"/>
              </a:rPr>
              <a:t>Java  Platform, Enterprise Edition (Java EE)</a:t>
            </a:r>
            <a:endParaRPr lang="en-US" altLang="zh-CN" sz="3200" b="1" dirty="0">
              <a:latin typeface="Times New Roman" panose="02020603050405020304" pitchFamily="18" charset="0"/>
            </a:endParaRPr>
          </a:p>
          <a:p>
            <a:pPr>
              <a:spcBef>
                <a:spcPct val="50000"/>
              </a:spcBef>
            </a:pPr>
            <a:r>
              <a:rPr lang="en-US" altLang="zh-CN" sz="3200" b="1" dirty="0">
                <a:latin typeface="Times New Roman" panose="02020603050405020304" pitchFamily="18" charset="0"/>
              </a:rPr>
              <a:t>Java  Platform, Micro Edition (Java ME)</a:t>
            </a:r>
            <a:endParaRPr lang="en-US" altLang="zh-CN" sz="3200" b="1" dirty="0">
              <a:latin typeface="Times New Roman" panose="02020603050405020304"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4820">
                                            <p:txEl>
                                              <p:charRg st="0" end="41"/>
                                            </p:txEl>
                                          </p:spTgt>
                                        </p:tgtEl>
                                        <p:attrNameLst>
                                          <p:attrName>style.visibility</p:attrName>
                                        </p:attrNameLst>
                                      </p:cBhvr>
                                      <p:to>
                                        <p:strVal val="visible"/>
                                      </p:to>
                                    </p:set>
                                    <p:anim calcmode="lin" valueType="num">
                                      <p:cBhvr additive="base">
                                        <p:cTn id="7" dur="500" fill="hold"/>
                                        <p:tgtEl>
                                          <p:spTgt spid="34820">
                                            <p:txEl>
                                              <p:charRg st="0" end="4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4820">
                                            <p:txEl>
                                              <p:charRg st="0" end="4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4820">
                                            <p:txEl>
                                              <p:charRg st="41" end="84"/>
                                            </p:txEl>
                                          </p:spTgt>
                                        </p:tgtEl>
                                        <p:attrNameLst>
                                          <p:attrName>style.visibility</p:attrName>
                                        </p:attrNameLst>
                                      </p:cBhvr>
                                      <p:to>
                                        <p:strVal val="visible"/>
                                      </p:to>
                                    </p:set>
                                    <p:anim calcmode="lin" valueType="num">
                                      <p:cBhvr additive="base">
                                        <p:cTn id="13" dur="500" fill="hold"/>
                                        <p:tgtEl>
                                          <p:spTgt spid="34820">
                                            <p:txEl>
                                              <p:charRg st="41" end="84"/>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4820">
                                            <p:txEl>
                                              <p:charRg st="41" end="8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4820">
                                            <p:txEl>
                                              <p:charRg st="84" end="122"/>
                                            </p:txEl>
                                          </p:spTgt>
                                        </p:tgtEl>
                                        <p:attrNameLst>
                                          <p:attrName>style.visibility</p:attrName>
                                        </p:attrNameLst>
                                      </p:cBhvr>
                                      <p:to>
                                        <p:strVal val="visible"/>
                                      </p:to>
                                    </p:set>
                                    <p:anim calcmode="lin" valueType="num">
                                      <p:cBhvr additive="base">
                                        <p:cTn id="19" dur="500" fill="hold"/>
                                        <p:tgtEl>
                                          <p:spTgt spid="34820">
                                            <p:txEl>
                                              <p:charRg st="84" end="12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4820">
                                            <p:txEl>
                                              <p:charRg st="84" end="12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mph" presetSubtype="2" fill="hold" nodeType="clickEffect">
                                  <p:stCondLst>
                                    <p:cond delay="0"/>
                                  </p:stCondLst>
                                  <p:childTnLst>
                                    <p:animClr clrSpc="rgb" dir="cw">
                                      <p:cBhvr override="childStyle">
                                        <p:cTn id="24" dur="500" fill="hold"/>
                                        <p:tgtEl>
                                          <p:spTgt spid="34820">
                                            <p:txEl>
                                              <p:charRg st="0" end="41"/>
                                            </p:txEl>
                                          </p:spTgt>
                                        </p:tgtEl>
                                        <p:attrNameLst>
                                          <p:attrName>style.color</p:attrName>
                                        </p:attrNameLst>
                                      </p:cBhvr>
                                      <p:to>
                                        <a:srgbClr val="FF3300"/>
                                      </p:to>
                                    </p:animClr>
                                  </p:childTnLst>
                                </p:cTn>
                              </p:par>
                            </p:childTnLst>
                          </p:cTn>
                        </p:par>
                        <p:par>
                          <p:cTn id="25" fill="hold">
                            <p:stCondLst>
                              <p:cond delay="500"/>
                            </p:stCondLst>
                            <p:childTnLst>
                              <p:par>
                                <p:cTn id="26" presetID="6" presetClass="emph" presetSubtype="0" fill="hold" nodeType="afterEffect">
                                  <p:stCondLst>
                                    <p:cond delay="0"/>
                                  </p:stCondLst>
                                  <p:childTnLst>
                                    <p:animScale>
                                      <p:cBhvr>
                                        <p:cTn id="27" dur="500" fill="hold"/>
                                        <p:tgtEl>
                                          <p:spTgt spid="34820">
                                            <p:txEl>
                                              <p:charRg st="0" end="41"/>
                                            </p:txEl>
                                          </p:spTgt>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矩形 35841"/>
          <p:cNvSpPr/>
          <p:nvPr/>
        </p:nvSpPr>
        <p:spPr>
          <a:xfrm>
            <a:off x="0" y="1557338"/>
            <a:ext cx="9144000" cy="4319587"/>
          </a:xfrm>
          <a:prstGeom prst="rect">
            <a:avLst/>
          </a:prstGeom>
          <a:solidFill>
            <a:srgbClr val="FFFFFF"/>
          </a:solidFill>
          <a:ln w="9525">
            <a:noFill/>
          </a:ln>
        </p:spPr>
        <p:txBody>
          <a:bodyPr/>
          <a:lstStyle/>
          <a:p>
            <a:pPr eaLnBrk="1" hangingPunct="1"/>
            <a:endParaRPr lang="zh-CN" altLang="en-US" dirty="0">
              <a:latin typeface="Arial" panose="020B0604020202020204" pitchFamily="34" charset="0"/>
            </a:endParaRPr>
          </a:p>
        </p:txBody>
      </p:sp>
      <p:pic>
        <p:nvPicPr>
          <p:cNvPr id="46083" name="图片 35842" descr="Java2PE_1"/>
          <p:cNvPicPr>
            <a:picLocks noChangeAspect="1"/>
          </p:cNvPicPr>
          <p:nvPr/>
        </p:nvPicPr>
        <p:blipFill>
          <a:blip r:embed="rId1"/>
          <a:srcRect b="41698"/>
          <a:stretch>
            <a:fillRect/>
          </a:stretch>
        </p:blipFill>
        <p:spPr>
          <a:xfrm>
            <a:off x="1187450" y="4333875"/>
            <a:ext cx="7754938" cy="1471613"/>
          </a:xfrm>
          <a:prstGeom prst="rect">
            <a:avLst/>
          </a:prstGeom>
          <a:noFill/>
          <a:ln w="9525">
            <a:noFill/>
          </a:ln>
        </p:spPr>
      </p:pic>
      <p:pic>
        <p:nvPicPr>
          <p:cNvPr id="46084" name="图片 35843" descr="pc"/>
          <p:cNvPicPr>
            <a:picLocks noChangeAspect="1"/>
          </p:cNvPicPr>
          <p:nvPr/>
        </p:nvPicPr>
        <p:blipFill>
          <a:blip r:embed="rId2"/>
          <a:stretch>
            <a:fillRect/>
          </a:stretch>
        </p:blipFill>
        <p:spPr>
          <a:xfrm>
            <a:off x="3625850" y="1970088"/>
            <a:ext cx="1220788" cy="1195387"/>
          </a:xfrm>
          <a:prstGeom prst="rect">
            <a:avLst/>
          </a:prstGeom>
          <a:noFill/>
          <a:ln w="9525">
            <a:noFill/>
          </a:ln>
        </p:spPr>
      </p:pic>
      <p:pic>
        <p:nvPicPr>
          <p:cNvPr id="46085" name="图片 35844" descr="server"/>
          <p:cNvPicPr>
            <a:picLocks noChangeAspect="1"/>
          </p:cNvPicPr>
          <p:nvPr/>
        </p:nvPicPr>
        <p:blipFill>
          <a:blip r:embed="rId3"/>
          <a:stretch>
            <a:fillRect/>
          </a:stretch>
        </p:blipFill>
        <p:spPr>
          <a:xfrm>
            <a:off x="5881688" y="2171700"/>
            <a:ext cx="708025" cy="1027113"/>
          </a:xfrm>
          <a:prstGeom prst="rect">
            <a:avLst/>
          </a:prstGeom>
          <a:noFill/>
          <a:ln w="9525">
            <a:noFill/>
          </a:ln>
        </p:spPr>
      </p:pic>
      <p:pic>
        <p:nvPicPr>
          <p:cNvPr id="46086" name="图片 35845" descr="server"/>
          <p:cNvPicPr>
            <a:picLocks noChangeAspect="1"/>
          </p:cNvPicPr>
          <p:nvPr/>
        </p:nvPicPr>
        <p:blipFill>
          <a:blip r:embed="rId4"/>
          <a:stretch>
            <a:fillRect/>
          </a:stretch>
        </p:blipFill>
        <p:spPr>
          <a:xfrm>
            <a:off x="7761288" y="1893888"/>
            <a:ext cx="887412" cy="1304925"/>
          </a:xfrm>
          <a:prstGeom prst="rect">
            <a:avLst/>
          </a:prstGeom>
          <a:noFill/>
          <a:ln w="9525">
            <a:noFill/>
          </a:ln>
        </p:spPr>
      </p:pic>
      <p:pic>
        <p:nvPicPr>
          <p:cNvPr id="46087" name="图片 35846" descr="cellphone"/>
          <p:cNvPicPr>
            <a:picLocks noChangeAspect="1"/>
          </p:cNvPicPr>
          <p:nvPr/>
        </p:nvPicPr>
        <p:blipFill>
          <a:blip r:embed="rId5"/>
          <a:stretch>
            <a:fillRect/>
          </a:stretch>
        </p:blipFill>
        <p:spPr>
          <a:xfrm>
            <a:off x="1693863" y="1855788"/>
            <a:ext cx="638175" cy="1249362"/>
          </a:xfrm>
          <a:prstGeom prst="rect">
            <a:avLst/>
          </a:prstGeom>
          <a:noFill/>
          <a:ln w="9525">
            <a:noFill/>
          </a:ln>
        </p:spPr>
      </p:pic>
      <p:pic>
        <p:nvPicPr>
          <p:cNvPr id="46088" name="图片 35847" descr="pager"/>
          <p:cNvPicPr>
            <a:picLocks noChangeAspect="1"/>
          </p:cNvPicPr>
          <p:nvPr/>
        </p:nvPicPr>
        <p:blipFill>
          <a:blip r:embed="rId6"/>
          <a:stretch>
            <a:fillRect/>
          </a:stretch>
        </p:blipFill>
        <p:spPr>
          <a:xfrm>
            <a:off x="2209800" y="2243138"/>
            <a:ext cx="622300" cy="477837"/>
          </a:xfrm>
          <a:prstGeom prst="rect">
            <a:avLst/>
          </a:prstGeom>
          <a:noFill/>
          <a:ln w="9525">
            <a:noFill/>
          </a:ln>
        </p:spPr>
      </p:pic>
      <p:sp>
        <p:nvSpPr>
          <p:cNvPr id="46089" name="直接连接符 35848"/>
          <p:cNvSpPr/>
          <p:nvPr/>
        </p:nvSpPr>
        <p:spPr>
          <a:xfrm flipV="1">
            <a:off x="2178050" y="3051175"/>
            <a:ext cx="0" cy="1341438"/>
          </a:xfrm>
          <a:prstGeom prst="line">
            <a:avLst/>
          </a:prstGeom>
          <a:ln w="28575" cap="flat" cmpd="sng">
            <a:solidFill>
              <a:srgbClr val="FF9900"/>
            </a:solidFill>
            <a:prstDash val="solid"/>
            <a:headEnd type="none" w="med" len="med"/>
            <a:tailEnd type="none" w="med" len="med"/>
          </a:ln>
        </p:spPr>
      </p:sp>
      <p:sp>
        <p:nvSpPr>
          <p:cNvPr id="46090" name="直接连接符 35849"/>
          <p:cNvSpPr/>
          <p:nvPr/>
        </p:nvSpPr>
        <p:spPr>
          <a:xfrm flipV="1">
            <a:off x="4144963" y="3079750"/>
            <a:ext cx="0" cy="1465263"/>
          </a:xfrm>
          <a:prstGeom prst="line">
            <a:avLst/>
          </a:prstGeom>
          <a:ln w="28575" cap="flat" cmpd="sng">
            <a:solidFill>
              <a:srgbClr val="FF9900"/>
            </a:solidFill>
            <a:prstDash val="solid"/>
            <a:headEnd type="none" w="med" len="med"/>
            <a:tailEnd type="none" w="med" len="med"/>
          </a:ln>
        </p:spPr>
      </p:sp>
      <p:sp>
        <p:nvSpPr>
          <p:cNvPr id="46091" name="直接连接符 35850"/>
          <p:cNvSpPr/>
          <p:nvPr/>
        </p:nvSpPr>
        <p:spPr>
          <a:xfrm flipV="1">
            <a:off x="6199188" y="3106738"/>
            <a:ext cx="0" cy="1565275"/>
          </a:xfrm>
          <a:prstGeom prst="line">
            <a:avLst/>
          </a:prstGeom>
          <a:ln w="28575" cap="flat" cmpd="sng">
            <a:solidFill>
              <a:srgbClr val="FF9900"/>
            </a:solidFill>
            <a:prstDash val="solid"/>
            <a:headEnd type="none" w="med" len="med"/>
            <a:tailEnd type="none" w="med" len="med"/>
          </a:ln>
        </p:spPr>
      </p:sp>
      <p:sp>
        <p:nvSpPr>
          <p:cNvPr id="46092" name="直接连接符 35851"/>
          <p:cNvSpPr/>
          <p:nvPr/>
        </p:nvSpPr>
        <p:spPr>
          <a:xfrm flipV="1">
            <a:off x="8255000" y="3122613"/>
            <a:ext cx="0" cy="1663700"/>
          </a:xfrm>
          <a:prstGeom prst="line">
            <a:avLst/>
          </a:prstGeom>
          <a:ln w="28575" cap="flat" cmpd="sng">
            <a:solidFill>
              <a:srgbClr val="FF9900"/>
            </a:solidFill>
            <a:prstDash val="solid"/>
            <a:headEnd type="none" w="med" len="med"/>
            <a:tailEnd type="none" w="med" len="med"/>
          </a:ln>
        </p:spPr>
      </p:sp>
      <p:sp>
        <p:nvSpPr>
          <p:cNvPr id="46093" name="文本框 35852"/>
          <p:cNvSpPr txBox="1"/>
          <p:nvPr/>
        </p:nvSpPr>
        <p:spPr>
          <a:xfrm>
            <a:off x="7673975" y="3378200"/>
            <a:ext cx="1085850" cy="508000"/>
          </a:xfrm>
          <a:prstGeom prst="rect">
            <a:avLst/>
          </a:prstGeom>
          <a:solidFill>
            <a:schemeClr val="bg1"/>
          </a:solidFill>
          <a:ln w="9525">
            <a:noFill/>
          </a:ln>
        </p:spPr>
        <p:txBody>
          <a:bodyPr wrap="none" lIns="91424" tIns="45712" rIns="91424" bIns="45712">
            <a:spAutoFit/>
          </a:bodyPr>
          <a:lstStyle/>
          <a:p>
            <a:pPr algn="ctr">
              <a:lnSpc>
                <a:spcPct val="85000"/>
              </a:lnSpc>
            </a:pPr>
            <a:r>
              <a:rPr lang="en-US" altLang="zh-CN" sz="1600" b="1" dirty="0">
                <a:latin typeface="Arial" panose="020B0604020202020204" pitchFamily="34" charset="0"/>
              </a:rPr>
              <a:t>High-End</a:t>
            </a:r>
            <a:endParaRPr lang="en-US" altLang="zh-CN" sz="1600" b="1" dirty="0">
              <a:latin typeface="Arial" panose="020B0604020202020204" pitchFamily="34" charset="0"/>
            </a:endParaRPr>
          </a:p>
          <a:p>
            <a:pPr algn="ctr">
              <a:lnSpc>
                <a:spcPct val="85000"/>
              </a:lnSpc>
            </a:pPr>
            <a:r>
              <a:rPr lang="en-US" altLang="zh-CN" sz="1600" b="1" dirty="0">
                <a:latin typeface="Arial" panose="020B0604020202020204" pitchFamily="34" charset="0"/>
              </a:rPr>
              <a:t>Server</a:t>
            </a:r>
            <a:endParaRPr lang="en-US" altLang="zh-CN" sz="2400" b="1" dirty="0">
              <a:latin typeface="Arial" panose="020B0604020202020204" pitchFamily="34" charset="0"/>
            </a:endParaRPr>
          </a:p>
        </p:txBody>
      </p:sp>
      <p:sp>
        <p:nvSpPr>
          <p:cNvPr id="46094" name="文本框 35853"/>
          <p:cNvSpPr txBox="1"/>
          <p:nvPr/>
        </p:nvSpPr>
        <p:spPr>
          <a:xfrm>
            <a:off x="3149600" y="3378200"/>
            <a:ext cx="2071688" cy="508000"/>
          </a:xfrm>
          <a:prstGeom prst="rect">
            <a:avLst/>
          </a:prstGeom>
          <a:solidFill>
            <a:schemeClr val="bg1"/>
          </a:solidFill>
          <a:ln w="9525">
            <a:noFill/>
          </a:ln>
        </p:spPr>
        <p:txBody>
          <a:bodyPr lIns="91424" tIns="45712" rIns="91424" bIns="45712">
            <a:spAutoFit/>
          </a:bodyPr>
          <a:lstStyle/>
          <a:p>
            <a:pPr algn="ctr">
              <a:lnSpc>
                <a:spcPct val="85000"/>
              </a:lnSpc>
            </a:pPr>
            <a:r>
              <a:rPr lang="en-US" altLang="zh-CN" sz="1600" b="1" dirty="0">
                <a:latin typeface="Arial" panose="020B0604020202020204" pitchFamily="34" charset="0"/>
              </a:rPr>
              <a:t>Java Technology</a:t>
            </a:r>
            <a:br>
              <a:rPr lang="en-US" altLang="zh-CN" sz="1600" b="1" dirty="0">
                <a:latin typeface="Arial" panose="020B0604020202020204" pitchFamily="34" charset="0"/>
              </a:rPr>
            </a:br>
            <a:r>
              <a:rPr lang="en-US" altLang="zh-CN" sz="1600" b="1" dirty="0">
                <a:latin typeface="Arial" panose="020B0604020202020204" pitchFamily="34" charset="0"/>
              </a:rPr>
              <a:t>Enabled Desktop</a:t>
            </a:r>
            <a:endParaRPr lang="en-US" altLang="zh-CN" sz="2400" b="1" dirty="0">
              <a:latin typeface="Arial" panose="020B0604020202020204" pitchFamily="34" charset="0"/>
            </a:endParaRPr>
          </a:p>
        </p:txBody>
      </p:sp>
      <p:sp>
        <p:nvSpPr>
          <p:cNvPr id="46095" name="文本框 35854"/>
          <p:cNvSpPr txBox="1"/>
          <p:nvPr/>
        </p:nvSpPr>
        <p:spPr>
          <a:xfrm>
            <a:off x="5624513" y="3378200"/>
            <a:ext cx="1266825" cy="508000"/>
          </a:xfrm>
          <a:prstGeom prst="rect">
            <a:avLst/>
          </a:prstGeom>
          <a:solidFill>
            <a:schemeClr val="bg1"/>
          </a:solidFill>
          <a:ln w="9525">
            <a:noFill/>
          </a:ln>
        </p:spPr>
        <p:txBody>
          <a:bodyPr wrap="none" lIns="91424" tIns="45712" rIns="91424" bIns="45712">
            <a:spAutoFit/>
          </a:bodyPr>
          <a:lstStyle/>
          <a:p>
            <a:pPr algn="ctr">
              <a:lnSpc>
                <a:spcPct val="85000"/>
              </a:lnSpc>
            </a:pPr>
            <a:r>
              <a:rPr lang="en-US" altLang="zh-CN" sz="1600" b="1" dirty="0">
                <a:latin typeface="Arial" panose="020B0604020202020204" pitchFamily="34" charset="0"/>
              </a:rPr>
              <a:t>Workgroup</a:t>
            </a:r>
            <a:endParaRPr lang="en-US" altLang="zh-CN" sz="1600" b="1" dirty="0">
              <a:latin typeface="Arial" panose="020B0604020202020204" pitchFamily="34" charset="0"/>
            </a:endParaRPr>
          </a:p>
          <a:p>
            <a:pPr algn="ctr">
              <a:lnSpc>
                <a:spcPct val="85000"/>
              </a:lnSpc>
            </a:pPr>
            <a:r>
              <a:rPr lang="en-US" altLang="zh-CN" sz="1600" b="1" dirty="0">
                <a:latin typeface="Arial" panose="020B0604020202020204" pitchFamily="34" charset="0"/>
              </a:rPr>
              <a:t>Server</a:t>
            </a:r>
            <a:endParaRPr lang="en-US" altLang="zh-CN" sz="2400" b="1" dirty="0">
              <a:latin typeface="Arial" panose="020B0604020202020204" pitchFamily="34" charset="0"/>
            </a:endParaRPr>
          </a:p>
        </p:txBody>
      </p:sp>
      <p:sp>
        <p:nvSpPr>
          <p:cNvPr id="46096" name="文本框 35855"/>
          <p:cNvSpPr txBox="1"/>
          <p:nvPr/>
        </p:nvSpPr>
        <p:spPr>
          <a:xfrm>
            <a:off x="1176338" y="3378200"/>
            <a:ext cx="1830387" cy="508000"/>
          </a:xfrm>
          <a:prstGeom prst="rect">
            <a:avLst/>
          </a:prstGeom>
          <a:solidFill>
            <a:schemeClr val="bg1"/>
          </a:solidFill>
          <a:ln w="9525">
            <a:noFill/>
          </a:ln>
        </p:spPr>
        <p:txBody>
          <a:bodyPr wrap="none" lIns="91424" tIns="45712" rIns="91424" bIns="45712">
            <a:spAutoFit/>
          </a:bodyPr>
          <a:lstStyle/>
          <a:p>
            <a:pPr algn="ctr">
              <a:lnSpc>
                <a:spcPct val="85000"/>
              </a:lnSpc>
            </a:pPr>
            <a:r>
              <a:rPr lang="en-US" altLang="zh-CN" sz="1600" b="1" dirty="0">
                <a:latin typeface="Arial" panose="020B0604020202020204" pitchFamily="34" charset="0"/>
              </a:rPr>
              <a:t>Java Technology</a:t>
            </a:r>
            <a:br>
              <a:rPr lang="en-US" altLang="zh-CN" sz="1600" b="1" dirty="0">
                <a:latin typeface="Arial" panose="020B0604020202020204" pitchFamily="34" charset="0"/>
              </a:rPr>
            </a:br>
            <a:r>
              <a:rPr lang="en-US" altLang="zh-CN" sz="1600" b="1" dirty="0">
                <a:latin typeface="Arial" panose="020B0604020202020204" pitchFamily="34" charset="0"/>
              </a:rPr>
              <a:t>Enabled Devices</a:t>
            </a:r>
            <a:endParaRPr lang="en-US" altLang="zh-CN" sz="1600" b="1" dirty="0">
              <a:latin typeface="Arial" panose="020B0604020202020204" pitchFamily="34" charset="0"/>
            </a:endParaRPr>
          </a:p>
        </p:txBody>
      </p:sp>
      <p:sp>
        <p:nvSpPr>
          <p:cNvPr id="46097" name="标题 35856"/>
          <p:cNvSpPr>
            <a:spLocks noGrp="1"/>
          </p:cNvSpPr>
          <p:nvPr>
            <p:ph type="title" idx="4294967295"/>
          </p:nvPr>
        </p:nvSpPr>
        <p:spPr>
          <a:xfrm>
            <a:off x="539750" y="188913"/>
            <a:ext cx="8305800" cy="1219200"/>
          </a:xfrm>
        </p:spPr>
        <p:txBody>
          <a:bodyPr vert="horz" wrap="square" lIns="91440" tIns="45720" rIns="91440" bIns="45720" anchor="ctr"/>
          <a:lstStyle/>
          <a:p>
            <a:pPr eaLnBrk="1" hangingPunct="1"/>
            <a:r>
              <a:rPr lang="en-US" altLang="zh-CN" dirty="0"/>
              <a:t>Java </a:t>
            </a:r>
            <a:r>
              <a:rPr lang="zh-CN" altLang="en-US" dirty="0"/>
              <a:t>家族</a:t>
            </a:r>
            <a:endParaRPr lang="zh-CN" altLang="en-US" dirty="0"/>
          </a:p>
        </p:txBody>
      </p:sp>
    </p:spTree>
    <p:custDataLst>
      <p:tags r:id="rId7"/>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en-US" altLang="zh-CN" dirty="0" smtClean="0"/>
              <a:t>Java </a:t>
            </a:r>
            <a:r>
              <a:rPr lang="zh-CN" altLang="en-US" dirty="0" smtClean="0"/>
              <a:t>家族</a:t>
            </a:r>
            <a:endParaRPr lang="zh-CN" altLang="en-US" dirty="0" smtClean="0"/>
          </a:p>
        </p:txBody>
      </p:sp>
      <p:sp>
        <p:nvSpPr>
          <p:cNvPr id="3" name="内容占位符 2"/>
          <p:cNvSpPr>
            <a:spLocks noGrp="1"/>
          </p:cNvSpPr>
          <p:nvPr>
            <p:ph idx="1"/>
            <p:custDataLst>
              <p:tags r:id="rId4"/>
            </p:custDataLst>
          </p:nvPr>
        </p:nvSpPr>
        <p:spPr/>
        <p:txBody>
          <a:bodyPr>
            <a:normAutofit fontScale="60000" lnSpcReduction="20000"/>
          </a:bodyPr>
          <a:lstStyle/>
          <a:p>
            <a:pPr eaLnBrk="1" hangingPunct="1">
              <a:lnSpc>
                <a:spcPct val="150000"/>
              </a:lnSpc>
              <a:buNone/>
            </a:pPr>
            <a:r>
              <a:rPr lang="zh-CN" altLang="en-US" dirty="0" smtClean="0"/>
              <a:t>    在</a:t>
            </a:r>
            <a:r>
              <a:rPr lang="en-US" altLang="zh-CN" dirty="0" smtClean="0"/>
              <a:t>Java</a:t>
            </a:r>
            <a:r>
              <a:rPr lang="zh-CN" altLang="en-US" dirty="0" smtClean="0"/>
              <a:t>中，类库以包（</a:t>
            </a:r>
            <a:r>
              <a:rPr lang="en-US" altLang="zh-CN" dirty="0" smtClean="0"/>
              <a:t>package</a:t>
            </a:r>
            <a:r>
              <a:rPr lang="zh-CN" altLang="en-US" dirty="0" smtClean="0"/>
              <a:t>）的形式提供，不同版本的</a:t>
            </a:r>
            <a:r>
              <a:rPr lang="en-US" altLang="zh-CN" dirty="0" smtClean="0"/>
              <a:t>Java</a:t>
            </a:r>
            <a:r>
              <a:rPr lang="zh-CN" altLang="en-US" dirty="0" smtClean="0"/>
              <a:t>提供不同的包，以面向特定的应用。</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en-US" altLang="zh-CN" dirty="0" smtClean="0"/>
              <a:t>Java SE (Standard)</a:t>
            </a:r>
            <a:br>
              <a:rPr lang="en-US" altLang="zh-CN" dirty="0" smtClean="0"/>
            </a:br>
            <a:r>
              <a:rPr lang="en-US" altLang="zh-CN" dirty="0" smtClean="0"/>
              <a:t> Java SE </a:t>
            </a:r>
            <a:r>
              <a:rPr lang="zh-CN" altLang="en-US" dirty="0" smtClean="0"/>
              <a:t>包含那些构成</a:t>
            </a:r>
            <a:r>
              <a:rPr lang="en-US" altLang="zh-CN" dirty="0" smtClean="0"/>
              <a:t>Java</a:t>
            </a:r>
            <a:r>
              <a:rPr lang="zh-CN" altLang="en-US" dirty="0" smtClean="0"/>
              <a:t>语言核心的类。 比如：数据库连接、接口定义、输入</a:t>
            </a:r>
            <a:r>
              <a:rPr lang="en-US" altLang="zh-CN" dirty="0" smtClean="0"/>
              <a:t>/</a:t>
            </a:r>
            <a:r>
              <a:rPr lang="zh-CN" altLang="en-US" dirty="0" smtClean="0"/>
              <a:t>输出、网络编程 </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en-US" altLang="zh-CN" dirty="0" smtClean="0"/>
              <a:t>Java EE (Enterprise)</a:t>
            </a:r>
            <a:br>
              <a:rPr lang="en-US" altLang="zh-CN" dirty="0" smtClean="0"/>
            </a:br>
            <a:r>
              <a:rPr lang="en-US" altLang="zh-CN" dirty="0" smtClean="0"/>
              <a:t> Java EE </a:t>
            </a:r>
            <a:r>
              <a:rPr lang="zh-CN" altLang="en-US" dirty="0" smtClean="0"/>
              <a:t>包含</a:t>
            </a:r>
            <a:r>
              <a:rPr lang="en-US" altLang="zh-CN" dirty="0" smtClean="0"/>
              <a:t>Java SE </a:t>
            </a:r>
            <a:r>
              <a:rPr lang="zh-CN" altLang="en-US" dirty="0" smtClean="0"/>
              <a:t>中的类，并且还包含用于开发企业级应用的类。 比如：</a:t>
            </a:r>
            <a:r>
              <a:rPr lang="en-US" altLang="zh-CN" dirty="0" smtClean="0"/>
              <a:t>EJB</a:t>
            </a:r>
            <a:r>
              <a:rPr lang="zh-CN" altLang="en-US" dirty="0" smtClean="0"/>
              <a:t>、</a:t>
            </a:r>
            <a:r>
              <a:rPr lang="en-US" altLang="zh-CN" dirty="0" smtClean="0"/>
              <a:t>servlet</a:t>
            </a:r>
            <a:r>
              <a:rPr lang="zh-CN" altLang="en-US" dirty="0" smtClean="0"/>
              <a:t>、</a:t>
            </a:r>
            <a:r>
              <a:rPr lang="en-US" altLang="zh-CN" dirty="0" smtClean="0"/>
              <a:t>JSP</a:t>
            </a:r>
            <a:r>
              <a:rPr lang="zh-CN" altLang="en-US" dirty="0" smtClean="0"/>
              <a:t>、</a:t>
            </a:r>
            <a:r>
              <a:rPr lang="en-US" altLang="zh-CN" dirty="0" smtClean="0"/>
              <a:t>XML</a:t>
            </a:r>
            <a:r>
              <a:rPr lang="zh-CN" altLang="en-US" dirty="0" smtClean="0"/>
              <a:t>、事务控制 </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en-US" altLang="zh-CN" dirty="0" smtClean="0"/>
              <a:t>Java ME (Micro)</a:t>
            </a:r>
            <a:br>
              <a:rPr lang="en-US" altLang="zh-CN" dirty="0" smtClean="0"/>
            </a:br>
            <a:r>
              <a:rPr lang="en-US" altLang="zh-CN" dirty="0" smtClean="0"/>
              <a:t> Java ME </a:t>
            </a:r>
            <a:r>
              <a:rPr lang="zh-CN" altLang="en-US" dirty="0" smtClean="0"/>
              <a:t>包含</a:t>
            </a:r>
            <a:r>
              <a:rPr lang="en-US" altLang="zh-CN" dirty="0" smtClean="0"/>
              <a:t>J2SE</a:t>
            </a:r>
            <a:r>
              <a:rPr lang="zh-CN" altLang="en-US" dirty="0" smtClean="0"/>
              <a:t>中一部分类，用于消费类电子产品的软件开发。 比如：呼机、智能卡、手机、</a:t>
            </a:r>
            <a:r>
              <a:rPr lang="en-US" altLang="zh-CN" dirty="0" smtClean="0"/>
              <a:t>PDA</a:t>
            </a:r>
            <a:r>
              <a:rPr lang="zh-CN" altLang="en-US" dirty="0" smtClean="0"/>
              <a:t>、机顶盒 </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endParaRPr lang="zh-CN" altLang="en-US" dirty="0" smtClean="0"/>
          </a:p>
        </p:txBody>
      </p:sp>
    </p:spTree>
    <p:custDataLst>
      <p:tags r:id="rId5"/>
    </p:custData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6145"/>
          <p:cNvSpPr>
            <a:spLocks noGrp="1"/>
          </p:cNvSpPr>
          <p:nvPr>
            <p:ph type="title"/>
          </p:nvPr>
        </p:nvSpPr>
        <p:spPr/>
        <p:txBody>
          <a:bodyPr vert="horz" wrap="square" lIns="91440" tIns="45720" rIns="91440" bIns="45720" anchor="ctr"/>
          <a:lstStyle/>
          <a:p>
            <a:pPr eaLnBrk="1" hangingPunct="1"/>
            <a:r>
              <a:rPr lang="zh-CN" altLang="en-US" sz="5100" dirty="0"/>
              <a:t>课程介绍</a:t>
            </a:r>
            <a:endParaRPr lang="en-US" altLang="x-none" sz="5100" dirty="0"/>
          </a:p>
        </p:txBody>
      </p:sp>
      <p:sp>
        <p:nvSpPr>
          <p:cNvPr id="16387" name="文本占位符 6146"/>
          <p:cNvSpPr>
            <a:spLocks noGrp="1"/>
          </p:cNvSpPr>
          <p:nvPr>
            <p:ph idx="1"/>
          </p:nvPr>
        </p:nvSpPr>
        <p:spPr/>
        <p:txBody>
          <a:bodyPr vert="horz" wrap="square" lIns="91440" tIns="45720" rIns="91440" bIns="45720" anchor="t"/>
          <a:lstStyle/>
          <a:p>
            <a:pPr eaLnBrk="1" hangingPunct="1"/>
            <a:r>
              <a:rPr lang="zh-CN" altLang="en-US" dirty="0"/>
              <a:t>课程目的：</a:t>
            </a:r>
            <a:endParaRPr lang="zh-CN" altLang="en-US" dirty="0"/>
          </a:p>
          <a:p>
            <a:pPr lvl="1" eaLnBrk="1" hangingPunct="1"/>
            <a:r>
              <a:rPr lang="zh-CN" altLang="en-US" dirty="0"/>
              <a:t>了解并掌握</a:t>
            </a:r>
            <a:r>
              <a:rPr lang="en-US" altLang="zh-CN" dirty="0"/>
              <a:t>java</a:t>
            </a:r>
            <a:r>
              <a:rPr lang="zh-CN" altLang="en-US" dirty="0"/>
              <a:t>编程技术</a:t>
            </a:r>
            <a:endParaRPr lang="zh-CN" altLang="en-US" dirty="0"/>
          </a:p>
          <a:p>
            <a:pPr lvl="1" eaLnBrk="1" hangingPunct="1"/>
            <a:r>
              <a:rPr lang="zh-CN" altLang="en-US" dirty="0"/>
              <a:t>理解面向对象程序设计的思路和方法 </a:t>
            </a:r>
            <a:endParaRPr lang="zh-CN" altLang="en-US" dirty="0"/>
          </a:p>
          <a:p>
            <a:pPr lvl="1" eaLnBrk="1" hangingPunct="1"/>
            <a:r>
              <a:rPr lang="zh-CN" altLang="en-US" dirty="0"/>
              <a:t>掌握网络编程的基本技术 </a:t>
            </a:r>
            <a:endParaRPr lang="zh-CN" altLang="en-US" dirty="0"/>
          </a:p>
          <a:p>
            <a:pPr eaLnBrk="1" hangingPunct="1"/>
            <a:r>
              <a:rPr lang="zh-CN" altLang="en-US" dirty="0"/>
              <a:t>考核方式：</a:t>
            </a:r>
            <a:endParaRPr lang="zh-CN" altLang="en-US" dirty="0"/>
          </a:p>
          <a:p>
            <a:pPr lvl="1" eaLnBrk="1" hangingPunct="1"/>
            <a:r>
              <a:rPr lang="zh-CN" altLang="en-US" dirty="0"/>
              <a:t>出勤 </a:t>
            </a:r>
            <a:r>
              <a:rPr lang="en-US" altLang="zh-CN" dirty="0"/>
              <a:t>+ </a:t>
            </a:r>
            <a:r>
              <a:rPr lang="zh-CN" altLang="en-US" dirty="0"/>
              <a:t>平时作业     </a:t>
            </a:r>
            <a:r>
              <a:rPr lang="en-US" altLang="zh-CN" dirty="0"/>
              <a:t>40%</a:t>
            </a:r>
            <a:endParaRPr lang="en-US" altLang="zh-CN" dirty="0"/>
          </a:p>
          <a:p>
            <a:pPr lvl="1" eaLnBrk="1" hangingPunct="1"/>
            <a:r>
              <a:rPr lang="zh-CN" altLang="en-US" dirty="0"/>
              <a:t>试卷成绩     </a:t>
            </a:r>
            <a:r>
              <a:rPr lang="zh-CN" altLang="en-US" sz="2400" dirty="0"/>
              <a:t> </a:t>
            </a:r>
            <a:r>
              <a:rPr lang="zh-CN" altLang="en-US" sz="2000" dirty="0"/>
              <a:t> </a:t>
            </a:r>
            <a:r>
              <a:rPr lang="zh-CN" altLang="en-US" sz="2400" dirty="0"/>
              <a:t>  </a:t>
            </a:r>
            <a:r>
              <a:rPr lang="zh-CN" altLang="en-US" dirty="0"/>
              <a:t>        </a:t>
            </a:r>
            <a:r>
              <a:rPr lang="en-US" altLang="zh-CN" dirty="0"/>
              <a:t>60%</a:t>
            </a:r>
            <a:endParaRPr lang="en-US" altLang="zh-CN" dirty="0"/>
          </a:p>
        </p:txBody>
      </p:sp>
      <p:pic>
        <p:nvPicPr>
          <p:cNvPr id="16388" name="Picture 4" descr="email_sign"/>
          <p:cNvPicPr>
            <a:picLocks noChangeAspect="1"/>
          </p:cNvPicPr>
          <p:nvPr/>
        </p:nvPicPr>
        <p:blipFill>
          <a:blip r:embed="rId1"/>
          <a:stretch>
            <a:fillRect/>
          </a:stretch>
        </p:blipFill>
        <p:spPr>
          <a:xfrm>
            <a:off x="900113" y="5353050"/>
            <a:ext cx="990600" cy="846138"/>
          </a:xfrm>
          <a:prstGeom prst="rect">
            <a:avLst/>
          </a:prstGeom>
          <a:noFill/>
          <a:ln w="9525">
            <a:noFill/>
          </a:ln>
        </p:spPr>
      </p:pic>
      <p:sp>
        <p:nvSpPr>
          <p:cNvPr id="6149" name="Text Box 5"/>
          <p:cNvSpPr txBox="1"/>
          <p:nvPr/>
        </p:nvSpPr>
        <p:spPr>
          <a:xfrm>
            <a:off x="1839913" y="5353050"/>
            <a:ext cx="6985000" cy="762000"/>
          </a:xfrm>
          <a:prstGeom prst="rect">
            <a:avLst/>
          </a:prstGeom>
          <a:noFill/>
          <a:ln w="9525">
            <a:noFill/>
          </a:ln>
        </p:spPr>
        <p:txBody>
          <a:bodyPr>
            <a:spAutoFit/>
          </a:bodyPr>
          <a:lstStyle/>
          <a:p>
            <a:pPr eaLnBrk="1" hangingPunct="1">
              <a:spcBef>
                <a:spcPct val="20000"/>
              </a:spcBef>
            </a:pPr>
            <a:r>
              <a:rPr lang="en-US" altLang="x-none" sz="4400" dirty="0">
                <a:effectLst>
                  <a:outerShdw blurRad="38100" dist="38100" dir="2700000">
                    <a:srgbClr val="C0C0C0"/>
                  </a:outerShdw>
                </a:effectLst>
                <a:latin typeface="Times New Roman" panose="02020603050405020304" pitchFamily="18" charset="0"/>
                <a:ea typeface="宋体" panose="02010600030101010101" pitchFamily="2" charset="-122"/>
              </a:rPr>
              <a:t>liumingming@nankai.edu.cn</a:t>
            </a:r>
            <a:endParaRPr lang="en-US" altLang="x-none" sz="4400" dirty="0">
              <a:effectLst>
                <a:outerShdw blurRad="38100" dist="38100" dir="2700000">
                  <a:srgbClr val="C0C0C0"/>
                </a:outerShdw>
              </a:effectLst>
              <a:latin typeface="Times New Roman" panose="02020603050405020304" pitchFamily="18" charset="0"/>
            </a:endParaRPr>
          </a:p>
        </p:txBody>
      </p:sp>
    </p:spTree>
    <p:custDataLst>
      <p:tags r:id="rId2"/>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38913"/>
          <p:cNvSpPr>
            <a:spLocks noGrp="1"/>
          </p:cNvSpPr>
          <p:nvPr>
            <p:ph type="title" idx="4294967295"/>
          </p:nvPr>
        </p:nvSpPr>
        <p:spPr>
          <a:xfrm>
            <a:off x="0" y="260350"/>
            <a:ext cx="6400800" cy="1219200"/>
          </a:xfrm>
        </p:spPr>
        <p:txBody>
          <a:bodyPr vert="horz" wrap="square" lIns="91440" tIns="45720" rIns="91440" bIns="45720" anchor="ctr"/>
          <a:lstStyle/>
          <a:p>
            <a:pPr eaLnBrk="1" hangingPunct="1"/>
            <a:r>
              <a:rPr lang="en-US" altLang="zh-CN" dirty="0"/>
              <a:t>Java SE </a:t>
            </a:r>
            <a:r>
              <a:rPr lang="zh-CN" altLang="en-US" dirty="0"/>
              <a:t>家族</a:t>
            </a:r>
            <a:endParaRPr lang="en-US" altLang="x-none" dirty="0"/>
          </a:p>
        </p:txBody>
      </p:sp>
      <p:pic>
        <p:nvPicPr>
          <p:cNvPr id="49155" name="图片 1"/>
          <p:cNvPicPr>
            <a:picLocks noChangeAspect="1"/>
          </p:cNvPicPr>
          <p:nvPr/>
        </p:nvPicPr>
        <p:blipFill>
          <a:blip r:embed="rId1"/>
          <a:stretch>
            <a:fillRect/>
          </a:stretch>
        </p:blipFill>
        <p:spPr>
          <a:xfrm>
            <a:off x="77788" y="1700213"/>
            <a:ext cx="9091612" cy="4873625"/>
          </a:xfrm>
          <a:prstGeom prst="rect">
            <a:avLst/>
          </a:prstGeom>
          <a:noFill/>
          <a:ln w="9525">
            <a:noFill/>
          </a:ln>
        </p:spPr>
      </p:pic>
    </p:spTree>
    <p:custDataLst>
      <p:tags r:id="rId2"/>
    </p:custData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39937"/>
          <p:cNvSpPr>
            <a:spLocks noGrp="1"/>
          </p:cNvSpPr>
          <p:nvPr>
            <p:ph type="title" idx="4294967295"/>
          </p:nvPr>
        </p:nvSpPr>
        <p:spPr>
          <a:xfrm>
            <a:off x="0" y="188913"/>
            <a:ext cx="8305800" cy="1219200"/>
          </a:xfrm>
        </p:spPr>
        <p:txBody>
          <a:bodyPr vert="horz" wrap="square" lIns="91440" tIns="45720" rIns="91440" bIns="45720" anchor="ctr"/>
          <a:lstStyle/>
          <a:p>
            <a:pPr eaLnBrk="1" hangingPunct="1"/>
            <a:r>
              <a:rPr lang="en-US" altLang="zh-CN" dirty="0"/>
              <a:t>Java EE </a:t>
            </a:r>
            <a:r>
              <a:rPr lang="zh-CN" altLang="en-US" dirty="0"/>
              <a:t>家族</a:t>
            </a:r>
            <a:endParaRPr lang="en-US" altLang="x-none" dirty="0"/>
          </a:p>
        </p:txBody>
      </p:sp>
      <p:pic>
        <p:nvPicPr>
          <p:cNvPr id="50179" name="图片 39938" descr="appmodel"/>
          <p:cNvPicPr>
            <a:picLocks noChangeAspect="1"/>
          </p:cNvPicPr>
          <p:nvPr/>
        </p:nvPicPr>
        <p:blipFill>
          <a:blip r:embed="rId1"/>
          <a:srcRect b="25084"/>
          <a:stretch>
            <a:fillRect/>
          </a:stretch>
        </p:blipFill>
        <p:spPr>
          <a:xfrm>
            <a:off x="179388" y="1773238"/>
            <a:ext cx="8815387" cy="3859212"/>
          </a:xfrm>
          <a:prstGeom prst="rect">
            <a:avLst/>
          </a:prstGeom>
          <a:noFill/>
          <a:ln w="9525">
            <a:noFill/>
          </a:ln>
        </p:spPr>
      </p:pic>
    </p:spTree>
    <p:custDataLst>
      <p:tags r:id="rId2"/>
    </p:custData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40961"/>
          <p:cNvSpPr>
            <a:spLocks noGrp="1" noChangeArrowheads="1"/>
          </p:cNvSpPr>
          <p:nvPr>
            <p:ph type="title" idx="4294967295"/>
          </p:nvPr>
        </p:nvSpPr>
        <p:spPr>
          <a:xfrm>
            <a:off x="0" y="0"/>
            <a:ext cx="7886700" cy="914400"/>
          </a:xfrm>
        </p:spPr>
        <p:txBody>
          <a:bodyPr/>
          <a:lstStyle/>
          <a:p>
            <a:pPr eaLnBrk="1" hangingPunct="1"/>
            <a:r>
              <a:rPr lang="en-US" altLang="zh-CN" dirty="0" smtClean="0"/>
              <a:t>Java ME </a:t>
            </a:r>
            <a:r>
              <a:rPr lang="zh-CN" altLang="en-US" dirty="0" smtClean="0"/>
              <a:t>家族</a:t>
            </a:r>
            <a:endParaRPr lang="en-US" dirty="0" smtClean="0"/>
          </a:p>
        </p:txBody>
      </p:sp>
      <p:sp>
        <p:nvSpPr>
          <p:cNvPr id="51203" name="文本占位符 40962"/>
          <p:cNvSpPr>
            <a:spLocks noGrp="1" noChangeArrowheads="1"/>
          </p:cNvSpPr>
          <p:nvPr>
            <p:ph idx="4294967295"/>
          </p:nvPr>
        </p:nvSpPr>
        <p:spPr>
          <a:xfrm>
            <a:off x="1024731" y="980728"/>
            <a:ext cx="7094537" cy="5111750"/>
          </a:xfrm>
        </p:spPr>
        <p:txBody>
          <a:bodyPr/>
          <a:lstStyle/>
          <a:p>
            <a:r>
              <a:rPr lang="en-US" altLang="zh-CN" dirty="0" smtClean="0">
                <a:solidFill>
                  <a:schemeClr val="bg2"/>
                </a:solidFill>
              </a:rPr>
              <a:t>Connected Limited Device Configuration and K Virtual Machine (128K-512K)</a:t>
            </a:r>
            <a:endParaRPr lang="en-US" altLang="zh-CN" dirty="0" smtClean="0">
              <a:solidFill>
                <a:schemeClr val="bg2"/>
              </a:solidFill>
            </a:endParaRPr>
          </a:p>
          <a:p>
            <a:r>
              <a:rPr lang="en-US" altLang="zh-CN" dirty="0" smtClean="0">
                <a:solidFill>
                  <a:schemeClr val="bg2"/>
                </a:solidFill>
              </a:rPr>
              <a:t>Mobile Information Device Profile</a:t>
            </a:r>
            <a:endParaRPr lang="en-US" altLang="zh-CN" dirty="0" smtClean="0">
              <a:solidFill>
                <a:schemeClr val="bg2"/>
              </a:solidFill>
            </a:endParaRPr>
          </a:p>
          <a:p>
            <a:r>
              <a:rPr lang="en-US" altLang="zh-CN" dirty="0" smtClean="0">
                <a:solidFill>
                  <a:schemeClr val="bg2"/>
                </a:solidFill>
              </a:rPr>
              <a:t>Connected Device Configuration and C Virtual Machine(2M+)</a:t>
            </a:r>
            <a:endParaRPr lang="en-US" altLang="zh-CN" dirty="0" smtClean="0">
              <a:solidFill>
                <a:schemeClr val="bg2"/>
              </a:solidFill>
            </a:endParaRPr>
          </a:p>
          <a:p>
            <a:r>
              <a:rPr lang="en-US" altLang="zh-CN" dirty="0" smtClean="0">
                <a:solidFill>
                  <a:schemeClr val="bg2"/>
                </a:solidFill>
              </a:rPr>
              <a:t>Foundation Profile</a:t>
            </a:r>
            <a:endParaRPr lang="en-US" altLang="zh-CN" dirty="0" smtClean="0">
              <a:solidFill>
                <a:schemeClr val="bg2"/>
              </a:solidFill>
            </a:endParaRPr>
          </a:p>
          <a:p>
            <a:r>
              <a:rPr lang="en-US" altLang="zh-CN" dirty="0" smtClean="0">
                <a:solidFill>
                  <a:schemeClr val="bg2"/>
                </a:solidFill>
              </a:rPr>
              <a:t>Java ME Wireless Toolkit</a:t>
            </a:r>
            <a:endParaRPr lang="en-US" altLang="zh-CN" dirty="0" smtClean="0">
              <a:solidFill>
                <a:schemeClr val="bg2"/>
              </a:solidFill>
            </a:endParaRPr>
          </a:p>
        </p:txBody>
      </p:sp>
      <p:pic>
        <p:nvPicPr>
          <p:cNvPr id="51204" name="图片 40963" descr="j2me_arch"/>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03648" y="3861048"/>
            <a:ext cx="6876256" cy="2996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41985"/>
          <p:cNvSpPr>
            <a:spLocks noGrp="1" noChangeArrowheads="1"/>
          </p:cNvSpPr>
          <p:nvPr>
            <p:ph type="title"/>
          </p:nvPr>
        </p:nvSpPr>
        <p:spPr/>
        <p:txBody>
          <a:bodyPr/>
          <a:lstStyle/>
          <a:p>
            <a:pPr eaLnBrk="1" hangingPunct="1"/>
            <a:endParaRPr lang="zh-CN" altLang="en-US" smtClean="0"/>
          </a:p>
        </p:txBody>
      </p:sp>
      <p:sp>
        <p:nvSpPr>
          <p:cNvPr id="52227" name="文本占位符 41986"/>
          <p:cNvSpPr>
            <a:spLocks noGrp="1" noChangeArrowheads="1"/>
          </p:cNvSpPr>
          <p:nvPr>
            <p:ph idx="1"/>
          </p:nvPr>
        </p:nvSpPr>
        <p:spPr/>
        <p:txBody>
          <a:bodyPr/>
          <a:lstStyle/>
          <a:p>
            <a:pPr eaLnBrk="1" hangingPunct="1"/>
            <a:endParaRPr lang="zh-CN" altLang="en-US" smtClean="0"/>
          </a:p>
        </p:txBody>
      </p:sp>
      <p:pic>
        <p:nvPicPr>
          <p:cNvPr id="52228" name="图片 4198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88900"/>
            <a:ext cx="9144000" cy="694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图示 6"/>
          <p:cNvPicPr/>
          <p:nvPr/>
        </p:nvPicPr>
        <p:blipFill>
          <a:blip r:embed="rId1"/>
          <a:stretch>
            <a:fillRect/>
          </a:stretch>
        </p:blipFill>
        <p:spPr>
          <a:xfrm>
            <a:off x="280988" y="285750"/>
            <a:ext cx="8637587" cy="5999163"/>
          </a:xfrm>
          <a:prstGeom prst="rect">
            <a:avLst/>
          </a:prstGeom>
          <a:noFill/>
          <a:ln w="9525">
            <a:noFill/>
          </a:ln>
        </p:spPr>
      </p:pic>
      <p:pic>
        <p:nvPicPr>
          <p:cNvPr id="53251" name="图片 8" descr="java_duke.png"/>
          <p:cNvPicPr>
            <a:picLocks noChangeAspect="1"/>
          </p:cNvPicPr>
          <p:nvPr/>
        </p:nvPicPr>
        <p:blipFill>
          <a:blip r:embed="rId2"/>
          <a:stretch>
            <a:fillRect/>
          </a:stretch>
        </p:blipFill>
        <p:spPr>
          <a:xfrm>
            <a:off x="5214938" y="571500"/>
            <a:ext cx="3081337" cy="5548313"/>
          </a:xfrm>
          <a:prstGeom prst="rect">
            <a:avLst/>
          </a:prstGeom>
          <a:noFill/>
          <a:ln w="9525">
            <a:noFill/>
          </a:ln>
        </p:spPr>
      </p:pic>
    </p:spTree>
    <p:custDataLst>
      <p:tags r:id="rId3"/>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custDataLst>
              <p:tags r:id="rId3"/>
            </p:custDataLst>
          </p:nvPr>
        </p:nvSpPr>
        <p:spPr>
          <a:xfrm>
            <a:off x="628650" y="0"/>
            <a:ext cx="7886700" cy="9144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bg1"/>
                </a:solidFill>
                <a:latin typeface="+mj-lt"/>
                <a:ea typeface="+mj-ea"/>
                <a:cs typeface="+mj-cs"/>
              </a:defRPr>
            </a:lvl1pPr>
          </a:lstStyle>
          <a:p>
            <a:pPr eaLnBrk="1" hangingPunct="1"/>
            <a:r>
              <a:rPr lang="en-US" altLang="zh-CN" dirty="0" smtClean="0"/>
              <a:t>Java</a:t>
            </a:r>
            <a:r>
              <a:rPr lang="zh-CN" altLang="en-US" dirty="0" smtClean="0"/>
              <a:t>语言的特点</a:t>
            </a:r>
            <a:endParaRPr lang="zh-CN" altLang="en-US" dirty="0" smtClean="0"/>
          </a:p>
        </p:txBody>
      </p:sp>
      <p:sp>
        <p:nvSpPr>
          <p:cNvPr id="3" name="内容占位符 2"/>
          <p:cNvSpPr>
            <a:spLocks noGrp="1"/>
          </p:cNvSpPr>
          <p:nvPr>
            <p:custDataLst>
              <p:tags r:id="rId4"/>
            </p:custDataLst>
          </p:nvPr>
        </p:nvSpPr>
        <p:spPr>
          <a:xfrm>
            <a:off x="1420586" y="1268760"/>
            <a:ext cx="7094764" cy="447402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chemeClr val="tx1"/>
              </a:buClr>
              <a:buFont typeface="Wingdings" panose="05000000000000000000" pitchFamily="2" charset="2"/>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简单、安全、可靠</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面向对象</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解释执行</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结构中立、可移植性</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高性能</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多线程</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动态性</a:t>
            </a:r>
            <a:endParaRPr lang="zh-CN" altLang="en-US" dirty="0" smtClean="0"/>
          </a:p>
        </p:txBody>
      </p:sp>
    </p:spTree>
    <p:custDataLst>
      <p:tags r:id="rId5"/>
    </p:custData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en-US" altLang="zh-CN" dirty="0" smtClean="0"/>
              <a:t>Java</a:t>
            </a:r>
            <a:r>
              <a:rPr lang="zh-CN" altLang="en-US" dirty="0" smtClean="0"/>
              <a:t>语言的特点</a:t>
            </a:r>
            <a:endParaRPr lang="zh-CN" altLang="en-US" dirty="0" smtClean="0"/>
          </a:p>
        </p:txBody>
      </p:sp>
      <p:sp>
        <p:nvSpPr>
          <p:cNvPr id="3" name="内容占位符 2"/>
          <p:cNvSpPr>
            <a:spLocks noGrp="1"/>
          </p:cNvSpPr>
          <p:nvPr>
            <p:ph idx="1"/>
            <p:custDataLst>
              <p:tags r:id="rId4"/>
            </p:custDataLst>
          </p:nvPr>
        </p:nvSpPr>
        <p:spPr/>
        <p:txBody>
          <a:bodyPr>
            <a:normAutofit fontScale="82500"/>
          </a:bodyPr>
          <a:lstStyle/>
          <a:p>
            <a:pPr marL="342900" indent="-342900" eaLnBrk="1" hangingPunct="1">
              <a:lnSpc>
                <a:spcPct val="150000"/>
              </a:lnSpc>
              <a:buClr>
                <a:schemeClr val="hlink"/>
              </a:buClr>
              <a:buSzTx/>
              <a:buFont typeface="Wingdings" panose="05000000000000000000" pitchFamily="2" charset="2"/>
              <a:buChar char="l"/>
            </a:pPr>
            <a:r>
              <a:rPr lang="en-US" altLang="zh-CN" dirty="0" smtClean="0"/>
              <a:t>Java</a:t>
            </a:r>
            <a:r>
              <a:rPr lang="zh-CN" altLang="en-US" dirty="0" smtClean="0"/>
              <a:t>与</a:t>
            </a:r>
            <a:r>
              <a:rPr lang="en-US" altLang="zh-CN" dirty="0" smtClean="0"/>
              <a:t>C</a:t>
            </a:r>
            <a:r>
              <a:rPr lang="zh-CN" altLang="en-US" dirty="0" smtClean="0"/>
              <a:t>及</a:t>
            </a:r>
            <a:r>
              <a:rPr lang="en-US" altLang="zh-CN" dirty="0" smtClean="0"/>
              <a:t>C++</a:t>
            </a:r>
            <a:r>
              <a:rPr lang="zh-CN" altLang="en-US" dirty="0" smtClean="0"/>
              <a:t>的区别</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不再有</a:t>
            </a:r>
            <a:r>
              <a:rPr lang="en-US" altLang="zh-CN" dirty="0" smtClean="0"/>
              <a:t>#include </a:t>
            </a:r>
            <a:r>
              <a:rPr lang="zh-CN" altLang="en-US" dirty="0" smtClean="0"/>
              <a:t>和</a:t>
            </a:r>
            <a:r>
              <a:rPr lang="en-US" altLang="zh-CN" dirty="0" smtClean="0"/>
              <a:t>#define </a:t>
            </a:r>
            <a:r>
              <a:rPr lang="zh-CN" altLang="en-US" dirty="0" smtClean="0"/>
              <a:t>等于处理功能</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不再有</a:t>
            </a:r>
            <a:r>
              <a:rPr lang="en-US" altLang="zh-CN" dirty="0" smtClean="0"/>
              <a:t>structure,union</a:t>
            </a:r>
            <a:r>
              <a:rPr lang="zh-CN" altLang="en-US" dirty="0" smtClean="0"/>
              <a:t>及</a:t>
            </a:r>
            <a:r>
              <a:rPr lang="en-US" altLang="zh-CN" dirty="0" smtClean="0"/>
              <a:t>typedef</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不再有函数、不再有指针、不再有多重继承</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不再有</a:t>
            </a:r>
            <a:r>
              <a:rPr lang="en-US" altLang="zh-CN" dirty="0" smtClean="0"/>
              <a:t>goto</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不再有操作符重载</a:t>
            </a:r>
            <a:r>
              <a:rPr lang="en-US" altLang="zh-CN" dirty="0" smtClean="0"/>
              <a:t>(Operator Overloading)</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取消自动类型转换</a:t>
            </a:r>
            <a:r>
              <a:rPr lang="en-US" altLang="zh-CN" dirty="0" smtClean="0"/>
              <a:t>,</a:t>
            </a:r>
            <a:r>
              <a:rPr lang="zh-CN" altLang="en-US" dirty="0" smtClean="0"/>
              <a:t>要求强制转换</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对象赋值为引用复制</a:t>
            </a:r>
            <a:endParaRPr lang="zh-CN" altLang="en-US" dirty="0" smtClean="0"/>
          </a:p>
        </p:txBody>
      </p:sp>
    </p:spTree>
    <p:custDataLst>
      <p:tags r:id="rId5"/>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文本占位符 46081"/>
          <p:cNvSpPr>
            <a:spLocks noGrp="1"/>
          </p:cNvSpPr>
          <p:nvPr>
            <p:ph idx="1"/>
          </p:nvPr>
        </p:nvSpPr>
        <p:spPr>
          <a:xfrm>
            <a:off x="684213" y="1628775"/>
            <a:ext cx="7704137" cy="4148138"/>
          </a:xfrm>
        </p:spPr>
        <p:txBody>
          <a:bodyPr vert="horz" wrap="square" lIns="91440" tIns="45720" rIns="91440" bIns="45720" anchor="t"/>
          <a:lstStyle/>
          <a:p>
            <a:pPr eaLnBrk="1" hangingPunct="1"/>
            <a:r>
              <a:rPr lang="en-US" altLang="zh-CN" dirty="0"/>
              <a:t>Java</a:t>
            </a:r>
            <a:r>
              <a:rPr lang="zh-CN" altLang="en-US" dirty="0"/>
              <a:t>有那些特性？</a:t>
            </a:r>
            <a:endParaRPr lang="zh-CN" altLang="en-US" dirty="0"/>
          </a:p>
          <a:p>
            <a:pPr lvl="1" eaLnBrk="1" hangingPunct="1"/>
            <a:r>
              <a:rPr lang="zh-CN" altLang="en-US" dirty="0"/>
              <a:t>面向对象</a:t>
            </a:r>
            <a:endParaRPr lang="zh-CN" altLang="en-US" dirty="0"/>
          </a:p>
          <a:p>
            <a:pPr lvl="2" eaLnBrk="1" hangingPunct="1"/>
            <a:r>
              <a:rPr lang="zh-CN" altLang="en-US" dirty="0"/>
              <a:t>封装性、多态性、继承性、动态链接</a:t>
            </a:r>
            <a:endParaRPr lang="zh-CN" altLang="en-US" dirty="0"/>
          </a:p>
          <a:p>
            <a:pPr lvl="1" eaLnBrk="1" hangingPunct="1"/>
            <a:r>
              <a:rPr lang="zh-CN" altLang="en-US" dirty="0"/>
              <a:t>操作平台无关性</a:t>
            </a:r>
            <a:endParaRPr lang="zh-CN" altLang="en-US" dirty="0"/>
          </a:p>
          <a:p>
            <a:pPr lvl="2" eaLnBrk="1" hangingPunct="1"/>
            <a:r>
              <a:rPr lang="zh-CN" altLang="en-US" dirty="0"/>
              <a:t>严格的语言定义</a:t>
            </a:r>
            <a:r>
              <a:rPr lang="en-US" altLang="zh-CN" dirty="0"/>
              <a:t>:“</a:t>
            </a:r>
            <a:r>
              <a:rPr lang="zh-CN" altLang="en-US" dirty="0"/>
              <a:t>没有依据机器的不同而不同” 或“由编译器决定”等字眼</a:t>
            </a:r>
            <a:r>
              <a:rPr lang="en-US" altLang="zh-CN" dirty="0"/>
              <a:t>,</a:t>
            </a:r>
            <a:r>
              <a:rPr lang="zh-CN" altLang="en-US" dirty="0"/>
              <a:t>最后的目标码都是一致的</a:t>
            </a:r>
            <a:r>
              <a:rPr lang="en-US" altLang="zh-CN" dirty="0"/>
              <a:t>,</a:t>
            </a:r>
            <a:r>
              <a:rPr lang="zh-CN" altLang="en-US" dirty="0"/>
              <a:t>初值都是确定的</a:t>
            </a:r>
            <a:endParaRPr lang="zh-CN" altLang="en-US" dirty="0"/>
          </a:p>
        </p:txBody>
      </p:sp>
    </p:spTree>
    <p:custDataLst>
      <p:tags r:id="rId1"/>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文本占位符 47105"/>
          <p:cNvSpPr>
            <a:spLocks noGrp="1"/>
          </p:cNvSpPr>
          <p:nvPr>
            <p:ph idx="1"/>
          </p:nvPr>
        </p:nvSpPr>
        <p:spPr>
          <a:xfrm>
            <a:off x="468313" y="404813"/>
            <a:ext cx="7848600" cy="647700"/>
          </a:xfrm>
        </p:spPr>
        <p:txBody>
          <a:bodyPr vert="horz" wrap="square" lIns="91440" tIns="45720" rIns="91440" bIns="45720" anchor="t"/>
          <a:lstStyle/>
          <a:p>
            <a:pPr eaLnBrk="1" hangingPunct="1"/>
            <a:r>
              <a:rPr lang="en-US" altLang="zh-CN" dirty="0">
                <a:solidFill>
                  <a:schemeClr val="bg1"/>
                </a:solidFill>
              </a:rPr>
              <a:t>JAVA</a:t>
            </a:r>
            <a:r>
              <a:rPr lang="zh-CN" altLang="en-US" dirty="0">
                <a:solidFill>
                  <a:schemeClr val="bg1"/>
                </a:solidFill>
              </a:rPr>
              <a:t>与</a:t>
            </a:r>
            <a:r>
              <a:rPr lang="en-US" altLang="zh-CN" dirty="0">
                <a:solidFill>
                  <a:schemeClr val="bg1"/>
                </a:solidFill>
              </a:rPr>
              <a:t>C</a:t>
            </a:r>
            <a:r>
              <a:rPr lang="zh-CN" altLang="en-US" dirty="0">
                <a:solidFill>
                  <a:schemeClr val="bg1"/>
                </a:solidFill>
              </a:rPr>
              <a:t>＋＋语言两种工作模式的比较</a:t>
            </a:r>
            <a:endParaRPr lang="zh-CN" altLang="en-US" dirty="0">
              <a:solidFill>
                <a:schemeClr val="bg1"/>
              </a:solidFill>
            </a:endParaRPr>
          </a:p>
          <a:p>
            <a:pPr eaLnBrk="1" hangingPunct="1"/>
            <a:endParaRPr lang="zh-CN" altLang="en-US" dirty="0">
              <a:solidFill>
                <a:schemeClr val="bg1"/>
              </a:solidFill>
            </a:endParaRPr>
          </a:p>
        </p:txBody>
      </p:sp>
      <p:sp>
        <p:nvSpPr>
          <p:cNvPr id="57347" name="矩形 47106"/>
          <p:cNvSpPr/>
          <p:nvPr/>
        </p:nvSpPr>
        <p:spPr>
          <a:xfrm>
            <a:off x="250825" y="3394075"/>
            <a:ext cx="658813" cy="1447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r>
              <a:rPr lang="en-US" altLang="zh-CN" sz="2000" b="1" dirty="0">
                <a:latin typeface="Times New Roman" panose="02020603050405020304" pitchFamily="18" charset="0"/>
              </a:rPr>
              <a:t>JAVA</a:t>
            </a:r>
            <a:endParaRPr lang="en-US" altLang="zh-CN" sz="2000" b="1" dirty="0">
              <a:latin typeface="Times New Roman" panose="02020603050405020304" pitchFamily="18" charset="0"/>
            </a:endParaRPr>
          </a:p>
          <a:p>
            <a:pPr algn="ctr" eaLnBrk="1" hangingPunct="1"/>
            <a:r>
              <a:rPr lang="zh-CN" altLang="en-US" sz="2000" b="1" dirty="0">
                <a:latin typeface="Times New Roman" panose="02020603050405020304" pitchFamily="18" charset="0"/>
              </a:rPr>
              <a:t>源</a:t>
            </a:r>
            <a:endParaRPr lang="zh-CN" altLang="en-US" sz="2000" b="1" dirty="0">
              <a:latin typeface="Times New Roman" panose="02020603050405020304" pitchFamily="18" charset="0"/>
            </a:endParaRPr>
          </a:p>
          <a:p>
            <a:pPr algn="ctr" eaLnBrk="1" hangingPunct="1"/>
            <a:r>
              <a:rPr lang="zh-CN" altLang="en-US" sz="2000" b="1" dirty="0">
                <a:latin typeface="Times New Roman" panose="02020603050405020304" pitchFamily="18" charset="0"/>
              </a:rPr>
              <a:t>程</a:t>
            </a:r>
            <a:endParaRPr lang="zh-CN" altLang="en-US" sz="2000" b="1" dirty="0">
              <a:latin typeface="Times New Roman" panose="02020603050405020304" pitchFamily="18" charset="0"/>
            </a:endParaRPr>
          </a:p>
          <a:p>
            <a:pPr algn="ctr" eaLnBrk="1" hangingPunct="1"/>
            <a:r>
              <a:rPr lang="zh-CN" altLang="en-US" sz="2000" b="1" dirty="0">
                <a:latin typeface="Times New Roman" panose="02020603050405020304" pitchFamily="18" charset="0"/>
              </a:rPr>
              <a:t>序</a:t>
            </a:r>
            <a:endParaRPr lang="zh-CN" altLang="en-US" sz="2400" b="1" dirty="0">
              <a:latin typeface="Times New Roman" panose="02020603050405020304" pitchFamily="18" charset="0"/>
            </a:endParaRPr>
          </a:p>
        </p:txBody>
      </p:sp>
      <p:sp>
        <p:nvSpPr>
          <p:cNvPr id="57348" name="椭圆 47107"/>
          <p:cNvSpPr/>
          <p:nvPr/>
        </p:nvSpPr>
        <p:spPr>
          <a:xfrm>
            <a:off x="1366838" y="2632075"/>
            <a:ext cx="685800" cy="685800"/>
          </a:xfrm>
          <a:prstGeom prst="ellipse">
            <a:avLst/>
          </a:prstGeom>
          <a:solidFill>
            <a:schemeClr val="accent1"/>
          </a:solidFill>
          <a:ln w="9525" cap="flat" cmpd="sng">
            <a:solidFill>
              <a:schemeClr val="tx1"/>
            </a:solidFill>
            <a:prstDash val="solid"/>
            <a:headEnd type="none" w="med" len="med"/>
            <a:tailEnd type="none" w="med" len="med"/>
          </a:ln>
        </p:spPr>
        <p:txBody>
          <a:bodyPr/>
          <a:lstStyle/>
          <a:p>
            <a:pPr eaLnBrk="1" hangingPunct="1"/>
            <a:endParaRPr lang="zh-CN" altLang="en-US" dirty="0">
              <a:latin typeface="Arial" panose="020B0604020202020204" pitchFamily="34" charset="0"/>
            </a:endParaRPr>
          </a:p>
        </p:txBody>
      </p:sp>
      <p:sp>
        <p:nvSpPr>
          <p:cNvPr id="57349" name="椭圆 47108"/>
          <p:cNvSpPr/>
          <p:nvPr/>
        </p:nvSpPr>
        <p:spPr>
          <a:xfrm>
            <a:off x="1366838" y="3698875"/>
            <a:ext cx="685800" cy="685800"/>
          </a:xfrm>
          <a:prstGeom prst="ellipse">
            <a:avLst/>
          </a:prstGeom>
          <a:solidFill>
            <a:schemeClr val="accent1"/>
          </a:solidFill>
          <a:ln w="9525" cap="flat" cmpd="sng">
            <a:solidFill>
              <a:schemeClr val="tx1"/>
            </a:solidFill>
            <a:prstDash val="solid"/>
            <a:headEnd type="none" w="med" len="med"/>
            <a:tailEnd type="none" w="med" len="med"/>
          </a:ln>
        </p:spPr>
        <p:txBody>
          <a:bodyPr/>
          <a:lstStyle/>
          <a:p>
            <a:pPr eaLnBrk="1" hangingPunct="1"/>
            <a:endParaRPr lang="zh-CN" altLang="en-US" dirty="0">
              <a:latin typeface="Arial" panose="020B0604020202020204" pitchFamily="34" charset="0"/>
            </a:endParaRPr>
          </a:p>
        </p:txBody>
      </p:sp>
      <p:sp>
        <p:nvSpPr>
          <p:cNvPr id="57350" name="椭圆 47109"/>
          <p:cNvSpPr/>
          <p:nvPr/>
        </p:nvSpPr>
        <p:spPr>
          <a:xfrm>
            <a:off x="1366838" y="4841875"/>
            <a:ext cx="685800" cy="685800"/>
          </a:xfrm>
          <a:prstGeom prst="ellipse">
            <a:avLst/>
          </a:prstGeom>
          <a:solidFill>
            <a:schemeClr val="accent1"/>
          </a:solidFill>
          <a:ln w="9525" cap="flat" cmpd="sng">
            <a:solidFill>
              <a:schemeClr val="tx1"/>
            </a:solidFill>
            <a:prstDash val="solid"/>
            <a:headEnd type="none" w="med" len="med"/>
            <a:tailEnd type="none" w="med" len="med"/>
          </a:ln>
        </p:spPr>
        <p:txBody>
          <a:bodyPr/>
          <a:lstStyle/>
          <a:p>
            <a:pPr eaLnBrk="1" hangingPunct="1"/>
            <a:endParaRPr lang="zh-CN" altLang="en-US" dirty="0">
              <a:latin typeface="Arial" panose="020B0604020202020204" pitchFamily="34" charset="0"/>
            </a:endParaRPr>
          </a:p>
        </p:txBody>
      </p:sp>
      <p:sp>
        <p:nvSpPr>
          <p:cNvPr id="57351" name="矩形 47110"/>
          <p:cNvSpPr/>
          <p:nvPr/>
        </p:nvSpPr>
        <p:spPr>
          <a:xfrm>
            <a:off x="2586038" y="3394075"/>
            <a:ext cx="381000" cy="144780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pPr eaLnBrk="1" hangingPunct="1"/>
            <a:endParaRPr lang="zh-CN" altLang="en-US" dirty="0">
              <a:latin typeface="Arial" panose="020B0604020202020204" pitchFamily="34" charset="0"/>
            </a:endParaRPr>
          </a:p>
        </p:txBody>
      </p:sp>
      <p:sp>
        <p:nvSpPr>
          <p:cNvPr id="57352" name="矩形 47111"/>
          <p:cNvSpPr/>
          <p:nvPr/>
        </p:nvSpPr>
        <p:spPr>
          <a:xfrm>
            <a:off x="4338638" y="3775075"/>
            <a:ext cx="609600" cy="76200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pPr eaLnBrk="1" hangingPunct="1"/>
            <a:endParaRPr lang="zh-CN" altLang="en-US" dirty="0">
              <a:latin typeface="Arial" panose="020B0604020202020204" pitchFamily="34" charset="0"/>
            </a:endParaRPr>
          </a:p>
        </p:txBody>
      </p:sp>
      <p:sp>
        <p:nvSpPr>
          <p:cNvPr id="57353" name="矩形 47112"/>
          <p:cNvSpPr/>
          <p:nvPr/>
        </p:nvSpPr>
        <p:spPr>
          <a:xfrm>
            <a:off x="4338638" y="2479675"/>
            <a:ext cx="609600" cy="76200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pPr eaLnBrk="1" hangingPunct="1"/>
            <a:endParaRPr lang="zh-CN" altLang="en-US" dirty="0">
              <a:latin typeface="Arial" panose="020B0604020202020204" pitchFamily="34" charset="0"/>
            </a:endParaRPr>
          </a:p>
        </p:txBody>
      </p:sp>
      <p:sp>
        <p:nvSpPr>
          <p:cNvPr id="57354" name="矩形 47113"/>
          <p:cNvSpPr/>
          <p:nvPr/>
        </p:nvSpPr>
        <p:spPr>
          <a:xfrm>
            <a:off x="4338638" y="5070475"/>
            <a:ext cx="609600" cy="76200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pPr eaLnBrk="1" hangingPunct="1"/>
            <a:endParaRPr lang="zh-CN" altLang="en-US" dirty="0">
              <a:latin typeface="Arial" panose="020B0604020202020204" pitchFamily="34" charset="0"/>
            </a:endParaRPr>
          </a:p>
        </p:txBody>
      </p:sp>
      <p:sp>
        <p:nvSpPr>
          <p:cNvPr id="57355" name="直接连接符 47114"/>
          <p:cNvSpPr/>
          <p:nvPr/>
        </p:nvSpPr>
        <p:spPr>
          <a:xfrm>
            <a:off x="909638" y="4079875"/>
            <a:ext cx="457200" cy="0"/>
          </a:xfrm>
          <a:prstGeom prst="line">
            <a:avLst/>
          </a:prstGeom>
          <a:ln w="9525" cap="flat" cmpd="sng">
            <a:solidFill>
              <a:schemeClr val="tx1"/>
            </a:solidFill>
            <a:prstDash val="solid"/>
            <a:headEnd type="none" w="med" len="med"/>
            <a:tailEnd type="triangle" w="med" len="med"/>
          </a:ln>
        </p:spPr>
      </p:sp>
      <p:sp>
        <p:nvSpPr>
          <p:cNvPr id="57356" name="直接连接符 47115"/>
          <p:cNvSpPr/>
          <p:nvPr/>
        </p:nvSpPr>
        <p:spPr>
          <a:xfrm flipV="1">
            <a:off x="909638" y="3165475"/>
            <a:ext cx="533400" cy="914400"/>
          </a:xfrm>
          <a:prstGeom prst="line">
            <a:avLst/>
          </a:prstGeom>
          <a:ln w="9525" cap="flat" cmpd="sng">
            <a:solidFill>
              <a:schemeClr val="tx1"/>
            </a:solidFill>
            <a:prstDash val="solid"/>
            <a:headEnd type="none" w="med" len="med"/>
            <a:tailEnd type="triangle" w="med" len="med"/>
          </a:ln>
        </p:spPr>
      </p:sp>
      <p:sp>
        <p:nvSpPr>
          <p:cNvPr id="57357" name="直接连接符 47116"/>
          <p:cNvSpPr/>
          <p:nvPr/>
        </p:nvSpPr>
        <p:spPr>
          <a:xfrm>
            <a:off x="909638" y="4079875"/>
            <a:ext cx="533400" cy="914400"/>
          </a:xfrm>
          <a:prstGeom prst="line">
            <a:avLst/>
          </a:prstGeom>
          <a:ln w="9525" cap="flat" cmpd="sng">
            <a:solidFill>
              <a:schemeClr val="tx1"/>
            </a:solidFill>
            <a:prstDash val="solid"/>
            <a:headEnd type="none" w="med" len="med"/>
            <a:tailEnd type="triangle" w="med" len="med"/>
          </a:ln>
        </p:spPr>
      </p:sp>
      <p:sp>
        <p:nvSpPr>
          <p:cNvPr id="57358" name="直接连接符 47117"/>
          <p:cNvSpPr/>
          <p:nvPr/>
        </p:nvSpPr>
        <p:spPr>
          <a:xfrm>
            <a:off x="2052638" y="3013075"/>
            <a:ext cx="533400" cy="457200"/>
          </a:xfrm>
          <a:prstGeom prst="line">
            <a:avLst/>
          </a:prstGeom>
          <a:ln w="9525" cap="flat" cmpd="sng">
            <a:solidFill>
              <a:schemeClr val="tx1"/>
            </a:solidFill>
            <a:prstDash val="solid"/>
            <a:headEnd type="none" w="med" len="med"/>
            <a:tailEnd type="triangle" w="med" len="med"/>
          </a:ln>
        </p:spPr>
      </p:sp>
      <p:sp>
        <p:nvSpPr>
          <p:cNvPr id="57359" name="直接连接符 47118"/>
          <p:cNvSpPr/>
          <p:nvPr/>
        </p:nvSpPr>
        <p:spPr>
          <a:xfrm>
            <a:off x="2052638" y="4079875"/>
            <a:ext cx="533400" cy="0"/>
          </a:xfrm>
          <a:prstGeom prst="line">
            <a:avLst/>
          </a:prstGeom>
          <a:ln w="9525" cap="flat" cmpd="sng">
            <a:solidFill>
              <a:schemeClr val="tx1"/>
            </a:solidFill>
            <a:prstDash val="solid"/>
            <a:headEnd type="none" w="med" len="med"/>
            <a:tailEnd type="triangle" w="med" len="med"/>
          </a:ln>
        </p:spPr>
      </p:sp>
      <p:sp>
        <p:nvSpPr>
          <p:cNvPr id="57360" name="直接连接符 47119"/>
          <p:cNvSpPr/>
          <p:nvPr/>
        </p:nvSpPr>
        <p:spPr>
          <a:xfrm flipV="1">
            <a:off x="1900238" y="4689475"/>
            <a:ext cx="685800" cy="228600"/>
          </a:xfrm>
          <a:prstGeom prst="line">
            <a:avLst/>
          </a:prstGeom>
          <a:ln w="9525" cap="flat" cmpd="sng">
            <a:solidFill>
              <a:schemeClr val="tx1"/>
            </a:solidFill>
            <a:prstDash val="solid"/>
            <a:headEnd type="none" w="med" len="med"/>
            <a:tailEnd type="triangle" w="med" len="med"/>
          </a:ln>
        </p:spPr>
      </p:sp>
      <p:sp>
        <p:nvSpPr>
          <p:cNvPr id="57361" name="直接连接符 47120"/>
          <p:cNvSpPr/>
          <p:nvPr/>
        </p:nvSpPr>
        <p:spPr>
          <a:xfrm flipV="1">
            <a:off x="2967038" y="2784475"/>
            <a:ext cx="381000" cy="1295400"/>
          </a:xfrm>
          <a:prstGeom prst="line">
            <a:avLst/>
          </a:prstGeom>
          <a:ln w="9525" cap="flat" cmpd="sng">
            <a:solidFill>
              <a:schemeClr val="tx1"/>
            </a:solidFill>
            <a:prstDash val="solid"/>
            <a:headEnd type="none" w="med" len="med"/>
            <a:tailEnd type="triangle" w="med" len="med"/>
          </a:ln>
        </p:spPr>
      </p:sp>
      <p:sp>
        <p:nvSpPr>
          <p:cNvPr id="57362" name="直接连接符 47121"/>
          <p:cNvSpPr/>
          <p:nvPr/>
        </p:nvSpPr>
        <p:spPr>
          <a:xfrm>
            <a:off x="2967038" y="4079875"/>
            <a:ext cx="381000" cy="0"/>
          </a:xfrm>
          <a:prstGeom prst="line">
            <a:avLst/>
          </a:prstGeom>
          <a:ln w="9525" cap="flat" cmpd="sng">
            <a:solidFill>
              <a:schemeClr val="tx1"/>
            </a:solidFill>
            <a:prstDash val="solid"/>
            <a:headEnd type="none" w="med" len="med"/>
            <a:tailEnd type="triangle" w="med" len="med"/>
          </a:ln>
        </p:spPr>
      </p:sp>
      <p:sp>
        <p:nvSpPr>
          <p:cNvPr id="57363" name="直接连接符 47122"/>
          <p:cNvSpPr/>
          <p:nvPr/>
        </p:nvSpPr>
        <p:spPr>
          <a:xfrm>
            <a:off x="2967038" y="4079875"/>
            <a:ext cx="381000" cy="1295400"/>
          </a:xfrm>
          <a:prstGeom prst="line">
            <a:avLst/>
          </a:prstGeom>
          <a:ln w="9525" cap="flat" cmpd="sng">
            <a:solidFill>
              <a:schemeClr val="tx1"/>
            </a:solidFill>
            <a:prstDash val="solid"/>
            <a:headEnd type="none" w="med" len="med"/>
            <a:tailEnd type="triangle" w="med" len="med"/>
          </a:ln>
        </p:spPr>
      </p:sp>
      <p:sp>
        <p:nvSpPr>
          <p:cNvPr id="57364" name="文本框 47123"/>
          <p:cNvSpPr txBox="1"/>
          <p:nvPr/>
        </p:nvSpPr>
        <p:spPr>
          <a:xfrm>
            <a:off x="985838" y="1793875"/>
            <a:ext cx="1458912" cy="396875"/>
          </a:xfrm>
          <a:prstGeom prst="rect">
            <a:avLst/>
          </a:prstGeom>
          <a:noFill/>
          <a:ln w="9525">
            <a:noFill/>
          </a:ln>
        </p:spPr>
        <p:txBody>
          <a:bodyPr wrap="none">
            <a:spAutoFit/>
          </a:bodyPr>
          <a:lstStyle/>
          <a:p>
            <a:pPr eaLnBrk="1" hangingPunct="1"/>
            <a:r>
              <a:rPr lang="en-US" altLang="zh-CN" sz="2000" b="1" dirty="0">
                <a:latin typeface="Times New Roman" panose="02020603050405020304" pitchFamily="18" charset="0"/>
              </a:rPr>
              <a:t>Java</a:t>
            </a:r>
            <a:r>
              <a:rPr lang="zh-CN" altLang="en-US" sz="2000" b="1" dirty="0">
                <a:latin typeface="Times New Roman" panose="02020603050405020304" pitchFamily="18" charset="0"/>
              </a:rPr>
              <a:t>编译器</a:t>
            </a:r>
            <a:endParaRPr lang="zh-CN" altLang="en-US" sz="2400" b="1" dirty="0">
              <a:latin typeface="Times New Roman" panose="02020603050405020304" pitchFamily="18" charset="0"/>
            </a:endParaRPr>
          </a:p>
        </p:txBody>
      </p:sp>
      <p:sp>
        <p:nvSpPr>
          <p:cNvPr id="57365" name="文本框 47124"/>
          <p:cNvSpPr txBox="1"/>
          <p:nvPr/>
        </p:nvSpPr>
        <p:spPr>
          <a:xfrm>
            <a:off x="1290638" y="5527675"/>
            <a:ext cx="1033462" cy="396875"/>
          </a:xfrm>
          <a:prstGeom prst="rect">
            <a:avLst/>
          </a:prstGeom>
          <a:noFill/>
          <a:ln w="9525">
            <a:noFill/>
          </a:ln>
        </p:spPr>
        <p:txBody>
          <a:bodyPr wrap="none">
            <a:spAutoFit/>
          </a:bodyPr>
          <a:lstStyle/>
          <a:p>
            <a:pPr eaLnBrk="1" hangingPunct="1"/>
            <a:r>
              <a:rPr lang="en-US" altLang="zh-CN" sz="2000" b="1" dirty="0">
                <a:latin typeface="Times New Roman" panose="02020603050405020304" pitchFamily="18" charset="0"/>
              </a:rPr>
              <a:t>SPARC</a:t>
            </a:r>
            <a:endParaRPr lang="en-US" altLang="zh-CN" sz="2400" b="1" dirty="0">
              <a:latin typeface="Times New Roman" panose="02020603050405020304" pitchFamily="18" charset="0"/>
            </a:endParaRPr>
          </a:p>
        </p:txBody>
      </p:sp>
      <p:sp>
        <p:nvSpPr>
          <p:cNvPr id="57366" name="文本框 47125"/>
          <p:cNvSpPr txBox="1"/>
          <p:nvPr/>
        </p:nvSpPr>
        <p:spPr>
          <a:xfrm>
            <a:off x="1214438" y="4232275"/>
            <a:ext cx="1268412" cy="457200"/>
          </a:xfrm>
          <a:prstGeom prst="rect">
            <a:avLst/>
          </a:prstGeom>
          <a:noFill/>
          <a:ln w="9525">
            <a:noFill/>
          </a:ln>
        </p:spPr>
        <p:txBody>
          <a:bodyPr wrap="none">
            <a:spAutoFit/>
          </a:bodyPr>
          <a:lstStyle/>
          <a:p>
            <a:pPr eaLnBrk="1" hangingPunct="1"/>
            <a:r>
              <a:rPr lang="en-US" altLang="zh-CN" sz="2400" b="1" dirty="0">
                <a:latin typeface="Times New Roman" panose="02020603050405020304" pitchFamily="18" charset="0"/>
              </a:rPr>
              <a:t>pentium</a:t>
            </a:r>
            <a:endParaRPr lang="en-US" altLang="zh-CN" sz="2400" b="1" dirty="0">
              <a:latin typeface="Times New Roman" panose="02020603050405020304" pitchFamily="18" charset="0"/>
            </a:endParaRPr>
          </a:p>
        </p:txBody>
      </p:sp>
      <p:sp>
        <p:nvSpPr>
          <p:cNvPr id="57367" name="文本框 47126"/>
          <p:cNvSpPr txBox="1"/>
          <p:nvPr/>
        </p:nvSpPr>
        <p:spPr>
          <a:xfrm>
            <a:off x="1290638" y="3317875"/>
            <a:ext cx="1130300" cy="396875"/>
          </a:xfrm>
          <a:prstGeom prst="rect">
            <a:avLst/>
          </a:prstGeom>
          <a:noFill/>
          <a:ln w="9525">
            <a:noFill/>
          </a:ln>
        </p:spPr>
        <p:txBody>
          <a:bodyPr wrap="none">
            <a:spAutoFit/>
          </a:bodyPr>
          <a:lstStyle/>
          <a:p>
            <a:pPr eaLnBrk="1" hangingPunct="1"/>
            <a:r>
              <a:rPr lang="en-US" altLang="zh-CN" sz="2000" b="1" dirty="0">
                <a:latin typeface="Times New Roman" panose="02020603050405020304" pitchFamily="18" charset="0"/>
              </a:rPr>
              <a:t>Powerpc</a:t>
            </a:r>
            <a:endParaRPr lang="en-US" altLang="zh-CN" sz="2400" b="1" dirty="0">
              <a:latin typeface="Times New Roman" panose="02020603050405020304" pitchFamily="18" charset="0"/>
            </a:endParaRPr>
          </a:p>
        </p:txBody>
      </p:sp>
      <p:sp>
        <p:nvSpPr>
          <p:cNvPr id="57368" name="文本框 47127"/>
          <p:cNvSpPr txBox="1"/>
          <p:nvPr/>
        </p:nvSpPr>
        <p:spPr>
          <a:xfrm>
            <a:off x="2554288" y="3678238"/>
            <a:ext cx="488950" cy="844550"/>
          </a:xfrm>
          <a:prstGeom prst="rect">
            <a:avLst/>
          </a:prstGeom>
          <a:noFill/>
          <a:ln w="9525">
            <a:noFill/>
          </a:ln>
        </p:spPr>
        <p:txBody>
          <a:bodyPr vert="eaVert" wrap="none">
            <a:spAutoFit/>
          </a:bodyPr>
          <a:lstStyle/>
          <a:p>
            <a:pPr eaLnBrk="1" hangingPunct="1"/>
            <a:r>
              <a:rPr lang="zh-CN" altLang="en-US" sz="2000" b="1" dirty="0">
                <a:latin typeface="Times New Roman" panose="02020603050405020304" pitchFamily="18" charset="0"/>
              </a:rPr>
              <a:t>中间码</a:t>
            </a:r>
            <a:endParaRPr lang="zh-CN" altLang="en-US" sz="2400" b="1" dirty="0">
              <a:latin typeface="Times New Roman" panose="02020603050405020304" pitchFamily="18" charset="0"/>
            </a:endParaRPr>
          </a:p>
        </p:txBody>
      </p:sp>
      <p:sp>
        <p:nvSpPr>
          <p:cNvPr id="57369" name="文本框 47128"/>
          <p:cNvSpPr txBox="1"/>
          <p:nvPr/>
        </p:nvSpPr>
        <p:spPr>
          <a:xfrm>
            <a:off x="3195638" y="3241675"/>
            <a:ext cx="1130300" cy="396875"/>
          </a:xfrm>
          <a:prstGeom prst="rect">
            <a:avLst/>
          </a:prstGeom>
          <a:noFill/>
          <a:ln w="9525">
            <a:noFill/>
          </a:ln>
        </p:spPr>
        <p:txBody>
          <a:bodyPr wrap="none">
            <a:spAutoFit/>
          </a:bodyPr>
          <a:lstStyle/>
          <a:p>
            <a:pPr eaLnBrk="1" hangingPunct="1"/>
            <a:r>
              <a:rPr lang="en-US" altLang="zh-CN" sz="2000" b="1" dirty="0">
                <a:latin typeface="Times New Roman" panose="02020603050405020304" pitchFamily="18" charset="0"/>
              </a:rPr>
              <a:t>Powerpc</a:t>
            </a:r>
            <a:endParaRPr lang="en-US" altLang="zh-CN" sz="2400" b="1" dirty="0">
              <a:latin typeface="Times New Roman" panose="02020603050405020304" pitchFamily="18" charset="0"/>
            </a:endParaRPr>
          </a:p>
        </p:txBody>
      </p:sp>
      <p:sp>
        <p:nvSpPr>
          <p:cNvPr id="57370" name="文本框 47129"/>
          <p:cNvSpPr txBox="1"/>
          <p:nvPr/>
        </p:nvSpPr>
        <p:spPr>
          <a:xfrm>
            <a:off x="3195638" y="4460875"/>
            <a:ext cx="1268412" cy="457200"/>
          </a:xfrm>
          <a:prstGeom prst="rect">
            <a:avLst/>
          </a:prstGeom>
          <a:noFill/>
          <a:ln w="9525">
            <a:noFill/>
          </a:ln>
        </p:spPr>
        <p:txBody>
          <a:bodyPr wrap="none">
            <a:spAutoFit/>
          </a:bodyPr>
          <a:lstStyle/>
          <a:p>
            <a:pPr eaLnBrk="1" hangingPunct="1"/>
            <a:r>
              <a:rPr lang="en-US" altLang="zh-CN" sz="2400" b="1" dirty="0">
                <a:latin typeface="Times New Roman" panose="02020603050405020304" pitchFamily="18" charset="0"/>
              </a:rPr>
              <a:t>pentium</a:t>
            </a:r>
            <a:endParaRPr lang="en-US" altLang="zh-CN" sz="2400" b="1" dirty="0">
              <a:latin typeface="Times New Roman" panose="02020603050405020304" pitchFamily="18" charset="0"/>
            </a:endParaRPr>
          </a:p>
        </p:txBody>
      </p:sp>
      <p:sp>
        <p:nvSpPr>
          <p:cNvPr id="57371" name="文本框 47130"/>
          <p:cNvSpPr txBox="1"/>
          <p:nvPr/>
        </p:nvSpPr>
        <p:spPr>
          <a:xfrm>
            <a:off x="3195638" y="5984875"/>
            <a:ext cx="1033462" cy="396875"/>
          </a:xfrm>
          <a:prstGeom prst="rect">
            <a:avLst/>
          </a:prstGeom>
          <a:noFill/>
          <a:ln w="9525">
            <a:noFill/>
          </a:ln>
        </p:spPr>
        <p:txBody>
          <a:bodyPr wrap="none">
            <a:spAutoFit/>
          </a:bodyPr>
          <a:lstStyle/>
          <a:p>
            <a:pPr eaLnBrk="1" hangingPunct="1"/>
            <a:r>
              <a:rPr lang="en-US" altLang="zh-CN" sz="2000" b="1" dirty="0">
                <a:latin typeface="Times New Roman" panose="02020603050405020304" pitchFamily="18" charset="0"/>
              </a:rPr>
              <a:t>SPARC</a:t>
            </a:r>
            <a:endParaRPr lang="en-US" altLang="zh-CN" sz="2400" b="1" dirty="0">
              <a:latin typeface="Times New Roman" panose="02020603050405020304" pitchFamily="18" charset="0"/>
            </a:endParaRPr>
          </a:p>
        </p:txBody>
      </p:sp>
      <p:sp>
        <p:nvSpPr>
          <p:cNvPr id="57372" name="文本框 47131"/>
          <p:cNvSpPr txBox="1"/>
          <p:nvPr/>
        </p:nvSpPr>
        <p:spPr>
          <a:xfrm>
            <a:off x="4140200" y="1736725"/>
            <a:ext cx="950913" cy="396875"/>
          </a:xfrm>
          <a:prstGeom prst="rect">
            <a:avLst/>
          </a:prstGeom>
          <a:noFill/>
          <a:ln w="9525">
            <a:noFill/>
          </a:ln>
        </p:spPr>
        <p:txBody>
          <a:bodyPr wrap="none">
            <a:spAutoFit/>
          </a:bodyPr>
          <a:lstStyle/>
          <a:p>
            <a:pPr eaLnBrk="1" hangingPunct="1"/>
            <a:r>
              <a:rPr lang="zh-CN" altLang="en-US" sz="2000" b="1" dirty="0">
                <a:latin typeface="Times New Roman" panose="02020603050405020304" pitchFamily="18" charset="0"/>
              </a:rPr>
              <a:t>二进制</a:t>
            </a:r>
            <a:endParaRPr lang="zh-CN" altLang="en-US" sz="2400" b="1" dirty="0">
              <a:latin typeface="Times New Roman" panose="02020603050405020304" pitchFamily="18" charset="0"/>
            </a:endParaRPr>
          </a:p>
        </p:txBody>
      </p:sp>
      <p:sp>
        <p:nvSpPr>
          <p:cNvPr id="57373" name="矩形 47132"/>
          <p:cNvSpPr/>
          <p:nvPr/>
        </p:nvSpPr>
        <p:spPr>
          <a:xfrm>
            <a:off x="5326063" y="3470275"/>
            <a:ext cx="685800" cy="1447800"/>
          </a:xfrm>
          <a:prstGeom prst="rect">
            <a:avLst/>
          </a:prstGeom>
          <a:solidFill>
            <a:srgbClr val="FFFFCC"/>
          </a:solidFill>
          <a:ln w="9525" cap="flat" cmpd="sng">
            <a:solidFill>
              <a:schemeClr val="tx1"/>
            </a:solidFill>
            <a:prstDash val="solid"/>
            <a:miter/>
            <a:headEnd type="none" w="med" len="med"/>
            <a:tailEnd type="none" w="med" len="med"/>
          </a:ln>
        </p:spPr>
        <p:txBody>
          <a:bodyPr wrap="none" anchor="ctr"/>
          <a:lstStyle/>
          <a:p>
            <a:pPr algn="ctr" eaLnBrk="1" hangingPunct="1"/>
            <a:r>
              <a:rPr lang="en-US" altLang="zh-CN" sz="2000" b="1" dirty="0">
                <a:latin typeface="Times New Roman" panose="02020603050405020304" pitchFamily="18" charset="0"/>
              </a:rPr>
              <a:t>C</a:t>
            </a:r>
            <a:r>
              <a:rPr lang="zh-CN" altLang="en-US" sz="2000" b="1" dirty="0">
                <a:latin typeface="Times New Roman" panose="02020603050405020304" pitchFamily="18" charset="0"/>
              </a:rPr>
              <a:t>＋＋</a:t>
            </a:r>
            <a:endParaRPr lang="zh-CN" altLang="en-US" sz="2000" b="1" dirty="0">
              <a:latin typeface="Times New Roman" panose="02020603050405020304" pitchFamily="18" charset="0"/>
            </a:endParaRPr>
          </a:p>
          <a:p>
            <a:pPr algn="ctr" eaLnBrk="1" hangingPunct="1"/>
            <a:r>
              <a:rPr lang="zh-CN" altLang="en-US" sz="2000" b="1" dirty="0">
                <a:latin typeface="Times New Roman" panose="02020603050405020304" pitchFamily="18" charset="0"/>
              </a:rPr>
              <a:t>源</a:t>
            </a:r>
            <a:endParaRPr lang="zh-CN" altLang="en-US" sz="2000" b="1" dirty="0">
              <a:latin typeface="Times New Roman" panose="02020603050405020304" pitchFamily="18" charset="0"/>
            </a:endParaRPr>
          </a:p>
          <a:p>
            <a:pPr algn="ctr" eaLnBrk="1" hangingPunct="1"/>
            <a:r>
              <a:rPr lang="zh-CN" altLang="en-US" sz="2000" b="1" dirty="0">
                <a:latin typeface="Times New Roman" panose="02020603050405020304" pitchFamily="18" charset="0"/>
              </a:rPr>
              <a:t>程</a:t>
            </a:r>
            <a:endParaRPr lang="zh-CN" altLang="en-US" sz="2000" b="1" dirty="0">
              <a:latin typeface="Times New Roman" panose="02020603050405020304" pitchFamily="18" charset="0"/>
            </a:endParaRPr>
          </a:p>
          <a:p>
            <a:pPr algn="ctr" eaLnBrk="1" hangingPunct="1"/>
            <a:r>
              <a:rPr lang="zh-CN" altLang="en-US" sz="2000" b="1" dirty="0">
                <a:latin typeface="Times New Roman" panose="02020603050405020304" pitchFamily="18" charset="0"/>
              </a:rPr>
              <a:t>序</a:t>
            </a:r>
            <a:endParaRPr lang="zh-CN" altLang="en-US" sz="2400" b="1" dirty="0">
              <a:latin typeface="Times New Roman" panose="02020603050405020304" pitchFamily="18" charset="0"/>
            </a:endParaRPr>
          </a:p>
        </p:txBody>
      </p:sp>
      <p:sp>
        <p:nvSpPr>
          <p:cNvPr id="57374" name="椭圆 47133"/>
          <p:cNvSpPr/>
          <p:nvPr/>
        </p:nvSpPr>
        <p:spPr>
          <a:xfrm>
            <a:off x="6469063" y="2632075"/>
            <a:ext cx="685800" cy="685800"/>
          </a:xfrm>
          <a:prstGeom prst="ellipse">
            <a:avLst/>
          </a:prstGeom>
          <a:solidFill>
            <a:srgbClr val="FFFFCC"/>
          </a:solidFill>
          <a:ln w="9525" cap="flat" cmpd="sng">
            <a:solidFill>
              <a:schemeClr val="tx1"/>
            </a:solidFill>
            <a:prstDash val="solid"/>
            <a:headEnd type="none" w="med" len="med"/>
            <a:tailEnd type="none" w="med" len="med"/>
          </a:ln>
        </p:spPr>
        <p:txBody>
          <a:bodyPr/>
          <a:lstStyle/>
          <a:p>
            <a:pPr eaLnBrk="1" hangingPunct="1"/>
            <a:endParaRPr lang="zh-CN" altLang="en-US" dirty="0">
              <a:latin typeface="Arial" panose="020B0604020202020204" pitchFamily="34" charset="0"/>
            </a:endParaRPr>
          </a:p>
        </p:txBody>
      </p:sp>
      <p:sp>
        <p:nvSpPr>
          <p:cNvPr id="57375" name="椭圆 47134"/>
          <p:cNvSpPr/>
          <p:nvPr/>
        </p:nvSpPr>
        <p:spPr>
          <a:xfrm>
            <a:off x="6469063" y="3698875"/>
            <a:ext cx="685800" cy="685800"/>
          </a:xfrm>
          <a:prstGeom prst="ellipse">
            <a:avLst/>
          </a:prstGeom>
          <a:solidFill>
            <a:srgbClr val="FFFFCC"/>
          </a:solidFill>
          <a:ln w="9525" cap="flat" cmpd="sng">
            <a:solidFill>
              <a:schemeClr val="tx1"/>
            </a:solidFill>
            <a:prstDash val="solid"/>
            <a:headEnd type="none" w="med" len="med"/>
            <a:tailEnd type="none" w="med" len="med"/>
          </a:ln>
        </p:spPr>
        <p:txBody>
          <a:bodyPr/>
          <a:lstStyle/>
          <a:p>
            <a:pPr eaLnBrk="1" hangingPunct="1"/>
            <a:endParaRPr lang="zh-CN" altLang="en-US" dirty="0">
              <a:latin typeface="Arial" panose="020B0604020202020204" pitchFamily="34" charset="0"/>
            </a:endParaRPr>
          </a:p>
        </p:txBody>
      </p:sp>
      <p:sp>
        <p:nvSpPr>
          <p:cNvPr id="57376" name="椭圆 47135"/>
          <p:cNvSpPr/>
          <p:nvPr/>
        </p:nvSpPr>
        <p:spPr>
          <a:xfrm>
            <a:off x="6469063" y="4841875"/>
            <a:ext cx="685800" cy="685800"/>
          </a:xfrm>
          <a:prstGeom prst="ellipse">
            <a:avLst/>
          </a:prstGeom>
          <a:solidFill>
            <a:srgbClr val="FFFFCC"/>
          </a:solidFill>
          <a:ln w="9525" cap="flat" cmpd="sng">
            <a:solidFill>
              <a:schemeClr val="tx1"/>
            </a:solidFill>
            <a:prstDash val="solid"/>
            <a:headEnd type="none" w="med" len="med"/>
            <a:tailEnd type="none" w="med" len="med"/>
          </a:ln>
        </p:spPr>
        <p:txBody>
          <a:bodyPr/>
          <a:lstStyle/>
          <a:p>
            <a:pPr eaLnBrk="1" hangingPunct="1"/>
            <a:endParaRPr lang="zh-CN" altLang="en-US" dirty="0">
              <a:latin typeface="Arial" panose="020B0604020202020204" pitchFamily="34" charset="0"/>
            </a:endParaRPr>
          </a:p>
        </p:txBody>
      </p:sp>
      <p:sp>
        <p:nvSpPr>
          <p:cNvPr id="57377" name="文本框 47136"/>
          <p:cNvSpPr txBox="1"/>
          <p:nvPr/>
        </p:nvSpPr>
        <p:spPr>
          <a:xfrm>
            <a:off x="6392863" y="5527675"/>
            <a:ext cx="1033462" cy="396875"/>
          </a:xfrm>
          <a:prstGeom prst="rect">
            <a:avLst/>
          </a:prstGeom>
          <a:noFill/>
          <a:ln w="9525">
            <a:noFill/>
          </a:ln>
        </p:spPr>
        <p:txBody>
          <a:bodyPr wrap="none">
            <a:spAutoFit/>
          </a:bodyPr>
          <a:lstStyle/>
          <a:p>
            <a:pPr eaLnBrk="1" hangingPunct="1"/>
            <a:r>
              <a:rPr lang="en-US" altLang="zh-CN" sz="2000" b="1" dirty="0">
                <a:latin typeface="Times New Roman" panose="02020603050405020304" pitchFamily="18" charset="0"/>
              </a:rPr>
              <a:t>SPARC</a:t>
            </a:r>
            <a:endParaRPr lang="en-US" altLang="zh-CN" sz="2400" b="1" dirty="0">
              <a:latin typeface="Times New Roman" panose="02020603050405020304" pitchFamily="18" charset="0"/>
            </a:endParaRPr>
          </a:p>
        </p:txBody>
      </p:sp>
      <p:sp>
        <p:nvSpPr>
          <p:cNvPr id="57378" name="文本框 47137"/>
          <p:cNvSpPr txBox="1"/>
          <p:nvPr/>
        </p:nvSpPr>
        <p:spPr>
          <a:xfrm>
            <a:off x="6392863" y="3317875"/>
            <a:ext cx="1130300" cy="396875"/>
          </a:xfrm>
          <a:prstGeom prst="rect">
            <a:avLst/>
          </a:prstGeom>
          <a:noFill/>
          <a:ln w="9525">
            <a:noFill/>
          </a:ln>
        </p:spPr>
        <p:txBody>
          <a:bodyPr wrap="none">
            <a:spAutoFit/>
          </a:bodyPr>
          <a:lstStyle/>
          <a:p>
            <a:pPr eaLnBrk="1" hangingPunct="1"/>
            <a:r>
              <a:rPr lang="en-US" altLang="zh-CN" sz="2000" b="1" dirty="0">
                <a:latin typeface="Times New Roman" panose="02020603050405020304" pitchFamily="18" charset="0"/>
              </a:rPr>
              <a:t>Powerpc</a:t>
            </a:r>
            <a:endParaRPr lang="en-US" altLang="zh-CN" sz="2400" b="1" dirty="0">
              <a:latin typeface="Times New Roman" panose="02020603050405020304" pitchFamily="18" charset="0"/>
            </a:endParaRPr>
          </a:p>
        </p:txBody>
      </p:sp>
      <p:sp>
        <p:nvSpPr>
          <p:cNvPr id="57379" name="文本框 47138"/>
          <p:cNvSpPr txBox="1"/>
          <p:nvPr/>
        </p:nvSpPr>
        <p:spPr>
          <a:xfrm>
            <a:off x="6392863" y="4384675"/>
            <a:ext cx="1268412" cy="457200"/>
          </a:xfrm>
          <a:prstGeom prst="rect">
            <a:avLst/>
          </a:prstGeom>
          <a:noFill/>
          <a:ln w="9525">
            <a:noFill/>
          </a:ln>
        </p:spPr>
        <p:txBody>
          <a:bodyPr wrap="none">
            <a:spAutoFit/>
          </a:bodyPr>
          <a:lstStyle/>
          <a:p>
            <a:pPr eaLnBrk="1" hangingPunct="1"/>
            <a:r>
              <a:rPr lang="en-US" altLang="zh-CN" sz="2400" b="1" dirty="0">
                <a:latin typeface="Times New Roman" panose="02020603050405020304" pitchFamily="18" charset="0"/>
              </a:rPr>
              <a:t>pentium</a:t>
            </a:r>
            <a:endParaRPr lang="en-US" altLang="zh-CN" sz="2400" b="1" dirty="0">
              <a:latin typeface="Times New Roman" panose="02020603050405020304" pitchFamily="18" charset="0"/>
            </a:endParaRPr>
          </a:p>
        </p:txBody>
      </p:sp>
      <p:sp>
        <p:nvSpPr>
          <p:cNvPr id="57380" name="矩形 47139"/>
          <p:cNvSpPr/>
          <p:nvPr/>
        </p:nvSpPr>
        <p:spPr>
          <a:xfrm>
            <a:off x="7993063" y="3622675"/>
            <a:ext cx="609600" cy="762000"/>
          </a:xfrm>
          <a:prstGeom prst="rect">
            <a:avLst/>
          </a:prstGeom>
          <a:solidFill>
            <a:srgbClr val="FFFFCC"/>
          </a:solidFill>
          <a:ln w="9525" cap="flat" cmpd="sng">
            <a:solidFill>
              <a:schemeClr val="tx1"/>
            </a:solidFill>
            <a:prstDash val="solid"/>
            <a:miter/>
            <a:headEnd type="none" w="med" len="med"/>
            <a:tailEnd type="none" w="med" len="med"/>
          </a:ln>
        </p:spPr>
        <p:txBody>
          <a:bodyPr/>
          <a:lstStyle/>
          <a:p>
            <a:pPr eaLnBrk="1" hangingPunct="1"/>
            <a:endParaRPr lang="zh-CN" altLang="en-US" dirty="0">
              <a:latin typeface="Arial" panose="020B0604020202020204" pitchFamily="34" charset="0"/>
            </a:endParaRPr>
          </a:p>
        </p:txBody>
      </p:sp>
      <p:sp>
        <p:nvSpPr>
          <p:cNvPr id="57381" name="矩形 47140"/>
          <p:cNvSpPr/>
          <p:nvPr/>
        </p:nvSpPr>
        <p:spPr>
          <a:xfrm>
            <a:off x="7993063" y="2327275"/>
            <a:ext cx="609600" cy="762000"/>
          </a:xfrm>
          <a:prstGeom prst="rect">
            <a:avLst/>
          </a:prstGeom>
          <a:solidFill>
            <a:srgbClr val="FFFFCC"/>
          </a:solidFill>
          <a:ln w="9525" cap="flat" cmpd="sng">
            <a:solidFill>
              <a:schemeClr val="tx1"/>
            </a:solidFill>
            <a:prstDash val="solid"/>
            <a:miter/>
            <a:headEnd type="none" w="med" len="med"/>
            <a:tailEnd type="none" w="med" len="med"/>
          </a:ln>
        </p:spPr>
        <p:txBody>
          <a:bodyPr/>
          <a:lstStyle/>
          <a:p>
            <a:pPr eaLnBrk="1" hangingPunct="1"/>
            <a:endParaRPr lang="zh-CN" altLang="en-US" dirty="0">
              <a:latin typeface="Arial" panose="020B0604020202020204" pitchFamily="34" charset="0"/>
            </a:endParaRPr>
          </a:p>
        </p:txBody>
      </p:sp>
      <p:sp>
        <p:nvSpPr>
          <p:cNvPr id="57382" name="矩形 47141"/>
          <p:cNvSpPr/>
          <p:nvPr/>
        </p:nvSpPr>
        <p:spPr>
          <a:xfrm>
            <a:off x="7993063" y="5070475"/>
            <a:ext cx="609600" cy="762000"/>
          </a:xfrm>
          <a:prstGeom prst="rect">
            <a:avLst/>
          </a:prstGeom>
          <a:solidFill>
            <a:srgbClr val="FFFFCC"/>
          </a:solidFill>
          <a:ln w="9525" cap="flat" cmpd="sng">
            <a:solidFill>
              <a:schemeClr val="tx1"/>
            </a:solidFill>
            <a:prstDash val="solid"/>
            <a:miter/>
            <a:headEnd type="none" w="med" len="med"/>
            <a:tailEnd type="none" w="med" len="med"/>
          </a:ln>
        </p:spPr>
        <p:txBody>
          <a:bodyPr/>
          <a:lstStyle/>
          <a:p>
            <a:pPr eaLnBrk="1" hangingPunct="1"/>
            <a:endParaRPr lang="zh-CN" altLang="en-US" dirty="0">
              <a:latin typeface="Arial" panose="020B0604020202020204" pitchFamily="34" charset="0"/>
            </a:endParaRPr>
          </a:p>
        </p:txBody>
      </p:sp>
      <p:sp>
        <p:nvSpPr>
          <p:cNvPr id="57383" name="文本框 47142"/>
          <p:cNvSpPr txBox="1"/>
          <p:nvPr/>
        </p:nvSpPr>
        <p:spPr>
          <a:xfrm>
            <a:off x="7840663" y="3165475"/>
            <a:ext cx="1130300" cy="396875"/>
          </a:xfrm>
          <a:prstGeom prst="rect">
            <a:avLst/>
          </a:prstGeom>
          <a:noFill/>
          <a:ln w="9525">
            <a:noFill/>
          </a:ln>
        </p:spPr>
        <p:txBody>
          <a:bodyPr wrap="none">
            <a:spAutoFit/>
          </a:bodyPr>
          <a:lstStyle/>
          <a:p>
            <a:pPr eaLnBrk="1" hangingPunct="1"/>
            <a:r>
              <a:rPr lang="en-US" altLang="zh-CN" sz="2000" b="1" dirty="0">
                <a:latin typeface="Times New Roman" panose="02020603050405020304" pitchFamily="18" charset="0"/>
              </a:rPr>
              <a:t>Powerpc</a:t>
            </a:r>
            <a:endParaRPr lang="en-US" altLang="zh-CN" sz="2400" b="1" dirty="0">
              <a:latin typeface="Times New Roman" panose="02020603050405020304" pitchFamily="18" charset="0"/>
            </a:endParaRPr>
          </a:p>
        </p:txBody>
      </p:sp>
      <p:sp>
        <p:nvSpPr>
          <p:cNvPr id="57384" name="文本框 47143"/>
          <p:cNvSpPr txBox="1"/>
          <p:nvPr/>
        </p:nvSpPr>
        <p:spPr>
          <a:xfrm>
            <a:off x="7840663" y="4384675"/>
            <a:ext cx="1268412" cy="457200"/>
          </a:xfrm>
          <a:prstGeom prst="rect">
            <a:avLst/>
          </a:prstGeom>
          <a:noFill/>
          <a:ln w="9525">
            <a:noFill/>
          </a:ln>
        </p:spPr>
        <p:txBody>
          <a:bodyPr wrap="none">
            <a:spAutoFit/>
          </a:bodyPr>
          <a:lstStyle/>
          <a:p>
            <a:pPr eaLnBrk="1" hangingPunct="1"/>
            <a:r>
              <a:rPr lang="en-US" altLang="zh-CN" sz="2400" b="1" dirty="0">
                <a:latin typeface="Times New Roman" panose="02020603050405020304" pitchFamily="18" charset="0"/>
              </a:rPr>
              <a:t>pentium</a:t>
            </a:r>
            <a:endParaRPr lang="en-US" altLang="zh-CN" sz="2400" b="1" dirty="0">
              <a:latin typeface="Times New Roman" panose="02020603050405020304" pitchFamily="18" charset="0"/>
            </a:endParaRPr>
          </a:p>
        </p:txBody>
      </p:sp>
      <p:sp>
        <p:nvSpPr>
          <p:cNvPr id="57385" name="文本框 47144"/>
          <p:cNvSpPr txBox="1"/>
          <p:nvPr/>
        </p:nvSpPr>
        <p:spPr>
          <a:xfrm>
            <a:off x="7840663" y="5908675"/>
            <a:ext cx="1033462" cy="396875"/>
          </a:xfrm>
          <a:prstGeom prst="rect">
            <a:avLst/>
          </a:prstGeom>
          <a:noFill/>
          <a:ln w="9525">
            <a:noFill/>
          </a:ln>
        </p:spPr>
        <p:txBody>
          <a:bodyPr wrap="none">
            <a:spAutoFit/>
          </a:bodyPr>
          <a:lstStyle/>
          <a:p>
            <a:pPr eaLnBrk="1" hangingPunct="1"/>
            <a:r>
              <a:rPr lang="en-US" altLang="zh-CN" sz="2000" b="1" dirty="0">
                <a:latin typeface="Times New Roman" panose="02020603050405020304" pitchFamily="18" charset="0"/>
              </a:rPr>
              <a:t>SPARC</a:t>
            </a:r>
            <a:endParaRPr lang="en-US" altLang="zh-CN" sz="2400" b="1" dirty="0">
              <a:latin typeface="Times New Roman" panose="02020603050405020304" pitchFamily="18" charset="0"/>
            </a:endParaRPr>
          </a:p>
        </p:txBody>
      </p:sp>
      <p:sp>
        <p:nvSpPr>
          <p:cNvPr id="57386" name="直接连接符 47145"/>
          <p:cNvSpPr/>
          <p:nvPr/>
        </p:nvSpPr>
        <p:spPr>
          <a:xfrm flipV="1">
            <a:off x="6011863" y="3089275"/>
            <a:ext cx="457200" cy="987425"/>
          </a:xfrm>
          <a:prstGeom prst="line">
            <a:avLst/>
          </a:prstGeom>
          <a:ln w="9525" cap="flat" cmpd="sng">
            <a:solidFill>
              <a:schemeClr val="tx1"/>
            </a:solidFill>
            <a:prstDash val="solid"/>
            <a:headEnd type="none" w="med" len="med"/>
            <a:tailEnd type="triangle" w="med" len="med"/>
          </a:ln>
        </p:spPr>
      </p:sp>
      <p:sp>
        <p:nvSpPr>
          <p:cNvPr id="57387" name="直接连接符 47146"/>
          <p:cNvSpPr/>
          <p:nvPr/>
        </p:nvSpPr>
        <p:spPr>
          <a:xfrm>
            <a:off x="6011863" y="4076700"/>
            <a:ext cx="457200" cy="3175"/>
          </a:xfrm>
          <a:prstGeom prst="line">
            <a:avLst/>
          </a:prstGeom>
          <a:ln w="9525" cap="flat" cmpd="sng">
            <a:solidFill>
              <a:schemeClr val="tx1"/>
            </a:solidFill>
            <a:prstDash val="solid"/>
            <a:headEnd type="none" w="med" len="med"/>
            <a:tailEnd type="triangle" w="med" len="med"/>
          </a:ln>
        </p:spPr>
      </p:sp>
      <p:sp>
        <p:nvSpPr>
          <p:cNvPr id="57388" name="直接连接符 47147"/>
          <p:cNvSpPr/>
          <p:nvPr/>
        </p:nvSpPr>
        <p:spPr>
          <a:xfrm>
            <a:off x="6011863" y="4076700"/>
            <a:ext cx="457200" cy="993775"/>
          </a:xfrm>
          <a:prstGeom prst="line">
            <a:avLst/>
          </a:prstGeom>
          <a:ln w="9525" cap="flat" cmpd="sng">
            <a:solidFill>
              <a:schemeClr val="tx1"/>
            </a:solidFill>
            <a:prstDash val="solid"/>
            <a:headEnd type="none" w="med" len="med"/>
            <a:tailEnd type="triangle" w="med" len="med"/>
          </a:ln>
        </p:spPr>
      </p:sp>
      <p:sp>
        <p:nvSpPr>
          <p:cNvPr id="57389" name="直接连接符 47148"/>
          <p:cNvSpPr/>
          <p:nvPr/>
        </p:nvSpPr>
        <p:spPr>
          <a:xfrm>
            <a:off x="7154863" y="4079875"/>
            <a:ext cx="838200" cy="0"/>
          </a:xfrm>
          <a:prstGeom prst="line">
            <a:avLst/>
          </a:prstGeom>
          <a:ln w="9525" cap="flat" cmpd="sng">
            <a:solidFill>
              <a:schemeClr val="tx1"/>
            </a:solidFill>
            <a:prstDash val="solid"/>
            <a:headEnd type="none" w="med" len="med"/>
            <a:tailEnd type="triangle" w="med" len="med"/>
          </a:ln>
        </p:spPr>
      </p:sp>
      <p:sp>
        <p:nvSpPr>
          <p:cNvPr id="57390" name="直接连接符 47149"/>
          <p:cNvSpPr/>
          <p:nvPr/>
        </p:nvSpPr>
        <p:spPr>
          <a:xfrm>
            <a:off x="7154863" y="5222875"/>
            <a:ext cx="838200" cy="304800"/>
          </a:xfrm>
          <a:prstGeom prst="line">
            <a:avLst/>
          </a:prstGeom>
          <a:ln w="9525" cap="flat" cmpd="sng">
            <a:solidFill>
              <a:schemeClr val="tx1"/>
            </a:solidFill>
            <a:prstDash val="solid"/>
            <a:headEnd type="none" w="med" len="med"/>
            <a:tailEnd type="triangle" w="med" len="med"/>
          </a:ln>
        </p:spPr>
      </p:sp>
      <p:sp>
        <p:nvSpPr>
          <p:cNvPr id="57391" name="直接连接符 47150"/>
          <p:cNvSpPr/>
          <p:nvPr/>
        </p:nvSpPr>
        <p:spPr>
          <a:xfrm flipV="1">
            <a:off x="7154863" y="2708275"/>
            <a:ext cx="838200" cy="228600"/>
          </a:xfrm>
          <a:prstGeom prst="line">
            <a:avLst/>
          </a:prstGeom>
          <a:ln w="9525" cap="flat" cmpd="sng">
            <a:solidFill>
              <a:schemeClr val="tx1"/>
            </a:solidFill>
            <a:prstDash val="solid"/>
            <a:headEnd type="none" w="med" len="med"/>
            <a:tailEnd type="triangle" w="med" len="med"/>
          </a:ln>
        </p:spPr>
      </p:sp>
      <p:sp>
        <p:nvSpPr>
          <p:cNvPr id="57392" name="文本框 47151"/>
          <p:cNvSpPr txBox="1"/>
          <p:nvPr/>
        </p:nvSpPr>
        <p:spPr>
          <a:xfrm>
            <a:off x="6280150" y="1736725"/>
            <a:ext cx="950913" cy="396875"/>
          </a:xfrm>
          <a:prstGeom prst="rect">
            <a:avLst/>
          </a:prstGeom>
          <a:noFill/>
          <a:ln w="9525">
            <a:noFill/>
          </a:ln>
        </p:spPr>
        <p:txBody>
          <a:bodyPr wrap="none">
            <a:spAutoFit/>
          </a:bodyPr>
          <a:lstStyle/>
          <a:p>
            <a:pPr eaLnBrk="1" hangingPunct="1"/>
            <a:r>
              <a:rPr lang="zh-CN" altLang="en-US" sz="2000" b="1" dirty="0">
                <a:latin typeface="Times New Roman" panose="02020603050405020304" pitchFamily="18" charset="0"/>
              </a:rPr>
              <a:t>编译器</a:t>
            </a:r>
            <a:endParaRPr lang="zh-CN" altLang="en-US" sz="2400" b="1" dirty="0">
              <a:latin typeface="Times New Roman" panose="02020603050405020304" pitchFamily="18" charset="0"/>
            </a:endParaRPr>
          </a:p>
        </p:txBody>
      </p:sp>
      <p:sp>
        <p:nvSpPr>
          <p:cNvPr id="57393" name="文本框 47152"/>
          <p:cNvSpPr txBox="1"/>
          <p:nvPr/>
        </p:nvSpPr>
        <p:spPr>
          <a:xfrm>
            <a:off x="7840663" y="1766888"/>
            <a:ext cx="874712" cy="366712"/>
          </a:xfrm>
          <a:prstGeom prst="rect">
            <a:avLst/>
          </a:prstGeom>
          <a:noFill/>
          <a:ln w="9525">
            <a:noFill/>
          </a:ln>
        </p:spPr>
        <p:txBody>
          <a:bodyPr wrap="none">
            <a:spAutoFit/>
          </a:bodyPr>
          <a:lstStyle/>
          <a:p>
            <a:pPr eaLnBrk="1" hangingPunct="1"/>
            <a:r>
              <a:rPr lang="zh-CN" altLang="en-US" b="1" dirty="0">
                <a:latin typeface="Times New Roman" panose="02020603050405020304" pitchFamily="18" charset="0"/>
              </a:rPr>
              <a:t>二进制</a:t>
            </a:r>
            <a:endParaRPr lang="zh-CN" altLang="en-US" b="1" dirty="0">
              <a:latin typeface="Times New Roman" panose="02020603050405020304" pitchFamily="18" charset="0"/>
            </a:endParaRPr>
          </a:p>
        </p:txBody>
      </p:sp>
      <p:sp>
        <p:nvSpPr>
          <p:cNvPr id="57394" name="椭圆 47153"/>
          <p:cNvSpPr/>
          <p:nvPr/>
        </p:nvSpPr>
        <p:spPr>
          <a:xfrm>
            <a:off x="3348038" y="2479675"/>
            <a:ext cx="685800" cy="685800"/>
          </a:xfrm>
          <a:prstGeom prst="ellipse">
            <a:avLst/>
          </a:prstGeom>
          <a:solidFill>
            <a:schemeClr val="accent1"/>
          </a:solidFill>
          <a:ln w="9525" cap="flat" cmpd="sng">
            <a:solidFill>
              <a:schemeClr val="tx1"/>
            </a:solidFill>
            <a:prstDash val="solid"/>
            <a:headEnd type="none" w="med" len="med"/>
            <a:tailEnd type="none" w="med" len="med"/>
          </a:ln>
        </p:spPr>
        <p:txBody>
          <a:bodyPr/>
          <a:lstStyle/>
          <a:p>
            <a:pPr eaLnBrk="1" hangingPunct="1"/>
            <a:endParaRPr lang="zh-CN" altLang="en-US" dirty="0">
              <a:latin typeface="Arial" panose="020B0604020202020204" pitchFamily="34" charset="0"/>
            </a:endParaRPr>
          </a:p>
        </p:txBody>
      </p:sp>
      <p:sp>
        <p:nvSpPr>
          <p:cNvPr id="57395" name="椭圆 47154"/>
          <p:cNvSpPr/>
          <p:nvPr/>
        </p:nvSpPr>
        <p:spPr>
          <a:xfrm>
            <a:off x="3348038" y="3775075"/>
            <a:ext cx="685800" cy="685800"/>
          </a:xfrm>
          <a:prstGeom prst="ellipse">
            <a:avLst/>
          </a:prstGeom>
          <a:solidFill>
            <a:schemeClr val="accent1"/>
          </a:solidFill>
          <a:ln w="9525" cap="flat" cmpd="sng">
            <a:solidFill>
              <a:schemeClr val="tx1"/>
            </a:solidFill>
            <a:prstDash val="solid"/>
            <a:headEnd type="none" w="med" len="med"/>
            <a:tailEnd type="none" w="med" len="med"/>
          </a:ln>
        </p:spPr>
        <p:txBody>
          <a:bodyPr/>
          <a:lstStyle/>
          <a:p>
            <a:pPr eaLnBrk="1" hangingPunct="1"/>
            <a:endParaRPr lang="zh-CN" altLang="en-US" dirty="0">
              <a:latin typeface="Arial" panose="020B0604020202020204" pitchFamily="34" charset="0"/>
            </a:endParaRPr>
          </a:p>
        </p:txBody>
      </p:sp>
      <p:sp>
        <p:nvSpPr>
          <p:cNvPr id="57396" name="椭圆 47155"/>
          <p:cNvSpPr/>
          <p:nvPr/>
        </p:nvSpPr>
        <p:spPr>
          <a:xfrm>
            <a:off x="3348038" y="5070475"/>
            <a:ext cx="685800" cy="685800"/>
          </a:xfrm>
          <a:prstGeom prst="ellipse">
            <a:avLst/>
          </a:prstGeom>
          <a:solidFill>
            <a:schemeClr val="accent1"/>
          </a:solidFill>
          <a:ln w="9525" cap="flat" cmpd="sng">
            <a:solidFill>
              <a:schemeClr val="tx1"/>
            </a:solidFill>
            <a:prstDash val="solid"/>
            <a:headEnd type="none" w="med" len="med"/>
            <a:tailEnd type="none" w="med" len="med"/>
          </a:ln>
        </p:spPr>
        <p:txBody>
          <a:bodyPr/>
          <a:lstStyle/>
          <a:p>
            <a:pPr eaLnBrk="1" hangingPunct="1"/>
            <a:endParaRPr lang="zh-CN" altLang="en-US" dirty="0">
              <a:latin typeface="Arial" panose="020B0604020202020204" pitchFamily="34" charset="0"/>
            </a:endParaRPr>
          </a:p>
        </p:txBody>
      </p:sp>
      <p:sp>
        <p:nvSpPr>
          <p:cNvPr id="57397" name="直接连接符 47156"/>
          <p:cNvSpPr/>
          <p:nvPr/>
        </p:nvSpPr>
        <p:spPr>
          <a:xfrm>
            <a:off x="4033838" y="2784475"/>
            <a:ext cx="304800" cy="0"/>
          </a:xfrm>
          <a:prstGeom prst="line">
            <a:avLst/>
          </a:prstGeom>
          <a:ln w="9525" cap="flat" cmpd="sng">
            <a:solidFill>
              <a:schemeClr val="tx1"/>
            </a:solidFill>
            <a:prstDash val="solid"/>
            <a:headEnd type="none" w="med" len="med"/>
            <a:tailEnd type="triangle" w="med" len="med"/>
          </a:ln>
        </p:spPr>
      </p:sp>
      <p:sp>
        <p:nvSpPr>
          <p:cNvPr id="57398" name="直接连接符 47157"/>
          <p:cNvSpPr/>
          <p:nvPr/>
        </p:nvSpPr>
        <p:spPr>
          <a:xfrm>
            <a:off x="4033838" y="4156075"/>
            <a:ext cx="304800" cy="0"/>
          </a:xfrm>
          <a:prstGeom prst="line">
            <a:avLst/>
          </a:prstGeom>
          <a:ln w="9525" cap="flat" cmpd="sng">
            <a:solidFill>
              <a:schemeClr val="tx1"/>
            </a:solidFill>
            <a:prstDash val="solid"/>
            <a:headEnd type="none" w="med" len="med"/>
            <a:tailEnd type="triangle" w="med" len="med"/>
          </a:ln>
        </p:spPr>
      </p:sp>
      <p:sp>
        <p:nvSpPr>
          <p:cNvPr id="57399" name="直接连接符 47158"/>
          <p:cNvSpPr/>
          <p:nvPr/>
        </p:nvSpPr>
        <p:spPr>
          <a:xfrm>
            <a:off x="4033838" y="5451475"/>
            <a:ext cx="304800" cy="0"/>
          </a:xfrm>
          <a:prstGeom prst="line">
            <a:avLst/>
          </a:prstGeom>
          <a:ln w="9525" cap="flat" cmpd="sng">
            <a:solidFill>
              <a:schemeClr val="tx1"/>
            </a:solidFill>
            <a:prstDash val="solid"/>
            <a:headEnd type="none" w="med" len="med"/>
            <a:tailEnd type="triangle" w="med" len="med"/>
          </a:ln>
        </p:spPr>
      </p:sp>
      <p:sp>
        <p:nvSpPr>
          <p:cNvPr id="57400" name="文本框 47159"/>
          <p:cNvSpPr txBox="1"/>
          <p:nvPr/>
        </p:nvSpPr>
        <p:spPr>
          <a:xfrm>
            <a:off x="2700338" y="1773238"/>
            <a:ext cx="1458912" cy="396875"/>
          </a:xfrm>
          <a:prstGeom prst="rect">
            <a:avLst/>
          </a:prstGeom>
          <a:noFill/>
          <a:ln w="9525">
            <a:noFill/>
          </a:ln>
        </p:spPr>
        <p:txBody>
          <a:bodyPr wrap="none">
            <a:spAutoFit/>
          </a:bodyPr>
          <a:lstStyle/>
          <a:p>
            <a:pPr eaLnBrk="1" hangingPunct="1"/>
            <a:r>
              <a:rPr lang="en-US" altLang="zh-CN" sz="2000" b="1" dirty="0">
                <a:latin typeface="Times New Roman" panose="02020603050405020304" pitchFamily="18" charset="0"/>
              </a:rPr>
              <a:t>Java</a:t>
            </a:r>
            <a:r>
              <a:rPr lang="zh-CN" altLang="en-US" sz="2000" b="1" dirty="0">
                <a:latin typeface="Times New Roman" panose="02020603050405020304" pitchFamily="18" charset="0"/>
              </a:rPr>
              <a:t>解释器</a:t>
            </a:r>
            <a:endParaRPr lang="zh-CN" altLang="en-US" sz="2400" b="1" dirty="0">
              <a:latin typeface="Times New Roman" panose="02020603050405020304" pitchFamily="18" charset="0"/>
            </a:endParaRPr>
          </a:p>
        </p:txBody>
      </p:sp>
      <p:sp>
        <p:nvSpPr>
          <p:cNvPr id="57401" name="直接连接符 47160"/>
          <p:cNvSpPr/>
          <p:nvPr/>
        </p:nvSpPr>
        <p:spPr>
          <a:xfrm>
            <a:off x="5148263" y="1700213"/>
            <a:ext cx="0" cy="4752975"/>
          </a:xfrm>
          <a:prstGeom prst="line">
            <a:avLst/>
          </a:prstGeom>
          <a:ln w="38100" cap="flat" cmpd="dbl">
            <a:solidFill>
              <a:srgbClr val="800000"/>
            </a:solidFill>
            <a:prstDash val="sysDot"/>
            <a:headEnd type="none" w="med" len="med"/>
            <a:tailEnd type="none" w="med" len="med"/>
          </a:ln>
        </p:spPr>
      </p:sp>
    </p:spTree>
    <p:custDataLst>
      <p:tags r:id="rId1"/>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图示 6"/>
          <p:cNvPicPr/>
          <p:nvPr/>
        </p:nvPicPr>
        <p:blipFill>
          <a:blip r:embed="rId1"/>
          <a:stretch>
            <a:fillRect/>
          </a:stretch>
        </p:blipFill>
        <p:spPr>
          <a:xfrm>
            <a:off x="280988" y="285750"/>
            <a:ext cx="8637587" cy="5999163"/>
          </a:xfrm>
          <a:prstGeom prst="rect">
            <a:avLst/>
          </a:prstGeom>
          <a:noFill/>
          <a:ln w="9525">
            <a:noFill/>
          </a:ln>
        </p:spPr>
      </p:pic>
      <p:pic>
        <p:nvPicPr>
          <p:cNvPr id="58371" name="图片 8" descr="java_duke.png"/>
          <p:cNvPicPr>
            <a:picLocks noChangeAspect="1"/>
          </p:cNvPicPr>
          <p:nvPr/>
        </p:nvPicPr>
        <p:blipFill>
          <a:blip r:embed="rId2"/>
          <a:stretch>
            <a:fillRect/>
          </a:stretch>
        </p:blipFill>
        <p:spPr>
          <a:xfrm>
            <a:off x="5214938" y="571500"/>
            <a:ext cx="3081337" cy="5548313"/>
          </a:xfrm>
          <a:prstGeom prst="rect">
            <a:avLst/>
          </a:prstGeom>
          <a:noFill/>
          <a:ln w="9525">
            <a:noFill/>
          </a:ln>
        </p:spPr>
      </p:pic>
    </p:spTree>
    <p:custDataLst>
      <p:tags r:id="rId3"/>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文本占位符 7169"/>
          <p:cNvSpPr>
            <a:spLocks noGrp="1"/>
          </p:cNvSpPr>
          <p:nvPr>
            <p:ph idx="1"/>
          </p:nvPr>
        </p:nvSpPr>
        <p:spPr>
          <a:xfrm>
            <a:off x="395288" y="1339850"/>
            <a:ext cx="8569325" cy="5002213"/>
          </a:xfrm>
        </p:spPr>
        <p:txBody>
          <a:bodyPr vert="horz" wrap="square" lIns="91440" tIns="45720" rIns="91440" bIns="45720" anchor="t"/>
          <a:lstStyle/>
          <a:p>
            <a:pPr eaLnBrk="1" hangingPunct="1">
              <a:lnSpc>
                <a:spcPct val="80000"/>
              </a:lnSpc>
            </a:pPr>
            <a:r>
              <a:rPr lang="zh-CN" altLang="en-US" sz="2800" dirty="0"/>
              <a:t>教材：</a:t>
            </a:r>
            <a:endParaRPr lang="zh-CN" altLang="en-US" sz="2800" dirty="0"/>
          </a:p>
          <a:p>
            <a:pPr lvl="1" eaLnBrk="1" hangingPunct="1">
              <a:lnSpc>
                <a:spcPct val="80000"/>
              </a:lnSpc>
            </a:pPr>
            <a:r>
              <a:rPr lang="en-US" altLang="zh-CN" sz="2400" dirty="0"/>
              <a:t>《</a:t>
            </a:r>
            <a:r>
              <a:rPr lang="zh-CN" altLang="en-US" sz="2400" dirty="0"/>
              <a:t>疯狂</a:t>
            </a:r>
            <a:r>
              <a:rPr lang="en-US" altLang="zh-CN" sz="2400" dirty="0"/>
              <a:t>Java</a:t>
            </a:r>
            <a:r>
              <a:rPr lang="zh-CN" altLang="en-US" sz="2400" dirty="0"/>
              <a:t>讲义</a:t>
            </a:r>
            <a:r>
              <a:rPr lang="en-US" altLang="zh-CN" sz="2400" dirty="0"/>
              <a:t>》</a:t>
            </a:r>
            <a:r>
              <a:rPr lang="zh-CN" altLang="en-US" sz="2400" dirty="0"/>
              <a:t>第四版，李刚，电子工业出版社</a:t>
            </a:r>
            <a:endParaRPr lang="zh-CN" altLang="en-US" sz="2400" dirty="0"/>
          </a:p>
          <a:p>
            <a:pPr lvl="1" eaLnBrk="1" hangingPunct="1">
              <a:lnSpc>
                <a:spcPct val="80000"/>
              </a:lnSpc>
            </a:pPr>
            <a:r>
              <a:rPr lang="en-US" altLang="zh-CN" sz="2400" dirty="0">
                <a:sym typeface="+mn-ea"/>
              </a:rPr>
              <a:t>《</a:t>
            </a:r>
            <a:r>
              <a:rPr lang="zh-CN" altLang="en-US" sz="2400" dirty="0"/>
              <a:t>Java核心技术</a:t>
            </a:r>
            <a:r>
              <a:rPr lang="en-US" altLang="zh-CN" sz="2400" dirty="0">
                <a:sym typeface="+mn-ea"/>
              </a:rPr>
              <a:t>》</a:t>
            </a:r>
            <a:r>
              <a:rPr lang="zh-CN" altLang="en-US" sz="2400" dirty="0"/>
              <a:t>第十版</a:t>
            </a:r>
            <a:endParaRPr lang="zh-CN" altLang="en-US" sz="2400" dirty="0"/>
          </a:p>
          <a:p>
            <a:pPr lvl="1" eaLnBrk="1" hangingPunct="1">
              <a:lnSpc>
                <a:spcPct val="80000"/>
              </a:lnSpc>
            </a:pPr>
            <a:r>
              <a:rPr lang="en-US" altLang="zh-CN" sz="2400" dirty="0"/>
              <a:t>《Java</a:t>
            </a:r>
            <a:r>
              <a:rPr lang="zh-CN" altLang="en-US" sz="2400" dirty="0"/>
              <a:t>编程思想</a:t>
            </a:r>
            <a:r>
              <a:rPr lang="en-US" altLang="zh-CN" sz="2400" dirty="0"/>
              <a:t>》</a:t>
            </a:r>
            <a:r>
              <a:rPr lang="zh-CN" altLang="en-US" sz="2400" dirty="0"/>
              <a:t>第四版，</a:t>
            </a:r>
            <a:r>
              <a:rPr lang="en-US" altLang="zh-CN" sz="2000" dirty="0"/>
              <a:t>Bruce Eckel</a:t>
            </a:r>
            <a:r>
              <a:rPr lang="zh-CN" altLang="en-US" sz="2400" dirty="0"/>
              <a:t>，机械工业出版社</a:t>
            </a:r>
            <a:endParaRPr lang="zh-CN" altLang="en-US" sz="2400" dirty="0"/>
          </a:p>
          <a:p>
            <a:pPr eaLnBrk="1" hangingPunct="1">
              <a:lnSpc>
                <a:spcPct val="80000"/>
              </a:lnSpc>
            </a:pPr>
            <a:r>
              <a:rPr lang="zh-CN" altLang="en-US" sz="2400" dirty="0"/>
              <a:t>深入学习参考：</a:t>
            </a:r>
            <a:endParaRPr lang="zh-CN" altLang="en-US" sz="2400" dirty="0"/>
          </a:p>
          <a:p>
            <a:pPr lvl="1" eaLnBrk="1" hangingPunct="1">
              <a:lnSpc>
                <a:spcPct val="80000"/>
              </a:lnSpc>
            </a:pPr>
            <a:r>
              <a:rPr lang="en-US" altLang="zh-CN" sz="2000" dirty="0"/>
              <a:t>《Effective Java》</a:t>
            </a:r>
            <a:r>
              <a:rPr lang="zh-CN" altLang="en-US" sz="2000" dirty="0"/>
              <a:t>，</a:t>
            </a:r>
            <a:r>
              <a:rPr lang="en-US" altLang="zh-CN" sz="2000" dirty="0"/>
              <a:t>Joshua Bloch, </a:t>
            </a:r>
            <a:r>
              <a:rPr lang="zh-CN" altLang="en-US" sz="2000" dirty="0"/>
              <a:t>机械工业出版社</a:t>
            </a:r>
            <a:endParaRPr lang="zh-CN" altLang="en-US" sz="2000" dirty="0"/>
          </a:p>
          <a:p>
            <a:pPr lvl="1" eaLnBrk="1" hangingPunct="1">
              <a:lnSpc>
                <a:spcPct val="80000"/>
              </a:lnSpc>
            </a:pPr>
            <a:r>
              <a:rPr lang="en-US" altLang="zh-CN" sz="2000" dirty="0"/>
              <a:t>《</a:t>
            </a:r>
            <a:r>
              <a:rPr lang="zh-CN" altLang="en-US" sz="2000" dirty="0"/>
              <a:t>深入理解</a:t>
            </a:r>
            <a:r>
              <a:rPr lang="en-US" altLang="zh-CN" sz="2000" dirty="0"/>
              <a:t>Java</a:t>
            </a:r>
            <a:r>
              <a:rPr lang="zh-CN" altLang="en-US" sz="2000" dirty="0"/>
              <a:t>虚拟机：</a:t>
            </a:r>
            <a:r>
              <a:rPr lang="en-US" altLang="zh-CN" sz="2000" dirty="0"/>
              <a:t>JVM</a:t>
            </a:r>
            <a:r>
              <a:rPr lang="zh-CN" altLang="en-US" sz="2000" dirty="0"/>
              <a:t>高级特性与最佳实践 </a:t>
            </a:r>
            <a:r>
              <a:rPr lang="en-US" altLang="zh-CN" sz="2000" dirty="0"/>
              <a:t>》,</a:t>
            </a:r>
            <a:r>
              <a:rPr lang="zh-CN" altLang="en-US" sz="2000" dirty="0"/>
              <a:t>周志明 </a:t>
            </a:r>
            <a:r>
              <a:rPr lang="en-US" altLang="zh-CN" sz="2000" dirty="0"/>
              <a:t>, </a:t>
            </a:r>
            <a:r>
              <a:rPr lang="zh-CN" altLang="en-US" sz="2000" dirty="0"/>
              <a:t>机械工业出版社</a:t>
            </a:r>
            <a:endParaRPr lang="en-US" altLang="x-none" sz="2000" dirty="0"/>
          </a:p>
          <a:p>
            <a:pPr eaLnBrk="1" hangingPunct="1">
              <a:lnSpc>
                <a:spcPct val="80000"/>
              </a:lnSpc>
            </a:pPr>
            <a:r>
              <a:rPr lang="zh-CN" altLang="en-US" sz="2400" dirty="0"/>
              <a:t>入门学习参考：</a:t>
            </a:r>
            <a:br>
              <a:rPr lang="zh-CN" altLang="en-US" sz="2400" dirty="0"/>
            </a:br>
            <a:r>
              <a:rPr lang="en-US" altLang="zh-CN" sz="2000" dirty="0"/>
              <a:t>《 Java</a:t>
            </a:r>
            <a:r>
              <a:rPr lang="zh-CN" altLang="en-US" sz="2000" dirty="0"/>
              <a:t>面向对象编程</a:t>
            </a:r>
            <a:r>
              <a:rPr lang="en-US" altLang="zh-CN" sz="2000" dirty="0"/>
              <a:t>》</a:t>
            </a:r>
            <a:r>
              <a:rPr lang="zh-CN" altLang="en-US" sz="2000" dirty="0"/>
              <a:t>，孙卫琴，电子工业出版社</a:t>
            </a:r>
            <a:endParaRPr lang="zh-CN" altLang="en-US" sz="2000" dirty="0"/>
          </a:p>
          <a:p>
            <a:pPr eaLnBrk="1" hangingPunct="1">
              <a:lnSpc>
                <a:spcPct val="80000"/>
              </a:lnSpc>
            </a:pPr>
            <a:r>
              <a:rPr lang="en-US" altLang="zh-CN" sz="2400" dirty="0"/>
              <a:t>JSP</a:t>
            </a:r>
            <a:r>
              <a:rPr lang="zh-CN" altLang="en-US" sz="2400" dirty="0"/>
              <a:t>学习参考：</a:t>
            </a:r>
            <a:br>
              <a:rPr lang="zh-CN" altLang="en-US" sz="2400" dirty="0"/>
            </a:br>
            <a:endParaRPr lang="zh-CN" altLang="en-US" sz="2400" dirty="0"/>
          </a:p>
          <a:p>
            <a:pPr eaLnBrk="1" hangingPunct="1">
              <a:lnSpc>
                <a:spcPct val="80000"/>
              </a:lnSpc>
            </a:pPr>
            <a:r>
              <a:rPr lang="en-US" altLang="zh-CN" sz="2400" dirty="0"/>
              <a:t>API</a:t>
            </a:r>
            <a:r>
              <a:rPr lang="zh-CN" altLang="en-US" sz="2400" dirty="0"/>
              <a:t>参考：</a:t>
            </a:r>
            <a:br>
              <a:rPr lang="zh-CN" altLang="en-US" sz="2400" dirty="0"/>
            </a:br>
            <a:r>
              <a:rPr lang="en-US" altLang="zh-CN" sz="2000" dirty="0"/>
              <a:t>《Java JDK, Standard Edition Documentation》</a:t>
            </a:r>
            <a:endParaRPr lang="en-US" altLang="zh-CN" sz="2000" dirty="0"/>
          </a:p>
        </p:txBody>
      </p:sp>
    </p:spTree>
    <p:custDataLst>
      <p:tags r:id="rId1"/>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idx="4294967295"/>
          </p:nvPr>
        </p:nvSpPr>
        <p:spPr/>
        <p:txBody>
          <a:bodyPr vert="horz" wrap="square" lIns="91440" tIns="45720" rIns="91440" bIns="45720" anchor="ctr"/>
          <a:lstStyle/>
          <a:p>
            <a:pPr eaLnBrk="1" hangingPunct="1"/>
            <a:r>
              <a:rPr lang="en-US" altLang="zh-CN" sz="4600" dirty="0"/>
              <a:t>Java</a:t>
            </a:r>
            <a:r>
              <a:rPr lang="zh-CN" altLang="en-US" sz="4600" dirty="0"/>
              <a:t>程序的跨平台运行机制</a:t>
            </a:r>
            <a:endParaRPr lang="zh-CN" altLang="en-US" sz="4600" dirty="0"/>
          </a:p>
        </p:txBody>
      </p:sp>
      <p:sp>
        <p:nvSpPr>
          <p:cNvPr id="59395" name="Rectangle 4"/>
          <p:cNvSpPr/>
          <p:nvPr/>
        </p:nvSpPr>
        <p:spPr>
          <a:xfrm>
            <a:off x="2159000" y="1773238"/>
            <a:ext cx="4897438" cy="431800"/>
          </a:xfrm>
          <a:prstGeom prst="rect">
            <a:avLst/>
          </a:prstGeom>
          <a:solidFill>
            <a:srgbClr val="F8F8F8"/>
          </a:solidFill>
          <a:ln w="9525" cap="flat" cmpd="sng">
            <a:solidFill>
              <a:schemeClr val="tx1"/>
            </a:solidFill>
            <a:prstDash val="solid"/>
            <a:miter/>
            <a:headEnd type="none" w="med" len="med"/>
            <a:tailEnd type="none" w="med" len="med"/>
          </a:ln>
        </p:spPr>
        <p:txBody>
          <a:bodyPr wrap="none" anchor="ctr"/>
          <a:lstStyle/>
          <a:p>
            <a:pPr algn="ctr"/>
            <a:r>
              <a:rPr lang="en-US" altLang="zh-CN" sz="2400" dirty="0">
                <a:solidFill>
                  <a:srgbClr val="FF3300"/>
                </a:solidFill>
                <a:latin typeface="黑体" panose="02010609060101010101" pitchFamily="49" charset="-122"/>
                <a:ea typeface="黑体" panose="02010609060101010101" pitchFamily="49" charset="-122"/>
              </a:rPr>
              <a:t>Source Code(</a:t>
            </a:r>
            <a:r>
              <a:rPr lang="zh-CN" altLang="en-US" sz="2400" dirty="0">
                <a:solidFill>
                  <a:srgbClr val="FF3300"/>
                </a:solidFill>
                <a:latin typeface="黑体" panose="02010609060101010101" pitchFamily="49" charset="-122"/>
                <a:ea typeface="黑体" panose="02010609060101010101" pitchFamily="49" charset="-122"/>
              </a:rPr>
              <a:t>源程序 *</a:t>
            </a:r>
            <a:r>
              <a:rPr lang="en-US" altLang="zh-CN" sz="2400" dirty="0">
                <a:solidFill>
                  <a:srgbClr val="FF3300"/>
                </a:solidFill>
                <a:latin typeface="黑体" panose="02010609060101010101" pitchFamily="49" charset="-122"/>
                <a:ea typeface="黑体" panose="02010609060101010101" pitchFamily="49" charset="-122"/>
              </a:rPr>
              <a:t>.java)</a:t>
            </a:r>
            <a:endParaRPr lang="en-US" altLang="zh-CN" sz="2400" dirty="0">
              <a:solidFill>
                <a:srgbClr val="FF3300"/>
              </a:solidFill>
              <a:latin typeface="黑体" panose="02010609060101010101" pitchFamily="49" charset="-122"/>
              <a:ea typeface="黑体" panose="02010609060101010101" pitchFamily="49" charset="-122"/>
            </a:endParaRPr>
          </a:p>
        </p:txBody>
      </p:sp>
      <p:sp>
        <p:nvSpPr>
          <p:cNvPr id="49156" name="Rectangle 5"/>
          <p:cNvSpPr/>
          <p:nvPr/>
        </p:nvSpPr>
        <p:spPr>
          <a:xfrm>
            <a:off x="2159000" y="3068638"/>
            <a:ext cx="4897438" cy="431800"/>
          </a:xfrm>
          <a:prstGeom prst="rect">
            <a:avLst/>
          </a:prstGeom>
          <a:solidFill>
            <a:srgbClr val="F8F8F8"/>
          </a:solidFill>
          <a:ln w="9525" cap="flat" cmpd="sng">
            <a:solidFill>
              <a:schemeClr val="tx1"/>
            </a:solidFill>
            <a:prstDash val="solid"/>
            <a:miter/>
            <a:headEnd type="none" w="med" len="med"/>
            <a:tailEnd type="none" w="med" len="med"/>
          </a:ln>
        </p:spPr>
        <p:txBody>
          <a:bodyPr wrap="none" anchor="ctr"/>
          <a:lstStyle/>
          <a:p>
            <a:pPr algn="ctr"/>
            <a:r>
              <a:rPr lang="en-US" altLang="zh-CN" sz="2400" dirty="0">
                <a:solidFill>
                  <a:srgbClr val="FF3300"/>
                </a:solidFill>
                <a:latin typeface="黑体" panose="02010609060101010101" pitchFamily="49" charset="-122"/>
                <a:ea typeface="黑体" panose="02010609060101010101" pitchFamily="49" charset="-122"/>
              </a:rPr>
              <a:t>Byte Code(</a:t>
            </a:r>
            <a:r>
              <a:rPr lang="zh-CN" altLang="en-US" sz="2400" dirty="0">
                <a:solidFill>
                  <a:srgbClr val="FF3300"/>
                </a:solidFill>
                <a:latin typeface="黑体" panose="02010609060101010101" pitchFamily="49" charset="-122"/>
                <a:ea typeface="黑体" panose="02010609060101010101" pitchFamily="49" charset="-122"/>
              </a:rPr>
              <a:t>字节码文件 *</a:t>
            </a:r>
            <a:r>
              <a:rPr lang="en-US" altLang="zh-CN" sz="2400" dirty="0">
                <a:solidFill>
                  <a:srgbClr val="FF3300"/>
                </a:solidFill>
                <a:latin typeface="黑体" panose="02010609060101010101" pitchFamily="49" charset="-122"/>
                <a:ea typeface="黑体" panose="02010609060101010101" pitchFamily="49" charset="-122"/>
              </a:rPr>
              <a:t>.class)</a:t>
            </a:r>
            <a:endParaRPr lang="en-US" altLang="zh-CN" sz="2400" dirty="0">
              <a:solidFill>
                <a:srgbClr val="FF3300"/>
              </a:solidFill>
              <a:latin typeface="黑体" panose="02010609060101010101" pitchFamily="49" charset="-122"/>
              <a:ea typeface="黑体" panose="02010609060101010101" pitchFamily="49" charset="-122"/>
            </a:endParaRPr>
          </a:p>
        </p:txBody>
      </p:sp>
      <p:grpSp>
        <p:nvGrpSpPr>
          <p:cNvPr id="49157" name="Group 31"/>
          <p:cNvGrpSpPr/>
          <p:nvPr/>
        </p:nvGrpSpPr>
        <p:grpSpPr>
          <a:xfrm>
            <a:off x="790575" y="4437063"/>
            <a:ext cx="7597775" cy="792162"/>
            <a:chOff x="0" y="0"/>
            <a:chExt cx="4786" cy="499"/>
          </a:xfrm>
        </p:grpSpPr>
        <p:sp>
          <p:nvSpPr>
            <p:cNvPr id="59414" name="Rectangle 9"/>
            <p:cNvSpPr/>
            <p:nvPr/>
          </p:nvSpPr>
          <p:spPr>
            <a:xfrm>
              <a:off x="3493" y="0"/>
              <a:ext cx="1293" cy="499"/>
            </a:xfrm>
            <a:prstGeom prst="rect">
              <a:avLst/>
            </a:prstGeom>
            <a:solidFill>
              <a:srgbClr val="F8F8F8"/>
            </a:solidFill>
            <a:ln w="9525" cap="flat" cmpd="sng">
              <a:solidFill>
                <a:schemeClr val="tx1"/>
              </a:solidFill>
              <a:prstDash val="solid"/>
              <a:miter/>
              <a:headEnd type="none" w="med" len="med"/>
              <a:tailEnd type="none" w="med" len="med"/>
            </a:ln>
          </p:spPr>
          <p:txBody>
            <a:bodyPr wrap="none" anchor="ctr"/>
            <a:lstStyle/>
            <a:p>
              <a:pPr algn="ctr"/>
              <a:r>
                <a:rPr lang="en-US" altLang="zh-CN" sz="2400" dirty="0">
                  <a:solidFill>
                    <a:srgbClr val="FF3300"/>
                  </a:solidFill>
                  <a:latin typeface="黑体" panose="02010609060101010101" pitchFamily="49" charset="-122"/>
                  <a:ea typeface="黑体" panose="02010609060101010101" pitchFamily="49" charset="-122"/>
                </a:rPr>
                <a:t>JVM </a:t>
              </a:r>
              <a:endParaRPr lang="en-US" altLang="zh-CN" sz="2400" dirty="0">
                <a:solidFill>
                  <a:srgbClr val="FF3300"/>
                </a:solidFill>
                <a:latin typeface="黑体" panose="02010609060101010101" pitchFamily="49" charset="-122"/>
                <a:ea typeface="黑体" panose="02010609060101010101" pitchFamily="49" charset="-122"/>
              </a:endParaRPr>
            </a:p>
            <a:p>
              <a:pPr algn="ctr"/>
              <a:r>
                <a:rPr lang="en-US" altLang="zh-CN" sz="2400" dirty="0">
                  <a:solidFill>
                    <a:srgbClr val="FF3300"/>
                  </a:solidFill>
                  <a:latin typeface="黑体" panose="02010609060101010101" pitchFamily="49" charset="-122"/>
                  <a:ea typeface="黑体" panose="02010609060101010101" pitchFamily="49" charset="-122"/>
                </a:rPr>
                <a:t>(Java</a:t>
              </a:r>
              <a:r>
                <a:rPr lang="zh-CN" altLang="en-US" sz="2400" dirty="0">
                  <a:solidFill>
                    <a:srgbClr val="FF3300"/>
                  </a:solidFill>
                  <a:latin typeface="黑体" panose="02010609060101010101" pitchFamily="49" charset="-122"/>
                  <a:ea typeface="黑体" panose="02010609060101010101" pitchFamily="49" charset="-122"/>
                </a:rPr>
                <a:t>虚拟机</a:t>
              </a:r>
              <a:r>
                <a:rPr lang="en-US" altLang="zh-CN" sz="2400" dirty="0">
                  <a:solidFill>
                    <a:srgbClr val="FF3300"/>
                  </a:solidFill>
                  <a:latin typeface="黑体" panose="02010609060101010101" pitchFamily="49" charset="-122"/>
                  <a:ea typeface="黑体" panose="02010609060101010101" pitchFamily="49" charset="-122"/>
                </a:rPr>
                <a:t>) </a:t>
              </a:r>
              <a:endParaRPr lang="en-US" altLang="zh-CN" sz="2400" dirty="0">
                <a:solidFill>
                  <a:srgbClr val="FF3300"/>
                </a:solidFill>
                <a:latin typeface="黑体" panose="02010609060101010101" pitchFamily="49" charset="-122"/>
                <a:ea typeface="黑体" panose="02010609060101010101" pitchFamily="49" charset="-122"/>
              </a:endParaRPr>
            </a:p>
          </p:txBody>
        </p:sp>
        <p:sp>
          <p:nvSpPr>
            <p:cNvPr id="59415" name="Rectangle 10"/>
            <p:cNvSpPr/>
            <p:nvPr/>
          </p:nvSpPr>
          <p:spPr>
            <a:xfrm>
              <a:off x="1724" y="0"/>
              <a:ext cx="1293" cy="499"/>
            </a:xfrm>
            <a:prstGeom prst="rect">
              <a:avLst/>
            </a:prstGeom>
            <a:solidFill>
              <a:srgbClr val="F8F8F8"/>
            </a:solidFill>
            <a:ln w="9525" cap="flat" cmpd="sng">
              <a:solidFill>
                <a:schemeClr val="tx1"/>
              </a:solidFill>
              <a:prstDash val="solid"/>
              <a:miter/>
              <a:headEnd type="none" w="med" len="med"/>
              <a:tailEnd type="none" w="med" len="med"/>
            </a:ln>
          </p:spPr>
          <p:txBody>
            <a:bodyPr wrap="none" anchor="ctr"/>
            <a:lstStyle/>
            <a:p>
              <a:pPr algn="ctr"/>
              <a:r>
                <a:rPr lang="en-US" altLang="zh-CN" sz="2400" dirty="0">
                  <a:solidFill>
                    <a:srgbClr val="FF3300"/>
                  </a:solidFill>
                  <a:latin typeface="黑体" panose="02010609060101010101" pitchFamily="49" charset="-122"/>
                  <a:ea typeface="黑体" panose="02010609060101010101" pitchFamily="49" charset="-122"/>
                </a:rPr>
                <a:t>JVM </a:t>
              </a:r>
              <a:endParaRPr lang="en-US" altLang="zh-CN" sz="2400" dirty="0">
                <a:solidFill>
                  <a:srgbClr val="FF3300"/>
                </a:solidFill>
                <a:latin typeface="黑体" panose="02010609060101010101" pitchFamily="49" charset="-122"/>
                <a:ea typeface="黑体" panose="02010609060101010101" pitchFamily="49" charset="-122"/>
              </a:endParaRPr>
            </a:p>
            <a:p>
              <a:pPr algn="ctr"/>
              <a:r>
                <a:rPr lang="en-US" altLang="zh-CN" sz="2400" dirty="0">
                  <a:solidFill>
                    <a:srgbClr val="FF3300"/>
                  </a:solidFill>
                  <a:latin typeface="黑体" panose="02010609060101010101" pitchFamily="49" charset="-122"/>
                  <a:ea typeface="黑体" panose="02010609060101010101" pitchFamily="49" charset="-122"/>
                </a:rPr>
                <a:t>(Java</a:t>
              </a:r>
              <a:r>
                <a:rPr lang="zh-CN" altLang="en-US" sz="2400" dirty="0">
                  <a:solidFill>
                    <a:srgbClr val="FF3300"/>
                  </a:solidFill>
                  <a:latin typeface="黑体" panose="02010609060101010101" pitchFamily="49" charset="-122"/>
                  <a:ea typeface="黑体" panose="02010609060101010101" pitchFamily="49" charset="-122"/>
                </a:rPr>
                <a:t>虚拟机</a:t>
              </a:r>
              <a:r>
                <a:rPr lang="en-US" altLang="zh-CN" sz="2400" dirty="0">
                  <a:solidFill>
                    <a:srgbClr val="FF3300"/>
                  </a:solidFill>
                  <a:latin typeface="黑体" panose="02010609060101010101" pitchFamily="49" charset="-122"/>
                  <a:ea typeface="黑体" panose="02010609060101010101" pitchFamily="49" charset="-122"/>
                </a:rPr>
                <a:t>) </a:t>
              </a:r>
              <a:endParaRPr lang="en-US" altLang="zh-CN" sz="2400" dirty="0">
                <a:solidFill>
                  <a:srgbClr val="FF3300"/>
                </a:solidFill>
                <a:latin typeface="黑体" panose="02010609060101010101" pitchFamily="49" charset="-122"/>
                <a:ea typeface="黑体" panose="02010609060101010101" pitchFamily="49" charset="-122"/>
              </a:endParaRPr>
            </a:p>
          </p:txBody>
        </p:sp>
        <p:sp>
          <p:nvSpPr>
            <p:cNvPr id="59416" name="Rectangle 11"/>
            <p:cNvSpPr/>
            <p:nvPr/>
          </p:nvSpPr>
          <p:spPr>
            <a:xfrm>
              <a:off x="0" y="0"/>
              <a:ext cx="1293" cy="499"/>
            </a:xfrm>
            <a:prstGeom prst="rect">
              <a:avLst/>
            </a:prstGeom>
            <a:solidFill>
              <a:srgbClr val="F8F8F8"/>
            </a:solidFill>
            <a:ln w="9525" cap="flat" cmpd="sng">
              <a:solidFill>
                <a:schemeClr val="tx1"/>
              </a:solidFill>
              <a:prstDash val="solid"/>
              <a:miter/>
              <a:headEnd type="none" w="med" len="med"/>
              <a:tailEnd type="none" w="med" len="med"/>
            </a:ln>
          </p:spPr>
          <p:txBody>
            <a:bodyPr wrap="none" anchor="ctr"/>
            <a:lstStyle/>
            <a:p>
              <a:pPr algn="ctr"/>
              <a:r>
                <a:rPr lang="en-US" altLang="zh-CN" sz="2400" dirty="0">
                  <a:solidFill>
                    <a:srgbClr val="FF3300"/>
                  </a:solidFill>
                  <a:latin typeface="黑体" panose="02010609060101010101" pitchFamily="49" charset="-122"/>
                  <a:ea typeface="黑体" panose="02010609060101010101" pitchFamily="49" charset="-122"/>
                </a:rPr>
                <a:t>JVM </a:t>
              </a:r>
              <a:endParaRPr lang="en-US" altLang="zh-CN" sz="2400" dirty="0">
                <a:solidFill>
                  <a:srgbClr val="FF3300"/>
                </a:solidFill>
                <a:latin typeface="黑体" panose="02010609060101010101" pitchFamily="49" charset="-122"/>
                <a:ea typeface="黑体" panose="02010609060101010101" pitchFamily="49" charset="-122"/>
              </a:endParaRPr>
            </a:p>
            <a:p>
              <a:pPr algn="ctr"/>
              <a:r>
                <a:rPr lang="en-US" altLang="zh-CN" sz="2400" dirty="0">
                  <a:solidFill>
                    <a:srgbClr val="FF3300"/>
                  </a:solidFill>
                  <a:latin typeface="黑体" panose="02010609060101010101" pitchFamily="49" charset="-122"/>
                  <a:ea typeface="黑体" panose="02010609060101010101" pitchFamily="49" charset="-122"/>
                </a:rPr>
                <a:t>(Java</a:t>
              </a:r>
              <a:r>
                <a:rPr lang="zh-CN" altLang="en-US" sz="2400" dirty="0">
                  <a:solidFill>
                    <a:srgbClr val="FF3300"/>
                  </a:solidFill>
                  <a:latin typeface="黑体" panose="02010609060101010101" pitchFamily="49" charset="-122"/>
                  <a:ea typeface="黑体" panose="02010609060101010101" pitchFamily="49" charset="-122"/>
                </a:rPr>
                <a:t>虚拟机</a:t>
              </a:r>
              <a:r>
                <a:rPr lang="en-US" altLang="zh-CN" sz="2400" dirty="0">
                  <a:solidFill>
                    <a:srgbClr val="FF3300"/>
                  </a:solidFill>
                  <a:latin typeface="黑体" panose="02010609060101010101" pitchFamily="49" charset="-122"/>
                  <a:ea typeface="黑体" panose="02010609060101010101" pitchFamily="49" charset="-122"/>
                </a:rPr>
                <a:t>) </a:t>
              </a:r>
              <a:endParaRPr lang="en-US" altLang="zh-CN" sz="2400" dirty="0">
                <a:solidFill>
                  <a:srgbClr val="FF3300"/>
                </a:solidFill>
                <a:latin typeface="黑体" panose="02010609060101010101" pitchFamily="49" charset="-122"/>
                <a:ea typeface="黑体" panose="02010609060101010101" pitchFamily="49" charset="-122"/>
              </a:endParaRPr>
            </a:p>
          </p:txBody>
        </p:sp>
      </p:grpSp>
      <p:sp>
        <p:nvSpPr>
          <p:cNvPr id="59398" name="Rectangle 15"/>
          <p:cNvSpPr/>
          <p:nvPr/>
        </p:nvSpPr>
        <p:spPr>
          <a:xfrm>
            <a:off x="790575" y="5805488"/>
            <a:ext cx="2052638" cy="504825"/>
          </a:xfrm>
          <a:prstGeom prst="rect">
            <a:avLst/>
          </a:prstGeom>
          <a:solidFill>
            <a:srgbClr val="F8F8F8"/>
          </a:solidFill>
          <a:ln w="9525" cap="flat" cmpd="sng">
            <a:solidFill>
              <a:schemeClr val="tx1"/>
            </a:solidFill>
            <a:prstDash val="solid"/>
            <a:miter/>
            <a:headEnd type="none" w="med" len="med"/>
            <a:tailEnd type="none" w="med" len="med"/>
          </a:ln>
        </p:spPr>
        <p:txBody>
          <a:bodyPr wrap="none" anchor="ctr"/>
          <a:lstStyle/>
          <a:p>
            <a:pPr algn="ctr"/>
            <a:r>
              <a:rPr lang="en-US" altLang="zh-CN" sz="2400" dirty="0">
                <a:solidFill>
                  <a:srgbClr val="FF3300"/>
                </a:solidFill>
                <a:latin typeface="黑体" panose="02010609060101010101" pitchFamily="49" charset="-122"/>
                <a:ea typeface="黑体" panose="02010609060101010101" pitchFamily="49" charset="-122"/>
              </a:rPr>
              <a:t>Windows</a:t>
            </a:r>
            <a:endParaRPr lang="en-US" altLang="zh-CN" sz="2400" dirty="0">
              <a:solidFill>
                <a:srgbClr val="FF3300"/>
              </a:solidFill>
              <a:latin typeface="黑体" panose="02010609060101010101" pitchFamily="49" charset="-122"/>
              <a:ea typeface="黑体" panose="02010609060101010101" pitchFamily="49" charset="-122"/>
            </a:endParaRPr>
          </a:p>
        </p:txBody>
      </p:sp>
      <p:sp>
        <p:nvSpPr>
          <p:cNvPr id="59399" name="Rectangle 16"/>
          <p:cNvSpPr/>
          <p:nvPr/>
        </p:nvSpPr>
        <p:spPr>
          <a:xfrm>
            <a:off x="3527425" y="5805488"/>
            <a:ext cx="2052638" cy="504825"/>
          </a:xfrm>
          <a:prstGeom prst="rect">
            <a:avLst/>
          </a:prstGeom>
          <a:solidFill>
            <a:srgbClr val="F8F8F8"/>
          </a:solidFill>
          <a:ln w="9525" cap="flat" cmpd="sng">
            <a:solidFill>
              <a:schemeClr val="tx1"/>
            </a:solidFill>
            <a:prstDash val="solid"/>
            <a:miter/>
            <a:headEnd type="none" w="med" len="med"/>
            <a:tailEnd type="none" w="med" len="med"/>
          </a:ln>
        </p:spPr>
        <p:txBody>
          <a:bodyPr wrap="none" anchor="ctr"/>
          <a:lstStyle/>
          <a:p>
            <a:pPr algn="ctr"/>
            <a:r>
              <a:rPr lang="en-US" altLang="zh-CN" sz="2400" dirty="0">
                <a:solidFill>
                  <a:srgbClr val="FF3300"/>
                </a:solidFill>
                <a:latin typeface="黑体" panose="02010609060101010101" pitchFamily="49" charset="-122"/>
                <a:ea typeface="黑体" panose="02010609060101010101" pitchFamily="49" charset="-122"/>
              </a:rPr>
              <a:t>Linux</a:t>
            </a:r>
            <a:endParaRPr lang="en-US" altLang="zh-CN" sz="2400" dirty="0">
              <a:solidFill>
                <a:srgbClr val="FF3300"/>
              </a:solidFill>
              <a:latin typeface="黑体" panose="02010609060101010101" pitchFamily="49" charset="-122"/>
              <a:ea typeface="黑体" panose="02010609060101010101" pitchFamily="49" charset="-122"/>
            </a:endParaRPr>
          </a:p>
        </p:txBody>
      </p:sp>
      <p:sp>
        <p:nvSpPr>
          <p:cNvPr id="59400" name="Rectangle 17"/>
          <p:cNvSpPr/>
          <p:nvPr/>
        </p:nvSpPr>
        <p:spPr>
          <a:xfrm>
            <a:off x="6335713" y="5805488"/>
            <a:ext cx="2052637" cy="504825"/>
          </a:xfrm>
          <a:prstGeom prst="rect">
            <a:avLst/>
          </a:prstGeom>
          <a:solidFill>
            <a:srgbClr val="F8F8F8"/>
          </a:solidFill>
          <a:ln w="9525" cap="flat" cmpd="sng">
            <a:solidFill>
              <a:schemeClr val="tx1"/>
            </a:solidFill>
            <a:prstDash val="solid"/>
            <a:miter/>
            <a:headEnd type="none" w="med" len="med"/>
            <a:tailEnd type="none" w="med" len="med"/>
          </a:ln>
        </p:spPr>
        <p:txBody>
          <a:bodyPr wrap="none" anchor="ctr"/>
          <a:lstStyle/>
          <a:p>
            <a:pPr algn="ctr"/>
            <a:r>
              <a:rPr lang="en-US" altLang="zh-CN" sz="2400" dirty="0">
                <a:solidFill>
                  <a:srgbClr val="FF3300"/>
                </a:solidFill>
                <a:latin typeface="黑体" panose="02010609060101010101" pitchFamily="49" charset="-122"/>
                <a:ea typeface="黑体" panose="02010609060101010101" pitchFamily="49" charset="-122"/>
              </a:rPr>
              <a:t>Unix</a:t>
            </a:r>
            <a:endParaRPr lang="en-US" altLang="zh-CN" sz="2400" dirty="0">
              <a:solidFill>
                <a:srgbClr val="FF3300"/>
              </a:solidFill>
              <a:latin typeface="黑体" panose="02010609060101010101" pitchFamily="49" charset="-122"/>
              <a:ea typeface="黑体" panose="02010609060101010101" pitchFamily="49" charset="-122"/>
            </a:endParaRPr>
          </a:p>
        </p:txBody>
      </p:sp>
      <p:grpSp>
        <p:nvGrpSpPr>
          <p:cNvPr id="49164" name="Group 32"/>
          <p:cNvGrpSpPr/>
          <p:nvPr/>
        </p:nvGrpSpPr>
        <p:grpSpPr>
          <a:xfrm>
            <a:off x="4246563" y="2205038"/>
            <a:ext cx="3168650" cy="863600"/>
            <a:chOff x="0" y="0"/>
            <a:chExt cx="1996" cy="544"/>
          </a:xfrm>
        </p:grpSpPr>
        <p:sp>
          <p:nvSpPr>
            <p:cNvPr id="59412" name="Line 6"/>
            <p:cNvSpPr/>
            <p:nvPr/>
          </p:nvSpPr>
          <p:spPr>
            <a:xfrm>
              <a:off x="137" y="0"/>
              <a:ext cx="0" cy="544"/>
            </a:xfrm>
            <a:prstGeom prst="line">
              <a:avLst/>
            </a:prstGeom>
            <a:ln w="76200" cap="flat" cmpd="sng">
              <a:solidFill>
                <a:schemeClr val="tx1"/>
              </a:solidFill>
              <a:prstDash val="solid"/>
              <a:headEnd type="none" w="med" len="med"/>
              <a:tailEnd type="triangle" w="med" len="med"/>
            </a:ln>
          </p:spPr>
        </p:sp>
        <p:sp>
          <p:nvSpPr>
            <p:cNvPr id="49166" name="Text Box 21"/>
            <p:cNvSpPr txBox="1"/>
            <p:nvPr/>
          </p:nvSpPr>
          <p:spPr>
            <a:xfrm>
              <a:off x="0" y="113"/>
              <a:ext cx="1996" cy="327"/>
            </a:xfrm>
            <a:prstGeom prst="rect">
              <a:avLst/>
            </a:prstGeom>
            <a:noFill/>
            <a:ln w="9525">
              <a:noFill/>
            </a:ln>
          </p:spPr>
          <p:txBody>
            <a:bodyPr>
              <a:spAutoFit/>
            </a:bodyPr>
            <a:lstStyle/>
            <a:p>
              <a:pPr marR="0" algn="ctr" defTabSz="914400">
                <a:spcBef>
                  <a:spcPct val="50000"/>
                </a:spcBef>
                <a:buClrTx/>
                <a:buSzTx/>
                <a:buFont typeface="Arial" panose="020B0604020202020204" pitchFamily="34" charset="0"/>
                <a:buNone/>
                <a:defRPr/>
              </a:pPr>
              <a:r>
                <a:rPr kumimoji="0" lang="en-US" altLang="x-none" sz="2800" kern="1200" cap="none" spc="0" normalizeH="0" baseline="0" noProof="1">
                  <a:solidFill>
                    <a:schemeClr val="hlink"/>
                  </a:solidFill>
                  <a:effectLst>
                    <a:outerShdw blurRad="38100" dist="38100" dir="2700000">
                      <a:srgbClr val="C0C0C0"/>
                    </a:outerShdw>
                  </a:effectLst>
                  <a:latin typeface="Arial" panose="020B0604020202020204" pitchFamily="34" charset="0"/>
                  <a:ea typeface="黑体" panose="02010609060101010101" pitchFamily="49" charset="-122"/>
                  <a:cs typeface="+mn-ea"/>
                </a:rPr>
                <a:t>complie (</a:t>
              </a:r>
              <a:r>
                <a:rPr kumimoji="0" lang="zh-CN" altLang="en-US" sz="2800" kern="1200" cap="none" spc="0" normalizeH="0" baseline="0" noProof="1">
                  <a:solidFill>
                    <a:schemeClr val="hlink"/>
                  </a:solidFill>
                  <a:effectLst>
                    <a:outerShdw blurRad="38100" dist="38100" dir="2700000">
                      <a:srgbClr val="C0C0C0"/>
                    </a:outerShdw>
                  </a:effectLst>
                  <a:latin typeface="Arial" panose="020B0604020202020204" pitchFamily="34" charset="0"/>
                  <a:ea typeface="黑体" panose="02010609060101010101" pitchFamily="49" charset="-122"/>
                  <a:cs typeface="+mn-ea"/>
                </a:rPr>
                <a:t>编译</a:t>
              </a:r>
              <a:r>
                <a:rPr kumimoji="0" lang="en-US" altLang="x-none" sz="2800" kern="1200" cap="none" spc="0" normalizeH="0" baseline="0" noProof="1">
                  <a:solidFill>
                    <a:schemeClr val="hlink"/>
                  </a:solidFill>
                  <a:effectLst>
                    <a:outerShdw blurRad="38100" dist="38100" dir="2700000">
                      <a:srgbClr val="C0C0C0"/>
                    </a:outerShdw>
                  </a:effectLst>
                  <a:latin typeface="Arial" panose="020B0604020202020204" pitchFamily="34" charset="0"/>
                  <a:ea typeface="黑体" panose="02010609060101010101" pitchFamily="49" charset="-122"/>
                  <a:cs typeface="+mn-ea"/>
                </a:rPr>
                <a:t>)</a:t>
              </a:r>
              <a:endParaRPr kumimoji="0" lang="en-US" altLang="x-none" sz="2800" kern="1200" cap="none" spc="0" normalizeH="0" baseline="0" noProof="1">
                <a:solidFill>
                  <a:schemeClr val="hlink"/>
                </a:solidFill>
                <a:effectLst>
                  <a:outerShdw blurRad="38100" dist="38100" dir="2700000">
                    <a:srgbClr val="C0C0C0"/>
                  </a:outerShdw>
                </a:effectLst>
                <a:latin typeface="Arial" panose="020B0604020202020204" pitchFamily="34" charset="0"/>
                <a:ea typeface="黑体" panose="02010609060101010101" pitchFamily="49" charset="-122"/>
                <a:cs typeface="+mn-cs"/>
              </a:endParaRPr>
            </a:p>
          </p:txBody>
        </p:sp>
      </p:grpSp>
      <p:grpSp>
        <p:nvGrpSpPr>
          <p:cNvPr id="49167" name="Group 33"/>
          <p:cNvGrpSpPr/>
          <p:nvPr/>
        </p:nvGrpSpPr>
        <p:grpSpPr>
          <a:xfrm>
            <a:off x="574675" y="3500438"/>
            <a:ext cx="6769100" cy="936625"/>
            <a:chOff x="0" y="0"/>
            <a:chExt cx="4264" cy="590"/>
          </a:xfrm>
        </p:grpSpPr>
        <p:sp>
          <p:nvSpPr>
            <p:cNvPr id="59408" name="Line 12"/>
            <p:cNvSpPr/>
            <p:nvPr/>
          </p:nvSpPr>
          <p:spPr>
            <a:xfrm flipH="1">
              <a:off x="726" y="0"/>
              <a:ext cx="1724" cy="590"/>
            </a:xfrm>
            <a:prstGeom prst="line">
              <a:avLst/>
            </a:prstGeom>
            <a:ln w="38100" cap="flat" cmpd="sng">
              <a:solidFill>
                <a:schemeClr val="tx1"/>
              </a:solidFill>
              <a:prstDash val="solid"/>
              <a:headEnd type="none" w="med" len="med"/>
              <a:tailEnd type="triangle" w="med" len="med"/>
            </a:ln>
          </p:spPr>
        </p:sp>
        <p:sp>
          <p:nvSpPr>
            <p:cNvPr id="59409" name="Line 13"/>
            <p:cNvSpPr/>
            <p:nvPr/>
          </p:nvSpPr>
          <p:spPr>
            <a:xfrm>
              <a:off x="2450" y="0"/>
              <a:ext cx="1" cy="590"/>
            </a:xfrm>
            <a:prstGeom prst="line">
              <a:avLst/>
            </a:prstGeom>
            <a:ln w="38100" cap="flat" cmpd="sng">
              <a:solidFill>
                <a:schemeClr val="tx1"/>
              </a:solidFill>
              <a:prstDash val="solid"/>
              <a:headEnd type="none" w="med" len="med"/>
              <a:tailEnd type="triangle" w="med" len="med"/>
            </a:ln>
          </p:spPr>
        </p:sp>
        <p:sp>
          <p:nvSpPr>
            <p:cNvPr id="59410" name="Line 14"/>
            <p:cNvSpPr/>
            <p:nvPr/>
          </p:nvSpPr>
          <p:spPr>
            <a:xfrm>
              <a:off x="2450" y="0"/>
              <a:ext cx="1814" cy="590"/>
            </a:xfrm>
            <a:prstGeom prst="line">
              <a:avLst/>
            </a:prstGeom>
            <a:ln w="38100" cap="flat" cmpd="sng">
              <a:solidFill>
                <a:schemeClr val="tx1"/>
              </a:solidFill>
              <a:prstDash val="solid"/>
              <a:headEnd type="none" w="med" len="med"/>
              <a:tailEnd type="triangle" w="med" len="med"/>
            </a:ln>
          </p:spPr>
        </p:sp>
        <p:sp>
          <p:nvSpPr>
            <p:cNvPr id="49171" name="Text Box 23"/>
            <p:cNvSpPr txBox="1"/>
            <p:nvPr/>
          </p:nvSpPr>
          <p:spPr>
            <a:xfrm>
              <a:off x="0" y="91"/>
              <a:ext cx="1406" cy="327"/>
            </a:xfrm>
            <a:prstGeom prst="rect">
              <a:avLst/>
            </a:prstGeom>
            <a:noFill/>
            <a:ln w="9525">
              <a:noFill/>
            </a:ln>
          </p:spPr>
          <p:txBody>
            <a:bodyPr>
              <a:spAutoFit/>
            </a:bodyPr>
            <a:lstStyle/>
            <a:p>
              <a:pPr marR="0" algn="ctr" defTabSz="914400">
                <a:spcBef>
                  <a:spcPct val="50000"/>
                </a:spcBef>
                <a:buClrTx/>
                <a:buSzTx/>
                <a:buFont typeface="Arial" panose="020B0604020202020204" pitchFamily="34" charset="0"/>
                <a:buNone/>
                <a:defRPr/>
              </a:pPr>
              <a:r>
                <a:rPr kumimoji="0" lang="en-US" altLang="x-none" sz="2800" kern="1200" cap="none" spc="0" normalizeH="0" baseline="0" noProof="1">
                  <a:solidFill>
                    <a:schemeClr val="hlink"/>
                  </a:solidFill>
                  <a:effectLst>
                    <a:outerShdw blurRad="38100" dist="38100" dir="2700000">
                      <a:srgbClr val="C0C0C0"/>
                    </a:outerShdw>
                  </a:effectLst>
                  <a:latin typeface="Arial" panose="020B0604020202020204" pitchFamily="34" charset="0"/>
                  <a:ea typeface="黑体" panose="02010609060101010101" pitchFamily="49" charset="-122"/>
                  <a:cs typeface="+mn-ea"/>
                </a:rPr>
                <a:t>load (</a:t>
              </a:r>
              <a:r>
                <a:rPr kumimoji="0" lang="zh-CN" altLang="en-US" sz="2800" kern="1200" cap="none" spc="0" normalizeH="0" baseline="0" noProof="1">
                  <a:solidFill>
                    <a:schemeClr val="hlink"/>
                  </a:solidFill>
                  <a:effectLst>
                    <a:outerShdw blurRad="38100" dist="38100" dir="2700000">
                      <a:srgbClr val="C0C0C0"/>
                    </a:outerShdw>
                  </a:effectLst>
                  <a:latin typeface="Arial" panose="020B0604020202020204" pitchFamily="34" charset="0"/>
                  <a:ea typeface="黑体" panose="02010609060101010101" pitchFamily="49" charset="-122"/>
                  <a:cs typeface="+mn-ea"/>
                </a:rPr>
                <a:t>载入</a:t>
              </a:r>
              <a:r>
                <a:rPr kumimoji="0" lang="en-US" altLang="x-none" sz="2800" kern="1200" cap="none" spc="0" normalizeH="0" baseline="0" noProof="1">
                  <a:solidFill>
                    <a:schemeClr val="hlink"/>
                  </a:solidFill>
                  <a:effectLst>
                    <a:outerShdw blurRad="38100" dist="38100" dir="2700000">
                      <a:srgbClr val="C0C0C0"/>
                    </a:outerShdw>
                  </a:effectLst>
                  <a:latin typeface="Arial" panose="020B0604020202020204" pitchFamily="34" charset="0"/>
                  <a:ea typeface="黑体" panose="02010609060101010101" pitchFamily="49" charset="-122"/>
                  <a:cs typeface="+mn-ea"/>
                </a:rPr>
                <a:t>)</a:t>
              </a:r>
              <a:endParaRPr kumimoji="0" lang="en-US" altLang="x-none" sz="2800" kern="1200" cap="none" spc="0" normalizeH="0" baseline="0" noProof="1">
                <a:solidFill>
                  <a:schemeClr val="hlink"/>
                </a:solidFill>
                <a:effectLst>
                  <a:outerShdw blurRad="38100" dist="38100" dir="2700000">
                    <a:srgbClr val="C0C0C0"/>
                  </a:outerShdw>
                </a:effectLst>
                <a:latin typeface="Arial" panose="020B0604020202020204" pitchFamily="34" charset="0"/>
                <a:ea typeface="黑体" panose="02010609060101010101" pitchFamily="49" charset="-122"/>
                <a:cs typeface="+mn-cs"/>
              </a:endParaRPr>
            </a:p>
          </p:txBody>
        </p:sp>
      </p:grpSp>
      <p:grpSp>
        <p:nvGrpSpPr>
          <p:cNvPr id="49172" name="Group 34"/>
          <p:cNvGrpSpPr/>
          <p:nvPr/>
        </p:nvGrpSpPr>
        <p:grpSpPr>
          <a:xfrm>
            <a:off x="1798638" y="5229225"/>
            <a:ext cx="5616575" cy="576263"/>
            <a:chOff x="0" y="0"/>
            <a:chExt cx="3538" cy="363"/>
          </a:xfrm>
        </p:grpSpPr>
        <p:sp>
          <p:nvSpPr>
            <p:cNvPr id="59404" name="Line 18"/>
            <p:cNvSpPr/>
            <p:nvPr/>
          </p:nvSpPr>
          <p:spPr>
            <a:xfrm>
              <a:off x="0" y="0"/>
              <a:ext cx="0" cy="363"/>
            </a:xfrm>
            <a:prstGeom prst="line">
              <a:avLst/>
            </a:prstGeom>
            <a:ln w="38100" cap="flat" cmpd="sng">
              <a:solidFill>
                <a:schemeClr val="tx1"/>
              </a:solidFill>
              <a:prstDash val="solid"/>
              <a:headEnd type="none" w="med" len="med"/>
              <a:tailEnd type="triangle" w="med" len="med"/>
            </a:ln>
          </p:spPr>
        </p:sp>
        <p:sp>
          <p:nvSpPr>
            <p:cNvPr id="59405" name="Line 19"/>
            <p:cNvSpPr/>
            <p:nvPr/>
          </p:nvSpPr>
          <p:spPr>
            <a:xfrm>
              <a:off x="1679" y="0"/>
              <a:ext cx="0" cy="363"/>
            </a:xfrm>
            <a:prstGeom prst="line">
              <a:avLst/>
            </a:prstGeom>
            <a:ln w="38100" cap="flat" cmpd="sng">
              <a:solidFill>
                <a:schemeClr val="tx1"/>
              </a:solidFill>
              <a:prstDash val="solid"/>
              <a:headEnd type="none" w="med" len="med"/>
              <a:tailEnd type="triangle" w="med" len="med"/>
            </a:ln>
          </p:spPr>
        </p:sp>
        <p:sp>
          <p:nvSpPr>
            <p:cNvPr id="59406" name="Line 20"/>
            <p:cNvSpPr/>
            <p:nvPr/>
          </p:nvSpPr>
          <p:spPr>
            <a:xfrm>
              <a:off x="3538" y="0"/>
              <a:ext cx="0" cy="363"/>
            </a:xfrm>
            <a:prstGeom prst="line">
              <a:avLst/>
            </a:prstGeom>
            <a:ln w="38100" cap="flat" cmpd="sng">
              <a:solidFill>
                <a:schemeClr val="tx1"/>
              </a:solidFill>
              <a:prstDash val="solid"/>
              <a:headEnd type="none" w="med" len="med"/>
              <a:tailEnd type="triangle" w="med" len="med"/>
            </a:ln>
          </p:spPr>
        </p:sp>
        <p:sp>
          <p:nvSpPr>
            <p:cNvPr id="49176" name="Text Box 27"/>
            <p:cNvSpPr txBox="1"/>
            <p:nvPr/>
          </p:nvSpPr>
          <p:spPr>
            <a:xfrm>
              <a:off x="45" y="0"/>
              <a:ext cx="1724" cy="327"/>
            </a:xfrm>
            <a:prstGeom prst="rect">
              <a:avLst/>
            </a:prstGeom>
            <a:noFill/>
            <a:ln w="9525">
              <a:noFill/>
            </a:ln>
          </p:spPr>
          <p:txBody>
            <a:bodyPr>
              <a:spAutoFit/>
            </a:bodyPr>
            <a:lstStyle/>
            <a:p>
              <a:pPr marR="0" algn="ctr" defTabSz="914400">
                <a:spcBef>
                  <a:spcPct val="50000"/>
                </a:spcBef>
                <a:buClrTx/>
                <a:buSzTx/>
                <a:buFont typeface="Arial" panose="020B0604020202020204" pitchFamily="34" charset="0"/>
                <a:buNone/>
                <a:defRPr/>
              </a:pPr>
              <a:r>
                <a:rPr kumimoji="0" lang="en-US" altLang="x-none" sz="2800" kern="1200" cap="none" spc="0" normalizeH="0" baseline="0" noProof="1">
                  <a:solidFill>
                    <a:schemeClr val="hlink"/>
                  </a:solidFill>
                  <a:effectLst>
                    <a:outerShdw blurRad="38100" dist="38100" dir="2700000">
                      <a:srgbClr val="C0C0C0"/>
                    </a:outerShdw>
                  </a:effectLst>
                  <a:latin typeface="Arial" panose="020B0604020202020204" pitchFamily="34" charset="0"/>
                  <a:ea typeface="黑体" panose="02010609060101010101" pitchFamily="49" charset="-122"/>
                  <a:cs typeface="+mn-ea"/>
                </a:rPr>
                <a:t>execute (</a:t>
              </a:r>
              <a:r>
                <a:rPr kumimoji="0" lang="zh-CN" altLang="en-US" sz="2800" kern="1200" cap="none" spc="0" normalizeH="0" baseline="0" noProof="1">
                  <a:solidFill>
                    <a:schemeClr val="hlink"/>
                  </a:solidFill>
                  <a:effectLst>
                    <a:outerShdw blurRad="38100" dist="38100" dir="2700000">
                      <a:srgbClr val="C0C0C0"/>
                    </a:outerShdw>
                  </a:effectLst>
                  <a:latin typeface="Arial" panose="020B0604020202020204" pitchFamily="34" charset="0"/>
                  <a:ea typeface="黑体" panose="02010609060101010101" pitchFamily="49" charset="-122"/>
                  <a:cs typeface="+mn-ea"/>
                </a:rPr>
                <a:t>解释</a:t>
              </a:r>
              <a:r>
                <a:rPr kumimoji="0" lang="en-US" altLang="x-none" sz="2800" kern="1200" cap="none" spc="0" normalizeH="0" baseline="0" noProof="1">
                  <a:solidFill>
                    <a:schemeClr val="hlink"/>
                  </a:solidFill>
                  <a:effectLst>
                    <a:outerShdw blurRad="38100" dist="38100" dir="2700000">
                      <a:srgbClr val="C0C0C0"/>
                    </a:outerShdw>
                  </a:effectLst>
                  <a:latin typeface="Arial" panose="020B0604020202020204" pitchFamily="34" charset="0"/>
                  <a:ea typeface="黑体" panose="02010609060101010101" pitchFamily="49" charset="-122"/>
                  <a:cs typeface="+mn-ea"/>
                </a:rPr>
                <a:t>)</a:t>
              </a:r>
              <a:endParaRPr kumimoji="0" lang="en-US" altLang="x-none" sz="2800" kern="1200" cap="none" spc="0" normalizeH="0" baseline="0" noProof="1">
                <a:solidFill>
                  <a:schemeClr val="hlink"/>
                </a:solidFill>
                <a:effectLst>
                  <a:outerShdw blurRad="38100" dist="38100" dir="2700000">
                    <a:srgbClr val="C0C0C0"/>
                  </a:outerShdw>
                </a:effectLst>
                <a:latin typeface="Arial" panose="020B0604020202020204" pitchFamily="34" charset="0"/>
                <a:ea typeface="黑体" panose="02010609060101010101" pitchFamily="49" charset="-122"/>
                <a:cs typeface="+mn-cs"/>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9164"/>
                                        </p:tgtEl>
                                        <p:attrNameLst>
                                          <p:attrName>style.visibility</p:attrName>
                                        </p:attrNameLst>
                                      </p:cBhvr>
                                      <p:to>
                                        <p:strVal val="visible"/>
                                      </p:to>
                                    </p:set>
                                    <p:anim calcmode="lin" valueType="num">
                                      <p:cBhvr additive="base">
                                        <p:cTn id="7" dur="500" fill="hold"/>
                                        <p:tgtEl>
                                          <p:spTgt spid="49164"/>
                                        </p:tgtEl>
                                        <p:attrNameLst>
                                          <p:attrName>ppt_x</p:attrName>
                                        </p:attrNameLst>
                                      </p:cBhvr>
                                      <p:tavLst>
                                        <p:tav tm="0">
                                          <p:val>
                                            <p:strVal val="#ppt_x"/>
                                          </p:val>
                                        </p:tav>
                                        <p:tav tm="100000">
                                          <p:val>
                                            <p:strVal val="#ppt_x"/>
                                          </p:val>
                                        </p:tav>
                                      </p:tavLst>
                                    </p:anim>
                                    <p:anim calcmode="lin" valueType="num">
                                      <p:cBhvr additive="base">
                                        <p:cTn id="8" dur="500" fill="hold"/>
                                        <p:tgtEl>
                                          <p:spTgt spid="4916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49156"/>
                                        </p:tgtEl>
                                        <p:attrNameLst>
                                          <p:attrName>style.visibility</p:attrName>
                                        </p:attrNameLst>
                                      </p:cBhvr>
                                      <p:to>
                                        <p:strVal val="visible"/>
                                      </p:to>
                                    </p:set>
                                    <p:animEffect transition="in" filter="slide(fromTop)">
                                      <p:cBhvr>
                                        <p:cTn id="12" dur="500"/>
                                        <p:tgtEl>
                                          <p:spTgt spid="4915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49167"/>
                                        </p:tgtEl>
                                        <p:attrNameLst>
                                          <p:attrName>style.visibility</p:attrName>
                                        </p:attrNameLst>
                                      </p:cBhvr>
                                      <p:to>
                                        <p:strVal val="visible"/>
                                      </p:to>
                                    </p:set>
                                    <p:animEffect transition="in" filter="slide(fromTop)">
                                      <p:cBhvr>
                                        <p:cTn id="17" dur="500"/>
                                        <p:tgtEl>
                                          <p:spTgt spid="49167"/>
                                        </p:tgtEl>
                                      </p:cBhvr>
                                    </p:animEffect>
                                  </p:childTnLst>
                                </p:cTn>
                              </p:par>
                            </p:childTnLst>
                          </p:cTn>
                        </p:par>
                        <p:par>
                          <p:cTn id="18" fill="hold">
                            <p:stCondLst>
                              <p:cond delay="500"/>
                            </p:stCondLst>
                            <p:childTnLst>
                              <p:par>
                                <p:cTn id="19" presetID="2" presetClass="entr" presetSubtype="1" fill="hold" nodeType="afterEffect">
                                  <p:stCondLst>
                                    <p:cond delay="0"/>
                                  </p:stCondLst>
                                  <p:childTnLst>
                                    <p:set>
                                      <p:cBhvr>
                                        <p:cTn id="20" dur="1" fill="hold">
                                          <p:stCondLst>
                                            <p:cond delay="0"/>
                                          </p:stCondLst>
                                        </p:cTn>
                                        <p:tgtEl>
                                          <p:spTgt spid="49157"/>
                                        </p:tgtEl>
                                        <p:attrNameLst>
                                          <p:attrName>style.visibility</p:attrName>
                                        </p:attrNameLst>
                                      </p:cBhvr>
                                      <p:to>
                                        <p:strVal val="visible"/>
                                      </p:to>
                                    </p:set>
                                    <p:anim calcmode="lin" valueType="num">
                                      <p:cBhvr additive="base">
                                        <p:cTn id="21" dur="500" fill="hold"/>
                                        <p:tgtEl>
                                          <p:spTgt spid="49157"/>
                                        </p:tgtEl>
                                        <p:attrNameLst>
                                          <p:attrName>ppt_x</p:attrName>
                                        </p:attrNameLst>
                                      </p:cBhvr>
                                      <p:tavLst>
                                        <p:tav tm="0">
                                          <p:val>
                                            <p:strVal val="#ppt_x"/>
                                          </p:val>
                                        </p:tav>
                                        <p:tav tm="100000">
                                          <p:val>
                                            <p:strVal val="#ppt_x"/>
                                          </p:val>
                                        </p:tav>
                                      </p:tavLst>
                                    </p:anim>
                                    <p:anim calcmode="lin" valueType="num">
                                      <p:cBhvr additive="base">
                                        <p:cTn id="22" dur="500" fill="hold"/>
                                        <p:tgtEl>
                                          <p:spTgt spid="49157"/>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nodeType="clickEffect">
                                  <p:stCondLst>
                                    <p:cond delay="0"/>
                                  </p:stCondLst>
                                  <p:childTnLst>
                                    <p:set>
                                      <p:cBhvr>
                                        <p:cTn id="26" dur="1" fill="hold">
                                          <p:stCondLst>
                                            <p:cond delay="0"/>
                                          </p:stCondLst>
                                        </p:cTn>
                                        <p:tgtEl>
                                          <p:spTgt spid="49172"/>
                                        </p:tgtEl>
                                        <p:attrNameLst>
                                          <p:attrName>style.visibility</p:attrName>
                                        </p:attrNameLst>
                                      </p:cBhvr>
                                      <p:to>
                                        <p:strVal val="visible"/>
                                      </p:to>
                                    </p:set>
                                    <p:anim calcmode="lin" valueType="num">
                                      <p:cBhvr additive="base">
                                        <p:cTn id="27" dur="500" fill="hold"/>
                                        <p:tgtEl>
                                          <p:spTgt spid="49172"/>
                                        </p:tgtEl>
                                        <p:attrNameLst>
                                          <p:attrName>ppt_x</p:attrName>
                                        </p:attrNameLst>
                                      </p:cBhvr>
                                      <p:tavLst>
                                        <p:tav tm="0">
                                          <p:val>
                                            <p:strVal val="#ppt_x"/>
                                          </p:val>
                                        </p:tav>
                                        <p:tav tm="100000">
                                          <p:val>
                                            <p:strVal val="#ppt_x"/>
                                          </p:val>
                                        </p:tav>
                                      </p:tavLst>
                                    </p:anim>
                                    <p:anim calcmode="lin" valueType="num">
                                      <p:cBhvr additive="base">
                                        <p:cTn id="28" dur="500" fill="hold"/>
                                        <p:tgtEl>
                                          <p:spTgt spid="4917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50177"/>
          <p:cNvSpPr>
            <a:spLocks noGrp="1"/>
          </p:cNvSpPr>
          <p:nvPr>
            <p:ph type="title"/>
          </p:nvPr>
        </p:nvSpPr>
        <p:spPr/>
        <p:txBody>
          <a:bodyPr vert="horz" wrap="square" lIns="91440" tIns="45720" rIns="91440" bIns="45720" anchor="ctr"/>
          <a:lstStyle/>
          <a:p>
            <a:pPr eaLnBrk="1" hangingPunct="1"/>
            <a:r>
              <a:rPr lang="en-US" altLang="zh-CN" dirty="0">
                <a:solidFill>
                  <a:schemeClr val="bg1"/>
                </a:solidFill>
              </a:rPr>
              <a:t>Java </a:t>
            </a:r>
            <a:r>
              <a:rPr lang="zh-CN" altLang="en-US" dirty="0">
                <a:solidFill>
                  <a:schemeClr val="bg1"/>
                </a:solidFill>
              </a:rPr>
              <a:t>虚拟机 </a:t>
            </a:r>
            <a:r>
              <a:rPr lang="en-US" altLang="zh-CN" dirty="0">
                <a:solidFill>
                  <a:schemeClr val="bg1"/>
                </a:solidFill>
              </a:rPr>
              <a:t>(JVM)</a:t>
            </a:r>
            <a:endParaRPr lang="en-US" altLang="zh-CN" dirty="0">
              <a:solidFill>
                <a:schemeClr val="bg1"/>
              </a:solidFill>
            </a:endParaRPr>
          </a:p>
        </p:txBody>
      </p:sp>
      <p:sp>
        <p:nvSpPr>
          <p:cNvPr id="2" name="内容占位符 1"/>
          <p:cNvSpPr>
            <a:spLocks noGrp="1"/>
          </p:cNvSpPr>
          <p:nvPr>
            <p:ph idx="1"/>
          </p:nvPr>
        </p:nvSpPr>
        <p:spPr/>
        <p:txBody>
          <a:bodyPr/>
          <a:lstStyle/>
          <a:p>
            <a:endParaRPr lang="zh-CN" altLang="en-US"/>
          </a:p>
        </p:txBody>
      </p:sp>
      <p:sp>
        <p:nvSpPr>
          <p:cNvPr id="60419" name="文本框 50178"/>
          <p:cNvSpPr txBox="1"/>
          <p:nvPr/>
        </p:nvSpPr>
        <p:spPr>
          <a:xfrm>
            <a:off x="914400" y="2351088"/>
            <a:ext cx="1905000" cy="473075"/>
          </a:xfrm>
          <a:prstGeom prst="rect">
            <a:avLst/>
          </a:prstGeom>
          <a:noFill/>
          <a:ln w="76200" cap="sq" cmpd="tri">
            <a:solidFill>
              <a:schemeClr val="tx1"/>
            </a:solidFill>
            <a:prstDash val="solid"/>
            <a:miter/>
            <a:headEnd type="none" w="med" len="med"/>
            <a:tailEnd type="none" w="med" len="med"/>
          </a:ln>
        </p:spPr>
        <p:txBody>
          <a:bodyPr>
            <a:spAutoFit/>
          </a:bodyPr>
          <a:lstStyle/>
          <a:p>
            <a:pPr algn="ctr">
              <a:spcBef>
                <a:spcPct val="50000"/>
              </a:spcBef>
            </a:pPr>
            <a:r>
              <a:rPr lang="zh-CN" altLang="en-US" sz="2000" b="1" dirty="0">
                <a:latin typeface="Impact" panose="020B0806030902050204" pitchFamily="34" charset="0"/>
              </a:rPr>
              <a:t>源代码</a:t>
            </a:r>
            <a:endParaRPr lang="zh-CN" altLang="en-US" sz="2000" b="1" dirty="0">
              <a:latin typeface="Impact" panose="020B0806030902050204" pitchFamily="34" charset="0"/>
            </a:endParaRPr>
          </a:p>
        </p:txBody>
      </p:sp>
      <p:sp>
        <p:nvSpPr>
          <p:cNvPr id="60420" name="文本框 50179"/>
          <p:cNvSpPr txBox="1"/>
          <p:nvPr/>
        </p:nvSpPr>
        <p:spPr>
          <a:xfrm>
            <a:off x="6248400" y="2057400"/>
            <a:ext cx="2514600" cy="777875"/>
          </a:xfrm>
          <a:prstGeom prst="rect">
            <a:avLst/>
          </a:prstGeom>
          <a:noFill/>
          <a:ln w="76200" cap="sq" cmpd="tri">
            <a:solidFill>
              <a:schemeClr val="tx1"/>
            </a:solidFill>
            <a:prstDash val="solid"/>
            <a:miter/>
            <a:headEnd type="none" w="med" len="med"/>
            <a:tailEnd type="none" w="med" len="med"/>
          </a:ln>
        </p:spPr>
        <p:txBody>
          <a:bodyPr>
            <a:spAutoFit/>
          </a:bodyPr>
          <a:lstStyle/>
          <a:p>
            <a:pPr algn="ctr">
              <a:spcBef>
                <a:spcPct val="50000"/>
              </a:spcBef>
            </a:pPr>
            <a:r>
              <a:rPr lang="zh-CN" altLang="en-US" sz="2000" b="1" dirty="0">
                <a:latin typeface="Impact" panose="020B0806030902050204" pitchFamily="34" charset="0"/>
              </a:rPr>
              <a:t>虚拟机指令</a:t>
            </a:r>
            <a:br>
              <a:rPr lang="zh-CN" altLang="en-US" sz="2000" b="1" dirty="0">
                <a:latin typeface="Impact" panose="020B0806030902050204" pitchFamily="34" charset="0"/>
              </a:rPr>
            </a:br>
            <a:r>
              <a:rPr lang="zh-CN" altLang="en-US" sz="2000" b="1" dirty="0">
                <a:latin typeface="Impact" panose="020B0806030902050204" pitchFamily="34" charset="0"/>
              </a:rPr>
              <a:t>字节码</a:t>
            </a:r>
            <a:endParaRPr lang="zh-CN" altLang="en-US" sz="2000" b="1" dirty="0">
              <a:latin typeface="Impact" panose="020B0806030902050204" pitchFamily="34" charset="0"/>
            </a:endParaRPr>
          </a:p>
        </p:txBody>
      </p:sp>
      <p:sp>
        <p:nvSpPr>
          <p:cNvPr id="60421" name="文本框 50180"/>
          <p:cNvSpPr txBox="1"/>
          <p:nvPr/>
        </p:nvSpPr>
        <p:spPr>
          <a:xfrm>
            <a:off x="3429000" y="2316163"/>
            <a:ext cx="2209800" cy="396875"/>
          </a:xfrm>
          <a:prstGeom prst="rect">
            <a:avLst/>
          </a:prstGeom>
          <a:noFill/>
          <a:ln w="9525">
            <a:noFill/>
          </a:ln>
        </p:spPr>
        <p:txBody>
          <a:bodyPr>
            <a:spAutoFit/>
          </a:bodyPr>
          <a:lstStyle/>
          <a:p>
            <a:pPr algn="ctr">
              <a:spcBef>
                <a:spcPct val="50000"/>
              </a:spcBef>
            </a:pPr>
            <a:r>
              <a:rPr lang="zh-CN" altLang="en-US" sz="2000" b="1" dirty="0">
                <a:latin typeface="Impact" panose="020B0806030902050204" pitchFamily="34" charset="0"/>
              </a:rPr>
              <a:t>通过编译器</a:t>
            </a:r>
            <a:endParaRPr lang="zh-CN" altLang="en-US" sz="2000" b="1" dirty="0">
              <a:latin typeface="Impact" panose="020B0806030902050204" pitchFamily="34" charset="0"/>
            </a:endParaRPr>
          </a:p>
        </p:txBody>
      </p:sp>
      <p:sp>
        <p:nvSpPr>
          <p:cNvPr id="60422" name="直接连接符 50181"/>
          <p:cNvSpPr/>
          <p:nvPr/>
        </p:nvSpPr>
        <p:spPr>
          <a:xfrm>
            <a:off x="3124200" y="2546350"/>
            <a:ext cx="609600" cy="0"/>
          </a:xfrm>
          <a:prstGeom prst="line">
            <a:avLst/>
          </a:prstGeom>
          <a:ln w="57150" cap="sq" cmpd="sng">
            <a:solidFill>
              <a:schemeClr val="tx1"/>
            </a:solidFill>
            <a:prstDash val="solid"/>
            <a:headEnd type="none" w="med" len="med"/>
            <a:tailEnd type="triangle" w="med" len="med"/>
          </a:ln>
        </p:spPr>
      </p:sp>
      <p:sp>
        <p:nvSpPr>
          <p:cNvPr id="60423" name="直接连接符 50182"/>
          <p:cNvSpPr/>
          <p:nvPr/>
        </p:nvSpPr>
        <p:spPr>
          <a:xfrm>
            <a:off x="5384800" y="2514600"/>
            <a:ext cx="609600" cy="0"/>
          </a:xfrm>
          <a:prstGeom prst="line">
            <a:avLst/>
          </a:prstGeom>
          <a:ln w="57150" cap="sq" cmpd="sng">
            <a:solidFill>
              <a:schemeClr val="tx1"/>
            </a:solidFill>
            <a:prstDash val="solid"/>
            <a:headEnd type="none" w="med" len="med"/>
            <a:tailEnd type="triangle" w="med" len="med"/>
          </a:ln>
        </p:spPr>
      </p:sp>
      <p:sp>
        <p:nvSpPr>
          <p:cNvPr id="60424" name="矩形 50183"/>
          <p:cNvSpPr/>
          <p:nvPr/>
        </p:nvSpPr>
        <p:spPr>
          <a:xfrm>
            <a:off x="2909888" y="3276600"/>
            <a:ext cx="3109912" cy="2590800"/>
          </a:xfrm>
          <a:prstGeom prst="rect">
            <a:avLst/>
          </a:prstGeom>
          <a:solidFill>
            <a:srgbClr val="9999FF"/>
          </a:solidFill>
          <a:ln w="9525" cap="sq" cmpd="sng">
            <a:solidFill>
              <a:schemeClr val="tx1"/>
            </a:solidFill>
            <a:prstDash val="solid"/>
            <a:miter/>
            <a:headEnd type="none" w="med" len="med"/>
            <a:tailEnd type="none" w="med" len="med"/>
          </a:ln>
        </p:spPr>
        <p:txBody>
          <a:bodyPr/>
          <a:lstStyle/>
          <a:p>
            <a:pPr eaLnBrk="1" hangingPunct="1"/>
            <a:endParaRPr lang="zh-CN" altLang="en-US" dirty="0">
              <a:latin typeface="Arial" panose="020B0604020202020204" pitchFamily="34" charset="0"/>
            </a:endParaRPr>
          </a:p>
        </p:txBody>
      </p:sp>
      <p:pic>
        <p:nvPicPr>
          <p:cNvPr id="60425" name="图片 50184" descr="bs00093_"/>
          <p:cNvPicPr>
            <a:picLocks noChangeAspect="1"/>
          </p:cNvPicPr>
          <p:nvPr/>
        </p:nvPicPr>
        <p:blipFill>
          <a:blip r:embed="rId1"/>
          <a:stretch>
            <a:fillRect/>
          </a:stretch>
        </p:blipFill>
        <p:spPr>
          <a:xfrm>
            <a:off x="4648200" y="4648200"/>
            <a:ext cx="1158875" cy="1143000"/>
          </a:xfrm>
          <a:prstGeom prst="rect">
            <a:avLst/>
          </a:prstGeom>
          <a:noFill/>
          <a:ln w="9525">
            <a:noFill/>
          </a:ln>
        </p:spPr>
      </p:pic>
      <p:sp>
        <p:nvSpPr>
          <p:cNvPr id="60426" name="文本框 50185"/>
          <p:cNvSpPr txBox="1"/>
          <p:nvPr/>
        </p:nvSpPr>
        <p:spPr>
          <a:xfrm>
            <a:off x="2895600" y="4905375"/>
            <a:ext cx="2095500" cy="396875"/>
          </a:xfrm>
          <a:prstGeom prst="rect">
            <a:avLst/>
          </a:prstGeom>
          <a:noFill/>
          <a:ln w="9525">
            <a:noFill/>
          </a:ln>
        </p:spPr>
        <p:txBody>
          <a:bodyPr>
            <a:spAutoFit/>
          </a:bodyPr>
          <a:lstStyle/>
          <a:p>
            <a:pPr algn="ctr">
              <a:spcBef>
                <a:spcPct val="50000"/>
              </a:spcBef>
            </a:pPr>
            <a:r>
              <a:rPr lang="en-US" altLang="zh-CN" sz="2000" b="1" dirty="0">
                <a:latin typeface="Times New Roman" panose="02020603050405020304" pitchFamily="18" charset="0"/>
              </a:rPr>
              <a:t>Target Machine</a:t>
            </a:r>
            <a:endParaRPr lang="en-US" altLang="zh-CN" sz="2000" b="1" dirty="0">
              <a:latin typeface="Times New Roman" panose="02020603050405020304" pitchFamily="18" charset="0"/>
            </a:endParaRPr>
          </a:p>
        </p:txBody>
      </p:sp>
      <p:sp>
        <p:nvSpPr>
          <p:cNvPr id="60427" name="文本框 50186"/>
          <p:cNvSpPr txBox="1"/>
          <p:nvPr/>
        </p:nvSpPr>
        <p:spPr>
          <a:xfrm>
            <a:off x="3352800" y="3368675"/>
            <a:ext cx="2438400" cy="473075"/>
          </a:xfrm>
          <a:prstGeom prst="rect">
            <a:avLst/>
          </a:prstGeom>
          <a:noFill/>
          <a:ln w="76200" cap="sq" cmpd="tri">
            <a:solidFill>
              <a:schemeClr val="tx1"/>
            </a:solidFill>
            <a:prstDash val="solid"/>
            <a:miter/>
            <a:headEnd type="none" w="med" len="med"/>
            <a:tailEnd type="none" w="med" len="med"/>
          </a:ln>
        </p:spPr>
        <p:txBody>
          <a:bodyPr>
            <a:spAutoFit/>
          </a:bodyPr>
          <a:lstStyle/>
          <a:p>
            <a:pPr algn="ctr">
              <a:spcBef>
                <a:spcPct val="50000"/>
              </a:spcBef>
            </a:pPr>
            <a:r>
              <a:rPr lang="en-US" altLang="zh-CN" sz="2000" b="1" dirty="0">
                <a:latin typeface="Times New Roman" panose="02020603050405020304" pitchFamily="18" charset="0"/>
              </a:rPr>
              <a:t>Java</a:t>
            </a:r>
            <a:r>
              <a:rPr lang="en-US" altLang="zh-CN" sz="2000" b="1" dirty="0">
                <a:latin typeface="Impact" panose="020B0806030902050204" pitchFamily="34" charset="0"/>
              </a:rPr>
              <a:t> </a:t>
            </a:r>
            <a:r>
              <a:rPr lang="zh-CN" altLang="en-US" sz="2000" b="1" dirty="0">
                <a:latin typeface="Impact" panose="020B0806030902050204" pitchFamily="34" charset="0"/>
              </a:rPr>
              <a:t>虚拟机</a:t>
            </a:r>
            <a:endParaRPr lang="zh-CN" altLang="en-US" sz="2000" b="1" dirty="0">
              <a:latin typeface="Impact" panose="020B0806030902050204" pitchFamily="34" charset="0"/>
            </a:endParaRPr>
          </a:p>
        </p:txBody>
      </p:sp>
      <p:sp>
        <p:nvSpPr>
          <p:cNvPr id="60428" name="直接连接符 50187"/>
          <p:cNvSpPr/>
          <p:nvPr/>
        </p:nvSpPr>
        <p:spPr>
          <a:xfrm flipH="1">
            <a:off x="6034088" y="3962400"/>
            <a:ext cx="1752600" cy="0"/>
          </a:xfrm>
          <a:prstGeom prst="line">
            <a:avLst/>
          </a:prstGeom>
          <a:ln w="57150" cap="sq" cmpd="sng">
            <a:solidFill>
              <a:schemeClr val="tx1"/>
            </a:solidFill>
            <a:prstDash val="solid"/>
            <a:headEnd type="none" w="med" len="med"/>
            <a:tailEnd type="triangle" w="med" len="med"/>
          </a:ln>
        </p:spPr>
      </p:sp>
      <p:sp>
        <p:nvSpPr>
          <p:cNvPr id="60429" name="直接连接符 50188"/>
          <p:cNvSpPr/>
          <p:nvPr/>
        </p:nvSpPr>
        <p:spPr>
          <a:xfrm flipV="1">
            <a:off x="7829550" y="2997200"/>
            <a:ext cx="0" cy="965200"/>
          </a:xfrm>
          <a:prstGeom prst="line">
            <a:avLst/>
          </a:prstGeom>
          <a:ln w="57150" cap="sq" cmpd="sng">
            <a:solidFill>
              <a:schemeClr val="tx1"/>
            </a:solidFill>
            <a:prstDash val="solid"/>
            <a:headEnd type="none" w="med" len="med"/>
            <a:tailEnd type="none" w="med" len="med"/>
          </a:ln>
        </p:spPr>
      </p:sp>
      <p:sp>
        <p:nvSpPr>
          <p:cNvPr id="60430" name="文本框 50189"/>
          <p:cNvSpPr txBox="1"/>
          <p:nvPr/>
        </p:nvSpPr>
        <p:spPr>
          <a:xfrm>
            <a:off x="6100763" y="4868863"/>
            <a:ext cx="2592387" cy="701675"/>
          </a:xfrm>
          <a:prstGeom prst="rect">
            <a:avLst/>
          </a:prstGeom>
          <a:noFill/>
          <a:ln w="9525">
            <a:noFill/>
          </a:ln>
        </p:spPr>
        <p:txBody>
          <a:bodyPr>
            <a:spAutoFit/>
          </a:bodyPr>
          <a:lstStyle/>
          <a:p>
            <a:pPr>
              <a:spcBef>
                <a:spcPct val="50000"/>
              </a:spcBef>
            </a:pPr>
            <a:r>
              <a:rPr lang="zh-CN" altLang="en-US" sz="2000" b="1" dirty="0">
                <a:latin typeface="Impact" panose="020B0806030902050204" pitchFamily="34" charset="0"/>
              </a:rPr>
              <a:t>在每个计算机上，都有独特的</a:t>
            </a:r>
            <a:r>
              <a:rPr lang="en-US" altLang="zh-CN" sz="2000" b="1" dirty="0">
                <a:latin typeface="Times New Roman" panose="02020603050405020304" pitchFamily="18" charset="0"/>
              </a:rPr>
              <a:t>JVM</a:t>
            </a:r>
            <a:endParaRPr lang="en-US" altLang="zh-CN" sz="2000" b="1" dirty="0">
              <a:latin typeface="Times New Roman" panose="02020603050405020304" pitchFamily="18" charset="0"/>
            </a:endParaRPr>
          </a:p>
        </p:txBody>
      </p:sp>
      <p:sp>
        <p:nvSpPr>
          <p:cNvPr id="60431" name="文本框 50190"/>
          <p:cNvSpPr txBox="1"/>
          <p:nvPr/>
        </p:nvSpPr>
        <p:spPr>
          <a:xfrm>
            <a:off x="3352800" y="4267200"/>
            <a:ext cx="2514600" cy="396875"/>
          </a:xfrm>
          <a:prstGeom prst="rect">
            <a:avLst/>
          </a:prstGeom>
          <a:noFill/>
          <a:ln w="9525">
            <a:noFill/>
          </a:ln>
        </p:spPr>
        <p:txBody>
          <a:bodyPr>
            <a:spAutoFit/>
          </a:bodyPr>
          <a:lstStyle/>
          <a:p>
            <a:pPr algn="ctr">
              <a:spcBef>
                <a:spcPct val="50000"/>
              </a:spcBef>
            </a:pPr>
            <a:r>
              <a:rPr lang="zh-CN" altLang="en-US" sz="2000" b="1" dirty="0">
                <a:latin typeface="Times New Roman" panose="02020603050405020304" pitchFamily="18" charset="0"/>
              </a:rPr>
              <a:t>机器码</a:t>
            </a:r>
            <a:endParaRPr lang="zh-CN" altLang="en-US" sz="2000" b="1" dirty="0">
              <a:latin typeface="Times New Roman" panose="02020603050405020304" pitchFamily="18" charset="0"/>
            </a:endParaRPr>
          </a:p>
        </p:txBody>
      </p:sp>
    </p:spTree>
    <p:custDataLst>
      <p:tags r:id="rId2"/>
    </p:custData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51201"/>
          <p:cNvSpPr>
            <a:spLocks noGrp="1"/>
          </p:cNvSpPr>
          <p:nvPr>
            <p:ph type="title"/>
          </p:nvPr>
        </p:nvSpPr>
        <p:spPr/>
        <p:txBody>
          <a:bodyPr vert="horz" wrap="square" lIns="91440" tIns="45720" rIns="91440" bIns="45720" anchor="ctr"/>
          <a:lstStyle/>
          <a:p>
            <a:pPr eaLnBrk="1" hangingPunct="1"/>
            <a:r>
              <a:rPr lang="en-US" altLang="zh-CN" dirty="0"/>
              <a:t>Java </a:t>
            </a:r>
            <a:r>
              <a:rPr lang="zh-CN" altLang="en-US" dirty="0"/>
              <a:t>语言程序解释执行环境</a:t>
            </a:r>
            <a:endParaRPr lang="zh-CN" altLang="en-US" dirty="0"/>
          </a:p>
        </p:txBody>
      </p:sp>
      <p:grpSp>
        <p:nvGrpSpPr>
          <p:cNvPr id="61443" name="组合 51202"/>
          <p:cNvGrpSpPr/>
          <p:nvPr/>
        </p:nvGrpSpPr>
        <p:grpSpPr>
          <a:xfrm>
            <a:off x="1042988" y="1916113"/>
            <a:ext cx="7035800" cy="3960812"/>
            <a:chOff x="0" y="0"/>
            <a:chExt cx="4815" cy="3130"/>
          </a:xfrm>
        </p:grpSpPr>
        <p:sp>
          <p:nvSpPr>
            <p:cNvPr id="61444" name="矩形 51203"/>
            <p:cNvSpPr/>
            <p:nvPr/>
          </p:nvSpPr>
          <p:spPr>
            <a:xfrm>
              <a:off x="0" y="0"/>
              <a:ext cx="4815" cy="3130"/>
            </a:xfrm>
            <a:prstGeom prst="rect">
              <a:avLst/>
            </a:prstGeom>
            <a:solidFill>
              <a:srgbClr val="C0C0C0"/>
            </a:solidFill>
            <a:ln w="9525" cap="flat" cmpd="sng">
              <a:solidFill>
                <a:srgbClr val="000000"/>
              </a:solidFill>
              <a:prstDash val="solid"/>
              <a:miter/>
              <a:headEnd type="none" w="med" len="med"/>
              <a:tailEnd type="none" w="med" len="med"/>
            </a:ln>
          </p:spPr>
          <p:txBody>
            <a:bodyPr/>
            <a:lstStyle/>
            <a:p>
              <a:pPr eaLnBrk="1" hangingPunct="1"/>
              <a:endParaRPr lang="zh-CN" altLang="en-US" sz="2000" b="1" dirty="0">
                <a:solidFill>
                  <a:srgbClr val="000000"/>
                </a:solidFill>
                <a:latin typeface="宋体" panose="02010600030101010101" pitchFamily="2" charset="-122"/>
              </a:endParaRPr>
            </a:p>
          </p:txBody>
        </p:sp>
        <p:sp>
          <p:nvSpPr>
            <p:cNvPr id="61445" name="矩形 51204"/>
            <p:cNvSpPr/>
            <p:nvPr/>
          </p:nvSpPr>
          <p:spPr>
            <a:xfrm>
              <a:off x="376" y="318"/>
              <a:ext cx="4015" cy="2452"/>
            </a:xfrm>
            <a:prstGeom prst="rect">
              <a:avLst/>
            </a:prstGeom>
            <a:solidFill>
              <a:srgbClr val="C0C0C0"/>
            </a:solidFill>
            <a:ln w="9525" cap="flat" cmpd="sng">
              <a:solidFill>
                <a:srgbClr val="000000"/>
              </a:solidFill>
              <a:prstDash val="solid"/>
              <a:miter/>
              <a:headEnd type="none" w="med" len="med"/>
              <a:tailEnd type="none" w="med" len="med"/>
            </a:ln>
          </p:spPr>
          <p:txBody>
            <a:bodyPr/>
            <a:lstStyle/>
            <a:p>
              <a:pPr eaLnBrk="1" hangingPunct="1"/>
              <a:endParaRPr lang="zh-CN" altLang="en-US" sz="2000" b="1" dirty="0">
                <a:solidFill>
                  <a:srgbClr val="000000"/>
                </a:solidFill>
                <a:latin typeface="宋体" panose="02010600030101010101" pitchFamily="2" charset="-122"/>
              </a:endParaRPr>
            </a:p>
          </p:txBody>
        </p:sp>
        <p:sp>
          <p:nvSpPr>
            <p:cNvPr id="61446" name="矩形 51205"/>
            <p:cNvSpPr/>
            <p:nvPr/>
          </p:nvSpPr>
          <p:spPr>
            <a:xfrm>
              <a:off x="505" y="480"/>
              <a:ext cx="3724" cy="1784"/>
            </a:xfrm>
            <a:prstGeom prst="rect">
              <a:avLst/>
            </a:prstGeom>
            <a:solidFill>
              <a:srgbClr val="DDDDDD"/>
            </a:solidFill>
            <a:ln w="952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pPr eaLnBrk="1" hangingPunct="1"/>
              <a:endParaRPr lang="zh-CN" altLang="en-US" dirty="0">
                <a:latin typeface="Arial" panose="020B0604020202020204" pitchFamily="34" charset="0"/>
              </a:endParaRPr>
            </a:p>
          </p:txBody>
        </p:sp>
        <p:sp>
          <p:nvSpPr>
            <p:cNvPr id="61447" name="矩形 51206"/>
            <p:cNvSpPr/>
            <p:nvPr/>
          </p:nvSpPr>
          <p:spPr>
            <a:xfrm>
              <a:off x="890" y="642"/>
              <a:ext cx="2997" cy="1135"/>
            </a:xfrm>
            <a:prstGeom prst="rect">
              <a:avLst/>
            </a:prstGeom>
            <a:solidFill>
              <a:srgbClr val="DDDDDD"/>
            </a:solidFill>
            <a:ln w="952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pPr eaLnBrk="1" hangingPunct="1"/>
              <a:endParaRPr lang="zh-CN" altLang="en-US" dirty="0">
                <a:latin typeface="Arial" panose="020B0604020202020204" pitchFamily="34" charset="0"/>
              </a:endParaRPr>
            </a:p>
          </p:txBody>
        </p:sp>
        <p:sp>
          <p:nvSpPr>
            <p:cNvPr id="61448" name="矩形 51207"/>
            <p:cNvSpPr/>
            <p:nvPr/>
          </p:nvSpPr>
          <p:spPr>
            <a:xfrm>
              <a:off x="1276" y="804"/>
              <a:ext cx="2226" cy="487"/>
            </a:xfrm>
            <a:prstGeom prst="rect">
              <a:avLst/>
            </a:prstGeom>
            <a:solidFill>
              <a:srgbClr val="DDDDDD"/>
            </a:solidFill>
            <a:ln w="9525" cap="flat" cmpd="sng">
              <a:solidFill>
                <a:srgbClr val="000000"/>
              </a:solidFill>
              <a:prstDash val="solid"/>
              <a:miter/>
              <a:headEnd type="none" w="med" len="med"/>
              <a:tailEnd type="none" w="med" len="med"/>
            </a:ln>
            <a:effectLst>
              <a:outerShdw dist="35921" dir="2699999" algn="ctr" rotWithShape="0">
                <a:srgbClr val="808080"/>
              </a:outerShdw>
            </a:effectLst>
          </p:spPr>
          <p:txBody>
            <a:bodyPr/>
            <a:lstStyle/>
            <a:p>
              <a:pPr eaLnBrk="1" hangingPunct="1"/>
              <a:endParaRPr lang="zh-CN" altLang="en-US" sz="2000" b="1" dirty="0">
                <a:solidFill>
                  <a:srgbClr val="000000"/>
                </a:solidFill>
                <a:latin typeface="宋体" panose="02010600030101010101" pitchFamily="2" charset="-122"/>
              </a:endParaRPr>
            </a:p>
          </p:txBody>
        </p:sp>
        <p:sp>
          <p:nvSpPr>
            <p:cNvPr id="61449" name="文本框 51208"/>
            <p:cNvSpPr txBox="1"/>
            <p:nvPr/>
          </p:nvSpPr>
          <p:spPr>
            <a:xfrm>
              <a:off x="2046" y="967"/>
              <a:ext cx="899" cy="324"/>
            </a:xfrm>
            <a:prstGeom prst="rect">
              <a:avLst/>
            </a:prstGeom>
            <a:solidFill>
              <a:srgbClr val="DDDDDD"/>
            </a:solidFill>
            <a:ln w="9525">
              <a:noFill/>
            </a:ln>
          </p:spPr>
          <p:txBody>
            <a:bodyPr/>
            <a:lstStyle/>
            <a:p>
              <a:pPr algn="just" eaLnBrk="1" hangingPunct="1"/>
              <a:r>
                <a:rPr lang="zh-CN" altLang="en-US" sz="2000" b="1" dirty="0">
                  <a:solidFill>
                    <a:srgbClr val="000000"/>
                  </a:solidFill>
                  <a:latin typeface="Times New Roman" panose="02020603050405020304" pitchFamily="18" charset="0"/>
                </a:rPr>
                <a:t>硬件</a:t>
              </a:r>
              <a:endParaRPr lang="zh-CN" altLang="en-US" sz="2000" b="1" dirty="0">
                <a:solidFill>
                  <a:srgbClr val="000000"/>
                </a:solidFill>
                <a:latin typeface="宋体" panose="02010600030101010101" pitchFamily="2" charset="-122"/>
              </a:endParaRPr>
            </a:p>
          </p:txBody>
        </p:sp>
        <p:sp>
          <p:nvSpPr>
            <p:cNvPr id="61450" name="文本框 51209"/>
            <p:cNvSpPr txBox="1"/>
            <p:nvPr/>
          </p:nvSpPr>
          <p:spPr>
            <a:xfrm>
              <a:off x="1789" y="1453"/>
              <a:ext cx="1285" cy="324"/>
            </a:xfrm>
            <a:prstGeom prst="rect">
              <a:avLst/>
            </a:prstGeom>
            <a:solidFill>
              <a:srgbClr val="DDDDDD"/>
            </a:solidFill>
            <a:ln w="9525">
              <a:noFill/>
            </a:ln>
          </p:spPr>
          <p:txBody>
            <a:bodyPr/>
            <a:lstStyle/>
            <a:p>
              <a:pPr algn="just" eaLnBrk="1" hangingPunct="1"/>
              <a:r>
                <a:rPr lang="zh-CN" altLang="en-US" sz="2000" b="1" dirty="0">
                  <a:solidFill>
                    <a:srgbClr val="000000"/>
                  </a:solidFill>
                  <a:latin typeface="Times New Roman" panose="02020603050405020304" pitchFamily="18" charset="0"/>
                </a:rPr>
                <a:t>操作系统</a:t>
              </a:r>
              <a:endParaRPr lang="zh-CN" altLang="en-US" sz="2000" b="1" dirty="0">
                <a:solidFill>
                  <a:srgbClr val="000000"/>
                </a:solidFill>
                <a:latin typeface="宋体" panose="02010600030101010101" pitchFamily="2" charset="-122"/>
              </a:endParaRPr>
            </a:p>
          </p:txBody>
        </p:sp>
        <p:sp>
          <p:nvSpPr>
            <p:cNvPr id="61451" name="文本框 51210"/>
            <p:cNvSpPr txBox="1"/>
            <p:nvPr/>
          </p:nvSpPr>
          <p:spPr>
            <a:xfrm>
              <a:off x="1590" y="2352"/>
              <a:ext cx="1215" cy="324"/>
            </a:xfrm>
            <a:prstGeom prst="rect">
              <a:avLst/>
            </a:prstGeom>
            <a:noFill/>
            <a:ln w="9525">
              <a:noFill/>
            </a:ln>
          </p:spPr>
          <p:txBody>
            <a:bodyPr/>
            <a:lstStyle/>
            <a:p>
              <a:pPr algn="just" eaLnBrk="1" hangingPunct="1"/>
              <a:r>
                <a:rPr lang="zh-CN" altLang="en-US" sz="2000" b="1" dirty="0">
                  <a:solidFill>
                    <a:srgbClr val="CC3300"/>
                  </a:solidFill>
                  <a:latin typeface="Times New Roman" panose="02020603050405020304" pitchFamily="18" charset="0"/>
                </a:rPr>
                <a:t>字节码</a:t>
              </a:r>
              <a:r>
                <a:rPr lang="zh-CN" altLang="en-US" sz="2000" b="1" dirty="0">
                  <a:solidFill>
                    <a:srgbClr val="000000"/>
                  </a:solidFill>
                  <a:latin typeface="Times New Roman" panose="02020603050405020304" pitchFamily="18" charset="0"/>
                </a:rPr>
                <a:t>程序</a:t>
              </a:r>
              <a:endParaRPr lang="zh-CN" altLang="en-US" sz="2000" b="1" dirty="0">
                <a:solidFill>
                  <a:srgbClr val="000000"/>
                </a:solidFill>
                <a:latin typeface="宋体" panose="02010600030101010101" pitchFamily="2" charset="-122"/>
              </a:endParaRPr>
            </a:p>
          </p:txBody>
        </p:sp>
        <p:grpSp>
          <p:nvGrpSpPr>
            <p:cNvPr id="61452" name="组合 51211"/>
            <p:cNvGrpSpPr/>
            <p:nvPr/>
          </p:nvGrpSpPr>
          <p:grpSpPr>
            <a:xfrm>
              <a:off x="1532" y="967"/>
              <a:ext cx="128" cy="648"/>
              <a:chOff x="0" y="0"/>
              <a:chExt cx="0" cy="720"/>
            </a:xfrm>
          </p:grpSpPr>
          <p:sp>
            <p:nvSpPr>
              <p:cNvPr id="61464" name="直接连接符 51212"/>
              <p:cNvSpPr/>
              <p:nvPr/>
            </p:nvSpPr>
            <p:spPr>
              <a:xfrm flipV="1">
                <a:off x="0" y="0"/>
                <a:ext cx="0" cy="360"/>
              </a:xfrm>
              <a:prstGeom prst="line">
                <a:avLst/>
              </a:prstGeom>
              <a:ln w="19050" cap="flat" cmpd="sng">
                <a:solidFill>
                  <a:srgbClr val="000000"/>
                </a:solidFill>
                <a:prstDash val="solid"/>
                <a:headEnd type="none" w="med" len="med"/>
                <a:tailEnd type="triangle" w="med" len="med"/>
              </a:ln>
            </p:spPr>
          </p:sp>
          <p:sp>
            <p:nvSpPr>
              <p:cNvPr id="61465" name="直接连接符 51213"/>
              <p:cNvSpPr/>
              <p:nvPr/>
            </p:nvSpPr>
            <p:spPr>
              <a:xfrm>
                <a:off x="0" y="360"/>
                <a:ext cx="0" cy="360"/>
              </a:xfrm>
              <a:prstGeom prst="line">
                <a:avLst/>
              </a:prstGeom>
              <a:ln w="19050" cap="flat" cmpd="sng">
                <a:solidFill>
                  <a:srgbClr val="000000"/>
                </a:solidFill>
                <a:prstDash val="solid"/>
                <a:headEnd type="none" w="med" len="med"/>
                <a:tailEnd type="triangle" w="med" len="med"/>
              </a:ln>
            </p:spPr>
          </p:sp>
        </p:grpSp>
        <p:grpSp>
          <p:nvGrpSpPr>
            <p:cNvPr id="61453" name="组合 51214"/>
            <p:cNvGrpSpPr/>
            <p:nvPr/>
          </p:nvGrpSpPr>
          <p:grpSpPr>
            <a:xfrm>
              <a:off x="3330" y="1453"/>
              <a:ext cx="129" cy="649"/>
              <a:chOff x="0" y="0"/>
              <a:chExt cx="0" cy="720"/>
            </a:xfrm>
          </p:grpSpPr>
          <p:sp>
            <p:nvSpPr>
              <p:cNvPr id="61462" name="直接连接符 51215"/>
              <p:cNvSpPr/>
              <p:nvPr/>
            </p:nvSpPr>
            <p:spPr>
              <a:xfrm flipV="1">
                <a:off x="0" y="0"/>
                <a:ext cx="0" cy="360"/>
              </a:xfrm>
              <a:prstGeom prst="line">
                <a:avLst/>
              </a:prstGeom>
              <a:ln w="19050" cap="flat" cmpd="sng">
                <a:solidFill>
                  <a:srgbClr val="000000"/>
                </a:solidFill>
                <a:prstDash val="solid"/>
                <a:headEnd type="none" w="med" len="med"/>
                <a:tailEnd type="triangle" w="med" len="med"/>
              </a:ln>
            </p:spPr>
          </p:sp>
          <p:sp>
            <p:nvSpPr>
              <p:cNvPr id="61463" name="直接连接符 51216"/>
              <p:cNvSpPr/>
              <p:nvPr/>
            </p:nvSpPr>
            <p:spPr>
              <a:xfrm>
                <a:off x="0" y="360"/>
                <a:ext cx="0" cy="360"/>
              </a:xfrm>
              <a:prstGeom prst="line">
                <a:avLst/>
              </a:prstGeom>
              <a:ln w="19050" cap="flat" cmpd="sng">
                <a:solidFill>
                  <a:srgbClr val="000000"/>
                </a:solidFill>
                <a:prstDash val="solid"/>
                <a:headEnd type="none" w="med" len="med"/>
                <a:tailEnd type="triangle" w="med" len="med"/>
              </a:ln>
            </p:spPr>
          </p:sp>
        </p:grpSp>
        <p:sp>
          <p:nvSpPr>
            <p:cNvPr id="61454" name="文本框 51217"/>
            <p:cNvSpPr txBox="1"/>
            <p:nvPr/>
          </p:nvSpPr>
          <p:spPr>
            <a:xfrm>
              <a:off x="1674" y="2767"/>
              <a:ext cx="1130" cy="324"/>
            </a:xfrm>
            <a:prstGeom prst="rect">
              <a:avLst/>
            </a:prstGeom>
            <a:noFill/>
            <a:ln w="9525">
              <a:noFill/>
            </a:ln>
          </p:spPr>
          <p:txBody>
            <a:bodyPr/>
            <a:lstStyle/>
            <a:p>
              <a:pPr algn="just" eaLnBrk="1" hangingPunct="1"/>
              <a:r>
                <a:rPr lang="zh-CN" altLang="en-US" sz="2000" b="1" dirty="0">
                  <a:solidFill>
                    <a:srgbClr val="000000"/>
                  </a:solidFill>
                  <a:latin typeface="Times New Roman" panose="02020603050405020304" pitchFamily="18" charset="0"/>
                </a:rPr>
                <a:t>用户  </a:t>
              </a:r>
              <a:r>
                <a:rPr lang="en-US" altLang="zh-CN" sz="2000" b="1" dirty="0">
                  <a:solidFill>
                    <a:srgbClr val="000000"/>
                  </a:solidFill>
                  <a:latin typeface="Times New Roman" panose="02020603050405020304" pitchFamily="18" charset="0"/>
                </a:rPr>
                <a:t>USER</a:t>
              </a:r>
              <a:endParaRPr lang="en-US" altLang="zh-CN" sz="2000" b="1" dirty="0">
                <a:solidFill>
                  <a:srgbClr val="000000"/>
                </a:solidFill>
                <a:latin typeface="宋体" panose="02010600030101010101" pitchFamily="2" charset="-122"/>
              </a:endParaRPr>
            </a:p>
          </p:txBody>
        </p:sp>
        <p:grpSp>
          <p:nvGrpSpPr>
            <p:cNvPr id="61455" name="组合 51218"/>
            <p:cNvGrpSpPr/>
            <p:nvPr/>
          </p:nvGrpSpPr>
          <p:grpSpPr>
            <a:xfrm>
              <a:off x="1172" y="1905"/>
              <a:ext cx="128" cy="649"/>
              <a:chOff x="0" y="0"/>
              <a:chExt cx="0" cy="720"/>
            </a:xfrm>
          </p:grpSpPr>
          <p:sp>
            <p:nvSpPr>
              <p:cNvPr id="61460" name="直接连接符 51219"/>
              <p:cNvSpPr/>
              <p:nvPr/>
            </p:nvSpPr>
            <p:spPr>
              <a:xfrm flipV="1">
                <a:off x="0" y="0"/>
                <a:ext cx="0" cy="360"/>
              </a:xfrm>
              <a:prstGeom prst="line">
                <a:avLst/>
              </a:prstGeom>
              <a:ln w="19050" cap="flat" cmpd="sng">
                <a:solidFill>
                  <a:srgbClr val="000000"/>
                </a:solidFill>
                <a:prstDash val="solid"/>
                <a:headEnd type="none" w="med" len="med"/>
                <a:tailEnd type="triangle" w="med" len="med"/>
              </a:ln>
            </p:spPr>
          </p:sp>
          <p:sp>
            <p:nvSpPr>
              <p:cNvPr id="61461" name="直接连接符 51220"/>
              <p:cNvSpPr/>
              <p:nvPr/>
            </p:nvSpPr>
            <p:spPr>
              <a:xfrm>
                <a:off x="0" y="360"/>
                <a:ext cx="0" cy="360"/>
              </a:xfrm>
              <a:prstGeom prst="line">
                <a:avLst/>
              </a:prstGeom>
              <a:ln w="19050" cap="flat" cmpd="sng">
                <a:solidFill>
                  <a:srgbClr val="000000"/>
                </a:solidFill>
                <a:prstDash val="solid"/>
                <a:headEnd type="none" w="med" len="med"/>
                <a:tailEnd type="triangle" w="med" len="med"/>
              </a:ln>
            </p:spPr>
          </p:sp>
        </p:grpSp>
        <p:grpSp>
          <p:nvGrpSpPr>
            <p:cNvPr id="61456" name="组合 51221"/>
            <p:cNvGrpSpPr/>
            <p:nvPr/>
          </p:nvGrpSpPr>
          <p:grpSpPr>
            <a:xfrm>
              <a:off x="2889" y="2359"/>
              <a:ext cx="128" cy="649"/>
              <a:chOff x="0" y="0"/>
              <a:chExt cx="0" cy="720"/>
            </a:xfrm>
          </p:grpSpPr>
          <p:sp>
            <p:nvSpPr>
              <p:cNvPr id="61458" name="直接连接符 51222"/>
              <p:cNvSpPr/>
              <p:nvPr/>
            </p:nvSpPr>
            <p:spPr>
              <a:xfrm flipV="1">
                <a:off x="0" y="0"/>
                <a:ext cx="0" cy="360"/>
              </a:xfrm>
              <a:prstGeom prst="line">
                <a:avLst/>
              </a:prstGeom>
              <a:ln w="19050" cap="flat" cmpd="sng">
                <a:solidFill>
                  <a:srgbClr val="000000"/>
                </a:solidFill>
                <a:prstDash val="solid"/>
                <a:headEnd type="none" w="med" len="med"/>
                <a:tailEnd type="triangle" w="med" len="med"/>
              </a:ln>
            </p:spPr>
          </p:sp>
          <p:sp>
            <p:nvSpPr>
              <p:cNvPr id="61459" name="直接连接符 51223"/>
              <p:cNvSpPr/>
              <p:nvPr/>
            </p:nvSpPr>
            <p:spPr>
              <a:xfrm>
                <a:off x="0" y="360"/>
                <a:ext cx="0" cy="360"/>
              </a:xfrm>
              <a:prstGeom prst="line">
                <a:avLst/>
              </a:prstGeom>
              <a:ln w="19050" cap="flat" cmpd="sng">
                <a:solidFill>
                  <a:srgbClr val="000000"/>
                </a:solidFill>
                <a:prstDash val="solid"/>
                <a:headEnd type="none" w="med" len="med"/>
                <a:tailEnd type="triangle" w="med" len="med"/>
              </a:ln>
            </p:spPr>
          </p:sp>
        </p:grpSp>
        <p:sp>
          <p:nvSpPr>
            <p:cNvPr id="61457" name="文本框 51224"/>
            <p:cNvSpPr txBox="1"/>
            <p:nvPr/>
          </p:nvSpPr>
          <p:spPr>
            <a:xfrm>
              <a:off x="1633" y="1860"/>
              <a:ext cx="1675" cy="324"/>
            </a:xfrm>
            <a:prstGeom prst="rect">
              <a:avLst/>
            </a:prstGeom>
            <a:noFill/>
            <a:ln w="9525">
              <a:noFill/>
            </a:ln>
          </p:spPr>
          <p:txBody>
            <a:bodyPr/>
            <a:lstStyle/>
            <a:p>
              <a:pPr algn="just" eaLnBrk="1" hangingPunct="1"/>
              <a:r>
                <a:rPr lang="en-US" altLang="zh-CN" sz="2000" b="1" dirty="0">
                  <a:solidFill>
                    <a:srgbClr val="CC3300"/>
                  </a:solidFill>
                  <a:latin typeface="Times New Roman" panose="02020603050405020304" pitchFamily="18" charset="0"/>
                </a:rPr>
                <a:t>JVM (Java </a:t>
              </a:r>
              <a:r>
                <a:rPr lang="zh-CN" altLang="en-US" sz="2000" b="1" dirty="0">
                  <a:solidFill>
                    <a:srgbClr val="CC3300"/>
                  </a:solidFill>
                  <a:latin typeface="宋体" panose="02010600030101010101" pitchFamily="2" charset="-122"/>
                </a:rPr>
                <a:t>虚拟机</a:t>
              </a:r>
              <a:r>
                <a:rPr lang="en-US" altLang="zh-CN" sz="2000" b="1" dirty="0">
                  <a:solidFill>
                    <a:srgbClr val="CC3300"/>
                  </a:solidFill>
                  <a:latin typeface="宋体" panose="02010600030101010101" pitchFamily="2" charset="-122"/>
                </a:rPr>
                <a:t>)</a:t>
              </a:r>
              <a:endParaRPr lang="en-US" altLang="zh-CN" sz="2000" b="1" dirty="0">
                <a:solidFill>
                  <a:srgbClr val="CC3300"/>
                </a:solidFill>
                <a:latin typeface="宋体" panose="02010600030101010101" pitchFamily="2" charset="-122"/>
              </a:endParaRPr>
            </a:p>
          </p:txBody>
        </p:sp>
      </p:grpSp>
    </p:spTree>
    <p:custDataLst>
      <p:tags r:id="rId1"/>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JVM</a:t>
            </a:r>
            <a:r>
              <a:rPr lang="zh-CN" altLang="en-US" dirty="0" smtClean="0"/>
              <a:t>运行机制</a:t>
            </a:r>
            <a:endParaRPr lang="zh-CN" altLang="en-US" dirty="0"/>
          </a:p>
        </p:txBody>
      </p:sp>
      <p:sp>
        <p:nvSpPr>
          <p:cNvPr id="62466" name="文本占位符 52225"/>
          <p:cNvSpPr>
            <a:spLocks noGrp="1"/>
          </p:cNvSpPr>
          <p:nvPr>
            <p:ph idx="1"/>
          </p:nvPr>
        </p:nvSpPr>
        <p:spPr>
          <a:xfrm>
            <a:off x="415925" y="1175828"/>
            <a:ext cx="4537075" cy="5112769"/>
          </a:xfrm>
        </p:spPr>
        <p:txBody>
          <a:bodyPr vert="horz" wrap="square" lIns="91440" tIns="45720" rIns="91440" bIns="45720" anchor="t">
            <a:normAutofit fontScale="92500" lnSpcReduction="10000"/>
          </a:bodyPr>
          <a:lstStyle/>
          <a:p>
            <a:pPr lvl="1" eaLnBrk="1" hangingPunct="1">
              <a:lnSpc>
                <a:spcPct val="110000"/>
              </a:lnSpc>
            </a:pPr>
            <a:r>
              <a:rPr lang="zh-CN" altLang="en-US" sz="2500" b="1" dirty="0" smtClean="0">
                <a:solidFill>
                  <a:srgbClr val="000066"/>
                </a:solidFill>
              </a:rPr>
              <a:t>同</a:t>
            </a:r>
            <a:r>
              <a:rPr lang="zh-CN" altLang="en-US" sz="2500" b="1" dirty="0">
                <a:solidFill>
                  <a:srgbClr val="000066"/>
                </a:solidFill>
              </a:rPr>
              <a:t>的操作系统有不同的虚拟机，它类似一个小巧而高效的</a:t>
            </a:r>
            <a:r>
              <a:rPr lang="en-US" altLang="zh-CN" sz="2500" b="1" dirty="0">
                <a:solidFill>
                  <a:srgbClr val="000066"/>
                </a:solidFill>
              </a:rPr>
              <a:t>CPU.</a:t>
            </a:r>
            <a:endParaRPr lang="en-US" altLang="zh-CN" sz="2500" b="1" dirty="0">
              <a:solidFill>
                <a:srgbClr val="000066"/>
              </a:solidFill>
            </a:endParaRPr>
          </a:p>
          <a:p>
            <a:pPr lvl="1" eaLnBrk="1" hangingPunct="1"/>
            <a:r>
              <a:rPr lang="zh-CN" altLang="en-US" sz="2500" b="1" dirty="0">
                <a:solidFill>
                  <a:srgbClr val="000066"/>
                </a:solidFill>
              </a:rPr>
              <a:t>字节代码</a:t>
            </a:r>
            <a:r>
              <a:rPr lang="en-US" altLang="zh-CN" sz="2500" b="1" dirty="0">
                <a:solidFill>
                  <a:srgbClr val="000066"/>
                </a:solidFill>
              </a:rPr>
              <a:t>(.class</a:t>
            </a:r>
            <a:r>
              <a:rPr lang="zh-CN" altLang="en-US" sz="2500" b="1" dirty="0">
                <a:solidFill>
                  <a:srgbClr val="000066"/>
                </a:solidFill>
              </a:rPr>
              <a:t>文件</a:t>
            </a:r>
            <a:r>
              <a:rPr lang="en-US" altLang="zh-CN" sz="2500" b="1" dirty="0">
                <a:solidFill>
                  <a:srgbClr val="000066"/>
                </a:solidFill>
              </a:rPr>
              <a:t>)</a:t>
            </a:r>
            <a:r>
              <a:rPr lang="zh-CN" altLang="en-US" sz="2500" b="1" dirty="0">
                <a:solidFill>
                  <a:srgbClr val="000066"/>
                </a:solidFill>
              </a:rPr>
              <a:t>是与平台无关的，是虚拟机的机器指令</a:t>
            </a:r>
            <a:r>
              <a:rPr lang="en-US" altLang="zh-CN" sz="2500" b="1" dirty="0">
                <a:solidFill>
                  <a:srgbClr val="000066"/>
                </a:solidFill>
              </a:rPr>
              <a:t>.</a:t>
            </a:r>
            <a:endParaRPr lang="en-US" altLang="zh-CN" sz="2500" b="1" dirty="0">
              <a:solidFill>
                <a:srgbClr val="000066"/>
              </a:solidFill>
            </a:endParaRPr>
          </a:p>
          <a:p>
            <a:pPr lvl="1" eaLnBrk="1" hangingPunct="1"/>
            <a:r>
              <a:rPr lang="en-US" altLang="zh-CN" sz="2500" b="1" dirty="0">
                <a:solidFill>
                  <a:srgbClr val="000066"/>
                </a:solidFill>
              </a:rPr>
              <a:t>Java</a:t>
            </a:r>
            <a:r>
              <a:rPr lang="zh-CN" altLang="en-US" sz="2500" b="1" dirty="0">
                <a:solidFill>
                  <a:srgbClr val="000066"/>
                </a:solidFill>
              </a:rPr>
              <a:t>字节代码运行的两种方式</a:t>
            </a:r>
            <a:r>
              <a:rPr lang="en-US" altLang="zh-CN" sz="2500" b="1" dirty="0">
                <a:solidFill>
                  <a:srgbClr val="000066"/>
                </a:solidFill>
              </a:rPr>
              <a:t>:</a:t>
            </a:r>
            <a:endParaRPr lang="en-US" altLang="zh-CN" sz="2500" b="1" dirty="0">
              <a:solidFill>
                <a:srgbClr val="000066"/>
              </a:solidFill>
            </a:endParaRPr>
          </a:p>
          <a:p>
            <a:pPr lvl="2" eaLnBrk="1" hangingPunct="1"/>
            <a:r>
              <a:rPr lang="en-US" altLang="zh-CN" sz="2200" b="1" dirty="0">
                <a:solidFill>
                  <a:srgbClr val="000066"/>
                </a:solidFill>
              </a:rPr>
              <a:t>interpreter(</a:t>
            </a:r>
            <a:r>
              <a:rPr lang="zh-CN" altLang="en-US" sz="2200" b="1" dirty="0">
                <a:solidFill>
                  <a:srgbClr val="000066"/>
                </a:solidFill>
              </a:rPr>
              <a:t>解释方式</a:t>
            </a:r>
            <a:r>
              <a:rPr lang="en-US" altLang="zh-CN" sz="2200" b="1" dirty="0">
                <a:solidFill>
                  <a:srgbClr val="000066"/>
                </a:solidFill>
              </a:rPr>
              <a:t>)</a:t>
            </a:r>
            <a:endParaRPr lang="en-US" altLang="zh-CN" sz="2200" b="1" dirty="0">
              <a:solidFill>
                <a:srgbClr val="000066"/>
              </a:solidFill>
            </a:endParaRPr>
          </a:p>
          <a:p>
            <a:pPr lvl="2" eaLnBrk="1" hangingPunct="1"/>
            <a:r>
              <a:rPr lang="en-US" altLang="zh-CN" sz="2200" b="1" dirty="0">
                <a:solidFill>
                  <a:srgbClr val="000066"/>
                </a:solidFill>
              </a:rPr>
              <a:t>Just-in-time(</a:t>
            </a:r>
            <a:r>
              <a:rPr lang="zh-CN" altLang="en-US" sz="2200" b="1" dirty="0">
                <a:solidFill>
                  <a:srgbClr val="000066"/>
                </a:solidFill>
              </a:rPr>
              <a:t>即时编译</a:t>
            </a:r>
            <a:r>
              <a:rPr lang="en-US" altLang="zh-CN" sz="2200" b="1" dirty="0">
                <a:solidFill>
                  <a:srgbClr val="000066"/>
                </a:solidFill>
              </a:rPr>
              <a:t>):</a:t>
            </a:r>
            <a:r>
              <a:rPr lang="zh-CN" altLang="en-US" sz="2200" b="1" dirty="0">
                <a:solidFill>
                  <a:srgbClr val="000066"/>
                </a:solidFill>
              </a:rPr>
              <a:t>由代码生成器将字节代码转换成本机的机器代码</a:t>
            </a:r>
            <a:r>
              <a:rPr lang="en-US" altLang="zh-CN" sz="2200" b="1" dirty="0">
                <a:solidFill>
                  <a:srgbClr val="000066"/>
                </a:solidFill>
              </a:rPr>
              <a:t>,</a:t>
            </a:r>
            <a:r>
              <a:rPr lang="zh-CN" altLang="en-US" sz="2200" b="1" dirty="0">
                <a:solidFill>
                  <a:srgbClr val="000066"/>
                </a:solidFill>
              </a:rPr>
              <a:t>然后可以以较高速度执行</a:t>
            </a:r>
            <a:r>
              <a:rPr lang="en-US" altLang="zh-CN" sz="2200" b="1" dirty="0">
                <a:solidFill>
                  <a:srgbClr val="000066"/>
                </a:solidFill>
              </a:rPr>
              <a:t>.</a:t>
            </a:r>
            <a:endParaRPr lang="zh-CN" altLang="en-US" sz="2200" b="1" dirty="0">
              <a:solidFill>
                <a:srgbClr val="000066"/>
              </a:solidFill>
            </a:endParaRPr>
          </a:p>
        </p:txBody>
      </p:sp>
      <p:grpSp>
        <p:nvGrpSpPr>
          <p:cNvPr id="52227" name="组合 52226"/>
          <p:cNvGrpSpPr/>
          <p:nvPr/>
        </p:nvGrpSpPr>
        <p:grpSpPr>
          <a:xfrm>
            <a:off x="5122069" y="1115662"/>
            <a:ext cx="3581400" cy="4191000"/>
            <a:chOff x="0" y="0"/>
            <a:chExt cx="2256" cy="2640"/>
          </a:xfrm>
        </p:grpSpPr>
        <p:sp>
          <p:nvSpPr>
            <p:cNvPr id="62469" name="矩形 52227"/>
            <p:cNvSpPr/>
            <p:nvPr/>
          </p:nvSpPr>
          <p:spPr>
            <a:xfrm>
              <a:off x="0" y="0"/>
              <a:ext cx="2256" cy="1392"/>
            </a:xfrm>
            <a:prstGeom prst="rect">
              <a:avLst/>
            </a:prstGeom>
            <a:solidFill>
              <a:schemeClr val="accent1"/>
            </a:solidFill>
            <a:ln w="9525" cap="flat" cmpd="sng">
              <a:solidFill>
                <a:schemeClr val="tx1"/>
              </a:solidFill>
              <a:prstDash val="solid"/>
              <a:miter/>
              <a:headEnd type="none" w="med" len="med"/>
              <a:tailEnd type="none" w="med" len="med"/>
            </a:ln>
          </p:spPr>
          <p:txBody>
            <a:bodyPr/>
            <a:lstStyle/>
            <a:p>
              <a:pPr eaLnBrk="1" hangingPunct="1"/>
              <a:endParaRPr lang="zh-CN" altLang="en-US" dirty="0">
                <a:latin typeface="Arial" panose="020B0604020202020204" pitchFamily="34" charset="0"/>
              </a:endParaRPr>
            </a:p>
          </p:txBody>
        </p:sp>
        <p:sp>
          <p:nvSpPr>
            <p:cNvPr id="62470" name="文本框 52228"/>
            <p:cNvSpPr txBox="1"/>
            <p:nvPr/>
          </p:nvSpPr>
          <p:spPr>
            <a:xfrm>
              <a:off x="40" y="192"/>
              <a:ext cx="1027" cy="524"/>
            </a:xfrm>
            <a:prstGeom prst="rect">
              <a:avLst/>
            </a:prstGeom>
            <a:solidFill>
              <a:srgbClr val="FFCCCC"/>
            </a:solidFill>
            <a:ln w="9525" cap="flat" cmpd="sng">
              <a:solidFill>
                <a:schemeClr val="tx1"/>
              </a:solidFill>
              <a:prstDash val="solid"/>
              <a:miter/>
              <a:headEnd type="none" w="med" len="med"/>
              <a:tailEnd type="none" w="med" len="med"/>
            </a:ln>
          </p:spPr>
          <p:txBody>
            <a:bodyPr wrap="none">
              <a:spAutoFit/>
            </a:bodyPr>
            <a:lstStyle/>
            <a:p>
              <a:pPr algn="ctr" eaLnBrk="1" hangingPunct="1"/>
              <a:r>
                <a:rPr lang="en-US" altLang="zh-CN" sz="2400" b="1" dirty="0">
                  <a:latin typeface="Times New Roman" panose="02020603050405020304" pitchFamily="18" charset="0"/>
                </a:rPr>
                <a:t>Java</a:t>
              </a:r>
              <a:endParaRPr lang="en-US" altLang="zh-CN" sz="2400" b="1" dirty="0">
                <a:latin typeface="Times New Roman" panose="02020603050405020304" pitchFamily="18" charset="0"/>
              </a:endParaRPr>
            </a:p>
            <a:p>
              <a:pPr algn="ctr" eaLnBrk="1" hangingPunct="1"/>
              <a:r>
                <a:rPr lang="en-US" altLang="zh-CN" sz="2400" b="1" dirty="0">
                  <a:latin typeface="Times New Roman" panose="02020603050405020304" pitchFamily="18" charset="0"/>
                </a:rPr>
                <a:t>interpreter</a:t>
              </a:r>
              <a:endParaRPr lang="en-US" altLang="zh-CN" sz="2400" b="1" dirty="0">
                <a:latin typeface="Times New Roman" panose="02020603050405020304" pitchFamily="18" charset="0"/>
              </a:endParaRPr>
            </a:p>
          </p:txBody>
        </p:sp>
        <p:sp>
          <p:nvSpPr>
            <p:cNvPr id="62471" name="文本框 52229"/>
            <p:cNvSpPr txBox="1"/>
            <p:nvPr/>
          </p:nvSpPr>
          <p:spPr>
            <a:xfrm>
              <a:off x="1101" y="192"/>
              <a:ext cx="1114" cy="524"/>
            </a:xfrm>
            <a:prstGeom prst="rect">
              <a:avLst/>
            </a:prstGeom>
            <a:solidFill>
              <a:srgbClr val="FFCCCC"/>
            </a:solidFill>
            <a:ln w="9525" cap="flat" cmpd="sng">
              <a:solidFill>
                <a:schemeClr val="tx1"/>
              </a:solidFill>
              <a:prstDash val="solid"/>
              <a:miter/>
              <a:headEnd type="none" w="med" len="med"/>
              <a:tailEnd type="none" w="med" len="med"/>
            </a:ln>
          </p:spPr>
          <p:txBody>
            <a:bodyPr wrap="none">
              <a:spAutoFit/>
            </a:bodyPr>
            <a:lstStyle/>
            <a:p>
              <a:pPr algn="ctr" eaLnBrk="1" hangingPunct="1"/>
              <a:r>
                <a:rPr lang="en-US" altLang="zh-CN" sz="2400" b="1" dirty="0">
                  <a:latin typeface="Times New Roman" panose="02020603050405020304" pitchFamily="18" charset="0"/>
                </a:rPr>
                <a:t>Just-in-time</a:t>
              </a:r>
              <a:endParaRPr lang="en-US" altLang="zh-CN" sz="2400" b="1" dirty="0">
                <a:latin typeface="Times New Roman" panose="02020603050405020304" pitchFamily="18" charset="0"/>
              </a:endParaRPr>
            </a:p>
            <a:p>
              <a:pPr algn="ctr" eaLnBrk="1" hangingPunct="1"/>
              <a:r>
                <a:rPr lang="en-US" altLang="zh-CN" sz="2400" b="1" dirty="0">
                  <a:latin typeface="Times New Roman" panose="02020603050405020304" pitchFamily="18" charset="0"/>
                </a:rPr>
                <a:t>compiler</a:t>
              </a:r>
              <a:endParaRPr lang="en-US" altLang="zh-CN" sz="2400" dirty="0">
                <a:latin typeface="Times New Roman" panose="02020603050405020304" pitchFamily="18" charset="0"/>
              </a:endParaRPr>
            </a:p>
          </p:txBody>
        </p:sp>
        <p:sp>
          <p:nvSpPr>
            <p:cNvPr id="62472" name="圆角矩形 52230"/>
            <p:cNvSpPr/>
            <p:nvPr/>
          </p:nvSpPr>
          <p:spPr>
            <a:xfrm>
              <a:off x="192" y="1008"/>
              <a:ext cx="1776" cy="288"/>
            </a:xfrm>
            <a:prstGeom prst="roundRect">
              <a:avLst>
                <a:gd name="adj" fmla="val 16667"/>
              </a:avLst>
            </a:prstGeom>
            <a:solidFill>
              <a:srgbClr val="FFCCCC"/>
            </a:solidFill>
            <a:ln w="9525" cap="flat" cmpd="sng">
              <a:solidFill>
                <a:schemeClr val="tx1"/>
              </a:solidFill>
              <a:prstDash val="solid"/>
              <a:headEnd type="none" w="med" len="med"/>
              <a:tailEnd type="none" w="med" len="med"/>
            </a:ln>
          </p:spPr>
          <p:txBody>
            <a:bodyPr wrap="none" anchor="ctr"/>
            <a:lstStyle/>
            <a:p>
              <a:pPr algn="ctr" eaLnBrk="1" hangingPunct="1"/>
              <a:r>
                <a:rPr lang="en-US" altLang="zh-CN" sz="2400" b="1" dirty="0">
                  <a:latin typeface="Times New Roman" panose="02020603050405020304" pitchFamily="18" charset="0"/>
                </a:rPr>
                <a:t>Runtime System</a:t>
              </a:r>
              <a:endParaRPr lang="en-US" altLang="zh-CN" sz="2400" dirty="0">
                <a:latin typeface="Times New Roman" panose="02020603050405020304" pitchFamily="18" charset="0"/>
              </a:endParaRPr>
            </a:p>
          </p:txBody>
        </p:sp>
        <p:sp>
          <p:nvSpPr>
            <p:cNvPr id="62473" name="下箭头 52231"/>
            <p:cNvSpPr/>
            <p:nvPr/>
          </p:nvSpPr>
          <p:spPr>
            <a:xfrm>
              <a:off x="528" y="720"/>
              <a:ext cx="192" cy="288"/>
            </a:xfrm>
            <a:prstGeom prst="downArrow">
              <a:avLst>
                <a:gd name="adj1" fmla="val 50000"/>
                <a:gd name="adj2" fmla="val 37500"/>
              </a:avLst>
            </a:prstGeom>
            <a:solidFill>
              <a:srgbClr val="FFCCCC"/>
            </a:solidFill>
            <a:ln w="9525" cap="flat" cmpd="sng">
              <a:solidFill>
                <a:schemeClr val="tx1"/>
              </a:solidFill>
              <a:prstDash val="solid"/>
              <a:miter/>
              <a:headEnd type="none" w="med" len="med"/>
              <a:tailEnd type="none" w="med" len="med"/>
            </a:ln>
          </p:spPr>
          <p:txBody>
            <a:bodyPr/>
            <a:lstStyle/>
            <a:p>
              <a:pPr eaLnBrk="1" hangingPunct="1"/>
              <a:endParaRPr lang="zh-CN" altLang="en-US" dirty="0">
                <a:latin typeface="Arial" panose="020B0604020202020204" pitchFamily="34" charset="0"/>
              </a:endParaRPr>
            </a:p>
          </p:txBody>
        </p:sp>
        <p:sp>
          <p:nvSpPr>
            <p:cNvPr id="62474" name="下箭头 52232"/>
            <p:cNvSpPr/>
            <p:nvPr/>
          </p:nvSpPr>
          <p:spPr>
            <a:xfrm>
              <a:off x="1392" y="720"/>
              <a:ext cx="192" cy="288"/>
            </a:xfrm>
            <a:prstGeom prst="downArrow">
              <a:avLst>
                <a:gd name="adj1" fmla="val 50000"/>
                <a:gd name="adj2" fmla="val 37500"/>
              </a:avLst>
            </a:prstGeom>
            <a:solidFill>
              <a:srgbClr val="FFCCCC"/>
            </a:solidFill>
            <a:ln w="9525" cap="flat" cmpd="sng">
              <a:solidFill>
                <a:schemeClr val="tx1"/>
              </a:solidFill>
              <a:prstDash val="solid"/>
              <a:miter/>
              <a:headEnd type="none" w="med" len="med"/>
              <a:tailEnd type="none" w="med" len="med"/>
            </a:ln>
          </p:spPr>
          <p:txBody>
            <a:bodyPr/>
            <a:lstStyle/>
            <a:p>
              <a:pPr eaLnBrk="1" hangingPunct="1"/>
              <a:endParaRPr lang="zh-CN" altLang="en-US" dirty="0">
                <a:latin typeface="Arial" panose="020B0604020202020204" pitchFamily="34" charset="0"/>
              </a:endParaRPr>
            </a:p>
          </p:txBody>
        </p:sp>
        <p:sp>
          <p:nvSpPr>
            <p:cNvPr id="62475" name="矩形 52233"/>
            <p:cNvSpPr/>
            <p:nvPr/>
          </p:nvSpPr>
          <p:spPr>
            <a:xfrm>
              <a:off x="0" y="1632"/>
              <a:ext cx="2208" cy="38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r>
                <a:rPr lang="en-US" altLang="zh-CN" sz="2400" b="1" dirty="0">
                  <a:latin typeface="Times New Roman" panose="02020603050405020304" pitchFamily="18" charset="0"/>
                </a:rPr>
                <a:t>Operating System</a:t>
              </a:r>
              <a:endParaRPr lang="en-US" altLang="zh-CN" sz="2400" b="1" dirty="0">
                <a:latin typeface="Times New Roman" panose="02020603050405020304" pitchFamily="18" charset="0"/>
              </a:endParaRPr>
            </a:p>
          </p:txBody>
        </p:sp>
        <p:sp>
          <p:nvSpPr>
            <p:cNvPr id="62476" name="矩形 52234"/>
            <p:cNvSpPr/>
            <p:nvPr/>
          </p:nvSpPr>
          <p:spPr>
            <a:xfrm>
              <a:off x="0" y="2256"/>
              <a:ext cx="2208" cy="38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r>
                <a:rPr lang="en-US" altLang="zh-CN" sz="2400" b="1" dirty="0">
                  <a:latin typeface="Times New Roman" panose="02020603050405020304" pitchFamily="18" charset="0"/>
                </a:rPr>
                <a:t>Hardware</a:t>
              </a:r>
              <a:endParaRPr lang="en-US" altLang="zh-CN" sz="2400" b="1" dirty="0">
                <a:latin typeface="Times New Roman" panose="02020603050405020304" pitchFamily="18" charset="0"/>
              </a:endParaRPr>
            </a:p>
          </p:txBody>
        </p:sp>
        <p:sp>
          <p:nvSpPr>
            <p:cNvPr id="62477" name="下箭头 52235"/>
            <p:cNvSpPr/>
            <p:nvPr/>
          </p:nvSpPr>
          <p:spPr>
            <a:xfrm>
              <a:off x="960" y="1392"/>
              <a:ext cx="192" cy="240"/>
            </a:xfrm>
            <a:prstGeom prst="downArrow">
              <a:avLst>
                <a:gd name="adj1" fmla="val 50000"/>
                <a:gd name="adj2" fmla="val 31250"/>
              </a:avLst>
            </a:prstGeom>
            <a:noFill/>
            <a:ln w="9525" cap="flat" cmpd="sng">
              <a:solidFill>
                <a:schemeClr val="tx1"/>
              </a:solidFill>
              <a:prstDash val="solid"/>
              <a:miter/>
              <a:headEnd type="none" w="med" len="med"/>
              <a:tailEnd type="none" w="med" len="med"/>
            </a:ln>
          </p:spPr>
          <p:txBody>
            <a:bodyPr/>
            <a:lstStyle/>
            <a:p>
              <a:pPr eaLnBrk="1" hangingPunct="1"/>
              <a:endParaRPr lang="zh-CN" altLang="en-US" dirty="0">
                <a:latin typeface="Arial" panose="020B0604020202020204" pitchFamily="34" charset="0"/>
              </a:endParaRPr>
            </a:p>
          </p:txBody>
        </p:sp>
        <p:sp>
          <p:nvSpPr>
            <p:cNvPr id="62478" name="下箭头 52236"/>
            <p:cNvSpPr/>
            <p:nvPr/>
          </p:nvSpPr>
          <p:spPr>
            <a:xfrm>
              <a:off x="960" y="2016"/>
              <a:ext cx="192" cy="240"/>
            </a:xfrm>
            <a:prstGeom prst="downArrow">
              <a:avLst>
                <a:gd name="adj1" fmla="val 50000"/>
                <a:gd name="adj2" fmla="val 31250"/>
              </a:avLst>
            </a:prstGeom>
            <a:noFill/>
            <a:ln w="9525" cap="flat" cmpd="sng">
              <a:solidFill>
                <a:schemeClr val="tx1"/>
              </a:solidFill>
              <a:prstDash val="solid"/>
              <a:miter/>
              <a:headEnd type="none" w="med" len="med"/>
              <a:tailEnd type="none" w="med" len="med"/>
            </a:ln>
          </p:spPr>
          <p:txBody>
            <a:bodyPr/>
            <a:lstStyle/>
            <a:p>
              <a:pPr eaLnBrk="1" hangingPunct="1"/>
              <a:endParaRPr lang="zh-CN" altLang="en-US" dirty="0">
                <a:latin typeface="Arial" panose="020B0604020202020204" pitchFamily="34" charset="0"/>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2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垃圾收集机制</a:t>
            </a:r>
            <a:r>
              <a:rPr lang="en-US" altLang="zh-CN" dirty="0" smtClean="0"/>
              <a:t>(Garbage collection)</a:t>
            </a:r>
            <a:endParaRPr lang="en-US" altLang="zh-CN" dirty="0" smtClean="0"/>
          </a:p>
        </p:txBody>
      </p:sp>
      <p:sp>
        <p:nvSpPr>
          <p:cNvPr id="3" name="内容占位符 2"/>
          <p:cNvSpPr>
            <a:spLocks noGrp="1"/>
          </p:cNvSpPr>
          <p:nvPr>
            <p:ph idx="1"/>
            <p:custDataLst>
              <p:tags r:id="rId4"/>
            </p:custDataLst>
          </p:nvPr>
        </p:nvSpPr>
        <p:spPr/>
        <p:txBody>
          <a:bodyPr>
            <a:normAutofit fontScale="77500" lnSpcReduction="2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在</a:t>
            </a:r>
            <a:r>
              <a:rPr lang="en-US" altLang="zh-CN" dirty="0" smtClean="0"/>
              <a:t>C/C++ </a:t>
            </a:r>
            <a:r>
              <a:rPr lang="zh-CN" altLang="en-US" dirty="0" smtClean="0"/>
              <a:t>等语言中，由程序员负责回收无用内存。</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en-US" altLang="zh-CN" dirty="0" smtClean="0"/>
              <a:t>Java</a:t>
            </a:r>
            <a:r>
              <a:rPr lang="zh-CN" altLang="en-US" dirty="0" smtClean="0"/>
              <a:t>语言解除了程序员回收无用内存空间的责任。它提供一种系统级线程跟踪存储空间的分配情况。</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并在</a:t>
            </a:r>
            <a:r>
              <a:rPr lang="en-US" altLang="zh-CN" dirty="0" smtClean="0"/>
              <a:t>JVM</a:t>
            </a:r>
            <a:r>
              <a:rPr lang="zh-CN" altLang="en-US" dirty="0" smtClean="0"/>
              <a:t>的空闲时，检查并释放那些可被释放的存储器空间。垃圾收集在</a:t>
            </a:r>
            <a:r>
              <a:rPr lang="en-US" altLang="zh-CN" dirty="0" smtClean="0"/>
              <a:t>Java</a:t>
            </a:r>
            <a:r>
              <a:rPr lang="zh-CN" altLang="en-US" dirty="0" smtClean="0"/>
              <a:t>程序运行过程中自动进行，程序员无法精确控制和干预。 </a:t>
            </a:r>
            <a:endParaRPr lang="zh-CN" altLang="en-US" dirty="0" smtClean="0"/>
          </a:p>
        </p:txBody>
      </p:sp>
    </p:spTree>
    <p:custDataLst>
      <p:tags r:id="rId5"/>
    </p:custData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图示 6"/>
          <p:cNvPicPr/>
          <p:nvPr/>
        </p:nvPicPr>
        <p:blipFill>
          <a:blip r:embed="rId1"/>
          <a:stretch>
            <a:fillRect/>
          </a:stretch>
        </p:blipFill>
        <p:spPr>
          <a:xfrm>
            <a:off x="280988" y="285750"/>
            <a:ext cx="8637587" cy="5999163"/>
          </a:xfrm>
          <a:prstGeom prst="rect">
            <a:avLst/>
          </a:prstGeom>
          <a:noFill/>
          <a:ln w="9525">
            <a:noFill/>
          </a:ln>
        </p:spPr>
      </p:pic>
      <p:pic>
        <p:nvPicPr>
          <p:cNvPr id="64515" name="图片 8" descr="java_duke.png"/>
          <p:cNvPicPr>
            <a:picLocks noChangeAspect="1"/>
          </p:cNvPicPr>
          <p:nvPr/>
        </p:nvPicPr>
        <p:blipFill>
          <a:blip r:embed="rId2"/>
          <a:stretch>
            <a:fillRect/>
          </a:stretch>
        </p:blipFill>
        <p:spPr>
          <a:xfrm>
            <a:off x="5214938" y="571500"/>
            <a:ext cx="3081337" cy="5548313"/>
          </a:xfrm>
          <a:prstGeom prst="rect">
            <a:avLst/>
          </a:prstGeom>
          <a:noFill/>
          <a:ln w="9525">
            <a:noFill/>
          </a:ln>
        </p:spPr>
      </p:pic>
    </p:spTree>
    <p:custDataLst>
      <p:tags r:id="rId3"/>
    </p:custData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p:txBody>
          <a:bodyPr vert="horz" wrap="square" lIns="91440" tIns="45720" rIns="91440" bIns="45720" anchor="ctr"/>
          <a:lstStyle/>
          <a:p>
            <a:pPr eaLnBrk="1" hangingPunct="1"/>
            <a:r>
              <a:rPr lang="en-US" altLang="zh-CN" sz="4600" dirty="0"/>
              <a:t>Java</a:t>
            </a:r>
            <a:r>
              <a:rPr lang="zh-CN" altLang="en-US" sz="4600" dirty="0"/>
              <a:t>语言的开发工具</a:t>
            </a:r>
            <a:endParaRPr lang="zh-CN" altLang="en-US" sz="4600" dirty="0"/>
          </a:p>
        </p:txBody>
      </p:sp>
      <p:sp>
        <p:nvSpPr>
          <p:cNvPr id="55299" name="Rectangle 3"/>
          <p:cNvSpPr>
            <a:spLocks noGrp="1"/>
          </p:cNvSpPr>
          <p:nvPr>
            <p:ph idx="1"/>
          </p:nvPr>
        </p:nvSpPr>
        <p:spPr/>
        <p:txBody>
          <a:bodyPr vert="horz" wrap="square" lIns="91440" tIns="45720" rIns="91440" bIns="45720" anchor="t"/>
          <a:lstStyle/>
          <a:p>
            <a:pPr eaLnBrk="1" hangingPunct="1">
              <a:lnSpc>
                <a:spcPct val="90000"/>
              </a:lnSpc>
            </a:pPr>
            <a:r>
              <a:rPr lang="en-US" altLang="zh-CN" sz="2400" b="1" dirty="0"/>
              <a:t>The Java (SE) System Development Kit (JDK)</a:t>
            </a:r>
            <a:endParaRPr lang="en-US" altLang="zh-CN" sz="2400" b="1" dirty="0"/>
          </a:p>
          <a:p>
            <a:pPr eaLnBrk="1" hangingPunct="1">
              <a:lnSpc>
                <a:spcPct val="90000"/>
              </a:lnSpc>
            </a:pPr>
            <a:endParaRPr lang="en-US" altLang="zh-CN" b="1" dirty="0"/>
          </a:p>
          <a:p>
            <a:pPr eaLnBrk="1" hangingPunct="1">
              <a:lnSpc>
                <a:spcPct val="90000"/>
              </a:lnSpc>
            </a:pPr>
            <a:endParaRPr lang="en-US" altLang="zh-CN" sz="4000" b="1" dirty="0"/>
          </a:p>
          <a:p>
            <a:pPr eaLnBrk="1" hangingPunct="1">
              <a:lnSpc>
                <a:spcPct val="90000"/>
              </a:lnSpc>
            </a:pPr>
            <a:endParaRPr lang="en-US" altLang="zh-CN" b="1" dirty="0"/>
          </a:p>
          <a:p>
            <a:pPr eaLnBrk="1" hangingPunct="1">
              <a:lnSpc>
                <a:spcPct val="90000"/>
              </a:lnSpc>
            </a:pPr>
            <a:endParaRPr lang="en-US" altLang="zh-CN" b="1" dirty="0"/>
          </a:p>
          <a:p>
            <a:pPr eaLnBrk="1" hangingPunct="1">
              <a:lnSpc>
                <a:spcPct val="90000"/>
              </a:lnSpc>
            </a:pPr>
            <a:r>
              <a:rPr lang="en-US" altLang="zh-CN" b="1" dirty="0"/>
              <a:t>Java IDE (Java</a:t>
            </a:r>
            <a:r>
              <a:rPr lang="zh-CN" altLang="en-US" b="1" dirty="0"/>
              <a:t>集成开发环境</a:t>
            </a:r>
            <a:r>
              <a:rPr lang="en-US" altLang="zh-CN" b="1" dirty="0"/>
              <a:t>)</a:t>
            </a:r>
            <a:endParaRPr lang="en-US" altLang="zh-CN" b="1" dirty="0"/>
          </a:p>
        </p:txBody>
      </p:sp>
      <p:sp>
        <p:nvSpPr>
          <p:cNvPr id="55300" name="Text Box 4"/>
          <p:cNvSpPr txBox="1"/>
          <p:nvPr/>
        </p:nvSpPr>
        <p:spPr>
          <a:xfrm>
            <a:off x="915824" y="1580865"/>
            <a:ext cx="7632700" cy="2100263"/>
          </a:xfrm>
          <a:prstGeom prst="rect">
            <a:avLst/>
          </a:prstGeom>
          <a:noFill/>
          <a:ln w="9525">
            <a:noFill/>
          </a:ln>
        </p:spPr>
        <p:txBody>
          <a:bodyPr>
            <a:spAutoFit/>
          </a:bodyPr>
          <a:lstStyle/>
          <a:p>
            <a:pPr>
              <a:spcBef>
                <a:spcPct val="50000"/>
              </a:spcBef>
              <a:buFont typeface="Arial" panose="020B0604020202020204" pitchFamily="34" charset="0"/>
              <a:buChar char="-"/>
            </a:pPr>
            <a:r>
              <a:rPr lang="en-US" altLang="zh-CN" sz="2400" b="1" dirty="0">
                <a:latin typeface="Times New Roman" panose="02020603050405020304" pitchFamily="18" charset="0"/>
                <a:ea typeface="黑体" panose="02010609060101010101" pitchFamily="49" charset="-122"/>
              </a:rPr>
              <a:t> Java Runtime Environment (JRE) (Java</a:t>
            </a:r>
            <a:r>
              <a:rPr lang="zh-CN" altLang="en-US" sz="2400" b="1" dirty="0">
                <a:latin typeface="Times New Roman" panose="02020603050405020304" pitchFamily="18" charset="0"/>
                <a:ea typeface="黑体" panose="02010609060101010101" pitchFamily="49" charset="-122"/>
              </a:rPr>
              <a:t>执行环境</a:t>
            </a:r>
            <a:r>
              <a:rPr lang="en-US" altLang="zh-CN" sz="2400" b="1" dirty="0">
                <a:latin typeface="Times New Roman" panose="02020603050405020304" pitchFamily="18" charset="0"/>
                <a:ea typeface="黑体" panose="02010609060101010101" pitchFamily="49" charset="-122"/>
              </a:rPr>
              <a:t>)</a:t>
            </a:r>
            <a:endParaRPr lang="en-US" altLang="zh-CN" sz="2400" b="1" dirty="0">
              <a:latin typeface="Times New Roman" panose="02020603050405020304" pitchFamily="18" charset="0"/>
              <a:ea typeface="黑体" panose="02010609060101010101" pitchFamily="49" charset="-122"/>
            </a:endParaRPr>
          </a:p>
          <a:p>
            <a:pPr>
              <a:spcBef>
                <a:spcPct val="50000"/>
              </a:spcBef>
              <a:buFont typeface="Arial" panose="020B0604020202020204" pitchFamily="34" charset="0"/>
              <a:buChar char="-"/>
            </a:pPr>
            <a:r>
              <a:rPr lang="en-US" altLang="x-none" sz="2400" b="1" dirty="0">
                <a:latin typeface="Times New Roman" panose="02020603050405020304" pitchFamily="18" charset="0"/>
                <a:ea typeface="黑体" panose="02010609060101010101" pitchFamily="49" charset="-122"/>
              </a:rPr>
              <a:t> </a:t>
            </a:r>
            <a:r>
              <a:rPr lang="en-US" altLang="zh-CN" sz="2400" b="1" dirty="0">
                <a:latin typeface="Times New Roman" panose="02020603050405020304" pitchFamily="18" charset="0"/>
                <a:ea typeface="黑体" panose="02010609060101010101" pitchFamily="49" charset="-122"/>
              </a:rPr>
              <a:t>Tools (</a:t>
            </a:r>
            <a:r>
              <a:rPr lang="zh-CN" altLang="en-US" sz="2400" b="1" dirty="0">
                <a:latin typeface="Times New Roman" panose="02020603050405020304" pitchFamily="18" charset="0"/>
                <a:ea typeface="黑体" panose="02010609060101010101" pitchFamily="49" charset="-122"/>
              </a:rPr>
              <a:t>各种工具程序</a:t>
            </a:r>
            <a:r>
              <a:rPr lang="en-US" altLang="zh-CN" sz="2400" b="1" dirty="0">
                <a:latin typeface="Times New Roman" panose="02020603050405020304" pitchFamily="18" charset="0"/>
                <a:ea typeface="黑体" panose="02010609060101010101" pitchFamily="49" charset="-122"/>
              </a:rPr>
              <a:t>)</a:t>
            </a:r>
            <a:endParaRPr lang="en-US" altLang="zh-CN" sz="2400" b="1" dirty="0">
              <a:latin typeface="Times New Roman" panose="02020603050405020304" pitchFamily="18" charset="0"/>
              <a:ea typeface="黑体" panose="02010609060101010101" pitchFamily="49" charset="-122"/>
            </a:endParaRPr>
          </a:p>
          <a:p>
            <a:pPr>
              <a:spcBef>
                <a:spcPct val="50000"/>
              </a:spcBef>
              <a:buFont typeface="Arial" panose="020B0604020202020204" pitchFamily="34" charset="0"/>
              <a:buChar char="-"/>
            </a:pPr>
            <a:r>
              <a:rPr lang="en-US" altLang="x-none" sz="2400" b="1" dirty="0">
                <a:latin typeface="Times New Roman" panose="02020603050405020304" pitchFamily="18" charset="0"/>
                <a:ea typeface="黑体" panose="02010609060101010101" pitchFamily="49" charset="-122"/>
              </a:rPr>
              <a:t> </a:t>
            </a:r>
            <a:r>
              <a:rPr lang="en-US" altLang="zh-CN" sz="2400" b="1" dirty="0">
                <a:latin typeface="Times New Roman" panose="02020603050405020304" pitchFamily="18" charset="0"/>
                <a:ea typeface="黑体" panose="02010609060101010101" pitchFamily="49" charset="-122"/>
              </a:rPr>
              <a:t>Java Class Library Source Files (Java</a:t>
            </a:r>
            <a:r>
              <a:rPr lang="zh-CN" altLang="en-US" sz="2400" b="1" dirty="0">
                <a:latin typeface="Times New Roman" panose="02020603050405020304" pitchFamily="18" charset="0"/>
                <a:ea typeface="黑体" panose="02010609060101010101" pitchFamily="49" charset="-122"/>
              </a:rPr>
              <a:t>类库源码</a:t>
            </a:r>
            <a:r>
              <a:rPr lang="en-US" altLang="zh-CN" sz="2400" b="1" dirty="0">
                <a:latin typeface="Times New Roman" panose="02020603050405020304" pitchFamily="18" charset="0"/>
                <a:ea typeface="黑体" panose="02010609060101010101" pitchFamily="49" charset="-122"/>
              </a:rPr>
              <a:t>)</a:t>
            </a:r>
            <a:endParaRPr lang="en-US" altLang="zh-CN" sz="2400" b="1" dirty="0">
              <a:latin typeface="Times New Roman" panose="02020603050405020304" pitchFamily="18" charset="0"/>
              <a:ea typeface="黑体" panose="02010609060101010101" pitchFamily="49" charset="-122"/>
            </a:endParaRPr>
          </a:p>
          <a:p>
            <a:pPr>
              <a:spcBef>
                <a:spcPct val="50000"/>
              </a:spcBef>
              <a:buFont typeface="Arial" panose="020B0604020202020204" pitchFamily="34" charset="0"/>
              <a:buChar char="-"/>
            </a:pPr>
            <a:r>
              <a:rPr lang="en-US" altLang="x-none" sz="2400" b="1" dirty="0">
                <a:latin typeface="Times New Roman" panose="02020603050405020304" pitchFamily="18" charset="0"/>
                <a:ea typeface="黑体" panose="02010609060101010101" pitchFamily="49" charset="-122"/>
              </a:rPr>
              <a:t> </a:t>
            </a:r>
            <a:r>
              <a:rPr lang="en-US" altLang="zh-CN" sz="2400" b="1" dirty="0">
                <a:latin typeface="Times New Roman" panose="02020603050405020304" pitchFamily="18" charset="0"/>
                <a:ea typeface="黑体" panose="02010609060101010101" pitchFamily="49" charset="-122"/>
              </a:rPr>
              <a:t>Demo (</a:t>
            </a:r>
            <a:r>
              <a:rPr lang="zh-CN" altLang="en-US" sz="2400" b="1" dirty="0">
                <a:latin typeface="Times New Roman" panose="02020603050405020304" pitchFamily="18" charset="0"/>
                <a:ea typeface="黑体" panose="02010609060101010101" pitchFamily="49" charset="-122"/>
              </a:rPr>
              <a:t>关于各种类的例程</a:t>
            </a:r>
            <a:r>
              <a:rPr lang="en-US" altLang="zh-CN" sz="2400" b="1" dirty="0">
                <a:latin typeface="Times New Roman" panose="02020603050405020304" pitchFamily="18" charset="0"/>
                <a:ea typeface="黑体" panose="02010609060101010101" pitchFamily="49" charset="-122"/>
              </a:rPr>
              <a:t>)</a:t>
            </a:r>
            <a:endParaRPr lang="en-US" altLang="zh-CN" sz="2400" b="1" dirty="0">
              <a:latin typeface="Times New Roman" panose="02020603050405020304" pitchFamily="18" charset="0"/>
              <a:ea typeface="黑体" panose="02010609060101010101" pitchFamily="49" charset="-122"/>
            </a:endParaRPr>
          </a:p>
        </p:txBody>
      </p:sp>
      <p:sp>
        <p:nvSpPr>
          <p:cNvPr id="55301" name="Text Box 6"/>
          <p:cNvSpPr txBox="1"/>
          <p:nvPr/>
        </p:nvSpPr>
        <p:spPr>
          <a:xfrm>
            <a:off x="1331913" y="4581525"/>
            <a:ext cx="6769100" cy="1311275"/>
          </a:xfrm>
          <a:prstGeom prst="rect">
            <a:avLst/>
          </a:prstGeom>
          <a:noFill/>
          <a:ln w="9525">
            <a:noFill/>
          </a:ln>
        </p:spPr>
        <p:txBody>
          <a:bodyPr>
            <a:spAutoFit/>
          </a:bodyPr>
          <a:lstStyle/>
          <a:p>
            <a:pPr>
              <a:spcBef>
                <a:spcPct val="50000"/>
              </a:spcBef>
            </a:pPr>
            <a:r>
              <a:rPr lang="en-US" altLang="x-none" sz="3200" b="1" dirty="0">
                <a:effectLst>
                  <a:outerShdw blurRad="38100" dist="38100" dir="2700000">
                    <a:srgbClr val="C0C0C0"/>
                  </a:outerShdw>
                </a:effectLst>
                <a:latin typeface="Times New Roman" panose="02020603050405020304" pitchFamily="18" charset="0"/>
                <a:ea typeface="宋体" panose="02010600030101010101" pitchFamily="2" charset="-122"/>
              </a:rPr>
              <a:t>                     JBuilder      Netbeans </a:t>
            </a:r>
            <a:endParaRPr lang="en-US" altLang="x-none" sz="3200" b="1" dirty="0">
              <a:effectLst>
                <a:outerShdw blurRad="38100" dist="38100" dir="2700000">
                  <a:srgbClr val="C0C0C0"/>
                </a:outerShdw>
              </a:effectLst>
              <a:latin typeface="Times New Roman" panose="02020603050405020304" pitchFamily="18" charset="0"/>
            </a:endParaRPr>
          </a:p>
          <a:p>
            <a:pPr>
              <a:spcBef>
                <a:spcPct val="50000"/>
              </a:spcBef>
            </a:pPr>
            <a:r>
              <a:rPr lang="en-US" altLang="x-none" sz="3200" b="1" dirty="0">
                <a:effectLst>
                  <a:outerShdw blurRad="38100" dist="38100" dir="2700000">
                    <a:srgbClr val="C0C0C0"/>
                  </a:outerShdw>
                </a:effectLst>
                <a:latin typeface="Times New Roman" panose="02020603050405020304" pitchFamily="18" charset="0"/>
                <a:ea typeface="宋体" panose="02010600030101010101" pitchFamily="2" charset="-122"/>
              </a:rPr>
              <a:t>Workshop    IntelliJ        WSAD</a:t>
            </a:r>
            <a:endParaRPr lang="en-US" altLang="x-none" sz="3200" b="1" dirty="0">
              <a:effectLst>
                <a:outerShdw blurRad="38100" dist="38100" dir="2700000">
                  <a:srgbClr val="C0C0C0"/>
                </a:outerShdw>
              </a:effectLst>
              <a:latin typeface="Times New Roman" panose="02020603050405020304" pitchFamily="18" charset="0"/>
            </a:endParaRPr>
          </a:p>
        </p:txBody>
      </p:sp>
      <p:sp>
        <p:nvSpPr>
          <p:cNvPr id="55302" name="Text Box 7"/>
          <p:cNvSpPr txBox="1"/>
          <p:nvPr/>
        </p:nvSpPr>
        <p:spPr>
          <a:xfrm>
            <a:off x="1619250" y="4652963"/>
            <a:ext cx="1511300" cy="579438"/>
          </a:xfrm>
          <a:prstGeom prst="rect">
            <a:avLst/>
          </a:prstGeom>
          <a:noFill/>
          <a:ln w="9525">
            <a:noFill/>
          </a:ln>
        </p:spPr>
        <p:txBody>
          <a:bodyPr>
            <a:spAutoFit/>
          </a:bodyPr>
          <a:lstStyle/>
          <a:p>
            <a:pPr>
              <a:spcBef>
                <a:spcPct val="50000"/>
              </a:spcBef>
            </a:pPr>
            <a:r>
              <a:rPr lang="en-US" altLang="x-none" sz="3200" b="1" dirty="0">
                <a:effectLst>
                  <a:outerShdw blurRad="38100" dist="38100" dir="2700000">
                    <a:srgbClr val="C0C0C0"/>
                  </a:outerShdw>
                </a:effectLst>
                <a:latin typeface="Times New Roman" panose="02020603050405020304" pitchFamily="18" charset="0"/>
                <a:ea typeface="宋体" panose="02010600030101010101" pitchFamily="2" charset="-122"/>
              </a:rPr>
              <a:t>Eclipse</a:t>
            </a:r>
            <a:endParaRPr lang="en-US" altLang="x-none" sz="3200" b="1" dirty="0">
              <a:effectLst>
                <a:outerShdw blurRad="38100" dist="38100" dir="2700000">
                  <a:srgbClr val="C0C0C0"/>
                </a:outerShdw>
              </a:effectLst>
              <a:latin typeface="Times New Roman" panose="02020603050405020304"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 calcmode="lin" valueType="num">
                                      <p:cBhvr additive="base">
                                        <p:cTn id="7" dur="500" fill="hold"/>
                                        <p:tgtEl>
                                          <p:spTgt spid="5529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52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5300"/>
                                        </p:tgtEl>
                                        <p:attrNameLst>
                                          <p:attrName>style.visibility</p:attrName>
                                        </p:attrNameLst>
                                      </p:cBhvr>
                                      <p:to>
                                        <p:strVal val="visible"/>
                                      </p:to>
                                    </p:set>
                                    <p:anim calcmode="lin" valueType="num">
                                      <p:cBhvr additive="base">
                                        <p:cTn id="13" dur="500" fill="hold"/>
                                        <p:tgtEl>
                                          <p:spTgt spid="55300"/>
                                        </p:tgtEl>
                                        <p:attrNameLst>
                                          <p:attrName>ppt_x</p:attrName>
                                        </p:attrNameLst>
                                      </p:cBhvr>
                                      <p:tavLst>
                                        <p:tav tm="0">
                                          <p:val>
                                            <p:strVal val="0-#ppt_w/2"/>
                                          </p:val>
                                        </p:tav>
                                        <p:tav tm="100000">
                                          <p:val>
                                            <p:strVal val="#ppt_x"/>
                                          </p:val>
                                        </p:tav>
                                      </p:tavLst>
                                    </p:anim>
                                    <p:anim calcmode="lin" valueType="num">
                                      <p:cBhvr additive="base">
                                        <p:cTn id="14" dur="500" fill="hold"/>
                                        <p:tgtEl>
                                          <p:spTgt spid="5530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5299">
                                            <p:txEl>
                                              <p:pRg st="5" end="5"/>
                                            </p:txEl>
                                          </p:spTgt>
                                        </p:tgtEl>
                                        <p:attrNameLst>
                                          <p:attrName>style.visibility</p:attrName>
                                        </p:attrNameLst>
                                      </p:cBhvr>
                                      <p:to>
                                        <p:strVal val="visible"/>
                                      </p:to>
                                    </p:set>
                                    <p:anim calcmode="lin" valueType="num">
                                      <p:cBhvr additive="base">
                                        <p:cTn id="19" dur="500" fill="hold"/>
                                        <p:tgtEl>
                                          <p:spTgt spid="55299">
                                            <p:txEl>
                                              <p:pRg st="5" end="5"/>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529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5302"/>
                                        </p:tgtEl>
                                        <p:attrNameLst>
                                          <p:attrName>style.visibility</p:attrName>
                                        </p:attrNameLst>
                                      </p:cBhvr>
                                      <p:to>
                                        <p:strVal val="visible"/>
                                      </p:to>
                                    </p:set>
                                    <p:anim calcmode="lin" valueType="num">
                                      <p:cBhvr additive="base">
                                        <p:cTn id="25" dur="500" fill="hold"/>
                                        <p:tgtEl>
                                          <p:spTgt spid="55302"/>
                                        </p:tgtEl>
                                        <p:attrNameLst>
                                          <p:attrName>ppt_x</p:attrName>
                                        </p:attrNameLst>
                                      </p:cBhvr>
                                      <p:tavLst>
                                        <p:tav tm="0">
                                          <p:val>
                                            <p:strVal val="#ppt_x"/>
                                          </p:val>
                                        </p:tav>
                                        <p:tav tm="100000">
                                          <p:val>
                                            <p:strVal val="#ppt_x"/>
                                          </p:val>
                                        </p:tav>
                                      </p:tavLst>
                                    </p:anim>
                                    <p:anim calcmode="lin" valueType="num">
                                      <p:cBhvr additive="base">
                                        <p:cTn id="26" dur="500" fill="hold"/>
                                        <p:tgtEl>
                                          <p:spTgt spid="55302"/>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grpId="0" nodeType="afterEffect">
                                  <p:stCondLst>
                                    <p:cond delay="0"/>
                                  </p:stCondLst>
                                  <p:childTnLst>
                                    <p:set>
                                      <p:cBhvr>
                                        <p:cTn id="29" dur="1" fill="hold">
                                          <p:stCondLst>
                                            <p:cond delay="0"/>
                                          </p:stCondLst>
                                        </p:cTn>
                                        <p:tgtEl>
                                          <p:spTgt spid="55301">
                                            <p:txEl>
                                              <p:pRg st="0" end="0"/>
                                            </p:txEl>
                                          </p:spTgt>
                                        </p:tgtEl>
                                        <p:attrNameLst>
                                          <p:attrName>style.visibility</p:attrName>
                                        </p:attrNameLst>
                                      </p:cBhvr>
                                      <p:to>
                                        <p:strVal val="visible"/>
                                      </p:to>
                                    </p:set>
                                    <p:anim calcmode="lin" valueType="num">
                                      <p:cBhvr additive="base">
                                        <p:cTn id="30" dur="500" fill="hold"/>
                                        <p:tgtEl>
                                          <p:spTgt spid="55301">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5301">
                                            <p:txEl>
                                              <p:pRg st="0" end="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1000"/>
                            </p:stCondLst>
                            <p:childTnLst>
                              <p:par>
                                <p:cTn id="33" presetID="2" presetClass="entr" presetSubtype="4" fill="hold" grpId="0" nodeType="afterEffect">
                                  <p:stCondLst>
                                    <p:cond delay="0"/>
                                  </p:stCondLst>
                                  <p:childTnLst>
                                    <p:set>
                                      <p:cBhvr>
                                        <p:cTn id="34" dur="1" fill="hold">
                                          <p:stCondLst>
                                            <p:cond delay="0"/>
                                          </p:stCondLst>
                                        </p:cTn>
                                        <p:tgtEl>
                                          <p:spTgt spid="55301">
                                            <p:txEl>
                                              <p:pRg st="1" end="1"/>
                                            </p:txEl>
                                          </p:spTgt>
                                        </p:tgtEl>
                                        <p:attrNameLst>
                                          <p:attrName>style.visibility</p:attrName>
                                        </p:attrNameLst>
                                      </p:cBhvr>
                                      <p:to>
                                        <p:strVal val="visible"/>
                                      </p:to>
                                    </p:set>
                                    <p:anim calcmode="lin" valueType="num">
                                      <p:cBhvr additive="base">
                                        <p:cTn id="35" dur="500" fill="hold"/>
                                        <p:tgtEl>
                                          <p:spTgt spid="55301">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530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grpId="1" nodeType="clickEffect">
                                  <p:stCondLst>
                                    <p:cond delay="0"/>
                                  </p:stCondLst>
                                  <p:childTnLst>
                                    <p:animClr clrSpc="rgb" dir="cw">
                                      <p:cBhvr override="childStyle">
                                        <p:cTn id="40" dur="500" fill="hold"/>
                                        <p:tgtEl>
                                          <p:spTgt spid="55302"/>
                                        </p:tgtEl>
                                        <p:attrNameLst>
                                          <p:attrName>style.color</p:attrName>
                                        </p:attrNameLst>
                                      </p:cBhvr>
                                      <p:to>
                                        <a:srgbClr val="FF3300"/>
                                      </p:to>
                                    </p:animClr>
                                  </p:childTnLst>
                                </p:cTn>
                              </p:par>
                            </p:childTnLst>
                          </p:cTn>
                        </p:par>
                        <p:par>
                          <p:cTn id="41" fill="hold">
                            <p:stCondLst>
                              <p:cond delay="500"/>
                            </p:stCondLst>
                            <p:childTnLst>
                              <p:par>
                                <p:cTn id="42" presetID="6" presetClass="emph" presetSubtype="0" fill="hold" grpId="2" nodeType="afterEffect">
                                  <p:stCondLst>
                                    <p:cond delay="0"/>
                                  </p:stCondLst>
                                  <p:childTnLst>
                                    <p:animScale>
                                      <p:cBhvr>
                                        <p:cTn id="43" dur="500" fill="hold"/>
                                        <p:tgtEl>
                                          <p:spTgt spid="5530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p:bldP spid="55301" grpId="0" build="allAtOnce"/>
      <p:bldP spid="55302" grpId="0"/>
      <p:bldP spid="55302" grpId="1"/>
      <p:bldP spid="55302" grpId="2"/>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图示 6"/>
          <p:cNvPicPr/>
          <p:nvPr/>
        </p:nvPicPr>
        <p:blipFill>
          <a:blip r:embed="rId1"/>
          <a:stretch>
            <a:fillRect/>
          </a:stretch>
        </p:blipFill>
        <p:spPr>
          <a:xfrm>
            <a:off x="280988" y="285750"/>
            <a:ext cx="8637587" cy="5999163"/>
          </a:xfrm>
          <a:prstGeom prst="rect">
            <a:avLst/>
          </a:prstGeom>
          <a:noFill/>
          <a:ln w="9525">
            <a:noFill/>
          </a:ln>
        </p:spPr>
      </p:pic>
      <p:pic>
        <p:nvPicPr>
          <p:cNvPr id="66563" name="图片 8" descr="java_duke.png"/>
          <p:cNvPicPr>
            <a:picLocks noChangeAspect="1"/>
          </p:cNvPicPr>
          <p:nvPr/>
        </p:nvPicPr>
        <p:blipFill>
          <a:blip r:embed="rId2"/>
          <a:stretch>
            <a:fillRect/>
          </a:stretch>
        </p:blipFill>
        <p:spPr>
          <a:xfrm>
            <a:off x="5214938" y="571500"/>
            <a:ext cx="3081337" cy="5548313"/>
          </a:xfrm>
          <a:prstGeom prst="rect">
            <a:avLst/>
          </a:prstGeom>
          <a:noFill/>
          <a:ln w="9525">
            <a:noFill/>
          </a:ln>
        </p:spPr>
      </p:pic>
    </p:spTree>
    <p:custDataLst>
      <p:tags r:id="rId3"/>
    </p:custData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p:nvPr>
        </p:nvSpPr>
        <p:spPr/>
        <p:txBody>
          <a:bodyPr vert="horz" wrap="square" lIns="91440" tIns="45720" rIns="91440" bIns="45720" anchor="ctr"/>
          <a:lstStyle/>
          <a:p>
            <a:pPr eaLnBrk="1" hangingPunct="1"/>
            <a:r>
              <a:rPr lang="en-US" altLang="zh-CN" sz="4600" dirty="0"/>
              <a:t>Java</a:t>
            </a:r>
            <a:r>
              <a:rPr lang="zh-CN" altLang="en-US" sz="4600" dirty="0"/>
              <a:t>资源</a:t>
            </a:r>
            <a:endParaRPr lang="zh-CN" altLang="en-US" sz="4600" dirty="0"/>
          </a:p>
        </p:txBody>
      </p:sp>
      <p:sp>
        <p:nvSpPr>
          <p:cNvPr id="67587" name="Rectangle 3"/>
          <p:cNvSpPr>
            <a:spLocks noGrp="1"/>
          </p:cNvSpPr>
          <p:nvPr>
            <p:ph idx="1"/>
          </p:nvPr>
        </p:nvSpPr>
        <p:spPr>
          <a:xfrm>
            <a:off x="700881" y="1090896"/>
            <a:ext cx="7886700" cy="5112769"/>
          </a:xfrm>
        </p:spPr>
        <p:txBody>
          <a:bodyPr vert="horz" wrap="square" lIns="91440" tIns="45720" rIns="91440" bIns="45720" anchor="t"/>
          <a:lstStyle/>
          <a:p>
            <a:pPr eaLnBrk="1" hangingPunct="1">
              <a:lnSpc>
                <a:spcPct val="80000"/>
              </a:lnSpc>
            </a:pPr>
            <a:r>
              <a:rPr lang="zh-CN" altLang="en-US" dirty="0"/>
              <a:t>Oracle公司</a:t>
            </a:r>
            <a:r>
              <a:rPr lang="en-US" altLang="zh-CN" dirty="0"/>
              <a:t>Java</a:t>
            </a:r>
            <a:r>
              <a:rPr lang="zh-CN" altLang="en-US" dirty="0"/>
              <a:t>技术官方网站</a:t>
            </a:r>
            <a:endParaRPr lang="zh-CN" altLang="en-US" dirty="0"/>
          </a:p>
          <a:p>
            <a:pPr eaLnBrk="1" hangingPunct="1">
              <a:lnSpc>
                <a:spcPct val="80000"/>
              </a:lnSpc>
            </a:pPr>
            <a:endParaRPr lang="zh-CN" altLang="en-US" dirty="0"/>
          </a:p>
          <a:p>
            <a:pPr eaLnBrk="1" hangingPunct="1">
              <a:lnSpc>
                <a:spcPct val="80000"/>
              </a:lnSpc>
            </a:pPr>
            <a:endParaRPr lang="zh-CN" altLang="en-US" dirty="0"/>
          </a:p>
          <a:p>
            <a:pPr eaLnBrk="1" hangingPunct="1">
              <a:lnSpc>
                <a:spcPct val="80000"/>
              </a:lnSpc>
            </a:pPr>
            <a:r>
              <a:rPr lang="en-US" altLang="zh-CN" dirty="0"/>
              <a:t>Eclipse</a:t>
            </a:r>
            <a:r>
              <a:rPr lang="zh-CN" altLang="en-US" dirty="0"/>
              <a:t>项目网站</a:t>
            </a:r>
            <a:endParaRPr lang="zh-CN" altLang="en-US" dirty="0"/>
          </a:p>
          <a:p>
            <a:pPr eaLnBrk="1" hangingPunct="1">
              <a:lnSpc>
                <a:spcPct val="80000"/>
              </a:lnSpc>
            </a:pPr>
            <a:endParaRPr lang="zh-CN" altLang="en-US" dirty="0"/>
          </a:p>
          <a:p>
            <a:pPr eaLnBrk="1" hangingPunct="1">
              <a:lnSpc>
                <a:spcPct val="80000"/>
              </a:lnSpc>
            </a:pPr>
            <a:r>
              <a:rPr lang="zh-CN" altLang="en-US" dirty="0"/>
              <a:t>各种</a:t>
            </a:r>
            <a:r>
              <a:rPr lang="en-US" altLang="zh-CN" dirty="0"/>
              <a:t>Java</a:t>
            </a:r>
            <a:r>
              <a:rPr lang="zh-CN" altLang="en-US" dirty="0"/>
              <a:t>相关开源项目网站</a:t>
            </a:r>
            <a:endParaRPr lang="zh-CN" altLang="en-US" dirty="0"/>
          </a:p>
          <a:p>
            <a:pPr eaLnBrk="1" hangingPunct="1">
              <a:lnSpc>
                <a:spcPct val="80000"/>
              </a:lnSpc>
            </a:pPr>
            <a:endParaRPr lang="zh-CN" altLang="en-US" dirty="0"/>
          </a:p>
          <a:p>
            <a:pPr eaLnBrk="1" hangingPunct="1">
              <a:lnSpc>
                <a:spcPct val="80000"/>
              </a:lnSpc>
            </a:pPr>
            <a:r>
              <a:rPr lang="zh-CN" altLang="en-US" dirty="0"/>
              <a:t>课件和资料发布空间</a:t>
            </a:r>
            <a:endParaRPr lang="zh-CN" altLang="en-US" dirty="0"/>
          </a:p>
        </p:txBody>
      </p:sp>
      <p:sp>
        <p:nvSpPr>
          <p:cNvPr id="67588" name="Text Box 4"/>
          <p:cNvSpPr txBox="1"/>
          <p:nvPr/>
        </p:nvSpPr>
        <p:spPr>
          <a:xfrm>
            <a:off x="1022881" y="1541463"/>
            <a:ext cx="7345363" cy="1066800"/>
          </a:xfrm>
          <a:prstGeom prst="rect">
            <a:avLst/>
          </a:prstGeom>
          <a:noFill/>
          <a:ln w="9525">
            <a:noFill/>
          </a:ln>
        </p:spPr>
        <p:txBody>
          <a:bodyPr>
            <a:spAutoFit/>
          </a:bodyPr>
          <a:lstStyle/>
          <a:p>
            <a:pPr>
              <a:spcBef>
                <a:spcPct val="50000"/>
              </a:spcBef>
            </a:pPr>
            <a:r>
              <a:rPr lang="en-US" altLang="zh-CN" sz="3200" b="1" dirty="0">
                <a:latin typeface="Times New Roman" panose="02020603050405020304" pitchFamily="18" charset="0"/>
              </a:rPr>
              <a:t>http://www.oracle.com/technetwork/java/index.html</a:t>
            </a:r>
            <a:endParaRPr lang="en-US" altLang="zh-CN" sz="3200" b="1" dirty="0">
              <a:latin typeface="Times New Roman" panose="02020603050405020304" pitchFamily="18" charset="0"/>
            </a:endParaRPr>
          </a:p>
        </p:txBody>
      </p:sp>
      <p:sp>
        <p:nvSpPr>
          <p:cNvPr id="67589" name="Text Box 5"/>
          <p:cNvSpPr txBox="1"/>
          <p:nvPr/>
        </p:nvSpPr>
        <p:spPr>
          <a:xfrm>
            <a:off x="1044575" y="3087275"/>
            <a:ext cx="5616575" cy="579437"/>
          </a:xfrm>
          <a:prstGeom prst="rect">
            <a:avLst/>
          </a:prstGeom>
          <a:noFill/>
          <a:ln w="9525">
            <a:noFill/>
          </a:ln>
        </p:spPr>
        <p:txBody>
          <a:bodyPr>
            <a:spAutoFit/>
          </a:bodyPr>
          <a:lstStyle/>
          <a:p>
            <a:pPr>
              <a:spcBef>
                <a:spcPct val="50000"/>
              </a:spcBef>
            </a:pPr>
            <a:r>
              <a:rPr lang="en-US" altLang="zh-CN" sz="3200" b="1" dirty="0">
                <a:latin typeface="Times New Roman" panose="02020603050405020304" pitchFamily="18" charset="0"/>
              </a:rPr>
              <a:t>http://www.eclipse.org</a:t>
            </a:r>
            <a:endParaRPr lang="en-US" altLang="zh-CN" sz="3200" b="1" dirty="0">
              <a:latin typeface="Times New Roman" panose="02020603050405020304" pitchFamily="18" charset="0"/>
            </a:endParaRPr>
          </a:p>
        </p:txBody>
      </p:sp>
      <p:sp>
        <p:nvSpPr>
          <p:cNvPr id="67590" name="Text Box 7"/>
          <p:cNvSpPr txBox="1"/>
          <p:nvPr/>
        </p:nvSpPr>
        <p:spPr>
          <a:xfrm>
            <a:off x="1022881" y="4145724"/>
            <a:ext cx="5616575" cy="579438"/>
          </a:xfrm>
          <a:prstGeom prst="rect">
            <a:avLst/>
          </a:prstGeom>
          <a:noFill/>
          <a:ln w="9525">
            <a:noFill/>
          </a:ln>
        </p:spPr>
        <p:txBody>
          <a:bodyPr>
            <a:spAutoFit/>
          </a:bodyPr>
          <a:lstStyle/>
          <a:p>
            <a:pPr>
              <a:spcBef>
                <a:spcPct val="50000"/>
              </a:spcBef>
            </a:pPr>
            <a:r>
              <a:rPr lang="en-US" altLang="zh-CN" sz="3200" b="1" dirty="0">
                <a:latin typeface="Times New Roman" panose="02020603050405020304" pitchFamily="18" charset="0"/>
              </a:rPr>
              <a:t>http://www.sourceforge.net</a:t>
            </a:r>
            <a:endParaRPr lang="en-US" altLang="zh-CN" sz="3200" b="1" dirty="0">
              <a:latin typeface="Times New Roman" panose="02020603050405020304" pitchFamily="18" charset="0"/>
            </a:endParaRPr>
          </a:p>
        </p:txBody>
      </p:sp>
      <p:sp>
        <p:nvSpPr>
          <p:cNvPr id="67591" name="Text Box 7"/>
          <p:cNvSpPr txBox="1"/>
          <p:nvPr/>
        </p:nvSpPr>
        <p:spPr>
          <a:xfrm>
            <a:off x="1030903" y="5174695"/>
            <a:ext cx="5616575" cy="583565"/>
          </a:xfrm>
          <a:prstGeom prst="rect">
            <a:avLst/>
          </a:prstGeom>
          <a:noFill/>
          <a:ln w="9525">
            <a:noFill/>
          </a:ln>
        </p:spPr>
        <p:txBody>
          <a:bodyPr>
            <a:spAutoFit/>
          </a:bodyPr>
          <a:lstStyle/>
          <a:p>
            <a:pPr>
              <a:spcBef>
                <a:spcPct val="50000"/>
              </a:spcBef>
            </a:pPr>
            <a:r>
              <a:rPr lang="en-US" altLang="zh-CN" sz="3200" b="1" dirty="0">
                <a:latin typeface="Times New Roman" panose="02020603050405020304" pitchFamily="18" charset="0"/>
              </a:rPr>
              <a:t> </a:t>
            </a:r>
            <a:r>
              <a:rPr lang="zh-CN" altLang="en-US" sz="3200" b="1" dirty="0">
                <a:latin typeface="Times New Roman" panose="02020603050405020304" pitchFamily="18" charset="0"/>
              </a:rPr>
              <a:t>在线评测</a:t>
            </a:r>
            <a:endParaRPr lang="zh-CN" altLang="en-US" sz="3200" b="1" dirty="0">
              <a:latin typeface="Times New Roman" panose="02020603050405020304" pitchFamily="18" charset="0"/>
            </a:endParaRPr>
          </a:p>
        </p:txBody>
      </p:sp>
    </p:spTree>
    <p:custDataLst>
      <p:tags r:id="rId1"/>
    </p:custData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图示 6"/>
          <p:cNvPicPr/>
          <p:nvPr/>
        </p:nvPicPr>
        <p:blipFill>
          <a:blip r:embed="rId1"/>
          <a:stretch>
            <a:fillRect/>
          </a:stretch>
        </p:blipFill>
        <p:spPr>
          <a:xfrm>
            <a:off x="280988" y="285750"/>
            <a:ext cx="8637587" cy="5999163"/>
          </a:xfrm>
          <a:prstGeom prst="rect">
            <a:avLst/>
          </a:prstGeom>
          <a:noFill/>
          <a:ln w="9525">
            <a:noFill/>
          </a:ln>
        </p:spPr>
      </p:pic>
      <p:pic>
        <p:nvPicPr>
          <p:cNvPr id="68611" name="图片 8" descr="java_duke.png"/>
          <p:cNvPicPr>
            <a:picLocks noChangeAspect="1"/>
          </p:cNvPicPr>
          <p:nvPr/>
        </p:nvPicPr>
        <p:blipFill>
          <a:blip r:embed="rId2"/>
          <a:stretch>
            <a:fillRect/>
          </a:stretch>
        </p:blipFill>
        <p:spPr>
          <a:xfrm>
            <a:off x="5214938" y="571500"/>
            <a:ext cx="3081337" cy="5548313"/>
          </a:xfrm>
          <a:prstGeom prst="rect">
            <a:avLst/>
          </a:prstGeom>
          <a:noFill/>
          <a:ln w="9525">
            <a:noFill/>
          </a:ln>
        </p:spPr>
      </p:pic>
    </p:spTree>
    <p:custDataLst>
      <p:tags r:id="rId3"/>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图示 6"/>
          <p:cNvPicPr/>
          <p:nvPr/>
        </p:nvPicPr>
        <p:blipFill>
          <a:blip r:embed="rId1"/>
          <a:stretch>
            <a:fillRect/>
          </a:stretch>
        </p:blipFill>
        <p:spPr>
          <a:xfrm>
            <a:off x="280988" y="285750"/>
            <a:ext cx="8637587" cy="5999163"/>
          </a:xfrm>
          <a:prstGeom prst="rect">
            <a:avLst/>
          </a:prstGeom>
          <a:noFill/>
          <a:ln w="9525">
            <a:noFill/>
          </a:ln>
        </p:spPr>
      </p:pic>
      <p:pic>
        <p:nvPicPr>
          <p:cNvPr id="18435" name="图片 8" descr="java_duke.png"/>
          <p:cNvPicPr>
            <a:picLocks noChangeAspect="1"/>
          </p:cNvPicPr>
          <p:nvPr/>
        </p:nvPicPr>
        <p:blipFill>
          <a:blip r:embed="rId2"/>
          <a:stretch>
            <a:fillRect/>
          </a:stretch>
        </p:blipFill>
        <p:spPr>
          <a:xfrm>
            <a:off x="5214938" y="571500"/>
            <a:ext cx="3081337" cy="5548313"/>
          </a:xfrm>
          <a:prstGeom prst="rect">
            <a:avLst/>
          </a:prstGeom>
          <a:noFill/>
          <a:ln w="9525">
            <a:noFill/>
          </a:ln>
        </p:spPr>
      </p:pic>
    </p:spTree>
    <p:custDataLst>
      <p:tags r:id="rId3"/>
    </p:custData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idx="4294967295"/>
          </p:nvPr>
        </p:nvSpPr>
        <p:spPr/>
        <p:txBody>
          <a:bodyPr vert="horz" wrap="square" lIns="91440" tIns="45720" rIns="91440" bIns="45720" anchor="ctr"/>
          <a:lstStyle/>
          <a:p>
            <a:pPr eaLnBrk="1" hangingPunct="1"/>
            <a:r>
              <a:rPr lang="en-US" altLang="zh-CN" sz="4600" dirty="0"/>
              <a:t>Java</a:t>
            </a:r>
            <a:r>
              <a:rPr lang="zh-CN" altLang="en-US" sz="4600" dirty="0"/>
              <a:t>程序开发过程</a:t>
            </a:r>
            <a:endParaRPr lang="zh-CN" altLang="en-US" sz="4600" dirty="0"/>
          </a:p>
        </p:txBody>
      </p:sp>
      <p:sp>
        <p:nvSpPr>
          <p:cNvPr id="69635" name="AutoShape 4"/>
          <p:cNvSpPr/>
          <p:nvPr/>
        </p:nvSpPr>
        <p:spPr>
          <a:xfrm>
            <a:off x="755650" y="1700213"/>
            <a:ext cx="1223963" cy="433387"/>
          </a:xfrm>
          <a:prstGeom prst="flowChartAlternateProcess">
            <a:avLst/>
          </a:prstGeom>
          <a:solidFill>
            <a:srgbClr val="00CCFF"/>
          </a:solidFill>
          <a:ln w="9525" cap="flat" cmpd="sng">
            <a:solidFill>
              <a:schemeClr val="tx1"/>
            </a:solidFill>
            <a:prstDash val="solid"/>
            <a:miter/>
            <a:headEnd type="none" w="med" len="med"/>
            <a:tailEnd type="none" w="med" len="med"/>
          </a:ln>
        </p:spPr>
        <p:txBody>
          <a:bodyPr wrap="none" anchor="ctr"/>
          <a:lstStyle/>
          <a:p>
            <a:pPr algn="ctr"/>
            <a:r>
              <a:rPr lang="zh-CN" altLang="en-US" sz="2000" dirty="0">
                <a:latin typeface="Times New Roman" panose="02020603050405020304" pitchFamily="18" charset="0"/>
                <a:ea typeface="黑体" panose="02010609060101010101" pitchFamily="49" charset="-122"/>
              </a:rPr>
              <a:t>安装</a:t>
            </a:r>
            <a:r>
              <a:rPr lang="en-US" altLang="zh-CN" sz="2000" b="1" dirty="0">
                <a:latin typeface="Times New Roman" panose="02020603050405020304" pitchFamily="18" charset="0"/>
                <a:ea typeface="黑体" panose="02010609060101010101" pitchFamily="49" charset="-122"/>
              </a:rPr>
              <a:t>JDK</a:t>
            </a:r>
            <a:endParaRPr lang="en-US" altLang="zh-CN" sz="2000" b="1" dirty="0">
              <a:latin typeface="Times New Roman" panose="02020603050405020304" pitchFamily="18" charset="0"/>
              <a:ea typeface="黑体" panose="02010609060101010101" pitchFamily="49" charset="-122"/>
            </a:endParaRPr>
          </a:p>
        </p:txBody>
      </p:sp>
      <p:sp>
        <p:nvSpPr>
          <p:cNvPr id="69636" name="AutoShape 5"/>
          <p:cNvSpPr/>
          <p:nvPr/>
        </p:nvSpPr>
        <p:spPr>
          <a:xfrm>
            <a:off x="2987675" y="1700213"/>
            <a:ext cx="2016125" cy="433387"/>
          </a:xfrm>
          <a:prstGeom prst="flowChartAlternateProcess">
            <a:avLst/>
          </a:prstGeom>
          <a:solidFill>
            <a:srgbClr val="00CCFF"/>
          </a:solidFill>
          <a:ln w="9525" cap="flat" cmpd="sng">
            <a:solidFill>
              <a:schemeClr val="tx1"/>
            </a:solidFill>
            <a:prstDash val="solid"/>
            <a:miter/>
            <a:headEnd type="none" w="med" len="med"/>
            <a:tailEnd type="none" w="med" len="med"/>
          </a:ln>
        </p:spPr>
        <p:txBody>
          <a:bodyPr wrap="none" anchor="ctr"/>
          <a:lstStyle/>
          <a:p>
            <a:pPr algn="ctr"/>
            <a:r>
              <a:rPr lang="zh-CN" altLang="en-US" sz="2000" dirty="0">
                <a:latin typeface="Times New Roman" panose="02020603050405020304" pitchFamily="18" charset="0"/>
                <a:ea typeface="黑体" panose="02010609060101010101" pitchFamily="49" charset="-122"/>
              </a:rPr>
              <a:t>设置环境变量</a:t>
            </a:r>
            <a:endParaRPr lang="zh-CN" altLang="en-US" sz="2000" b="1" dirty="0">
              <a:latin typeface="Times New Roman" panose="02020603050405020304" pitchFamily="18" charset="0"/>
              <a:ea typeface="黑体" panose="02010609060101010101" pitchFamily="49" charset="-122"/>
            </a:endParaRPr>
          </a:p>
        </p:txBody>
      </p:sp>
      <p:sp>
        <p:nvSpPr>
          <p:cNvPr id="69637" name="AutoShape 6"/>
          <p:cNvSpPr/>
          <p:nvPr/>
        </p:nvSpPr>
        <p:spPr>
          <a:xfrm>
            <a:off x="6084888" y="1700213"/>
            <a:ext cx="1223962" cy="433387"/>
          </a:xfrm>
          <a:prstGeom prst="flowChartAlternateProcess">
            <a:avLst/>
          </a:prstGeom>
          <a:solidFill>
            <a:srgbClr val="00CCFF"/>
          </a:solidFill>
          <a:ln w="9525" cap="flat" cmpd="sng">
            <a:solidFill>
              <a:schemeClr val="tx1"/>
            </a:solidFill>
            <a:prstDash val="dash"/>
            <a:miter/>
            <a:headEnd type="none" w="med" len="med"/>
            <a:tailEnd type="none" w="med" len="med"/>
          </a:ln>
        </p:spPr>
        <p:txBody>
          <a:bodyPr wrap="none" anchor="ctr"/>
          <a:lstStyle/>
          <a:p>
            <a:pPr algn="ctr"/>
            <a:r>
              <a:rPr lang="zh-CN" altLang="en-US" sz="2000" dirty="0">
                <a:latin typeface="Times New Roman" panose="02020603050405020304" pitchFamily="18" charset="0"/>
                <a:ea typeface="黑体" panose="02010609060101010101" pitchFamily="49" charset="-122"/>
              </a:rPr>
              <a:t>安装</a:t>
            </a:r>
            <a:r>
              <a:rPr lang="en-US" altLang="zh-CN" sz="2000" dirty="0">
                <a:latin typeface="Times New Roman" panose="02020603050405020304" pitchFamily="18" charset="0"/>
                <a:ea typeface="黑体" panose="02010609060101010101" pitchFamily="49" charset="-122"/>
              </a:rPr>
              <a:t>IDE</a:t>
            </a:r>
            <a:endParaRPr lang="en-US" altLang="zh-CN" sz="2000" b="1" dirty="0">
              <a:latin typeface="Times New Roman" panose="02020603050405020304" pitchFamily="18" charset="0"/>
              <a:ea typeface="黑体" panose="02010609060101010101" pitchFamily="49" charset="-122"/>
            </a:endParaRPr>
          </a:p>
        </p:txBody>
      </p:sp>
      <p:sp>
        <p:nvSpPr>
          <p:cNvPr id="69638" name="AutoShape 7"/>
          <p:cNvSpPr/>
          <p:nvPr/>
        </p:nvSpPr>
        <p:spPr>
          <a:xfrm>
            <a:off x="5867400" y="3573463"/>
            <a:ext cx="2447925" cy="503237"/>
          </a:xfrm>
          <a:prstGeom prst="flowChartAlternateProcess">
            <a:avLst/>
          </a:prstGeom>
          <a:solidFill>
            <a:srgbClr val="F8F8F8"/>
          </a:solidFill>
          <a:ln w="9525" cap="flat" cmpd="sng">
            <a:solidFill>
              <a:schemeClr val="tx1"/>
            </a:solidFill>
            <a:prstDash val="solid"/>
            <a:miter/>
            <a:headEnd type="none" w="med" len="med"/>
            <a:tailEnd type="none" w="med" len="med"/>
          </a:ln>
        </p:spPr>
        <p:txBody>
          <a:bodyPr wrap="none" anchor="ctr"/>
          <a:lstStyle/>
          <a:p>
            <a:pPr algn="ctr"/>
            <a:r>
              <a:rPr lang="zh-CN" altLang="en-US" sz="2000" dirty="0">
                <a:latin typeface="Times New Roman" panose="02020603050405020304" pitchFamily="18" charset="0"/>
                <a:ea typeface="黑体" panose="02010609060101010101" pitchFamily="49" charset="-122"/>
              </a:rPr>
              <a:t>源程序文件 </a:t>
            </a:r>
            <a:r>
              <a:rPr lang="en-US" altLang="zh-CN" sz="2000" dirty="0">
                <a:latin typeface="Times New Roman" panose="02020603050405020304" pitchFamily="18" charset="0"/>
                <a:ea typeface="黑体" panose="02010609060101010101" pitchFamily="49" charset="-122"/>
              </a:rPr>
              <a:t>(*.java)</a:t>
            </a:r>
            <a:endParaRPr lang="en-US" altLang="zh-CN" sz="2000" b="1" dirty="0">
              <a:latin typeface="Times New Roman" panose="02020603050405020304" pitchFamily="18" charset="0"/>
              <a:ea typeface="黑体" panose="02010609060101010101" pitchFamily="49" charset="-122"/>
            </a:endParaRPr>
          </a:p>
        </p:txBody>
      </p:sp>
      <p:sp>
        <p:nvSpPr>
          <p:cNvPr id="69639" name="AutoShape 8"/>
          <p:cNvSpPr/>
          <p:nvPr/>
        </p:nvSpPr>
        <p:spPr>
          <a:xfrm>
            <a:off x="4140200" y="3573463"/>
            <a:ext cx="793750" cy="503237"/>
          </a:xfrm>
          <a:prstGeom prst="flowChartAlternateProcess">
            <a:avLst/>
          </a:prstGeom>
          <a:solidFill>
            <a:srgbClr val="F8F8F8"/>
          </a:solidFill>
          <a:ln w="9525" cap="flat" cmpd="sng">
            <a:solidFill>
              <a:schemeClr val="tx1"/>
            </a:solidFill>
            <a:prstDash val="solid"/>
            <a:miter/>
            <a:headEnd type="none" w="med" len="med"/>
            <a:tailEnd type="none" w="med" len="med"/>
          </a:ln>
        </p:spPr>
        <p:txBody>
          <a:bodyPr wrap="none" anchor="ctr"/>
          <a:lstStyle/>
          <a:p>
            <a:pPr algn="ctr"/>
            <a:r>
              <a:rPr lang="zh-CN" altLang="en-US" sz="2000" dirty="0">
                <a:latin typeface="Arial" panose="020B0604020202020204" pitchFamily="34" charset="0"/>
                <a:ea typeface="黑体" panose="02010609060101010101" pitchFamily="49" charset="-122"/>
              </a:rPr>
              <a:t>编译</a:t>
            </a:r>
            <a:endParaRPr lang="zh-CN" altLang="en-US" sz="2000" dirty="0">
              <a:latin typeface="Arial" panose="020B0604020202020204" pitchFamily="34" charset="0"/>
              <a:ea typeface="黑体" panose="02010609060101010101" pitchFamily="49" charset="-122"/>
            </a:endParaRPr>
          </a:p>
        </p:txBody>
      </p:sp>
      <p:sp>
        <p:nvSpPr>
          <p:cNvPr id="69640" name="AutoShape 9"/>
          <p:cNvSpPr/>
          <p:nvPr/>
        </p:nvSpPr>
        <p:spPr>
          <a:xfrm>
            <a:off x="3348038" y="4581525"/>
            <a:ext cx="2520950" cy="503238"/>
          </a:xfrm>
          <a:prstGeom prst="flowChartAlternateProcess">
            <a:avLst/>
          </a:prstGeom>
          <a:solidFill>
            <a:srgbClr val="F8F8F8"/>
          </a:solidFill>
          <a:ln w="9525" cap="flat" cmpd="sng">
            <a:solidFill>
              <a:schemeClr val="tx1"/>
            </a:solidFill>
            <a:prstDash val="solid"/>
            <a:miter/>
            <a:headEnd type="none" w="med" len="med"/>
            <a:tailEnd type="none" w="med" len="med"/>
          </a:ln>
        </p:spPr>
        <p:txBody>
          <a:bodyPr wrap="none" anchor="ctr"/>
          <a:lstStyle/>
          <a:p>
            <a:pPr algn="ctr"/>
            <a:r>
              <a:rPr lang="zh-CN" altLang="en-US" sz="2000" dirty="0">
                <a:latin typeface="Times New Roman" panose="02020603050405020304" pitchFamily="18" charset="0"/>
                <a:ea typeface="黑体" panose="02010609060101010101" pitchFamily="49" charset="-122"/>
              </a:rPr>
              <a:t>字节码文件 </a:t>
            </a:r>
            <a:r>
              <a:rPr lang="en-US" altLang="zh-CN" sz="2000" dirty="0">
                <a:latin typeface="Times New Roman" panose="02020603050405020304" pitchFamily="18" charset="0"/>
                <a:ea typeface="黑体" panose="02010609060101010101" pitchFamily="49" charset="-122"/>
              </a:rPr>
              <a:t>(*.class)</a:t>
            </a:r>
            <a:endParaRPr lang="en-US" altLang="zh-CN" sz="2000" b="1" dirty="0">
              <a:latin typeface="Times New Roman" panose="02020603050405020304" pitchFamily="18" charset="0"/>
              <a:ea typeface="黑体" panose="02010609060101010101" pitchFamily="49" charset="-122"/>
            </a:endParaRPr>
          </a:p>
        </p:txBody>
      </p:sp>
      <p:sp>
        <p:nvSpPr>
          <p:cNvPr id="69641" name="AutoShape 11"/>
          <p:cNvSpPr/>
          <p:nvPr/>
        </p:nvSpPr>
        <p:spPr>
          <a:xfrm>
            <a:off x="6084888" y="2636838"/>
            <a:ext cx="1223962" cy="433387"/>
          </a:xfrm>
          <a:prstGeom prst="flowChartAlternateProcess">
            <a:avLst/>
          </a:prstGeom>
          <a:solidFill>
            <a:srgbClr val="F8F8F8"/>
          </a:solidFill>
          <a:ln w="9525" cap="flat" cmpd="sng">
            <a:solidFill>
              <a:schemeClr val="tx1"/>
            </a:solidFill>
            <a:prstDash val="solid"/>
            <a:miter/>
            <a:headEnd type="none" w="med" len="med"/>
            <a:tailEnd type="none" w="med" len="med"/>
          </a:ln>
        </p:spPr>
        <p:txBody>
          <a:bodyPr wrap="none" anchor="ctr"/>
          <a:lstStyle/>
          <a:p>
            <a:pPr algn="ctr"/>
            <a:r>
              <a:rPr lang="zh-CN" altLang="en-US" sz="2000" dirty="0">
                <a:latin typeface="Times New Roman" panose="02020603050405020304" pitchFamily="18" charset="0"/>
                <a:ea typeface="黑体" panose="02010609060101010101" pitchFamily="49" charset="-122"/>
              </a:rPr>
              <a:t>程序设计</a:t>
            </a:r>
            <a:endParaRPr lang="zh-CN" altLang="en-US" sz="2000" b="1" dirty="0">
              <a:latin typeface="Times New Roman" panose="02020603050405020304" pitchFamily="18" charset="0"/>
              <a:ea typeface="黑体" panose="02010609060101010101" pitchFamily="49" charset="-122"/>
            </a:endParaRPr>
          </a:p>
        </p:txBody>
      </p:sp>
      <p:sp>
        <p:nvSpPr>
          <p:cNvPr id="69642" name="AutoShape 12"/>
          <p:cNvSpPr/>
          <p:nvPr/>
        </p:nvSpPr>
        <p:spPr>
          <a:xfrm>
            <a:off x="3924300" y="2636838"/>
            <a:ext cx="1223963" cy="431800"/>
          </a:xfrm>
          <a:prstGeom prst="flowChartAlternateProcess">
            <a:avLst/>
          </a:prstGeom>
          <a:solidFill>
            <a:srgbClr val="F8F8F8"/>
          </a:solidFill>
          <a:ln w="9525" cap="flat" cmpd="sng">
            <a:solidFill>
              <a:schemeClr val="tx1"/>
            </a:solidFill>
            <a:prstDash val="solid"/>
            <a:miter/>
            <a:headEnd type="none" w="med" len="med"/>
            <a:tailEnd type="none" w="med" len="med"/>
          </a:ln>
        </p:spPr>
        <p:txBody>
          <a:bodyPr wrap="none" anchor="ctr"/>
          <a:lstStyle/>
          <a:p>
            <a:pPr algn="ctr"/>
            <a:r>
              <a:rPr lang="zh-CN" altLang="en-US" sz="2000" dirty="0">
                <a:latin typeface="Times New Roman" panose="02020603050405020304" pitchFamily="18" charset="0"/>
                <a:ea typeface="黑体" panose="02010609060101010101" pitchFamily="49" charset="-122"/>
              </a:rPr>
              <a:t>程序修改</a:t>
            </a:r>
            <a:endParaRPr lang="zh-CN" altLang="en-US" sz="2000" b="1" dirty="0">
              <a:latin typeface="Times New Roman" panose="02020603050405020304" pitchFamily="18" charset="0"/>
              <a:ea typeface="黑体" panose="02010609060101010101" pitchFamily="49" charset="-122"/>
            </a:endParaRPr>
          </a:p>
        </p:txBody>
      </p:sp>
      <p:sp>
        <p:nvSpPr>
          <p:cNvPr id="69643" name="Line 13"/>
          <p:cNvSpPr/>
          <p:nvPr/>
        </p:nvSpPr>
        <p:spPr>
          <a:xfrm>
            <a:off x="1979613" y="1916113"/>
            <a:ext cx="1008062" cy="0"/>
          </a:xfrm>
          <a:prstGeom prst="line">
            <a:avLst/>
          </a:prstGeom>
          <a:ln w="9525" cap="flat" cmpd="sng">
            <a:solidFill>
              <a:schemeClr val="tx1"/>
            </a:solidFill>
            <a:prstDash val="solid"/>
            <a:headEnd type="none" w="med" len="med"/>
            <a:tailEnd type="triangle" w="med" len="med"/>
          </a:ln>
        </p:spPr>
      </p:sp>
      <p:sp>
        <p:nvSpPr>
          <p:cNvPr id="69644" name="Line 14"/>
          <p:cNvSpPr/>
          <p:nvPr/>
        </p:nvSpPr>
        <p:spPr>
          <a:xfrm>
            <a:off x="5003800" y="1916113"/>
            <a:ext cx="1081088" cy="0"/>
          </a:xfrm>
          <a:prstGeom prst="line">
            <a:avLst/>
          </a:prstGeom>
          <a:ln w="9525" cap="flat" cmpd="sng">
            <a:solidFill>
              <a:schemeClr val="tx1"/>
            </a:solidFill>
            <a:prstDash val="dash"/>
            <a:headEnd type="none" w="med" len="med"/>
            <a:tailEnd type="triangle" w="med" len="med"/>
          </a:ln>
        </p:spPr>
      </p:sp>
      <p:sp>
        <p:nvSpPr>
          <p:cNvPr id="69645" name="Line 15"/>
          <p:cNvSpPr/>
          <p:nvPr/>
        </p:nvSpPr>
        <p:spPr>
          <a:xfrm>
            <a:off x="5003800" y="1989138"/>
            <a:ext cx="1512888" cy="647700"/>
          </a:xfrm>
          <a:prstGeom prst="line">
            <a:avLst/>
          </a:prstGeom>
          <a:ln w="9525" cap="flat" cmpd="sng">
            <a:solidFill>
              <a:schemeClr val="tx1"/>
            </a:solidFill>
            <a:prstDash val="solid"/>
            <a:headEnd type="none" w="med" len="med"/>
            <a:tailEnd type="triangle" w="med" len="med"/>
          </a:ln>
        </p:spPr>
      </p:sp>
      <p:sp>
        <p:nvSpPr>
          <p:cNvPr id="69646" name="Line 16"/>
          <p:cNvSpPr/>
          <p:nvPr/>
        </p:nvSpPr>
        <p:spPr>
          <a:xfrm flipH="1">
            <a:off x="6732588" y="2133600"/>
            <a:ext cx="0" cy="503238"/>
          </a:xfrm>
          <a:prstGeom prst="line">
            <a:avLst/>
          </a:prstGeom>
          <a:ln w="9525" cap="flat" cmpd="sng">
            <a:solidFill>
              <a:schemeClr val="tx1"/>
            </a:solidFill>
            <a:prstDash val="dash"/>
            <a:headEnd type="none" w="med" len="med"/>
            <a:tailEnd type="triangle" w="med" len="med"/>
          </a:ln>
        </p:spPr>
      </p:sp>
      <p:sp>
        <p:nvSpPr>
          <p:cNvPr id="69647" name="Line 17"/>
          <p:cNvSpPr/>
          <p:nvPr/>
        </p:nvSpPr>
        <p:spPr>
          <a:xfrm>
            <a:off x="5148263" y="2852738"/>
            <a:ext cx="1439862" cy="720725"/>
          </a:xfrm>
          <a:prstGeom prst="line">
            <a:avLst/>
          </a:prstGeom>
          <a:ln w="9525" cap="flat" cmpd="sng">
            <a:solidFill>
              <a:schemeClr val="tx1"/>
            </a:solidFill>
            <a:prstDash val="solid"/>
            <a:headEnd type="none" w="med" len="med"/>
            <a:tailEnd type="triangle" w="med" len="med"/>
          </a:ln>
        </p:spPr>
      </p:sp>
      <p:sp>
        <p:nvSpPr>
          <p:cNvPr id="69648" name="Line 18"/>
          <p:cNvSpPr/>
          <p:nvPr/>
        </p:nvSpPr>
        <p:spPr>
          <a:xfrm flipH="1">
            <a:off x="6732588" y="3068638"/>
            <a:ext cx="0" cy="504825"/>
          </a:xfrm>
          <a:prstGeom prst="line">
            <a:avLst/>
          </a:prstGeom>
          <a:ln w="9525" cap="flat" cmpd="sng">
            <a:solidFill>
              <a:schemeClr val="tx1"/>
            </a:solidFill>
            <a:prstDash val="solid"/>
            <a:headEnd type="none" w="med" len="med"/>
            <a:tailEnd type="triangle" w="med" len="med"/>
          </a:ln>
        </p:spPr>
      </p:sp>
      <p:sp>
        <p:nvSpPr>
          <p:cNvPr id="69649" name="Line 19"/>
          <p:cNvSpPr/>
          <p:nvPr/>
        </p:nvSpPr>
        <p:spPr>
          <a:xfrm flipH="1">
            <a:off x="4932363" y="3789363"/>
            <a:ext cx="935037" cy="0"/>
          </a:xfrm>
          <a:prstGeom prst="line">
            <a:avLst/>
          </a:prstGeom>
          <a:ln w="9525" cap="flat" cmpd="sng">
            <a:solidFill>
              <a:schemeClr val="tx1"/>
            </a:solidFill>
            <a:prstDash val="solid"/>
            <a:headEnd type="none" w="med" len="med"/>
            <a:tailEnd type="triangle" w="med" len="med"/>
          </a:ln>
        </p:spPr>
      </p:sp>
      <p:sp>
        <p:nvSpPr>
          <p:cNvPr id="69650" name="Line 20"/>
          <p:cNvSpPr/>
          <p:nvPr/>
        </p:nvSpPr>
        <p:spPr>
          <a:xfrm flipV="1">
            <a:off x="4500563" y="3068638"/>
            <a:ext cx="0" cy="504825"/>
          </a:xfrm>
          <a:prstGeom prst="line">
            <a:avLst/>
          </a:prstGeom>
          <a:ln w="9525" cap="flat" cmpd="sng">
            <a:solidFill>
              <a:schemeClr val="tx1"/>
            </a:solidFill>
            <a:prstDash val="solid"/>
            <a:headEnd type="none" w="med" len="med"/>
            <a:tailEnd type="triangle" w="med" len="med"/>
          </a:ln>
        </p:spPr>
      </p:sp>
      <p:sp>
        <p:nvSpPr>
          <p:cNvPr id="69651" name="Text Box 21"/>
          <p:cNvSpPr txBox="1"/>
          <p:nvPr/>
        </p:nvSpPr>
        <p:spPr>
          <a:xfrm>
            <a:off x="3708400" y="3141663"/>
            <a:ext cx="865188" cy="396875"/>
          </a:xfrm>
          <a:prstGeom prst="rect">
            <a:avLst/>
          </a:prstGeom>
          <a:noFill/>
          <a:ln w="9525">
            <a:noFill/>
          </a:ln>
        </p:spPr>
        <p:txBody>
          <a:bodyPr>
            <a:spAutoFit/>
          </a:bodyPr>
          <a:lstStyle/>
          <a:p>
            <a:pPr algn="ctr">
              <a:spcBef>
                <a:spcPct val="50000"/>
              </a:spcBef>
            </a:pPr>
            <a:r>
              <a:rPr lang="zh-CN" altLang="en-US" sz="2000" dirty="0">
                <a:solidFill>
                  <a:srgbClr val="FF3300"/>
                </a:solidFill>
                <a:latin typeface="Arial" panose="020B0604020202020204" pitchFamily="34" charset="0"/>
                <a:ea typeface="黑体" panose="02010609060101010101" pitchFamily="49" charset="-122"/>
              </a:rPr>
              <a:t>错误</a:t>
            </a:r>
            <a:endParaRPr lang="zh-CN" altLang="en-US" sz="2000" dirty="0">
              <a:solidFill>
                <a:srgbClr val="FF3300"/>
              </a:solidFill>
              <a:latin typeface="Arial" panose="020B0604020202020204" pitchFamily="34" charset="0"/>
              <a:ea typeface="黑体" panose="02010609060101010101" pitchFamily="49" charset="-122"/>
            </a:endParaRPr>
          </a:p>
        </p:txBody>
      </p:sp>
      <p:sp>
        <p:nvSpPr>
          <p:cNvPr id="69652" name="Line 22"/>
          <p:cNvSpPr/>
          <p:nvPr/>
        </p:nvSpPr>
        <p:spPr>
          <a:xfrm>
            <a:off x="4500563" y="4076700"/>
            <a:ext cx="0" cy="504825"/>
          </a:xfrm>
          <a:prstGeom prst="line">
            <a:avLst/>
          </a:prstGeom>
          <a:ln w="9525" cap="flat" cmpd="sng">
            <a:solidFill>
              <a:schemeClr val="tx1"/>
            </a:solidFill>
            <a:prstDash val="solid"/>
            <a:headEnd type="none" w="med" len="med"/>
            <a:tailEnd type="triangle" w="med" len="med"/>
          </a:ln>
        </p:spPr>
      </p:sp>
      <p:sp>
        <p:nvSpPr>
          <p:cNvPr id="69653" name="Text Box 23"/>
          <p:cNvSpPr txBox="1"/>
          <p:nvPr/>
        </p:nvSpPr>
        <p:spPr>
          <a:xfrm>
            <a:off x="3706813" y="4076700"/>
            <a:ext cx="865187" cy="396875"/>
          </a:xfrm>
          <a:prstGeom prst="rect">
            <a:avLst/>
          </a:prstGeom>
          <a:noFill/>
          <a:ln w="9525">
            <a:noFill/>
          </a:ln>
        </p:spPr>
        <p:txBody>
          <a:bodyPr>
            <a:spAutoFit/>
          </a:bodyPr>
          <a:lstStyle/>
          <a:p>
            <a:pPr algn="ctr">
              <a:spcBef>
                <a:spcPct val="50000"/>
              </a:spcBef>
            </a:pPr>
            <a:r>
              <a:rPr lang="zh-CN" altLang="en-US" sz="2000" dirty="0">
                <a:solidFill>
                  <a:srgbClr val="66FF33"/>
                </a:solidFill>
                <a:latin typeface="Arial" panose="020B0604020202020204" pitchFamily="34" charset="0"/>
                <a:ea typeface="黑体" panose="02010609060101010101" pitchFamily="49" charset="-122"/>
              </a:rPr>
              <a:t>成功</a:t>
            </a:r>
            <a:endParaRPr lang="zh-CN" altLang="en-US" sz="2000" dirty="0">
              <a:solidFill>
                <a:srgbClr val="66FF33"/>
              </a:solidFill>
              <a:latin typeface="Arial" panose="020B0604020202020204" pitchFamily="34" charset="0"/>
              <a:ea typeface="黑体" panose="02010609060101010101" pitchFamily="49" charset="-122"/>
            </a:endParaRPr>
          </a:p>
        </p:txBody>
      </p:sp>
      <p:sp>
        <p:nvSpPr>
          <p:cNvPr id="69654" name="Text Box 24"/>
          <p:cNvSpPr txBox="1"/>
          <p:nvPr/>
        </p:nvSpPr>
        <p:spPr>
          <a:xfrm>
            <a:off x="6659563" y="3068638"/>
            <a:ext cx="865187" cy="396875"/>
          </a:xfrm>
          <a:prstGeom prst="rect">
            <a:avLst/>
          </a:prstGeom>
          <a:noFill/>
          <a:ln w="9525">
            <a:noFill/>
          </a:ln>
        </p:spPr>
        <p:txBody>
          <a:bodyPr>
            <a:spAutoFit/>
          </a:bodyPr>
          <a:lstStyle/>
          <a:p>
            <a:pPr algn="ctr">
              <a:spcBef>
                <a:spcPct val="50000"/>
              </a:spcBef>
            </a:pPr>
            <a:r>
              <a:rPr lang="zh-CN" altLang="en-US" sz="2000" dirty="0">
                <a:solidFill>
                  <a:srgbClr val="FFFF00"/>
                </a:solidFill>
                <a:latin typeface="Arial" panose="020B0604020202020204" pitchFamily="34" charset="0"/>
                <a:ea typeface="黑体" panose="02010609060101010101" pitchFamily="49" charset="-122"/>
              </a:rPr>
              <a:t>保存</a:t>
            </a:r>
            <a:endParaRPr lang="zh-CN" altLang="en-US" sz="2000" dirty="0">
              <a:solidFill>
                <a:srgbClr val="FFFF00"/>
              </a:solidFill>
              <a:latin typeface="Arial" panose="020B0604020202020204" pitchFamily="34" charset="0"/>
              <a:ea typeface="黑体" panose="02010609060101010101" pitchFamily="49" charset="-122"/>
            </a:endParaRPr>
          </a:p>
        </p:txBody>
      </p:sp>
      <p:sp>
        <p:nvSpPr>
          <p:cNvPr id="69655" name="AutoShape 25"/>
          <p:cNvSpPr/>
          <p:nvPr/>
        </p:nvSpPr>
        <p:spPr>
          <a:xfrm>
            <a:off x="323850" y="5805488"/>
            <a:ext cx="1222375" cy="503237"/>
          </a:xfrm>
          <a:prstGeom prst="flowChartAlternateProcess">
            <a:avLst/>
          </a:prstGeom>
          <a:solidFill>
            <a:srgbClr val="FFFF00"/>
          </a:solidFill>
          <a:ln w="9525" cap="flat" cmpd="sng">
            <a:solidFill>
              <a:schemeClr val="tx1"/>
            </a:solidFill>
            <a:prstDash val="solid"/>
            <a:miter/>
            <a:headEnd type="none" w="med" len="med"/>
            <a:tailEnd type="none" w="med" len="med"/>
          </a:ln>
        </p:spPr>
        <p:txBody>
          <a:bodyPr wrap="none" anchor="ctr"/>
          <a:lstStyle/>
          <a:p>
            <a:pPr algn="ctr"/>
            <a:r>
              <a:rPr lang="en-US" altLang="zh-CN" sz="2000" dirty="0">
                <a:latin typeface="Times New Roman" panose="02020603050405020304" pitchFamily="18" charset="0"/>
                <a:ea typeface="黑体" panose="02010609060101010101" pitchFamily="49" charset="-122"/>
              </a:rPr>
              <a:t>Applet</a:t>
            </a:r>
            <a:endParaRPr lang="en-US" altLang="zh-CN" sz="2000" b="1" dirty="0">
              <a:latin typeface="Times New Roman" panose="02020603050405020304" pitchFamily="18" charset="0"/>
              <a:ea typeface="黑体" panose="02010609060101010101" pitchFamily="49" charset="-122"/>
            </a:endParaRPr>
          </a:p>
        </p:txBody>
      </p:sp>
      <p:sp>
        <p:nvSpPr>
          <p:cNvPr id="69656" name="AutoShape 26"/>
          <p:cNvSpPr/>
          <p:nvPr/>
        </p:nvSpPr>
        <p:spPr>
          <a:xfrm>
            <a:off x="1692275" y="6092825"/>
            <a:ext cx="1943100" cy="503238"/>
          </a:xfrm>
          <a:prstGeom prst="flowChartAlternateProcess">
            <a:avLst/>
          </a:prstGeom>
          <a:solidFill>
            <a:srgbClr val="FFFF00"/>
          </a:solidFill>
          <a:ln w="9525" cap="flat" cmpd="sng">
            <a:solidFill>
              <a:schemeClr val="tx1"/>
            </a:solidFill>
            <a:prstDash val="solid"/>
            <a:miter/>
            <a:headEnd type="none" w="med" len="med"/>
            <a:tailEnd type="none" w="med" len="med"/>
          </a:ln>
        </p:spPr>
        <p:txBody>
          <a:bodyPr wrap="none" anchor="ctr"/>
          <a:lstStyle/>
          <a:p>
            <a:pPr algn="ctr"/>
            <a:r>
              <a:rPr lang="en-US" altLang="zh-CN" sz="2000" dirty="0">
                <a:latin typeface="Times New Roman" panose="02020603050405020304" pitchFamily="18" charset="0"/>
                <a:ea typeface="黑体" panose="02010609060101010101" pitchFamily="49" charset="-122"/>
              </a:rPr>
              <a:t>Rich Client App</a:t>
            </a:r>
            <a:endParaRPr lang="en-US" altLang="zh-CN" sz="2000" b="1" dirty="0">
              <a:latin typeface="Times New Roman" panose="02020603050405020304" pitchFamily="18" charset="0"/>
              <a:ea typeface="黑体" panose="02010609060101010101" pitchFamily="49" charset="-122"/>
            </a:endParaRPr>
          </a:p>
        </p:txBody>
      </p:sp>
      <p:sp>
        <p:nvSpPr>
          <p:cNvPr id="69657" name="AutoShape 27"/>
          <p:cNvSpPr/>
          <p:nvPr/>
        </p:nvSpPr>
        <p:spPr>
          <a:xfrm>
            <a:off x="3779838" y="5805488"/>
            <a:ext cx="2305050" cy="503237"/>
          </a:xfrm>
          <a:prstGeom prst="flowChartAlternateProcess">
            <a:avLst/>
          </a:prstGeom>
          <a:solidFill>
            <a:srgbClr val="FFFF00"/>
          </a:solidFill>
          <a:ln w="9525" cap="flat" cmpd="sng">
            <a:solidFill>
              <a:schemeClr val="tx1"/>
            </a:solidFill>
            <a:prstDash val="solid"/>
            <a:miter/>
            <a:headEnd type="none" w="med" len="med"/>
            <a:tailEnd type="none" w="med" len="med"/>
          </a:ln>
        </p:spPr>
        <p:txBody>
          <a:bodyPr wrap="none" anchor="ctr"/>
          <a:lstStyle/>
          <a:p>
            <a:pPr algn="ctr"/>
            <a:r>
              <a:rPr lang="en-US" altLang="zh-CN" sz="2000" dirty="0">
                <a:latin typeface="Times New Roman" panose="02020603050405020304" pitchFamily="18" charset="0"/>
                <a:ea typeface="黑体" panose="02010609060101010101" pitchFamily="49" charset="-122"/>
              </a:rPr>
              <a:t>J2EE Server App</a:t>
            </a:r>
            <a:endParaRPr lang="en-US" altLang="zh-CN" sz="2000" b="1" dirty="0">
              <a:latin typeface="Times New Roman" panose="02020603050405020304" pitchFamily="18" charset="0"/>
              <a:ea typeface="黑体" panose="02010609060101010101" pitchFamily="49" charset="-122"/>
            </a:endParaRPr>
          </a:p>
        </p:txBody>
      </p:sp>
      <p:sp>
        <p:nvSpPr>
          <p:cNvPr id="69658" name="Line 28"/>
          <p:cNvSpPr/>
          <p:nvPr/>
        </p:nvSpPr>
        <p:spPr>
          <a:xfrm flipH="1">
            <a:off x="900113" y="5084763"/>
            <a:ext cx="3600450" cy="720725"/>
          </a:xfrm>
          <a:prstGeom prst="line">
            <a:avLst/>
          </a:prstGeom>
          <a:ln w="9525" cap="flat" cmpd="sng">
            <a:solidFill>
              <a:schemeClr val="tx1"/>
            </a:solidFill>
            <a:prstDash val="solid"/>
            <a:headEnd type="none" w="med" len="med"/>
            <a:tailEnd type="triangle" w="med" len="med"/>
          </a:ln>
        </p:spPr>
      </p:sp>
      <p:sp>
        <p:nvSpPr>
          <p:cNvPr id="69659" name="Line 29"/>
          <p:cNvSpPr/>
          <p:nvPr/>
        </p:nvSpPr>
        <p:spPr>
          <a:xfrm flipH="1">
            <a:off x="2627313" y="5084763"/>
            <a:ext cx="1873250" cy="1008062"/>
          </a:xfrm>
          <a:prstGeom prst="line">
            <a:avLst/>
          </a:prstGeom>
          <a:ln w="9525" cap="flat" cmpd="sng">
            <a:solidFill>
              <a:schemeClr val="tx1"/>
            </a:solidFill>
            <a:prstDash val="solid"/>
            <a:headEnd type="none" w="med" len="med"/>
            <a:tailEnd type="triangle" w="med" len="med"/>
          </a:ln>
        </p:spPr>
      </p:sp>
      <p:sp>
        <p:nvSpPr>
          <p:cNvPr id="69660" name="Line 30"/>
          <p:cNvSpPr/>
          <p:nvPr/>
        </p:nvSpPr>
        <p:spPr>
          <a:xfrm>
            <a:off x="4500563" y="5084763"/>
            <a:ext cx="287337" cy="720725"/>
          </a:xfrm>
          <a:prstGeom prst="line">
            <a:avLst/>
          </a:prstGeom>
          <a:ln w="9525" cap="flat" cmpd="sng">
            <a:solidFill>
              <a:schemeClr val="tx1"/>
            </a:solidFill>
            <a:prstDash val="solid"/>
            <a:headEnd type="none" w="med" len="med"/>
            <a:tailEnd type="triangle" w="med" len="med"/>
          </a:ln>
        </p:spPr>
      </p:sp>
      <p:sp>
        <p:nvSpPr>
          <p:cNvPr id="69661" name="Line 31"/>
          <p:cNvSpPr/>
          <p:nvPr/>
        </p:nvSpPr>
        <p:spPr>
          <a:xfrm>
            <a:off x="0" y="2420938"/>
            <a:ext cx="9144000" cy="0"/>
          </a:xfrm>
          <a:prstGeom prst="line">
            <a:avLst/>
          </a:prstGeom>
          <a:ln w="28575" cap="flat" cmpd="sng">
            <a:solidFill>
              <a:srgbClr val="F8F8F8"/>
            </a:solidFill>
            <a:prstDash val="dash"/>
            <a:headEnd type="none" w="med" len="med"/>
            <a:tailEnd type="none" w="med" len="med"/>
          </a:ln>
        </p:spPr>
      </p:sp>
      <p:sp>
        <p:nvSpPr>
          <p:cNvPr id="69662" name="Line 32"/>
          <p:cNvSpPr/>
          <p:nvPr/>
        </p:nvSpPr>
        <p:spPr>
          <a:xfrm>
            <a:off x="0" y="5373688"/>
            <a:ext cx="9144000" cy="0"/>
          </a:xfrm>
          <a:prstGeom prst="line">
            <a:avLst/>
          </a:prstGeom>
          <a:ln w="28575" cap="flat" cmpd="sng">
            <a:solidFill>
              <a:srgbClr val="F8F8F8"/>
            </a:solidFill>
            <a:prstDash val="dash"/>
            <a:headEnd type="none" w="med" len="med"/>
            <a:tailEnd type="none" w="med" len="med"/>
          </a:ln>
        </p:spPr>
      </p:sp>
      <p:sp>
        <p:nvSpPr>
          <p:cNvPr id="69663" name="AutoShape 34"/>
          <p:cNvSpPr/>
          <p:nvPr/>
        </p:nvSpPr>
        <p:spPr>
          <a:xfrm>
            <a:off x="6229350" y="6021388"/>
            <a:ext cx="1727200" cy="503237"/>
          </a:xfrm>
          <a:prstGeom prst="flowChartAlternateProcess">
            <a:avLst/>
          </a:prstGeom>
          <a:solidFill>
            <a:srgbClr val="FFFF00"/>
          </a:solidFill>
          <a:ln w="9525" cap="flat" cmpd="sng">
            <a:solidFill>
              <a:schemeClr val="tx1"/>
            </a:solidFill>
            <a:prstDash val="solid"/>
            <a:miter/>
            <a:headEnd type="none" w="med" len="med"/>
            <a:tailEnd type="none" w="med" len="med"/>
          </a:ln>
        </p:spPr>
        <p:txBody>
          <a:bodyPr wrap="none" anchor="ctr"/>
          <a:lstStyle/>
          <a:p>
            <a:pPr algn="ctr"/>
            <a:r>
              <a:rPr lang="en-US" altLang="zh-CN" sz="2000" dirty="0">
                <a:latin typeface="Times New Roman" panose="02020603050405020304" pitchFamily="18" charset="0"/>
                <a:ea typeface="黑体" panose="02010609060101010101" pitchFamily="49" charset="-122"/>
              </a:rPr>
              <a:t>J2ME App</a:t>
            </a:r>
            <a:endParaRPr lang="en-US" altLang="zh-CN" sz="2000" b="1" dirty="0">
              <a:latin typeface="Times New Roman" panose="02020603050405020304" pitchFamily="18" charset="0"/>
              <a:ea typeface="黑体" panose="02010609060101010101" pitchFamily="49" charset="-122"/>
            </a:endParaRPr>
          </a:p>
        </p:txBody>
      </p:sp>
      <p:sp>
        <p:nvSpPr>
          <p:cNvPr id="69664" name="Line 35"/>
          <p:cNvSpPr/>
          <p:nvPr/>
        </p:nvSpPr>
        <p:spPr>
          <a:xfrm>
            <a:off x="4500563" y="5084763"/>
            <a:ext cx="2519362" cy="936625"/>
          </a:xfrm>
          <a:prstGeom prst="line">
            <a:avLst/>
          </a:prstGeom>
          <a:ln w="9525" cap="flat" cmpd="sng">
            <a:solidFill>
              <a:schemeClr val="tx1"/>
            </a:solidFill>
            <a:prstDash val="solid"/>
            <a:headEnd type="none" w="med" len="med"/>
            <a:tailEnd type="triangle" w="med" len="med"/>
          </a:ln>
        </p:spPr>
      </p:sp>
      <p:sp>
        <p:nvSpPr>
          <p:cNvPr id="69665" name="Text Box 36"/>
          <p:cNvSpPr txBox="1"/>
          <p:nvPr/>
        </p:nvSpPr>
        <p:spPr>
          <a:xfrm>
            <a:off x="7596188" y="1625600"/>
            <a:ext cx="1152525" cy="579438"/>
          </a:xfrm>
          <a:prstGeom prst="rect">
            <a:avLst/>
          </a:prstGeom>
          <a:noFill/>
          <a:ln w="9525">
            <a:noFill/>
          </a:ln>
        </p:spPr>
        <p:txBody>
          <a:bodyPr>
            <a:spAutoFit/>
          </a:bodyPr>
          <a:lstStyle/>
          <a:p>
            <a:pPr algn="ctr">
              <a:spcBef>
                <a:spcPct val="50000"/>
              </a:spcBef>
            </a:pPr>
            <a:r>
              <a:rPr lang="zh-CN" altLang="en-US" sz="3200" b="1" dirty="0">
                <a:solidFill>
                  <a:srgbClr val="FF3300"/>
                </a:solidFill>
                <a:latin typeface="Arial" panose="020B0604020202020204" pitchFamily="34" charset="0"/>
                <a:ea typeface="黑体" panose="02010609060101010101" pitchFamily="49" charset="-122"/>
              </a:rPr>
              <a:t>安装</a:t>
            </a:r>
            <a:endParaRPr lang="zh-CN" altLang="en-US" sz="3200" b="1" dirty="0">
              <a:solidFill>
                <a:srgbClr val="FF3300"/>
              </a:solidFill>
              <a:latin typeface="Arial" panose="020B0604020202020204" pitchFamily="34" charset="0"/>
              <a:ea typeface="黑体" panose="02010609060101010101" pitchFamily="49" charset="-122"/>
            </a:endParaRPr>
          </a:p>
        </p:txBody>
      </p:sp>
      <p:sp>
        <p:nvSpPr>
          <p:cNvPr id="69666" name="Text Box 37"/>
          <p:cNvSpPr txBox="1"/>
          <p:nvPr/>
        </p:nvSpPr>
        <p:spPr>
          <a:xfrm>
            <a:off x="468313" y="3500438"/>
            <a:ext cx="1152525" cy="579437"/>
          </a:xfrm>
          <a:prstGeom prst="rect">
            <a:avLst/>
          </a:prstGeom>
          <a:noFill/>
          <a:ln w="9525">
            <a:noFill/>
          </a:ln>
        </p:spPr>
        <p:txBody>
          <a:bodyPr>
            <a:spAutoFit/>
          </a:bodyPr>
          <a:lstStyle/>
          <a:p>
            <a:pPr algn="ctr">
              <a:spcBef>
                <a:spcPct val="50000"/>
              </a:spcBef>
            </a:pPr>
            <a:r>
              <a:rPr lang="zh-CN" altLang="en-US" sz="3200" b="1" dirty="0">
                <a:solidFill>
                  <a:srgbClr val="FF3300"/>
                </a:solidFill>
                <a:latin typeface="Arial" panose="020B0604020202020204" pitchFamily="34" charset="0"/>
                <a:ea typeface="黑体" panose="02010609060101010101" pitchFamily="49" charset="-122"/>
              </a:rPr>
              <a:t>开发</a:t>
            </a:r>
            <a:endParaRPr lang="zh-CN" altLang="en-US" sz="3200" b="1" dirty="0">
              <a:solidFill>
                <a:srgbClr val="FF3300"/>
              </a:solidFill>
              <a:latin typeface="Arial" panose="020B0604020202020204" pitchFamily="34" charset="0"/>
              <a:ea typeface="黑体" panose="02010609060101010101" pitchFamily="49" charset="-122"/>
            </a:endParaRPr>
          </a:p>
        </p:txBody>
      </p:sp>
      <p:sp>
        <p:nvSpPr>
          <p:cNvPr id="69667" name="Text Box 38"/>
          <p:cNvSpPr txBox="1"/>
          <p:nvPr/>
        </p:nvSpPr>
        <p:spPr>
          <a:xfrm>
            <a:off x="7596188" y="5373688"/>
            <a:ext cx="1152525" cy="579437"/>
          </a:xfrm>
          <a:prstGeom prst="rect">
            <a:avLst/>
          </a:prstGeom>
          <a:noFill/>
          <a:ln w="9525">
            <a:noFill/>
          </a:ln>
        </p:spPr>
        <p:txBody>
          <a:bodyPr>
            <a:spAutoFit/>
          </a:bodyPr>
          <a:lstStyle/>
          <a:p>
            <a:pPr algn="ctr">
              <a:spcBef>
                <a:spcPct val="50000"/>
              </a:spcBef>
            </a:pPr>
            <a:r>
              <a:rPr lang="zh-CN" altLang="en-US" sz="3200" b="1" dirty="0">
                <a:solidFill>
                  <a:srgbClr val="FF3300"/>
                </a:solidFill>
                <a:latin typeface="Arial" panose="020B0604020202020204" pitchFamily="34" charset="0"/>
                <a:ea typeface="黑体" panose="02010609060101010101" pitchFamily="49" charset="-122"/>
              </a:rPr>
              <a:t>运行</a:t>
            </a:r>
            <a:endParaRPr lang="zh-CN" altLang="en-US" sz="3200" b="1" dirty="0">
              <a:solidFill>
                <a:srgbClr val="FF3300"/>
              </a:solidFill>
              <a:latin typeface="Arial" panose="020B0604020202020204" pitchFamily="34" charset="0"/>
              <a:ea typeface="黑体" panose="02010609060101010101" pitchFamily="49" charset="-122"/>
            </a:endParaRPr>
          </a:p>
        </p:txBody>
      </p:sp>
    </p:spTree>
    <p:custDataLst>
      <p:tags r:id="rId1"/>
    </p:custData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en-US" altLang="zh-CN" dirty="0" smtClean="0"/>
              <a:t>Java</a:t>
            </a:r>
            <a:r>
              <a:rPr lang="zh-CN" altLang="en-US" dirty="0" smtClean="0"/>
              <a:t>程序的几种类型</a:t>
            </a:r>
            <a:endParaRPr lang="zh-CN" altLang="en-US" dirty="0" smtClean="0"/>
          </a:p>
        </p:txBody>
      </p:sp>
      <p:sp>
        <p:nvSpPr>
          <p:cNvPr id="3" name="内容占位符 2"/>
          <p:cNvSpPr>
            <a:spLocks noGrp="1"/>
          </p:cNvSpPr>
          <p:nvPr>
            <p:ph idx="1"/>
            <p:custDataLst>
              <p:tags r:id="rId4"/>
            </p:custDataLst>
          </p:nvPr>
        </p:nvSpPr>
        <p:spPr/>
        <p:txBody>
          <a:bodyPr>
            <a:normAutofit/>
          </a:bodyPr>
          <a:lstStyle/>
          <a:p>
            <a:pPr marL="342900" indent="-342900" eaLnBrk="1" hangingPunct="1">
              <a:lnSpc>
                <a:spcPct val="150000"/>
              </a:lnSpc>
              <a:buClr>
                <a:schemeClr val="hlink"/>
              </a:buClr>
              <a:buSzTx/>
              <a:buFont typeface="Wingdings" panose="05000000000000000000" pitchFamily="2" charset="2"/>
              <a:buChar char="l"/>
            </a:pPr>
            <a:r>
              <a:rPr lang="en-US" altLang="zh-CN" dirty="0" smtClean="0"/>
              <a:t>Application</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t>“Java</a:t>
            </a:r>
            <a:r>
              <a:rPr lang="zh-CN" altLang="en-US" dirty="0" smtClean="0"/>
              <a:t>应用”是可以独立运行的</a:t>
            </a:r>
            <a:r>
              <a:rPr lang="en-US" altLang="zh-CN" dirty="0" smtClean="0"/>
              <a:t>Java</a:t>
            </a:r>
            <a:r>
              <a:rPr lang="zh-CN" altLang="en-US" dirty="0" smtClean="0"/>
              <a:t>程序。</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以</a:t>
            </a:r>
            <a:r>
              <a:rPr lang="en-US" altLang="zh-CN" dirty="0" smtClean="0"/>
              <a:t>main()</a:t>
            </a:r>
            <a:r>
              <a:rPr lang="zh-CN" altLang="en-US" dirty="0" smtClean="0"/>
              <a:t>方法作为程序入口</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由</a:t>
            </a:r>
            <a:r>
              <a:rPr lang="en-US" altLang="zh-CN" dirty="0" smtClean="0"/>
              <a:t>Java</a:t>
            </a:r>
            <a:r>
              <a:rPr lang="zh-CN" altLang="en-US" dirty="0" smtClean="0"/>
              <a:t>解释器加载执行。</a:t>
            </a:r>
            <a:endParaRPr lang="zh-CN" altLang="en-US" dirty="0" smtClean="0"/>
          </a:p>
        </p:txBody>
      </p:sp>
    </p:spTree>
    <p:custDataLst>
      <p:tags r:id="rId5"/>
    </p:custData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文本占位符 61441"/>
          <p:cNvSpPr>
            <a:spLocks noGrp="1"/>
          </p:cNvSpPr>
          <p:nvPr>
            <p:ph idx="1"/>
          </p:nvPr>
        </p:nvSpPr>
        <p:spPr>
          <a:xfrm>
            <a:off x="611188" y="1484313"/>
            <a:ext cx="7772400" cy="4537075"/>
          </a:xfrm>
        </p:spPr>
        <p:txBody>
          <a:bodyPr vert="horz" wrap="square" lIns="91440" tIns="45720" rIns="91440" bIns="45720" anchor="t"/>
          <a:lstStyle/>
          <a:p>
            <a:pPr eaLnBrk="1" hangingPunct="1"/>
            <a:r>
              <a:rPr lang="en-US" altLang="zh-CN" dirty="0"/>
              <a:t>Applet</a:t>
            </a:r>
            <a:endParaRPr lang="en-US" altLang="zh-CN" dirty="0"/>
          </a:p>
          <a:p>
            <a:pPr lvl="1" eaLnBrk="1" hangingPunct="1"/>
            <a:r>
              <a:rPr lang="zh-CN" altLang="en-US" dirty="0"/>
              <a:t>没有</a:t>
            </a:r>
            <a:r>
              <a:rPr lang="en-US" altLang="zh-CN" dirty="0"/>
              <a:t>main()</a:t>
            </a:r>
            <a:r>
              <a:rPr lang="zh-CN" altLang="en-US" dirty="0"/>
              <a:t>方法作为程序入口，不能独立运行</a:t>
            </a:r>
            <a:endParaRPr lang="en-US" altLang="x-none" dirty="0"/>
          </a:p>
          <a:p>
            <a:pPr lvl="1" eaLnBrk="1" hangingPunct="1"/>
            <a:r>
              <a:rPr lang="zh-CN" altLang="en-US" dirty="0"/>
              <a:t>由浏览器或</a:t>
            </a:r>
            <a:r>
              <a:rPr lang="en-US" altLang="zh-CN" dirty="0"/>
              <a:t>appletviewer</a:t>
            </a:r>
            <a:r>
              <a:rPr lang="zh-CN" altLang="en-US" dirty="0"/>
              <a:t>加载执行。</a:t>
            </a:r>
            <a:endParaRPr lang="zh-CN" altLang="en-US" dirty="0"/>
          </a:p>
        </p:txBody>
      </p:sp>
      <p:graphicFrame>
        <p:nvGraphicFramePr>
          <p:cNvPr id="71683" name="对象 61442"/>
          <p:cNvGraphicFramePr>
            <a:graphicFrameLocks noChangeAspect="1"/>
          </p:cNvGraphicFramePr>
          <p:nvPr/>
        </p:nvGraphicFramePr>
        <p:xfrm>
          <a:off x="809625" y="4160838"/>
          <a:ext cx="2057400" cy="1582737"/>
        </p:xfrm>
        <a:graphic>
          <a:graphicData uri="http://schemas.openxmlformats.org/presentationml/2006/ole">
            <mc:AlternateContent xmlns:mc="http://schemas.openxmlformats.org/markup-compatibility/2006">
              <mc:Choice xmlns:v="urn:schemas-microsoft-com:vml" Requires="v">
                <p:oleObj spid="_x0000_s1032" name="" r:id="rId1" imgW="4183380" imgH="3216275" progId="">
                  <p:embed/>
                </p:oleObj>
              </mc:Choice>
              <mc:Fallback>
                <p:oleObj name="" r:id="rId1" imgW="4183380" imgH="3216275" progId="">
                  <p:embed/>
                  <p:pic>
                    <p:nvPicPr>
                      <p:cNvPr id="0" name="图片 1031"/>
                      <p:cNvPicPr/>
                      <p:nvPr/>
                    </p:nvPicPr>
                    <p:blipFill>
                      <a:blip r:embed="rId2"/>
                      <a:stretch>
                        <a:fillRect/>
                      </a:stretch>
                    </p:blipFill>
                    <p:spPr>
                      <a:xfrm>
                        <a:off x="809625" y="4160838"/>
                        <a:ext cx="2057400" cy="1582737"/>
                      </a:xfrm>
                      <a:prstGeom prst="rect">
                        <a:avLst/>
                      </a:prstGeom>
                      <a:noFill/>
                      <a:ln w="38100">
                        <a:noFill/>
                        <a:miter/>
                      </a:ln>
                    </p:spPr>
                  </p:pic>
                </p:oleObj>
              </mc:Fallback>
            </mc:AlternateContent>
          </a:graphicData>
        </a:graphic>
      </p:graphicFrame>
      <p:sp>
        <p:nvSpPr>
          <p:cNvPr id="71684" name="文本框 61443"/>
          <p:cNvSpPr txBox="1"/>
          <p:nvPr/>
        </p:nvSpPr>
        <p:spPr>
          <a:xfrm>
            <a:off x="1114425" y="5819775"/>
            <a:ext cx="1308100" cy="457200"/>
          </a:xfrm>
          <a:prstGeom prst="rect">
            <a:avLst/>
          </a:prstGeom>
          <a:noFill/>
          <a:ln w="9525">
            <a:noFill/>
          </a:ln>
        </p:spPr>
        <p:txBody>
          <a:bodyPr wrap="none">
            <a:spAutoFit/>
          </a:bodyPr>
          <a:lstStyle/>
          <a:p>
            <a:r>
              <a:rPr lang="en-US" altLang="zh-CN" sz="2400" dirty="0">
                <a:solidFill>
                  <a:srgbClr val="FF0000"/>
                </a:solidFill>
                <a:latin typeface="Times New Roman" panose="02020603050405020304" pitchFamily="18" charset="0"/>
              </a:rPr>
              <a:t>Client </a:t>
            </a:r>
            <a:r>
              <a:rPr lang="zh-CN" altLang="en-US" sz="2400" dirty="0">
                <a:solidFill>
                  <a:srgbClr val="FF0000"/>
                </a:solidFill>
                <a:latin typeface="Times New Roman" panose="02020603050405020304" pitchFamily="18" charset="0"/>
              </a:rPr>
              <a:t>机</a:t>
            </a:r>
            <a:endParaRPr lang="zh-CN" altLang="en-US" sz="2400" dirty="0">
              <a:solidFill>
                <a:srgbClr val="FF0000"/>
              </a:solidFill>
              <a:latin typeface="Times New Roman" panose="02020603050405020304" pitchFamily="18" charset="0"/>
            </a:endParaRPr>
          </a:p>
        </p:txBody>
      </p:sp>
      <p:grpSp>
        <p:nvGrpSpPr>
          <p:cNvPr id="71685" name="组合 61444"/>
          <p:cNvGrpSpPr/>
          <p:nvPr/>
        </p:nvGrpSpPr>
        <p:grpSpPr>
          <a:xfrm>
            <a:off x="6143625" y="3492500"/>
            <a:ext cx="1749425" cy="2860675"/>
            <a:chOff x="0" y="0"/>
            <a:chExt cx="1102" cy="1802"/>
          </a:xfrm>
        </p:grpSpPr>
        <p:graphicFrame>
          <p:nvGraphicFramePr>
            <p:cNvPr id="71691" name="对象 61445"/>
            <p:cNvGraphicFramePr>
              <a:graphicFrameLocks noChangeAspect="1"/>
            </p:cNvGraphicFramePr>
            <p:nvPr/>
          </p:nvGraphicFramePr>
          <p:xfrm>
            <a:off x="0" y="0"/>
            <a:ext cx="1102" cy="1541"/>
          </p:xfrm>
          <a:graphic>
            <a:graphicData uri="http://schemas.openxmlformats.org/presentationml/2006/ole">
              <mc:AlternateContent xmlns:mc="http://schemas.openxmlformats.org/markup-compatibility/2006">
                <mc:Choice xmlns:v="urn:schemas-microsoft-com:vml" Requires="v">
                  <p:oleObj spid="_x0000_s1033" name="" r:id="rId3" imgW="2735580" imgH="3825875" progId="">
                    <p:embed/>
                  </p:oleObj>
                </mc:Choice>
                <mc:Fallback>
                  <p:oleObj name="" r:id="rId3" imgW="2735580" imgH="3825875" progId="">
                    <p:embed/>
                    <p:pic>
                      <p:nvPicPr>
                        <p:cNvPr id="0" name="图片 1032"/>
                        <p:cNvPicPr/>
                        <p:nvPr/>
                      </p:nvPicPr>
                      <p:blipFill>
                        <a:blip r:embed="rId4"/>
                        <a:stretch>
                          <a:fillRect/>
                        </a:stretch>
                      </p:blipFill>
                      <p:spPr>
                        <a:xfrm>
                          <a:off x="0" y="0"/>
                          <a:ext cx="1102" cy="1541"/>
                        </a:xfrm>
                        <a:prstGeom prst="rect">
                          <a:avLst/>
                        </a:prstGeom>
                        <a:noFill/>
                        <a:ln w="38100">
                          <a:noFill/>
                          <a:miter/>
                        </a:ln>
                      </p:spPr>
                    </p:pic>
                  </p:oleObj>
                </mc:Fallback>
              </mc:AlternateContent>
            </a:graphicData>
          </a:graphic>
        </p:graphicFrame>
        <p:sp>
          <p:nvSpPr>
            <p:cNvPr id="71692" name="文本框 61446"/>
            <p:cNvSpPr txBox="1"/>
            <p:nvPr/>
          </p:nvSpPr>
          <p:spPr>
            <a:xfrm>
              <a:off x="38" y="1514"/>
              <a:ext cx="857" cy="288"/>
            </a:xfrm>
            <a:prstGeom prst="rect">
              <a:avLst/>
            </a:prstGeom>
            <a:noFill/>
            <a:ln w="9525">
              <a:noFill/>
            </a:ln>
          </p:spPr>
          <p:txBody>
            <a:bodyPr wrap="none">
              <a:spAutoFit/>
            </a:bodyPr>
            <a:lstStyle/>
            <a:p>
              <a:r>
                <a:rPr lang="en-US" altLang="zh-CN" sz="2400" dirty="0">
                  <a:solidFill>
                    <a:srgbClr val="FF0000"/>
                  </a:solidFill>
                  <a:latin typeface="Times New Roman" panose="02020603050405020304" pitchFamily="18" charset="0"/>
                </a:rPr>
                <a:t>Server </a:t>
              </a:r>
              <a:r>
                <a:rPr lang="zh-CN" altLang="en-US" sz="2400" dirty="0">
                  <a:solidFill>
                    <a:srgbClr val="FF0000"/>
                  </a:solidFill>
                  <a:latin typeface="Times New Roman" panose="02020603050405020304" pitchFamily="18" charset="0"/>
                </a:rPr>
                <a:t>机</a:t>
              </a:r>
              <a:endParaRPr lang="zh-CN" altLang="en-US" sz="2400" dirty="0">
                <a:solidFill>
                  <a:srgbClr val="FF0000"/>
                </a:solidFill>
                <a:latin typeface="Times New Roman" panose="02020603050405020304" pitchFamily="18" charset="0"/>
              </a:endParaRPr>
            </a:p>
          </p:txBody>
        </p:sp>
      </p:grpSp>
      <p:sp>
        <p:nvSpPr>
          <p:cNvPr id="71686" name="文本框 61447"/>
          <p:cNvSpPr txBox="1"/>
          <p:nvPr/>
        </p:nvSpPr>
        <p:spPr>
          <a:xfrm>
            <a:off x="581025" y="3838575"/>
            <a:ext cx="1230313" cy="469900"/>
          </a:xfrm>
          <a:prstGeom prst="rect">
            <a:avLst/>
          </a:prstGeom>
          <a:solidFill>
            <a:srgbClr val="99CCFF"/>
          </a:solidFill>
          <a:ln w="12700" cap="flat" cmpd="sng">
            <a:solidFill>
              <a:schemeClr val="tx1"/>
            </a:solidFill>
            <a:prstDash val="solid"/>
            <a:miter/>
            <a:headEnd type="none" w="med" len="med"/>
            <a:tailEnd type="none" w="med" len="med"/>
          </a:ln>
        </p:spPr>
        <p:txBody>
          <a:bodyPr wrap="none">
            <a:spAutoFit/>
          </a:bodyPr>
          <a:lstStyle/>
          <a:p>
            <a:r>
              <a:rPr lang="en-US" altLang="zh-CN" sz="2400" dirty="0">
                <a:solidFill>
                  <a:schemeClr val="bg2"/>
                </a:solidFill>
                <a:latin typeface="Times New Roman" panose="02020603050405020304" pitchFamily="18" charset="0"/>
              </a:rPr>
              <a:t>Browser</a:t>
            </a:r>
            <a:endParaRPr lang="en-US" altLang="zh-CN" sz="2400" dirty="0">
              <a:solidFill>
                <a:schemeClr val="bg2"/>
              </a:solidFill>
              <a:latin typeface="Times New Roman" panose="02020603050405020304" pitchFamily="18" charset="0"/>
            </a:endParaRPr>
          </a:p>
        </p:txBody>
      </p:sp>
      <p:sp>
        <p:nvSpPr>
          <p:cNvPr id="71687" name="直接连接符 61448"/>
          <p:cNvSpPr/>
          <p:nvPr/>
        </p:nvSpPr>
        <p:spPr>
          <a:xfrm flipH="1">
            <a:off x="2638425" y="4613275"/>
            <a:ext cx="3505200" cy="0"/>
          </a:xfrm>
          <a:prstGeom prst="line">
            <a:avLst/>
          </a:prstGeom>
          <a:ln w="57150" cap="flat" cmpd="sng">
            <a:solidFill>
              <a:schemeClr val="tx1"/>
            </a:solidFill>
            <a:prstDash val="solid"/>
            <a:headEnd type="none" w="med" len="med"/>
            <a:tailEnd type="triangle" w="med" len="med"/>
          </a:ln>
        </p:spPr>
      </p:sp>
      <p:sp>
        <p:nvSpPr>
          <p:cNvPr id="71688" name="文本框 61449"/>
          <p:cNvSpPr txBox="1"/>
          <p:nvPr/>
        </p:nvSpPr>
        <p:spPr>
          <a:xfrm>
            <a:off x="3095625" y="4143375"/>
            <a:ext cx="806450" cy="469900"/>
          </a:xfrm>
          <a:prstGeom prst="rect">
            <a:avLst/>
          </a:prstGeom>
          <a:noFill/>
          <a:ln w="12700" cap="flat" cmpd="sng">
            <a:solidFill>
              <a:schemeClr val="tx1"/>
            </a:solidFill>
            <a:prstDash val="solid"/>
            <a:miter/>
            <a:headEnd type="none" w="med" len="med"/>
            <a:tailEnd type="none" w="med" len="med"/>
          </a:ln>
        </p:spPr>
        <p:txBody>
          <a:bodyPr wrap="none">
            <a:spAutoFit/>
          </a:bodyPr>
          <a:lstStyle/>
          <a:p>
            <a:r>
              <a:rPr lang="zh-CN" altLang="en-US" sz="2400" dirty="0">
                <a:solidFill>
                  <a:srgbClr val="FF0000"/>
                </a:solidFill>
                <a:latin typeface="Times New Roman" panose="02020603050405020304" pitchFamily="18" charset="0"/>
              </a:rPr>
              <a:t>网页</a:t>
            </a:r>
            <a:endParaRPr lang="zh-CN" altLang="en-US" sz="2400" dirty="0">
              <a:solidFill>
                <a:srgbClr val="FF0000"/>
              </a:solidFill>
              <a:latin typeface="Times New Roman" panose="02020603050405020304" pitchFamily="18" charset="0"/>
            </a:endParaRPr>
          </a:p>
        </p:txBody>
      </p:sp>
      <p:sp>
        <p:nvSpPr>
          <p:cNvPr id="71689" name="文本框 61450"/>
          <p:cNvSpPr txBox="1"/>
          <p:nvPr/>
        </p:nvSpPr>
        <p:spPr>
          <a:xfrm>
            <a:off x="4879975" y="4872038"/>
            <a:ext cx="1111250" cy="469900"/>
          </a:xfrm>
          <a:prstGeom prst="rect">
            <a:avLst/>
          </a:prstGeom>
          <a:noFill/>
          <a:ln w="12700" cap="flat" cmpd="sng">
            <a:solidFill>
              <a:schemeClr val="tx1"/>
            </a:solidFill>
            <a:prstDash val="solid"/>
            <a:miter/>
            <a:headEnd type="none" w="med" len="med"/>
            <a:tailEnd type="none" w="med" len="med"/>
          </a:ln>
        </p:spPr>
        <p:txBody>
          <a:bodyPr wrap="none">
            <a:spAutoFit/>
          </a:bodyPr>
          <a:lstStyle/>
          <a:p>
            <a:r>
              <a:rPr lang="zh-CN" altLang="en-US" sz="2400" dirty="0">
                <a:solidFill>
                  <a:srgbClr val="FF0000"/>
                </a:solidFill>
                <a:latin typeface="Times New Roman" panose="02020603050405020304" pitchFamily="18" charset="0"/>
              </a:rPr>
              <a:t>字节码</a:t>
            </a:r>
            <a:endParaRPr lang="zh-CN" altLang="en-US" sz="2400" dirty="0">
              <a:solidFill>
                <a:srgbClr val="FF0000"/>
              </a:solidFill>
              <a:latin typeface="Times New Roman" panose="02020603050405020304" pitchFamily="18" charset="0"/>
            </a:endParaRPr>
          </a:p>
        </p:txBody>
      </p:sp>
      <p:sp>
        <p:nvSpPr>
          <p:cNvPr id="71690" name="直接连接符 61451"/>
          <p:cNvSpPr/>
          <p:nvPr/>
        </p:nvSpPr>
        <p:spPr>
          <a:xfrm flipH="1">
            <a:off x="2943225" y="4829175"/>
            <a:ext cx="3200400" cy="0"/>
          </a:xfrm>
          <a:prstGeom prst="line">
            <a:avLst/>
          </a:prstGeom>
          <a:ln w="57150" cap="flat" cmpd="sng">
            <a:solidFill>
              <a:srgbClr val="FF0000"/>
            </a:solidFill>
            <a:prstDash val="solid"/>
            <a:headEnd type="none" w="med" len="med"/>
            <a:tailEnd type="triangle" w="med" len="med"/>
          </a:ln>
        </p:spPr>
      </p:sp>
    </p:spTree>
    <p:custDataLst>
      <p:tags r:id="rId5"/>
    </p:custData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文本占位符 62465"/>
          <p:cNvSpPr>
            <a:spLocks noGrp="1"/>
          </p:cNvSpPr>
          <p:nvPr>
            <p:ph idx="1"/>
          </p:nvPr>
        </p:nvSpPr>
        <p:spPr>
          <a:xfrm>
            <a:off x="893763" y="1836738"/>
            <a:ext cx="7416800" cy="3132137"/>
          </a:xfrm>
        </p:spPr>
        <p:txBody>
          <a:bodyPr vert="horz" wrap="square" lIns="0" tIns="0" rIns="0" bIns="0" anchor="t"/>
          <a:lstStyle/>
          <a:p>
            <a:pPr eaLnBrk="1" hangingPunct="1"/>
            <a:r>
              <a:rPr lang="en-US" altLang="zh-CN" dirty="0"/>
              <a:t>Servlet/JSP</a:t>
            </a:r>
            <a:endParaRPr lang="zh-CN" altLang="en-US" dirty="0"/>
          </a:p>
          <a:p>
            <a:pPr lvl="1" eaLnBrk="1" hangingPunct="1"/>
            <a:r>
              <a:rPr lang="zh-CN" altLang="en-US" dirty="0"/>
              <a:t>是</a:t>
            </a:r>
            <a:r>
              <a:rPr lang="en-US" altLang="zh-CN" dirty="0"/>
              <a:t>Java</a:t>
            </a:r>
            <a:r>
              <a:rPr lang="zh-CN" altLang="en-US" dirty="0"/>
              <a:t>技术对</a:t>
            </a:r>
            <a:r>
              <a:rPr lang="en-US" altLang="zh-CN" dirty="0"/>
              <a:t>CGI </a:t>
            </a:r>
            <a:r>
              <a:rPr lang="zh-CN" altLang="en-US" dirty="0"/>
              <a:t>编程的解决方案。</a:t>
            </a:r>
            <a:endParaRPr lang="zh-CN" altLang="en-US" dirty="0"/>
          </a:p>
          <a:p>
            <a:pPr lvl="1" eaLnBrk="1" hangingPunct="1"/>
            <a:r>
              <a:rPr lang="zh-CN" altLang="en-US" dirty="0"/>
              <a:t>是运行于</a:t>
            </a:r>
            <a:r>
              <a:rPr lang="en-US" altLang="zh-CN" dirty="0"/>
              <a:t>Web server</a:t>
            </a:r>
            <a:r>
              <a:rPr lang="zh-CN" altLang="en-US" dirty="0"/>
              <a:t>上的、作为来自于</a:t>
            </a:r>
            <a:r>
              <a:rPr lang="en-US" altLang="zh-CN" dirty="0"/>
              <a:t>Web browser </a:t>
            </a:r>
            <a:r>
              <a:rPr lang="zh-CN" altLang="en-US" dirty="0"/>
              <a:t>或其他</a:t>
            </a:r>
            <a:r>
              <a:rPr lang="en-US" altLang="zh-CN" dirty="0"/>
              <a:t>HTTP client</a:t>
            </a:r>
            <a:r>
              <a:rPr lang="zh-CN" altLang="en-US" dirty="0"/>
              <a:t>端的请求 和 在</a:t>
            </a:r>
            <a:r>
              <a:rPr lang="en-US" altLang="zh-CN" dirty="0"/>
              <a:t>HTTP server</a:t>
            </a:r>
            <a:r>
              <a:rPr lang="zh-CN" altLang="en-US" dirty="0"/>
              <a:t>上的数据库及其他应用程序之间的中间层程序。</a:t>
            </a:r>
            <a:endParaRPr lang="zh-CN" altLang="en-US" dirty="0"/>
          </a:p>
        </p:txBody>
      </p:sp>
    </p:spTree>
    <p:custDataLst>
      <p:tags r:id="rId1"/>
    </p:custData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63489"/>
          <p:cNvSpPr>
            <a:spLocks noGrp="1"/>
          </p:cNvSpPr>
          <p:nvPr>
            <p:ph type="title"/>
          </p:nvPr>
        </p:nvSpPr>
        <p:spPr/>
        <p:txBody>
          <a:bodyPr vert="horz" wrap="square" lIns="91440" tIns="45720" rIns="91440" bIns="45720" anchor="ctr"/>
          <a:lstStyle/>
          <a:p>
            <a:pPr eaLnBrk="1" hangingPunct="1"/>
            <a:r>
              <a:rPr lang="zh-CN" altLang="en-US" dirty="0"/>
              <a:t>环境搭建</a:t>
            </a:r>
            <a:r>
              <a:rPr lang="en-US" altLang="zh-CN" dirty="0"/>
              <a:t>——</a:t>
            </a:r>
            <a:r>
              <a:rPr lang="zh-CN" altLang="en-US" dirty="0"/>
              <a:t>下载</a:t>
            </a:r>
            <a:endParaRPr lang="zh-CN" altLang="en-US" dirty="0"/>
          </a:p>
        </p:txBody>
      </p:sp>
      <p:sp>
        <p:nvSpPr>
          <p:cNvPr id="2" name="内容占位符 1"/>
          <p:cNvSpPr>
            <a:spLocks noGrp="1"/>
          </p:cNvSpPr>
          <p:nvPr>
            <p:ph idx="1"/>
          </p:nvPr>
        </p:nvSpPr>
        <p:spPr/>
        <p:txBody>
          <a:bodyPr/>
          <a:lstStyle/>
          <a:p>
            <a:endParaRPr lang="zh-CN" altLang="en-US"/>
          </a:p>
        </p:txBody>
      </p:sp>
      <p:pic>
        <p:nvPicPr>
          <p:cNvPr id="73731" name="图片 63490"/>
          <p:cNvPicPr>
            <a:picLocks noChangeAspect="1"/>
          </p:cNvPicPr>
          <p:nvPr/>
        </p:nvPicPr>
        <p:blipFill>
          <a:blip r:embed="rId1"/>
          <a:stretch>
            <a:fillRect/>
          </a:stretch>
        </p:blipFill>
        <p:spPr>
          <a:xfrm>
            <a:off x="323850" y="981075"/>
            <a:ext cx="8401050" cy="5251450"/>
          </a:xfrm>
          <a:prstGeom prst="rect">
            <a:avLst/>
          </a:prstGeom>
          <a:noFill/>
          <a:ln w="9525">
            <a:noFill/>
          </a:ln>
        </p:spPr>
      </p:pic>
    </p:spTree>
    <p:custDataLst>
      <p:tags r:id="rId2"/>
    </p:custData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64513"/>
          <p:cNvSpPr>
            <a:spLocks noGrp="1"/>
          </p:cNvSpPr>
          <p:nvPr>
            <p:ph type="title"/>
          </p:nvPr>
        </p:nvSpPr>
        <p:spPr>
          <a:xfrm>
            <a:off x="323850" y="0"/>
            <a:ext cx="8540750" cy="1143000"/>
          </a:xfrm>
        </p:spPr>
        <p:txBody>
          <a:bodyPr vert="horz" wrap="square" lIns="91440" tIns="45720" rIns="91440" bIns="45720" anchor="ctr"/>
          <a:lstStyle/>
          <a:p>
            <a:pPr eaLnBrk="1" hangingPunct="1"/>
            <a:r>
              <a:rPr lang="zh-CN" altLang="en-US" dirty="0"/>
              <a:t>环境搭建</a:t>
            </a:r>
            <a:r>
              <a:rPr lang="en-US" altLang="zh-CN" dirty="0"/>
              <a:t>——</a:t>
            </a:r>
            <a:r>
              <a:rPr lang="zh-CN" altLang="en-US" dirty="0"/>
              <a:t>安装</a:t>
            </a:r>
            <a:endParaRPr lang="zh-CN" altLang="en-US" dirty="0"/>
          </a:p>
        </p:txBody>
      </p:sp>
      <p:pic>
        <p:nvPicPr>
          <p:cNvPr id="74755" name="图片 64514"/>
          <p:cNvPicPr>
            <a:picLocks noChangeAspect="1"/>
          </p:cNvPicPr>
          <p:nvPr/>
        </p:nvPicPr>
        <p:blipFill>
          <a:blip r:embed="rId1"/>
          <a:stretch>
            <a:fillRect/>
          </a:stretch>
        </p:blipFill>
        <p:spPr>
          <a:xfrm>
            <a:off x="900113" y="1125538"/>
            <a:ext cx="6769100" cy="5089525"/>
          </a:xfrm>
          <a:prstGeom prst="rect">
            <a:avLst/>
          </a:prstGeom>
          <a:noFill/>
          <a:ln w="9525">
            <a:noFill/>
          </a:ln>
        </p:spPr>
      </p:pic>
    </p:spTree>
    <p:custDataLst>
      <p:tags r:id="rId2"/>
    </p:custData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65537"/>
          <p:cNvSpPr>
            <a:spLocks noGrp="1"/>
          </p:cNvSpPr>
          <p:nvPr>
            <p:ph type="title"/>
          </p:nvPr>
        </p:nvSpPr>
        <p:spPr/>
        <p:txBody>
          <a:bodyPr vert="horz" wrap="square" lIns="91440" tIns="45720" rIns="91440" bIns="45720" anchor="ctr"/>
          <a:lstStyle/>
          <a:p>
            <a:pPr eaLnBrk="1" hangingPunct="1"/>
            <a:r>
              <a:rPr lang="zh-CN" altLang="en-US" dirty="0"/>
              <a:t>环境搭建</a:t>
            </a:r>
            <a:r>
              <a:rPr lang="en-US" altLang="zh-CN" dirty="0"/>
              <a:t>——</a:t>
            </a:r>
            <a:r>
              <a:rPr lang="zh-CN" altLang="en-US" dirty="0"/>
              <a:t>配置</a:t>
            </a:r>
            <a:endParaRPr lang="zh-CN" altLang="en-US" dirty="0"/>
          </a:p>
        </p:txBody>
      </p:sp>
      <p:sp>
        <p:nvSpPr>
          <p:cNvPr id="2" name="内容占位符 1"/>
          <p:cNvSpPr>
            <a:spLocks noGrp="1"/>
          </p:cNvSpPr>
          <p:nvPr>
            <p:ph idx="1"/>
          </p:nvPr>
        </p:nvSpPr>
        <p:spPr/>
        <p:txBody>
          <a:bodyPr/>
          <a:lstStyle/>
          <a:p>
            <a:endParaRPr lang="zh-CN" altLang="en-US"/>
          </a:p>
        </p:txBody>
      </p:sp>
      <p:pic>
        <p:nvPicPr>
          <p:cNvPr id="75779" name="图片 65538"/>
          <p:cNvPicPr>
            <a:picLocks noChangeAspect="1"/>
          </p:cNvPicPr>
          <p:nvPr/>
        </p:nvPicPr>
        <p:blipFill>
          <a:blip r:embed="rId1"/>
          <a:stretch>
            <a:fillRect/>
          </a:stretch>
        </p:blipFill>
        <p:spPr>
          <a:xfrm>
            <a:off x="395288" y="1341438"/>
            <a:ext cx="8748712" cy="5026025"/>
          </a:xfrm>
          <a:prstGeom prst="rect">
            <a:avLst/>
          </a:prstGeom>
          <a:noFill/>
          <a:ln w="9525">
            <a:noFill/>
          </a:ln>
        </p:spPr>
      </p:pic>
    </p:spTree>
    <p:custDataLst>
      <p:tags r:id="rId2"/>
    </p:custData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66561"/>
          <p:cNvSpPr>
            <a:spLocks noGrp="1"/>
          </p:cNvSpPr>
          <p:nvPr>
            <p:ph type="title"/>
          </p:nvPr>
        </p:nvSpPr>
        <p:spPr>
          <a:xfrm>
            <a:off x="395288" y="0"/>
            <a:ext cx="8540750" cy="1143000"/>
          </a:xfrm>
        </p:spPr>
        <p:txBody>
          <a:bodyPr vert="horz" wrap="square" lIns="91440" tIns="45720" rIns="91440" bIns="45720" anchor="ctr"/>
          <a:lstStyle/>
          <a:p>
            <a:pPr eaLnBrk="1" hangingPunct="1"/>
            <a:r>
              <a:rPr lang="zh-CN" altLang="en-US" dirty="0"/>
              <a:t>环境搭建</a:t>
            </a:r>
            <a:r>
              <a:rPr lang="en-US" altLang="zh-CN" dirty="0"/>
              <a:t>——</a:t>
            </a:r>
            <a:r>
              <a:rPr lang="zh-CN" altLang="en-US" dirty="0"/>
              <a:t>测试版本号</a:t>
            </a:r>
            <a:endParaRPr lang="zh-CN" altLang="en-US" dirty="0"/>
          </a:p>
        </p:txBody>
      </p:sp>
      <p:pic>
        <p:nvPicPr>
          <p:cNvPr id="76803" name="图片 66562"/>
          <p:cNvPicPr>
            <a:picLocks noChangeAspect="1"/>
          </p:cNvPicPr>
          <p:nvPr/>
        </p:nvPicPr>
        <p:blipFill>
          <a:blip r:embed="rId1"/>
          <a:stretch>
            <a:fillRect/>
          </a:stretch>
        </p:blipFill>
        <p:spPr>
          <a:xfrm>
            <a:off x="395288" y="1052513"/>
            <a:ext cx="8280400" cy="5310187"/>
          </a:xfrm>
          <a:prstGeom prst="rect">
            <a:avLst/>
          </a:prstGeom>
          <a:noFill/>
          <a:ln w="9525">
            <a:noFill/>
          </a:ln>
        </p:spPr>
      </p:pic>
    </p:spTree>
    <p:custDataLst>
      <p:tags r:id="rId2"/>
    </p:custData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en-US" altLang="zh-CN" dirty="0" smtClean="0"/>
              <a:t>JDK</a:t>
            </a:r>
            <a:r>
              <a:rPr lang="zh-CN" altLang="en-US" dirty="0" smtClean="0"/>
              <a:t>的主要功能</a:t>
            </a:r>
            <a:endParaRPr lang="zh-CN" altLang="en-US" dirty="0" smtClean="0"/>
          </a:p>
        </p:txBody>
      </p:sp>
      <p:sp>
        <p:nvSpPr>
          <p:cNvPr id="3" name="内容占位符 2"/>
          <p:cNvSpPr>
            <a:spLocks noGrp="1"/>
          </p:cNvSpPr>
          <p:nvPr>
            <p:ph idx="1"/>
            <p:custDataLst>
              <p:tags r:id="rId4"/>
            </p:custDataLst>
          </p:nvPr>
        </p:nvSpPr>
        <p:spPr/>
        <p:txBody>
          <a:bodyPr>
            <a:normAutofit fontScale="82500" lnSpcReduction="20000"/>
          </a:bodyPr>
          <a:lstStyle/>
          <a:p>
            <a:pPr marL="342900" indent="-342900" eaLnBrk="1" hangingPunct="1">
              <a:lnSpc>
                <a:spcPct val="150000"/>
              </a:lnSpc>
              <a:buClr>
                <a:schemeClr val="hlink"/>
              </a:buClr>
              <a:buSzTx/>
              <a:buFont typeface="Wingdings" panose="05000000000000000000" pitchFamily="2" charset="2"/>
              <a:buChar char="l"/>
            </a:pPr>
            <a:r>
              <a:rPr lang="en-US" altLang="zh-CN" dirty="0" smtClean="0"/>
              <a:t>java/bin</a:t>
            </a:r>
            <a:r>
              <a:rPr lang="zh-CN" altLang="en-US" dirty="0" smtClean="0"/>
              <a:t>的目录下包含义下主要文件</a:t>
            </a:r>
            <a:r>
              <a:rPr lang="en-US" altLang="zh-CN" dirty="0" smtClean="0"/>
              <a:t>:</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t>Javac.exe: Java</a:t>
            </a:r>
            <a:r>
              <a:rPr lang="zh-CN" altLang="en-US" dirty="0" smtClean="0"/>
              <a:t>编译器</a:t>
            </a:r>
            <a:r>
              <a:rPr lang="en-US" altLang="zh-CN" dirty="0" smtClean="0"/>
              <a:t>, </a:t>
            </a:r>
            <a:r>
              <a:rPr lang="zh-CN" altLang="en-US" dirty="0" smtClean="0"/>
              <a:t>用来将</a:t>
            </a:r>
            <a:r>
              <a:rPr lang="en-US" altLang="zh-CN" dirty="0" smtClean="0"/>
              <a:t>java</a:t>
            </a:r>
            <a:r>
              <a:rPr lang="zh-CN" altLang="en-US" dirty="0" smtClean="0"/>
              <a:t>程序编译成 </a:t>
            </a:r>
            <a:r>
              <a:rPr lang="en-US" altLang="zh-CN" dirty="0" smtClean="0"/>
              <a:t>Bytecode</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t>Java.exe: Java</a:t>
            </a:r>
            <a:r>
              <a:rPr lang="zh-CN" altLang="en-US" dirty="0" smtClean="0"/>
              <a:t>编译器</a:t>
            </a:r>
            <a:r>
              <a:rPr lang="en-US" altLang="zh-CN" dirty="0" smtClean="0"/>
              <a:t>,</a:t>
            </a:r>
            <a:r>
              <a:rPr lang="zh-CN" altLang="en-US" dirty="0" smtClean="0"/>
              <a:t>执行已经转换成</a:t>
            </a:r>
            <a:r>
              <a:rPr lang="en-US" altLang="zh-CN" dirty="0" smtClean="0"/>
              <a:t>Bytecode</a:t>
            </a:r>
            <a:r>
              <a:rPr lang="zh-CN" altLang="en-US" dirty="0" smtClean="0"/>
              <a:t>的 </a:t>
            </a:r>
            <a:r>
              <a:rPr lang="en-US" altLang="zh-CN" dirty="0" smtClean="0"/>
              <a:t>java</a:t>
            </a:r>
            <a:r>
              <a:rPr lang="zh-CN" altLang="en-US" dirty="0" smtClean="0"/>
              <a:t>应用程序</a:t>
            </a:r>
            <a:r>
              <a:rPr lang="en-US" altLang="zh-CN" dirty="0" smtClean="0"/>
              <a:t>.</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t>Javadoc.exe</a:t>
            </a:r>
            <a:r>
              <a:rPr lang="zh-CN" altLang="en-US" dirty="0" smtClean="0"/>
              <a:t>：文档生成器</a:t>
            </a:r>
            <a:r>
              <a:rPr lang="en-US" altLang="zh-CN" dirty="0" smtClean="0"/>
              <a:t>,</a:t>
            </a:r>
            <a:r>
              <a:rPr lang="zh-CN" altLang="en-US" dirty="0" smtClean="0"/>
              <a:t>创建</a:t>
            </a:r>
            <a:r>
              <a:rPr lang="en-US" altLang="zh-CN" dirty="0" smtClean="0"/>
              <a:t>HTML</a:t>
            </a:r>
            <a:r>
              <a:rPr lang="zh-CN" altLang="en-US" dirty="0" smtClean="0"/>
              <a:t>文件</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t>jdb: Java</a:t>
            </a:r>
            <a:r>
              <a:rPr lang="zh-CN" altLang="en-US" dirty="0" smtClean="0"/>
              <a:t>调试器</a:t>
            </a:r>
            <a:r>
              <a:rPr lang="en-US" altLang="zh-CN" dirty="0" smtClean="0"/>
              <a:t>, </a:t>
            </a:r>
            <a:r>
              <a:rPr lang="zh-CN" altLang="en-US" dirty="0" smtClean="0"/>
              <a:t>用来调试</a:t>
            </a:r>
            <a:r>
              <a:rPr lang="en-US" altLang="zh-CN" dirty="0" smtClean="0"/>
              <a:t>java</a:t>
            </a:r>
            <a:r>
              <a:rPr lang="zh-CN" altLang="en-US" dirty="0" smtClean="0"/>
              <a:t>程序</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t>javap: </a:t>
            </a:r>
            <a:r>
              <a:rPr lang="zh-CN" altLang="en-US" dirty="0" smtClean="0"/>
              <a:t>反编译</a:t>
            </a:r>
            <a:r>
              <a:rPr lang="en-US" altLang="zh-CN" dirty="0" smtClean="0"/>
              <a:t>,</a:t>
            </a:r>
            <a:r>
              <a:rPr lang="zh-CN" altLang="en-US" dirty="0" smtClean="0"/>
              <a:t>将类文件还原回方法和变量</a:t>
            </a:r>
            <a:r>
              <a:rPr lang="en-US" altLang="zh-CN" dirty="0" smtClean="0"/>
              <a:t>.</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t>Appletviewer.exe : Java</a:t>
            </a:r>
            <a:r>
              <a:rPr lang="zh-CN" altLang="en-US" dirty="0" smtClean="0"/>
              <a:t>解释器</a:t>
            </a:r>
            <a:r>
              <a:rPr lang="en-US" altLang="zh-CN" dirty="0" smtClean="0"/>
              <a:t>, </a:t>
            </a:r>
            <a:r>
              <a:rPr lang="zh-CN" altLang="en-US" dirty="0" smtClean="0"/>
              <a:t>用来解释已经转换成</a:t>
            </a:r>
            <a:r>
              <a:rPr lang="en-US" altLang="zh-CN" dirty="0" smtClean="0"/>
              <a:t>Bytecode</a:t>
            </a:r>
            <a:r>
              <a:rPr lang="zh-CN" altLang="en-US" dirty="0" smtClean="0"/>
              <a:t>的</a:t>
            </a:r>
            <a:r>
              <a:rPr lang="en-US" altLang="zh-CN" dirty="0" smtClean="0"/>
              <a:t>java</a:t>
            </a:r>
            <a:r>
              <a:rPr lang="zh-CN" altLang="en-US" dirty="0" smtClean="0"/>
              <a:t>小应用程序</a:t>
            </a:r>
            <a:r>
              <a:rPr lang="en-US" altLang="zh-CN" dirty="0" smtClean="0"/>
              <a:t>.</a:t>
            </a:r>
            <a:endParaRPr lang="en-US" altLang="zh-CN" dirty="0" smtClean="0"/>
          </a:p>
        </p:txBody>
      </p:sp>
    </p:spTree>
    <p:custDataLst>
      <p:tags r:id="rId5"/>
    </p:custData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68609"/>
          <p:cNvSpPr>
            <a:spLocks noGrp="1"/>
          </p:cNvSpPr>
          <p:nvPr>
            <p:ph type="title"/>
          </p:nvPr>
        </p:nvSpPr>
        <p:spPr/>
        <p:txBody>
          <a:bodyPr vert="horz" wrap="square" lIns="91440" tIns="45720" rIns="91440" bIns="45720" anchor="ctr"/>
          <a:lstStyle/>
          <a:p>
            <a:pPr eaLnBrk="1" hangingPunct="1"/>
            <a:r>
              <a:rPr lang="zh-CN" altLang="en-US" dirty="0"/>
              <a:t>应用程序举例－ </a:t>
            </a:r>
            <a:r>
              <a:rPr lang="en-US" altLang="zh-CN" dirty="0"/>
              <a:t>Application</a:t>
            </a:r>
            <a:endParaRPr lang="zh-CN" altLang="en-US" dirty="0"/>
          </a:p>
        </p:txBody>
      </p:sp>
      <p:sp>
        <p:nvSpPr>
          <p:cNvPr id="78851" name="文本占位符 68610"/>
          <p:cNvSpPr>
            <a:spLocks noGrp="1"/>
          </p:cNvSpPr>
          <p:nvPr>
            <p:ph idx="1"/>
          </p:nvPr>
        </p:nvSpPr>
        <p:spPr/>
        <p:txBody>
          <a:bodyPr vert="horz" wrap="square" lIns="91440" tIns="45720" rIns="91440" bIns="45720" anchor="t"/>
          <a:lstStyle/>
          <a:p>
            <a:pPr eaLnBrk="1" hangingPunct="1"/>
            <a:r>
              <a:rPr lang="en-US" altLang="zh-CN" dirty="0"/>
              <a:t>HelloWorld.java:</a:t>
            </a:r>
            <a:endParaRPr lang="en-US" altLang="zh-CN" dirty="0"/>
          </a:p>
        </p:txBody>
      </p:sp>
      <p:sp>
        <p:nvSpPr>
          <p:cNvPr id="78852" name="文本框 68611"/>
          <p:cNvSpPr txBox="1"/>
          <p:nvPr/>
        </p:nvSpPr>
        <p:spPr>
          <a:xfrm>
            <a:off x="762000" y="2492896"/>
            <a:ext cx="7620000" cy="3479800"/>
          </a:xfrm>
          <a:prstGeom prst="rect">
            <a:avLst/>
          </a:prstGeom>
          <a:ln>
            <a:solidFill>
              <a:schemeClr val="bg2"/>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a:spAutoFit/>
          </a:bodyPr>
          <a:lstStyle/>
          <a:p>
            <a:pPr eaLnBrk="1" hangingPunct="1">
              <a:spcBef>
                <a:spcPct val="20000"/>
              </a:spcBef>
              <a:buClr>
                <a:schemeClr val="tx2"/>
              </a:buClr>
              <a:buSzPct val="75000"/>
              <a:buFont typeface="Wingdings" panose="05000000000000000000" pitchFamily="2" charset="2"/>
            </a:pPr>
            <a:r>
              <a:rPr lang="en-US" altLang="zh-CN" sz="3200" dirty="0">
                <a:solidFill>
                  <a:srgbClr val="FF0000"/>
                </a:solidFill>
                <a:latin typeface="Times New Roman" panose="02020603050405020304" pitchFamily="18" charset="0"/>
                <a:ea typeface="楷体_GB2312" pitchFamily="1" charset="-122"/>
              </a:rPr>
              <a:t>class</a:t>
            </a:r>
            <a:r>
              <a:rPr lang="en-US" altLang="zh-CN" sz="3200" dirty="0">
                <a:solidFill>
                  <a:srgbClr val="000066"/>
                </a:solidFill>
                <a:latin typeface="Times New Roman" panose="02020603050405020304" pitchFamily="18" charset="0"/>
                <a:ea typeface="楷体_GB2312" pitchFamily="1" charset="-122"/>
              </a:rPr>
              <a:t> HelloWorld { </a:t>
            </a:r>
            <a:endParaRPr lang="en-US" altLang="zh-CN" sz="3200" dirty="0">
              <a:solidFill>
                <a:srgbClr val="000066"/>
              </a:solidFill>
              <a:latin typeface="Times New Roman" panose="02020603050405020304" pitchFamily="18" charset="0"/>
              <a:ea typeface="楷体_GB2312" pitchFamily="1" charset="-122"/>
            </a:endParaRPr>
          </a:p>
          <a:p>
            <a:pPr eaLnBrk="1" hangingPunct="1">
              <a:spcBef>
                <a:spcPct val="20000"/>
              </a:spcBef>
              <a:buClr>
                <a:schemeClr val="tx2"/>
              </a:buClr>
              <a:buSzPct val="75000"/>
              <a:buFont typeface="Wingdings" panose="05000000000000000000" pitchFamily="2" charset="2"/>
            </a:pPr>
            <a:r>
              <a:rPr lang="en-US" altLang="zh-CN" sz="3200" dirty="0">
                <a:solidFill>
                  <a:srgbClr val="000066"/>
                </a:solidFill>
                <a:latin typeface="Times New Roman" panose="02020603050405020304" pitchFamily="18" charset="0"/>
                <a:ea typeface="楷体_GB2312" pitchFamily="1" charset="-122"/>
              </a:rPr>
              <a:t>  public static void </a:t>
            </a:r>
            <a:r>
              <a:rPr lang="en-US" altLang="zh-CN" sz="3200" dirty="0">
                <a:solidFill>
                  <a:srgbClr val="FF0000"/>
                </a:solidFill>
                <a:latin typeface="Times New Roman" panose="02020603050405020304" pitchFamily="18" charset="0"/>
                <a:ea typeface="楷体_GB2312" pitchFamily="1" charset="-122"/>
              </a:rPr>
              <a:t>main</a:t>
            </a:r>
            <a:r>
              <a:rPr lang="en-US" altLang="zh-CN" sz="3200" dirty="0">
                <a:solidFill>
                  <a:srgbClr val="000066"/>
                </a:solidFill>
                <a:latin typeface="Times New Roman" panose="02020603050405020304" pitchFamily="18" charset="0"/>
                <a:ea typeface="楷体_GB2312" pitchFamily="1" charset="-122"/>
              </a:rPr>
              <a:t>(String[ ] args)   { 	//display “HelloWorld!”</a:t>
            </a:r>
            <a:endParaRPr lang="en-US" altLang="zh-CN" sz="3200" dirty="0">
              <a:solidFill>
                <a:srgbClr val="000066"/>
              </a:solidFill>
              <a:latin typeface="Times New Roman" panose="02020603050405020304" pitchFamily="18" charset="0"/>
              <a:ea typeface="楷体_GB2312" pitchFamily="1" charset="-122"/>
            </a:endParaRPr>
          </a:p>
          <a:p>
            <a:pPr eaLnBrk="1" hangingPunct="1">
              <a:spcBef>
                <a:spcPct val="20000"/>
              </a:spcBef>
              <a:buClr>
                <a:schemeClr val="tx2"/>
              </a:buClr>
              <a:buSzPct val="75000"/>
              <a:buFont typeface="Wingdings" panose="05000000000000000000" pitchFamily="2" charset="2"/>
            </a:pPr>
            <a:r>
              <a:rPr lang="en-US" altLang="zh-CN" sz="3200" dirty="0">
                <a:solidFill>
                  <a:srgbClr val="000066"/>
                </a:solidFill>
                <a:latin typeface="Times New Roman" panose="02020603050405020304" pitchFamily="18" charset="0"/>
                <a:ea typeface="楷体_GB2312" pitchFamily="1" charset="-122"/>
              </a:rPr>
              <a:t>	 System.out.println("Hello World!"); </a:t>
            </a:r>
            <a:endParaRPr lang="en-US" altLang="zh-CN" sz="3200" dirty="0">
              <a:solidFill>
                <a:srgbClr val="000066"/>
              </a:solidFill>
              <a:latin typeface="Times New Roman" panose="02020603050405020304" pitchFamily="18" charset="0"/>
              <a:ea typeface="楷体_GB2312" pitchFamily="1" charset="-122"/>
            </a:endParaRPr>
          </a:p>
          <a:p>
            <a:pPr eaLnBrk="1" hangingPunct="1">
              <a:spcBef>
                <a:spcPct val="20000"/>
              </a:spcBef>
              <a:buClr>
                <a:schemeClr val="tx2"/>
              </a:buClr>
              <a:buSzPct val="75000"/>
              <a:buFont typeface="Wingdings" panose="05000000000000000000" pitchFamily="2" charset="2"/>
            </a:pPr>
            <a:r>
              <a:rPr lang="en-US" altLang="zh-CN" sz="3200" dirty="0">
                <a:solidFill>
                  <a:srgbClr val="000066"/>
                </a:solidFill>
                <a:latin typeface="Times New Roman" panose="02020603050405020304" pitchFamily="18" charset="0"/>
                <a:ea typeface="楷体_GB2312" pitchFamily="1" charset="-122"/>
              </a:rPr>
              <a:t>  } </a:t>
            </a:r>
            <a:endParaRPr lang="en-US" altLang="zh-CN" sz="3200" dirty="0">
              <a:solidFill>
                <a:srgbClr val="000066"/>
              </a:solidFill>
              <a:latin typeface="Times New Roman" panose="02020603050405020304" pitchFamily="18" charset="0"/>
              <a:ea typeface="楷体_GB2312" pitchFamily="1" charset="-122"/>
            </a:endParaRPr>
          </a:p>
          <a:p>
            <a:pPr eaLnBrk="1" hangingPunct="1">
              <a:spcBef>
                <a:spcPct val="20000"/>
              </a:spcBef>
              <a:buClr>
                <a:schemeClr val="tx2"/>
              </a:buClr>
              <a:buSzPct val="75000"/>
              <a:buFont typeface="Wingdings" panose="05000000000000000000" pitchFamily="2" charset="2"/>
            </a:pPr>
            <a:r>
              <a:rPr lang="en-US" altLang="zh-CN" sz="3200" dirty="0">
                <a:solidFill>
                  <a:srgbClr val="000066"/>
                </a:solidFill>
                <a:latin typeface="Times New Roman" panose="02020603050405020304" pitchFamily="18" charset="0"/>
                <a:ea typeface="楷体_GB2312" pitchFamily="1" charset="-122"/>
              </a:rPr>
              <a:t>}</a:t>
            </a:r>
            <a:endParaRPr lang="zh-CN" altLang="en-US" sz="2400" dirty="0">
              <a:solidFill>
                <a:srgbClr val="000066"/>
              </a:solidFill>
              <a:latin typeface="Times New Roman" panose="02020603050405020304" pitchFamily="18" charset="0"/>
            </a:endParaRPr>
          </a:p>
        </p:txBody>
      </p:sp>
      <p:sp>
        <p:nvSpPr>
          <p:cNvPr id="78853" name="圆角矩形标注 68612"/>
          <p:cNvSpPr/>
          <p:nvPr/>
        </p:nvSpPr>
        <p:spPr>
          <a:xfrm>
            <a:off x="6858000" y="1295400"/>
            <a:ext cx="1828800" cy="685800"/>
          </a:xfrm>
          <a:prstGeom prst="wedgeRoundRectCallout">
            <a:avLst>
              <a:gd name="adj1" fmla="val -218926"/>
              <a:gd name="adj2" fmla="val 165741"/>
              <a:gd name="adj3" fmla="val 16667"/>
            </a:avLst>
          </a:prstGeom>
          <a:solidFill>
            <a:srgbClr val="99CCFF"/>
          </a:solidFill>
          <a:ln w="12700" cap="sq" cmpd="sng">
            <a:solidFill>
              <a:schemeClr val="tx1"/>
            </a:solidFill>
            <a:prstDash val="solid"/>
            <a:miter/>
            <a:headEnd type="none" w="med" len="med"/>
            <a:tailEnd type="none" w="med" len="med"/>
          </a:ln>
        </p:spPr>
        <p:txBody>
          <a:bodyPr/>
          <a:lstStyle/>
          <a:p>
            <a:pPr algn="ctr" eaLnBrk="1" hangingPunct="1"/>
            <a:r>
              <a:rPr lang="zh-CN" altLang="en-US" sz="3200" dirty="0">
                <a:solidFill>
                  <a:schemeClr val="bg1"/>
                </a:solidFill>
                <a:latin typeface="Times New Roman" panose="02020603050405020304" pitchFamily="18" charset="0"/>
                <a:ea typeface="楷体_GB2312" pitchFamily="1" charset="-122"/>
              </a:rPr>
              <a:t>主类名</a:t>
            </a:r>
            <a:endParaRPr lang="zh-CN" altLang="en-US" sz="3200" dirty="0">
              <a:solidFill>
                <a:schemeClr val="bg1"/>
              </a:solidFill>
              <a:latin typeface="Times New Roman" panose="02020603050405020304" pitchFamily="18" charset="0"/>
              <a:ea typeface="楷体_GB2312" pitchFamily="1" charset="-122"/>
            </a:endParaRP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ctrTitle" idx="4294967295"/>
          </p:nvPr>
        </p:nvSpPr>
        <p:spPr>
          <a:xfrm>
            <a:off x="1691556" y="1125066"/>
            <a:ext cx="6336754" cy="1143000"/>
          </a:xfrm>
        </p:spPr>
        <p:txBody>
          <a:bodyPr vert="horz" wrap="square" lIns="90488" tIns="44450" rIns="90488" bIns="44450" anchor="ctr"/>
          <a:lstStyle>
            <a:lvl1pPr lvl="0">
              <a:defRPr/>
            </a:lvl1pPr>
          </a:lstStyle>
          <a:p>
            <a:pPr lvl="0" eaLnBrk="1" hangingPunct="1"/>
            <a:r>
              <a:rPr lang="en-US" altLang="zh-CN" sz="5600" dirty="0">
                <a:latin typeface="华文中宋" panose="02010600040101010101" pitchFamily="2" charset="-122"/>
              </a:rPr>
              <a:t>Java </a:t>
            </a:r>
            <a:r>
              <a:rPr lang="zh-CN" altLang="en-US" sz="5600" dirty="0">
                <a:latin typeface="华文中宋" panose="02010600040101010101" pitchFamily="2" charset="-122"/>
              </a:rPr>
              <a:t>的前世今生</a:t>
            </a:r>
            <a:endParaRPr lang="zh-CN" altLang="en-US" sz="5600" dirty="0">
              <a:latin typeface="华文中宋" panose="02010600040101010101" pitchFamily="2" charset="-122"/>
            </a:endParaRPr>
          </a:p>
        </p:txBody>
      </p:sp>
      <p:pic>
        <p:nvPicPr>
          <p:cNvPr id="19459" name="Picture 7" descr="Java_logo"/>
          <p:cNvPicPr>
            <a:picLocks noChangeAspect="1"/>
          </p:cNvPicPr>
          <p:nvPr/>
        </p:nvPicPr>
        <p:blipFill>
          <a:blip r:embed="rId1"/>
          <a:stretch>
            <a:fillRect/>
          </a:stretch>
        </p:blipFill>
        <p:spPr>
          <a:xfrm>
            <a:off x="4067944" y="3068960"/>
            <a:ext cx="1090613" cy="2233612"/>
          </a:xfrm>
          <a:prstGeom prst="rect">
            <a:avLst/>
          </a:prstGeom>
          <a:noFill/>
          <a:ln w="9525">
            <a:noFill/>
          </a:ln>
        </p:spPr>
      </p:pic>
      <p:sp>
        <p:nvSpPr>
          <p:cNvPr id="19460" name="TextBox 3"/>
          <p:cNvSpPr txBox="1"/>
          <p:nvPr/>
        </p:nvSpPr>
        <p:spPr>
          <a:xfrm>
            <a:off x="3965550" y="5302572"/>
            <a:ext cx="1295400" cy="641350"/>
          </a:xfrm>
          <a:prstGeom prst="rect">
            <a:avLst/>
          </a:prstGeom>
          <a:noFill/>
          <a:ln w="9525">
            <a:noFill/>
          </a:ln>
        </p:spPr>
        <p:txBody>
          <a:bodyPr>
            <a:spAutoFit/>
          </a:bodyPr>
          <a:lstStyle/>
          <a:p>
            <a:pPr eaLnBrk="1" hangingPunct="1"/>
            <a:r>
              <a:rPr lang="en-US" altLang="zh-CN" sz="3600" b="1" dirty="0">
                <a:solidFill>
                  <a:schemeClr val="bg1"/>
                </a:solidFill>
                <a:latin typeface="Arial" panose="020B0604020202020204" pitchFamily="34" charset="0"/>
              </a:rPr>
              <a:t>1995</a:t>
            </a:r>
            <a:endParaRPr lang="zh-CN" altLang="en-US" sz="3600" b="1" dirty="0">
              <a:solidFill>
                <a:schemeClr val="bg1"/>
              </a:solidFill>
              <a:latin typeface="Arial" panose="020B0604020202020204" pitchFamily="34" charset="0"/>
            </a:endParaRPr>
          </a:p>
        </p:txBody>
      </p:sp>
    </p:spTree>
    <p:custDataLst>
      <p:tags r:id="rId2"/>
    </p:custDataLst>
  </p:cSld>
  <p:clrMapOvr>
    <a:masterClrMapping/>
  </p:clrMapOvr>
  <p:transition spd="slow">
    <p:randomBar dir="ver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应用程序举例－ </a:t>
            </a:r>
            <a:r>
              <a:rPr lang="en-US" altLang="zh-CN" dirty="0" smtClean="0"/>
              <a:t>Application</a:t>
            </a:r>
            <a:r>
              <a:rPr lang="zh-CN" altLang="en-US" dirty="0" smtClean="0"/>
              <a:t>（续）</a:t>
            </a:r>
            <a:endParaRPr lang="zh-CN" altLang="en-US" dirty="0" smtClean="0"/>
          </a:p>
        </p:txBody>
      </p:sp>
      <p:sp>
        <p:nvSpPr>
          <p:cNvPr id="3" name="内容占位符 2"/>
          <p:cNvSpPr>
            <a:spLocks noGrp="1"/>
          </p:cNvSpPr>
          <p:nvPr>
            <p:ph idx="1"/>
            <p:custDataLst>
              <p:tags r:id="rId4"/>
            </p:custDataLst>
          </p:nvPr>
        </p:nvSpPr>
        <p:spPr/>
        <p:txBody>
          <a:bodyPr>
            <a:normAutofit fontScale="85000" lnSpcReduction="1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由一个或多个“类”组成。</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如何定义类 ：</a:t>
            </a:r>
            <a:endParaRPr lang="zh-CN" altLang="en-US" dirty="0" smtClean="0"/>
          </a:p>
          <a:p>
            <a:pPr lvl="2" eaLnBrk="1" hangingPunct="1">
              <a:lnSpc>
                <a:spcPct val="150000"/>
              </a:lnSpc>
              <a:buNone/>
            </a:pPr>
            <a:r>
              <a:rPr lang="en-US" altLang="zh-CN" dirty="0" smtClean="0"/>
              <a:t>class HelloWorld {      }</a:t>
            </a:r>
            <a:endParaRPr lang="en-US" altLang="zh-CN"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其中必须有一个“类”定义了</a:t>
            </a:r>
            <a:r>
              <a:rPr lang="en-US" altLang="zh-CN" dirty="0" smtClean="0"/>
              <a:t>main() </a:t>
            </a:r>
            <a:r>
              <a:rPr lang="zh-CN" altLang="en-US" dirty="0" smtClean="0"/>
              <a:t>方法：</a:t>
            </a:r>
            <a:endParaRPr lang="zh-CN" altLang="en-US" dirty="0" smtClean="0"/>
          </a:p>
          <a:p>
            <a:pPr lvl="1" eaLnBrk="1" hangingPunct="1">
              <a:lnSpc>
                <a:spcPct val="150000"/>
              </a:lnSpc>
              <a:buNone/>
            </a:pPr>
            <a:r>
              <a:rPr lang="en-US" altLang="zh-CN" dirty="0" smtClean="0"/>
              <a:t>public static void main(String[ ] args)</a:t>
            </a:r>
            <a:endParaRPr lang="en-US" altLang="zh-CN" dirty="0" smtClean="0"/>
          </a:p>
          <a:p>
            <a:pPr eaLnBrk="1" hangingPunct="1">
              <a:lnSpc>
                <a:spcPct val="150000"/>
              </a:lnSpc>
              <a:buNone/>
            </a:pPr>
            <a:r>
              <a:rPr lang="zh-CN" altLang="en-US" dirty="0" smtClean="0"/>
              <a:t>     ——该方法是自动执行的类方法，是</a:t>
            </a:r>
            <a:r>
              <a:rPr lang="en-US" altLang="zh-CN" dirty="0" smtClean="0"/>
              <a:t>Java</a:t>
            </a:r>
            <a:r>
              <a:rPr lang="zh-CN" altLang="en-US" dirty="0" smtClean="0"/>
              <a:t>应用运行的起始点。而这个类也就称之为“主类”。</a:t>
            </a:r>
            <a:endParaRPr lang="zh-CN" altLang="en-US" dirty="0" smtClean="0"/>
          </a:p>
        </p:txBody>
      </p:sp>
    </p:spTree>
    <p:custDataLst>
      <p:tags r:id="rId5"/>
    </p:custData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文本占位符 70657"/>
          <p:cNvSpPr>
            <a:spLocks noGrp="1"/>
          </p:cNvSpPr>
          <p:nvPr>
            <p:ph idx="1"/>
          </p:nvPr>
        </p:nvSpPr>
        <p:spPr/>
        <p:txBody>
          <a:bodyPr vert="horz" wrap="square" lIns="91440" tIns="45720" rIns="91440" bIns="45720" anchor="t"/>
          <a:lstStyle/>
          <a:p>
            <a:pPr eaLnBrk="1" hangingPunct="1"/>
            <a:r>
              <a:rPr lang="en-US" altLang="zh-CN" dirty="0"/>
              <a:t>Java</a:t>
            </a:r>
            <a:r>
              <a:rPr lang="zh-CN" altLang="en-US" dirty="0"/>
              <a:t>源文件名要与主类名同名（包括大小写）</a:t>
            </a:r>
            <a:endParaRPr lang="zh-CN" altLang="en-US" dirty="0"/>
          </a:p>
          <a:p>
            <a:pPr lvl="1" eaLnBrk="1" hangingPunct="1">
              <a:buNone/>
            </a:pPr>
            <a:r>
              <a:rPr lang="en-US" altLang="zh-CN" dirty="0"/>
              <a:t>class HelloWorld —— HelloWorld.java</a:t>
            </a:r>
            <a:endParaRPr lang="zh-CN" altLang="en-US" dirty="0"/>
          </a:p>
          <a:p>
            <a:pPr eaLnBrk="1" hangingPunct="1"/>
            <a:r>
              <a:rPr lang="zh-CN" altLang="en-US" dirty="0"/>
              <a:t>注释</a:t>
            </a:r>
            <a:endParaRPr lang="zh-CN" altLang="en-US" dirty="0"/>
          </a:p>
          <a:p>
            <a:pPr eaLnBrk="1" hangingPunct="1">
              <a:buNone/>
            </a:pPr>
            <a:r>
              <a:rPr lang="zh-CN" altLang="en-US" dirty="0"/>
              <a:t>      </a:t>
            </a:r>
            <a:r>
              <a:rPr lang="en-US" altLang="zh-CN" dirty="0"/>
              <a:t>//display “HelloWorld!”</a:t>
            </a:r>
            <a:endParaRPr lang="zh-CN" altLang="en-US" dirty="0"/>
          </a:p>
          <a:p>
            <a:pPr eaLnBrk="1" hangingPunct="1"/>
            <a:endParaRPr lang="zh-CN" altLang="en-US" dirty="0"/>
          </a:p>
        </p:txBody>
      </p:sp>
    </p:spTree>
    <p:custDataLst>
      <p:tags r:id="rId1"/>
    </p:custData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文本占位符 71681"/>
          <p:cNvSpPr>
            <a:spLocks noGrp="1"/>
          </p:cNvSpPr>
          <p:nvPr>
            <p:ph idx="1"/>
          </p:nvPr>
        </p:nvSpPr>
        <p:spPr/>
        <p:txBody>
          <a:bodyPr vert="horz" wrap="square" lIns="91440" tIns="45720" rIns="91440" bIns="45720" anchor="t"/>
          <a:lstStyle/>
          <a:p>
            <a:pPr eaLnBrk="1" hangingPunct="1"/>
            <a:r>
              <a:rPr lang="zh-CN" altLang="en-US" dirty="0"/>
              <a:t>方法的调用</a:t>
            </a:r>
            <a:endParaRPr lang="zh-CN" altLang="en-US" dirty="0"/>
          </a:p>
          <a:p>
            <a:pPr eaLnBrk="1" hangingPunct="1">
              <a:buNone/>
            </a:pPr>
            <a:r>
              <a:rPr lang="en-US" altLang="zh-CN" dirty="0"/>
              <a:t>      System.out.println("Hello World!"); </a:t>
            </a:r>
            <a:endParaRPr lang="zh-CN" altLang="en-US" dirty="0"/>
          </a:p>
          <a:p>
            <a:pPr eaLnBrk="1" hangingPunct="1"/>
            <a:endParaRPr lang="zh-CN" altLang="en-US" dirty="0"/>
          </a:p>
        </p:txBody>
      </p:sp>
      <p:sp>
        <p:nvSpPr>
          <p:cNvPr id="81923" name="文本框 71682"/>
          <p:cNvSpPr txBox="1"/>
          <p:nvPr/>
        </p:nvSpPr>
        <p:spPr>
          <a:xfrm>
            <a:off x="1524000" y="3068638"/>
            <a:ext cx="6705600" cy="1815882"/>
          </a:xfrm>
          <a:prstGeom prst="rect">
            <a:avLst/>
          </a:prstGeom>
          <a:solidFill>
            <a:schemeClr val="bg1"/>
          </a:solidFill>
          <a:ln w="76200" cap="sq" cmpd="tri">
            <a:noFill/>
            <a:prstDash val="solid"/>
            <a:miter/>
            <a:headEnd type="none" w="med" len="med"/>
            <a:tailEnd type="none" w="med" len="med"/>
          </a:ln>
        </p:spPr>
        <p:txBody>
          <a:bodyPr>
            <a:spAutoFit/>
          </a:bodyPr>
          <a:lstStyle>
            <a:defPPr>
              <a:defRPr lang="zh-CN"/>
            </a:defPPr>
            <a:lvl1pPr eaLnBrk="1" hangingPunct="1">
              <a:defRPr sz="1600" b="1"/>
            </a:lvl1pPr>
          </a:lstStyle>
          <a:p>
            <a:r>
              <a:rPr lang="en-US" altLang="zh-CN" sz="2800" dirty="0"/>
              <a:t>public final class System {</a:t>
            </a:r>
            <a:endParaRPr lang="en-US" altLang="zh-CN" sz="2800" dirty="0"/>
          </a:p>
          <a:p>
            <a:r>
              <a:rPr lang="en-US" altLang="zh-CN" sz="2800" dirty="0"/>
              <a:t>    public final static PrintStream out ;</a:t>
            </a:r>
            <a:endParaRPr lang="en-US" altLang="zh-CN" sz="2800" dirty="0"/>
          </a:p>
          <a:p>
            <a:r>
              <a:rPr lang="en-US" altLang="zh-CN" sz="2800" dirty="0"/>
              <a:t>    ... ...</a:t>
            </a:r>
            <a:endParaRPr lang="en-US" altLang="zh-CN" sz="2800" dirty="0"/>
          </a:p>
          <a:p>
            <a:r>
              <a:rPr lang="en-US" altLang="zh-CN" sz="2800" dirty="0"/>
              <a:t>}</a:t>
            </a:r>
            <a:endParaRPr lang="zh-CN" altLang="en-US" sz="2800" dirty="0"/>
          </a:p>
        </p:txBody>
      </p:sp>
    </p:spTree>
    <p:custDataLst>
      <p:tags r:id="rId1"/>
    </p:custData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文本占位符 72705"/>
          <p:cNvSpPr>
            <a:spLocks noGrp="1"/>
          </p:cNvSpPr>
          <p:nvPr>
            <p:ph idx="1"/>
          </p:nvPr>
        </p:nvSpPr>
        <p:spPr>
          <a:xfrm>
            <a:off x="971550" y="1412875"/>
            <a:ext cx="7924800" cy="3962400"/>
          </a:xfrm>
        </p:spPr>
        <p:txBody>
          <a:bodyPr vert="horz" wrap="square" lIns="91440" tIns="45720" rIns="91440" bIns="45720" anchor="t"/>
          <a:lstStyle/>
          <a:p>
            <a:pPr eaLnBrk="1" hangingPunct="1"/>
            <a:r>
              <a:rPr lang="zh-CN" altLang="en-US" dirty="0"/>
              <a:t>编译  — </a:t>
            </a:r>
            <a:r>
              <a:rPr lang="en-US" altLang="zh-CN" dirty="0"/>
              <a:t>javac.exe  </a:t>
            </a:r>
            <a:endParaRPr lang="en-US" altLang="zh-CN" dirty="0"/>
          </a:p>
          <a:p>
            <a:pPr eaLnBrk="1" hangingPunct="1">
              <a:buNone/>
            </a:pPr>
            <a:r>
              <a:rPr lang="en-US" altLang="zh-CN" dirty="0"/>
              <a:t>   </a:t>
            </a:r>
            <a:r>
              <a:rPr lang="en-US" altLang="zh-CN" sz="2800" dirty="0"/>
              <a:t>javac HelloWorld.java</a:t>
            </a:r>
            <a:endParaRPr lang="en-US" altLang="zh-CN" sz="2800" dirty="0"/>
          </a:p>
          <a:p>
            <a:pPr eaLnBrk="1" hangingPunct="1">
              <a:buNone/>
            </a:pPr>
            <a:r>
              <a:rPr lang="zh-CN" altLang="en-US" sz="2800" dirty="0"/>
              <a:t>   产生</a:t>
            </a:r>
            <a:r>
              <a:rPr lang="en-US" altLang="zh-CN" sz="2800" dirty="0"/>
              <a:t>HelloWorld.class </a:t>
            </a:r>
            <a:r>
              <a:rPr lang="zh-CN" altLang="en-US" sz="2800" dirty="0"/>
              <a:t>文件</a:t>
            </a:r>
            <a:endParaRPr lang="zh-CN" altLang="en-US" sz="2800" dirty="0"/>
          </a:p>
          <a:p>
            <a:pPr eaLnBrk="1" hangingPunct="1"/>
            <a:r>
              <a:rPr lang="zh-CN" altLang="en-US" dirty="0"/>
              <a:t>解释执行  —  </a:t>
            </a:r>
            <a:r>
              <a:rPr lang="en-US" altLang="zh-CN" dirty="0"/>
              <a:t>java.exe   </a:t>
            </a:r>
            <a:endParaRPr lang="en-US" altLang="zh-CN" dirty="0"/>
          </a:p>
          <a:p>
            <a:pPr eaLnBrk="1" hangingPunct="1">
              <a:buNone/>
            </a:pPr>
            <a:r>
              <a:rPr lang="en-US" altLang="zh-CN" dirty="0"/>
              <a:t>   </a:t>
            </a:r>
            <a:r>
              <a:rPr lang="en-US" altLang="zh-CN" sz="2800" dirty="0"/>
              <a:t>java HelloWorld        </a:t>
            </a:r>
            <a:r>
              <a:rPr lang="en-US" altLang="x-none" sz="2800" dirty="0"/>
              <a:t>（</a:t>
            </a:r>
            <a:r>
              <a:rPr lang="zh-CN" altLang="en-US" sz="2800" dirty="0"/>
              <a:t>隐含.</a:t>
            </a:r>
            <a:r>
              <a:rPr lang="en-US" altLang="zh-CN" sz="2800" dirty="0"/>
              <a:t>class</a:t>
            </a:r>
            <a:r>
              <a:rPr lang="zh-CN" altLang="en-US" sz="2800" dirty="0"/>
              <a:t>文件）</a:t>
            </a:r>
            <a:endParaRPr lang="zh-CN" altLang="en-US" sz="2800" dirty="0"/>
          </a:p>
        </p:txBody>
      </p:sp>
      <p:sp>
        <p:nvSpPr>
          <p:cNvPr id="72707" name="矩形 72706"/>
          <p:cNvSpPr/>
          <p:nvPr/>
        </p:nvSpPr>
        <p:spPr>
          <a:xfrm>
            <a:off x="1403350" y="4700588"/>
            <a:ext cx="7131050" cy="1447800"/>
          </a:xfrm>
          <a:prstGeom prst="rect">
            <a:avLst/>
          </a:prstGeom>
          <a:solidFill>
            <a:srgbClr val="000000"/>
          </a:solidFill>
          <a:ln w="9525" cap="flat" cmpd="sng">
            <a:solidFill>
              <a:srgbClr val="000000"/>
            </a:solidFill>
            <a:prstDash val="solid"/>
            <a:miter/>
            <a:headEnd type="none" w="med" len="med"/>
            <a:tailEnd type="none" w="med" len="med"/>
          </a:ln>
        </p:spPr>
        <p:txBody>
          <a:bodyPr wrap="none" anchor="ctr"/>
          <a:lstStyle/>
          <a:p>
            <a:pPr>
              <a:buClr>
                <a:srgbClr val="000000"/>
              </a:buClr>
              <a:buFont typeface="Arial" panose="020B0604020202020204" pitchFamily="34" charset="0"/>
            </a:pPr>
            <a:r>
              <a:rPr lang="en-US" altLang="x-none" sz="2800" dirty="0">
                <a:solidFill>
                  <a:srgbClr val="FFFFFF"/>
                </a:solidFill>
                <a:latin typeface="Times New Roman" panose="02020603050405020304" pitchFamily="18" charset="0"/>
                <a:ea typeface="宋体" panose="02010600030101010101" pitchFamily="2" charset="-122"/>
              </a:rPr>
              <a:t>D:\&gt; javac Hello</a:t>
            </a:r>
            <a:r>
              <a:rPr lang="en-US" altLang="x-none" sz="2800" dirty="0">
                <a:solidFill>
                  <a:srgbClr val="FFFFFF"/>
                </a:solidFill>
                <a:effectLst>
                  <a:outerShdw blurRad="38100" dist="38100" dir="2700000">
                    <a:srgbClr val="C0C0C0"/>
                  </a:outerShdw>
                </a:effectLst>
                <a:latin typeface="Times New Roman" panose="02020603050405020304" pitchFamily="18" charset="0"/>
                <a:ea typeface="楷体_GB2312" pitchFamily="1" charset="-122"/>
              </a:rPr>
              <a:t>World</a:t>
            </a:r>
            <a:r>
              <a:rPr lang="en-US" altLang="x-none" sz="2800" dirty="0">
                <a:solidFill>
                  <a:srgbClr val="FFFFFF"/>
                </a:solidFill>
                <a:latin typeface="Times New Roman" panose="02020603050405020304" pitchFamily="18" charset="0"/>
                <a:ea typeface="宋体" panose="02010600030101010101" pitchFamily="2" charset="-122"/>
              </a:rPr>
              <a:t>.java </a:t>
            </a:r>
            <a:endParaRPr lang="en-US" altLang="x-none" sz="2800" dirty="0">
              <a:solidFill>
                <a:srgbClr val="FFFFFF"/>
              </a:solidFill>
              <a:latin typeface="Times New Roman" panose="02020603050405020304" pitchFamily="18" charset="0"/>
            </a:endParaRPr>
          </a:p>
          <a:p>
            <a:pPr>
              <a:buClr>
                <a:srgbClr val="000000"/>
              </a:buClr>
              <a:buFont typeface="Arial" panose="020B0604020202020204" pitchFamily="34" charset="0"/>
            </a:pPr>
            <a:r>
              <a:rPr lang="en-US" altLang="x-none" sz="2800" dirty="0">
                <a:solidFill>
                  <a:srgbClr val="FFFFFF"/>
                </a:solidFill>
                <a:latin typeface="Times New Roman" panose="02020603050405020304" pitchFamily="18" charset="0"/>
                <a:ea typeface="宋体" panose="02010600030101010101" pitchFamily="2" charset="-122"/>
              </a:rPr>
              <a:t>D:\&gt;</a:t>
            </a:r>
            <a:r>
              <a:rPr lang="en-US" altLang="en-US" sz="2800" dirty="0">
                <a:solidFill>
                  <a:srgbClr val="FFFFFF"/>
                </a:solidFill>
                <a:latin typeface="Times New Roman" panose="02020603050405020304" pitchFamily="18" charset="0"/>
                <a:ea typeface="宋体" panose="02010600030101010101" pitchFamily="2" charset="-122"/>
              </a:rPr>
              <a:t> </a:t>
            </a:r>
            <a:r>
              <a:rPr lang="en-US" altLang="x-none" sz="2800" dirty="0">
                <a:solidFill>
                  <a:srgbClr val="FFFFFF"/>
                </a:solidFill>
                <a:latin typeface="Times New Roman" panose="02020603050405020304" pitchFamily="18" charset="0"/>
                <a:ea typeface="宋体" panose="02010600030101010101" pitchFamily="2" charset="-122"/>
              </a:rPr>
              <a:t>java Hello</a:t>
            </a:r>
            <a:r>
              <a:rPr lang="en-US" altLang="x-none" sz="2800" dirty="0">
                <a:solidFill>
                  <a:srgbClr val="FFFFFF"/>
                </a:solidFill>
                <a:effectLst>
                  <a:outerShdw blurRad="38100" dist="38100" dir="2700000">
                    <a:srgbClr val="C0C0C0"/>
                  </a:outerShdw>
                </a:effectLst>
                <a:latin typeface="Times New Roman" panose="02020603050405020304" pitchFamily="18" charset="0"/>
                <a:ea typeface="楷体_GB2312" pitchFamily="1" charset="-122"/>
              </a:rPr>
              <a:t>World</a:t>
            </a:r>
            <a:endParaRPr lang="en-US" altLang="x-none" sz="2800" dirty="0">
              <a:solidFill>
                <a:srgbClr val="FFFFFF"/>
              </a:solidFill>
              <a:effectLst>
                <a:outerShdw blurRad="38100" dist="38100" dir="2700000">
                  <a:srgbClr val="C0C0C0"/>
                </a:outerShdw>
              </a:effectLst>
              <a:latin typeface="Times New Roman" panose="02020603050405020304" pitchFamily="18" charset="0"/>
              <a:ea typeface="楷体_GB2312" pitchFamily="1" charset="-122"/>
            </a:endParaRPr>
          </a:p>
          <a:p>
            <a:pPr>
              <a:buClr>
                <a:srgbClr val="000000"/>
              </a:buClr>
              <a:buFont typeface="Arial" panose="020B0604020202020204" pitchFamily="34" charset="0"/>
            </a:pPr>
            <a:r>
              <a:rPr lang="en-US" altLang="x-none" sz="2800" dirty="0">
                <a:solidFill>
                  <a:srgbClr val="FFFFFF"/>
                </a:solidFill>
                <a:effectLst>
                  <a:outerShdw blurRad="38100" dist="38100" dir="2700000">
                    <a:srgbClr val="C0C0C0"/>
                  </a:outerShdw>
                </a:effectLst>
                <a:latin typeface="Times New Roman" panose="02020603050405020304" pitchFamily="18" charset="0"/>
                <a:ea typeface="楷体_GB2312" pitchFamily="1" charset="-122"/>
              </a:rPr>
              <a:t>Hello World!</a:t>
            </a:r>
            <a:endParaRPr lang="en-US" altLang="x-none" sz="2800" dirty="0">
              <a:solidFill>
                <a:srgbClr val="FFFFFF"/>
              </a:solidFill>
              <a:effectLst>
                <a:outerShdw blurRad="38100" dist="38100" dir="2700000">
                  <a:srgbClr val="C0C0C0"/>
                </a:outerShdw>
              </a:effectLst>
              <a:latin typeface="Times New Roman" panose="02020603050405020304" pitchFamily="18" charset="0"/>
              <a:ea typeface="楷体_GB2312" pitchFamily="1" charset="-122"/>
            </a:endParaRPr>
          </a:p>
        </p:txBody>
      </p:sp>
    </p:spTree>
    <p:custDataLst>
      <p:tags r:id="rId1"/>
    </p:custData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73729"/>
          <p:cNvSpPr>
            <a:spLocks noGrp="1"/>
          </p:cNvSpPr>
          <p:nvPr>
            <p:ph type="title"/>
          </p:nvPr>
        </p:nvSpPr>
        <p:spPr>
          <a:xfrm>
            <a:off x="1066800" y="190500"/>
            <a:ext cx="7772400" cy="762000"/>
          </a:xfrm>
        </p:spPr>
        <p:txBody>
          <a:bodyPr vert="horz" wrap="square" lIns="91440" tIns="45720" rIns="91440" bIns="45720" anchor="ctr"/>
          <a:lstStyle/>
          <a:p>
            <a:pPr eaLnBrk="1" hangingPunct="1"/>
            <a:r>
              <a:rPr lang="zh-CN" altLang="en-US" dirty="0"/>
              <a:t>应用程序举例－</a:t>
            </a:r>
            <a:r>
              <a:rPr lang="en-US" altLang="zh-CN" dirty="0"/>
              <a:t>applet</a:t>
            </a:r>
            <a:endParaRPr lang="zh-CN" altLang="en-US" dirty="0"/>
          </a:p>
        </p:txBody>
      </p:sp>
      <p:sp>
        <p:nvSpPr>
          <p:cNvPr id="83971" name="文本占位符 73730"/>
          <p:cNvSpPr>
            <a:spLocks noGrp="1"/>
          </p:cNvSpPr>
          <p:nvPr>
            <p:ph idx="1"/>
          </p:nvPr>
        </p:nvSpPr>
        <p:spPr>
          <a:xfrm>
            <a:off x="1169988" y="990600"/>
            <a:ext cx="7974012" cy="5534025"/>
          </a:xfrm>
        </p:spPr>
        <p:txBody>
          <a:bodyPr vert="horz" wrap="square" lIns="91440" tIns="45720" rIns="91440" bIns="45720" anchor="t"/>
          <a:lstStyle/>
          <a:p>
            <a:pPr eaLnBrk="1" hangingPunct="1"/>
            <a:r>
              <a:rPr lang="en-US" altLang="zh-CN" dirty="0"/>
              <a:t>HelloApplet.java</a:t>
            </a:r>
            <a:endParaRPr lang="en-US" altLang="zh-CN" dirty="0"/>
          </a:p>
        </p:txBody>
      </p:sp>
      <p:sp>
        <p:nvSpPr>
          <p:cNvPr id="83972" name="文本框 73731"/>
          <p:cNvSpPr txBox="1"/>
          <p:nvPr/>
        </p:nvSpPr>
        <p:spPr>
          <a:xfrm>
            <a:off x="900113" y="1676400"/>
            <a:ext cx="7776343" cy="3970318"/>
          </a:xfrm>
          <a:prstGeom prst="rect">
            <a:avLst/>
          </a:prstGeom>
          <a:solidFill>
            <a:schemeClr val="bg1"/>
          </a:solidFill>
          <a:ln w="76200" cap="sq" cmpd="tri">
            <a:noFill/>
            <a:prstDash val="solid"/>
            <a:miter/>
            <a:headEnd type="none" w="med" len="med"/>
            <a:tailEnd type="none" w="med" len="med"/>
          </a:ln>
        </p:spPr>
        <p:txBody>
          <a:bodyPr wrap="square">
            <a:spAutoFit/>
          </a:bodyPr>
          <a:lstStyle>
            <a:defPPr>
              <a:defRPr lang="zh-CN"/>
            </a:defPPr>
            <a:lvl1pPr eaLnBrk="1" hangingPunct="1">
              <a:defRPr sz="1600" b="1"/>
            </a:lvl1pPr>
          </a:lstStyle>
          <a:p>
            <a:r>
              <a:rPr lang="en-US" altLang="zh-CN" sz="2800" dirty="0"/>
              <a:t>import  java.awt.Graphics; </a:t>
            </a:r>
            <a:endParaRPr lang="en-US" altLang="zh-CN" sz="2800" dirty="0"/>
          </a:p>
          <a:p>
            <a:r>
              <a:rPr lang="en-US" altLang="zh-CN" sz="2800" dirty="0"/>
              <a:t>import  java.applet.Applet; //</a:t>
            </a:r>
            <a:r>
              <a:rPr lang="zh-CN" altLang="en-US" sz="2800" dirty="0"/>
              <a:t>将</a:t>
            </a:r>
            <a:r>
              <a:rPr lang="en-US" altLang="zh-CN" sz="2800" dirty="0"/>
              <a:t>java.applet</a:t>
            </a:r>
            <a:endParaRPr lang="en-US" altLang="zh-CN" sz="2800" dirty="0"/>
          </a:p>
          <a:p>
            <a:r>
              <a:rPr lang="zh-CN" altLang="en-US" sz="2800" dirty="0"/>
              <a:t>   //包中的系统类</a:t>
            </a:r>
            <a:r>
              <a:rPr lang="en-US" altLang="zh-CN" sz="2800" dirty="0"/>
              <a:t>Applet</a:t>
            </a:r>
            <a:r>
              <a:rPr lang="zh-CN" altLang="en-US" sz="2800" dirty="0"/>
              <a:t>引入本程序  </a:t>
            </a:r>
            <a:endParaRPr lang="zh-CN" altLang="en-US" sz="2800" dirty="0"/>
          </a:p>
          <a:p>
            <a:r>
              <a:rPr lang="en-US" altLang="zh-CN" sz="2800" dirty="0"/>
              <a:t>public class HelloApplet </a:t>
            </a:r>
            <a:endParaRPr lang="en-US" altLang="zh-CN" sz="2800" dirty="0"/>
          </a:p>
          <a:p>
            <a:r>
              <a:rPr lang="en-US" altLang="x-none" sz="2800" dirty="0"/>
              <a:t>                </a:t>
            </a:r>
            <a:r>
              <a:rPr lang="en-US" altLang="zh-CN" sz="2800" dirty="0"/>
              <a:t>extends java.applet.Applet {</a:t>
            </a:r>
            <a:endParaRPr lang="en-US" altLang="zh-CN" sz="2800" dirty="0"/>
          </a:p>
          <a:p>
            <a:r>
              <a:rPr lang="en-US" altLang="x-none" sz="2800" dirty="0"/>
              <a:t>    </a:t>
            </a:r>
            <a:r>
              <a:rPr lang="en-US" altLang="zh-CN" sz="2800" dirty="0"/>
              <a:t>public void paint(Graphics g) {</a:t>
            </a:r>
            <a:endParaRPr lang="en-US" altLang="zh-CN" sz="2800" dirty="0"/>
          </a:p>
          <a:p>
            <a:r>
              <a:rPr lang="en-US" altLang="x-none" sz="2800" dirty="0"/>
              <a:t>      </a:t>
            </a:r>
            <a:r>
              <a:rPr lang="en-US" altLang="zh-CN" sz="2800" dirty="0"/>
              <a:t>g.drawString("Hello, Java World!", 10,20);</a:t>
            </a:r>
            <a:endParaRPr lang="en-US" altLang="zh-CN" sz="2800" dirty="0"/>
          </a:p>
          <a:p>
            <a:r>
              <a:rPr lang="en-US" altLang="x-none" sz="2800" dirty="0"/>
              <a:t>    </a:t>
            </a:r>
            <a:r>
              <a:rPr lang="en-US" altLang="zh-CN" sz="2800" dirty="0"/>
              <a:t>}</a:t>
            </a:r>
            <a:endParaRPr lang="en-US" altLang="zh-CN" sz="2800" dirty="0"/>
          </a:p>
          <a:p>
            <a:r>
              <a:rPr lang="en-US" altLang="zh-CN" sz="2800" dirty="0"/>
              <a:t>}</a:t>
            </a:r>
            <a:endParaRPr lang="en-US" altLang="zh-CN" sz="2800" dirty="0"/>
          </a:p>
        </p:txBody>
      </p:sp>
    </p:spTree>
    <p:custDataLst>
      <p:tags r:id="rId1"/>
    </p:custData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74753"/>
          <p:cNvSpPr>
            <a:spLocks noGrp="1"/>
          </p:cNvSpPr>
          <p:nvPr>
            <p:ph type="title"/>
          </p:nvPr>
        </p:nvSpPr>
        <p:spPr>
          <a:xfrm>
            <a:off x="1066800" y="190500"/>
            <a:ext cx="7772400" cy="762000"/>
          </a:xfrm>
        </p:spPr>
        <p:txBody>
          <a:bodyPr vert="horz" wrap="square" lIns="91440" tIns="45720" rIns="91440" bIns="45720" anchor="ctr"/>
          <a:lstStyle/>
          <a:p>
            <a:pPr eaLnBrk="1" hangingPunct="1"/>
            <a:r>
              <a:rPr lang="zh-CN" altLang="en-US" dirty="0"/>
              <a:t>应用程序举例－</a:t>
            </a:r>
            <a:r>
              <a:rPr lang="en-US" altLang="zh-CN" dirty="0"/>
              <a:t>applet</a:t>
            </a:r>
            <a:endParaRPr lang="zh-CN" altLang="en-US" dirty="0"/>
          </a:p>
        </p:txBody>
      </p:sp>
      <p:sp>
        <p:nvSpPr>
          <p:cNvPr id="84995" name="文本占位符 74754"/>
          <p:cNvSpPr>
            <a:spLocks noGrp="1"/>
          </p:cNvSpPr>
          <p:nvPr>
            <p:ph idx="1"/>
          </p:nvPr>
        </p:nvSpPr>
        <p:spPr>
          <a:xfrm>
            <a:off x="1169988" y="1268413"/>
            <a:ext cx="7974012" cy="5256212"/>
          </a:xfrm>
        </p:spPr>
        <p:txBody>
          <a:bodyPr vert="horz" wrap="square" lIns="91440" tIns="45720" rIns="91440" bIns="45720" anchor="t"/>
          <a:lstStyle/>
          <a:p>
            <a:pPr eaLnBrk="1" hangingPunct="1"/>
            <a:r>
              <a:rPr lang="en-US" altLang="zh-CN" dirty="0"/>
              <a:t>HelloApplet.html</a:t>
            </a:r>
            <a:endParaRPr lang="en-US" altLang="zh-CN" dirty="0"/>
          </a:p>
        </p:txBody>
      </p:sp>
      <p:sp>
        <p:nvSpPr>
          <p:cNvPr id="84996" name="文本框 74755"/>
          <p:cNvSpPr txBox="1"/>
          <p:nvPr/>
        </p:nvSpPr>
        <p:spPr>
          <a:xfrm>
            <a:off x="900113" y="1989138"/>
            <a:ext cx="7704335" cy="707886"/>
          </a:xfrm>
          <a:prstGeom prst="rect">
            <a:avLst/>
          </a:prstGeom>
          <a:solidFill>
            <a:schemeClr val="bg1"/>
          </a:solidFill>
          <a:ln w="76200" cap="sq" cmpd="tri">
            <a:noFill/>
            <a:prstDash val="solid"/>
            <a:miter/>
            <a:headEnd type="none" w="med" len="med"/>
            <a:tailEnd type="none" w="med" len="med"/>
          </a:ln>
        </p:spPr>
        <p:txBody>
          <a:bodyPr wrap="square">
            <a:spAutoFit/>
          </a:bodyPr>
          <a:lstStyle>
            <a:defPPr>
              <a:defRPr lang="zh-CN"/>
            </a:defPPr>
            <a:lvl1pPr eaLnBrk="1" hangingPunct="1">
              <a:defRPr sz="1600" b="1"/>
            </a:lvl1pPr>
          </a:lstStyle>
          <a:p>
            <a:r>
              <a:rPr lang="en-US" altLang="zh-CN" sz="2000" dirty="0"/>
              <a:t>&lt;applet code=chapter1.HelloApplet width=200 height=50&gt;</a:t>
            </a:r>
            <a:endParaRPr lang="en-US" altLang="zh-CN" sz="2000" dirty="0"/>
          </a:p>
          <a:p>
            <a:r>
              <a:rPr lang="en-US" altLang="zh-CN" sz="2000" dirty="0"/>
              <a:t>&lt;/applet&gt;</a:t>
            </a:r>
            <a:endParaRPr lang="en-US" altLang="zh-CN" sz="2000" dirty="0"/>
          </a:p>
        </p:txBody>
      </p:sp>
      <p:pic>
        <p:nvPicPr>
          <p:cNvPr id="84997" name="图片 74756"/>
          <p:cNvPicPr>
            <a:picLocks noChangeAspect="1"/>
          </p:cNvPicPr>
          <p:nvPr/>
        </p:nvPicPr>
        <p:blipFill>
          <a:blip r:embed="rId1"/>
          <a:stretch>
            <a:fillRect/>
          </a:stretch>
        </p:blipFill>
        <p:spPr>
          <a:xfrm>
            <a:off x="900113" y="3141663"/>
            <a:ext cx="5903912" cy="2732087"/>
          </a:xfrm>
          <a:prstGeom prst="rect">
            <a:avLst/>
          </a:prstGeom>
          <a:noFill/>
          <a:ln w="9525">
            <a:noFill/>
          </a:ln>
        </p:spPr>
      </p:pic>
    </p:spTree>
    <p:custDataLst>
      <p:tags r:id="rId2"/>
    </p:custData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75777"/>
          <p:cNvSpPr>
            <a:spLocks noGrp="1"/>
          </p:cNvSpPr>
          <p:nvPr>
            <p:ph type="title"/>
          </p:nvPr>
        </p:nvSpPr>
        <p:spPr>
          <a:xfrm>
            <a:off x="1066800" y="190500"/>
            <a:ext cx="7772400" cy="762000"/>
          </a:xfrm>
        </p:spPr>
        <p:txBody>
          <a:bodyPr vert="horz" wrap="square" lIns="91440" tIns="45720" rIns="91440" bIns="45720" anchor="ctr"/>
          <a:lstStyle/>
          <a:p>
            <a:pPr eaLnBrk="1" hangingPunct="1"/>
            <a:r>
              <a:rPr lang="zh-CN" altLang="en-US" dirty="0"/>
              <a:t>应用程序举例－</a:t>
            </a:r>
            <a:r>
              <a:rPr lang="en-US" altLang="zh-CN" dirty="0"/>
              <a:t>Servlet</a:t>
            </a:r>
            <a:endParaRPr lang="zh-CN" altLang="en-US" dirty="0"/>
          </a:p>
        </p:txBody>
      </p:sp>
      <p:sp>
        <p:nvSpPr>
          <p:cNvPr id="86019" name="文本占位符 75778"/>
          <p:cNvSpPr>
            <a:spLocks noGrp="1"/>
          </p:cNvSpPr>
          <p:nvPr>
            <p:ph idx="1"/>
          </p:nvPr>
        </p:nvSpPr>
        <p:spPr>
          <a:xfrm>
            <a:off x="691089" y="1052736"/>
            <a:ext cx="7974012" cy="5534025"/>
          </a:xfrm>
        </p:spPr>
        <p:txBody>
          <a:bodyPr vert="horz" wrap="square" lIns="91440" tIns="45720" rIns="91440" bIns="45720" anchor="t"/>
          <a:lstStyle/>
          <a:p>
            <a:pPr eaLnBrk="1" hangingPunct="1"/>
            <a:r>
              <a:rPr lang="en-US" altLang="zh-CN" dirty="0"/>
              <a:t>Servlet1.java</a:t>
            </a:r>
            <a:endParaRPr lang="en-US" altLang="zh-CN" dirty="0"/>
          </a:p>
        </p:txBody>
      </p:sp>
      <p:sp>
        <p:nvSpPr>
          <p:cNvPr id="86020" name="文本框 75779"/>
          <p:cNvSpPr txBox="1"/>
          <p:nvPr/>
        </p:nvSpPr>
        <p:spPr>
          <a:xfrm>
            <a:off x="1081648" y="1478975"/>
            <a:ext cx="7488237" cy="5118100"/>
          </a:xfrm>
          <a:prstGeom prst="rect">
            <a:avLst/>
          </a:prstGeom>
          <a:solidFill>
            <a:schemeClr val="bg1"/>
          </a:solidFill>
          <a:ln w="76200" cap="sq" cmpd="tri">
            <a:noFill/>
            <a:prstDash val="solid"/>
            <a:miter/>
            <a:headEnd type="none" w="med" len="med"/>
            <a:tailEnd type="none" w="med" len="med"/>
          </a:ln>
        </p:spPr>
        <p:txBody>
          <a:bodyPr>
            <a:spAutoFit/>
          </a:bodyPr>
          <a:lstStyle/>
          <a:p>
            <a:pPr eaLnBrk="1" hangingPunct="1"/>
            <a:r>
              <a:rPr lang="en-US" altLang="zh-CN" sz="1600" b="1" dirty="0">
                <a:latin typeface="Arial" panose="020B0604020202020204" pitchFamily="34" charset="0"/>
              </a:rPr>
              <a:t>import javax.servlet.*;</a:t>
            </a:r>
            <a:endParaRPr lang="en-US" altLang="zh-CN" sz="1600" b="1" dirty="0">
              <a:latin typeface="Arial" panose="020B0604020202020204" pitchFamily="34" charset="0"/>
            </a:endParaRPr>
          </a:p>
          <a:p>
            <a:pPr eaLnBrk="1" hangingPunct="1"/>
            <a:r>
              <a:rPr lang="en-US" altLang="zh-CN" sz="1600" b="1" dirty="0">
                <a:latin typeface="Arial" panose="020B0604020202020204" pitchFamily="34" charset="0"/>
              </a:rPr>
              <a:t>import java.io.*;</a:t>
            </a:r>
            <a:endParaRPr lang="en-US" altLang="zh-CN" sz="1600" b="1" dirty="0">
              <a:latin typeface="Arial" panose="020B0604020202020204" pitchFamily="34" charset="0"/>
            </a:endParaRPr>
          </a:p>
          <a:p>
            <a:pPr eaLnBrk="1" hangingPunct="1"/>
            <a:r>
              <a:rPr lang="en-US" altLang="zh-CN" sz="1600" b="1" dirty="0">
                <a:latin typeface="Arial" panose="020B0604020202020204" pitchFamily="34" charset="0"/>
              </a:rPr>
              <a:t>import javax.servlet.http.*;</a:t>
            </a:r>
            <a:endParaRPr lang="en-US" altLang="zh-CN" sz="1600" b="1" dirty="0">
              <a:latin typeface="Arial" panose="020B0604020202020204" pitchFamily="34" charset="0"/>
            </a:endParaRPr>
          </a:p>
          <a:p>
            <a:pPr eaLnBrk="1" hangingPunct="1"/>
            <a:r>
              <a:rPr lang="en-US" altLang="zh-CN" sz="1600" b="1" dirty="0">
                <a:latin typeface="Arial" panose="020B0604020202020204" pitchFamily="34" charset="0"/>
              </a:rPr>
              <a:t>public class Servlet1 extends HttpServlet  {    </a:t>
            </a:r>
            <a:endParaRPr lang="en-US" altLang="zh-CN" sz="1600" b="1" dirty="0">
              <a:latin typeface="Arial" panose="020B0604020202020204" pitchFamily="34" charset="0"/>
            </a:endParaRPr>
          </a:p>
          <a:p>
            <a:pPr eaLnBrk="1" hangingPunct="1"/>
            <a:r>
              <a:rPr lang="en-US" altLang="zh-CN" sz="1600" b="1" dirty="0">
                <a:latin typeface="Arial" panose="020B0604020202020204" pitchFamily="34" charset="0"/>
              </a:rPr>
              <a:t>	public void service(HttpServletRequest request, </a:t>
            </a:r>
            <a:endParaRPr lang="en-US" altLang="zh-CN" sz="1600" b="1" dirty="0">
              <a:latin typeface="Arial" panose="020B0604020202020204" pitchFamily="34" charset="0"/>
            </a:endParaRPr>
          </a:p>
          <a:p>
            <a:pPr eaLnBrk="1" hangingPunct="1"/>
            <a:r>
              <a:rPr lang="en-US" altLang="zh-CN" sz="1600" b="1" dirty="0">
                <a:latin typeface="Arial" panose="020B0604020202020204" pitchFamily="34" charset="0"/>
              </a:rPr>
              <a:t>		       HttpServletResponse response) throws</a:t>
            </a:r>
            <a:endParaRPr lang="en-US" altLang="zh-CN" sz="1600" b="1" dirty="0">
              <a:latin typeface="Arial" panose="020B0604020202020204" pitchFamily="34" charset="0"/>
            </a:endParaRPr>
          </a:p>
          <a:p>
            <a:pPr eaLnBrk="1" hangingPunct="1"/>
            <a:r>
              <a:rPr lang="en-US" altLang="zh-CN" sz="1600" b="1" dirty="0">
                <a:latin typeface="Arial" panose="020B0604020202020204" pitchFamily="34" charset="0"/>
              </a:rPr>
              <a:t>                 IOException, ServletException {</a:t>
            </a:r>
            <a:endParaRPr lang="en-US" altLang="zh-CN" sz="1600" b="1" dirty="0">
              <a:latin typeface="Arial" panose="020B0604020202020204" pitchFamily="34" charset="0"/>
            </a:endParaRPr>
          </a:p>
          <a:p>
            <a:pPr eaLnBrk="1" hangingPunct="1"/>
            <a:r>
              <a:rPr lang="en-US" altLang="zh-CN" sz="1600" b="1" dirty="0">
                <a:latin typeface="Arial" panose="020B0604020202020204" pitchFamily="34" charset="0"/>
              </a:rPr>
              <a:t>	      	PrintWriter    out;</a:t>
            </a:r>
            <a:endParaRPr lang="en-US" altLang="zh-CN" sz="1600" b="1" dirty="0">
              <a:latin typeface="Arial" panose="020B0604020202020204" pitchFamily="34" charset="0"/>
            </a:endParaRPr>
          </a:p>
          <a:p>
            <a:pPr eaLnBrk="1" hangingPunct="1"/>
            <a:r>
              <a:rPr lang="en-US" altLang="zh-CN" sz="1600" b="1" dirty="0">
                <a:latin typeface="Arial" panose="020B0604020202020204" pitchFamily="34" charset="0"/>
              </a:rPr>
              <a:t>		String title="This is title of servlet";</a:t>
            </a:r>
            <a:endParaRPr lang="en-US" altLang="zh-CN" sz="1600" b="1" dirty="0">
              <a:latin typeface="Arial" panose="020B0604020202020204" pitchFamily="34" charset="0"/>
            </a:endParaRPr>
          </a:p>
          <a:p>
            <a:pPr eaLnBrk="1" hangingPunct="1"/>
            <a:r>
              <a:rPr lang="en-US" altLang="zh-CN" sz="1600" b="1" dirty="0">
                <a:latin typeface="Arial" panose="020B0604020202020204" pitchFamily="34" charset="0"/>
              </a:rPr>
              <a:t>		String heading1="This is output1 from Servlet1";</a:t>
            </a:r>
            <a:endParaRPr lang="en-US" altLang="zh-CN" sz="1600" b="1" dirty="0">
              <a:latin typeface="Arial" panose="020B0604020202020204" pitchFamily="34" charset="0"/>
            </a:endParaRPr>
          </a:p>
          <a:p>
            <a:pPr eaLnBrk="1" hangingPunct="1"/>
            <a:r>
              <a:rPr lang="en-US" altLang="zh-CN" sz="1600" b="1" dirty="0">
                <a:latin typeface="Arial" panose="020B0604020202020204" pitchFamily="34" charset="0"/>
              </a:rPr>
              <a:t>	     	response.setContentType("text/html");</a:t>
            </a:r>
            <a:endParaRPr lang="en-US" altLang="zh-CN" sz="1600" b="1" dirty="0">
              <a:latin typeface="Arial" panose="020B0604020202020204" pitchFamily="34" charset="0"/>
            </a:endParaRPr>
          </a:p>
          <a:p>
            <a:pPr eaLnBrk="1" hangingPunct="1"/>
            <a:r>
              <a:rPr lang="en-US" altLang="zh-CN" sz="1600" b="1" dirty="0">
                <a:latin typeface="Arial" panose="020B0604020202020204" pitchFamily="34" charset="0"/>
              </a:rPr>
              <a:t>        		out = response.getWriter();</a:t>
            </a:r>
            <a:endParaRPr lang="en-US" altLang="zh-CN" sz="1600" b="1" dirty="0">
              <a:latin typeface="Arial" panose="020B0604020202020204" pitchFamily="34" charset="0"/>
            </a:endParaRPr>
          </a:p>
          <a:p>
            <a:pPr eaLnBrk="1" hangingPunct="1"/>
            <a:r>
              <a:rPr lang="en-US" altLang="zh-CN" sz="1600" b="1" dirty="0">
                <a:latin typeface="Arial" panose="020B0604020202020204" pitchFamily="34" charset="0"/>
              </a:rPr>
              <a:t>        		out.print("&lt;HTML&gt;&lt;HEAD&gt;&lt;TITLE&gt;</a:t>
            </a:r>
            <a:r>
              <a:rPr lang="en-US" altLang="zh-CN" sz="2000" b="1" dirty="0">
                <a:latin typeface="Arial" panose="020B0604020202020204" pitchFamily="34" charset="0"/>
              </a:rPr>
              <a:t>"</a:t>
            </a:r>
            <a:endParaRPr lang="en-US" altLang="zh-CN" sz="1600" b="1" dirty="0">
              <a:latin typeface="Arial" panose="020B0604020202020204" pitchFamily="34" charset="0"/>
            </a:endParaRPr>
          </a:p>
          <a:p>
            <a:pPr eaLnBrk="1" hangingPunct="1"/>
            <a:r>
              <a:rPr lang="en-US" altLang="zh-CN" sz="1600" b="1" dirty="0">
                <a:latin typeface="Arial" panose="020B0604020202020204" pitchFamily="34" charset="0"/>
              </a:rPr>
              <a:t>			+title+"&lt;/TITLE &lt;/HEAD&gt;&lt;BODY&gt;");</a:t>
            </a:r>
            <a:endParaRPr lang="en-US" altLang="zh-CN" sz="1600" b="1" dirty="0">
              <a:latin typeface="Arial" panose="020B0604020202020204" pitchFamily="34" charset="0"/>
            </a:endParaRPr>
          </a:p>
          <a:p>
            <a:pPr eaLnBrk="1" hangingPunct="1"/>
            <a:r>
              <a:rPr lang="en-US" altLang="zh-CN" sz="1600" b="1" dirty="0">
                <a:latin typeface="Arial" panose="020B0604020202020204" pitchFamily="34" charset="0"/>
              </a:rPr>
              <a:t>	     	out.print("&lt;h1&gt;"+heading1 +"&lt;/h1&gt;");</a:t>
            </a:r>
            <a:endParaRPr lang="en-US" altLang="zh-CN" sz="1600" b="1" dirty="0">
              <a:latin typeface="Arial" panose="020B0604020202020204" pitchFamily="34" charset="0"/>
            </a:endParaRPr>
          </a:p>
          <a:p>
            <a:pPr eaLnBrk="1" hangingPunct="1"/>
            <a:r>
              <a:rPr lang="en-US" altLang="zh-CN" sz="1600" b="1" dirty="0">
                <a:latin typeface="Arial" panose="020B0604020202020204" pitchFamily="34" charset="0"/>
              </a:rPr>
              <a:t>	     	out.println("&lt;P&gt;This is output2 from Servlet1.");</a:t>
            </a:r>
            <a:endParaRPr lang="en-US" altLang="zh-CN" sz="1600" b="1" dirty="0">
              <a:latin typeface="Arial" panose="020B0604020202020204" pitchFamily="34" charset="0"/>
            </a:endParaRPr>
          </a:p>
          <a:p>
            <a:pPr eaLnBrk="1" hangingPunct="1"/>
            <a:r>
              <a:rPr lang="en-US" altLang="zh-CN" sz="1600" b="1" dirty="0">
                <a:latin typeface="Arial" panose="020B0604020202020204" pitchFamily="34" charset="0"/>
              </a:rPr>
              <a:t>	     	out.print("&lt;/BODY&gt;&lt;/HTML&gt;");  </a:t>
            </a:r>
            <a:endParaRPr lang="en-US" altLang="zh-CN" sz="1600" b="1" dirty="0">
              <a:latin typeface="Arial" panose="020B0604020202020204" pitchFamily="34" charset="0"/>
            </a:endParaRPr>
          </a:p>
          <a:p>
            <a:pPr eaLnBrk="1" hangingPunct="1"/>
            <a:r>
              <a:rPr lang="en-US" altLang="zh-CN" sz="1600" b="1" dirty="0">
                <a:latin typeface="Arial" panose="020B0604020202020204" pitchFamily="34" charset="0"/>
              </a:rPr>
              <a:t>         		out.close();</a:t>
            </a:r>
            <a:endParaRPr lang="en-US" altLang="zh-CN" sz="1600" b="1" dirty="0">
              <a:latin typeface="Arial" panose="020B0604020202020204" pitchFamily="34" charset="0"/>
            </a:endParaRPr>
          </a:p>
          <a:p>
            <a:pPr eaLnBrk="1" hangingPunct="1"/>
            <a:r>
              <a:rPr lang="en-US" altLang="zh-CN" sz="1600" b="1" dirty="0">
                <a:latin typeface="Arial" panose="020B0604020202020204" pitchFamily="34" charset="0"/>
              </a:rPr>
              <a:t>    }</a:t>
            </a:r>
            <a:endParaRPr lang="en-US" altLang="zh-CN" sz="1600" b="1" dirty="0">
              <a:latin typeface="Arial" panose="020B0604020202020204" pitchFamily="34" charset="0"/>
            </a:endParaRPr>
          </a:p>
          <a:p>
            <a:pPr eaLnBrk="1" hangingPunct="1"/>
            <a:r>
              <a:rPr lang="en-US" altLang="zh-CN" sz="1600" b="1" dirty="0">
                <a:latin typeface="Arial" panose="020B0604020202020204" pitchFamily="34" charset="0"/>
              </a:rPr>
              <a:t>}</a:t>
            </a:r>
            <a:endParaRPr lang="en-US" altLang="zh-CN" sz="1600" b="1" dirty="0">
              <a:latin typeface="Arial" panose="020B0604020202020204" pitchFamily="34" charset="0"/>
            </a:endParaRPr>
          </a:p>
        </p:txBody>
      </p:sp>
      <p:pic>
        <p:nvPicPr>
          <p:cNvPr id="5" name="图片 4"/>
          <p:cNvPicPr/>
          <p:nvPr>
            <p:custDataLst>
              <p:tags r:id="rId1"/>
            </p:custDataLst>
          </p:nvPr>
        </p:nvPicPr>
        <p:blipFill rotWithShape="1">
          <a:blip r:embed="rId2"/>
          <a:srcRect l="28380" t="1" r="16459" b="1067"/>
          <a:stretch>
            <a:fillRect/>
          </a:stretch>
        </p:blipFill>
        <p:spPr>
          <a:xfrm>
            <a:off x="539552" y="3501008"/>
            <a:ext cx="2137460" cy="1584176"/>
          </a:xfrm>
          <a:prstGeom prst="rect">
            <a:avLst/>
          </a:prstGeom>
        </p:spPr>
      </p:pic>
    </p:spTree>
    <p:custDataLst>
      <p:tags r:id="rId3"/>
    </p:custData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应用程序举例－</a:t>
            </a:r>
            <a:r>
              <a:rPr lang="en-US" altLang="zh-CN" dirty="0" smtClean="0"/>
              <a:t>JSP</a:t>
            </a:r>
            <a:endParaRPr lang="en-US" altLang="zh-CN" dirty="0" smtClean="0"/>
          </a:p>
        </p:txBody>
      </p:sp>
      <p:sp>
        <p:nvSpPr>
          <p:cNvPr id="3" name="内容占位符 2"/>
          <p:cNvSpPr>
            <a:spLocks noGrp="1"/>
          </p:cNvSpPr>
          <p:nvPr>
            <p:ph idx="1"/>
            <p:custDataLst>
              <p:tags r:id="rId4"/>
            </p:custDataLst>
          </p:nvPr>
        </p:nvSpPr>
        <p:spPr/>
        <p:txBody>
          <a:bodyPr>
            <a:normAutofit fontScale="72500" lnSpcReduction="20000"/>
          </a:bodyPr>
          <a:lstStyle/>
          <a:p>
            <a:pPr marL="0" indent="0" eaLnBrk="1" hangingPunct="1">
              <a:lnSpc>
                <a:spcPct val="150000"/>
              </a:lnSpc>
              <a:buNone/>
            </a:pPr>
            <a:r>
              <a:rPr lang="zh-CN" altLang="en-US" dirty="0" smtClean="0"/>
              <a:t>&lt;</a:t>
            </a:r>
            <a:r>
              <a:rPr lang="en-US" altLang="zh-CN" dirty="0" smtClean="0"/>
              <a:t>HTML&gt;&lt;HEAD&gt;&lt;TITLE&gt;Welcome Page&lt;/TITLE&gt;&lt;/HEAD&gt;</a:t>
            </a:r>
            <a:endParaRPr lang="en-US" altLang="zh-CN" dirty="0" smtClean="0"/>
          </a:p>
          <a:p>
            <a:pPr marL="0" indent="0" eaLnBrk="1" hangingPunct="1">
              <a:lnSpc>
                <a:spcPct val="150000"/>
              </a:lnSpc>
              <a:buNone/>
            </a:pPr>
            <a:r>
              <a:rPr lang="en-US" altLang="zh-CN" dirty="0" smtClean="0"/>
              <a:t>&lt;body&gt;</a:t>
            </a:r>
            <a:endParaRPr lang="en-US" altLang="zh-CN" dirty="0" smtClean="0"/>
          </a:p>
          <a:p>
            <a:pPr marL="0" indent="0" eaLnBrk="1" hangingPunct="1">
              <a:lnSpc>
                <a:spcPct val="150000"/>
              </a:lnSpc>
              <a:buNone/>
            </a:pPr>
            <a:r>
              <a:rPr lang="en-US" altLang="zh-CN" dirty="0" smtClean="0"/>
              <a:t>	&lt;H1&gt;You hit the page:</a:t>
            </a:r>
            <a:endParaRPr lang="en-US" altLang="zh-CN" dirty="0" smtClean="0"/>
          </a:p>
          <a:p>
            <a:pPr marL="0" indent="0" eaLnBrk="1" hangingPunct="1">
              <a:lnSpc>
                <a:spcPct val="150000"/>
              </a:lnSpc>
              <a:buNone/>
            </a:pPr>
            <a:r>
              <a:rPr lang="en-US" altLang="zh-CN" dirty="0" smtClean="0"/>
              <a:t>		&lt;%! int hitcount=1;%&gt;</a:t>
            </a:r>
            <a:endParaRPr lang="en-US" altLang="zh-CN" dirty="0" smtClean="0"/>
          </a:p>
          <a:p>
            <a:pPr marL="0" indent="0" eaLnBrk="1" hangingPunct="1">
              <a:lnSpc>
                <a:spcPct val="150000"/>
              </a:lnSpc>
              <a:buNone/>
            </a:pPr>
            <a:r>
              <a:rPr lang="en-US" altLang="zh-CN" dirty="0" smtClean="0"/>
              <a:t>		&lt;%= hitcount++ %&gt;</a:t>
            </a:r>
            <a:endParaRPr lang="en-US" altLang="zh-CN" dirty="0" smtClean="0"/>
          </a:p>
          <a:p>
            <a:pPr marL="0" indent="0" eaLnBrk="1" hangingPunct="1">
              <a:lnSpc>
                <a:spcPct val="150000"/>
              </a:lnSpc>
              <a:buNone/>
            </a:pPr>
            <a:r>
              <a:rPr lang="en-US" altLang="zh-CN" dirty="0" smtClean="0"/>
              <a:t>		times</a:t>
            </a:r>
            <a:endParaRPr lang="en-US" altLang="zh-CN" dirty="0" smtClean="0"/>
          </a:p>
          <a:p>
            <a:pPr marL="0" indent="0" eaLnBrk="1" hangingPunct="1">
              <a:lnSpc>
                <a:spcPct val="150000"/>
              </a:lnSpc>
              <a:buNone/>
            </a:pPr>
            <a:r>
              <a:rPr lang="en-US" altLang="zh-CN" dirty="0" smtClean="0"/>
              <a:t>	&lt;/H1&gt;</a:t>
            </a:r>
            <a:endParaRPr lang="en-US" altLang="zh-CN" dirty="0" smtClean="0"/>
          </a:p>
          <a:p>
            <a:pPr marL="0" indent="0" eaLnBrk="1" hangingPunct="1">
              <a:lnSpc>
                <a:spcPct val="150000"/>
              </a:lnSpc>
              <a:buNone/>
            </a:pPr>
            <a:r>
              <a:rPr lang="en-US" altLang="zh-CN" dirty="0" smtClean="0"/>
              <a:t>&lt;/body&gt;&lt;/html&gt;</a:t>
            </a:r>
            <a:endParaRPr lang="en-US" altLang="zh-CN" dirty="0" smtClean="0"/>
          </a:p>
        </p:txBody>
      </p:sp>
      <p:pic>
        <p:nvPicPr>
          <p:cNvPr id="6" name="图片 5"/>
          <p:cNvPicPr/>
          <p:nvPr>
            <p:custDataLst>
              <p:tags r:id="rId5"/>
            </p:custDataLst>
          </p:nvPr>
        </p:nvPicPr>
        <p:blipFill rotWithShape="1">
          <a:blip r:embed="rId6"/>
          <a:srcRect l="28380" t="1" r="16459" b="1067"/>
          <a:stretch>
            <a:fillRect/>
          </a:stretch>
        </p:blipFill>
        <p:spPr>
          <a:xfrm>
            <a:off x="6012160" y="4403896"/>
            <a:ext cx="2396934" cy="2043960"/>
          </a:xfrm>
          <a:prstGeom prst="rect">
            <a:avLst/>
          </a:prstGeom>
        </p:spPr>
      </p:pic>
    </p:spTree>
    <p:custDataLst>
      <p:tags r:id="rId7"/>
    </p:custData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图示 6"/>
          <p:cNvPicPr/>
          <p:nvPr/>
        </p:nvPicPr>
        <p:blipFill>
          <a:blip r:embed="rId1"/>
          <a:stretch>
            <a:fillRect/>
          </a:stretch>
        </p:blipFill>
        <p:spPr>
          <a:xfrm>
            <a:off x="280988" y="285750"/>
            <a:ext cx="8637587" cy="5999163"/>
          </a:xfrm>
          <a:prstGeom prst="rect">
            <a:avLst/>
          </a:prstGeom>
          <a:noFill/>
          <a:ln w="9525">
            <a:noFill/>
          </a:ln>
        </p:spPr>
      </p:pic>
      <p:pic>
        <p:nvPicPr>
          <p:cNvPr id="90115" name="图片 8" descr="java_duke.png"/>
          <p:cNvPicPr>
            <a:picLocks noChangeAspect="1"/>
          </p:cNvPicPr>
          <p:nvPr/>
        </p:nvPicPr>
        <p:blipFill>
          <a:blip r:embed="rId2"/>
          <a:stretch>
            <a:fillRect/>
          </a:stretch>
        </p:blipFill>
        <p:spPr>
          <a:xfrm>
            <a:off x="5214938" y="571500"/>
            <a:ext cx="3081337" cy="5548313"/>
          </a:xfrm>
          <a:prstGeom prst="rect">
            <a:avLst/>
          </a:prstGeom>
          <a:noFill/>
          <a:ln w="9525">
            <a:noFill/>
          </a:ln>
        </p:spPr>
      </p:pic>
    </p:spTree>
    <p:custDataLst>
      <p:tags r:id="rId3"/>
    </p:custData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custDataLst>
              <p:tags r:id="rId3"/>
            </p:custDataLst>
          </p:nvPr>
        </p:nvSpPr>
        <p:spPr>
          <a:xfrm>
            <a:off x="628650" y="0"/>
            <a:ext cx="7886700" cy="9144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bg1"/>
                </a:solidFill>
                <a:latin typeface="+mj-lt"/>
                <a:ea typeface="+mj-ea"/>
                <a:cs typeface="+mj-cs"/>
              </a:defRPr>
            </a:lvl1pPr>
          </a:lstStyle>
          <a:p>
            <a:pPr eaLnBrk="1" hangingPunct="1"/>
            <a:r>
              <a:rPr lang="en-US" altLang="zh-CN" dirty="0" smtClean="0"/>
              <a:t>Assignment (</a:t>
            </a:r>
            <a:r>
              <a:rPr lang="zh-CN" altLang="en-US" dirty="0" smtClean="0"/>
              <a:t>作业</a:t>
            </a:r>
            <a:r>
              <a:rPr lang="en-US" altLang="zh-CN" dirty="0" smtClean="0"/>
              <a:t>)</a:t>
            </a:r>
            <a:endParaRPr lang="en-US" altLang="zh-CN" dirty="0" smtClean="0"/>
          </a:p>
        </p:txBody>
      </p:sp>
      <p:sp>
        <p:nvSpPr>
          <p:cNvPr id="3" name="内容占位符 2"/>
          <p:cNvSpPr>
            <a:spLocks noGrp="1"/>
          </p:cNvSpPr>
          <p:nvPr>
            <p:custDataLst>
              <p:tags r:id="rId4"/>
            </p:custDataLst>
          </p:nvPr>
        </p:nvSpPr>
        <p:spPr>
          <a:xfrm>
            <a:off x="1420586" y="1763486"/>
            <a:ext cx="7094764" cy="44740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tx1"/>
              </a:buClr>
              <a:buFont typeface="Wingdings" panose="05000000000000000000" pitchFamily="2" charset="2"/>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下载</a:t>
            </a:r>
            <a:r>
              <a:rPr lang="en-US" altLang="zh-CN" dirty="0" smtClean="0"/>
              <a:t>JDK</a:t>
            </a:r>
            <a:r>
              <a:rPr lang="zh-CN" altLang="en-US" dirty="0" smtClean="0"/>
              <a:t>并安装在自己</a:t>
            </a:r>
            <a:r>
              <a:rPr lang="en-US" altLang="zh-CN" dirty="0" smtClean="0"/>
              <a:t>PC</a:t>
            </a:r>
            <a:r>
              <a:rPr lang="zh-CN" altLang="en-US" dirty="0" smtClean="0"/>
              <a:t>机上 </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做自己的第一个</a:t>
            </a:r>
            <a:r>
              <a:rPr lang="en-US" altLang="zh-CN" dirty="0" smtClean="0"/>
              <a:t>java</a:t>
            </a:r>
            <a:r>
              <a:rPr lang="zh-CN" altLang="en-US" dirty="0" smtClean="0"/>
              <a:t>程序</a:t>
            </a:r>
            <a:r>
              <a:rPr lang="en-US" altLang="zh-CN" dirty="0" smtClean="0"/>
              <a:t>HelloWorld</a:t>
            </a:r>
            <a:endParaRPr lang="en-US" altLang="zh-CN" dirty="0" smtClean="0"/>
          </a:p>
        </p:txBody>
      </p:sp>
    </p:spTree>
    <p:custDataLst>
      <p:tags r:id="rId5"/>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en-US" altLang="x-none" noProof="1">
                <a:solidFill>
                  <a:srgbClr val="F8F8F8"/>
                </a:solidFill>
                <a:effectLst>
                  <a:outerShdw blurRad="38100" dist="38100" dir="2700000">
                    <a:srgbClr val="C0C0C0"/>
                  </a:outerShdw>
                </a:effectLst>
                <a:latin typeface="Times New Roman" panose="02020603050405020304" pitchFamily="18" charset="0"/>
                <a:ea typeface="黑体" panose="02010609060101010101" pitchFamily="49" charset="-122"/>
                <a:cs typeface="+mn-ea"/>
              </a:rPr>
              <a:t>Java</a:t>
            </a:r>
            <a:r>
              <a:rPr lang="zh-CN" altLang="en-US" noProof="1">
                <a:solidFill>
                  <a:srgbClr val="F8F8F8"/>
                </a:solidFill>
                <a:effectLst>
                  <a:outerShdw blurRad="38100" dist="38100" dir="2700000">
                    <a:srgbClr val="C0C0C0"/>
                  </a:outerShdw>
                </a:effectLst>
                <a:latin typeface="Times New Roman" panose="02020603050405020304" pitchFamily="18" charset="0"/>
                <a:cs typeface="+mn-ea"/>
              </a:rPr>
              <a:t>出现的</a:t>
            </a:r>
            <a:r>
              <a:rPr lang="zh-CN" altLang="en-US" noProof="1" smtClean="0">
                <a:solidFill>
                  <a:srgbClr val="F8F8F8"/>
                </a:solidFill>
                <a:effectLst>
                  <a:outerShdw blurRad="38100" dist="38100" dir="2700000">
                    <a:srgbClr val="C0C0C0"/>
                  </a:outerShdw>
                </a:effectLst>
                <a:latin typeface="Times New Roman" panose="02020603050405020304" pitchFamily="18" charset="0"/>
                <a:cs typeface="+mn-ea"/>
              </a:rPr>
              <a:t>背景</a:t>
            </a:r>
            <a:endParaRPr lang="zh-CN" altLang="en-US" dirty="0"/>
          </a:p>
        </p:txBody>
      </p:sp>
      <p:sp>
        <p:nvSpPr>
          <p:cNvPr id="20482" name="Rectangle 2"/>
          <p:cNvSpPr>
            <a:spLocks noGrp="1"/>
          </p:cNvSpPr>
          <p:nvPr>
            <p:ph idx="1"/>
          </p:nvPr>
        </p:nvSpPr>
        <p:spPr/>
        <p:txBody>
          <a:bodyPr vert="horz" wrap="square" lIns="91440" tIns="45720" rIns="91440" bIns="45720" anchor="t"/>
          <a:lstStyle/>
          <a:p>
            <a:pPr algn="just" eaLnBrk="1" hangingPunct="1"/>
            <a:r>
              <a:rPr lang="en-US" altLang="zh-CN" dirty="0"/>
              <a:t>1991,Sun,Green</a:t>
            </a:r>
            <a:r>
              <a:rPr lang="zh-CN" altLang="en-US" dirty="0"/>
              <a:t>项目</a:t>
            </a:r>
            <a:endParaRPr lang="zh-CN" altLang="en-US" dirty="0"/>
          </a:p>
          <a:p>
            <a:pPr algn="just" eaLnBrk="1" hangingPunct="1"/>
            <a:r>
              <a:rPr lang="en-US" altLang="zh-CN" dirty="0"/>
              <a:t>Gosling</a:t>
            </a:r>
            <a:r>
              <a:rPr lang="zh-CN" altLang="en-US" dirty="0"/>
              <a:t>的新创意</a:t>
            </a:r>
            <a:r>
              <a:rPr lang="en-US" altLang="zh-CN" dirty="0"/>
              <a:t>--Oak</a:t>
            </a:r>
            <a:endParaRPr lang="zh-CN" altLang="en-US" dirty="0"/>
          </a:p>
          <a:p>
            <a:pPr algn="just" eaLnBrk="1" hangingPunct="1"/>
            <a:r>
              <a:rPr lang="en-US" altLang="zh-CN" dirty="0"/>
              <a:t>1994,HotJava,</a:t>
            </a:r>
            <a:r>
              <a:rPr lang="zh-CN" altLang="en-US" dirty="0"/>
              <a:t>支持</a:t>
            </a:r>
            <a:r>
              <a:rPr lang="en-US" altLang="zh-CN" dirty="0"/>
              <a:t>Oak</a:t>
            </a:r>
            <a:r>
              <a:rPr lang="zh-CN" altLang="en-US" dirty="0"/>
              <a:t>的浏览器。</a:t>
            </a:r>
            <a:endParaRPr lang="zh-CN" altLang="en-US" dirty="0"/>
          </a:p>
          <a:p>
            <a:pPr algn="just" eaLnBrk="1" hangingPunct="1"/>
            <a:r>
              <a:rPr lang="en-US" altLang="zh-CN" dirty="0"/>
              <a:t>1995.05.23</a:t>
            </a:r>
            <a:r>
              <a:rPr lang="zh-CN" altLang="en-US" dirty="0"/>
              <a:t>，</a:t>
            </a:r>
            <a:r>
              <a:rPr lang="en-US" altLang="zh-CN" dirty="0"/>
              <a:t>Oak</a:t>
            </a:r>
            <a:r>
              <a:rPr lang="zh-CN" altLang="en-US" dirty="0"/>
              <a:t>更名为</a:t>
            </a:r>
            <a:r>
              <a:rPr lang="en-US" altLang="zh-CN" dirty="0"/>
              <a:t>Java</a:t>
            </a:r>
            <a:r>
              <a:rPr lang="zh-CN" altLang="en-US" dirty="0"/>
              <a:t>。</a:t>
            </a:r>
            <a:endParaRPr lang="zh-CN" altLang="en-US" dirty="0"/>
          </a:p>
          <a:p>
            <a:pPr algn="just" eaLnBrk="1" hangingPunct="1"/>
            <a:r>
              <a:rPr lang="en-US" altLang="zh-CN" dirty="0"/>
              <a:t>1996.01,JDK1.0</a:t>
            </a:r>
            <a:r>
              <a:rPr lang="zh-CN" altLang="en-US" dirty="0"/>
              <a:t>发布</a:t>
            </a:r>
            <a:endParaRPr lang="zh-CN" altLang="en-US" dirty="0"/>
          </a:p>
        </p:txBody>
      </p:sp>
      <p:sp>
        <p:nvSpPr>
          <p:cNvPr id="10243" name="Rectangle 3"/>
          <p:cNvSpPr/>
          <p:nvPr/>
        </p:nvSpPr>
        <p:spPr>
          <a:xfrm>
            <a:off x="250825" y="260350"/>
            <a:ext cx="5473700" cy="936625"/>
          </a:xfrm>
          <a:prstGeom prst="rect">
            <a:avLst/>
          </a:prstGeom>
          <a:noFill/>
          <a:ln w="9525">
            <a:noFill/>
          </a:ln>
        </p:spPr>
        <p:txBody>
          <a:bodyPr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800" b="0" i="0" u="none" strike="noStrike" kern="1200" cap="none" spc="0" normalizeH="0" baseline="0" noProof="1">
              <a:ln>
                <a:noFill/>
              </a:ln>
              <a:solidFill>
                <a:srgbClr val="F8F8F8"/>
              </a:solidFill>
              <a:effectLst>
                <a:outerShdw blurRad="38100" dist="38100" dir="2700000">
                  <a:srgbClr val="C0C0C0"/>
                </a:outerShdw>
              </a:effectLst>
              <a:uLnTx/>
              <a:uFillTx/>
              <a:latin typeface="Times New Roman" panose="02020603050405020304" pitchFamily="18" charset="0"/>
              <a:ea typeface="黑体" panose="02010609060101010101" pitchFamily="49" charset="-122"/>
              <a:cs typeface="+mn-cs"/>
            </a:endParaRPr>
          </a:p>
        </p:txBody>
      </p:sp>
      <p:pic>
        <p:nvPicPr>
          <p:cNvPr id="20484" name="Picture 4" descr="gosling_hi_res"/>
          <p:cNvPicPr>
            <a:picLocks noChangeAspect="1"/>
          </p:cNvPicPr>
          <p:nvPr/>
        </p:nvPicPr>
        <p:blipFill>
          <a:blip r:embed="rId1"/>
          <a:stretch>
            <a:fillRect/>
          </a:stretch>
        </p:blipFill>
        <p:spPr>
          <a:xfrm>
            <a:off x="4572000" y="4005064"/>
            <a:ext cx="1943100" cy="1989138"/>
          </a:xfrm>
          <a:prstGeom prst="rect">
            <a:avLst/>
          </a:prstGeom>
          <a:noFill/>
          <a:ln w="9525">
            <a:noFill/>
          </a:ln>
        </p:spPr>
      </p:pic>
      <p:sp>
        <p:nvSpPr>
          <p:cNvPr id="20485" name="Rectangle 5"/>
          <p:cNvSpPr/>
          <p:nvPr/>
        </p:nvSpPr>
        <p:spPr>
          <a:xfrm>
            <a:off x="6595442" y="4632921"/>
            <a:ext cx="1809750" cy="366712"/>
          </a:xfrm>
          <a:prstGeom prst="rect">
            <a:avLst/>
          </a:prstGeom>
          <a:noFill/>
          <a:ln w="9525">
            <a:noFill/>
          </a:ln>
        </p:spPr>
        <p:txBody>
          <a:bodyPr wrap="none">
            <a:spAutoFit/>
          </a:bodyPr>
          <a:lstStyle/>
          <a:p>
            <a:pPr eaLnBrk="1" hangingPunct="1"/>
            <a:r>
              <a:rPr lang="en-US" altLang="zh-CN" b="1" dirty="0">
                <a:latin typeface="Arial" panose="020B0604020202020204" pitchFamily="34" charset="0"/>
              </a:rPr>
              <a:t>James Gosling</a:t>
            </a:r>
            <a:endParaRPr lang="en-US" altLang="zh-CN" b="1" dirty="0">
              <a:latin typeface="Arial" panose="020B0604020202020204" pitchFamily="34" charset="0"/>
            </a:endParaRPr>
          </a:p>
        </p:txBody>
      </p:sp>
    </p:spTree>
    <p:custDataLst>
      <p:tags r:id="rId2"/>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custDataLst>
              <p:tags r:id="rId3"/>
            </p:custDataLst>
          </p:nvPr>
        </p:nvSpPr>
        <p:spPr>
          <a:xfrm>
            <a:off x="628650" y="0"/>
            <a:ext cx="7886700" cy="9144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bg1"/>
                </a:solidFill>
                <a:latin typeface="+mj-lt"/>
                <a:ea typeface="+mj-ea"/>
                <a:cs typeface="+mj-cs"/>
              </a:defRPr>
            </a:lvl1pPr>
          </a:lstStyle>
          <a:p>
            <a:pPr eaLnBrk="1" hangingPunct="1"/>
            <a:r>
              <a:rPr lang="en-US" altLang="zh-CN" dirty="0" smtClean="0"/>
              <a:t>IT</a:t>
            </a:r>
            <a:r>
              <a:rPr lang="zh-CN" altLang="en-US" dirty="0" smtClean="0"/>
              <a:t>八卦：</a:t>
            </a:r>
            <a:r>
              <a:rPr lang="en-US" altLang="zh-CN" dirty="0" smtClean="0"/>
              <a:t>Java</a:t>
            </a:r>
            <a:r>
              <a:rPr lang="zh-CN" altLang="en-US" dirty="0" smtClean="0"/>
              <a:t>的名字由来</a:t>
            </a:r>
            <a:endParaRPr lang="zh-CN" altLang="en-US" dirty="0" smtClean="0"/>
          </a:p>
        </p:txBody>
      </p:sp>
      <p:sp>
        <p:nvSpPr>
          <p:cNvPr id="3" name="内容占位符 2"/>
          <p:cNvSpPr>
            <a:spLocks noGrp="1"/>
          </p:cNvSpPr>
          <p:nvPr>
            <p:custDataLst>
              <p:tags r:id="rId4"/>
            </p:custDataLst>
          </p:nvPr>
        </p:nvSpPr>
        <p:spPr>
          <a:xfrm>
            <a:off x="1420586" y="1763486"/>
            <a:ext cx="7094764" cy="44740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tx1"/>
              </a:buClr>
              <a:buFont typeface="Wingdings" panose="05000000000000000000" pitchFamily="2" charset="2"/>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eaLnBrk="1" hangingPunct="1">
              <a:lnSpc>
                <a:spcPct val="150000"/>
              </a:lnSpc>
              <a:buClr>
                <a:schemeClr val="hlink"/>
              </a:buClr>
              <a:buSzTx/>
              <a:buFont typeface="Wingdings" panose="05000000000000000000" pitchFamily="2" charset="2"/>
              <a:buChar char="l"/>
            </a:pPr>
            <a:r>
              <a:rPr lang="en-US" altLang="zh-CN" dirty="0" smtClean="0"/>
              <a:t>OAK</a:t>
            </a:r>
            <a:endParaRPr lang="en-US" altLang="zh-CN"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开发人员名字：</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t>James Gosling+Arthur Van Hoff+Andy Bechtolsheim</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t>Just Another Vague Acronym</a:t>
            </a:r>
            <a:endParaRPr lang="en-US" altLang="zh-CN"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原产于印度尼西亚爪哇岛</a:t>
            </a:r>
            <a:r>
              <a:rPr lang="en-US" altLang="zh-CN" dirty="0" smtClean="0"/>
              <a:t>(Jawa/Java)</a:t>
            </a:r>
            <a:r>
              <a:rPr lang="zh-CN" altLang="en-US" dirty="0" smtClean="0"/>
              <a:t>的咖啡</a:t>
            </a:r>
            <a:endParaRPr lang="zh-CN" altLang="en-US" dirty="0" smtClean="0"/>
          </a:p>
        </p:txBody>
      </p:sp>
    </p:spTree>
    <p:custDataLst>
      <p:tags r:id="rId5"/>
    </p:custData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idx="4294967295"/>
          </p:nvPr>
        </p:nvSpPr>
        <p:spPr/>
        <p:txBody>
          <a:bodyPr vert="horz" wrap="square" lIns="91440" tIns="45720" rIns="91440" bIns="45720" anchor="ctr"/>
          <a:lstStyle/>
          <a:p>
            <a:pPr eaLnBrk="1" hangingPunct="1"/>
            <a:r>
              <a:rPr lang="en-US" altLang="zh-CN" dirty="0"/>
              <a:t>Sun</a:t>
            </a:r>
            <a:r>
              <a:rPr lang="zh-CN" altLang="en-US" dirty="0"/>
              <a:t>的终结</a:t>
            </a:r>
            <a:endParaRPr lang="zh-CN" altLang="en-US" dirty="0"/>
          </a:p>
        </p:txBody>
      </p:sp>
      <p:pic>
        <p:nvPicPr>
          <p:cNvPr id="24579" name="内容占位符 3" descr="So long, old friend.png"/>
          <p:cNvPicPr>
            <a:picLocks noGrp="1" noChangeAspect="1"/>
          </p:cNvPicPr>
          <p:nvPr>
            <p:ph idx="4294967295"/>
          </p:nvPr>
        </p:nvPicPr>
        <p:blipFill>
          <a:blip r:embed="rId1"/>
          <a:srcRect/>
          <a:stretch>
            <a:fillRect/>
          </a:stretch>
        </p:blipFill>
        <p:spPr>
          <a:xfrm>
            <a:off x="0" y="0"/>
            <a:ext cx="9144000" cy="6858000"/>
          </a:xfrm>
        </p:spPr>
      </p:pic>
    </p:spTree>
    <p:custDataLst>
      <p:tags r:id="rId2"/>
    </p:custDataLst>
  </p:cSld>
  <p:clrMapOvr>
    <a:masterClrMapping/>
  </p:clrMapOvr>
  <p:transition spd="slow">
    <p:randomBar dir="vert"/>
  </p:transition>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custom"/>
  <p:tag name="KSO_WM_TEMPLATE_INDEX" val="286"/>
</p:tagLst>
</file>

<file path=ppt/tags/tag10.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100.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01.xml><?xml version="1.0" encoding="utf-8"?>
<p:tagLst xmlns:p="http://schemas.openxmlformats.org/presentationml/2006/main">
  <p:tag name="KSO_WM_TEMPLATE_CATEGORY" val="custom"/>
  <p:tag name="KSO_WM_TEMPLATE_INDEX" val="286"/>
</p:tagLst>
</file>

<file path=ppt/tags/tag102.xml><?xml version="1.0" encoding="utf-8"?>
<p:tagLst xmlns:p="http://schemas.openxmlformats.org/presentationml/2006/main">
  <p:tag name="KSO_WM_TEMPLATE_CATEGORY" val="custom"/>
  <p:tag name="KSO_WM_TEMPLATE_INDEX" val="286"/>
</p:tagLst>
</file>

<file path=ppt/tags/tag103.xml><?xml version="1.0" encoding="utf-8"?>
<p:tagLst xmlns:p="http://schemas.openxmlformats.org/presentationml/2006/main">
  <p:tag name="KSO_WM_TEMPLATE_CATEGORY" val="custom"/>
  <p:tag name="KSO_WM_TEMPLATE_INDEX" val="286"/>
</p:tagLst>
</file>

<file path=ppt/tags/tag104.xml><?xml version="1.0" encoding="utf-8"?>
<p:tagLst xmlns:p="http://schemas.openxmlformats.org/presentationml/2006/main">
  <p:tag name="KSO_WM_TEMPLATE_CATEGORY" val="custom"/>
  <p:tag name="KSO_WM_TEMPLATE_INDEX" val="286"/>
</p:tagLst>
</file>

<file path=ppt/tags/tag105.xml><?xml version="1.0" encoding="utf-8"?>
<p:tagLst xmlns:p="http://schemas.openxmlformats.org/presentationml/2006/main">
  <p:tag name="KSO_WM_TEMPLATE_CATEGORY" val="custom"/>
  <p:tag name="KSO_WM_TEMPLATE_INDEX" val="286"/>
</p:tagLst>
</file>

<file path=ppt/tags/tag106.xml><?xml version="1.0" encoding="utf-8"?>
<p:tagLst xmlns:p="http://schemas.openxmlformats.org/presentationml/2006/main">
  <p:tag name="KSO_WM_TAG_VERSION" val="1.0"/>
  <p:tag name="KSO_WM_BEAUTIFY_FLAG" val="#wm#"/>
  <p:tag name="KSO_WM_TEMPLATE_CATEGORY" val="custom"/>
  <p:tag name="KSO_WM_TEMPLATE_INDEX" val="286"/>
  <p:tag name="KSO_WM_UNIT_TYPE" val="d"/>
  <p:tag name="KSO_WM_UNIT_INDEX" val="1"/>
  <p:tag name="KSO_WM_UNIT_ID" val="custom510_4*d*1"/>
  <p:tag name="KSO_WM_UNIT_CLEAR" val="0"/>
  <p:tag name="KSO_WM_UNIT_LAYERLEVEL" val="1"/>
  <p:tag name="KSO_WM_UNIT_VALUE" val="1500*1243"/>
  <p:tag name="KSO_WM_UNIT_HIGHLIGHT" val="0"/>
  <p:tag name="KSO_WM_UNIT_COMPATIBLE" val="0"/>
</p:tagLst>
</file>

<file path=ppt/tags/tag107.xml><?xml version="1.0" encoding="utf-8"?>
<p:tagLst xmlns:p="http://schemas.openxmlformats.org/presentationml/2006/main">
  <p:tag name="KSO_WM_TEMPLATE_CATEGORY" val="custom"/>
  <p:tag name="KSO_WM_TEMPLATE_INDEX" val="286"/>
</p:tagLst>
</file>

<file path=ppt/tags/tag108.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109.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11.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110.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11.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12.xml><?xml version="1.0" encoding="utf-8"?>
<p:tagLst xmlns:p="http://schemas.openxmlformats.org/presentationml/2006/main">
  <p:tag name="KSO_WM_TAG_VERSION" val="1.0"/>
  <p:tag name="KSO_WM_BEAUTIFY_FLAG" val="#wm#"/>
  <p:tag name="KSO_WM_TEMPLATE_CATEGORY" val="custom"/>
  <p:tag name="KSO_WM_TEMPLATE_INDEX" val="286"/>
  <p:tag name="KSO_WM_UNIT_TYPE" val="d"/>
  <p:tag name="KSO_WM_UNIT_INDEX" val="1"/>
  <p:tag name="KSO_WM_UNIT_ID" val="custom510_4*d*1"/>
  <p:tag name="KSO_WM_UNIT_CLEAR" val="0"/>
  <p:tag name="KSO_WM_UNIT_LAYERLEVEL" val="1"/>
  <p:tag name="KSO_WM_UNIT_VALUE" val="1500*1243"/>
  <p:tag name="KSO_WM_UNIT_HIGHLIGHT" val="0"/>
  <p:tag name="KSO_WM_UNIT_COMPATIBLE" val="0"/>
</p:tagLst>
</file>

<file path=ppt/tags/tag113.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14.xml><?xml version="1.0" encoding="utf-8"?>
<p:tagLst xmlns:p="http://schemas.openxmlformats.org/presentationml/2006/main">
  <p:tag name="KSO_WM_TEMPLATE_CATEGORY" val="custom"/>
  <p:tag name="KSO_WM_TEMPLATE_INDEX" val="286"/>
</p:tagLst>
</file>

<file path=ppt/tags/tag115.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116.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117.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18.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19.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2.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3.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4.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5.xml><?xml version="1.0" encoding="utf-8"?>
<p:tagLst xmlns:p="http://schemas.openxmlformats.org/presentationml/2006/main">
  <p:tag name="KSO_WM_TEMPLATE_CATEGORY" val="custom"/>
  <p:tag name="KSO_WM_TEMPLATE_INDEX" val="286"/>
</p:tagLst>
</file>

<file path=ppt/tags/tag16.xml><?xml version="1.0" encoding="utf-8"?>
<p:tagLst xmlns:p="http://schemas.openxmlformats.org/presentationml/2006/main">
  <p:tag name="KSO_WM_TEMPLATE_CATEGORY" val="custom"/>
  <p:tag name="KSO_WM_TEMPLATE_INDEX" val="286"/>
  <p:tag name="KSO_WM_SLIDE_MODEL_TYPE" val="timeline"/>
</p:tagLst>
</file>

<file path=ppt/tags/tag17.xml><?xml version="1.0" encoding="utf-8"?>
<p:tagLst xmlns:p="http://schemas.openxmlformats.org/presentationml/2006/main">
  <p:tag name="KSO_WM_TEMPLATE_CATEGORY" val="custom"/>
  <p:tag name="KSO_WM_TEMPLATE_INDEX" val="286"/>
</p:tagLst>
</file>

<file path=ppt/tags/tag18.xml><?xml version="1.0" encoding="utf-8"?>
<p:tagLst xmlns:p="http://schemas.openxmlformats.org/presentationml/2006/main">
  <p:tag name="KSO_WM_TEMPLATE_CATEGORY" val="custom"/>
  <p:tag name="KSO_WM_TEMPLATE_INDEX" val="286"/>
</p:tagLst>
</file>

<file path=ppt/tags/tag19.xml><?xml version="1.0" encoding="utf-8"?>
<p:tagLst xmlns:p="http://schemas.openxmlformats.org/presentationml/2006/main">
  <p:tag name="KSO_WM_TEMPLATE_CATEGORY" val="custom"/>
  <p:tag name="KSO_WM_TEMPLATE_INDEX" val="286"/>
</p:tagLst>
</file>

<file path=ppt/tags/tag2.xml><?xml version="1.0" encoding="utf-8"?>
<p:tagLst xmlns:p="http://schemas.openxmlformats.org/presentationml/2006/main">
  <p:tag name="KSO_WM_TAG_VERSION" val="1.0"/>
  <p:tag name="KSO_WM_TEMPLATE_CATEGORY" val="custom"/>
  <p:tag name="KSO_WM_TEMPLATE_INDEX" val="286"/>
</p:tagLst>
</file>

<file path=ppt/tags/tag20.xml><?xml version="1.0" encoding="utf-8"?>
<p:tagLst xmlns:p="http://schemas.openxmlformats.org/presentationml/2006/main">
  <p:tag name="KSO_WM_BEAUTIFY_FLAG" val="#wm#"/>
  <p:tag name="KSO_WM_TEMPLATE_CATEGORY" val="custom"/>
  <p:tag name="KSO_WM_TEMPLATE_INDEX" val="286"/>
</p:tagLst>
</file>

<file path=ppt/tags/tag21.xml><?xml version="1.0" encoding="utf-8"?>
<p:tagLst xmlns:p="http://schemas.openxmlformats.org/presentationml/2006/main">
  <p:tag name="KSO_WM_TEMPLATE_CATEGORY" val="custom"/>
  <p:tag name="KSO_WM_TEMPLATE_INDEX" val="286"/>
</p:tagLst>
</file>

<file path=ppt/tags/tag22.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23.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24.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5.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6.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7.xml><?xml version="1.0" encoding="utf-8"?>
<p:tagLst xmlns:p="http://schemas.openxmlformats.org/presentationml/2006/main">
  <p:tag name="KSO_WM_TEMPLATE_CATEGORY" val="custom"/>
  <p:tag name="KSO_WM_TEMPLATE_INDEX" val="286"/>
</p:tagLst>
</file>

<file path=ppt/tags/tag28.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29.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3.xml><?xml version="1.0" encoding="utf-8"?>
<p:tagLst xmlns:p="http://schemas.openxmlformats.org/presentationml/2006/main">
  <p:tag name="KSO_WM_TEMPLATE_CATEGORY" val="custom"/>
  <p:tag name="KSO_WM_TEMPLATE_INDEX" val="286"/>
</p:tagLst>
</file>

<file path=ppt/tags/tag30.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1.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32.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33.xml><?xml version="1.0" encoding="utf-8"?>
<p:tagLst xmlns:p="http://schemas.openxmlformats.org/presentationml/2006/main">
  <p:tag name="KSO_WM_TEMPLATE_CATEGORY" val="custom"/>
  <p:tag name="KSO_WM_TEMPLATE_INDEX" val="286"/>
</p:tagLst>
</file>

<file path=ppt/tags/tag34.xml><?xml version="1.0" encoding="utf-8"?>
<p:tagLst xmlns:p="http://schemas.openxmlformats.org/presentationml/2006/main">
  <p:tag name="KSO_WM_TEMPLATE_CATEGORY" val="custom"/>
  <p:tag name="KSO_WM_TEMPLATE_INDEX" val="286"/>
</p:tagLst>
</file>

<file path=ppt/tags/tag35.xml><?xml version="1.0" encoding="utf-8"?>
<p:tagLst xmlns:p="http://schemas.openxmlformats.org/presentationml/2006/main">
  <p:tag name="KSO_WM_TEMPLATE_CATEGORY" val="custom"/>
  <p:tag name="KSO_WM_TEMPLATE_INDEX" val="286"/>
</p:tagLst>
</file>

<file path=ppt/tags/tag36.xml><?xml version="1.0" encoding="utf-8"?>
<p:tagLst xmlns:p="http://schemas.openxmlformats.org/presentationml/2006/main">
  <p:tag name="KSO_WM_TEMPLATE_CATEGORY" val="custom"/>
  <p:tag name="KSO_WM_TEMPLATE_INDEX" val="286"/>
</p:tagLst>
</file>

<file path=ppt/tags/tag37.xml><?xml version="1.0" encoding="utf-8"?>
<p:tagLst xmlns:p="http://schemas.openxmlformats.org/presentationml/2006/main">
  <p:tag name="KSO_WM_TEMPLATE_CATEGORY" val="custom"/>
  <p:tag name="KSO_WM_TEMPLATE_INDEX" val="286"/>
</p:tagLst>
</file>

<file path=ppt/tags/tag38.xml><?xml version="1.0" encoding="utf-8"?>
<p:tagLst xmlns:p="http://schemas.openxmlformats.org/presentationml/2006/main">
  <p:tag name="KSO_WM_TEMPLATE_CATEGORY" val="custom"/>
  <p:tag name="KSO_WM_TEMPLATE_INDEX" val="286"/>
</p:tagLst>
</file>

<file path=ppt/tags/tag39.xml><?xml version="1.0" encoding="utf-8"?>
<p:tagLst xmlns:p="http://schemas.openxmlformats.org/presentationml/2006/main">
  <p:tag name="KSO_WM_TEMPLATE_CATEGORY" val="custom"/>
  <p:tag name="KSO_WM_TEMPLATE_INDEX" val="286"/>
</p:tagLst>
</file>

<file path=ppt/tags/tag4.xml><?xml version="1.0" encoding="utf-8"?>
<p:tagLst xmlns:p="http://schemas.openxmlformats.org/presentationml/2006/main">
  <p:tag name="KSO_WM_TEMPLATE_CATEGORY" val="custom"/>
  <p:tag name="KSO_WM_TEMPLATE_INDEX" val="286"/>
</p:tagLst>
</file>

<file path=ppt/tags/tag40.xml><?xml version="1.0" encoding="utf-8"?>
<p:tagLst xmlns:p="http://schemas.openxmlformats.org/presentationml/2006/main">
  <p:tag name="KSO_WM_TEMPLATE_CATEGORY" val="custom"/>
  <p:tag name="KSO_WM_TEMPLATE_INDEX" val="286"/>
</p:tagLst>
</file>

<file path=ppt/tags/tag41.xml><?xml version="1.0" encoding="utf-8"?>
<p:tagLst xmlns:p="http://schemas.openxmlformats.org/presentationml/2006/main">
  <p:tag name="KSO_WM_TEMPLATE_CATEGORY" val="custom"/>
  <p:tag name="KSO_WM_TEMPLATE_INDEX" val="286"/>
</p:tagLst>
</file>

<file path=ppt/tags/tag42.xml><?xml version="1.0" encoding="utf-8"?>
<p:tagLst xmlns:p="http://schemas.openxmlformats.org/presentationml/2006/main">
  <p:tag name="KSO_WM_TEMPLATE_CATEGORY" val="custom"/>
  <p:tag name="KSO_WM_TEMPLATE_INDEX" val="286"/>
</p:tagLst>
</file>

<file path=ppt/tags/tag43.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44.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45.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46.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47.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48.xml><?xml version="1.0" encoding="utf-8"?>
<p:tagLst xmlns:p="http://schemas.openxmlformats.org/presentationml/2006/main">
  <p:tag name="KSO_WM_TEMPLATE_CATEGORY" val="custom"/>
  <p:tag name="KSO_WM_TEMPLATE_INDEX" val="286"/>
</p:tagLst>
</file>

<file path=ppt/tags/tag49.xml><?xml version="1.0" encoding="utf-8"?>
<p:tagLst xmlns:p="http://schemas.openxmlformats.org/presentationml/2006/main">
  <p:tag name="KSO_WM_TEMPLATE_CATEGORY" val="custom"/>
  <p:tag name="KSO_WM_TEMPLATE_INDEX" val="286"/>
</p:tagLst>
</file>

<file path=ppt/tags/tag5.xml><?xml version="1.0" encoding="utf-8"?>
<p:tagLst xmlns:p="http://schemas.openxmlformats.org/presentationml/2006/main">
  <p:tag name="KSO_WM_TEMPLATE_CATEGORY" val="custom"/>
  <p:tag name="KSO_WM_TEMPLATE_INDEX" val="286"/>
</p:tagLst>
</file>

<file path=ppt/tags/tag50.xml><?xml version="1.0" encoding="utf-8"?>
<p:tagLst xmlns:p="http://schemas.openxmlformats.org/presentationml/2006/main">
  <p:tag name="KSO_WM_TEMPLATE_CATEGORY" val="custom"/>
  <p:tag name="KSO_WM_TEMPLATE_INDEX" val="286"/>
</p:tagLst>
</file>

<file path=ppt/tags/tag51.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52.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53.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54.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55.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56.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57.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58.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59.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6.xml><?xml version="1.0" encoding="utf-8"?>
<p:tagLst xmlns:p="http://schemas.openxmlformats.org/presentationml/2006/main">
  <p:tag name="KSO_WM_TEMPLATE_CATEGORY" val="custom"/>
  <p:tag name="KSO_WM_TEMPLATE_INDEX" val="286"/>
</p:tagLst>
</file>

<file path=ppt/tags/tag60.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61.xml><?xml version="1.0" encoding="utf-8"?>
<p:tagLst xmlns:p="http://schemas.openxmlformats.org/presentationml/2006/main">
  <p:tag name="KSO_WM_TEMPLATE_CATEGORY" val="custom"/>
  <p:tag name="KSO_WM_TEMPLATE_INDEX" val="286"/>
</p:tagLst>
</file>

<file path=ppt/tags/tag62.xml><?xml version="1.0" encoding="utf-8"?>
<p:tagLst xmlns:p="http://schemas.openxmlformats.org/presentationml/2006/main">
  <p:tag name="KSO_WM_TEMPLATE_CATEGORY" val="custom"/>
  <p:tag name="KSO_WM_TEMPLATE_INDEX" val="286"/>
</p:tagLst>
</file>

<file path=ppt/tags/tag63.xml><?xml version="1.0" encoding="utf-8"?>
<p:tagLst xmlns:p="http://schemas.openxmlformats.org/presentationml/2006/main">
  <p:tag name="KSO_WM_TEMPLATE_CATEGORY" val="custom"/>
  <p:tag name="KSO_WM_TEMPLATE_INDEX" val="286"/>
</p:tagLst>
</file>

<file path=ppt/tags/tag64.xml><?xml version="1.0" encoding="utf-8"?>
<p:tagLst xmlns:p="http://schemas.openxmlformats.org/presentationml/2006/main">
  <p:tag name="KSO_WM_TEMPLATE_CATEGORY" val="custom"/>
  <p:tag name="KSO_WM_TEMPLATE_INDEX" val="286"/>
</p:tagLst>
</file>

<file path=ppt/tags/tag65.xml><?xml version="1.0" encoding="utf-8"?>
<p:tagLst xmlns:p="http://schemas.openxmlformats.org/presentationml/2006/main">
  <p:tag name="KSO_WM_TEMPLATE_CATEGORY" val="custom"/>
  <p:tag name="KSO_WM_TEMPLATE_INDEX" val="286"/>
</p:tagLst>
</file>

<file path=ppt/tags/tag66.xml><?xml version="1.0" encoding="utf-8"?>
<p:tagLst xmlns:p="http://schemas.openxmlformats.org/presentationml/2006/main">
  <p:tag name="KSO_WM_TEMPLATE_CATEGORY" val="custom"/>
  <p:tag name="KSO_WM_TEMPLATE_INDEX" val="286"/>
</p:tagLst>
</file>

<file path=ppt/tags/tag67.xml><?xml version="1.0" encoding="utf-8"?>
<p:tagLst xmlns:p="http://schemas.openxmlformats.org/presentationml/2006/main">
  <p:tag name="KSO_WM_TEMPLATE_CATEGORY" val="custom"/>
  <p:tag name="KSO_WM_TEMPLATE_INDEX" val="286"/>
</p:tagLst>
</file>

<file path=ppt/tags/tag68.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69.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7.xml><?xml version="1.0" encoding="utf-8"?>
<p:tagLst xmlns:p="http://schemas.openxmlformats.org/presentationml/2006/main">
  <p:tag name="KSO_WM_TEMPLATE_CATEGORY" val="custom"/>
  <p:tag name="KSO_WM_TEMPLATE_INDEX" val="286"/>
</p:tagLst>
</file>

<file path=ppt/tags/tag70.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71.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72.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73.xml><?xml version="1.0" encoding="utf-8"?>
<p:tagLst xmlns:p="http://schemas.openxmlformats.org/presentationml/2006/main">
  <p:tag name="KSO_WM_TEMPLATE_CATEGORY" val="custom"/>
  <p:tag name="KSO_WM_TEMPLATE_INDEX" val="286"/>
</p:tagLst>
</file>

<file path=ppt/tags/tag74.xml><?xml version="1.0" encoding="utf-8"?>
<p:tagLst xmlns:p="http://schemas.openxmlformats.org/presentationml/2006/main">
  <p:tag name="KSO_WM_TEMPLATE_CATEGORY" val="custom"/>
  <p:tag name="KSO_WM_TEMPLATE_INDEX" val="286"/>
</p:tagLst>
</file>

<file path=ppt/tags/tag75.xml><?xml version="1.0" encoding="utf-8"?>
<p:tagLst xmlns:p="http://schemas.openxmlformats.org/presentationml/2006/main">
  <p:tag name="KSO_WM_TEMPLATE_CATEGORY" val="custom"/>
  <p:tag name="KSO_WM_TEMPLATE_INDEX" val="286"/>
</p:tagLst>
</file>

<file path=ppt/tags/tag76.xml><?xml version="1.0" encoding="utf-8"?>
<p:tagLst xmlns:p="http://schemas.openxmlformats.org/presentationml/2006/main">
  <p:tag name="KSO_WM_TEMPLATE_CATEGORY" val="custom"/>
  <p:tag name="KSO_WM_TEMPLATE_INDEX" val="286"/>
</p:tagLst>
</file>

<file path=ppt/tags/tag77.xml><?xml version="1.0" encoding="utf-8"?>
<p:tagLst xmlns:p="http://schemas.openxmlformats.org/presentationml/2006/main">
  <p:tag name="KSO_WM_TEMPLATE_CATEGORY" val="custom"/>
  <p:tag name="KSO_WM_TEMPLATE_INDEX" val="286"/>
</p:tagLst>
</file>

<file path=ppt/tags/tag78.xml><?xml version="1.0" encoding="utf-8"?>
<p:tagLst xmlns:p="http://schemas.openxmlformats.org/presentationml/2006/main">
  <p:tag name="KSO_WM_TEMPLATE_CATEGORY" val="custom"/>
  <p:tag name="KSO_WM_TEMPLATE_INDEX" val="286"/>
</p:tagLst>
</file>

<file path=ppt/tags/tag79.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8.xml><?xml version="1.0" encoding="utf-8"?>
<p:tagLst xmlns:p="http://schemas.openxmlformats.org/presentationml/2006/main">
  <p:tag name="KSO_WM_TEMPLATE_CATEGORY" val="custom"/>
  <p:tag name="KSO_WM_TEMPLATE_INDEX" val="286"/>
</p:tagLst>
</file>

<file path=ppt/tags/tag80.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81.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82.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83.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84.xml><?xml version="1.0" encoding="utf-8"?>
<p:tagLst xmlns:p="http://schemas.openxmlformats.org/presentationml/2006/main">
  <p:tag name="KSO_WM_TEMPLATE_CATEGORY" val="custom"/>
  <p:tag name="KSO_WM_TEMPLATE_INDEX" val="286"/>
</p:tagLst>
</file>

<file path=ppt/tags/tag85.xml><?xml version="1.0" encoding="utf-8"?>
<p:tagLst xmlns:p="http://schemas.openxmlformats.org/presentationml/2006/main">
  <p:tag name="KSO_WM_TEMPLATE_CATEGORY" val="custom"/>
  <p:tag name="KSO_WM_TEMPLATE_INDEX" val="286"/>
</p:tagLst>
</file>

<file path=ppt/tags/tag86.xml><?xml version="1.0" encoding="utf-8"?>
<p:tagLst xmlns:p="http://schemas.openxmlformats.org/presentationml/2006/main">
  <p:tag name="KSO_WM_TEMPLATE_CATEGORY" val="custom"/>
  <p:tag name="KSO_WM_TEMPLATE_INDEX" val="286"/>
</p:tagLst>
</file>

<file path=ppt/tags/tag87.xml><?xml version="1.0" encoding="utf-8"?>
<p:tagLst xmlns:p="http://schemas.openxmlformats.org/presentationml/2006/main">
  <p:tag name="KSO_WM_TEMPLATE_CATEGORY" val="custom"/>
  <p:tag name="KSO_WM_TEMPLATE_INDEX" val="286"/>
</p:tagLst>
</file>

<file path=ppt/tags/tag88.xml><?xml version="1.0" encoding="utf-8"?>
<p:tagLst xmlns:p="http://schemas.openxmlformats.org/presentationml/2006/main">
  <p:tag name="KSO_WM_TEMPLATE_CATEGORY" val="custom"/>
  <p:tag name="KSO_WM_TEMPLATE_INDEX" val="286"/>
</p:tagLst>
</file>

<file path=ppt/tags/tag89.xml><?xml version="1.0" encoding="utf-8"?>
<p:tagLst xmlns:p="http://schemas.openxmlformats.org/presentationml/2006/main">
  <p:tag name="KSO_WM_TEMPLATE_CATEGORY" val="custom"/>
  <p:tag name="KSO_WM_TEMPLATE_INDEX" val="286"/>
</p:tagLst>
</file>

<file path=ppt/tags/tag9.xml><?xml version="1.0" encoding="utf-8"?>
<p:tagLst xmlns:p="http://schemas.openxmlformats.org/presentationml/2006/main">
  <p:tag name="KSO_WM_TEMPLATE_CATEGORY" val="custom"/>
  <p:tag name="KSO_WM_TEMPLATE_INDEX" val="286"/>
</p:tagLst>
</file>

<file path=ppt/tags/tag90.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91.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92.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93.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94.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95.xml><?xml version="1.0" encoding="utf-8"?>
<p:tagLst xmlns:p="http://schemas.openxmlformats.org/presentationml/2006/main">
  <p:tag name="KSO_WM_TEMPLATE_CATEGORY" val="custom"/>
  <p:tag name="KSO_WM_TEMPLATE_INDEX" val="286"/>
</p:tagLst>
</file>

<file path=ppt/tags/tag96.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97.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98.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99.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heme/theme1.xml><?xml version="1.0" encoding="utf-8"?>
<a:theme xmlns:a="http://schemas.openxmlformats.org/drawingml/2006/main" name="Office 主题">
  <a:themeElements>
    <a:clrScheme name="510.30">
      <a:dk1>
        <a:srgbClr val="3F3F3F"/>
      </a:dk1>
      <a:lt1>
        <a:srgbClr val="FFFFFF"/>
      </a:lt1>
      <a:dk2>
        <a:srgbClr val="3F3F3F"/>
      </a:dk2>
      <a:lt2>
        <a:srgbClr val="FFFFFF"/>
      </a:lt2>
      <a:accent1>
        <a:srgbClr val="C8DA2D"/>
      </a:accent1>
      <a:accent2>
        <a:srgbClr val="A0D07A"/>
      </a:accent2>
      <a:accent3>
        <a:srgbClr val="7FCBAD"/>
      </a:accent3>
      <a:accent4>
        <a:srgbClr val="4DC8EA"/>
      </a:accent4>
      <a:accent5>
        <a:srgbClr val="114B93"/>
      </a:accent5>
      <a:accent6>
        <a:srgbClr val="FFC000"/>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Radial</Template>
  <TotalTime>0</TotalTime>
  <Words>6961</Words>
  <Application>WPS 演示</Application>
  <PresentationFormat>全屏显示(4:3)</PresentationFormat>
  <Paragraphs>589</Paragraphs>
  <Slides>69</Slides>
  <Notes>5</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0</vt:i4>
      </vt:variant>
      <vt:variant>
        <vt:lpstr>幻灯片标题</vt:lpstr>
      </vt:variant>
      <vt:variant>
        <vt:i4>69</vt:i4>
      </vt:variant>
    </vt:vector>
  </HeadingPairs>
  <TitlesOfParts>
    <vt:vector size="82" baseType="lpstr">
      <vt:lpstr>Arial</vt:lpstr>
      <vt:lpstr>宋体</vt:lpstr>
      <vt:lpstr>Wingdings</vt:lpstr>
      <vt:lpstr>Calibri</vt:lpstr>
      <vt:lpstr>Times New Roman</vt:lpstr>
      <vt:lpstr>华文中宋</vt:lpstr>
      <vt:lpstr>黑体</vt:lpstr>
      <vt:lpstr>微软雅黑</vt:lpstr>
      <vt:lpstr>Arial Unicode MS</vt:lpstr>
      <vt:lpstr>Impact</vt:lpstr>
      <vt:lpstr>楷体_GB2312</vt:lpstr>
      <vt:lpstr>新宋体</vt:lpstr>
      <vt:lpstr>Office 主题</vt:lpstr>
      <vt:lpstr>第1章: Java 概述</vt:lpstr>
      <vt:lpstr>PowerPoint 演示文稿</vt:lpstr>
      <vt:lpstr>课程介绍</vt:lpstr>
      <vt:lpstr>PowerPoint 演示文稿</vt:lpstr>
      <vt:lpstr>PowerPoint 演示文稿</vt:lpstr>
      <vt:lpstr>Java 的前世今生</vt:lpstr>
      <vt:lpstr>Java出现的背景</vt:lpstr>
      <vt:lpstr>PowerPoint 演示文稿</vt:lpstr>
      <vt:lpstr>Sun的终结</vt:lpstr>
      <vt:lpstr>Java的版本演进</vt:lpstr>
      <vt:lpstr>PowerPoint 演示文稿</vt:lpstr>
      <vt:lpstr>Java语言的发展现状</vt:lpstr>
      <vt:lpstr>PowerPoint 演示文稿</vt:lpstr>
      <vt:lpstr>PowerPoint 演示文稿</vt:lpstr>
      <vt:lpstr>编程语言最新排名</vt:lpstr>
      <vt:lpstr>Java竞争对手及各自优势</vt:lpstr>
      <vt:lpstr>PowerPoint 演示文稿</vt:lpstr>
      <vt:lpstr>PowerPoint 演示文稿</vt:lpstr>
      <vt:lpstr>PowerPoint 演示文稿</vt:lpstr>
      <vt:lpstr>计算机语言的分类</vt:lpstr>
      <vt:lpstr>计算机语言的分类</vt:lpstr>
      <vt:lpstr>计算机语言的分类</vt:lpstr>
      <vt:lpstr>PowerPoint 演示文稿</vt:lpstr>
      <vt:lpstr>面向过程与面向对象</vt:lpstr>
      <vt:lpstr>面向过程与面向对象</vt:lpstr>
      <vt:lpstr>PowerPoint 演示文稿</vt:lpstr>
      <vt:lpstr>Java技术体系</vt:lpstr>
      <vt:lpstr>Java 家族</vt:lpstr>
      <vt:lpstr>Java 家族</vt:lpstr>
      <vt:lpstr>Java SE 家族</vt:lpstr>
      <vt:lpstr>Java EE 家族</vt:lpstr>
      <vt:lpstr>Java ME 家族</vt:lpstr>
      <vt:lpstr>PowerPoint 演示文稿</vt:lpstr>
      <vt:lpstr>PowerPoint 演示文稿</vt:lpstr>
      <vt:lpstr>PowerPoint 演示文稿</vt:lpstr>
      <vt:lpstr>Java语言的特点</vt:lpstr>
      <vt:lpstr>PowerPoint 演示文稿</vt:lpstr>
      <vt:lpstr>PowerPoint 演示文稿</vt:lpstr>
      <vt:lpstr>PowerPoint 演示文稿</vt:lpstr>
      <vt:lpstr>Java程序的跨平台运行机制</vt:lpstr>
      <vt:lpstr>Java 虚拟机 (JVM)</vt:lpstr>
      <vt:lpstr>Java 语言程序解释执行环境</vt:lpstr>
      <vt:lpstr>JVM运行机制</vt:lpstr>
      <vt:lpstr>垃圾收集机制(Garbage collection)</vt:lpstr>
      <vt:lpstr>PowerPoint 演示文稿</vt:lpstr>
      <vt:lpstr>Java语言的开发工具</vt:lpstr>
      <vt:lpstr>PowerPoint 演示文稿</vt:lpstr>
      <vt:lpstr>Java资源</vt:lpstr>
      <vt:lpstr>PowerPoint 演示文稿</vt:lpstr>
      <vt:lpstr>Java程序开发过程</vt:lpstr>
      <vt:lpstr>Java程序的几种类型</vt:lpstr>
      <vt:lpstr>PowerPoint 演示文稿</vt:lpstr>
      <vt:lpstr>PowerPoint 演示文稿</vt:lpstr>
      <vt:lpstr>环境搭建——下载</vt:lpstr>
      <vt:lpstr>环境搭建——安装</vt:lpstr>
      <vt:lpstr>环境搭建——配置</vt:lpstr>
      <vt:lpstr>环境搭建——测试版本号</vt:lpstr>
      <vt:lpstr>JDK的主要功能</vt:lpstr>
      <vt:lpstr>应用程序举例－ Application</vt:lpstr>
      <vt:lpstr>应用程序举例－ Application（续）</vt:lpstr>
      <vt:lpstr>PowerPoint 演示文稿</vt:lpstr>
      <vt:lpstr>PowerPoint 演示文稿</vt:lpstr>
      <vt:lpstr>PowerPoint 演示文稿</vt:lpstr>
      <vt:lpstr>应用程序举例－applet</vt:lpstr>
      <vt:lpstr>应用程序举例－applet</vt:lpstr>
      <vt:lpstr>应用程序举例－Servlet</vt:lpstr>
      <vt:lpstr>应用程序举例－JSP</vt:lpstr>
      <vt:lpstr>PowerPoint 演示文稿</vt:lpstr>
      <vt:lpstr>PowerPoint 演示文稿</vt:lpstr>
    </vt:vector>
  </TitlesOfParts>
  <Company>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lmm</dc:creator>
  <cp:lastModifiedBy>刘明铭</cp:lastModifiedBy>
  <cp:revision>119</cp:revision>
  <dcterms:created xsi:type="dcterms:W3CDTF">2005-08-30T06:25:00Z</dcterms:created>
  <dcterms:modified xsi:type="dcterms:W3CDTF">2019-02-19T09:14:24Z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