
<file path=[Content_Types].xml><?xml version="1.0" encoding="utf-8"?>
<Types xmlns="http://schemas.openxmlformats.org/package/2006/content-types">
  <Default Extension="jpeg" ContentType="image/jpeg"/>
  <Default Extension="wav" ContentType="audio/x-wav"/>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475" r:id="rId3"/>
    <p:sldId id="476" r:id="rId4"/>
    <p:sldId id="665" r:id="rId5"/>
    <p:sldId id="337" r:id="rId6"/>
    <p:sldId id="338" r:id="rId7"/>
    <p:sldId id="339" r:id="rId8"/>
    <p:sldId id="340" r:id="rId9"/>
    <p:sldId id="341" r:id="rId11"/>
    <p:sldId id="342" r:id="rId12"/>
    <p:sldId id="343" r:id="rId13"/>
    <p:sldId id="344" r:id="rId14"/>
    <p:sldId id="345" r:id="rId15"/>
    <p:sldId id="346" r:id="rId16"/>
    <p:sldId id="347" r:id="rId17"/>
    <p:sldId id="348" r:id="rId18"/>
    <p:sldId id="349" r:id="rId19"/>
    <p:sldId id="350" r:id="rId20"/>
    <p:sldId id="351" r:id="rId21"/>
    <p:sldId id="352" r:id="rId22"/>
    <p:sldId id="353" r:id="rId23"/>
    <p:sldId id="354" r:id="rId24"/>
    <p:sldId id="355" r:id="rId25"/>
    <p:sldId id="356" r:id="rId26"/>
    <p:sldId id="357" r:id="rId27"/>
    <p:sldId id="358" r:id="rId28"/>
    <p:sldId id="359" r:id="rId29"/>
    <p:sldId id="360" r:id="rId30"/>
    <p:sldId id="361" r:id="rId31"/>
    <p:sldId id="362" r:id="rId32"/>
    <p:sldId id="363" r:id="rId33"/>
    <p:sldId id="364" r:id="rId34"/>
    <p:sldId id="365" r:id="rId35"/>
    <p:sldId id="366" r:id="rId36"/>
    <p:sldId id="367" r:id="rId37"/>
    <p:sldId id="368" r:id="rId38"/>
    <p:sldId id="369" r:id="rId39"/>
    <p:sldId id="370" r:id="rId40"/>
    <p:sldId id="371" r:id="rId41"/>
    <p:sldId id="372" r:id="rId42"/>
    <p:sldId id="373" r:id="rId43"/>
    <p:sldId id="374" r:id="rId44"/>
    <p:sldId id="375" r:id="rId45"/>
    <p:sldId id="376" r:id="rId46"/>
    <p:sldId id="377" r:id="rId47"/>
    <p:sldId id="378" r:id="rId48"/>
    <p:sldId id="379" r:id="rId49"/>
    <p:sldId id="380" r:id="rId50"/>
    <p:sldId id="381" r:id="rId51"/>
    <p:sldId id="382" r:id="rId52"/>
    <p:sldId id="383" r:id="rId53"/>
    <p:sldId id="384" r:id="rId54"/>
    <p:sldId id="385" r:id="rId55"/>
    <p:sldId id="386" r:id="rId56"/>
    <p:sldId id="387" r:id="rId57"/>
    <p:sldId id="388" r:id="rId58"/>
    <p:sldId id="389" r:id="rId59"/>
    <p:sldId id="390" r:id="rId60"/>
    <p:sldId id="391" r:id="rId61"/>
    <p:sldId id="392" r:id="rId62"/>
    <p:sldId id="393" r:id="rId63"/>
    <p:sldId id="394" r:id="rId64"/>
    <p:sldId id="395" r:id="rId65"/>
    <p:sldId id="397" r:id="rId66"/>
    <p:sldId id="398" r:id="rId67"/>
    <p:sldId id="399" r:id="rId68"/>
    <p:sldId id="400" r:id="rId69"/>
    <p:sldId id="401" r:id="rId70"/>
    <p:sldId id="402" r:id="rId71"/>
    <p:sldId id="403" r:id="rId72"/>
    <p:sldId id="404" r:id="rId73"/>
    <p:sldId id="405" r:id="rId74"/>
    <p:sldId id="406" r:id="rId75"/>
    <p:sldId id="407" r:id="rId76"/>
    <p:sldId id="408" r:id="rId77"/>
    <p:sldId id="409" r:id="rId78"/>
    <p:sldId id="411" r:id="rId79"/>
    <p:sldId id="412" r:id="rId80"/>
    <p:sldId id="413" r:id="rId81"/>
    <p:sldId id="414" r:id="rId82"/>
    <p:sldId id="415" r:id="rId83"/>
    <p:sldId id="416" r:id="rId84"/>
    <p:sldId id="417" r:id="rId85"/>
    <p:sldId id="418" r:id="rId86"/>
    <p:sldId id="419" r:id="rId87"/>
    <p:sldId id="420" r:id="rId88"/>
    <p:sldId id="421" r:id="rId89"/>
    <p:sldId id="422" r:id="rId90"/>
    <p:sldId id="423" r:id="rId91"/>
    <p:sldId id="425" r:id="rId92"/>
    <p:sldId id="426" r:id="rId93"/>
    <p:sldId id="427" r:id="rId94"/>
    <p:sldId id="428" r:id="rId95"/>
    <p:sldId id="429" r:id="rId96"/>
    <p:sldId id="430" r:id="rId97"/>
    <p:sldId id="431" r:id="rId98"/>
    <p:sldId id="432" r:id="rId99"/>
    <p:sldId id="433" r:id="rId100"/>
    <p:sldId id="434" r:id="rId101"/>
    <p:sldId id="435" r:id="rId102"/>
    <p:sldId id="436" r:id="rId103"/>
    <p:sldId id="437" r:id="rId104"/>
    <p:sldId id="438" r:id="rId105"/>
    <p:sldId id="439" r:id="rId106"/>
    <p:sldId id="441" r:id="rId107"/>
    <p:sldId id="442" r:id="rId108"/>
    <p:sldId id="447" r:id="rId109"/>
    <p:sldId id="448" r:id="rId110"/>
    <p:sldId id="449" r:id="rId111"/>
    <p:sldId id="450" r:id="rId112"/>
    <p:sldId id="451" r:id="rId113"/>
    <p:sldId id="452" r:id="rId114"/>
    <p:sldId id="453" r:id="rId115"/>
    <p:sldId id="459" r:id="rId116"/>
    <p:sldId id="460" r:id="rId117"/>
    <p:sldId id="461" r:id="rId118"/>
    <p:sldId id="462" r:id="rId119"/>
    <p:sldId id="463" r:id="rId120"/>
    <p:sldId id="464" r:id="rId121"/>
    <p:sldId id="465" r:id="rId122"/>
    <p:sldId id="466" r:id="rId123"/>
    <p:sldId id="467" r:id="rId124"/>
    <p:sldId id="468" r:id="rId125"/>
    <p:sldId id="469" r:id="rId126"/>
    <p:sldId id="470" r:id="rId127"/>
    <p:sldId id="471" r:id="rId128"/>
    <p:sldId id="472" r:id="rId129"/>
    <p:sldId id="473" r:id="rId130"/>
    <p:sldId id="474" r:id="rId131"/>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13CE"/>
    <a:srgbClr val="FFFFFF"/>
    <a:srgbClr val="000000"/>
    <a:srgbClr val="F8F8F8"/>
    <a:srgbClr val="FFFF00"/>
    <a:srgbClr val="66FF33"/>
    <a:srgbClr val="FF330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3" d="100"/>
          <a:sy n="83" d="100"/>
        </p:scale>
        <p:origin x="150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4" Type="http://schemas.openxmlformats.org/officeDocument/2006/relationships/tableStyles" Target="tableStyles.xml"/><Relationship Id="rId133" Type="http://schemas.openxmlformats.org/officeDocument/2006/relationships/viewProps" Target="viewProps.xml"/><Relationship Id="rId132" Type="http://schemas.openxmlformats.org/officeDocument/2006/relationships/presProps" Target="presProps.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Rectangle 4"/>
          <p:cNvSpPr>
            <a:spLocks noGrp="1" noRot="1" noChangeAspect="1"/>
          </p:cNvSpPr>
          <p:nvPr>
            <p:ph type="sldImg" idx="2"/>
          </p:nvPr>
        </p:nvSpPr>
        <p:spPr>
          <a:xfrm>
            <a:off x="1143000" y="685800"/>
            <a:ext cx="4572000" cy="3429000"/>
          </a:xfrm>
          <a:prstGeom prst="rect">
            <a:avLst/>
          </a:prstGeom>
          <a:noFill/>
          <a:ln w="9525">
            <a:noFill/>
          </a:ln>
        </p:spPr>
      </p:sp>
      <p:sp>
        <p:nvSpPr>
          <p:cNvPr id="3077" name="Rectangle 5"/>
          <p:cNvSpPr>
            <a:spLocks noGrp="1" noRot="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B1DA0240-CBDC-45ED-A722-A29A18C7D781}" type="slidenum">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Rot="1" noChangeAspect="1" noTextEdit="1"/>
          </p:cNvSpPr>
          <p:nvPr>
            <p:ph type="sldImg"/>
          </p:nvPr>
        </p:nvSpPr>
        <p:spPr/>
      </p:sp>
      <p:sp>
        <p:nvSpPr>
          <p:cNvPr id="11267" name="Rectangle 3"/>
          <p:cNvSpPr>
            <a:spLocks noGrp="1" noRot="1"/>
          </p:cNvSpPr>
          <p:nvPr>
            <p:ph type="body" idx="1"/>
          </p:nvPr>
        </p:nvSpPr>
        <p:spPr/>
        <p:txBody>
          <a:bodyPr wrap="square" lIns="91440" tIns="45720" rIns="91440" bIns="45720" anchor="ctr"/>
          <a:lstStyle/>
          <a:p>
            <a:pPr lvl="0" eaLnBrk="1" hangingPunct="1"/>
            <a:r>
              <a:rPr lang="en-US" altLang="zh-CN" sz="1600" dirty="0"/>
              <a:t>Java </a:t>
            </a:r>
            <a:r>
              <a:rPr lang="zh-CN" altLang="en-US" sz="1600" dirty="0"/>
              <a:t>中的一维数组和多维数组在数组动态初始化和静态初始化时有何不同？</a:t>
            </a:r>
            <a:endParaRPr lang="zh-CN" altLang="en-US" sz="1600" dirty="0"/>
          </a:p>
          <a:p>
            <a:pPr lvl="0" eaLnBrk="1" hangingPunct="1"/>
            <a:r>
              <a:rPr lang="en-US" altLang="zh-CN" sz="1600" dirty="0"/>
              <a:t>Java</a:t>
            </a:r>
            <a:r>
              <a:rPr lang="zh-CN" altLang="en-US" sz="1600" dirty="0"/>
              <a:t>中的字符串有两种表示方法，这两种表示方法有什么不同？</a:t>
            </a:r>
            <a:endParaRPr lang="zh-CN" altLang="en-US" sz="1600" dirty="0"/>
          </a:p>
          <a:p>
            <a:pPr lvl="0" eaLnBrk="1" hangingPunct="1"/>
            <a:r>
              <a:rPr lang="zh-CN" altLang="en-US" sz="1600" dirty="0"/>
              <a:t>如何访问字符串？如何修改字符串？如何对两个字符串进行比较？</a:t>
            </a:r>
            <a:br>
              <a:rPr lang="zh-CN" altLang="en-US" sz="1400" dirty="0"/>
            </a:br>
            <a:endParaRPr lang="zh-CN" altLang="en-US" sz="1400" dirty="0"/>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p:sp>
      <p:sp>
        <p:nvSpPr>
          <p:cNvPr id="17411" name="Rectangle 3"/>
          <p:cNvSpPr>
            <a:spLocks noGrp="1" noRot="1"/>
          </p:cNvSpPr>
          <p:nvPr>
            <p:ph type="body" idx="1"/>
          </p:nvPr>
        </p:nvSpPr>
        <p:spPr/>
        <p:txBody>
          <a:bodyPr wrap="square" lIns="91440" tIns="45720" rIns="91440" bIns="45720" anchor="ctr"/>
          <a:lstStyle/>
          <a:p>
            <a:pPr lvl="0" eaLnBrk="1" hangingPunct="1"/>
            <a:r>
              <a:rPr lang="zh-CN" altLang="en-US" dirty="0"/>
              <a:t>比</a:t>
            </a:r>
            <a:r>
              <a:rPr lang="en-US" altLang="zh-CN" dirty="0"/>
              <a:t>c</a:t>
            </a:r>
            <a:r>
              <a:rPr lang="zh-CN" altLang="en-US" dirty="0"/>
              <a:t>多了</a:t>
            </a:r>
            <a:r>
              <a:rPr lang="en-US" altLang="zh-CN" dirty="0"/>
              <a:t>$</a:t>
            </a:r>
            <a:r>
              <a:rPr lang="zh-CN" altLang="en-US" dirty="0"/>
              <a:t>，</a:t>
            </a:r>
            <a:r>
              <a:rPr lang="en-US" altLang="zh-CN" dirty="0"/>
              <a:t>$</a:t>
            </a:r>
            <a:r>
              <a:rPr lang="zh-CN" altLang="en-US" dirty="0"/>
              <a:t>常用来表示系统变量。</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87322"/>
            <a:ext cx="7772400" cy="1833564"/>
          </a:xfrm>
        </p:spPr>
        <p:txBody>
          <a:bodyPr anchor="b">
            <a:normAutofit/>
          </a:bodyPr>
          <a:lstStyle>
            <a:lvl1pPr algn="ctr">
              <a:defRPr sz="5400">
                <a:solidFill>
                  <a:schemeClr val="accent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3028950" y="4898570"/>
            <a:ext cx="5739493" cy="702129"/>
          </a:xfrm>
        </p:spPr>
        <p:txBody>
          <a:bodyPr anchor="ctr" anchorCtr="0"/>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2AB19064-D9A4-4469-B266-E6B5E6331BE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9EFCA8-4685-4D72-9793-08BF8EB4EF6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126671"/>
            <a:ext cx="1971675" cy="5050292"/>
          </a:xfrm>
        </p:spPr>
        <p:txBody>
          <a:bodyPr vert="eaVert"/>
          <a:lstStyle>
            <a:lvl1pPr>
              <a:defRPr>
                <a:solidFill>
                  <a:schemeClr val="tx1"/>
                </a:solidFill>
              </a:defRPr>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a:xfrm>
            <a:off x="628650" y="1126671"/>
            <a:ext cx="5800725" cy="5050292"/>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2AB19064-D9A4-4469-B266-E6B5E6331BE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9EFCA8-4685-4D72-9793-08BF8EB4EF6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EFD9D74-47D9-4702-A33C-335B63B48DB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ABC47A4-756D-490B-A52F-7D9E2C9FC05F}" type="slidenum">
              <a:rPr lang="zh-CN" altLang="en-US" smtClean="0"/>
            </a:fld>
            <a:endParaRPr lang="zh-CN" altLang="en-US"/>
          </a:p>
        </p:txBody>
      </p:sp>
      <p:sp>
        <p:nvSpPr>
          <p:cNvPr id="6" name="内容占位符 5"/>
          <p:cNvSpPr>
            <a:spLocks noGrp="1"/>
          </p:cNvSpPr>
          <p:nvPr>
            <p:ph sz="quarter" idx="13"/>
          </p:nvPr>
        </p:nvSpPr>
        <p:spPr>
          <a:xfrm>
            <a:off x="628650" y="1192213"/>
            <a:ext cx="7886700" cy="51276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AB19064-D9A4-4469-B266-E6B5E6331BE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39EFCA8-4685-4D72-9793-08BF8EB4EF6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1420586" y="1124744"/>
            <a:ext cx="7094764" cy="5112769"/>
          </a:xfrm>
        </p:spPr>
        <p:txBody>
          <a:bodyPr>
            <a:normAutofit/>
          </a:bodyPr>
          <a:lstStyle>
            <a:lvl1pPr>
              <a:buClr>
                <a:schemeClr val="tx1"/>
              </a:buClr>
              <a:defRPr sz="3200">
                <a:solidFill>
                  <a:schemeClr val="tx1"/>
                </a:solidFill>
              </a:defRPr>
            </a:lvl1pPr>
            <a:lvl2pPr>
              <a:defRPr sz="2800">
                <a:solidFill>
                  <a:schemeClr val="tx1"/>
                </a:solidFill>
              </a:defRPr>
            </a:lvl2pPr>
            <a:lvl3pPr>
              <a:lnSpc>
                <a:spcPct val="150000"/>
              </a:lnSpc>
              <a:defRPr sz="2400">
                <a:solidFill>
                  <a:schemeClr val="tx1"/>
                </a:solidFill>
              </a:defRPr>
            </a:lvl3pPr>
            <a:lvl4pPr>
              <a:defRPr sz="2400">
                <a:solidFill>
                  <a:schemeClr val="tx1"/>
                </a:solidFill>
              </a:defRPr>
            </a:lvl4pPr>
            <a:lvl5pPr>
              <a:defRPr sz="2400">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2AB19064-D9A4-4469-B266-E6B5E6331BE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9EFCA8-4685-4D72-9793-08BF8EB4EF6F}"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AB19064-D9A4-4469-B266-E6B5E6331BE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39EFCA8-4685-4D72-9793-08BF8EB4EF6F}" type="slidenum">
              <a:rPr lang="zh-CN" altLang="en-US" smtClean="0"/>
            </a:fld>
            <a:endParaRPr lang="zh-CN" altLang="en-US"/>
          </a:p>
        </p:txBody>
      </p:sp>
      <p:sp>
        <p:nvSpPr>
          <p:cNvPr id="6" name="Content Placeholder 2"/>
          <p:cNvSpPr>
            <a:spLocks noGrp="1"/>
          </p:cNvSpPr>
          <p:nvPr>
            <p:ph idx="1"/>
          </p:nvPr>
        </p:nvSpPr>
        <p:spPr>
          <a:xfrm>
            <a:off x="628650" y="1124744"/>
            <a:ext cx="7886700" cy="5112769"/>
          </a:xfrm>
        </p:spPr>
        <p:txBody>
          <a:bodyPr>
            <a:normAutofit/>
          </a:bodyPr>
          <a:lstStyle>
            <a:lvl1pPr>
              <a:buClr>
                <a:schemeClr val="tx1"/>
              </a:buClr>
              <a:defRPr sz="3200">
                <a:solidFill>
                  <a:schemeClr val="tx1"/>
                </a:solidFill>
              </a:defRPr>
            </a:lvl1pPr>
            <a:lvl2pPr>
              <a:defRPr sz="2800">
                <a:solidFill>
                  <a:schemeClr val="tx1"/>
                </a:solidFill>
              </a:defRPr>
            </a:lvl2pPr>
            <a:lvl3pPr>
              <a:lnSpc>
                <a:spcPct val="150000"/>
              </a:lnSpc>
              <a:defRPr sz="2400">
                <a:solidFill>
                  <a:schemeClr val="tx1"/>
                </a:solidFill>
              </a:defRPr>
            </a:lvl3pPr>
            <a:lvl4pPr>
              <a:defRPr sz="2400">
                <a:solidFill>
                  <a:schemeClr val="tx1"/>
                </a:solidFill>
              </a:defRPr>
            </a:lvl4pPr>
            <a:lvl5pPr>
              <a:defRPr sz="2400">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61656" y="2269671"/>
            <a:ext cx="5048931" cy="1681843"/>
          </a:xfrm>
        </p:spPr>
        <p:txBody>
          <a:bodyPr anchor="b">
            <a:normAutofit/>
          </a:bodyPr>
          <a:lstStyle>
            <a:lvl1pPr>
              <a:defRPr sz="5400">
                <a:solidFill>
                  <a:schemeClr val="accent1"/>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461656" y="4098471"/>
            <a:ext cx="5048931" cy="783769"/>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4" name="Date Placeholder 3"/>
          <p:cNvSpPr>
            <a:spLocks noGrp="1"/>
          </p:cNvSpPr>
          <p:nvPr>
            <p:ph type="dt" sz="half" idx="10"/>
          </p:nvPr>
        </p:nvSpPr>
        <p:spPr/>
        <p:txBody>
          <a:bodyPr/>
          <a:lstStyle/>
          <a:p>
            <a:fld id="{2AB19064-D9A4-4469-B266-E6B5E6331BE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9EFCA8-4685-4D72-9793-08BF8EB4EF6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338942" y="1825625"/>
            <a:ext cx="3175907" cy="4351338"/>
          </a:xfrm>
        </p:spPr>
        <p:txBody>
          <a:bodyPr/>
          <a:lstStyle>
            <a:lvl1pPr>
              <a:lnSpc>
                <a:spcPct val="150000"/>
              </a:lnSpc>
              <a:buClr>
                <a:schemeClr val="tx1"/>
              </a:buClr>
              <a:defRPr>
                <a:solidFill>
                  <a:schemeClr val="tx1"/>
                </a:solidFill>
              </a:defRPr>
            </a:lvl1pPr>
            <a:lvl2pPr>
              <a:lnSpc>
                <a:spcPct val="150000"/>
              </a:lnSpc>
              <a:defRPr>
                <a:solidFill>
                  <a:schemeClr val="tx1"/>
                </a:solidFill>
              </a:defRPr>
            </a:lvl2pPr>
            <a:lvl3pPr>
              <a:lnSpc>
                <a:spcPct val="150000"/>
              </a:lnSpc>
              <a:defRPr>
                <a:solidFill>
                  <a:schemeClr val="tx1"/>
                </a:solidFill>
              </a:defRPr>
            </a:lvl3pPr>
            <a:lvl4pPr>
              <a:lnSpc>
                <a:spcPct val="150000"/>
              </a:lnSpc>
              <a:defRPr>
                <a:solidFill>
                  <a:schemeClr val="tx1"/>
                </a:solidFill>
              </a:defRPr>
            </a:lvl4pPr>
            <a:lvl5pPr>
              <a:lnSpc>
                <a:spcPct val="150000"/>
              </a:lnSpc>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5339442" y="1825625"/>
            <a:ext cx="3175907" cy="4351338"/>
          </a:xfrm>
        </p:spPr>
        <p:txBody>
          <a:bodyPr/>
          <a:lstStyle>
            <a:lvl1pPr>
              <a:lnSpc>
                <a:spcPct val="150000"/>
              </a:lnSpc>
              <a:buClr>
                <a:schemeClr val="tx1"/>
              </a:buClr>
              <a:defRPr>
                <a:solidFill>
                  <a:schemeClr val="tx1"/>
                </a:solidFill>
              </a:defRPr>
            </a:lvl1pPr>
            <a:lvl2pPr>
              <a:lnSpc>
                <a:spcPct val="150000"/>
              </a:lnSpc>
              <a:defRPr>
                <a:solidFill>
                  <a:schemeClr val="tx1"/>
                </a:solidFill>
              </a:defRPr>
            </a:lvl2pPr>
            <a:lvl3pPr>
              <a:lnSpc>
                <a:spcPct val="150000"/>
              </a:lnSpc>
              <a:defRPr>
                <a:solidFill>
                  <a:schemeClr val="tx1"/>
                </a:solidFill>
              </a:defRPr>
            </a:lvl3pPr>
            <a:lvl4pPr>
              <a:lnSpc>
                <a:spcPct val="150000"/>
              </a:lnSpc>
              <a:defRPr>
                <a:solidFill>
                  <a:schemeClr val="tx1"/>
                </a:solidFill>
              </a:defRPr>
            </a:lvl4pPr>
            <a:lvl5pPr>
              <a:lnSpc>
                <a:spcPct val="150000"/>
              </a:lnSpc>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5" name="Date Placeholder 4"/>
          <p:cNvSpPr>
            <a:spLocks noGrp="1"/>
          </p:cNvSpPr>
          <p:nvPr>
            <p:ph type="dt" sz="half" idx="10"/>
          </p:nvPr>
        </p:nvSpPr>
        <p:spPr/>
        <p:txBody>
          <a:bodyPr/>
          <a:lstStyle/>
          <a:p>
            <a:fld id="{2AB19064-D9A4-4469-B266-E6B5E6331BE8}"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39EFCA8-4685-4D72-9793-08BF8EB4EF6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1"/>
            <a:ext cx="7886700" cy="914400"/>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2AB19064-D9A4-4469-B266-E6B5E6331BE8}"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39EFCA8-4685-4D72-9793-08BF8EB4EF6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21BECF"/>
        </a:solidFill>
        <a:effectLst/>
      </p:bgPr>
    </p:bg>
    <p:spTree>
      <p:nvGrpSpPr>
        <p:cNvPr id="1" name=""/>
        <p:cNvGrpSpPr/>
        <p:nvPr/>
      </p:nvGrpSpPr>
      <p:grpSpPr>
        <a:xfrm>
          <a:off x="0" y="0"/>
          <a:ext cx="0" cy="0"/>
          <a:chOff x="0" y="0"/>
          <a:chExt cx="0" cy="0"/>
        </a:xfrm>
      </p:grpSpPr>
      <p:sp>
        <p:nvSpPr>
          <p:cNvPr id="8" name="任意多边形 7"/>
          <p:cNvSpPr/>
          <p:nvPr/>
        </p:nvSpPr>
        <p:spPr>
          <a:xfrm>
            <a:off x="0" y="2367644"/>
            <a:ext cx="8033657" cy="4490356"/>
          </a:xfrm>
          <a:custGeom>
            <a:avLst/>
            <a:gdLst>
              <a:gd name="connsiteX0" fmla="*/ 1384909 w 10627032"/>
              <a:gd name="connsiteY0" fmla="*/ 0 h 5201416"/>
              <a:gd name="connsiteX1" fmla="*/ 10627032 w 10627032"/>
              <a:gd name="connsiteY1" fmla="*/ 2750712 h 5201416"/>
              <a:gd name="connsiteX2" fmla="*/ 9110391 w 10627032"/>
              <a:gd name="connsiteY2" fmla="*/ 5201416 h 5201416"/>
              <a:gd name="connsiteX3" fmla="*/ 0 w 10627032"/>
              <a:gd name="connsiteY3" fmla="*/ 5201416 h 5201416"/>
              <a:gd name="connsiteX4" fmla="*/ 0 w 10627032"/>
              <a:gd name="connsiteY4" fmla="*/ 1919631 h 52014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7032" h="5201416">
                <a:moveTo>
                  <a:pt x="1384909" y="0"/>
                </a:moveTo>
                <a:lnTo>
                  <a:pt x="10627032" y="2750712"/>
                </a:lnTo>
                <a:lnTo>
                  <a:pt x="9110391" y="5201416"/>
                </a:lnTo>
                <a:lnTo>
                  <a:pt x="0" y="5201416"/>
                </a:lnTo>
                <a:lnTo>
                  <a:pt x="0" y="1919631"/>
                </a:lnTo>
                <a:close/>
              </a:path>
            </a:pathLst>
          </a:custGeom>
          <a:gradFill flip="none" rotWithShape="0">
            <a:gsLst>
              <a:gs pos="0">
                <a:schemeClr val="tx1">
                  <a:alpha val="30000"/>
                </a:schemeClr>
              </a:gs>
              <a:gs pos="100000">
                <a:schemeClr val="tx1">
                  <a:alpha val="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cs typeface="+mn-ea"/>
              <a:sym typeface="+mn-lt"/>
            </a:endParaRPr>
          </a:p>
        </p:txBody>
      </p:sp>
      <p:sp>
        <p:nvSpPr>
          <p:cNvPr id="3" name="Date Placeholder 2"/>
          <p:cNvSpPr>
            <a:spLocks noGrp="1"/>
          </p:cNvSpPr>
          <p:nvPr>
            <p:ph type="dt" sz="half" idx="10"/>
          </p:nvPr>
        </p:nvSpPr>
        <p:spPr/>
        <p:txBody>
          <a:bodyPr/>
          <a:lstStyle/>
          <a:p>
            <a:fld id="{2AB19064-D9A4-4469-B266-E6B5E6331BE8}"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39EFCA8-4685-4D72-9793-08BF8EB4EF6F}" type="slidenum">
              <a:rPr lang="zh-CN" altLang="en-US" smtClean="0"/>
            </a:fld>
            <a:endParaRPr lang="zh-CN" altLang="en-US"/>
          </a:p>
        </p:txBody>
      </p:sp>
      <p:sp>
        <p:nvSpPr>
          <p:cNvPr id="7" name="圆角矩形 6"/>
          <p:cNvSpPr/>
          <p:nvPr/>
        </p:nvSpPr>
        <p:spPr>
          <a:xfrm>
            <a:off x="990215" y="1725643"/>
            <a:ext cx="7163570" cy="3103217"/>
          </a:xfrm>
          <a:prstGeom prst="roundRect">
            <a:avLst>
              <a:gd name="adj" fmla="val 57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lvl="0" algn="ctr"/>
            <a:endParaRPr lang="en-US" altLang="zh-CN" sz="8625" b="1" dirty="0">
              <a:solidFill>
                <a:srgbClr val="FFFFFF"/>
              </a:solidFill>
              <a:cs typeface="+mn-ea"/>
              <a:sym typeface="+mn-lt"/>
            </a:endParaRPr>
          </a:p>
        </p:txBody>
      </p:sp>
      <p:sp>
        <p:nvSpPr>
          <p:cNvPr id="2" name="Title 1"/>
          <p:cNvSpPr>
            <a:spLocks noGrp="1"/>
          </p:cNvSpPr>
          <p:nvPr>
            <p:ph type="title" hasCustomPrompt="1"/>
          </p:nvPr>
        </p:nvSpPr>
        <p:spPr>
          <a:xfrm>
            <a:off x="990215" y="1719748"/>
            <a:ext cx="7163570" cy="3109111"/>
          </a:xfrm>
        </p:spPr>
        <p:txBody>
          <a:bodyPr>
            <a:normAutofit/>
          </a:bodyPr>
          <a:lstStyle>
            <a:lvl1pPr algn="ctr">
              <a:defRPr sz="8800" b="1"/>
            </a:lvl1pPr>
          </a:lstStyle>
          <a:p>
            <a:r>
              <a:rPr lang="zh-CN" altLang="en-US" dirty="0" smtClean="0"/>
              <a:t>编辑标题</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21BECF"/>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19064-D9A4-4469-B266-E6B5E6331BE8}"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39EFCA8-4685-4D72-9793-08BF8EB4EF6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0" y="1"/>
            <a:ext cx="7885509" cy="914400"/>
          </a:xfrm>
        </p:spPr>
        <p:txBody>
          <a:bodyPr anchor="ctr" anchorCtr="0"/>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960221" y="1373869"/>
            <a:ext cx="7223558" cy="3425867"/>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smtClean="0"/>
              <a:t>单击图标添加图片</a:t>
            </a:r>
            <a:endParaRPr lang="en-US" dirty="0"/>
          </a:p>
        </p:txBody>
      </p:sp>
      <p:sp>
        <p:nvSpPr>
          <p:cNvPr id="4" name="Text Placeholder 3"/>
          <p:cNvSpPr>
            <a:spLocks noGrp="1"/>
          </p:cNvSpPr>
          <p:nvPr>
            <p:ph type="body" sz="half" idx="2"/>
          </p:nvPr>
        </p:nvSpPr>
        <p:spPr>
          <a:xfrm>
            <a:off x="628650" y="4963887"/>
            <a:ext cx="7877345" cy="1322614"/>
          </a:xfrm>
        </p:spPr>
        <p:txBody>
          <a:bodyPr>
            <a:normAutofit/>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Date Placeholder 4"/>
          <p:cNvSpPr>
            <a:spLocks noGrp="1"/>
          </p:cNvSpPr>
          <p:nvPr>
            <p:ph type="dt" sz="half" idx="10"/>
          </p:nvPr>
        </p:nvSpPr>
        <p:spPr/>
        <p:txBody>
          <a:bodyPr/>
          <a:lstStyle/>
          <a:p>
            <a:fld id="{2AB19064-D9A4-4469-B266-E6B5E6331BE8}"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39EFCA8-4685-4D72-9793-08BF8EB4EF6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tags" Target="../tags/tag2.xml"/><Relationship Id="rId14" Type="http://schemas.openxmlformats.org/officeDocument/2006/relationships/tags" Target="../tags/tag1.xml"/><Relationship Id="rId13" Type="http://schemas.openxmlformats.org/officeDocument/2006/relationships/image" Target="../media/image3.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4"/>
            </p:custDataLst>
          </p:nvPr>
        </p:nvSpPr>
        <p:spPr>
          <a:xfrm>
            <a:off x="628650" y="0"/>
            <a:ext cx="7886700" cy="914401"/>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5"/>
            </p:custDataLst>
          </p:nvPr>
        </p:nvSpPr>
        <p:spPr>
          <a:xfrm>
            <a:off x="628650" y="1289956"/>
            <a:ext cx="7886700" cy="4947557"/>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628650" y="6552519"/>
            <a:ext cx="2057400" cy="299587"/>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2AB19064-D9A4-4469-B266-E6B5E6331BE8}" type="datetimeFigureOut">
              <a:rPr lang="zh-CN" altLang="en-US" smtClean="0"/>
            </a:fld>
            <a:endParaRPr lang="zh-CN" altLang="en-US"/>
          </a:p>
        </p:txBody>
      </p:sp>
      <p:sp>
        <p:nvSpPr>
          <p:cNvPr id="5" name="Footer Placeholder 4"/>
          <p:cNvSpPr>
            <a:spLocks noGrp="1"/>
          </p:cNvSpPr>
          <p:nvPr>
            <p:ph type="ftr" sz="quarter" idx="3"/>
          </p:nvPr>
        </p:nvSpPr>
        <p:spPr>
          <a:xfrm>
            <a:off x="3028950" y="6552519"/>
            <a:ext cx="3086100" cy="299587"/>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552519"/>
            <a:ext cx="2057400" cy="299587"/>
          </a:xfrm>
          <a:prstGeom prst="rect">
            <a:avLst/>
          </a:prstGeom>
        </p:spPr>
        <p:txBody>
          <a:bodyPr vert="horz" lIns="91440" tIns="45720" rIns="91440" bIns="45720" rtlCol="0" anchor="ctr">
            <a:noAutofit/>
          </a:bodyPr>
          <a:lstStyle>
            <a:lvl1pPr algn="r">
              <a:defRPr sz="1800">
                <a:solidFill>
                  <a:schemeClr val="tx1">
                    <a:tint val="75000"/>
                  </a:schemeClr>
                </a:solidFill>
              </a:defRPr>
            </a:lvl1pPr>
          </a:lstStyle>
          <a:p>
            <a:fld id="{439EFCA8-4685-4D72-9793-08BF8EB4EF6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Wingdings" panose="05000000000000000000" pitchFamily="2" charset="2"/>
        <a:buChar char=""/>
        <a:defRPr sz="24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10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85.xml"/><Relationship Id="rId4" Type="http://schemas.openxmlformats.org/officeDocument/2006/relationships/tags" Target="../tags/tag284.xml"/><Relationship Id="rId3" Type="http://schemas.openxmlformats.org/officeDocument/2006/relationships/tags" Target="../tags/tag283.xml"/><Relationship Id="rId2" Type="http://schemas.openxmlformats.org/officeDocument/2006/relationships/tags" Target="../tags/tag282.xml"/><Relationship Id="rId1" Type="http://schemas.openxmlformats.org/officeDocument/2006/relationships/tags" Target="../tags/tag281.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86.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87.xml"/></Relationships>
</file>

<file path=ppt/slides/_rels/slide10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92.xml"/><Relationship Id="rId4" Type="http://schemas.openxmlformats.org/officeDocument/2006/relationships/tags" Target="../tags/tag291.xml"/><Relationship Id="rId3" Type="http://schemas.openxmlformats.org/officeDocument/2006/relationships/tags" Target="../tags/tag290.xml"/><Relationship Id="rId2" Type="http://schemas.openxmlformats.org/officeDocument/2006/relationships/tags" Target="../tags/tag289.xml"/><Relationship Id="rId1" Type="http://schemas.openxmlformats.org/officeDocument/2006/relationships/tags" Target="../tags/tag288.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93.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94.xm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95.xml"/></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96.xml"/></Relationships>
</file>

<file path=ppt/slides/_rels/slide10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301.xml"/><Relationship Id="rId4" Type="http://schemas.openxmlformats.org/officeDocument/2006/relationships/tags" Target="../tags/tag300.xml"/><Relationship Id="rId3" Type="http://schemas.openxmlformats.org/officeDocument/2006/relationships/tags" Target="../tags/tag299.xml"/><Relationship Id="rId2" Type="http://schemas.openxmlformats.org/officeDocument/2006/relationships/tags" Target="../tags/tag298.xml"/><Relationship Id="rId1" Type="http://schemas.openxmlformats.org/officeDocument/2006/relationships/tags" Target="../tags/tag297.xml"/></Relationships>
</file>

<file path=ppt/slides/_rels/slide10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306.xml"/><Relationship Id="rId4" Type="http://schemas.openxmlformats.org/officeDocument/2006/relationships/tags" Target="../tags/tag305.xml"/><Relationship Id="rId3" Type="http://schemas.openxmlformats.org/officeDocument/2006/relationships/tags" Target="../tags/tag304.xml"/><Relationship Id="rId2" Type="http://schemas.openxmlformats.org/officeDocument/2006/relationships/tags" Target="../tags/tag303.xml"/><Relationship Id="rId1" Type="http://schemas.openxmlformats.org/officeDocument/2006/relationships/tags" Target="../tags/tag302.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s>
</file>

<file path=ppt/slides/_rels/slide11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311.xml"/><Relationship Id="rId4" Type="http://schemas.openxmlformats.org/officeDocument/2006/relationships/tags" Target="../tags/tag310.xml"/><Relationship Id="rId3" Type="http://schemas.openxmlformats.org/officeDocument/2006/relationships/tags" Target="../tags/tag309.xml"/><Relationship Id="rId2" Type="http://schemas.openxmlformats.org/officeDocument/2006/relationships/tags" Target="../tags/tag308.xml"/><Relationship Id="rId1" Type="http://schemas.openxmlformats.org/officeDocument/2006/relationships/tags" Target="../tags/tag307.xml"/></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12.xml"/></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13.xml"/></Relationships>
</file>

<file path=ppt/slides/_rels/slide11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318.xml"/><Relationship Id="rId4" Type="http://schemas.openxmlformats.org/officeDocument/2006/relationships/tags" Target="../tags/tag317.xml"/><Relationship Id="rId3" Type="http://schemas.openxmlformats.org/officeDocument/2006/relationships/tags" Target="../tags/tag316.xml"/><Relationship Id="rId2" Type="http://schemas.openxmlformats.org/officeDocument/2006/relationships/tags" Target="../tags/tag315.xml"/><Relationship Id="rId1" Type="http://schemas.openxmlformats.org/officeDocument/2006/relationships/tags" Target="../tags/tag314.xml"/></Relationships>
</file>

<file path=ppt/slides/_rels/slide11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323.xml"/><Relationship Id="rId4" Type="http://schemas.openxmlformats.org/officeDocument/2006/relationships/tags" Target="../tags/tag322.xml"/><Relationship Id="rId3" Type="http://schemas.openxmlformats.org/officeDocument/2006/relationships/tags" Target="../tags/tag321.xml"/><Relationship Id="rId2" Type="http://schemas.openxmlformats.org/officeDocument/2006/relationships/tags" Target="../tags/tag320.xml"/><Relationship Id="rId1" Type="http://schemas.openxmlformats.org/officeDocument/2006/relationships/tags" Target="../tags/tag319.xml"/></Relationships>
</file>

<file path=ppt/slides/_rels/slide11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328.xml"/><Relationship Id="rId4" Type="http://schemas.openxmlformats.org/officeDocument/2006/relationships/tags" Target="../tags/tag327.xml"/><Relationship Id="rId3" Type="http://schemas.openxmlformats.org/officeDocument/2006/relationships/tags" Target="../tags/tag326.xml"/><Relationship Id="rId2" Type="http://schemas.openxmlformats.org/officeDocument/2006/relationships/tags" Target="../tags/tag325.xml"/><Relationship Id="rId1" Type="http://schemas.openxmlformats.org/officeDocument/2006/relationships/tags" Target="../tags/tag324.xml"/></Relationships>
</file>

<file path=ppt/slides/_rels/slide11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333.xml"/><Relationship Id="rId4" Type="http://schemas.openxmlformats.org/officeDocument/2006/relationships/tags" Target="../tags/tag332.xml"/><Relationship Id="rId3" Type="http://schemas.openxmlformats.org/officeDocument/2006/relationships/tags" Target="../tags/tag331.xml"/><Relationship Id="rId2" Type="http://schemas.openxmlformats.org/officeDocument/2006/relationships/tags" Target="../tags/tag330.xml"/><Relationship Id="rId1" Type="http://schemas.openxmlformats.org/officeDocument/2006/relationships/tags" Target="../tags/tag329.xml"/></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34.xml"/></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35.xml"/></Relationships>
</file>

<file path=ppt/slides/_rels/slide1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36.xml"/></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s>
</file>

<file path=ppt/slides/_rels/slide120.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341.xml"/><Relationship Id="rId6" Type="http://schemas.openxmlformats.org/officeDocument/2006/relationships/hyperlink" Target="../../../j2sdk1.4.1_01/docs/api/java/lang/Integer.html" TargetMode="External"/><Relationship Id="rId5" Type="http://schemas.openxmlformats.org/officeDocument/2006/relationships/hyperlink" Target="../../../j2sdk1.4.1_01/docs/api/java/lang/Byte.html" TargetMode="External"/><Relationship Id="rId4" Type="http://schemas.openxmlformats.org/officeDocument/2006/relationships/tags" Target="../tags/tag340.xml"/><Relationship Id="rId3" Type="http://schemas.openxmlformats.org/officeDocument/2006/relationships/tags" Target="../tags/tag339.xml"/><Relationship Id="rId2" Type="http://schemas.openxmlformats.org/officeDocument/2006/relationships/tags" Target="../tags/tag338.xml"/><Relationship Id="rId1" Type="http://schemas.openxmlformats.org/officeDocument/2006/relationships/tags" Target="../tags/tag337.xml"/></Relationships>
</file>

<file path=ppt/slides/_rels/slide1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42.xml"/></Relationships>
</file>

<file path=ppt/slides/_rels/slide12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347.xml"/><Relationship Id="rId4" Type="http://schemas.openxmlformats.org/officeDocument/2006/relationships/tags" Target="../tags/tag346.xml"/><Relationship Id="rId3" Type="http://schemas.openxmlformats.org/officeDocument/2006/relationships/tags" Target="../tags/tag345.xml"/><Relationship Id="rId2" Type="http://schemas.openxmlformats.org/officeDocument/2006/relationships/tags" Target="../tags/tag344.xml"/><Relationship Id="rId1" Type="http://schemas.openxmlformats.org/officeDocument/2006/relationships/tags" Target="../tags/tag343.xml"/></Relationships>
</file>

<file path=ppt/slides/_rels/slide12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352.xml"/><Relationship Id="rId4" Type="http://schemas.openxmlformats.org/officeDocument/2006/relationships/tags" Target="../tags/tag351.xml"/><Relationship Id="rId3" Type="http://schemas.openxmlformats.org/officeDocument/2006/relationships/tags" Target="../tags/tag350.xml"/><Relationship Id="rId2" Type="http://schemas.openxmlformats.org/officeDocument/2006/relationships/tags" Target="../tags/tag349.xml"/><Relationship Id="rId1" Type="http://schemas.openxmlformats.org/officeDocument/2006/relationships/tags" Target="../tags/tag348.xml"/></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53.xml"/></Relationships>
</file>

<file path=ppt/slides/_rels/slide12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358.xml"/><Relationship Id="rId4" Type="http://schemas.openxmlformats.org/officeDocument/2006/relationships/tags" Target="../tags/tag357.xml"/><Relationship Id="rId3" Type="http://schemas.openxmlformats.org/officeDocument/2006/relationships/tags" Target="../tags/tag356.xml"/><Relationship Id="rId2" Type="http://schemas.openxmlformats.org/officeDocument/2006/relationships/tags" Target="../tags/tag355.xml"/><Relationship Id="rId1" Type="http://schemas.openxmlformats.org/officeDocument/2006/relationships/tags" Target="../tags/tag354.xml"/></Relationships>
</file>

<file path=ppt/slides/_rels/slide12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363.xml"/><Relationship Id="rId4" Type="http://schemas.openxmlformats.org/officeDocument/2006/relationships/tags" Target="../tags/tag362.xml"/><Relationship Id="rId3" Type="http://schemas.openxmlformats.org/officeDocument/2006/relationships/tags" Target="../tags/tag361.xml"/><Relationship Id="rId2" Type="http://schemas.openxmlformats.org/officeDocument/2006/relationships/tags" Target="../tags/tag360.xml"/><Relationship Id="rId1" Type="http://schemas.openxmlformats.org/officeDocument/2006/relationships/tags" Target="../tags/tag359.xml"/></Relationships>
</file>

<file path=ppt/slides/_rels/slide12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368.xml"/><Relationship Id="rId4" Type="http://schemas.openxmlformats.org/officeDocument/2006/relationships/tags" Target="../tags/tag367.xml"/><Relationship Id="rId3" Type="http://schemas.openxmlformats.org/officeDocument/2006/relationships/tags" Target="../tags/tag366.xml"/><Relationship Id="rId2" Type="http://schemas.openxmlformats.org/officeDocument/2006/relationships/tags" Target="../tags/tag365.xml"/><Relationship Id="rId1" Type="http://schemas.openxmlformats.org/officeDocument/2006/relationships/tags" Target="../tags/tag364.xml"/></Relationships>
</file>

<file path=ppt/slides/_rels/slide12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373.xml"/><Relationship Id="rId4" Type="http://schemas.openxmlformats.org/officeDocument/2006/relationships/tags" Target="../tags/tag372.xml"/><Relationship Id="rId3" Type="http://schemas.openxmlformats.org/officeDocument/2006/relationships/tags" Target="../tags/tag371.xml"/><Relationship Id="rId2" Type="http://schemas.openxmlformats.org/officeDocument/2006/relationships/tags" Target="../tags/tag370.xml"/><Relationship Id="rId1" Type="http://schemas.openxmlformats.org/officeDocument/2006/relationships/tags" Target="../tags/tag369.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70.xml"/><Relationship Id="rId4" Type="http://schemas.openxmlformats.org/officeDocument/2006/relationships/tags" Target="../tags/tag69.xml"/><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75.xml"/><Relationship Id="rId4" Type="http://schemas.openxmlformats.org/officeDocument/2006/relationships/tags" Target="../tags/tag74.xml"/><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80.xml"/><Relationship Id="rId4" Type="http://schemas.openxmlformats.org/officeDocument/2006/relationships/tags" Target="../tags/tag79.xml"/><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91.xml"/><Relationship Id="rId4" Type="http://schemas.openxmlformats.org/officeDocument/2006/relationships/tags" Target="../tags/tag90.xml"/><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tags" Target="../tags/tag87.xml"/></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96.xml"/><Relationship Id="rId4" Type="http://schemas.openxmlformats.org/officeDocument/2006/relationships/tags" Target="../tags/tag95.xml"/><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7.xml"/></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s>
</file>

<file path=ppt/slides/_rels/slide2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07.xml"/><Relationship Id="rId4" Type="http://schemas.openxmlformats.org/officeDocument/2006/relationships/tags" Target="../tags/tag106.xml"/><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8.xml"/></Relationships>
</file>

<file path=ppt/slides/_rels/slide2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13.xml"/><Relationship Id="rId4" Type="http://schemas.openxmlformats.org/officeDocument/2006/relationships/tags" Target="../tags/tag112.xml"/><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tags" Target="../tags/tag109.xml"/></Relationships>
</file>

<file path=ppt/slides/_rels/slide2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18.xml"/><Relationship Id="rId4" Type="http://schemas.openxmlformats.org/officeDocument/2006/relationships/tags" Target="../tags/tag117.xml"/><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tags" Target="../tags/tag11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23.xml"/><Relationship Id="rId4" Type="http://schemas.openxmlformats.org/officeDocument/2006/relationships/tags" Target="../tags/tag122.xml"/><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tags" Target="../tags/tag119.xml"/></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28.xml"/><Relationship Id="rId4" Type="http://schemas.openxmlformats.org/officeDocument/2006/relationships/tags" Target="../tags/tag127.xml"/><Relationship Id="rId3" Type="http://schemas.openxmlformats.org/officeDocument/2006/relationships/tags" Target="../tags/tag126.xml"/><Relationship Id="rId2" Type="http://schemas.openxmlformats.org/officeDocument/2006/relationships/tags" Target="../tags/tag125.xml"/><Relationship Id="rId1" Type="http://schemas.openxmlformats.org/officeDocument/2006/relationships/tags" Target="../tags/tag124.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9.xml"/></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34.xml"/><Relationship Id="rId4" Type="http://schemas.openxmlformats.org/officeDocument/2006/relationships/tags" Target="../tags/tag133.xml"/><Relationship Id="rId3" Type="http://schemas.openxmlformats.org/officeDocument/2006/relationships/tags" Target="../tags/tag132.xml"/><Relationship Id="rId2" Type="http://schemas.openxmlformats.org/officeDocument/2006/relationships/tags" Target="../tags/tag131.xml"/><Relationship Id="rId1" Type="http://schemas.openxmlformats.org/officeDocument/2006/relationships/tags" Target="../tags/tag130.xml"/></Relationships>
</file>

<file path=ppt/slides/_rels/slide3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39.xml"/><Relationship Id="rId4" Type="http://schemas.openxmlformats.org/officeDocument/2006/relationships/tags" Target="../tags/tag138.xml"/><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40.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41.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42.xml"/></Relationships>
</file>

<file path=ppt/slides/_rels/slide3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47.xml"/><Relationship Id="rId4" Type="http://schemas.openxmlformats.org/officeDocument/2006/relationships/tags" Target="../tags/tag146.xml"/><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tags" Target="../tags/tag143.xml"/></Relationships>
</file>

<file path=ppt/slides/_rels/slide3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52.xml"/><Relationship Id="rId4" Type="http://schemas.openxmlformats.org/officeDocument/2006/relationships/tags" Target="../tags/tag151.xml"/><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tags" Target="../tags/tag148.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s>
</file>

<file path=ppt/slides/_rels/slide4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57.xml"/><Relationship Id="rId4" Type="http://schemas.openxmlformats.org/officeDocument/2006/relationships/tags" Target="../tags/tag156.xml"/><Relationship Id="rId3" Type="http://schemas.openxmlformats.org/officeDocument/2006/relationships/tags" Target="../tags/tag155.xml"/><Relationship Id="rId2" Type="http://schemas.openxmlformats.org/officeDocument/2006/relationships/tags" Target="../tags/tag154.xml"/><Relationship Id="rId1" Type="http://schemas.openxmlformats.org/officeDocument/2006/relationships/tags" Target="../tags/tag153.xml"/></Relationships>
</file>

<file path=ppt/slides/_rels/slide4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62.xml"/><Relationship Id="rId4" Type="http://schemas.openxmlformats.org/officeDocument/2006/relationships/tags" Target="../tags/tag161.xml"/><Relationship Id="rId3" Type="http://schemas.openxmlformats.org/officeDocument/2006/relationships/tags" Target="../tags/tag160.xml"/><Relationship Id="rId2" Type="http://schemas.openxmlformats.org/officeDocument/2006/relationships/tags" Target="../tags/tag159.xml"/><Relationship Id="rId1" Type="http://schemas.openxmlformats.org/officeDocument/2006/relationships/tags" Target="../tags/tag158.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63.xml"/></Relationships>
</file>

<file path=ppt/slides/_rels/slide4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68.xml"/><Relationship Id="rId4" Type="http://schemas.openxmlformats.org/officeDocument/2006/relationships/tags" Target="../tags/tag167.xml"/><Relationship Id="rId3" Type="http://schemas.openxmlformats.org/officeDocument/2006/relationships/tags" Target="../tags/tag166.xml"/><Relationship Id="rId2" Type="http://schemas.openxmlformats.org/officeDocument/2006/relationships/tags" Target="../tags/tag165.xml"/><Relationship Id="rId1" Type="http://schemas.openxmlformats.org/officeDocument/2006/relationships/tags" Target="../tags/tag164.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69.xml"/></Relationships>
</file>

<file path=ppt/slides/_rels/slide4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74.xml"/><Relationship Id="rId4" Type="http://schemas.openxmlformats.org/officeDocument/2006/relationships/tags" Target="../tags/tag173.xml"/><Relationship Id="rId3" Type="http://schemas.openxmlformats.org/officeDocument/2006/relationships/tags" Target="../tags/tag172.xml"/><Relationship Id="rId2" Type="http://schemas.openxmlformats.org/officeDocument/2006/relationships/tags" Target="../tags/tag171.xml"/><Relationship Id="rId1" Type="http://schemas.openxmlformats.org/officeDocument/2006/relationships/tags" Target="../tags/tag170.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5.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76.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77.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7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79.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80.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81.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8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83.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84.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85.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86.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87.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88.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89.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90.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91.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92.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93.xml"/></Relationships>
</file>

<file path=ppt/slides/_rels/slide6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98.xml"/><Relationship Id="rId4" Type="http://schemas.openxmlformats.org/officeDocument/2006/relationships/tags" Target="../tags/tag197.xml"/><Relationship Id="rId3" Type="http://schemas.openxmlformats.org/officeDocument/2006/relationships/tags" Target="../tags/tag196.xml"/><Relationship Id="rId2" Type="http://schemas.openxmlformats.org/officeDocument/2006/relationships/tags" Target="../tags/tag195.xml"/><Relationship Id="rId1" Type="http://schemas.openxmlformats.org/officeDocument/2006/relationships/tags" Target="../tags/tag194.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99.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00.xml"/></Relationships>
</file>

<file path=ppt/slides/_rels/slide6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05.xml"/><Relationship Id="rId4" Type="http://schemas.openxmlformats.org/officeDocument/2006/relationships/tags" Target="../tags/tag204.xml"/><Relationship Id="rId3" Type="http://schemas.openxmlformats.org/officeDocument/2006/relationships/tags" Target="../tags/tag203.xml"/><Relationship Id="rId2" Type="http://schemas.openxmlformats.org/officeDocument/2006/relationships/tags" Target="../tags/tag202.xml"/><Relationship Id="rId1" Type="http://schemas.openxmlformats.org/officeDocument/2006/relationships/tags" Target="../tags/tag201.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06.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07.xml"/></Relationships>
</file>

<file path=ppt/slides/_rels/slide7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12.xml"/><Relationship Id="rId4" Type="http://schemas.openxmlformats.org/officeDocument/2006/relationships/tags" Target="../tags/tag211.xml"/><Relationship Id="rId3" Type="http://schemas.openxmlformats.org/officeDocument/2006/relationships/tags" Target="../tags/tag210.xml"/><Relationship Id="rId2" Type="http://schemas.openxmlformats.org/officeDocument/2006/relationships/tags" Target="../tags/tag209.xml"/><Relationship Id="rId1" Type="http://schemas.openxmlformats.org/officeDocument/2006/relationships/tags" Target="../tags/tag208.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13.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14.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15.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16.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17.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18.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19.xml"/></Relationships>
</file>

<file path=ppt/slides/_rels/slide7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24.xml"/><Relationship Id="rId4" Type="http://schemas.openxmlformats.org/officeDocument/2006/relationships/tags" Target="../tags/tag223.xml"/><Relationship Id="rId3" Type="http://schemas.openxmlformats.org/officeDocument/2006/relationships/tags" Target="../tags/tag222.xml"/><Relationship Id="rId2" Type="http://schemas.openxmlformats.org/officeDocument/2006/relationships/tags" Target="../tags/tag221.xml"/><Relationship Id="rId1" Type="http://schemas.openxmlformats.org/officeDocument/2006/relationships/tags" Target="../tags/tag220.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5.xml"/></Relationships>
</file>

<file path=ppt/slides/_rels/slide8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30.xml"/><Relationship Id="rId4" Type="http://schemas.openxmlformats.org/officeDocument/2006/relationships/tags" Target="../tags/tag229.xml"/><Relationship Id="rId3" Type="http://schemas.openxmlformats.org/officeDocument/2006/relationships/tags" Target="../tags/tag228.xml"/><Relationship Id="rId2" Type="http://schemas.openxmlformats.org/officeDocument/2006/relationships/tags" Target="../tags/tag227.xml"/><Relationship Id="rId1" Type="http://schemas.openxmlformats.org/officeDocument/2006/relationships/tags" Target="../tags/tag226.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31.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32.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33.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34.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35.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36.xml"/></Relationships>
</file>

<file path=ppt/slides/_rels/slide8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41.xml"/><Relationship Id="rId4" Type="http://schemas.openxmlformats.org/officeDocument/2006/relationships/tags" Target="../tags/tag240.xml"/><Relationship Id="rId3" Type="http://schemas.openxmlformats.org/officeDocument/2006/relationships/tags" Target="../tags/tag239.xml"/><Relationship Id="rId2" Type="http://schemas.openxmlformats.org/officeDocument/2006/relationships/tags" Target="../tags/tag238.xml"/><Relationship Id="rId1" Type="http://schemas.openxmlformats.org/officeDocument/2006/relationships/tags" Target="../tags/tag237.xml"/></Relationships>
</file>

<file path=ppt/slides/_rels/slide8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46.xml"/><Relationship Id="rId4" Type="http://schemas.openxmlformats.org/officeDocument/2006/relationships/tags" Target="../tags/tag245.xml"/><Relationship Id="rId3" Type="http://schemas.openxmlformats.org/officeDocument/2006/relationships/tags" Target="../tags/tag244.xml"/><Relationship Id="rId2" Type="http://schemas.openxmlformats.org/officeDocument/2006/relationships/tags" Target="../tags/tag243.xml"/><Relationship Id="rId1" Type="http://schemas.openxmlformats.org/officeDocument/2006/relationships/tags" Target="../tags/tag242.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47.xml"/></Relationships>
</file>

<file path=ppt/slides/_rels/slide9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52.xml"/><Relationship Id="rId4" Type="http://schemas.openxmlformats.org/officeDocument/2006/relationships/tags" Target="../tags/tag251.xml"/><Relationship Id="rId3" Type="http://schemas.openxmlformats.org/officeDocument/2006/relationships/tags" Target="../tags/tag250.xml"/><Relationship Id="rId2" Type="http://schemas.openxmlformats.org/officeDocument/2006/relationships/tags" Target="../tags/tag249.xml"/><Relationship Id="rId1" Type="http://schemas.openxmlformats.org/officeDocument/2006/relationships/tags" Target="../tags/tag248.xml"/></Relationships>
</file>

<file path=ppt/slides/_rels/slide9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audio" Target="../media/audio1.wav"/><Relationship Id="rId5" Type="http://schemas.openxmlformats.org/officeDocument/2006/relationships/tags" Target="../tags/tag257.xml"/><Relationship Id="rId4" Type="http://schemas.openxmlformats.org/officeDocument/2006/relationships/tags" Target="../tags/tag256.xml"/><Relationship Id="rId3" Type="http://schemas.openxmlformats.org/officeDocument/2006/relationships/tags" Target="../tags/tag255.xml"/><Relationship Id="rId2" Type="http://schemas.openxmlformats.org/officeDocument/2006/relationships/tags" Target="../tags/tag254.xml"/><Relationship Id="rId1" Type="http://schemas.openxmlformats.org/officeDocument/2006/relationships/tags" Target="../tags/tag253.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58.xml"/></Relationships>
</file>

<file path=ppt/slides/_rels/slide9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63.xml"/><Relationship Id="rId4" Type="http://schemas.openxmlformats.org/officeDocument/2006/relationships/tags" Target="../tags/tag262.xml"/><Relationship Id="rId3" Type="http://schemas.openxmlformats.org/officeDocument/2006/relationships/tags" Target="../tags/tag261.xml"/><Relationship Id="rId2" Type="http://schemas.openxmlformats.org/officeDocument/2006/relationships/tags" Target="../tags/tag260.xml"/><Relationship Id="rId1" Type="http://schemas.openxmlformats.org/officeDocument/2006/relationships/tags" Target="../tags/tag259.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4.xml"/></Relationships>
</file>

<file path=ppt/slides/_rels/slide9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69.xml"/><Relationship Id="rId4" Type="http://schemas.openxmlformats.org/officeDocument/2006/relationships/tags" Target="../tags/tag268.xml"/><Relationship Id="rId3" Type="http://schemas.openxmlformats.org/officeDocument/2006/relationships/tags" Target="../tags/tag267.xml"/><Relationship Id="rId2" Type="http://schemas.openxmlformats.org/officeDocument/2006/relationships/tags" Target="../tags/tag266.xml"/><Relationship Id="rId1" Type="http://schemas.openxmlformats.org/officeDocument/2006/relationships/tags" Target="../tags/tag265.xml"/></Relationships>
</file>

<file path=ppt/slides/_rels/slide9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74.xml"/><Relationship Id="rId4" Type="http://schemas.openxmlformats.org/officeDocument/2006/relationships/tags" Target="../tags/tag273.xml"/><Relationship Id="rId3" Type="http://schemas.openxmlformats.org/officeDocument/2006/relationships/tags" Target="../tags/tag272.xml"/><Relationship Id="rId2" Type="http://schemas.openxmlformats.org/officeDocument/2006/relationships/tags" Target="../tags/tag271.xml"/><Relationship Id="rId1" Type="http://schemas.openxmlformats.org/officeDocument/2006/relationships/tags" Target="../tags/tag270.xml"/></Relationships>
</file>

<file path=ppt/slides/_rels/slide9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79.xml"/><Relationship Id="rId4" Type="http://schemas.openxmlformats.org/officeDocument/2006/relationships/tags" Target="../tags/tag278.xml"/><Relationship Id="rId3" Type="http://schemas.openxmlformats.org/officeDocument/2006/relationships/tags" Target="../tags/tag277.xml"/><Relationship Id="rId2" Type="http://schemas.openxmlformats.org/officeDocument/2006/relationships/tags" Target="../tags/tag276.xml"/><Relationship Id="rId1" Type="http://schemas.openxmlformats.org/officeDocument/2006/relationships/tags" Target="../tags/tag275.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8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en-US" altLang="zh-CN" dirty="0" smtClean="0"/>
              <a:t>Java</a:t>
            </a:r>
            <a:r>
              <a:rPr lang="zh-CN" altLang="en-US" dirty="0" smtClean="0"/>
              <a:t>是什么？</a:t>
            </a:r>
            <a:endParaRPr lang="zh-CN" altLang="en-US" dirty="0" smtClean="0"/>
          </a:p>
        </p:txBody>
      </p:sp>
      <p:sp>
        <p:nvSpPr>
          <p:cNvPr id="3" name="内容占位符 2"/>
          <p:cNvSpPr>
            <a:spLocks noGrp="1"/>
          </p:cNvSpPr>
          <p:nvPr>
            <p:ph idx="1"/>
            <p:custDataLst>
              <p:tags r:id="rId4"/>
            </p:custDataLst>
          </p:nvPr>
        </p:nvSpPr>
        <p:spPr/>
        <p:txBody>
          <a:bodyPr>
            <a:normAutofit/>
          </a:bodyPr>
          <a:lstStyle/>
          <a:p>
            <a:pPr marL="342900" indent="-342900" eaLnBrk="1" hangingPunct="1">
              <a:lnSpc>
                <a:spcPct val="150000"/>
              </a:lnSpc>
              <a:buClr>
                <a:schemeClr val="hlink"/>
              </a:buClr>
              <a:buSzTx/>
              <a:buFont typeface="Wingdings" panose="05000000000000000000" pitchFamily="2" charset="2"/>
              <a:buChar char="l"/>
            </a:pPr>
            <a:r>
              <a:rPr lang="en-US" altLang="zh-CN" dirty="0" smtClean="0"/>
              <a:t>Java </a:t>
            </a:r>
            <a:r>
              <a:rPr lang="zh-CN" altLang="en-US" dirty="0" smtClean="0"/>
              <a:t>是一种编程语言</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en-US" altLang="zh-CN" dirty="0" smtClean="0"/>
              <a:t>Java </a:t>
            </a:r>
            <a:r>
              <a:rPr lang="zh-CN" altLang="en-US" dirty="0" smtClean="0"/>
              <a:t>是一种思想</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en-US" altLang="zh-CN" dirty="0" smtClean="0"/>
              <a:t>Java </a:t>
            </a:r>
            <a:r>
              <a:rPr lang="zh-CN" altLang="en-US" dirty="0" smtClean="0"/>
              <a:t>是一个平台</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en-US" altLang="zh-CN" dirty="0" smtClean="0"/>
              <a:t>JavaScript </a:t>
            </a:r>
            <a:r>
              <a:rPr lang="zh-CN" altLang="en-US" dirty="0" smtClean="0"/>
              <a:t>不是 </a:t>
            </a:r>
            <a:r>
              <a:rPr lang="en-US" altLang="zh-CN" dirty="0" smtClean="0"/>
              <a:t>Java</a:t>
            </a:r>
            <a:endParaRPr lang="en-US" altLang="zh-CN" dirty="0" smtClean="0"/>
          </a:p>
        </p:txBody>
      </p:sp>
    </p:spTree>
    <p:custDataLst>
      <p:tags r:id="rId5"/>
    </p:custData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p:txBody>
          <a:bodyPr vert="horz" wrap="square" lIns="91440" tIns="45720" rIns="91440" bIns="45720" anchor="ctr"/>
          <a:lstStyle/>
          <a:p>
            <a:pPr eaLnBrk="1" hangingPunct="1"/>
            <a:r>
              <a:rPr lang="zh-CN" altLang="en-US" dirty="0">
                <a:latin typeface="Comic Sans MS" panose="030F0702030302020204" pitchFamily="66" charset="0"/>
              </a:rPr>
              <a:t>关键字</a:t>
            </a:r>
            <a:endParaRPr lang="zh-CN" altLang="en-US" dirty="0">
              <a:latin typeface="Comic Sans MS" panose="030F0702030302020204" pitchFamily="66" charset="0"/>
            </a:endParaRPr>
          </a:p>
        </p:txBody>
      </p:sp>
      <p:sp>
        <p:nvSpPr>
          <p:cNvPr id="14339" name="Rectangle 3"/>
          <p:cNvSpPr>
            <a:spLocks noGrp="1"/>
          </p:cNvSpPr>
          <p:nvPr>
            <p:ph idx="1"/>
          </p:nvPr>
        </p:nvSpPr>
        <p:spPr>
          <a:xfrm>
            <a:off x="1420586" y="5805264"/>
            <a:ext cx="7094764" cy="432249"/>
          </a:xfrm>
        </p:spPr>
        <p:txBody>
          <a:bodyPr vert="horz" wrap="square" lIns="91440" tIns="45720" rIns="91440" bIns="45720" anchor="t"/>
          <a:lstStyle/>
          <a:p>
            <a:pPr marL="990600" lvl="1" indent="-533400" eaLnBrk="1" hangingPunct="1">
              <a:lnSpc>
                <a:spcPct val="90000"/>
              </a:lnSpc>
              <a:buSzPct val="90000"/>
              <a:buNone/>
            </a:pPr>
            <a:r>
              <a:rPr lang="zh-CN" altLang="en-US" sz="2400" dirty="0"/>
              <a:t>注</a:t>
            </a:r>
            <a:r>
              <a:rPr lang="en-US" altLang="zh-CN" sz="2400" dirty="0"/>
              <a:t>: *</a:t>
            </a:r>
            <a:r>
              <a:rPr lang="en-US" altLang="zh-CN" sz="2400" dirty="0">
                <a:sym typeface="Wingdings" panose="05000000000000000000" pitchFamily="2" charset="2"/>
              </a:rPr>
              <a:t></a:t>
            </a:r>
            <a:r>
              <a:rPr lang="zh-CN" altLang="en-US" sz="2400" dirty="0"/>
              <a:t>当前未被使用      * *</a:t>
            </a:r>
            <a:r>
              <a:rPr lang="zh-CN" altLang="en-US" sz="2400" dirty="0">
                <a:sym typeface="Wingdings" panose="05000000000000000000" pitchFamily="2" charset="2"/>
              </a:rPr>
              <a:t></a:t>
            </a:r>
            <a:r>
              <a:rPr lang="zh-CN" altLang="en-US" sz="2400" dirty="0"/>
              <a:t>使用于</a:t>
            </a:r>
            <a:r>
              <a:rPr lang="en-US" altLang="zh-CN" sz="2400" dirty="0"/>
              <a:t>Java2</a:t>
            </a:r>
            <a:endParaRPr lang="en-US" altLang="zh-CN" sz="2400" dirty="0"/>
          </a:p>
        </p:txBody>
      </p:sp>
      <p:graphicFrame>
        <p:nvGraphicFramePr>
          <p:cNvPr id="2" name="表格 1"/>
          <p:cNvGraphicFramePr>
            <a:graphicFrameLocks noGrp="1"/>
          </p:cNvGraphicFramePr>
          <p:nvPr/>
        </p:nvGraphicFramePr>
        <p:xfrm>
          <a:off x="736600" y="1412875"/>
          <a:ext cx="7848872" cy="4389120"/>
        </p:xfrm>
        <a:graphic>
          <a:graphicData uri="http://schemas.openxmlformats.org/drawingml/2006/table">
            <a:tbl>
              <a:tblPr firstRow="1" firstCol="1" bandRow="1">
                <a:tableStyleId>{5C22544A-7EE6-4342-B048-85BDC9FD1C3A}</a:tableStyleId>
              </a:tblPr>
              <a:tblGrid>
                <a:gridCol w="1961153"/>
                <a:gridCol w="1962573"/>
                <a:gridCol w="1962573"/>
                <a:gridCol w="1962573"/>
              </a:tblGrid>
              <a:tr h="282493">
                <a:tc>
                  <a:txBody>
                    <a:bodyPr/>
                    <a:lstStyle/>
                    <a:p>
                      <a:pPr algn="just">
                        <a:spcAft>
                          <a:spcPts val="0"/>
                        </a:spcAft>
                      </a:pPr>
                      <a:r>
                        <a:rPr lang="en-US" sz="2400" b="0" kern="100">
                          <a:solidFill>
                            <a:schemeClr val="tx1"/>
                          </a:solidFill>
                          <a:effectLst/>
                        </a:rPr>
                        <a:t>abstract</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b="0" kern="100">
                          <a:solidFill>
                            <a:schemeClr val="tx1"/>
                          </a:solidFill>
                          <a:effectLst/>
                        </a:rPr>
                        <a:t>double</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b="0" kern="100">
                          <a:solidFill>
                            <a:schemeClr val="tx1"/>
                          </a:solidFill>
                          <a:effectLst/>
                        </a:rPr>
                        <a:t>int</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b="0" kern="100">
                          <a:solidFill>
                            <a:schemeClr val="tx1"/>
                          </a:solidFill>
                          <a:effectLst/>
                        </a:rPr>
                        <a:t>strictfp**</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r>
              <a:tr h="282493">
                <a:tc>
                  <a:txBody>
                    <a:bodyPr/>
                    <a:lstStyle/>
                    <a:p>
                      <a:pPr algn="just">
                        <a:spcAft>
                          <a:spcPts val="0"/>
                        </a:spcAft>
                      </a:pPr>
                      <a:r>
                        <a:rPr lang="en-US" sz="2400" b="0" kern="100">
                          <a:solidFill>
                            <a:schemeClr val="tx1"/>
                          </a:solidFill>
                          <a:effectLst/>
                        </a:rPr>
                        <a:t>boolean</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b="0" kern="100">
                          <a:solidFill>
                            <a:schemeClr val="tx1"/>
                          </a:solidFill>
                          <a:effectLst/>
                        </a:rPr>
                        <a:t>else</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b="0" kern="100">
                          <a:solidFill>
                            <a:schemeClr val="tx1"/>
                          </a:solidFill>
                          <a:effectLst/>
                        </a:rPr>
                        <a:t>interface</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b="0" kern="100">
                          <a:solidFill>
                            <a:schemeClr val="tx1"/>
                          </a:solidFill>
                          <a:effectLst/>
                        </a:rPr>
                        <a:t>super</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r>
              <a:tr h="282493">
                <a:tc>
                  <a:txBody>
                    <a:bodyPr/>
                    <a:lstStyle/>
                    <a:p>
                      <a:pPr algn="just">
                        <a:spcAft>
                          <a:spcPts val="0"/>
                        </a:spcAft>
                      </a:pPr>
                      <a:r>
                        <a:rPr lang="en-US" sz="2400" b="0" kern="100">
                          <a:solidFill>
                            <a:schemeClr val="tx1"/>
                          </a:solidFill>
                          <a:effectLst/>
                        </a:rPr>
                        <a:t>break</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b="0" kern="100">
                          <a:solidFill>
                            <a:schemeClr val="tx1"/>
                          </a:solidFill>
                          <a:effectLst/>
                        </a:rPr>
                        <a:t>extends</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b="0" kern="100">
                          <a:solidFill>
                            <a:schemeClr val="tx1"/>
                          </a:solidFill>
                          <a:effectLst/>
                        </a:rPr>
                        <a:t>long</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b="0" kern="100">
                          <a:solidFill>
                            <a:schemeClr val="tx1"/>
                          </a:solidFill>
                          <a:effectLst/>
                        </a:rPr>
                        <a:t>switch</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r>
              <a:tr h="304650">
                <a:tc>
                  <a:txBody>
                    <a:bodyPr/>
                    <a:lstStyle/>
                    <a:p>
                      <a:pPr algn="just">
                        <a:spcAft>
                          <a:spcPts val="0"/>
                        </a:spcAft>
                      </a:pPr>
                      <a:r>
                        <a:rPr lang="en-US" sz="2400" b="0" kern="100" dirty="0">
                          <a:solidFill>
                            <a:schemeClr val="tx1"/>
                          </a:solidFill>
                          <a:effectLst/>
                        </a:rPr>
                        <a:t>byte</a:t>
                      </a:r>
                      <a:endParaRPr lang="zh-CN" sz="2400" b="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b="0" kern="100" dirty="0">
                          <a:solidFill>
                            <a:schemeClr val="tx1"/>
                          </a:solidFill>
                          <a:effectLst/>
                        </a:rPr>
                        <a:t>final</a:t>
                      </a:r>
                      <a:endParaRPr lang="zh-CN" sz="2400" b="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b="0" kern="100" dirty="0">
                          <a:solidFill>
                            <a:schemeClr val="tx1"/>
                          </a:solidFill>
                          <a:effectLst/>
                        </a:rPr>
                        <a:t>native</a:t>
                      </a:r>
                      <a:endParaRPr lang="zh-CN" sz="2400" b="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b="0" kern="100">
                          <a:solidFill>
                            <a:schemeClr val="tx1"/>
                          </a:solidFill>
                          <a:effectLst/>
                        </a:rPr>
                        <a:t>synchronized</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r>
              <a:tr h="282493">
                <a:tc>
                  <a:txBody>
                    <a:bodyPr/>
                    <a:lstStyle/>
                    <a:p>
                      <a:pPr algn="just">
                        <a:spcAft>
                          <a:spcPts val="0"/>
                        </a:spcAft>
                      </a:pPr>
                      <a:r>
                        <a:rPr lang="en-US" sz="2400" b="0" kern="100">
                          <a:solidFill>
                            <a:schemeClr val="tx1"/>
                          </a:solidFill>
                          <a:effectLst/>
                        </a:rPr>
                        <a:t>case</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b="0" kern="100">
                          <a:solidFill>
                            <a:schemeClr val="tx1"/>
                          </a:solidFill>
                          <a:effectLst/>
                        </a:rPr>
                        <a:t>finally</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b="0" kern="100">
                          <a:solidFill>
                            <a:schemeClr val="tx1"/>
                          </a:solidFill>
                          <a:effectLst/>
                        </a:rPr>
                        <a:t>new</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b="0" kern="100">
                          <a:solidFill>
                            <a:schemeClr val="tx1"/>
                          </a:solidFill>
                          <a:effectLst/>
                        </a:rPr>
                        <a:t>this</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r>
              <a:tr h="282493">
                <a:tc>
                  <a:txBody>
                    <a:bodyPr/>
                    <a:lstStyle/>
                    <a:p>
                      <a:pPr algn="just">
                        <a:spcAft>
                          <a:spcPts val="0"/>
                        </a:spcAft>
                      </a:pPr>
                      <a:r>
                        <a:rPr lang="en-US" sz="2400" b="0" kern="100">
                          <a:solidFill>
                            <a:schemeClr val="tx1"/>
                          </a:solidFill>
                          <a:effectLst/>
                        </a:rPr>
                        <a:t>catch</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b="0" kern="100">
                          <a:solidFill>
                            <a:schemeClr val="tx1"/>
                          </a:solidFill>
                          <a:effectLst/>
                        </a:rPr>
                        <a:t>float</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b="0" kern="100">
                          <a:solidFill>
                            <a:schemeClr val="tx1"/>
                          </a:solidFill>
                          <a:effectLst/>
                        </a:rPr>
                        <a:t>package</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b="0" kern="100" dirty="0">
                          <a:solidFill>
                            <a:schemeClr val="tx1"/>
                          </a:solidFill>
                          <a:effectLst/>
                        </a:rPr>
                        <a:t>throw</a:t>
                      </a:r>
                      <a:endParaRPr lang="zh-CN" sz="2400" b="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r>
              <a:tr h="282493">
                <a:tc>
                  <a:txBody>
                    <a:bodyPr/>
                    <a:lstStyle/>
                    <a:p>
                      <a:pPr algn="just">
                        <a:spcAft>
                          <a:spcPts val="0"/>
                        </a:spcAft>
                      </a:pPr>
                      <a:r>
                        <a:rPr lang="en-US" sz="2400" b="0" kern="100">
                          <a:solidFill>
                            <a:schemeClr val="tx1"/>
                          </a:solidFill>
                          <a:effectLst/>
                        </a:rPr>
                        <a:t>char</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b="0" kern="100">
                          <a:solidFill>
                            <a:schemeClr val="tx1"/>
                          </a:solidFill>
                          <a:effectLst/>
                        </a:rPr>
                        <a:t>for</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b="0" kern="100">
                          <a:solidFill>
                            <a:schemeClr val="tx1"/>
                          </a:solidFill>
                          <a:effectLst/>
                        </a:rPr>
                        <a:t>private</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b="0" kern="100">
                          <a:solidFill>
                            <a:schemeClr val="tx1"/>
                          </a:solidFill>
                          <a:effectLst/>
                        </a:rPr>
                        <a:t>throws</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r>
              <a:tr h="282493">
                <a:tc>
                  <a:txBody>
                    <a:bodyPr/>
                    <a:lstStyle/>
                    <a:p>
                      <a:pPr algn="just">
                        <a:spcAft>
                          <a:spcPts val="0"/>
                        </a:spcAft>
                      </a:pPr>
                      <a:r>
                        <a:rPr lang="en-US" sz="2400" b="0" kern="100">
                          <a:solidFill>
                            <a:schemeClr val="tx1"/>
                          </a:solidFill>
                          <a:effectLst/>
                        </a:rPr>
                        <a:t>class</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b="0" kern="100">
                          <a:solidFill>
                            <a:schemeClr val="tx1"/>
                          </a:solidFill>
                          <a:effectLst/>
                        </a:rPr>
                        <a:t>goto*</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b="0" kern="100">
                          <a:solidFill>
                            <a:schemeClr val="tx1"/>
                          </a:solidFill>
                          <a:effectLst/>
                        </a:rPr>
                        <a:t>protected</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b="0" kern="100">
                          <a:solidFill>
                            <a:schemeClr val="tx1"/>
                          </a:solidFill>
                          <a:effectLst/>
                        </a:rPr>
                        <a:t>transient</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r>
              <a:tr h="282493">
                <a:tc>
                  <a:txBody>
                    <a:bodyPr/>
                    <a:lstStyle/>
                    <a:p>
                      <a:pPr algn="just">
                        <a:spcAft>
                          <a:spcPts val="0"/>
                        </a:spcAft>
                      </a:pPr>
                      <a:r>
                        <a:rPr lang="en-US" sz="2400" b="0" kern="100">
                          <a:solidFill>
                            <a:schemeClr val="tx1"/>
                          </a:solidFill>
                          <a:effectLst/>
                        </a:rPr>
                        <a:t>const*</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b="0" kern="100">
                          <a:solidFill>
                            <a:schemeClr val="tx1"/>
                          </a:solidFill>
                          <a:effectLst/>
                        </a:rPr>
                        <a:t>if</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b="0" kern="100">
                          <a:solidFill>
                            <a:schemeClr val="tx1"/>
                          </a:solidFill>
                          <a:effectLst/>
                        </a:rPr>
                        <a:t>public</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b="0" kern="100">
                          <a:solidFill>
                            <a:schemeClr val="tx1"/>
                          </a:solidFill>
                          <a:effectLst/>
                        </a:rPr>
                        <a:t>try</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r>
              <a:tr h="282493">
                <a:tc>
                  <a:txBody>
                    <a:bodyPr/>
                    <a:lstStyle/>
                    <a:p>
                      <a:pPr algn="just">
                        <a:spcAft>
                          <a:spcPts val="0"/>
                        </a:spcAft>
                      </a:pPr>
                      <a:r>
                        <a:rPr lang="en-US" sz="2400" b="0" kern="100">
                          <a:solidFill>
                            <a:schemeClr val="tx1"/>
                          </a:solidFill>
                          <a:effectLst/>
                        </a:rPr>
                        <a:t>continue</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b="0" kern="100">
                          <a:solidFill>
                            <a:schemeClr val="tx1"/>
                          </a:solidFill>
                          <a:effectLst/>
                        </a:rPr>
                        <a:t>implements</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b="0" kern="100">
                          <a:solidFill>
                            <a:schemeClr val="tx1"/>
                          </a:solidFill>
                          <a:effectLst/>
                        </a:rPr>
                        <a:t>return</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b="0" kern="100">
                          <a:solidFill>
                            <a:schemeClr val="tx1"/>
                          </a:solidFill>
                          <a:effectLst/>
                        </a:rPr>
                        <a:t>void</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r>
              <a:tr h="282493">
                <a:tc>
                  <a:txBody>
                    <a:bodyPr/>
                    <a:lstStyle/>
                    <a:p>
                      <a:pPr algn="just">
                        <a:spcAft>
                          <a:spcPts val="0"/>
                        </a:spcAft>
                      </a:pPr>
                      <a:r>
                        <a:rPr lang="en-US" sz="2400" b="0" kern="100">
                          <a:solidFill>
                            <a:schemeClr val="tx1"/>
                          </a:solidFill>
                          <a:effectLst/>
                        </a:rPr>
                        <a:t>default</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b="0" kern="100">
                          <a:solidFill>
                            <a:schemeClr val="tx1"/>
                          </a:solidFill>
                          <a:effectLst/>
                        </a:rPr>
                        <a:t>import</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b="0" kern="100">
                          <a:solidFill>
                            <a:schemeClr val="tx1"/>
                          </a:solidFill>
                          <a:effectLst/>
                        </a:rPr>
                        <a:t>short</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b="0" kern="100">
                          <a:solidFill>
                            <a:schemeClr val="tx1"/>
                          </a:solidFill>
                          <a:effectLst/>
                        </a:rPr>
                        <a:t>volatile</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r>
              <a:tr h="282493">
                <a:tc>
                  <a:txBody>
                    <a:bodyPr/>
                    <a:lstStyle/>
                    <a:p>
                      <a:pPr algn="just">
                        <a:spcAft>
                          <a:spcPts val="0"/>
                        </a:spcAft>
                      </a:pPr>
                      <a:r>
                        <a:rPr lang="en-US" sz="2400" b="0" kern="100">
                          <a:solidFill>
                            <a:schemeClr val="tx1"/>
                          </a:solidFill>
                          <a:effectLst/>
                        </a:rPr>
                        <a:t>do</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b="0" kern="100">
                          <a:solidFill>
                            <a:schemeClr val="tx1"/>
                          </a:solidFill>
                          <a:effectLst/>
                        </a:rPr>
                        <a:t>instanceof</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b="0" kern="100">
                          <a:solidFill>
                            <a:schemeClr val="tx1"/>
                          </a:solidFill>
                          <a:effectLst/>
                        </a:rPr>
                        <a:t>static</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b="0" kern="100" dirty="0">
                          <a:solidFill>
                            <a:schemeClr val="tx1"/>
                          </a:solidFill>
                          <a:effectLst/>
                        </a:rPr>
                        <a:t>while</a:t>
                      </a:r>
                      <a:endParaRPr lang="zh-CN" sz="2400" b="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r>
            </a:tbl>
          </a:graphicData>
        </a:graphic>
      </p:graphicFrame>
    </p:spTree>
    <p:custDataLst>
      <p:tags r:id="rId1"/>
    </p:custData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一维数组</a:t>
            </a:r>
            <a:endParaRPr lang="zh-CN" altLang="en-US" dirty="0" smtClean="0"/>
          </a:p>
        </p:txBody>
      </p:sp>
      <p:sp>
        <p:nvSpPr>
          <p:cNvPr id="3" name="内容占位符 2"/>
          <p:cNvSpPr>
            <a:spLocks noGrp="1"/>
          </p:cNvSpPr>
          <p:nvPr>
            <p:ph idx="1"/>
            <p:custDataLst>
              <p:tags r:id="rId4"/>
            </p:custDataLst>
          </p:nvPr>
        </p:nvSpPr>
        <p:spPr/>
        <p:txBody>
          <a:bodyPr>
            <a:normAutofit fontScale="70000" lnSpcReduction="20000"/>
          </a:bodyPr>
          <a:lstStyle/>
          <a:p>
            <a:pPr marL="342900" indent="-342900" eaLnBrk="1" hangingPunct="1">
              <a:lnSpc>
                <a:spcPct val="150000"/>
              </a:lnSpc>
              <a:buClr>
                <a:schemeClr val="hlink"/>
              </a:buClr>
              <a:buSzTx/>
              <a:buFont typeface="Wingdings" panose="05000000000000000000" pitchFamily="2" charset="2"/>
              <a:buChar char="l"/>
            </a:pPr>
            <a:r>
              <a:rPr lang="zh-CN" altLang="en-US" dirty="0" smtClean="0"/>
              <a:t>数组的创建</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用</a:t>
            </a:r>
            <a:r>
              <a:rPr lang="en-US" altLang="zh-CN" dirty="0" smtClean="0"/>
              <a:t>new</a:t>
            </a:r>
            <a:r>
              <a:rPr lang="zh-CN" altLang="en-US" dirty="0" smtClean="0"/>
              <a:t>来创建数组</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为数组元素分配内存空间，并对数组元素进行初始化</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格式</a:t>
            </a:r>
            <a:r>
              <a:rPr lang="en-US" altLang="zh-CN" dirty="0" smtClean="0"/>
              <a:t>: </a:t>
            </a:r>
            <a:r>
              <a:rPr lang="zh-CN" altLang="en-US" dirty="0" smtClean="0"/>
              <a:t>数组名 </a:t>
            </a:r>
            <a:r>
              <a:rPr lang="en-US" altLang="zh-CN" dirty="0" smtClean="0"/>
              <a:t>= new </a:t>
            </a:r>
            <a:r>
              <a:rPr lang="zh-CN" altLang="en-US" dirty="0" smtClean="0"/>
              <a:t>类型</a:t>
            </a:r>
            <a:r>
              <a:rPr lang="en-US" altLang="zh-CN" dirty="0" smtClean="0"/>
              <a:t>[</a:t>
            </a:r>
            <a:r>
              <a:rPr lang="zh-CN" altLang="en-US" dirty="0" smtClean="0"/>
              <a:t>数组长度</a:t>
            </a:r>
            <a:r>
              <a:rPr lang="en-US" altLang="zh-CN" dirty="0" smtClean="0"/>
              <a:t>]</a:t>
            </a:r>
            <a:endParaRPr lang="en-US" altLang="zh-CN"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例</a:t>
            </a:r>
            <a:r>
              <a:rPr lang="en-US" altLang="zh-CN" dirty="0" smtClean="0"/>
              <a:t>: a = new int[3];</a:t>
            </a:r>
            <a:endParaRPr lang="en-US" altLang="zh-CN"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声明和创建的联用</a:t>
            </a:r>
            <a:r>
              <a:rPr lang="en-US" altLang="zh-CN" dirty="0" smtClean="0"/>
              <a:t>: int[] a = new int[3];</a:t>
            </a:r>
            <a:endParaRPr lang="en-US" altLang="zh-CN"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默认赋初值</a:t>
            </a:r>
            <a:endParaRPr lang="zh-CN" altLang="en-US" dirty="0" smtClean="0"/>
          </a:p>
          <a:p>
            <a:pPr marL="1143000" lvl="2" indent="-228600" eaLnBrk="1" hangingPunct="1">
              <a:lnSpc>
                <a:spcPct val="150000"/>
              </a:lnSpc>
              <a:buClr>
                <a:schemeClr val="bg2"/>
              </a:buClr>
              <a:buSzTx/>
              <a:buFont typeface="Wingdings" panose="05000000000000000000" pitchFamily="2" charset="2"/>
              <a:buChar char="l"/>
            </a:pPr>
            <a:r>
              <a:rPr lang="zh-CN" altLang="en-US" dirty="0" smtClean="0"/>
              <a:t>整型</a:t>
            </a:r>
            <a:r>
              <a:rPr lang="zh-CN" altLang="en-US" dirty="0" smtClean="0">
                <a:sym typeface="Wingdings" panose="05000000000000000000" pitchFamily="2" charset="2"/>
              </a:rPr>
              <a:t>初值为</a:t>
            </a:r>
            <a:r>
              <a:rPr lang="en-US" altLang="zh-CN" dirty="0" smtClean="0">
                <a:sym typeface="Wingdings" panose="05000000000000000000" pitchFamily="2" charset="2"/>
              </a:rPr>
              <a:t>0           int[] i = new int[3];</a:t>
            </a:r>
            <a:endParaRPr lang="en-US" altLang="zh-CN" dirty="0" smtClean="0">
              <a:sym typeface="Wingdings" panose="05000000000000000000" pitchFamily="2" charset="2"/>
            </a:endParaRPr>
          </a:p>
          <a:p>
            <a:pPr marL="1143000" lvl="2" indent="-228600" eaLnBrk="1" hangingPunct="1">
              <a:lnSpc>
                <a:spcPct val="150000"/>
              </a:lnSpc>
              <a:buClr>
                <a:schemeClr val="bg2"/>
              </a:buClr>
              <a:buSzTx/>
              <a:buFont typeface="Wingdings" panose="05000000000000000000" pitchFamily="2" charset="2"/>
              <a:buChar char="l"/>
            </a:pPr>
            <a:r>
              <a:rPr lang="zh-CN" altLang="en-US" dirty="0" smtClean="0">
                <a:sym typeface="Wingdings" panose="05000000000000000000" pitchFamily="2" charset="2"/>
              </a:rPr>
              <a:t>实型初值为</a:t>
            </a:r>
            <a:r>
              <a:rPr lang="en-US" altLang="zh-CN" dirty="0" smtClean="0">
                <a:sym typeface="Wingdings" panose="05000000000000000000" pitchFamily="2" charset="2"/>
              </a:rPr>
              <a:t>0.0        float[] f = new float[3];</a:t>
            </a:r>
            <a:endParaRPr lang="en-US" altLang="zh-CN" dirty="0" smtClean="0">
              <a:sym typeface="Wingdings" panose="05000000000000000000" pitchFamily="2" charset="2"/>
            </a:endParaRPr>
          </a:p>
          <a:p>
            <a:pPr marL="1143000" lvl="2" indent="-228600" eaLnBrk="1" hangingPunct="1">
              <a:lnSpc>
                <a:spcPct val="150000"/>
              </a:lnSpc>
              <a:buClr>
                <a:schemeClr val="bg2"/>
              </a:buClr>
              <a:buSzTx/>
              <a:buFont typeface="Wingdings" panose="05000000000000000000" pitchFamily="2" charset="2"/>
              <a:buChar char="l"/>
            </a:pPr>
            <a:r>
              <a:rPr lang="zh-CN" altLang="en-US" dirty="0" smtClean="0">
                <a:sym typeface="Wingdings" panose="05000000000000000000" pitchFamily="2" charset="2"/>
              </a:rPr>
              <a:t>布尔型初值为</a:t>
            </a:r>
            <a:r>
              <a:rPr lang="en-US" altLang="zh-CN" dirty="0" smtClean="0">
                <a:sym typeface="Wingdings" panose="05000000000000000000" pitchFamily="2" charset="2"/>
              </a:rPr>
              <a:t>false  boolean[] b = new boolean[3];</a:t>
            </a:r>
            <a:endParaRPr lang="en-US" altLang="zh-CN" dirty="0" smtClean="0">
              <a:sym typeface="Wingdings" panose="05000000000000000000" pitchFamily="2" charset="2"/>
            </a:endParaRPr>
          </a:p>
          <a:p>
            <a:pPr marL="1143000" lvl="2" indent="-228600" eaLnBrk="1" hangingPunct="1">
              <a:lnSpc>
                <a:spcPct val="150000"/>
              </a:lnSpc>
              <a:buClr>
                <a:schemeClr val="bg2"/>
              </a:buClr>
              <a:buSzTx/>
              <a:buFont typeface="Wingdings" panose="05000000000000000000" pitchFamily="2" charset="2"/>
              <a:buChar char="l"/>
            </a:pPr>
            <a:r>
              <a:rPr lang="zh-CN" altLang="en-US" dirty="0" smtClean="0">
                <a:sym typeface="Wingdings" panose="05000000000000000000" pitchFamily="2" charset="2"/>
              </a:rPr>
              <a:t>字符型初值为</a:t>
            </a:r>
            <a:r>
              <a:rPr lang="en-US" altLang="zh-CN" dirty="0" smtClean="0">
                <a:sym typeface="Wingdings" panose="05000000000000000000" pitchFamily="2" charset="2"/>
              </a:rPr>
              <a:t>\u0000(</a:t>
            </a:r>
            <a:r>
              <a:rPr lang="zh-CN" altLang="en-US" dirty="0" smtClean="0">
                <a:sym typeface="Wingdings" panose="05000000000000000000" pitchFamily="2" charset="2"/>
              </a:rPr>
              <a:t>不可见</a:t>
            </a:r>
            <a:r>
              <a:rPr lang="en-US" altLang="zh-CN" dirty="0" smtClean="0">
                <a:sym typeface="Wingdings" panose="05000000000000000000" pitchFamily="2" charset="2"/>
              </a:rPr>
              <a:t>) char[] c = new char[3];</a:t>
            </a:r>
            <a:endParaRPr lang="en-US" altLang="zh-CN" dirty="0" smtClean="0">
              <a:sym typeface="Wingdings" panose="05000000000000000000" pitchFamily="2" charset="2"/>
            </a:endParaRPr>
          </a:p>
        </p:txBody>
      </p:sp>
    </p:spTree>
    <p:custDataLst>
      <p:tags r:id="rId5"/>
    </p:custData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p:cNvSpPr>
          <p:nvPr>
            <p:ph type="title"/>
          </p:nvPr>
        </p:nvSpPr>
        <p:spPr/>
        <p:txBody>
          <a:bodyPr vert="horz" wrap="square" lIns="91440" tIns="45720" rIns="91440" bIns="45720" anchor="ctr"/>
          <a:lstStyle/>
          <a:p>
            <a:pPr eaLnBrk="1" hangingPunct="1"/>
            <a:r>
              <a:rPr lang="zh-CN" altLang="en-US" dirty="0"/>
              <a:t>一维数组</a:t>
            </a:r>
            <a:endParaRPr lang="zh-CN" altLang="en-US" dirty="0"/>
          </a:p>
        </p:txBody>
      </p:sp>
      <p:sp>
        <p:nvSpPr>
          <p:cNvPr id="108547" name="Rectangle 3"/>
          <p:cNvSpPr>
            <a:spLocks noGrp="1"/>
          </p:cNvSpPr>
          <p:nvPr>
            <p:ph idx="1"/>
          </p:nvPr>
        </p:nvSpPr>
        <p:spPr/>
        <p:txBody>
          <a:bodyPr vert="horz" wrap="square" lIns="91440" tIns="45720" rIns="91440" bIns="45720" anchor="t">
            <a:normAutofit fontScale="85000" lnSpcReduction="20000"/>
          </a:bodyPr>
          <a:lstStyle/>
          <a:p>
            <a:pPr marL="609600" indent="-609600" eaLnBrk="1" hangingPunct="1">
              <a:lnSpc>
                <a:spcPct val="90000"/>
              </a:lnSpc>
              <a:buSzPct val="90000"/>
              <a:buNone/>
            </a:pPr>
            <a:r>
              <a:rPr lang="en-US" altLang="zh-CN" sz="2000" dirty="0">
                <a:latin typeface="Tahoma" panose="020B0604030504040204" pitchFamily="34" charset="0"/>
              </a:rPr>
              <a:t>class Test {</a:t>
            </a:r>
            <a:endParaRPr lang="en-US" altLang="zh-CN" sz="2000" dirty="0">
              <a:latin typeface="Tahoma" panose="020B0604030504040204" pitchFamily="34" charset="0"/>
            </a:endParaRPr>
          </a:p>
          <a:p>
            <a:pPr marL="609600" indent="-609600" eaLnBrk="1" hangingPunct="1">
              <a:lnSpc>
                <a:spcPct val="90000"/>
              </a:lnSpc>
              <a:buSzPct val="90000"/>
              <a:buNone/>
            </a:pPr>
            <a:r>
              <a:rPr lang="en-US" altLang="zh-CN" sz="2000" dirty="0">
                <a:latin typeface="Tahoma" panose="020B0604030504040204" pitchFamily="34" charset="0"/>
              </a:rPr>
              <a:t>	public static void main(String args[]) {</a:t>
            </a:r>
            <a:endParaRPr lang="en-US" altLang="zh-CN" sz="2000" dirty="0">
              <a:latin typeface="Tahoma" panose="020B0604030504040204" pitchFamily="34" charset="0"/>
            </a:endParaRPr>
          </a:p>
          <a:p>
            <a:pPr marL="609600" indent="-609600" eaLnBrk="1" hangingPunct="1">
              <a:lnSpc>
                <a:spcPct val="90000"/>
              </a:lnSpc>
              <a:buSzPct val="90000"/>
              <a:buNone/>
            </a:pPr>
            <a:r>
              <a:rPr lang="en-US" altLang="zh-CN" sz="2000" dirty="0">
                <a:latin typeface="Tahoma" panose="020B0604030504040204" pitchFamily="34" charset="0"/>
              </a:rPr>
              <a:t>		int[] i = new int[3];</a:t>
            </a:r>
            <a:endParaRPr lang="en-US" altLang="zh-CN" sz="2000" dirty="0">
              <a:latin typeface="Tahoma" panose="020B0604030504040204" pitchFamily="34" charset="0"/>
            </a:endParaRPr>
          </a:p>
          <a:p>
            <a:pPr marL="609600" indent="-609600" eaLnBrk="1" hangingPunct="1">
              <a:lnSpc>
                <a:spcPct val="90000"/>
              </a:lnSpc>
              <a:buSzPct val="90000"/>
              <a:buNone/>
            </a:pPr>
            <a:r>
              <a:rPr lang="en-US" altLang="zh-CN" sz="2000" dirty="0">
                <a:latin typeface="Tahoma" panose="020B0604030504040204" pitchFamily="34" charset="0"/>
              </a:rPr>
              <a:t>		float[] f = new float[3];</a:t>
            </a:r>
            <a:endParaRPr lang="en-US" altLang="zh-CN" sz="2000" dirty="0">
              <a:latin typeface="Tahoma" panose="020B0604030504040204" pitchFamily="34" charset="0"/>
            </a:endParaRPr>
          </a:p>
          <a:p>
            <a:pPr marL="609600" indent="-609600" eaLnBrk="1" hangingPunct="1">
              <a:lnSpc>
                <a:spcPct val="90000"/>
              </a:lnSpc>
              <a:buSzPct val="90000"/>
              <a:buNone/>
            </a:pPr>
            <a:r>
              <a:rPr lang="en-US" altLang="zh-CN" sz="2000" dirty="0">
                <a:latin typeface="Tahoma" panose="020B0604030504040204" pitchFamily="34" charset="0"/>
              </a:rPr>
              <a:t>		boolean[] b = new boolean[3];</a:t>
            </a:r>
            <a:endParaRPr lang="en-US" altLang="zh-CN" sz="2000" dirty="0">
              <a:latin typeface="Tahoma" panose="020B0604030504040204" pitchFamily="34" charset="0"/>
            </a:endParaRPr>
          </a:p>
          <a:p>
            <a:pPr marL="609600" indent="-609600" eaLnBrk="1" hangingPunct="1">
              <a:lnSpc>
                <a:spcPct val="90000"/>
              </a:lnSpc>
              <a:buSzPct val="90000"/>
              <a:buNone/>
            </a:pPr>
            <a:r>
              <a:rPr lang="en-US" altLang="zh-CN" sz="2000" dirty="0">
                <a:latin typeface="Tahoma" panose="020B0604030504040204" pitchFamily="34" charset="0"/>
              </a:rPr>
              <a:t>		char[] c = new char[3];</a:t>
            </a:r>
            <a:endParaRPr lang="en-US" altLang="zh-CN" sz="2000" dirty="0">
              <a:latin typeface="Tahoma" panose="020B0604030504040204" pitchFamily="34" charset="0"/>
            </a:endParaRPr>
          </a:p>
          <a:p>
            <a:pPr marL="609600" indent="-609600" eaLnBrk="1" hangingPunct="1">
              <a:lnSpc>
                <a:spcPct val="90000"/>
              </a:lnSpc>
              <a:buSzPct val="90000"/>
              <a:buNone/>
            </a:pPr>
            <a:r>
              <a:rPr lang="en-US" altLang="zh-CN" sz="2000" dirty="0">
                <a:latin typeface="Tahoma" panose="020B0604030504040204" pitchFamily="34" charset="0"/>
              </a:rPr>
              <a:t>		for (int j = 0; j &lt; i.length; j++)</a:t>
            </a:r>
            <a:endParaRPr lang="en-US" altLang="zh-CN" sz="2000" dirty="0">
              <a:latin typeface="Tahoma" panose="020B0604030504040204" pitchFamily="34" charset="0"/>
            </a:endParaRPr>
          </a:p>
          <a:p>
            <a:pPr marL="609600" indent="-609600" eaLnBrk="1" hangingPunct="1">
              <a:lnSpc>
                <a:spcPct val="90000"/>
              </a:lnSpc>
              <a:buSzPct val="90000"/>
              <a:buNone/>
            </a:pPr>
            <a:r>
              <a:rPr lang="en-US" altLang="zh-CN" sz="2000" dirty="0">
                <a:latin typeface="Tahoma" panose="020B0604030504040204" pitchFamily="34" charset="0"/>
              </a:rPr>
              <a:t>			System.out.println(i[j]);</a:t>
            </a:r>
            <a:endParaRPr lang="en-US" altLang="zh-CN" sz="2000" dirty="0">
              <a:latin typeface="Tahoma" panose="020B0604030504040204" pitchFamily="34" charset="0"/>
            </a:endParaRPr>
          </a:p>
          <a:p>
            <a:pPr marL="609600" indent="-609600" eaLnBrk="1" hangingPunct="1">
              <a:lnSpc>
                <a:spcPct val="90000"/>
              </a:lnSpc>
              <a:buSzPct val="90000"/>
              <a:buNone/>
            </a:pPr>
            <a:r>
              <a:rPr lang="en-US" altLang="zh-CN" sz="2000" dirty="0">
                <a:latin typeface="Tahoma" panose="020B0604030504040204" pitchFamily="34" charset="0"/>
              </a:rPr>
              <a:t>		for (int j = 0; j &lt; f.length; j++)</a:t>
            </a:r>
            <a:endParaRPr lang="en-US" altLang="zh-CN" sz="2000" dirty="0">
              <a:latin typeface="Tahoma" panose="020B0604030504040204" pitchFamily="34" charset="0"/>
            </a:endParaRPr>
          </a:p>
          <a:p>
            <a:pPr marL="609600" indent="-609600" eaLnBrk="1" hangingPunct="1">
              <a:lnSpc>
                <a:spcPct val="90000"/>
              </a:lnSpc>
              <a:buSzPct val="90000"/>
              <a:buNone/>
            </a:pPr>
            <a:r>
              <a:rPr lang="en-US" altLang="zh-CN" sz="2000" dirty="0">
                <a:latin typeface="Tahoma" panose="020B0604030504040204" pitchFamily="34" charset="0"/>
              </a:rPr>
              <a:t>			System.out.println(f[j]);</a:t>
            </a:r>
            <a:endParaRPr lang="en-US" altLang="zh-CN" sz="2000" dirty="0">
              <a:latin typeface="Tahoma" panose="020B0604030504040204" pitchFamily="34" charset="0"/>
            </a:endParaRPr>
          </a:p>
          <a:p>
            <a:pPr marL="609600" indent="-609600" eaLnBrk="1" hangingPunct="1">
              <a:lnSpc>
                <a:spcPct val="90000"/>
              </a:lnSpc>
              <a:buSzPct val="90000"/>
              <a:buNone/>
            </a:pPr>
            <a:r>
              <a:rPr lang="en-US" altLang="zh-CN" sz="2000" dirty="0">
                <a:latin typeface="Tahoma" panose="020B0604030504040204" pitchFamily="34" charset="0"/>
              </a:rPr>
              <a:t>		for (int j = 0; j &lt; b.length; j++)</a:t>
            </a:r>
            <a:endParaRPr lang="en-US" altLang="zh-CN" sz="2000" dirty="0">
              <a:latin typeface="Tahoma" panose="020B0604030504040204" pitchFamily="34" charset="0"/>
            </a:endParaRPr>
          </a:p>
          <a:p>
            <a:pPr marL="609600" indent="-609600" eaLnBrk="1" hangingPunct="1">
              <a:lnSpc>
                <a:spcPct val="90000"/>
              </a:lnSpc>
              <a:buSzPct val="90000"/>
              <a:buNone/>
            </a:pPr>
            <a:r>
              <a:rPr lang="en-US" altLang="zh-CN" sz="2000" dirty="0">
                <a:latin typeface="Tahoma" panose="020B0604030504040204" pitchFamily="34" charset="0"/>
              </a:rPr>
              <a:t>			System.out.println(b[j]);</a:t>
            </a:r>
            <a:endParaRPr lang="en-US" altLang="zh-CN" sz="2000" dirty="0">
              <a:latin typeface="Tahoma" panose="020B0604030504040204" pitchFamily="34" charset="0"/>
            </a:endParaRPr>
          </a:p>
          <a:p>
            <a:pPr marL="609600" indent="-609600" eaLnBrk="1" hangingPunct="1">
              <a:lnSpc>
                <a:spcPct val="90000"/>
              </a:lnSpc>
              <a:buSzPct val="90000"/>
              <a:buNone/>
            </a:pPr>
            <a:r>
              <a:rPr lang="en-US" altLang="zh-CN" sz="2000" dirty="0">
                <a:latin typeface="Tahoma" panose="020B0604030504040204" pitchFamily="34" charset="0"/>
              </a:rPr>
              <a:t>		for (int j = 0; j &lt; c.length; j++)</a:t>
            </a:r>
            <a:endParaRPr lang="en-US" altLang="zh-CN" sz="2000" dirty="0">
              <a:latin typeface="Tahoma" panose="020B0604030504040204" pitchFamily="34" charset="0"/>
            </a:endParaRPr>
          </a:p>
          <a:p>
            <a:pPr marL="609600" indent="-609600" eaLnBrk="1" hangingPunct="1">
              <a:lnSpc>
                <a:spcPct val="90000"/>
              </a:lnSpc>
              <a:buSzPct val="90000"/>
              <a:buNone/>
            </a:pPr>
            <a:r>
              <a:rPr lang="en-US" altLang="zh-CN" sz="2000" dirty="0">
                <a:latin typeface="Tahoma" panose="020B0604030504040204" pitchFamily="34" charset="0"/>
              </a:rPr>
              <a:t>			System.out.println(c[j]);</a:t>
            </a:r>
            <a:endParaRPr lang="en-US" altLang="zh-CN" sz="2000" dirty="0">
              <a:latin typeface="Tahoma" panose="020B0604030504040204" pitchFamily="34" charset="0"/>
            </a:endParaRPr>
          </a:p>
          <a:p>
            <a:pPr marL="609600" indent="-609600" eaLnBrk="1" hangingPunct="1">
              <a:lnSpc>
                <a:spcPct val="90000"/>
              </a:lnSpc>
              <a:buSzPct val="90000"/>
              <a:buNone/>
            </a:pPr>
            <a:r>
              <a:rPr lang="en-US" altLang="zh-CN" sz="2000" dirty="0">
                <a:latin typeface="Tahoma" panose="020B0604030504040204" pitchFamily="34" charset="0"/>
              </a:rPr>
              <a:t>	}</a:t>
            </a:r>
            <a:endParaRPr lang="en-US" altLang="zh-CN" sz="2000" dirty="0">
              <a:latin typeface="Tahoma" panose="020B0604030504040204" pitchFamily="34" charset="0"/>
            </a:endParaRPr>
          </a:p>
          <a:p>
            <a:pPr marL="609600" indent="-609600" eaLnBrk="1" hangingPunct="1">
              <a:lnSpc>
                <a:spcPct val="90000"/>
              </a:lnSpc>
              <a:buSzPct val="90000"/>
              <a:buNone/>
            </a:pPr>
            <a:r>
              <a:rPr lang="en-US" altLang="zh-CN" sz="2000" dirty="0">
                <a:latin typeface="Tahoma" panose="020B0604030504040204" pitchFamily="34" charset="0"/>
              </a:rPr>
              <a:t>}</a:t>
            </a:r>
            <a:endParaRPr lang="en-US" altLang="zh-CN" sz="2000" dirty="0">
              <a:latin typeface="Tahoma" panose="020B0604030504040204" pitchFamily="34" charset="0"/>
            </a:endParaRPr>
          </a:p>
        </p:txBody>
      </p:sp>
      <p:sp>
        <p:nvSpPr>
          <p:cNvPr id="108548" name="Rectangle 4"/>
          <p:cNvSpPr/>
          <p:nvPr/>
        </p:nvSpPr>
        <p:spPr>
          <a:xfrm>
            <a:off x="6477000" y="1143000"/>
            <a:ext cx="2133600" cy="5181600"/>
          </a:xfrm>
          <a:prstGeom prst="rect">
            <a:avLst/>
          </a:prstGeom>
          <a:solidFill>
            <a:srgbClr val="C0C0C0"/>
          </a:solidFill>
          <a:ln w="9525">
            <a:noFill/>
          </a:ln>
        </p:spPr>
        <p:txBody>
          <a:bodyPr wrap="none" anchor="ctr"/>
          <a:lstStyle/>
          <a:p>
            <a:pPr eaLnBrk="1" hangingPunct="1"/>
            <a:r>
              <a:rPr lang="en-US" altLang="zh-CN" sz="2400" dirty="0">
                <a:latin typeface="Tahoma" panose="020B0604030504040204" pitchFamily="34" charset="0"/>
                <a:ea typeface="华文中宋" panose="02010600040101010101" pitchFamily="2" charset="-122"/>
              </a:rPr>
              <a:t>C:\&gt;Java Test</a:t>
            </a:r>
            <a:endParaRPr lang="en-US" altLang="zh-CN" sz="2400" dirty="0">
              <a:latin typeface="Tahoma" panose="020B0604030504040204" pitchFamily="34" charset="0"/>
              <a:ea typeface="华文中宋" panose="02010600040101010101" pitchFamily="2" charset="-122"/>
            </a:endParaRPr>
          </a:p>
          <a:p>
            <a:pPr eaLnBrk="1" hangingPunct="1"/>
            <a:r>
              <a:rPr lang="en-US" altLang="zh-CN" sz="2400" dirty="0">
                <a:latin typeface="Tahoma" panose="020B0604030504040204" pitchFamily="34" charset="0"/>
                <a:ea typeface="华文中宋" panose="02010600040101010101" pitchFamily="2" charset="-122"/>
              </a:rPr>
              <a:t>0</a:t>
            </a:r>
            <a:endParaRPr lang="en-US" altLang="zh-CN" sz="2400" dirty="0">
              <a:latin typeface="Tahoma" panose="020B0604030504040204" pitchFamily="34" charset="0"/>
              <a:ea typeface="华文中宋" panose="02010600040101010101" pitchFamily="2" charset="-122"/>
            </a:endParaRPr>
          </a:p>
          <a:p>
            <a:pPr eaLnBrk="1" hangingPunct="1"/>
            <a:r>
              <a:rPr lang="en-US" altLang="zh-CN" sz="2400" dirty="0">
                <a:latin typeface="Tahoma" panose="020B0604030504040204" pitchFamily="34" charset="0"/>
                <a:ea typeface="华文中宋" panose="02010600040101010101" pitchFamily="2" charset="-122"/>
              </a:rPr>
              <a:t>0</a:t>
            </a:r>
            <a:endParaRPr lang="en-US" altLang="zh-CN" sz="2400" dirty="0">
              <a:latin typeface="Tahoma" panose="020B0604030504040204" pitchFamily="34" charset="0"/>
              <a:ea typeface="华文中宋" panose="02010600040101010101" pitchFamily="2" charset="-122"/>
            </a:endParaRPr>
          </a:p>
          <a:p>
            <a:pPr eaLnBrk="1" hangingPunct="1"/>
            <a:r>
              <a:rPr lang="en-US" altLang="zh-CN" sz="2400" dirty="0">
                <a:latin typeface="Tahoma" panose="020B0604030504040204" pitchFamily="34" charset="0"/>
                <a:ea typeface="华文中宋" panose="02010600040101010101" pitchFamily="2" charset="-122"/>
              </a:rPr>
              <a:t>0</a:t>
            </a:r>
            <a:endParaRPr lang="en-US" altLang="zh-CN" sz="2400" dirty="0">
              <a:latin typeface="Tahoma" panose="020B0604030504040204" pitchFamily="34" charset="0"/>
              <a:ea typeface="华文中宋" panose="02010600040101010101" pitchFamily="2" charset="-122"/>
            </a:endParaRPr>
          </a:p>
          <a:p>
            <a:pPr eaLnBrk="1" hangingPunct="1"/>
            <a:r>
              <a:rPr lang="en-US" altLang="zh-CN" sz="2400" dirty="0">
                <a:latin typeface="Tahoma" panose="020B0604030504040204" pitchFamily="34" charset="0"/>
                <a:ea typeface="华文中宋" panose="02010600040101010101" pitchFamily="2" charset="-122"/>
              </a:rPr>
              <a:t>0.0</a:t>
            </a:r>
            <a:endParaRPr lang="en-US" altLang="zh-CN" sz="2400" dirty="0">
              <a:latin typeface="Tahoma" panose="020B0604030504040204" pitchFamily="34" charset="0"/>
              <a:ea typeface="华文中宋" panose="02010600040101010101" pitchFamily="2" charset="-122"/>
            </a:endParaRPr>
          </a:p>
          <a:p>
            <a:pPr eaLnBrk="1" hangingPunct="1"/>
            <a:r>
              <a:rPr lang="en-US" altLang="zh-CN" sz="2400" dirty="0">
                <a:latin typeface="Tahoma" panose="020B0604030504040204" pitchFamily="34" charset="0"/>
                <a:ea typeface="华文中宋" panose="02010600040101010101" pitchFamily="2" charset="-122"/>
              </a:rPr>
              <a:t>0.0</a:t>
            </a:r>
            <a:endParaRPr lang="en-US" altLang="zh-CN" sz="2400" dirty="0">
              <a:latin typeface="Tahoma" panose="020B0604030504040204" pitchFamily="34" charset="0"/>
              <a:ea typeface="华文中宋" panose="02010600040101010101" pitchFamily="2" charset="-122"/>
            </a:endParaRPr>
          </a:p>
          <a:p>
            <a:pPr eaLnBrk="1" hangingPunct="1"/>
            <a:r>
              <a:rPr lang="en-US" altLang="zh-CN" sz="2400" dirty="0">
                <a:latin typeface="Tahoma" panose="020B0604030504040204" pitchFamily="34" charset="0"/>
                <a:ea typeface="华文中宋" panose="02010600040101010101" pitchFamily="2" charset="-122"/>
              </a:rPr>
              <a:t>0.0</a:t>
            </a:r>
            <a:endParaRPr lang="en-US" altLang="zh-CN" sz="2400" dirty="0">
              <a:latin typeface="Tahoma" panose="020B0604030504040204" pitchFamily="34" charset="0"/>
              <a:ea typeface="华文中宋" panose="02010600040101010101" pitchFamily="2" charset="-122"/>
            </a:endParaRPr>
          </a:p>
          <a:p>
            <a:pPr eaLnBrk="1" hangingPunct="1"/>
            <a:r>
              <a:rPr lang="en-US" altLang="zh-CN" sz="2400" dirty="0">
                <a:latin typeface="Tahoma" panose="020B0604030504040204" pitchFamily="34" charset="0"/>
                <a:ea typeface="华文中宋" panose="02010600040101010101" pitchFamily="2" charset="-122"/>
              </a:rPr>
              <a:t>false</a:t>
            </a:r>
            <a:endParaRPr lang="en-US" altLang="zh-CN" sz="2400" dirty="0">
              <a:latin typeface="Tahoma" panose="020B0604030504040204" pitchFamily="34" charset="0"/>
              <a:ea typeface="华文中宋" panose="02010600040101010101" pitchFamily="2" charset="-122"/>
            </a:endParaRPr>
          </a:p>
          <a:p>
            <a:pPr eaLnBrk="1" hangingPunct="1"/>
            <a:r>
              <a:rPr lang="en-US" altLang="zh-CN" sz="2400" dirty="0">
                <a:latin typeface="Tahoma" panose="020B0604030504040204" pitchFamily="34" charset="0"/>
                <a:ea typeface="华文中宋" panose="02010600040101010101" pitchFamily="2" charset="-122"/>
              </a:rPr>
              <a:t>false</a:t>
            </a:r>
            <a:endParaRPr lang="en-US" altLang="zh-CN" sz="2400" dirty="0">
              <a:latin typeface="Tahoma" panose="020B0604030504040204" pitchFamily="34" charset="0"/>
              <a:ea typeface="华文中宋" panose="02010600040101010101" pitchFamily="2" charset="-122"/>
            </a:endParaRPr>
          </a:p>
          <a:p>
            <a:pPr eaLnBrk="1" hangingPunct="1"/>
            <a:r>
              <a:rPr lang="en-US" altLang="zh-CN" sz="2400" dirty="0">
                <a:latin typeface="Tahoma" panose="020B0604030504040204" pitchFamily="34" charset="0"/>
                <a:ea typeface="华文中宋" panose="02010600040101010101" pitchFamily="2" charset="-122"/>
              </a:rPr>
              <a:t>false</a:t>
            </a:r>
            <a:endParaRPr lang="en-US" altLang="zh-CN" sz="2400" dirty="0">
              <a:latin typeface="Tahoma" panose="020B0604030504040204" pitchFamily="34" charset="0"/>
              <a:ea typeface="华文中宋" panose="02010600040101010101" pitchFamily="2" charset="-122"/>
            </a:endParaRPr>
          </a:p>
          <a:p>
            <a:pPr eaLnBrk="1" hangingPunct="1"/>
            <a:endParaRPr lang="en-US" altLang="zh-CN" sz="2400" dirty="0">
              <a:latin typeface="Tahoma" panose="020B0604030504040204" pitchFamily="34" charset="0"/>
              <a:ea typeface="华文中宋" panose="02010600040101010101" pitchFamily="2" charset="-122"/>
            </a:endParaRPr>
          </a:p>
          <a:p>
            <a:pPr eaLnBrk="1" hangingPunct="1"/>
            <a:endParaRPr lang="en-US" altLang="zh-CN" sz="2400" dirty="0">
              <a:latin typeface="Tahoma" panose="020B0604030504040204" pitchFamily="34" charset="0"/>
              <a:ea typeface="华文中宋" panose="02010600040101010101" pitchFamily="2" charset="-122"/>
            </a:endParaRPr>
          </a:p>
          <a:p>
            <a:pPr eaLnBrk="1" hangingPunct="1"/>
            <a:endParaRPr lang="en-US" altLang="zh-CN" sz="2400" dirty="0">
              <a:latin typeface="Tahoma" panose="020B0604030504040204" pitchFamily="34" charset="0"/>
              <a:ea typeface="华文中宋" panose="02010600040101010101" pitchFamily="2" charset="-122"/>
            </a:endParaRPr>
          </a:p>
          <a:p>
            <a:pPr eaLnBrk="1" hangingPunct="1"/>
            <a:r>
              <a:rPr lang="en-US" altLang="zh-CN" sz="2400" dirty="0">
                <a:latin typeface="Tahoma" panose="020B0604030504040204" pitchFamily="34" charset="0"/>
                <a:ea typeface="华文中宋" panose="02010600040101010101" pitchFamily="2" charset="-122"/>
              </a:rPr>
              <a:t>C:\</a:t>
            </a:r>
            <a:endParaRPr lang="en-US" altLang="zh-CN" sz="2000" dirty="0">
              <a:latin typeface="Tahoma" panose="020B0604030504040204" pitchFamily="34" charset="0"/>
              <a:ea typeface="华文中宋" panose="0201060004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08548"/>
                                        </p:tgtEl>
                                        <p:attrNameLst>
                                          <p:attrName>style.visibility</p:attrName>
                                        </p:attrNameLst>
                                      </p:cBhvr>
                                      <p:to>
                                        <p:strVal val="visible"/>
                                      </p:to>
                                    </p:set>
                                    <p:animEffect transition="in" filter="barn(outHorizontal)">
                                      <p:cBhvr>
                                        <p:cTn id="7" dur="500"/>
                                        <p:tgtEl>
                                          <p:spTgt spid="1085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8"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p:cNvSpPr>
          <p:nvPr>
            <p:ph type="title"/>
          </p:nvPr>
        </p:nvSpPr>
        <p:spPr/>
        <p:txBody>
          <a:bodyPr vert="horz" wrap="square" lIns="91440" tIns="45720" rIns="91440" bIns="45720" anchor="ctr"/>
          <a:lstStyle/>
          <a:p>
            <a:pPr eaLnBrk="1" hangingPunct="1"/>
            <a:r>
              <a:rPr lang="zh-CN" altLang="en-US" dirty="0"/>
              <a:t>一维数组</a:t>
            </a:r>
            <a:endParaRPr lang="zh-CN" altLang="en-US" dirty="0"/>
          </a:p>
        </p:txBody>
      </p:sp>
      <p:sp>
        <p:nvSpPr>
          <p:cNvPr id="109571" name="Rectangle 3"/>
          <p:cNvSpPr>
            <a:spLocks noGrp="1"/>
          </p:cNvSpPr>
          <p:nvPr>
            <p:ph idx="1"/>
          </p:nvPr>
        </p:nvSpPr>
        <p:spPr/>
        <p:txBody>
          <a:bodyPr vert="horz" wrap="square" lIns="91440" tIns="45720" rIns="91440" bIns="45720" anchor="t">
            <a:normAutofit lnSpcReduction="10000"/>
          </a:bodyPr>
          <a:lstStyle/>
          <a:p>
            <a:pPr marL="609600" indent="-609600" eaLnBrk="1" hangingPunct="1">
              <a:lnSpc>
                <a:spcPct val="90000"/>
              </a:lnSpc>
              <a:buSzPct val="90000"/>
            </a:pPr>
            <a:r>
              <a:rPr lang="zh-CN" altLang="en-US" sz="2800" dirty="0"/>
              <a:t>一维数组的初始化</a:t>
            </a:r>
            <a:endParaRPr lang="zh-CN" altLang="en-US" sz="2800" dirty="0"/>
          </a:p>
          <a:p>
            <a:pPr marL="990600" lvl="1" indent="-533400" eaLnBrk="1" hangingPunct="1">
              <a:lnSpc>
                <a:spcPct val="90000"/>
              </a:lnSpc>
              <a:buSzPct val="90000"/>
            </a:pPr>
            <a:r>
              <a:rPr lang="zh-CN" altLang="en-US" sz="2400" dirty="0"/>
              <a:t>为数组元素指定初始值</a:t>
            </a:r>
            <a:endParaRPr lang="zh-CN" altLang="en-US" sz="2400" dirty="0"/>
          </a:p>
          <a:p>
            <a:pPr marL="990600" lvl="1" indent="-533400" eaLnBrk="1" hangingPunct="1">
              <a:lnSpc>
                <a:spcPct val="90000"/>
              </a:lnSpc>
              <a:buSzPct val="90000"/>
            </a:pPr>
            <a:r>
              <a:rPr lang="zh-CN" altLang="en-US" sz="2400" dirty="0"/>
              <a:t>方式一</a:t>
            </a:r>
            <a:r>
              <a:rPr lang="en-US" altLang="zh-CN" sz="2400" dirty="0"/>
              <a:t>: </a:t>
            </a:r>
            <a:r>
              <a:rPr lang="zh-CN" altLang="en-US" sz="2400" dirty="0"/>
              <a:t>声明和创建数组后对数组初始化</a:t>
            </a:r>
            <a:endParaRPr lang="zh-CN" altLang="en-US" sz="2400" dirty="0"/>
          </a:p>
          <a:p>
            <a:pPr marL="1371600" lvl="2" indent="-457200" eaLnBrk="1" hangingPunct="1">
              <a:lnSpc>
                <a:spcPct val="90000"/>
              </a:lnSpc>
              <a:buSzPct val="90000"/>
              <a:buNone/>
            </a:pPr>
            <a:r>
              <a:rPr lang="en-US" altLang="zh-CN" dirty="0">
                <a:latin typeface="Tahoma" panose="020B0604030504040204" pitchFamily="34" charset="0"/>
              </a:rPr>
              <a:t>class Test {</a:t>
            </a:r>
            <a:endParaRPr lang="en-US" altLang="zh-CN" dirty="0">
              <a:latin typeface="Tahoma" panose="020B0604030504040204" pitchFamily="34" charset="0"/>
            </a:endParaRPr>
          </a:p>
          <a:p>
            <a:pPr marL="1371600" lvl="2" indent="-457200" eaLnBrk="1" hangingPunct="1">
              <a:lnSpc>
                <a:spcPct val="90000"/>
              </a:lnSpc>
              <a:buSzPct val="90000"/>
              <a:buNone/>
            </a:pPr>
            <a:r>
              <a:rPr lang="en-US" altLang="zh-CN" dirty="0">
                <a:latin typeface="Tahoma" panose="020B0604030504040204" pitchFamily="34" charset="0"/>
              </a:rPr>
              <a:t>	public static void main(String args[]) {</a:t>
            </a:r>
            <a:endParaRPr lang="en-US" altLang="zh-CN" dirty="0">
              <a:latin typeface="Tahoma" panose="020B0604030504040204" pitchFamily="34" charset="0"/>
            </a:endParaRPr>
          </a:p>
          <a:p>
            <a:pPr marL="1371600" lvl="2" indent="-457200" eaLnBrk="1" hangingPunct="1">
              <a:lnSpc>
                <a:spcPct val="90000"/>
              </a:lnSpc>
              <a:buSzPct val="90000"/>
              <a:buNone/>
            </a:pPr>
            <a:r>
              <a:rPr lang="en-US" altLang="zh-CN" dirty="0">
                <a:latin typeface="Tahoma" panose="020B0604030504040204" pitchFamily="34" charset="0"/>
              </a:rPr>
              <a:t>		int a[] = new int[5];</a:t>
            </a:r>
            <a:endParaRPr lang="en-US" altLang="zh-CN" dirty="0">
              <a:latin typeface="Tahoma" panose="020B0604030504040204" pitchFamily="34" charset="0"/>
            </a:endParaRPr>
          </a:p>
          <a:p>
            <a:pPr marL="1371600" lvl="2" indent="-457200" eaLnBrk="1" hangingPunct="1">
              <a:lnSpc>
                <a:spcPct val="90000"/>
              </a:lnSpc>
              <a:buSzPct val="90000"/>
              <a:buNone/>
            </a:pPr>
            <a:r>
              <a:rPr lang="en-US" altLang="zh-CN" dirty="0">
                <a:latin typeface="Tahoma" panose="020B0604030504040204" pitchFamily="34" charset="0"/>
              </a:rPr>
              <a:t>		System.out.println(“\t</a:t>
            </a:r>
            <a:r>
              <a:rPr lang="zh-CN" altLang="en-US" dirty="0">
                <a:latin typeface="Tahoma" panose="020B0604030504040204" pitchFamily="34" charset="0"/>
              </a:rPr>
              <a:t>输出一维数组</a:t>
            </a:r>
            <a:r>
              <a:rPr lang="en-US" altLang="zh-CN" dirty="0">
                <a:latin typeface="Tahoma" panose="020B0604030504040204" pitchFamily="34" charset="0"/>
              </a:rPr>
              <a:t>a: ”);</a:t>
            </a:r>
            <a:endParaRPr lang="en-US" altLang="zh-CN" dirty="0">
              <a:latin typeface="Tahoma" panose="020B0604030504040204" pitchFamily="34" charset="0"/>
            </a:endParaRPr>
          </a:p>
          <a:p>
            <a:pPr marL="1371600" lvl="2" indent="-457200" eaLnBrk="1" hangingPunct="1">
              <a:lnSpc>
                <a:spcPct val="90000"/>
              </a:lnSpc>
              <a:buSzPct val="90000"/>
              <a:buNone/>
            </a:pPr>
            <a:r>
              <a:rPr lang="en-US" altLang="x-none" dirty="0">
                <a:latin typeface="Tahoma" panose="020B0604030504040204" pitchFamily="34" charset="0"/>
              </a:rPr>
              <a:t>		</a:t>
            </a:r>
            <a:r>
              <a:rPr lang="en-US" altLang="zh-CN" dirty="0">
                <a:latin typeface="Tahoma" panose="020B0604030504040204" pitchFamily="34" charset="0"/>
              </a:rPr>
              <a:t>for (int i = 0; i &lt; 5; i++) {</a:t>
            </a:r>
            <a:endParaRPr lang="en-US" altLang="zh-CN" dirty="0">
              <a:latin typeface="Tahoma" panose="020B0604030504040204" pitchFamily="34" charset="0"/>
            </a:endParaRPr>
          </a:p>
          <a:p>
            <a:pPr marL="1371600" lvl="2" indent="-457200" eaLnBrk="1" hangingPunct="1">
              <a:lnSpc>
                <a:spcPct val="90000"/>
              </a:lnSpc>
              <a:buSzPct val="90000"/>
              <a:buNone/>
            </a:pPr>
            <a:r>
              <a:rPr lang="en-US" altLang="x-none" dirty="0">
                <a:latin typeface="Tahoma" panose="020B0604030504040204" pitchFamily="34" charset="0"/>
              </a:rPr>
              <a:t>		    </a:t>
            </a:r>
            <a:r>
              <a:rPr lang="en-US" altLang="zh-CN" dirty="0">
                <a:latin typeface="Tahoma" panose="020B0604030504040204" pitchFamily="34" charset="0"/>
              </a:rPr>
              <a:t>a[i] = i +1;</a:t>
            </a:r>
            <a:endParaRPr lang="en-US" altLang="zh-CN" dirty="0">
              <a:latin typeface="Tahoma" panose="020B0604030504040204" pitchFamily="34" charset="0"/>
            </a:endParaRPr>
          </a:p>
          <a:p>
            <a:pPr marL="1371600" lvl="2" indent="-457200" eaLnBrk="1" hangingPunct="1">
              <a:lnSpc>
                <a:spcPct val="90000"/>
              </a:lnSpc>
              <a:buSzPct val="90000"/>
              <a:buNone/>
            </a:pPr>
            <a:r>
              <a:rPr lang="en-US" altLang="x-none" dirty="0">
                <a:latin typeface="Tahoma" panose="020B0604030504040204" pitchFamily="34" charset="0"/>
              </a:rPr>
              <a:t>		    </a:t>
            </a:r>
            <a:r>
              <a:rPr lang="en-US" altLang="zh-CN" dirty="0">
                <a:latin typeface="Tahoma" panose="020B0604030504040204" pitchFamily="34" charset="0"/>
              </a:rPr>
              <a:t>System.out.println(“\ta[”+i+“]=”+a[i]);</a:t>
            </a:r>
            <a:endParaRPr lang="en-US" altLang="zh-CN" dirty="0">
              <a:latin typeface="Tahoma" panose="020B0604030504040204" pitchFamily="34" charset="0"/>
            </a:endParaRPr>
          </a:p>
          <a:p>
            <a:pPr marL="1371600" lvl="2" indent="-457200" eaLnBrk="1" hangingPunct="1">
              <a:lnSpc>
                <a:spcPct val="90000"/>
              </a:lnSpc>
              <a:buSzPct val="90000"/>
              <a:buNone/>
            </a:pPr>
            <a:r>
              <a:rPr lang="en-US" altLang="x-none" dirty="0">
                <a:latin typeface="Tahoma" panose="020B0604030504040204" pitchFamily="34" charset="0"/>
              </a:rPr>
              <a:t>	     </a:t>
            </a:r>
            <a:r>
              <a:rPr lang="en-US" altLang="zh-CN" dirty="0">
                <a:latin typeface="Tahoma" panose="020B0604030504040204" pitchFamily="34" charset="0"/>
              </a:rPr>
              <a:t>}</a:t>
            </a:r>
            <a:endParaRPr lang="en-US" altLang="zh-CN" dirty="0">
              <a:latin typeface="Tahoma" panose="020B0604030504040204" pitchFamily="34" charset="0"/>
            </a:endParaRPr>
          </a:p>
          <a:p>
            <a:pPr marL="1371600" lvl="2" indent="-457200" eaLnBrk="1" hangingPunct="1">
              <a:lnSpc>
                <a:spcPct val="90000"/>
              </a:lnSpc>
              <a:buSzPct val="90000"/>
              <a:buNone/>
            </a:pPr>
            <a:r>
              <a:rPr lang="en-US" altLang="x-none" dirty="0">
                <a:latin typeface="Tahoma" panose="020B0604030504040204" pitchFamily="34" charset="0"/>
              </a:rPr>
              <a:t>     </a:t>
            </a:r>
            <a:r>
              <a:rPr lang="en-US" altLang="zh-CN" dirty="0">
                <a:latin typeface="Tahoma" panose="020B0604030504040204" pitchFamily="34" charset="0"/>
              </a:rPr>
              <a:t>}</a:t>
            </a:r>
            <a:endParaRPr lang="en-US" altLang="zh-CN" dirty="0">
              <a:latin typeface="Tahoma" panose="020B0604030504040204" pitchFamily="34" charset="0"/>
            </a:endParaRPr>
          </a:p>
          <a:p>
            <a:pPr marL="1371600" lvl="2" indent="-457200" eaLnBrk="1" hangingPunct="1">
              <a:lnSpc>
                <a:spcPct val="90000"/>
              </a:lnSpc>
              <a:buSzPct val="90000"/>
              <a:buNone/>
            </a:pPr>
            <a:r>
              <a:rPr lang="en-US" altLang="zh-CN" dirty="0">
                <a:latin typeface="Tahoma" panose="020B0604030504040204" pitchFamily="34" charset="0"/>
              </a:rPr>
              <a:t>}</a:t>
            </a:r>
            <a:endParaRPr lang="en-US" altLang="zh-CN" dirty="0">
              <a:latin typeface="Tahoma" panose="020B0604030504040204" pitchFamily="34" charset="0"/>
            </a:endParaRPr>
          </a:p>
        </p:txBody>
      </p:sp>
      <p:sp>
        <p:nvSpPr>
          <p:cNvPr id="109572" name="Rectangle 4"/>
          <p:cNvSpPr/>
          <p:nvPr/>
        </p:nvSpPr>
        <p:spPr>
          <a:xfrm>
            <a:off x="609600" y="4038600"/>
            <a:ext cx="1600200" cy="457200"/>
          </a:xfrm>
          <a:prstGeom prst="rect">
            <a:avLst/>
          </a:prstGeom>
          <a:solidFill>
            <a:srgbClr val="C0C0C0"/>
          </a:solidFill>
          <a:ln w="9525">
            <a:noFill/>
          </a:ln>
        </p:spPr>
        <p:txBody>
          <a:bodyPr wrap="none" anchor="ctr"/>
          <a:lstStyle/>
          <a:p>
            <a:pPr algn="ctr" eaLnBrk="1" hangingPunct="1"/>
            <a:r>
              <a:rPr lang="en-US" altLang="zh-CN" sz="2400" dirty="0">
                <a:latin typeface="Tahoma" panose="020B0604030504040204" pitchFamily="34" charset="0"/>
              </a:rPr>
              <a:t>a.length</a:t>
            </a:r>
            <a:endParaRPr lang="en-US" altLang="zh-CN" sz="2400" dirty="0">
              <a:latin typeface="Tahoma" panose="020B0604030504040204" pitchFamily="3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09572"/>
                                        </p:tgtEl>
                                        <p:attrNameLst>
                                          <p:attrName>style.visibility</p:attrName>
                                        </p:attrNameLst>
                                      </p:cBhvr>
                                      <p:to>
                                        <p:strVal val="visible"/>
                                      </p:to>
                                    </p:set>
                                    <p:animEffect transition="in" filter="barn(outHorizontal)">
                                      <p:cBhvr>
                                        <p:cTn id="7" dur="500"/>
                                        <p:tgtEl>
                                          <p:spTgt spid="109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2"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一维数组</a:t>
            </a:r>
            <a:endParaRPr lang="zh-CN" altLang="en-US" dirty="0" smtClean="0"/>
          </a:p>
        </p:txBody>
      </p:sp>
      <p:sp>
        <p:nvSpPr>
          <p:cNvPr id="3" name="内容占位符 2"/>
          <p:cNvSpPr>
            <a:spLocks noGrp="1"/>
          </p:cNvSpPr>
          <p:nvPr>
            <p:ph idx="1"/>
            <p:custDataLst>
              <p:tags r:id="rId4"/>
            </p:custDataLst>
          </p:nvPr>
        </p:nvSpPr>
        <p:spPr/>
        <p:txBody>
          <a:bodyPr>
            <a:normAutofit fontScale="70000" lnSpcReduction="20000"/>
          </a:bodyPr>
          <a:lstStyle/>
          <a:p>
            <a:pPr marL="342900" indent="-342900" eaLnBrk="1" hangingPunct="1">
              <a:lnSpc>
                <a:spcPct val="150000"/>
              </a:lnSpc>
              <a:buClr>
                <a:schemeClr val="hlink"/>
              </a:buClr>
              <a:buSzTx/>
              <a:buFont typeface="Wingdings" panose="05000000000000000000" pitchFamily="2" charset="2"/>
              <a:buChar char="l"/>
            </a:pPr>
            <a:r>
              <a:rPr lang="zh-CN" altLang="en-US" dirty="0" smtClean="0"/>
              <a:t>一维数组的初始化</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方式二</a:t>
            </a:r>
            <a:r>
              <a:rPr lang="en-US" altLang="zh-CN" dirty="0" smtClean="0"/>
              <a:t>: </a:t>
            </a:r>
            <a:r>
              <a:rPr lang="zh-CN" altLang="en-US" dirty="0" smtClean="0"/>
              <a:t>在声明数组的同时对数组初始化</a:t>
            </a:r>
            <a:endParaRPr lang="zh-CN" altLang="en-US" dirty="0" smtClean="0"/>
          </a:p>
          <a:p>
            <a:pPr marL="1143000" lvl="2" indent="-228600" eaLnBrk="1" hangingPunct="1">
              <a:lnSpc>
                <a:spcPct val="150000"/>
              </a:lnSpc>
              <a:buClr>
                <a:schemeClr val="bg2"/>
              </a:buClr>
              <a:buSzTx/>
              <a:buFont typeface="Wingdings" panose="05000000000000000000" pitchFamily="2" charset="2"/>
              <a:buChar char="l"/>
            </a:pPr>
            <a:r>
              <a:rPr lang="zh-CN" altLang="en-US" dirty="0" smtClean="0"/>
              <a:t>格式</a:t>
            </a:r>
            <a:r>
              <a:rPr lang="en-US" altLang="zh-CN" dirty="0" smtClean="0"/>
              <a:t>: </a:t>
            </a:r>
            <a:r>
              <a:rPr lang="zh-CN" altLang="en-US" dirty="0" smtClean="0"/>
              <a:t>类型 数组名</a:t>
            </a:r>
            <a:r>
              <a:rPr lang="en-US" altLang="zh-CN" dirty="0" smtClean="0"/>
              <a:t>[] = {</a:t>
            </a:r>
            <a:r>
              <a:rPr lang="zh-CN" altLang="en-US" dirty="0" smtClean="0"/>
              <a:t>元素</a:t>
            </a:r>
            <a:r>
              <a:rPr lang="en-US" altLang="zh-CN" dirty="0" smtClean="0"/>
              <a:t>1[, </a:t>
            </a:r>
            <a:r>
              <a:rPr lang="zh-CN" altLang="en-US" dirty="0" smtClean="0"/>
              <a:t>元素</a:t>
            </a:r>
            <a:r>
              <a:rPr lang="en-US" altLang="zh-CN" dirty="0" smtClean="0"/>
              <a:t>2 ……]};</a:t>
            </a:r>
            <a:endParaRPr lang="en-US" altLang="zh-CN" dirty="0" smtClean="0"/>
          </a:p>
          <a:p>
            <a:pPr marL="1143000" lvl="2" indent="-228600" eaLnBrk="1" hangingPunct="1">
              <a:lnSpc>
                <a:spcPct val="150000"/>
              </a:lnSpc>
              <a:buClr>
                <a:schemeClr val="bg2"/>
              </a:buClr>
              <a:buSzTx/>
              <a:buFont typeface="Wingdings" panose="05000000000000000000" pitchFamily="2" charset="2"/>
              <a:buChar char="l"/>
            </a:pPr>
            <a:r>
              <a:rPr lang="en-US" altLang="zh-CN" dirty="0" smtClean="0"/>
              <a:t>int a[] = {1, 2, 3, 4, 5};</a:t>
            </a:r>
            <a:endParaRPr lang="en-US" altLang="zh-CN" dirty="0" smtClean="0"/>
          </a:p>
          <a:p>
            <a:pPr marL="1371600" lvl="2" indent="-457200" eaLnBrk="1" hangingPunct="1">
              <a:lnSpc>
                <a:spcPct val="150000"/>
              </a:lnSpc>
              <a:buSzPct val="90000"/>
              <a:buNone/>
            </a:pPr>
            <a:r>
              <a:rPr lang="en-US" altLang="zh-CN" dirty="0" smtClean="0"/>
              <a:t>class Test {</a:t>
            </a:r>
            <a:endParaRPr lang="en-US" altLang="zh-CN" dirty="0" smtClean="0"/>
          </a:p>
          <a:p>
            <a:pPr marL="1371600" lvl="2" indent="-457200" eaLnBrk="1" hangingPunct="1">
              <a:lnSpc>
                <a:spcPct val="150000"/>
              </a:lnSpc>
              <a:buSzPct val="90000"/>
              <a:buNone/>
            </a:pPr>
            <a:r>
              <a:rPr lang="en-US" altLang="x-none" dirty="0" smtClean="0"/>
              <a:t>	</a:t>
            </a:r>
            <a:r>
              <a:rPr lang="en-US" altLang="zh-CN" dirty="0" smtClean="0"/>
              <a:t>public static void main(String args[]) {</a:t>
            </a:r>
            <a:endParaRPr lang="en-US" altLang="zh-CN" dirty="0" smtClean="0"/>
          </a:p>
          <a:p>
            <a:pPr marL="1371600" lvl="2" indent="-457200" eaLnBrk="1" hangingPunct="1">
              <a:lnSpc>
                <a:spcPct val="150000"/>
              </a:lnSpc>
              <a:buSzPct val="90000"/>
              <a:buNone/>
            </a:pPr>
            <a:r>
              <a:rPr lang="en-US" altLang="x-none" dirty="0" smtClean="0"/>
              <a:t>		</a:t>
            </a:r>
            <a:r>
              <a:rPr lang="en-US" altLang="zh-CN" dirty="0" smtClean="0"/>
              <a:t>int a[] = {1,2,3,4,5};</a:t>
            </a:r>
            <a:endParaRPr lang="en-US" altLang="zh-CN" dirty="0" smtClean="0"/>
          </a:p>
          <a:p>
            <a:pPr marL="1371600" lvl="2" indent="-457200" eaLnBrk="1" hangingPunct="1">
              <a:lnSpc>
                <a:spcPct val="150000"/>
              </a:lnSpc>
              <a:buSzPct val="90000"/>
              <a:buNone/>
            </a:pPr>
            <a:r>
              <a:rPr lang="en-US" altLang="x-none" dirty="0" smtClean="0"/>
              <a:t>		</a:t>
            </a:r>
            <a:r>
              <a:rPr lang="en-US" altLang="zh-CN" dirty="0" smtClean="0"/>
              <a:t>System.out.println(“\t</a:t>
            </a:r>
            <a:r>
              <a:rPr lang="zh-CN" altLang="en-US" dirty="0" smtClean="0"/>
              <a:t>输出一维数组</a:t>
            </a:r>
            <a:r>
              <a:rPr lang="en-US" altLang="zh-CN" dirty="0" smtClean="0"/>
              <a:t>a: ”);</a:t>
            </a:r>
            <a:endParaRPr lang="en-US" altLang="zh-CN" dirty="0" smtClean="0"/>
          </a:p>
          <a:p>
            <a:pPr marL="1371600" lvl="2" indent="-457200" eaLnBrk="1" hangingPunct="1">
              <a:lnSpc>
                <a:spcPct val="150000"/>
              </a:lnSpc>
              <a:buSzPct val="90000"/>
              <a:buNone/>
            </a:pPr>
            <a:r>
              <a:rPr lang="en-US" altLang="x-none" dirty="0" smtClean="0"/>
              <a:t>		</a:t>
            </a:r>
            <a:r>
              <a:rPr lang="en-US" altLang="zh-CN" dirty="0" smtClean="0"/>
              <a:t>for (int i = 0; i &lt; 5; i++) </a:t>
            </a:r>
            <a:endParaRPr lang="en-US" altLang="zh-CN" dirty="0" smtClean="0"/>
          </a:p>
          <a:p>
            <a:pPr marL="1371600" lvl="2" indent="-457200" eaLnBrk="1" hangingPunct="1">
              <a:lnSpc>
                <a:spcPct val="150000"/>
              </a:lnSpc>
              <a:buSzPct val="90000"/>
              <a:buNone/>
            </a:pPr>
            <a:r>
              <a:rPr lang="en-US" altLang="x-none" dirty="0" smtClean="0"/>
              <a:t>		    </a:t>
            </a:r>
            <a:r>
              <a:rPr lang="en-US" altLang="zh-CN" dirty="0" smtClean="0"/>
              <a:t>System.out.println(“\ta[”+i+“]=”+a[i]);</a:t>
            </a:r>
            <a:endParaRPr lang="en-US" altLang="zh-CN" dirty="0" smtClean="0"/>
          </a:p>
          <a:p>
            <a:pPr marL="1371600" lvl="2" indent="-457200" eaLnBrk="1" hangingPunct="1">
              <a:lnSpc>
                <a:spcPct val="150000"/>
              </a:lnSpc>
              <a:buSzPct val="90000"/>
              <a:buNone/>
            </a:pPr>
            <a:r>
              <a:rPr lang="en-US" altLang="x-none" dirty="0" smtClean="0"/>
              <a:t>	</a:t>
            </a:r>
            <a:r>
              <a:rPr lang="en-US" altLang="zh-CN" dirty="0" smtClean="0"/>
              <a:t>}</a:t>
            </a:r>
            <a:endParaRPr lang="en-US" altLang="zh-CN" dirty="0" smtClean="0"/>
          </a:p>
          <a:p>
            <a:pPr marL="1371600" lvl="2" indent="-457200" eaLnBrk="1" hangingPunct="1">
              <a:lnSpc>
                <a:spcPct val="150000"/>
              </a:lnSpc>
              <a:buSzPct val="90000"/>
              <a:buNone/>
            </a:pPr>
            <a:r>
              <a:rPr lang="en-US" altLang="zh-CN" dirty="0" smtClean="0"/>
              <a:t>}</a:t>
            </a:r>
            <a:endParaRPr lang="en-US" altLang="zh-CN" dirty="0" smtClean="0"/>
          </a:p>
        </p:txBody>
      </p:sp>
    </p:spTree>
    <p:custDataLst>
      <p:tags r:id="rId5"/>
    </p:custData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p:cNvSpPr>
          <p:nvPr>
            <p:ph type="title"/>
          </p:nvPr>
        </p:nvSpPr>
        <p:spPr/>
        <p:txBody>
          <a:bodyPr vert="horz" wrap="square" lIns="91440" tIns="45720" rIns="91440" bIns="45720" anchor="ctr"/>
          <a:lstStyle/>
          <a:p>
            <a:pPr eaLnBrk="1" hangingPunct="1"/>
            <a:r>
              <a:rPr lang="zh-CN" altLang="en-US" dirty="0"/>
              <a:t>一维数组</a:t>
            </a:r>
            <a:endParaRPr lang="zh-CN" altLang="en-US" dirty="0"/>
          </a:p>
        </p:txBody>
      </p:sp>
      <p:sp>
        <p:nvSpPr>
          <p:cNvPr id="111619" name="Rectangle 3"/>
          <p:cNvSpPr>
            <a:spLocks noGrp="1"/>
          </p:cNvSpPr>
          <p:nvPr>
            <p:ph idx="1"/>
          </p:nvPr>
        </p:nvSpPr>
        <p:spPr/>
        <p:txBody>
          <a:bodyPr vert="horz" wrap="square" lIns="91440" tIns="45720" rIns="91440" bIns="45720" anchor="t">
            <a:normAutofit fontScale="85000" lnSpcReduction="20000"/>
          </a:bodyPr>
          <a:lstStyle/>
          <a:p>
            <a:pPr marL="609600" indent="-609600" eaLnBrk="1" hangingPunct="1">
              <a:lnSpc>
                <a:spcPct val="90000"/>
              </a:lnSpc>
              <a:buSzPct val="90000"/>
            </a:pPr>
            <a:r>
              <a:rPr lang="zh-CN" altLang="en-US" sz="2800" dirty="0"/>
              <a:t>数组整体赋值</a:t>
            </a:r>
            <a:endParaRPr lang="zh-CN" altLang="en-US" sz="2800" dirty="0"/>
          </a:p>
          <a:p>
            <a:pPr marL="609600" indent="-609600" eaLnBrk="1" hangingPunct="1">
              <a:lnSpc>
                <a:spcPct val="90000"/>
              </a:lnSpc>
              <a:buSzPct val="90000"/>
              <a:buNone/>
            </a:pPr>
            <a:r>
              <a:rPr lang="en-US" altLang="zh-CN" sz="2000" dirty="0">
                <a:latin typeface="Tahoma" panose="020B0604030504040204" pitchFamily="34" charset="0"/>
              </a:rPr>
              <a:t>class Test {</a:t>
            </a:r>
            <a:endParaRPr lang="en-US" altLang="zh-CN" sz="2000" dirty="0">
              <a:latin typeface="Tahoma" panose="020B0604030504040204" pitchFamily="34" charset="0"/>
            </a:endParaRPr>
          </a:p>
          <a:p>
            <a:pPr marL="609600" indent="-609600" eaLnBrk="1" hangingPunct="1">
              <a:lnSpc>
                <a:spcPct val="90000"/>
              </a:lnSpc>
              <a:buSzPct val="90000"/>
              <a:buNone/>
            </a:pPr>
            <a:r>
              <a:rPr lang="en-US" altLang="zh-CN" sz="2000" dirty="0">
                <a:latin typeface="Tahoma" panose="020B0604030504040204" pitchFamily="34" charset="0"/>
              </a:rPr>
              <a:t>	public static void main(String args[]) {</a:t>
            </a:r>
            <a:endParaRPr lang="en-US" altLang="zh-CN" sz="2000" dirty="0">
              <a:latin typeface="Tahoma" panose="020B0604030504040204" pitchFamily="34" charset="0"/>
            </a:endParaRPr>
          </a:p>
          <a:p>
            <a:pPr marL="609600" indent="-609600" eaLnBrk="1" hangingPunct="1">
              <a:lnSpc>
                <a:spcPct val="90000"/>
              </a:lnSpc>
              <a:buSzPct val="90000"/>
              <a:buNone/>
            </a:pPr>
            <a:r>
              <a:rPr lang="en-US" altLang="zh-CN" sz="2000" dirty="0">
                <a:latin typeface="Tahoma" panose="020B0604030504040204" pitchFamily="34" charset="0"/>
              </a:rPr>
              <a:t>		int a[] = {2, 4, 6, 8};</a:t>
            </a:r>
            <a:endParaRPr lang="en-US" altLang="zh-CN" sz="2000" dirty="0">
              <a:latin typeface="Tahoma" panose="020B0604030504040204" pitchFamily="34" charset="0"/>
            </a:endParaRPr>
          </a:p>
          <a:p>
            <a:pPr marL="609600" indent="-609600" eaLnBrk="1" hangingPunct="1">
              <a:lnSpc>
                <a:spcPct val="90000"/>
              </a:lnSpc>
              <a:buSzPct val="90000"/>
              <a:buNone/>
            </a:pPr>
            <a:r>
              <a:rPr lang="en-US" altLang="zh-CN" sz="2000" dirty="0">
                <a:latin typeface="Tahoma" panose="020B0604030504040204" pitchFamily="34" charset="0"/>
              </a:rPr>
              <a:t>		int b[];    int[] c = {1, 3, 5, 7};</a:t>
            </a:r>
            <a:endParaRPr lang="en-US" altLang="zh-CN" sz="2000" dirty="0">
              <a:latin typeface="Tahoma" panose="020B0604030504040204" pitchFamily="34" charset="0"/>
            </a:endParaRPr>
          </a:p>
          <a:p>
            <a:pPr marL="609600" indent="-609600" eaLnBrk="1" hangingPunct="1">
              <a:lnSpc>
                <a:spcPct val="90000"/>
              </a:lnSpc>
              <a:buSzPct val="90000"/>
              <a:buNone/>
            </a:pPr>
            <a:r>
              <a:rPr lang="en-US" altLang="zh-CN" sz="2000" dirty="0">
                <a:latin typeface="Tahoma" panose="020B0604030504040204" pitchFamily="34" charset="0"/>
              </a:rPr>
              <a:t>		b = a;     c = a;</a:t>
            </a:r>
            <a:endParaRPr lang="en-US" altLang="zh-CN" sz="2000" dirty="0">
              <a:latin typeface="Tahoma" panose="020B0604030504040204" pitchFamily="34" charset="0"/>
            </a:endParaRPr>
          </a:p>
          <a:p>
            <a:pPr marL="609600" indent="-609600" eaLnBrk="1" hangingPunct="1">
              <a:lnSpc>
                <a:spcPct val="90000"/>
              </a:lnSpc>
              <a:buSzPct val="90000"/>
              <a:buNone/>
            </a:pPr>
            <a:r>
              <a:rPr lang="en-US" altLang="zh-CN" sz="2000" dirty="0">
                <a:latin typeface="Tahoma" panose="020B0604030504040204" pitchFamily="34" charset="0"/>
              </a:rPr>
              <a:t>		for (int j = 0; j &lt; a.length; j++)</a:t>
            </a:r>
            <a:endParaRPr lang="en-US" altLang="zh-CN" sz="2000" dirty="0">
              <a:latin typeface="Tahoma" panose="020B0604030504040204" pitchFamily="34" charset="0"/>
            </a:endParaRPr>
          </a:p>
          <a:p>
            <a:pPr marL="609600" indent="-609600" eaLnBrk="1" hangingPunct="1">
              <a:lnSpc>
                <a:spcPct val="90000"/>
              </a:lnSpc>
              <a:buSzPct val="90000"/>
              <a:buNone/>
            </a:pPr>
            <a:r>
              <a:rPr lang="en-US" altLang="zh-CN" sz="2000" dirty="0">
                <a:latin typeface="Tahoma" panose="020B0604030504040204" pitchFamily="34" charset="0"/>
              </a:rPr>
              <a:t>			System.out.print(a[j] + “ “);</a:t>
            </a:r>
            <a:endParaRPr lang="en-US" altLang="zh-CN" sz="2000" dirty="0">
              <a:latin typeface="Tahoma" panose="020B0604030504040204" pitchFamily="34" charset="0"/>
            </a:endParaRPr>
          </a:p>
          <a:p>
            <a:pPr marL="609600" indent="-609600" eaLnBrk="1" hangingPunct="1">
              <a:lnSpc>
                <a:spcPct val="90000"/>
              </a:lnSpc>
              <a:buSzPct val="90000"/>
              <a:buNone/>
            </a:pPr>
            <a:r>
              <a:rPr lang="en-US" altLang="zh-CN" sz="2000" dirty="0">
                <a:latin typeface="Tahoma" panose="020B0604030504040204" pitchFamily="34" charset="0"/>
              </a:rPr>
              <a:t>		System.out.println();</a:t>
            </a:r>
            <a:endParaRPr lang="en-US" altLang="zh-CN" sz="2000" dirty="0">
              <a:latin typeface="Tahoma" panose="020B0604030504040204" pitchFamily="34" charset="0"/>
            </a:endParaRPr>
          </a:p>
          <a:p>
            <a:pPr marL="609600" indent="-609600" eaLnBrk="1" hangingPunct="1">
              <a:lnSpc>
                <a:spcPct val="90000"/>
              </a:lnSpc>
              <a:buSzPct val="90000"/>
              <a:buNone/>
            </a:pPr>
            <a:r>
              <a:rPr lang="en-US" altLang="zh-CN" sz="2000" dirty="0">
                <a:latin typeface="Tahoma" panose="020B0604030504040204" pitchFamily="34" charset="0"/>
              </a:rPr>
              <a:t>		for (int j = 0; j &lt; b.length; j++)</a:t>
            </a:r>
            <a:endParaRPr lang="en-US" altLang="zh-CN" sz="2000" dirty="0">
              <a:latin typeface="Tahoma" panose="020B0604030504040204" pitchFamily="34" charset="0"/>
            </a:endParaRPr>
          </a:p>
          <a:p>
            <a:pPr marL="609600" indent="-609600" eaLnBrk="1" hangingPunct="1">
              <a:lnSpc>
                <a:spcPct val="90000"/>
              </a:lnSpc>
              <a:buSzPct val="90000"/>
              <a:buNone/>
            </a:pPr>
            <a:r>
              <a:rPr lang="en-US" altLang="zh-CN" sz="2000" dirty="0">
                <a:latin typeface="Tahoma" panose="020B0604030504040204" pitchFamily="34" charset="0"/>
              </a:rPr>
              <a:t>			System.out.print(b[j] + “ “) ;</a:t>
            </a:r>
            <a:endParaRPr lang="en-US" altLang="zh-CN" sz="2000" dirty="0">
              <a:latin typeface="Tahoma" panose="020B0604030504040204" pitchFamily="34" charset="0"/>
            </a:endParaRPr>
          </a:p>
          <a:p>
            <a:pPr marL="609600" indent="-609600" eaLnBrk="1" hangingPunct="1">
              <a:lnSpc>
                <a:spcPct val="90000"/>
              </a:lnSpc>
              <a:buSzPct val="90000"/>
              <a:buNone/>
            </a:pPr>
            <a:r>
              <a:rPr lang="en-US" altLang="zh-CN" sz="2000" dirty="0">
                <a:latin typeface="Tahoma" panose="020B0604030504040204" pitchFamily="34" charset="0"/>
              </a:rPr>
              <a:t>		System.out.println();</a:t>
            </a:r>
            <a:endParaRPr lang="en-US" altLang="zh-CN" sz="2000" dirty="0">
              <a:latin typeface="Tahoma" panose="020B0604030504040204" pitchFamily="34" charset="0"/>
            </a:endParaRPr>
          </a:p>
          <a:p>
            <a:pPr marL="609600" indent="-609600" eaLnBrk="1" hangingPunct="1">
              <a:lnSpc>
                <a:spcPct val="90000"/>
              </a:lnSpc>
              <a:buSzPct val="90000"/>
              <a:buNone/>
            </a:pPr>
            <a:r>
              <a:rPr lang="en-US" altLang="zh-CN" sz="2000" dirty="0">
                <a:latin typeface="Tahoma" panose="020B0604030504040204" pitchFamily="34" charset="0"/>
              </a:rPr>
              <a:t>		for (int j = 0; j &lt; c.length; j++)</a:t>
            </a:r>
            <a:endParaRPr lang="en-US" altLang="zh-CN" sz="2000" dirty="0">
              <a:latin typeface="Tahoma" panose="020B0604030504040204" pitchFamily="34" charset="0"/>
            </a:endParaRPr>
          </a:p>
          <a:p>
            <a:pPr marL="609600" indent="-609600" eaLnBrk="1" hangingPunct="1">
              <a:lnSpc>
                <a:spcPct val="90000"/>
              </a:lnSpc>
              <a:buSzPct val="90000"/>
              <a:buNone/>
            </a:pPr>
            <a:r>
              <a:rPr lang="en-US" altLang="zh-CN" sz="2000" dirty="0">
                <a:latin typeface="Tahoma" panose="020B0604030504040204" pitchFamily="34" charset="0"/>
              </a:rPr>
              <a:t>			System.out.print(c[j]);</a:t>
            </a:r>
            <a:endParaRPr lang="en-US" altLang="zh-CN" sz="2000" dirty="0">
              <a:latin typeface="Tahoma" panose="020B0604030504040204" pitchFamily="34" charset="0"/>
            </a:endParaRPr>
          </a:p>
          <a:p>
            <a:pPr marL="609600" indent="-609600" eaLnBrk="1" hangingPunct="1">
              <a:lnSpc>
                <a:spcPct val="90000"/>
              </a:lnSpc>
              <a:buSzPct val="90000"/>
              <a:buNone/>
            </a:pPr>
            <a:r>
              <a:rPr lang="en-US" altLang="zh-CN" sz="2000" dirty="0">
                <a:latin typeface="Tahoma" panose="020B0604030504040204" pitchFamily="34" charset="0"/>
              </a:rPr>
              <a:t>	}</a:t>
            </a:r>
            <a:endParaRPr lang="en-US" altLang="zh-CN" sz="2000" dirty="0">
              <a:latin typeface="Tahoma" panose="020B0604030504040204" pitchFamily="34" charset="0"/>
            </a:endParaRPr>
          </a:p>
          <a:p>
            <a:pPr marL="609600" indent="-609600" eaLnBrk="1" hangingPunct="1">
              <a:lnSpc>
                <a:spcPct val="90000"/>
              </a:lnSpc>
              <a:buSzPct val="90000"/>
              <a:buNone/>
            </a:pPr>
            <a:r>
              <a:rPr lang="en-US" altLang="zh-CN" sz="2000" dirty="0">
                <a:latin typeface="Tahoma" panose="020B0604030504040204" pitchFamily="34" charset="0"/>
              </a:rPr>
              <a:t>}</a:t>
            </a:r>
            <a:endParaRPr lang="en-US" altLang="zh-CN" sz="2000" dirty="0">
              <a:latin typeface="Tahoma" panose="020B0604030504040204" pitchFamily="34" charset="0"/>
            </a:endParaRPr>
          </a:p>
        </p:txBody>
      </p:sp>
      <p:sp>
        <p:nvSpPr>
          <p:cNvPr id="111620" name="Rectangle 4"/>
          <p:cNvSpPr/>
          <p:nvPr/>
        </p:nvSpPr>
        <p:spPr>
          <a:xfrm>
            <a:off x="6400800" y="2667000"/>
            <a:ext cx="2209800" cy="1981200"/>
          </a:xfrm>
          <a:prstGeom prst="rect">
            <a:avLst/>
          </a:prstGeom>
          <a:solidFill>
            <a:srgbClr val="C0C0C0"/>
          </a:solidFill>
          <a:ln w="9525">
            <a:noFill/>
          </a:ln>
        </p:spPr>
        <p:txBody>
          <a:bodyPr wrap="none" anchor="ctr"/>
          <a:lstStyle/>
          <a:p>
            <a:pPr eaLnBrk="1" hangingPunct="1"/>
            <a:r>
              <a:rPr lang="en-US" altLang="zh-CN" sz="2400" dirty="0">
                <a:latin typeface="Tahoma" panose="020B0604030504040204" pitchFamily="34" charset="0"/>
                <a:ea typeface="华文中宋" panose="02010600040101010101" pitchFamily="2" charset="-122"/>
              </a:rPr>
              <a:t>C:\&gt;Java Test</a:t>
            </a:r>
            <a:endParaRPr lang="en-US" altLang="zh-CN" sz="2400" dirty="0">
              <a:latin typeface="Tahoma" panose="020B0604030504040204" pitchFamily="34" charset="0"/>
              <a:ea typeface="华文中宋" panose="02010600040101010101" pitchFamily="2" charset="-122"/>
            </a:endParaRPr>
          </a:p>
          <a:p>
            <a:pPr eaLnBrk="1" hangingPunct="1"/>
            <a:r>
              <a:rPr lang="en-US" altLang="zh-CN" sz="2400" dirty="0">
                <a:latin typeface="Tahoma" panose="020B0604030504040204" pitchFamily="34" charset="0"/>
                <a:ea typeface="华文中宋" panose="02010600040101010101" pitchFamily="2" charset="-122"/>
              </a:rPr>
              <a:t>2 4 6 8</a:t>
            </a:r>
            <a:endParaRPr lang="en-US" altLang="zh-CN" sz="2400" dirty="0">
              <a:latin typeface="Tahoma" panose="020B0604030504040204" pitchFamily="34" charset="0"/>
              <a:ea typeface="华文中宋" panose="02010600040101010101" pitchFamily="2" charset="-122"/>
            </a:endParaRPr>
          </a:p>
          <a:p>
            <a:pPr eaLnBrk="1" hangingPunct="1"/>
            <a:r>
              <a:rPr lang="en-US" altLang="zh-CN" sz="2400" dirty="0">
                <a:latin typeface="Tahoma" panose="020B0604030504040204" pitchFamily="34" charset="0"/>
                <a:ea typeface="华文中宋" panose="02010600040101010101" pitchFamily="2" charset="-122"/>
              </a:rPr>
              <a:t>2 4 6 8</a:t>
            </a:r>
            <a:endParaRPr lang="en-US" altLang="zh-CN" sz="2400" dirty="0">
              <a:latin typeface="Tahoma" panose="020B0604030504040204" pitchFamily="34" charset="0"/>
              <a:ea typeface="华文中宋" panose="02010600040101010101" pitchFamily="2" charset="-122"/>
            </a:endParaRPr>
          </a:p>
          <a:p>
            <a:pPr eaLnBrk="1" hangingPunct="1"/>
            <a:r>
              <a:rPr lang="en-US" altLang="zh-CN" sz="2400" dirty="0">
                <a:latin typeface="Tahoma" panose="020B0604030504040204" pitchFamily="34" charset="0"/>
                <a:ea typeface="华文中宋" panose="02010600040101010101" pitchFamily="2" charset="-122"/>
              </a:rPr>
              <a:t>2 4 6 8</a:t>
            </a:r>
            <a:endParaRPr lang="en-US" altLang="zh-CN" sz="2400" dirty="0">
              <a:latin typeface="Tahoma" panose="020B0604030504040204" pitchFamily="34" charset="0"/>
              <a:ea typeface="华文中宋" panose="02010600040101010101" pitchFamily="2" charset="-122"/>
            </a:endParaRPr>
          </a:p>
          <a:p>
            <a:pPr eaLnBrk="1" hangingPunct="1"/>
            <a:r>
              <a:rPr lang="en-US" altLang="zh-CN" sz="2400" dirty="0">
                <a:latin typeface="Tahoma" panose="020B0604030504040204" pitchFamily="34" charset="0"/>
                <a:ea typeface="华文中宋" panose="02010600040101010101" pitchFamily="2" charset="-122"/>
              </a:rPr>
              <a:t>C:\&gt;</a:t>
            </a:r>
            <a:endParaRPr lang="en-US" altLang="zh-CN" sz="2400" dirty="0">
              <a:latin typeface="Tahoma" panose="020B0604030504040204" pitchFamily="34" charset="0"/>
              <a:ea typeface="华文中宋" panose="02010600040101010101" pitchFamily="2" charset="-122"/>
            </a:endParaRPr>
          </a:p>
        </p:txBody>
      </p:sp>
      <p:sp>
        <p:nvSpPr>
          <p:cNvPr id="111621" name="Rectangle 5"/>
          <p:cNvSpPr/>
          <p:nvPr/>
        </p:nvSpPr>
        <p:spPr>
          <a:xfrm>
            <a:off x="3886200" y="76200"/>
            <a:ext cx="4419600" cy="914400"/>
          </a:xfrm>
          <a:prstGeom prst="rect">
            <a:avLst/>
          </a:prstGeom>
          <a:solidFill>
            <a:srgbClr val="C0C0C0"/>
          </a:solidFill>
          <a:ln w="9525">
            <a:noFill/>
          </a:ln>
        </p:spPr>
        <p:txBody>
          <a:bodyPr wrap="none" anchor="ctr"/>
          <a:lstStyle/>
          <a:p>
            <a:pPr marL="457200" indent="-457200" eaLnBrk="1" hangingPunct="1"/>
            <a:r>
              <a:rPr lang="en-US" altLang="zh-CN" sz="2400" dirty="0">
                <a:latin typeface="Tahoma" panose="020B0604030504040204" pitchFamily="34" charset="0"/>
                <a:ea typeface="华文中宋" panose="02010600040101010101" pitchFamily="2" charset="-122"/>
              </a:rPr>
              <a:t>int a[] = {2, 4, 6, 8, 0}; </a:t>
            </a:r>
            <a:endParaRPr lang="en-US" altLang="zh-CN" sz="2400" dirty="0">
              <a:latin typeface="Tahoma" panose="020B0604030504040204" pitchFamily="34" charset="0"/>
              <a:ea typeface="华文中宋" panose="02010600040101010101" pitchFamily="2" charset="-122"/>
            </a:endParaRPr>
          </a:p>
          <a:p>
            <a:pPr marL="457200" indent="-457200" eaLnBrk="1" hangingPunct="1"/>
            <a:r>
              <a:rPr lang="en-US" altLang="zh-CN" sz="2400" dirty="0">
                <a:latin typeface="Tahoma" panose="020B0604030504040204" pitchFamily="34" charset="0"/>
                <a:ea typeface="华文中宋" panose="02010600040101010101" pitchFamily="2" charset="-122"/>
              </a:rPr>
              <a:t>int b[];  int c[] = {1, 3, 5, 7};</a:t>
            </a:r>
            <a:endParaRPr lang="en-US" altLang="zh-CN" sz="2400" dirty="0">
              <a:latin typeface="Tahoma" panose="020B0604030504040204" pitchFamily="34" charset="0"/>
              <a:ea typeface="华文中宋" panose="02010600040101010101" pitchFamily="2" charset="-122"/>
            </a:endParaRPr>
          </a:p>
        </p:txBody>
      </p:sp>
      <p:sp>
        <p:nvSpPr>
          <p:cNvPr id="111622" name="Rectangle 6"/>
          <p:cNvSpPr/>
          <p:nvPr/>
        </p:nvSpPr>
        <p:spPr>
          <a:xfrm>
            <a:off x="3886200" y="1143000"/>
            <a:ext cx="4419600" cy="914400"/>
          </a:xfrm>
          <a:prstGeom prst="rect">
            <a:avLst/>
          </a:prstGeom>
          <a:solidFill>
            <a:srgbClr val="C0C0C0"/>
          </a:solidFill>
          <a:ln w="9525">
            <a:noFill/>
          </a:ln>
        </p:spPr>
        <p:txBody>
          <a:bodyPr wrap="none" anchor="ctr"/>
          <a:lstStyle/>
          <a:p>
            <a:pPr marL="457200" indent="-457200" eaLnBrk="1" hangingPunct="1"/>
            <a:r>
              <a:rPr lang="en-US" altLang="zh-CN" sz="2400" dirty="0">
                <a:latin typeface="Tahoma" panose="020B0604030504040204" pitchFamily="34" charset="0"/>
                <a:ea typeface="华文中宋" panose="02010600040101010101" pitchFamily="2" charset="-122"/>
              </a:rPr>
              <a:t>int a[] = {2, 4, 6, 8}; </a:t>
            </a:r>
            <a:endParaRPr lang="en-US" altLang="zh-CN" sz="2400" dirty="0">
              <a:latin typeface="Tahoma" panose="020B0604030504040204" pitchFamily="34" charset="0"/>
              <a:ea typeface="华文中宋" panose="02010600040101010101" pitchFamily="2" charset="-122"/>
            </a:endParaRPr>
          </a:p>
          <a:p>
            <a:pPr marL="457200" indent="-457200" eaLnBrk="1" hangingPunct="1"/>
            <a:r>
              <a:rPr lang="en-US" altLang="zh-CN" sz="2400" dirty="0">
                <a:latin typeface="Tahoma" panose="020B0604030504040204" pitchFamily="34" charset="0"/>
                <a:ea typeface="华文中宋" panose="02010600040101010101" pitchFamily="2" charset="-122"/>
              </a:rPr>
              <a:t>int b[];  int c[] = {1, 3, 5, 7, 9};</a:t>
            </a:r>
            <a:endParaRPr lang="en-US" altLang="zh-CN" sz="2400" dirty="0">
              <a:latin typeface="Tahoma" panose="020B0604030504040204" pitchFamily="34" charset="0"/>
              <a:ea typeface="华文中宋" panose="0201060004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11620"/>
                                        </p:tgtEl>
                                        <p:attrNameLst>
                                          <p:attrName>style.visibility</p:attrName>
                                        </p:attrNameLst>
                                      </p:cBhvr>
                                      <p:to>
                                        <p:strVal val="visible"/>
                                      </p:to>
                                    </p:set>
                                    <p:animEffect transition="in" filter="barn(outHorizontal)">
                                      <p:cBhvr>
                                        <p:cTn id="7" dur="500"/>
                                        <p:tgtEl>
                                          <p:spTgt spid="11162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11621"/>
                                        </p:tgtEl>
                                        <p:attrNameLst>
                                          <p:attrName>style.visibility</p:attrName>
                                        </p:attrNameLst>
                                      </p:cBhvr>
                                      <p:to>
                                        <p:strVal val="visible"/>
                                      </p:to>
                                    </p:set>
                                    <p:animEffect transition="in" filter="barn(outHorizontal)">
                                      <p:cBhvr>
                                        <p:cTn id="12" dur="500"/>
                                        <p:tgtEl>
                                          <p:spTgt spid="11162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111622"/>
                                        </p:tgtEl>
                                        <p:attrNameLst>
                                          <p:attrName>style.visibility</p:attrName>
                                        </p:attrNameLst>
                                      </p:cBhvr>
                                      <p:to>
                                        <p:strVal val="visible"/>
                                      </p:to>
                                    </p:set>
                                    <p:animEffect transition="in" filter="barn(outHorizontal)">
                                      <p:cBhvr>
                                        <p:cTn id="17" dur="500"/>
                                        <p:tgtEl>
                                          <p:spTgt spid="1116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0" grpId="0" animBg="1"/>
      <p:bldP spid="111621" grpId="0" animBg="1"/>
      <p:bldP spid="111622"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p:cNvSpPr>
          <p:nvPr>
            <p:ph type="title"/>
          </p:nvPr>
        </p:nvSpPr>
        <p:spPr/>
        <p:txBody>
          <a:bodyPr vert="horz" wrap="square" lIns="91440" tIns="45720" rIns="91440" bIns="45720" anchor="ctr"/>
          <a:lstStyle/>
          <a:p>
            <a:pPr eaLnBrk="1" hangingPunct="1"/>
            <a:r>
              <a:rPr lang="zh-CN" altLang="en-US" dirty="0"/>
              <a:t>一维数组</a:t>
            </a:r>
            <a:endParaRPr lang="zh-CN" altLang="en-US" dirty="0"/>
          </a:p>
        </p:txBody>
      </p:sp>
      <p:sp>
        <p:nvSpPr>
          <p:cNvPr id="2" name="内容占位符 1"/>
          <p:cNvSpPr>
            <a:spLocks noGrp="1"/>
          </p:cNvSpPr>
          <p:nvPr>
            <p:ph idx="1"/>
          </p:nvPr>
        </p:nvSpPr>
        <p:spPr/>
        <p:txBody>
          <a:bodyPr/>
          <a:lstStyle/>
          <a:p>
            <a:endParaRPr lang="zh-CN" altLang="en-US"/>
          </a:p>
        </p:txBody>
      </p:sp>
      <p:sp>
        <p:nvSpPr>
          <p:cNvPr id="112643" name="Rectangle 3"/>
          <p:cNvSpPr/>
          <p:nvPr/>
        </p:nvSpPr>
        <p:spPr>
          <a:xfrm>
            <a:off x="457200" y="1219200"/>
            <a:ext cx="5218113" cy="381000"/>
          </a:xfrm>
          <a:prstGeom prst="rect">
            <a:avLst/>
          </a:prstGeom>
          <a:noFill/>
          <a:ln w="9525">
            <a:noFill/>
          </a:ln>
        </p:spPr>
        <p:txBody>
          <a:bodyPr/>
          <a:lstStyle/>
          <a:p>
            <a:pPr marL="609600" indent="-609600" eaLnBrk="1" hangingPunct="1">
              <a:lnSpc>
                <a:spcPct val="90000"/>
              </a:lnSpc>
              <a:spcBef>
                <a:spcPct val="20000"/>
              </a:spcBef>
              <a:buClr>
                <a:schemeClr val="folHlink"/>
              </a:buClr>
              <a:buSzPct val="90000"/>
              <a:buFont typeface="Wingdings" panose="05000000000000000000" pitchFamily="2" charset="2"/>
              <a:buChar char="n"/>
            </a:pPr>
            <a:r>
              <a:rPr lang="zh-CN" altLang="en-US" sz="2800" dirty="0">
                <a:latin typeface="Tahoma" panose="020B0604030504040204" pitchFamily="34" charset="0"/>
                <a:ea typeface="华文行楷" panose="02010800040101010101" pitchFamily="2" charset="-122"/>
              </a:rPr>
              <a:t>数组的复用</a:t>
            </a:r>
            <a:r>
              <a:rPr lang="en-US" altLang="zh-CN" sz="2800" dirty="0">
                <a:latin typeface="Tahoma" panose="020B0604030504040204" pitchFamily="34" charset="0"/>
                <a:ea typeface="华文行楷" panose="02010800040101010101" pitchFamily="2" charset="-122"/>
              </a:rPr>
              <a:t>(reuse)</a:t>
            </a:r>
            <a:endParaRPr lang="en-US" altLang="zh-CN" sz="2800" dirty="0">
              <a:latin typeface="Tahoma" panose="020B0604030504040204" pitchFamily="34" charset="0"/>
              <a:ea typeface="华文行楷" panose="02010800040101010101" pitchFamily="2" charset="-122"/>
            </a:endParaRPr>
          </a:p>
        </p:txBody>
      </p:sp>
      <p:sp>
        <p:nvSpPr>
          <p:cNvPr id="112644" name="Rectangle 4"/>
          <p:cNvSpPr/>
          <p:nvPr/>
        </p:nvSpPr>
        <p:spPr>
          <a:xfrm>
            <a:off x="762000" y="1752600"/>
            <a:ext cx="7848600" cy="5105400"/>
          </a:xfrm>
          <a:prstGeom prst="rect">
            <a:avLst/>
          </a:prstGeom>
          <a:solidFill>
            <a:srgbClr val="C0C0C0"/>
          </a:solidFill>
          <a:ln w="9525">
            <a:noFill/>
          </a:ln>
        </p:spPr>
        <p:txBody>
          <a:bodyPr wrap="none" anchor="ctr"/>
          <a:lstStyle/>
          <a:p>
            <a:pPr marL="457200" indent="-457200" eaLnBrk="1" hangingPunct="1">
              <a:lnSpc>
                <a:spcPct val="90000"/>
              </a:lnSpc>
              <a:spcBef>
                <a:spcPct val="20000"/>
              </a:spcBef>
              <a:buClr>
                <a:schemeClr val="folHlink"/>
              </a:buClr>
              <a:buSzPct val="6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public class Test {</a:t>
            </a:r>
            <a:endParaRPr lang="en-US" altLang="zh-CN" sz="2400" dirty="0">
              <a:latin typeface="Tahoma" panose="020B0604030504040204" pitchFamily="34" charset="0"/>
              <a:ea typeface="华文中宋" panose="02010600040101010101" pitchFamily="2" charset="-122"/>
            </a:endParaRPr>
          </a:p>
          <a:p>
            <a:pPr marL="457200" indent="-457200" eaLnBrk="1" hangingPunct="1">
              <a:lnSpc>
                <a:spcPct val="90000"/>
              </a:lnSpc>
              <a:spcBef>
                <a:spcPct val="20000"/>
              </a:spcBef>
              <a:buClr>
                <a:schemeClr val="folHlink"/>
              </a:buClr>
              <a:buSzPct val="6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    public static void main(String[] args) {</a:t>
            </a:r>
            <a:endParaRPr lang="en-US" altLang="zh-CN" sz="2400" dirty="0">
              <a:latin typeface="Tahoma" panose="020B0604030504040204" pitchFamily="34" charset="0"/>
              <a:ea typeface="华文中宋" panose="02010600040101010101" pitchFamily="2" charset="-122"/>
            </a:endParaRPr>
          </a:p>
          <a:p>
            <a:pPr marL="457200" indent="-457200" eaLnBrk="1" hangingPunct="1">
              <a:lnSpc>
                <a:spcPct val="90000"/>
              </a:lnSpc>
              <a:spcBef>
                <a:spcPct val="20000"/>
              </a:spcBef>
              <a:buClr>
                <a:schemeClr val="folHlink"/>
              </a:buClr>
              <a:buSzPct val="6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        int[] array = { 32, 87, 3, 589, 12, 1076, 2000 };</a:t>
            </a:r>
            <a:endParaRPr lang="en-US" altLang="zh-CN" sz="2400" dirty="0">
              <a:latin typeface="Tahoma" panose="020B0604030504040204" pitchFamily="34" charset="0"/>
              <a:ea typeface="华文中宋" panose="02010600040101010101" pitchFamily="2" charset="-122"/>
            </a:endParaRPr>
          </a:p>
          <a:p>
            <a:pPr marL="457200" indent="-457200" eaLnBrk="1" hangingPunct="1">
              <a:lnSpc>
                <a:spcPct val="90000"/>
              </a:lnSpc>
              <a:spcBef>
                <a:spcPct val="20000"/>
              </a:spcBef>
              <a:buClr>
                <a:schemeClr val="folHlink"/>
              </a:buClr>
              <a:buSzPct val="6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        for (int i = 0; i &lt; array.length; i++) </a:t>
            </a:r>
            <a:endParaRPr lang="en-US" altLang="zh-CN" sz="2400" dirty="0">
              <a:latin typeface="Tahoma" panose="020B0604030504040204" pitchFamily="34" charset="0"/>
              <a:ea typeface="华文中宋" panose="02010600040101010101" pitchFamily="2" charset="-122"/>
            </a:endParaRPr>
          </a:p>
          <a:p>
            <a:pPr marL="457200" indent="-457200" eaLnBrk="1" hangingPunct="1">
              <a:lnSpc>
                <a:spcPct val="90000"/>
              </a:lnSpc>
              <a:spcBef>
                <a:spcPct val="20000"/>
              </a:spcBef>
              <a:buClr>
                <a:schemeClr val="folHlink"/>
              </a:buClr>
              <a:buSzPct val="6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            System.out.print(array[i] + " ");</a:t>
            </a:r>
            <a:endParaRPr lang="en-US" altLang="zh-CN" sz="2400" dirty="0">
              <a:latin typeface="Tahoma" panose="020B0604030504040204" pitchFamily="34" charset="0"/>
              <a:ea typeface="华文中宋" panose="02010600040101010101" pitchFamily="2" charset="-122"/>
            </a:endParaRPr>
          </a:p>
          <a:p>
            <a:pPr marL="457200" indent="-457200" eaLnBrk="1" hangingPunct="1">
              <a:lnSpc>
                <a:spcPct val="90000"/>
              </a:lnSpc>
              <a:spcBef>
                <a:spcPct val="20000"/>
              </a:spcBef>
              <a:buClr>
                <a:schemeClr val="folHlink"/>
              </a:buClr>
              <a:buSzPct val="6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        array = new int[4];</a:t>
            </a:r>
            <a:endParaRPr lang="en-US" altLang="zh-CN" sz="2400" dirty="0">
              <a:latin typeface="Tahoma" panose="020B0604030504040204" pitchFamily="34" charset="0"/>
              <a:ea typeface="华文中宋" panose="02010600040101010101" pitchFamily="2" charset="-122"/>
            </a:endParaRPr>
          </a:p>
          <a:p>
            <a:pPr marL="457200" indent="-457200" eaLnBrk="1" hangingPunct="1">
              <a:lnSpc>
                <a:spcPct val="90000"/>
              </a:lnSpc>
              <a:spcBef>
                <a:spcPct val="20000"/>
              </a:spcBef>
              <a:buClr>
                <a:schemeClr val="folHlink"/>
              </a:buClr>
              <a:buSzPct val="6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	   for (int i = 0; i &lt; array.length; i++) </a:t>
            </a:r>
            <a:endParaRPr lang="en-US" altLang="zh-CN" sz="2400" dirty="0">
              <a:latin typeface="Tahoma" panose="020B0604030504040204" pitchFamily="34" charset="0"/>
              <a:ea typeface="华文中宋" panose="02010600040101010101" pitchFamily="2" charset="-122"/>
            </a:endParaRPr>
          </a:p>
          <a:p>
            <a:pPr marL="457200" indent="-457200" eaLnBrk="1" hangingPunct="1">
              <a:lnSpc>
                <a:spcPct val="90000"/>
              </a:lnSpc>
              <a:spcBef>
                <a:spcPct val="20000"/>
              </a:spcBef>
              <a:buClr>
                <a:schemeClr val="folHlink"/>
              </a:buClr>
              <a:buSzPct val="6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		  array[i] = i + 1;</a:t>
            </a:r>
            <a:endParaRPr lang="en-US" altLang="zh-CN" sz="2400" dirty="0">
              <a:latin typeface="Tahoma" panose="020B0604030504040204" pitchFamily="34" charset="0"/>
              <a:ea typeface="华文中宋" panose="02010600040101010101" pitchFamily="2" charset="-122"/>
            </a:endParaRPr>
          </a:p>
          <a:p>
            <a:pPr marL="457200" indent="-457200" eaLnBrk="1" hangingPunct="1">
              <a:lnSpc>
                <a:spcPct val="90000"/>
              </a:lnSpc>
              <a:spcBef>
                <a:spcPct val="20000"/>
              </a:spcBef>
              <a:buClr>
                <a:schemeClr val="folHlink"/>
              </a:buClr>
              <a:buSzPct val="6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        System.out.println();</a:t>
            </a:r>
            <a:endParaRPr lang="en-US" altLang="zh-CN" sz="2400" dirty="0">
              <a:latin typeface="Tahoma" panose="020B0604030504040204" pitchFamily="34" charset="0"/>
              <a:ea typeface="华文中宋" panose="02010600040101010101" pitchFamily="2" charset="-122"/>
            </a:endParaRPr>
          </a:p>
          <a:p>
            <a:pPr marL="457200" indent="-457200" eaLnBrk="1" hangingPunct="1">
              <a:lnSpc>
                <a:spcPct val="90000"/>
              </a:lnSpc>
              <a:spcBef>
                <a:spcPct val="20000"/>
              </a:spcBef>
              <a:buClr>
                <a:schemeClr val="folHlink"/>
              </a:buClr>
              <a:buSzPct val="6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        for (int i = 0; i &lt; array.length; i++) </a:t>
            </a:r>
            <a:endParaRPr lang="en-US" altLang="zh-CN" sz="2400" dirty="0">
              <a:latin typeface="Tahoma" panose="020B0604030504040204" pitchFamily="34" charset="0"/>
              <a:ea typeface="华文中宋" panose="02010600040101010101" pitchFamily="2" charset="-122"/>
            </a:endParaRPr>
          </a:p>
          <a:p>
            <a:pPr marL="457200" indent="-457200" eaLnBrk="1" hangingPunct="1">
              <a:lnSpc>
                <a:spcPct val="90000"/>
              </a:lnSpc>
              <a:spcBef>
                <a:spcPct val="20000"/>
              </a:spcBef>
              <a:buClr>
                <a:schemeClr val="folHlink"/>
              </a:buClr>
              <a:buSzPct val="6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            System.out.print(array[i] + " ");</a:t>
            </a:r>
            <a:endParaRPr lang="en-US" altLang="zh-CN" sz="2400" dirty="0">
              <a:latin typeface="Tahoma" panose="020B0604030504040204" pitchFamily="34" charset="0"/>
              <a:ea typeface="华文中宋" panose="02010600040101010101" pitchFamily="2" charset="-122"/>
            </a:endParaRPr>
          </a:p>
          <a:p>
            <a:pPr marL="457200" indent="-457200" eaLnBrk="1" hangingPunct="1">
              <a:lnSpc>
                <a:spcPct val="90000"/>
              </a:lnSpc>
              <a:spcBef>
                <a:spcPct val="20000"/>
              </a:spcBef>
              <a:buClr>
                <a:schemeClr val="folHlink"/>
              </a:buClr>
              <a:buSzPct val="6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    }</a:t>
            </a:r>
            <a:endParaRPr lang="en-US" altLang="zh-CN" sz="2400" dirty="0">
              <a:latin typeface="Tahoma" panose="020B0604030504040204" pitchFamily="34" charset="0"/>
              <a:ea typeface="华文中宋" panose="02010600040101010101" pitchFamily="2" charset="-122"/>
            </a:endParaRPr>
          </a:p>
          <a:p>
            <a:pPr marL="457200" indent="-457200" eaLnBrk="1" hangingPunct="1">
              <a:lnSpc>
                <a:spcPct val="90000"/>
              </a:lnSpc>
              <a:spcBef>
                <a:spcPct val="20000"/>
              </a:spcBef>
              <a:buClr>
                <a:schemeClr val="folHlink"/>
              </a:buClr>
              <a:buSzPct val="6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a:t>
            </a:r>
            <a:endParaRPr lang="en-US" altLang="zh-CN" sz="2400" dirty="0">
              <a:latin typeface="Tahoma" panose="020B0604030504040204" pitchFamily="34" charset="0"/>
              <a:ea typeface="华文中宋" panose="0201060004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12644"/>
                                        </p:tgtEl>
                                        <p:attrNameLst>
                                          <p:attrName>style.visibility</p:attrName>
                                        </p:attrNameLst>
                                      </p:cBhvr>
                                      <p:to>
                                        <p:strVal val="visible"/>
                                      </p:to>
                                    </p:set>
                                    <p:animEffect transition="in" filter="barn(outHorizontal)">
                                      <p:cBhvr>
                                        <p:cTn id="7" dur="500"/>
                                        <p:tgtEl>
                                          <p:spTgt spid="112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4"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p:cNvSpPr>
          <p:nvPr>
            <p:ph type="title"/>
          </p:nvPr>
        </p:nvSpPr>
        <p:spPr/>
        <p:txBody>
          <a:bodyPr vert="horz" wrap="square" lIns="91440" tIns="45720" rIns="91440" bIns="45720" anchor="ctr"/>
          <a:lstStyle/>
          <a:p>
            <a:pPr eaLnBrk="1" hangingPunct="1"/>
            <a:r>
              <a:rPr lang="zh-CN" altLang="en-US" dirty="0"/>
              <a:t>针对数组的</a:t>
            </a:r>
            <a:r>
              <a:rPr lang="en-US" altLang="zh-CN" dirty="0"/>
              <a:t>foreach</a:t>
            </a:r>
            <a:r>
              <a:rPr lang="zh-CN" altLang="en-US" dirty="0"/>
              <a:t>循环</a:t>
            </a:r>
            <a:r>
              <a:rPr lang="zh-CN" altLang="en-US" sz="1900" dirty="0"/>
              <a:t>（</a:t>
            </a:r>
            <a:r>
              <a:rPr lang="en-US" altLang="zh-CN" sz="1900" dirty="0"/>
              <a:t>jdk1.5</a:t>
            </a:r>
            <a:r>
              <a:rPr lang="zh-CN" altLang="en-US" sz="1900" dirty="0"/>
              <a:t>）</a:t>
            </a:r>
            <a:endParaRPr lang="zh-CN" altLang="en-US" sz="1900" dirty="0"/>
          </a:p>
        </p:txBody>
      </p:sp>
      <p:sp>
        <p:nvSpPr>
          <p:cNvPr id="113667" name="Rectangle 3"/>
          <p:cNvSpPr>
            <a:spLocks noGrp="1"/>
          </p:cNvSpPr>
          <p:nvPr>
            <p:ph idx="1"/>
          </p:nvPr>
        </p:nvSpPr>
        <p:spPr/>
        <p:txBody>
          <a:bodyPr vert="horz" wrap="square" lIns="91440" tIns="45720" rIns="91440" bIns="45720" anchor="t"/>
          <a:lstStyle/>
          <a:p>
            <a:pPr eaLnBrk="1" hangingPunct="1"/>
            <a:r>
              <a:rPr lang="en-US" altLang="zh-CN" dirty="0"/>
              <a:t>Foreach</a:t>
            </a:r>
            <a:r>
              <a:rPr lang="zh-CN" altLang="en-US" dirty="0"/>
              <a:t>循环，针对数组和集合，一般用于数组和集合的遍历。</a:t>
            </a:r>
            <a:endParaRPr lang="zh-CN" altLang="en-US" dirty="0"/>
          </a:p>
          <a:p>
            <a:pPr lvl="1" eaLnBrk="1" hangingPunct="1"/>
            <a:r>
              <a:rPr lang="en-US" altLang="zh-CN" dirty="0"/>
              <a:t>for(type variableName :array|collection)</a:t>
            </a:r>
            <a:endParaRPr lang="en-US" altLang="zh-CN" dirty="0"/>
          </a:p>
          <a:p>
            <a:pPr lvl="1" eaLnBrk="1" hangingPunct="1"/>
            <a:r>
              <a:rPr lang="en-US" altLang="zh-CN" dirty="0"/>
              <a:t>{</a:t>
            </a:r>
            <a:endParaRPr lang="en-US" altLang="zh-CN" dirty="0"/>
          </a:p>
          <a:p>
            <a:pPr lvl="1" eaLnBrk="1" hangingPunct="1"/>
            <a:r>
              <a:rPr lang="en-US" altLang="zh-CN" dirty="0"/>
              <a:t>     //</a:t>
            </a:r>
            <a:r>
              <a:rPr lang="zh-CN" altLang="en-US" dirty="0"/>
              <a:t>自动迭代访问每个元素</a:t>
            </a:r>
            <a:endParaRPr lang="zh-CN" altLang="en-US" dirty="0"/>
          </a:p>
          <a:p>
            <a:pPr lvl="1" eaLnBrk="1" hangingPunct="1"/>
            <a:r>
              <a:rPr lang="en-US" altLang="zh-CN" dirty="0"/>
              <a:t>} </a:t>
            </a:r>
            <a:endParaRPr lang="en-US" altLang="zh-CN" dirty="0"/>
          </a:p>
        </p:txBody>
      </p:sp>
      <p:sp>
        <p:nvSpPr>
          <p:cNvPr id="113668" name="Rectangle 4"/>
          <p:cNvSpPr/>
          <p:nvPr/>
        </p:nvSpPr>
        <p:spPr>
          <a:xfrm>
            <a:off x="827088" y="692150"/>
            <a:ext cx="8001000" cy="2468563"/>
          </a:xfrm>
          <a:prstGeom prst="rect">
            <a:avLst/>
          </a:prstGeom>
          <a:solidFill>
            <a:srgbClr val="C0C0C0"/>
          </a:solidFill>
          <a:ln w="9525">
            <a:noFill/>
          </a:ln>
        </p:spPr>
        <p:txBody>
          <a:bodyPr wrap="none" anchor="ctr"/>
          <a:lstStyle/>
          <a:p>
            <a:pPr marL="457200" indent="-457200" eaLnBrk="1" hangingPunct="1">
              <a:lnSpc>
                <a:spcPct val="90000"/>
              </a:lnSpc>
              <a:spcBef>
                <a:spcPct val="20000"/>
              </a:spcBef>
              <a:buClr>
                <a:schemeClr val="folHlink"/>
              </a:buClr>
              <a:buSzPct val="6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public class Test {</a:t>
            </a:r>
            <a:endParaRPr lang="en-US" altLang="zh-CN" sz="2000" dirty="0">
              <a:latin typeface="Tahoma" panose="020B0604030504040204" pitchFamily="34" charset="0"/>
              <a:ea typeface="华文中宋" panose="02010600040101010101" pitchFamily="2" charset="-122"/>
            </a:endParaRPr>
          </a:p>
          <a:p>
            <a:pPr marL="457200" indent="-457200" eaLnBrk="1" hangingPunct="1">
              <a:lnSpc>
                <a:spcPct val="90000"/>
              </a:lnSpc>
              <a:spcBef>
                <a:spcPct val="20000"/>
              </a:spcBef>
              <a:buClr>
                <a:schemeClr val="folHlink"/>
              </a:buClr>
              <a:buSzPct val="6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public static void main(String[] args) {</a:t>
            </a:r>
            <a:endParaRPr lang="en-US" altLang="zh-CN" sz="2000" dirty="0">
              <a:latin typeface="Tahoma" panose="020B0604030504040204" pitchFamily="34" charset="0"/>
              <a:ea typeface="华文中宋" panose="02010600040101010101" pitchFamily="2" charset="-122"/>
            </a:endParaRPr>
          </a:p>
          <a:p>
            <a:pPr marL="457200" indent="-457200" eaLnBrk="1" hangingPunct="1">
              <a:lnSpc>
                <a:spcPct val="90000"/>
              </a:lnSpc>
              <a:spcBef>
                <a:spcPct val="20000"/>
              </a:spcBef>
              <a:buClr>
                <a:schemeClr val="folHlink"/>
              </a:buClr>
              <a:buSzPct val="6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int[] array = { 32, 87, 3, 589, 12, 1076, 2000, 8, 622, 127 };</a:t>
            </a:r>
            <a:endParaRPr lang="en-US" altLang="zh-CN" sz="2000" dirty="0">
              <a:latin typeface="Tahoma" panose="020B0604030504040204" pitchFamily="34" charset="0"/>
              <a:ea typeface="华文中宋" panose="02010600040101010101" pitchFamily="2" charset="-122"/>
            </a:endParaRPr>
          </a:p>
          <a:p>
            <a:pPr marL="457200" indent="-457200" eaLnBrk="1" hangingPunct="1">
              <a:lnSpc>
                <a:spcPct val="90000"/>
              </a:lnSpc>
              <a:spcBef>
                <a:spcPct val="20000"/>
              </a:spcBef>
              <a:buClr>
                <a:schemeClr val="folHlink"/>
              </a:buClr>
              <a:buSzPct val="6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for (int i:array) </a:t>
            </a:r>
            <a:endParaRPr lang="en-US" altLang="zh-CN" sz="2000" dirty="0">
              <a:latin typeface="Tahoma" panose="020B0604030504040204" pitchFamily="34" charset="0"/>
              <a:ea typeface="华文中宋" panose="02010600040101010101" pitchFamily="2" charset="-122"/>
            </a:endParaRPr>
          </a:p>
          <a:p>
            <a:pPr marL="457200" indent="-457200" eaLnBrk="1" hangingPunct="1">
              <a:lnSpc>
                <a:spcPct val="90000"/>
              </a:lnSpc>
              <a:spcBef>
                <a:spcPct val="20000"/>
              </a:spcBef>
              <a:buClr>
                <a:schemeClr val="folHlink"/>
              </a:buClr>
              <a:buSzPct val="6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System.out.println(i + " ");</a:t>
            </a:r>
            <a:endParaRPr lang="en-US" altLang="zh-CN" sz="2000" dirty="0">
              <a:latin typeface="Tahoma" panose="020B0604030504040204" pitchFamily="34" charset="0"/>
              <a:ea typeface="华文中宋" panose="02010600040101010101" pitchFamily="2" charset="-122"/>
            </a:endParaRPr>
          </a:p>
          <a:p>
            <a:pPr marL="457200" indent="-457200" eaLnBrk="1" hangingPunct="1">
              <a:lnSpc>
                <a:spcPct val="90000"/>
              </a:lnSpc>
              <a:spcBef>
                <a:spcPct val="20000"/>
              </a:spcBef>
              <a:buClr>
                <a:schemeClr val="folHlink"/>
              </a:buClr>
              <a:buSzPct val="6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a:t>
            </a:r>
            <a:endParaRPr lang="en-US" altLang="zh-CN" sz="2000" dirty="0">
              <a:latin typeface="Tahoma" panose="020B0604030504040204" pitchFamily="34" charset="0"/>
              <a:ea typeface="华文中宋" panose="02010600040101010101" pitchFamily="2" charset="-122"/>
            </a:endParaRPr>
          </a:p>
          <a:p>
            <a:pPr marL="457200" indent="-457200" eaLnBrk="1" hangingPunct="1">
              <a:lnSpc>
                <a:spcPct val="90000"/>
              </a:lnSpc>
              <a:spcBef>
                <a:spcPct val="20000"/>
              </a:spcBef>
              <a:buClr>
                <a:schemeClr val="folHlink"/>
              </a:buClr>
              <a:buSzPct val="6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a:t>
            </a:r>
            <a:endParaRPr lang="en-US" altLang="zh-CN" sz="2000" dirty="0">
              <a:latin typeface="Tahoma" panose="020B0604030504040204" pitchFamily="34" charset="0"/>
              <a:ea typeface="华文中宋" panose="02010600040101010101" pitchFamily="2" charset="-122"/>
            </a:endParaRPr>
          </a:p>
        </p:txBody>
      </p:sp>
      <p:sp>
        <p:nvSpPr>
          <p:cNvPr id="113669" name="Rectangle 5"/>
          <p:cNvSpPr/>
          <p:nvPr/>
        </p:nvSpPr>
        <p:spPr>
          <a:xfrm>
            <a:off x="5580063" y="2205038"/>
            <a:ext cx="2819400" cy="1828800"/>
          </a:xfrm>
          <a:prstGeom prst="rect">
            <a:avLst/>
          </a:prstGeom>
          <a:solidFill>
            <a:srgbClr val="C0C0C0"/>
          </a:solidFill>
          <a:ln w="9525">
            <a:noFill/>
          </a:ln>
        </p:spPr>
        <p:txBody>
          <a:bodyPr wrap="none" anchor="ctr"/>
          <a:lstStyle/>
          <a:p>
            <a:pPr eaLnBrk="1" hangingPunct="1"/>
            <a:r>
              <a:rPr lang="en-US" altLang="zh-CN" sz="2800" dirty="0">
                <a:latin typeface="Tahoma" panose="020B0604030504040204" pitchFamily="34" charset="0"/>
                <a:ea typeface="华文中宋" panose="02010600040101010101" pitchFamily="2" charset="-122"/>
              </a:rPr>
              <a:t>32</a:t>
            </a:r>
            <a:endParaRPr lang="en-US" altLang="zh-CN" sz="2800" dirty="0">
              <a:latin typeface="Tahoma" panose="020B0604030504040204" pitchFamily="34" charset="0"/>
              <a:ea typeface="华文中宋" panose="02010600040101010101" pitchFamily="2" charset="-122"/>
            </a:endParaRPr>
          </a:p>
          <a:p>
            <a:pPr eaLnBrk="1" hangingPunct="1"/>
            <a:r>
              <a:rPr lang="en-US" altLang="zh-CN" sz="2800" dirty="0">
                <a:latin typeface="Tahoma" panose="020B0604030504040204" pitchFamily="34" charset="0"/>
                <a:ea typeface="华文中宋" panose="02010600040101010101" pitchFamily="2" charset="-122"/>
              </a:rPr>
              <a:t>87</a:t>
            </a:r>
            <a:endParaRPr lang="en-US" altLang="zh-CN" sz="2800" dirty="0">
              <a:latin typeface="Tahoma" panose="020B0604030504040204" pitchFamily="34" charset="0"/>
              <a:ea typeface="华文中宋" panose="02010600040101010101" pitchFamily="2" charset="-122"/>
            </a:endParaRPr>
          </a:p>
          <a:p>
            <a:pPr eaLnBrk="1" hangingPunct="1"/>
            <a:r>
              <a:rPr lang="en-US" altLang="zh-CN" sz="2800" dirty="0">
                <a:latin typeface="Tahoma" panose="020B0604030504040204" pitchFamily="34" charset="0"/>
                <a:ea typeface="华文中宋" panose="02010600040101010101" pitchFamily="2" charset="-122"/>
              </a:rPr>
              <a:t>3</a:t>
            </a:r>
            <a:endParaRPr lang="en-US" altLang="zh-CN" sz="2800" dirty="0">
              <a:latin typeface="Tahoma" panose="020B0604030504040204" pitchFamily="34" charset="0"/>
              <a:ea typeface="华文中宋" panose="02010600040101010101" pitchFamily="2" charset="-122"/>
            </a:endParaRPr>
          </a:p>
          <a:p>
            <a:pPr eaLnBrk="1" hangingPunct="1"/>
            <a:r>
              <a:rPr lang="en-US" altLang="zh-CN" sz="2800" dirty="0">
                <a:latin typeface="Tahoma" panose="020B0604030504040204" pitchFamily="34" charset="0"/>
                <a:ea typeface="华文中宋" panose="02010600040101010101" pitchFamily="2" charset="-122"/>
              </a:rPr>
              <a:t>……</a:t>
            </a:r>
            <a:endParaRPr lang="en-US" altLang="zh-CN" sz="2800" dirty="0">
              <a:latin typeface="Tahoma" panose="020B0604030504040204" pitchFamily="34" charset="0"/>
              <a:ea typeface="华文中宋" panose="0201060004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13668"/>
                                        </p:tgtEl>
                                        <p:attrNameLst>
                                          <p:attrName>style.visibility</p:attrName>
                                        </p:attrNameLst>
                                      </p:cBhvr>
                                      <p:to>
                                        <p:strVal val="visible"/>
                                      </p:to>
                                    </p:set>
                                    <p:animEffect transition="in" filter="barn(outHorizontal)">
                                      <p:cBhvr>
                                        <p:cTn id="7" dur="500"/>
                                        <p:tgtEl>
                                          <p:spTgt spid="11366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13669"/>
                                        </p:tgtEl>
                                        <p:attrNameLst>
                                          <p:attrName>style.visibility</p:attrName>
                                        </p:attrNameLst>
                                      </p:cBhvr>
                                      <p:to>
                                        <p:strVal val="visible"/>
                                      </p:to>
                                    </p:set>
                                    <p:animEffect transition="in" filter="barn(outHorizontal)">
                                      <p:cBhvr>
                                        <p:cTn id="12" dur="500"/>
                                        <p:tgtEl>
                                          <p:spTgt spid="11366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13668"/>
                                        </p:tgtEl>
                                        <p:attrNameLst>
                                          <p:attrName>style.visibility</p:attrName>
                                        </p:attrNameLst>
                                      </p:cBhvr>
                                      <p:to>
                                        <p:strVal val="hidden"/>
                                      </p:to>
                                    </p:set>
                                  </p:childTnLst>
                                </p:cTn>
                              </p:par>
                            </p:childTnLst>
                          </p:cTn>
                        </p:par>
                        <p:par>
                          <p:cTn id="17" fill="hold">
                            <p:stCondLst>
                              <p:cond delay="0"/>
                            </p:stCondLst>
                            <p:childTnLst>
                              <p:par>
                                <p:cTn id="18" presetID="1" presetClass="exit" presetSubtype="0" fill="hold" grpId="1" nodeType="afterEffect">
                                  <p:stCondLst>
                                    <p:cond delay="0"/>
                                  </p:stCondLst>
                                  <p:childTnLst>
                                    <p:set>
                                      <p:cBhvr>
                                        <p:cTn id="19" dur="1" fill="hold">
                                          <p:stCondLst>
                                            <p:cond delay="0"/>
                                          </p:stCondLst>
                                        </p:cTn>
                                        <p:tgtEl>
                                          <p:spTgt spid="1136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8" grpId="0" animBg="1"/>
      <p:bldP spid="113668" grpId="1" animBg="1"/>
      <p:bldP spid="113669" grpId="0" animBg="1"/>
      <p:bldP spid="113669" grpId="1"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p:cNvSpPr>
          <p:nvPr>
            <p:ph type="title"/>
          </p:nvPr>
        </p:nvSpPr>
        <p:spPr/>
        <p:txBody>
          <a:bodyPr vert="horz" wrap="square" lIns="91440" tIns="45720" rIns="91440" bIns="45720" anchor="ctr"/>
          <a:lstStyle/>
          <a:p>
            <a:pPr eaLnBrk="1" hangingPunct="1"/>
            <a:r>
              <a:rPr lang="zh-CN" altLang="en-US" dirty="0"/>
              <a:t>多维数组</a:t>
            </a:r>
            <a:endParaRPr lang="zh-CN" altLang="en-US" dirty="0"/>
          </a:p>
        </p:txBody>
      </p:sp>
      <p:sp>
        <p:nvSpPr>
          <p:cNvPr id="114691" name="Rectangle 3"/>
          <p:cNvSpPr>
            <a:spLocks noGrp="1"/>
          </p:cNvSpPr>
          <p:nvPr>
            <p:ph idx="1"/>
          </p:nvPr>
        </p:nvSpPr>
        <p:spPr/>
        <p:txBody>
          <a:bodyPr vert="horz" wrap="square" lIns="91440" tIns="45720" rIns="91440" bIns="45720" anchor="t"/>
          <a:lstStyle/>
          <a:p>
            <a:pPr marL="609600" indent="-609600" eaLnBrk="1" hangingPunct="1">
              <a:buSzPct val="90000"/>
            </a:pPr>
            <a:r>
              <a:rPr lang="zh-CN" altLang="en-US" dirty="0"/>
              <a:t>数组的数组</a:t>
            </a:r>
            <a:endParaRPr lang="zh-CN" altLang="en-US" dirty="0"/>
          </a:p>
          <a:p>
            <a:pPr marL="990600" lvl="1" indent="-533400" eaLnBrk="1" hangingPunct="1">
              <a:buSzPct val="90000"/>
            </a:pPr>
            <a:r>
              <a:rPr lang="en-US" altLang="zh-CN" dirty="0"/>
              <a:t>Arrays of Arrays</a:t>
            </a:r>
            <a:endParaRPr lang="en-US" altLang="zh-CN" dirty="0"/>
          </a:p>
          <a:p>
            <a:pPr marL="990600" lvl="1" indent="-533400" eaLnBrk="1" hangingPunct="1">
              <a:buSzPct val="90000"/>
            </a:pPr>
            <a:r>
              <a:rPr lang="zh-CN" altLang="en-US" dirty="0"/>
              <a:t>例</a:t>
            </a:r>
            <a:r>
              <a:rPr lang="en-US" altLang="zh-CN" dirty="0"/>
              <a:t>: </a:t>
            </a:r>
            <a:r>
              <a:rPr lang="zh-CN" altLang="en-US" dirty="0"/>
              <a:t>表格</a:t>
            </a:r>
            <a:r>
              <a:rPr lang="en-US" altLang="zh-CN" dirty="0"/>
              <a:t>(</a:t>
            </a:r>
            <a:r>
              <a:rPr lang="zh-CN" altLang="en-US" dirty="0"/>
              <a:t>行和列</a:t>
            </a:r>
            <a:r>
              <a:rPr lang="en-US" altLang="zh-CN" dirty="0"/>
              <a:t>)</a:t>
            </a:r>
            <a:endParaRPr lang="en-US" altLang="zh-CN" dirty="0"/>
          </a:p>
          <a:p>
            <a:pPr marL="990600" lvl="1" indent="-533400" eaLnBrk="1" hangingPunct="1">
              <a:buSzPct val="90000"/>
            </a:pPr>
            <a:endParaRPr lang="en-US" altLang="x-none" dirty="0"/>
          </a:p>
          <a:p>
            <a:pPr marL="990600" lvl="1" indent="-533400" eaLnBrk="1" hangingPunct="1">
              <a:buSzPct val="90000"/>
            </a:pPr>
            <a:endParaRPr lang="en-US" altLang="x-none" dirty="0"/>
          </a:p>
          <a:p>
            <a:pPr marL="990600" lvl="1" indent="-533400" eaLnBrk="1" hangingPunct="1">
              <a:buSzPct val="90000"/>
            </a:pPr>
            <a:endParaRPr lang="en-US" altLang="x-none" dirty="0"/>
          </a:p>
          <a:p>
            <a:pPr marL="990600" lvl="1" indent="-533400" eaLnBrk="1" hangingPunct="1">
              <a:buSzPct val="90000"/>
            </a:pPr>
            <a:endParaRPr lang="en-US" altLang="x-none" dirty="0"/>
          </a:p>
          <a:p>
            <a:pPr marL="990600" lvl="1" indent="-533400" eaLnBrk="1" hangingPunct="1">
              <a:buSzPct val="90000"/>
            </a:pPr>
            <a:endParaRPr lang="en-US" altLang="x-none" dirty="0"/>
          </a:p>
          <a:p>
            <a:pPr marL="609600" indent="-609600" eaLnBrk="1" hangingPunct="1">
              <a:buSzPct val="90000"/>
            </a:pPr>
            <a:r>
              <a:rPr lang="zh-CN" altLang="en-US" dirty="0"/>
              <a:t>以二维数组为例</a:t>
            </a:r>
            <a:endParaRPr lang="zh-CN" altLang="en-US" sz="3600" dirty="0"/>
          </a:p>
        </p:txBody>
      </p:sp>
      <p:grpSp>
        <p:nvGrpSpPr>
          <p:cNvPr id="114692" name="Group 4"/>
          <p:cNvGrpSpPr/>
          <p:nvPr/>
        </p:nvGrpSpPr>
        <p:grpSpPr>
          <a:xfrm>
            <a:off x="1403648" y="2614328"/>
            <a:ext cx="6705600" cy="2133600"/>
            <a:chOff x="0" y="0"/>
            <a:chExt cx="4224" cy="1344"/>
          </a:xfrm>
        </p:grpSpPr>
        <p:sp>
          <p:nvSpPr>
            <p:cNvPr id="114693" name="Rectangle 5"/>
            <p:cNvSpPr/>
            <p:nvPr/>
          </p:nvSpPr>
          <p:spPr>
            <a:xfrm>
              <a:off x="1056" y="0"/>
              <a:ext cx="1056" cy="336"/>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fontAlgn="base">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fontAlgn="base">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lgn="ctr" eaLnBrk="1" hangingPunct="1">
                <a:spcBef>
                  <a:spcPct val="0"/>
                </a:spcBef>
                <a:buNone/>
              </a:pPr>
              <a:r>
                <a:rPr lang="zh-CN" altLang="en-US" sz="2800" dirty="0"/>
                <a:t>期中考试</a:t>
              </a:r>
              <a:endParaRPr lang="zh-CN" altLang="en-US" sz="2800" dirty="0"/>
            </a:p>
          </p:txBody>
        </p:sp>
        <p:sp>
          <p:nvSpPr>
            <p:cNvPr id="114694" name="Rectangle 6"/>
            <p:cNvSpPr/>
            <p:nvPr/>
          </p:nvSpPr>
          <p:spPr>
            <a:xfrm>
              <a:off x="2112" y="0"/>
              <a:ext cx="1056" cy="336"/>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fontAlgn="base">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fontAlgn="base">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lgn="ctr" eaLnBrk="1" hangingPunct="1">
                <a:spcBef>
                  <a:spcPct val="0"/>
                </a:spcBef>
                <a:buNone/>
              </a:pPr>
              <a:r>
                <a:rPr lang="zh-CN" altLang="en-US" sz="2800" dirty="0"/>
                <a:t>期末考试</a:t>
              </a:r>
              <a:endParaRPr lang="zh-CN" altLang="en-US" sz="2800" dirty="0"/>
            </a:p>
          </p:txBody>
        </p:sp>
        <p:sp>
          <p:nvSpPr>
            <p:cNvPr id="114695" name="Rectangle 7"/>
            <p:cNvSpPr/>
            <p:nvPr/>
          </p:nvSpPr>
          <p:spPr>
            <a:xfrm>
              <a:off x="0" y="0"/>
              <a:ext cx="1056" cy="336"/>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fontAlgn="base">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fontAlgn="base">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lgn="ctr" eaLnBrk="1" hangingPunct="1">
                <a:spcBef>
                  <a:spcPct val="0"/>
                </a:spcBef>
                <a:buNone/>
              </a:pPr>
              <a:r>
                <a:rPr lang="zh-CN" altLang="en-US" sz="2800" dirty="0"/>
                <a:t>姓 名</a:t>
              </a:r>
              <a:endParaRPr lang="zh-CN" altLang="en-US" sz="2800" dirty="0"/>
            </a:p>
          </p:txBody>
        </p:sp>
        <p:sp>
          <p:nvSpPr>
            <p:cNvPr id="114696" name="Rectangle 8"/>
            <p:cNvSpPr/>
            <p:nvPr/>
          </p:nvSpPr>
          <p:spPr>
            <a:xfrm>
              <a:off x="3168" y="0"/>
              <a:ext cx="1056" cy="336"/>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fontAlgn="base">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fontAlgn="base">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lgn="ctr" eaLnBrk="1" hangingPunct="1">
                <a:spcBef>
                  <a:spcPct val="0"/>
                </a:spcBef>
                <a:buNone/>
              </a:pPr>
              <a:r>
                <a:rPr lang="zh-CN" altLang="en-US" sz="2800" dirty="0"/>
                <a:t>总 分</a:t>
              </a:r>
              <a:endParaRPr lang="zh-CN" altLang="en-US" sz="2800" dirty="0"/>
            </a:p>
          </p:txBody>
        </p:sp>
        <p:sp>
          <p:nvSpPr>
            <p:cNvPr id="114697" name="Rectangle 9"/>
            <p:cNvSpPr/>
            <p:nvPr/>
          </p:nvSpPr>
          <p:spPr>
            <a:xfrm>
              <a:off x="1056" y="336"/>
              <a:ext cx="1056" cy="336"/>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fontAlgn="base">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fontAlgn="base">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lgn="ctr" eaLnBrk="1" hangingPunct="1">
                <a:spcBef>
                  <a:spcPct val="0"/>
                </a:spcBef>
                <a:buNone/>
              </a:pPr>
              <a:r>
                <a:rPr lang="en-US" altLang="zh-CN" sz="2800" dirty="0"/>
                <a:t>68</a:t>
              </a:r>
              <a:endParaRPr lang="en-US" altLang="zh-CN" sz="2800" dirty="0"/>
            </a:p>
          </p:txBody>
        </p:sp>
        <p:sp>
          <p:nvSpPr>
            <p:cNvPr id="114698" name="Rectangle 10"/>
            <p:cNvSpPr/>
            <p:nvPr/>
          </p:nvSpPr>
          <p:spPr>
            <a:xfrm>
              <a:off x="2112" y="336"/>
              <a:ext cx="1056" cy="336"/>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fontAlgn="base">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fontAlgn="base">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lgn="ctr" eaLnBrk="1" hangingPunct="1">
                <a:spcBef>
                  <a:spcPct val="0"/>
                </a:spcBef>
                <a:buNone/>
              </a:pPr>
              <a:r>
                <a:rPr lang="en-US" altLang="zh-CN" sz="2800" dirty="0"/>
                <a:t>70</a:t>
              </a:r>
              <a:endParaRPr lang="en-US" altLang="zh-CN" sz="2800" dirty="0"/>
            </a:p>
          </p:txBody>
        </p:sp>
        <p:sp>
          <p:nvSpPr>
            <p:cNvPr id="114699" name="Rectangle 11"/>
            <p:cNvSpPr/>
            <p:nvPr/>
          </p:nvSpPr>
          <p:spPr>
            <a:xfrm>
              <a:off x="0" y="336"/>
              <a:ext cx="1056" cy="336"/>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fontAlgn="base">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fontAlgn="base">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lgn="ctr" eaLnBrk="1" hangingPunct="1">
                <a:spcBef>
                  <a:spcPct val="0"/>
                </a:spcBef>
                <a:buNone/>
              </a:pPr>
              <a:r>
                <a:rPr lang="zh-CN" altLang="en-US" sz="2800" dirty="0"/>
                <a:t>学生</a:t>
              </a:r>
              <a:r>
                <a:rPr lang="en-US" altLang="zh-CN" sz="2800" dirty="0"/>
                <a:t>A</a:t>
              </a:r>
              <a:endParaRPr lang="en-US" altLang="zh-CN" sz="2800" dirty="0"/>
            </a:p>
          </p:txBody>
        </p:sp>
        <p:sp>
          <p:nvSpPr>
            <p:cNvPr id="114700" name="Rectangle 12"/>
            <p:cNvSpPr/>
            <p:nvPr/>
          </p:nvSpPr>
          <p:spPr>
            <a:xfrm>
              <a:off x="3168" y="336"/>
              <a:ext cx="1056" cy="336"/>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fontAlgn="base">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fontAlgn="base">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lgn="ctr" eaLnBrk="1" hangingPunct="1">
                <a:spcBef>
                  <a:spcPct val="0"/>
                </a:spcBef>
                <a:buNone/>
              </a:pPr>
              <a:r>
                <a:rPr lang="en-US" altLang="zh-CN" sz="2800" dirty="0"/>
                <a:t>69</a:t>
              </a:r>
              <a:endParaRPr lang="en-US" altLang="zh-CN" sz="2800" dirty="0"/>
            </a:p>
          </p:txBody>
        </p:sp>
        <p:sp>
          <p:nvSpPr>
            <p:cNvPr id="114701" name="Rectangle 13"/>
            <p:cNvSpPr/>
            <p:nvPr/>
          </p:nvSpPr>
          <p:spPr>
            <a:xfrm>
              <a:off x="1056" y="672"/>
              <a:ext cx="1056" cy="336"/>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fontAlgn="base">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fontAlgn="base">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lgn="ctr" eaLnBrk="1" hangingPunct="1">
                <a:spcBef>
                  <a:spcPct val="0"/>
                </a:spcBef>
                <a:buNone/>
              </a:pPr>
              <a:r>
                <a:rPr lang="en-US" altLang="zh-CN" sz="2800" dirty="0"/>
                <a:t>80</a:t>
              </a:r>
              <a:endParaRPr lang="en-US" altLang="zh-CN" sz="2800" dirty="0"/>
            </a:p>
          </p:txBody>
        </p:sp>
        <p:sp>
          <p:nvSpPr>
            <p:cNvPr id="114702" name="Rectangle 14"/>
            <p:cNvSpPr/>
            <p:nvPr/>
          </p:nvSpPr>
          <p:spPr>
            <a:xfrm>
              <a:off x="2112" y="672"/>
              <a:ext cx="1056" cy="336"/>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fontAlgn="base">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fontAlgn="base">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lgn="ctr" eaLnBrk="1" hangingPunct="1">
                <a:spcBef>
                  <a:spcPct val="0"/>
                </a:spcBef>
                <a:buNone/>
              </a:pPr>
              <a:r>
                <a:rPr lang="en-US" altLang="zh-CN" sz="2800" dirty="0"/>
                <a:t>85</a:t>
              </a:r>
              <a:endParaRPr lang="en-US" altLang="zh-CN" sz="2800" dirty="0"/>
            </a:p>
          </p:txBody>
        </p:sp>
        <p:sp>
          <p:nvSpPr>
            <p:cNvPr id="114703" name="Rectangle 15"/>
            <p:cNvSpPr/>
            <p:nvPr/>
          </p:nvSpPr>
          <p:spPr>
            <a:xfrm>
              <a:off x="0" y="672"/>
              <a:ext cx="1056" cy="336"/>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fontAlgn="base">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fontAlgn="base">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lgn="ctr" eaLnBrk="1" hangingPunct="1">
                <a:spcBef>
                  <a:spcPct val="0"/>
                </a:spcBef>
                <a:buNone/>
              </a:pPr>
              <a:r>
                <a:rPr lang="zh-CN" altLang="en-US" sz="2800" dirty="0"/>
                <a:t>学生</a:t>
              </a:r>
              <a:r>
                <a:rPr lang="en-US" altLang="zh-CN" sz="2800" dirty="0"/>
                <a:t>B</a:t>
              </a:r>
              <a:endParaRPr lang="en-US" altLang="zh-CN" sz="2800" dirty="0"/>
            </a:p>
          </p:txBody>
        </p:sp>
        <p:sp>
          <p:nvSpPr>
            <p:cNvPr id="114704" name="Rectangle 16"/>
            <p:cNvSpPr/>
            <p:nvPr/>
          </p:nvSpPr>
          <p:spPr>
            <a:xfrm>
              <a:off x="3168" y="672"/>
              <a:ext cx="1056" cy="336"/>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fontAlgn="base">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fontAlgn="base">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lgn="ctr" eaLnBrk="1" hangingPunct="1">
                <a:spcBef>
                  <a:spcPct val="0"/>
                </a:spcBef>
                <a:buNone/>
              </a:pPr>
              <a:r>
                <a:rPr lang="en-US" altLang="zh-CN" sz="2800" dirty="0"/>
                <a:t>84</a:t>
              </a:r>
              <a:endParaRPr lang="en-US" altLang="zh-CN" sz="2800" dirty="0"/>
            </a:p>
          </p:txBody>
        </p:sp>
        <p:sp>
          <p:nvSpPr>
            <p:cNvPr id="114705" name="Rectangle 17"/>
            <p:cNvSpPr/>
            <p:nvPr/>
          </p:nvSpPr>
          <p:spPr>
            <a:xfrm>
              <a:off x="1056" y="1008"/>
              <a:ext cx="1056" cy="336"/>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fontAlgn="base">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fontAlgn="base">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lgn="ctr" eaLnBrk="1" hangingPunct="1">
                <a:spcBef>
                  <a:spcPct val="0"/>
                </a:spcBef>
                <a:buNone/>
              </a:pPr>
              <a:r>
                <a:rPr lang="en-US" altLang="zh-CN" sz="2800" dirty="0"/>
                <a:t>75</a:t>
              </a:r>
              <a:endParaRPr lang="en-US" altLang="zh-CN" sz="2800" dirty="0"/>
            </a:p>
          </p:txBody>
        </p:sp>
        <p:sp>
          <p:nvSpPr>
            <p:cNvPr id="114706" name="Rectangle 18"/>
            <p:cNvSpPr/>
            <p:nvPr/>
          </p:nvSpPr>
          <p:spPr>
            <a:xfrm>
              <a:off x="2112" y="1008"/>
              <a:ext cx="1056" cy="336"/>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fontAlgn="base">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fontAlgn="base">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lgn="ctr" eaLnBrk="1" hangingPunct="1">
                <a:spcBef>
                  <a:spcPct val="0"/>
                </a:spcBef>
                <a:buNone/>
              </a:pPr>
              <a:r>
                <a:rPr lang="en-US" altLang="zh-CN" sz="2800" dirty="0"/>
                <a:t>90</a:t>
              </a:r>
              <a:endParaRPr lang="en-US" altLang="zh-CN" sz="2800" dirty="0"/>
            </a:p>
          </p:txBody>
        </p:sp>
        <p:sp>
          <p:nvSpPr>
            <p:cNvPr id="114707" name="Rectangle 19"/>
            <p:cNvSpPr/>
            <p:nvPr/>
          </p:nvSpPr>
          <p:spPr>
            <a:xfrm>
              <a:off x="0" y="1008"/>
              <a:ext cx="1056" cy="336"/>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fontAlgn="base">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fontAlgn="base">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lgn="ctr" eaLnBrk="1" hangingPunct="1">
                <a:spcBef>
                  <a:spcPct val="0"/>
                </a:spcBef>
                <a:buNone/>
              </a:pPr>
              <a:r>
                <a:rPr lang="zh-CN" altLang="en-US" sz="2800" dirty="0"/>
                <a:t>学生</a:t>
              </a:r>
              <a:r>
                <a:rPr lang="en-US" altLang="zh-CN" sz="2800" dirty="0"/>
                <a:t>C</a:t>
              </a:r>
              <a:endParaRPr lang="en-US" altLang="zh-CN" sz="2800" dirty="0"/>
            </a:p>
          </p:txBody>
        </p:sp>
        <p:sp>
          <p:nvSpPr>
            <p:cNvPr id="114708" name="Rectangle 20"/>
            <p:cNvSpPr/>
            <p:nvPr/>
          </p:nvSpPr>
          <p:spPr>
            <a:xfrm>
              <a:off x="3168" y="1008"/>
              <a:ext cx="1056" cy="336"/>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fontAlgn="base">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fontAlgn="base">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lgn="ctr" eaLnBrk="1" hangingPunct="1">
                <a:spcBef>
                  <a:spcPct val="0"/>
                </a:spcBef>
                <a:buNone/>
              </a:pPr>
              <a:r>
                <a:rPr lang="en-US" altLang="zh-CN" sz="2800" dirty="0"/>
                <a:t>86</a:t>
              </a:r>
              <a:endParaRPr lang="en-US" altLang="zh-CN" sz="2800" dirty="0"/>
            </a:p>
          </p:txBody>
        </p:sp>
      </p:grpSp>
    </p:spTree>
    <p:custDataLst>
      <p:tags r:id="rId1"/>
    </p:custData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多维数组</a:t>
            </a:r>
            <a:endParaRPr lang="zh-CN" altLang="en-US" dirty="0" smtClean="0"/>
          </a:p>
        </p:txBody>
      </p:sp>
      <p:sp>
        <p:nvSpPr>
          <p:cNvPr id="3" name="内容占位符 2"/>
          <p:cNvSpPr>
            <a:spLocks noGrp="1"/>
          </p:cNvSpPr>
          <p:nvPr>
            <p:ph idx="1"/>
            <p:custDataLst>
              <p:tags r:id="rId4"/>
            </p:custDataLst>
          </p:nvPr>
        </p:nvSpPr>
        <p:spPr/>
        <p:txBody>
          <a:bodyPr>
            <a:normAutofit fontScale="77500" lnSpcReduction="20000"/>
          </a:bodyPr>
          <a:lstStyle/>
          <a:p>
            <a:pPr marL="342900" indent="-342900" eaLnBrk="1" hangingPunct="1">
              <a:lnSpc>
                <a:spcPct val="150000"/>
              </a:lnSpc>
              <a:buClr>
                <a:schemeClr val="hlink"/>
              </a:buClr>
              <a:buSzTx/>
              <a:buFont typeface="Wingdings" panose="05000000000000000000" pitchFamily="2" charset="2"/>
              <a:buChar char="l"/>
            </a:pPr>
            <a:r>
              <a:rPr lang="zh-CN" altLang="en-US" dirty="0" smtClean="0"/>
              <a:t>二维数组的声明</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类型  数组名</a:t>
            </a:r>
            <a:r>
              <a:rPr lang="en-US" altLang="zh-CN" dirty="0" smtClean="0"/>
              <a:t>[][]</a:t>
            </a:r>
            <a:r>
              <a:rPr lang="zh-CN" altLang="en-US" dirty="0" smtClean="0"/>
              <a:t>， 例 </a:t>
            </a:r>
            <a:r>
              <a:rPr lang="en-US" altLang="zh-CN" dirty="0" smtClean="0"/>
              <a:t>int a[][];</a:t>
            </a:r>
            <a:endParaRPr lang="en-US" altLang="zh-CN"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数组声明后不能被访问，因未为数组元素分配内存空间</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zh-CN" altLang="en-US" dirty="0" smtClean="0"/>
              <a:t>二维数组的创建</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方法一</a:t>
            </a:r>
            <a:r>
              <a:rPr lang="en-US" altLang="zh-CN" dirty="0" smtClean="0"/>
              <a:t>: </a:t>
            </a:r>
            <a:r>
              <a:rPr lang="zh-CN" altLang="en-US" dirty="0" smtClean="0"/>
              <a:t>直接分配空间</a:t>
            </a:r>
            <a:r>
              <a:rPr lang="en-US" altLang="zh-CN" dirty="0" smtClean="0"/>
              <a:t>(new)</a:t>
            </a:r>
            <a:endParaRPr lang="en-US" altLang="zh-CN" dirty="0" smtClean="0"/>
          </a:p>
          <a:p>
            <a:pPr marL="1371600" lvl="2" indent="-457200" eaLnBrk="1" hangingPunct="1">
              <a:lnSpc>
                <a:spcPct val="150000"/>
              </a:lnSpc>
              <a:buSzPct val="90000"/>
              <a:buNone/>
            </a:pPr>
            <a:r>
              <a:rPr lang="zh-CN" altLang="en-US" dirty="0" smtClean="0"/>
              <a:t>例 </a:t>
            </a:r>
            <a:r>
              <a:rPr lang="en-US" altLang="zh-CN" dirty="0" smtClean="0"/>
              <a:t>int a[][] = new int[2][3];</a:t>
            </a:r>
            <a:endParaRPr lang="en-US" altLang="zh-CN" dirty="0" smtClean="0"/>
          </a:p>
          <a:p>
            <a:pPr marL="1371600" lvl="2" indent="-457200" eaLnBrk="1" hangingPunct="1">
              <a:lnSpc>
                <a:spcPct val="150000"/>
              </a:lnSpc>
              <a:buSzPct val="90000"/>
              <a:buNone/>
            </a:pPr>
            <a:r>
              <a:rPr lang="en-US" altLang="x-none" dirty="0" smtClean="0"/>
              <a:t>    </a:t>
            </a:r>
            <a:r>
              <a:rPr lang="en-US" altLang="zh-CN" dirty="0" smtClean="0"/>
              <a:t>a[0][0]  a[0][1] a[0][2]</a:t>
            </a:r>
            <a:endParaRPr lang="en-US" altLang="zh-CN" dirty="0" smtClean="0"/>
          </a:p>
          <a:p>
            <a:pPr marL="1371600" lvl="2" indent="-457200" eaLnBrk="1" hangingPunct="1">
              <a:lnSpc>
                <a:spcPct val="150000"/>
              </a:lnSpc>
              <a:buSzPct val="90000"/>
              <a:buNone/>
            </a:pPr>
            <a:r>
              <a:rPr lang="en-US" altLang="x-none" dirty="0" smtClean="0"/>
              <a:t>    </a:t>
            </a:r>
            <a:r>
              <a:rPr lang="en-US" altLang="zh-CN" dirty="0" smtClean="0"/>
              <a:t>a[1][0]  a[1][1] a[1][2]</a:t>
            </a:r>
            <a:endParaRPr lang="en-US" altLang="zh-CN" dirty="0" smtClean="0"/>
          </a:p>
          <a:p>
            <a:pPr marL="1371600" lvl="2" indent="-457200" eaLnBrk="1" hangingPunct="1">
              <a:lnSpc>
                <a:spcPct val="150000"/>
              </a:lnSpc>
              <a:buSzPct val="90000"/>
              <a:buNone/>
            </a:pPr>
            <a:r>
              <a:rPr lang="zh-CN" altLang="en-US" dirty="0" smtClean="0"/>
              <a:t>两个一维数组，每个数组包含</a:t>
            </a:r>
            <a:r>
              <a:rPr lang="en-US" altLang="zh-CN" dirty="0" smtClean="0"/>
              <a:t>3</a:t>
            </a:r>
            <a:r>
              <a:rPr lang="zh-CN" altLang="en-US" dirty="0" smtClean="0"/>
              <a:t>个元素</a:t>
            </a:r>
            <a:endParaRPr lang="zh-CN" altLang="en-US" dirty="0" smtClean="0"/>
          </a:p>
        </p:txBody>
      </p:sp>
    </p:spTree>
    <p:custDataLst>
      <p:tags r:id="rId5"/>
    </p:custData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多维数组</a:t>
            </a:r>
            <a:endParaRPr lang="zh-CN" altLang="en-US" dirty="0" smtClean="0"/>
          </a:p>
        </p:txBody>
      </p:sp>
      <p:sp>
        <p:nvSpPr>
          <p:cNvPr id="3" name="内容占位符 2"/>
          <p:cNvSpPr>
            <a:spLocks noGrp="1"/>
          </p:cNvSpPr>
          <p:nvPr>
            <p:ph idx="1"/>
            <p:custDataLst>
              <p:tags r:id="rId4"/>
            </p:custDataLst>
          </p:nvPr>
        </p:nvSpPr>
        <p:spPr/>
        <p:txBody>
          <a:bodyPr>
            <a:normAutofit fontScale="85000" lnSpcReduction="10000"/>
          </a:bodyPr>
          <a:lstStyle/>
          <a:p>
            <a:pPr marL="342900" indent="-342900" eaLnBrk="1" hangingPunct="1">
              <a:lnSpc>
                <a:spcPct val="150000"/>
              </a:lnSpc>
              <a:buClr>
                <a:schemeClr val="hlink"/>
              </a:buClr>
              <a:buSzTx/>
              <a:buFont typeface="Wingdings" panose="05000000000000000000" pitchFamily="2" charset="2"/>
              <a:buChar char="l"/>
            </a:pPr>
            <a:r>
              <a:rPr lang="zh-CN" altLang="en-US" dirty="0" smtClean="0"/>
              <a:t>二维数组的创建</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方法二</a:t>
            </a:r>
            <a:r>
              <a:rPr lang="en-US" altLang="zh-CN" dirty="0" smtClean="0"/>
              <a:t>: </a:t>
            </a:r>
            <a:r>
              <a:rPr lang="zh-CN" altLang="en-US" dirty="0" smtClean="0"/>
              <a:t>从最高维开始，为每一维分配空间</a:t>
            </a:r>
            <a:endParaRPr lang="zh-CN" altLang="en-US" dirty="0" smtClean="0"/>
          </a:p>
          <a:p>
            <a:pPr marL="1371600" lvl="2" indent="-457200" eaLnBrk="1" hangingPunct="1">
              <a:lnSpc>
                <a:spcPct val="150000"/>
              </a:lnSpc>
              <a:buSzPct val="90000"/>
              <a:buNone/>
            </a:pPr>
            <a:r>
              <a:rPr lang="zh-CN" altLang="en-US" dirty="0" smtClean="0"/>
              <a:t>例 </a:t>
            </a:r>
            <a:r>
              <a:rPr lang="en-US" altLang="zh-CN" dirty="0" smtClean="0"/>
              <a:t>int c[][] = new int[2][];</a:t>
            </a:r>
            <a:endParaRPr lang="en-US" altLang="zh-CN" dirty="0" smtClean="0"/>
          </a:p>
          <a:p>
            <a:pPr marL="1371600" lvl="2" indent="-457200" eaLnBrk="1" hangingPunct="1">
              <a:lnSpc>
                <a:spcPct val="150000"/>
              </a:lnSpc>
              <a:buSzPct val="90000"/>
              <a:buNone/>
            </a:pPr>
            <a:r>
              <a:rPr lang="en-US" altLang="x-none" dirty="0" smtClean="0"/>
              <a:t>    </a:t>
            </a:r>
            <a:r>
              <a:rPr lang="en-US" altLang="zh-CN" dirty="0" smtClean="0"/>
              <a:t>c[0] = new int[4];</a:t>
            </a:r>
            <a:endParaRPr lang="en-US" altLang="zh-CN" dirty="0" smtClean="0"/>
          </a:p>
          <a:p>
            <a:pPr marL="1371600" lvl="2" indent="-457200" eaLnBrk="1" hangingPunct="1">
              <a:lnSpc>
                <a:spcPct val="150000"/>
              </a:lnSpc>
              <a:buSzPct val="90000"/>
              <a:buNone/>
            </a:pPr>
            <a:r>
              <a:rPr lang="en-US" altLang="x-none" dirty="0" smtClean="0"/>
              <a:t>    </a:t>
            </a:r>
            <a:r>
              <a:rPr lang="en-US" altLang="zh-CN" dirty="0" smtClean="0"/>
              <a:t>c[1] = new int[3];</a:t>
            </a:r>
            <a:endParaRPr lang="en-US" altLang="zh-CN" dirty="0" smtClean="0"/>
          </a:p>
          <a:p>
            <a:pPr marL="1371600" lvl="2" indent="-457200" eaLnBrk="1" hangingPunct="1">
              <a:lnSpc>
                <a:spcPct val="150000"/>
              </a:lnSpc>
              <a:buSzPct val="90000"/>
              <a:buNone/>
            </a:pPr>
            <a:r>
              <a:rPr lang="en-US" altLang="x-none" dirty="0" smtClean="0"/>
              <a:t>    </a:t>
            </a:r>
            <a:r>
              <a:rPr lang="en-US" altLang="zh-CN" dirty="0" smtClean="0"/>
              <a:t>c[0][0]  c[0][1] c[0][2] c[0][3]</a:t>
            </a:r>
            <a:endParaRPr lang="en-US" altLang="zh-CN" dirty="0" smtClean="0"/>
          </a:p>
          <a:p>
            <a:pPr marL="1371600" lvl="2" indent="-457200" eaLnBrk="1" hangingPunct="1">
              <a:lnSpc>
                <a:spcPct val="150000"/>
              </a:lnSpc>
              <a:buSzPct val="90000"/>
              <a:buNone/>
            </a:pPr>
            <a:r>
              <a:rPr lang="en-US" altLang="x-none" dirty="0" smtClean="0"/>
              <a:t>    </a:t>
            </a:r>
            <a:r>
              <a:rPr lang="en-US" altLang="zh-CN" dirty="0" smtClean="0"/>
              <a:t>c[1][0]  c[1][1] c[1][2] </a:t>
            </a:r>
            <a:endParaRPr lang="en-US" altLang="zh-CN" dirty="0" smtClean="0"/>
          </a:p>
          <a:p>
            <a:pPr marL="1143000" lvl="2" indent="-228600" eaLnBrk="1" hangingPunct="1">
              <a:lnSpc>
                <a:spcPct val="150000"/>
              </a:lnSpc>
              <a:buClr>
                <a:schemeClr val="bg2"/>
              </a:buClr>
              <a:buSzTx/>
              <a:buFont typeface="Wingdings" panose="05000000000000000000" pitchFamily="2" charset="2"/>
              <a:buChar char="l"/>
            </a:pPr>
            <a:r>
              <a:rPr lang="zh-CN" altLang="en-US" dirty="0" smtClean="0"/>
              <a:t>注</a:t>
            </a:r>
            <a:r>
              <a:rPr lang="en-US" altLang="zh-CN" dirty="0" smtClean="0"/>
              <a:t>: </a:t>
            </a:r>
            <a:r>
              <a:rPr lang="zh-CN" altLang="en-US" dirty="0" smtClean="0"/>
              <a:t>为数组分配空间需指定维数大小，至少最高维</a:t>
            </a:r>
            <a:r>
              <a:rPr lang="en-US" altLang="zh-CN" dirty="0" smtClean="0"/>
              <a:t>(</a:t>
            </a:r>
            <a:r>
              <a:rPr lang="zh-CN" altLang="en-US" dirty="0" smtClean="0"/>
              <a:t>最左边</a:t>
            </a:r>
            <a:r>
              <a:rPr lang="en-US" altLang="zh-CN" dirty="0" smtClean="0"/>
              <a:t>)</a:t>
            </a:r>
            <a:r>
              <a:rPr lang="zh-CN" altLang="en-US" dirty="0" smtClean="0"/>
              <a:t>大小</a:t>
            </a:r>
            <a:endParaRPr lang="zh-CN" altLang="en-US" dirty="0" smtClean="0"/>
          </a:p>
          <a:p>
            <a:pPr marL="1143000" lvl="2" indent="-228600" eaLnBrk="1" hangingPunct="1">
              <a:lnSpc>
                <a:spcPct val="150000"/>
              </a:lnSpc>
              <a:buClr>
                <a:schemeClr val="bg2"/>
              </a:buClr>
              <a:buSzTx/>
              <a:buFont typeface="Wingdings" panose="05000000000000000000" pitchFamily="2" charset="2"/>
              <a:buChar char="l"/>
            </a:pPr>
            <a:r>
              <a:rPr lang="zh-CN" altLang="en-US" dirty="0" smtClean="0"/>
              <a:t>错误</a:t>
            </a:r>
            <a:r>
              <a:rPr lang="en-US" altLang="zh-CN" dirty="0" smtClean="0"/>
              <a:t>: int b[][] = new int[][];</a:t>
            </a:r>
            <a:endParaRPr lang="en-US" altLang="zh-CN" dirty="0" smtClean="0"/>
          </a:p>
        </p:txBody>
      </p:sp>
    </p:spTree>
    <p:custDataLst>
      <p:tags r:id="rId5"/>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标识符</a:t>
            </a:r>
            <a:endParaRPr lang="zh-CN" altLang="en-US" dirty="0" smtClean="0"/>
          </a:p>
        </p:txBody>
      </p:sp>
      <p:sp>
        <p:nvSpPr>
          <p:cNvPr id="3" name="内容占位符 2"/>
          <p:cNvSpPr>
            <a:spLocks noGrp="1"/>
          </p:cNvSpPr>
          <p:nvPr>
            <p:ph idx="1"/>
            <p:custDataLst>
              <p:tags r:id="rId4"/>
            </p:custDataLst>
          </p:nvPr>
        </p:nvSpPr>
        <p:spPr/>
        <p:txBody>
          <a:bodyPr>
            <a:normAutofit fontScale="60000" lnSpcReduction="20000"/>
          </a:bodyPr>
          <a:lstStyle/>
          <a:p>
            <a:pPr marL="342900" indent="-342900" eaLnBrk="1" hangingPunct="1">
              <a:lnSpc>
                <a:spcPct val="150000"/>
              </a:lnSpc>
              <a:buClr>
                <a:schemeClr val="hlink"/>
              </a:buClr>
              <a:buSzTx/>
              <a:buFont typeface="Wingdings" panose="05000000000000000000" pitchFamily="2" charset="2"/>
              <a:buChar char="l"/>
            </a:pPr>
            <a:r>
              <a:rPr lang="zh-CN" altLang="en-US" sz="4000" dirty="0" smtClean="0"/>
              <a:t>标识</a:t>
            </a:r>
            <a:r>
              <a:rPr lang="zh-CN" altLang="en-US" sz="4000" dirty="0" smtClean="0">
                <a:sym typeface="Wingdings" panose="05000000000000000000" pitchFamily="2" charset="2"/>
              </a:rPr>
              <a:t></a:t>
            </a:r>
            <a:r>
              <a:rPr lang="zh-CN" altLang="en-US" sz="4000" dirty="0" smtClean="0"/>
              <a:t>常量、变量、数据类型、类和方法</a:t>
            </a:r>
            <a:endParaRPr lang="zh-CN" altLang="en-US" sz="4000" dirty="0" smtClean="0"/>
          </a:p>
          <a:p>
            <a:pPr marL="609600" indent="-609600" eaLnBrk="1" hangingPunct="1">
              <a:lnSpc>
                <a:spcPct val="150000"/>
              </a:lnSpc>
              <a:buSzPct val="90000"/>
              <a:buNone/>
            </a:pPr>
            <a:r>
              <a:rPr lang="zh-CN" altLang="en-US" dirty="0" smtClean="0"/>
              <a:t>	</a:t>
            </a:r>
            <a:r>
              <a:rPr lang="en-US" altLang="zh-CN" dirty="0" smtClean="0"/>
              <a:t>public class HelloWorld {</a:t>
            </a:r>
            <a:endParaRPr lang="en-US" altLang="zh-CN" dirty="0" smtClean="0"/>
          </a:p>
          <a:p>
            <a:pPr marL="609600" indent="-609600" eaLnBrk="1" hangingPunct="1">
              <a:lnSpc>
                <a:spcPct val="150000"/>
              </a:lnSpc>
              <a:buSzPct val="90000"/>
              <a:buNone/>
            </a:pPr>
            <a:r>
              <a:rPr lang="en-US" altLang="zh-CN" dirty="0" smtClean="0"/>
              <a:t>    		public static void main(String[] args) {</a:t>
            </a:r>
            <a:endParaRPr lang="en-US" altLang="zh-CN" dirty="0" smtClean="0"/>
          </a:p>
          <a:p>
            <a:pPr marL="609600" indent="-609600" eaLnBrk="1" hangingPunct="1">
              <a:lnSpc>
                <a:spcPct val="150000"/>
              </a:lnSpc>
              <a:buSzPct val="90000"/>
              <a:buNone/>
            </a:pPr>
            <a:r>
              <a:rPr lang="en-US" altLang="zh-CN" dirty="0" smtClean="0"/>
              <a:t>        		String message = “Hello World!”;        			myPrint(message);	</a:t>
            </a:r>
            <a:endParaRPr lang="en-US" altLang="zh-CN" dirty="0" smtClean="0"/>
          </a:p>
          <a:p>
            <a:pPr marL="609600" indent="-609600" eaLnBrk="1" hangingPunct="1">
              <a:lnSpc>
                <a:spcPct val="150000"/>
              </a:lnSpc>
              <a:buSzPct val="90000"/>
              <a:buNone/>
            </a:pPr>
            <a:r>
              <a:rPr lang="en-US" altLang="zh-CN" dirty="0" smtClean="0"/>
              <a:t>		}</a:t>
            </a:r>
            <a:endParaRPr lang="en-US" altLang="zh-CN" dirty="0" smtClean="0"/>
          </a:p>
          <a:p>
            <a:pPr marL="609600" indent="-609600" eaLnBrk="1" hangingPunct="1">
              <a:lnSpc>
                <a:spcPct val="150000"/>
              </a:lnSpc>
              <a:buSzPct val="90000"/>
              <a:buNone/>
            </a:pPr>
            <a:r>
              <a:rPr lang="en-US" altLang="zh-CN" dirty="0" smtClean="0"/>
              <a:t>		private static void myPrint(String s) {</a:t>
            </a:r>
            <a:endParaRPr lang="en-US" altLang="zh-CN" dirty="0" smtClean="0"/>
          </a:p>
          <a:p>
            <a:pPr marL="609600" indent="-609600" eaLnBrk="1" hangingPunct="1">
              <a:lnSpc>
                <a:spcPct val="150000"/>
              </a:lnSpc>
              <a:buSzPct val="90000"/>
              <a:buNone/>
            </a:pPr>
            <a:r>
              <a:rPr lang="en-US" altLang="zh-CN" dirty="0" smtClean="0"/>
              <a:t>			System.out.println(s);</a:t>
            </a:r>
            <a:endParaRPr lang="en-US" altLang="zh-CN" dirty="0" smtClean="0"/>
          </a:p>
          <a:p>
            <a:pPr marL="609600" indent="-609600" eaLnBrk="1" hangingPunct="1">
              <a:lnSpc>
                <a:spcPct val="150000"/>
              </a:lnSpc>
              <a:buSzPct val="90000"/>
              <a:buNone/>
            </a:pPr>
            <a:r>
              <a:rPr lang="en-US" altLang="zh-CN" dirty="0" smtClean="0"/>
              <a:t>		}</a:t>
            </a:r>
            <a:endParaRPr lang="en-US" altLang="zh-CN" dirty="0" smtClean="0"/>
          </a:p>
          <a:p>
            <a:pPr marL="609600" indent="-609600" eaLnBrk="1" hangingPunct="1">
              <a:lnSpc>
                <a:spcPct val="150000"/>
              </a:lnSpc>
              <a:buSzPct val="90000"/>
              <a:buNone/>
            </a:pPr>
            <a:r>
              <a:rPr lang="en-US" altLang="zh-CN" dirty="0" smtClean="0"/>
              <a:t>	}</a:t>
            </a:r>
            <a:endParaRPr lang="en-US" altLang="zh-CN" dirty="0" smtClean="0"/>
          </a:p>
        </p:txBody>
      </p:sp>
    </p:spTree>
    <p:custDataLst>
      <p:tags r:id="rId5"/>
    </p:custData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多维数组</a:t>
            </a:r>
            <a:endParaRPr lang="zh-CN" altLang="en-US" dirty="0" smtClean="0"/>
          </a:p>
        </p:txBody>
      </p:sp>
      <p:sp>
        <p:nvSpPr>
          <p:cNvPr id="3" name="内容占位符 2"/>
          <p:cNvSpPr>
            <a:spLocks noGrp="1"/>
          </p:cNvSpPr>
          <p:nvPr>
            <p:ph idx="1"/>
            <p:custDataLst>
              <p:tags r:id="rId4"/>
            </p:custDataLst>
          </p:nvPr>
        </p:nvSpPr>
        <p:spPr/>
        <p:txBody>
          <a:bodyPr>
            <a:normAutofit/>
          </a:bodyPr>
          <a:lstStyle/>
          <a:p>
            <a:pPr marL="342900" indent="-342900" eaLnBrk="1" hangingPunct="1">
              <a:lnSpc>
                <a:spcPct val="150000"/>
              </a:lnSpc>
              <a:buClr>
                <a:schemeClr val="hlink"/>
              </a:buClr>
              <a:buSzTx/>
              <a:buFont typeface="Wingdings" panose="05000000000000000000" pitchFamily="2" charset="2"/>
              <a:buChar char="l"/>
            </a:pPr>
            <a:r>
              <a:rPr lang="zh-CN" altLang="en-US" dirty="0" smtClean="0"/>
              <a:t>二维数组的初始化</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对每个元素单独进行赋值</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声明数组的同时初始化</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zh-CN" altLang="en-US" dirty="0" smtClean="0"/>
              <a:t>对数组元素的引用</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数组名</a:t>
            </a:r>
            <a:r>
              <a:rPr lang="en-US" altLang="zh-CN" dirty="0" smtClean="0"/>
              <a:t>[</a:t>
            </a:r>
            <a:r>
              <a:rPr lang="zh-CN" altLang="en-US" dirty="0" smtClean="0"/>
              <a:t>下标</a:t>
            </a:r>
            <a:r>
              <a:rPr lang="en-US" altLang="zh-CN" dirty="0" smtClean="0"/>
              <a:t>1] [</a:t>
            </a:r>
            <a:r>
              <a:rPr lang="zh-CN" altLang="en-US" dirty="0" smtClean="0"/>
              <a:t>下标</a:t>
            </a:r>
            <a:r>
              <a:rPr lang="en-US" altLang="zh-CN" dirty="0" smtClean="0"/>
              <a:t>2]</a:t>
            </a:r>
            <a:endParaRPr lang="en-US" altLang="zh-CN"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下标为非负的整型常数</a:t>
            </a:r>
            <a:r>
              <a:rPr lang="en-US" altLang="zh-CN" dirty="0" smtClean="0"/>
              <a:t>0~</a:t>
            </a:r>
            <a:endParaRPr lang="en-US" altLang="zh-CN" dirty="0" smtClean="0"/>
          </a:p>
        </p:txBody>
      </p:sp>
    </p:spTree>
    <p:custDataLst>
      <p:tags r:id="rId5"/>
    </p:custData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p:cNvSpPr>
          <p:nvPr>
            <p:ph type="title"/>
          </p:nvPr>
        </p:nvSpPr>
        <p:spPr/>
        <p:txBody>
          <a:bodyPr vert="horz" wrap="square" lIns="91440" tIns="45720" rIns="91440" bIns="45720" anchor="ctr"/>
          <a:lstStyle/>
          <a:p>
            <a:pPr eaLnBrk="1" hangingPunct="1"/>
            <a:r>
              <a:rPr lang="zh-CN" altLang="en-US" dirty="0"/>
              <a:t>多维数组</a:t>
            </a:r>
            <a:endParaRPr lang="zh-CN" altLang="en-US" dirty="0"/>
          </a:p>
        </p:txBody>
      </p:sp>
      <p:sp>
        <p:nvSpPr>
          <p:cNvPr id="118787" name="Rectangle 3"/>
          <p:cNvSpPr>
            <a:spLocks noGrp="1"/>
          </p:cNvSpPr>
          <p:nvPr>
            <p:ph idx="1"/>
          </p:nvPr>
        </p:nvSpPr>
        <p:spPr/>
        <p:txBody>
          <a:bodyPr vert="horz" wrap="square" lIns="91440" tIns="45720" rIns="91440" bIns="45720" anchor="t">
            <a:normAutofit lnSpcReduction="10000"/>
          </a:bodyPr>
          <a:lstStyle/>
          <a:p>
            <a:pPr marL="609600" indent="-609600" eaLnBrk="1" hangingPunct="1">
              <a:lnSpc>
                <a:spcPct val="90000"/>
              </a:lnSpc>
              <a:buSzPct val="90000"/>
            </a:pPr>
            <a:r>
              <a:rPr lang="zh-CN" altLang="en-US" sz="2800" dirty="0"/>
              <a:t>二维数组的初始化</a:t>
            </a:r>
            <a:endParaRPr lang="zh-CN" altLang="en-US" sz="2800" dirty="0"/>
          </a:p>
          <a:p>
            <a:pPr marL="990600" lvl="1" indent="-533400" eaLnBrk="1" hangingPunct="1">
              <a:lnSpc>
                <a:spcPct val="90000"/>
              </a:lnSpc>
              <a:buSzPct val="90000"/>
            </a:pPr>
            <a:r>
              <a:rPr lang="zh-CN" altLang="en-US" sz="2400" dirty="0"/>
              <a:t>每个元素单独进行赋值</a:t>
            </a:r>
            <a:endParaRPr lang="zh-CN" altLang="en-US" sz="2400" dirty="0"/>
          </a:p>
          <a:p>
            <a:pPr marL="990600" lvl="1" indent="-533400" eaLnBrk="1" hangingPunct="1">
              <a:lnSpc>
                <a:spcPct val="90000"/>
              </a:lnSpc>
              <a:buSzPct val="90000"/>
              <a:buNone/>
            </a:pPr>
            <a:r>
              <a:rPr lang="en-US" altLang="zh-CN" sz="2400" dirty="0">
                <a:latin typeface="Tahoma" panose="020B0604030504040204" pitchFamily="34" charset="0"/>
              </a:rPr>
              <a:t>class Test {</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zh-CN" sz="2400" dirty="0">
                <a:latin typeface="Tahoma" panose="020B0604030504040204" pitchFamily="34" charset="0"/>
              </a:rPr>
              <a:t>	public static void main (String args[]) {</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zh-CN" sz="2400" dirty="0">
                <a:latin typeface="Tahoma" panose="020B0604030504040204" pitchFamily="34" charset="0"/>
              </a:rPr>
              <a:t>		int a[][] = new int[3][3];</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zh-CN" sz="2400" dirty="0">
                <a:latin typeface="Tahoma" panose="020B0604030504040204" pitchFamily="34" charset="0"/>
              </a:rPr>
              <a:t>		a[0][0]=1;a[1][1]=1;a[2][2]=1;</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zh-CN" sz="2400" dirty="0">
                <a:latin typeface="Tahoma" panose="020B0604030504040204" pitchFamily="34" charset="0"/>
              </a:rPr>
              <a:t>		System.out.println(“</a:t>
            </a:r>
            <a:r>
              <a:rPr lang="zh-CN" altLang="en-US" sz="2400" dirty="0">
                <a:latin typeface="Tahoma" panose="020B0604030504040204" pitchFamily="34" charset="0"/>
              </a:rPr>
              <a:t>数组</a:t>
            </a:r>
            <a:r>
              <a:rPr lang="en-US" altLang="zh-CN" sz="2400" dirty="0">
                <a:latin typeface="Tahoma" panose="020B0604030504040204" pitchFamily="34" charset="0"/>
              </a:rPr>
              <a:t>a: ”);</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x-none" sz="2400" dirty="0">
                <a:latin typeface="Tahoma" panose="020B0604030504040204" pitchFamily="34" charset="0"/>
              </a:rPr>
              <a:t>		</a:t>
            </a:r>
            <a:r>
              <a:rPr lang="en-US" altLang="zh-CN" sz="2400" dirty="0">
                <a:latin typeface="Tahoma" panose="020B0604030504040204" pitchFamily="34" charset="0"/>
              </a:rPr>
              <a:t>for (int i=0; i&lt; </a:t>
            </a:r>
            <a:r>
              <a:rPr lang="en-US" altLang="zh-CN" sz="2400" dirty="0">
                <a:solidFill>
                  <a:schemeClr val="hlink"/>
                </a:solidFill>
                <a:latin typeface="Tahoma" panose="020B0604030504040204" pitchFamily="34" charset="0"/>
              </a:rPr>
              <a:t>a.length</a:t>
            </a:r>
            <a:r>
              <a:rPr lang="en-US" altLang="zh-CN" sz="2400" dirty="0">
                <a:latin typeface="Tahoma" panose="020B0604030504040204" pitchFamily="34" charset="0"/>
              </a:rPr>
              <a:t>; i++){</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zh-CN" sz="2400" dirty="0">
                <a:latin typeface="Tahoma" panose="020B0604030504040204" pitchFamily="34" charset="0"/>
              </a:rPr>
              <a:t>			for (int j=0; j&lt;a[i].</a:t>
            </a:r>
            <a:r>
              <a:rPr lang="en-US" altLang="zh-CN" sz="2400" dirty="0">
                <a:solidFill>
                  <a:schemeClr val="hlink"/>
                </a:solidFill>
                <a:latin typeface="Tahoma" panose="020B0604030504040204" pitchFamily="34" charset="0"/>
              </a:rPr>
              <a:t>length</a:t>
            </a:r>
            <a:r>
              <a:rPr lang="en-US" altLang="zh-CN" sz="2400" dirty="0">
                <a:latin typeface="Tahoma" panose="020B0604030504040204" pitchFamily="34" charset="0"/>
              </a:rPr>
              <a:t>; j++)</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zh-CN" sz="2400" dirty="0">
                <a:latin typeface="Tahoma" panose="020B0604030504040204" pitchFamily="34" charset="0"/>
              </a:rPr>
              <a:t>				System.out.print(a[i][j]+“ ”);</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zh-CN" sz="2400" dirty="0">
                <a:latin typeface="Tahoma" panose="020B0604030504040204" pitchFamily="34" charset="0"/>
              </a:rPr>
              <a:t>			System.out.println();</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zh-CN" sz="2400" dirty="0">
                <a:latin typeface="Tahoma" panose="020B0604030504040204" pitchFamily="34" charset="0"/>
              </a:rPr>
              <a:t>		}</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zh-CN" sz="2400" dirty="0">
                <a:latin typeface="Tahoma" panose="020B0604030504040204" pitchFamily="34" charset="0"/>
              </a:rPr>
              <a:t>	}</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zh-CN" sz="2400" dirty="0">
                <a:latin typeface="Tahoma" panose="020B0604030504040204" pitchFamily="34" charset="0"/>
              </a:rPr>
              <a:t>}</a:t>
            </a:r>
            <a:endParaRPr lang="en-US" altLang="zh-CN" sz="2400" dirty="0">
              <a:latin typeface="Tahoma" panose="020B0604030504040204" pitchFamily="34" charset="0"/>
            </a:endParaRPr>
          </a:p>
        </p:txBody>
      </p:sp>
      <p:sp>
        <p:nvSpPr>
          <p:cNvPr id="118788" name="Rectangle 4"/>
          <p:cNvSpPr/>
          <p:nvPr/>
        </p:nvSpPr>
        <p:spPr>
          <a:xfrm>
            <a:off x="6467475" y="5105399"/>
            <a:ext cx="2286000" cy="533400"/>
          </a:xfrm>
          <a:prstGeom prst="rect">
            <a:avLst/>
          </a:prstGeom>
          <a:solidFill>
            <a:srgbClr val="C0C0C0"/>
          </a:solidFill>
          <a:ln w="9525">
            <a:noFill/>
          </a:ln>
        </p:spPr>
        <p:txBody>
          <a:bodyPr wrap="none" anchor="ctr"/>
          <a:lstStyle/>
          <a:p>
            <a:pPr eaLnBrk="1" hangingPunct="1">
              <a:lnSpc>
                <a:spcPct val="90000"/>
              </a:lnSpc>
              <a:spcBef>
                <a:spcPct val="20000"/>
              </a:spcBef>
              <a:buClr>
                <a:schemeClr val="folHlink"/>
              </a:buClr>
              <a:buSzPct val="90000"/>
              <a:buFont typeface="Wingdings" panose="05000000000000000000" pitchFamily="2" charset="2"/>
            </a:pPr>
            <a:r>
              <a:rPr lang="zh-CN" altLang="en-US" sz="2400" dirty="0">
                <a:latin typeface="Tahoma" panose="020B0604030504040204" pitchFamily="34" charset="0"/>
                <a:ea typeface="华文中宋" panose="02010600040101010101" pitchFamily="2" charset="-122"/>
              </a:rPr>
              <a:t>最高维数组长度 </a:t>
            </a:r>
            <a:endParaRPr lang="zh-CN" altLang="en-US" sz="2400" dirty="0">
              <a:solidFill>
                <a:schemeClr val="hlink"/>
              </a:solidFill>
              <a:latin typeface="Tahoma" panose="020B0604030504040204" pitchFamily="34" charset="0"/>
              <a:ea typeface="华文中宋" panose="02010600040101010101" pitchFamily="2" charset="-122"/>
            </a:endParaRPr>
          </a:p>
        </p:txBody>
      </p:sp>
      <p:sp>
        <p:nvSpPr>
          <p:cNvPr id="118789" name="Rectangle 5"/>
          <p:cNvSpPr/>
          <p:nvPr/>
        </p:nvSpPr>
        <p:spPr>
          <a:xfrm>
            <a:off x="7315200" y="2286000"/>
            <a:ext cx="1676400" cy="1447800"/>
          </a:xfrm>
          <a:prstGeom prst="rect">
            <a:avLst/>
          </a:prstGeom>
          <a:solidFill>
            <a:srgbClr val="C0C0C0"/>
          </a:solidFill>
          <a:ln w="9525">
            <a:noFill/>
          </a:ln>
        </p:spPr>
        <p:txBody>
          <a:bodyPr wrap="none" anchor="ctr"/>
          <a:lstStyle/>
          <a:p>
            <a:pPr marL="457200" indent="-457200" eaLnBrk="1" hangingPunct="1">
              <a:lnSpc>
                <a:spcPct val="90000"/>
              </a:lnSpc>
              <a:spcBef>
                <a:spcPct val="20000"/>
              </a:spcBef>
              <a:buClr>
                <a:schemeClr val="fo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1    0    0</a:t>
            </a:r>
            <a:endParaRPr lang="en-US" altLang="zh-CN" sz="2400" dirty="0">
              <a:latin typeface="Tahoma" panose="020B0604030504040204" pitchFamily="34" charset="0"/>
              <a:ea typeface="华文中宋" panose="02010600040101010101" pitchFamily="2" charset="-122"/>
            </a:endParaRPr>
          </a:p>
          <a:p>
            <a:pPr marL="457200" indent="-457200" eaLnBrk="1" hangingPunct="1">
              <a:lnSpc>
                <a:spcPct val="90000"/>
              </a:lnSpc>
              <a:spcBef>
                <a:spcPct val="20000"/>
              </a:spcBef>
              <a:buClr>
                <a:schemeClr val="fo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0    1    0</a:t>
            </a:r>
            <a:endParaRPr lang="en-US" altLang="zh-CN" sz="2400" dirty="0">
              <a:latin typeface="Tahoma" panose="020B0604030504040204" pitchFamily="34" charset="0"/>
              <a:ea typeface="华文中宋" panose="02010600040101010101" pitchFamily="2" charset="-122"/>
            </a:endParaRPr>
          </a:p>
          <a:p>
            <a:pPr marL="457200" indent="-457200" eaLnBrk="1" hangingPunct="1">
              <a:lnSpc>
                <a:spcPct val="90000"/>
              </a:lnSpc>
              <a:spcBef>
                <a:spcPct val="20000"/>
              </a:spcBef>
              <a:buClr>
                <a:schemeClr val="fo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0    0    1</a:t>
            </a:r>
            <a:endParaRPr lang="en-US" altLang="zh-CN" sz="2400" dirty="0">
              <a:latin typeface="Tahoma" panose="020B0604030504040204" pitchFamily="34" charset="0"/>
              <a:ea typeface="华文中宋" panose="0201060004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18788"/>
                                        </p:tgtEl>
                                        <p:attrNameLst>
                                          <p:attrName>style.visibility</p:attrName>
                                        </p:attrNameLst>
                                      </p:cBhvr>
                                      <p:to>
                                        <p:strVal val="visible"/>
                                      </p:to>
                                    </p:set>
                                    <p:animEffect transition="in" filter="barn(outHorizontal)">
                                      <p:cBhvr>
                                        <p:cTn id="7" dur="500"/>
                                        <p:tgtEl>
                                          <p:spTgt spid="11878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18789"/>
                                        </p:tgtEl>
                                        <p:attrNameLst>
                                          <p:attrName>style.visibility</p:attrName>
                                        </p:attrNameLst>
                                      </p:cBhvr>
                                      <p:to>
                                        <p:strVal val="visible"/>
                                      </p:to>
                                    </p:set>
                                    <p:animEffect transition="in" filter="barn(outHorizontal)">
                                      <p:cBhvr>
                                        <p:cTn id="12" dur="500"/>
                                        <p:tgtEl>
                                          <p:spTgt spid="118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8" grpId="0" animBg="1"/>
      <p:bldP spid="118789"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p:cNvSpPr>
          <p:nvPr>
            <p:ph type="title"/>
          </p:nvPr>
        </p:nvSpPr>
        <p:spPr/>
        <p:txBody>
          <a:bodyPr vert="horz" wrap="square" lIns="91440" tIns="45720" rIns="91440" bIns="45720" anchor="ctr"/>
          <a:lstStyle/>
          <a:p>
            <a:pPr eaLnBrk="1" hangingPunct="1"/>
            <a:r>
              <a:rPr lang="zh-CN" altLang="en-US" dirty="0"/>
              <a:t>多维数组</a:t>
            </a:r>
            <a:endParaRPr lang="zh-CN" altLang="en-US" dirty="0"/>
          </a:p>
        </p:txBody>
      </p:sp>
      <p:sp>
        <p:nvSpPr>
          <p:cNvPr id="119811" name="Rectangle 3"/>
          <p:cNvSpPr>
            <a:spLocks noGrp="1"/>
          </p:cNvSpPr>
          <p:nvPr>
            <p:ph idx="1"/>
          </p:nvPr>
        </p:nvSpPr>
        <p:spPr/>
        <p:txBody>
          <a:bodyPr vert="horz" wrap="square" lIns="91440" tIns="45720" rIns="91440" bIns="45720" anchor="t">
            <a:normAutofit lnSpcReduction="10000"/>
          </a:bodyPr>
          <a:lstStyle/>
          <a:p>
            <a:pPr marL="609600" indent="-609600" eaLnBrk="1" hangingPunct="1">
              <a:buSzPct val="90000"/>
            </a:pPr>
            <a:r>
              <a:rPr lang="zh-CN" altLang="en-US" sz="2800" dirty="0"/>
              <a:t>二维数组的初始化</a:t>
            </a:r>
            <a:endParaRPr lang="zh-CN" altLang="en-US" sz="2800" dirty="0"/>
          </a:p>
          <a:p>
            <a:pPr marL="990600" lvl="1" indent="-533400" eaLnBrk="1" hangingPunct="1">
              <a:buSzPct val="90000"/>
            </a:pPr>
            <a:r>
              <a:rPr lang="zh-CN" altLang="en-US" sz="2400" dirty="0"/>
              <a:t>声明数组的同时初始化</a:t>
            </a:r>
            <a:endParaRPr lang="zh-CN" altLang="en-US" sz="2400" dirty="0"/>
          </a:p>
          <a:p>
            <a:pPr marL="990600" lvl="1" indent="-533400" eaLnBrk="1" hangingPunct="1">
              <a:buSzPct val="90000"/>
              <a:buNone/>
            </a:pPr>
            <a:r>
              <a:rPr lang="zh-CN" altLang="en-US" sz="2400" dirty="0"/>
              <a:t>    例 </a:t>
            </a:r>
            <a:r>
              <a:rPr lang="en-US" altLang="zh-CN" sz="2400" dirty="0"/>
              <a:t>int a[][] = {{1,2,3}, {3,4,5}};</a:t>
            </a:r>
            <a:endParaRPr lang="en-US" altLang="zh-CN" sz="2400" dirty="0"/>
          </a:p>
          <a:p>
            <a:pPr marL="990600" lvl="1" indent="-533400" eaLnBrk="1" hangingPunct="1">
              <a:buSzPct val="90000"/>
              <a:buNone/>
            </a:pPr>
            <a:r>
              <a:rPr lang="en-US" altLang="x-none" sz="2400" dirty="0"/>
              <a:t>    </a:t>
            </a:r>
            <a:r>
              <a:rPr lang="en-US" altLang="zh-CN" sz="2400" dirty="0"/>
              <a:t>a[0][0]=1  a[0][1]=2 a[0][2]=3</a:t>
            </a:r>
            <a:endParaRPr lang="en-US" altLang="zh-CN" sz="2400" dirty="0"/>
          </a:p>
          <a:p>
            <a:pPr marL="990600" lvl="1" indent="-533400" eaLnBrk="1" hangingPunct="1">
              <a:buSzPct val="90000"/>
              <a:buNone/>
            </a:pPr>
            <a:r>
              <a:rPr lang="en-US" altLang="x-none" sz="2400" dirty="0"/>
              <a:t>    </a:t>
            </a:r>
            <a:r>
              <a:rPr lang="en-US" altLang="zh-CN" sz="2400" dirty="0"/>
              <a:t>a[1][0]=3  a[1][1]=4 a[1][2]=5</a:t>
            </a:r>
            <a:endParaRPr lang="en-US" altLang="zh-CN" sz="2400" dirty="0"/>
          </a:p>
          <a:p>
            <a:pPr marL="990600" lvl="1" indent="-533400" eaLnBrk="1" hangingPunct="1">
              <a:buSzPct val="90000"/>
              <a:buNone/>
            </a:pPr>
            <a:r>
              <a:rPr lang="en-US" altLang="x-none" sz="2400" dirty="0"/>
              <a:t>    </a:t>
            </a:r>
            <a:r>
              <a:rPr lang="zh-CN" altLang="en-US" sz="2400" dirty="0"/>
              <a:t>例 </a:t>
            </a:r>
            <a:r>
              <a:rPr lang="en-US" altLang="zh-CN" sz="2400" dirty="0">
                <a:latin typeface="Tahoma" panose="020B0604030504040204" pitchFamily="34" charset="0"/>
              </a:rPr>
              <a:t>String[][] cartoons =</a:t>
            </a:r>
            <a:endParaRPr lang="en-US" altLang="zh-CN" sz="2400" dirty="0">
              <a:latin typeface="Tahoma" panose="020B0604030504040204" pitchFamily="34" charset="0"/>
            </a:endParaRPr>
          </a:p>
          <a:p>
            <a:pPr marL="990600" lvl="1" indent="-533400" eaLnBrk="1" hangingPunct="1">
              <a:buSzPct val="90000"/>
              <a:buNone/>
            </a:pPr>
            <a:r>
              <a:rPr lang="en-US" altLang="x-none" sz="2400" dirty="0">
                <a:latin typeface="Tahoma" panose="020B0604030504040204" pitchFamily="34" charset="0"/>
              </a:rPr>
              <a:t>       </a:t>
            </a:r>
            <a:r>
              <a:rPr lang="en-US" altLang="zh-CN" sz="2400" dirty="0">
                <a:latin typeface="Tahoma" panose="020B0604030504040204" pitchFamily="34" charset="0"/>
              </a:rPr>
              <a:t>{</a:t>
            </a:r>
            <a:endParaRPr lang="en-US" altLang="zh-CN" sz="2400" dirty="0">
              <a:latin typeface="Tahoma" panose="020B0604030504040204" pitchFamily="34" charset="0"/>
            </a:endParaRPr>
          </a:p>
          <a:p>
            <a:pPr marL="990600" lvl="1" indent="-533400" eaLnBrk="1" hangingPunct="1">
              <a:buSzPct val="90000"/>
              <a:buNone/>
            </a:pPr>
            <a:r>
              <a:rPr lang="en-US" altLang="x-none" sz="2400" dirty="0">
                <a:latin typeface="Tahoma" panose="020B0604030504040204" pitchFamily="34" charset="0"/>
              </a:rPr>
              <a:t>       </a:t>
            </a:r>
            <a:r>
              <a:rPr lang="en-US" altLang="zh-CN" sz="2400" dirty="0">
                <a:latin typeface="Tahoma" panose="020B0604030504040204" pitchFamily="34" charset="0"/>
              </a:rPr>
              <a:t>{ "Flint","Fred","Wim","Pebbles","Dino"},</a:t>
            </a:r>
            <a:endParaRPr lang="en-US" altLang="zh-CN" sz="2400" dirty="0">
              <a:latin typeface="Tahoma" panose="020B0604030504040204" pitchFamily="34" charset="0"/>
            </a:endParaRPr>
          </a:p>
          <a:p>
            <a:pPr marL="990600" lvl="1" indent="-533400" eaLnBrk="1" hangingPunct="1">
              <a:buSzPct val="90000"/>
              <a:buNone/>
            </a:pPr>
            <a:r>
              <a:rPr lang="en-US" altLang="x-none" sz="2400" dirty="0">
                <a:latin typeface="Tahoma" panose="020B0604030504040204" pitchFamily="34" charset="0"/>
              </a:rPr>
              <a:t>       </a:t>
            </a:r>
            <a:r>
              <a:rPr lang="en-US" altLang="zh-CN" sz="2400" dirty="0">
                <a:latin typeface="Tahoma" panose="020B0604030504040204" pitchFamily="34" charset="0"/>
              </a:rPr>
              <a:t>{ "Rub","Barn","Bet", "Bam"},</a:t>
            </a:r>
            <a:endParaRPr lang="en-US" altLang="zh-CN" sz="2400" dirty="0">
              <a:latin typeface="Tahoma" panose="020B0604030504040204" pitchFamily="34" charset="0"/>
            </a:endParaRPr>
          </a:p>
          <a:p>
            <a:pPr marL="990600" lvl="1" indent="-533400" eaLnBrk="1" hangingPunct="1">
              <a:buSzPct val="90000"/>
              <a:buNone/>
            </a:pPr>
            <a:r>
              <a:rPr lang="en-US" altLang="x-none" sz="2400" dirty="0">
                <a:latin typeface="Tahoma" panose="020B0604030504040204" pitchFamily="34" charset="0"/>
              </a:rPr>
              <a:t>       </a:t>
            </a:r>
            <a:r>
              <a:rPr lang="en-US" altLang="zh-CN" sz="2400" dirty="0">
                <a:latin typeface="Tahoma" panose="020B0604030504040204" pitchFamily="34" charset="0"/>
              </a:rPr>
              <a:t>{ "Jet","Geo","Jane","Elroy","Judy","Rosie", "Astro"},</a:t>
            </a:r>
            <a:endParaRPr lang="en-US" altLang="zh-CN" sz="2400" dirty="0">
              <a:latin typeface="Tahoma" panose="020B0604030504040204" pitchFamily="34" charset="0"/>
            </a:endParaRPr>
          </a:p>
          <a:p>
            <a:pPr marL="990600" lvl="1" indent="-533400" eaLnBrk="1" hangingPunct="1">
              <a:buSzPct val="90000"/>
              <a:buNone/>
            </a:pPr>
            <a:r>
              <a:rPr lang="en-US" altLang="x-none" sz="2400" dirty="0">
                <a:latin typeface="Tahoma" panose="020B0604030504040204" pitchFamily="34" charset="0"/>
              </a:rPr>
              <a:t>       </a:t>
            </a:r>
            <a:r>
              <a:rPr lang="en-US" altLang="zh-CN" sz="2400" dirty="0">
                <a:latin typeface="Tahoma" panose="020B0604030504040204" pitchFamily="34" charset="0"/>
              </a:rPr>
              <a:t>{ "Sco","Sco",  "Shag", "Velma", "Fred", "Dap" }</a:t>
            </a:r>
            <a:endParaRPr lang="en-US" altLang="zh-CN" sz="2400" dirty="0">
              <a:latin typeface="Tahoma" panose="020B0604030504040204" pitchFamily="34" charset="0"/>
            </a:endParaRPr>
          </a:p>
          <a:p>
            <a:pPr marL="990600" lvl="1" indent="-533400" eaLnBrk="1" hangingPunct="1">
              <a:buSzPct val="90000"/>
              <a:buNone/>
            </a:pPr>
            <a:r>
              <a:rPr lang="en-US" altLang="x-none" sz="2400" dirty="0">
                <a:latin typeface="Tahoma" panose="020B0604030504040204" pitchFamily="34" charset="0"/>
              </a:rPr>
              <a:t>       </a:t>
            </a:r>
            <a:r>
              <a:rPr lang="en-US" altLang="zh-CN" sz="2400" dirty="0">
                <a:latin typeface="Tahoma" panose="020B0604030504040204" pitchFamily="34" charset="0"/>
              </a:rPr>
              <a:t>};</a:t>
            </a:r>
            <a:endParaRPr lang="en-US" altLang="zh-CN" sz="2400" dirty="0">
              <a:latin typeface="Tahoma" panose="020B0604030504040204" pitchFamily="34" charset="0"/>
            </a:endParaRPr>
          </a:p>
        </p:txBody>
      </p:sp>
      <p:sp>
        <p:nvSpPr>
          <p:cNvPr id="119812" name="Rectangle 4"/>
          <p:cNvSpPr/>
          <p:nvPr/>
        </p:nvSpPr>
        <p:spPr>
          <a:xfrm>
            <a:off x="5508104" y="2924944"/>
            <a:ext cx="3200400" cy="533400"/>
          </a:xfrm>
          <a:prstGeom prst="rect">
            <a:avLst/>
          </a:prstGeom>
          <a:solidFill>
            <a:srgbClr val="C0C0C0"/>
          </a:solidFill>
          <a:ln w="9525">
            <a:noFill/>
          </a:ln>
        </p:spPr>
        <p:txBody>
          <a:bodyPr wrap="none" anchor="ctr"/>
          <a:lstStyle/>
          <a:p>
            <a:pPr algn="ctr" eaLnBrk="1" hangingPunct="1"/>
            <a:r>
              <a:rPr lang="en-US" altLang="zh-CN" sz="2400" dirty="0">
                <a:latin typeface="Tahoma" panose="020B0604030504040204" pitchFamily="34" charset="0"/>
              </a:rPr>
              <a:t>int i = cartoons.length</a:t>
            </a:r>
            <a:endParaRPr lang="en-US" altLang="zh-CN" sz="2400" dirty="0">
              <a:latin typeface="Tahoma" panose="020B0604030504040204" pitchFamily="3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19812"/>
                                        </p:tgtEl>
                                        <p:attrNameLst>
                                          <p:attrName>style.visibility</p:attrName>
                                        </p:attrNameLst>
                                      </p:cBhvr>
                                      <p:to>
                                        <p:strVal val="visible"/>
                                      </p:to>
                                    </p:set>
                                    <p:animEffect transition="in" filter="barn(outHorizontal)">
                                      <p:cBhvr>
                                        <p:cTn id="7" dur="500"/>
                                        <p:tgtEl>
                                          <p:spTgt spid="1198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2"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多维数组</a:t>
            </a:r>
            <a:endParaRPr lang="zh-CN" altLang="en-US" dirty="0" smtClean="0"/>
          </a:p>
        </p:txBody>
      </p:sp>
      <p:sp>
        <p:nvSpPr>
          <p:cNvPr id="3" name="内容占位符 2"/>
          <p:cNvSpPr>
            <a:spLocks noGrp="1"/>
          </p:cNvSpPr>
          <p:nvPr>
            <p:ph idx="1"/>
            <p:custDataLst>
              <p:tags r:id="rId4"/>
            </p:custDataLst>
          </p:nvPr>
        </p:nvSpPr>
        <p:spPr/>
        <p:txBody>
          <a:bodyPr>
            <a:noAutofit/>
          </a:bodyPr>
          <a:lstStyle/>
          <a:p>
            <a:pPr marL="342900" indent="-342900" eaLnBrk="1" hangingPunct="1">
              <a:lnSpc>
                <a:spcPct val="100000"/>
              </a:lnSpc>
              <a:buClr>
                <a:schemeClr val="hlink"/>
              </a:buClr>
              <a:buSzTx/>
              <a:buFont typeface="Wingdings" panose="05000000000000000000" pitchFamily="2" charset="2"/>
              <a:buChar char="l"/>
            </a:pPr>
            <a:r>
              <a:rPr lang="zh-CN" altLang="en-US" sz="1800" dirty="0" smtClean="0"/>
              <a:t>例</a:t>
            </a:r>
            <a:r>
              <a:rPr lang="en-US" altLang="zh-CN" sz="1800" dirty="0" smtClean="0"/>
              <a:t>2</a:t>
            </a:r>
            <a:endParaRPr lang="en-US" altLang="zh-CN" sz="1800" dirty="0" smtClean="0"/>
          </a:p>
          <a:p>
            <a:pPr marL="609600" indent="-609600" eaLnBrk="1" hangingPunct="1">
              <a:lnSpc>
                <a:spcPct val="100000"/>
              </a:lnSpc>
              <a:buSzPct val="90000"/>
              <a:buNone/>
            </a:pPr>
            <a:r>
              <a:rPr lang="en-US" altLang="x-none" sz="1800" dirty="0" smtClean="0"/>
              <a:t>	</a:t>
            </a:r>
            <a:r>
              <a:rPr lang="en-US" altLang="zh-CN" sz="1800" dirty="0" smtClean="0"/>
              <a:t>class Test {</a:t>
            </a:r>
            <a:endParaRPr lang="en-US" altLang="zh-CN" sz="1800" dirty="0" smtClean="0"/>
          </a:p>
          <a:p>
            <a:pPr marL="609600" indent="-609600" eaLnBrk="1" hangingPunct="1">
              <a:lnSpc>
                <a:spcPct val="100000"/>
              </a:lnSpc>
              <a:buSzPct val="90000"/>
              <a:buNone/>
            </a:pPr>
            <a:r>
              <a:rPr lang="en-US" altLang="x-none" sz="1800" dirty="0" smtClean="0"/>
              <a:t>		</a:t>
            </a:r>
            <a:r>
              <a:rPr lang="en-US" altLang="zh-CN" sz="1800" dirty="0" smtClean="0"/>
              <a:t>public static void main(String args[]) {</a:t>
            </a:r>
            <a:endParaRPr lang="en-US" altLang="zh-CN" sz="1800" dirty="0" smtClean="0"/>
          </a:p>
          <a:p>
            <a:pPr marL="609600" indent="-609600" eaLnBrk="1" hangingPunct="1">
              <a:lnSpc>
                <a:spcPct val="100000"/>
              </a:lnSpc>
              <a:buSzPct val="90000"/>
              <a:buNone/>
            </a:pPr>
            <a:r>
              <a:rPr lang="en-US" altLang="x-none" sz="1800" dirty="0" smtClean="0"/>
              <a:t>			</a:t>
            </a:r>
            <a:r>
              <a:rPr lang="en-US" altLang="zh-CN" sz="1800" dirty="0" smtClean="0"/>
              <a:t>int a[][] = new int[][];</a:t>
            </a:r>
            <a:endParaRPr lang="en-US" altLang="zh-CN" sz="1800" dirty="0" smtClean="0"/>
          </a:p>
          <a:p>
            <a:pPr marL="609600" indent="-609600" eaLnBrk="1" hangingPunct="1">
              <a:lnSpc>
                <a:spcPct val="100000"/>
              </a:lnSpc>
              <a:buSzPct val="90000"/>
              <a:buNone/>
            </a:pPr>
            <a:r>
              <a:rPr lang="en-US" altLang="x-none" sz="1800" dirty="0" smtClean="0"/>
              <a:t>			</a:t>
            </a:r>
            <a:r>
              <a:rPr lang="en-US" altLang="zh-CN" sz="1800" dirty="0" smtClean="0"/>
              <a:t>System.out.println(a.length);</a:t>
            </a:r>
            <a:endParaRPr lang="en-US" altLang="zh-CN" sz="1800" dirty="0" smtClean="0"/>
          </a:p>
          <a:p>
            <a:pPr marL="609600" indent="-609600" eaLnBrk="1" hangingPunct="1">
              <a:lnSpc>
                <a:spcPct val="100000"/>
              </a:lnSpc>
              <a:buSzPct val="90000"/>
              <a:buNone/>
            </a:pPr>
            <a:r>
              <a:rPr lang="en-US" altLang="x-none" sz="1800" dirty="0" smtClean="0"/>
              <a:t>		</a:t>
            </a:r>
            <a:r>
              <a:rPr lang="en-US" altLang="zh-CN" sz="1800" dirty="0" smtClean="0"/>
              <a:t>}</a:t>
            </a:r>
            <a:endParaRPr lang="en-US" altLang="zh-CN" sz="1800" dirty="0" smtClean="0"/>
          </a:p>
          <a:p>
            <a:pPr marL="609600" indent="-609600" eaLnBrk="1" hangingPunct="1">
              <a:lnSpc>
                <a:spcPct val="100000"/>
              </a:lnSpc>
              <a:buSzPct val="90000"/>
              <a:buNone/>
            </a:pPr>
            <a:r>
              <a:rPr lang="en-US" altLang="x-none" sz="1800" dirty="0" smtClean="0"/>
              <a:t>	</a:t>
            </a:r>
            <a:r>
              <a:rPr lang="en-US" altLang="zh-CN" sz="1800" dirty="0" smtClean="0"/>
              <a:t>}</a:t>
            </a:r>
            <a:endParaRPr lang="en-US" altLang="zh-CN" sz="1800" dirty="0" smtClean="0"/>
          </a:p>
          <a:p>
            <a:pPr marL="609600" indent="-609600" eaLnBrk="1" hangingPunct="1">
              <a:lnSpc>
                <a:spcPct val="100000"/>
              </a:lnSpc>
              <a:buSzPct val="90000"/>
              <a:buNone/>
            </a:pPr>
            <a:endParaRPr lang="en-US" altLang="zh-CN" sz="2000" dirty="0" smtClean="0"/>
          </a:p>
          <a:p>
            <a:pPr marL="609600" indent="-609600" eaLnBrk="1" hangingPunct="1">
              <a:lnSpc>
                <a:spcPct val="100000"/>
              </a:lnSpc>
              <a:buSzPct val="90000"/>
              <a:buNone/>
            </a:pPr>
            <a:r>
              <a:rPr lang="en-US" altLang="x-none" sz="1800" dirty="0" smtClean="0"/>
              <a:t>	</a:t>
            </a:r>
            <a:r>
              <a:rPr lang="en-US" altLang="zh-CN" sz="1800" dirty="0" smtClean="0"/>
              <a:t>C:\&gt;Javac Test.Java</a:t>
            </a:r>
            <a:endParaRPr lang="en-US" altLang="zh-CN" sz="1800" dirty="0" smtClean="0"/>
          </a:p>
          <a:p>
            <a:pPr marL="609600" indent="-609600" eaLnBrk="1" hangingPunct="1">
              <a:lnSpc>
                <a:spcPct val="100000"/>
              </a:lnSpc>
              <a:buSzPct val="90000"/>
              <a:buNone/>
            </a:pPr>
            <a:r>
              <a:rPr lang="en-US" altLang="x-none" sz="1800" dirty="0" smtClean="0"/>
              <a:t>	</a:t>
            </a:r>
            <a:r>
              <a:rPr lang="en-US" altLang="zh-CN" sz="1800" dirty="0" smtClean="0"/>
              <a:t>Test.Java:3: '{' expected</a:t>
            </a:r>
            <a:endParaRPr lang="en-US" altLang="zh-CN" sz="1800" dirty="0" smtClean="0"/>
          </a:p>
          <a:p>
            <a:pPr marL="609600" indent="-609600" eaLnBrk="1" hangingPunct="1">
              <a:lnSpc>
                <a:spcPct val="100000"/>
              </a:lnSpc>
              <a:buSzPct val="90000"/>
              <a:buNone/>
            </a:pPr>
            <a:r>
              <a:rPr lang="en-US" altLang="x-none" sz="1800" dirty="0" smtClean="0"/>
              <a:t>                </a:t>
            </a:r>
            <a:r>
              <a:rPr lang="en-US" altLang="zh-CN" sz="1800" dirty="0" smtClean="0"/>
              <a:t>int a[][] = new int[][];</a:t>
            </a:r>
            <a:endParaRPr lang="en-US" altLang="zh-CN" sz="1800" dirty="0" smtClean="0"/>
          </a:p>
          <a:p>
            <a:pPr marL="609600" indent="-609600" eaLnBrk="1" hangingPunct="1">
              <a:lnSpc>
                <a:spcPct val="100000"/>
              </a:lnSpc>
              <a:buSzPct val="90000"/>
              <a:buNone/>
            </a:pPr>
            <a:r>
              <a:rPr lang="en-US" altLang="x-none" sz="1800" dirty="0" smtClean="0"/>
              <a:t>                                              </a:t>
            </a:r>
            <a:r>
              <a:rPr lang="en-US" altLang="zh-CN" sz="1800" dirty="0" smtClean="0"/>
              <a:t>^</a:t>
            </a:r>
            <a:endParaRPr lang="en-US" altLang="zh-CN" sz="1800" dirty="0" smtClean="0"/>
          </a:p>
          <a:p>
            <a:pPr marL="609600" indent="-609600" eaLnBrk="1" hangingPunct="1">
              <a:lnSpc>
                <a:spcPct val="100000"/>
              </a:lnSpc>
              <a:buSzPct val="90000"/>
              <a:buNone/>
            </a:pPr>
            <a:r>
              <a:rPr lang="en-US" altLang="x-none" sz="1800" dirty="0" smtClean="0"/>
              <a:t>	</a:t>
            </a:r>
            <a:r>
              <a:rPr lang="en-US" altLang="zh-CN" sz="1800" dirty="0" smtClean="0"/>
              <a:t>1 error</a:t>
            </a:r>
            <a:endParaRPr lang="en-US" altLang="zh-CN" sz="1800" dirty="0" smtClean="0"/>
          </a:p>
        </p:txBody>
      </p:sp>
    </p:spTree>
    <p:custDataLst>
      <p:tags r:id="rId5"/>
    </p:custData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多维数组</a:t>
            </a:r>
            <a:endParaRPr lang="zh-CN" altLang="en-US" dirty="0" smtClean="0"/>
          </a:p>
        </p:txBody>
      </p:sp>
      <p:sp>
        <p:nvSpPr>
          <p:cNvPr id="3" name="内容占位符 2"/>
          <p:cNvSpPr>
            <a:spLocks noGrp="1"/>
          </p:cNvSpPr>
          <p:nvPr>
            <p:ph idx="1"/>
            <p:custDataLst>
              <p:tags r:id="rId4"/>
            </p:custDataLst>
          </p:nvPr>
        </p:nvSpPr>
        <p:spPr/>
        <p:txBody>
          <a:bodyPr>
            <a:normAutofit fontScale="47500" lnSpcReduction="20000"/>
          </a:bodyPr>
          <a:lstStyle/>
          <a:p>
            <a:pPr marL="342900" indent="-342900" eaLnBrk="1" hangingPunct="1">
              <a:lnSpc>
                <a:spcPct val="150000"/>
              </a:lnSpc>
              <a:buClr>
                <a:schemeClr val="hlink"/>
              </a:buClr>
              <a:buSzTx/>
              <a:buFont typeface="Wingdings" panose="05000000000000000000" pitchFamily="2" charset="2"/>
              <a:buChar char="l"/>
            </a:pPr>
            <a:r>
              <a:rPr lang="zh-CN" altLang="en-US" dirty="0" smtClean="0"/>
              <a:t>例</a:t>
            </a:r>
            <a:r>
              <a:rPr lang="en-US" altLang="zh-CN" dirty="0" smtClean="0"/>
              <a:t>3</a:t>
            </a:r>
            <a:endParaRPr lang="en-US" altLang="zh-CN" dirty="0" smtClean="0"/>
          </a:p>
          <a:p>
            <a:pPr marL="609600" indent="-609600" eaLnBrk="1" hangingPunct="1">
              <a:lnSpc>
                <a:spcPct val="150000"/>
              </a:lnSpc>
              <a:buSzPct val="90000"/>
              <a:buNone/>
            </a:pPr>
            <a:r>
              <a:rPr lang="en-US" altLang="x-none" dirty="0" smtClean="0"/>
              <a:t>	</a:t>
            </a:r>
            <a:r>
              <a:rPr lang="en-US" altLang="zh-CN" dirty="0" smtClean="0"/>
              <a:t>class Test {</a:t>
            </a:r>
            <a:endParaRPr lang="en-US" altLang="zh-CN" dirty="0" smtClean="0"/>
          </a:p>
          <a:p>
            <a:pPr marL="609600" indent="-609600" eaLnBrk="1" hangingPunct="1">
              <a:lnSpc>
                <a:spcPct val="150000"/>
              </a:lnSpc>
              <a:buSzPct val="90000"/>
              <a:buNone/>
            </a:pPr>
            <a:r>
              <a:rPr lang="en-US" altLang="x-none" dirty="0" smtClean="0"/>
              <a:t>		</a:t>
            </a:r>
            <a:r>
              <a:rPr lang="en-US" altLang="zh-CN" dirty="0" smtClean="0"/>
              <a:t>public static void main(String args[]) {</a:t>
            </a:r>
            <a:endParaRPr lang="en-US" altLang="zh-CN" dirty="0" smtClean="0"/>
          </a:p>
          <a:p>
            <a:pPr marL="609600" indent="-609600" eaLnBrk="1" hangingPunct="1">
              <a:lnSpc>
                <a:spcPct val="150000"/>
              </a:lnSpc>
              <a:buSzPct val="90000"/>
              <a:buNone/>
            </a:pPr>
            <a:r>
              <a:rPr lang="en-US" altLang="x-none" dirty="0" smtClean="0"/>
              <a:t>			</a:t>
            </a:r>
            <a:r>
              <a:rPr lang="en-US" altLang="zh-CN" dirty="0" smtClean="0"/>
              <a:t>int a[][] = new int[9][];</a:t>
            </a:r>
            <a:endParaRPr lang="en-US" altLang="zh-CN" dirty="0" smtClean="0"/>
          </a:p>
          <a:p>
            <a:pPr marL="609600" indent="-609600" eaLnBrk="1" hangingPunct="1">
              <a:lnSpc>
                <a:spcPct val="150000"/>
              </a:lnSpc>
              <a:buSzPct val="90000"/>
              <a:buNone/>
            </a:pPr>
            <a:r>
              <a:rPr lang="en-US" altLang="x-none" dirty="0" smtClean="0"/>
              <a:t>			</a:t>
            </a:r>
            <a:r>
              <a:rPr lang="en-US" altLang="zh-CN" dirty="0" smtClean="0"/>
              <a:t>System.out.println(a.length);</a:t>
            </a:r>
            <a:endParaRPr lang="en-US" altLang="zh-CN" dirty="0" smtClean="0"/>
          </a:p>
          <a:p>
            <a:pPr marL="609600" indent="-609600" eaLnBrk="1" hangingPunct="1">
              <a:lnSpc>
                <a:spcPct val="150000"/>
              </a:lnSpc>
              <a:buSzPct val="90000"/>
              <a:buNone/>
            </a:pPr>
            <a:r>
              <a:rPr lang="en-US" altLang="x-none" dirty="0" smtClean="0"/>
              <a:t>		</a:t>
            </a:r>
            <a:r>
              <a:rPr lang="en-US" altLang="zh-CN" dirty="0" smtClean="0"/>
              <a:t>}</a:t>
            </a:r>
            <a:endParaRPr lang="en-US" altLang="zh-CN" dirty="0" smtClean="0"/>
          </a:p>
          <a:p>
            <a:pPr marL="609600" indent="-609600" eaLnBrk="1" hangingPunct="1">
              <a:lnSpc>
                <a:spcPct val="150000"/>
              </a:lnSpc>
              <a:buSzPct val="90000"/>
              <a:buNone/>
            </a:pPr>
            <a:r>
              <a:rPr lang="en-US" altLang="x-none" dirty="0" smtClean="0"/>
              <a:t>	</a:t>
            </a:r>
            <a:r>
              <a:rPr lang="en-US" altLang="zh-CN" dirty="0" smtClean="0"/>
              <a:t>}</a:t>
            </a:r>
            <a:endParaRPr lang="en-US" altLang="zh-CN" dirty="0" smtClean="0"/>
          </a:p>
          <a:p>
            <a:pPr marL="609600" indent="-609600" eaLnBrk="1" hangingPunct="1">
              <a:lnSpc>
                <a:spcPct val="150000"/>
              </a:lnSpc>
              <a:buSzPct val="90000"/>
              <a:buNone/>
            </a:pPr>
            <a:endParaRPr lang="en-US" altLang="zh-CN" dirty="0" smtClean="0"/>
          </a:p>
          <a:p>
            <a:pPr marL="609600" indent="-609600" eaLnBrk="1" hangingPunct="1">
              <a:lnSpc>
                <a:spcPct val="150000"/>
              </a:lnSpc>
              <a:buSzPct val="90000"/>
              <a:buNone/>
            </a:pPr>
            <a:r>
              <a:rPr lang="en-US" altLang="x-none" dirty="0" smtClean="0"/>
              <a:t>	</a:t>
            </a:r>
            <a:r>
              <a:rPr lang="en-US" altLang="zh-CN" dirty="0" smtClean="0"/>
              <a:t>C:\&gt;Javac Test.Java</a:t>
            </a:r>
            <a:endParaRPr lang="en-US" altLang="zh-CN" dirty="0" smtClean="0"/>
          </a:p>
          <a:p>
            <a:pPr marL="609600" indent="-609600" eaLnBrk="1" hangingPunct="1">
              <a:lnSpc>
                <a:spcPct val="150000"/>
              </a:lnSpc>
              <a:buSzPct val="90000"/>
              <a:buNone/>
            </a:pPr>
            <a:endParaRPr lang="en-US" altLang="zh-CN" dirty="0" smtClean="0"/>
          </a:p>
          <a:p>
            <a:pPr marL="609600" indent="-609600" eaLnBrk="1" hangingPunct="1">
              <a:lnSpc>
                <a:spcPct val="150000"/>
              </a:lnSpc>
              <a:buSzPct val="90000"/>
              <a:buNone/>
            </a:pPr>
            <a:r>
              <a:rPr lang="en-US" altLang="x-none" dirty="0" smtClean="0"/>
              <a:t>	</a:t>
            </a:r>
            <a:r>
              <a:rPr lang="en-US" altLang="zh-CN" dirty="0" smtClean="0"/>
              <a:t>C:\&gt;Java Test</a:t>
            </a:r>
            <a:endParaRPr lang="en-US" altLang="zh-CN" dirty="0" smtClean="0"/>
          </a:p>
          <a:p>
            <a:pPr marL="609600" indent="-609600" eaLnBrk="1" hangingPunct="1">
              <a:lnSpc>
                <a:spcPct val="150000"/>
              </a:lnSpc>
              <a:buSzPct val="90000"/>
              <a:buNone/>
            </a:pPr>
            <a:r>
              <a:rPr lang="en-US" altLang="x-none" dirty="0" smtClean="0"/>
              <a:t>	</a:t>
            </a:r>
            <a:r>
              <a:rPr lang="en-US" altLang="zh-CN" dirty="0" smtClean="0"/>
              <a:t>9</a:t>
            </a:r>
            <a:endParaRPr lang="en-US" altLang="zh-CN" dirty="0" smtClean="0"/>
          </a:p>
        </p:txBody>
      </p:sp>
    </p:spTree>
    <p:custDataLst>
      <p:tags r:id="rId5"/>
    </p:custData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数组的界限</a:t>
            </a:r>
            <a:endParaRPr lang="zh-CN" altLang="en-US" dirty="0" smtClean="0"/>
          </a:p>
        </p:txBody>
      </p:sp>
      <p:sp>
        <p:nvSpPr>
          <p:cNvPr id="3" name="内容占位符 2"/>
          <p:cNvSpPr>
            <a:spLocks noGrp="1"/>
          </p:cNvSpPr>
          <p:nvPr>
            <p:ph idx="1"/>
            <p:custDataLst>
              <p:tags r:id="rId4"/>
            </p:custDataLst>
          </p:nvPr>
        </p:nvSpPr>
        <p:spPr/>
        <p:txBody>
          <a:bodyPr>
            <a:normAutofit fontScale="75000" lnSpcReduction="20000"/>
          </a:bodyPr>
          <a:lstStyle/>
          <a:p>
            <a:pPr marL="342900" indent="-342900" eaLnBrk="1" hangingPunct="1">
              <a:lnSpc>
                <a:spcPct val="150000"/>
              </a:lnSpc>
              <a:buClr>
                <a:schemeClr val="hlink"/>
              </a:buClr>
              <a:buSzTx/>
              <a:buFont typeface="Wingdings" panose="05000000000000000000" pitchFamily="2" charset="2"/>
              <a:buChar char="l"/>
            </a:pPr>
            <a:r>
              <a:rPr lang="zh-CN" altLang="en-US" dirty="0" smtClean="0"/>
              <a:t>起点和终点</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数组的长度</a:t>
            </a:r>
            <a:r>
              <a:rPr lang="en-US" altLang="zh-CN" dirty="0" smtClean="0"/>
              <a:t>: </a:t>
            </a:r>
            <a:r>
              <a:rPr lang="zh-CN" altLang="en-US" dirty="0" smtClean="0"/>
              <a:t>数组名</a:t>
            </a:r>
            <a:r>
              <a:rPr lang="en-US" altLang="zh-CN" dirty="0" smtClean="0"/>
              <a:t>.length</a:t>
            </a:r>
            <a:endParaRPr lang="en-US" altLang="zh-CN"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起点</a:t>
            </a:r>
            <a:r>
              <a:rPr lang="en-US" altLang="zh-CN" dirty="0" smtClean="0"/>
              <a:t>:   </a:t>
            </a:r>
            <a:r>
              <a:rPr lang="zh-CN" altLang="en-US" dirty="0" smtClean="0"/>
              <a:t>数组名</a:t>
            </a:r>
            <a:r>
              <a:rPr lang="en-US" altLang="zh-CN" dirty="0" smtClean="0"/>
              <a:t>[0]</a:t>
            </a:r>
            <a:endParaRPr lang="en-US" altLang="zh-CN"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终点</a:t>
            </a:r>
            <a:r>
              <a:rPr lang="en-US" altLang="zh-CN" dirty="0" smtClean="0"/>
              <a:t>:   </a:t>
            </a:r>
            <a:r>
              <a:rPr lang="zh-CN" altLang="en-US" dirty="0" smtClean="0"/>
              <a:t>数组名</a:t>
            </a:r>
            <a:r>
              <a:rPr lang="en-US" altLang="zh-CN" dirty="0" smtClean="0"/>
              <a:t>[length-1]</a:t>
            </a:r>
            <a:endParaRPr lang="en-US" altLang="zh-CN" dirty="0" smtClean="0"/>
          </a:p>
          <a:p>
            <a:pPr marL="990600" lvl="1" indent="-533400" eaLnBrk="1" hangingPunct="1">
              <a:lnSpc>
                <a:spcPct val="150000"/>
              </a:lnSpc>
              <a:buSzPct val="90000"/>
              <a:buNone/>
            </a:pPr>
            <a:endParaRPr lang="en-US" altLang="zh-CN" dirty="0" smtClean="0"/>
          </a:p>
          <a:p>
            <a:pPr marL="990600" lvl="1" indent="-533400" eaLnBrk="1" hangingPunct="1">
              <a:lnSpc>
                <a:spcPct val="150000"/>
              </a:lnSpc>
              <a:buSzPct val="90000"/>
              <a:buNone/>
            </a:pPr>
            <a:r>
              <a:rPr lang="en-US" altLang="zh-CN" dirty="0" smtClean="0"/>
              <a:t>int i = {4, 56, 78, 9, 34};</a:t>
            </a:r>
            <a:endParaRPr lang="en-US" altLang="zh-CN" dirty="0" smtClean="0"/>
          </a:p>
          <a:p>
            <a:pPr marL="990600" lvl="1" indent="-533400" eaLnBrk="1" hangingPunct="1">
              <a:lnSpc>
                <a:spcPct val="150000"/>
              </a:lnSpc>
              <a:buSzPct val="90000"/>
              <a:buNone/>
            </a:pPr>
            <a:r>
              <a:rPr lang="en-US" altLang="zh-CN" dirty="0" smtClean="0"/>
              <a:t>i.length </a:t>
            </a:r>
            <a:r>
              <a:rPr lang="en-US" altLang="zh-CN" dirty="0" smtClean="0">
                <a:sym typeface="Wingdings" panose="05000000000000000000" pitchFamily="2" charset="2"/>
              </a:rPr>
              <a:t> 5</a:t>
            </a:r>
            <a:endParaRPr lang="en-US" altLang="zh-CN" dirty="0" smtClean="0">
              <a:sym typeface="Wingdings" panose="05000000000000000000" pitchFamily="2" charset="2"/>
            </a:endParaRPr>
          </a:p>
          <a:p>
            <a:pPr marL="990600" lvl="1" indent="-533400" eaLnBrk="1" hangingPunct="1">
              <a:lnSpc>
                <a:spcPct val="150000"/>
              </a:lnSpc>
              <a:buSzPct val="90000"/>
              <a:buNone/>
            </a:pPr>
            <a:r>
              <a:rPr lang="en-US" altLang="zh-CN" dirty="0" smtClean="0"/>
              <a:t>i[0] </a:t>
            </a:r>
            <a:r>
              <a:rPr lang="en-US" altLang="zh-CN" dirty="0" smtClean="0">
                <a:sym typeface="Wingdings" panose="05000000000000000000" pitchFamily="2" charset="2"/>
              </a:rPr>
              <a:t></a:t>
            </a:r>
            <a:r>
              <a:rPr lang="en-US" altLang="zh-CN" dirty="0" smtClean="0"/>
              <a:t> 4</a:t>
            </a:r>
            <a:endParaRPr lang="en-US" altLang="zh-CN" dirty="0" smtClean="0"/>
          </a:p>
          <a:p>
            <a:pPr marL="990600" lvl="1" indent="-533400" eaLnBrk="1" hangingPunct="1">
              <a:lnSpc>
                <a:spcPct val="150000"/>
              </a:lnSpc>
              <a:buSzPct val="90000"/>
              <a:buNone/>
            </a:pPr>
            <a:r>
              <a:rPr lang="en-US" altLang="zh-CN" dirty="0" smtClean="0"/>
              <a:t>i[length-1]=i[4]</a:t>
            </a:r>
            <a:r>
              <a:rPr lang="en-US" altLang="zh-CN" dirty="0" smtClean="0">
                <a:sym typeface="Wingdings" panose="05000000000000000000" pitchFamily="2" charset="2"/>
              </a:rPr>
              <a:t>34</a:t>
            </a:r>
            <a:endParaRPr lang="en-US" altLang="zh-CN" dirty="0" smtClean="0">
              <a:sym typeface="Wingdings" panose="05000000000000000000" pitchFamily="2" charset="2"/>
            </a:endParaRPr>
          </a:p>
          <a:p>
            <a:pPr marL="990600" lvl="1" indent="-533400" eaLnBrk="1" hangingPunct="1">
              <a:lnSpc>
                <a:spcPct val="150000"/>
              </a:lnSpc>
              <a:buSzPct val="90000"/>
              <a:buNone/>
            </a:pPr>
            <a:r>
              <a:rPr lang="en-US" altLang="zh-CN" dirty="0" smtClean="0">
                <a:sym typeface="Wingdings" panose="05000000000000000000" pitchFamily="2" charset="2"/>
              </a:rPr>
              <a:t>i[a] </a:t>
            </a:r>
            <a:r>
              <a:rPr lang="zh-CN" altLang="en-US" dirty="0" smtClean="0">
                <a:sym typeface="Wingdings" panose="05000000000000000000" pitchFamily="2" charset="2"/>
              </a:rPr>
              <a:t>若</a:t>
            </a:r>
            <a:r>
              <a:rPr lang="en-US" altLang="zh-CN" dirty="0" smtClean="0">
                <a:sym typeface="Wingdings" panose="05000000000000000000" pitchFamily="2" charset="2"/>
              </a:rPr>
              <a:t>a&gt;4 </a:t>
            </a:r>
            <a:r>
              <a:rPr lang="zh-CN" altLang="en-US" dirty="0" smtClean="0">
                <a:sym typeface="Wingdings" panose="05000000000000000000" pitchFamily="2" charset="2"/>
              </a:rPr>
              <a:t>则</a:t>
            </a:r>
            <a:r>
              <a:rPr lang="en-US" altLang="zh-CN" dirty="0" smtClean="0">
                <a:sym typeface="Wingdings" panose="05000000000000000000" pitchFamily="2" charset="2"/>
              </a:rPr>
              <a:t>???</a:t>
            </a:r>
            <a:endParaRPr lang="en-US" altLang="zh-CN" dirty="0" smtClean="0">
              <a:sym typeface="Wingdings" panose="05000000000000000000" pitchFamily="2" charset="2"/>
            </a:endParaRPr>
          </a:p>
        </p:txBody>
      </p:sp>
    </p:spTree>
    <p:custDataLst>
      <p:tags r:id="rId5"/>
    </p:custData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命令行参数</a:t>
            </a:r>
            <a:endParaRPr lang="zh-CN" altLang="en-US" dirty="0" smtClean="0"/>
          </a:p>
        </p:txBody>
      </p:sp>
      <p:sp>
        <p:nvSpPr>
          <p:cNvPr id="3" name="内容占位符 2"/>
          <p:cNvSpPr>
            <a:spLocks noGrp="1"/>
          </p:cNvSpPr>
          <p:nvPr>
            <p:ph idx="1"/>
            <p:custDataLst>
              <p:tags r:id="rId4"/>
            </p:custDataLst>
          </p:nvPr>
        </p:nvSpPr>
        <p:spPr/>
        <p:txBody>
          <a:bodyPr>
            <a:normAutofit fontScale="85000" lnSpcReduction="10000"/>
          </a:bodyPr>
          <a:lstStyle/>
          <a:p>
            <a:pPr marL="342900" indent="-342900" eaLnBrk="1" hangingPunct="1">
              <a:lnSpc>
                <a:spcPct val="150000"/>
              </a:lnSpc>
              <a:buClr>
                <a:schemeClr val="hlink"/>
              </a:buClr>
              <a:buSzTx/>
              <a:buFont typeface="Wingdings" panose="05000000000000000000" pitchFamily="2" charset="2"/>
              <a:buChar char="l"/>
            </a:pPr>
            <a:r>
              <a:rPr lang="en-US" altLang="zh-CN" dirty="0" smtClean="0"/>
              <a:t>Java</a:t>
            </a:r>
            <a:r>
              <a:rPr lang="zh-CN" altLang="en-US" dirty="0" smtClean="0"/>
              <a:t>应用程序的主方法</a:t>
            </a:r>
            <a:r>
              <a:rPr lang="en-US" altLang="zh-CN" dirty="0" smtClean="0"/>
              <a:t>(</a:t>
            </a:r>
            <a:r>
              <a:rPr lang="zh-CN" altLang="en-US" dirty="0" smtClean="0"/>
              <a:t>程序的入口</a:t>
            </a:r>
            <a:r>
              <a:rPr lang="en-US" altLang="zh-CN" dirty="0" smtClean="0"/>
              <a:t>) </a:t>
            </a:r>
            <a:endParaRPr lang="en-US" altLang="zh-CN" dirty="0" smtClean="0"/>
          </a:p>
          <a:p>
            <a:pPr marL="742950" lvl="1" indent="-285750" eaLnBrk="1" hangingPunct="1">
              <a:lnSpc>
                <a:spcPct val="150000"/>
              </a:lnSpc>
              <a:buClr>
                <a:schemeClr val="accent1"/>
              </a:buClr>
              <a:buSzTx/>
              <a:buFont typeface="Wingdings" panose="05000000000000000000" pitchFamily="2" charset="2"/>
              <a:buChar char="l"/>
            </a:pPr>
            <a:r>
              <a:rPr lang="en-US" altLang="zh-CN" dirty="0" smtClean="0"/>
              <a:t>public static void main (String args[]) {…}</a:t>
            </a:r>
            <a:endParaRPr lang="en-US" altLang="zh-CN" dirty="0" smtClean="0"/>
          </a:p>
          <a:p>
            <a:pPr marL="742950" lvl="1" indent="-285750" eaLnBrk="1" hangingPunct="1">
              <a:lnSpc>
                <a:spcPct val="150000"/>
              </a:lnSpc>
              <a:buClr>
                <a:schemeClr val="accent1"/>
              </a:buClr>
              <a:buSzTx/>
              <a:buFont typeface="Wingdings" panose="05000000000000000000" pitchFamily="2" charset="2"/>
              <a:buChar char="l"/>
            </a:pPr>
            <a:r>
              <a:rPr lang="en-US" altLang="zh-CN" dirty="0" smtClean="0"/>
              <a:t>public static void main (String[] args) {…}</a:t>
            </a:r>
            <a:endParaRPr lang="en-US" altLang="zh-CN" dirty="0" smtClean="0"/>
          </a:p>
          <a:p>
            <a:pPr marL="342900" indent="-342900" eaLnBrk="1" hangingPunct="1">
              <a:lnSpc>
                <a:spcPct val="150000"/>
              </a:lnSpc>
              <a:buClr>
                <a:schemeClr val="hlink"/>
              </a:buClr>
              <a:buSzTx/>
              <a:buFont typeface="Wingdings" panose="05000000000000000000" pitchFamily="2" charset="2"/>
              <a:buChar char="l"/>
            </a:pPr>
            <a:r>
              <a:rPr lang="zh-CN" altLang="en-US" dirty="0" smtClean="0"/>
              <a:t>命令行参数</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在启动</a:t>
            </a:r>
            <a:r>
              <a:rPr lang="en-US" altLang="zh-CN" dirty="0" smtClean="0"/>
              <a:t>Java</a:t>
            </a:r>
            <a:r>
              <a:rPr lang="zh-CN" altLang="en-US" dirty="0" smtClean="0"/>
              <a:t>应用程序时一次性地传递多个参数</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en-US" altLang="zh-CN" dirty="0" smtClean="0"/>
              <a:t>C:\Java </a:t>
            </a:r>
            <a:r>
              <a:rPr lang="zh-CN" altLang="en-US" dirty="0" smtClean="0"/>
              <a:t>类名 参数 参数 </a:t>
            </a:r>
            <a:r>
              <a:rPr lang="en-US" altLang="zh-CN" dirty="0" smtClean="0"/>
              <a:t>……</a:t>
            </a:r>
            <a:endParaRPr lang="en-US" altLang="zh-CN"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空格将参数分开</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若参数包含空格，用双引号引起来</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endParaRPr lang="zh-CN" altLang="en-US" dirty="0" smtClean="0"/>
          </a:p>
        </p:txBody>
      </p:sp>
    </p:spTree>
    <p:custDataLst>
      <p:tags r:id="rId5"/>
    </p:custData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p:cNvSpPr>
          <p:nvPr>
            <p:ph type="title"/>
          </p:nvPr>
        </p:nvSpPr>
        <p:spPr/>
        <p:txBody>
          <a:bodyPr vert="horz" wrap="square" lIns="91440" tIns="45720" rIns="91440" bIns="45720" anchor="ctr"/>
          <a:lstStyle/>
          <a:p>
            <a:pPr eaLnBrk="1" hangingPunct="1"/>
            <a:r>
              <a:rPr lang="zh-CN" altLang="en-US" dirty="0"/>
              <a:t>命令行参数</a:t>
            </a:r>
            <a:endParaRPr lang="zh-CN" altLang="en-US" dirty="0"/>
          </a:p>
        </p:txBody>
      </p:sp>
      <p:sp>
        <p:nvSpPr>
          <p:cNvPr id="124931" name="Rectangle 3"/>
          <p:cNvSpPr>
            <a:spLocks noGrp="1"/>
          </p:cNvSpPr>
          <p:nvPr>
            <p:ph idx="1"/>
          </p:nvPr>
        </p:nvSpPr>
        <p:spPr/>
        <p:txBody>
          <a:bodyPr vert="horz" wrap="square" lIns="91440" tIns="45720" rIns="91440" bIns="45720" anchor="t"/>
          <a:lstStyle/>
          <a:p>
            <a:pPr marL="609600" indent="-609600" eaLnBrk="1" hangingPunct="1">
              <a:lnSpc>
                <a:spcPct val="90000"/>
              </a:lnSpc>
              <a:buSzPct val="90000"/>
            </a:pPr>
            <a:r>
              <a:rPr lang="zh-CN" altLang="en-US" dirty="0"/>
              <a:t>示例</a:t>
            </a:r>
            <a:r>
              <a:rPr lang="zh-CN" altLang="en-US" sz="2800" dirty="0"/>
              <a:t> </a:t>
            </a:r>
            <a:r>
              <a:rPr lang="en-US" altLang="zh-CN" sz="2800" dirty="0"/>
              <a:t>1</a:t>
            </a:r>
            <a:endParaRPr lang="en-US" altLang="zh-CN" sz="2800" dirty="0"/>
          </a:p>
          <a:p>
            <a:pPr marL="990600" lvl="1" indent="-533400" eaLnBrk="1" hangingPunct="1">
              <a:lnSpc>
                <a:spcPct val="90000"/>
              </a:lnSpc>
              <a:buSzPct val="90000"/>
              <a:buNone/>
            </a:pPr>
            <a:endParaRPr lang="en-US" altLang="x-none" sz="2400" dirty="0">
              <a:latin typeface="Tahoma" panose="020B0604030504040204" pitchFamily="34" charset="0"/>
            </a:endParaRPr>
          </a:p>
          <a:p>
            <a:pPr marL="990600" lvl="1" indent="-533400" eaLnBrk="1" hangingPunct="1">
              <a:lnSpc>
                <a:spcPct val="90000"/>
              </a:lnSpc>
              <a:buSzPct val="90000"/>
              <a:buNone/>
            </a:pPr>
            <a:r>
              <a:rPr lang="en-US" altLang="zh-CN" sz="2400" dirty="0">
                <a:latin typeface="Tahoma" panose="020B0604030504040204" pitchFamily="34" charset="0"/>
              </a:rPr>
              <a:t>class Test {</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x-none" sz="2400" dirty="0">
                <a:latin typeface="Tahoma" panose="020B0604030504040204" pitchFamily="34" charset="0"/>
              </a:rPr>
              <a:t>	</a:t>
            </a:r>
            <a:endParaRPr lang="en-US" altLang="x-none" sz="2400" dirty="0">
              <a:solidFill>
                <a:schemeClr val="hlink"/>
              </a:solidFill>
              <a:latin typeface="Tahoma" panose="020B0604030504040204" pitchFamily="34" charset="0"/>
            </a:endParaRPr>
          </a:p>
          <a:p>
            <a:pPr marL="990600" lvl="1" indent="-533400" eaLnBrk="1" hangingPunct="1">
              <a:lnSpc>
                <a:spcPct val="90000"/>
              </a:lnSpc>
              <a:buSzPct val="90000"/>
              <a:buNone/>
            </a:pPr>
            <a:r>
              <a:rPr lang="en-US" altLang="x-none" sz="2400" dirty="0">
                <a:latin typeface="Tahoma" panose="020B0604030504040204" pitchFamily="34" charset="0"/>
              </a:rPr>
              <a:t>	</a:t>
            </a:r>
            <a:r>
              <a:rPr lang="en-US" altLang="zh-CN" sz="2400" dirty="0">
                <a:latin typeface="Tahoma" panose="020B0604030504040204" pitchFamily="34" charset="0"/>
              </a:rPr>
              <a:t>public static void main(String[] args) {</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x-none" sz="2400" dirty="0">
                <a:latin typeface="Tahoma" panose="020B0604030504040204" pitchFamily="34" charset="0"/>
              </a:rPr>
              <a:t>		</a:t>
            </a:r>
            <a:r>
              <a:rPr lang="en-US" altLang="zh-CN" sz="2400" dirty="0">
                <a:latin typeface="Tahoma" panose="020B0604030504040204" pitchFamily="34" charset="0"/>
              </a:rPr>
              <a:t>int len = args</a:t>
            </a:r>
            <a:r>
              <a:rPr lang="en-US" altLang="zh-CN" sz="2400" dirty="0">
                <a:solidFill>
                  <a:schemeClr val="hlink"/>
                </a:solidFill>
                <a:latin typeface="Tahoma" panose="020B0604030504040204" pitchFamily="34" charset="0"/>
              </a:rPr>
              <a:t>.length</a:t>
            </a:r>
            <a:r>
              <a:rPr lang="en-US" altLang="zh-CN" sz="2400" dirty="0">
                <a:latin typeface="Tahoma" panose="020B0604030504040204" pitchFamily="34" charset="0"/>
              </a:rPr>
              <a:t>;</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zh-CN" sz="2400" dirty="0">
                <a:latin typeface="Tahoma" panose="020B0604030504040204" pitchFamily="34" charset="0"/>
              </a:rPr>
              <a:t>		System.out.println(len);</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zh-CN" sz="2400" dirty="0">
                <a:latin typeface="Tahoma" panose="020B0604030504040204" pitchFamily="34" charset="0"/>
              </a:rPr>
              <a:t>		for (int i = 0; i &lt; len; i++) </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zh-CN" sz="2400" dirty="0">
                <a:latin typeface="Tahoma" panose="020B0604030504040204" pitchFamily="34" charset="0"/>
              </a:rPr>
              <a:t>			System.out.println(args[i]);</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zh-CN" sz="2400" dirty="0">
                <a:latin typeface="Tahoma" panose="020B0604030504040204" pitchFamily="34" charset="0"/>
              </a:rPr>
              <a:t>	}</a:t>
            </a:r>
            <a:endParaRPr lang="en-US" altLang="zh-CN" sz="2400" dirty="0">
              <a:latin typeface="Tahoma" panose="020B0604030504040204" pitchFamily="34" charset="0"/>
            </a:endParaRPr>
          </a:p>
          <a:p>
            <a:pPr marL="990600" lvl="1" indent="-533400" eaLnBrk="1" hangingPunct="1">
              <a:lnSpc>
                <a:spcPct val="90000"/>
              </a:lnSpc>
              <a:buSzPct val="90000"/>
              <a:buNone/>
            </a:pP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zh-CN" sz="2400" dirty="0">
                <a:latin typeface="Tahoma" panose="020B0604030504040204" pitchFamily="34" charset="0"/>
              </a:rPr>
              <a:t>}</a:t>
            </a:r>
            <a:endParaRPr lang="en-US" altLang="zh-CN" sz="2400" dirty="0">
              <a:latin typeface="Tahoma" panose="020B0604030504040204" pitchFamily="34" charset="0"/>
            </a:endParaRPr>
          </a:p>
        </p:txBody>
      </p:sp>
      <p:sp>
        <p:nvSpPr>
          <p:cNvPr id="124932" name="Rectangle 4"/>
          <p:cNvSpPr/>
          <p:nvPr/>
        </p:nvSpPr>
        <p:spPr>
          <a:xfrm>
            <a:off x="7086600" y="2514600"/>
            <a:ext cx="2057400" cy="1676400"/>
          </a:xfrm>
          <a:prstGeom prst="rect">
            <a:avLst/>
          </a:prstGeom>
          <a:solidFill>
            <a:srgbClr val="C0C0C0"/>
          </a:solidFill>
          <a:ln w="9525">
            <a:noFill/>
          </a:ln>
        </p:spPr>
        <p:txBody>
          <a:bodyPr wrap="none" anchor="ctr"/>
          <a:lstStyle/>
          <a:p>
            <a:pPr eaLnBrk="1" hangingPunct="1"/>
            <a:r>
              <a:rPr lang="en-US" altLang="zh-CN" sz="2400" dirty="0">
                <a:latin typeface="Tahoma" panose="020B0604030504040204" pitchFamily="34" charset="0"/>
              </a:rPr>
              <a:t>C:\&gt;Java Test</a:t>
            </a:r>
            <a:endParaRPr lang="en-US" altLang="zh-CN" sz="2400" dirty="0">
              <a:latin typeface="Tahoma" panose="020B0604030504040204" pitchFamily="34" charset="0"/>
            </a:endParaRPr>
          </a:p>
          <a:p>
            <a:pPr eaLnBrk="1" hangingPunct="1"/>
            <a:r>
              <a:rPr lang="en-US" altLang="zh-CN" sz="2400" dirty="0">
                <a:latin typeface="Tahoma" panose="020B0604030504040204" pitchFamily="34" charset="0"/>
              </a:rPr>
              <a:t>0</a:t>
            </a:r>
            <a:endParaRPr lang="en-US" altLang="zh-CN" sz="2400" dirty="0">
              <a:latin typeface="Tahoma" panose="020B0604030504040204" pitchFamily="34" charset="0"/>
            </a:endParaRPr>
          </a:p>
          <a:p>
            <a:pPr eaLnBrk="1" hangingPunct="1"/>
            <a:endParaRPr lang="en-US" altLang="zh-CN" sz="2400" dirty="0">
              <a:latin typeface="Tahoma" panose="020B0604030504040204" pitchFamily="34" charset="0"/>
            </a:endParaRPr>
          </a:p>
          <a:p>
            <a:pPr eaLnBrk="1" hangingPunct="1"/>
            <a:r>
              <a:rPr lang="en-US" altLang="zh-CN" sz="2400" dirty="0">
                <a:latin typeface="Tahoma" panose="020B0604030504040204" pitchFamily="34" charset="0"/>
              </a:rPr>
              <a:t>C:\&gt;</a:t>
            </a:r>
            <a:endParaRPr lang="en-US" altLang="zh-CN" sz="2400" dirty="0">
              <a:latin typeface="Tahoma" panose="020B0604030504040204" pitchFamily="34" charset="0"/>
            </a:endParaRPr>
          </a:p>
        </p:txBody>
      </p:sp>
      <p:sp>
        <p:nvSpPr>
          <p:cNvPr id="124933" name="Rectangle 5"/>
          <p:cNvSpPr/>
          <p:nvPr/>
        </p:nvSpPr>
        <p:spPr>
          <a:xfrm>
            <a:off x="6324600" y="0"/>
            <a:ext cx="2819400" cy="2362200"/>
          </a:xfrm>
          <a:prstGeom prst="rect">
            <a:avLst/>
          </a:prstGeom>
          <a:solidFill>
            <a:srgbClr val="C0C0C0"/>
          </a:solidFill>
          <a:ln w="9525">
            <a:noFill/>
          </a:ln>
        </p:spPr>
        <p:txBody>
          <a:bodyPr wrap="none" anchor="ctr"/>
          <a:lstStyle/>
          <a:p>
            <a:pPr eaLnBrk="1" hangingPunct="1"/>
            <a:r>
              <a:rPr lang="en-US" altLang="zh-CN" sz="2400" dirty="0">
                <a:latin typeface="Tahoma" panose="020B0604030504040204" pitchFamily="34" charset="0"/>
              </a:rPr>
              <a:t>C:\&gt;Java Test s1 s2</a:t>
            </a:r>
            <a:endParaRPr lang="en-US" altLang="zh-CN" sz="2400" dirty="0">
              <a:latin typeface="Tahoma" panose="020B0604030504040204" pitchFamily="34" charset="0"/>
            </a:endParaRPr>
          </a:p>
          <a:p>
            <a:pPr eaLnBrk="1" hangingPunct="1"/>
            <a:r>
              <a:rPr lang="en-US" altLang="zh-CN" sz="2400" dirty="0">
                <a:latin typeface="Tahoma" panose="020B0604030504040204" pitchFamily="34" charset="0"/>
              </a:rPr>
              <a:t>2</a:t>
            </a:r>
            <a:endParaRPr lang="en-US" altLang="zh-CN" sz="2400" dirty="0">
              <a:latin typeface="Tahoma" panose="020B0604030504040204" pitchFamily="34" charset="0"/>
            </a:endParaRPr>
          </a:p>
          <a:p>
            <a:pPr eaLnBrk="1" hangingPunct="1"/>
            <a:r>
              <a:rPr lang="en-US" altLang="zh-CN" sz="2400" dirty="0">
                <a:latin typeface="Tahoma" panose="020B0604030504040204" pitchFamily="34" charset="0"/>
              </a:rPr>
              <a:t>s1</a:t>
            </a:r>
            <a:endParaRPr lang="en-US" altLang="zh-CN" sz="2400" dirty="0">
              <a:latin typeface="Tahoma" panose="020B0604030504040204" pitchFamily="34" charset="0"/>
            </a:endParaRPr>
          </a:p>
          <a:p>
            <a:pPr eaLnBrk="1" hangingPunct="1"/>
            <a:r>
              <a:rPr lang="en-US" altLang="zh-CN" sz="2400" dirty="0">
                <a:latin typeface="Tahoma" panose="020B0604030504040204" pitchFamily="34" charset="0"/>
              </a:rPr>
              <a:t>s2</a:t>
            </a:r>
            <a:endParaRPr lang="en-US" altLang="zh-CN" sz="2400" dirty="0">
              <a:latin typeface="Tahoma" panose="020B0604030504040204" pitchFamily="34" charset="0"/>
            </a:endParaRPr>
          </a:p>
          <a:p>
            <a:pPr eaLnBrk="1" hangingPunct="1"/>
            <a:endParaRPr lang="en-US" altLang="zh-CN" sz="2400" dirty="0">
              <a:latin typeface="Tahoma" panose="020B0604030504040204" pitchFamily="34" charset="0"/>
            </a:endParaRPr>
          </a:p>
          <a:p>
            <a:pPr eaLnBrk="1" hangingPunct="1"/>
            <a:r>
              <a:rPr lang="en-US" altLang="zh-CN" sz="2400" dirty="0">
                <a:latin typeface="Tahoma" panose="020B0604030504040204" pitchFamily="34" charset="0"/>
              </a:rPr>
              <a:t>C:\&gt;</a:t>
            </a:r>
            <a:endParaRPr lang="en-US" altLang="zh-CN" sz="2400" dirty="0">
              <a:latin typeface="Tahoma" panose="020B0604030504040204" pitchFamily="34" charset="0"/>
            </a:endParaRPr>
          </a:p>
        </p:txBody>
      </p:sp>
      <p:sp>
        <p:nvSpPr>
          <p:cNvPr id="124934" name="Rectangle 6"/>
          <p:cNvSpPr/>
          <p:nvPr/>
        </p:nvSpPr>
        <p:spPr>
          <a:xfrm>
            <a:off x="1066800" y="2209800"/>
            <a:ext cx="5105400" cy="762000"/>
          </a:xfrm>
          <a:prstGeom prst="rect">
            <a:avLst/>
          </a:prstGeom>
          <a:solidFill>
            <a:srgbClr val="C0C0C0"/>
          </a:solidFill>
          <a:ln w="9525">
            <a:noFill/>
          </a:ln>
        </p:spPr>
        <p:txBody>
          <a:bodyPr wrap="none" anchor="ctr"/>
          <a:lstStyle/>
          <a:p>
            <a:pPr eaLnBrk="1" hangingPunct="1"/>
            <a:r>
              <a:rPr lang="en-US" altLang="zh-CN" sz="2400" dirty="0">
                <a:latin typeface="Tahoma" panose="020B0604030504040204" pitchFamily="34" charset="0"/>
              </a:rPr>
              <a:t>C:\&gt;Java Test “s1 s2”</a:t>
            </a:r>
            <a:endParaRPr lang="en-US" altLang="zh-CN" sz="2400" dirty="0">
              <a:latin typeface="Tahoma" panose="020B0604030504040204" pitchFamily="34" charset="0"/>
            </a:endParaRPr>
          </a:p>
        </p:txBody>
      </p:sp>
      <p:sp>
        <p:nvSpPr>
          <p:cNvPr id="124935" name="Rectangle 7"/>
          <p:cNvSpPr/>
          <p:nvPr/>
        </p:nvSpPr>
        <p:spPr>
          <a:xfrm>
            <a:off x="1066800" y="2743200"/>
            <a:ext cx="5105400" cy="1524000"/>
          </a:xfrm>
          <a:prstGeom prst="rect">
            <a:avLst/>
          </a:prstGeom>
          <a:solidFill>
            <a:srgbClr val="C0C0C0"/>
          </a:solidFill>
          <a:ln w="9525">
            <a:noFill/>
          </a:ln>
        </p:spPr>
        <p:txBody>
          <a:bodyPr wrap="none" anchor="ctr"/>
          <a:lstStyle/>
          <a:p>
            <a:pPr eaLnBrk="1" hangingPunct="1"/>
            <a:r>
              <a:rPr lang="en-US" altLang="zh-CN" sz="2400" dirty="0">
                <a:latin typeface="Tahoma" panose="020B0604030504040204" pitchFamily="34" charset="0"/>
              </a:rPr>
              <a:t>1</a:t>
            </a:r>
            <a:endParaRPr lang="en-US" altLang="zh-CN" sz="2400" dirty="0">
              <a:latin typeface="Tahoma" panose="020B0604030504040204" pitchFamily="34" charset="0"/>
            </a:endParaRPr>
          </a:p>
          <a:p>
            <a:pPr eaLnBrk="1" hangingPunct="1"/>
            <a:r>
              <a:rPr lang="en-US" altLang="zh-CN" sz="2400" dirty="0">
                <a:latin typeface="Tahoma" panose="020B0604030504040204" pitchFamily="34" charset="0"/>
              </a:rPr>
              <a:t>s1 s2</a:t>
            </a:r>
            <a:endParaRPr lang="en-US" altLang="zh-CN" sz="2400" dirty="0">
              <a:latin typeface="Tahoma" panose="020B0604030504040204" pitchFamily="34" charset="0"/>
            </a:endParaRPr>
          </a:p>
          <a:p>
            <a:pPr eaLnBrk="1" hangingPunct="1"/>
            <a:endParaRPr lang="en-US" altLang="zh-CN" sz="2400" dirty="0">
              <a:latin typeface="Tahoma" panose="020B0604030504040204" pitchFamily="34" charset="0"/>
            </a:endParaRPr>
          </a:p>
          <a:p>
            <a:pPr eaLnBrk="1" hangingPunct="1"/>
            <a:r>
              <a:rPr lang="en-US" altLang="zh-CN" sz="2400" dirty="0">
                <a:latin typeface="Tahoma" panose="020B0604030504040204" pitchFamily="34" charset="0"/>
              </a:rPr>
              <a:t>C:\&gt;</a:t>
            </a:r>
            <a:endParaRPr lang="en-US" altLang="zh-CN" sz="2400" dirty="0">
              <a:latin typeface="Tahoma" panose="020B0604030504040204" pitchFamily="3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24932"/>
                                        </p:tgtEl>
                                        <p:attrNameLst>
                                          <p:attrName>style.visibility</p:attrName>
                                        </p:attrNameLst>
                                      </p:cBhvr>
                                      <p:to>
                                        <p:strVal val="visible"/>
                                      </p:to>
                                    </p:set>
                                    <p:animEffect transition="in" filter="barn(outHorizontal)">
                                      <p:cBhvr>
                                        <p:cTn id="7" dur="500"/>
                                        <p:tgtEl>
                                          <p:spTgt spid="12493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24933"/>
                                        </p:tgtEl>
                                        <p:attrNameLst>
                                          <p:attrName>style.visibility</p:attrName>
                                        </p:attrNameLst>
                                      </p:cBhvr>
                                      <p:to>
                                        <p:strVal val="visible"/>
                                      </p:to>
                                    </p:set>
                                    <p:animEffect transition="in" filter="barn(outHorizontal)">
                                      <p:cBhvr>
                                        <p:cTn id="12" dur="500"/>
                                        <p:tgtEl>
                                          <p:spTgt spid="12493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124934"/>
                                        </p:tgtEl>
                                        <p:attrNameLst>
                                          <p:attrName>style.visibility</p:attrName>
                                        </p:attrNameLst>
                                      </p:cBhvr>
                                      <p:to>
                                        <p:strVal val="visible"/>
                                      </p:to>
                                    </p:set>
                                    <p:animEffect transition="in" filter="barn(outHorizontal)">
                                      <p:cBhvr>
                                        <p:cTn id="17" dur="500"/>
                                        <p:tgtEl>
                                          <p:spTgt spid="12493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124935"/>
                                        </p:tgtEl>
                                        <p:attrNameLst>
                                          <p:attrName>style.visibility</p:attrName>
                                        </p:attrNameLst>
                                      </p:cBhvr>
                                      <p:to>
                                        <p:strVal val="visible"/>
                                      </p:to>
                                    </p:set>
                                    <p:animEffect transition="in" filter="barn(outHorizontal)">
                                      <p:cBhvr>
                                        <p:cTn id="22" dur="500"/>
                                        <p:tgtEl>
                                          <p:spTgt spid="1249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2" grpId="0" animBg="1"/>
      <p:bldP spid="124933" grpId="0" animBg="1"/>
      <p:bldP spid="124934" grpId="0" animBg="1"/>
      <p:bldP spid="124935"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p:cNvSpPr>
          <p:nvPr>
            <p:ph type="title"/>
          </p:nvPr>
        </p:nvSpPr>
        <p:spPr/>
        <p:txBody>
          <a:bodyPr vert="horz" wrap="square" lIns="91440" tIns="45720" rIns="91440" bIns="45720" anchor="ctr"/>
          <a:lstStyle/>
          <a:p>
            <a:pPr eaLnBrk="1" hangingPunct="1"/>
            <a:r>
              <a:rPr lang="zh-CN" altLang="en-US" dirty="0"/>
              <a:t>命令行参数</a:t>
            </a:r>
            <a:endParaRPr lang="zh-CN" altLang="en-US" dirty="0"/>
          </a:p>
        </p:txBody>
      </p:sp>
      <p:sp>
        <p:nvSpPr>
          <p:cNvPr id="125955" name="Rectangle 3"/>
          <p:cNvSpPr>
            <a:spLocks noGrp="1"/>
          </p:cNvSpPr>
          <p:nvPr>
            <p:ph idx="1"/>
          </p:nvPr>
        </p:nvSpPr>
        <p:spPr/>
        <p:txBody>
          <a:bodyPr vert="horz" wrap="square" lIns="91440" tIns="45720" rIns="91440" bIns="45720" anchor="t"/>
          <a:lstStyle/>
          <a:p>
            <a:pPr marL="609600" indent="-609600" eaLnBrk="1" hangingPunct="1">
              <a:buSzPct val="90000"/>
            </a:pPr>
            <a:r>
              <a:rPr lang="zh-CN" altLang="en-US" sz="3600" dirty="0"/>
              <a:t>示例 </a:t>
            </a:r>
            <a:r>
              <a:rPr lang="en-US" altLang="zh-CN" sz="3600" dirty="0"/>
              <a:t>2</a:t>
            </a:r>
            <a:r>
              <a:rPr lang="en-US" altLang="zh-CN" dirty="0"/>
              <a:t> </a:t>
            </a:r>
            <a:endParaRPr lang="en-US" altLang="zh-CN" dirty="0"/>
          </a:p>
          <a:p>
            <a:pPr marL="990600" lvl="1" indent="-533400" eaLnBrk="1" hangingPunct="1">
              <a:buSzPct val="90000"/>
            </a:pPr>
            <a:endParaRPr lang="en-US" altLang="zh-CN" dirty="0">
              <a:latin typeface="Tahoma" panose="020B0604030504040204" pitchFamily="34" charset="0"/>
            </a:endParaRPr>
          </a:p>
          <a:p>
            <a:pPr marL="609600" indent="-609600" eaLnBrk="1" hangingPunct="1">
              <a:buSzPct val="90000"/>
              <a:buNone/>
            </a:pPr>
            <a:r>
              <a:rPr lang="en-US" altLang="zh-CN" sz="2400" dirty="0">
                <a:latin typeface="Tahoma" panose="020B0604030504040204" pitchFamily="34" charset="0"/>
              </a:rPr>
              <a:t>class Test {</a:t>
            </a:r>
            <a:endParaRPr lang="en-US" altLang="zh-CN" sz="2400" dirty="0">
              <a:latin typeface="Tahoma" panose="020B0604030504040204" pitchFamily="34" charset="0"/>
            </a:endParaRPr>
          </a:p>
          <a:p>
            <a:pPr marL="990600" lvl="1" indent="-533400" eaLnBrk="1" hangingPunct="1">
              <a:buSzPct val="90000"/>
              <a:buNone/>
            </a:pPr>
            <a:r>
              <a:rPr lang="en-US" altLang="zh-CN" sz="2400" dirty="0">
                <a:latin typeface="Tahoma" panose="020B0604030504040204" pitchFamily="34" charset="0"/>
              </a:rPr>
              <a:t>public static void main(String[] args) {</a:t>
            </a:r>
            <a:endParaRPr lang="en-US" altLang="zh-CN" sz="2400" dirty="0">
              <a:latin typeface="Tahoma" panose="020B0604030504040204" pitchFamily="34" charset="0"/>
            </a:endParaRPr>
          </a:p>
          <a:p>
            <a:pPr marL="609600" indent="-609600" eaLnBrk="1" hangingPunct="1">
              <a:buSzPct val="90000"/>
              <a:buNone/>
            </a:pPr>
            <a:r>
              <a:rPr lang="en-US" altLang="zh-CN" sz="2400" dirty="0">
                <a:latin typeface="Tahoma" panose="020B0604030504040204" pitchFamily="34" charset="0"/>
              </a:rPr>
              <a:t>		for (int i = 0; i &lt; args.length; i++) </a:t>
            </a:r>
            <a:endParaRPr lang="en-US" altLang="zh-CN" sz="2400" dirty="0">
              <a:latin typeface="Tahoma" panose="020B0604030504040204" pitchFamily="34" charset="0"/>
            </a:endParaRPr>
          </a:p>
          <a:p>
            <a:pPr marL="609600" indent="-609600" eaLnBrk="1" hangingPunct="1">
              <a:buSzPct val="90000"/>
              <a:buNone/>
            </a:pPr>
            <a:r>
              <a:rPr lang="en-US" altLang="zh-CN" sz="2400" dirty="0">
                <a:latin typeface="Tahoma" panose="020B0604030504040204" pitchFamily="34" charset="0"/>
              </a:rPr>
              <a:t>			System.out.println(“args[“+i+”]=“+args[i]);</a:t>
            </a:r>
            <a:endParaRPr lang="en-US" altLang="zh-CN" sz="2400" dirty="0">
              <a:latin typeface="Tahoma" panose="020B0604030504040204" pitchFamily="34" charset="0"/>
            </a:endParaRPr>
          </a:p>
          <a:p>
            <a:pPr marL="609600" indent="-609600" eaLnBrk="1" hangingPunct="1">
              <a:buSzPct val="90000"/>
              <a:buNone/>
            </a:pPr>
            <a:r>
              <a:rPr lang="en-US" altLang="zh-CN" sz="2400" dirty="0">
                <a:latin typeface="Tahoma" panose="020B0604030504040204" pitchFamily="34" charset="0"/>
              </a:rPr>
              <a:t>	}</a:t>
            </a:r>
            <a:endParaRPr lang="en-US" altLang="zh-CN" sz="2400" dirty="0">
              <a:latin typeface="Tahoma" panose="020B0604030504040204" pitchFamily="34" charset="0"/>
            </a:endParaRPr>
          </a:p>
          <a:p>
            <a:pPr marL="609600" indent="-609600" eaLnBrk="1" hangingPunct="1">
              <a:buSzPct val="90000"/>
              <a:buNone/>
            </a:pPr>
            <a:r>
              <a:rPr lang="en-US" altLang="zh-CN" sz="2400" dirty="0">
                <a:latin typeface="Tahoma" panose="020B0604030504040204" pitchFamily="34" charset="0"/>
              </a:rPr>
              <a:t>}</a:t>
            </a:r>
            <a:endParaRPr lang="en-US" altLang="zh-CN" sz="2400" dirty="0">
              <a:latin typeface="Tahoma" panose="020B0604030504040204" pitchFamily="34" charset="0"/>
            </a:endParaRPr>
          </a:p>
        </p:txBody>
      </p:sp>
      <p:sp>
        <p:nvSpPr>
          <p:cNvPr id="125956" name="Rectangle 4"/>
          <p:cNvSpPr/>
          <p:nvPr/>
        </p:nvSpPr>
        <p:spPr>
          <a:xfrm>
            <a:off x="3657600" y="533400"/>
            <a:ext cx="3810000" cy="2209800"/>
          </a:xfrm>
          <a:prstGeom prst="rect">
            <a:avLst/>
          </a:prstGeom>
          <a:solidFill>
            <a:srgbClr val="C0C0C0"/>
          </a:solidFill>
          <a:ln w="9525">
            <a:noFill/>
          </a:ln>
        </p:spPr>
        <p:txBody>
          <a:bodyPr wrap="none" anchor="ctr"/>
          <a:lstStyle/>
          <a:p>
            <a:pPr eaLnBrk="1" hangingPunct="1"/>
            <a:r>
              <a:rPr lang="en-US" altLang="zh-CN" sz="2400" dirty="0">
                <a:latin typeface="Tahoma" panose="020B0604030504040204" pitchFamily="34" charset="0"/>
              </a:rPr>
              <a:t>C:\&gt;Java Test s1 </a:t>
            </a:r>
            <a:r>
              <a:rPr lang="en-US" altLang="zh-CN" sz="2400" dirty="0">
                <a:latin typeface="Times New Roman" panose="02020603050405020304" pitchFamily="18" charset="0"/>
              </a:rPr>
              <a:t>“</a:t>
            </a:r>
            <a:r>
              <a:rPr lang="en-US" altLang="zh-CN" sz="2400" dirty="0">
                <a:latin typeface="Tahoma" panose="020B0604030504040204" pitchFamily="34" charset="0"/>
              </a:rPr>
              <a:t>s2</a:t>
            </a:r>
            <a:r>
              <a:rPr lang="en-US" altLang="zh-CN" sz="2400" dirty="0">
                <a:latin typeface="Times New Roman" panose="02020603050405020304" pitchFamily="18" charset="0"/>
              </a:rPr>
              <a:t>”</a:t>
            </a:r>
            <a:r>
              <a:rPr lang="en-US" altLang="zh-CN" sz="2400" dirty="0">
                <a:latin typeface="Tahoma" panose="020B0604030504040204" pitchFamily="34" charset="0"/>
              </a:rPr>
              <a:t> </a:t>
            </a:r>
            <a:r>
              <a:rPr lang="en-US" altLang="zh-CN" sz="2400" dirty="0">
                <a:latin typeface="Times New Roman" panose="02020603050405020304" pitchFamily="18" charset="0"/>
              </a:rPr>
              <a:t>“</a:t>
            </a:r>
            <a:r>
              <a:rPr lang="en-US" altLang="zh-CN" sz="2400" dirty="0">
                <a:latin typeface="Tahoma" panose="020B0604030504040204" pitchFamily="34" charset="0"/>
              </a:rPr>
              <a:t>s3</a:t>
            </a:r>
            <a:r>
              <a:rPr lang="en-US" altLang="zh-CN" sz="2400" dirty="0">
                <a:latin typeface="Times New Roman" panose="02020603050405020304" pitchFamily="18" charset="0"/>
              </a:rPr>
              <a:t>”</a:t>
            </a:r>
            <a:r>
              <a:rPr lang="en-US" altLang="zh-CN" sz="2400" dirty="0">
                <a:latin typeface="Tahoma" panose="020B0604030504040204" pitchFamily="34" charset="0"/>
              </a:rPr>
              <a:t> </a:t>
            </a:r>
            <a:endParaRPr lang="en-US" altLang="zh-CN" sz="2400" dirty="0">
              <a:latin typeface="Tahoma" panose="020B0604030504040204" pitchFamily="34" charset="0"/>
            </a:endParaRPr>
          </a:p>
          <a:p>
            <a:pPr eaLnBrk="1" hangingPunct="1"/>
            <a:r>
              <a:rPr lang="en-US" altLang="zh-CN" sz="2400" dirty="0">
                <a:latin typeface="Tahoma" panose="020B0604030504040204" pitchFamily="34" charset="0"/>
              </a:rPr>
              <a:t>args[0]=s1</a:t>
            </a:r>
            <a:endParaRPr lang="en-US" altLang="zh-CN" sz="2400" dirty="0">
              <a:latin typeface="Tahoma" panose="020B0604030504040204" pitchFamily="34" charset="0"/>
            </a:endParaRPr>
          </a:p>
          <a:p>
            <a:pPr eaLnBrk="1" hangingPunct="1"/>
            <a:r>
              <a:rPr lang="en-US" altLang="zh-CN" sz="2400" dirty="0">
                <a:latin typeface="Tahoma" panose="020B0604030504040204" pitchFamily="34" charset="0"/>
              </a:rPr>
              <a:t>args[1]=s2</a:t>
            </a:r>
            <a:endParaRPr lang="en-US" altLang="zh-CN" sz="2400" dirty="0">
              <a:latin typeface="Tahoma" panose="020B0604030504040204" pitchFamily="34" charset="0"/>
            </a:endParaRPr>
          </a:p>
          <a:p>
            <a:pPr eaLnBrk="1" hangingPunct="1"/>
            <a:r>
              <a:rPr lang="en-US" altLang="zh-CN" sz="2400" dirty="0">
                <a:latin typeface="Tahoma" panose="020B0604030504040204" pitchFamily="34" charset="0"/>
              </a:rPr>
              <a:t>args[2]=s3</a:t>
            </a:r>
            <a:endParaRPr lang="en-US" altLang="zh-CN" sz="2400" dirty="0">
              <a:latin typeface="Tahoma" panose="020B0604030504040204" pitchFamily="34" charset="0"/>
            </a:endParaRPr>
          </a:p>
          <a:p>
            <a:pPr eaLnBrk="1" hangingPunct="1"/>
            <a:endParaRPr lang="en-US" altLang="zh-CN" sz="2400" dirty="0">
              <a:latin typeface="Tahoma" panose="020B0604030504040204" pitchFamily="34" charset="0"/>
            </a:endParaRPr>
          </a:p>
          <a:p>
            <a:pPr eaLnBrk="1" hangingPunct="1"/>
            <a:r>
              <a:rPr lang="en-US" altLang="zh-CN" sz="2400" dirty="0">
                <a:latin typeface="Tahoma" panose="020B0604030504040204" pitchFamily="34" charset="0"/>
              </a:rPr>
              <a:t>C:\&gt;</a:t>
            </a:r>
            <a:endParaRPr lang="en-US" altLang="zh-CN" sz="2400" dirty="0">
              <a:latin typeface="Tahoma" panose="020B0604030504040204" pitchFamily="3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25956"/>
                                        </p:tgtEl>
                                        <p:attrNameLst>
                                          <p:attrName>style.visibility</p:attrName>
                                        </p:attrNameLst>
                                      </p:cBhvr>
                                      <p:to>
                                        <p:strVal val="visible"/>
                                      </p:to>
                                    </p:set>
                                    <p:animEffect transition="in" filter="barn(outHorizontal)">
                                      <p:cBhvr>
                                        <p:cTn id="7" dur="500"/>
                                        <p:tgtEl>
                                          <p:spTgt spid="1259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6"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p:cNvSpPr>
          <p:nvPr>
            <p:ph type="title"/>
          </p:nvPr>
        </p:nvSpPr>
        <p:spPr/>
        <p:txBody>
          <a:bodyPr vert="horz" wrap="square" lIns="91440" tIns="45720" rIns="91440" bIns="45720" anchor="ctr"/>
          <a:lstStyle/>
          <a:p>
            <a:pPr eaLnBrk="1" hangingPunct="1"/>
            <a:r>
              <a:rPr lang="zh-CN" altLang="en-US" dirty="0"/>
              <a:t>命令行参数</a:t>
            </a:r>
            <a:endParaRPr lang="zh-CN" altLang="en-US" dirty="0"/>
          </a:p>
        </p:txBody>
      </p:sp>
      <p:sp>
        <p:nvSpPr>
          <p:cNvPr id="126979" name="Rectangle 3"/>
          <p:cNvSpPr>
            <a:spLocks noGrp="1"/>
          </p:cNvSpPr>
          <p:nvPr>
            <p:ph idx="1"/>
          </p:nvPr>
        </p:nvSpPr>
        <p:spPr/>
        <p:txBody>
          <a:bodyPr vert="horz" wrap="square" lIns="91440" tIns="45720" rIns="91440" bIns="45720" anchor="t"/>
          <a:lstStyle/>
          <a:p>
            <a:pPr marL="609600" indent="-609600" eaLnBrk="1" hangingPunct="1">
              <a:lnSpc>
                <a:spcPct val="90000"/>
              </a:lnSpc>
              <a:buSzPct val="90000"/>
            </a:pPr>
            <a:r>
              <a:rPr lang="zh-CN" altLang="en-US" sz="3600" dirty="0"/>
              <a:t>命令行参数的转换</a:t>
            </a:r>
            <a:r>
              <a:rPr lang="zh-CN" altLang="en-US" dirty="0"/>
              <a:t> </a:t>
            </a:r>
            <a:endParaRPr lang="zh-CN" altLang="en-US" dirty="0"/>
          </a:p>
          <a:p>
            <a:pPr marL="990600" lvl="1" indent="-533400" eaLnBrk="1" hangingPunct="1">
              <a:lnSpc>
                <a:spcPct val="90000"/>
              </a:lnSpc>
              <a:buSzPct val="90000"/>
            </a:pPr>
            <a:r>
              <a:rPr lang="zh-CN" altLang="en-US" dirty="0">
                <a:latin typeface="Tahoma" panose="020B0604030504040204" pitchFamily="34" charset="0"/>
              </a:rPr>
              <a:t>传递字符串数组</a:t>
            </a:r>
            <a:endParaRPr lang="zh-CN" altLang="en-US" dirty="0">
              <a:latin typeface="Tahoma" panose="020B0604030504040204" pitchFamily="34" charset="0"/>
            </a:endParaRPr>
          </a:p>
          <a:p>
            <a:pPr marL="990600" lvl="1" indent="-533400" eaLnBrk="1" hangingPunct="1">
              <a:lnSpc>
                <a:spcPct val="90000"/>
              </a:lnSpc>
              <a:buSzPct val="90000"/>
            </a:pPr>
            <a:r>
              <a:rPr lang="zh-CN" altLang="en-US" dirty="0">
                <a:latin typeface="Tahoma" panose="020B0604030504040204" pitchFamily="34" charset="0"/>
              </a:rPr>
              <a:t>向</a:t>
            </a:r>
            <a:r>
              <a:rPr lang="en-US" altLang="zh-CN" dirty="0">
                <a:latin typeface="Tahoma" panose="020B0604030504040204" pitchFamily="34" charset="0"/>
              </a:rPr>
              <a:t>Java</a:t>
            </a:r>
            <a:r>
              <a:rPr lang="zh-CN" altLang="en-US" dirty="0">
                <a:latin typeface="Tahoma" panose="020B0604030504040204" pitchFamily="34" charset="0"/>
              </a:rPr>
              <a:t>应用程序传递数值</a:t>
            </a:r>
            <a:endParaRPr lang="zh-CN" altLang="en-US" dirty="0">
              <a:latin typeface="Tahoma" panose="020B0604030504040204" pitchFamily="34" charset="0"/>
            </a:endParaRPr>
          </a:p>
          <a:p>
            <a:pPr marL="1371600" lvl="2" indent="-457200" eaLnBrk="1" hangingPunct="1">
              <a:lnSpc>
                <a:spcPct val="90000"/>
              </a:lnSpc>
              <a:buSzPct val="90000"/>
            </a:pPr>
            <a:r>
              <a:rPr lang="en-US" altLang="zh-CN" dirty="0">
                <a:latin typeface="Tahoma" panose="020B0604030504040204" pitchFamily="34" charset="0"/>
              </a:rPr>
              <a:t>byte</a:t>
            </a:r>
            <a:r>
              <a:rPr lang="zh-CN" altLang="en-US" dirty="0">
                <a:latin typeface="Tahoma" panose="020B0604030504040204" pitchFamily="34" charset="0"/>
              </a:rPr>
              <a:t>、</a:t>
            </a:r>
            <a:r>
              <a:rPr lang="en-US" altLang="zh-CN" dirty="0">
                <a:latin typeface="Tahoma" panose="020B0604030504040204" pitchFamily="34" charset="0"/>
              </a:rPr>
              <a:t>short</a:t>
            </a:r>
            <a:r>
              <a:rPr lang="zh-CN" altLang="en-US" dirty="0">
                <a:latin typeface="Tahoma" panose="020B0604030504040204" pitchFamily="34" charset="0"/>
              </a:rPr>
              <a:t>、</a:t>
            </a:r>
            <a:r>
              <a:rPr lang="en-US" altLang="zh-CN" dirty="0">
                <a:latin typeface="Tahoma" panose="020B0604030504040204" pitchFamily="34" charset="0"/>
              </a:rPr>
              <a:t>int</a:t>
            </a:r>
            <a:r>
              <a:rPr lang="zh-CN" altLang="en-US" dirty="0">
                <a:latin typeface="Tahoma" panose="020B0604030504040204" pitchFamily="34" charset="0"/>
              </a:rPr>
              <a:t>、</a:t>
            </a:r>
            <a:r>
              <a:rPr lang="en-US" altLang="zh-CN" dirty="0">
                <a:latin typeface="Tahoma" panose="020B0604030504040204" pitchFamily="34" charset="0"/>
              </a:rPr>
              <a:t>long</a:t>
            </a:r>
            <a:r>
              <a:rPr lang="zh-CN" altLang="en-US" dirty="0">
                <a:latin typeface="Tahoma" panose="020B0604030504040204" pitchFamily="34" charset="0"/>
              </a:rPr>
              <a:t>、</a:t>
            </a:r>
            <a:r>
              <a:rPr lang="en-US" altLang="zh-CN" dirty="0">
                <a:latin typeface="Tahoma" panose="020B0604030504040204" pitchFamily="34" charset="0"/>
              </a:rPr>
              <a:t>double</a:t>
            </a:r>
            <a:r>
              <a:rPr lang="zh-CN" altLang="en-US" dirty="0">
                <a:latin typeface="Tahoma" panose="020B0604030504040204" pitchFamily="34" charset="0"/>
              </a:rPr>
              <a:t>、</a:t>
            </a:r>
            <a:r>
              <a:rPr lang="en-US" altLang="zh-CN" dirty="0">
                <a:latin typeface="Tahoma" panose="020B0604030504040204" pitchFamily="34" charset="0"/>
              </a:rPr>
              <a:t>float</a:t>
            </a:r>
            <a:endParaRPr lang="en-US" altLang="zh-CN" dirty="0">
              <a:latin typeface="Tahoma" panose="020B0604030504040204" pitchFamily="34" charset="0"/>
            </a:endParaRPr>
          </a:p>
        </p:txBody>
      </p:sp>
      <p:sp>
        <p:nvSpPr>
          <p:cNvPr id="126980" name="Rectangle 4"/>
          <p:cNvSpPr/>
          <p:nvPr/>
        </p:nvSpPr>
        <p:spPr>
          <a:xfrm>
            <a:off x="1676400" y="3276600"/>
            <a:ext cx="2667000" cy="1676400"/>
          </a:xfrm>
          <a:prstGeom prst="rect">
            <a:avLst/>
          </a:prstGeom>
          <a:solidFill>
            <a:srgbClr val="C0C0C0"/>
          </a:solidFill>
          <a:ln w="9525">
            <a:noFill/>
          </a:ln>
        </p:spPr>
        <p:txBody>
          <a:bodyPr wrap="none" anchor="ctr"/>
          <a:lstStyle/>
          <a:p>
            <a:pPr eaLnBrk="1" hangingPunct="1"/>
            <a:r>
              <a:rPr lang="en-US" altLang="zh-CN" sz="2400" dirty="0">
                <a:latin typeface="Tahoma" panose="020B0604030504040204" pitchFamily="34" charset="0"/>
              </a:rPr>
              <a:t>C:\&gt;Java Test 1 2</a:t>
            </a:r>
            <a:endParaRPr lang="en-US" altLang="zh-CN" sz="2400" dirty="0">
              <a:latin typeface="Tahoma" panose="020B0604030504040204" pitchFamily="34" charset="0"/>
            </a:endParaRPr>
          </a:p>
          <a:p>
            <a:pPr eaLnBrk="1" hangingPunct="1"/>
            <a:r>
              <a:rPr lang="en-US" altLang="zh-CN" sz="2400" dirty="0">
                <a:latin typeface="Tahoma" panose="020B0604030504040204" pitchFamily="34" charset="0"/>
              </a:rPr>
              <a:t>3</a:t>
            </a:r>
            <a:endParaRPr lang="en-US" altLang="zh-CN" sz="2400" dirty="0">
              <a:latin typeface="Tahoma" panose="020B0604030504040204" pitchFamily="34" charset="0"/>
            </a:endParaRPr>
          </a:p>
          <a:p>
            <a:pPr eaLnBrk="1" hangingPunct="1"/>
            <a:endParaRPr lang="en-US" altLang="zh-CN" sz="2400" dirty="0">
              <a:latin typeface="Tahoma" panose="020B0604030504040204" pitchFamily="34" charset="0"/>
            </a:endParaRPr>
          </a:p>
          <a:p>
            <a:pPr eaLnBrk="1" hangingPunct="1"/>
            <a:r>
              <a:rPr lang="en-US" altLang="zh-CN" sz="2400" dirty="0">
                <a:latin typeface="Tahoma" panose="020B0604030504040204" pitchFamily="34" charset="0"/>
              </a:rPr>
              <a:t>C:\&gt;</a:t>
            </a:r>
            <a:endParaRPr lang="en-US" altLang="zh-CN" sz="2400" dirty="0">
              <a:latin typeface="Tahoma" panose="020B0604030504040204" pitchFamily="34" charset="0"/>
            </a:endParaRPr>
          </a:p>
        </p:txBody>
      </p:sp>
      <p:sp>
        <p:nvSpPr>
          <p:cNvPr id="126981" name="Rectangle 5"/>
          <p:cNvSpPr/>
          <p:nvPr/>
        </p:nvSpPr>
        <p:spPr>
          <a:xfrm>
            <a:off x="4495800" y="3276600"/>
            <a:ext cx="3352800" cy="2362200"/>
          </a:xfrm>
          <a:prstGeom prst="rect">
            <a:avLst/>
          </a:prstGeom>
          <a:solidFill>
            <a:srgbClr val="CC99FF"/>
          </a:solidFill>
          <a:ln w="9525">
            <a:noFill/>
          </a:ln>
        </p:spPr>
        <p:txBody>
          <a:bodyPr wrap="none" anchor="ctr"/>
          <a:lstStyle/>
          <a:p>
            <a:pPr eaLnBrk="1" hangingPunct="1"/>
            <a:r>
              <a:rPr lang="en-US" altLang="zh-CN" sz="2400" dirty="0">
                <a:latin typeface="Tahoma" panose="020B0604030504040204" pitchFamily="34" charset="0"/>
              </a:rPr>
              <a:t>String args[i] </a:t>
            </a:r>
            <a:r>
              <a:rPr lang="en-US" altLang="zh-CN" sz="2400" dirty="0">
                <a:latin typeface="Tahoma" panose="020B0604030504040204" pitchFamily="34" charset="0"/>
                <a:sym typeface="Wingdings" panose="05000000000000000000" pitchFamily="2" charset="2"/>
              </a:rPr>
              <a:t> byte</a:t>
            </a:r>
            <a:endParaRPr lang="en-US" altLang="zh-CN" sz="2400" dirty="0">
              <a:latin typeface="Tahoma" panose="020B0604030504040204" pitchFamily="34" charset="0"/>
              <a:sym typeface="Wingdings" panose="05000000000000000000" pitchFamily="2" charset="2"/>
            </a:endParaRPr>
          </a:p>
          <a:p>
            <a:pPr eaLnBrk="1" hangingPunct="1"/>
            <a:r>
              <a:rPr lang="en-US" altLang="zh-CN" sz="2400" dirty="0">
                <a:latin typeface="Tahoma" panose="020B0604030504040204" pitchFamily="34" charset="0"/>
                <a:sym typeface="Wingdings" panose="05000000000000000000" pitchFamily="2" charset="2"/>
              </a:rPr>
              <a:t>		    short</a:t>
            </a:r>
            <a:endParaRPr lang="en-US" altLang="zh-CN" sz="2400" dirty="0">
              <a:latin typeface="Tahoma" panose="020B0604030504040204" pitchFamily="34" charset="0"/>
              <a:sym typeface="Wingdings" panose="05000000000000000000" pitchFamily="2" charset="2"/>
            </a:endParaRPr>
          </a:p>
          <a:p>
            <a:pPr eaLnBrk="1" hangingPunct="1"/>
            <a:r>
              <a:rPr lang="en-US" altLang="zh-CN" sz="2400" dirty="0">
                <a:latin typeface="Tahoma" panose="020B0604030504040204" pitchFamily="34" charset="0"/>
                <a:sym typeface="Wingdings" panose="05000000000000000000" pitchFamily="2" charset="2"/>
              </a:rPr>
              <a:t>		    int</a:t>
            </a:r>
            <a:endParaRPr lang="en-US" altLang="zh-CN" sz="2400" dirty="0">
              <a:latin typeface="Tahoma" panose="020B0604030504040204" pitchFamily="34" charset="0"/>
              <a:sym typeface="Wingdings" panose="05000000000000000000" pitchFamily="2" charset="2"/>
            </a:endParaRPr>
          </a:p>
          <a:p>
            <a:pPr eaLnBrk="1" hangingPunct="1"/>
            <a:r>
              <a:rPr lang="en-US" altLang="zh-CN" sz="2400" dirty="0">
                <a:latin typeface="Tahoma" panose="020B0604030504040204" pitchFamily="34" charset="0"/>
                <a:sym typeface="Wingdings" panose="05000000000000000000" pitchFamily="2" charset="2"/>
              </a:rPr>
              <a:t>		    long</a:t>
            </a:r>
            <a:endParaRPr lang="en-US" altLang="zh-CN" sz="2400" dirty="0">
              <a:latin typeface="Tahoma" panose="020B0604030504040204" pitchFamily="34" charset="0"/>
              <a:sym typeface="Wingdings" panose="05000000000000000000" pitchFamily="2" charset="2"/>
            </a:endParaRPr>
          </a:p>
          <a:p>
            <a:pPr eaLnBrk="1" hangingPunct="1"/>
            <a:r>
              <a:rPr lang="en-US" altLang="zh-CN" sz="2400" dirty="0">
                <a:latin typeface="Tahoma" panose="020B0604030504040204" pitchFamily="34" charset="0"/>
                <a:sym typeface="Wingdings" panose="05000000000000000000" pitchFamily="2" charset="2"/>
              </a:rPr>
              <a:t>		    double</a:t>
            </a:r>
            <a:endParaRPr lang="en-US" altLang="zh-CN" sz="2400" dirty="0">
              <a:latin typeface="Tahoma" panose="020B0604030504040204" pitchFamily="34" charset="0"/>
              <a:sym typeface="Wingdings" panose="05000000000000000000" pitchFamily="2" charset="2"/>
            </a:endParaRPr>
          </a:p>
          <a:p>
            <a:pPr eaLnBrk="1" hangingPunct="1"/>
            <a:r>
              <a:rPr lang="en-US" altLang="zh-CN" sz="2400" dirty="0">
                <a:latin typeface="Tahoma" panose="020B0604030504040204" pitchFamily="34" charset="0"/>
                <a:sym typeface="Wingdings" panose="05000000000000000000" pitchFamily="2" charset="2"/>
              </a:rPr>
              <a:t>		    float</a:t>
            </a:r>
            <a:endParaRPr lang="en-US" altLang="zh-CN" sz="2400" dirty="0">
              <a:latin typeface="Tahoma" panose="020B0604030504040204" pitchFamily="3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26980"/>
                                        </p:tgtEl>
                                        <p:attrNameLst>
                                          <p:attrName>style.visibility</p:attrName>
                                        </p:attrNameLst>
                                      </p:cBhvr>
                                      <p:to>
                                        <p:strVal val="visible"/>
                                      </p:to>
                                    </p:set>
                                    <p:animEffect transition="in" filter="barn(outHorizontal)">
                                      <p:cBhvr>
                                        <p:cTn id="7" dur="500"/>
                                        <p:tgtEl>
                                          <p:spTgt spid="12698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26981"/>
                                        </p:tgtEl>
                                        <p:attrNameLst>
                                          <p:attrName>style.visibility</p:attrName>
                                        </p:attrNameLst>
                                      </p:cBhvr>
                                      <p:to>
                                        <p:strVal val="visible"/>
                                      </p:to>
                                    </p:set>
                                    <p:animEffect transition="in" filter="barn(outHorizontal)">
                                      <p:cBhvr>
                                        <p:cTn id="12" dur="500"/>
                                        <p:tgtEl>
                                          <p:spTgt spid="1269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0" grpId="0" animBg="1"/>
      <p:bldP spid="12698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标识符</a:t>
            </a:r>
            <a:endParaRPr lang="zh-CN" altLang="en-US" dirty="0" smtClean="0"/>
          </a:p>
        </p:txBody>
      </p:sp>
      <p:sp>
        <p:nvSpPr>
          <p:cNvPr id="3" name="内容占位符 2"/>
          <p:cNvSpPr>
            <a:spLocks noGrp="1"/>
          </p:cNvSpPr>
          <p:nvPr>
            <p:ph idx="1"/>
            <p:custDataLst>
              <p:tags r:id="rId4"/>
            </p:custDataLst>
          </p:nvPr>
        </p:nvSpPr>
        <p:spPr/>
        <p:txBody>
          <a:bodyPr>
            <a:normAutofit/>
          </a:bodyPr>
          <a:lstStyle/>
          <a:p>
            <a:pPr marL="342900" indent="-342900" eaLnBrk="1" hangingPunct="1">
              <a:lnSpc>
                <a:spcPct val="150000"/>
              </a:lnSpc>
              <a:buClr>
                <a:schemeClr val="hlink"/>
              </a:buClr>
              <a:buSzTx/>
              <a:buFont typeface="Wingdings" panose="05000000000000000000" pitchFamily="2" charset="2"/>
              <a:buChar char="l"/>
            </a:pPr>
            <a:r>
              <a:rPr lang="zh-CN" altLang="en-US" dirty="0" smtClean="0"/>
              <a:t>组成规则</a:t>
            </a:r>
            <a:endParaRPr lang="zh-CN" altLang="en-US" dirty="0" smtClean="0"/>
          </a:p>
          <a:p>
            <a:pPr marL="990600" lvl="1" indent="-533400" eaLnBrk="1" hangingPunct="1">
              <a:lnSpc>
                <a:spcPct val="150000"/>
              </a:lnSpc>
              <a:buSzPct val="90000"/>
              <a:buFont typeface="Wingdings" panose="05000000000000000000" pitchFamily="2" charset="2"/>
              <a:buAutoNum type="arabicPeriod"/>
            </a:pPr>
            <a:r>
              <a:rPr lang="zh-CN" altLang="en-US" dirty="0" smtClean="0"/>
              <a:t>字母</a:t>
            </a:r>
            <a:r>
              <a:rPr lang="en-US" altLang="zh-CN" dirty="0" smtClean="0"/>
              <a:t>(A~Z</a:t>
            </a:r>
            <a:r>
              <a:rPr lang="zh-CN" altLang="en-US" dirty="0" smtClean="0"/>
              <a:t>、</a:t>
            </a:r>
            <a:r>
              <a:rPr lang="en-US" altLang="zh-CN" dirty="0" smtClean="0"/>
              <a:t>a~z)</a:t>
            </a:r>
            <a:r>
              <a:rPr lang="zh-CN" altLang="en-US" dirty="0" smtClean="0"/>
              <a:t>、特殊符号</a:t>
            </a:r>
            <a:r>
              <a:rPr lang="en-US" altLang="zh-CN" dirty="0" smtClean="0"/>
              <a:t>($</a:t>
            </a:r>
            <a:r>
              <a:rPr lang="zh-CN" altLang="en-US" dirty="0" smtClean="0"/>
              <a:t>、</a:t>
            </a:r>
            <a:r>
              <a:rPr lang="en-US" altLang="zh-CN" dirty="0" smtClean="0"/>
              <a:t>_)</a:t>
            </a:r>
            <a:r>
              <a:rPr lang="zh-CN" altLang="en-US" dirty="0" smtClean="0"/>
              <a:t>和数字</a:t>
            </a:r>
            <a:r>
              <a:rPr lang="en-US" altLang="zh-CN" dirty="0" smtClean="0"/>
              <a:t>(0~9)</a:t>
            </a:r>
            <a:endParaRPr lang="en-US" altLang="zh-CN" dirty="0" smtClean="0"/>
          </a:p>
          <a:p>
            <a:pPr marL="990600" lvl="1" indent="-533400" eaLnBrk="1" hangingPunct="1">
              <a:lnSpc>
                <a:spcPct val="150000"/>
              </a:lnSpc>
              <a:buSzPct val="90000"/>
              <a:buFont typeface="Wingdings" panose="05000000000000000000" pitchFamily="2" charset="2"/>
              <a:buAutoNum type="arabicPeriod"/>
            </a:pPr>
            <a:r>
              <a:rPr lang="zh-CN" altLang="en-US" dirty="0" smtClean="0"/>
              <a:t>第</a:t>
            </a:r>
            <a:r>
              <a:rPr lang="en-US" altLang="zh-CN" dirty="0" smtClean="0"/>
              <a:t>1</a:t>
            </a:r>
            <a:r>
              <a:rPr lang="zh-CN" altLang="en-US" dirty="0" smtClean="0"/>
              <a:t>个符号不能为数字</a:t>
            </a:r>
            <a:endParaRPr lang="zh-CN" altLang="en-US" dirty="0" smtClean="0"/>
          </a:p>
          <a:p>
            <a:pPr marL="990600" lvl="1" indent="-533400" eaLnBrk="1" hangingPunct="1">
              <a:lnSpc>
                <a:spcPct val="150000"/>
              </a:lnSpc>
              <a:buSzPct val="90000"/>
              <a:buFont typeface="Wingdings" panose="05000000000000000000" pitchFamily="2" charset="2"/>
              <a:buAutoNum type="arabicPeriod"/>
            </a:pPr>
            <a:r>
              <a:rPr lang="zh-CN" altLang="en-US" dirty="0" smtClean="0"/>
              <a:t>不能为关键词、</a:t>
            </a:r>
            <a:r>
              <a:rPr lang="en-US" altLang="zh-CN" dirty="0" smtClean="0"/>
              <a:t>true</a:t>
            </a:r>
            <a:r>
              <a:rPr lang="zh-CN" altLang="en-US" dirty="0" smtClean="0"/>
              <a:t>、</a:t>
            </a:r>
            <a:r>
              <a:rPr lang="en-US" altLang="zh-CN" dirty="0" smtClean="0"/>
              <a:t>false</a:t>
            </a:r>
            <a:r>
              <a:rPr lang="zh-CN" altLang="en-US" dirty="0" smtClean="0"/>
              <a:t>、</a:t>
            </a:r>
            <a:r>
              <a:rPr lang="en-US" altLang="zh-CN" dirty="0" smtClean="0"/>
              <a:t>null</a:t>
            </a:r>
            <a:endParaRPr lang="en-US" altLang="zh-CN" dirty="0" smtClean="0"/>
          </a:p>
          <a:p>
            <a:pPr marL="990600" lvl="1" indent="-533400" eaLnBrk="1" hangingPunct="1">
              <a:lnSpc>
                <a:spcPct val="150000"/>
              </a:lnSpc>
              <a:buSzPct val="90000"/>
              <a:buFont typeface="Wingdings" panose="05000000000000000000" pitchFamily="2" charset="2"/>
              <a:buAutoNum type="arabicPeriod"/>
            </a:pPr>
            <a:r>
              <a:rPr lang="zh-CN" altLang="en-US" dirty="0" smtClean="0"/>
              <a:t>区分大小写      </a:t>
            </a:r>
            <a:endParaRPr lang="zh-CN" altLang="en-US" dirty="0" smtClean="0"/>
          </a:p>
        </p:txBody>
      </p:sp>
    </p:spTree>
    <p:custDataLst>
      <p:tags r:id="rId5"/>
    </p:custData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命令行参数</a:t>
            </a:r>
            <a:endParaRPr lang="zh-CN" altLang="en-US" dirty="0" smtClean="0"/>
          </a:p>
        </p:txBody>
      </p:sp>
      <p:sp>
        <p:nvSpPr>
          <p:cNvPr id="3" name="内容占位符 2"/>
          <p:cNvSpPr>
            <a:spLocks noGrp="1"/>
          </p:cNvSpPr>
          <p:nvPr>
            <p:ph idx="1"/>
            <p:custDataLst>
              <p:tags r:id="rId4"/>
            </p:custDataLst>
          </p:nvPr>
        </p:nvSpPr>
        <p:spPr/>
        <p:txBody>
          <a:bodyPr>
            <a:normAutofit lnSpcReduction="10000"/>
          </a:bodyPr>
          <a:lstStyle/>
          <a:p>
            <a:pPr marL="342900" indent="-342900" eaLnBrk="1" hangingPunct="1">
              <a:lnSpc>
                <a:spcPct val="150000"/>
              </a:lnSpc>
              <a:buClr>
                <a:schemeClr val="hlink"/>
              </a:buClr>
              <a:buSzTx/>
              <a:buFont typeface="Wingdings" panose="05000000000000000000" pitchFamily="2" charset="2"/>
              <a:buChar char="l"/>
            </a:pPr>
            <a:r>
              <a:rPr lang="zh-CN" altLang="en-US" dirty="0" smtClean="0"/>
              <a:t>命令行参数的转换</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en-US" altLang="zh-CN" dirty="0" smtClean="0">
                <a:hlinkClick r:id="rId5" action="ppaction://hlinkfile"/>
              </a:rPr>
              <a:t>Java.lang.Byte</a:t>
            </a:r>
            <a:r>
              <a:rPr lang="zh-CN" altLang="en-US" dirty="0" smtClean="0"/>
              <a:t>类</a:t>
            </a:r>
            <a:endParaRPr lang="zh-CN" altLang="en-US" dirty="0" smtClean="0"/>
          </a:p>
          <a:p>
            <a:pPr marL="1143000" lvl="2" indent="-228600" eaLnBrk="1" hangingPunct="1">
              <a:lnSpc>
                <a:spcPct val="150000"/>
              </a:lnSpc>
              <a:buClr>
                <a:schemeClr val="bg2"/>
              </a:buClr>
              <a:buSzTx/>
              <a:buFont typeface="Wingdings" panose="05000000000000000000" pitchFamily="2" charset="2"/>
              <a:buChar char="l"/>
            </a:pPr>
            <a:r>
              <a:rPr lang="en-US" altLang="zh-CN" dirty="0" smtClean="0"/>
              <a:t>public static byte parseByte(String s) throws NumberFormatException</a:t>
            </a:r>
            <a:endParaRPr lang="en-US" altLang="zh-CN" dirty="0" smtClean="0"/>
          </a:p>
          <a:p>
            <a:pPr marL="742950" lvl="1" indent="-285750" eaLnBrk="1" hangingPunct="1">
              <a:lnSpc>
                <a:spcPct val="150000"/>
              </a:lnSpc>
              <a:buClr>
                <a:schemeClr val="accent1"/>
              </a:buClr>
              <a:buSzTx/>
              <a:buFont typeface="Wingdings" panose="05000000000000000000" pitchFamily="2" charset="2"/>
              <a:buChar char="l"/>
            </a:pPr>
            <a:r>
              <a:rPr lang="en-US" altLang="zh-CN" dirty="0" smtClean="0">
                <a:hlinkClick r:id="rId6" action="ppaction://hlinkfile"/>
              </a:rPr>
              <a:t>Java.lang.Integer</a:t>
            </a:r>
            <a:r>
              <a:rPr lang="zh-CN" altLang="en-US" dirty="0" smtClean="0"/>
              <a:t>类</a:t>
            </a:r>
            <a:endParaRPr lang="zh-CN" altLang="en-US" dirty="0" smtClean="0"/>
          </a:p>
          <a:p>
            <a:pPr marL="1143000" lvl="2" indent="-228600" eaLnBrk="1" hangingPunct="1">
              <a:lnSpc>
                <a:spcPct val="150000"/>
              </a:lnSpc>
              <a:buClr>
                <a:schemeClr val="bg2"/>
              </a:buClr>
              <a:buSzTx/>
              <a:buFont typeface="Wingdings" panose="05000000000000000000" pitchFamily="2" charset="2"/>
              <a:buChar char="l"/>
            </a:pPr>
            <a:r>
              <a:rPr lang="en-US" altLang="zh-CN" dirty="0" smtClean="0"/>
              <a:t>public static int parseInt(String s) throws NumberFormatException</a:t>
            </a:r>
            <a:endParaRPr lang="en-US" altLang="zh-CN" dirty="0" smtClean="0"/>
          </a:p>
          <a:p>
            <a:pPr marL="742950" lvl="1" indent="-285750" eaLnBrk="1" hangingPunct="1">
              <a:lnSpc>
                <a:spcPct val="150000"/>
              </a:lnSpc>
              <a:buClr>
                <a:schemeClr val="accent1"/>
              </a:buClr>
              <a:buSzTx/>
              <a:buFont typeface="Wingdings" panose="05000000000000000000" pitchFamily="2" charset="2"/>
              <a:buChar char="l"/>
            </a:pPr>
            <a:r>
              <a:rPr lang="en-US" altLang="zh-CN" dirty="0" smtClean="0"/>
              <a:t>……</a:t>
            </a:r>
            <a:endParaRPr lang="en-US" altLang="zh-CN" dirty="0" smtClean="0"/>
          </a:p>
        </p:txBody>
      </p:sp>
    </p:spTree>
    <p:custDataLst>
      <p:tags r:id="rId7"/>
    </p:custData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p:cNvSpPr>
          <p:nvPr>
            <p:ph type="title"/>
          </p:nvPr>
        </p:nvSpPr>
        <p:spPr/>
        <p:txBody>
          <a:bodyPr vert="horz" wrap="square" lIns="91440" tIns="45720" rIns="91440" bIns="45720" anchor="ctr"/>
          <a:lstStyle/>
          <a:p>
            <a:pPr eaLnBrk="1" hangingPunct="1"/>
            <a:r>
              <a:rPr lang="zh-CN" altLang="en-US" dirty="0"/>
              <a:t>命令行参数</a:t>
            </a:r>
            <a:endParaRPr lang="zh-CN" altLang="en-US" dirty="0"/>
          </a:p>
        </p:txBody>
      </p:sp>
      <p:sp>
        <p:nvSpPr>
          <p:cNvPr id="129027" name="Rectangle 3"/>
          <p:cNvSpPr>
            <a:spLocks noGrp="1"/>
          </p:cNvSpPr>
          <p:nvPr>
            <p:ph idx="1"/>
          </p:nvPr>
        </p:nvSpPr>
        <p:spPr/>
        <p:txBody>
          <a:bodyPr vert="horz" wrap="square" lIns="91440" tIns="45720" rIns="91440" bIns="45720" anchor="t"/>
          <a:lstStyle/>
          <a:p>
            <a:pPr marL="609600" indent="-609600" eaLnBrk="1" hangingPunct="1">
              <a:buSzPct val="90000"/>
            </a:pPr>
            <a:r>
              <a:rPr lang="zh-CN" altLang="en-US" sz="3600" dirty="0"/>
              <a:t>示例</a:t>
            </a:r>
            <a:endParaRPr lang="zh-CN" altLang="en-US" sz="3600" dirty="0"/>
          </a:p>
          <a:p>
            <a:pPr marL="609600" indent="-609600" eaLnBrk="1" hangingPunct="1">
              <a:buSzPct val="90000"/>
              <a:buNone/>
            </a:pPr>
            <a:r>
              <a:rPr lang="en-US" altLang="zh-CN" sz="2400" dirty="0">
                <a:latin typeface="Tahoma" panose="020B0604030504040204" pitchFamily="34" charset="0"/>
              </a:rPr>
              <a:t>import Java.lang.NumberFormatException;</a:t>
            </a:r>
            <a:endParaRPr lang="en-US" altLang="zh-CN" sz="2400" dirty="0">
              <a:latin typeface="Tahoma" panose="020B0604030504040204" pitchFamily="34" charset="0"/>
            </a:endParaRPr>
          </a:p>
          <a:p>
            <a:pPr marL="609600" indent="-609600" eaLnBrk="1" hangingPunct="1">
              <a:buSzPct val="90000"/>
              <a:buNone/>
            </a:pPr>
            <a:r>
              <a:rPr lang="en-US" altLang="zh-CN" sz="2400" dirty="0">
                <a:latin typeface="Tahoma" panose="020B0604030504040204" pitchFamily="34" charset="0"/>
              </a:rPr>
              <a:t>class Test {</a:t>
            </a:r>
            <a:endParaRPr lang="en-US" altLang="zh-CN" sz="2400" dirty="0">
              <a:latin typeface="Tahoma" panose="020B0604030504040204" pitchFamily="34" charset="0"/>
            </a:endParaRPr>
          </a:p>
          <a:p>
            <a:pPr marL="990600" lvl="1" indent="-533400" eaLnBrk="1" hangingPunct="1">
              <a:buSzPct val="90000"/>
              <a:buNone/>
            </a:pPr>
            <a:r>
              <a:rPr lang="en-US" altLang="zh-CN" sz="2400" dirty="0">
                <a:latin typeface="Tahoma" panose="020B0604030504040204" pitchFamily="34" charset="0"/>
              </a:rPr>
              <a:t>public static void main(String[] args) throws NumberFormatException {</a:t>
            </a:r>
            <a:endParaRPr lang="en-US" altLang="zh-CN" sz="2400" dirty="0">
              <a:latin typeface="Tahoma" panose="020B0604030504040204" pitchFamily="34" charset="0"/>
            </a:endParaRPr>
          </a:p>
          <a:p>
            <a:pPr marL="609600" indent="-609600" eaLnBrk="1" hangingPunct="1">
              <a:buSzPct val="90000"/>
              <a:buNone/>
            </a:pPr>
            <a:r>
              <a:rPr lang="en-US" altLang="zh-CN" sz="2400" dirty="0">
                <a:latin typeface="Tahoma" panose="020B0604030504040204" pitchFamily="34" charset="0"/>
              </a:rPr>
              <a:t>		int sum = 0;</a:t>
            </a:r>
            <a:endParaRPr lang="en-US" altLang="zh-CN" sz="2400" dirty="0">
              <a:latin typeface="Tahoma" panose="020B0604030504040204" pitchFamily="34" charset="0"/>
            </a:endParaRPr>
          </a:p>
          <a:p>
            <a:pPr marL="609600" indent="-609600" eaLnBrk="1" hangingPunct="1">
              <a:buSzPct val="90000"/>
              <a:buNone/>
            </a:pPr>
            <a:r>
              <a:rPr lang="en-US" altLang="zh-CN" sz="2400" dirty="0">
                <a:latin typeface="Tahoma" panose="020B0604030504040204" pitchFamily="34" charset="0"/>
              </a:rPr>
              <a:t>		for (int i = 0; i &lt; args.length; i++) </a:t>
            </a:r>
            <a:endParaRPr lang="en-US" altLang="zh-CN" sz="2400" dirty="0">
              <a:latin typeface="Tahoma" panose="020B0604030504040204" pitchFamily="34" charset="0"/>
            </a:endParaRPr>
          </a:p>
          <a:p>
            <a:pPr marL="609600" indent="-609600" eaLnBrk="1" hangingPunct="1">
              <a:buSzPct val="90000"/>
              <a:buNone/>
            </a:pPr>
            <a:r>
              <a:rPr lang="en-US" altLang="zh-CN" sz="2400" dirty="0">
                <a:latin typeface="Tahoma" panose="020B0604030504040204" pitchFamily="34" charset="0"/>
              </a:rPr>
              <a:t>			sum = sum + Integer.parseInt(args[i]);</a:t>
            </a:r>
            <a:endParaRPr lang="en-US" altLang="zh-CN" sz="2400" dirty="0">
              <a:latin typeface="Tahoma" panose="020B0604030504040204" pitchFamily="34" charset="0"/>
            </a:endParaRPr>
          </a:p>
          <a:p>
            <a:pPr marL="609600" indent="-609600" eaLnBrk="1" hangingPunct="1">
              <a:buSzPct val="90000"/>
              <a:buNone/>
            </a:pPr>
            <a:r>
              <a:rPr lang="en-US" altLang="zh-CN" sz="2400" dirty="0">
                <a:latin typeface="Tahoma" panose="020B0604030504040204" pitchFamily="34" charset="0"/>
              </a:rPr>
              <a:t>		System.out.println(sum);</a:t>
            </a:r>
            <a:endParaRPr lang="en-US" altLang="zh-CN" sz="2400" dirty="0">
              <a:latin typeface="Tahoma" panose="020B0604030504040204" pitchFamily="34" charset="0"/>
            </a:endParaRPr>
          </a:p>
          <a:p>
            <a:pPr marL="609600" indent="-609600" eaLnBrk="1" hangingPunct="1">
              <a:buSzPct val="90000"/>
              <a:buNone/>
            </a:pPr>
            <a:r>
              <a:rPr lang="en-US" altLang="zh-CN" sz="2400" dirty="0">
                <a:latin typeface="Tahoma" panose="020B0604030504040204" pitchFamily="34" charset="0"/>
              </a:rPr>
              <a:t>	}</a:t>
            </a:r>
            <a:endParaRPr lang="en-US" altLang="zh-CN" sz="2400" dirty="0">
              <a:latin typeface="Tahoma" panose="020B0604030504040204" pitchFamily="34" charset="0"/>
            </a:endParaRPr>
          </a:p>
          <a:p>
            <a:pPr marL="609600" indent="-609600" eaLnBrk="1" hangingPunct="1">
              <a:buSzPct val="90000"/>
              <a:buNone/>
            </a:pPr>
            <a:r>
              <a:rPr lang="en-US" altLang="zh-CN" sz="2400" dirty="0">
                <a:latin typeface="Tahoma" panose="020B0604030504040204" pitchFamily="34" charset="0"/>
              </a:rPr>
              <a:t>}</a:t>
            </a:r>
            <a:endParaRPr lang="en-US" altLang="zh-CN" dirty="0"/>
          </a:p>
        </p:txBody>
      </p:sp>
      <p:sp>
        <p:nvSpPr>
          <p:cNvPr id="129028" name="Rectangle 4"/>
          <p:cNvSpPr/>
          <p:nvPr/>
        </p:nvSpPr>
        <p:spPr>
          <a:xfrm>
            <a:off x="6324600" y="0"/>
            <a:ext cx="2819400" cy="1676400"/>
          </a:xfrm>
          <a:prstGeom prst="rect">
            <a:avLst/>
          </a:prstGeom>
          <a:solidFill>
            <a:srgbClr val="C0C0C0"/>
          </a:solidFill>
          <a:ln w="9525">
            <a:noFill/>
          </a:ln>
        </p:spPr>
        <p:txBody>
          <a:bodyPr wrap="none" anchor="ctr"/>
          <a:lstStyle/>
          <a:p>
            <a:pPr eaLnBrk="1" hangingPunct="1"/>
            <a:r>
              <a:rPr lang="en-US" altLang="zh-CN" sz="2400" dirty="0">
                <a:latin typeface="Tahoma" panose="020B0604030504040204" pitchFamily="34" charset="0"/>
              </a:rPr>
              <a:t>C:\&gt;Java Test 1 2</a:t>
            </a:r>
            <a:endParaRPr lang="en-US" altLang="zh-CN" sz="2400" dirty="0">
              <a:latin typeface="Tahoma" panose="020B0604030504040204" pitchFamily="34" charset="0"/>
            </a:endParaRPr>
          </a:p>
          <a:p>
            <a:pPr eaLnBrk="1" hangingPunct="1"/>
            <a:r>
              <a:rPr lang="en-US" altLang="zh-CN" sz="2400" dirty="0">
                <a:latin typeface="Tahoma" panose="020B0604030504040204" pitchFamily="34" charset="0"/>
              </a:rPr>
              <a:t>3</a:t>
            </a:r>
            <a:endParaRPr lang="en-US" altLang="zh-CN" sz="2400" dirty="0">
              <a:latin typeface="Tahoma" panose="020B0604030504040204" pitchFamily="34" charset="0"/>
            </a:endParaRPr>
          </a:p>
          <a:p>
            <a:pPr eaLnBrk="1" hangingPunct="1"/>
            <a:endParaRPr lang="en-US" altLang="zh-CN" sz="2400" dirty="0">
              <a:latin typeface="Tahoma" panose="020B0604030504040204" pitchFamily="34" charset="0"/>
            </a:endParaRPr>
          </a:p>
          <a:p>
            <a:pPr eaLnBrk="1" hangingPunct="1"/>
            <a:r>
              <a:rPr lang="en-US" altLang="zh-CN" sz="2400" dirty="0">
                <a:latin typeface="Tahoma" panose="020B0604030504040204" pitchFamily="34" charset="0"/>
              </a:rPr>
              <a:t>C:\&gt;</a:t>
            </a:r>
            <a:endParaRPr lang="en-US" altLang="zh-CN" sz="2400" dirty="0">
              <a:latin typeface="Tahoma" panose="020B0604030504040204" pitchFamily="3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29028"/>
                                        </p:tgtEl>
                                        <p:attrNameLst>
                                          <p:attrName>style.visibility</p:attrName>
                                        </p:attrNameLst>
                                      </p:cBhvr>
                                      <p:to>
                                        <p:strVal val="visible"/>
                                      </p:to>
                                    </p:set>
                                    <p:animEffect transition="in" filter="barn(outHorizontal)">
                                      <p:cBhvr>
                                        <p:cTn id="7" dur="500"/>
                                        <p:tgtEl>
                                          <p:spTgt spid="129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8"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字符串</a:t>
            </a:r>
            <a:endParaRPr lang="zh-CN" altLang="en-US" dirty="0" smtClean="0"/>
          </a:p>
        </p:txBody>
      </p:sp>
      <p:sp>
        <p:nvSpPr>
          <p:cNvPr id="3" name="内容占位符 2"/>
          <p:cNvSpPr>
            <a:spLocks noGrp="1"/>
          </p:cNvSpPr>
          <p:nvPr>
            <p:ph idx="1"/>
            <p:custDataLst>
              <p:tags r:id="rId4"/>
            </p:custDataLst>
          </p:nvPr>
        </p:nvSpPr>
        <p:spPr>
          <a:xfrm>
            <a:off x="1391986" y="1196752"/>
            <a:ext cx="7094764" cy="4830418"/>
          </a:xfrm>
        </p:spPr>
        <p:txBody>
          <a:bodyPr>
            <a:noAutofit/>
          </a:bodyPr>
          <a:lstStyle/>
          <a:p>
            <a:pPr marL="342900" indent="-342900">
              <a:lnSpc>
                <a:spcPct val="120000"/>
              </a:lnSpc>
              <a:buClr>
                <a:schemeClr val="hlink"/>
              </a:buClr>
              <a:buFont typeface="Wingdings" panose="05000000000000000000" pitchFamily="2" charset="2"/>
              <a:buChar char="l"/>
            </a:pPr>
            <a:r>
              <a:rPr lang="zh-CN" altLang="en-US" sz="2000" dirty="0"/>
              <a:t>创建一个 </a:t>
            </a:r>
            <a:r>
              <a:rPr lang="en-US" altLang="zh-CN" sz="2000" dirty="0"/>
              <a:t>String </a:t>
            </a:r>
            <a:r>
              <a:rPr lang="zh-CN" altLang="en-US" sz="2000" dirty="0"/>
              <a:t>类的实例：</a:t>
            </a:r>
            <a:endParaRPr lang="zh-CN" altLang="en-US" sz="2000" dirty="0"/>
          </a:p>
          <a:p>
            <a:pPr lvl="1" eaLnBrk="1" hangingPunct="1">
              <a:lnSpc>
                <a:spcPct val="120000"/>
              </a:lnSpc>
              <a:buClr>
                <a:schemeClr val="tx1"/>
              </a:buClr>
              <a:buNone/>
            </a:pPr>
            <a:r>
              <a:rPr lang="zh-CN" altLang="en-US" sz="2000" dirty="0" smtClean="0"/>
              <a:t> </a:t>
            </a:r>
            <a:r>
              <a:rPr lang="en-US" altLang="zh-CN" sz="2000" dirty="0" smtClean="0"/>
              <a:t>String strName1 = “Humpty dumpty”; //</a:t>
            </a:r>
            <a:r>
              <a:rPr lang="zh-CN" altLang="en-US" sz="2000" dirty="0" smtClean="0"/>
              <a:t>字符串字面量</a:t>
            </a:r>
            <a:endParaRPr lang="zh-CN" altLang="en-US" sz="2000" dirty="0" smtClean="0"/>
          </a:p>
          <a:p>
            <a:pPr lvl="1" eaLnBrk="1" hangingPunct="1">
              <a:lnSpc>
                <a:spcPct val="120000"/>
              </a:lnSpc>
              <a:buClr>
                <a:schemeClr val="tx1"/>
              </a:buClr>
              <a:buNone/>
            </a:pPr>
            <a:r>
              <a:rPr lang="zh-CN" altLang="en-US" sz="2000" dirty="0" smtClean="0"/>
              <a:t> </a:t>
            </a:r>
            <a:r>
              <a:rPr lang="en-US" altLang="zh-CN" sz="2000" dirty="0" smtClean="0"/>
              <a:t>String strName2 = new String("Egg");</a:t>
            </a:r>
            <a:endParaRPr lang="en-US" altLang="zh-CN" sz="2000" dirty="0" smtClean="0"/>
          </a:p>
          <a:p>
            <a:pPr marL="342900" indent="-342900">
              <a:lnSpc>
                <a:spcPct val="120000"/>
              </a:lnSpc>
              <a:buClr>
                <a:schemeClr val="hlink"/>
              </a:buClr>
              <a:buFont typeface="Wingdings" panose="05000000000000000000" pitchFamily="2" charset="2"/>
              <a:buChar char="l"/>
            </a:pPr>
            <a:r>
              <a:rPr lang="zh-CN" altLang="en-US" sz="2000" dirty="0"/>
              <a:t>两个或多个字符串可以用“</a:t>
            </a:r>
            <a:r>
              <a:rPr lang="en-US" altLang="zh-CN" sz="2000" dirty="0"/>
              <a:t>+”</a:t>
            </a:r>
            <a:r>
              <a:rPr lang="zh-CN" altLang="en-US" sz="2000" dirty="0"/>
              <a:t>运算符合并起来。例如：</a:t>
            </a:r>
            <a:endParaRPr lang="zh-CN" altLang="en-US" sz="2000" dirty="0"/>
          </a:p>
          <a:p>
            <a:pPr lvl="1" eaLnBrk="1" hangingPunct="1">
              <a:lnSpc>
                <a:spcPct val="120000"/>
              </a:lnSpc>
              <a:buClr>
                <a:schemeClr val="tx1"/>
              </a:buClr>
              <a:buNone/>
            </a:pPr>
            <a:r>
              <a:rPr lang="en-US" altLang="zh-CN" sz="2000" dirty="0" smtClean="0"/>
              <a:t>strName3 = strName1+ " is the name of an " + strName2;</a:t>
            </a:r>
            <a:endParaRPr lang="en-US" altLang="zh-CN" sz="2000" dirty="0" smtClean="0"/>
          </a:p>
          <a:p>
            <a:pPr marL="342900" indent="-342900">
              <a:lnSpc>
                <a:spcPct val="120000"/>
              </a:lnSpc>
              <a:buClr>
                <a:schemeClr val="hlink"/>
              </a:buClr>
              <a:buFont typeface="Wingdings" panose="05000000000000000000" pitchFamily="2" charset="2"/>
              <a:buChar char="l"/>
            </a:pPr>
            <a:r>
              <a:rPr lang="zh-CN" altLang="en-US" sz="2000" dirty="0"/>
              <a:t>字符串的长度可以通过 </a:t>
            </a:r>
            <a:r>
              <a:rPr lang="en-US" altLang="zh-CN" sz="2000" dirty="0"/>
              <a:t>String </a:t>
            </a:r>
            <a:r>
              <a:rPr lang="zh-CN" altLang="en-US" sz="2000" dirty="0"/>
              <a:t>类中的函数计算。例如：</a:t>
            </a:r>
            <a:endParaRPr lang="zh-CN" altLang="en-US" sz="2000" dirty="0"/>
          </a:p>
          <a:p>
            <a:pPr lvl="1" eaLnBrk="1" hangingPunct="1">
              <a:lnSpc>
                <a:spcPct val="120000"/>
              </a:lnSpc>
              <a:buClr>
                <a:schemeClr val="tx1"/>
              </a:buClr>
              <a:buNone/>
            </a:pPr>
            <a:r>
              <a:rPr lang="en-US" altLang="zh-CN" sz="2000" dirty="0" smtClean="0"/>
              <a:t>int numLength = strName2.length();</a:t>
            </a:r>
            <a:endParaRPr lang="en-US" altLang="zh-CN" sz="2000" dirty="0" smtClean="0"/>
          </a:p>
          <a:p>
            <a:pPr marL="342900" indent="-342900">
              <a:lnSpc>
                <a:spcPct val="120000"/>
              </a:lnSpc>
              <a:buClr>
                <a:schemeClr val="hlink"/>
              </a:buClr>
              <a:buFont typeface="Wingdings" panose="05000000000000000000" pitchFamily="2" charset="2"/>
              <a:buChar char="l"/>
            </a:pPr>
            <a:r>
              <a:rPr lang="zh-CN" altLang="en-US" sz="2000" dirty="0"/>
              <a:t>也可将数字添加到字符串类型中。例如：</a:t>
            </a:r>
            <a:endParaRPr lang="zh-CN" altLang="en-US" sz="2000" dirty="0"/>
          </a:p>
          <a:p>
            <a:pPr lvl="1" eaLnBrk="1" hangingPunct="1">
              <a:lnSpc>
                <a:spcPct val="120000"/>
              </a:lnSpc>
              <a:buClr>
                <a:schemeClr val="tx1"/>
              </a:buClr>
              <a:buNone/>
            </a:pPr>
            <a:r>
              <a:rPr lang="en-US" altLang="zh-CN" sz="2000" dirty="0" smtClean="0"/>
              <a:t>String strVar = "Mark" + (1+1);</a:t>
            </a:r>
            <a:endParaRPr lang="en-US" altLang="zh-CN" sz="2000" dirty="0" smtClean="0"/>
          </a:p>
          <a:p>
            <a:pPr lvl="1" eaLnBrk="1" hangingPunct="1">
              <a:lnSpc>
                <a:spcPct val="120000"/>
              </a:lnSpc>
              <a:buClr>
                <a:schemeClr val="tx1"/>
              </a:buClr>
              <a:buNone/>
            </a:pPr>
            <a:r>
              <a:rPr lang="en-US" altLang="zh-CN" sz="2000" dirty="0" smtClean="0"/>
              <a:t>String strVar = "Mark" + 1+1;</a:t>
            </a:r>
            <a:endParaRPr lang="en-US" altLang="zh-CN" sz="2000" dirty="0" smtClean="0"/>
          </a:p>
        </p:txBody>
      </p:sp>
    </p:spTree>
    <p:custDataLst>
      <p:tags r:id="rId5"/>
    </p:custData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字符串</a:t>
            </a:r>
            <a:endParaRPr lang="zh-CN" altLang="en-US" dirty="0" smtClean="0"/>
          </a:p>
        </p:txBody>
      </p:sp>
      <p:sp>
        <p:nvSpPr>
          <p:cNvPr id="3" name="内容占位符 2"/>
          <p:cNvSpPr>
            <a:spLocks noGrp="1"/>
          </p:cNvSpPr>
          <p:nvPr>
            <p:ph idx="1"/>
            <p:custDataLst>
              <p:tags r:id="rId4"/>
            </p:custDataLst>
          </p:nvPr>
        </p:nvSpPr>
        <p:spPr/>
        <p:txBody>
          <a:bodyPr>
            <a:normAutofit/>
          </a:bodyPr>
          <a:lstStyle/>
          <a:p>
            <a:pPr marL="342900" indent="-342900">
              <a:lnSpc>
                <a:spcPct val="140000"/>
              </a:lnSpc>
              <a:buClr>
                <a:schemeClr val="hlink"/>
              </a:buClr>
              <a:buFont typeface="Wingdings" panose="05000000000000000000" pitchFamily="2" charset="2"/>
              <a:buChar char="l"/>
            </a:pPr>
            <a:r>
              <a:rPr lang="zh-CN" altLang="en-US" sz="2400" dirty="0"/>
              <a:t>我们可以使用“</a:t>
            </a:r>
            <a:r>
              <a:rPr lang="en-US" altLang="zh-CN" sz="2400" dirty="0"/>
              <a:t>+”</a:t>
            </a:r>
            <a:r>
              <a:rPr lang="zh-CN" altLang="en-US" sz="2400" dirty="0"/>
              <a:t>来连接字符串以达到拼接字符串的目的</a:t>
            </a:r>
            <a:r>
              <a:rPr lang="en-US" altLang="zh-CN" sz="2400" dirty="0"/>
              <a:t>.</a:t>
            </a:r>
            <a:r>
              <a:rPr lang="zh-CN" altLang="en-US" sz="2400" dirty="0"/>
              <a:t>但“</a:t>
            </a:r>
            <a:r>
              <a:rPr lang="en-US" altLang="zh-CN" sz="2400" dirty="0"/>
              <a:t>+”</a:t>
            </a:r>
            <a:r>
              <a:rPr lang="zh-CN" altLang="en-US" sz="2400" dirty="0"/>
              <a:t>会产生一个新的</a:t>
            </a:r>
            <a:r>
              <a:rPr lang="en-US" altLang="zh-CN" sz="2400" dirty="0"/>
              <a:t>String</a:t>
            </a:r>
            <a:r>
              <a:rPr lang="zh-CN" altLang="en-US" sz="2400" dirty="0"/>
              <a:t>实例。</a:t>
            </a:r>
            <a:endParaRPr lang="zh-CN" altLang="en-US" sz="2400" dirty="0"/>
          </a:p>
          <a:p>
            <a:pPr marL="342900" indent="-342900">
              <a:lnSpc>
                <a:spcPct val="140000"/>
              </a:lnSpc>
              <a:buClr>
                <a:schemeClr val="hlink"/>
              </a:buClr>
              <a:buFont typeface="Wingdings" panose="05000000000000000000" pitchFamily="2" charset="2"/>
              <a:buChar char="l"/>
            </a:pPr>
            <a:r>
              <a:rPr lang="zh-CN" altLang="en-US" sz="2400" dirty="0"/>
              <a:t>如果程序对这种需求很多时</a:t>
            </a:r>
            <a:r>
              <a:rPr lang="en-US" altLang="zh-CN" sz="2400" dirty="0"/>
              <a:t>,</a:t>
            </a:r>
            <a:r>
              <a:rPr lang="zh-CN" altLang="en-US" sz="2400" dirty="0"/>
              <a:t>对象的生成是需要内存空间和时间</a:t>
            </a:r>
            <a:r>
              <a:rPr lang="en-US" altLang="zh-CN" sz="2400" dirty="0"/>
              <a:t>,</a:t>
            </a:r>
            <a:r>
              <a:rPr lang="zh-CN" altLang="en-US" sz="2400" dirty="0"/>
              <a:t>不断的生成</a:t>
            </a:r>
            <a:r>
              <a:rPr lang="en-US" altLang="zh-CN" sz="2400" dirty="0"/>
              <a:t>String</a:t>
            </a:r>
            <a:r>
              <a:rPr lang="zh-CN" altLang="en-US" sz="2400" dirty="0"/>
              <a:t>实例便是一个没有效率的行为。</a:t>
            </a:r>
            <a:endParaRPr lang="zh-CN" altLang="en-US" sz="2400" dirty="0"/>
          </a:p>
          <a:p>
            <a:pPr marL="342900" indent="-342900">
              <a:lnSpc>
                <a:spcPct val="140000"/>
              </a:lnSpc>
              <a:buClr>
                <a:schemeClr val="hlink"/>
              </a:buClr>
              <a:buFont typeface="Wingdings" panose="05000000000000000000" pitchFamily="2" charset="2"/>
              <a:buChar char="l"/>
            </a:pPr>
            <a:r>
              <a:rPr lang="zh-CN" altLang="en-US" sz="2400" dirty="0"/>
              <a:t>方法改进：</a:t>
            </a:r>
            <a:endParaRPr lang="zh-CN" altLang="en-US" sz="2400" dirty="0"/>
          </a:p>
          <a:p>
            <a:pPr marL="800100" lvl="2" indent="-342900">
              <a:lnSpc>
                <a:spcPct val="140000"/>
              </a:lnSpc>
              <a:spcBef>
                <a:spcPts val="1000"/>
              </a:spcBef>
              <a:buClr>
                <a:schemeClr val="hlink"/>
              </a:buClr>
              <a:buFont typeface="Wingdings" panose="05000000000000000000" pitchFamily="2" charset="2"/>
              <a:buChar char="l"/>
            </a:pPr>
            <a:r>
              <a:rPr lang="zh-CN" altLang="en-US" sz="1800" dirty="0"/>
              <a:t>使用</a:t>
            </a:r>
            <a:r>
              <a:rPr lang="en-US" altLang="zh-CN" sz="1800" dirty="0"/>
              <a:t>StringBuffer</a:t>
            </a:r>
            <a:r>
              <a:rPr lang="zh-CN" altLang="en-US" sz="1800" dirty="0"/>
              <a:t>的</a:t>
            </a:r>
            <a:r>
              <a:rPr lang="en-US" altLang="zh-CN" sz="1800" dirty="0"/>
              <a:t>append</a:t>
            </a:r>
            <a:r>
              <a:rPr lang="zh-CN" altLang="en-US" sz="1800" dirty="0"/>
              <a:t>方法替换“</a:t>
            </a:r>
            <a:r>
              <a:rPr lang="en-US" altLang="zh-CN" sz="1800" dirty="0"/>
              <a:t>+”</a:t>
            </a:r>
            <a:endParaRPr lang="en-US" altLang="zh-CN" sz="1800" dirty="0"/>
          </a:p>
        </p:txBody>
      </p:sp>
    </p:spTree>
    <p:custDataLst>
      <p:tags r:id="rId5"/>
    </p:custData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p:cNvSpPr>
          <p:nvPr>
            <p:ph type="title"/>
          </p:nvPr>
        </p:nvSpPr>
        <p:spPr/>
        <p:txBody>
          <a:bodyPr vert="horz" wrap="square" lIns="91440" tIns="45720" rIns="91440" bIns="45720" anchor="ctr"/>
          <a:lstStyle/>
          <a:p>
            <a:pPr eaLnBrk="1" hangingPunct="1"/>
            <a:r>
              <a:rPr lang="zh-CN" altLang="en-US" dirty="0"/>
              <a:t>字符串池</a:t>
            </a:r>
            <a:endParaRPr lang="zh-CN" altLang="en-US" dirty="0"/>
          </a:p>
        </p:txBody>
      </p:sp>
      <p:sp>
        <p:nvSpPr>
          <p:cNvPr id="132099" name="Rectangle 3"/>
          <p:cNvSpPr>
            <a:spLocks noGrp="1"/>
          </p:cNvSpPr>
          <p:nvPr>
            <p:ph idx="1"/>
          </p:nvPr>
        </p:nvSpPr>
        <p:spPr/>
        <p:txBody>
          <a:bodyPr vert="horz" wrap="square" lIns="91440" tIns="45720" rIns="91440" bIns="45720" anchor="t">
            <a:normAutofit/>
          </a:bodyPr>
          <a:lstStyle/>
          <a:p>
            <a:pPr marL="342900" indent="-342900">
              <a:lnSpc>
                <a:spcPct val="120000"/>
              </a:lnSpc>
              <a:buClr>
                <a:schemeClr val="hlink"/>
              </a:buClr>
              <a:buFont typeface="Wingdings" panose="05000000000000000000" pitchFamily="2" charset="2"/>
              <a:buChar char="l"/>
            </a:pPr>
            <a:r>
              <a:rPr lang="en-US" altLang="zh-CN" sz="2800" dirty="0">
                <a:solidFill>
                  <a:schemeClr val="tx1"/>
                </a:solidFill>
              </a:rPr>
              <a:t>Java </a:t>
            </a:r>
            <a:r>
              <a:rPr lang="zh-CN" altLang="en-US" sz="2800" dirty="0">
                <a:solidFill>
                  <a:schemeClr val="tx1"/>
                </a:solidFill>
              </a:rPr>
              <a:t>程序可包含许多字符串字面量</a:t>
            </a:r>
            <a:endParaRPr lang="zh-CN" altLang="en-US" sz="2800" dirty="0">
              <a:solidFill>
                <a:schemeClr val="tx1"/>
              </a:solidFill>
            </a:endParaRPr>
          </a:p>
          <a:p>
            <a:pPr marL="342900" indent="-342900">
              <a:lnSpc>
                <a:spcPct val="120000"/>
              </a:lnSpc>
              <a:buClr>
                <a:schemeClr val="hlink"/>
              </a:buClr>
              <a:buFont typeface="Wingdings" panose="05000000000000000000" pitchFamily="2" charset="2"/>
              <a:buChar char="l"/>
            </a:pPr>
            <a:r>
              <a:rPr lang="zh-CN" altLang="en-US" sz="2800" dirty="0">
                <a:solidFill>
                  <a:schemeClr val="tx1"/>
                </a:solidFill>
              </a:rPr>
              <a:t>“字符串池”：用来存放在程序中创建的所有字符串字面量</a:t>
            </a:r>
            <a:endParaRPr lang="zh-CN" altLang="en-US" sz="2800" dirty="0">
              <a:solidFill>
                <a:schemeClr val="tx1"/>
              </a:solidFill>
            </a:endParaRPr>
          </a:p>
          <a:p>
            <a:pPr marL="342900" indent="-342900">
              <a:lnSpc>
                <a:spcPct val="120000"/>
              </a:lnSpc>
              <a:buClr>
                <a:schemeClr val="hlink"/>
              </a:buClr>
              <a:buFont typeface="Wingdings" panose="05000000000000000000" pitchFamily="2" charset="2"/>
              <a:buChar char="l"/>
            </a:pPr>
            <a:r>
              <a:rPr lang="zh-CN" altLang="en-US" sz="2800" dirty="0">
                <a:solidFill>
                  <a:schemeClr val="tx1"/>
                </a:solidFill>
              </a:rPr>
              <a:t>任何时候创建字符串字面量，系统都会搜索字符串池，查看是否存在该字符串字面量。</a:t>
            </a:r>
            <a:endParaRPr lang="zh-CN" altLang="en-US" sz="2800" dirty="0">
              <a:solidFill>
                <a:schemeClr val="tx1"/>
              </a:solidFill>
            </a:endParaRPr>
          </a:p>
        </p:txBody>
      </p:sp>
      <p:grpSp>
        <p:nvGrpSpPr>
          <p:cNvPr id="132100" name="Group 4"/>
          <p:cNvGrpSpPr/>
          <p:nvPr/>
        </p:nvGrpSpPr>
        <p:grpSpPr>
          <a:xfrm>
            <a:off x="228600" y="3962400"/>
            <a:ext cx="8001000" cy="1600200"/>
            <a:chOff x="0" y="0"/>
            <a:chExt cx="5040" cy="1008"/>
          </a:xfrm>
        </p:grpSpPr>
        <p:sp>
          <p:nvSpPr>
            <p:cNvPr id="132101" name="Rectangle 5"/>
            <p:cNvSpPr/>
            <p:nvPr/>
          </p:nvSpPr>
          <p:spPr>
            <a:xfrm>
              <a:off x="3408" y="0"/>
              <a:ext cx="720" cy="1008"/>
            </a:xfrm>
            <a:prstGeom prst="rect">
              <a:avLst/>
            </a:prstGeom>
            <a:noFill/>
            <a:ln w="9525" cap="flat" cmpd="sng">
              <a:solidFill>
                <a:schemeClr val="tx1"/>
              </a:solidFill>
              <a:prstDash val="solid"/>
              <a:miter/>
              <a:headEnd type="none" w="med" len="med"/>
              <a:tailEnd type="none" w="med" len="med"/>
            </a:ln>
          </p:spPr>
          <p:txBody>
            <a:bodyPr wrap="none" anchor="ctr"/>
            <a:lstStyle/>
            <a:p>
              <a:pPr eaLnBrk="1" hangingPunct="1">
                <a:lnSpc>
                  <a:spcPct val="80000"/>
                </a:lnSpc>
                <a:spcBef>
                  <a:spcPct val="20000"/>
                </a:spcBef>
              </a:pPr>
              <a:r>
                <a:rPr lang="en-US" altLang="zh-CN" sz="2000" b="1" dirty="0">
                  <a:latin typeface="Arial" panose="020B0604020202020204" pitchFamily="34" charset="0"/>
                </a:rPr>
                <a:t>Sunday</a:t>
              </a:r>
              <a:endParaRPr lang="en-US" altLang="zh-CN" sz="2000" b="1" dirty="0">
                <a:latin typeface="Arial" panose="020B0604020202020204" pitchFamily="34" charset="0"/>
              </a:endParaRPr>
            </a:p>
            <a:p>
              <a:pPr eaLnBrk="1" hangingPunct="1">
                <a:lnSpc>
                  <a:spcPct val="80000"/>
                </a:lnSpc>
                <a:spcBef>
                  <a:spcPct val="20000"/>
                </a:spcBef>
              </a:pPr>
              <a:r>
                <a:rPr lang="en-US" altLang="zh-CN" sz="2000" b="1" dirty="0">
                  <a:latin typeface="Arial" panose="020B0604020202020204" pitchFamily="34" charset="0"/>
                </a:rPr>
                <a:t>Monday</a:t>
              </a:r>
              <a:endParaRPr lang="en-US" altLang="zh-CN" sz="2000" b="1" dirty="0">
                <a:latin typeface="Arial" panose="020B0604020202020204" pitchFamily="34" charset="0"/>
              </a:endParaRPr>
            </a:p>
            <a:p>
              <a:pPr eaLnBrk="1" hangingPunct="1">
                <a:lnSpc>
                  <a:spcPct val="80000"/>
                </a:lnSpc>
                <a:spcBef>
                  <a:spcPct val="20000"/>
                </a:spcBef>
              </a:pPr>
              <a:r>
                <a:rPr lang="en-US" altLang="zh-CN" sz="2000" b="1" dirty="0">
                  <a:latin typeface="Arial" panose="020B0604020202020204" pitchFamily="34" charset="0"/>
                </a:rPr>
                <a:t>Hello</a:t>
              </a:r>
              <a:endParaRPr lang="en-US" altLang="zh-CN" sz="2000" b="1" dirty="0">
                <a:latin typeface="Arial" panose="020B0604020202020204" pitchFamily="34" charset="0"/>
              </a:endParaRPr>
            </a:p>
            <a:p>
              <a:pPr eaLnBrk="1" hangingPunct="1">
                <a:lnSpc>
                  <a:spcPct val="80000"/>
                </a:lnSpc>
                <a:spcBef>
                  <a:spcPct val="20000"/>
                </a:spcBef>
              </a:pPr>
              <a:r>
                <a:rPr lang="en-US" altLang="zh-CN" sz="2000" b="1" dirty="0">
                  <a:latin typeface="Arial" panose="020B0604020202020204" pitchFamily="34" charset="0"/>
                </a:rPr>
                <a:t>Aptech</a:t>
              </a:r>
              <a:endParaRPr lang="en-US" altLang="zh-CN" sz="2000" b="1" dirty="0">
                <a:latin typeface="Arial" panose="020B0604020202020204" pitchFamily="34" charset="0"/>
              </a:endParaRPr>
            </a:p>
            <a:p>
              <a:pPr eaLnBrk="1" hangingPunct="1">
                <a:lnSpc>
                  <a:spcPct val="80000"/>
                </a:lnSpc>
                <a:spcBef>
                  <a:spcPct val="20000"/>
                </a:spcBef>
              </a:pPr>
              <a:r>
                <a:rPr lang="en-US" altLang="zh-CN" sz="2000" b="1" dirty="0">
                  <a:latin typeface="Arial" panose="020B0604020202020204" pitchFamily="34" charset="0"/>
                </a:rPr>
                <a:t>World</a:t>
              </a:r>
              <a:endParaRPr lang="en-US" altLang="zh-CN" sz="2000" b="1" dirty="0">
                <a:latin typeface="Arial" panose="020B0604020202020204" pitchFamily="34" charset="0"/>
              </a:endParaRPr>
            </a:p>
          </p:txBody>
        </p:sp>
        <p:sp>
          <p:nvSpPr>
            <p:cNvPr id="132102" name="Rectangle 6"/>
            <p:cNvSpPr/>
            <p:nvPr/>
          </p:nvSpPr>
          <p:spPr>
            <a:xfrm>
              <a:off x="3168" y="0"/>
              <a:ext cx="240" cy="1008"/>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lnSpc>
                  <a:spcPct val="80000"/>
                </a:lnSpc>
                <a:spcBef>
                  <a:spcPct val="20000"/>
                </a:spcBef>
              </a:pPr>
              <a:r>
                <a:rPr lang="en-US" altLang="zh-CN" sz="2000" b="1" dirty="0">
                  <a:latin typeface="Arial" panose="020B0604020202020204" pitchFamily="34" charset="0"/>
                </a:rPr>
                <a:t>1</a:t>
              </a:r>
              <a:endParaRPr lang="en-US" altLang="zh-CN" sz="2000" b="1" dirty="0">
                <a:latin typeface="Arial" panose="020B0604020202020204" pitchFamily="34" charset="0"/>
              </a:endParaRPr>
            </a:p>
            <a:p>
              <a:pPr algn="ctr" eaLnBrk="1" hangingPunct="1">
                <a:lnSpc>
                  <a:spcPct val="80000"/>
                </a:lnSpc>
                <a:spcBef>
                  <a:spcPct val="20000"/>
                </a:spcBef>
              </a:pPr>
              <a:r>
                <a:rPr lang="en-US" altLang="zh-CN" sz="2000" b="1" dirty="0">
                  <a:latin typeface="Arial" panose="020B0604020202020204" pitchFamily="34" charset="0"/>
                </a:rPr>
                <a:t>2</a:t>
              </a:r>
              <a:endParaRPr lang="en-US" altLang="zh-CN" sz="2000" b="1" dirty="0">
                <a:latin typeface="Arial" panose="020B0604020202020204" pitchFamily="34" charset="0"/>
              </a:endParaRPr>
            </a:p>
            <a:p>
              <a:pPr algn="ctr" eaLnBrk="1" hangingPunct="1">
                <a:lnSpc>
                  <a:spcPct val="80000"/>
                </a:lnSpc>
                <a:spcBef>
                  <a:spcPct val="20000"/>
                </a:spcBef>
              </a:pPr>
              <a:r>
                <a:rPr lang="en-US" altLang="zh-CN" sz="2000" b="1" dirty="0">
                  <a:latin typeface="Arial" panose="020B0604020202020204" pitchFamily="34" charset="0"/>
                </a:rPr>
                <a:t>3</a:t>
              </a:r>
              <a:endParaRPr lang="en-US" altLang="zh-CN" sz="2000" b="1" dirty="0">
                <a:latin typeface="Arial" panose="020B0604020202020204" pitchFamily="34" charset="0"/>
              </a:endParaRPr>
            </a:p>
            <a:p>
              <a:pPr algn="ctr" eaLnBrk="1" hangingPunct="1">
                <a:lnSpc>
                  <a:spcPct val="80000"/>
                </a:lnSpc>
                <a:spcBef>
                  <a:spcPct val="20000"/>
                </a:spcBef>
              </a:pPr>
              <a:r>
                <a:rPr lang="en-US" altLang="zh-CN" sz="2000" b="1" dirty="0">
                  <a:latin typeface="Arial" panose="020B0604020202020204" pitchFamily="34" charset="0"/>
                </a:rPr>
                <a:t>4</a:t>
              </a:r>
              <a:endParaRPr lang="en-US" altLang="zh-CN" sz="2000" b="1" dirty="0">
                <a:latin typeface="Arial" panose="020B0604020202020204" pitchFamily="34" charset="0"/>
              </a:endParaRPr>
            </a:p>
            <a:p>
              <a:pPr algn="ctr" eaLnBrk="1" hangingPunct="1">
                <a:lnSpc>
                  <a:spcPct val="80000"/>
                </a:lnSpc>
                <a:spcBef>
                  <a:spcPct val="20000"/>
                </a:spcBef>
              </a:pPr>
              <a:r>
                <a:rPr lang="en-US" altLang="zh-CN" sz="2000" b="1" dirty="0">
                  <a:latin typeface="Arial" panose="020B0604020202020204" pitchFamily="34" charset="0"/>
                </a:rPr>
                <a:t>N</a:t>
              </a:r>
              <a:endParaRPr lang="en-US" altLang="zh-CN" sz="2000" b="1" dirty="0">
                <a:latin typeface="Arial" panose="020B0604020202020204" pitchFamily="34" charset="0"/>
              </a:endParaRPr>
            </a:p>
          </p:txBody>
        </p:sp>
        <p:sp>
          <p:nvSpPr>
            <p:cNvPr id="132103" name="Rectangle 7"/>
            <p:cNvSpPr/>
            <p:nvPr/>
          </p:nvSpPr>
          <p:spPr>
            <a:xfrm>
              <a:off x="480" y="192"/>
              <a:ext cx="2064" cy="240"/>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lnSpc>
                  <a:spcPct val="80000"/>
                </a:lnSpc>
                <a:spcBef>
                  <a:spcPct val="20000"/>
                </a:spcBef>
              </a:pPr>
              <a:r>
                <a:rPr lang="en-US" altLang="zh-CN" sz="2000" b="1" dirty="0">
                  <a:latin typeface="Courier New" panose="02070309020205020404" pitchFamily="49" charset="0"/>
                  <a:cs typeface="Courier New" panose="02070309020205020404" pitchFamily="49" charset="0"/>
                </a:rPr>
                <a:t>String day= "Monday";</a:t>
              </a:r>
              <a:endParaRPr lang="en-US" altLang="zh-CN" sz="2000" b="1" dirty="0">
                <a:latin typeface="Courier New" panose="02070309020205020404" pitchFamily="49" charset="0"/>
                <a:ea typeface="Courier New" panose="02070309020205020404" pitchFamily="49" charset="0"/>
              </a:endParaRPr>
            </a:p>
          </p:txBody>
        </p:sp>
        <p:sp>
          <p:nvSpPr>
            <p:cNvPr id="132104" name="Rectangle 8"/>
            <p:cNvSpPr/>
            <p:nvPr/>
          </p:nvSpPr>
          <p:spPr>
            <a:xfrm>
              <a:off x="0" y="624"/>
              <a:ext cx="2544" cy="240"/>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lnSpc>
                  <a:spcPct val="80000"/>
                </a:lnSpc>
                <a:spcBef>
                  <a:spcPct val="20000"/>
                </a:spcBef>
              </a:pPr>
              <a:r>
                <a:rPr lang="en-US" altLang="zh-CN" sz="2000" b="1" dirty="0">
                  <a:latin typeface="Courier New" panose="02070309020205020404" pitchFamily="49" charset="0"/>
                  <a:cs typeface="Courier New" panose="02070309020205020404" pitchFamily="49" charset="0"/>
                </a:rPr>
                <a:t>String weekday = "Monday";</a:t>
              </a:r>
              <a:endParaRPr lang="en-US" altLang="zh-CN" sz="2000" b="1" dirty="0">
                <a:latin typeface="Courier New" panose="02070309020205020404" pitchFamily="49" charset="0"/>
                <a:ea typeface="Courier New" panose="02070309020205020404" pitchFamily="49" charset="0"/>
              </a:endParaRPr>
            </a:p>
          </p:txBody>
        </p:sp>
        <p:sp>
          <p:nvSpPr>
            <p:cNvPr id="132105" name="Line 9"/>
            <p:cNvSpPr/>
            <p:nvPr/>
          </p:nvSpPr>
          <p:spPr>
            <a:xfrm>
              <a:off x="2544" y="288"/>
              <a:ext cx="672" cy="0"/>
            </a:xfrm>
            <a:prstGeom prst="line">
              <a:avLst/>
            </a:prstGeom>
            <a:ln w="9525" cap="flat" cmpd="sng">
              <a:solidFill>
                <a:schemeClr val="tx1"/>
              </a:solidFill>
              <a:prstDash val="solid"/>
              <a:headEnd type="none" w="med" len="med"/>
              <a:tailEnd type="triangle" w="med" len="med"/>
            </a:ln>
          </p:spPr>
        </p:sp>
        <p:sp>
          <p:nvSpPr>
            <p:cNvPr id="132106" name="Line 10"/>
            <p:cNvSpPr/>
            <p:nvPr/>
          </p:nvSpPr>
          <p:spPr>
            <a:xfrm flipV="1">
              <a:off x="2544" y="336"/>
              <a:ext cx="672" cy="384"/>
            </a:xfrm>
            <a:prstGeom prst="line">
              <a:avLst/>
            </a:prstGeom>
            <a:ln w="9525" cap="flat" cmpd="sng">
              <a:solidFill>
                <a:schemeClr val="tx1"/>
              </a:solidFill>
              <a:prstDash val="solid"/>
              <a:headEnd type="none" w="med" len="med"/>
              <a:tailEnd type="triangle" w="med" len="med"/>
            </a:ln>
          </p:spPr>
        </p:sp>
        <p:sp>
          <p:nvSpPr>
            <p:cNvPr id="132107" name="Text Box 11"/>
            <p:cNvSpPr txBox="1"/>
            <p:nvPr/>
          </p:nvSpPr>
          <p:spPr>
            <a:xfrm>
              <a:off x="4224" y="672"/>
              <a:ext cx="816" cy="212"/>
            </a:xfrm>
            <a:prstGeom prst="rect">
              <a:avLst/>
            </a:prstGeom>
            <a:noFill/>
            <a:ln w="9525">
              <a:noFill/>
            </a:ln>
          </p:spPr>
          <p:txBody>
            <a:bodyPr>
              <a:spAutoFit/>
            </a:bodyPr>
            <a:lstStyle/>
            <a:p>
              <a:pPr algn="ctr" eaLnBrk="1" hangingPunct="1">
                <a:lnSpc>
                  <a:spcPct val="80000"/>
                </a:lnSpc>
                <a:spcBef>
                  <a:spcPct val="50000"/>
                </a:spcBef>
              </a:pPr>
              <a:r>
                <a:rPr lang="zh-CN" altLang="en-US" sz="2000" b="1" dirty="0">
                  <a:latin typeface="Arial" panose="020B0604020202020204" pitchFamily="34" charset="0"/>
                </a:rPr>
                <a:t>字符串池</a:t>
              </a:r>
              <a:endParaRPr lang="zh-CN" altLang="en-US" sz="2000" b="1" dirty="0">
                <a:latin typeface="Arial" panose="020B0604020202020204" pitchFamily="34" charset="0"/>
              </a:endParaRPr>
            </a:p>
          </p:txBody>
        </p:sp>
      </p:grpSp>
    </p:spTree>
    <p:custDataLst>
      <p:tags r:id="rId1"/>
    </p:custData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字符串池</a:t>
            </a:r>
            <a:endParaRPr lang="zh-CN" altLang="en-US" dirty="0" smtClean="0"/>
          </a:p>
        </p:txBody>
      </p:sp>
      <p:sp>
        <p:nvSpPr>
          <p:cNvPr id="3" name="内容占位符 2"/>
          <p:cNvSpPr>
            <a:spLocks noGrp="1"/>
          </p:cNvSpPr>
          <p:nvPr>
            <p:ph idx="1"/>
            <p:custDataLst>
              <p:tags r:id="rId4"/>
            </p:custDataLst>
          </p:nvPr>
        </p:nvSpPr>
        <p:spPr/>
        <p:txBody>
          <a:bodyPr>
            <a:normAutofit/>
          </a:bodyPr>
          <a:lstStyle/>
          <a:p>
            <a:pPr marL="342900" indent="-342900">
              <a:lnSpc>
                <a:spcPct val="120000"/>
              </a:lnSpc>
              <a:buClr>
                <a:schemeClr val="hlink"/>
              </a:buClr>
              <a:buFont typeface="Wingdings" panose="05000000000000000000" pitchFamily="2" charset="2"/>
              <a:buChar char="l"/>
            </a:pPr>
            <a:r>
              <a:rPr lang="zh-CN" altLang="en-US" sz="2800" dirty="0"/>
              <a:t>比较字符串对象：</a:t>
            </a:r>
            <a:endParaRPr lang="zh-CN" altLang="en-US" sz="2800" dirty="0"/>
          </a:p>
          <a:p>
            <a:pPr marL="800100" lvl="2" indent="-342900">
              <a:lnSpc>
                <a:spcPct val="120000"/>
              </a:lnSpc>
              <a:spcBef>
                <a:spcPts val="1000"/>
              </a:spcBef>
              <a:buClr>
                <a:schemeClr val="hlink"/>
              </a:buClr>
              <a:buFont typeface="Wingdings" panose="05000000000000000000" pitchFamily="2" charset="2"/>
              <a:buChar char="l"/>
            </a:pPr>
            <a:r>
              <a:rPr lang="en-US" altLang="zh-CN" sz="2000" dirty="0"/>
              <a:t>String s1=new String(“hello”);</a:t>
            </a:r>
            <a:endParaRPr lang="en-US" altLang="zh-CN" sz="2000" dirty="0"/>
          </a:p>
          <a:p>
            <a:pPr marL="800100" lvl="2" indent="-342900">
              <a:lnSpc>
                <a:spcPct val="120000"/>
              </a:lnSpc>
              <a:spcBef>
                <a:spcPts val="1000"/>
              </a:spcBef>
              <a:buClr>
                <a:schemeClr val="hlink"/>
              </a:buClr>
              <a:buFont typeface="Wingdings" panose="05000000000000000000" pitchFamily="2" charset="2"/>
              <a:buChar char="l"/>
            </a:pPr>
            <a:r>
              <a:rPr lang="en-US" altLang="zh-CN" sz="2000" dirty="0"/>
              <a:t>String s2=new String(“hello”);</a:t>
            </a:r>
            <a:endParaRPr lang="en-US" altLang="zh-CN" sz="2000" dirty="0"/>
          </a:p>
          <a:p>
            <a:pPr marL="800100" lvl="2" indent="-342900">
              <a:lnSpc>
                <a:spcPct val="120000"/>
              </a:lnSpc>
              <a:spcBef>
                <a:spcPts val="1000"/>
              </a:spcBef>
              <a:buClr>
                <a:schemeClr val="hlink"/>
              </a:buClr>
              <a:buFont typeface="Wingdings" panose="05000000000000000000" pitchFamily="2" charset="2"/>
              <a:buChar char="l"/>
            </a:pPr>
            <a:r>
              <a:rPr lang="en-US" altLang="zh-CN" sz="2000" dirty="0"/>
              <a:t>String s3=“hello”;</a:t>
            </a:r>
            <a:endParaRPr lang="en-US" altLang="zh-CN" sz="2000" dirty="0"/>
          </a:p>
          <a:p>
            <a:pPr marL="800100" lvl="2" indent="-342900">
              <a:lnSpc>
                <a:spcPct val="120000"/>
              </a:lnSpc>
              <a:spcBef>
                <a:spcPts val="1000"/>
              </a:spcBef>
              <a:buClr>
                <a:schemeClr val="hlink"/>
              </a:buClr>
              <a:buFont typeface="Wingdings" panose="05000000000000000000" pitchFamily="2" charset="2"/>
              <a:buChar char="l"/>
            </a:pPr>
            <a:r>
              <a:rPr lang="en-US" altLang="zh-CN" sz="2000" dirty="0"/>
              <a:t>String s4 =“hello”;</a:t>
            </a:r>
            <a:endParaRPr lang="en-US" altLang="zh-CN" sz="2000" dirty="0"/>
          </a:p>
          <a:p>
            <a:pPr marL="800100" lvl="2" indent="-342900">
              <a:lnSpc>
                <a:spcPct val="120000"/>
              </a:lnSpc>
              <a:spcBef>
                <a:spcPts val="1000"/>
              </a:spcBef>
              <a:buClr>
                <a:schemeClr val="hlink"/>
              </a:buClr>
              <a:buFont typeface="Wingdings" panose="05000000000000000000" pitchFamily="2" charset="2"/>
              <a:buChar char="l"/>
            </a:pPr>
            <a:r>
              <a:rPr lang="en-US" altLang="zh-CN" sz="2000" dirty="0"/>
              <a:t>s1==s2?</a:t>
            </a:r>
            <a:endParaRPr lang="en-US" altLang="zh-CN" sz="2000" dirty="0"/>
          </a:p>
          <a:p>
            <a:pPr marL="800100" lvl="2" indent="-342900">
              <a:lnSpc>
                <a:spcPct val="120000"/>
              </a:lnSpc>
              <a:spcBef>
                <a:spcPts val="1000"/>
              </a:spcBef>
              <a:buClr>
                <a:schemeClr val="hlink"/>
              </a:buClr>
              <a:buFont typeface="Wingdings" panose="05000000000000000000" pitchFamily="2" charset="2"/>
              <a:buChar char="l"/>
            </a:pPr>
            <a:r>
              <a:rPr lang="en-US" altLang="zh-CN" sz="2000" dirty="0"/>
              <a:t>s3==s4?</a:t>
            </a:r>
            <a:endParaRPr lang="en-US" altLang="zh-CN" sz="2000" dirty="0"/>
          </a:p>
        </p:txBody>
      </p:sp>
    </p:spTree>
    <p:custDataLst>
      <p:tags r:id="rId5"/>
    </p:custData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en-US" altLang="zh-CN" dirty="0" smtClean="0"/>
              <a:t>String </a:t>
            </a:r>
            <a:r>
              <a:rPr lang="zh-CN" altLang="en-US" dirty="0" smtClean="0"/>
              <a:t>类方法</a:t>
            </a:r>
            <a:endParaRPr lang="zh-CN" altLang="en-US" dirty="0" smtClean="0"/>
          </a:p>
        </p:txBody>
      </p:sp>
      <p:sp>
        <p:nvSpPr>
          <p:cNvPr id="3" name="内容占位符 2"/>
          <p:cNvSpPr>
            <a:spLocks noGrp="1"/>
          </p:cNvSpPr>
          <p:nvPr>
            <p:ph idx="1"/>
            <p:custDataLst>
              <p:tags r:id="rId4"/>
            </p:custDataLst>
          </p:nvPr>
        </p:nvSpPr>
        <p:spPr/>
        <p:txBody>
          <a:bodyPr>
            <a:noAutofit/>
          </a:bodyPr>
          <a:lstStyle/>
          <a:p>
            <a:pPr marL="342900" indent="-342900">
              <a:lnSpc>
                <a:spcPct val="140000"/>
              </a:lnSpc>
              <a:buClr>
                <a:schemeClr val="hlink"/>
              </a:buClr>
              <a:buFont typeface="Wingdings" panose="05000000000000000000" pitchFamily="2" charset="2"/>
              <a:buChar char="l"/>
            </a:pPr>
            <a:r>
              <a:rPr lang="en-US" altLang="zh-CN" sz="2400" dirty="0"/>
              <a:t>charAt() : </a:t>
            </a:r>
            <a:r>
              <a:rPr lang="zh-CN" altLang="en-US" sz="2400" dirty="0"/>
              <a:t>返回字符串中某个特定位置的字符 </a:t>
            </a:r>
            <a:endParaRPr lang="zh-CN" altLang="en-US" sz="2400" dirty="0"/>
          </a:p>
          <a:p>
            <a:pPr marL="342900" indent="-342900">
              <a:lnSpc>
                <a:spcPct val="140000"/>
              </a:lnSpc>
              <a:buClr>
                <a:schemeClr val="hlink"/>
              </a:buClr>
              <a:buFont typeface="Wingdings" panose="05000000000000000000" pitchFamily="2" charset="2"/>
              <a:buChar char="l"/>
            </a:pPr>
            <a:r>
              <a:rPr lang="en-US" altLang="zh-CN" sz="2400" dirty="0"/>
              <a:t>indexOf() :</a:t>
            </a:r>
            <a:r>
              <a:rPr lang="zh-CN" altLang="en-US" sz="2400" dirty="0"/>
              <a:t>返回字符串中某个特定字符或子字符串首次出现的索引 </a:t>
            </a:r>
            <a:endParaRPr lang="zh-CN" altLang="en-US" sz="2400" dirty="0"/>
          </a:p>
          <a:p>
            <a:pPr marL="342900" indent="-342900">
              <a:lnSpc>
                <a:spcPct val="140000"/>
              </a:lnSpc>
              <a:buClr>
                <a:schemeClr val="hlink"/>
              </a:buClr>
              <a:buFont typeface="Wingdings" panose="05000000000000000000" pitchFamily="2" charset="2"/>
              <a:buChar char="l"/>
            </a:pPr>
            <a:r>
              <a:rPr lang="en-US" altLang="zh-CN" sz="2400" dirty="0"/>
              <a:t>toUpperCase() : </a:t>
            </a:r>
            <a:r>
              <a:rPr lang="zh-CN" altLang="en-US" sz="2400" dirty="0"/>
              <a:t>将字符串内的所有字符从小写改为大写 </a:t>
            </a:r>
            <a:endParaRPr lang="zh-CN" altLang="en-US" sz="2400" dirty="0"/>
          </a:p>
          <a:p>
            <a:pPr marL="342900" indent="-342900">
              <a:lnSpc>
                <a:spcPct val="140000"/>
              </a:lnSpc>
              <a:buClr>
                <a:schemeClr val="hlink"/>
              </a:buClr>
              <a:buFont typeface="Wingdings" panose="05000000000000000000" pitchFamily="2" charset="2"/>
              <a:buChar char="l"/>
            </a:pPr>
            <a:r>
              <a:rPr lang="en-US" altLang="zh-CN" sz="2400" dirty="0"/>
              <a:t>toLowerCase() : </a:t>
            </a:r>
            <a:r>
              <a:rPr lang="zh-CN" altLang="en-US" sz="2400" dirty="0"/>
              <a:t>将字符串内的所有字符从大写改为小写</a:t>
            </a:r>
            <a:endParaRPr lang="zh-CN" altLang="en-US" sz="2400" dirty="0"/>
          </a:p>
          <a:p>
            <a:pPr marL="342900" lvl="2" indent="-342900">
              <a:lnSpc>
                <a:spcPct val="140000"/>
              </a:lnSpc>
              <a:spcBef>
                <a:spcPts val="1000"/>
              </a:spcBef>
              <a:buClr>
                <a:schemeClr val="hlink"/>
              </a:buClr>
              <a:buFont typeface="Wingdings" panose="05000000000000000000" pitchFamily="2" charset="2"/>
              <a:buChar char="l"/>
            </a:pPr>
            <a:r>
              <a:rPr lang="zh-CN" altLang="en-US" dirty="0"/>
              <a:t>其它更多方法参见</a:t>
            </a:r>
            <a:r>
              <a:rPr lang="en-US" altLang="zh-CN" dirty="0"/>
              <a:t>《Java</a:t>
            </a:r>
            <a:r>
              <a:rPr lang="zh-CN" altLang="en-US" dirty="0"/>
              <a:t>编程思想</a:t>
            </a:r>
            <a:r>
              <a:rPr lang="en-US" altLang="zh-CN" dirty="0"/>
              <a:t>》</a:t>
            </a:r>
            <a:r>
              <a:rPr lang="zh-CN" altLang="en-US" dirty="0"/>
              <a:t>，</a:t>
            </a:r>
            <a:r>
              <a:rPr lang="en-US" altLang="zh-CN" dirty="0"/>
              <a:t>4th</a:t>
            </a:r>
            <a:r>
              <a:rPr lang="zh-CN" altLang="en-US" dirty="0"/>
              <a:t>，第</a:t>
            </a:r>
            <a:r>
              <a:rPr lang="en-US" altLang="zh-CN" dirty="0"/>
              <a:t>13</a:t>
            </a:r>
            <a:r>
              <a:rPr lang="zh-CN" altLang="en-US" dirty="0"/>
              <a:t>章</a:t>
            </a:r>
            <a:endParaRPr lang="zh-CN" altLang="en-US" dirty="0"/>
          </a:p>
        </p:txBody>
      </p:sp>
    </p:spTree>
    <p:custDataLst>
      <p:tags r:id="rId5"/>
    </p:custData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总结</a:t>
            </a:r>
            <a:r>
              <a:rPr lang="en-US" altLang="zh-CN" dirty="0" smtClean="0"/>
              <a:t>2-1</a:t>
            </a:r>
            <a:endParaRPr lang="en-US" altLang="zh-CN" dirty="0" smtClean="0"/>
          </a:p>
        </p:txBody>
      </p:sp>
      <p:sp>
        <p:nvSpPr>
          <p:cNvPr id="3" name="内容占位符 2"/>
          <p:cNvSpPr>
            <a:spLocks noGrp="1"/>
          </p:cNvSpPr>
          <p:nvPr>
            <p:ph idx="1"/>
            <p:custDataLst>
              <p:tags r:id="rId4"/>
            </p:custDataLst>
          </p:nvPr>
        </p:nvSpPr>
        <p:spPr/>
        <p:txBody>
          <a:bodyPr>
            <a:normAutofit/>
          </a:bodyPr>
          <a:lstStyle/>
          <a:p>
            <a:pPr marL="342900" indent="-342900">
              <a:lnSpc>
                <a:spcPct val="130000"/>
              </a:lnSpc>
              <a:buClr>
                <a:schemeClr val="hlink"/>
              </a:buClr>
              <a:buFont typeface="Wingdings" panose="05000000000000000000" pitchFamily="2" charset="2"/>
              <a:buChar char="l"/>
            </a:pPr>
            <a:r>
              <a:rPr lang="en-US" altLang="zh-CN" sz="2400" dirty="0"/>
              <a:t>Java </a:t>
            </a:r>
            <a:r>
              <a:rPr lang="zh-CN" altLang="en-US" sz="2400" dirty="0"/>
              <a:t>具有</a:t>
            </a:r>
            <a:r>
              <a:rPr lang="en-US" altLang="zh-CN" sz="2400" dirty="0"/>
              <a:t>8</a:t>
            </a:r>
            <a:r>
              <a:rPr lang="zh-CN" altLang="en-US" sz="2400" dirty="0"/>
              <a:t>种基本数据类型：</a:t>
            </a:r>
            <a:r>
              <a:rPr lang="en-US" altLang="zh-CN" sz="2400" dirty="0"/>
              <a:t>byte</a:t>
            </a:r>
            <a:r>
              <a:rPr lang="zh-CN" altLang="en-US" sz="2400" dirty="0"/>
              <a:t>、 </a:t>
            </a:r>
            <a:r>
              <a:rPr lang="en-US" altLang="zh-CN" sz="2400" dirty="0"/>
              <a:t>short</a:t>
            </a:r>
            <a:r>
              <a:rPr lang="zh-CN" altLang="en-US" sz="2400" dirty="0"/>
              <a:t>、 </a:t>
            </a:r>
            <a:r>
              <a:rPr lang="en-US" altLang="zh-CN" sz="2400" dirty="0"/>
              <a:t>int</a:t>
            </a:r>
            <a:r>
              <a:rPr lang="zh-CN" altLang="en-US" sz="2400" dirty="0"/>
              <a:t>、 </a:t>
            </a:r>
            <a:r>
              <a:rPr lang="en-US" altLang="zh-CN" sz="2400" dirty="0"/>
              <a:t>long</a:t>
            </a:r>
            <a:r>
              <a:rPr lang="zh-CN" altLang="en-US" sz="2400" dirty="0"/>
              <a:t>、 </a:t>
            </a:r>
            <a:r>
              <a:rPr lang="en-US" altLang="zh-CN" sz="2400" dirty="0"/>
              <a:t>boolean</a:t>
            </a:r>
            <a:r>
              <a:rPr lang="zh-CN" altLang="en-US" sz="2400" dirty="0"/>
              <a:t>、</a:t>
            </a:r>
            <a:r>
              <a:rPr lang="en-US" altLang="zh-CN" sz="2400" dirty="0"/>
              <a:t>char</a:t>
            </a:r>
            <a:r>
              <a:rPr lang="zh-CN" altLang="en-US" sz="2400" dirty="0"/>
              <a:t>、</a:t>
            </a:r>
            <a:r>
              <a:rPr lang="en-US" altLang="zh-CN" sz="2400" dirty="0"/>
              <a:t>float </a:t>
            </a:r>
            <a:r>
              <a:rPr lang="zh-CN" altLang="en-US" sz="2400" dirty="0"/>
              <a:t>及 </a:t>
            </a:r>
            <a:r>
              <a:rPr lang="en-US" altLang="zh-CN" sz="2400" dirty="0"/>
              <a:t>double</a:t>
            </a:r>
            <a:endParaRPr lang="en-US" altLang="zh-CN" sz="2400" dirty="0"/>
          </a:p>
          <a:p>
            <a:pPr marL="342900" indent="-342900">
              <a:lnSpc>
                <a:spcPct val="130000"/>
              </a:lnSpc>
              <a:buClr>
                <a:schemeClr val="hlink"/>
              </a:buClr>
              <a:buFont typeface="Wingdings" panose="05000000000000000000" pitchFamily="2" charset="2"/>
              <a:buChar char="l"/>
            </a:pPr>
            <a:r>
              <a:rPr lang="en-US" altLang="zh-CN" sz="2400" dirty="0"/>
              <a:t>Java </a:t>
            </a:r>
            <a:r>
              <a:rPr lang="zh-CN" altLang="en-US" sz="2400" dirty="0"/>
              <a:t>中的运算符可划分为四个子集：算术运算符、位运算符、关系运算符、逻辑运算符</a:t>
            </a:r>
            <a:endParaRPr lang="zh-CN" altLang="en-US" sz="2400" dirty="0"/>
          </a:p>
          <a:p>
            <a:pPr marL="342900" indent="-342900">
              <a:lnSpc>
                <a:spcPct val="130000"/>
              </a:lnSpc>
              <a:buClr>
                <a:schemeClr val="hlink"/>
              </a:buClr>
              <a:buFont typeface="Wingdings" panose="05000000000000000000" pitchFamily="2" charset="2"/>
              <a:buChar char="l"/>
            </a:pPr>
            <a:r>
              <a:rPr lang="en-US" altLang="zh-CN" sz="2400" dirty="0"/>
              <a:t>&amp; </a:t>
            </a:r>
            <a:r>
              <a:rPr lang="zh-CN" altLang="en-US" sz="2400" dirty="0"/>
              <a:t>运算符适用于如下子集：逻辑和位。逻辑 </a:t>
            </a:r>
            <a:r>
              <a:rPr lang="en-US" altLang="zh-CN" sz="2400" dirty="0"/>
              <a:t>&amp; </a:t>
            </a:r>
            <a:r>
              <a:rPr lang="zh-CN" altLang="en-US" sz="2400" dirty="0"/>
              <a:t>以条件表达式为操作数，而位 </a:t>
            </a:r>
            <a:r>
              <a:rPr lang="en-US" altLang="zh-CN" sz="2400" dirty="0"/>
              <a:t>&amp; </a:t>
            </a:r>
            <a:r>
              <a:rPr lang="zh-CN" altLang="en-US" sz="2400" dirty="0"/>
              <a:t>则以数字为操作数</a:t>
            </a:r>
            <a:endParaRPr lang="zh-CN" altLang="en-US" sz="2400" dirty="0"/>
          </a:p>
        </p:txBody>
      </p:sp>
    </p:spTree>
    <p:custDataLst>
      <p:tags r:id="rId5"/>
    </p:custData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总结</a:t>
            </a:r>
            <a:r>
              <a:rPr lang="en-US" altLang="zh-CN" dirty="0" smtClean="0"/>
              <a:t>2-2</a:t>
            </a:r>
            <a:endParaRPr lang="en-US" altLang="zh-CN" dirty="0" smtClean="0"/>
          </a:p>
        </p:txBody>
      </p:sp>
      <p:sp>
        <p:nvSpPr>
          <p:cNvPr id="3" name="内容占位符 2"/>
          <p:cNvSpPr>
            <a:spLocks noGrp="1"/>
          </p:cNvSpPr>
          <p:nvPr>
            <p:ph idx="1"/>
            <p:custDataLst>
              <p:tags r:id="rId4"/>
            </p:custDataLst>
          </p:nvPr>
        </p:nvSpPr>
        <p:spPr/>
        <p:txBody>
          <a:bodyPr>
            <a:noAutofit/>
          </a:bodyPr>
          <a:lstStyle/>
          <a:p>
            <a:pPr marL="342900" indent="-342900">
              <a:lnSpc>
                <a:spcPct val="120000"/>
              </a:lnSpc>
              <a:buClr>
                <a:schemeClr val="hlink"/>
              </a:buClr>
              <a:buFont typeface="Wingdings" panose="05000000000000000000" pitchFamily="2" charset="2"/>
              <a:buChar char="l"/>
            </a:pPr>
            <a:r>
              <a:rPr lang="en-US" altLang="zh-CN" sz="2400" dirty="0"/>
              <a:t>Java </a:t>
            </a:r>
            <a:r>
              <a:rPr lang="zh-CN" altLang="en-US" sz="2400" dirty="0"/>
              <a:t>支持下列控制结构： </a:t>
            </a:r>
            <a:endParaRPr lang="zh-CN" altLang="en-US" sz="2400" dirty="0"/>
          </a:p>
          <a:p>
            <a:pPr marL="800100" lvl="2" indent="-342900">
              <a:lnSpc>
                <a:spcPct val="120000"/>
              </a:lnSpc>
              <a:spcBef>
                <a:spcPts val="1000"/>
              </a:spcBef>
              <a:buClr>
                <a:schemeClr val="hlink"/>
              </a:buClr>
              <a:buFont typeface="Wingdings" panose="05000000000000000000" pitchFamily="2" charset="2"/>
              <a:buChar char="l"/>
            </a:pPr>
            <a:r>
              <a:rPr lang="zh-CN" altLang="en-US" sz="1800" dirty="0"/>
              <a:t>选择（ </a:t>
            </a:r>
            <a:r>
              <a:rPr lang="en-US" altLang="zh-CN" sz="1800" dirty="0"/>
              <a:t>if-else</a:t>
            </a:r>
            <a:r>
              <a:rPr lang="zh-CN" altLang="en-US" sz="1800" dirty="0"/>
              <a:t>、</a:t>
            </a:r>
            <a:r>
              <a:rPr lang="en-US" altLang="zh-CN" sz="1800" dirty="0"/>
              <a:t>switch</a:t>
            </a:r>
            <a:r>
              <a:rPr lang="zh-CN" altLang="en-US" sz="1800" dirty="0"/>
              <a:t>）</a:t>
            </a:r>
            <a:endParaRPr lang="zh-CN" altLang="en-US" sz="1800" dirty="0"/>
          </a:p>
          <a:p>
            <a:pPr marL="800100" lvl="2" indent="-342900">
              <a:lnSpc>
                <a:spcPct val="120000"/>
              </a:lnSpc>
              <a:spcBef>
                <a:spcPts val="1000"/>
              </a:spcBef>
              <a:buClr>
                <a:schemeClr val="hlink"/>
              </a:buClr>
              <a:buFont typeface="Wingdings" panose="05000000000000000000" pitchFamily="2" charset="2"/>
              <a:buChar char="l"/>
            </a:pPr>
            <a:r>
              <a:rPr lang="zh-CN" altLang="en-US" sz="1800" dirty="0"/>
              <a:t>循环（</a:t>
            </a:r>
            <a:r>
              <a:rPr lang="en-US" altLang="zh-CN" sz="1800" dirty="0"/>
              <a:t>while</a:t>
            </a:r>
            <a:r>
              <a:rPr lang="zh-CN" altLang="en-US" sz="1800" dirty="0"/>
              <a:t>、</a:t>
            </a:r>
            <a:r>
              <a:rPr lang="en-US" altLang="zh-CN" sz="1800" dirty="0"/>
              <a:t>do-while</a:t>
            </a:r>
            <a:r>
              <a:rPr lang="zh-CN" altLang="en-US" sz="1800" dirty="0"/>
              <a:t>、</a:t>
            </a:r>
            <a:r>
              <a:rPr lang="en-US" altLang="zh-CN" sz="1800" dirty="0"/>
              <a:t>for</a:t>
            </a:r>
            <a:r>
              <a:rPr lang="zh-CN" altLang="en-US" sz="1800" dirty="0"/>
              <a:t>）</a:t>
            </a:r>
            <a:endParaRPr lang="zh-CN" altLang="en-US" sz="1800" dirty="0"/>
          </a:p>
          <a:p>
            <a:pPr marL="800100" lvl="2" indent="-342900">
              <a:lnSpc>
                <a:spcPct val="120000"/>
              </a:lnSpc>
              <a:spcBef>
                <a:spcPts val="1000"/>
              </a:spcBef>
              <a:buClr>
                <a:schemeClr val="hlink"/>
              </a:buClr>
              <a:buFont typeface="Wingdings" panose="05000000000000000000" pitchFamily="2" charset="2"/>
              <a:buChar char="l"/>
            </a:pPr>
            <a:r>
              <a:rPr lang="zh-CN" altLang="en-US" sz="1800" dirty="0"/>
              <a:t>跳转（</a:t>
            </a:r>
            <a:r>
              <a:rPr lang="en-US" altLang="zh-CN" sz="1800" dirty="0"/>
              <a:t>break</a:t>
            </a:r>
            <a:r>
              <a:rPr lang="zh-CN" altLang="en-US" sz="1800" dirty="0"/>
              <a:t>、</a:t>
            </a:r>
            <a:r>
              <a:rPr lang="en-US" altLang="zh-CN" sz="1800" dirty="0"/>
              <a:t>continue</a:t>
            </a:r>
            <a:r>
              <a:rPr lang="zh-CN" altLang="en-US" sz="1800" dirty="0"/>
              <a:t>）</a:t>
            </a:r>
            <a:endParaRPr lang="zh-CN" altLang="en-US" sz="1800" dirty="0"/>
          </a:p>
          <a:p>
            <a:pPr marL="342900" indent="-342900">
              <a:lnSpc>
                <a:spcPct val="120000"/>
              </a:lnSpc>
              <a:buClr>
                <a:schemeClr val="hlink"/>
              </a:buClr>
              <a:buFont typeface="Wingdings" panose="05000000000000000000" pitchFamily="2" charset="2"/>
              <a:buChar char="l"/>
            </a:pPr>
            <a:r>
              <a:rPr lang="en-US" altLang="zh-CN" sz="2400" dirty="0"/>
              <a:t>break </a:t>
            </a:r>
            <a:r>
              <a:rPr lang="zh-CN" altLang="en-US" sz="2400" dirty="0"/>
              <a:t>语句在循环中用于立即从当前循环终止控制或者终止所标识的循环</a:t>
            </a:r>
            <a:endParaRPr lang="zh-CN" altLang="en-US" sz="2400" dirty="0"/>
          </a:p>
          <a:p>
            <a:pPr marL="342900" indent="-342900">
              <a:lnSpc>
                <a:spcPct val="120000"/>
              </a:lnSpc>
              <a:buClr>
                <a:schemeClr val="hlink"/>
              </a:buClr>
              <a:buFont typeface="Wingdings" panose="05000000000000000000" pitchFamily="2" charset="2"/>
              <a:buChar char="l"/>
            </a:pPr>
            <a:r>
              <a:rPr lang="en-US" altLang="zh-CN" sz="2400" dirty="0"/>
              <a:t>continue </a:t>
            </a:r>
            <a:r>
              <a:rPr lang="zh-CN" altLang="en-US" sz="2400" dirty="0"/>
              <a:t>语句则是从其调用处跳至循环的开始处或者跳至所标识的循环开始处</a:t>
            </a:r>
            <a:endParaRPr lang="zh-CN" altLang="en-US" sz="2400" dirty="0"/>
          </a:p>
          <a:p>
            <a:pPr marL="342900" indent="-342900">
              <a:lnSpc>
                <a:spcPct val="120000"/>
              </a:lnSpc>
              <a:buClr>
                <a:schemeClr val="hlink"/>
              </a:buClr>
              <a:buFont typeface="Wingdings" panose="05000000000000000000" pitchFamily="2" charset="2"/>
              <a:buChar char="l"/>
            </a:pPr>
            <a:r>
              <a:rPr lang="zh-CN" altLang="en-US" sz="2400" dirty="0"/>
              <a:t>数组可用来将同一类型的数据存储在连续的内存位置</a:t>
            </a:r>
            <a:endParaRPr lang="zh-CN" altLang="en-US" sz="2400" dirty="0"/>
          </a:p>
        </p:txBody>
      </p:sp>
    </p:spTree>
    <p:custDataLst>
      <p:tags r:id="rId5"/>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xfrm>
            <a:off x="457200" y="228600"/>
            <a:ext cx="7793038" cy="838200"/>
          </a:xfrm>
        </p:spPr>
        <p:txBody>
          <a:bodyPr vert="horz" wrap="square" lIns="91440" tIns="45720" rIns="91440" bIns="45720" anchor="ctr"/>
          <a:lstStyle/>
          <a:p>
            <a:pPr eaLnBrk="1" hangingPunct="1"/>
            <a:r>
              <a:rPr lang="zh-CN" altLang="en-US" dirty="0">
                <a:latin typeface="Comic Sans MS" panose="030F0702030302020204" pitchFamily="66" charset="0"/>
              </a:rPr>
              <a:t>标识符</a:t>
            </a:r>
            <a:endParaRPr lang="zh-CN" altLang="en-US" dirty="0">
              <a:latin typeface="Comic Sans MS" panose="030F0702030302020204" pitchFamily="66" charset="0"/>
            </a:endParaRPr>
          </a:p>
        </p:txBody>
      </p:sp>
      <p:sp>
        <p:nvSpPr>
          <p:cNvPr id="18435" name="Rectangle 3"/>
          <p:cNvSpPr>
            <a:spLocks noGrp="1"/>
          </p:cNvSpPr>
          <p:nvPr>
            <p:ph idx="1"/>
          </p:nvPr>
        </p:nvSpPr>
        <p:spPr>
          <a:xfrm>
            <a:off x="457200" y="1219200"/>
            <a:ext cx="8229600" cy="1828800"/>
          </a:xfrm>
        </p:spPr>
        <p:txBody>
          <a:bodyPr vert="horz" wrap="square" lIns="91440" tIns="45720" rIns="91440" bIns="45720" anchor="t"/>
          <a:lstStyle/>
          <a:p>
            <a:pPr marL="609600" indent="-609600" eaLnBrk="1" hangingPunct="1">
              <a:buSzPct val="90000"/>
            </a:pPr>
            <a:r>
              <a:rPr lang="zh-CN" altLang="en-US" dirty="0"/>
              <a:t>例：</a:t>
            </a:r>
            <a:r>
              <a:rPr lang="en-US" altLang="zh-CN" dirty="0"/>
              <a:t>point4</a:t>
            </a:r>
            <a:r>
              <a:rPr lang="zh-CN" altLang="en-US" dirty="0"/>
              <a:t>、 </a:t>
            </a:r>
            <a:r>
              <a:rPr lang="en-US" altLang="zh-CN" dirty="0"/>
              <a:t>5w</a:t>
            </a:r>
            <a:r>
              <a:rPr lang="zh-CN" altLang="en-US" dirty="0"/>
              <a:t>、 </a:t>
            </a:r>
            <a:r>
              <a:rPr lang="en-US" altLang="zh-CN" dirty="0"/>
              <a:t>A%</a:t>
            </a:r>
            <a:r>
              <a:rPr lang="zh-CN" altLang="en-US" dirty="0"/>
              <a:t>、 </a:t>
            </a:r>
            <a:r>
              <a:rPr lang="en-US" altLang="zh-CN" dirty="0"/>
              <a:t>thisPicture</a:t>
            </a:r>
            <a:r>
              <a:rPr lang="zh-CN" altLang="en-US" dirty="0"/>
              <a:t>、</a:t>
            </a:r>
            <a:r>
              <a:rPr lang="en-US" altLang="zh-CN" dirty="0"/>
              <a:t>$currentValue</a:t>
            </a:r>
            <a:r>
              <a:rPr lang="zh-CN" altLang="en-US" dirty="0"/>
              <a:t>、</a:t>
            </a:r>
            <a:r>
              <a:rPr lang="en-US" altLang="zh-CN" dirty="0"/>
              <a:t>OK</a:t>
            </a:r>
            <a:r>
              <a:rPr lang="zh-CN" altLang="en-US" dirty="0"/>
              <a:t>、</a:t>
            </a:r>
            <a:r>
              <a:rPr lang="en-US" altLang="zh-CN" dirty="0"/>
              <a:t>_23b</a:t>
            </a:r>
            <a:r>
              <a:rPr lang="zh-CN" altLang="en-US" dirty="0"/>
              <a:t>、</a:t>
            </a:r>
            <a:r>
              <a:rPr lang="en-US" altLang="zh-CN" dirty="0"/>
              <a:t>Y_123</a:t>
            </a:r>
            <a:r>
              <a:rPr lang="zh-CN" altLang="en-US" dirty="0"/>
              <a:t>、＃</a:t>
            </a:r>
            <a:r>
              <a:rPr lang="en-US" altLang="zh-CN" dirty="0"/>
              <a:t>length</a:t>
            </a:r>
            <a:r>
              <a:rPr lang="zh-CN" altLang="en-US" dirty="0"/>
              <a:t>、</a:t>
            </a:r>
            <a:r>
              <a:rPr lang="en-US" altLang="zh-CN" dirty="0"/>
              <a:t>a</a:t>
            </a:r>
            <a:r>
              <a:rPr lang="zh-CN" altLang="en-US" dirty="0"/>
              <a:t>＋</a:t>
            </a:r>
            <a:r>
              <a:rPr lang="en-US" altLang="zh-CN" dirty="0"/>
              <a:t>b</a:t>
            </a:r>
            <a:r>
              <a:rPr lang="zh-CN" altLang="en-US" dirty="0"/>
              <a:t>、</a:t>
            </a:r>
            <a:r>
              <a:rPr lang="en-US" altLang="zh-CN" dirty="0"/>
              <a:t>if</a:t>
            </a:r>
            <a:endParaRPr lang="en-US" altLang="zh-CN" dirty="0"/>
          </a:p>
        </p:txBody>
      </p:sp>
      <p:sp>
        <p:nvSpPr>
          <p:cNvPr id="18436" name="Rectangle 4"/>
          <p:cNvSpPr/>
          <p:nvPr/>
        </p:nvSpPr>
        <p:spPr>
          <a:xfrm>
            <a:off x="457200" y="2971800"/>
            <a:ext cx="8382000" cy="1828800"/>
          </a:xfrm>
          <a:prstGeom prst="rect">
            <a:avLst/>
          </a:prstGeom>
          <a:noFill/>
          <a:ln w="9525">
            <a:noFill/>
          </a:ln>
        </p:spPr>
        <p:txBody>
          <a:bodyPr/>
          <a:lstStyle/>
          <a:p>
            <a:pPr marL="609600" indent="-609600" eaLnBrk="1" hangingPunct="1">
              <a:spcBef>
                <a:spcPct val="20000"/>
              </a:spcBef>
              <a:buClr>
                <a:schemeClr val="folHlink"/>
              </a:buClr>
              <a:buSzPct val="90000"/>
              <a:buFont typeface="Wingdings" panose="05000000000000000000" pitchFamily="2" charset="2"/>
              <a:buChar char="n"/>
            </a:pPr>
            <a:r>
              <a:rPr lang="en-US" altLang="zh-CN" sz="3200" dirty="0">
                <a:latin typeface="Comic Sans MS" panose="030F0702030302020204" pitchFamily="66" charset="0"/>
                <a:ea typeface="华文行楷" panose="02010800040101010101" pitchFamily="2" charset="-122"/>
              </a:rPr>
              <a:t>5w</a:t>
            </a:r>
            <a:r>
              <a:rPr lang="zh-CN" altLang="en-US" sz="3200" dirty="0">
                <a:latin typeface="Comic Sans MS" panose="030F0702030302020204" pitchFamily="66" charset="0"/>
                <a:ea typeface="华文行楷" panose="02010800040101010101" pitchFamily="2" charset="-122"/>
              </a:rPr>
              <a:t>、 </a:t>
            </a:r>
            <a:r>
              <a:rPr lang="en-US" altLang="zh-CN" sz="3200" dirty="0">
                <a:latin typeface="Comic Sans MS" panose="030F0702030302020204" pitchFamily="66" charset="0"/>
                <a:ea typeface="华文行楷" panose="02010800040101010101" pitchFamily="2" charset="-122"/>
              </a:rPr>
              <a:t>A%</a:t>
            </a:r>
            <a:r>
              <a:rPr lang="zh-CN" altLang="en-US" sz="3200" dirty="0">
                <a:latin typeface="Comic Sans MS" panose="030F0702030302020204" pitchFamily="66" charset="0"/>
                <a:ea typeface="华文行楷" panose="02010800040101010101" pitchFamily="2" charset="-122"/>
              </a:rPr>
              <a:t>、＃</a:t>
            </a:r>
            <a:r>
              <a:rPr lang="en-US" altLang="zh-CN" sz="3200" dirty="0">
                <a:latin typeface="Comic Sans MS" panose="030F0702030302020204" pitchFamily="66" charset="0"/>
                <a:ea typeface="华文行楷" panose="02010800040101010101" pitchFamily="2" charset="-122"/>
              </a:rPr>
              <a:t>length</a:t>
            </a:r>
            <a:r>
              <a:rPr lang="zh-CN" altLang="en-US" sz="3200" dirty="0">
                <a:latin typeface="Comic Sans MS" panose="030F0702030302020204" pitchFamily="66" charset="0"/>
                <a:ea typeface="华文行楷" panose="02010800040101010101" pitchFamily="2" charset="-122"/>
              </a:rPr>
              <a:t>、</a:t>
            </a:r>
            <a:r>
              <a:rPr lang="en-US" altLang="zh-CN" sz="3200" dirty="0">
                <a:latin typeface="Comic Sans MS" panose="030F0702030302020204" pitchFamily="66" charset="0"/>
                <a:ea typeface="华文行楷" panose="02010800040101010101" pitchFamily="2" charset="-122"/>
              </a:rPr>
              <a:t>a</a:t>
            </a:r>
            <a:r>
              <a:rPr lang="zh-CN" altLang="en-US" sz="3200" dirty="0">
                <a:latin typeface="Comic Sans MS" panose="030F0702030302020204" pitchFamily="66" charset="0"/>
                <a:ea typeface="华文行楷" panose="02010800040101010101" pitchFamily="2" charset="-122"/>
              </a:rPr>
              <a:t>＋</a:t>
            </a:r>
            <a:r>
              <a:rPr lang="en-US" altLang="zh-CN" sz="3200" dirty="0">
                <a:latin typeface="Comic Sans MS" panose="030F0702030302020204" pitchFamily="66" charset="0"/>
                <a:ea typeface="华文行楷" panose="02010800040101010101" pitchFamily="2" charset="-122"/>
              </a:rPr>
              <a:t>b</a:t>
            </a:r>
            <a:r>
              <a:rPr lang="zh-CN" altLang="en-US" sz="3200" dirty="0">
                <a:latin typeface="Comic Sans MS" panose="030F0702030302020204" pitchFamily="66" charset="0"/>
                <a:ea typeface="华文行楷" panose="02010800040101010101" pitchFamily="2" charset="-122"/>
              </a:rPr>
              <a:t>、</a:t>
            </a:r>
            <a:r>
              <a:rPr lang="en-US" altLang="zh-CN" sz="3200" dirty="0">
                <a:latin typeface="Comic Sans MS" panose="030F0702030302020204" pitchFamily="66" charset="0"/>
                <a:ea typeface="华文行楷" panose="02010800040101010101" pitchFamily="2" charset="-122"/>
              </a:rPr>
              <a:t>if</a:t>
            </a:r>
            <a:endParaRPr lang="en-US" altLang="zh-CN" sz="3200" dirty="0">
              <a:latin typeface="Comic Sans MS" panose="030F0702030302020204" pitchFamily="66" charset="0"/>
              <a:ea typeface="华文行楷" panose="0201080004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arn(outHorizontal)">
                                      <p:cBhvr>
                                        <p:cTn id="7" dur="500"/>
                                        <p:tgtEl>
                                          <p:spTgt spid="18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8436">
                                            <p:txEl>
                                              <p:pRg st="0" end="0"/>
                                            </p:txEl>
                                          </p:spTgt>
                                        </p:tgtEl>
                                        <p:attrNameLst>
                                          <p:attrName>style.visibility</p:attrName>
                                        </p:attrNameLst>
                                      </p:cBhvr>
                                      <p:to>
                                        <p:strVal val="visible"/>
                                      </p:to>
                                    </p:set>
                                    <p:animEffect transition="in" filter="barn(outHorizontal)">
                                      <p:cBhvr>
                                        <p:cTn id="12" dur="500"/>
                                        <p:tgtEl>
                                          <p:spTgt spid="184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advAuto="1000" build="p"/>
      <p:bldP spid="1843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标识符</a:t>
            </a:r>
            <a:endParaRPr lang="zh-CN" altLang="en-US" dirty="0" smtClean="0"/>
          </a:p>
        </p:txBody>
      </p:sp>
      <p:sp>
        <p:nvSpPr>
          <p:cNvPr id="3" name="内容占位符 2"/>
          <p:cNvSpPr>
            <a:spLocks noGrp="1"/>
          </p:cNvSpPr>
          <p:nvPr>
            <p:ph idx="1"/>
            <p:custDataLst>
              <p:tags r:id="rId4"/>
            </p:custDataLst>
          </p:nvPr>
        </p:nvSpPr>
        <p:spPr/>
        <p:txBody>
          <a:bodyPr>
            <a:normAutofit fontScale="92500" lnSpcReduction="20000"/>
          </a:bodyPr>
          <a:lstStyle/>
          <a:p>
            <a:pPr marL="342900" indent="-342900" eaLnBrk="1" hangingPunct="1">
              <a:lnSpc>
                <a:spcPct val="150000"/>
              </a:lnSpc>
              <a:buClr>
                <a:schemeClr val="hlink"/>
              </a:buClr>
              <a:buSzTx/>
              <a:buFont typeface="Wingdings" panose="05000000000000000000" pitchFamily="2" charset="2"/>
              <a:buChar char="l"/>
            </a:pPr>
            <a:r>
              <a:rPr lang="zh-CN" altLang="en-US" dirty="0" smtClean="0"/>
              <a:t>一般约定</a:t>
            </a:r>
            <a:endParaRPr lang="zh-CN" altLang="en-US" dirty="0" smtClean="0"/>
          </a:p>
          <a:p>
            <a:pPr marL="990600" lvl="1" indent="-533400" eaLnBrk="1" hangingPunct="1">
              <a:lnSpc>
                <a:spcPct val="150000"/>
              </a:lnSpc>
              <a:buSzPct val="90000"/>
              <a:buFont typeface="Wingdings" panose="05000000000000000000" pitchFamily="2" charset="2"/>
              <a:buAutoNum type="arabicPeriod"/>
            </a:pPr>
            <a:r>
              <a:rPr lang="zh-CN" altLang="en-US" dirty="0" smtClean="0"/>
              <a:t>表示常量的标识符全部大写，如</a:t>
            </a:r>
            <a:r>
              <a:rPr lang="en-US" altLang="zh-CN" dirty="0" smtClean="0"/>
              <a:t>RED</a:t>
            </a:r>
            <a:endParaRPr lang="en-US" altLang="zh-CN" dirty="0" smtClean="0"/>
          </a:p>
          <a:p>
            <a:pPr marL="990600" lvl="1" indent="-533400" eaLnBrk="1" hangingPunct="1">
              <a:lnSpc>
                <a:spcPct val="150000"/>
              </a:lnSpc>
              <a:buSzPct val="90000"/>
              <a:buFont typeface="Wingdings" panose="05000000000000000000" pitchFamily="2" charset="2"/>
              <a:buAutoNum type="arabicPeriod"/>
            </a:pPr>
            <a:r>
              <a:rPr lang="zh-CN" altLang="en-US" dirty="0" smtClean="0"/>
              <a:t>表示类名的标识符用大写字母开始，如</a:t>
            </a:r>
            <a:r>
              <a:rPr lang="en-US" altLang="zh-CN" dirty="0" smtClean="0"/>
              <a:t>MyCar</a:t>
            </a:r>
            <a:endParaRPr lang="en-US" altLang="zh-CN" dirty="0" smtClean="0"/>
          </a:p>
          <a:p>
            <a:pPr marL="990600" lvl="1" indent="-533400" eaLnBrk="1" hangingPunct="1">
              <a:lnSpc>
                <a:spcPct val="150000"/>
              </a:lnSpc>
              <a:buSzPct val="90000"/>
              <a:buFont typeface="Wingdings" panose="05000000000000000000" pitchFamily="2" charset="2"/>
              <a:buAutoNum type="arabicPeriod"/>
            </a:pPr>
            <a:r>
              <a:rPr lang="zh-CN" altLang="en-US" dirty="0" smtClean="0"/>
              <a:t>表示公有方法和实例变量的标识符用小写字母开始，后面的描述性词以大写开始，如</a:t>
            </a:r>
            <a:r>
              <a:rPr lang="en-US" altLang="zh-CN" dirty="0" smtClean="0"/>
              <a:t>getCurrentValue</a:t>
            </a:r>
            <a:endParaRPr lang="en-US" altLang="zh-CN" dirty="0" smtClean="0"/>
          </a:p>
          <a:p>
            <a:pPr marL="990600" lvl="1" indent="-533400" eaLnBrk="1" hangingPunct="1">
              <a:lnSpc>
                <a:spcPct val="150000"/>
              </a:lnSpc>
              <a:buSzPct val="90000"/>
              <a:buFont typeface="Wingdings" panose="05000000000000000000" pitchFamily="2" charset="2"/>
              <a:buAutoNum type="arabicPeriod"/>
            </a:pPr>
            <a:r>
              <a:rPr lang="zh-CN" altLang="en-US" dirty="0" smtClean="0"/>
              <a:t>表示私有或局部变量的标识符全部用小写字母，如</a:t>
            </a:r>
            <a:r>
              <a:rPr lang="en-US" altLang="zh-CN" dirty="0" smtClean="0"/>
              <a:t>next_value</a:t>
            </a:r>
            <a:endParaRPr lang="en-US" altLang="zh-CN" dirty="0" smtClean="0"/>
          </a:p>
        </p:txBody>
      </p:sp>
    </p:spTree>
    <p:custDataLst>
      <p:tags r:id="rId5"/>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分隔符</a:t>
            </a:r>
            <a:endParaRPr lang="zh-CN" altLang="en-US" dirty="0" smtClean="0"/>
          </a:p>
        </p:txBody>
      </p:sp>
      <p:sp>
        <p:nvSpPr>
          <p:cNvPr id="3" name="内容占位符 2"/>
          <p:cNvSpPr>
            <a:spLocks noGrp="1"/>
          </p:cNvSpPr>
          <p:nvPr>
            <p:ph idx="1"/>
            <p:custDataLst>
              <p:tags r:id="rId4"/>
            </p:custDataLst>
          </p:nvPr>
        </p:nvSpPr>
        <p:spPr/>
        <p:txBody>
          <a:bodyPr>
            <a:normAutofit fontScale="70000" lnSpcReduction="20000"/>
          </a:bodyPr>
          <a:lstStyle/>
          <a:p>
            <a:pPr marL="342900" indent="-342900" eaLnBrk="1" hangingPunct="1">
              <a:lnSpc>
                <a:spcPct val="150000"/>
              </a:lnSpc>
              <a:buClr>
                <a:schemeClr val="hlink"/>
              </a:buClr>
              <a:buSzTx/>
              <a:buFont typeface="Wingdings" panose="05000000000000000000" pitchFamily="2" charset="2"/>
              <a:buChar char="l"/>
            </a:pPr>
            <a:r>
              <a:rPr lang="zh-CN" altLang="en-US" dirty="0" smtClean="0"/>
              <a:t>空白符</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空格、换行符、制表符</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zh-CN" altLang="en-US" dirty="0" smtClean="0"/>
              <a:t>分号</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表示语句结束，或用于</a:t>
            </a:r>
            <a:r>
              <a:rPr lang="en-US" altLang="zh-CN" dirty="0" smtClean="0"/>
              <a:t>for</a:t>
            </a:r>
            <a:r>
              <a:rPr lang="zh-CN" altLang="en-US" dirty="0" smtClean="0"/>
              <a:t>循环语句中</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zh-CN" altLang="en-US" dirty="0" smtClean="0"/>
              <a:t>逗号</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变量之间的分隔</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zh-CN" altLang="en-US" dirty="0" smtClean="0"/>
              <a:t>冒号</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en-US" altLang="zh-CN" dirty="0" smtClean="0"/>
              <a:t>? :  /switch</a:t>
            </a:r>
            <a:r>
              <a:rPr lang="zh-CN" altLang="en-US" dirty="0" smtClean="0"/>
              <a:t>循环中的</a:t>
            </a:r>
            <a:r>
              <a:rPr lang="en-US" altLang="zh-CN" dirty="0" smtClean="0"/>
              <a:t>case</a:t>
            </a:r>
            <a:r>
              <a:rPr lang="zh-CN" altLang="en-US" dirty="0" smtClean="0"/>
              <a:t>语句</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zh-CN" altLang="en-US" dirty="0" smtClean="0"/>
              <a:t>花括号</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类体、方法体、复合语句</a:t>
            </a:r>
            <a:r>
              <a:rPr lang="en-US" altLang="zh-CN" dirty="0" smtClean="0"/>
              <a:t>(for/while/switch/if)</a:t>
            </a:r>
            <a:endParaRPr lang="en-US" altLang="zh-CN" dirty="0" smtClean="0"/>
          </a:p>
        </p:txBody>
      </p:sp>
    </p:spTree>
    <p:custDataLst>
      <p:tags r:id="rId5"/>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第二讲 </a:t>
            </a:r>
            <a:r>
              <a:rPr lang="en-US" altLang="zh-CN" dirty="0" smtClean="0"/>
              <a:t>Java</a:t>
            </a:r>
            <a:r>
              <a:rPr lang="zh-CN" altLang="en-US" dirty="0" smtClean="0"/>
              <a:t>语法基础</a:t>
            </a:r>
            <a:endParaRPr lang="zh-CN" altLang="en-US" dirty="0" smtClean="0"/>
          </a:p>
        </p:txBody>
      </p:sp>
      <p:sp>
        <p:nvSpPr>
          <p:cNvPr id="3" name="内容占位符 2"/>
          <p:cNvSpPr>
            <a:spLocks noGrp="1"/>
          </p:cNvSpPr>
          <p:nvPr>
            <p:ph idx="1"/>
            <p:custDataLst>
              <p:tags r:id="rId4"/>
            </p:custDataLst>
          </p:nvPr>
        </p:nvSpPr>
        <p:spPr/>
        <p:txBody>
          <a:bodyPr>
            <a:normAutofit lnSpcReduction="10000"/>
          </a:bodyPr>
          <a:lstStyle/>
          <a:p>
            <a:pPr marL="609600" indent="-609600" eaLnBrk="1" hangingPunct="1">
              <a:lnSpc>
                <a:spcPct val="150000"/>
              </a:lnSpc>
              <a:buSzPct val="90000"/>
              <a:buFont typeface="Wingdings" panose="05000000000000000000" pitchFamily="2" charset="2"/>
              <a:buAutoNum type="arabicPeriod"/>
            </a:pPr>
            <a:r>
              <a:rPr lang="zh-CN" altLang="en-US" dirty="0" smtClean="0"/>
              <a:t>词法规则</a:t>
            </a:r>
            <a:endParaRPr lang="zh-CN" altLang="en-US" dirty="0" smtClean="0"/>
          </a:p>
          <a:p>
            <a:pPr marL="609600" indent="-609600" eaLnBrk="1" hangingPunct="1">
              <a:lnSpc>
                <a:spcPct val="150000"/>
              </a:lnSpc>
              <a:buSzPct val="90000"/>
              <a:buFont typeface="Wingdings" panose="05000000000000000000" pitchFamily="2" charset="2"/>
              <a:buAutoNum type="arabicPeriod"/>
            </a:pPr>
            <a:r>
              <a:rPr lang="zh-CN" altLang="en-US" dirty="0" smtClean="0"/>
              <a:t>数据类型</a:t>
            </a:r>
            <a:endParaRPr lang="zh-CN" altLang="en-US" dirty="0" smtClean="0"/>
          </a:p>
          <a:p>
            <a:pPr marL="609600" indent="-609600" eaLnBrk="1" hangingPunct="1">
              <a:lnSpc>
                <a:spcPct val="150000"/>
              </a:lnSpc>
              <a:buSzPct val="90000"/>
              <a:buFont typeface="Wingdings" panose="05000000000000000000" pitchFamily="2" charset="2"/>
              <a:buAutoNum type="arabicPeriod"/>
            </a:pPr>
            <a:r>
              <a:rPr lang="zh-CN" altLang="en-US" dirty="0" smtClean="0"/>
              <a:t>常量与变量</a:t>
            </a:r>
            <a:endParaRPr lang="zh-CN" altLang="en-US" dirty="0" smtClean="0"/>
          </a:p>
          <a:p>
            <a:pPr marL="609600" indent="-609600" eaLnBrk="1" hangingPunct="1">
              <a:lnSpc>
                <a:spcPct val="150000"/>
              </a:lnSpc>
              <a:buSzPct val="90000"/>
              <a:buFont typeface="Wingdings" panose="05000000000000000000" pitchFamily="2" charset="2"/>
              <a:buAutoNum type="arabicPeriod"/>
            </a:pPr>
            <a:r>
              <a:rPr lang="zh-CN" altLang="en-US" dirty="0" smtClean="0"/>
              <a:t>运算符和表达式</a:t>
            </a:r>
            <a:endParaRPr lang="zh-CN" altLang="en-US" dirty="0" smtClean="0"/>
          </a:p>
          <a:p>
            <a:pPr marL="609600" indent="-609600" eaLnBrk="1" hangingPunct="1">
              <a:lnSpc>
                <a:spcPct val="150000"/>
              </a:lnSpc>
              <a:buSzPct val="90000"/>
              <a:buFont typeface="Wingdings" panose="05000000000000000000" pitchFamily="2" charset="2"/>
              <a:buAutoNum type="arabicPeriod"/>
            </a:pPr>
            <a:r>
              <a:rPr lang="zh-CN" altLang="en-US" dirty="0" smtClean="0"/>
              <a:t>控制语句</a:t>
            </a:r>
            <a:endParaRPr lang="zh-CN" altLang="en-US" dirty="0" smtClean="0"/>
          </a:p>
          <a:p>
            <a:pPr marL="609600" indent="-609600" eaLnBrk="1" hangingPunct="1">
              <a:lnSpc>
                <a:spcPct val="150000"/>
              </a:lnSpc>
              <a:buSzPct val="90000"/>
              <a:buFont typeface="Wingdings" panose="05000000000000000000" pitchFamily="2" charset="2"/>
              <a:buAutoNum type="arabicPeriod"/>
            </a:pPr>
            <a:r>
              <a:rPr lang="zh-CN" altLang="en-US" dirty="0" smtClean="0"/>
              <a:t>数组和字符串</a:t>
            </a:r>
            <a:endParaRPr lang="zh-CN" altLang="en-US" dirty="0" smtClean="0"/>
          </a:p>
        </p:txBody>
      </p:sp>
    </p:spTree>
    <p:custDataLst>
      <p:tags r:id="rId5"/>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数据类型</a:t>
            </a:r>
            <a:endParaRPr lang="zh-CN" altLang="en-US" dirty="0" smtClean="0"/>
          </a:p>
        </p:txBody>
      </p:sp>
      <p:sp>
        <p:nvSpPr>
          <p:cNvPr id="3" name="内容占位符 2"/>
          <p:cNvSpPr>
            <a:spLocks noGrp="1"/>
          </p:cNvSpPr>
          <p:nvPr>
            <p:ph idx="1"/>
            <p:custDataLst>
              <p:tags r:id="rId4"/>
            </p:custDataLst>
          </p:nvPr>
        </p:nvSpPr>
        <p:spPr>
          <a:xfrm>
            <a:off x="1437696" y="915577"/>
            <a:ext cx="7094764" cy="5184777"/>
          </a:xfrm>
        </p:spPr>
        <p:txBody>
          <a:bodyPr>
            <a:noAutofit/>
          </a:bodyPr>
          <a:lstStyle/>
          <a:p>
            <a:pPr marL="342900" indent="-342900" eaLnBrk="1" hangingPunct="1">
              <a:lnSpc>
                <a:spcPct val="150000"/>
              </a:lnSpc>
              <a:buClr>
                <a:schemeClr val="hlink"/>
              </a:buClr>
              <a:buSzTx/>
              <a:buFont typeface="Wingdings" panose="05000000000000000000" pitchFamily="2" charset="2"/>
              <a:buChar char="l"/>
            </a:pPr>
            <a:r>
              <a:rPr lang="zh-CN" altLang="en-US" sz="2000" dirty="0" smtClean="0"/>
              <a:t>基本数据类型</a:t>
            </a:r>
            <a:endParaRPr lang="zh-CN" altLang="en-US" sz="2000"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sz="1600" dirty="0" smtClean="0"/>
              <a:t>数字 </a:t>
            </a:r>
            <a:r>
              <a:rPr lang="en-US" altLang="zh-CN" sz="1600" dirty="0" smtClean="0"/>
              <a:t>(number)</a:t>
            </a:r>
            <a:endParaRPr lang="en-US" altLang="zh-CN" sz="1600" dirty="0" smtClean="0"/>
          </a:p>
          <a:p>
            <a:pPr marL="1143000" lvl="2" indent="-228600" eaLnBrk="1" hangingPunct="1">
              <a:lnSpc>
                <a:spcPct val="150000"/>
              </a:lnSpc>
              <a:buClr>
                <a:schemeClr val="bg2"/>
              </a:buClr>
              <a:buSzTx/>
              <a:buFont typeface="Wingdings" panose="05000000000000000000" pitchFamily="2" charset="2"/>
              <a:buChar char="l"/>
            </a:pPr>
            <a:r>
              <a:rPr lang="zh-CN" altLang="en-US" sz="1200" dirty="0" smtClean="0"/>
              <a:t>整型 </a:t>
            </a:r>
            <a:r>
              <a:rPr lang="en-US" altLang="zh-CN" sz="1200" dirty="0" smtClean="0"/>
              <a:t>(integers)</a:t>
            </a:r>
            <a:endParaRPr lang="en-US" altLang="zh-CN" sz="1200" dirty="0" smtClean="0"/>
          </a:p>
          <a:p>
            <a:pPr marL="1752600" lvl="3" indent="-381000" eaLnBrk="1" hangingPunct="1">
              <a:lnSpc>
                <a:spcPct val="150000"/>
              </a:lnSpc>
              <a:buSzPct val="90000"/>
              <a:buFont typeface="Wingdings" panose="05000000000000000000" pitchFamily="2" charset="2"/>
              <a:buAutoNum type="arabicPeriod"/>
            </a:pPr>
            <a:r>
              <a:rPr lang="zh-CN" altLang="en-US" sz="1200" dirty="0" smtClean="0"/>
              <a:t>字节整数 </a:t>
            </a:r>
            <a:r>
              <a:rPr lang="en-US" altLang="zh-CN" sz="1200" dirty="0" smtClean="0"/>
              <a:t>(byte, 8 bits): -128 ~127, 0</a:t>
            </a:r>
            <a:endParaRPr lang="en-US" altLang="zh-CN" sz="1200" dirty="0" smtClean="0"/>
          </a:p>
          <a:p>
            <a:pPr marL="1752600" lvl="3" indent="-381000" eaLnBrk="1" hangingPunct="1">
              <a:lnSpc>
                <a:spcPct val="150000"/>
              </a:lnSpc>
              <a:buSzPct val="90000"/>
              <a:buFont typeface="Wingdings" panose="05000000000000000000" pitchFamily="2" charset="2"/>
              <a:buAutoNum type="arabicPeriod"/>
            </a:pPr>
            <a:r>
              <a:rPr lang="zh-CN" altLang="en-US" sz="1200" dirty="0" smtClean="0"/>
              <a:t>短整数 </a:t>
            </a:r>
            <a:r>
              <a:rPr lang="en-US" altLang="zh-CN" sz="1200" dirty="0" smtClean="0"/>
              <a:t>(short, 16 bits): -32768 ~ 32767, 0</a:t>
            </a:r>
            <a:endParaRPr lang="en-US" altLang="zh-CN" sz="1200" dirty="0" smtClean="0"/>
          </a:p>
          <a:p>
            <a:pPr marL="1752600" lvl="3" indent="-381000" eaLnBrk="1" hangingPunct="1">
              <a:lnSpc>
                <a:spcPct val="150000"/>
              </a:lnSpc>
              <a:buSzPct val="90000"/>
              <a:buFont typeface="Wingdings" panose="05000000000000000000" pitchFamily="2" charset="2"/>
              <a:buAutoNum type="arabicPeriod"/>
            </a:pPr>
            <a:r>
              <a:rPr lang="zh-CN" altLang="en-US" sz="1200" dirty="0" smtClean="0"/>
              <a:t>整数 </a:t>
            </a:r>
            <a:r>
              <a:rPr lang="en-US" altLang="zh-CN" sz="1200" dirty="0" smtClean="0"/>
              <a:t>(int, 32 bits):        -2147483648 ~ 2147483647, 0</a:t>
            </a:r>
            <a:endParaRPr lang="en-US" altLang="zh-CN" sz="1200" dirty="0" smtClean="0"/>
          </a:p>
          <a:p>
            <a:pPr marL="1752600" lvl="3" indent="-381000" eaLnBrk="1" hangingPunct="1">
              <a:lnSpc>
                <a:spcPct val="150000"/>
              </a:lnSpc>
              <a:buSzPct val="90000"/>
              <a:buFont typeface="Wingdings" panose="05000000000000000000" pitchFamily="2" charset="2"/>
              <a:buAutoNum type="arabicPeriod"/>
            </a:pPr>
            <a:r>
              <a:rPr lang="zh-CN" altLang="en-US" sz="1200" dirty="0" smtClean="0"/>
              <a:t>长整数 </a:t>
            </a:r>
            <a:r>
              <a:rPr lang="en-US" altLang="zh-CN" sz="1200" dirty="0" smtClean="0"/>
              <a:t>(long, 64 bits):  … …, 0L</a:t>
            </a:r>
            <a:endParaRPr lang="en-US" altLang="zh-CN" sz="1200" dirty="0" smtClean="0"/>
          </a:p>
          <a:p>
            <a:pPr marL="1143000" lvl="2" indent="-228600" eaLnBrk="1" hangingPunct="1">
              <a:lnSpc>
                <a:spcPct val="150000"/>
              </a:lnSpc>
              <a:buClr>
                <a:schemeClr val="bg2"/>
              </a:buClr>
              <a:buSzTx/>
              <a:buFont typeface="Wingdings" panose="05000000000000000000" pitchFamily="2" charset="2"/>
              <a:buChar char="l"/>
            </a:pPr>
            <a:r>
              <a:rPr lang="zh-CN" altLang="en-US" sz="1200" dirty="0" smtClean="0"/>
              <a:t>实型 </a:t>
            </a:r>
            <a:r>
              <a:rPr lang="en-US" altLang="zh-CN" sz="1200" dirty="0" smtClean="0"/>
              <a:t>(real numbers): </a:t>
            </a:r>
            <a:r>
              <a:rPr lang="zh-CN" altLang="en-US" sz="1200" dirty="0" smtClean="0"/>
              <a:t>浮点型 </a:t>
            </a:r>
            <a:r>
              <a:rPr lang="en-US" altLang="zh-CN" sz="1200" dirty="0" smtClean="0"/>
              <a:t>(</a:t>
            </a:r>
            <a:r>
              <a:rPr lang="zh-CN" altLang="en-US" sz="1200" dirty="0" smtClean="0"/>
              <a:t>有效位数不同</a:t>
            </a:r>
            <a:r>
              <a:rPr lang="en-US" altLang="zh-CN" sz="1200" dirty="0" smtClean="0"/>
              <a:t>)</a:t>
            </a:r>
            <a:endParaRPr lang="en-US" altLang="zh-CN" sz="1200" dirty="0" smtClean="0"/>
          </a:p>
          <a:p>
            <a:pPr marL="1752600" lvl="3" indent="-381000" eaLnBrk="1" hangingPunct="1">
              <a:lnSpc>
                <a:spcPct val="150000"/>
              </a:lnSpc>
              <a:buSzPct val="90000"/>
              <a:buFont typeface="Wingdings" panose="05000000000000000000" pitchFamily="2" charset="2"/>
              <a:buAutoNum type="arabicPeriod"/>
            </a:pPr>
            <a:r>
              <a:rPr lang="zh-CN" altLang="en-US" sz="1200" dirty="0" smtClean="0"/>
              <a:t>单精度</a:t>
            </a:r>
            <a:r>
              <a:rPr lang="en-US" altLang="zh-CN" sz="1200" dirty="0" smtClean="0"/>
              <a:t>(float, 32 bits): 0.0F(1</a:t>
            </a:r>
            <a:r>
              <a:rPr lang="zh-CN" altLang="en-US" sz="1200" dirty="0" smtClean="0"/>
              <a:t>符号位，</a:t>
            </a:r>
            <a:r>
              <a:rPr lang="en-US" altLang="zh-CN" sz="1200" dirty="0" smtClean="0"/>
              <a:t>8</a:t>
            </a:r>
            <a:r>
              <a:rPr lang="zh-CN" altLang="en-US" sz="1200" dirty="0" smtClean="0"/>
              <a:t>位指数位，</a:t>
            </a:r>
            <a:r>
              <a:rPr lang="en-US" altLang="zh-CN" sz="1200" dirty="0" smtClean="0"/>
              <a:t>23</a:t>
            </a:r>
            <a:r>
              <a:rPr lang="zh-CN" altLang="en-US" sz="1200" dirty="0" smtClean="0"/>
              <a:t>位尾数</a:t>
            </a:r>
            <a:r>
              <a:rPr lang="en-US" altLang="zh-CN" sz="1200" dirty="0" smtClean="0"/>
              <a:t>)</a:t>
            </a:r>
            <a:endParaRPr lang="en-US" altLang="zh-CN" sz="1200" dirty="0" smtClean="0"/>
          </a:p>
          <a:p>
            <a:pPr marL="1752600" lvl="3" indent="-381000" eaLnBrk="1" hangingPunct="1">
              <a:lnSpc>
                <a:spcPct val="150000"/>
              </a:lnSpc>
              <a:buSzPct val="90000"/>
              <a:buFont typeface="Wingdings" panose="05000000000000000000" pitchFamily="2" charset="2"/>
              <a:buAutoNum type="arabicPeriod"/>
            </a:pPr>
            <a:r>
              <a:rPr lang="zh-CN" altLang="en-US" sz="1200" dirty="0" smtClean="0"/>
              <a:t>双精度</a:t>
            </a:r>
            <a:r>
              <a:rPr lang="en-US" altLang="zh-CN" sz="1200" dirty="0" smtClean="0"/>
              <a:t>(double, 64 bits): 0.0D (1</a:t>
            </a:r>
            <a:r>
              <a:rPr lang="zh-CN" altLang="en-US" sz="1200" dirty="0" smtClean="0"/>
              <a:t>符号位，</a:t>
            </a:r>
            <a:r>
              <a:rPr lang="en-US" altLang="zh-CN" sz="1200" dirty="0" smtClean="0"/>
              <a:t>11</a:t>
            </a:r>
            <a:r>
              <a:rPr lang="zh-CN" altLang="en-US" sz="1200" dirty="0" smtClean="0"/>
              <a:t>位指数位，</a:t>
            </a:r>
            <a:r>
              <a:rPr lang="en-US" altLang="zh-CN" sz="1200" dirty="0" smtClean="0"/>
              <a:t>52</a:t>
            </a:r>
            <a:r>
              <a:rPr lang="zh-CN" altLang="en-US" sz="1200" dirty="0" smtClean="0"/>
              <a:t>位尾数</a:t>
            </a:r>
            <a:r>
              <a:rPr lang="en-US" altLang="zh-CN" sz="1200" dirty="0" smtClean="0"/>
              <a:t>)</a:t>
            </a:r>
            <a:endParaRPr lang="en-US" altLang="zh-CN" sz="1200"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sz="1600" dirty="0" smtClean="0"/>
              <a:t>字符 </a:t>
            </a:r>
            <a:r>
              <a:rPr lang="en-US" altLang="zh-CN" sz="1600" dirty="0" smtClean="0"/>
              <a:t>(char, 16-bit Unicode</a:t>
            </a:r>
            <a:r>
              <a:rPr lang="zh-CN" altLang="en-US" sz="1600" dirty="0" smtClean="0"/>
              <a:t>字符</a:t>
            </a:r>
            <a:r>
              <a:rPr lang="en-US" altLang="zh-CN" sz="1600" dirty="0" smtClean="0"/>
              <a:t>): \u0000 ~ \</a:t>
            </a:r>
            <a:r>
              <a:rPr lang="en-US" altLang="zh-CN" sz="1600" dirty="0" err="1" smtClean="0"/>
              <a:t>uffff</a:t>
            </a:r>
            <a:endParaRPr lang="en-US" altLang="zh-CN" sz="1600"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sz="1600" dirty="0" smtClean="0"/>
              <a:t>布尔 </a:t>
            </a:r>
            <a:r>
              <a:rPr lang="en-US" altLang="zh-CN" sz="1600" dirty="0" smtClean="0"/>
              <a:t>(boolean): true, false</a:t>
            </a:r>
            <a:endParaRPr lang="en-US" altLang="zh-CN" sz="1600" dirty="0" smtClean="0"/>
          </a:p>
          <a:p>
            <a:pPr marL="342900" indent="-342900" eaLnBrk="1" hangingPunct="1">
              <a:lnSpc>
                <a:spcPct val="150000"/>
              </a:lnSpc>
              <a:buClr>
                <a:schemeClr val="hlink"/>
              </a:buClr>
              <a:buSzTx/>
              <a:buFont typeface="Wingdings" panose="05000000000000000000" pitchFamily="2" charset="2"/>
              <a:buChar char="l"/>
            </a:pPr>
            <a:r>
              <a:rPr lang="zh-CN" altLang="en-US" sz="2000" dirty="0" smtClean="0"/>
              <a:t>复合数据类型</a:t>
            </a:r>
            <a:endParaRPr lang="zh-CN" altLang="en-US" sz="2000"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sz="1600" dirty="0" smtClean="0"/>
              <a:t>数组</a:t>
            </a:r>
            <a:r>
              <a:rPr lang="en-US" altLang="zh-CN" sz="1600" dirty="0" smtClean="0"/>
              <a:t>(Array), </a:t>
            </a:r>
            <a:r>
              <a:rPr lang="zh-CN" altLang="en-US" sz="1600" dirty="0" smtClean="0"/>
              <a:t>类</a:t>
            </a:r>
            <a:r>
              <a:rPr lang="en-US" altLang="zh-CN" sz="1600" dirty="0" smtClean="0"/>
              <a:t>(class), </a:t>
            </a:r>
            <a:r>
              <a:rPr lang="zh-CN" altLang="en-US" sz="1600" dirty="0" smtClean="0"/>
              <a:t>接口</a:t>
            </a:r>
            <a:r>
              <a:rPr lang="en-US" altLang="zh-CN" sz="1600" dirty="0" smtClean="0"/>
              <a:t>(interface)</a:t>
            </a:r>
            <a:endParaRPr lang="en-US" altLang="zh-CN" sz="1600" dirty="0" smtClean="0"/>
          </a:p>
        </p:txBody>
      </p:sp>
    </p:spTree>
    <p:custDataLst>
      <p:tags r:id="rId5"/>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数据类型</a:t>
            </a:r>
            <a:endParaRPr lang="zh-CN" altLang="en-US" dirty="0" smtClean="0"/>
          </a:p>
        </p:txBody>
      </p:sp>
      <p:sp>
        <p:nvSpPr>
          <p:cNvPr id="3" name="内容占位符 2"/>
          <p:cNvSpPr>
            <a:spLocks noGrp="1"/>
          </p:cNvSpPr>
          <p:nvPr>
            <p:ph idx="1"/>
            <p:custDataLst>
              <p:tags r:id="rId4"/>
            </p:custDataLst>
          </p:nvPr>
        </p:nvSpPr>
        <p:spPr/>
        <p:txBody>
          <a:bodyPr>
            <a:normAutofit fontScale="75000" lnSpcReduction="20000"/>
          </a:bodyPr>
          <a:lstStyle/>
          <a:p>
            <a:pPr marL="342900" indent="-342900" eaLnBrk="1" hangingPunct="1">
              <a:lnSpc>
                <a:spcPct val="150000"/>
              </a:lnSpc>
              <a:buClr>
                <a:schemeClr val="hlink"/>
              </a:buClr>
              <a:buSzTx/>
              <a:buFont typeface="Wingdings" panose="05000000000000000000" pitchFamily="2" charset="2"/>
              <a:buChar char="l"/>
            </a:pPr>
            <a:r>
              <a:rPr lang="zh-CN" altLang="en-US" dirty="0" smtClean="0"/>
              <a:t>示例</a:t>
            </a:r>
            <a:endParaRPr lang="zh-CN" altLang="en-US" dirty="0" smtClean="0"/>
          </a:p>
          <a:p>
            <a:pPr marL="990600" lvl="1" indent="-533400" eaLnBrk="1" hangingPunct="1">
              <a:lnSpc>
                <a:spcPct val="150000"/>
              </a:lnSpc>
              <a:buSzPct val="90000"/>
              <a:buFont typeface="Wingdings" panose="05000000000000000000" pitchFamily="2" charset="2"/>
              <a:buAutoNum type="arabicPeriod"/>
            </a:pPr>
            <a:r>
              <a:rPr lang="en-US" altLang="zh-CN" dirty="0" smtClean="0"/>
              <a:t>int  i = 178;</a:t>
            </a:r>
            <a:endParaRPr lang="en-US" altLang="zh-CN" dirty="0" smtClean="0"/>
          </a:p>
          <a:p>
            <a:pPr marL="990600" lvl="1" indent="-533400" eaLnBrk="1" hangingPunct="1">
              <a:lnSpc>
                <a:spcPct val="150000"/>
              </a:lnSpc>
              <a:buSzPct val="90000"/>
              <a:buFont typeface="Wingdings" panose="05000000000000000000" pitchFamily="2" charset="2"/>
              <a:buAutoNum type="arabicPeriod"/>
            </a:pPr>
            <a:r>
              <a:rPr lang="en-US" altLang="zh-CN" dirty="0" smtClean="0"/>
              <a:t>long l = 8864L;   (8864l)</a:t>
            </a:r>
            <a:endParaRPr lang="en-US" altLang="zh-CN" dirty="0" smtClean="0"/>
          </a:p>
          <a:p>
            <a:pPr marL="990600" lvl="1" indent="-533400" eaLnBrk="1" hangingPunct="1">
              <a:lnSpc>
                <a:spcPct val="150000"/>
              </a:lnSpc>
              <a:buSzPct val="90000"/>
              <a:buFont typeface="Wingdings" panose="05000000000000000000" pitchFamily="2" charset="2"/>
              <a:buAutoNum type="arabicPeriod"/>
            </a:pPr>
            <a:r>
              <a:rPr lang="en-US" altLang="zh-CN" dirty="0" smtClean="0"/>
              <a:t>double d1 = 37.266;    </a:t>
            </a:r>
            <a:endParaRPr lang="en-US" altLang="zh-CN" dirty="0" smtClean="0"/>
          </a:p>
          <a:p>
            <a:pPr marL="990600" lvl="1" indent="-533400" eaLnBrk="1" hangingPunct="1">
              <a:lnSpc>
                <a:spcPct val="150000"/>
              </a:lnSpc>
              <a:buSzPct val="90000"/>
              <a:buFont typeface="Wingdings" panose="05000000000000000000" pitchFamily="2" charset="2"/>
              <a:buAutoNum type="arabicPeriod"/>
            </a:pPr>
            <a:r>
              <a:rPr lang="en-US" altLang="zh-CN" dirty="0" smtClean="0"/>
              <a:t>double d2 = 37.266D;   (37.266d)</a:t>
            </a:r>
            <a:endParaRPr lang="en-US" altLang="zh-CN" dirty="0" smtClean="0"/>
          </a:p>
          <a:p>
            <a:pPr marL="990600" lvl="1" indent="-533400" eaLnBrk="1" hangingPunct="1">
              <a:lnSpc>
                <a:spcPct val="150000"/>
              </a:lnSpc>
              <a:buSzPct val="90000"/>
              <a:buFont typeface="Wingdings" panose="05000000000000000000" pitchFamily="2" charset="2"/>
              <a:buAutoNum type="arabicPeriod"/>
            </a:pPr>
            <a:r>
              <a:rPr lang="en-US" altLang="zh-CN" dirty="0" smtClean="0"/>
              <a:t>double d3 = 26.77e3; </a:t>
            </a:r>
            <a:endParaRPr lang="en-US" altLang="zh-CN" dirty="0" smtClean="0"/>
          </a:p>
          <a:p>
            <a:pPr marL="990600" lvl="1" indent="-533400" eaLnBrk="1" hangingPunct="1">
              <a:lnSpc>
                <a:spcPct val="150000"/>
              </a:lnSpc>
              <a:buSzPct val="90000"/>
              <a:buFont typeface="Wingdings" panose="05000000000000000000" pitchFamily="2" charset="2"/>
              <a:buAutoNum type="arabicPeriod"/>
            </a:pPr>
            <a:r>
              <a:rPr lang="en-US" altLang="zh-CN" dirty="0" smtClean="0"/>
              <a:t>float f = 87.363F;      (87.363f)</a:t>
            </a:r>
            <a:endParaRPr lang="en-US" altLang="zh-CN" dirty="0" smtClean="0"/>
          </a:p>
          <a:p>
            <a:pPr marL="990600" lvl="1" indent="-533400" eaLnBrk="1" hangingPunct="1">
              <a:lnSpc>
                <a:spcPct val="150000"/>
              </a:lnSpc>
              <a:buSzPct val="90000"/>
              <a:buFont typeface="Wingdings" panose="05000000000000000000" pitchFamily="2" charset="2"/>
              <a:buAutoNum type="arabicPeriod"/>
            </a:pPr>
            <a:r>
              <a:rPr lang="en-US" altLang="zh-CN" dirty="0" smtClean="0"/>
              <a:t>char c = ‘d‘; </a:t>
            </a:r>
            <a:endParaRPr lang="en-US" altLang="zh-CN" dirty="0" smtClean="0"/>
          </a:p>
          <a:p>
            <a:pPr marL="990600" lvl="1" indent="-533400" eaLnBrk="1" hangingPunct="1">
              <a:lnSpc>
                <a:spcPct val="150000"/>
              </a:lnSpc>
              <a:buSzPct val="90000"/>
              <a:buFont typeface="Wingdings" panose="05000000000000000000" pitchFamily="2" charset="2"/>
              <a:buAutoNum type="arabicPeriod"/>
            </a:pPr>
            <a:r>
              <a:rPr lang="en-US" altLang="zh-CN" dirty="0" smtClean="0"/>
              <a:t>boolean b1 = true; </a:t>
            </a:r>
            <a:endParaRPr lang="en-US" altLang="zh-CN" dirty="0" smtClean="0"/>
          </a:p>
          <a:p>
            <a:pPr marL="990600" lvl="1" indent="-533400" eaLnBrk="1" hangingPunct="1">
              <a:lnSpc>
                <a:spcPct val="150000"/>
              </a:lnSpc>
              <a:buSzPct val="90000"/>
              <a:buFont typeface="Wingdings" panose="05000000000000000000" pitchFamily="2" charset="2"/>
              <a:buAutoNum type="arabicPeriod"/>
            </a:pPr>
            <a:r>
              <a:rPr lang="en-US" altLang="zh-CN" dirty="0" smtClean="0"/>
              <a:t>boolean b2 = false; </a:t>
            </a:r>
            <a:endParaRPr lang="en-US" altLang="zh-CN" dirty="0" smtClean="0"/>
          </a:p>
        </p:txBody>
      </p:sp>
    </p:spTree>
    <p:custDataLst>
      <p:tags r:id="rId5"/>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类型转换 </a:t>
            </a:r>
            <a:r>
              <a:rPr lang="en-US" altLang="zh-CN" dirty="0" smtClean="0"/>
              <a:t>(casting)</a:t>
            </a:r>
            <a:endParaRPr lang="en-US" altLang="zh-CN" dirty="0" smtClean="0"/>
          </a:p>
        </p:txBody>
      </p:sp>
      <p:sp>
        <p:nvSpPr>
          <p:cNvPr id="3" name="内容占位符 2"/>
          <p:cNvSpPr>
            <a:spLocks noGrp="1"/>
          </p:cNvSpPr>
          <p:nvPr>
            <p:ph idx="1"/>
            <p:custDataLst>
              <p:tags r:id="rId4"/>
            </p:custDataLst>
          </p:nvPr>
        </p:nvSpPr>
        <p:spPr/>
        <p:txBody>
          <a:bodyPr>
            <a:normAutofit fontScale="70000" lnSpcReduction="20000"/>
          </a:bodyPr>
          <a:lstStyle/>
          <a:p>
            <a:pPr marL="342900" indent="-342900" eaLnBrk="1" hangingPunct="1">
              <a:lnSpc>
                <a:spcPct val="150000"/>
              </a:lnSpc>
              <a:buClr>
                <a:schemeClr val="hlink"/>
              </a:buClr>
              <a:buSzTx/>
              <a:buFont typeface="Wingdings" panose="05000000000000000000" pitchFamily="2" charset="2"/>
              <a:buChar char="l"/>
            </a:pPr>
            <a:r>
              <a:rPr lang="zh-CN" altLang="en-US" dirty="0" smtClean="0"/>
              <a:t>将一种类型的数据转换为另一种类型的数据</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操作数转换为同种类型，然后运算</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整数型、实数型和字符型</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表达形式</a:t>
            </a:r>
            <a:r>
              <a:rPr lang="en-US" altLang="zh-CN" dirty="0" smtClean="0"/>
              <a:t>:   (</a:t>
            </a:r>
            <a:r>
              <a:rPr lang="zh-CN" altLang="en-US" dirty="0" smtClean="0"/>
              <a:t>类型</a:t>
            </a:r>
            <a:r>
              <a:rPr lang="en-US" altLang="zh-CN" dirty="0" smtClean="0"/>
              <a:t>) </a:t>
            </a:r>
            <a:r>
              <a:rPr lang="zh-CN" altLang="en-US" dirty="0" smtClean="0"/>
              <a:t>操作数</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zh-CN" altLang="en-US" dirty="0" smtClean="0"/>
              <a:t>应用场合</a:t>
            </a:r>
            <a:endParaRPr lang="zh-CN" altLang="en-US" dirty="0" smtClean="0"/>
          </a:p>
          <a:p>
            <a:pPr marL="990600" lvl="1" indent="-533400" eaLnBrk="1" hangingPunct="1">
              <a:lnSpc>
                <a:spcPct val="150000"/>
              </a:lnSpc>
              <a:buSzPct val="90000"/>
              <a:buFont typeface="Wingdings" panose="05000000000000000000" pitchFamily="2" charset="2"/>
              <a:buAutoNum type="arabicPeriod"/>
            </a:pPr>
            <a:r>
              <a:rPr lang="zh-CN" altLang="en-US" dirty="0" smtClean="0"/>
              <a:t>二元运算符的二个操作数类型不同</a:t>
            </a:r>
            <a:endParaRPr lang="zh-CN" altLang="en-US" dirty="0" smtClean="0"/>
          </a:p>
          <a:p>
            <a:pPr marL="990600" lvl="1" indent="-533400" eaLnBrk="1" hangingPunct="1">
              <a:lnSpc>
                <a:spcPct val="150000"/>
              </a:lnSpc>
              <a:buSzPct val="90000"/>
              <a:buFont typeface="Wingdings" panose="05000000000000000000" pitchFamily="2" charset="2"/>
              <a:buAutoNum type="arabicPeriod"/>
            </a:pPr>
            <a:r>
              <a:rPr lang="zh-CN" altLang="en-US" dirty="0" smtClean="0"/>
              <a:t>表达式值的类型与变量的类型不同</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zh-CN" altLang="en-US" dirty="0" smtClean="0"/>
              <a:t>两种方法</a:t>
            </a:r>
            <a:endParaRPr lang="zh-CN" altLang="en-US" dirty="0" smtClean="0"/>
          </a:p>
          <a:p>
            <a:pPr marL="990600" lvl="1" indent="-533400" eaLnBrk="1" hangingPunct="1">
              <a:lnSpc>
                <a:spcPct val="150000"/>
              </a:lnSpc>
              <a:buSzPct val="90000"/>
              <a:buFont typeface="Wingdings" panose="05000000000000000000" pitchFamily="2" charset="2"/>
              <a:buAutoNum type="arabicPeriod"/>
            </a:pPr>
            <a:r>
              <a:rPr lang="zh-CN" altLang="en-US" dirty="0" smtClean="0"/>
              <a:t>隐型类型转换</a:t>
            </a:r>
            <a:r>
              <a:rPr lang="en-US" altLang="zh-CN" dirty="0" smtClean="0"/>
              <a:t>: </a:t>
            </a:r>
            <a:r>
              <a:rPr lang="zh-CN" altLang="en-US" dirty="0" smtClean="0"/>
              <a:t>自动类型转换</a:t>
            </a:r>
            <a:r>
              <a:rPr lang="en-US" altLang="zh-CN" dirty="0" smtClean="0"/>
              <a:t>(</a:t>
            </a:r>
            <a:r>
              <a:rPr lang="zh-CN" altLang="en-US" dirty="0" smtClean="0"/>
              <a:t>系统完成</a:t>
            </a:r>
            <a:r>
              <a:rPr lang="en-US" altLang="zh-CN" dirty="0" smtClean="0"/>
              <a:t>)</a:t>
            </a:r>
            <a:endParaRPr lang="en-US" altLang="zh-CN" dirty="0" smtClean="0"/>
          </a:p>
          <a:p>
            <a:pPr marL="990600" lvl="1" indent="-533400" eaLnBrk="1" hangingPunct="1">
              <a:lnSpc>
                <a:spcPct val="150000"/>
              </a:lnSpc>
              <a:buSzPct val="90000"/>
              <a:buFont typeface="Wingdings" panose="05000000000000000000" pitchFamily="2" charset="2"/>
              <a:buAutoNum type="arabicPeriod"/>
            </a:pPr>
            <a:r>
              <a:rPr lang="zh-CN" altLang="en-US" dirty="0" smtClean="0"/>
              <a:t>显型类型转换</a:t>
            </a:r>
            <a:r>
              <a:rPr lang="en-US" altLang="zh-CN" dirty="0" smtClean="0"/>
              <a:t>: </a:t>
            </a:r>
            <a:r>
              <a:rPr lang="zh-CN" altLang="en-US" dirty="0" smtClean="0"/>
              <a:t>强制类型转换</a:t>
            </a:r>
            <a:endParaRPr lang="zh-CN" altLang="en-US" dirty="0" smtClean="0"/>
          </a:p>
        </p:txBody>
      </p:sp>
    </p:spTree>
    <p:custDataLst>
      <p:tags r:id="rId5"/>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zh-CN" dirty="0" smtClean="0"/>
              <a:t>常见术语</a:t>
            </a:r>
            <a:endParaRPr lang="zh-CN" altLang="zh-CN" dirty="0" smtClean="0"/>
          </a:p>
        </p:txBody>
      </p:sp>
      <p:sp>
        <p:nvSpPr>
          <p:cNvPr id="3" name="内容占位符 2"/>
          <p:cNvSpPr>
            <a:spLocks noGrp="1"/>
          </p:cNvSpPr>
          <p:nvPr>
            <p:ph idx="1"/>
            <p:custDataLst>
              <p:tags r:id="rId4"/>
            </p:custDataLst>
          </p:nvPr>
        </p:nvSpPr>
        <p:spPr/>
        <p:txBody>
          <a:bodyPr>
            <a:normAutofit fontScale="92500"/>
          </a:bodyPr>
          <a:lstStyle/>
          <a:p>
            <a:pPr marL="342900" indent="-342900" eaLnBrk="1" hangingPunct="1">
              <a:lnSpc>
                <a:spcPct val="150000"/>
              </a:lnSpc>
              <a:buClr>
                <a:schemeClr val="hlink"/>
              </a:buClr>
              <a:buSzTx/>
              <a:buFont typeface="Wingdings" panose="05000000000000000000" pitchFamily="2" charset="2"/>
              <a:buChar char="l"/>
            </a:pPr>
            <a:r>
              <a:rPr lang="en-US" altLang="zh-CN" dirty="0" smtClean="0"/>
              <a:t>JDK = Java Development Kit</a:t>
            </a:r>
            <a:endParaRPr lang="en-US" altLang="zh-CN" dirty="0" smtClean="0"/>
          </a:p>
          <a:p>
            <a:pPr marL="342900" indent="-342900" eaLnBrk="1" hangingPunct="1">
              <a:lnSpc>
                <a:spcPct val="150000"/>
              </a:lnSpc>
              <a:buClr>
                <a:schemeClr val="hlink"/>
              </a:buClr>
              <a:buSzTx/>
              <a:buFont typeface="Wingdings" panose="05000000000000000000" pitchFamily="2" charset="2"/>
              <a:buChar char="l"/>
            </a:pPr>
            <a:r>
              <a:rPr lang="en-US" altLang="zh-CN" dirty="0" smtClean="0"/>
              <a:t>JRE = Java Runtime Environment</a:t>
            </a:r>
            <a:endParaRPr lang="en-US" altLang="zh-CN" dirty="0" smtClean="0"/>
          </a:p>
          <a:p>
            <a:pPr marL="342900" indent="-342900" eaLnBrk="1" hangingPunct="1">
              <a:lnSpc>
                <a:spcPct val="150000"/>
              </a:lnSpc>
              <a:buClr>
                <a:schemeClr val="hlink"/>
              </a:buClr>
              <a:buSzTx/>
              <a:buFont typeface="Wingdings" panose="05000000000000000000" pitchFamily="2" charset="2"/>
              <a:buChar char="l"/>
            </a:pPr>
            <a:r>
              <a:rPr lang="en-US" altLang="zh-CN" dirty="0" smtClean="0"/>
              <a:t>JSDK = Java Software Development Kit </a:t>
            </a:r>
            <a:r>
              <a:rPr lang="zh-CN" altLang="en-US" dirty="0" smtClean="0"/>
              <a:t>（</a:t>
            </a:r>
            <a:r>
              <a:rPr lang="en-US" altLang="zh-CN" dirty="0" smtClean="0"/>
              <a:t>= JDK </a:t>
            </a:r>
            <a:r>
              <a:rPr lang="zh-CN" altLang="en-US" dirty="0" smtClean="0"/>
              <a:t>＋ </a:t>
            </a:r>
            <a:r>
              <a:rPr lang="en-US" altLang="zh-CN" dirty="0" smtClean="0"/>
              <a:t>JRE</a:t>
            </a:r>
            <a:r>
              <a:rPr lang="zh-CN" altLang="en-US" dirty="0" smtClean="0"/>
              <a:t>） </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en-US" altLang="zh-CN" dirty="0" smtClean="0"/>
              <a:t>JVM ≈ JRE</a:t>
            </a:r>
            <a:endParaRPr lang="en-US" altLang="zh-CN" dirty="0" smtClean="0"/>
          </a:p>
          <a:p>
            <a:pPr marL="342900" indent="-342900" eaLnBrk="1" hangingPunct="1">
              <a:lnSpc>
                <a:spcPct val="150000"/>
              </a:lnSpc>
              <a:buClr>
                <a:schemeClr val="hlink"/>
              </a:buClr>
              <a:buSzTx/>
              <a:buFont typeface="Wingdings" panose="05000000000000000000" pitchFamily="2" charset="2"/>
              <a:buChar char="l"/>
            </a:pPr>
            <a:r>
              <a:rPr lang="en-US" altLang="zh-CN" dirty="0" smtClean="0"/>
              <a:t>JavaBean</a:t>
            </a:r>
            <a:r>
              <a:rPr lang="zh-CN" altLang="en-US" dirty="0" smtClean="0"/>
              <a:t>、</a:t>
            </a:r>
            <a:r>
              <a:rPr lang="en-US" altLang="zh-CN" dirty="0" smtClean="0"/>
              <a:t>EJB(Enterprise Java Bean)</a:t>
            </a:r>
            <a:endParaRPr lang="en-US" altLang="zh-CN" dirty="0" smtClean="0"/>
          </a:p>
        </p:txBody>
      </p:sp>
    </p:spTree>
    <p:custDataLst>
      <p:tags r:id="rId5"/>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类型转换 </a:t>
            </a:r>
            <a:r>
              <a:rPr lang="en-US" altLang="zh-CN" dirty="0" smtClean="0"/>
              <a:t>(casting)</a:t>
            </a:r>
            <a:endParaRPr lang="en-US" altLang="zh-CN" dirty="0" smtClean="0"/>
          </a:p>
        </p:txBody>
      </p:sp>
      <p:sp>
        <p:nvSpPr>
          <p:cNvPr id="3" name="内容占位符 2"/>
          <p:cNvSpPr>
            <a:spLocks noGrp="1"/>
          </p:cNvSpPr>
          <p:nvPr>
            <p:ph idx="1"/>
            <p:custDataLst>
              <p:tags r:id="rId4"/>
            </p:custDataLst>
          </p:nvPr>
        </p:nvSpPr>
        <p:spPr/>
        <p:txBody>
          <a:bodyPr>
            <a:normAutofit fontScale="92500" lnSpcReduction="10000"/>
          </a:bodyPr>
          <a:lstStyle/>
          <a:p>
            <a:pPr marL="342900" indent="-342900" eaLnBrk="1" hangingPunct="1">
              <a:lnSpc>
                <a:spcPct val="150000"/>
              </a:lnSpc>
              <a:buClr>
                <a:schemeClr val="hlink"/>
              </a:buClr>
              <a:buSzTx/>
              <a:buFont typeface="Wingdings" panose="05000000000000000000" pitchFamily="2" charset="2"/>
              <a:buChar char="l"/>
            </a:pPr>
            <a:r>
              <a:rPr lang="zh-CN" altLang="en-US" dirty="0" smtClean="0"/>
              <a:t>隐型类型转换</a:t>
            </a:r>
            <a:r>
              <a:rPr lang="en-US" altLang="zh-CN" dirty="0" smtClean="0"/>
              <a:t>:</a:t>
            </a:r>
            <a:r>
              <a:rPr lang="zh-CN" altLang="en-US" dirty="0" smtClean="0"/>
              <a:t>自动类型转换</a:t>
            </a:r>
            <a:r>
              <a:rPr lang="en-US" altLang="zh-CN" dirty="0" smtClean="0"/>
              <a:t>(</a:t>
            </a:r>
            <a:r>
              <a:rPr lang="zh-CN" altLang="en-US" dirty="0" smtClean="0"/>
              <a:t>系统完成</a:t>
            </a:r>
            <a:r>
              <a:rPr lang="en-US" altLang="zh-CN" dirty="0" smtClean="0"/>
              <a:t>)</a:t>
            </a:r>
            <a:endParaRPr lang="en-US" altLang="zh-CN"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宽化转换</a:t>
            </a:r>
            <a:r>
              <a:rPr lang="en-US" altLang="zh-CN" dirty="0" smtClean="0"/>
              <a:t>(widening conversion)</a:t>
            </a:r>
            <a:endParaRPr lang="en-US" altLang="zh-CN" dirty="0" smtClean="0"/>
          </a:p>
          <a:p>
            <a:pPr marL="1371600" lvl="2" indent="-457200" eaLnBrk="1" hangingPunct="1">
              <a:lnSpc>
                <a:spcPct val="150000"/>
              </a:lnSpc>
              <a:buSzPct val="90000"/>
              <a:buNone/>
            </a:pPr>
            <a:r>
              <a:rPr lang="en-US" altLang="zh-CN" dirty="0" smtClean="0"/>
              <a:t>byte j=60; short k=4; int l=31; long m=4l;</a:t>
            </a:r>
            <a:endParaRPr lang="en-US" altLang="zh-CN" dirty="0" smtClean="0"/>
          </a:p>
          <a:p>
            <a:pPr marL="1371600" lvl="2" indent="-457200" eaLnBrk="1" hangingPunct="1">
              <a:lnSpc>
                <a:spcPct val="150000"/>
              </a:lnSpc>
              <a:buSzPct val="90000"/>
              <a:buNone/>
            </a:pPr>
            <a:r>
              <a:rPr lang="en-US" altLang="zh-CN" dirty="0" smtClean="0"/>
              <a:t>long result=0l;</a:t>
            </a:r>
            <a:endParaRPr lang="en-US" altLang="zh-CN" dirty="0" smtClean="0"/>
          </a:p>
          <a:p>
            <a:pPr marL="1371600" lvl="2" indent="-457200" eaLnBrk="1" hangingPunct="1">
              <a:lnSpc>
                <a:spcPct val="150000"/>
              </a:lnSpc>
              <a:buSzPct val="90000"/>
              <a:buNone/>
            </a:pPr>
            <a:r>
              <a:rPr lang="en-US" altLang="zh-CN" dirty="0" smtClean="0"/>
              <a:t>result +=j-8;</a:t>
            </a:r>
            <a:endParaRPr lang="en-US" altLang="zh-CN" dirty="0" smtClean="0"/>
          </a:p>
          <a:p>
            <a:pPr marL="1371600" lvl="2" indent="-457200" eaLnBrk="1" hangingPunct="1">
              <a:lnSpc>
                <a:spcPct val="150000"/>
              </a:lnSpc>
              <a:buSzPct val="90000"/>
              <a:buNone/>
            </a:pPr>
            <a:r>
              <a:rPr lang="en-US" altLang="zh-CN" dirty="0" smtClean="0"/>
              <a:t>result *=k+2;</a:t>
            </a:r>
            <a:endParaRPr lang="en-US" altLang="zh-CN" dirty="0" smtClean="0"/>
          </a:p>
          <a:p>
            <a:pPr marL="1371600" lvl="2" indent="-457200" eaLnBrk="1" hangingPunct="1">
              <a:lnSpc>
                <a:spcPct val="150000"/>
              </a:lnSpc>
              <a:buSzPct val="90000"/>
              <a:buNone/>
            </a:pPr>
            <a:r>
              <a:rPr lang="en-US" altLang="zh-CN" dirty="0" smtClean="0"/>
              <a:t>result /=m+1;</a:t>
            </a:r>
            <a:endParaRPr lang="en-US" altLang="zh-CN" dirty="0" smtClean="0"/>
          </a:p>
          <a:p>
            <a:pPr marL="1371600" lvl="2" indent="-457200" eaLnBrk="1" hangingPunct="1">
              <a:lnSpc>
                <a:spcPct val="150000"/>
              </a:lnSpc>
              <a:buSzPct val="90000"/>
              <a:buNone/>
            </a:pPr>
            <a:r>
              <a:rPr lang="en-US" altLang="zh-CN" dirty="0" smtClean="0"/>
              <a:t>result -=l;</a:t>
            </a:r>
            <a:endParaRPr lang="en-US" altLang="zh-CN" dirty="0" smtClean="0"/>
          </a:p>
          <a:p>
            <a:pPr marL="1371600" lvl="2" indent="-457200" eaLnBrk="1" hangingPunct="1">
              <a:lnSpc>
                <a:spcPct val="150000"/>
              </a:lnSpc>
              <a:buSzPct val="90000"/>
              <a:buNone/>
            </a:pPr>
            <a:r>
              <a:rPr lang="en-US" altLang="zh-CN" dirty="0" smtClean="0"/>
              <a:t>result %=m;</a:t>
            </a:r>
            <a:endParaRPr lang="en-US" altLang="zh-CN" dirty="0" smtClean="0"/>
          </a:p>
        </p:txBody>
      </p:sp>
    </p:spTree>
    <p:custDataLst>
      <p:tags r:id="rId5"/>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p:cNvSpPr>
          <p:nvPr>
            <p:ph type="title"/>
          </p:nvPr>
        </p:nvSpPr>
        <p:spPr/>
        <p:txBody>
          <a:bodyPr vert="horz" wrap="square" lIns="91440" tIns="45720" rIns="91440" bIns="45720" anchor="b"/>
          <a:lstStyle/>
          <a:p>
            <a:pPr eaLnBrk="1" hangingPunct="1"/>
            <a:r>
              <a:rPr lang="zh-CN" altLang="en-US" dirty="0">
                <a:latin typeface="Comic Sans MS" panose="030F0702030302020204" pitchFamily="66" charset="0"/>
              </a:rPr>
              <a:t>类型转换 </a:t>
            </a:r>
            <a:r>
              <a:rPr lang="en-US" altLang="zh-CN" dirty="0">
                <a:latin typeface="Comic Sans MS" panose="030F0702030302020204" pitchFamily="66" charset="0"/>
              </a:rPr>
              <a:t>(casting)</a:t>
            </a:r>
            <a:endParaRPr lang="en-US" altLang="zh-CN" dirty="0">
              <a:latin typeface="Comic Sans MS" panose="030F0702030302020204" pitchFamily="66" charset="0"/>
            </a:endParaRPr>
          </a:p>
        </p:txBody>
      </p:sp>
      <p:sp>
        <p:nvSpPr>
          <p:cNvPr id="26626" name="Rectangle 2"/>
          <p:cNvSpPr>
            <a:spLocks noGrp="1"/>
          </p:cNvSpPr>
          <p:nvPr>
            <p:ph idx="1"/>
          </p:nvPr>
        </p:nvSpPr>
        <p:spPr>
          <a:xfrm>
            <a:off x="755576" y="1124744"/>
            <a:ext cx="7759774" cy="5112769"/>
          </a:xfrm>
        </p:spPr>
        <p:txBody>
          <a:bodyPr vert="horz" wrap="square" lIns="91440" tIns="45720" rIns="91440" bIns="45720" anchor="t">
            <a:normAutofit/>
          </a:bodyPr>
          <a:lstStyle/>
          <a:p>
            <a:pPr marL="609600" indent="-609600" eaLnBrk="1" hangingPunct="1">
              <a:buSzPct val="90000"/>
            </a:pPr>
            <a:r>
              <a:rPr lang="zh-CN" altLang="en-US" dirty="0"/>
              <a:t>隐型类型转换</a:t>
            </a:r>
            <a:r>
              <a:rPr lang="en-US" altLang="zh-CN" dirty="0"/>
              <a:t>:</a:t>
            </a:r>
            <a:r>
              <a:rPr lang="zh-CN" altLang="en-US" dirty="0"/>
              <a:t>自动类型转换</a:t>
            </a:r>
            <a:r>
              <a:rPr lang="en-US" altLang="zh-CN" dirty="0"/>
              <a:t>(</a:t>
            </a:r>
            <a:r>
              <a:rPr lang="zh-CN" altLang="en-US" dirty="0"/>
              <a:t>系统完成</a:t>
            </a:r>
            <a:r>
              <a:rPr lang="en-US" altLang="zh-CN" dirty="0"/>
              <a:t>)</a:t>
            </a:r>
            <a:endParaRPr lang="en-US" altLang="zh-CN" dirty="0"/>
          </a:p>
          <a:p>
            <a:pPr marL="1371600" lvl="2" indent="-457200" eaLnBrk="1" hangingPunct="1">
              <a:buSzPct val="90000"/>
              <a:buNone/>
            </a:pPr>
            <a:r>
              <a:rPr lang="en-US" altLang="x-none" dirty="0"/>
              <a:t>		</a:t>
            </a:r>
            <a:r>
              <a:rPr lang="zh-CN" altLang="en-US" sz="3200" dirty="0">
                <a:solidFill>
                  <a:schemeClr val="hlink"/>
                </a:solidFill>
              </a:rPr>
              <a:t>类型转换表</a:t>
            </a:r>
            <a:endParaRPr lang="zh-CN" altLang="en-US" sz="3200" dirty="0">
              <a:solidFill>
                <a:schemeClr val="hlink"/>
              </a:solidFill>
            </a:endParaRPr>
          </a:p>
          <a:p>
            <a:pPr marL="990600" lvl="1" indent="-533400" eaLnBrk="1" hangingPunct="1">
              <a:buSzPct val="90000"/>
              <a:buNone/>
            </a:pPr>
            <a:r>
              <a:rPr lang="zh-CN" altLang="en-US" sz="2600" dirty="0"/>
              <a:t>源类型	     转换后不会丢失数据的目的类型</a:t>
            </a:r>
            <a:endParaRPr lang="zh-CN" altLang="en-US" sz="2600" dirty="0"/>
          </a:p>
          <a:p>
            <a:pPr marL="990600" lvl="1" indent="-533400" eaLnBrk="1" hangingPunct="1">
              <a:buSzPct val="90000"/>
              <a:buNone/>
            </a:pPr>
            <a:r>
              <a:rPr lang="en-US" altLang="zh-CN" dirty="0"/>
              <a:t>byte	      </a:t>
            </a:r>
            <a:r>
              <a:rPr lang="en-US" altLang="zh-CN" sz="2400" dirty="0"/>
              <a:t>short, char, int, long, float, double</a:t>
            </a:r>
            <a:endParaRPr lang="en-US" altLang="zh-CN" sz="2400" dirty="0"/>
          </a:p>
          <a:p>
            <a:pPr marL="990600" lvl="1" indent="-533400" eaLnBrk="1" hangingPunct="1">
              <a:buSzPct val="90000"/>
              <a:buNone/>
            </a:pPr>
            <a:r>
              <a:rPr lang="en-US" altLang="zh-CN" dirty="0"/>
              <a:t>short	      char, int, long, float, double</a:t>
            </a:r>
            <a:endParaRPr lang="en-US" altLang="zh-CN" dirty="0"/>
          </a:p>
          <a:p>
            <a:pPr marL="990600" lvl="1" indent="-533400" eaLnBrk="1" hangingPunct="1">
              <a:buSzPct val="90000"/>
              <a:buNone/>
            </a:pPr>
            <a:r>
              <a:rPr lang="en-US" altLang="zh-CN" dirty="0"/>
              <a:t>char	      int, long, float, double</a:t>
            </a:r>
            <a:endParaRPr lang="en-US" altLang="zh-CN" dirty="0"/>
          </a:p>
          <a:p>
            <a:pPr marL="990600" lvl="1" indent="-533400" eaLnBrk="1" hangingPunct="1">
              <a:buSzPct val="90000"/>
              <a:buNone/>
            </a:pPr>
            <a:r>
              <a:rPr lang="en-US" altLang="zh-CN" dirty="0"/>
              <a:t>int		      long, float, double</a:t>
            </a:r>
            <a:endParaRPr lang="en-US" altLang="zh-CN" dirty="0"/>
          </a:p>
          <a:p>
            <a:pPr marL="990600" lvl="1" indent="-533400" eaLnBrk="1" hangingPunct="1">
              <a:buSzPct val="90000"/>
              <a:buNone/>
            </a:pPr>
            <a:r>
              <a:rPr lang="en-US" altLang="zh-CN" dirty="0"/>
              <a:t>long	      float, double</a:t>
            </a:r>
            <a:endParaRPr lang="en-US" altLang="zh-CN" dirty="0"/>
          </a:p>
          <a:p>
            <a:pPr marL="990600" lvl="1" indent="-533400" eaLnBrk="1" hangingPunct="1">
              <a:buSzPct val="90000"/>
              <a:buNone/>
            </a:pPr>
            <a:r>
              <a:rPr lang="en-US" altLang="zh-CN" dirty="0"/>
              <a:t>float	      double</a:t>
            </a:r>
            <a:endParaRPr lang="en-US" altLang="zh-CN" dirty="0"/>
          </a:p>
        </p:txBody>
      </p:sp>
      <p:sp>
        <p:nvSpPr>
          <p:cNvPr id="26627" name="Rectangle 3"/>
          <p:cNvSpPr/>
          <p:nvPr/>
        </p:nvSpPr>
        <p:spPr>
          <a:xfrm>
            <a:off x="5791200" y="3733800"/>
            <a:ext cx="2362200" cy="2209800"/>
          </a:xfrm>
          <a:prstGeom prst="rect">
            <a:avLst/>
          </a:prstGeom>
          <a:noFill/>
          <a:ln w="9525">
            <a:noFill/>
          </a:ln>
        </p:spPr>
        <p:txBody>
          <a:bodyPr wrap="none" anchor="ctr"/>
          <a:lstStyle/>
          <a:p>
            <a:pPr eaLnBrk="1" hangingPunct="1"/>
            <a:endParaRPr lang="zh-CN" altLang="en-US" dirty="0">
              <a:latin typeface="Arial" panose="020B0604020202020204" pitchFamily="34" charset="0"/>
            </a:endParaRPr>
          </a:p>
        </p:txBody>
      </p:sp>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类型转换 </a:t>
            </a:r>
            <a:r>
              <a:rPr lang="en-US" altLang="zh-CN" dirty="0" smtClean="0"/>
              <a:t>(casting)</a:t>
            </a:r>
            <a:endParaRPr lang="en-US" altLang="zh-CN" dirty="0" smtClean="0"/>
          </a:p>
        </p:txBody>
      </p:sp>
      <p:sp>
        <p:nvSpPr>
          <p:cNvPr id="3" name="内容占位符 2"/>
          <p:cNvSpPr>
            <a:spLocks noGrp="1"/>
          </p:cNvSpPr>
          <p:nvPr>
            <p:ph idx="1"/>
            <p:custDataLst>
              <p:tags r:id="rId4"/>
            </p:custDataLst>
          </p:nvPr>
        </p:nvSpPr>
        <p:spPr/>
        <p:txBody>
          <a:bodyPr>
            <a:normAutofit fontScale="85000" lnSpcReduction="20000"/>
          </a:bodyPr>
          <a:lstStyle/>
          <a:p>
            <a:pPr marL="342900" indent="-342900" eaLnBrk="1" hangingPunct="1">
              <a:lnSpc>
                <a:spcPct val="150000"/>
              </a:lnSpc>
              <a:buClr>
                <a:schemeClr val="hlink"/>
              </a:buClr>
              <a:buSzTx/>
              <a:buFont typeface="Wingdings" panose="05000000000000000000" pitchFamily="2" charset="2"/>
              <a:buChar char="l"/>
            </a:pPr>
            <a:r>
              <a:rPr lang="zh-CN" altLang="en-US" dirty="0" smtClean="0"/>
              <a:t>显型类型转换</a:t>
            </a:r>
            <a:r>
              <a:rPr lang="en-US" altLang="zh-CN" dirty="0" smtClean="0"/>
              <a:t>: </a:t>
            </a:r>
            <a:r>
              <a:rPr lang="zh-CN" altLang="en-US" dirty="0" smtClean="0"/>
              <a:t>强制类型转换</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窄化转换 </a:t>
            </a:r>
            <a:r>
              <a:rPr lang="en-US" altLang="zh-CN" dirty="0" smtClean="0"/>
              <a:t>(narrowing conversion)</a:t>
            </a:r>
            <a:endParaRPr lang="en-US" altLang="zh-CN" dirty="0" smtClean="0"/>
          </a:p>
          <a:p>
            <a:pPr marL="1371600" lvl="2" indent="-457200" eaLnBrk="1" hangingPunct="1">
              <a:lnSpc>
                <a:spcPct val="150000"/>
              </a:lnSpc>
              <a:buSzPct val="90000"/>
              <a:buNone/>
            </a:pPr>
            <a:r>
              <a:rPr lang="en-US" altLang="zh-CN" dirty="0" smtClean="0"/>
              <a:t>double a = 1.5;</a:t>
            </a:r>
            <a:endParaRPr lang="en-US" altLang="zh-CN" dirty="0" smtClean="0"/>
          </a:p>
          <a:p>
            <a:pPr marL="1371600" lvl="2" indent="-457200" eaLnBrk="1" hangingPunct="1">
              <a:lnSpc>
                <a:spcPct val="150000"/>
              </a:lnSpc>
              <a:buSzPct val="90000"/>
              <a:buNone/>
            </a:pPr>
            <a:r>
              <a:rPr lang="en-US" altLang="zh-CN" dirty="0" smtClean="0"/>
              <a:t>float b = a;</a:t>
            </a:r>
            <a:endParaRPr lang="en-US" altLang="zh-CN" dirty="0" smtClean="0"/>
          </a:p>
          <a:p>
            <a:pPr marL="1371600" lvl="2" indent="-457200" eaLnBrk="1" hangingPunct="1">
              <a:lnSpc>
                <a:spcPct val="150000"/>
              </a:lnSpc>
              <a:buSzPct val="90000"/>
              <a:buNone/>
            </a:pPr>
            <a:r>
              <a:rPr lang="en-US" altLang="zh-CN" dirty="0" smtClean="0"/>
              <a:t>System.out.println(“b=" + b);</a:t>
            </a:r>
            <a:endParaRPr lang="en-US" altLang="zh-CN" dirty="0" smtClean="0"/>
          </a:p>
          <a:p>
            <a:pPr marL="1371600" lvl="2" indent="-457200" eaLnBrk="1" hangingPunct="1">
              <a:lnSpc>
                <a:spcPct val="150000"/>
              </a:lnSpc>
              <a:buSzPct val="90000"/>
              <a:buNone/>
            </a:pPr>
            <a:r>
              <a:rPr lang="zh-CN" altLang="en-US" dirty="0" smtClean="0"/>
              <a:t>编译</a:t>
            </a:r>
            <a:r>
              <a:rPr lang="en-US" altLang="zh-CN" dirty="0" smtClean="0"/>
              <a:t>: “possible loss of precision”</a:t>
            </a:r>
            <a:endParaRPr lang="en-US" altLang="zh-CN" dirty="0" smtClean="0"/>
          </a:p>
          <a:p>
            <a:pPr marL="1371600" lvl="2" indent="-457200" eaLnBrk="1" hangingPunct="1">
              <a:lnSpc>
                <a:spcPct val="150000"/>
              </a:lnSpc>
              <a:buSzPct val="90000"/>
              <a:buNone/>
            </a:pPr>
            <a:r>
              <a:rPr lang="zh-CN" altLang="en-US" dirty="0" smtClean="0"/>
              <a:t>数据精度丢失</a:t>
            </a:r>
            <a:r>
              <a:rPr lang="zh-CN" altLang="en-US" dirty="0" smtClean="0">
                <a:sym typeface="Wingdings" panose="05000000000000000000" pitchFamily="2" charset="2"/>
              </a:rPr>
              <a:t>数据丢失</a:t>
            </a:r>
            <a:endParaRPr lang="zh-CN" altLang="en-US" dirty="0" smtClean="0">
              <a:sym typeface="Wingdings" panose="05000000000000000000" pitchFamily="2" charset="2"/>
            </a:endParaRPr>
          </a:p>
          <a:p>
            <a:pPr marL="1371600" lvl="2" indent="-457200" eaLnBrk="1" hangingPunct="1">
              <a:lnSpc>
                <a:spcPct val="150000"/>
              </a:lnSpc>
              <a:buSzPct val="90000"/>
              <a:buNone/>
            </a:pPr>
            <a:r>
              <a:rPr lang="en-US" altLang="zh-CN" dirty="0" smtClean="0"/>
              <a:t>double a = 1.5;</a:t>
            </a:r>
            <a:endParaRPr lang="en-US" altLang="zh-CN" dirty="0" smtClean="0"/>
          </a:p>
          <a:p>
            <a:pPr marL="1371600" lvl="2" indent="-457200" eaLnBrk="1" hangingPunct="1">
              <a:lnSpc>
                <a:spcPct val="150000"/>
              </a:lnSpc>
              <a:buSzPct val="90000"/>
              <a:buNone/>
            </a:pPr>
            <a:r>
              <a:rPr lang="en-US" altLang="zh-CN" dirty="0" smtClean="0"/>
              <a:t>float b = (float)a;</a:t>
            </a:r>
            <a:endParaRPr lang="en-US" altLang="zh-CN" dirty="0" smtClean="0"/>
          </a:p>
          <a:p>
            <a:pPr marL="1371600" lvl="2" indent="-457200" eaLnBrk="1" hangingPunct="1">
              <a:lnSpc>
                <a:spcPct val="150000"/>
              </a:lnSpc>
              <a:buSzPct val="90000"/>
              <a:buNone/>
            </a:pPr>
            <a:r>
              <a:rPr lang="en-US" altLang="zh-CN" dirty="0" smtClean="0"/>
              <a:t>System.out.println(“b=" + b);</a:t>
            </a:r>
            <a:endParaRPr lang="en-US" altLang="zh-CN" dirty="0" smtClean="0"/>
          </a:p>
        </p:txBody>
      </p:sp>
    </p:spTree>
    <p:custDataLst>
      <p:tags r:id="rId5"/>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类型转换 </a:t>
            </a:r>
            <a:r>
              <a:rPr lang="en-US" altLang="zh-CN" dirty="0" smtClean="0"/>
              <a:t>(casting)</a:t>
            </a:r>
            <a:endParaRPr lang="en-US" altLang="zh-CN" dirty="0" smtClean="0"/>
          </a:p>
        </p:txBody>
      </p:sp>
      <p:sp>
        <p:nvSpPr>
          <p:cNvPr id="3" name="内容占位符 2"/>
          <p:cNvSpPr>
            <a:spLocks noGrp="1"/>
          </p:cNvSpPr>
          <p:nvPr>
            <p:ph idx="1"/>
            <p:custDataLst>
              <p:tags r:id="rId4"/>
            </p:custDataLst>
          </p:nvPr>
        </p:nvSpPr>
        <p:spPr/>
        <p:txBody>
          <a:bodyPr>
            <a:normAutofit fontScale="75000" lnSpcReduction="20000"/>
          </a:bodyPr>
          <a:lstStyle/>
          <a:p>
            <a:pPr marL="342900" indent="-342900" eaLnBrk="1" hangingPunct="1">
              <a:lnSpc>
                <a:spcPct val="150000"/>
              </a:lnSpc>
              <a:buClr>
                <a:schemeClr val="hlink"/>
              </a:buClr>
              <a:buSzTx/>
              <a:buFont typeface="Wingdings" panose="05000000000000000000" pitchFamily="2" charset="2"/>
              <a:buChar char="l"/>
            </a:pPr>
            <a:r>
              <a:rPr lang="zh-CN" altLang="en-US" dirty="0" smtClean="0"/>
              <a:t>显型类型转换</a:t>
            </a:r>
            <a:r>
              <a:rPr lang="en-US" altLang="zh-CN" dirty="0" smtClean="0"/>
              <a:t>: </a:t>
            </a:r>
            <a:r>
              <a:rPr lang="zh-CN" altLang="en-US" dirty="0" smtClean="0"/>
              <a:t>强制类型转换</a:t>
            </a:r>
            <a:endParaRPr lang="zh-CN" altLang="en-US" dirty="0" smtClean="0"/>
          </a:p>
          <a:p>
            <a:pPr marL="1371600" lvl="2" indent="-457200" eaLnBrk="1" hangingPunct="1">
              <a:lnSpc>
                <a:spcPct val="150000"/>
              </a:lnSpc>
              <a:buSzPct val="90000"/>
              <a:buNone/>
            </a:pPr>
            <a:r>
              <a:rPr lang="en-US" altLang="zh-CN" dirty="0" smtClean="0"/>
              <a:t>class Test {</a:t>
            </a:r>
            <a:endParaRPr lang="en-US" altLang="zh-CN" dirty="0" smtClean="0"/>
          </a:p>
          <a:p>
            <a:pPr marL="1371600" lvl="2" indent="-457200" eaLnBrk="1" hangingPunct="1">
              <a:lnSpc>
                <a:spcPct val="150000"/>
              </a:lnSpc>
              <a:buSzPct val="90000"/>
              <a:buNone/>
            </a:pPr>
            <a:r>
              <a:rPr lang="en-US" altLang="x-none" dirty="0" smtClean="0"/>
              <a:t>	</a:t>
            </a:r>
            <a:r>
              <a:rPr lang="en-US" altLang="zh-CN" dirty="0" smtClean="0"/>
              <a:t>public static void main(String args[]) {</a:t>
            </a:r>
            <a:endParaRPr lang="en-US" altLang="zh-CN" dirty="0" smtClean="0"/>
          </a:p>
          <a:p>
            <a:pPr marL="1371600" lvl="2" indent="-457200" eaLnBrk="1" hangingPunct="1">
              <a:lnSpc>
                <a:spcPct val="150000"/>
              </a:lnSpc>
              <a:buSzPct val="90000"/>
              <a:buNone/>
            </a:pPr>
            <a:r>
              <a:rPr lang="en-US" altLang="x-none" dirty="0" smtClean="0"/>
              <a:t>		</a:t>
            </a:r>
            <a:r>
              <a:rPr lang="en-US" altLang="zh-CN" dirty="0" smtClean="0"/>
              <a:t>int a = 257;</a:t>
            </a:r>
            <a:endParaRPr lang="en-US" altLang="zh-CN" dirty="0" smtClean="0"/>
          </a:p>
          <a:p>
            <a:pPr marL="1371600" lvl="2" indent="-457200" eaLnBrk="1" hangingPunct="1">
              <a:lnSpc>
                <a:spcPct val="150000"/>
              </a:lnSpc>
              <a:buSzPct val="90000"/>
              <a:buNone/>
            </a:pPr>
            <a:r>
              <a:rPr lang="en-US" altLang="x-none" dirty="0" smtClean="0"/>
              <a:t>		</a:t>
            </a:r>
            <a:r>
              <a:rPr lang="en-US" altLang="zh-CN" dirty="0" smtClean="0"/>
              <a:t>byte b = (byte)a;</a:t>
            </a:r>
            <a:endParaRPr lang="en-US" altLang="zh-CN" dirty="0" smtClean="0"/>
          </a:p>
          <a:p>
            <a:pPr marL="1371600" lvl="2" indent="-457200" eaLnBrk="1" hangingPunct="1">
              <a:lnSpc>
                <a:spcPct val="150000"/>
              </a:lnSpc>
              <a:buSzPct val="90000"/>
              <a:buNone/>
            </a:pPr>
            <a:r>
              <a:rPr lang="en-US" altLang="x-none" dirty="0" smtClean="0"/>
              <a:t>		</a:t>
            </a:r>
            <a:r>
              <a:rPr lang="en-US" altLang="zh-CN" dirty="0" smtClean="0"/>
              <a:t>System.out.println("a=" + a);</a:t>
            </a:r>
            <a:endParaRPr lang="en-US" altLang="zh-CN" dirty="0" smtClean="0"/>
          </a:p>
          <a:p>
            <a:pPr marL="1371600" lvl="2" indent="-457200" eaLnBrk="1" hangingPunct="1">
              <a:lnSpc>
                <a:spcPct val="150000"/>
              </a:lnSpc>
              <a:buSzPct val="90000"/>
              <a:buNone/>
            </a:pPr>
            <a:r>
              <a:rPr lang="en-US" altLang="x-none" dirty="0" smtClean="0"/>
              <a:t>		</a:t>
            </a:r>
            <a:r>
              <a:rPr lang="en-US" altLang="zh-CN" dirty="0" smtClean="0"/>
              <a:t>System.out.println("b=" + b);</a:t>
            </a:r>
            <a:endParaRPr lang="en-US" altLang="zh-CN" dirty="0" smtClean="0"/>
          </a:p>
          <a:p>
            <a:pPr marL="1371600" lvl="2" indent="-457200" eaLnBrk="1" hangingPunct="1">
              <a:lnSpc>
                <a:spcPct val="150000"/>
              </a:lnSpc>
              <a:buSzPct val="90000"/>
              <a:buNone/>
            </a:pPr>
            <a:r>
              <a:rPr lang="en-US" altLang="x-none" dirty="0" smtClean="0"/>
              <a:t>	</a:t>
            </a:r>
            <a:r>
              <a:rPr lang="en-US" altLang="zh-CN" dirty="0" smtClean="0"/>
              <a:t>}</a:t>
            </a:r>
            <a:endParaRPr lang="en-US" altLang="zh-CN" dirty="0" smtClean="0"/>
          </a:p>
          <a:p>
            <a:pPr marL="1371600" lvl="2" indent="-457200" eaLnBrk="1" hangingPunct="1">
              <a:lnSpc>
                <a:spcPct val="150000"/>
              </a:lnSpc>
              <a:buSzPct val="90000"/>
              <a:buNone/>
            </a:pPr>
            <a:r>
              <a:rPr lang="en-US" altLang="zh-CN" dirty="0" smtClean="0"/>
              <a:t>}</a:t>
            </a:r>
            <a:endParaRPr lang="en-US" altLang="zh-CN" dirty="0" smtClean="0"/>
          </a:p>
          <a:p>
            <a:pPr marL="1371600" lvl="2" indent="-457200" eaLnBrk="1" hangingPunct="1">
              <a:lnSpc>
                <a:spcPct val="150000"/>
              </a:lnSpc>
              <a:buSzPct val="90000"/>
              <a:buNone/>
            </a:pPr>
            <a:r>
              <a:rPr lang="en-US" altLang="zh-CN" dirty="0" smtClean="0"/>
              <a:t>257    00000000 00000000 00000001 00000001</a:t>
            </a:r>
            <a:endParaRPr lang="en-US" altLang="zh-CN" dirty="0" smtClean="0"/>
          </a:p>
          <a:p>
            <a:pPr marL="1371600" lvl="2" indent="-457200" eaLnBrk="1" hangingPunct="1">
              <a:lnSpc>
                <a:spcPct val="150000"/>
              </a:lnSpc>
              <a:buSzPct val="90000"/>
              <a:buNone/>
            </a:pPr>
            <a:r>
              <a:rPr lang="en-US" altLang="zh-CN" dirty="0" smtClean="0"/>
              <a:t>1                                                            00000001</a:t>
            </a:r>
            <a:endParaRPr lang="en-US" altLang="zh-CN" dirty="0" smtClean="0"/>
          </a:p>
        </p:txBody>
      </p:sp>
    </p:spTree>
    <p:custDataLst>
      <p:tags r:id="rId5"/>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4"/>
          <p:cNvSpPr>
            <a:spLocks noGrp="1"/>
          </p:cNvSpPr>
          <p:nvPr>
            <p:ph type="title"/>
          </p:nvPr>
        </p:nvSpPr>
        <p:spPr/>
        <p:txBody>
          <a:bodyPr vert="horz" wrap="square" lIns="91440" tIns="45720" rIns="91440" bIns="45720" anchor="b"/>
          <a:lstStyle/>
          <a:p>
            <a:pPr eaLnBrk="1" hangingPunct="1"/>
            <a:r>
              <a:rPr lang="zh-CN" altLang="en-US" dirty="0">
                <a:latin typeface="Comic Sans MS" panose="030F0702030302020204" pitchFamily="66" charset="0"/>
              </a:rPr>
              <a:t>类型转换 </a:t>
            </a:r>
            <a:r>
              <a:rPr lang="en-US" altLang="zh-CN" dirty="0">
                <a:latin typeface="Comic Sans MS" panose="030F0702030302020204" pitchFamily="66" charset="0"/>
              </a:rPr>
              <a:t>(casting)</a:t>
            </a:r>
            <a:endParaRPr lang="en-US" altLang="zh-CN" dirty="0">
              <a:latin typeface="Comic Sans MS" panose="030F0702030302020204" pitchFamily="66" charset="0"/>
            </a:endParaRPr>
          </a:p>
        </p:txBody>
      </p:sp>
      <p:sp>
        <p:nvSpPr>
          <p:cNvPr id="29698" name="Rectangle 2"/>
          <p:cNvSpPr>
            <a:spLocks noGrp="1"/>
          </p:cNvSpPr>
          <p:nvPr>
            <p:ph idx="1"/>
          </p:nvPr>
        </p:nvSpPr>
        <p:spPr>
          <a:xfrm>
            <a:off x="1187624" y="1124744"/>
            <a:ext cx="7327726" cy="5112769"/>
          </a:xfrm>
        </p:spPr>
        <p:txBody>
          <a:bodyPr vert="horz" wrap="square" lIns="91440" tIns="45720" rIns="91440" bIns="45720" anchor="t"/>
          <a:lstStyle/>
          <a:p>
            <a:pPr marL="609600" indent="-609600" eaLnBrk="1" hangingPunct="1">
              <a:lnSpc>
                <a:spcPct val="80000"/>
              </a:lnSpc>
              <a:buSzPct val="90000"/>
            </a:pPr>
            <a:r>
              <a:rPr lang="zh-CN" altLang="en-US" sz="2400" dirty="0"/>
              <a:t>显型类型转换</a:t>
            </a:r>
            <a:r>
              <a:rPr lang="en-US" altLang="zh-CN" sz="2400" dirty="0"/>
              <a:t>: </a:t>
            </a:r>
            <a:r>
              <a:rPr lang="zh-CN" altLang="en-US" sz="2400" dirty="0"/>
              <a:t>强制类型转换</a:t>
            </a:r>
            <a:endParaRPr lang="zh-CN" altLang="en-US" sz="2400" dirty="0"/>
          </a:p>
          <a:p>
            <a:pPr marL="1371600" lvl="2" indent="-457200" eaLnBrk="1" hangingPunct="1">
              <a:lnSpc>
                <a:spcPct val="80000"/>
              </a:lnSpc>
              <a:buSzPct val="90000"/>
              <a:buNone/>
            </a:pPr>
            <a:r>
              <a:rPr lang="en-US" altLang="zh-CN" sz="2000" dirty="0">
                <a:latin typeface="Tahoma" panose="020B0604030504040204" pitchFamily="34" charset="0"/>
              </a:rPr>
              <a:t>class Test {</a:t>
            </a:r>
            <a:endParaRPr lang="en-US" altLang="zh-CN" sz="2000" dirty="0">
              <a:latin typeface="Tahoma" panose="020B0604030504040204" pitchFamily="34" charset="0"/>
            </a:endParaRPr>
          </a:p>
          <a:p>
            <a:pPr marL="1371600" lvl="2" indent="-457200" eaLnBrk="1" hangingPunct="1">
              <a:lnSpc>
                <a:spcPct val="80000"/>
              </a:lnSpc>
              <a:buSzPct val="90000"/>
              <a:buNone/>
            </a:pPr>
            <a:r>
              <a:rPr lang="en-US" altLang="zh-CN" sz="2000" dirty="0">
                <a:latin typeface="Tahoma" panose="020B0604030504040204" pitchFamily="34" charset="0"/>
              </a:rPr>
              <a:t>	public static  void main(String args[]) {</a:t>
            </a:r>
            <a:endParaRPr lang="en-US" altLang="zh-CN" sz="2000" dirty="0">
              <a:latin typeface="Tahoma" panose="020B0604030504040204" pitchFamily="34" charset="0"/>
            </a:endParaRPr>
          </a:p>
          <a:p>
            <a:pPr marL="1371600" lvl="2" indent="-457200" eaLnBrk="1" hangingPunct="1">
              <a:lnSpc>
                <a:spcPct val="80000"/>
              </a:lnSpc>
              <a:buSzPct val="90000"/>
              <a:buNone/>
            </a:pPr>
            <a:r>
              <a:rPr lang="en-US" altLang="zh-CN" sz="2000" dirty="0">
                <a:latin typeface="Tahoma" panose="020B0604030504040204" pitchFamily="34" charset="0"/>
              </a:rPr>
              <a:t>		</a:t>
            </a:r>
            <a:r>
              <a:rPr lang="zh-CN" altLang="en-US" sz="2000" dirty="0">
                <a:latin typeface="Tahoma" panose="020B0604030504040204" pitchFamily="34" charset="0"/>
              </a:rPr>
              <a:t>char c1 = 'A',c2;     // A的ASCII值为65</a:t>
            </a:r>
            <a:endParaRPr lang="zh-CN" altLang="en-US" sz="2000" dirty="0">
              <a:latin typeface="Tahoma" panose="020B0604030504040204" pitchFamily="34" charset="0"/>
            </a:endParaRPr>
          </a:p>
          <a:p>
            <a:pPr marL="1371600" lvl="2" indent="-457200" eaLnBrk="1" hangingPunct="1">
              <a:lnSpc>
                <a:spcPct val="80000"/>
              </a:lnSpc>
              <a:buSzPct val="90000"/>
              <a:buNone/>
            </a:pPr>
            <a:r>
              <a:rPr lang="zh-CN" altLang="en-US" sz="2000" dirty="0">
                <a:latin typeface="Tahoma" panose="020B0604030504040204" pitchFamily="34" charset="0"/>
              </a:rPr>
              <a:t>			int i;</a:t>
            </a:r>
            <a:endParaRPr lang="zh-CN" altLang="en-US" sz="2000" dirty="0">
              <a:latin typeface="Tahoma" panose="020B0604030504040204" pitchFamily="34" charset="0"/>
            </a:endParaRPr>
          </a:p>
          <a:p>
            <a:pPr marL="1371600" lvl="2" indent="-457200" eaLnBrk="1" hangingPunct="1">
              <a:lnSpc>
                <a:spcPct val="80000"/>
              </a:lnSpc>
              <a:buSzPct val="90000"/>
              <a:buNone/>
            </a:pPr>
            <a:r>
              <a:rPr lang="zh-CN" altLang="en-US" sz="2000" dirty="0">
                <a:latin typeface="Tahoma" panose="020B0604030504040204" pitchFamily="34" charset="0"/>
              </a:rPr>
              <a:t>			i = (int) c1 + 1;</a:t>
            </a:r>
            <a:endParaRPr lang="zh-CN" altLang="en-US" sz="2000" dirty="0">
              <a:latin typeface="Tahoma" panose="020B0604030504040204" pitchFamily="34" charset="0"/>
            </a:endParaRPr>
          </a:p>
          <a:p>
            <a:pPr marL="1371600" lvl="2" indent="-457200" eaLnBrk="1" hangingPunct="1">
              <a:lnSpc>
                <a:spcPct val="80000"/>
              </a:lnSpc>
              <a:buSzPct val="90000"/>
              <a:buNone/>
            </a:pPr>
            <a:r>
              <a:rPr lang="zh-CN" altLang="en-US" sz="2000" dirty="0">
                <a:latin typeface="Tahoma" panose="020B0604030504040204" pitchFamily="34" charset="0"/>
              </a:rPr>
              <a:t>			c2 = (char) i;</a:t>
            </a:r>
            <a:endParaRPr lang="zh-CN" altLang="en-US" sz="2000" dirty="0">
              <a:latin typeface="Tahoma" panose="020B0604030504040204" pitchFamily="34" charset="0"/>
            </a:endParaRPr>
          </a:p>
          <a:p>
            <a:pPr marL="1371600" lvl="2" indent="-457200" eaLnBrk="1" hangingPunct="1">
              <a:lnSpc>
                <a:spcPct val="80000"/>
              </a:lnSpc>
              <a:buSzPct val="90000"/>
              <a:buNone/>
            </a:pPr>
            <a:r>
              <a:rPr lang="zh-CN" altLang="en-US" sz="2000" dirty="0">
                <a:latin typeface="Tahoma" panose="020B0604030504040204" pitchFamily="34" charset="0"/>
              </a:rPr>
              <a:t>			System.out.println(c1 + c2);</a:t>
            </a:r>
            <a:endParaRPr lang="zh-CN" altLang="en-US" sz="2000" dirty="0">
              <a:latin typeface="Tahoma" panose="020B0604030504040204" pitchFamily="34" charset="0"/>
            </a:endParaRPr>
          </a:p>
          <a:p>
            <a:pPr marL="1371600" lvl="2" indent="-457200" eaLnBrk="1" hangingPunct="1">
              <a:lnSpc>
                <a:spcPct val="80000"/>
              </a:lnSpc>
              <a:buSzPct val="90000"/>
              <a:buNone/>
            </a:pPr>
            <a:r>
              <a:rPr lang="zh-CN" altLang="en-US" sz="2000" dirty="0">
                <a:latin typeface="Tahoma" panose="020B0604030504040204" pitchFamily="34" charset="0"/>
              </a:rPr>
              <a:t>			System.out.println(c1 + "," +c2); </a:t>
            </a:r>
            <a:endParaRPr lang="zh-CN" altLang="en-US" sz="2000" dirty="0">
              <a:latin typeface="Tahoma" panose="020B0604030504040204" pitchFamily="34" charset="0"/>
            </a:endParaRPr>
          </a:p>
          <a:p>
            <a:pPr marL="1371600" lvl="2" indent="-457200" eaLnBrk="1" hangingPunct="1">
              <a:lnSpc>
                <a:spcPct val="80000"/>
              </a:lnSpc>
              <a:buSzPct val="90000"/>
              <a:buNone/>
            </a:pPr>
            <a:r>
              <a:rPr lang="en-US" altLang="zh-CN" sz="2000" dirty="0">
                <a:latin typeface="Tahoma" panose="020B0604030504040204" pitchFamily="34" charset="0"/>
              </a:rPr>
              <a:t>	}</a:t>
            </a:r>
            <a:endParaRPr lang="en-US" altLang="zh-CN" sz="2000" dirty="0">
              <a:latin typeface="Tahoma" panose="020B0604030504040204" pitchFamily="34" charset="0"/>
            </a:endParaRPr>
          </a:p>
          <a:p>
            <a:pPr marL="1371600" lvl="2" indent="-457200" eaLnBrk="1" hangingPunct="1">
              <a:lnSpc>
                <a:spcPct val="80000"/>
              </a:lnSpc>
              <a:buSzPct val="90000"/>
              <a:buNone/>
            </a:pPr>
            <a:r>
              <a:rPr lang="en-US" altLang="zh-CN" sz="2000" dirty="0">
                <a:latin typeface="Tahoma" panose="020B0604030504040204" pitchFamily="34" charset="0"/>
              </a:rPr>
              <a:t>}</a:t>
            </a:r>
            <a:endParaRPr lang="en-US" altLang="zh-CN" sz="2000" dirty="0">
              <a:latin typeface="Tahoma" panose="020B0604030504040204" pitchFamily="34" charset="0"/>
            </a:endParaRPr>
          </a:p>
          <a:p>
            <a:pPr marL="1371600" lvl="2" indent="-457200" eaLnBrk="1" hangingPunct="1">
              <a:lnSpc>
                <a:spcPct val="80000"/>
              </a:lnSpc>
              <a:buSzPct val="90000"/>
              <a:buNone/>
            </a:pPr>
            <a:endParaRPr lang="en-US" altLang="zh-CN" sz="2000" dirty="0">
              <a:latin typeface="Tahoma" panose="020B0604030504040204" pitchFamily="34" charset="0"/>
            </a:endParaRPr>
          </a:p>
        </p:txBody>
      </p:sp>
      <p:sp>
        <p:nvSpPr>
          <p:cNvPr id="29699" name="Rectangle 3"/>
          <p:cNvSpPr/>
          <p:nvPr/>
        </p:nvSpPr>
        <p:spPr>
          <a:xfrm>
            <a:off x="5791200" y="3733800"/>
            <a:ext cx="2362200" cy="2209800"/>
          </a:xfrm>
          <a:prstGeom prst="rect">
            <a:avLst/>
          </a:prstGeom>
          <a:noFill/>
          <a:ln w="9525">
            <a:noFill/>
          </a:ln>
        </p:spPr>
        <p:txBody>
          <a:bodyPr wrap="none" anchor="ctr"/>
          <a:lstStyle/>
          <a:p>
            <a:pPr eaLnBrk="1" hangingPunct="1"/>
            <a:endParaRPr lang="zh-CN" altLang="en-US" dirty="0">
              <a:latin typeface="Arial" panose="020B0604020202020204" pitchFamily="34" charset="0"/>
            </a:endParaRPr>
          </a:p>
        </p:txBody>
      </p:sp>
      <p:sp>
        <p:nvSpPr>
          <p:cNvPr id="29701" name="Text Box 5"/>
          <p:cNvSpPr txBox="1"/>
          <p:nvPr/>
        </p:nvSpPr>
        <p:spPr>
          <a:xfrm>
            <a:off x="2052638" y="5157788"/>
            <a:ext cx="4176712" cy="914400"/>
          </a:xfrm>
          <a:prstGeom prst="rect">
            <a:avLst/>
          </a:prstGeom>
          <a:noFill/>
          <a:ln w="9525">
            <a:noFill/>
          </a:ln>
        </p:spPr>
        <p:txBody>
          <a:bodyPr>
            <a:spAutoFit/>
          </a:bodyPr>
          <a:lstStyle/>
          <a:p>
            <a:pPr eaLnBrk="1" hangingPunct="1"/>
            <a:r>
              <a:rPr lang="zh-CN" altLang="en-US" dirty="0">
                <a:latin typeface="Arial" panose="020B0604020202020204" pitchFamily="34" charset="0"/>
              </a:rPr>
              <a:t>输出:</a:t>
            </a:r>
            <a:endParaRPr lang="zh-CN" altLang="en-US" dirty="0">
              <a:latin typeface="Arial" panose="020B0604020202020204" pitchFamily="34" charset="0"/>
            </a:endParaRPr>
          </a:p>
          <a:p>
            <a:pPr eaLnBrk="1" hangingPunct="1"/>
            <a:r>
              <a:rPr lang="zh-CN" altLang="en-US" dirty="0">
                <a:solidFill>
                  <a:srgbClr val="FF3300"/>
                </a:solidFill>
                <a:latin typeface="Arial" panose="020B0604020202020204" pitchFamily="34" charset="0"/>
              </a:rPr>
              <a:t>131</a:t>
            </a:r>
            <a:endParaRPr lang="zh-CN" altLang="en-US" dirty="0">
              <a:solidFill>
                <a:srgbClr val="FF3300"/>
              </a:solidFill>
              <a:latin typeface="Arial" panose="020B0604020202020204" pitchFamily="34" charset="0"/>
            </a:endParaRPr>
          </a:p>
          <a:p>
            <a:pPr eaLnBrk="1" hangingPunct="1"/>
            <a:r>
              <a:rPr lang="zh-CN" altLang="en-US" dirty="0">
                <a:solidFill>
                  <a:srgbClr val="FF3300"/>
                </a:solidFill>
                <a:latin typeface="Arial" panose="020B0604020202020204" pitchFamily="34" charset="0"/>
              </a:rPr>
              <a:t>A,B</a:t>
            </a:r>
            <a:endParaRPr lang="zh-CN" altLang="en-US" dirty="0">
              <a:solidFill>
                <a:srgbClr val="FF3300"/>
              </a:solidFill>
              <a:latin typeface="Arial" panose="020B0604020202020204" pitchFamily="3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701"/>
                                        </p:tgtEl>
                                        <p:attrNameLst>
                                          <p:attrName>style.visibility</p:attrName>
                                        </p:attrNameLst>
                                      </p:cBhvr>
                                      <p:to>
                                        <p:strVal val="visible"/>
                                      </p:to>
                                    </p:set>
                                    <p:anim calcmode="lin" valueType="num">
                                      <p:cBhvr additive="base">
                                        <p:cTn id="7" dur="500" fill="hold"/>
                                        <p:tgtEl>
                                          <p:spTgt spid="29701"/>
                                        </p:tgtEl>
                                        <p:attrNameLst>
                                          <p:attrName>ppt_x</p:attrName>
                                        </p:attrNameLst>
                                      </p:cBhvr>
                                      <p:tavLst>
                                        <p:tav tm="0">
                                          <p:val>
                                            <p:strVal val="#ppt_x"/>
                                          </p:val>
                                        </p:tav>
                                        <p:tav tm="100000">
                                          <p:val>
                                            <p:strVal val="#ppt_x"/>
                                          </p:val>
                                        </p:tav>
                                      </p:tavLst>
                                    </p:anim>
                                    <p:anim calcmode="lin" valueType="num">
                                      <p:cBhvr additive="base">
                                        <p:cTn id="8" dur="500" fill="hold"/>
                                        <p:tgtEl>
                                          <p:spTgt spid="297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1" grpId="0" bldLvl="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第二讲 </a:t>
            </a:r>
            <a:r>
              <a:rPr lang="en-US" altLang="zh-CN" dirty="0" smtClean="0"/>
              <a:t>Java</a:t>
            </a:r>
            <a:r>
              <a:rPr lang="zh-CN" altLang="en-US" dirty="0" smtClean="0"/>
              <a:t>语法基础</a:t>
            </a:r>
            <a:endParaRPr lang="zh-CN" altLang="en-US" dirty="0" smtClean="0"/>
          </a:p>
        </p:txBody>
      </p:sp>
      <p:sp>
        <p:nvSpPr>
          <p:cNvPr id="3" name="内容占位符 2"/>
          <p:cNvSpPr>
            <a:spLocks noGrp="1"/>
          </p:cNvSpPr>
          <p:nvPr>
            <p:ph idx="1"/>
            <p:custDataLst>
              <p:tags r:id="rId4"/>
            </p:custDataLst>
          </p:nvPr>
        </p:nvSpPr>
        <p:spPr/>
        <p:txBody>
          <a:bodyPr>
            <a:normAutofit lnSpcReduction="10000"/>
          </a:bodyPr>
          <a:lstStyle/>
          <a:p>
            <a:pPr marL="609600" indent="-609600" eaLnBrk="1" hangingPunct="1">
              <a:lnSpc>
                <a:spcPct val="150000"/>
              </a:lnSpc>
              <a:buSzPct val="90000"/>
              <a:buFont typeface="Wingdings" panose="05000000000000000000" pitchFamily="2" charset="2"/>
              <a:buAutoNum type="arabicPeriod"/>
            </a:pPr>
            <a:r>
              <a:rPr lang="zh-CN" altLang="en-US" dirty="0" smtClean="0"/>
              <a:t>词法规则</a:t>
            </a:r>
            <a:endParaRPr lang="zh-CN" altLang="en-US" dirty="0" smtClean="0"/>
          </a:p>
          <a:p>
            <a:pPr marL="609600" indent="-609600" eaLnBrk="1" hangingPunct="1">
              <a:lnSpc>
                <a:spcPct val="150000"/>
              </a:lnSpc>
              <a:buSzPct val="90000"/>
              <a:buFont typeface="Wingdings" panose="05000000000000000000" pitchFamily="2" charset="2"/>
              <a:buAutoNum type="arabicPeriod"/>
            </a:pPr>
            <a:r>
              <a:rPr lang="zh-CN" altLang="en-US" dirty="0" smtClean="0"/>
              <a:t>数据类型</a:t>
            </a:r>
            <a:endParaRPr lang="zh-CN" altLang="en-US" dirty="0" smtClean="0"/>
          </a:p>
          <a:p>
            <a:pPr marL="609600" indent="-609600" eaLnBrk="1" hangingPunct="1">
              <a:lnSpc>
                <a:spcPct val="150000"/>
              </a:lnSpc>
              <a:buSzPct val="90000"/>
              <a:buFont typeface="Wingdings" panose="05000000000000000000" pitchFamily="2" charset="2"/>
              <a:buAutoNum type="arabicPeriod"/>
            </a:pPr>
            <a:r>
              <a:rPr lang="zh-CN" altLang="en-US" dirty="0" smtClean="0"/>
              <a:t>常量与变量</a:t>
            </a:r>
            <a:endParaRPr lang="zh-CN" altLang="en-US" dirty="0" smtClean="0"/>
          </a:p>
          <a:p>
            <a:pPr marL="609600" indent="-609600" eaLnBrk="1" hangingPunct="1">
              <a:lnSpc>
                <a:spcPct val="150000"/>
              </a:lnSpc>
              <a:buSzPct val="90000"/>
              <a:buFont typeface="Wingdings" panose="05000000000000000000" pitchFamily="2" charset="2"/>
              <a:buAutoNum type="arabicPeriod"/>
            </a:pPr>
            <a:r>
              <a:rPr lang="zh-CN" altLang="en-US" dirty="0" smtClean="0"/>
              <a:t>运算符和表达式</a:t>
            </a:r>
            <a:endParaRPr lang="zh-CN" altLang="en-US" dirty="0" smtClean="0"/>
          </a:p>
          <a:p>
            <a:pPr marL="609600" indent="-609600" eaLnBrk="1" hangingPunct="1">
              <a:lnSpc>
                <a:spcPct val="150000"/>
              </a:lnSpc>
              <a:buSzPct val="90000"/>
              <a:buFont typeface="Wingdings" panose="05000000000000000000" pitchFamily="2" charset="2"/>
              <a:buAutoNum type="arabicPeriod"/>
            </a:pPr>
            <a:r>
              <a:rPr lang="zh-CN" altLang="en-US" dirty="0" smtClean="0"/>
              <a:t>控制语句</a:t>
            </a:r>
            <a:endParaRPr lang="zh-CN" altLang="en-US" dirty="0" smtClean="0"/>
          </a:p>
          <a:p>
            <a:pPr marL="609600" indent="-609600" eaLnBrk="1" hangingPunct="1">
              <a:lnSpc>
                <a:spcPct val="150000"/>
              </a:lnSpc>
              <a:buSzPct val="90000"/>
              <a:buFont typeface="Wingdings" panose="05000000000000000000" pitchFamily="2" charset="2"/>
              <a:buAutoNum type="arabicPeriod"/>
            </a:pPr>
            <a:r>
              <a:rPr lang="zh-CN" altLang="en-US" dirty="0" smtClean="0"/>
              <a:t>数组和字符串</a:t>
            </a:r>
            <a:endParaRPr lang="zh-CN" altLang="en-US" dirty="0" smtClean="0"/>
          </a:p>
        </p:txBody>
      </p:sp>
    </p:spTree>
    <p:custDataLst>
      <p:tags r:id="rId5"/>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常量</a:t>
            </a:r>
            <a:endParaRPr lang="zh-CN" altLang="en-US" dirty="0" smtClean="0"/>
          </a:p>
        </p:txBody>
      </p:sp>
      <p:sp>
        <p:nvSpPr>
          <p:cNvPr id="3" name="内容占位符 2"/>
          <p:cNvSpPr>
            <a:spLocks noGrp="1"/>
          </p:cNvSpPr>
          <p:nvPr>
            <p:ph idx="1"/>
            <p:custDataLst>
              <p:tags r:id="rId4"/>
            </p:custDataLst>
          </p:nvPr>
        </p:nvSpPr>
        <p:spPr/>
        <p:txBody>
          <a:bodyPr>
            <a:normAutofit lnSpcReduction="10000"/>
          </a:bodyPr>
          <a:lstStyle/>
          <a:p>
            <a:pPr marL="342900" indent="-342900" eaLnBrk="1" hangingPunct="1">
              <a:lnSpc>
                <a:spcPct val="150000"/>
              </a:lnSpc>
              <a:buClr>
                <a:schemeClr val="hlink"/>
              </a:buClr>
              <a:buSzTx/>
              <a:buFont typeface="Wingdings" panose="05000000000000000000" pitchFamily="2" charset="2"/>
              <a:buChar char="l"/>
            </a:pPr>
            <a:r>
              <a:rPr lang="zh-CN" altLang="en-US" dirty="0" smtClean="0"/>
              <a:t>程序执行过程中，值保持不变的量</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zh-CN" altLang="en-US" dirty="0" smtClean="0"/>
              <a:t>整型常量</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zh-CN" altLang="en-US" dirty="0" smtClean="0"/>
              <a:t>实型常量</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zh-CN" altLang="en-US" dirty="0" smtClean="0"/>
              <a:t>布尔型常量</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zh-CN" altLang="en-US" dirty="0" smtClean="0"/>
              <a:t>字符型常量</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zh-CN" altLang="en-US" dirty="0" smtClean="0"/>
              <a:t>字符串常量</a:t>
            </a:r>
            <a:endParaRPr lang="zh-CN" altLang="en-US" dirty="0" smtClean="0"/>
          </a:p>
        </p:txBody>
      </p:sp>
    </p:spTree>
    <p:custDataLst>
      <p:tags r:id="rId5"/>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a:xfrm>
            <a:off x="395288" y="0"/>
            <a:ext cx="7793037" cy="838200"/>
          </a:xfrm>
        </p:spPr>
        <p:txBody>
          <a:bodyPr vert="horz" wrap="square" lIns="91440" tIns="45720" rIns="91440" bIns="45720" anchor="ctr"/>
          <a:lstStyle/>
          <a:p>
            <a:pPr eaLnBrk="1" hangingPunct="1"/>
            <a:r>
              <a:rPr lang="zh-CN" altLang="en-US" dirty="0"/>
              <a:t>常量</a:t>
            </a:r>
            <a:endParaRPr lang="zh-CN" altLang="en-US" dirty="0"/>
          </a:p>
        </p:txBody>
      </p:sp>
      <p:sp>
        <p:nvSpPr>
          <p:cNvPr id="32771" name="Rectangle 3"/>
          <p:cNvSpPr>
            <a:spLocks noGrp="1" noChangeArrowheads="1"/>
          </p:cNvSpPr>
          <p:nvPr>
            <p:ph idx="1"/>
          </p:nvPr>
        </p:nvSpPr>
        <p:spPr>
          <a:xfrm>
            <a:off x="396875" y="1196975"/>
            <a:ext cx="8353425" cy="5445125"/>
          </a:xfrm>
        </p:spPr>
        <p:txBody>
          <a:bodyPr vert="horz" wrap="square" lIns="91440" tIns="45720" rIns="91440" bIns="45720" numCol="1" anchor="t" anchorCtr="0" compatLnSpc="1"/>
          <a:lstStyle/>
          <a:p>
            <a:pPr marL="609600" marR="0" lvl="0" indent="-609600" algn="l" defTabSz="914400" rtl="0" eaLnBrk="1" fontAlgn="base" latinLnBrk="0" hangingPunct="1">
              <a:lnSpc>
                <a:spcPct val="90000"/>
              </a:lnSpc>
              <a:spcBef>
                <a:spcPct val="20000"/>
              </a:spcBef>
              <a:spcAft>
                <a:spcPct val="0"/>
              </a:spcAft>
              <a:buClr>
                <a:schemeClr val="hlink"/>
              </a:buClr>
              <a:buSzPct val="90000"/>
              <a:buFont typeface="Wingdings" panose="05000000000000000000" pitchFamily="2" charset="2"/>
              <a:buChar char="l"/>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整型常量</a:t>
            </a:r>
            <a:endParaRPr kumimoji="0" lang="zh-CN" altLang="en-US" sz="2800" b="0" i="0" u="none" strike="noStrike" kern="1200" cap="none" spc="0" normalizeH="0" baseline="0" noProof="0" dirty="0" smtClean="0">
              <a:ln>
                <a:noFill/>
              </a:ln>
              <a:solidFill>
                <a:schemeClr val="tx1"/>
              </a:solidFill>
              <a:effectLst/>
              <a:uLnTx/>
              <a:uFillTx/>
              <a:latin typeface="+mn-lt"/>
              <a:ea typeface="+mn-ea"/>
              <a:cs typeface="+mn-cs"/>
            </a:endParaRPr>
          </a:p>
          <a:p>
            <a:pPr marL="990600" marR="0" lvl="1" indent="-533400" algn="l" defTabSz="914400" rtl="0" eaLnBrk="1" fontAlgn="base" latinLnBrk="0" hangingPunct="1">
              <a:lnSpc>
                <a:spcPct val="90000"/>
              </a:lnSpc>
              <a:spcBef>
                <a:spcPct val="20000"/>
              </a:spcBef>
              <a:spcAft>
                <a:spcPct val="0"/>
              </a:spcAft>
              <a:buClr>
                <a:schemeClr val="accent1"/>
              </a:buClr>
              <a:buSzPct val="90000"/>
              <a:buFont typeface="Wingdings" panose="05000000000000000000" pitchFamily="2" charset="2"/>
              <a:buChar char="l"/>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常用十进制、八进制、十六进制表示</a:t>
            </a: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990600" marR="0" lvl="1" indent="-533400" algn="l" defTabSz="914400" rtl="0" eaLnBrk="1" fontAlgn="base" latinLnBrk="0" hangingPunct="1">
              <a:lnSpc>
                <a:spcPct val="90000"/>
              </a:lnSpc>
              <a:spcBef>
                <a:spcPct val="20000"/>
              </a:spcBef>
              <a:spcAft>
                <a:spcPct val="0"/>
              </a:spcAft>
              <a:buClr>
                <a:schemeClr val="accent1"/>
              </a:buClr>
              <a:buSzPct val="90000"/>
              <a:buFont typeface="Wingdings" panose="05000000000000000000" pitchFamily="2" charset="2"/>
              <a:buChar char="l"/>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有正负号</a:t>
            </a: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990600" marR="0" lvl="1" indent="-533400" algn="l" defTabSz="914400" rtl="0" eaLnBrk="1" fontAlgn="base" latinLnBrk="0" hangingPunct="1">
              <a:lnSpc>
                <a:spcPct val="90000"/>
              </a:lnSpc>
              <a:spcBef>
                <a:spcPct val="20000"/>
              </a:spcBef>
              <a:spcAft>
                <a:spcPct val="0"/>
              </a:spcAft>
              <a:buClr>
                <a:schemeClr val="accent1"/>
              </a:buClr>
              <a:buSzPct val="90000"/>
              <a:buFont typeface="Wingdings" panose="05000000000000000000" pitchFamily="2" charset="2"/>
              <a:buChar char="l"/>
              <a:defRPr/>
            </a:pP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990600" marR="0" lvl="1" indent="-533400" algn="l" defTabSz="914400" rtl="0" eaLnBrk="1" fontAlgn="base" latinLnBrk="0" hangingPunct="1">
              <a:lnSpc>
                <a:spcPct val="90000"/>
              </a:lnSpc>
              <a:spcBef>
                <a:spcPct val="20000"/>
              </a:spcBef>
              <a:spcAft>
                <a:spcPct val="0"/>
              </a:spcAft>
              <a:buClr>
                <a:schemeClr val="accent1"/>
              </a:buClr>
              <a:buSzPct val="90000"/>
              <a:buFont typeface="Wingdings" panose="05000000000000000000" pitchFamily="2" charset="2"/>
              <a:buChar char="l"/>
              <a:defRPr/>
            </a:pP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990600" marR="0" lvl="1" indent="-533400" algn="l" defTabSz="914400" rtl="0" eaLnBrk="1" fontAlgn="base" latinLnBrk="0" hangingPunct="1">
              <a:lnSpc>
                <a:spcPct val="90000"/>
              </a:lnSpc>
              <a:spcBef>
                <a:spcPct val="20000"/>
              </a:spcBef>
              <a:spcAft>
                <a:spcPct val="0"/>
              </a:spcAft>
              <a:buClr>
                <a:schemeClr val="accent1"/>
              </a:buClr>
              <a:buSzPct val="90000"/>
              <a:buFont typeface="Wingdings" panose="05000000000000000000" pitchFamily="2" charset="2"/>
              <a:buChar char="l"/>
              <a:defRPr/>
            </a:pP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990600" marR="0" lvl="1" indent="-533400" algn="l" defTabSz="914400" rtl="0" eaLnBrk="1" fontAlgn="base" latinLnBrk="0" hangingPunct="1">
              <a:lnSpc>
                <a:spcPct val="90000"/>
              </a:lnSpc>
              <a:spcBef>
                <a:spcPct val="20000"/>
              </a:spcBef>
              <a:spcAft>
                <a:spcPct val="0"/>
              </a:spcAft>
              <a:buClr>
                <a:schemeClr val="accent1"/>
              </a:buClr>
              <a:buSzPct val="90000"/>
              <a:buFont typeface="Wingdings" panose="05000000000000000000" pitchFamily="2" charset="2"/>
              <a:buChar char="l"/>
              <a:defRPr/>
            </a:pP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990600" marR="0" lvl="1" indent="-533400" algn="l" defTabSz="914400" rtl="0" eaLnBrk="1" fontAlgn="base" latinLnBrk="0" hangingPunct="1">
              <a:lnSpc>
                <a:spcPct val="90000"/>
              </a:lnSpc>
              <a:spcBef>
                <a:spcPct val="20000"/>
              </a:spcBef>
              <a:spcAft>
                <a:spcPct val="0"/>
              </a:spcAft>
              <a:buClr>
                <a:schemeClr val="accent1"/>
              </a:buClr>
              <a:buSzPct val="90000"/>
              <a:buFont typeface="Wingdings" panose="05000000000000000000" pitchFamily="2" charset="2"/>
              <a:buChar char="l"/>
              <a:defRPr/>
            </a:pP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990600" marR="0" lvl="1" indent="-533400" algn="l" defTabSz="914400" rtl="0" eaLnBrk="1" fontAlgn="base" latinLnBrk="0" hangingPunct="1">
              <a:lnSpc>
                <a:spcPct val="90000"/>
              </a:lnSpc>
              <a:spcBef>
                <a:spcPct val="20000"/>
              </a:spcBef>
              <a:spcAft>
                <a:spcPct val="0"/>
              </a:spcAft>
              <a:buClr>
                <a:schemeClr val="accent1"/>
              </a:buClr>
              <a:buSzPct val="90000"/>
              <a:buFont typeface="Wingdings" panose="05000000000000000000" pitchFamily="2" charset="2"/>
              <a:buChar char="l"/>
              <a:defRPr/>
            </a:pP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990600" marR="0" lvl="1" indent="-533400" algn="l" defTabSz="914400" rtl="0" eaLnBrk="1" fontAlgn="base" latinLnBrk="0" hangingPunct="1">
              <a:lnSpc>
                <a:spcPct val="90000"/>
              </a:lnSpc>
              <a:spcBef>
                <a:spcPct val="20000"/>
              </a:spcBef>
              <a:spcAft>
                <a:spcPct val="0"/>
              </a:spcAft>
              <a:buClr>
                <a:schemeClr val="accent1"/>
              </a:buClr>
              <a:buSzPct val="90000"/>
              <a:buFont typeface="Wingdings" panose="05000000000000000000" pitchFamily="2" charset="2"/>
              <a:buChar char="l"/>
              <a:defRPr/>
            </a:pP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990600" marR="0" lvl="1" indent="-533400" algn="l" defTabSz="914400" rtl="0" eaLnBrk="1" fontAlgn="base" latinLnBrk="0" hangingPunct="1">
              <a:lnSpc>
                <a:spcPct val="90000"/>
              </a:lnSpc>
              <a:spcBef>
                <a:spcPct val="20000"/>
              </a:spcBef>
              <a:spcAft>
                <a:spcPct val="0"/>
              </a:spcAft>
              <a:buClr>
                <a:schemeClr val="accent1"/>
              </a:buClr>
              <a:buSzPct val="90000"/>
              <a:buFont typeface="Wingdings" panose="05000000000000000000" pitchFamily="2" charset="2"/>
              <a:buChar char="l"/>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JDK 7.0</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提供了二进制整数，二进制整数以</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0B</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或者</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0b</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起始</a:t>
            </a: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457200" marR="0" lvl="1" indent="0" algn="l" defTabSz="914400" rtl="0" eaLnBrk="1" fontAlgn="base" latinLnBrk="0" hangingPunct="1">
              <a:lnSpc>
                <a:spcPct val="90000"/>
              </a:lnSpc>
              <a:spcBef>
                <a:spcPct val="20000"/>
              </a:spcBef>
              <a:spcAft>
                <a:spcPct val="0"/>
              </a:spcAft>
              <a:buClr>
                <a:schemeClr val="accent1"/>
              </a:buClr>
              <a:buSzPct val="90000"/>
              <a:buFont typeface="Wingdings" panose="05000000000000000000" pitchFamily="2" charset="2"/>
              <a:buNone/>
              <a:defRPr/>
            </a:pPr>
            <a:r>
              <a:rPr kumimoji="0" lang="zh-CN" altLang="en-US" sz="1800" b="0" i="0" u="none" strike="noStrike" kern="1200" cap="none" spc="0" normalizeH="0" baseline="0" noProof="0" dirty="0" smtClean="0">
                <a:ln>
                  <a:noFill/>
                </a:ln>
                <a:solidFill>
                  <a:srgbClr val="FF3300"/>
                </a:solidFill>
                <a:effectLst/>
                <a:uLnTx/>
                <a:uFillTx/>
                <a:latin typeface="+mn-lt"/>
                <a:ea typeface="+mn-ea"/>
                <a:cs typeface="+mn-cs"/>
              </a:rPr>
              <a:t>备注：</a:t>
            </a: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08的表示方法会出现编译异常</a:t>
            </a:r>
            <a:b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b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1800" b="0" i="0" u="none" strike="noStrike" kern="1200" cap="none" spc="0" normalizeH="0" baseline="0" noProof="0" dirty="0" smtClean="0">
                <a:ln>
                  <a:noFill/>
                </a:ln>
                <a:solidFill>
                  <a:srgbClr val="FF3300"/>
                </a:solidFill>
                <a:effectLst/>
                <a:uLnTx/>
                <a:uFillTx/>
                <a:latin typeface="+mn-lt"/>
                <a:ea typeface="+mn-ea"/>
                <a:cs typeface="+mn-cs"/>
              </a:rPr>
              <a:t>The literal 08 of type int is out of range</a:t>
            </a:r>
            <a:endParaRPr kumimoji="0" lang="zh-CN" altLang="en-US" sz="1800" b="0" i="0" u="none" strike="noStrike" kern="1200" cap="none" spc="0" normalizeH="0" baseline="0" noProof="0" dirty="0" smtClean="0">
              <a:ln>
                <a:noFill/>
              </a:ln>
              <a:solidFill>
                <a:srgbClr val="FF3300"/>
              </a:solidFill>
              <a:effectLst/>
              <a:uLnTx/>
              <a:uFillTx/>
              <a:latin typeface="+mn-lt"/>
              <a:ea typeface="+mn-ea"/>
              <a:cs typeface="+mn-cs"/>
            </a:endParaRPr>
          </a:p>
        </p:txBody>
      </p:sp>
      <p:graphicFrame>
        <p:nvGraphicFramePr>
          <p:cNvPr id="32772" name="Group 4"/>
          <p:cNvGraphicFramePr>
            <a:graphicFrameLocks noGrp="1"/>
          </p:cNvGraphicFramePr>
          <p:nvPr/>
        </p:nvGraphicFramePr>
        <p:xfrm>
          <a:off x="482600" y="2565400"/>
          <a:ext cx="8137525" cy="2592388"/>
        </p:xfrm>
        <a:graphic>
          <a:graphicData uri="http://schemas.openxmlformats.org/drawingml/2006/table">
            <a:tbl>
              <a:tblPr/>
              <a:tblGrid>
                <a:gridCol w="1512888"/>
                <a:gridCol w="1193800"/>
                <a:gridCol w="1974850"/>
                <a:gridCol w="1944687"/>
                <a:gridCol w="1511300"/>
              </a:tblGrid>
              <a:tr h="52705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起 始</a:t>
                      </a:r>
                      <a:endPara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最大整数</a:t>
                      </a:r>
                      <a:r>
                        <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正</a:t>
                      </a:r>
                      <a:r>
                        <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最大长整数</a:t>
                      </a:r>
                      <a:r>
                        <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正</a:t>
                      </a:r>
                      <a:r>
                        <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举 例</a:t>
                      </a:r>
                      <a:endPara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5325">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十进制</a:t>
                      </a:r>
                      <a:endPara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0,1~9</a:t>
                      </a:r>
                      <a:endPar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2147483647</a:t>
                      </a:r>
                      <a:endPar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9223372036854775807L</a:t>
                      </a:r>
                      <a:endPar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23, +567,</a:t>
                      </a:r>
                      <a:endPar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-12,0,1234</a:t>
                      </a:r>
                      <a:endPar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5325">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八进制</a:t>
                      </a:r>
                      <a:endPara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017777777777</a:t>
                      </a:r>
                      <a:endPar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0777777777777777777777L</a:t>
                      </a:r>
                      <a:endPar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034,0175,</a:t>
                      </a:r>
                      <a:endParaRPr kumimoji="0" lang="en-US"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-0777L</a:t>
                      </a:r>
                      <a:endParaRPr kumimoji="0" lang="en-US"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4688">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十六进制</a:t>
                      </a:r>
                      <a:endPara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0x</a:t>
                      </a:r>
                      <a:endPar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0x7FFFFFFF</a:t>
                      </a:r>
                      <a:endPar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0x7FFFFFFFFFFFFFFFL</a:t>
                      </a:r>
                      <a:endPar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0xFF, 0x45L</a:t>
                      </a:r>
                      <a:endPar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ustDataLst>
      <p:tags r:id="rId1"/>
    </p:custData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常量</a:t>
            </a:r>
            <a:endParaRPr lang="zh-CN" altLang="en-US" dirty="0" smtClean="0"/>
          </a:p>
        </p:txBody>
      </p:sp>
      <p:sp>
        <p:nvSpPr>
          <p:cNvPr id="3" name="内容占位符 2"/>
          <p:cNvSpPr>
            <a:spLocks noGrp="1"/>
          </p:cNvSpPr>
          <p:nvPr>
            <p:ph idx="1"/>
            <p:custDataLst>
              <p:tags r:id="rId4"/>
            </p:custDataLst>
          </p:nvPr>
        </p:nvSpPr>
        <p:spPr/>
        <p:txBody>
          <a:bodyPr>
            <a:normAutofit fontScale="77500" lnSpcReduction="20000"/>
          </a:bodyPr>
          <a:lstStyle/>
          <a:p>
            <a:pPr marL="342900" indent="-342900" eaLnBrk="1" hangingPunct="1">
              <a:lnSpc>
                <a:spcPct val="150000"/>
              </a:lnSpc>
              <a:buClr>
                <a:schemeClr val="hlink"/>
              </a:buClr>
              <a:buSzTx/>
              <a:buFont typeface="Wingdings" panose="05000000000000000000" pitchFamily="2" charset="2"/>
              <a:buChar char="l"/>
            </a:pPr>
            <a:r>
              <a:rPr lang="zh-CN" altLang="en-US" dirty="0" smtClean="0"/>
              <a:t>实型常量</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双精度实数</a:t>
            </a:r>
            <a:r>
              <a:rPr lang="en-US" altLang="zh-CN" dirty="0" smtClean="0"/>
              <a:t>(double, 8</a:t>
            </a:r>
            <a:r>
              <a:rPr lang="zh-CN" altLang="en-US" dirty="0" smtClean="0"/>
              <a:t>个字节</a:t>
            </a:r>
            <a:r>
              <a:rPr lang="en-US" altLang="zh-CN" dirty="0" smtClean="0"/>
              <a:t>, </a:t>
            </a:r>
            <a:r>
              <a:rPr lang="zh-CN" altLang="en-US" dirty="0" smtClean="0"/>
              <a:t>数字后加字母</a:t>
            </a:r>
            <a:r>
              <a:rPr lang="en-US" altLang="zh-CN" dirty="0" smtClean="0"/>
              <a:t>D</a:t>
            </a:r>
            <a:r>
              <a:rPr lang="zh-CN" altLang="en-US" dirty="0" smtClean="0"/>
              <a:t>或</a:t>
            </a:r>
            <a:r>
              <a:rPr lang="en-US" altLang="zh-CN" dirty="0" smtClean="0"/>
              <a:t>d)</a:t>
            </a:r>
            <a:endParaRPr lang="en-US" altLang="zh-CN"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浮点实数</a:t>
            </a:r>
            <a:r>
              <a:rPr lang="en-US" altLang="zh-CN" dirty="0" smtClean="0"/>
              <a:t>(float, 4</a:t>
            </a:r>
            <a:r>
              <a:rPr lang="zh-CN" altLang="en-US" dirty="0" smtClean="0"/>
              <a:t>个字节</a:t>
            </a:r>
            <a:r>
              <a:rPr lang="en-US" altLang="zh-CN" dirty="0" smtClean="0"/>
              <a:t>,</a:t>
            </a:r>
            <a:r>
              <a:rPr lang="zh-CN" altLang="en-US" dirty="0" smtClean="0"/>
              <a:t>数字后加字母</a:t>
            </a:r>
            <a:r>
              <a:rPr lang="en-US" altLang="zh-CN" dirty="0" smtClean="0"/>
              <a:t>F</a:t>
            </a:r>
            <a:r>
              <a:rPr lang="zh-CN" altLang="en-US" dirty="0" smtClean="0"/>
              <a:t>或</a:t>
            </a:r>
            <a:r>
              <a:rPr lang="en-US" altLang="zh-CN" dirty="0" smtClean="0"/>
              <a:t>f)</a:t>
            </a:r>
            <a:endParaRPr lang="en-US" altLang="zh-CN"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若无明确字母标识，则系统默认为双精度实数</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两种表示方法</a:t>
            </a:r>
            <a:endParaRPr lang="zh-CN" altLang="en-US" dirty="0" smtClean="0"/>
          </a:p>
          <a:p>
            <a:pPr marL="1143000" lvl="2" indent="-228600" eaLnBrk="1" hangingPunct="1">
              <a:lnSpc>
                <a:spcPct val="150000"/>
              </a:lnSpc>
              <a:buClr>
                <a:schemeClr val="bg2"/>
              </a:buClr>
              <a:buSzTx/>
              <a:buFont typeface="Wingdings" panose="05000000000000000000" pitchFamily="2" charset="2"/>
              <a:buChar char="l"/>
            </a:pPr>
            <a:r>
              <a:rPr lang="zh-CN" altLang="en-US" dirty="0" smtClean="0"/>
              <a:t>十进制</a:t>
            </a:r>
            <a:r>
              <a:rPr lang="en-US" altLang="zh-CN" dirty="0" smtClean="0"/>
              <a:t>: </a:t>
            </a:r>
            <a:r>
              <a:rPr lang="zh-CN" altLang="en-US" dirty="0" smtClean="0"/>
              <a:t>数字和小数点组成，必须有小数点，例  </a:t>
            </a:r>
            <a:r>
              <a:rPr lang="en-US" altLang="zh-CN" dirty="0" smtClean="0"/>
              <a:t>0.12,  .12,  12.,  12.0</a:t>
            </a:r>
            <a:endParaRPr lang="en-US" altLang="zh-CN" dirty="0" smtClean="0"/>
          </a:p>
          <a:p>
            <a:pPr marL="1143000" lvl="2" indent="-228600" eaLnBrk="1" hangingPunct="1">
              <a:lnSpc>
                <a:spcPct val="150000"/>
              </a:lnSpc>
              <a:buClr>
                <a:schemeClr val="bg2"/>
              </a:buClr>
              <a:buSzTx/>
              <a:buFont typeface="Wingdings" panose="05000000000000000000" pitchFamily="2" charset="2"/>
              <a:buChar char="l"/>
            </a:pPr>
            <a:r>
              <a:rPr lang="zh-CN" altLang="en-US" dirty="0" smtClean="0"/>
              <a:t>科学计数法</a:t>
            </a:r>
            <a:r>
              <a:rPr lang="en-US" altLang="zh-CN" dirty="0" smtClean="0"/>
              <a:t>: 123e3, 123E3, 0.4e8D, -5e9</a:t>
            </a:r>
            <a:endParaRPr lang="en-US" altLang="zh-CN" dirty="0" smtClean="0"/>
          </a:p>
          <a:p>
            <a:pPr marL="1143000" lvl="2" indent="-228600" eaLnBrk="1" hangingPunct="1">
              <a:lnSpc>
                <a:spcPct val="150000"/>
              </a:lnSpc>
              <a:buClr>
                <a:schemeClr val="bg2"/>
              </a:buClr>
              <a:buSzTx/>
              <a:buFont typeface="Wingdings" panose="05000000000000000000" pitchFamily="2" charset="2"/>
              <a:buChar char="l"/>
            </a:pPr>
            <a:r>
              <a:rPr lang="en-US" altLang="zh-CN" dirty="0" smtClean="0"/>
              <a:t>JDK7.0</a:t>
            </a:r>
            <a:r>
              <a:rPr lang="zh-CN" altLang="en-US" dirty="0" smtClean="0"/>
              <a:t>之后支持下划线分割表示：</a:t>
            </a:r>
            <a:r>
              <a:rPr lang="en-US" altLang="zh-CN" dirty="0" smtClean="0"/>
              <a:t>123_456, 1.23_45_56</a:t>
            </a:r>
            <a:endParaRPr lang="en-US" altLang="zh-CN" dirty="0" smtClean="0"/>
          </a:p>
        </p:txBody>
      </p:sp>
    </p:spTree>
    <p:custDataLst>
      <p:tags r:id="rId5"/>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常量</a:t>
            </a:r>
            <a:endParaRPr lang="zh-CN" altLang="en-US" dirty="0" smtClean="0"/>
          </a:p>
        </p:txBody>
      </p:sp>
      <p:sp>
        <p:nvSpPr>
          <p:cNvPr id="3" name="内容占位符 2"/>
          <p:cNvSpPr>
            <a:spLocks noGrp="1"/>
          </p:cNvSpPr>
          <p:nvPr>
            <p:ph idx="1"/>
            <p:custDataLst>
              <p:tags r:id="rId4"/>
            </p:custDataLst>
          </p:nvPr>
        </p:nvSpPr>
        <p:spPr/>
        <p:txBody>
          <a:bodyPr>
            <a:normAutofit/>
          </a:bodyPr>
          <a:lstStyle/>
          <a:p>
            <a:pPr marL="342900" indent="-342900" eaLnBrk="1" hangingPunct="1">
              <a:lnSpc>
                <a:spcPct val="150000"/>
              </a:lnSpc>
              <a:buClr>
                <a:schemeClr val="hlink"/>
              </a:buClr>
              <a:buSzTx/>
              <a:buFont typeface="Wingdings" panose="05000000000000000000" pitchFamily="2" charset="2"/>
              <a:buChar char="l"/>
            </a:pPr>
            <a:r>
              <a:rPr lang="zh-CN" altLang="en-US" dirty="0" smtClean="0"/>
              <a:t>布尔型常量</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en-US" altLang="zh-CN" dirty="0" smtClean="0"/>
              <a:t>true</a:t>
            </a:r>
            <a:endParaRPr lang="en-US" altLang="zh-CN" dirty="0" smtClean="0"/>
          </a:p>
          <a:p>
            <a:pPr marL="742950" lvl="1" indent="-285750" eaLnBrk="1" hangingPunct="1">
              <a:lnSpc>
                <a:spcPct val="150000"/>
              </a:lnSpc>
              <a:buClr>
                <a:schemeClr val="accent1"/>
              </a:buClr>
              <a:buSzTx/>
              <a:buFont typeface="Wingdings" panose="05000000000000000000" pitchFamily="2" charset="2"/>
              <a:buChar char="l"/>
            </a:pPr>
            <a:r>
              <a:rPr lang="en-US" altLang="zh-CN" dirty="0" smtClean="0"/>
              <a:t>false</a:t>
            </a:r>
            <a:endParaRPr lang="en-US" altLang="zh-CN" dirty="0" smtClean="0"/>
          </a:p>
        </p:txBody>
      </p:sp>
    </p:spTree>
    <p:custDataLst>
      <p:tags r:id="rId5"/>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xfrm>
            <a:off x="1085850" y="1938338"/>
            <a:ext cx="7772400" cy="4114800"/>
          </a:xfrm>
        </p:spPr>
        <p:txBody>
          <a:bodyPr/>
          <a:lstStyle/>
          <a:p>
            <a:pPr eaLnBrk="1" hangingPunct="1"/>
            <a:r>
              <a:rPr lang="en-US" altLang="zh-CN" smtClean="0"/>
              <a:t>JVM</a:t>
            </a:r>
            <a:endParaRPr lang="en-US" altLang="zh-CN" smtClean="0"/>
          </a:p>
        </p:txBody>
      </p:sp>
      <p:pic>
        <p:nvPicPr>
          <p:cNvPr id="6147" name="Picture 3" descr="jvm0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74750" y="1196752"/>
            <a:ext cx="6826250" cy="494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Rectangle 4"/>
          <p:cNvSpPr>
            <a:spLocks noGrp="1" noRot="1" noChangeArrowheads="1"/>
          </p:cNvSpPr>
          <p:nvPr>
            <p:ph type="title"/>
          </p:nvPr>
        </p:nvSpPr>
        <p:spPr>
          <a:xfrm>
            <a:off x="317500" y="171971"/>
            <a:ext cx="8540750" cy="762000"/>
          </a:xfrm>
          <a:noFill/>
        </p:spPr>
        <p:txBody>
          <a:bodyPr/>
          <a:lstStyle/>
          <a:p>
            <a:pPr eaLnBrk="1" hangingPunct="1"/>
            <a:r>
              <a:rPr lang="zh-CN" dirty="0" smtClean="0"/>
              <a:t>回顾</a:t>
            </a:r>
            <a:endParaRPr 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blinds(horizontal)">
                                      <p:cBhvr>
                                        <p:cTn id="7" dur="500"/>
                                        <p:tgtEl>
                                          <p:spTgt spid="614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6147"/>
                                        </p:tgtEl>
                                      </p:cBhvr>
                                    </p:animEffect>
                                    <p:set>
                                      <p:cBhvr>
                                        <p:cTn id="12" dur="1" fill="hold">
                                          <p:stCondLst>
                                            <p:cond delay="499"/>
                                          </p:stCondLst>
                                        </p:cTn>
                                        <p:tgtEl>
                                          <p:spTgt spid="61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常量</a:t>
            </a:r>
            <a:endParaRPr lang="zh-CN" altLang="en-US" dirty="0" smtClean="0"/>
          </a:p>
        </p:txBody>
      </p:sp>
      <p:sp>
        <p:nvSpPr>
          <p:cNvPr id="3" name="内容占位符 2"/>
          <p:cNvSpPr>
            <a:spLocks noGrp="1"/>
          </p:cNvSpPr>
          <p:nvPr>
            <p:ph idx="1"/>
            <p:custDataLst>
              <p:tags r:id="rId4"/>
            </p:custDataLst>
          </p:nvPr>
        </p:nvSpPr>
        <p:spPr/>
        <p:txBody>
          <a:bodyPr>
            <a:normAutofit fontScale="75000" lnSpcReduction="20000"/>
          </a:bodyPr>
          <a:lstStyle/>
          <a:p>
            <a:pPr marL="342900" indent="-342900" eaLnBrk="1" hangingPunct="1">
              <a:lnSpc>
                <a:spcPct val="150000"/>
              </a:lnSpc>
              <a:buClr>
                <a:schemeClr val="hlink"/>
              </a:buClr>
              <a:buSzTx/>
              <a:buFont typeface="Wingdings" panose="05000000000000000000" pitchFamily="2" charset="2"/>
              <a:buChar char="l"/>
            </a:pPr>
            <a:r>
              <a:rPr lang="zh-CN" altLang="en-US" dirty="0" smtClean="0"/>
              <a:t>字符型常量</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用单引号括起来的单个字符</a:t>
            </a:r>
            <a:endParaRPr lang="zh-CN" altLang="en-US" dirty="0" smtClean="0"/>
          </a:p>
          <a:p>
            <a:pPr marL="1143000" lvl="2" indent="-228600" eaLnBrk="1" hangingPunct="1">
              <a:lnSpc>
                <a:spcPct val="150000"/>
              </a:lnSpc>
              <a:buClr>
                <a:schemeClr val="bg2"/>
              </a:buClr>
              <a:buSzTx/>
              <a:buFont typeface="Wingdings" panose="05000000000000000000" pitchFamily="2" charset="2"/>
              <a:buChar char="l"/>
            </a:pPr>
            <a:r>
              <a:rPr lang="zh-CN" altLang="en-US" dirty="0" smtClean="0"/>
              <a:t>例</a:t>
            </a:r>
            <a:r>
              <a:rPr lang="en-US" altLang="zh-CN" dirty="0" smtClean="0"/>
              <a:t>:  ‘a’,     ‘A’,    ‘@’,    ‘’,    ‘&amp;’</a:t>
            </a:r>
            <a:endParaRPr lang="en-US" altLang="zh-CN" dirty="0" smtClean="0"/>
          </a:p>
          <a:p>
            <a:pPr marL="1143000" lvl="2" indent="-228600" eaLnBrk="1" hangingPunct="1">
              <a:lnSpc>
                <a:spcPct val="150000"/>
              </a:lnSpc>
              <a:buClr>
                <a:schemeClr val="bg2"/>
              </a:buClr>
              <a:buSzTx/>
              <a:buFont typeface="Wingdings" panose="05000000000000000000" pitchFamily="2" charset="2"/>
              <a:buChar char="l"/>
            </a:pPr>
            <a:r>
              <a:rPr lang="zh-CN" altLang="en-US" dirty="0" smtClean="0"/>
              <a:t>例</a:t>
            </a:r>
            <a:r>
              <a:rPr lang="en-US" altLang="zh-CN" dirty="0" smtClean="0"/>
              <a:t>:  ‘’’,    ‘\’,    “a”</a:t>
            </a:r>
            <a:r>
              <a:rPr lang="zh-CN" altLang="en-US" dirty="0" smtClean="0"/>
              <a:t>   -错误的表示</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en-US" altLang="zh-CN" dirty="0" smtClean="0"/>
              <a:t>Java</a:t>
            </a:r>
            <a:r>
              <a:rPr lang="zh-CN" altLang="en-US" dirty="0" smtClean="0"/>
              <a:t>中的字符为</a:t>
            </a:r>
            <a:r>
              <a:rPr lang="en-US" altLang="zh-CN" dirty="0" smtClean="0"/>
              <a:t>Unicode</a:t>
            </a:r>
            <a:r>
              <a:rPr lang="zh-CN" altLang="en-US" dirty="0" smtClean="0"/>
              <a:t>字符</a:t>
            </a:r>
            <a:endParaRPr lang="zh-CN" altLang="en-US" dirty="0" smtClean="0"/>
          </a:p>
          <a:p>
            <a:pPr marL="1143000" lvl="2" indent="-228600" eaLnBrk="1" hangingPunct="1">
              <a:lnSpc>
                <a:spcPct val="150000"/>
              </a:lnSpc>
              <a:buClr>
                <a:schemeClr val="bg2"/>
              </a:buClr>
              <a:buSzTx/>
              <a:buFont typeface="Wingdings" panose="05000000000000000000" pitchFamily="2" charset="2"/>
              <a:buChar char="l"/>
            </a:pPr>
            <a:r>
              <a:rPr lang="zh-CN" altLang="en-US" dirty="0" smtClean="0"/>
              <a:t>双字节，范围‘</a:t>
            </a:r>
            <a:r>
              <a:rPr lang="en-US" altLang="zh-CN" dirty="0" smtClean="0"/>
              <a:t>\u0000’~‘\uFFFF’</a:t>
            </a:r>
            <a:endParaRPr lang="en-US" altLang="zh-CN" dirty="0" smtClean="0"/>
          </a:p>
          <a:p>
            <a:pPr marL="1143000" lvl="2" indent="-228600" eaLnBrk="1" hangingPunct="1">
              <a:lnSpc>
                <a:spcPct val="150000"/>
              </a:lnSpc>
              <a:buClr>
                <a:schemeClr val="bg2"/>
              </a:buClr>
              <a:buSzTx/>
              <a:buFont typeface="Wingdings" panose="05000000000000000000" pitchFamily="2" charset="2"/>
              <a:buChar char="l"/>
            </a:pPr>
            <a:r>
              <a:rPr lang="zh-CN" altLang="en-US" dirty="0" smtClean="0"/>
              <a:t>转义字符序列</a:t>
            </a:r>
            <a:endParaRPr lang="zh-CN" altLang="en-US" dirty="0" smtClean="0"/>
          </a:p>
          <a:p>
            <a:pPr marL="1600200" lvl="3" indent="-228600" eaLnBrk="1" hangingPunct="1">
              <a:lnSpc>
                <a:spcPct val="150000"/>
              </a:lnSpc>
              <a:buClr>
                <a:schemeClr val="hlink"/>
              </a:buClr>
              <a:buSzTx/>
              <a:buFont typeface="Wingdings" panose="05000000000000000000" pitchFamily="2" charset="2"/>
              <a:buChar char="l"/>
            </a:pPr>
            <a:r>
              <a:rPr lang="en-US" altLang="zh-CN" dirty="0" smtClean="0"/>
              <a:t>\b  </a:t>
            </a:r>
            <a:r>
              <a:rPr lang="zh-CN" altLang="en-US" dirty="0" smtClean="0"/>
              <a:t>退格        </a:t>
            </a:r>
            <a:r>
              <a:rPr lang="en-US" altLang="zh-CN" dirty="0" smtClean="0"/>
              <a:t>\t   </a:t>
            </a:r>
            <a:r>
              <a:rPr lang="zh-CN" altLang="en-US" dirty="0" smtClean="0"/>
              <a:t>制表符</a:t>
            </a:r>
            <a:endParaRPr lang="zh-CN" altLang="en-US" dirty="0" smtClean="0"/>
          </a:p>
          <a:p>
            <a:pPr marL="1600200" lvl="3" indent="-228600" eaLnBrk="1" hangingPunct="1">
              <a:lnSpc>
                <a:spcPct val="150000"/>
              </a:lnSpc>
              <a:buClr>
                <a:schemeClr val="hlink"/>
              </a:buClr>
              <a:buSzTx/>
              <a:buFont typeface="Wingdings" panose="05000000000000000000" pitchFamily="2" charset="2"/>
              <a:buChar char="l"/>
            </a:pPr>
            <a:r>
              <a:rPr lang="en-US" altLang="zh-CN" dirty="0" smtClean="0"/>
              <a:t>\n  </a:t>
            </a:r>
            <a:r>
              <a:rPr lang="zh-CN" altLang="en-US" dirty="0" smtClean="0"/>
              <a:t>换行 </a:t>
            </a:r>
            <a:r>
              <a:rPr lang="en-US" altLang="zh-CN" dirty="0" smtClean="0"/>
              <a:t>(Newline)    </a:t>
            </a:r>
            <a:endParaRPr lang="en-US" altLang="zh-CN" dirty="0" smtClean="0"/>
          </a:p>
          <a:p>
            <a:pPr marL="1600200" lvl="3" indent="-228600" eaLnBrk="1" hangingPunct="1">
              <a:lnSpc>
                <a:spcPct val="150000"/>
              </a:lnSpc>
              <a:buClr>
                <a:schemeClr val="hlink"/>
              </a:buClr>
              <a:buSzTx/>
              <a:buFont typeface="Wingdings" panose="05000000000000000000" pitchFamily="2" charset="2"/>
              <a:buChar char="l"/>
            </a:pPr>
            <a:r>
              <a:rPr lang="en-US" altLang="zh-CN" dirty="0" smtClean="0"/>
              <a:t>\r  </a:t>
            </a:r>
            <a:r>
              <a:rPr lang="zh-CN" altLang="en-US" dirty="0" smtClean="0"/>
              <a:t>回车 </a:t>
            </a:r>
            <a:r>
              <a:rPr lang="en-US" altLang="zh-CN" dirty="0" smtClean="0"/>
              <a:t>(Carriage return)</a:t>
            </a:r>
            <a:endParaRPr lang="en-US" altLang="zh-CN" dirty="0" smtClean="0"/>
          </a:p>
          <a:p>
            <a:pPr marL="1600200" lvl="3" indent="-228600" eaLnBrk="1" hangingPunct="1">
              <a:lnSpc>
                <a:spcPct val="150000"/>
              </a:lnSpc>
              <a:buClr>
                <a:schemeClr val="hlink"/>
              </a:buClr>
              <a:buSzTx/>
              <a:buFont typeface="Wingdings" panose="05000000000000000000" pitchFamily="2" charset="2"/>
              <a:buChar char="l"/>
            </a:pPr>
            <a:r>
              <a:rPr lang="en-US" altLang="zh-CN" dirty="0" smtClean="0"/>
              <a:t>\’   </a:t>
            </a:r>
            <a:r>
              <a:rPr lang="zh-CN" altLang="en-US" dirty="0" smtClean="0"/>
              <a:t>单引号    </a:t>
            </a:r>
            <a:r>
              <a:rPr lang="en-US" altLang="zh-CN" dirty="0" smtClean="0"/>
              <a:t>\”  </a:t>
            </a:r>
            <a:r>
              <a:rPr lang="zh-CN" altLang="en-US" dirty="0" smtClean="0"/>
              <a:t>双引号    </a:t>
            </a:r>
            <a:r>
              <a:rPr lang="en-US" altLang="zh-CN" dirty="0" smtClean="0"/>
              <a:t>\\  </a:t>
            </a:r>
            <a:r>
              <a:rPr lang="zh-CN" altLang="en-US" dirty="0" smtClean="0"/>
              <a:t>反斜杠</a:t>
            </a:r>
            <a:endParaRPr lang="zh-CN" altLang="en-US" dirty="0" smtClean="0"/>
          </a:p>
        </p:txBody>
      </p:sp>
    </p:spTree>
    <p:custDataLst>
      <p:tags r:id="rId5"/>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常量</a:t>
            </a:r>
            <a:endParaRPr lang="zh-CN" altLang="en-US" dirty="0" smtClean="0"/>
          </a:p>
        </p:txBody>
      </p:sp>
      <p:sp>
        <p:nvSpPr>
          <p:cNvPr id="3" name="内容占位符 2"/>
          <p:cNvSpPr>
            <a:spLocks noGrp="1"/>
          </p:cNvSpPr>
          <p:nvPr>
            <p:ph idx="1"/>
            <p:custDataLst>
              <p:tags r:id="rId4"/>
            </p:custDataLst>
          </p:nvPr>
        </p:nvSpPr>
        <p:spPr/>
        <p:txBody>
          <a:bodyPr>
            <a:normAutofit/>
          </a:bodyPr>
          <a:lstStyle/>
          <a:p>
            <a:pPr marL="342900" indent="-342900" eaLnBrk="1" hangingPunct="1">
              <a:lnSpc>
                <a:spcPct val="150000"/>
              </a:lnSpc>
              <a:buClr>
                <a:schemeClr val="hlink"/>
              </a:buClr>
              <a:buSzTx/>
              <a:buFont typeface="Wingdings" panose="05000000000000000000" pitchFamily="2" charset="2"/>
              <a:buChar char="l"/>
            </a:pPr>
            <a:r>
              <a:rPr lang="zh-CN" altLang="en-US" dirty="0" smtClean="0"/>
              <a:t>字符串常量</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用双引号括起来的若干个字符</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例</a:t>
            </a:r>
            <a:r>
              <a:rPr lang="en-US" altLang="zh-CN" dirty="0" smtClean="0"/>
              <a:t>, “I am a student”, “Java</a:t>
            </a:r>
            <a:r>
              <a:rPr lang="zh-CN" altLang="en-US" dirty="0" smtClean="0"/>
              <a:t>语言”</a:t>
            </a:r>
            <a:r>
              <a:rPr lang="en-US" altLang="zh-CN" dirty="0" smtClean="0"/>
              <a:t>, “A”</a:t>
            </a:r>
            <a:endParaRPr lang="en-US" altLang="zh-CN"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转义字符序列表示</a:t>
            </a:r>
            <a:endParaRPr lang="zh-CN" altLang="en-US" dirty="0" smtClean="0"/>
          </a:p>
          <a:p>
            <a:pPr marL="1143000" lvl="2" indent="-228600" eaLnBrk="1" hangingPunct="1">
              <a:lnSpc>
                <a:spcPct val="150000"/>
              </a:lnSpc>
              <a:buClr>
                <a:schemeClr val="bg2"/>
              </a:buClr>
              <a:buSzTx/>
              <a:buFont typeface="Wingdings" panose="05000000000000000000" pitchFamily="2" charset="2"/>
              <a:buChar char="l"/>
            </a:pPr>
            <a:r>
              <a:rPr lang="zh-CN" altLang="en-US" dirty="0" smtClean="0"/>
              <a:t>“    </a:t>
            </a:r>
            <a:r>
              <a:rPr lang="en-US" altLang="zh-CN" dirty="0" smtClean="0"/>
              <a:t>\”    ” </a:t>
            </a:r>
            <a:endParaRPr lang="en-US" altLang="zh-CN" dirty="0" smtClean="0"/>
          </a:p>
          <a:p>
            <a:pPr marL="1143000" lvl="2" indent="-228600" eaLnBrk="1" hangingPunct="1">
              <a:lnSpc>
                <a:spcPct val="150000"/>
              </a:lnSpc>
              <a:buClr>
                <a:schemeClr val="bg2"/>
              </a:buClr>
              <a:buSzTx/>
              <a:buFont typeface="Wingdings" panose="05000000000000000000" pitchFamily="2" charset="2"/>
              <a:buChar char="l"/>
            </a:pPr>
            <a:r>
              <a:rPr lang="en-US" altLang="zh-CN" dirty="0" smtClean="0"/>
              <a:t>“    \’     ”</a:t>
            </a:r>
            <a:endParaRPr lang="en-US" altLang="zh-CN" dirty="0" smtClean="0"/>
          </a:p>
        </p:txBody>
      </p:sp>
    </p:spTree>
    <p:custDataLst>
      <p:tags r:id="rId5"/>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p:nvPr>
        </p:nvSpPr>
        <p:spPr>
          <a:xfrm>
            <a:off x="457200" y="228600"/>
            <a:ext cx="7793038" cy="838200"/>
          </a:xfrm>
        </p:spPr>
        <p:txBody>
          <a:bodyPr vert="horz" wrap="square" lIns="91440" tIns="45720" rIns="91440" bIns="45720" anchor="ctr"/>
          <a:lstStyle/>
          <a:p>
            <a:pPr eaLnBrk="1" hangingPunct="1"/>
            <a:r>
              <a:rPr lang="zh-CN" altLang="en-US" dirty="0"/>
              <a:t>常量</a:t>
            </a:r>
            <a:endParaRPr lang="zh-CN" altLang="en-US" dirty="0"/>
          </a:p>
        </p:txBody>
      </p:sp>
      <p:sp>
        <p:nvSpPr>
          <p:cNvPr id="37891" name="Rectangle 3"/>
          <p:cNvSpPr>
            <a:spLocks noGrp="1"/>
          </p:cNvSpPr>
          <p:nvPr>
            <p:ph idx="1"/>
          </p:nvPr>
        </p:nvSpPr>
        <p:spPr>
          <a:xfrm>
            <a:off x="457200" y="1143000"/>
            <a:ext cx="7620000" cy="609600"/>
          </a:xfrm>
        </p:spPr>
        <p:txBody>
          <a:bodyPr vert="horz" wrap="square" lIns="91440" tIns="45720" rIns="91440" bIns="45720" anchor="t"/>
          <a:lstStyle/>
          <a:p>
            <a:pPr marL="609600" indent="-609600" eaLnBrk="1" hangingPunct="1">
              <a:buSzPct val="90000"/>
            </a:pPr>
            <a:r>
              <a:rPr lang="zh-CN" altLang="en-US" dirty="0"/>
              <a:t>转义字符序列</a:t>
            </a:r>
            <a:endParaRPr lang="zh-CN" altLang="en-US" dirty="0"/>
          </a:p>
        </p:txBody>
      </p:sp>
      <p:sp>
        <p:nvSpPr>
          <p:cNvPr id="37892" name="Rectangle 4"/>
          <p:cNvSpPr/>
          <p:nvPr/>
        </p:nvSpPr>
        <p:spPr>
          <a:xfrm>
            <a:off x="381000" y="1828800"/>
            <a:ext cx="6705600" cy="4343400"/>
          </a:xfrm>
          <a:prstGeom prst="rect">
            <a:avLst/>
          </a:prstGeom>
          <a:solidFill>
            <a:srgbClr val="CCFFFF"/>
          </a:solidFill>
          <a:ln w="9525">
            <a:noFill/>
          </a:ln>
        </p:spPr>
        <p:txBody>
          <a:bodyPr wrap="none" anchor="ctr"/>
          <a:lstStyle/>
          <a:p>
            <a:pPr eaLnBrk="1" hangingPunct="1">
              <a:spcBef>
                <a:spcPct val="20000"/>
              </a:spcBef>
              <a:buClr>
                <a:schemeClr val="fo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class Test {</a:t>
            </a:r>
            <a:endParaRPr lang="en-US" altLang="zh-CN" sz="2400" dirty="0">
              <a:latin typeface="Tahoma" panose="020B0604030504040204" pitchFamily="34" charset="0"/>
              <a:ea typeface="华文中宋" panose="02010600040101010101" pitchFamily="2" charset="-122"/>
            </a:endParaRPr>
          </a:p>
          <a:p>
            <a:pPr eaLnBrk="1" hangingPunct="1">
              <a:spcBef>
                <a:spcPct val="20000"/>
              </a:spcBef>
              <a:buClr>
                <a:schemeClr val="fo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    public static void main(String args[]) {</a:t>
            </a:r>
            <a:endParaRPr lang="en-US" altLang="zh-CN" sz="2400" dirty="0">
              <a:latin typeface="Tahoma" panose="020B0604030504040204" pitchFamily="34" charset="0"/>
              <a:ea typeface="华文中宋" panose="02010600040101010101" pitchFamily="2" charset="-122"/>
            </a:endParaRPr>
          </a:p>
          <a:p>
            <a:pPr eaLnBrk="1" hangingPunct="1">
              <a:spcBef>
                <a:spcPct val="20000"/>
              </a:spcBef>
              <a:buClr>
                <a:schemeClr val="fo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	System.out.println(“Java\n</a:t>
            </a:r>
            <a:r>
              <a:rPr lang="zh-CN" altLang="en-US" sz="2400" dirty="0">
                <a:latin typeface="Tahoma" panose="020B0604030504040204" pitchFamily="34" charset="0"/>
                <a:ea typeface="华文中宋" panose="02010600040101010101" pitchFamily="2" charset="-122"/>
              </a:rPr>
              <a:t>语</a:t>
            </a:r>
            <a:r>
              <a:rPr lang="en-US" altLang="zh-CN" sz="2400" dirty="0">
                <a:latin typeface="Tahoma" panose="020B0604030504040204" pitchFamily="34" charset="0"/>
                <a:ea typeface="华文中宋" panose="02010600040101010101" pitchFamily="2" charset="-122"/>
              </a:rPr>
              <a:t>\b</a:t>
            </a:r>
            <a:r>
              <a:rPr lang="zh-CN" altLang="en-US" sz="2400" dirty="0">
                <a:latin typeface="Tahoma" panose="020B0604030504040204" pitchFamily="34" charset="0"/>
                <a:ea typeface="华文中宋" panose="02010600040101010101" pitchFamily="2" charset="-122"/>
              </a:rPr>
              <a:t>言</a:t>
            </a:r>
            <a:r>
              <a:rPr lang="en-US" altLang="zh-CN" sz="2400" dirty="0">
                <a:latin typeface="Tahoma" panose="020B0604030504040204" pitchFamily="34" charset="0"/>
                <a:ea typeface="华文中宋" panose="02010600040101010101" pitchFamily="2" charset="-122"/>
              </a:rPr>
              <a:t>");</a:t>
            </a:r>
            <a:endParaRPr lang="en-US" altLang="zh-CN" sz="2400" dirty="0">
              <a:latin typeface="Tahoma" panose="020B0604030504040204" pitchFamily="34" charset="0"/>
              <a:ea typeface="华文中宋" panose="02010600040101010101" pitchFamily="2" charset="-122"/>
            </a:endParaRPr>
          </a:p>
          <a:p>
            <a:pPr eaLnBrk="1" hangingPunct="1">
              <a:spcBef>
                <a:spcPct val="20000"/>
              </a:spcBef>
              <a:buClr>
                <a:schemeClr val="folHlink"/>
              </a:buClr>
              <a:buSzPct val="90000"/>
              <a:buFont typeface="Wingdings" panose="05000000000000000000" pitchFamily="2" charset="2"/>
            </a:pPr>
            <a:r>
              <a:rPr lang="en-US" altLang="x-none" sz="2400" dirty="0">
                <a:latin typeface="Tahoma" panose="020B0604030504040204" pitchFamily="34" charset="0"/>
                <a:ea typeface="华文中宋" panose="02010600040101010101" pitchFamily="2" charset="-122"/>
              </a:rPr>
              <a:t>	</a:t>
            </a:r>
            <a:r>
              <a:rPr lang="en-US" altLang="zh-CN" sz="2400" dirty="0">
                <a:latin typeface="Tahoma" panose="020B0604030504040204" pitchFamily="34" charset="0"/>
                <a:ea typeface="华文中宋" panose="02010600040101010101" pitchFamily="2" charset="-122"/>
              </a:rPr>
              <a:t>System.out.println("Java\r</a:t>
            </a:r>
            <a:r>
              <a:rPr lang="zh-CN" altLang="en-US" sz="2400" dirty="0">
                <a:latin typeface="Tahoma" panose="020B0604030504040204" pitchFamily="34" charset="0"/>
                <a:ea typeface="华文中宋" panose="02010600040101010101" pitchFamily="2" charset="-122"/>
              </a:rPr>
              <a:t>语言</a:t>
            </a:r>
            <a:r>
              <a:rPr lang="en-US" altLang="zh-CN" sz="2400" dirty="0">
                <a:latin typeface="Tahoma" panose="020B0604030504040204" pitchFamily="34" charset="0"/>
                <a:ea typeface="华文中宋" panose="02010600040101010101" pitchFamily="2" charset="-122"/>
              </a:rPr>
              <a:t>");</a:t>
            </a:r>
            <a:endParaRPr lang="en-US" altLang="zh-CN" sz="2400" dirty="0">
              <a:latin typeface="Tahoma" panose="020B0604030504040204" pitchFamily="34" charset="0"/>
              <a:ea typeface="华文中宋" panose="02010600040101010101" pitchFamily="2" charset="-122"/>
            </a:endParaRPr>
          </a:p>
          <a:p>
            <a:pPr eaLnBrk="1" hangingPunct="1">
              <a:spcBef>
                <a:spcPct val="20000"/>
              </a:spcBef>
              <a:buClr>
                <a:schemeClr val="folHlink"/>
              </a:buClr>
              <a:buSzPct val="90000"/>
              <a:buFont typeface="Wingdings" panose="05000000000000000000" pitchFamily="2" charset="2"/>
            </a:pPr>
            <a:r>
              <a:rPr lang="en-US" altLang="x-none" sz="2400" dirty="0">
                <a:latin typeface="Tahoma" panose="020B0604030504040204" pitchFamily="34" charset="0"/>
                <a:ea typeface="华文中宋" panose="02010600040101010101" pitchFamily="2" charset="-122"/>
              </a:rPr>
              <a:t>	</a:t>
            </a:r>
            <a:r>
              <a:rPr lang="en-US" altLang="zh-CN" sz="2400" dirty="0">
                <a:latin typeface="Tahoma" panose="020B0604030504040204" pitchFamily="34" charset="0"/>
                <a:ea typeface="华文中宋" panose="02010600040101010101" pitchFamily="2" charset="-122"/>
              </a:rPr>
              <a:t>System.out.println("Java\t</a:t>
            </a:r>
            <a:r>
              <a:rPr lang="zh-CN" altLang="en-US" sz="2400" dirty="0">
                <a:latin typeface="Tahoma" panose="020B0604030504040204" pitchFamily="34" charset="0"/>
                <a:ea typeface="华文中宋" panose="02010600040101010101" pitchFamily="2" charset="-122"/>
              </a:rPr>
              <a:t>语言</a:t>
            </a:r>
            <a:r>
              <a:rPr lang="en-US" altLang="zh-CN" sz="2400" dirty="0">
                <a:latin typeface="Tahoma" panose="020B0604030504040204" pitchFamily="34" charset="0"/>
                <a:ea typeface="华文中宋" panose="02010600040101010101" pitchFamily="2" charset="-122"/>
              </a:rPr>
              <a:t>");</a:t>
            </a:r>
            <a:endParaRPr lang="en-US" altLang="zh-CN" sz="2400" dirty="0">
              <a:latin typeface="Tahoma" panose="020B0604030504040204" pitchFamily="34" charset="0"/>
              <a:ea typeface="华文中宋" panose="02010600040101010101" pitchFamily="2" charset="-122"/>
            </a:endParaRPr>
          </a:p>
          <a:p>
            <a:pPr eaLnBrk="1" hangingPunct="1">
              <a:spcBef>
                <a:spcPct val="20000"/>
              </a:spcBef>
              <a:buClr>
                <a:schemeClr val="folHlink"/>
              </a:buClr>
              <a:buSzPct val="90000"/>
              <a:buFont typeface="Wingdings" panose="05000000000000000000" pitchFamily="2" charset="2"/>
            </a:pPr>
            <a:r>
              <a:rPr lang="en-US" altLang="x-none" sz="2400" dirty="0">
                <a:latin typeface="Tahoma" panose="020B0604030504040204" pitchFamily="34" charset="0"/>
                <a:ea typeface="华文中宋" panose="02010600040101010101" pitchFamily="2" charset="-122"/>
              </a:rPr>
              <a:t>	</a:t>
            </a:r>
            <a:r>
              <a:rPr lang="en-US" altLang="zh-CN" sz="2400" dirty="0">
                <a:latin typeface="Tahoma" panose="020B0604030504040204" pitchFamily="34" charset="0"/>
                <a:ea typeface="华文中宋" panose="02010600040101010101" pitchFamily="2" charset="-122"/>
              </a:rPr>
              <a:t>System.out.println("\\Java</a:t>
            </a:r>
            <a:r>
              <a:rPr lang="zh-CN" altLang="en-US" sz="2400" dirty="0">
                <a:latin typeface="Tahoma" panose="020B0604030504040204" pitchFamily="34" charset="0"/>
                <a:ea typeface="华文中宋" panose="02010600040101010101" pitchFamily="2" charset="-122"/>
              </a:rPr>
              <a:t>语言</a:t>
            </a:r>
            <a:r>
              <a:rPr lang="en-US" altLang="zh-CN" sz="2400" dirty="0">
                <a:latin typeface="Tahoma" panose="020B0604030504040204" pitchFamily="34" charset="0"/>
                <a:ea typeface="华文中宋" panose="02010600040101010101" pitchFamily="2" charset="-122"/>
              </a:rPr>
              <a:t>\\");</a:t>
            </a:r>
            <a:endParaRPr lang="en-US" altLang="zh-CN" sz="2400" dirty="0">
              <a:latin typeface="Tahoma" panose="020B0604030504040204" pitchFamily="34" charset="0"/>
              <a:ea typeface="华文中宋" panose="02010600040101010101" pitchFamily="2" charset="-122"/>
            </a:endParaRPr>
          </a:p>
          <a:p>
            <a:pPr eaLnBrk="1" hangingPunct="1">
              <a:spcBef>
                <a:spcPct val="20000"/>
              </a:spcBef>
              <a:buClr>
                <a:schemeClr val="folHlink"/>
              </a:buClr>
              <a:buSzPct val="90000"/>
              <a:buFont typeface="Wingdings" panose="05000000000000000000" pitchFamily="2" charset="2"/>
            </a:pPr>
            <a:r>
              <a:rPr lang="en-US" altLang="x-none" sz="2400" dirty="0">
                <a:latin typeface="Tahoma" panose="020B0604030504040204" pitchFamily="34" charset="0"/>
                <a:ea typeface="华文中宋" panose="02010600040101010101" pitchFamily="2" charset="-122"/>
              </a:rPr>
              <a:t>	</a:t>
            </a:r>
            <a:r>
              <a:rPr lang="en-US" altLang="zh-CN" sz="2400" dirty="0">
                <a:latin typeface="Tahoma" panose="020B0604030504040204" pitchFamily="34" charset="0"/>
                <a:ea typeface="华文中宋" panose="02010600040101010101" pitchFamily="2" charset="-122"/>
              </a:rPr>
              <a:t>System.out.println("\'Java</a:t>
            </a:r>
            <a:r>
              <a:rPr lang="zh-CN" altLang="en-US" sz="2400" dirty="0">
                <a:latin typeface="Tahoma" panose="020B0604030504040204" pitchFamily="34" charset="0"/>
                <a:ea typeface="华文中宋" panose="02010600040101010101" pitchFamily="2" charset="-122"/>
              </a:rPr>
              <a:t>语言</a:t>
            </a:r>
            <a:r>
              <a:rPr lang="en-US" altLang="zh-CN" sz="2400" dirty="0">
                <a:latin typeface="Tahoma" panose="020B0604030504040204" pitchFamily="34" charset="0"/>
                <a:ea typeface="华文中宋" panose="02010600040101010101" pitchFamily="2" charset="-122"/>
              </a:rPr>
              <a:t>\'");</a:t>
            </a:r>
            <a:endParaRPr lang="en-US" altLang="zh-CN" sz="2400" dirty="0">
              <a:latin typeface="Tahoma" panose="020B0604030504040204" pitchFamily="34" charset="0"/>
              <a:ea typeface="华文中宋" panose="02010600040101010101" pitchFamily="2" charset="-122"/>
            </a:endParaRPr>
          </a:p>
          <a:p>
            <a:pPr eaLnBrk="1" hangingPunct="1">
              <a:spcBef>
                <a:spcPct val="20000"/>
              </a:spcBef>
              <a:buClr>
                <a:schemeClr val="folHlink"/>
              </a:buClr>
              <a:buSzPct val="90000"/>
              <a:buFont typeface="Wingdings" panose="05000000000000000000" pitchFamily="2" charset="2"/>
            </a:pPr>
            <a:r>
              <a:rPr lang="en-US" altLang="x-none" sz="2400" dirty="0">
                <a:latin typeface="Tahoma" panose="020B0604030504040204" pitchFamily="34" charset="0"/>
                <a:ea typeface="华文中宋" panose="02010600040101010101" pitchFamily="2" charset="-122"/>
              </a:rPr>
              <a:t>	</a:t>
            </a:r>
            <a:r>
              <a:rPr lang="en-US" altLang="zh-CN" sz="2400" dirty="0">
                <a:latin typeface="Tahoma" panose="020B0604030504040204" pitchFamily="34" charset="0"/>
                <a:ea typeface="华文中宋" panose="02010600040101010101" pitchFamily="2" charset="-122"/>
              </a:rPr>
              <a:t>System.out.println(“\”Java</a:t>
            </a:r>
            <a:r>
              <a:rPr lang="zh-CN" altLang="en-US" sz="2400" dirty="0">
                <a:latin typeface="Tahoma" panose="020B0604030504040204" pitchFamily="34" charset="0"/>
                <a:ea typeface="华文中宋" panose="02010600040101010101" pitchFamily="2" charset="-122"/>
              </a:rPr>
              <a:t>语言</a:t>
            </a:r>
            <a:r>
              <a:rPr lang="en-US" altLang="zh-CN" sz="2400" dirty="0">
                <a:latin typeface="Tahoma" panose="020B0604030504040204" pitchFamily="34" charset="0"/>
                <a:ea typeface="华文中宋" panose="02010600040101010101" pitchFamily="2" charset="-122"/>
              </a:rPr>
              <a:t>\“”);</a:t>
            </a:r>
            <a:endParaRPr lang="en-US" altLang="zh-CN" sz="2400" dirty="0">
              <a:latin typeface="Tahoma" panose="020B0604030504040204" pitchFamily="34" charset="0"/>
              <a:ea typeface="华文中宋" panose="02010600040101010101" pitchFamily="2" charset="-122"/>
            </a:endParaRPr>
          </a:p>
          <a:p>
            <a:pPr eaLnBrk="1" hangingPunct="1">
              <a:spcBef>
                <a:spcPct val="20000"/>
              </a:spcBef>
              <a:buClr>
                <a:schemeClr val="folHlink"/>
              </a:buClr>
              <a:buSzPct val="90000"/>
              <a:buFont typeface="Wingdings" panose="05000000000000000000" pitchFamily="2" charset="2"/>
            </a:pPr>
            <a:r>
              <a:rPr lang="en-US" altLang="x-none" sz="2400" dirty="0">
                <a:latin typeface="Tahoma" panose="020B0604030504040204" pitchFamily="34" charset="0"/>
                <a:ea typeface="华文中宋" panose="02010600040101010101" pitchFamily="2" charset="-122"/>
              </a:rPr>
              <a:t>    </a:t>
            </a:r>
            <a:r>
              <a:rPr lang="en-US" altLang="zh-CN" sz="2400" dirty="0">
                <a:latin typeface="Tahoma" panose="020B0604030504040204" pitchFamily="34" charset="0"/>
                <a:ea typeface="华文中宋" panose="02010600040101010101" pitchFamily="2" charset="-122"/>
              </a:rPr>
              <a:t>}</a:t>
            </a:r>
            <a:endParaRPr lang="en-US" altLang="zh-CN" sz="2400" dirty="0">
              <a:latin typeface="Tahoma" panose="020B0604030504040204" pitchFamily="34" charset="0"/>
              <a:ea typeface="华文中宋" panose="02010600040101010101" pitchFamily="2" charset="-122"/>
            </a:endParaRPr>
          </a:p>
          <a:p>
            <a:pPr eaLnBrk="1" hangingPunct="1">
              <a:spcBef>
                <a:spcPct val="20000"/>
              </a:spcBef>
              <a:buClr>
                <a:schemeClr val="fo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a:t>
            </a:r>
            <a:r>
              <a:rPr lang="zh-CN" altLang="en-US" sz="2400" dirty="0">
                <a:latin typeface="Tahoma" panose="020B0604030504040204" pitchFamily="34" charset="0"/>
                <a:ea typeface="华文中宋" panose="02010600040101010101" pitchFamily="2" charset="-122"/>
              </a:rPr>
              <a:t>//在命令行窗口下运行</a:t>
            </a:r>
            <a:endParaRPr lang="en-US" altLang="x-none" sz="2400" dirty="0">
              <a:latin typeface="Tahoma" panose="020B0604030504040204" pitchFamily="34" charset="0"/>
              <a:ea typeface="华文中宋" panose="02010600040101010101" pitchFamily="2" charset="-122"/>
            </a:endParaRPr>
          </a:p>
        </p:txBody>
      </p:sp>
      <p:sp>
        <p:nvSpPr>
          <p:cNvPr id="37893" name="Rectangle 5"/>
          <p:cNvSpPr/>
          <p:nvPr/>
        </p:nvSpPr>
        <p:spPr>
          <a:xfrm>
            <a:off x="6629400" y="1828800"/>
            <a:ext cx="2133600" cy="4114800"/>
          </a:xfrm>
          <a:prstGeom prst="rect">
            <a:avLst/>
          </a:prstGeom>
          <a:solidFill>
            <a:srgbClr val="CC99FF"/>
          </a:solidFill>
          <a:ln w="9525" cap="flat" cmpd="sng">
            <a:solidFill>
              <a:schemeClr val="tx1"/>
            </a:solidFill>
            <a:prstDash val="solid"/>
            <a:miter/>
            <a:headEnd type="none" w="med" len="med"/>
            <a:tailEnd type="none" w="med" len="med"/>
          </a:ln>
        </p:spPr>
        <p:txBody>
          <a:bodyPr wrap="none" anchor="ctr"/>
          <a:lstStyle/>
          <a:p>
            <a:pPr eaLnBrk="1" hangingPunct="1"/>
            <a:r>
              <a:rPr lang="en-US" altLang="zh-CN" sz="2400" dirty="0">
                <a:latin typeface="Tahoma" panose="020B0604030504040204" pitchFamily="34" charset="0"/>
                <a:ea typeface="华文中宋" panose="02010600040101010101" pitchFamily="2" charset="-122"/>
              </a:rPr>
              <a:t>C:\&gt;Java Test</a:t>
            </a:r>
            <a:endParaRPr lang="en-US" altLang="zh-CN" sz="2400" dirty="0">
              <a:latin typeface="Tahoma" panose="020B0604030504040204" pitchFamily="34" charset="0"/>
              <a:ea typeface="华文中宋" panose="02010600040101010101" pitchFamily="2" charset="-122"/>
            </a:endParaRPr>
          </a:p>
          <a:p>
            <a:pPr eaLnBrk="1" hangingPunct="1"/>
            <a:r>
              <a:rPr lang="en-US" altLang="zh-CN" sz="2400" dirty="0">
                <a:latin typeface="Tahoma" panose="020B0604030504040204" pitchFamily="34" charset="0"/>
                <a:ea typeface="华文中宋" panose="02010600040101010101" pitchFamily="2" charset="-122"/>
              </a:rPr>
              <a:t>Java</a:t>
            </a:r>
            <a:endParaRPr lang="en-US" altLang="zh-CN" sz="2400" dirty="0">
              <a:latin typeface="Tahoma" panose="020B0604030504040204" pitchFamily="34" charset="0"/>
              <a:ea typeface="华文中宋" panose="02010600040101010101" pitchFamily="2" charset="-122"/>
            </a:endParaRPr>
          </a:p>
          <a:p>
            <a:pPr eaLnBrk="1" hangingPunct="1"/>
            <a:r>
              <a:rPr lang="zh-CN" altLang="en-US" sz="2400" dirty="0">
                <a:latin typeface="Tahoma" panose="020B0604030504040204" pitchFamily="34" charset="0"/>
                <a:ea typeface="华文中宋" panose="02010600040101010101" pitchFamily="2" charset="-122"/>
              </a:rPr>
              <a:t>言</a:t>
            </a:r>
            <a:endParaRPr lang="zh-CN" altLang="en-US" sz="2400" dirty="0">
              <a:latin typeface="Tahoma" panose="020B0604030504040204" pitchFamily="34" charset="0"/>
              <a:ea typeface="华文中宋" panose="02010600040101010101" pitchFamily="2" charset="-122"/>
            </a:endParaRPr>
          </a:p>
          <a:p>
            <a:pPr eaLnBrk="1" hangingPunct="1"/>
            <a:r>
              <a:rPr lang="zh-CN" altLang="en-US" sz="2400" dirty="0">
                <a:latin typeface="Tahoma" panose="020B0604030504040204" pitchFamily="34" charset="0"/>
                <a:ea typeface="华文中宋" panose="02010600040101010101" pitchFamily="2" charset="-122"/>
              </a:rPr>
              <a:t>语言</a:t>
            </a:r>
            <a:endParaRPr lang="zh-CN" altLang="en-US" sz="2400" dirty="0">
              <a:latin typeface="Tahoma" panose="020B0604030504040204" pitchFamily="34" charset="0"/>
              <a:ea typeface="华文中宋" panose="02010600040101010101" pitchFamily="2" charset="-122"/>
            </a:endParaRPr>
          </a:p>
          <a:p>
            <a:pPr eaLnBrk="1" hangingPunct="1"/>
            <a:r>
              <a:rPr lang="en-US" altLang="zh-CN" sz="2400" dirty="0">
                <a:latin typeface="Tahoma" panose="020B0604030504040204" pitchFamily="34" charset="0"/>
                <a:ea typeface="华文中宋" panose="02010600040101010101" pitchFamily="2" charset="-122"/>
              </a:rPr>
              <a:t>Java	</a:t>
            </a:r>
            <a:r>
              <a:rPr lang="zh-CN" altLang="en-US" sz="2400" dirty="0">
                <a:latin typeface="Tahoma" panose="020B0604030504040204" pitchFamily="34" charset="0"/>
                <a:ea typeface="华文中宋" panose="02010600040101010101" pitchFamily="2" charset="-122"/>
              </a:rPr>
              <a:t>语言</a:t>
            </a:r>
            <a:endParaRPr lang="zh-CN" altLang="en-US" sz="2400" dirty="0">
              <a:latin typeface="Tahoma" panose="020B0604030504040204" pitchFamily="34" charset="0"/>
              <a:ea typeface="华文中宋" panose="02010600040101010101" pitchFamily="2" charset="-122"/>
            </a:endParaRPr>
          </a:p>
          <a:p>
            <a:pPr eaLnBrk="1" hangingPunct="1"/>
            <a:r>
              <a:rPr lang="en-US" altLang="zh-CN" sz="2400" dirty="0">
                <a:latin typeface="Tahoma" panose="020B0604030504040204" pitchFamily="34" charset="0"/>
                <a:ea typeface="华文中宋" panose="02010600040101010101" pitchFamily="2" charset="-122"/>
              </a:rPr>
              <a:t>\Java</a:t>
            </a:r>
            <a:r>
              <a:rPr lang="zh-CN" altLang="en-US" sz="2400" dirty="0">
                <a:latin typeface="Tahoma" panose="020B0604030504040204" pitchFamily="34" charset="0"/>
                <a:ea typeface="华文中宋" panose="02010600040101010101" pitchFamily="2" charset="-122"/>
              </a:rPr>
              <a:t>语言</a:t>
            </a:r>
            <a:r>
              <a:rPr lang="en-US" altLang="zh-CN" sz="2400" dirty="0">
                <a:latin typeface="Tahoma" panose="020B0604030504040204" pitchFamily="34" charset="0"/>
                <a:ea typeface="华文中宋" panose="02010600040101010101" pitchFamily="2" charset="-122"/>
              </a:rPr>
              <a:t>\</a:t>
            </a:r>
            <a:endParaRPr lang="en-US" altLang="zh-CN" sz="2400" dirty="0">
              <a:latin typeface="Tahoma" panose="020B0604030504040204" pitchFamily="34" charset="0"/>
              <a:ea typeface="华文中宋" panose="02010600040101010101" pitchFamily="2" charset="-122"/>
            </a:endParaRPr>
          </a:p>
          <a:p>
            <a:pPr eaLnBrk="1" hangingPunct="1"/>
            <a:r>
              <a:rPr lang="en-US" altLang="x-none" sz="2400" dirty="0">
                <a:latin typeface="Tahoma" panose="020B0604030504040204" pitchFamily="34" charset="0"/>
                <a:ea typeface="华文中宋" panose="02010600040101010101" pitchFamily="2" charset="-122"/>
              </a:rPr>
              <a:t>‘</a:t>
            </a:r>
            <a:r>
              <a:rPr lang="en-US" altLang="zh-CN" sz="2400" dirty="0">
                <a:latin typeface="Tahoma" panose="020B0604030504040204" pitchFamily="34" charset="0"/>
                <a:ea typeface="华文中宋" panose="02010600040101010101" pitchFamily="2" charset="-122"/>
              </a:rPr>
              <a:t>Java</a:t>
            </a:r>
            <a:r>
              <a:rPr lang="zh-CN" altLang="en-US" sz="2400" dirty="0">
                <a:latin typeface="Tahoma" panose="020B0604030504040204" pitchFamily="34" charset="0"/>
                <a:ea typeface="华文中宋" panose="02010600040101010101" pitchFamily="2" charset="-122"/>
              </a:rPr>
              <a:t>语言’</a:t>
            </a:r>
            <a:endParaRPr lang="zh-CN" altLang="en-US" sz="2400" dirty="0">
              <a:latin typeface="Tahoma" panose="020B0604030504040204" pitchFamily="34" charset="0"/>
              <a:ea typeface="华文中宋" panose="02010600040101010101" pitchFamily="2" charset="-122"/>
            </a:endParaRPr>
          </a:p>
          <a:p>
            <a:pPr eaLnBrk="1" hangingPunct="1"/>
            <a:r>
              <a:rPr lang="zh-CN" altLang="en-US" sz="2400" dirty="0">
                <a:latin typeface="Tahoma" panose="020B0604030504040204" pitchFamily="34" charset="0"/>
                <a:ea typeface="华文中宋" panose="02010600040101010101" pitchFamily="2" charset="-122"/>
              </a:rPr>
              <a:t>“</a:t>
            </a:r>
            <a:r>
              <a:rPr lang="en-US" altLang="zh-CN" sz="2400" dirty="0">
                <a:latin typeface="Tahoma" panose="020B0604030504040204" pitchFamily="34" charset="0"/>
                <a:ea typeface="华文中宋" panose="02010600040101010101" pitchFamily="2" charset="-122"/>
              </a:rPr>
              <a:t>Java</a:t>
            </a:r>
            <a:r>
              <a:rPr lang="zh-CN" altLang="en-US" sz="2400" dirty="0">
                <a:latin typeface="Tahoma" panose="020B0604030504040204" pitchFamily="34" charset="0"/>
                <a:ea typeface="华文中宋" panose="02010600040101010101" pitchFamily="2" charset="-122"/>
              </a:rPr>
              <a:t>语言”</a:t>
            </a:r>
            <a:endParaRPr lang="zh-CN" altLang="en-US" sz="2400" dirty="0">
              <a:latin typeface="Tahoma" panose="020B0604030504040204" pitchFamily="34" charset="0"/>
              <a:ea typeface="华文中宋" panose="02010600040101010101" pitchFamily="2" charset="-122"/>
            </a:endParaRPr>
          </a:p>
          <a:p>
            <a:pPr eaLnBrk="1" hangingPunct="1"/>
            <a:endParaRPr lang="zh-CN" altLang="en-US" sz="2400" dirty="0">
              <a:latin typeface="Tahoma" panose="020B0604030504040204" pitchFamily="34" charset="0"/>
              <a:ea typeface="华文中宋" panose="02010600040101010101" pitchFamily="2" charset="-122"/>
            </a:endParaRPr>
          </a:p>
          <a:p>
            <a:pPr eaLnBrk="1" hangingPunct="1"/>
            <a:r>
              <a:rPr lang="en-US" altLang="zh-CN" sz="2400" dirty="0">
                <a:latin typeface="Tahoma" panose="020B0604030504040204" pitchFamily="34" charset="0"/>
                <a:ea typeface="华文中宋" panose="02010600040101010101" pitchFamily="2" charset="-122"/>
              </a:rPr>
              <a:t>C:\&gt;</a:t>
            </a:r>
            <a:endParaRPr lang="en-US" altLang="zh-CN" sz="2400" dirty="0">
              <a:latin typeface="Tahoma" panose="020B0604030504040204" pitchFamily="34" charset="0"/>
              <a:ea typeface="华文中宋" panose="0201060004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barn(outHorizontal)">
                                      <p:cBhvr>
                                        <p:cTn id="7" dur="500"/>
                                        <p:tgtEl>
                                          <p:spTgt spid="37891">
                                            <p:txEl>
                                              <p:pRg st="0" end="0"/>
                                            </p:txEl>
                                          </p:spTgt>
                                        </p:tgtEl>
                                      </p:cBhvr>
                                    </p:animEffect>
                                  </p:childTnLst>
                                </p:cTn>
                              </p:par>
                            </p:childTnLst>
                          </p:cTn>
                        </p:par>
                        <p:par>
                          <p:cTn id="8" fill="hold">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37892"/>
                                        </p:tgtEl>
                                        <p:attrNameLst>
                                          <p:attrName>style.visibility</p:attrName>
                                        </p:attrNameLst>
                                      </p:cBhvr>
                                      <p:to>
                                        <p:strVal val="visible"/>
                                      </p:to>
                                    </p:set>
                                    <p:animEffect transition="in" filter="barn(outHorizontal)">
                                      <p:cBhvr>
                                        <p:cTn id="11" dur="500"/>
                                        <p:tgtEl>
                                          <p:spTgt spid="37892"/>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42" fill="hold" grpId="0" nodeType="clickEffect">
                                  <p:stCondLst>
                                    <p:cond delay="0"/>
                                  </p:stCondLst>
                                  <p:childTnLst>
                                    <p:set>
                                      <p:cBhvr>
                                        <p:cTn id="15" dur="1" fill="hold">
                                          <p:stCondLst>
                                            <p:cond delay="0"/>
                                          </p:stCondLst>
                                        </p:cTn>
                                        <p:tgtEl>
                                          <p:spTgt spid="37893"/>
                                        </p:tgtEl>
                                        <p:attrNameLst>
                                          <p:attrName>style.visibility</p:attrName>
                                        </p:attrNameLst>
                                      </p:cBhvr>
                                      <p:to>
                                        <p:strVal val="visible"/>
                                      </p:to>
                                    </p:set>
                                    <p:animEffect transition="in" filter="barn(outHorizontal)">
                                      <p:cBhvr>
                                        <p:cTn id="16" dur="500"/>
                                        <p:tgtEl>
                                          <p:spTgt spid="37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advAuto="1000" build="p"/>
      <p:bldP spid="37892" grpId="0" animBg="1"/>
      <p:bldP spid="3789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变量</a:t>
            </a:r>
            <a:endParaRPr lang="zh-CN" altLang="en-US" dirty="0" smtClean="0"/>
          </a:p>
        </p:txBody>
      </p:sp>
      <p:sp>
        <p:nvSpPr>
          <p:cNvPr id="3" name="内容占位符 2"/>
          <p:cNvSpPr>
            <a:spLocks noGrp="1"/>
          </p:cNvSpPr>
          <p:nvPr>
            <p:ph idx="1"/>
            <p:custDataLst>
              <p:tags r:id="rId4"/>
            </p:custDataLst>
          </p:nvPr>
        </p:nvSpPr>
        <p:spPr/>
        <p:txBody>
          <a:bodyPr>
            <a:noAutofit/>
          </a:bodyPr>
          <a:lstStyle/>
          <a:p>
            <a:pPr marL="342900" indent="-342900" eaLnBrk="1" hangingPunct="1">
              <a:lnSpc>
                <a:spcPct val="100000"/>
              </a:lnSpc>
              <a:buClr>
                <a:schemeClr val="hlink"/>
              </a:buClr>
              <a:buSzTx/>
              <a:buFont typeface="Wingdings" panose="05000000000000000000" pitchFamily="2" charset="2"/>
              <a:buChar char="l"/>
            </a:pPr>
            <a:r>
              <a:rPr lang="zh-CN" altLang="en-US" sz="2400" dirty="0" smtClean="0"/>
              <a:t>程序执行过程中，值可以改变的量</a:t>
            </a:r>
            <a:endParaRPr lang="zh-CN" altLang="en-US" sz="2400" dirty="0" smtClean="0"/>
          </a:p>
          <a:p>
            <a:pPr marL="342900" indent="-342900" eaLnBrk="1" hangingPunct="1">
              <a:lnSpc>
                <a:spcPct val="100000"/>
              </a:lnSpc>
              <a:buClr>
                <a:schemeClr val="hlink"/>
              </a:buClr>
              <a:buSzTx/>
              <a:buFont typeface="Wingdings" panose="05000000000000000000" pitchFamily="2" charset="2"/>
              <a:buChar char="l"/>
            </a:pPr>
            <a:r>
              <a:rPr lang="zh-CN" altLang="en-US" sz="2400" dirty="0" smtClean="0"/>
              <a:t>整型变量、实型变量、字符型变量、字符串变量、布尔变量等</a:t>
            </a:r>
            <a:endParaRPr lang="zh-CN" altLang="en-US" sz="2400" dirty="0" smtClean="0"/>
          </a:p>
          <a:p>
            <a:pPr marL="342900" indent="-342900" eaLnBrk="1" hangingPunct="1">
              <a:lnSpc>
                <a:spcPct val="100000"/>
              </a:lnSpc>
              <a:buClr>
                <a:schemeClr val="hlink"/>
              </a:buClr>
              <a:buSzTx/>
              <a:buFont typeface="Wingdings" panose="05000000000000000000" pitchFamily="2" charset="2"/>
              <a:buChar char="l"/>
            </a:pPr>
            <a:r>
              <a:rPr lang="zh-CN" altLang="en-US" sz="2400" dirty="0" smtClean="0"/>
              <a:t>变量定义</a:t>
            </a:r>
            <a:endParaRPr lang="zh-CN" altLang="en-US" sz="2400" dirty="0" smtClean="0"/>
          </a:p>
          <a:p>
            <a:pPr marL="742950" lvl="1" indent="-285750" eaLnBrk="1" hangingPunct="1">
              <a:lnSpc>
                <a:spcPct val="100000"/>
              </a:lnSpc>
              <a:buClr>
                <a:schemeClr val="accent1"/>
              </a:buClr>
              <a:buSzTx/>
              <a:buFont typeface="Wingdings" panose="05000000000000000000" pitchFamily="2" charset="2"/>
              <a:buChar char="l"/>
            </a:pPr>
            <a:r>
              <a:rPr lang="zh-CN" altLang="en-US" sz="2000" dirty="0" smtClean="0"/>
              <a:t>类型  变量名 </a:t>
            </a:r>
            <a:r>
              <a:rPr lang="en-US" altLang="zh-CN" sz="2000" dirty="0" smtClean="0"/>
              <a:t>[=</a:t>
            </a:r>
            <a:r>
              <a:rPr lang="zh-CN" altLang="en-US" sz="2000" dirty="0" smtClean="0"/>
              <a:t>初值</a:t>
            </a:r>
            <a:r>
              <a:rPr lang="en-US" altLang="zh-CN" sz="2000" dirty="0" smtClean="0"/>
              <a:t>][, </a:t>
            </a:r>
            <a:r>
              <a:rPr lang="zh-CN" altLang="en-US" sz="2000" dirty="0" smtClean="0"/>
              <a:t>变量名</a:t>
            </a:r>
            <a:r>
              <a:rPr lang="en-US" altLang="zh-CN" sz="2000" dirty="0" smtClean="0"/>
              <a:t>[=</a:t>
            </a:r>
            <a:r>
              <a:rPr lang="zh-CN" altLang="en-US" sz="2000" dirty="0" smtClean="0"/>
              <a:t>初值</a:t>
            </a:r>
            <a:r>
              <a:rPr lang="en-US" altLang="zh-CN" sz="2000" dirty="0" smtClean="0"/>
              <a:t>] …]</a:t>
            </a:r>
            <a:endParaRPr lang="en-US" altLang="zh-CN" sz="2000" dirty="0" smtClean="0"/>
          </a:p>
          <a:p>
            <a:pPr marL="742950" lvl="1" indent="-285750" eaLnBrk="1" hangingPunct="1">
              <a:lnSpc>
                <a:spcPct val="100000"/>
              </a:lnSpc>
              <a:buClr>
                <a:schemeClr val="accent1"/>
              </a:buClr>
              <a:buSzTx/>
              <a:buFont typeface="Wingdings" panose="05000000000000000000" pitchFamily="2" charset="2"/>
              <a:buChar char="l"/>
            </a:pPr>
            <a:r>
              <a:rPr lang="zh-CN" altLang="en-US" sz="2000" dirty="0" smtClean="0"/>
              <a:t>类型</a:t>
            </a:r>
            <a:r>
              <a:rPr lang="en-US" altLang="zh-CN" sz="2000" dirty="0" smtClean="0"/>
              <a:t>: </a:t>
            </a:r>
            <a:r>
              <a:rPr lang="zh-CN" altLang="en-US" sz="2000" dirty="0" smtClean="0"/>
              <a:t>基本数据类型或引用类型</a:t>
            </a:r>
            <a:endParaRPr lang="zh-CN" altLang="en-US" sz="2000" dirty="0" smtClean="0"/>
          </a:p>
          <a:p>
            <a:pPr marL="990600" lvl="1" indent="-533400" eaLnBrk="1" hangingPunct="1">
              <a:lnSpc>
                <a:spcPct val="100000"/>
              </a:lnSpc>
              <a:buSzPct val="90000"/>
              <a:buNone/>
            </a:pPr>
            <a:r>
              <a:rPr lang="zh-CN" altLang="en-US" sz="2000" dirty="0" smtClean="0"/>
              <a:t>	</a:t>
            </a:r>
            <a:r>
              <a:rPr lang="en-US" altLang="zh-CN" sz="2000" dirty="0" smtClean="0"/>
              <a:t>int          x, y, z;</a:t>
            </a:r>
            <a:endParaRPr lang="en-US" altLang="zh-CN" sz="2000" dirty="0" smtClean="0"/>
          </a:p>
          <a:p>
            <a:pPr marL="990600" lvl="1" indent="-533400" eaLnBrk="1" hangingPunct="1">
              <a:lnSpc>
                <a:spcPct val="100000"/>
              </a:lnSpc>
              <a:buSzPct val="90000"/>
              <a:buNone/>
            </a:pPr>
            <a:r>
              <a:rPr lang="en-US" altLang="zh-CN" sz="2000" dirty="0" smtClean="0"/>
              <a:t>	float       a, b;</a:t>
            </a:r>
            <a:endParaRPr lang="en-US" altLang="zh-CN" sz="2000" dirty="0" smtClean="0"/>
          </a:p>
          <a:p>
            <a:pPr marL="990600" lvl="1" indent="-533400" eaLnBrk="1" hangingPunct="1">
              <a:lnSpc>
                <a:spcPct val="100000"/>
              </a:lnSpc>
              <a:buSzPct val="90000"/>
              <a:buNone/>
            </a:pPr>
            <a:r>
              <a:rPr lang="en-US" altLang="zh-CN" sz="2000" dirty="0" smtClean="0"/>
              <a:t>	char       c1, c2, c3;</a:t>
            </a:r>
            <a:endParaRPr lang="en-US" altLang="zh-CN" sz="2000" dirty="0" smtClean="0"/>
          </a:p>
          <a:p>
            <a:pPr marL="990600" lvl="1" indent="-533400" eaLnBrk="1" hangingPunct="1">
              <a:lnSpc>
                <a:spcPct val="100000"/>
              </a:lnSpc>
              <a:buSzPct val="90000"/>
              <a:buNone/>
            </a:pPr>
            <a:r>
              <a:rPr lang="en-US" altLang="zh-CN" sz="2000" dirty="0" smtClean="0"/>
              <a:t>	double    d1;</a:t>
            </a:r>
            <a:endParaRPr lang="en-US" altLang="zh-CN" sz="2000" dirty="0" smtClean="0"/>
          </a:p>
          <a:p>
            <a:pPr marL="990600" lvl="1" indent="-533400" eaLnBrk="1" hangingPunct="1">
              <a:lnSpc>
                <a:spcPct val="100000"/>
              </a:lnSpc>
              <a:buSzPct val="90000"/>
              <a:buNone/>
            </a:pPr>
            <a:r>
              <a:rPr lang="en-US" altLang="zh-CN" sz="2000" dirty="0" smtClean="0"/>
              <a:t>	boolean  mycom;</a:t>
            </a:r>
            <a:endParaRPr lang="en-US" altLang="zh-CN" sz="2000" dirty="0" smtClean="0"/>
          </a:p>
        </p:txBody>
      </p:sp>
    </p:spTree>
    <p:custDataLst>
      <p:tags r:id="rId5"/>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变量</a:t>
            </a:r>
            <a:endParaRPr lang="zh-CN" altLang="en-US" dirty="0" smtClean="0"/>
          </a:p>
        </p:txBody>
      </p:sp>
      <p:sp>
        <p:nvSpPr>
          <p:cNvPr id="3" name="内容占位符 2"/>
          <p:cNvSpPr>
            <a:spLocks noGrp="1"/>
          </p:cNvSpPr>
          <p:nvPr>
            <p:ph idx="1"/>
            <p:custDataLst>
              <p:tags r:id="rId4"/>
            </p:custDataLst>
          </p:nvPr>
        </p:nvSpPr>
        <p:spPr/>
        <p:txBody>
          <a:bodyPr>
            <a:normAutofit fontScale="82500" lnSpcReduction="20000"/>
          </a:bodyPr>
          <a:lstStyle/>
          <a:p>
            <a:pPr marL="342900" indent="-342900" eaLnBrk="1" hangingPunct="1">
              <a:lnSpc>
                <a:spcPct val="150000"/>
              </a:lnSpc>
              <a:buClr>
                <a:schemeClr val="hlink"/>
              </a:buClr>
              <a:buSzTx/>
              <a:buFont typeface="Wingdings" panose="05000000000000000000" pitchFamily="2" charset="2"/>
              <a:buChar char="l"/>
            </a:pPr>
            <a:r>
              <a:rPr lang="zh-CN" altLang="en-US" dirty="0" smtClean="0"/>
              <a:t>变量赋初值</a:t>
            </a:r>
            <a:r>
              <a:rPr lang="en-US" altLang="zh-CN" dirty="0" smtClean="0"/>
              <a:t>/</a:t>
            </a:r>
            <a:r>
              <a:rPr lang="zh-CN" altLang="en-US" dirty="0" smtClean="0"/>
              <a:t>初始化 </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zh-CN" altLang="en-US" dirty="0" smtClean="0"/>
              <a:t>在变量声明时赋值</a:t>
            </a:r>
            <a:endParaRPr lang="zh-CN" altLang="en-US" dirty="0" smtClean="0"/>
          </a:p>
          <a:p>
            <a:pPr marL="990600" lvl="1" indent="-533400" eaLnBrk="1" hangingPunct="1">
              <a:lnSpc>
                <a:spcPct val="150000"/>
              </a:lnSpc>
              <a:buSzPct val="90000"/>
              <a:buFont typeface="Wingdings" panose="05000000000000000000" pitchFamily="2" charset="2"/>
              <a:buAutoNum type="arabicPeriod"/>
            </a:pPr>
            <a:r>
              <a:rPr lang="zh-CN" altLang="en-US" dirty="0" smtClean="0"/>
              <a:t>类型  变量名 </a:t>
            </a:r>
            <a:r>
              <a:rPr lang="en-US" altLang="zh-CN" dirty="0" smtClean="0"/>
              <a:t>[=</a:t>
            </a:r>
            <a:r>
              <a:rPr lang="zh-CN" altLang="en-US" dirty="0" smtClean="0"/>
              <a:t>初值</a:t>
            </a:r>
            <a:r>
              <a:rPr lang="en-US" altLang="zh-CN" dirty="0" smtClean="0"/>
              <a:t>][, </a:t>
            </a:r>
            <a:r>
              <a:rPr lang="zh-CN" altLang="en-US" dirty="0" smtClean="0"/>
              <a:t>变量名</a:t>
            </a:r>
            <a:r>
              <a:rPr lang="en-US" altLang="zh-CN" dirty="0" smtClean="0"/>
              <a:t>[=</a:t>
            </a:r>
            <a:r>
              <a:rPr lang="zh-CN" altLang="en-US" dirty="0" smtClean="0"/>
              <a:t>初值</a:t>
            </a:r>
            <a:r>
              <a:rPr lang="en-US" altLang="zh-CN" dirty="0" smtClean="0"/>
              <a:t>] …]</a:t>
            </a:r>
            <a:endParaRPr lang="en-US" altLang="zh-CN" dirty="0" smtClean="0"/>
          </a:p>
          <a:p>
            <a:pPr marL="990600" lvl="1" indent="-533400" eaLnBrk="1" hangingPunct="1">
              <a:lnSpc>
                <a:spcPct val="150000"/>
              </a:lnSpc>
              <a:buSzPct val="90000"/>
              <a:buFont typeface="Wingdings" panose="05000000000000000000" pitchFamily="2" charset="2"/>
              <a:buAutoNum type="arabicPeriod"/>
            </a:pPr>
            <a:r>
              <a:rPr lang="en-US" altLang="zh-CN" dirty="0" smtClean="0"/>
              <a:t>int  x=1, y=2, z=3;</a:t>
            </a:r>
            <a:endParaRPr lang="en-US" altLang="zh-CN" dirty="0" smtClean="0"/>
          </a:p>
          <a:p>
            <a:pPr marL="990600" lvl="1" indent="-533400" eaLnBrk="1" hangingPunct="1">
              <a:lnSpc>
                <a:spcPct val="150000"/>
              </a:lnSpc>
              <a:buSzPct val="90000"/>
              <a:buFont typeface="Wingdings" panose="05000000000000000000" pitchFamily="2" charset="2"/>
              <a:buAutoNum type="arabicPeriod"/>
            </a:pPr>
            <a:r>
              <a:rPr lang="en-US" altLang="zh-CN" dirty="0" smtClean="0"/>
              <a:t>float e = 2.718281828f;</a:t>
            </a:r>
            <a:endParaRPr lang="en-US" altLang="zh-CN" dirty="0" smtClean="0"/>
          </a:p>
          <a:p>
            <a:pPr marL="342900" indent="-342900" eaLnBrk="1" hangingPunct="1">
              <a:lnSpc>
                <a:spcPct val="150000"/>
              </a:lnSpc>
              <a:buClr>
                <a:schemeClr val="hlink"/>
              </a:buClr>
              <a:buSzTx/>
              <a:buFont typeface="Wingdings" panose="05000000000000000000" pitchFamily="2" charset="2"/>
              <a:buChar char="l"/>
            </a:pPr>
            <a:r>
              <a:rPr lang="zh-CN" altLang="en-US" dirty="0" smtClean="0"/>
              <a:t>采用赋值语句</a:t>
            </a:r>
            <a:endParaRPr lang="zh-CN" altLang="en-US" dirty="0" smtClean="0"/>
          </a:p>
          <a:p>
            <a:pPr marL="990600" lvl="1" indent="-533400" eaLnBrk="1" hangingPunct="1">
              <a:lnSpc>
                <a:spcPct val="150000"/>
              </a:lnSpc>
              <a:buSzPct val="90000"/>
              <a:buFont typeface="Wingdings" panose="05000000000000000000" pitchFamily="2" charset="2"/>
              <a:buAutoNum type="arabicPeriod"/>
            </a:pPr>
            <a:r>
              <a:rPr lang="en-US" altLang="zh-CN" dirty="0" smtClean="0"/>
              <a:t>float  pi, y;</a:t>
            </a:r>
            <a:endParaRPr lang="en-US" altLang="zh-CN" dirty="0" smtClean="0"/>
          </a:p>
          <a:p>
            <a:pPr marL="990600" lvl="1" indent="-533400" eaLnBrk="1" hangingPunct="1">
              <a:lnSpc>
                <a:spcPct val="150000"/>
              </a:lnSpc>
              <a:buSzPct val="90000"/>
              <a:buFont typeface="Wingdings" panose="05000000000000000000" pitchFamily="2" charset="2"/>
              <a:buAutoNum type="arabicPeriod"/>
            </a:pPr>
            <a:r>
              <a:rPr lang="en-US" altLang="zh-CN" dirty="0" smtClean="0"/>
              <a:t>pi = 3.1415926f;</a:t>
            </a:r>
            <a:endParaRPr lang="en-US" altLang="zh-CN" dirty="0" smtClean="0"/>
          </a:p>
          <a:p>
            <a:pPr marL="990600" lvl="1" indent="-533400" eaLnBrk="1" hangingPunct="1">
              <a:lnSpc>
                <a:spcPct val="150000"/>
              </a:lnSpc>
              <a:buSzPct val="90000"/>
              <a:buFont typeface="Wingdings" panose="05000000000000000000" pitchFamily="2" charset="2"/>
              <a:buAutoNum type="arabicPeriod"/>
            </a:pPr>
            <a:r>
              <a:rPr lang="en-US" altLang="zh-CN" dirty="0" smtClean="0"/>
              <a:t>y = 2.71828f;</a:t>
            </a:r>
            <a:endParaRPr lang="en-US" altLang="zh-CN" dirty="0" smtClean="0"/>
          </a:p>
        </p:txBody>
      </p:sp>
    </p:spTree>
    <p:custDataLst>
      <p:tags r:id="rId5"/>
    </p:custData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p:nvPr/>
        </p:nvSpPr>
        <p:spPr>
          <a:xfrm>
            <a:off x="2819400" y="3962400"/>
            <a:ext cx="4572000" cy="1219200"/>
          </a:xfrm>
          <a:prstGeom prst="rect">
            <a:avLst/>
          </a:prstGeom>
          <a:noFill/>
          <a:ln w="9525" cap="flat" cmpd="sng">
            <a:solidFill>
              <a:schemeClr val="tx1"/>
            </a:solidFill>
            <a:prstDash val="solid"/>
            <a:miter/>
            <a:headEnd type="none" w="med" len="med"/>
            <a:tailEnd type="none" w="med" len="med"/>
          </a:ln>
        </p:spPr>
        <p:txBody>
          <a:bodyPr wrap="none" anchor="ctr"/>
          <a:lstStyle/>
          <a:p>
            <a:pPr eaLnBrk="1" hangingPunct="1"/>
            <a:endParaRPr lang="zh-CN" altLang="en-US" dirty="0">
              <a:latin typeface="Arial" panose="020B0604020202020204" pitchFamily="34" charset="0"/>
            </a:endParaRPr>
          </a:p>
        </p:txBody>
      </p:sp>
      <p:sp>
        <p:nvSpPr>
          <p:cNvPr id="40963" name="Rectangle 3"/>
          <p:cNvSpPr>
            <a:spLocks noGrp="1"/>
          </p:cNvSpPr>
          <p:nvPr>
            <p:ph type="title"/>
          </p:nvPr>
        </p:nvSpPr>
        <p:spPr/>
        <p:txBody>
          <a:bodyPr vert="horz" wrap="square" lIns="91440" tIns="45720" rIns="91440" bIns="45720" anchor="ctr"/>
          <a:lstStyle/>
          <a:p>
            <a:pPr eaLnBrk="1" hangingPunct="1"/>
            <a:r>
              <a:rPr lang="zh-CN" altLang="en-US" dirty="0"/>
              <a:t>变量</a:t>
            </a:r>
            <a:endParaRPr lang="zh-CN" altLang="en-US" dirty="0"/>
          </a:p>
        </p:txBody>
      </p:sp>
      <p:sp>
        <p:nvSpPr>
          <p:cNvPr id="40964" name="Rectangle 4"/>
          <p:cNvSpPr>
            <a:spLocks noGrp="1"/>
          </p:cNvSpPr>
          <p:nvPr>
            <p:ph idx="1"/>
          </p:nvPr>
        </p:nvSpPr>
        <p:spPr/>
        <p:txBody>
          <a:bodyPr vert="horz" wrap="square" lIns="91440" tIns="45720" rIns="91440" bIns="45720" anchor="t"/>
          <a:lstStyle/>
          <a:p>
            <a:pPr marL="609600" indent="-609600" eaLnBrk="1" hangingPunct="1">
              <a:buSzPct val="90000"/>
            </a:pPr>
            <a:r>
              <a:rPr lang="zh-CN" altLang="en-US" dirty="0"/>
              <a:t>变量的作用域</a:t>
            </a:r>
            <a:endParaRPr lang="zh-CN" altLang="en-US" dirty="0"/>
          </a:p>
        </p:txBody>
      </p:sp>
      <p:sp>
        <p:nvSpPr>
          <p:cNvPr id="40965" name="Rectangle 5"/>
          <p:cNvSpPr/>
          <p:nvPr/>
        </p:nvSpPr>
        <p:spPr>
          <a:xfrm>
            <a:off x="1752600" y="1905000"/>
            <a:ext cx="5943600" cy="4495800"/>
          </a:xfrm>
          <a:prstGeom prst="rect">
            <a:avLst/>
          </a:prstGeom>
          <a:noFill/>
          <a:ln w="9525">
            <a:noFill/>
          </a:ln>
        </p:spPr>
        <p:txBody>
          <a:bodyPr/>
          <a:lstStyle>
            <a:lvl1pPr marL="342900" indent="-342900" algn="l" rtl="0" fontAlgn="base">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fontAlgn="base">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342900" lvl="0" indent="-342900" eaLnBrk="1" hangingPunct="1">
              <a:lnSpc>
                <a:spcPct val="90000"/>
              </a:lnSpc>
              <a:buClr>
                <a:schemeClr val="folHlink"/>
              </a:buClr>
              <a:buSzPct val="60000"/>
              <a:buNone/>
            </a:pPr>
            <a:r>
              <a:rPr lang="en-US" altLang="zh-CN" sz="2400" dirty="0">
                <a:latin typeface="Tahoma" panose="020B0604030504040204" pitchFamily="34" charset="0"/>
                <a:ea typeface="华文中宋" panose="02010600040101010101" pitchFamily="2" charset="-122"/>
              </a:rPr>
              <a:t>class MyClass {</a:t>
            </a:r>
            <a:endParaRPr lang="en-US" altLang="zh-CN" sz="2400" dirty="0">
              <a:latin typeface="Tahoma" panose="020B0604030504040204" pitchFamily="34" charset="0"/>
              <a:ea typeface="华文中宋" panose="02010600040101010101" pitchFamily="2" charset="-122"/>
            </a:endParaRPr>
          </a:p>
          <a:p>
            <a:pPr marL="342900" lvl="0" indent="-342900" eaLnBrk="1" hangingPunct="1">
              <a:lnSpc>
                <a:spcPct val="90000"/>
              </a:lnSpc>
              <a:buClr>
                <a:schemeClr val="folHlink"/>
              </a:buClr>
              <a:buSzPct val="60000"/>
              <a:buNone/>
            </a:pPr>
            <a:r>
              <a:rPr lang="en-US" altLang="zh-CN" sz="2400" dirty="0">
                <a:latin typeface="Tahoma" panose="020B0604030504040204" pitchFamily="34" charset="0"/>
                <a:ea typeface="华文中宋" panose="02010600040101010101" pitchFamily="2" charset="-122"/>
              </a:rPr>
              <a:t>		……</a:t>
            </a:r>
            <a:endParaRPr lang="en-US" altLang="zh-CN" sz="2400" dirty="0">
              <a:latin typeface="Tahoma" panose="020B0604030504040204" pitchFamily="34" charset="0"/>
              <a:ea typeface="华文中宋" panose="02010600040101010101" pitchFamily="2" charset="-122"/>
            </a:endParaRPr>
          </a:p>
          <a:p>
            <a:pPr marL="342900" lvl="0" indent="-342900" eaLnBrk="1" hangingPunct="1">
              <a:lnSpc>
                <a:spcPct val="90000"/>
              </a:lnSpc>
              <a:buClr>
                <a:schemeClr val="folHlink"/>
              </a:buClr>
              <a:buSzPct val="60000"/>
              <a:buNone/>
            </a:pPr>
            <a:r>
              <a:rPr lang="en-US" altLang="zh-CN" sz="2400" dirty="0">
                <a:latin typeface="Tahoma" panose="020B0604030504040204" pitchFamily="34" charset="0"/>
                <a:ea typeface="华文中宋" panose="02010600040101010101" pitchFamily="2" charset="-122"/>
              </a:rPr>
              <a:t>		</a:t>
            </a:r>
            <a:r>
              <a:rPr lang="zh-CN" altLang="en-US" sz="2400" dirty="0">
                <a:latin typeface="Tahoma" panose="020B0604030504040204" pitchFamily="34" charset="0"/>
                <a:ea typeface="华文中宋" panose="02010600040101010101" pitchFamily="2" charset="-122"/>
              </a:rPr>
              <a:t>成员变量申明</a:t>
            </a:r>
            <a:endParaRPr lang="zh-CN" altLang="en-US" sz="2400" dirty="0">
              <a:latin typeface="Tahoma" panose="020B0604030504040204" pitchFamily="34" charset="0"/>
              <a:ea typeface="华文中宋" panose="02010600040101010101" pitchFamily="2" charset="-122"/>
            </a:endParaRPr>
          </a:p>
          <a:p>
            <a:pPr marL="342900" lvl="0" indent="-342900" eaLnBrk="1" hangingPunct="1">
              <a:lnSpc>
                <a:spcPct val="90000"/>
              </a:lnSpc>
              <a:buClr>
                <a:schemeClr val="folHlink"/>
              </a:buClr>
              <a:buSzPct val="60000"/>
              <a:buNone/>
            </a:pPr>
            <a:r>
              <a:rPr lang="zh-CN" altLang="en-US" sz="2400" dirty="0">
                <a:latin typeface="Tahoma" panose="020B0604030504040204" pitchFamily="34" charset="0"/>
                <a:ea typeface="华文中宋" panose="02010600040101010101" pitchFamily="2" charset="-122"/>
              </a:rPr>
              <a:t>		</a:t>
            </a:r>
            <a:r>
              <a:rPr lang="en-US" altLang="zh-CN" sz="2400" dirty="0">
                <a:latin typeface="Tahoma" panose="020B0604030504040204" pitchFamily="34" charset="0"/>
                <a:ea typeface="华文中宋" panose="02010600040101010101" pitchFamily="2" charset="-122"/>
              </a:rPr>
              <a:t>……</a:t>
            </a:r>
            <a:endParaRPr lang="en-US" altLang="zh-CN" sz="2400" dirty="0">
              <a:latin typeface="Tahoma" panose="020B0604030504040204" pitchFamily="34" charset="0"/>
              <a:ea typeface="华文中宋" panose="02010600040101010101" pitchFamily="2" charset="-122"/>
            </a:endParaRPr>
          </a:p>
          <a:p>
            <a:pPr marL="342900" lvl="0" indent="-342900" eaLnBrk="1" hangingPunct="1">
              <a:lnSpc>
                <a:spcPct val="90000"/>
              </a:lnSpc>
              <a:buClr>
                <a:schemeClr val="folHlink"/>
              </a:buClr>
              <a:buSzPct val="60000"/>
              <a:buNone/>
            </a:pPr>
            <a:r>
              <a:rPr lang="en-US" altLang="zh-CN" sz="2400" dirty="0">
                <a:latin typeface="Tahoma" panose="020B0604030504040204" pitchFamily="34" charset="0"/>
                <a:ea typeface="华文中宋" panose="02010600040101010101" pitchFamily="2" charset="-122"/>
              </a:rPr>
              <a:t>		public void aMethod(</a:t>
            </a:r>
            <a:r>
              <a:rPr lang="zh-CN" altLang="en-US" sz="2400" dirty="0">
                <a:latin typeface="Tahoma" panose="020B0604030504040204" pitchFamily="34" charset="0"/>
                <a:ea typeface="华文中宋" panose="02010600040101010101" pitchFamily="2" charset="-122"/>
              </a:rPr>
              <a:t>方法参数</a:t>
            </a:r>
            <a:r>
              <a:rPr lang="en-US" altLang="zh-CN" sz="2400" dirty="0">
                <a:latin typeface="Tahoma" panose="020B0604030504040204" pitchFamily="34" charset="0"/>
                <a:ea typeface="华文中宋" panose="02010600040101010101" pitchFamily="2" charset="-122"/>
              </a:rPr>
              <a:t>) {</a:t>
            </a:r>
            <a:endParaRPr lang="en-US" altLang="zh-CN" sz="2400" dirty="0">
              <a:latin typeface="Tahoma" panose="020B0604030504040204" pitchFamily="34" charset="0"/>
              <a:ea typeface="华文中宋" panose="02010600040101010101" pitchFamily="2" charset="-122"/>
            </a:endParaRPr>
          </a:p>
          <a:p>
            <a:pPr marL="342900" lvl="0" indent="-342900" eaLnBrk="1" hangingPunct="1">
              <a:lnSpc>
                <a:spcPct val="90000"/>
              </a:lnSpc>
              <a:buClr>
                <a:schemeClr val="folHlink"/>
              </a:buClr>
              <a:buSzPct val="60000"/>
              <a:buNone/>
            </a:pPr>
            <a:r>
              <a:rPr lang="en-US" altLang="x-none" sz="2400" dirty="0">
                <a:latin typeface="Tahoma" panose="020B0604030504040204" pitchFamily="34" charset="0"/>
                <a:ea typeface="华文中宋" panose="02010600040101010101" pitchFamily="2" charset="-122"/>
              </a:rPr>
              <a:t>		    </a:t>
            </a:r>
            <a:r>
              <a:rPr lang="en-US" altLang="zh-CN" sz="2400" dirty="0">
                <a:latin typeface="Tahoma" panose="020B0604030504040204" pitchFamily="34" charset="0"/>
                <a:ea typeface="华文中宋" panose="02010600040101010101" pitchFamily="2" charset="-122"/>
              </a:rPr>
              <a:t>……		    </a:t>
            </a:r>
            <a:endParaRPr lang="en-US" altLang="zh-CN" sz="2400" dirty="0">
              <a:latin typeface="Tahoma" panose="020B0604030504040204" pitchFamily="34" charset="0"/>
              <a:ea typeface="华文中宋" panose="02010600040101010101" pitchFamily="2" charset="-122"/>
            </a:endParaRPr>
          </a:p>
          <a:p>
            <a:pPr marL="342900" lvl="0" indent="-342900" eaLnBrk="1" hangingPunct="1">
              <a:lnSpc>
                <a:spcPct val="90000"/>
              </a:lnSpc>
              <a:buClr>
                <a:schemeClr val="folHlink"/>
              </a:buClr>
              <a:buSzPct val="60000"/>
              <a:buNone/>
            </a:pPr>
            <a:r>
              <a:rPr lang="en-US" altLang="x-none" sz="2400" dirty="0">
                <a:latin typeface="Tahoma" panose="020B0604030504040204" pitchFamily="34" charset="0"/>
                <a:ea typeface="华文中宋" panose="02010600040101010101" pitchFamily="2" charset="-122"/>
              </a:rPr>
              <a:t>		    </a:t>
            </a:r>
            <a:r>
              <a:rPr lang="zh-CN" altLang="en-US" sz="2400" dirty="0">
                <a:latin typeface="Tahoma" panose="020B0604030504040204" pitchFamily="34" charset="0"/>
                <a:ea typeface="华文中宋" panose="02010600040101010101" pitchFamily="2" charset="-122"/>
              </a:rPr>
              <a:t>局部变量申明</a:t>
            </a:r>
            <a:endParaRPr lang="zh-CN" altLang="en-US" sz="2400" dirty="0">
              <a:latin typeface="Tahoma" panose="020B0604030504040204" pitchFamily="34" charset="0"/>
              <a:ea typeface="华文中宋" panose="02010600040101010101" pitchFamily="2" charset="-122"/>
            </a:endParaRPr>
          </a:p>
          <a:p>
            <a:pPr marL="342900" lvl="0" indent="-342900" eaLnBrk="1" hangingPunct="1">
              <a:lnSpc>
                <a:spcPct val="90000"/>
              </a:lnSpc>
              <a:buClr>
                <a:schemeClr val="folHlink"/>
              </a:buClr>
              <a:buSzPct val="60000"/>
              <a:buNone/>
            </a:pPr>
            <a:r>
              <a:rPr lang="zh-CN" altLang="en-US" sz="2400" dirty="0">
                <a:latin typeface="Tahoma" panose="020B0604030504040204" pitchFamily="34" charset="0"/>
                <a:ea typeface="华文中宋" panose="02010600040101010101" pitchFamily="2" charset="-122"/>
              </a:rPr>
              <a:t>		    </a:t>
            </a:r>
            <a:r>
              <a:rPr lang="en-US" altLang="zh-CN" sz="2400" dirty="0">
                <a:latin typeface="Tahoma" panose="020B0604030504040204" pitchFamily="34" charset="0"/>
                <a:ea typeface="华文中宋" panose="02010600040101010101" pitchFamily="2" charset="-122"/>
              </a:rPr>
              <a:t>……</a:t>
            </a:r>
            <a:endParaRPr lang="en-US" altLang="zh-CN" sz="2400" dirty="0">
              <a:latin typeface="Tahoma" panose="020B0604030504040204" pitchFamily="34" charset="0"/>
              <a:ea typeface="华文中宋" panose="02010600040101010101" pitchFamily="2" charset="-122"/>
            </a:endParaRPr>
          </a:p>
          <a:p>
            <a:pPr marL="342900" lvl="0" indent="-342900" eaLnBrk="1" hangingPunct="1">
              <a:lnSpc>
                <a:spcPct val="90000"/>
              </a:lnSpc>
              <a:buClr>
                <a:schemeClr val="folHlink"/>
              </a:buClr>
              <a:buSzPct val="60000"/>
              <a:buNone/>
            </a:pPr>
            <a:r>
              <a:rPr lang="en-US" altLang="x-none" sz="2400" dirty="0">
                <a:latin typeface="Tahoma" panose="020B0604030504040204" pitchFamily="34" charset="0"/>
                <a:ea typeface="华文中宋" panose="02010600040101010101" pitchFamily="2" charset="-122"/>
              </a:rPr>
              <a:t>		</a:t>
            </a:r>
            <a:r>
              <a:rPr lang="en-US" altLang="zh-CN" sz="2400" dirty="0">
                <a:latin typeface="Tahoma" panose="020B0604030504040204" pitchFamily="34" charset="0"/>
                <a:ea typeface="华文中宋" panose="02010600040101010101" pitchFamily="2" charset="-122"/>
              </a:rPr>
              <a:t>}</a:t>
            </a:r>
            <a:endParaRPr lang="en-US" altLang="zh-CN" sz="2400" dirty="0">
              <a:latin typeface="Tahoma" panose="020B0604030504040204" pitchFamily="34" charset="0"/>
              <a:ea typeface="华文中宋" panose="02010600040101010101" pitchFamily="2" charset="-122"/>
            </a:endParaRPr>
          </a:p>
          <a:p>
            <a:pPr marL="342900" lvl="0" indent="-342900" eaLnBrk="1" hangingPunct="1">
              <a:lnSpc>
                <a:spcPct val="90000"/>
              </a:lnSpc>
              <a:buClr>
                <a:schemeClr val="folHlink"/>
              </a:buClr>
              <a:buSzPct val="60000"/>
              <a:buNone/>
            </a:pPr>
            <a:r>
              <a:rPr lang="en-US" altLang="x-none" sz="2400" dirty="0">
                <a:latin typeface="Tahoma" panose="020B0604030504040204" pitchFamily="34" charset="0"/>
                <a:ea typeface="华文中宋" panose="02010600040101010101" pitchFamily="2" charset="-122"/>
              </a:rPr>
              <a:t>		</a:t>
            </a:r>
            <a:r>
              <a:rPr lang="en-US" altLang="zh-CN" sz="2400" dirty="0">
                <a:latin typeface="Tahoma" panose="020B0604030504040204" pitchFamily="34" charset="0"/>
                <a:ea typeface="华文中宋" panose="02010600040101010101" pitchFamily="2" charset="-122"/>
              </a:rPr>
              <a:t>……</a:t>
            </a:r>
            <a:endParaRPr lang="en-US" altLang="zh-CN" sz="2400" dirty="0">
              <a:latin typeface="Tahoma" panose="020B0604030504040204" pitchFamily="34" charset="0"/>
              <a:ea typeface="华文中宋" panose="02010600040101010101" pitchFamily="2" charset="-122"/>
            </a:endParaRPr>
          </a:p>
          <a:p>
            <a:pPr marL="342900" lvl="0" indent="-342900" eaLnBrk="1" hangingPunct="1">
              <a:lnSpc>
                <a:spcPct val="90000"/>
              </a:lnSpc>
              <a:buClr>
                <a:schemeClr val="folHlink"/>
              </a:buClr>
              <a:buSzPct val="60000"/>
              <a:buNone/>
            </a:pPr>
            <a:r>
              <a:rPr lang="en-US" altLang="zh-CN" sz="2400" dirty="0">
                <a:latin typeface="Tahoma" panose="020B0604030504040204" pitchFamily="34" charset="0"/>
                <a:ea typeface="华文中宋" panose="02010600040101010101" pitchFamily="2" charset="-122"/>
              </a:rPr>
              <a:t>}</a:t>
            </a:r>
            <a:endParaRPr lang="en-US" altLang="zh-CN" sz="2400" dirty="0">
              <a:latin typeface="Tahoma" panose="020B0604030504040204" pitchFamily="34" charset="0"/>
              <a:ea typeface="华文中宋" panose="02010600040101010101" pitchFamily="2" charset="-122"/>
            </a:endParaRPr>
          </a:p>
        </p:txBody>
      </p:sp>
      <p:sp>
        <p:nvSpPr>
          <p:cNvPr id="40966" name="Rectangle 6"/>
          <p:cNvSpPr/>
          <p:nvPr/>
        </p:nvSpPr>
        <p:spPr>
          <a:xfrm>
            <a:off x="2057400" y="2362200"/>
            <a:ext cx="5638800" cy="3581400"/>
          </a:xfrm>
          <a:prstGeom prst="rect">
            <a:avLst/>
          </a:prstGeom>
          <a:noFill/>
          <a:ln w="9525" cap="flat" cmpd="sng">
            <a:solidFill>
              <a:schemeClr val="tx1"/>
            </a:solidFill>
            <a:prstDash val="solid"/>
            <a:miter/>
            <a:headEnd type="none" w="med" len="med"/>
            <a:tailEnd type="none" w="med" len="med"/>
          </a:ln>
        </p:spPr>
        <p:txBody>
          <a:bodyPr wrap="none" anchor="ctr"/>
          <a:lstStyle/>
          <a:p>
            <a:pPr eaLnBrk="1" hangingPunct="1"/>
            <a:endParaRPr lang="zh-CN" altLang="en-US" dirty="0">
              <a:latin typeface="Arial" panose="020B0604020202020204" pitchFamily="34" charset="0"/>
            </a:endParaRPr>
          </a:p>
        </p:txBody>
      </p:sp>
      <p:sp>
        <p:nvSpPr>
          <p:cNvPr id="40967" name="Rectangle 7"/>
          <p:cNvSpPr/>
          <p:nvPr/>
        </p:nvSpPr>
        <p:spPr>
          <a:xfrm>
            <a:off x="277416" y="2514600"/>
            <a:ext cx="1447800" cy="914400"/>
          </a:xfrm>
          <a:prstGeom prst="rect">
            <a:avLst/>
          </a:prstGeom>
          <a:noFill/>
          <a:ln w="9525">
            <a:noFill/>
          </a:ln>
        </p:spPr>
        <p:txBody>
          <a:bodyPr wrap="none" anchor="ctr"/>
          <a:lstStyle/>
          <a:p>
            <a:pPr eaLnBrk="1" hangingPunct="1">
              <a:lnSpc>
                <a:spcPct val="90000"/>
              </a:lnSpc>
              <a:spcBef>
                <a:spcPct val="20000"/>
              </a:spcBef>
              <a:buClr>
                <a:schemeClr val="folHlink"/>
              </a:buClr>
              <a:buSzPct val="60000"/>
              <a:buFont typeface="Wingdings" panose="05000000000000000000" pitchFamily="2" charset="2"/>
            </a:pPr>
            <a:r>
              <a:rPr lang="zh-CN" altLang="en-US" sz="2400" dirty="0">
                <a:latin typeface="Tahoma" panose="020B0604030504040204" pitchFamily="34" charset="0"/>
                <a:ea typeface="华文中宋" panose="02010600040101010101" pitchFamily="2" charset="-122"/>
              </a:rPr>
              <a:t>成员变量</a:t>
            </a:r>
            <a:endParaRPr lang="zh-CN" altLang="en-US" sz="2400" dirty="0">
              <a:latin typeface="Tahoma" panose="020B0604030504040204" pitchFamily="34" charset="0"/>
              <a:ea typeface="华文中宋" panose="02010600040101010101" pitchFamily="2" charset="-122"/>
            </a:endParaRPr>
          </a:p>
          <a:p>
            <a:pPr eaLnBrk="1" hangingPunct="1">
              <a:lnSpc>
                <a:spcPct val="90000"/>
              </a:lnSpc>
              <a:spcBef>
                <a:spcPct val="20000"/>
              </a:spcBef>
              <a:buClr>
                <a:schemeClr val="folHlink"/>
              </a:buClr>
              <a:buSzPct val="60000"/>
              <a:buFont typeface="Wingdings" panose="05000000000000000000" pitchFamily="2" charset="2"/>
            </a:pPr>
            <a:r>
              <a:rPr lang="zh-CN" altLang="en-US" sz="2400" dirty="0">
                <a:latin typeface="Tahoma" panose="020B0604030504040204" pitchFamily="34" charset="0"/>
                <a:ea typeface="华文中宋" panose="02010600040101010101" pitchFamily="2" charset="-122"/>
              </a:rPr>
              <a:t>范围</a:t>
            </a:r>
            <a:endParaRPr lang="zh-CN" altLang="en-US" sz="2400" dirty="0">
              <a:latin typeface="Tahoma" panose="020B0604030504040204" pitchFamily="34" charset="0"/>
              <a:ea typeface="华文中宋" panose="02010600040101010101" pitchFamily="2" charset="-122"/>
            </a:endParaRPr>
          </a:p>
        </p:txBody>
      </p:sp>
      <p:sp>
        <p:nvSpPr>
          <p:cNvPr id="40968" name="Line 8"/>
          <p:cNvSpPr/>
          <p:nvPr/>
        </p:nvSpPr>
        <p:spPr>
          <a:xfrm>
            <a:off x="1524000" y="2819400"/>
            <a:ext cx="533400" cy="0"/>
          </a:xfrm>
          <a:prstGeom prst="line">
            <a:avLst/>
          </a:prstGeom>
          <a:ln w="9525" cap="flat" cmpd="sng">
            <a:solidFill>
              <a:schemeClr val="tx1"/>
            </a:solidFill>
            <a:prstDash val="solid"/>
            <a:headEnd type="none" w="med" len="med"/>
            <a:tailEnd type="triangle" w="med" len="med"/>
          </a:ln>
        </p:spPr>
      </p:sp>
      <p:sp>
        <p:nvSpPr>
          <p:cNvPr id="40969" name="Rectangle 9"/>
          <p:cNvSpPr/>
          <p:nvPr/>
        </p:nvSpPr>
        <p:spPr>
          <a:xfrm>
            <a:off x="266700" y="3886200"/>
            <a:ext cx="1447800" cy="762000"/>
          </a:xfrm>
          <a:prstGeom prst="rect">
            <a:avLst/>
          </a:prstGeom>
          <a:noFill/>
          <a:ln w="9525">
            <a:noFill/>
          </a:ln>
        </p:spPr>
        <p:txBody>
          <a:bodyPr wrap="none" anchor="ctr"/>
          <a:lstStyle/>
          <a:p>
            <a:pPr eaLnBrk="1" hangingPunct="1">
              <a:lnSpc>
                <a:spcPct val="90000"/>
              </a:lnSpc>
              <a:spcBef>
                <a:spcPct val="20000"/>
              </a:spcBef>
              <a:buClr>
                <a:schemeClr val="folHlink"/>
              </a:buClr>
              <a:buSzPct val="60000"/>
              <a:buFont typeface="Wingdings" panose="05000000000000000000" pitchFamily="2" charset="2"/>
            </a:pPr>
            <a:r>
              <a:rPr lang="zh-CN" altLang="en-US" sz="2400" dirty="0">
                <a:latin typeface="Tahoma" panose="020B0604030504040204" pitchFamily="34" charset="0"/>
                <a:ea typeface="华文中宋" panose="02010600040101010101" pitchFamily="2" charset="-122"/>
              </a:rPr>
              <a:t>方法参数</a:t>
            </a:r>
            <a:endParaRPr lang="zh-CN" altLang="en-US" sz="2400" dirty="0">
              <a:latin typeface="Tahoma" panose="020B0604030504040204" pitchFamily="34" charset="0"/>
              <a:ea typeface="华文中宋" panose="02010600040101010101" pitchFamily="2" charset="-122"/>
            </a:endParaRPr>
          </a:p>
          <a:p>
            <a:pPr eaLnBrk="1" hangingPunct="1">
              <a:lnSpc>
                <a:spcPct val="90000"/>
              </a:lnSpc>
              <a:spcBef>
                <a:spcPct val="20000"/>
              </a:spcBef>
              <a:buClr>
                <a:schemeClr val="folHlink"/>
              </a:buClr>
              <a:buSzPct val="60000"/>
              <a:buFont typeface="Wingdings" panose="05000000000000000000" pitchFamily="2" charset="2"/>
            </a:pPr>
            <a:r>
              <a:rPr lang="zh-CN" altLang="en-US" sz="2400" dirty="0">
                <a:latin typeface="Tahoma" panose="020B0604030504040204" pitchFamily="34" charset="0"/>
                <a:ea typeface="华文中宋" panose="02010600040101010101" pitchFamily="2" charset="-122"/>
              </a:rPr>
              <a:t>范围</a:t>
            </a:r>
            <a:endParaRPr lang="zh-CN" altLang="en-US" sz="2400" dirty="0">
              <a:latin typeface="Tahoma" panose="020B0604030504040204" pitchFamily="34" charset="0"/>
              <a:ea typeface="华文中宋" panose="02010600040101010101" pitchFamily="2" charset="-122"/>
            </a:endParaRPr>
          </a:p>
        </p:txBody>
      </p:sp>
      <p:sp>
        <p:nvSpPr>
          <p:cNvPr id="40970" name="Line 10"/>
          <p:cNvSpPr/>
          <p:nvPr/>
        </p:nvSpPr>
        <p:spPr>
          <a:xfrm>
            <a:off x="1600200" y="4114800"/>
            <a:ext cx="1219200" cy="0"/>
          </a:xfrm>
          <a:prstGeom prst="line">
            <a:avLst/>
          </a:prstGeom>
          <a:ln w="9525" cap="flat" cmpd="sng">
            <a:solidFill>
              <a:schemeClr val="tx1"/>
            </a:solidFill>
            <a:prstDash val="solid"/>
            <a:headEnd type="none" w="med" len="med"/>
            <a:tailEnd type="triangle" w="med" len="med"/>
          </a:ln>
        </p:spPr>
      </p:sp>
      <p:sp>
        <p:nvSpPr>
          <p:cNvPr id="40971" name="Rectangle 11"/>
          <p:cNvSpPr/>
          <p:nvPr/>
        </p:nvSpPr>
        <p:spPr>
          <a:xfrm>
            <a:off x="3048000" y="4343400"/>
            <a:ext cx="4191000" cy="762000"/>
          </a:xfrm>
          <a:prstGeom prst="rect">
            <a:avLst/>
          </a:prstGeom>
          <a:noFill/>
          <a:ln w="9525" cap="flat" cmpd="sng">
            <a:solidFill>
              <a:schemeClr val="tx1"/>
            </a:solidFill>
            <a:prstDash val="solid"/>
            <a:miter/>
            <a:headEnd type="none" w="med" len="med"/>
            <a:tailEnd type="none" w="med" len="med"/>
          </a:ln>
        </p:spPr>
        <p:txBody>
          <a:bodyPr wrap="none" anchor="ctr"/>
          <a:lstStyle/>
          <a:p>
            <a:pPr eaLnBrk="1" hangingPunct="1"/>
            <a:endParaRPr lang="zh-CN" altLang="en-US" dirty="0">
              <a:latin typeface="Arial" panose="020B0604020202020204" pitchFamily="34" charset="0"/>
            </a:endParaRPr>
          </a:p>
        </p:txBody>
      </p:sp>
      <p:sp>
        <p:nvSpPr>
          <p:cNvPr id="40972" name="Line 12"/>
          <p:cNvSpPr/>
          <p:nvPr/>
        </p:nvSpPr>
        <p:spPr>
          <a:xfrm>
            <a:off x="1600200" y="4876800"/>
            <a:ext cx="1447800" cy="0"/>
          </a:xfrm>
          <a:prstGeom prst="line">
            <a:avLst/>
          </a:prstGeom>
          <a:ln w="9525" cap="flat" cmpd="sng">
            <a:solidFill>
              <a:schemeClr val="tx1"/>
            </a:solidFill>
            <a:prstDash val="solid"/>
            <a:headEnd type="none" w="med" len="med"/>
            <a:tailEnd type="triangle" w="med" len="med"/>
          </a:ln>
        </p:spPr>
      </p:sp>
      <p:sp>
        <p:nvSpPr>
          <p:cNvPr id="40973" name="Rectangle 13"/>
          <p:cNvSpPr/>
          <p:nvPr/>
        </p:nvSpPr>
        <p:spPr>
          <a:xfrm>
            <a:off x="228600" y="4724400"/>
            <a:ext cx="1447800" cy="762000"/>
          </a:xfrm>
          <a:prstGeom prst="rect">
            <a:avLst/>
          </a:prstGeom>
          <a:noFill/>
          <a:ln w="9525">
            <a:noFill/>
          </a:ln>
        </p:spPr>
        <p:txBody>
          <a:bodyPr wrap="none" anchor="ctr"/>
          <a:lstStyle/>
          <a:p>
            <a:pPr eaLnBrk="1" hangingPunct="1">
              <a:lnSpc>
                <a:spcPct val="90000"/>
              </a:lnSpc>
              <a:spcBef>
                <a:spcPct val="20000"/>
              </a:spcBef>
              <a:buClr>
                <a:schemeClr val="folHlink"/>
              </a:buClr>
              <a:buSzPct val="60000"/>
              <a:buFont typeface="Wingdings" panose="05000000000000000000" pitchFamily="2" charset="2"/>
            </a:pPr>
            <a:r>
              <a:rPr lang="zh-CN" altLang="en-US" sz="2400" dirty="0">
                <a:latin typeface="Tahoma" panose="020B0604030504040204" pitchFamily="34" charset="0"/>
                <a:ea typeface="华文中宋" panose="02010600040101010101" pitchFamily="2" charset="-122"/>
              </a:rPr>
              <a:t>局部变量</a:t>
            </a:r>
            <a:endParaRPr lang="zh-CN" altLang="en-US" sz="2400" dirty="0">
              <a:latin typeface="Tahoma" panose="020B0604030504040204" pitchFamily="34" charset="0"/>
              <a:ea typeface="华文中宋" panose="02010600040101010101" pitchFamily="2" charset="-122"/>
            </a:endParaRPr>
          </a:p>
          <a:p>
            <a:pPr eaLnBrk="1" hangingPunct="1">
              <a:lnSpc>
                <a:spcPct val="90000"/>
              </a:lnSpc>
              <a:spcBef>
                <a:spcPct val="20000"/>
              </a:spcBef>
              <a:buClr>
                <a:schemeClr val="folHlink"/>
              </a:buClr>
              <a:buSzPct val="60000"/>
              <a:buFont typeface="Wingdings" panose="05000000000000000000" pitchFamily="2" charset="2"/>
            </a:pPr>
            <a:r>
              <a:rPr lang="zh-CN" altLang="en-US" sz="2400" dirty="0">
                <a:latin typeface="Tahoma" panose="020B0604030504040204" pitchFamily="34" charset="0"/>
                <a:ea typeface="华文中宋" panose="02010600040101010101" pitchFamily="2" charset="-122"/>
              </a:rPr>
              <a:t>范围</a:t>
            </a:r>
            <a:endParaRPr lang="zh-CN" altLang="en-US" sz="2400" dirty="0">
              <a:latin typeface="Tahoma" panose="020B0604030504040204" pitchFamily="34" charset="0"/>
              <a:ea typeface="华文中宋" panose="02010600040101010101" pitchFamily="2" charset="-122"/>
            </a:endParaRPr>
          </a:p>
        </p:txBody>
      </p:sp>
    </p:spTree>
    <p:custDataLst>
      <p:tags r:id="rId1"/>
    </p:custData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p:nvPr/>
        </p:nvSpPr>
        <p:spPr>
          <a:xfrm>
            <a:off x="2667000" y="4267200"/>
            <a:ext cx="4953000" cy="167640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lstStyle/>
          <a:p>
            <a:pPr eaLnBrk="1" hangingPunct="1"/>
            <a:endParaRPr lang="zh-CN" altLang="en-US" dirty="0">
              <a:latin typeface="Arial" panose="020B0604020202020204" pitchFamily="34" charset="0"/>
            </a:endParaRPr>
          </a:p>
        </p:txBody>
      </p:sp>
      <p:sp>
        <p:nvSpPr>
          <p:cNvPr id="41987" name="Rectangle 3"/>
          <p:cNvSpPr>
            <a:spLocks noGrp="1"/>
          </p:cNvSpPr>
          <p:nvPr>
            <p:ph type="title"/>
          </p:nvPr>
        </p:nvSpPr>
        <p:spPr/>
        <p:txBody>
          <a:bodyPr vert="horz" wrap="square" lIns="91440" tIns="45720" rIns="91440" bIns="45720" anchor="ctr"/>
          <a:lstStyle/>
          <a:p>
            <a:pPr eaLnBrk="1" hangingPunct="1"/>
            <a:r>
              <a:rPr lang="zh-CN" altLang="en-US" dirty="0"/>
              <a:t>变量</a:t>
            </a:r>
            <a:endParaRPr lang="zh-CN" altLang="en-US" dirty="0"/>
          </a:p>
        </p:txBody>
      </p:sp>
      <p:sp>
        <p:nvSpPr>
          <p:cNvPr id="41988" name="Rectangle 4"/>
          <p:cNvSpPr>
            <a:spLocks noGrp="1"/>
          </p:cNvSpPr>
          <p:nvPr>
            <p:ph idx="1"/>
          </p:nvPr>
        </p:nvSpPr>
        <p:spPr/>
        <p:txBody>
          <a:bodyPr vert="horz" wrap="square" lIns="91440" tIns="45720" rIns="91440" bIns="45720" anchor="t"/>
          <a:lstStyle/>
          <a:p>
            <a:pPr marL="609600" indent="-609600" eaLnBrk="1" hangingPunct="1">
              <a:buSzPct val="90000"/>
            </a:pPr>
            <a:r>
              <a:rPr lang="zh-CN" altLang="en-US" dirty="0"/>
              <a:t>变量的作用域</a:t>
            </a:r>
            <a:r>
              <a:rPr lang="en-US" altLang="zh-CN" dirty="0"/>
              <a:t>—</a:t>
            </a:r>
            <a:r>
              <a:rPr lang="zh-CN" altLang="en-US" dirty="0"/>
              <a:t>变量的使用范围</a:t>
            </a:r>
            <a:endParaRPr lang="zh-CN" altLang="en-US" dirty="0"/>
          </a:p>
        </p:txBody>
      </p:sp>
      <p:sp>
        <p:nvSpPr>
          <p:cNvPr id="41989" name="Rectangle 5"/>
          <p:cNvSpPr/>
          <p:nvPr/>
        </p:nvSpPr>
        <p:spPr>
          <a:xfrm>
            <a:off x="1752600" y="1905000"/>
            <a:ext cx="5943600" cy="4495800"/>
          </a:xfrm>
          <a:prstGeom prst="rect">
            <a:avLst/>
          </a:prstGeom>
          <a:noFill/>
          <a:ln w="9525">
            <a:noFill/>
          </a:ln>
        </p:spPr>
        <p:txBody>
          <a:bodyPr/>
          <a:lstStyle>
            <a:lvl1pPr marL="342900" indent="-342900" algn="l" rtl="0" fontAlgn="base">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fontAlgn="base">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342900" lvl="0" indent="-342900" eaLnBrk="1" hangingPunct="1">
              <a:lnSpc>
                <a:spcPct val="90000"/>
              </a:lnSpc>
              <a:buClr>
                <a:schemeClr val="folHlink"/>
              </a:buClr>
              <a:buSzPct val="60000"/>
              <a:buNone/>
            </a:pPr>
            <a:r>
              <a:rPr lang="en-US" altLang="zh-CN" sz="2400" dirty="0">
                <a:latin typeface="Tahoma" panose="020B0604030504040204" pitchFamily="34" charset="0"/>
                <a:ea typeface="华文中宋" panose="02010600040101010101" pitchFamily="2" charset="-122"/>
              </a:rPr>
              <a:t>class Spot {</a:t>
            </a:r>
            <a:endParaRPr lang="en-US" altLang="zh-CN" sz="2400" dirty="0">
              <a:latin typeface="Tahoma" panose="020B0604030504040204" pitchFamily="34" charset="0"/>
              <a:ea typeface="华文中宋" panose="02010600040101010101" pitchFamily="2" charset="-122"/>
            </a:endParaRPr>
          </a:p>
          <a:p>
            <a:pPr marL="342900" lvl="0" indent="-342900" eaLnBrk="1" hangingPunct="1">
              <a:lnSpc>
                <a:spcPct val="90000"/>
              </a:lnSpc>
              <a:buClr>
                <a:schemeClr val="folHlink"/>
              </a:buClr>
              <a:buSzPct val="60000"/>
              <a:buNone/>
            </a:pPr>
            <a:r>
              <a:rPr lang="en-US" altLang="zh-CN" sz="2400" dirty="0">
                <a:latin typeface="Tahoma" panose="020B0604030504040204" pitchFamily="34" charset="0"/>
                <a:ea typeface="华文中宋" panose="02010600040101010101" pitchFamily="2" charset="-122"/>
              </a:rPr>
              <a:t>		final static Spot st = new Spot(1, 2);</a:t>
            </a:r>
            <a:endParaRPr lang="en-US" altLang="zh-CN" sz="2400" dirty="0">
              <a:latin typeface="Tahoma" panose="020B0604030504040204" pitchFamily="34" charset="0"/>
              <a:ea typeface="华文中宋" panose="02010600040101010101" pitchFamily="2" charset="-122"/>
            </a:endParaRPr>
          </a:p>
          <a:p>
            <a:pPr marL="342900" lvl="0" indent="-342900" eaLnBrk="1" hangingPunct="1">
              <a:lnSpc>
                <a:spcPct val="90000"/>
              </a:lnSpc>
              <a:buClr>
                <a:schemeClr val="folHlink"/>
              </a:buClr>
              <a:buSzPct val="60000"/>
              <a:buNone/>
            </a:pPr>
            <a:r>
              <a:rPr lang="en-US" altLang="zh-CN" sz="2400" dirty="0">
                <a:latin typeface="Tahoma" panose="020B0604030504040204" pitchFamily="34" charset="0"/>
                <a:ea typeface="华文中宋" panose="02010600040101010101" pitchFamily="2" charset="-122"/>
              </a:rPr>
              <a:t>	</a:t>
            </a:r>
            <a:endParaRPr lang="en-US" altLang="zh-CN" sz="2400" dirty="0">
              <a:latin typeface="Tahoma" panose="020B0604030504040204" pitchFamily="34" charset="0"/>
              <a:ea typeface="华文中宋" panose="02010600040101010101" pitchFamily="2" charset="-122"/>
            </a:endParaRPr>
          </a:p>
          <a:p>
            <a:pPr marL="342900" lvl="0" indent="-342900" eaLnBrk="1" hangingPunct="1">
              <a:lnSpc>
                <a:spcPct val="90000"/>
              </a:lnSpc>
              <a:buClr>
                <a:schemeClr val="folHlink"/>
              </a:buClr>
              <a:buSzPct val="60000"/>
              <a:buNone/>
            </a:pPr>
            <a:r>
              <a:rPr lang="en-US" altLang="zh-CN" sz="2400" dirty="0">
                <a:latin typeface="Tahoma" panose="020B0604030504040204" pitchFamily="34" charset="0"/>
                <a:ea typeface="华文中宋" panose="02010600040101010101" pitchFamily="2" charset="-122"/>
              </a:rPr>
              <a:t>		int a, b;</a:t>
            </a:r>
            <a:endParaRPr lang="en-US" altLang="zh-CN" sz="2400" dirty="0">
              <a:latin typeface="Tahoma" panose="020B0604030504040204" pitchFamily="34" charset="0"/>
              <a:ea typeface="华文中宋" panose="02010600040101010101" pitchFamily="2" charset="-122"/>
            </a:endParaRPr>
          </a:p>
          <a:p>
            <a:pPr marL="342900" lvl="0" indent="-342900" eaLnBrk="1" hangingPunct="1">
              <a:lnSpc>
                <a:spcPct val="90000"/>
              </a:lnSpc>
              <a:buClr>
                <a:schemeClr val="folHlink"/>
              </a:buClr>
              <a:buSzPct val="60000"/>
              <a:buNone/>
            </a:pPr>
            <a:r>
              <a:rPr lang="en-US" altLang="zh-CN" sz="2400" dirty="0">
                <a:latin typeface="Tahoma" panose="020B0604030504040204" pitchFamily="34" charset="0"/>
                <a:ea typeface="华文中宋" panose="02010600040101010101" pitchFamily="2" charset="-122"/>
              </a:rPr>
              <a:t>		int Count;</a:t>
            </a:r>
            <a:endParaRPr lang="en-US" altLang="zh-CN" sz="2400" dirty="0">
              <a:latin typeface="Tahoma" panose="020B0604030504040204" pitchFamily="34" charset="0"/>
              <a:ea typeface="华文中宋" panose="02010600040101010101" pitchFamily="2" charset="-122"/>
            </a:endParaRPr>
          </a:p>
          <a:p>
            <a:pPr marL="342900" lvl="0" indent="-342900" eaLnBrk="1" hangingPunct="1">
              <a:lnSpc>
                <a:spcPct val="90000"/>
              </a:lnSpc>
              <a:buClr>
                <a:schemeClr val="folHlink"/>
              </a:buClr>
              <a:buSzPct val="60000"/>
              <a:buNone/>
            </a:pPr>
            <a:endParaRPr lang="en-US" altLang="zh-CN" sz="2400" dirty="0">
              <a:latin typeface="Tahoma" panose="020B0604030504040204" pitchFamily="34" charset="0"/>
              <a:ea typeface="华文中宋" panose="02010600040101010101" pitchFamily="2" charset="-122"/>
            </a:endParaRPr>
          </a:p>
          <a:p>
            <a:pPr marL="342900" lvl="0" indent="-342900" eaLnBrk="1" hangingPunct="1">
              <a:lnSpc>
                <a:spcPct val="90000"/>
              </a:lnSpc>
              <a:buClr>
                <a:schemeClr val="folHlink"/>
              </a:buClr>
              <a:buSzPct val="60000"/>
              <a:buNone/>
            </a:pPr>
            <a:r>
              <a:rPr lang="en-US" altLang="zh-CN" sz="2400" dirty="0">
                <a:latin typeface="Tahoma" panose="020B0604030504040204" pitchFamily="34" charset="0"/>
                <a:ea typeface="华文中宋" panose="02010600040101010101" pitchFamily="2" charset="-122"/>
              </a:rPr>
              <a:t>		Spot(int a, int b) {</a:t>
            </a:r>
            <a:endParaRPr lang="en-US" altLang="zh-CN" sz="2400" dirty="0">
              <a:latin typeface="Tahoma" panose="020B0604030504040204" pitchFamily="34" charset="0"/>
              <a:ea typeface="华文中宋" panose="02010600040101010101" pitchFamily="2" charset="-122"/>
            </a:endParaRPr>
          </a:p>
          <a:p>
            <a:pPr marL="342900" lvl="0" indent="-342900" eaLnBrk="1" hangingPunct="1">
              <a:lnSpc>
                <a:spcPct val="90000"/>
              </a:lnSpc>
              <a:buClr>
                <a:schemeClr val="folHlink"/>
              </a:buClr>
              <a:buSzPct val="60000"/>
              <a:buNone/>
            </a:pPr>
            <a:r>
              <a:rPr lang="en-US" altLang="zh-CN" sz="2400" dirty="0">
                <a:latin typeface="Tahoma" panose="020B0604030504040204" pitchFamily="34" charset="0"/>
                <a:ea typeface="华文中宋" panose="02010600040101010101" pitchFamily="2" charset="-122"/>
              </a:rPr>
              <a:t>			this.a = a;</a:t>
            </a:r>
            <a:endParaRPr lang="en-US" altLang="zh-CN" sz="2400" dirty="0">
              <a:latin typeface="Tahoma" panose="020B0604030504040204" pitchFamily="34" charset="0"/>
              <a:ea typeface="华文中宋" panose="02010600040101010101" pitchFamily="2" charset="-122"/>
            </a:endParaRPr>
          </a:p>
          <a:p>
            <a:pPr marL="342900" lvl="0" indent="-342900" eaLnBrk="1" hangingPunct="1">
              <a:lnSpc>
                <a:spcPct val="90000"/>
              </a:lnSpc>
              <a:buClr>
                <a:schemeClr val="folHlink"/>
              </a:buClr>
              <a:buSzPct val="60000"/>
              <a:buNone/>
            </a:pPr>
            <a:r>
              <a:rPr lang="en-US" altLang="zh-CN" sz="2400" dirty="0">
                <a:latin typeface="Tahoma" panose="020B0604030504040204" pitchFamily="34" charset="0"/>
                <a:ea typeface="华文中宋" panose="02010600040101010101" pitchFamily="2" charset="-122"/>
              </a:rPr>
              <a:t>			this.b = b;</a:t>
            </a:r>
            <a:endParaRPr lang="en-US" altLang="zh-CN" sz="2400" dirty="0">
              <a:latin typeface="Tahoma" panose="020B0604030504040204" pitchFamily="34" charset="0"/>
              <a:ea typeface="华文中宋" panose="02010600040101010101" pitchFamily="2" charset="-122"/>
            </a:endParaRPr>
          </a:p>
          <a:p>
            <a:pPr marL="342900" lvl="0" indent="-342900" eaLnBrk="1" hangingPunct="1">
              <a:lnSpc>
                <a:spcPct val="90000"/>
              </a:lnSpc>
              <a:buClr>
                <a:schemeClr val="folHlink"/>
              </a:buClr>
              <a:buSzPct val="60000"/>
              <a:buNone/>
            </a:pPr>
            <a:r>
              <a:rPr lang="en-US" altLang="zh-CN" sz="2400" dirty="0">
                <a:latin typeface="Tahoma" panose="020B0604030504040204" pitchFamily="34" charset="0"/>
                <a:ea typeface="华文中宋" panose="02010600040101010101" pitchFamily="2" charset="-122"/>
              </a:rPr>
              <a:t>		}</a:t>
            </a:r>
            <a:endParaRPr lang="en-US" altLang="zh-CN" sz="2400" dirty="0">
              <a:latin typeface="Tahoma" panose="020B0604030504040204" pitchFamily="34" charset="0"/>
              <a:ea typeface="华文中宋" panose="02010600040101010101" pitchFamily="2" charset="-122"/>
            </a:endParaRPr>
          </a:p>
          <a:p>
            <a:pPr marL="342900" lvl="0" indent="-342900" eaLnBrk="1" hangingPunct="1">
              <a:lnSpc>
                <a:spcPct val="90000"/>
              </a:lnSpc>
              <a:buClr>
                <a:schemeClr val="folHlink"/>
              </a:buClr>
              <a:buSzPct val="60000"/>
              <a:buNone/>
            </a:pPr>
            <a:r>
              <a:rPr lang="en-US" altLang="zh-CN" sz="2400" dirty="0">
                <a:latin typeface="Tahoma" panose="020B0604030504040204" pitchFamily="34" charset="0"/>
                <a:ea typeface="华文中宋" panose="02010600040101010101" pitchFamily="2" charset="-122"/>
              </a:rPr>
              <a:t>}</a:t>
            </a:r>
            <a:endParaRPr lang="en-US" altLang="zh-CN" sz="2400" dirty="0">
              <a:latin typeface="Tahoma" panose="020B0604030504040204" pitchFamily="34" charset="0"/>
              <a:ea typeface="华文中宋" panose="02010600040101010101" pitchFamily="2" charset="-122"/>
            </a:endParaRPr>
          </a:p>
        </p:txBody>
      </p:sp>
      <p:sp>
        <p:nvSpPr>
          <p:cNvPr id="41990" name="Rectangle 6"/>
          <p:cNvSpPr/>
          <p:nvPr/>
        </p:nvSpPr>
        <p:spPr>
          <a:xfrm>
            <a:off x="2057400" y="2286000"/>
            <a:ext cx="5638800" cy="3657600"/>
          </a:xfrm>
          <a:prstGeom prst="rect">
            <a:avLst/>
          </a:prstGeom>
          <a:noFill/>
          <a:ln w="9525" cap="flat" cmpd="sng">
            <a:solidFill>
              <a:schemeClr val="tx1"/>
            </a:solidFill>
            <a:prstDash val="solid"/>
            <a:miter/>
            <a:headEnd type="none" w="med" len="med"/>
            <a:tailEnd type="none" w="med" len="med"/>
          </a:ln>
        </p:spPr>
        <p:txBody>
          <a:bodyPr wrap="none" anchor="ctr"/>
          <a:lstStyle/>
          <a:p>
            <a:pPr eaLnBrk="1" hangingPunct="1"/>
            <a:endParaRPr lang="zh-CN" altLang="en-US" dirty="0">
              <a:latin typeface="Arial" panose="020B0604020202020204" pitchFamily="34" charset="0"/>
            </a:endParaRPr>
          </a:p>
        </p:txBody>
      </p:sp>
      <p:sp>
        <p:nvSpPr>
          <p:cNvPr id="41991" name="Rectangle 7"/>
          <p:cNvSpPr/>
          <p:nvPr/>
        </p:nvSpPr>
        <p:spPr>
          <a:xfrm>
            <a:off x="228600" y="2133600"/>
            <a:ext cx="1447800" cy="1143000"/>
          </a:xfrm>
          <a:prstGeom prst="rect">
            <a:avLst/>
          </a:prstGeom>
          <a:noFill/>
          <a:ln w="9525">
            <a:noFill/>
          </a:ln>
        </p:spPr>
        <p:txBody>
          <a:bodyPr wrap="none" anchor="ctr"/>
          <a:lstStyle/>
          <a:p>
            <a:pPr eaLnBrk="1" hangingPunct="1">
              <a:lnSpc>
                <a:spcPct val="90000"/>
              </a:lnSpc>
              <a:spcBef>
                <a:spcPct val="20000"/>
              </a:spcBef>
              <a:buClr>
                <a:schemeClr val="folHlink"/>
              </a:buClr>
              <a:buSzPct val="60000"/>
              <a:buFont typeface="Wingdings" panose="05000000000000000000" pitchFamily="2" charset="2"/>
            </a:pPr>
            <a:r>
              <a:rPr lang="zh-CN" altLang="en-US" sz="2400" dirty="0">
                <a:latin typeface="Tahoma" panose="020B0604030504040204" pitchFamily="34" charset="0"/>
                <a:ea typeface="华文中宋" panose="02010600040101010101" pitchFamily="2" charset="-122"/>
              </a:rPr>
              <a:t>成员变量</a:t>
            </a:r>
            <a:endParaRPr lang="zh-CN" altLang="en-US" sz="2400" dirty="0">
              <a:latin typeface="Tahoma" panose="020B0604030504040204" pitchFamily="34" charset="0"/>
              <a:ea typeface="华文中宋" panose="02010600040101010101" pitchFamily="2" charset="-122"/>
            </a:endParaRPr>
          </a:p>
          <a:p>
            <a:pPr eaLnBrk="1" hangingPunct="1">
              <a:lnSpc>
                <a:spcPct val="90000"/>
              </a:lnSpc>
              <a:spcBef>
                <a:spcPct val="20000"/>
              </a:spcBef>
              <a:buClr>
                <a:schemeClr val="folHlink"/>
              </a:buClr>
              <a:buSzPct val="6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a,b,Count</a:t>
            </a:r>
            <a:endParaRPr lang="en-US" altLang="zh-CN" sz="2400" dirty="0">
              <a:latin typeface="Tahoma" panose="020B0604030504040204" pitchFamily="34" charset="0"/>
              <a:ea typeface="华文中宋" panose="02010600040101010101" pitchFamily="2" charset="-122"/>
            </a:endParaRPr>
          </a:p>
          <a:p>
            <a:pPr eaLnBrk="1" hangingPunct="1">
              <a:lnSpc>
                <a:spcPct val="90000"/>
              </a:lnSpc>
              <a:spcBef>
                <a:spcPct val="20000"/>
              </a:spcBef>
              <a:buClr>
                <a:schemeClr val="folHlink"/>
              </a:buClr>
              <a:buSzPct val="60000"/>
              <a:buFont typeface="Wingdings" panose="05000000000000000000" pitchFamily="2" charset="2"/>
            </a:pPr>
            <a:r>
              <a:rPr lang="zh-CN" altLang="en-US" sz="2400" dirty="0">
                <a:latin typeface="Tahoma" panose="020B0604030504040204" pitchFamily="34" charset="0"/>
                <a:ea typeface="华文中宋" panose="02010600040101010101" pitchFamily="2" charset="-122"/>
              </a:rPr>
              <a:t>范围</a:t>
            </a:r>
            <a:endParaRPr lang="zh-CN" altLang="en-US" sz="2400" dirty="0">
              <a:latin typeface="Tahoma" panose="020B0604030504040204" pitchFamily="34" charset="0"/>
              <a:ea typeface="华文中宋" panose="02010600040101010101" pitchFamily="2" charset="-122"/>
            </a:endParaRPr>
          </a:p>
        </p:txBody>
      </p:sp>
      <p:sp>
        <p:nvSpPr>
          <p:cNvPr id="41992" name="Line 8"/>
          <p:cNvSpPr/>
          <p:nvPr/>
        </p:nvSpPr>
        <p:spPr>
          <a:xfrm>
            <a:off x="1676400" y="2514600"/>
            <a:ext cx="381000" cy="0"/>
          </a:xfrm>
          <a:prstGeom prst="line">
            <a:avLst/>
          </a:prstGeom>
          <a:ln w="9525" cap="flat" cmpd="sng">
            <a:solidFill>
              <a:schemeClr val="tx1"/>
            </a:solidFill>
            <a:prstDash val="solid"/>
            <a:headEnd type="none" w="med" len="med"/>
            <a:tailEnd type="triangle" w="med" len="med"/>
          </a:ln>
        </p:spPr>
      </p:sp>
      <p:sp>
        <p:nvSpPr>
          <p:cNvPr id="41993" name="Rectangle 9"/>
          <p:cNvSpPr/>
          <p:nvPr/>
        </p:nvSpPr>
        <p:spPr>
          <a:xfrm>
            <a:off x="228600" y="4343400"/>
            <a:ext cx="1447800" cy="1143000"/>
          </a:xfrm>
          <a:prstGeom prst="rect">
            <a:avLst/>
          </a:prstGeom>
          <a:noFill/>
          <a:ln w="9525">
            <a:noFill/>
          </a:ln>
        </p:spPr>
        <p:txBody>
          <a:bodyPr wrap="none" anchor="ctr"/>
          <a:lstStyle/>
          <a:p>
            <a:pPr eaLnBrk="1" hangingPunct="1">
              <a:lnSpc>
                <a:spcPct val="90000"/>
              </a:lnSpc>
              <a:spcBef>
                <a:spcPct val="20000"/>
              </a:spcBef>
              <a:buClr>
                <a:schemeClr val="folHlink"/>
              </a:buClr>
              <a:buSzPct val="60000"/>
              <a:buFont typeface="Wingdings" panose="05000000000000000000" pitchFamily="2" charset="2"/>
            </a:pPr>
            <a:r>
              <a:rPr lang="zh-CN" altLang="en-US" sz="2400" dirty="0">
                <a:latin typeface="Tahoma" panose="020B0604030504040204" pitchFamily="34" charset="0"/>
                <a:ea typeface="华文中宋" panose="02010600040101010101" pitchFamily="2" charset="-122"/>
              </a:rPr>
              <a:t>方法参数</a:t>
            </a:r>
            <a:endParaRPr lang="zh-CN" altLang="en-US" sz="2400" dirty="0">
              <a:latin typeface="Tahoma" panose="020B0604030504040204" pitchFamily="34" charset="0"/>
              <a:ea typeface="华文中宋" panose="02010600040101010101" pitchFamily="2" charset="-122"/>
            </a:endParaRPr>
          </a:p>
          <a:p>
            <a:pPr eaLnBrk="1" hangingPunct="1">
              <a:lnSpc>
                <a:spcPct val="90000"/>
              </a:lnSpc>
              <a:spcBef>
                <a:spcPct val="20000"/>
              </a:spcBef>
              <a:buClr>
                <a:schemeClr val="folHlink"/>
              </a:buClr>
              <a:buSzPct val="6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a,b</a:t>
            </a:r>
            <a:endParaRPr lang="en-US" altLang="zh-CN" sz="2400" dirty="0">
              <a:latin typeface="Tahoma" panose="020B0604030504040204" pitchFamily="34" charset="0"/>
              <a:ea typeface="华文中宋" panose="02010600040101010101" pitchFamily="2" charset="-122"/>
            </a:endParaRPr>
          </a:p>
          <a:p>
            <a:pPr eaLnBrk="1" hangingPunct="1">
              <a:lnSpc>
                <a:spcPct val="90000"/>
              </a:lnSpc>
              <a:spcBef>
                <a:spcPct val="20000"/>
              </a:spcBef>
              <a:buClr>
                <a:schemeClr val="folHlink"/>
              </a:buClr>
              <a:buSzPct val="60000"/>
              <a:buFont typeface="Wingdings" panose="05000000000000000000" pitchFamily="2" charset="2"/>
            </a:pPr>
            <a:r>
              <a:rPr lang="zh-CN" altLang="en-US" sz="2400" dirty="0">
                <a:latin typeface="Tahoma" panose="020B0604030504040204" pitchFamily="34" charset="0"/>
                <a:ea typeface="华文中宋" panose="02010600040101010101" pitchFamily="2" charset="-122"/>
              </a:rPr>
              <a:t>范围</a:t>
            </a:r>
            <a:endParaRPr lang="zh-CN" altLang="en-US" sz="2400" dirty="0">
              <a:latin typeface="Tahoma" panose="020B0604030504040204" pitchFamily="34" charset="0"/>
              <a:ea typeface="华文中宋" panose="02010600040101010101" pitchFamily="2" charset="-122"/>
            </a:endParaRPr>
          </a:p>
        </p:txBody>
      </p:sp>
      <p:sp>
        <p:nvSpPr>
          <p:cNvPr id="41994" name="Line 10"/>
          <p:cNvSpPr/>
          <p:nvPr/>
        </p:nvSpPr>
        <p:spPr>
          <a:xfrm>
            <a:off x="1600200" y="4495800"/>
            <a:ext cx="990600" cy="0"/>
          </a:xfrm>
          <a:prstGeom prst="line">
            <a:avLst/>
          </a:prstGeom>
          <a:ln w="9525" cap="flat" cmpd="sng">
            <a:solidFill>
              <a:schemeClr val="tx1"/>
            </a:solidFill>
            <a:prstDash val="solid"/>
            <a:headEnd type="none" w="med" len="med"/>
            <a:tailEnd type="triangle" w="med" len="med"/>
          </a:ln>
        </p:spPr>
      </p:sp>
    </p:spTree>
    <p:custDataLst>
      <p:tags r:id="rId1"/>
    </p:custData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p:txBody>
          <a:bodyPr vert="horz" wrap="square" lIns="91440" tIns="45720" rIns="91440" bIns="45720" anchor="ctr"/>
          <a:lstStyle/>
          <a:p>
            <a:pPr eaLnBrk="1" hangingPunct="1"/>
            <a:r>
              <a:rPr lang="zh-CN" altLang="en-US" dirty="0"/>
              <a:t>变量</a:t>
            </a:r>
            <a:endParaRPr lang="zh-CN" altLang="en-US" dirty="0"/>
          </a:p>
        </p:txBody>
      </p:sp>
      <p:sp>
        <p:nvSpPr>
          <p:cNvPr id="43011" name="Rectangle 3"/>
          <p:cNvSpPr>
            <a:spLocks noGrp="1"/>
          </p:cNvSpPr>
          <p:nvPr>
            <p:ph idx="1"/>
          </p:nvPr>
        </p:nvSpPr>
        <p:spPr/>
        <p:txBody>
          <a:bodyPr vert="horz" wrap="square" lIns="91440" tIns="45720" rIns="91440" bIns="45720" anchor="t"/>
          <a:lstStyle/>
          <a:p>
            <a:pPr marL="609600" indent="-609600" eaLnBrk="1" hangingPunct="1">
              <a:buSzPct val="90000"/>
            </a:pPr>
            <a:r>
              <a:rPr lang="zh-CN" altLang="en-US" dirty="0"/>
              <a:t>作用域</a:t>
            </a:r>
            <a:r>
              <a:rPr lang="en-US" altLang="zh-CN" dirty="0"/>
              <a:t>(Scope)</a:t>
            </a:r>
            <a:endParaRPr lang="en-US" altLang="zh-CN" dirty="0"/>
          </a:p>
        </p:txBody>
      </p:sp>
      <p:sp>
        <p:nvSpPr>
          <p:cNvPr id="43012" name="Rectangle 4"/>
          <p:cNvSpPr/>
          <p:nvPr/>
        </p:nvSpPr>
        <p:spPr>
          <a:xfrm>
            <a:off x="1219200" y="1828800"/>
            <a:ext cx="6172200" cy="2819400"/>
          </a:xfrm>
          <a:prstGeom prst="rect">
            <a:avLst/>
          </a:prstGeom>
          <a:noFill/>
          <a:ln w="9525">
            <a:noFill/>
          </a:ln>
        </p:spPr>
        <p:txBody>
          <a:bodyPr/>
          <a:lstStyle>
            <a:lvl1pPr marL="342900" indent="-342900" algn="l" rtl="0" fontAlgn="base">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fontAlgn="base">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342900" lvl="0" indent="-342900" eaLnBrk="1" hangingPunct="1">
              <a:lnSpc>
                <a:spcPct val="90000"/>
              </a:lnSpc>
              <a:buClr>
                <a:schemeClr val="folHlink"/>
              </a:buClr>
              <a:buSzPct val="60000"/>
              <a:buNone/>
            </a:pPr>
            <a:endParaRPr lang="zh-CN" altLang="en-US" sz="2400" dirty="0">
              <a:latin typeface="Tahoma" panose="020B0604030504040204" pitchFamily="34" charset="0"/>
              <a:ea typeface="华文中宋" panose="02010600040101010101" pitchFamily="2" charset="-122"/>
            </a:endParaRPr>
          </a:p>
          <a:p>
            <a:pPr marL="342900" lvl="0" indent="-342900" eaLnBrk="1" hangingPunct="1">
              <a:lnSpc>
                <a:spcPct val="90000"/>
              </a:lnSpc>
              <a:buClr>
                <a:schemeClr val="folHlink"/>
              </a:buClr>
              <a:buSzPct val="60000"/>
              <a:buNone/>
            </a:pPr>
            <a:r>
              <a:rPr lang="en-US" altLang="zh-CN" sz="2400" dirty="0">
                <a:latin typeface="Tahoma" panose="020B0604030504040204" pitchFamily="34" charset="0"/>
                <a:ea typeface="华文中宋" panose="02010600040101010101" pitchFamily="2" charset="-122"/>
              </a:rPr>
              <a:t>if ( ... ) {</a:t>
            </a:r>
            <a:endParaRPr lang="en-US" altLang="zh-CN" sz="2400" dirty="0">
              <a:latin typeface="Tahoma" panose="020B0604030504040204" pitchFamily="34" charset="0"/>
              <a:ea typeface="华文中宋" panose="02010600040101010101" pitchFamily="2" charset="-122"/>
            </a:endParaRPr>
          </a:p>
          <a:p>
            <a:pPr marL="342900" lvl="0" indent="-342900" eaLnBrk="1" hangingPunct="1">
              <a:lnSpc>
                <a:spcPct val="90000"/>
              </a:lnSpc>
              <a:buClr>
                <a:schemeClr val="folHlink"/>
              </a:buClr>
              <a:buSzPct val="60000"/>
              <a:buNone/>
            </a:pPr>
            <a:r>
              <a:rPr lang="en-US" altLang="zh-CN" sz="2400" dirty="0">
                <a:latin typeface="Tahoma" panose="020B0604030504040204" pitchFamily="34" charset="0"/>
                <a:ea typeface="华文中宋" panose="02010600040101010101" pitchFamily="2" charset="-122"/>
              </a:rPr>
              <a:t>    int i = 17;</a:t>
            </a:r>
            <a:endParaRPr lang="en-US" altLang="zh-CN" sz="2400" dirty="0">
              <a:latin typeface="Tahoma" panose="020B0604030504040204" pitchFamily="34" charset="0"/>
              <a:ea typeface="华文中宋" panose="02010600040101010101" pitchFamily="2" charset="-122"/>
            </a:endParaRPr>
          </a:p>
          <a:p>
            <a:pPr marL="342900" lvl="0" indent="-342900" eaLnBrk="1" hangingPunct="1">
              <a:lnSpc>
                <a:spcPct val="90000"/>
              </a:lnSpc>
              <a:buClr>
                <a:schemeClr val="folHlink"/>
              </a:buClr>
              <a:buSzPct val="60000"/>
              <a:buNone/>
            </a:pPr>
            <a:r>
              <a:rPr lang="en-US" altLang="zh-CN" sz="2400" dirty="0">
                <a:latin typeface="Tahoma" panose="020B0604030504040204" pitchFamily="34" charset="0"/>
                <a:ea typeface="华文中宋" panose="02010600040101010101" pitchFamily="2" charset="-122"/>
              </a:rPr>
              <a:t>    ...</a:t>
            </a:r>
            <a:endParaRPr lang="en-US" altLang="zh-CN" sz="2400" dirty="0">
              <a:latin typeface="Tahoma" panose="020B0604030504040204" pitchFamily="34" charset="0"/>
              <a:ea typeface="华文中宋" panose="02010600040101010101" pitchFamily="2" charset="-122"/>
            </a:endParaRPr>
          </a:p>
          <a:p>
            <a:pPr marL="342900" lvl="0" indent="-342900" eaLnBrk="1" hangingPunct="1">
              <a:lnSpc>
                <a:spcPct val="90000"/>
              </a:lnSpc>
              <a:buClr>
                <a:schemeClr val="folHlink"/>
              </a:buClr>
              <a:buSzPct val="60000"/>
              <a:buNone/>
            </a:pPr>
            <a:r>
              <a:rPr lang="en-US" altLang="zh-CN" sz="2400" dirty="0">
                <a:latin typeface="Tahoma" panose="020B0604030504040204" pitchFamily="34" charset="0"/>
                <a:ea typeface="华文中宋" panose="02010600040101010101" pitchFamily="2" charset="-122"/>
              </a:rPr>
              <a:t>}</a:t>
            </a:r>
            <a:endParaRPr lang="en-US" altLang="zh-CN" sz="2400" dirty="0">
              <a:latin typeface="Tahoma" panose="020B0604030504040204" pitchFamily="34" charset="0"/>
              <a:ea typeface="华文中宋" panose="02010600040101010101" pitchFamily="2" charset="-122"/>
            </a:endParaRPr>
          </a:p>
          <a:p>
            <a:pPr marL="342900" lvl="0" indent="-342900" eaLnBrk="1" hangingPunct="1">
              <a:lnSpc>
                <a:spcPct val="90000"/>
              </a:lnSpc>
              <a:buClr>
                <a:schemeClr val="folHlink"/>
              </a:buClr>
              <a:buSzPct val="60000"/>
              <a:buNone/>
            </a:pPr>
            <a:r>
              <a:rPr lang="en-US" altLang="zh-CN" sz="2400" dirty="0">
                <a:latin typeface="Tahoma" panose="020B0604030504040204" pitchFamily="34" charset="0"/>
                <a:ea typeface="华文中宋" panose="02010600040101010101" pitchFamily="2" charset="-122"/>
              </a:rPr>
              <a:t>System.out.println("The value of i = " + i); </a:t>
            </a:r>
            <a:endParaRPr lang="en-US" altLang="zh-CN" sz="2400" dirty="0">
              <a:latin typeface="Tahoma" panose="020B0604030504040204" pitchFamily="34" charset="0"/>
              <a:ea typeface="华文中宋" panose="02010600040101010101" pitchFamily="2" charset="-122"/>
            </a:endParaRPr>
          </a:p>
        </p:txBody>
      </p:sp>
    </p:spTree>
    <p:custDataLst>
      <p:tags r:id="rId1"/>
    </p:custData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变量</a:t>
            </a:r>
            <a:endParaRPr lang="zh-CN" altLang="en-US" dirty="0" smtClean="0"/>
          </a:p>
        </p:txBody>
      </p:sp>
      <p:sp>
        <p:nvSpPr>
          <p:cNvPr id="3" name="内容占位符 2"/>
          <p:cNvSpPr>
            <a:spLocks noGrp="1"/>
          </p:cNvSpPr>
          <p:nvPr>
            <p:ph idx="1"/>
            <p:custDataLst>
              <p:tags r:id="rId4"/>
            </p:custDataLst>
          </p:nvPr>
        </p:nvSpPr>
        <p:spPr/>
        <p:txBody>
          <a:bodyPr>
            <a:normAutofit fontScale="85000" lnSpcReduction="20000"/>
          </a:bodyPr>
          <a:lstStyle/>
          <a:p>
            <a:pPr marL="342900" indent="-342900" eaLnBrk="1" hangingPunct="1">
              <a:lnSpc>
                <a:spcPct val="150000"/>
              </a:lnSpc>
              <a:buClr>
                <a:schemeClr val="hlink"/>
              </a:buClr>
              <a:buSzTx/>
              <a:buFont typeface="Wingdings" panose="05000000000000000000" pitchFamily="2" charset="2"/>
              <a:buChar char="l"/>
            </a:pPr>
            <a:r>
              <a:rPr lang="en-US" altLang="zh-CN" dirty="0" smtClean="0"/>
              <a:t>final</a:t>
            </a:r>
            <a:r>
              <a:rPr lang="zh-CN" altLang="en-US" dirty="0" smtClean="0"/>
              <a:t>变量</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带有关键字</a:t>
            </a:r>
            <a:r>
              <a:rPr lang="en-US" altLang="zh-CN" dirty="0" smtClean="0"/>
              <a:t>final</a:t>
            </a:r>
            <a:r>
              <a:rPr lang="zh-CN" altLang="en-US" dirty="0" smtClean="0"/>
              <a:t>的变量</a:t>
            </a:r>
            <a:endParaRPr lang="zh-CN" altLang="en-US" dirty="0" smtClean="0"/>
          </a:p>
          <a:p>
            <a:pPr marL="990600" lvl="1" indent="-533400" eaLnBrk="1" hangingPunct="1">
              <a:lnSpc>
                <a:spcPct val="150000"/>
              </a:lnSpc>
              <a:buSzPct val="90000"/>
              <a:buNone/>
            </a:pPr>
            <a:r>
              <a:rPr lang="zh-CN" altLang="en-US" dirty="0" smtClean="0"/>
              <a:t>	</a:t>
            </a:r>
            <a:r>
              <a:rPr lang="en-US" altLang="zh-CN" dirty="0" smtClean="0"/>
              <a:t>final int aFinalVar = 0;</a:t>
            </a:r>
            <a:endParaRPr lang="en-US" altLang="zh-CN" dirty="0" smtClean="0"/>
          </a:p>
          <a:p>
            <a:pPr marL="742950" lvl="1" indent="-285750" eaLnBrk="1" hangingPunct="1">
              <a:lnSpc>
                <a:spcPct val="150000"/>
              </a:lnSpc>
              <a:buClr>
                <a:schemeClr val="accent1"/>
              </a:buClr>
              <a:buSzTx/>
              <a:buFont typeface="Wingdings" panose="05000000000000000000" pitchFamily="2" charset="2"/>
              <a:buChar char="l"/>
            </a:pPr>
            <a:r>
              <a:rPr lang="en-US" altLang="zh-CN" dirty="0" smtClean="0"/>
              <a:t>final</a:t>
            </a:r>
            <a:r>
              <a:rPr lang="zh-CN" altLang="en-US" dirty="0" smtClean="0"/>
              <a:t>变量初始化后不能再改变</a:t>
            </a:r>
            <a:endParaRPr lang="zh-CN" altLang="en-US" dirty="0" smtClean="0"/>
          </a:p>
          <a:p>
            <a:pPr marL="990600" lvl="1" indent="-533400" eaLnBrk="1" hangingPunct="1">
              <a:lnSpc>
                <a:spcPct val="150000"/>
              </a:lnSpc>
              <a:buSzPct val="90000"/>
              <a:buNone/>
            </a:pPr>
            <a:r>
              <a:rPr lang="zh-CN" altLang="en-US" dirty="0" smtClean="0"/>
              <a:t>	</a:t>
            </a:r>
            <a:r>
              <a:rPr lang="en-US" altLang="zh-CN" dirty="0" smtClean="0"/>
              <a:t>final int blankfinal;</a:t>
            </a:r>
            <a:endParaRPr lang="en-US" altLang="zh-CN" dirty="0" smtClean="0"/>
          </a:p>
          <a:p>
            <a:pPr marL="990600" lvl="1" indent="-533400" eaLnBrk="1" hangingPunct="1">
              <a:lnSpc>
                <a:spcPct val="150000"/>
              </a:lnSpc>
              <a:buSzPct val="90000"/>
              <a:buNone/>
            </a:pPr>
            <a:r>
              <a:rPr lang="en-US" altLang="zh-CN" dirty="0" smtClean="0"/>
              <a:t>	. . .</a:t>
            </a:r>
            <a:endParaRPr lang="en-US" altLang="zh-CN" dirty="0" smtClean="0"/>
          </a:p>
          <a:p>
            <a:pPr marL="990600" lvl="1" indent="-533400" eaLnBrk="1" hangingPunct="1">
              <a:lnSpc>
                <a:spcPct val="150000"/>
              </a:lnSpc>
              <a:buSzPct val="90000"/>
              <a:buNone/>
            </a:pPr>
            <a:r>
              <a:rPr lang="en-US" altLang="zh-CN" dirty="0" smtClean="0"/>
              <a:t>	blankfinal = 0;</a:t>
            </a:r>
            <a:endParaRPr lang="en-US" altLang="zh-CN" dirty="0" smtClean="0"/>
          </a:p>
          <a:p>
            <a:pPr marL="990600" lvl="1" indent="-533400" eaLnBrk="1" hangingPunct="1">
              <a:lnSpc>
                <a:spcPct val="150000"/>
              </a:lnSpc>
              <a:buSzPct val="90000"/>
              <a:buNone/>
            </a:pPr>
            <a:r>
              <a:rPr lang="en-US" altLang="zh-CN" dirty="0" smtClean="0"/>
              <a:t>	… </a:t>
            </a:r>
            <a:endParaRPr lang="en-US" altLang="zh-CN" dirty="0" smtClean="0"/>
          </a:p>
          <a:p>
            <a:pPr marL="990600" lvl="1" indent="-533400" eaLnBrk="1" hangingPunct="1">
              <a:lnSpc>
                <a:spcPct val="150000"/>
              </a:lnSpc>
              <a:buSzPct val="90000"/>
              <a:buNone/>
            </a:pPr>
            <a:r>
              <a:rPr lang="en-US" altLang="zh-CN" dirty="0" smtClean="0"/>
              <a:t>	blankfinal = 3;</a:t>
            </a:r>
            <a:endParaRPr lang="en-US" altLang="zh-CN" dirty="0" smtClean="0"/>
          </a:p>
        </p:txBody>
      </p:sp>
    </p:spTree>
    <p:custDataLst>
      <p:tags r:id="rId5"/>
    </p:custData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第二讲 </a:t>
            </a:r>
            <a:r>
              <a:rPr lang="en-US" altLang="zh-CN" dirty="0" smtClean="0"/>
              <a:t>Java</a:t>
            </a:r>
            <a:r>
              <a:rPr lang="zh-CN" altLang="en-US" dirty="0" smtClean="0"/>
              <a:t>语法基础</a:t>
            </a:r>
            <a:endParaRPr lang="zh-CN" altLang="en-US" dirty="0" smtClean="0"/>
          </a:p>
        </p:txBody>
      </p:sp>
      <p:sp>
        <p:nvSpPr>
          <p:cNvPr id="3" name="内容占位符 2"/>
          <p:cNvSpPr>
            <a:spLocks noGrp="1"/>
          </p:cNvSpPr>
          <p:nvPr>
            <p:ph idx="1"/>
            <p:custDataLst>
              <p:tags r:id="rId4"/>
            </p:custDataLst>
          </p:nvPr>
        </p:nvSpPr>
        <p:spPr/>
        <p:txBody>
          <a:bodyPr>
            <a:normAutofit lnSpcReduction="10000"/>
          </a:bodyPr>
          <a:lstStyle/>
          <a:p>
            <a:pPr marL="609600" indent="-609600" eaLnBrk="1" hangingPunct="1">
              <a:lnSpc>
                <a:spcPct val="150000"/>
              </a:lnSpc>
              <a:buSzPct val="90000"/>
              <a:buFont typeface="Wingdings" panose="05000000000000000000" pitchFamily="2" charset="2"/>
              <a:buAutoNum type="arabicPeriod"/>
            </a:pPr>
            <a:r>
              <a:rPr lang="zh-CN" altLang="en-US" dirty="0" smtClean="0"/>
              <a:t>词法规则</a:t>
            </a:r>
            <a:endParaRPr lang="zh-CN" altLang="en-US" dirty="0" smtClean="0"/>
          </a:p>
          <a:p>
            <a:pPr marL="609600" indent="-609600" eaLnBrk="1" hangingPunct="1">
              <a:lnSpc>
                <a:spcPct val="150000"/>
              </a:lnSpc>
              <a:buSzPct val="90000"/>
              <a:buFont typeface="Wingdings" panose="05000000000000000000" pitchFamily="2" charset="2"/>
              <a:buAutoNum type="arabicPeriod"/>
            </a:pPr>
            <a:r>
              <a:rPr lang="zh-CN" altLang="en-US" dirty="0" smtClean="0"/>
              <a:t>数据类型</a:t>
            </a:r>
            <a:endParaRPr lang="zh-CN" altLang="en-US" dirty="0" smtClean="0"/>
          </a:p>
          <a:p>
            <a:pPr marL="609600" indent="-609600" eaLnBrk="1" hangingPunct="1">
              <a:lnSpc>
                <a:spcPct val="150000"/>
              </a:lnSpc>
              <a:buSzPct val="90000"/>
              <a:buFont typeface="Wingdings" panose="05000000000000000000" pitchFamily="2" charset="2"/>
              <a:buAutoNum type="arabicPeriod"/>
            </a:pPr>
            <a:r>
              <a:rPr lang="zh-CN" altLang="en-US" dirty="0" smtClean="0"/>
              <a:t>常量与变量</a:t>
            </a:r>
            <a:endParaRPr lang="zh-CN" altLang="en-US" dirty="0" smtClean="0"/>
          </a:p>
          <a:p>
            <a:pPr marL="609600" indent="-609600" eaLnBrk="1" hangingPunct="1">
              <a:lnSpc>
                <a:spcPct val="150000"/>
              </a:lnSpc>
              <a:buSzPct val="90000"/>
              <a:buFont typeface="Wingdings" panose="05000000000000000000" pitchFamily="2" charset="2"/>
              <a:buAutoNum type="arabicPeriod"/>
            </a:pPr>
            <a:r>
              <a:rPr lang="zh-CN" altLang="en-US" dirty="0" smtClean="0"/>
              <a:t>运算符和表达式</a:t>
            </a:r>
            <a:endParaRPr lang="zh-CN" altLang="en-US" dirty="0" smtClean="0"/>
          </a:p>
          <a:p>
            <a:pPr marL="609600" indent="-609600" eaLnBrk="1" hangingPunct="1">
              <a:lnSpc>
                <a:spcPct val="150000"/>
              </a:lnSpc>
              <a:buSzPct val="90000"/>
              <a:buFont typeface="Wingdings" panose="05000000000000000000" pitchFamily="2" charset="2"/>
              <a:buAutoNum type="arabicPeriod"/>
            </a:pPr>
            <a:r>
              <a:rPr lang="zh-CN" altLang="en-US" dirty="0" smtClean="0"/>
              <a:t>控制语句</a:t>
            </a:r>
            <a:endParaRPr lang="zh-CN" altLang="en-US" dirty="0" smtClean="0"/>
          </a:p>
          <a:p>
            <a:pPr marL="609600" indent="-609600" eaLnBrk="1" hangingPunct="1">
              <a:lnSpc>
                <a:spcPct val="150000"/>
              </a:lnSpc>
              <a:buSzPct val="90000"/>
              <a:buFont typeface="Wingdings" panose="05000000000000000000" pitchFamily="2" charset="2"/>
              <a:buAutoNum type="arabicPeriod"/>
            </a:pPr>
            <a:r>
              <a:rPr lang="zh-CN" altLang="en-US" dirty="0" smtClean="0"/>
              <a:t>数组和字符串</a:t>
            </a:r>
            <a:endParaRPr lang="zh-CN" altLang="en-US" dirty="0" smtClean="0"/>
          </a:p>
        </p:txBody>
      </p:sp>
    </p:spTree>
    <p:custDataLst>
      <p:tags r:id="rId5"/>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回顾</a:t>
            </a:r>
            <a:endParaRPr lang="zh-CN" altLang="en-US" dirty="0" smtClean="0"/>
          </a:p>
        </p:txBody>
      </p:sp>
      <p:sp>
        <p:nvSpPr>
          <p:cNvPr id="3" name="内容占位符 2"/>
          <p:cNvSpPr>
            <a:spLocks noGrp="1"/>
          </p:cNvSpPr>
          <p:nvPr>
            <p:ph idx="1"/>
            <p:custDataLst>
              <p:tags r:id="rId4"/>
            </p:custDataLst>
          </p:nvPr>
        </p:nvSpPr>
        <p:spPr/>
        <p:txBody>
          <a:bodyPr>
            <a:normAutofit fontScale="85000" lnSpcReduction="10000"/>
          </a:bodyPr>
          <a:lstStyle/>
          <a:p>
            <a:pPr marL="342900" indent="-342900" eaLnBrk="1" hangingPunct="1">
              <a:lnSpc>
                <a:spcPct val="150000"/>
              </a:lnSpc>
              <a:buClr>
                <a:schemeClr val="hlink"/>
              </a:buClr>
              <a:buSzTx/>
              <a:buFont typeface="Wingdings" panose="05000000000000000000" pitchFamily="2" charset="2"/>
              <a:buChar char="l"/>
            </a:pPr>
            <a:r>
              <a:rPr lang="en-US" altLang="zh-CN" dirty="0" smtClean="0"/>
              <a:t>Java</a:t>
            </a:r>
            <a:r>
              <a:rPr lang="zh-CN" altLang="en-US" dirty="0" smtClean="0"/>
              <a:t>是完全面向对象的语言，所有的实现必须放在类中。</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en-US" altLang="zh-CN" dirty="0" smtClean="0"/>
              <a:t>main</a:t>
            </a:r>
            <a:r>
              <a:rPr lang="zh-CN" altLang="en-US" dirty="0" smtClean="0"/>
              <a:t>函数是</a:t>
            </a:r>
            <a:r>
              <a:rPr lang="en-US" altLang="zh-CN" dirty="0" smtClean="0"/>
              <a:t>Java</a:t>
            </a:r>
            <a:r>
              <a:rPr lang="zh-CN" altLang="en-US" dirty="0" smtClean="0"/>
              <a:t>应用程序执行的入口。</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en-US" altLang="zh-CN" dirty="0" smtClean="0"/>
              <a:t>JDK</a:t>
            </a:r>
            <a:r>
              <a:rPr lang="zh-CN" altLang="en-US" dirty="0" smtClean="0"/>
              <a:t>可用于开发 Java 程序。</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en-US" altLang="zh-CN" dirty="0" smtClean="0"/>
              <a:t>Java</a:t>
            </a:r>
            <a:r>
              <a:rPr lang="zh-CN" altLang="en-US" dirty="0" smtClean="0"/>
              <a:t>的几种模式</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en-US" altLang="zh-CN" dirty="0" smtClean="0"/>
              <a:t>Application</a:t>
            </a:r>
            <a:endParaRPr lang="en-US" altLang="zh-CN" dirty="0" smtClean="0"/>
          </a:p>
          <a:p>
            <a:pPr marL="742950" lvl="1" indent="-285750" eaLnBrk="1" hangingPunct="1">
              <a:lnSpc>
                <a:spcPct val="150000"/>
              </a:lnSpc>
              <a:buClr>
                <a:schemeClr val="accent1"/>
              </a:buClr>
              <a:buSzTx/>
              <a:buFont typeface="Wingdings" panose="05000000000000000000" pitchFamily="2" charset="2"/>
              <a:buChar char="l"/>
            </a:pPr>
            <a:r>
              <a:rPr lang="en-US" altLang="zh-CN" dirty="0" smtClean="0"/>
              <a:t>Applet</a:t>
            </a:r>
            <a:endParaRPr lang="en-US" altLang="zh-CN" dirty="0" smtClean="0"/>
          </a:p>
          <a:p>
            <a:pPr marL="742950" lvl="1" indent="-285750" eaLnBrk="1" hangingPunct="1">
              <a:lnSpc>
                <a:spcPct val="150000"/>
              </a:lnSpc>
              <a:buClr>
                <a:schemeClr val="accent1"/>
              </a:buClr>
              <a:buSzTx/>
              <a:buFont typeface="Wingdings" panose="05000000000000000000" pitchFamily="2" charset="2"/>
              <a:buChar char="l"/>
            </a:pPr>
            <a:r>
              <a:rPr lang="en-US" altLang="zh-CN" dirty="0" smtClean="0"/>
              <a:t>Servlet</a:t>
            </a:r>
            <a:endParaRPr lang="en-US" altLang="zh-CN" dirty="0" smtClean="0"/>
          </a:p>
          <a:p>
            <a:pPr eaLnBrk="1" hangingPunct="1">
              <a:lnSpc>
                <a:spcPct val="150000"/>
              </a:lnSpc>
              <a:buClr>
                <a:schemeClr val="tx1"/>
              </a:buClr>
              <a:buFont typeface="Wingdings" panose="05000000000000000000" pitchFamily="2" charset="2"/>
              <a:buChar char="•"/>
            </a:pPr>
            <a:endParaRPr lang="en-US" altLang="zh-CN" dirty="0" smtClean="0"/>
          </a:p>
        </p:txBody>
      </p:sp>
    </p:spTree>
    <p:custDataLst>
      <p:tags r:id="rId5"/>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运算符 </a:t>
            </a:r>
            <a:r>
              <a:rPr lang="en-US" altLang="zh-CN" dirty="0" smtClean="0"/>
              <a:t>(operator)</a:t>
            </a:r>
            <a:endParaRPr lang="en-US" altLang="zh-CN" dirty="0" smtClean="0"/>
          </a:p>
        </p:txBody>
      </p:sp>
      <p:sp>
        <p:nvSpPr>
          <p:cNvPr id="3" name="内容占位符 2"/>
          <p:cNvSpPr>
            <a:spLocks noGrp="1"/>
          </p:cNvSpPr>
          <p:nvPr>
            <p:ph idx="1"/>
            <p:custDataLst>
              <p:tags r:id="rId4"/>
            </p:custDataLst>
          </p:nvPr>
        </p:nvSpPr>
        <p:spPr/>
        <p:txBody>
          <a:bodyPr>
            <a:normAutofit fontScale="75000" lnSpcReduction="20000"/>
          </a:bodyPr>
          <a:lstStyle/>
          <a:p>
            <a:pPr marL="342900" indent="-342900" eaLnBrk="1" hangingPunct="1">
              <a:lnSpc>
                <a:spcPct val="150000"/>
              </a:lnSpc>
              <a:buClr>
                <a:schemeClr val="hlink"/>
              </a:buClr>
              <a:buSzTx/>
              <a:buFont typeface="Wingdings" panose="05000000000000000000" pitchFamily="2" charset="2"/>
              <a:buChar char="l"/>
            </a:pPr>
            <a:r>
              <a:rPr lang="zh-CN" altLang="en-US" dirty="0" smtClean="0"/>
              <a:t>一元</a:t>
            </a:r>
            <a:r>
              <a:rPr lang="en-US" altLang="zh-CN" dirty="0" smtClean="0"/>
              <a:t>/</a:t>
            </a:r>
            <a:r>
              <a:rPr lang="zh-CN" altLang="en-US" dirty="0" smtClean="0"/>
              <a:t>单目运算符</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en-US" altLang="zh-CN" dirty="0" smtClean="0"/>
              <a:t>operator op</a:t>
            </a:r>
            <a:endParaRPr lang="en-US" altLang="zh-CN" dirty="0" smtClean="0"/>
          </a:p>
          <a:p>
            <a:pPr marL="742950" lvl="1" indent="-285750" eaLnBrk="1" hangingPunct="1">
              <a:lnSpc>
                <a:spcPct val="150000"/>
              </a:lnSpc>
              <a:buClr>
                <a:schemeClr val="accent1"/>
              </a:buClr>
              <a:buSzTx/>
              <a:buFont typeface="Wingdings" panose="05000000000000000000" pitchFamily="2" charset="2"/>
              <a:buChar char="l"/>
            </a:pPr>
            <a:r>
              <a:rPr lang="en-US" altLang="zh-CN" dirty="0" smtClean="0"/>
              <a:t>op operator</a:t>
            </a:r>
            <a:endParaRPr lang="en-US" altLang="zh-CN" dirty="0" smtClean="0"/>
          </a:p>
          <a:p>
            <a:pPr marL="342900" indent="-342900" eaLnBrk="1" hangingPunct="1">
              <a:lnSpc>
                <a:spcPct val="150000"/>
              </a:lnSpc>
              <a:buClr>
                <a:schemeClr val="hlink"/>
              </a:buClr>
              <a:buSzTx/>
              <a:buFont typeface="Wingdings" panose="05000000000000000000" pitchFamily="2" charset="2"/>
              <a:buChar char="l"/>
            </a:pPr>
            <a:r>
              <a:rPr lang="zh-CN" altLang="en-US" dirty="0" smtClean="0"/>
              <a:t>二元</a:t>
            </a:r>
            <a:r>
              <a:rPr lang="en-US" altLang="zh-CN" dirty="0" smtClean="0"/>
              <a:t>/</a:t>
            </a:r>
            <a:r>
              <a:rPr lang="zh-CN" altLang="en-US" dirty="0" smtClean="0"/>
              <a:t>双目运算符</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en-US" altLang="zh-CN" dirty="0" smtClean="0"/>
              <a:t>op1 operator op2</a:t>
            </a:r>
            <a:endParaRPr lang="en-US" altLang="zh-CN" dirty="0" smtClean="0"/>
          </a:p>
          <a:p>
            <a:pPr marL="342900" indent="-342900" eaLnBrk="1" hangingPunct="1">
              <a:lnSpc>
                <a:spcPct val="150000"/>
              </a:lnSpc>
              <a:buClr>
                <a:schemeClr val="hlink"/>
              </a:buClr>
              <a:buSzTx/>
              <a:buFont typeface="Wingdings" panose="05000000000000000000" pitchFamily="2" charset="2"/>
              <a:buChar char="l"/>
            </a:pPr>
            <a:r>
              <a:rPr lang="zh-CN" altLang="en-US" dirty="0" smtClean="0"/>
              <a:t>三元</a:t>
            </a:r>
            <a:r>
              <a:rPr lang="en-US" altLang="zh-CN" dirty="0" smtClean="0"/>
              <a:t>/</a:t>
            </a:r>
            <a:r>
              <a:rPr lang="zh-CN" altLang="en-US" dirty="0" smtClean="0"/>
              <a:t>三目运算符</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en-US" altLang="zh-CN" dirty="0" smtClean="0"/>
              <a:t>op1 ? op2 : op3</a:t>
            </a:r>
            <a:endParaRPr lang="en-US" altLang="zh-CN" dirty="0" smtClean="0"/>
          </a:p>
          <a:p>
            <a:pPr marL="342900" indent="-342900" eaLnBrk="1" hangingPunct="1">
              <a:lnSpc>
                <a:spcPct val="150000"/>
              </a:lnSpc>
              <a:buClr>
                <a:schemeClr val="hlink"/>
              </a:buClr>
              <a:buSzTx/>
              <a:buFont typeface="Wingdings" panose="05000000000000000000" pitchFamily="2" charset="2"/>
              <a:buChar char="l"/>
            </a:pPr>
            <a:endParaRPr lang="en-US" altLang="zh-CN" dirty="0" smtClean="0"/>
          </a:p>
          <a:p>
            <a:pPr marL="609600" indent="-609600" eaLnBrk="1" hangingPunct="1">
              <a:lnSpc>
                <a:spcPct val="150000"/>
              </a:lnSpc>
              <a:buSzPct val="90000"/>
              <a:buNone/>
            </a:pPr>
            <a:r>
              <a:rPr lang="en-US" altLang="zh-CN" dirty="0" smtClean="0"/>
              <a:t>	</a:t>
            </a:r>
            <a:r>
              <a:rPr lang="zh-CN" altLang="en-US" dirty="0" smtClean="0"/>
              <a:t>注</a:t>
            </a:r>
            <a:r>
              <a:rPr lang="en-US" altLang="zh-CN" dirty="0" smtClean="0"/>
              <a:t>: op</a:t>
            </a:r>
            <a:r>
              <a:rPr lang="zh-CN" altLang="en-US" dirty="0" smtClean="0"/>
              <a:t>表示操作数</a:t>
            </a:r>
            <a:endParaRPr lang="zh-CN" altLang="en-US" dirty="0" smtClean="0"/>
          </a:p>
        </p:txBody>
      </p:sp>
    </p:spTree>
    <p:custDataLst>
      <p:tags r:id="rId5"/>
    </p:custData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运算符 </a:t>
            </a:r>
            <a:r>
              <a:rPr lang="en-US" altLang="zh-CN" dirty="0" smtClean="0"/>
              <a:t>(operator)</a:t>
            </a:r>
            <a:endParaRPr lang="en-US" altLang="zh-CN" dirty="0" smtClean="0"/>
          </a:p>
        </p:txBody>
      </p:sp>
      <p:sp>
        <p:nvSpPr>
          <p:cNvPr id="3" name="内容占位符 2"/>
          <p:cNvSpPr>
            <a:spLocks noGrp="1"/>
          </p:cNvSpPr>
          <p:nvPr>
            <p:ph idx="1"/>
            <p:custDataLst>
              <p:tags r:id="rId4"/>
            </p:custDataLst>
          </p:nvPr>
        </p:nvSpPr>
        <p:spPr/>
        <p:txBody>
          <a:bodyPr>
            <a:normAutofit fontScale="92500" lnSpcReduction="20000"/>
          </a:bodyPr>
          <a:lstStyle/>
          <a:p>
            <a:pPr marL="609600" indent="-609600" eaLnBrk="1" hangingPunct="1">
              <a:lnSpc>
                <a:spcPct val="150000"/>
              </a:lnSpc>
              <a:buSzPct val="90000"/>
              <a:buFont typeface="Wingdings" panose="05000000000000000000" pitchFamily="2" charset="2"/>
              <a:buAutoNum type="arabicPeriod"/>
            </a:pPr>
            <a:r>
              <a:rPr lang="zh-CN" altLang="en-US" dirty="0" smtClean="0"/>
              <a:t>算术运算符 </a:t>
            </a:r>
            <a:r>
              <a:rPr lang="en-US" altLang="zh-CN" dirty="0" smtClean="0"/>
              <a:t>(Arithmetic Operators)</a:t>
            </a:r>
            <a:endParaRPr lang="en-US" altLang="zh-CN" dirty="0" smtClean="0"/>
          </a:p>
          <a:p>
            <a:pPr marL="609600" indent="-609600" eaLnBrk="1" hangingPunct="1">
              <a:lnSpc>
                <a:spcPct val="150000"/>
              </a:lnSpc>
              <a:buSzPct val="90000"/>
              <a:buFont typeface="Wingdings" panose="05000000000000000000" pitchFamily="2" charset="2"/>
              <a:buAutoNum type="arabicPeriod"/>
            </a:pPr>
            <a:r>
              <a:rPr lang="zh-CN" altLang="en-US" dirty="0" smtClean="0"/>
              <a:t>关系运算符 </a:t>
            </a:r>
            <a:r>
              <a:rPr lang="en-US" altLang="zh-CN" dirty="0" smtClean="0"/>
              <a:t>(Relational Operators)</a:t>
            </a:r>
            <a:endParaRPr lang="en-US" altLang="zh-CN" dirty="0" smtClean="0"/>
          </a:p>
          <a:p>
            <a:pPr marL="609600" indent="-609600" eaLnBrk="1" hangingPunct="1">
              <a:lnSpc>
                <a:spcPct val="150000"/>
              </a:lnSpc>
              <a:buSzPct val="90000"/>
              <a:buFont typeface="Wingdings" panose="05000000000000000000" pitchFamily="2" charset="2"/>
              <a:buAutoNum type="arabicPeriod"/>
            </a:pPr>
            <a:r>
              <a:rPr lang="zh-CN" altLang="en-US" dirty="0" smtClean="0"/>
              <a:t>逻辑运算符 </a:t>
            </a:r>
            <a:r>
              <a:rPr lang="en-US" altLang="zh-CN" dirty="0" smtClean="0"/>
              <a:t>(Logical Operators)</a:t>
            </a:r>
            <a:endParaRPr lang="en-US" altLang="zh-CN" dirty="0" smtClean="0"/>
          </a:p>
          <a:p>
            <a:pPr marL="609600" indent="-609600" eaLnBrk="1" hangingPunct="1">
              <a:lnSpc>
                <a:spcPct val="150000"/>
              </a:lnSpc>
              <a:buSzPct val="90000"/>
              <a:buFont typeface="Wingdings" panose="05000000000000000000" pitchFamily="2" charset="2"/>
              <a:buAutoNum type="arabicPeriod"/>
            </a:pPr>
            <a:r>
              <a:rPr lang="zh-CN" altLang="en-US" dirty="0" smtClean="0"/>
              <a:t>位运算符 </a:t>
            </a:r>
            <a:r>
              <a:rPr lang="en-US" altLang="zh-CN" dirty="0" smtClean="0"/>
              <a:t>(Bitwise Operators)</a:t>
            </a:r>
            <a:endParaRPr lang="en-US" altLang="zh-CN" dirty="0" smtClean="0"/>
          </a:p>
          <a:p>
            <a:pPr marL="609600" indent="-609600" eaLnBrk="1" hangingPunct="1">
              <a:lnSpc>
                <a:spcPct val="150000"/>
              </a:lnSpc>
              <a:buSzPct val="90000"/>
              <a:buFont typeface="Wingdings" panose="05000000000000000000" pitchFamily="2" charset="2"/>
              <a:buAutoNum type="arabicPeriod"/>
            </a:pPr>
            <a:r>
              <a:rPr lang="zh-CN" altLang="en-US" dirty="0" smtClean="0"/>
              <a:t>移位运算符 </a:t>
            </a:r>
            <a:r>
              <a:rPr lang="en-US" altLang="zh-CN" dirty="0" smtClean="0"/>
              <a:t>(Shift Operators)</a:t>
            </a:r>
            <a:endParaRPr lang="en-US" altLang="zh-CN" dirty="0" smtClean="0"/>
          </a:p>
          <a:p>
            <a:pPr marL="609600" indent="-609600" eaLnBrk="1" hangingPunct="1">
              <a:lnSpc>
                <a:spcPct val="150000"/>
              </a:lnSpc>
              <a:buSzPct val="90000"/>
              <a:buFont typeface="Wingdings" panose="05000000000000000000" pitchFamily="2" charset="2"/>
              <a:buAutoNum type="arabicPeriod"/>
            </a:pPr>
            <a:r>
              <a:rPr lang="zh-CN" altLang="en-US" dirty="0" smtClean="0"/>
              <a:t>条件运算符 </a:t>
            </a:r>
            <a:r>
              <a:rPr lang="en-US" altLang="zh-CN" dirty="0" smtClean="0"/>
              <a:t>(Conditional Operator)</a:t>
            </a:r>
            <a:endParaRPr lang="en-US" altLang="zh-CN" dirty="0" smtClean="0"/>
          </a:p>
          <a:p>
            <a:pPr marL="609600" indent="-609600" eaLnBrk="1" hangingPunct="1">
              <a:lnSpc>
                <a:spcPct val="150000"/>
              </a:lnSpc>
              <a:buSzPct val="90000"/>
              <a:buFont typeface="Wingdings" panose="05000000000000000000" pitchFamily="2" charset="2"/>
              <a:buAutoNum type="arabicPeriod"/>
            </a:pPr>
            <a:r>
              <a:rPr lang="zh-CN" altLang="en-US" dirty="0" smtClean="0"/>
              <a:t>运算符的优先级</a:t>
            </a:r>
            <a:endParaRPr lang="zh-CN" altLang="en-US" dirty="0" smtClean="0"/>
          </a:p>
        </p:txBody>
      </p:sp>
    </p:spTree>
    <p:custDataLst>
      <p:tags r:id="rId5"/>
    </p:custData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7" name="Rectangle 9"/>
          <p:cNvSpPr>
            <a:spLocks noGrp="1"/>
          </p:cNvSpPr>
          <p:nvPr>
            <p:ph type="title"/>
          </p:nvPr>
        </p:nvSpPr>
        <p:spPr/>
        <p:txBody>
          <a:bodyPr vert="horz" wrap="square" lIns="91440" tIns="45720" rIns="91440" bIns="45720" anchor="b"/>
          <a:lstStyle/>
          <a:p>
            <a:pPr eaLnBrk="1" hangingPunct="1"/>
            <a:r>
              <a:rPr lang="zh-CN" altLang="en-US" dirty="0">
                <a:latin typeface="Comic Sans MS" panose="030F0702030302020204" pitchFamily="66" charset="0"/>
              </a:rPr>
              <a:t>运算符 </a:t>
            </a:r>
            <a:r>
              <a:rPr lang="en-US" altLang="zh-CN" dirty="0">
                <a:latin typeface="Comic Sans MS" panose="030F0702030302020204" pitchFamily="66" charset="0"/>
              </a:rPr>
              <a:t>(operator)</a:t>
            </a:r>
            <a:endParaRPr lang="en-US" altLang="zh-CN" dirty="0">
              <a:latin typeface="Comic Sans MS" panose="030F0702030302020204" pitchFamily="66" charset="0"/>
            </a:endParaRPr>
          </a:p>
        </p:txBody>
      </p:sp>
      <p:sp>
        <p:nvSpPr>
          <p:cNvPr id="48130" name="Rectangle 2"/>
          <p:cNvSpPr>
            <a:spLocks noGrp="1"/>
          </p:cNvSpPr>
          <p:nvPr>
            <p:ph idx="1"/>
          </p:nvPr>
        </p:nvSpPr>
        <p:spPr/>
        <p:txBody>
          <a:bodyPr vert="horz" wrap="square" lIns="91440" tIns="45720" rIns="91440" bIns="45720" anchor="t">
            <a:normAutofit/>
          </a:bodyPr>
          <a:lstStyle/>
          <a:p>
            <a:pPr marL="609600" indent="-609600" eaLnBrk="1" hangingPunct="1">
              <a:lnSpc>
                <a:spcPct val="90000"/>
              </a:lnSpc>
              <a:buSzPct val="90000"/>
            </a:pPr>
            <a:r>
              <a:rPr lang="zh-CN" altLang="en-US" sz="2800" dirty="0"/>
              <a:t>算术运算符</a:t>
            </a:r>
            <a:r>
              <a:rPr lang="en-US" altLang="zh-CN" sz="2800" dirty="0"/>
              <a:t>(Arithmetic Operators)</a:t>
            </a:r>
            <a:endParaRPr lang="en-US" altLang="zh-CN" sz="2800" dirty="0"/>
          </a:p>
          <a:p>
            <a:pPr marL="990600" lvl="1" indent="-533400" eaLnBrk="1" hangingPunct="1">
              <a:lnSpc>
                <a:spcPct val="90000"/>
              </a:lnSpc>
              <a:buSzPct val="90000"/>
              <a:buFont typeface="Wingdings" panose="05000000000000000000" pitchFamily="2" charset="2"/>
              <a:buAutoNum type="arabicPeriod"/>
            </a:pPr>
            <a:r>
              <a:rPr lang="zh-CN" altLang="en-US" sz="2400" dirty="0"/>
              <a:t>加法运算符 </a:t>
            </a:r>
            <a:r>
              <a:rPr lang="en-US" altLang="zh-CN" sz="2400" dirty="0"/>
              <a:t>+  “op1 + op2”</a:t>
            </a:r>
            <a:endParaRPr lang="en-US" altLang="zh-CN" sz="2400" dirty="0"/>
          </a:p>
          <a:p>
            <a:pPr marL="990600" lvl="1" indent="-533400" eaLnBrk="1" hangingPunct="1">
              <a:lnSpc>
                <a:spcPct val="90000"/>
              </a:lnSpc>
              <a:buSzPct val="90000"/>
              <a:buFont typeface="Wingdings" panose="05000000000000000000" pitchFamily="2" charset="2"/>
              <a:buAutoNum type="arabicPeriod"/>
            </a:pPr>
            <a:r>
              <a:rPr lang="zh-CN" altLang="en-US" sz="2400" dirty="0"/>
              <a:t>减法运算符 </a:t>
            </a:r>
            <a:r>
              <a:rPr lang="en-US" altLang="zh-CN" sz="2400" dirty="0"/>
              <a:t>-  “op1 - op2”</a:t>
            </a:r>
            <a:endParaRPr lang="en-US" altLang="zh-CN" sz="2400" dirty="0"/>
          </a:p>
          <a:p>
            <a:pPr marL="990600" lvl="1" indent="-533400" eaLnBrk="1" hangingPunct="1">
              <a:lnSpc>
                <a:spcPct val="90000"/>
              </a:lnSpc>
              <a:buSzPct val="90000"/>
              <a:buFont typeface="Wingdings" panose="05000000000000000000" pitchFamily="2" charset="2"/>
              <a:buAutoNum type="arabicPeriod"/>
            </a:pPr>
            <a:r>
              <a:rPr lang="zh-CN" altLang="en-US" sz="2400" dirty="0"/>
              <a:t>乘法运算符 *  “</a:t>
            </a:r>
            <a:r>
              <a:rPr lang="en-US" altLang="zh-CN" sz="2400" dirty="0"/>
              <a:t>op1 * op2”</a:t>
            </a:r>
            <a:endParaRPr lang="en-US" altLang="zh-CN" sz="2400" dirty="0"/>
          </a:p>
          <a:p>
            <a:pPr marL="990600" lvl="1" indent="-533400" eaLnBrk="1" hangingPunct="1">
              <a:lnSpc>
                <a:spcPct val="90000"/>
              </a:lnSpc>
              <a:buSzPct val="90000"/>
              <a:buFont typeface="Wingdings" panose="05000000000000000000" pitchFamily="2" charset="2"/>
              <a:buAutoNum type="arabicPeriod"/>
            </a:pPr>
            <a:r>
              <a:rPr lang="zh-CN" altLang="en-US" sz="2400" dirty="0"/>
              <a:t>除法运算符 </a:t>
            </a:r>
            <a:r>
              <a:rPr lang="en-US" altLang="zh-CN" sz="2400" dirty="0"/>
              <a:t>/  “op1 / op2”</a:t>
            </a:r>
            <a:endParaRPr lang="en-US" altLang="zh-CN" sz="2400" dirty="0"/>
          </a:p>
          <a:p>
            <a:pPr marL="990600" lvl="1" indent="-533400" eaLnBrk="1" hangingPunct="1">
              <a:lnSpc>
                <a:spcPct val="90000"/>
              </a:lnSpc>
              <a:buSzPct val="90000"/>
              <a:buFont typeface="Wingdings" panose="05000000000000000000" pitchFamily="2" charset="2"/>
              <a:buAutoNum type="arabicPeriod"/>
            </a:pPr>
            <a:r>
              <a:rPr lang="zh-CN" altLang="en-US" sz="2400" dirty="0"/>
              <a:t>求模运算符</a:t>
            </a:r>
            <a:r>
              <a:rPr lang="en-US" altLang="zh-CN" sz="2400" dirty="0"/>
              <a:t>%  “op1 % op2” </a:t>
            </a:r>
            <a:r>
              <a:rPr lang="zh-CN" altLang="en-US" sz="2400" dirty="0"/>
              <a:t>计算余数</a:t>
            </a:r>
            <a:endParaRPr lang="zh-CN" altLang="en-US" sz="2400" dirty="0"/>
          </a:p>
        </p:txBody>
      </p:sp>
      <p:sp>
        <p:nvSpPr>
          <p:cNvPr id="48131" name="Rectangle 3"/>
          <p:cNvSpPr/>
          <p:nvPr/>
        </p:nvSpPr>
        <p:spPr>
          <a:xfrm>
            <a:off x="533400" y="3482975"/>
            <a:ext cx="2286000" cy="1600200"/>
          </a:xfrm>
          <a:prstGeom prst="rect">
            <a:avLst/>
          </a:prstGeom>
          <a:noFill/>
          <a:ln w="9525">
            <a:noFill/>
          </a:ln>
        </p:spPr>
        <p:txBody>
          <a:bodyPr wrap="none" anchor="ctr"/>
          <a:lstStyle/>
          <a:p>
            <a:pPr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int i = 37</a:t>
            </a:r>
            <a:endParaRPr lang="en-US" altLang="zh-CN" sz="2000" dirty="0">
              <a:latin typeface="Tahoma" panose="020B0604030504040204" pitchFamily="34" charset="0"/>
              <a:ea typeface="华文中宋" panose="02010600040101010101" pitchFamily="2" charset="-122"/>
            </a:endParaRPr>
          </a:p>
          <a:p>
            <a:pPr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int j = 42</a:t>
            </a:r>
            <a:endParaRPr lang="en-US" altLang="zh-CN" sz="2000" dirty="0">
              <a:latin typeface="Tahoma" panose="020B0604030504040204" pitchFamily="34" charset="0"/>
              <a:ea typeface="华文中宋" panose="02010600040101010101" pitchFamily="2" charset="-122"/>
            </a:endParaRPr>
          </a:p>
          <a:p>
            <a:pPr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double x = 27.475</a:t>
            </a:r>
            <a:endParaRPr lang="en-US" altLang="zh-CN" sz="2000" dirty="0">
              <a:latin typeface="Tahoma" panose="020B0604030504040204" pitchFamily="34" charset="0"/>
              <a:ea typeface="华文中宋" panose="02010600040101010101" pitchFamily="2" charset="-122"/>
            </a:endParaRPr>
          </a:p>
          <a:p>
            <a:pPr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double y = 7.22</a:t>
            </a:r>
            <a:endParaRPr lang="en-US" altLang="zh-CN" sz="2400" dirty="0">
              <a:latin typeface="Tahoma" panose="020B0604030504040204" pitchFamily="34" charset="0"/>
              <a:ea typeface="华文中宋" panose="02010600040101010101" pitchFamily="2" charset="-122"/>
            </a:endParaRPr>
          </a:p>
        </p:txBody>
      </p:sp>
      <p:sp>
        <p:nvSpPr>
          <p:cNvPr id="48132" name="Rectangle 4"/>
          <p:cNvSpPr/>
          <p:nvPr/>
        </p:nvSpPr>
        <p:spPr>
          <a:xfrm>
            <a:off x="2819400" y="3711575"/>
            <a:ext cx="2209800" cy="1219200"/>
          </a:xfrm>
          <a:prstGeom prst="rect">
            <a:avLst/>
          </a:prstGeom>
          <a:noFill/>
          <a:ln w="9525">
            <a:noFill/>
          </a:ln>
        </p:spPr>
        <p:txBody>
          <a:bodyPr wrap="none" anchor="ctr"/>
          <a:lstStyle/>
          <a:p>
            <a:pPr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Adding...</a:t>
            </a:r>
            <a:endParaRPr lang="en-US" altLang="zh-CN" sz="2000" dirty="0">
              <a:latin typeface="Tahoma" panose="020B0604030504040204" pitchFamily="34" charset="0"/>
              <a:ea typeface="华文中宋" panose="02010600040101010101" pitchFamily="2" charset="-122"/>
            </a:endParaRPr>
          </a:p>
          <a:p>
            <a:pPr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i + j = 79</a:t>
            </a:r>
            <a:endParaRPr lang="en-US" altLang="zh-CN" sz="2000" dirty="0">
              <a:latin typeface="Tahoma" panose="020B0604030504040204" pitchFamily="34" charset="0"/>
              <a:ea typeface="华文中宋" panose="02010600040101010101" pitchFamily="2" charset="-122"/>
            </a:endParaRPr>
          </a:p>
          <a:p>
            <a:pPr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x + y = 34.695</a:t>
            </a:r>
            <a:endParaRPr lang="en-US" altLang="zh-CN" sz="2000" dirty="0">
              <a:latin typeface="Tahoma" panose="020B0604030504040204" pitchFamily="34" charset="0"/>
              <a:ea typeface="华文中宋" panose="02010600040101010101" pitchFamily="2" charset="-122"/>
            </a:endParaRPr>
          </a:p>
        </p:txBody>
      </p:sp>
      <p:sp>
        <p:nvSpPr>
          <p:cNvPr id="48133" name="Rectangle 5"/>
          <p:cNvSpPr/>
          <p:nvPr/>
        </p:nvSpPr>
        <p:spPr>
          <a:xfrm>
            <a:off x="1066800" y="5235575"/>
            <a:ext cx="2133600" cy="1219200"/>
          </a:xfrm>
          <a:prstGeom prst="rect">
            <a:avLst/>
          </a:prstGeom>
          <a:noFill/>
          <a:ln w="9525">
            <a:noFill/>
          </a:ln>
        </p:spPr>
        <p:txBody>
          <a:bodyPr wrap="none" anchor="ctr"/>
          <a:lstStyle/>
          <a:p>
            <a:pPr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Subtracting...</a:t>
            </a:r>
            <a:endParaRPr lang="en-US" altLang="zh-CN" sz="2000" dirty="0">
              <a:latin typeface="Tahoma" panose="020B0604030504040204" pitchFamily="34" charset="0"/>
              <a:ea typeface="华文中宋" panose="02010600040101010101" pitchFamily="2" charset="-122"/>
            </a:endParaRPr>
          </a:p>
          <a:p>
            <a:pPr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i - j = -5</a:t>
            </a:r>
            <a:endParaRPr lang="en-US" altLang="zh-CN" sz="2000" dirty="0">
              <a:latin typeface="Tahoma" panose="020B0604030504040204" pitchFamily="34" charset="0"/>
              <a:ea typeface="华文中宋" panose="02010600040101010101" pitchFamily="2" charset="-122"/>
            </a:endParaRPr>
          </a:p>
          <a:p>
            <a:pPr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x - y = 20.255</a:t>
            </a:r>
            <a:endParaRPr lang="en-US" altLang="zh-CN" sz="2000" dirty="0">
              <a:latin typeface="Tahoma" panose="020B0604030504040204" pitchFamily="34" charset="0"/>
              <a:ea typeface="华文中宋" panose="02010600040101010101" pitchFamily="2" charset="-122"/>
            </a:endParaRPr>
          </a:p>
        </p:txBody>
      </p:sp>
      <p:sp>
        <p:nvSpPr>
          <p:cNvPr id="48134" name="Rectangle 6"/>
          <p:cNvSpPr/>
          <p:nvPr/>
        </p:nvSpPr>
        <p:spPr>
          <a:xfrm>
            <a:off x="3429000" y="5235575"/>
            <a:ext cx="2209800" cy="1219200"/>
          </a:xfrm>
          <a:prstGeom prst="rect">
            <a:avLst/>
          </a:prstGeom>
          <a:noFill/>
          <a:ln w="9525">
            <a:noFill/>
          </a:ln>
        </p:spPr>
        <p:txBody>
          <a:bodyPr wrap="none" anchor="ctr"/>
          <a:lstStyle/>
          <a:p>
            <a:pPr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Multiplying...</a:t>
            </a:r>
            <a:endParaRPr lang="en-US" altLang="zh-CN" sz="2000" dirty="0">
              <a:latin typeface="Tahoma" panose="020B0604030504040204" pitchFamily="34" charset="0"/>
              <a:ea typeface="华文中宋" panose="02010600040101010101" pitchFamily="2" charset="-122"/>
            </a:endParaRPr>
          </a:p>
          <a:p>
            <a:pPr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i * j = 1554</a:t>
            </a:r>
            <a:endParaRPr lang="en-US" altLang="zh-CN" sz="2000" dirty="0">
              <a:latin typeface="Tahoma" panose="020B0604030504040204" pitchFamily="34" charset="0"/>
              <a:ea typeface="华文中宋" panose="02010600040101010101" pitchFamily="2" charset="-122"/>
            </a:endParaRPr>
          </a:p>
          <a:p>
            <a:pPr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x * y = 198.37</a:t>
            </a:r>
            <a:endParaRPr lang="en-US" altLang="zh-CN" sz="2000" dirty="0">
              <a:latin typeface="Tahoma" panose="020B0604030504040204" pitchFamily="34" charset="0"/>
              <a:ea typeface="华文中宋" panose="02010600040101010101" pitchFamily="2" charset="-122"/>
            </a:endParaRPr>
          </a:p>
        </p:txBody>
      </p:sp>
      <p:sp>
        <p:nvSpPr>
          <p:cNvPr id="48135" name="Rectangle 7"/>
          <p:cNvSpPr/>
          <p:nvPr/>
        </p:nvSpPr>
        <p:spPr>
          <a:xfrm>
            <a:off x="5943600" y="5235575"/>
            <a:ext cx="2133600" cy="1241425"/>
          </a:xfrm>
          <a:prstGeom prst="rect">
            <a:avLst/>
          </a:prstGeom>
          <a:noFill/>
          <a:ln w="9525">
            <a:noFill/>
          </a:ln>
        </p:spPr>
        <p:txBody>
          <a:bodyPr wrap="none" anchor="ctr"/>
          <a:lstStyle/>
          <a:p>
            <a:pPr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Dividing...</a:t>
            </a:r>
            <a:endParaRPr lang="en-US" altLang="zh-CN" sz="2000" dirty="0">
              <a:latin typeface="Tahoma" panose="020B0604030504040204" pitchFamily="34" charset="0"/>
              <a:ea typeface="华文中宋" panose="02010600040101010101" pitchFamily="2" charset="-122"/>
            </a:endParaRPr>
          </a:p>
          <a:p>
            <a:pPr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a:t>
            </a:r>
            <a:r>
              <a:rPr lang="en-US" altLang="zh-CN" sz="2000" dirty="0">
                <a:solidFill>
                  <a:schemeClr val="hlink"/>
                </a:solidFill>
                <a:latin typeface="Tahoma" panose="020B0604030504040204" pitchFamily="34" charset="0"/>
                <a:ea typeface="华文中宋" panose="02010600040101010101" pitchFamily="2" charset="-122"/>
              </a:rPr>
              <a:t>i / j = 0</a:t>
            </a:r>
            <a:endParaRPr lang="en-US" altLang="zh-CN" sz="2000" dirty="0">
              <a:solidFill>
                <a:schemeClr val="hlink"/>
              </a:solidFill>
              <a:latin typeface="Tahoma" panose="020B0604030504040204" pitchFamily="34" charset="0"/>
              <a:ea typeface="华文中宋" panose="02010600040101010101" pitchFamily="2" charset="-122"/>
            </a:endParaRPr>
          </a:p>
          <a:p>
            <a:pPr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x / y = 3.8054</a:t>
            </a:r>
            <a:endParaRPr lang="en-US" altLang="zh-CN" sz="2000" dirty="0">
              <a:latin typeface="Tahoma" panose="020B0604030504040204" pitchFamily="34" charset="0"/>
              <a:ea typeface="华文中宋" panose="02010600040101010101" pitchFamily="2" charset="-122"/>
            </a:endParaRPr>
          </a:p>
        </p:txBody>
      </p:sp>
      <p:sp>
        <p:nvSpPr>
          <p:cNvPr id="48136" name="Rectangle 8"/>
          <p:cNvSpPr/>
          <p:nvPr/>
        </p:nvSpPr>
        <p:spPr>
          <a:xfrm>
            <a:off x="5105400" y="3711575"/>
            <a:ext cx="3276600" cy="1219200"/>
          </a:xfrm>
          <a:prstGeom prst="rect">
            <a:avLst/>
          </a:prstGeom>
          <a:noFill/>
          <a:ln w="9525">
            <a:noFill/>
          </a:ln>
        </p:spPr>
        <p:txBody>
          <a:bodyPr wrap="none" anchor="ctr"/>
          <a:lstStyle/>
          <a:p>
            <a:pPr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Computing the remainder...</a:t>
            </a:r>
            <a:endParaRPr lang="en-US" altLang="zh-CN" sz="2000" dirty="0">
              <a:latin typeface="Tahoma" panose="020B0604030504040204" pitchFamily="34" charset="0"/>
              <a:ea typeface="华文中宋" panose="02010600040101010101" pitchFamily="2" charset="-122"/>
            </a:endParaRPr>
          </a:p>
          <a:p>
            <a:pPr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i % j = 37</a:t>
            </a:r>
            <a:endParaRPr lang="en-US" altLang="zh-CN" sz="2000" dirty="0">
              <a:latin typeface="Tahoma" panose="020B0604030504040204" pitchFamily="34" charset="0"/>
              <a:ea typeface="华文中宋" panose="02010600040101010101" pitchFamily="2" charset="-122"/>
            </a:endParaRPr>
          </a:p>
          <a:p>
            <a:pPr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x % y = 5.815</a:t>
            </a:r>
            <a:endParaRPr lang="en-US" altLang="zh-CN" sz="2000" dirty="0">
              <a:latin typeface="Tahoma" panose="020B0604030504040204" pitchFamily="34" charset="0"/>
              <a:ea typeface="华文中宋" panose="0201060004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48131"/>
                                        </p:tgtEl>
                                        <p:attrNameLst>
                                          <p:attrName>style.visibility</p:attrName>
                                        </p:attrNameLst>
                                      </p:cBhvr>
                                      <p:to>
                                        <p:strVal val="visible"/>
                                      </p:to>
                                    </p:set>
                                    <p:animEffect transition="in" filter="barn(outHorizontal)">
                                      <p:cBhvr>
                                        <p:cTn id="7" dur="500"/>
                                        <p:tgtEl>
                                          <p:spTgt spid="4813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48132"/>
                                        </p:tgtEl>
                                        <p:attrNameLst>
                                          <p:attrName>style.visibility</p:attrName>
                                        </p:attrNameLst>
                                      </p:cBhvr>
                                      <p:to>
                                        <p:strVal val="visible"/>
                                      </p:to>
                                    </p:set>
                                    <p:animEffect transition="in" filter="barn(outHorizontal)">
                                      <p:cBhvr>
                                        <p:cTn id="12" dur="500"/>
                                        <p:tgtEl>
                                          <p:spTgt spid="4813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48133"/>
                                        </p:tgtEl>
                                        <p:attrNameLst>
                                          <p:attrName>style.visibility</p:attrName>
                                        </p:attrNameLst>
                                      </p:cBhvr>
                                      <p:to>
                                        <p:strVal val="visible"/>
                                      </p:to>
                                    </p:set>
                                    <p:animEffect transition="in" filter="barn(outHorizontal)">
                                      <p:cBhvr>
                                        <p:cTn id="17" dur="500"/>
                                        <p:tgtEl>
                                          <p:spTgt spid="4813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48134"/>
                                        </p:tgtEl>
                                        <p:attrNameLst>
                                          <p:attrName>style.visibility</p:attrName>
                                        </p:attrNameLst>
                                      </p:cBhvr>
                                      <p:to>
                                        <p:strVal val="visible"/>
                                      </p:to>
                                    </p:set>
                                    <p:animEffect transition="in" filter="barn(outHorizontal)">
                                      <p:cBhvr>
                                        <p:cTn id="22" dur="500"/>
                                        <p:tgtEl>
                                          <p:spTgt spid="4813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48136"/>
                                        </p:tgtEl>
                                        <p:attrNameLst>
                                          <p:attrName>style.visibility</p:attrName>
                                        </p:attrNameLst>
                                      </p:cBhvr>
                                      <p:to>
                                        <p:strVal val="visible"/>
                                      </p:to>
                                    </p:set>
                                    <p:animEffect transition="in" filter="barn(outHorizontal)">
                                      <p:cBhvr>
                                        <p:cTn id="27" dur="500"/>
                                        <p:tgtEl>
                                          <p:spTgt spid="48136"/>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48135"/>
                                        </p:tgtEl>
                                        <p:attrNameLst>
                                          <p:attrName>style.visibility</p:attrName>
                                        </p:attrNameLst>
                                      </p:cBhvr>
                                      <p:to>
                                        <p:strVal val="visible"/>
                                      </p:to>
                                    </p:set>
                                    <p:animEffect transition="in" filter="barn(outHorizontal)">
                                      <p:cBhvr>
                                        <p:cTn id="32" dur="500"/>
                                        <p:tgtEl>
                                          <p:spTgt spid="48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p:bldP spid="48132" grpId="0"/>
      <p:bldP spid="48133" grpId="0"/>
      <p:bldP spid="48134" grpId="0"/>
      <p:bldP spid="48135" grpId="0"/>
      <p:bldP spid="4813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运算符 </a:t>
            </a:r>
            <a:r>
              <a:rPr lang="en-US" altLang="zh-CN" dirty="0" smtClean="0"/>
              <a:t>(operator)</a:t>
            </a:r>
            <a:endParaRPr lang="en-US" altLang="zh-CN" dirty="0" smtClean="0"/>
          </a:p>
        </p:txBody>
      </p:sp>
      <p:sp>
        <p:nvSpPr>
          <p:cNvPr id="3" name="内容占位符 2"/>
          <p:cNvSpPr>
            <a:spLocks noGrp="1"/>
          </p:cNvSpPr>
          <p:nvPr>
            <p:ph idx="1"/>
            <p:custDataLst>
              <p:tags r:id="rId4"/>
            </p:custDataLst>
          </p:nvPr>
        </p:nvSpPr>
        <p:spPr/>
        <p:txBody>
          <a:bodyPr>
            <a:normAutofit fontScale="75000" lnSpcReduction="20000"/>
          </a:bodyPr>
          <a:lstStyle/>
          <a:p>
            <a:pPr marL="342900" indent="-342900" eaLnBrk="1" hangingPunct="1">
              <a:lnSpc>
                <a:spcPct val="150000"/>
              </a:lnSpc>
              <a:buClr>
                <a:schemeClr val="hlink"/>
              </a:buClr>
              <a:buSzTx/>
              <a:buFont typeface="Wingdings" panose="05000000000000000000" pitchFamily="2" charset="2"/>
              <a:buChar char="l"/>
            </a:pPr>
            <a:r>
              <a:rPr lang="zh-CN" altLang="en-US" dirty="0" smtClean="0"/>
              <a:t>关系运算符</a:t>
            </a:r>
            <a:r>
              <a:rPr lang="en-US" altLang="zh-CN" dirty="0" smtClean="0"/>
              <a:t>(Relational Operators)</a:t>
            </a:r>
            <a:endParaRPr lang="en-US" altLang="zh-CN"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比较运算，计算结果“</a:t>
            </a:r>
            <a:r>
              <a:rPr lang="en-US" altLang="zh-CN" dirty="0" smtClean="0"/>
              <a:t>true”</a:t>
            </a:r>
            <a:r>
              <a:rPr lang="zh-CN" altLang="en-US" dirty="0" smtClean="0"/>
              <a:t>或“</a:t>
            </a:r>
            <a:r>
              <a:rPr lang="en-US" altLang="zh-CN" dirty="0" smtClean="0"/>
              <a:t>false”</a:t>
            </a:r>
            <a:endParaRPr lang="en-US" altLang="zh-CN" dirty="0" smtClean="0"/>
          </a:p>
          <a:p>
            <a:pPr marL="1371600" lvl="2" indent="-457200" eaLnBrk="1" hangingPunct="1">
              <a:lnSpc>
                <a:spcPct val="150000"/>
              </a:lnSpc>
              <a:buSzPct val="90000"/>
              <a:buFont typeface="Wingdings" panose="05000000000000000000" pitchFamily="2" charset="2"/>
              <a:buAutoNum type="arabicPeriod"/>
            </a:pPr>
            <a:r>
              <a:rPr lang="zh-CN" altLang="en-US" dirty="0" smtClean="0"/>
              <a:t>大于       </a:t>
            </a:r>
            <a:r>
              <a:rPr lang="en-US" altLang="zh-CN" dirty="0" smtClean="0"/>
              <a:t>&gt;     “op1 &gt; op2”  </a:t>
            </a:r>
            <a:endParaRPr lang="en-US" altLang="zh-CN" dirty="0" smtClean="0"/>
          </a:p>
          <a:p>
            <a:pPr marL="1371600" lvl="2" indent="-457200" eaLnBrk="1" hangingPunct="1">
              <a:lnSpc>
                <a:spcPct val="150000"/>
              </a:lnSpc>
              <a:buSzPct val="90000"/>
              <a:buFont typeface="Wingdings" panose="05000000000000000000" pitchFamily="2" charset="2"/>
              <a:buAutoNum type="arabicPeriod"/>
            </a:pPr>
            <a:r>
              <a:rPr lang="zh-CN" altLang="en-US" dirty="0" smtClean="0"/>
              <a:t>大于等于 </a:t>
            </a:r>
            <a:r>
              <a:rPr lang="en-US" altLang="zh-CN" dirty="0" smtClean="0"/>
              <a:t>&gt;=  “op1 &gt;= op2”  </a:t>
            </a:r>
            <a:endParaRPr lang="en-US" altLang="zh-CN" dirty="0" smtClean="0"/>
          </a:p>
          <a:p>
            <a:pPr marL="1371600" lvl="2" indent="-457200" eaLnBrk="1" hangingPunct="1">
              <a:lnSpc>
                <a:spcPct val="150000"/>
              </a:lnSpc>
              <a:buSzPct val="90000"/>
              <a:buFont typeface="Wingdings" panose="05000000000000000000" pitchFamily="2" charset="2"/>
              <a:buAutoNum type="arabicPeriod"/>
            </a:pPr>
            <a:r>
              <a:rPr lang="zh-CN" altLang="en-US" dirty="0" smtClean="0"/>
              <a:t>小于       </a:t>
            </a:r>
            <a:r>
              <a:rPr lang="en-US" altLang="zh-CN" dirty="0" smtClean="0"/>
              <a:t>&lt;     “op1 &lt; op2”  </a:t>
            </a:r>
            <a:endParaRPr lang="en-US" altLang="zh-CN" dirty="0" smtClean="0"/>
          </a:p>
          <a:p>
            <a:pPr marL="1371600" lvl="2" indent="-457200" eaLnBrk="1" hangingPunct="1">
              <a:lnSpc>
                <a:spcPct val="150000"/>
              </a:lnSpc>
              <a:buSzPct val="90000"/>
              <a:buFont typeface="Wingdings" panose="05000000000000000000" pitchFamily="2" charset="2"/>
              <a:buAutoNum type="arabicPeriod"/>
            </a:pPr>
            <a:r>
              <a:rPr lang="zh-CN" altLang="en-US" dirty="0" smtClean="0"/>
              <a:t>小于等于 </a:t>
            </a:r>
            <a:r>
              <a:rPr lang="en-US" altLang="zh-CN" dirty="0" smtClean="0"/>
              <a:t>&lt;=  “op1 &lt;= op2”  </a:t>
            </a:r>
            <a:endParaRPr lang="en-US" altLang="zh-CN" dirty="0" smtClean="0"/>
          </a:p>
          <a:p>
            <a:pPr marL="1371600" lvl="2" indent="-457200" eaLnBrk="1" hangingPunct="1">
              <a:lnSpc>
                <a:spcPct val="150000"/>
              </a:lnSpc>
              <a:buSzPct val="90000"/>
              <a:buFont typeface="Wingdings" panose="05000000000000000000" pitchFamily="2" charset="2"/>
              <a:buAutoNum type="arabicPeriod"/>
            </a:pPr>
            <a:r>
              <a:rPr lang="zh-CN" altLang="en-US" dirty="0" smtClean="0"/>
              <a:t>等于       </a:t>
            </a:r>
            <a:r>
              <a:rPr lang="en-US" altLang="zh-CN" dirty="0" smtClean="0"/>
              <a:t>==  “op1 == op2”  </a:t>
            </a:r>
            <a:endParaRPr lang="en-US" altLang="zh-CN" dirty="0" smtClean="0"/>
          </a:p>
          <a:p>
            <a:pPr marL="1371600" lvl="2" indent="-457200" eaLnBrk="1" hangingPunct="1">
              <a:lnSpc>
                <a:spcPct val="150000"/>
              </a:lnSpc>
              <a:buSzPct val="90000"/>
              <a:buFont typeface="Wingdings" panose="05000000000000000000" pitchFamily="2" charset="2"/>
              <a:buAutoNum type="arabicPeriod"/>
            </a:pPr>
            <a:r>
              <a:rPr lang="zh-CN" altLang="en-US" dirty="0" smtClean="0"/>
              <a:t>不等于    </a:t>
            </a:r>
            <a:r>
              <a:rPr lang="en-US" altLang="zh-CN" dirty="0" smtClean="0"/>
              <a:t>!=   “op1 != op2”</a:t>
            </a:r>
            <a:endParaRPr lang="en-US" altLang="zh-CN"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优先级</a:t>
            </a:r>
            <a:endParaRPr lang="zh-CN" altLang="en-US" dirty="0" smtClean="0"/>
          </a:p>
          <a:p>
            <a:pPr marL="1143000" lvl="2" indent="-228600" eaLnBrk="1" hangingPunct="1">
              <a:lnSpc>
                <a:spcPct val="150000"/>
              </a:lnSpc>
              <a:buClr>
                <a:schemeClr val="bg2"/>
              </a:buClr>
              <a:buSzTx/>
              <a:buFont typeface="Wingdings" panose="05000000000000000000" pitchFamily="2" charset="2"/>
              <a:buChar char="l"/>
            </a:pPr>
            <a:r>
              <a:rPr lang="en-US" altLang="zh-CN" dirty="0" smtClean="0"/>
              <a:t>(&gt;</a:t>
            </a:r>
            <a:r>
              <a:rPr lang="zh-CN" altLang="en-US" dirty="0" smtClean="0"/>
              <a:t>、</a:t>
            </a:r>
            <a:r>
              <a:rPr lang="en-US" altLang="zh-CN" dirty="0" smtClean="0"/>
              <a:t>&gt;=</a:t>
            </a:r>
            <a:r>
              <a:rPr lang="zh-CN" altLang="en-US" dirty="0" smtClean="0"/>
              <a:t>、</a:t>
            </a:r>
            <a:r>
              <a:rPr lang="en-US" altLang="zh-CN" dirty="0" smtClean="0"/>
              <a:t>&lt;</a:t>
            </a:r>
            <a:r>
              <a:rPr lang="zh-CN" altLang="en-US" dirty="0" smtClean="0"/>
              <a:t>、</a:t>
            </a:r>
            <a:r>
              <a:rPr lang="en-US" altLang="zh-CN" dirty="0" smtClean="0"/>
              <a:t>&lt;=) &gt; (==</a:t>
            </a:r>
            <a:r>
              <a:rPr lang="zh-CN" altLang="en-US" dirty="0" smtClean="0"/>
              <a:t>、</a:t>
            </a:r>
            <a:r>
              <a:rPr lang="en-US" altLang="zh-CN" dirty="0" smtClean="0"/>
              <a:t>!=)</a:t>
            </a:r>
            <a:endParaRPr lang="en-US" altLang="zh-CN" dirty="0" smtClean="0"/>
          </a:p>
          <a:p>
            <a:pPr marL="1143000" lvl="2" indent="-228600" eaLnBrk="1" hangingPunct="1">
              <a:lnSpc>
                <a:spcPct val="150000"/>
              </a:lnSpc>
              <a:buClr>
                <a:schemeClr val="bg2"/>
              </a:buClr>
              <a:buSzTx/>
              <a:buFont typeface="Wingdings" panose="05000000000000000000" pitchFamily="2" charset="2"/>
              <a:buChar char="l"/>
            </a:pPr>
            <a:r>
              <a:rPr lang="zh-CN" altLang="en-US" dirty="0" smtClean="0"/>
              <a:t>关系运算符低于算术运算符</a:t>
            </a:r>
            <a:endParaRPr lang="zh-CN" altLang="en-US" dirty="0" smtClean="0"/>
          </a:p>
        </p:txBody>
      </p:sp>
    </p:spTree>
    <p:custDataLst>
      <p:tags r:id="rId5"/>
    </p:custData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4"/>
          <p:cNvSpPr>
            <a:spLocks noGrp="1"/>
          </p:cNvSpPr>
          <p:nvPr>
            <p:ph type="title"/>
          </p:nvPr>
        </p:nvSpPr>
        <p:spPr/>
        <p:txBody>
          <a:bodyPr vert="horz" wrap="square" lIns="91440" tIns="45720" rIns="91440" bIns="45720" anchor="b"/>
          <a:lstStyle/>
          <a:p>
            <a:pPr eaLnBrk="1" hangingPunct="1"/>
            <a:r>
              <a:rPr lang="zh-CN" altLang="en-US" dirty="0">
                <a:latin typeface="Comic Sans MS" panose="030F0702030302020204" pitchFamily="66" charset="0"/>
              </a:rPr>
              <a:t>运算符 </a:t>
            </a:r>
            <a:r>
              <a:rPr lang="en-US" altLang="zh-CN" dirty="0">
                <a:latin typeface="Comic Sans MS" panose="030F0702030302020204" pitchFamily="66" charset="0"/>
              </a:rPr>
              <a:t>(operator)</a:t>
            </a:r>
            <a:endParaRPr lang="en-US" altLang="zh-CN" dirty="0">
              <a:latin typeface="Comic Sans MS" panose="030F0702030302020204" pitchFamily="66" charset="0"/>
            </a:endParaRPr>
          </a:p>
        </p:txBody>
      </p:sp>
      <p:sp>
        <p:nvSpPr>
          <p:cNvPr id="50178" name="Rectangle 2"/>
          <p:cNvSpPr>
            <a:spLocks noGrp="1"/>
          </p:cNvSpPr>
          <p:nvPr>
            <p:ph idx="1"/>
          </p:nvPr>
        </p:nvSpPr>
        <p:spPr/>
        <p:txBody>
          <a:bodyPr vert="horz" wrap="square" lIns="91440" tIns="45720" rIns="91440" bIns="45720" anchor="t"/>
          <a:lstStyle/>
          <a:p>
            <a:pPr marL="609600" indent="-609600" eaLnBrk="1" hangingPunct="1">
              <a:lnSpc>
                <a:spcPct val="90000"/>
              </a:lnSpc>
              <a:buSzPct val="90000"/>
            </a:pPr>
            <a:r>
              <a:rPr lang="zh-CN" altLang="en-US" sz="2800" dirty="0"/>
              <a:t>关系运算符</a:t>
            </a:r>
            <a:r>
              <a:rPr lang="en-US" altLang="zh-CN" sz="2800" dirty="0"/>
              <a:t>(Relational Operators)</a:t>
            </a:r>
            <a:endParaRPr lang="en-US" altLang="zh-CN" sz="2800" dirty="0"/>
          </a:p>
          <a:p>
            <a:pPr marL="990600" lvl="1" indent="-533400" eaLnBrk="1" hangingPunct="1">
              <a:lnSpc>
                <a:spcPct val="90000"/>
              </a:lnSpc>
              <a:buSzPct val="90000"/>
              <a:buNone/>
            </a:pPr>
            <a:r>
              <a:rPr lang="en-US" altLang="zh-CN" sz="2400" dirty="0"/>
              <a:t>class Test {</a:t>
            </a:r>
            <a:endParaRPr lang="en-US" altLang="zh-CN" sz="2400" dirty="0"/>
          </a:p>
          <a:p>
            <a:pPr marL="990600" lvl="1" indent="-533400" eaLnBrk="1" hangingPunct="1">
              <a:lnSpc>
                <a:spcPct val="90000"/>
              </a:lnSpc>
              <a:buSzPct val="90000"/>
              <a:buNone/>
            </a:pPr>
            <a:r>
              <a:rPr lang="en-US" altLang="x-none" sz="2400" dirty="0"/>
              <a:t>	</a:t>
            </a:r>
            <a:r>
              <a:rPr lang="en-US" altLang="zh-CN" sz="2400" dirty="0"/>
              <a:t>public static void main(String args[]) {</a:t>
            </a:r>
            <a:endParaRPr lang="en-US" altLang="zh-CN" sz="2400" dirty="0"/>
          </a:p>
          <a:p>
            <a:pPr marL="990600" lvl="1" indent="-533400" eaLnBrk="1" hangingPunct="1">
              <a:lnSpc>
                <a:spcPct val="90000"/>
              </a:lnSpc>
              <a:buSzPct val="90000"/>
              <a:buNone/>
            </a:pPr>
            <a:r>
              <a:rPr lang="en-US" altLang="x-none" sz="2400" dirty="0"/>
              <a:t>		</a:t>
            </a:r>
            <a:r>
              <a:rPr lang="en-US" altLang="zh-CN" sz="2400" dirty="0"/>
              <a:t>int w=25, x=3;</a:t>
            </a:r>
            <a:endParaRPr lang="en-US" altLang="zh-CN" sz="2400" dirty="0"/>
          </a:p>
          <a:p>
            <a:pPr marL="990600" lvl="1" indent="-533400" eaLnBrk="1" hangingPunct="1">
              <a:lnSpc>
                <a:spcPct val="90000"/>
              </a:lnSpc>
              <a:buSzPct val="90000"/>
              <a:buNone/>
            </a:pPr>
            <a:r>
              <a:rPr lang="en-US" altLang="x-none" sz="2400" dirty="0"/>
              <a:t>		</a:t>
            </a:r>
            <a:r>
              <a:rPr lang="en-US" altLang="zh-CN" sz="2400" dirty="0"/>
              <a:t>boolean y = w &lt; x;</a:t>
            </a:r>
            <a:endParaRPr lang="en-US" altLang="zh-CN" sz="2400" dirty="0"/>
          </a:p>
          <a:p>
            <a:pPr marL="990600" lvl="1" indent="-533400" eaLnBrk="1" hangingPunct="1">
              <a:lnSpc>
                <a:spcPct val="90000"/>
              </a:lnSpc>
              <a:buSzPct val="90000"/>
              <a:buNone/>
            </a:pPr>
            <a:r>
              <a:rPr lang="en-US" altLang="x-none" sz="2400" dirty="0"/>
              <a:t>		</a:t>
            </a:r>
            <a:r>
              <a:rPr lang="en-US" altLang="zh-CN" sz="2400" dirty="0"/>
              <a:t>boolean z = w &gt;= w * 2 – x * 9;</a:t>
            </a:r>
            <a:endParaRPr lang="en-US" altLang="zh-CN" sz="2400" dirty="0"/>
          </a:p>
          <a:p>
            <a:pPr marL="990600" lvl="1" indent="-533400" eaLnBrk="1" hangingPunct="1">
              <a:lnSpc>
                <a:spcPct val="90000"/>
              </a:lnSpc>
              <a:buSzPct val="90000"/>
              <a:buNone/>
            </a:pPr>
            <a:r>
              <a:rPr lang="en-US" altLang="x-none" sz="2400" dirty="0"/>
              <a:t>		</a:t>
            </a:r>
            <a:r>
              <a:rPr lang="en-US" altLang="zh-CN" sz="2400" dirty="0"/>
              <a:t>boolean cc = ‘b’ &gt; ‘a’;</a:t>
            </a:r>
            <a:endParaRPr lang="en-US" altLang="zh-CN" sz="2400" dirty="0"/>
          </a:p>
          <a:p>
            <a:pPr marL="990600" lvl="1" indent="-533400" eaLnBrk="1" hangingPunct="1">
              <a:lnSpc>
                <a:spcPct val="90000"/>
              </a:lnSpc>
              <a:buSzPct val="90000"/>
              <a:buNone/>
            </a:pPr>
            <a:r>
              <a:rPr lang="en-US" altLang="x-none" sz="2400" dirty="0"/>
              <a:t>		</a:t>
            </a:r>
            <a:r>
              <a:rPr lang="en-US" altLang="zh-CN" sz="2400" dirty="0"/>
              <a:t>System.out.println(“w &lt; x = ” + y);</a:t>
            </a:r>
            <a:endParaRPr lang="en-US" altLang="zh-CN" sz="2400" dirty="0"/>
          </a:p>
          <a:p>
            <a:pPr marL="990600" lvl="1" indent="-533400" eaLnBrk="1" hangingPunct="1">
              <a:lnSpc>
                <a:spcPct val="90000"/>
              </a:lnSpc>
              <a:buSzPct val="90000"/>
              <a:buNone/>
            </a:pPr>
            <a:r>
              <a:rPr lang="en-US" altLang="x-none" sz="2400" dirty="0"/>
              <a:t>		</a:t>
            </a:r>
            <a:r>
              <a:rPr lang="en-US" altLang="zh-CN" sz="2400" dirty="0"/>
              <a:t>System.out.println(“z = ” + z);</a:t>
            </a:r>
            <a:endParaRPr lang="en-US" altLang="zh-CN" sz="2400" dirty="0"/>
          </a:p>
          <a:p>
            <a:pPr marL="990600" lvl="1" indent="-533400" eaLnBrk="1" hangingPunct="1">
              <a:lnSpc>
                <a:spcPct val="90000"/>
              </a:lnSpc>
              <a:buSzPct val="90000"/>
              <a:buNone/>
            </a:pPr>
            <a:r>
              <a:rPr lang="en-US" altLang="x-none" sz="2400" dirty="0"/>
              <a:t>		</a:t>
            </a:r>
            <a:r>
              <a:rPr lang="en-US" altLang="zh-CN" sz="2400" dirty="0"/>
              <a:t>System.out.println(“cc = ” + cc);</a:t>
            </a:r>
            <a:endParaRPr lang="en-US" altLang="zh-CN" sz="2400" dirty="0"/>
          </a:p>
          <a:p>
            <a:pPr marL="990600" lvl="1" indent="-533400" eaLnBrk="1" hangingPunct="1">
              <a:lnSpc>
                <a:spcPct val="90000"/>
              </a:lnSpc>
              <a:buSzPct val="90000"/>
              <a:buNone/>
            </a:pPr>
            <a:r>
              <a:rPr lang="en-US" altLang="x-none" sz="2400" dirty="0"/>
              <a:t>	</a:t>
            </a:r>
            <a:r>
              <a:rPr lang="en-US" altLang="zh-CN" sz="2400" dirty="0"/>
              <a:t>}</a:t>
            </a:r>
            <a:endParaRPr lang="en-US" altLang="zh-CN" sz="2400" dirty="0"/>
          </a:p>
          <a:p>
            <a:pPr marL="990600" lvl="1" indent="-533400" eaLnBrk="1" hangingPunct="1">
              <a:lnSpc>
                <a:spcPct val="90000"/>
              </a:lnSpc>
              <a:buSzPct val="90000"/>
              <a:buNone/>
            </a:pPr>
            <a:r>
              <a:rPr lang="en-US" altLang="zh-CN" sz="2400" dirty="0"/>
              <a:t>}</a:t>
            </a:r>
            <a:endParaRPr lang="en-US" altLang="zh-CN" sz="2400" dirty="0"/>
          </a:p>
        </p:txBody>
      </p:sp>
      <p:sp>
        <p:nvSpPr>
          <p:cNvPr id="50179" name="Rectangle 3"/>
          <p:cNvSpPr/>
          <p:nvPr/>
        </p:nvSpPr>
        <p:spPr>
          <a:xfrm>
            <a:off x="5791200" y="3733800"/>
            <a:ext cx="2362200" cy="2209800"/>
          </a:xfrm>
          <a:prstGeom prst="rect">
            <a:avLst/>
          </a:prstGeom>
          <a:noFill/>
          <a:ln w="9525">
            <a:noFill/>
          </a:ln>
        </p:spPr>
        <p:txBody>
          <a:bodyPr wrap="none" anchor="ctr"/>
          <a:lstStyle/>
          <a:p>
            <a:pPr eaLnBrk="1" hangingPunct="1"/>
            <a:endParaRPr lang="zh-CN" altLang="en-US" dirty="0">
              <a:latin typeface="Arial" panose="020B0604020202020204" pitchFamily="34" charset="0"/>
            </a:endParaRPr>
          </a:p>
        </p:txBody>
      </p:sp>
    </p:spTree>
    <p:custDataLst>
      <p:tags r:id="rId1"/>
    </p:custData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运算符 </a:t>
            </a:r>
            <a:r>
              <a:rPr lang="en-US" altLang="zh-CN" dirty="0" smtClean="0"/>
              <a:t>(operator)</a:t>
            </a:r>
            <a:endParaRPr lang="en-US" altLang="zh-CN" dirty="0" smtClean="0"/>
          </a:p>
        </p:txBody>
      </p:sp>
      <p:sp>
        <p:nvSpPr>
          <p:cNvPr id="3" name="内容占位符 2"/>
          <p:cNvSpPr>
            <a:spLocks noGrp="1"/>
          </p:cNvSpPr>
          <p:nvPr>
            <p:ph idx="1"/>
            <p:custDataLst>
              <p:tags r:id="rId4"/>
            </p:custDataLst>
          </p:nvPr>
        </p:nvSpPr>
        <p:spPr/>
        <p:txBody>
          <a:bodyPr>
            <a:normAutofit fontScale="57500" lnSpcReduction="20000"/>
          </a:bodyPr>
          <a:lstStyle/>
          <a:p>
            <a:pPr marL="342900" indent="-342900" eaLnBrk="1" hangingPunct="1">
              <a:lnSpc>
                <a:spcPct val="150000"/>
              </a:lnSpc>
              <a:buClr>
                <a:schemeClr val="hlink"/>
              </a:buClr>
              <a:buSzTx/>
              <a:buFont typeface="Wingdings" panose="05000000000000000000" pitchFamily="2" charset="2"/>
              <a:buChar char="l"/>
            </a:pPr>
            <a:r>
              <a:rPr lang="zh-CN" altLang="en-US" dirty="0" smtClean="0"/>
              <a:t>逻辑运算符</a:t>
            </a:r>
            <a:r>
              <a:rPr lang="en-US" altLang="zh-CN" dirty="0" smtClean="0"/>
              <a:t>(Logical Operators)</a:t>
            </a:r>
            <a:endParaRPr lang="en-US" altLang="zh-CN"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操作数的逻辑关系，计算结果“</a:t>
            </a:r>
            <a:r>
              <a:rPr lang="en-US" altLang="zh-CN" dirty="0" smtClean="0"/>
              <a:t>true”</a:t>
            </a:r>
            <a:r>
              <a:rPr lang="zh-CN" altLang="en-US" dirty="0" smtClean="0"/>
              <a:t>或“</a:t>
            </a:r>
            <a:r>
              <a:rPr lang="en-US" altLang="zh-CN" dirty="0" smtClean="0"/>
              <a:t>false”</a:t>
            </a:r>
            <a:endParaRPr lang="en-US" altLang="zh-CN" dirty="0" smtClean="0"/>
          </a:p>
          <a:p>
            <a:pPr marL="1143000" lvl="2" indent="-228600" eaLnBrk="1" hangingPunct="1">
              <a:lnSpc>
                <a:spcPct val="150000"/>
              </a:lnSpc>
              <a:buClr>
                <a:schemeClr val="bg2"/>
              </a:buClr>
              <a:buSzTx/>
              <a:buFont typeface="Wingdings" panose="05000000000000000000" pitchFamily="2" charset="2"/>
              <a:buChar char="l"/>
            </a:pPr>
            <a:r>
              <a:rPr lang="zh-CN" altLang="en-US" dirty="0" smtClean="0"/>
              <a:t>逻辑与  </a:t>
            </a:r>
            <a:r>
              <a:rPr lang="en-US" altLang="zh-CN" dirty="0" smtClean="0"/>
              <a:t>&amp;&amp;  “op1 &amp;&amp; op2”</a:t>
            </a:r>
            <a:endParaRPr lang="en-US" altLang="zh-CN" dirty="0" smtClean="0"/>
          </a:p>
          <a:p>
            <a:pPr marL="1752600" lvl="3" indent="-381000" eaLnBrk="1" hangingPunct="1">
              <a:lnSpc>
                <a:spcPct val="150000"/>
              </a:lnSpc>
              <a:buSzPct val="90000"/>
              <a:buFont typeface="Wingdings" panose="05000000000000000000" pitchFamily="2" charset="2"/>
              <a:buAutoNum type="arabicPeriod"/>
            </a:pPr>
            <a:r>
              <a:rPr lang="zh-CN" altLang="en-US" dirty="0" smtClean="0"/>
              <a:t>操作数都为真“</a:t>
            </a:r>
            <a:r>
              <a:rPr lang="en-US" altLang="zh-CN" dirty="0" smtClean="0"/>
              <a:t>true”</a:t>
            </a:r>
            <a:r>
              <a:rPr lang="zh-CN" altLang="en-US" dirty="0" smtClean="0"/>
              <a:t>，结果为真“</a:t>
            </a:r>
            <a:r>
              <a:rPr lang="en-US" altLang="zh-CN" dirty="0" smtClean="0"/>
              <a:t>true”</a:t>
            </a:r>
            <a:endParaRPr lang="en-US" altLang="zh-CN" dirty="0" smtClean="0"/>
          </a:p>
          <a:p>
            <a:pPr marL="1752600" lvl="3" indent="-381000" eaLnBrk="1" hangingPunct="1">
              <a:lnSpc>
                <a:spcPct val="150000"/>
              </a:lnSpc>
              <a:buSzPct val="90000"/>
              <a:buFont typeface="Wingdings" panose="05000000000000000000" pitchFamily="2" charset="2"/>
              <a:buAutoNum type="arabicPeriod"/>
            </a:pPr>
            <a:r>
              <a:rPr lang="zh-CN" altLang="en-US" dirty="0" smtClean="0"/>
              <a:t>否则结果为假“</a:t>
            </a:r>
            <a:r>
              <a:rPr lang="en-US" altLang="zh-CN" dirty="0" smtClean="0"/>
              <a:t>false”</a:t>
            </a:r>
            <a:endParaRPr lang="en-US" altLang="zh-CN" dirty="0" smtClean="0"/>
          </a:p>
          <a:p>
            <a:pPr marL="1143000" lvl="2" indent="-228600" eaLnBrk="1" hangingPunct="1">
              <a:lnSpc>
                <a:spcPct val="150000"/>
              </a:lnSpc>
              <a:buClr>
                <a:schemeClr val="bg2"/>
              </a:buClr>
              <a:buSzTx/>
              <a:buFont typeface="Wingdings" panose="05000000000000000000" pitchFamily="2" charset="2"/>
              <a:buChar char="l"/>
            </a:pPr>
            <a:r>
              <a:rPr lang="zh-CN" altLang="en-US" dirty="0" smtClean="0"/>
              <a:t>逻辑或  </a:t>
            </a:r>
            <a:r>
              <a:rPr lang="en-US" altLang="zh-CN" dirty="0" smtClean="0"/>
              <a:t>||    “op1 || op2”</a:t>
            </a:r>
            <a:endParaRPr lang="en-US" altLang="zh-CN" dirty="0" smtClean="0"/>
          </a:p>
          <a:p>
            <a:pPr marL="1752600" lvl="3" indent="-381000" eaLnBrk="1" hangingPunct="1">
              <a:lnSpc>
                <a:spcPct val="150000"/>
              </a:lnSpc>
              <a:buSzPct val="90000"/>
              <a:buFont typeface="Wingdings" panose="05000000000000000000" pitchFamily="2" charset="2"/>
              <a:buAutoNum type="arabicPeriod"/>
            </a:pPr>
            <a:r>
              <a:rPr lang="zh-CN" altLang="en-US" dirty="0" smtClean="0"/>
              <a:t>有一个操作数为真“</a:t>
            </a:r>
            <a:r>
              <a:rPr lang="en-US" altLang="zh-CN" dirty="0" smtClean="0"/>
              <a:t>true”</a:t>
            </a:r>
            <a:r>
              <a:rPr lang="zh-CN" altLang="en-US" dirty="0" smtClean="0"/>
              <a:t>，结果为真“</a:t>
            </a:r>
            <a:r>
              <a:rPr lang="en-US" altLang="zh-CN" dirty="0" smtClean="0"/>
              <a:t>true”</a:t>
            </a:r>
            <a:endParaRPr lang="en-US" altLang="zh-CN" dirty="0" smtClean="0"/>
          </a:p>
          <a:p>
            <a:pPr marL="1752600" lvl="3" indent="-381000" eaLnBrk="1" hangingPunct="1">
              <a:lnSpc>
                <a:spcPct val="150000"/>
              </a:lnSpc>
              <a:buSzPct val="90000"/>
              <a:buFont typeface="Wingdings" panose="05000000000000000000" pitchFamily="2" charset="2"/>
              <a:buAutoNum type="arabicPeriod"/>
            </a:pPr>
            <a:r>
              <a:rPr lang="zh-CN" altLang="en-US" dirty="0" smtClean="0"/>
              <a:t>否则结果为假“</a:t>
            </a:r>
            <a:r>
              <a:rPr lang="en-US" altLang="zh-CN" dirty="0" smtClean="0"/>
              <a:t>false”</a:t>
            </a:r>
            <a:endParaRPr lang="en-US" altLang="zh-CN" dirty="0" smtClean="0"/>
          </a:p>
          <a:p>
            <a:pPr marL="1143000" lvl="2" indent="-228600" eaLnBrk="1" hangingPunct="1">
              <a:lnSpc>
                <a:spcPct val="150000"/>
              </a:lnSpc>
              <a:buClr>
                <a:schemeClr val="bg2"/>
              </a:buClr>
              <a:buSzTx/>
              <a:buFont typeface="Wingdings" panose="05000000000000000000" pitchFamily="2" charset="2"/>
              <a:buChar char="l"/>
            </a:pPr>
            <a:r>
              <a:rPr lang="zh-CN" altLang="en-US" dirty="0" smtClean="0"/>
              <a:t>逻辑非  </a:t>
            </a:r>
            <a:r>
              <a:rPr lang="en-US" altLang="zh-CN" dirty="0" smtClean="0"/>
              <a:t>!     “! op”</a:t>
            </a:r>
            <a:endParaRPr lang="en-US" altLang="zh-CN" dirty="0" smtClean="0"/>
          </a:p>
          <a:p>
            <a:pPr marL="1752600" lvl="3" indent="-381000" eaLnBrk="1" hangingPunct="1">
              <a:lnSpc>
                <a:spcPct val="150000"/>
              </a:lnSpc>
              <a:buSzPct val="90000"/>
              <a:buFont typeface="Wingdings" panose="05000000000000000000" pitchFamily="2" charset="2"/>
              <a:buAutoNum type="arabicPeriod"/>
            </a:pPr>
            <a:r>
              <a:rPr lang="zh-CN" altLang="en-US" dirty="0" smtClean="0"/>
              <a:t>取反，操作数为真“</a:t>
            </a:r>
            <a:r>
              <a:rPr lang="en-US" altLang="zh-CN" dirty="0" smtClean="0"/>
              <a:t>true”</a:t>
            </a:r>
            <a:r>
              <a:rPr lang="zh-CN" altLang="en-US" dirty="0" smtClean="0"/>
              <a:t>，结果为真“</a:t>
            </a:r>
            <a:r>
              <a:rPr lang="en-US" altLang="zh-CN" dirty="0" smtClean="0"/>
              <a:t>false”</a:t>
            </a:r>
            <a:r>
              <a:rPr lang="zh-CN" altLang="en-US" dirty="0" smtClean="0"/>
              <a:t>，反之</a:t>
            </a:r>
            <a:r>
              <a:rPr lang="en-US" altLang="zh-CN" dirty="0" smtClean="0"/>
              <a:t>……</a:t>
            </a:r>
            <a:endParaRPr lang="en-US" altLang="zh-CN" dirty="0" smtClean="0"/>
          </a:p>
          <a:p>
            <a:pPr marL="1371600" lvl="2" indent="-457200" eaLnBrk="1" hangingPunct="1">
              <a:lnSpc>
                <a:spcPct val="150000"/>
              </a:lnSpc>
              <a:buSzPct val="90000"/>
              <a:buNone/>
            </a:pPr>
            <a:r>
              <a:rPr lang="zh-CN" altLang="en-US" dirty="0" smtClean="0"/>
              <a:t>例</a:t>
            </a:r>
            <a:r>
              <a:rPr lang="en-US" altLang="zh-CN" dirty="0" smtClean="0"/>
              <a:t>: 0 &lt;= index &amp;&amp; index &lt; NUM_ENTRIES </a:t>
            </a:r>
            <a:endParaRPr lang="en-US" altLang="zh-CN"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优先级</a:t>
            </a:r>
            <a:endParaRPr lang="zh-CN" altLang="en-US" dirty="0" smtClean="0"/>
          </a:p>
          <a:p>
            <a:pPr marL="1143000" lvl="2" indent="-228600" eaLnBrk="1" hangingPunct="1">
              <a:lnSpc>
                <a:spcPct val="150000"/>
              </a:lnSpc>
              <a:buClr>
                <a:schemeClr val="bg2"/>
              </a:buClr>
              <a:buSzTx/>
              <a:buFont typeface="Wingdings" panose="05000000000000000000" pitchFamily="2" charset="2"/>
              <a:buChar char="l"/>
            </a:pPr>
            <a:r>
              <a:rPr lang="en-US" altLang="zh-CN" dirty="0" smtClean="0"/>
              <a:t>(!) &gt; (&amp;&amp;) &gt; (||)</a:t>
            </a:r>
            <a:endParaRPr lang="en-US" altLang="zh-CN" dirty="0" smtClean="0"/>
          </a:p>
          <a:p>
            <a:pPr marL="1143000" lvl="2" indent="-228600" eaLnBrk="1" hangingPunct="1">
              <a:lnSpc>
                <a:spcPct val="150000"/>
              </a:lnSpc>
              <a:buClr>
                <a:schemeClr val="bg2"/>
              </a:buClr>
              <a:buSzTx/>
              <a:buFont typeface="Wingdings" panose="05000000000000000000" pitchFamily="2" charset="2"/>
              <a:buChar char="l"/>
            </a:pPr>
            <a:r>
              <a:rPr lang="en-US" altLang="zh-CN" dirty="0" smtClean="0"/>
              <a:t>(!)&gt;</a:t>
            </a:r>
            <a:r>
              <a:rPr lang="zh-CN" altLang="en-US" dirty="0" smtClean="0"/>
              <a:t>算术运算符</a:t>
            </a:r>
            <a:r>
              <a:rPr lang="en-US" altLang="zh-CN" dirty="0" smtClean="0"/>
              <a:t>&gt;</a:t>
            </a:r>
            <a:r>
              <a:rPr lang="zh-CN" altLang="en-US" dirty="0" smtClean="0"/>
              <a:t>关系运算符</a:t>
            </a:r>
            <a:r>
              <a:rPr lang="en-US" altLang="zh-CN" dirty="0" smtClean="0"/>
              <a:t>&gt;(&amp;&amp;) &gt; (||)</a:t>
            </a:r>
            <a:endParaRPr lang="en-US" altLang="zh-CN" dirty="0" smtClean="0"/>
          </a:p>
        </p:txBody>
      </p:sp>
    </p:spTree>
    <p:custDataLst>
      <p:tags r:id="rId5"/>
    </p:custData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idx="1"/>
          </p:nvPr>
        </p:nvSpPr>
        <p:spPr>
          <a:xfrm>
            <a:off x="457200" y="1143000"/>
            <a:ext cx="7772400" cy="3733800"/>
          </a:xfrm>
        </p:spPr>
        <p:txBody>
          <a:bodyPr vert="horz" wrap="square" lIns="91440" tIns="45720" rIns="91440" bIns="45720" anchor="t"/>
          <a:lstStyle/>
          <a:p>
            <a:pPr marL="609600" indent="-609600" eaLnBrk="1" hangingPunct="1">
              <a:buSzPct val="90000"/>
            </a:pPr>
            <a:r>
              <a:rPr lang="zh-CN" altLang="en-US" dirty="0"/>
              <a:t>位运算符</a:t>
            </a:r>
            <a:r>
              <a:rPr lang="en-US" altLang="zh-CN" dirty="0"/>
              <a:t>(Bitwise Operators)</a:t>
            </a:r>
            <a:endParaRPr lang="en-US" altLang="zh-CN" dirty="0"/>
          </a:p>
          <a:p>
            <a:pPr marL="990600" lvl="1" indent="-533400" eaLnBrk="1" hangingPunct="1">
              <a:buSzPct val="90000"/>
              <a:buFont typeface="Wingdings" panose="05000000000000000000" pitchFamily="2" charset="2"/>
              <a:buAutoNum type="arabicPeriod"/>
            </a:pPr>
            <a:r>
              <a:rPr lang="zh-CN" altLang="en-US" dirty="0"/>
              <a:t>按位取反    </a:t>
            </a:r>
            <a:r>
              <a:rPr lang="en-US" altLang="zh-CN" dirty="0"/>
              <a:t>~    “~op2”</a:t>
            </a:r>
            <a:endParaRPr lang="en-US" altLang="zh-CN" dirty="0"/>
          </a:p>
          <a:p>
            <a:pPr marL="990600" lvl="1" indent="-533400" eaLnBrk="1" hangingPunct="1">
              <a:buSzPct val="90000"/>
              <a:buFont typeface="Wingdings" panose="05000000000000000000" pitchFamily="2" charset="2"/>
              <a:buAutoNum type="arabicPeriod"/>
            </a:pPr>
            <a:r>
              <a:rPr lang="zh-CN" altLang="en-US" dirty="0"/>
              <a:t>按位与       </a:t>
            </a:r>
            <a:r>
              <a:rPr lang="en-US" altLang="zh-CN" dirty="0"/>
              <a:t>&amp;     “op1 &amp; op2”  </a:t>
            </a:r>
            <a:endParaRPr lang="en-US" altLang="zh-CN" dirty="0"/>
          </a:p>
          <a:p>
            <a:pPr marL="990600" lvl="1" indent="-533400" eaLnBrk="1" hangingPunct="1">
              <a:buSzPct val="90000"/>
              <a:buFont typeface="Wingdings" panose="05000000000000000000" pitchFamily="2" charset="2"/>
              <a:buAutoNum type="arabicPeriod"/>
            </a:pPr>
            <a:r>
              <a:rPr lang="zh-CN" altLang="en-US" dirty="0"/>
              <a:t>按位或       </a:t>
            </a:r>
            <a:r>
              <a:rPr lang="en-US" altLang="zh-CN" dirty="0"/>
              <a:t>|      “op1 | op2”</a:t>
            </a:r>
            <a:endParaRPr lang="en-US" altLang="zh-CN" dirty="0"/>
          </a:p>
          <a:p>
            <a:pPr marL="990600" lvl="1" indent="-533400" eaLnBrk="1" hangingPunct="1">
              <a:buSzPct val="90000"/>
              <a:buFont typeface="Wingdings" panose="05000000000000000000" pitchFamily="2" charset="2"/>
              <a:buAutoNum type="arabicPeriod"/>
            </a:pPr>
            <a:r>
              <a:rPr lang="zh-CN" altLang="en-US" dirty="0"/>
              <a:t>按位异或    </a:t>
            </a:r>
            <a:r>
              <a:rPr lang="en-US" altLang="zh-CN" dirty="0"/>
              <a:t>^     “op1 ^ op2”</a:t>
            </a:r>
            <a:endParaRPr lang="en-US" altLang="zh-CN" dirty="0"/>
          </a:p>
          <a:p>
            <a:pPr marL="990600" lvl="1" indent="-533400" eaLnBrk="1" hangingPunct="1">
              <a:buSzPct val="90000"/>
              <a:buFont typeface="Wingdings" panose="05000000000000000000" pitchFamily="2" charset="2"/>
              <a:buAutoNum type="arabicPeriod"/>
            </a:pPr>
            <a:endParaRPr lang="en-US" altLang="x-none" dirty="0"/>
          </a:p>
          <a:p>
            <a:pPr marL="990600" lvl="1" indent="-533400" eaLnBrk="1" hangingPunct="1">
              <a:buSzPct val="90000"/>
              <a:buNone/>
            </a:pPr>
            <a:r>
              <a:rPr lang="zh-CN" altLang="en-US" dirty="0"/>
              <a:t>通常</a:t>
            </a:r>
            <a:r>
              <a:rPr lang="en-US" altLang="zh-CN" dirty="0"/>
              <a:t>: </a:t>
            </a:r>
            <a:r>
              <a:rPr lang="zh-CN" altLang="en-US" dirty="0"/>
              <a:t>操作数为整数</a:t>
            </a:r>
            <a:endParaRPr lang="zh-CN" altLang="en-US" dirty="0"/>
          </a:p>
        </p:txBody>
      </p:sp>
      <p:sp>
        <p:nvSpPr>
          <p:cNvPr id="52227" name="Rectangle 3"/>
          <p:cNvSpPr/>
          <p:nvPr/>
        </p:nvSpPr>
        <p:spPr>
          <a:xfrm>
            <a:off x="5791200" y="3733800"/>
            <a:ext cx="2362200" cy="2209800"/>
          </a:xfrm>
          <a:prstGeom prst="rect">
            <a:avLst/>
          </a:prstGeom>
          <a:noFill/>
          <a:ln w="9525">
            <a:noFill/>
          </a:ln>
        </p:spPr>
        <p:txBody>
          <a:bodyPr wrap="none" anchor="ctr"/>
          <a:lstStyle/>
          <a:p>
            <a:pPr eaLnBrk="1" hangingPunct="1"/>
            <a:endParaRPr lang="zh-CN" altLang="en-US" dirty="0">
              <a:latin typeface="Arial" panose="020B0604020202020204" pitchFamily="34" charset="0"/>
            </a:endParaRPr>
          </a:p>
        </p:txBody>
      </p:sp>
      <p:sp>
        <p:nvSpPr>
          <p:cNvPr id="52228" name="Rectangle 4"/>
          <p:cNvSpPr>
            <a:spLocks noGrp="1"/>
          </p:cNvSpPr>
          <p:nvPr>
            <p:ph type="title"/>
          </p:nvPr>
        </p:nvSpPr>
        <p:spPr>
          <a:xfrm>
            <a:off x="457200" y="228600"/>
            <a:ext cx="7793038" cy="838200"/>
          </a:xfrm>
        </p:spPr>
        <p:txBody>
          <a:bodyPr vert="horz" wrap="square" lIns="91440" tIns="45720" rIns="91440" bIns="45720" anchor="b"/>
          <a:lstStyle/>
          <a:p>
            <a:pPr eaLnBrk="1" hangingPunct="1"/>
            <a:r>
              <a:rPr lang="zh-CN" altLang="en-US" dirty="0">
                <a:latin typeface="Comic Sans MS" panose="030F0702030302020204" pitchFamily="66" charset="0"/>
              </a:rPr>
              <a:t>运算符 </a:t>
            </a:r>
            <a:r>
              <a:rPr lang="en-US" altLang="zh-CN" dirty="0">
                <a:latin typeface="Comic Sans MS" panose="030F0702030302020204" pitchFamily="66" charset="0"/>
              </a:rPr>
              <a:t>(operator)</a:t>
            </a:r>
            <a:endParaRPr lang="en-US" altLang="zh-CN" dirty="0">
              <a:latin typeface="Comic Sans MS" panose="030F0702030302020204" pitchFamily="66" charset="0"/>
            </a:endParaRPr>
          </a:p>
        </p:txBody>
      </p:sp>
    </p:spTree>
    <p:custDataLst>
      <p:tags r:id="rId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4"/>
          <p:cNvSpPr>
            <a:spLocks noGrp="1"/>
          </p:cNvSpPr>
          <p:nvPr>
            <p:ph type="title"/>
          </p:nvPr>
        </p:nvSpPr>
        <p:spPr/>
        <p:txBody>
          <a:bodyPr vert="horz" wrap="square" lIns="91440" tIns="45720" rIns="91440" bIns="45720" anchor="b"/>
          <a:lstStyle/>
          <a:p>
            <a:pPr eaLnBrk="1" hangingPunct="1"/>
            <a:r>
              <a:rPr lang="zh-CN" altLang="en-US" dirty="0">
                <a:latin typeface="Comic Sans MS" panose="030F0702030302020204" pitchFamily="66" charset="0"/>
              </a:rPr>
              <a:t>运算符 </a:t>
            </a:r>
            <a:r>
              <a:rPr lang="en-US" altLang="zh-CN" dirty="0">
                <a:latin typeface="Comic Sans MS" panose="030F0702030302020204" pitchFamily="66" charset="0"/>
              </a:rPr>
              <a:t>(operator)</a:t>
            </a:r>
            <a:endParaRPr lang="en-US" altLang="zh-CN" dirty="0">
              <a:latin typeface="Comic Sans MS" panose="030F0702030302020204" pitchFamily="66" charset="0"/>
            </a:endParaRPr>
          </a:p>
        </p:txBody>
      </p:sp>
      <p:sp>
        <p:nvSpPr>
          <p:cNvPr id="53250" name="Rectangle 2"/>
          <p:cNvSpPr>
            <a:spLocks noGrp="1"/>
          </p:cNvSpPr>
          <p:nvPr>
            <p:ph idx="1"/>
          </p:nvPr>
        </p:nvSpPr>
        <p:spPr/>
        <p:txBody>
          <a:bodyPr vert="horz" wrap="square" lIns="91440" tIns="45720" rIns="91440" bIns="45720" anchor="t">
            <a:normAutofit fontScale="85000" lnSpcReduction="10000"/>
          </a:bodyPr>
          <a:lstStyle/>
          <a:p>
            <a:pPr marL="609600" indent="-609600" eaLnBrk="1" hangingPunct="1">
              <a:buSzPct val="90000"/>
            </a:pPr>
            <a:r>
              <a:rPr lang="zh-CN" altLang="en-US" dirty="0"/>
              <a:t>补码</a:t>
            </a:r>
            <a:endParaRPr lang="zh-CN" altLang="en-US" dirty="0"/>
          </a:p>
          <a:p>
            <a:pPr marL="990600" lvl="1" indent="-533400" eaLnBrk="1" hangingPunct="1">
              <a:buSzPct val="90000"/>
            </a:pPr>
            <a:r>
              <a:rPr lang="zh-CN" altLang="en-US" dirty="0"/>
              <a:t>采用补码表示二进制数</a:t>
            </a:r>
            <a:endParaRPr lang="zh-CN" altLang="en-US" dirty="0"/>
          </a:p>
          <a:p>
            <a:pPr marL="990600" lvl="1" indent="-533400" eaLnBrk="1" hangingPunct="1">
              <a:buSzPct val="90000"/>
            </a:pPr>
            <a:r>
              <a:rPr lang="zh-CN" altLang="en-US" dirty="0"/>
              <a:t>最高位是符号位</a:t>
            </a:r>
            <a:endParaRPr lang="zh-CN" altLang="en-US" dirty="0"/>
          </a:p>
          <a:p>
            <a:pPr marL="1371600" lvl="2" indent="-457200" eaLnBrk="1" hangingPunct="1">
              <a:buSzPct val="90000"/>
            </a:pPr>
            <a:r>
              <a:rPr lang="zh-CN" altLang="en-US" dirty="0"/>
              <a:t>正数的符号位是</a:t>
            </a:r>
            <a:r>
              <a:rPr lang="en-US" altLang="zh-CN" dirty="0"/>
              <a:t>0</a:t>
            </a:r>
            <a:r>
              <a:rPr lang="zh-CN" altLang="en-US" dirty="0"/>
              <a:t>，</a:t>
            </a:r>
            <a:endParaRPr lang="zh-CN" altLang="en-US" dirty="0"/>
          </a:p>
          <a:p>
            <a:pPr marL="1371600" lvl="2" indent="-457200" eaLnBrk="1" hangingPunct="1">
              <a:buSzPct val="90000"/>
              <a:buNone/>
            </a:pPr>
            <a:r>
              <a:rPr lang="zh-CN" altLang="en-US" dirty="0"/>
              <a:t>	例，十进制＋</a:t>
            </a:r>
            <a:r>
              <a:rPr lang="en-US" altLang="zh-CN" dirty="0"/>
              <a:t>42</a:t>
            </a:r>
            <a:r>
              <a:rPr lang="zh-CN" altLang="en-US" dirty="0"/>
              <a:t>的补码为</a:t>
            </a:r>
            <a:r>
              <a:rPr lang="en-US" altLang="zh-CN" dirty="0"/>
              <a:t>00101010</a:t>
            </a:r>
            <a:endParaRPr lang="en-US" altLang="zh-CN" dirty="0"/>
          </a:p>
          <a:p>
            <a:pPr marL="1371600" lvl="2" indent="-457200" eaLnBrk="1" hangingPunct="1">
              <a:buSzPct val="90000"/>
            </a:pPr>
            <a:r>
              <a:rPr lang="zh-CN" altLang="en-US" dirty="0"/>
              <a:t>负数的符号位是</a:t>
            </a:r>
            <a:r>
              <a:rPr lang="en-US" altLang="zh-CN" dirty="0"/>
              <a:t>1</a:t>
            </a:r>
            <a:endParaRPr lang="en-US" altLang="zh-CN" dirty="0"/>
          </a:p>
          <a:p>
            <a:pPr marL="1371600" lvl="2" indent="-457200" eaLnBrk="1" hangingPunct="1">
              <a:buSzPct val="90000"/>
              <a:buNone/>
            </a:pPr>
            <a:r>
              <a:rPr lang="en-US" altLang="x-none" dirty="0"/>
              <a:t>	</a:t>
            </a:r>
            <a:r>
              <a:rPr lang="zh-CN" altLang="en-US" sz="2100" dirty="0"/>
              <a:t>该负数绝对值的补码按位取反，然后加</a:t>
            </a:r>
            <a:r>
              <a:rPr lang="en-US" altLang="zh-CN" sz="2100" dirty="0"/>
              <a:t>1</a:t>
            </a:r>
            <a:r>
              <a:rPr lang="zh-CN" altLang="en-US" sz="2100" dirty="0"/>
              <a:t>，为该负数的补码</a:t>
            </a:r>
            <a:endParaRPr lang="zh-CN" altLang="en-US" sz="2100" dirty="0"/>
          </a:p>
          <a:p>
            <a:pPr marL="1371600" lvl="2" indent="-457200" eaLnBrk="1" hangingPunct="1">
              <a:buSzPct val="90000"/>
              <a:buNone/>
            </a:pPr>
            <a:r>
              <a:rPr lang="zh-CN" altLang="en-US" dirty="0"/>
              <a:t>	例，十进制</a:t>
            </a:r>
            <a:r>
              <a:rPr lang="en-US" altLang="zh-CN" dirty="0"/>
              <a:t>-42</a:t>
            </a:r>
            <a:r>
              <a:rPr lang="zh-CN" altLang="en-US" dirty="0"/>
              <a:t>的补码</a:t>
            </a:r>
            <a:r>
              <a:rPr lang="en-US" altLang="zh-CN" dirty="0"/>
              <a:t>—</a:t>
            </a:r>
            <a:r>
              <a:rPr lang="zh-CN" altLang="en-US" dirty="0"/>
              <a:t>负数的绝对值</a:t>
            </a:r>
            <a:r>
              <a:rPr lang="en-US" altLang="zh-CN" dirty="0"/>
              <a:t>42</a:t>
            </a:r>
            <a:endParaRPr lang="en-US" altLang="zh-CN" dirty="0"/>
          </a:p>
          <a:p>
            <a:pPr marL="1371600" lvl="2" indent="-457200" eaLnBrk="1" hangingPunct="1">
              <a:buSzPct val="90000"/>
              <a:buNone/>
            </a:pPr>
            <a:r>
              <a:rPr lang="en-US" altLang="x-none" dirty="0"/>
              <a:t>			                     </a:t>
            </a:r>
            <a:r>
              <a:rPr lang="zh-CN" altLang="en-US" dirty="0"/>
              <a:t>绝对值的补码</a:t>
            </a:r>
            <a:r>
              <a:rPr lang="en-US" altLang="zh-CN" dirty="0"/>
              <a:t>00101010</a:t>
            </a:r>
            <a:endParaRPr lang="en-US" altLang="zh-CN" dirty="0"/>
          </a:p>
          <a:p>
            <a:pPr marL="1371600" lvl="2" indent="-457200" eaLnBrk="1" hangingPunct="1">
              <a:buSzPct val="90000"/>
              <a:buNone/>
            </a:pPr>
            <a:r>
              <a:rPr lang="en-US" altLang="x-none" dirty="0"/>
              <a:t>			                             </a:t>
            </a:r>
            <a:r>
              <a:rPr lang="zh-CN" altLang="en-US" dirty="0"/>
              <a:t>按位取反</a:t>
            </a:r>
            <a:r>
              <a:rPr lang="en-US" altLang="zh-CN" dirty="0"/>
              <a:t>11010101</a:t>
            </a:r>
            <a:endParaRPr lang="en-US" altLang="zh-CN" dirty="0"/>
          </a:p>
          <a:p>
            <a:pPr marL="1371600" lvl="2" indent="-457200" eaLnBrk="1" hangingPunct="1">
              <a:buSzPct val="90000"/>
              <a:buNone/>
            </a:pPr>
            <a:r>
              <a:rPr lang="en-US" altLang="x-none" dirty="0"/>
              <a:t>						    </a:t>
            </a:r>
            <a:r>
              <a:rPr lang="zh-CN" altLang="en-US" dirty="0"/>
              <a:t>加</a:t>
            </a:r>
            <a:r>
              <a:rPr lang="en-US" altLang="zh-CN" dirty="0"/>
              <a:t>1</a:t>
            </a:r>
            <a:r>
              <a:rPr lang="zh-CN" altLang="en-US" dirty="0"/>
              <a:t>得</a:t>
            </a:r>
            <a:r>
              <a:rPr lang="en-US" altLang="zh-CN" dirty="0"/>
              <a:t>11010110</a:t>
            </a:r>
            <a:endParaRPr lang="en-US" altLang="zh-CN" dirty="0"/>
          </a:p>
        </p:txBody>
      </p:sp>
      <p:sp>
        <p:nvSpPr>
          <p:cNvPr id="53251" name="Rectangle 3"/>
          <p:cNvSpPr/>
          <p:nvPr/>
        </p:nvSpPr>
        <p:spPr>
          <a:xfrm>
            <a:off x="5791200" y="3733800"/>
            <a:ext cx="2362200" cy="2209800"/>
          </a:xfrm>
          <a:prstGeom prst="rect">
            <a:avLst/>
          </a:prstGeom>
          <a:noFill/>
          <a:ln w="9525">
            <a:noFill/>
          </a:ln>
        </p:spPr>
        <p:txBody>
          <a:bodyPr wrap="none" anchor="ctr"/>
          <a:lstStyle/>
          <a:p>
            <a:pPr eaLnBrk="1" hangingPunct="1"/>
            <a:endParaRPr lang="zh-CN" altLang="en-US" dirty="0">
              <a:latin typeface="Arial" panose="020B0604020202020204" pitchFamily="34" charset="0"/>
            </a:endParaRPr>
          </a:p>
        </p:txBody>
      </p:sp>
    </p:spTree>
    <p:custDataLst>
      <p:tags r:id="rId1"/>
    </p:custData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4"/>
          <p:cNvSpPr>
            <a:spLocks noGrp="1"/>
          </p:cNvSpPr>
          <p:nvPr>
            <p:ph type="title"/>
          </p:nvPr>
        </p:nvSpPr>
        <p:spPr/>
        <p:txBody>
          <a:bodyPr vert="horz" wrap="square" lIns="91440" tIns="45720" rIns="91440" bIns="45720" anchor="b"/>
          <a:lstStyle/>
          <a:p>
            <a:pPr eaLnBrk="1" hangingPunct="1"/>
            <a:r>
              <a:rPr lang="zh-CN" altLang="en-US" dirty="0">
                <a:latin typeface="Comic Sans MS" panose="030F0702030302020204" pitchFamily="66" charset="0"/>
              </a:rPr>
              <a:t>运算符 </a:t>
            </a:r>
            <a:r>
              <a:rPr lang="en-US" altLang="zh-CN" dirty="0">
                <a:latin typeface="Comic Sans MS" panose="030F0702030302020204" pitchFamily="66" charset="0"/>
              </a:rPr>
              <a:t>(operator)</a:t>
            </a:r>
            <a:endParaRPr lang="en-US" altLang="zh-CN" dirty="0">
              <a:latin typeface="Comic Sans MS" panose="030F0702030302020204" pitchFamily="66" charset="0"/>
            </a:endParaRPr>
          </a:p>
        </p:txBody>
      </p:sp>
      <p:sp>
        <p:nvSpPr>
          <p:cNvPr id="54274" name="Rectangle 2"/>
          <p:cNvSpPr>
            <a:spLocks noGrp="1"/>
          </p:cNvSpPr>
          <p:nvPr>
            <p:ph idx="1"/>
          </p:nvPr>
        </p:nvSpPr>
        <p:spPr/>
        <p:txBody>
          <a:bodyPr vert="horz" wrap="square" lIns="91440" tIns="45720" rIns="91440" bIns="45720" anchor="t"/>
          <a:lstStyle/>
          <a:p>
            <a:pPr marL="609600" indent="-609600" eaLnBrk="1" hangingPunct="1">
              <a:buSzPct val="90000"/>
            </a:pPr>
            <a:r>
              <a:rPr lang="zh-CN" altLang="en-US" sz="2800" dirty="0"/>
              <a:t>按位取反 </a:t>
            </a:r>
            <a:r>
              <a:rPr lang="en-US" altLang="zh-CN" sz="2800" dirty="0">
                <a:solidFill>
                  <a:schemeClr val="hlink"/>
                </a:solidFill>
              </a:rPr>
              <a:t>~</a:t>
            </a:r>
            <a:r>
              <a:rPr lang="en-US" altLang="zh-CN" sz="2800" dirty="0"/>
              <a:t>    “</a:t>
            </a:r>
            <a:r>
              <a:rPr lang="en-US" altLang="zh-CN" sz="2800" dirty="0">
                <a:solidFill>
                  <a:schemeClr val="hlink"/>
                </a:solidFill>
              </a:rPr>
              <a:t>~op2</a:t>
            </a:r>
            <a:r>
              <a:rPr lang="en-US" altLang="zh-CN" sz="2800" dirty="0"/>
              <a:t>”</a:t>
            </a:r>
            <a:endParaRPr lang="en-US" altLang="zh-CN" sz="2800" dirty="0"/>
          </a:p>
          <a:p>
            <a:pPr marL="990600" lvl="1" indent="-533400" eaLnBrk="1" hangingPunct="1">
              <a:buSzPct val="90000"/>
              <a:buNone/>
            </a:pPr>
            <a:r>
              <a:rPr lang="zh-CN" altLang="en-US" dirty="0"/>
              <a:t>对操作数的每一个二进制位进行“取反”操作</a:t>
            </a:r>
            <a:endParaRPr lang="zh-CN" altLang="en-US" dirty="0"/>
          </a:p>
          <a:p>
            <a:pPr marL="990600" lvl="1" indent="-533400" eaLnBrk="1" hangingPunct="1">
              <a:buSzPct val="90000"/>
            </a:pPr>
            <a:r>
              <a:rPr lang="en-US" altLang="zh-CN" dirty="0"/>
              <a:t>int  a = 42;</a:t>
            </a:r>
            <a:endParaRPr lang="en-US" altLang="zh-CN" dirty="0"/>
          </a:p>
          <a:p>
            <a:pPr marL="990600" lvl="1" indent="-533400" eaLnBrk="1" hangingPunct="1">
              <a:buSzPct val="90000"/>
            </a:pPr>
            <a:r>
              <a:rPr lang="en-US" altLang="zh-CN" dirty="0"/>
              <a:t>int aa = ~a;</a:t>
            </a:r>
            <a:endParaRPr lang="en-US" altLang="zh-CN" dirty="0"/>
          </a:p>
          <a:p>
            <a:pPr marL="990600" lvl="1" indent="-533400" eaLnBrk="1" hangingPunct="1">
              <a:buSzPct val="90000"/>
            </a:pPr>
            <a:r>
              <a:rPr lang="en-US" altLang="zh-CN" dirty="0"/>
              <a:t>System.out.println(“aa=” + aa);</a:t>
            </a:r>
            <a:endParaRPr lang="en-US" altLang="zh-CN" dirty="0"/>
          </a:p>
          <a:p>
            <a:pPr marL="990600" lvl="1" indent="-533400" eaLnBrk="1" hangingPunct="1">
              <a:buSzPct val="90000"/>
            </a:pPr>
            <a:endParaRPr lang="en-US" altLang="zh-CN" dirty="0"/>
          </a:p>
          <a:p>
            <a:pPr marL="1371600" lvl="2" indent="-457200" eaLnBrk="1" hangingPunct="1">
              <a:buSzPct val="90000"/>
              <a:buNone/>
            </a:pPr>
            <a:r>
              <a:rPr lang="en-US" altLang="zh-CN" sz="2800" dirty="0"/>
              <a:t>42     00101010</a:t>
            </a:r>
            <a:endParaRPr lang="en-US" altLang="zh-CN" sz="2800" dirty="0"/>
          </a:p>
          <a:p>
            <a:pPr marL="1371600" lvl="2" indent="-457200" eaLnBrk="1" hangingPunct="1">
              <a:buSzPct val="90000"/>
              <a:buNone/>
            </a:pPr>
            <a:r>
              <a:rPr lang="en-US" altLang="zh-CN" sz="2800" dirty="0"/>
              <a:t>      ~	</a:t>
            </a:r>
            <a:endParaRPr lang="en-US" altLang="zh-CN" sz="2800" dirty="0"/>
          </a:p>
          <a:p>
            <a:pPr marL="1371600" lvl="2" indent="-457200" eaLnBrk="1" hangingPunct="1">
              <a:buSzPct val="90000"/>
              <a:buNone/>
            </a:pPr>
            <a:r>
              <a:rPr lang="en-US" altLang="zh-CN" sz="2800" dirty="0"/>
              <a:t>-43    11010101</a:t>
            </a:r>
            <a:endParaRPr lang="en-US" altLang="zh-CN" sz="2800" dirty="0"/>
          </a:p>
          <a:p>
            <a:pPr marL="1371600" lvl="2" indent="-457200" eaLnBrk="1" hangingPunct="1">
              <a:buSzPct val="90000"/>
              <a:buNone/>
            </a:pPr>
            <a:endParaRPr lang="zh-CN" altLang="en-US" sz="2800" dirty="0"/>
          </a:p>
        </p:txBody>
      </p:sp>
      <p:sp>
        <p:nvSpPr>
          <p:cNvPr id="54275" name="Rectangle 3"/>
          <p:cNvSpPr/>
          <p:nvPr/>
        </p:nvSpPr>
        <p:spPr>
          <a:xfrm>
            <a:off x="5791200" y="3733800"/>
            <a:ext cx="2362200" cy="2209800"/>
          </a:xfrm>
          <a:prstGeom prst="rect">
            <a:avLst/>
          </a:prstGeom>
          <a:noFill/>
          <a:ln w="9525">
            <a:noFill/>
          </a:ln>
        </p:spPr>
        <p:txBody>
          <a:bodyPr wrap="none" anchor="ctr"/>
          <a:lstStyle/>
          <a:p>
            <a:pPr eaLnBrk="1" hangingPunct="1"/>
            <a:endParaRPr lang="zh-CN" altLang="en-US" dirty="0">
              <a:latin typeface="Arial" panose="020B0604020202020204" pitchFamily="34" charset="0"/>
            </a:endParaRPr>
          </a:p>
        </p:txBody>
      </p:sp>
    </p:spTree>
    <p:custDataLst>
      <p:tags r:id="rId1"/>
    </p:custData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4"/>
          <p:cNvSpPr>
            <a:spLocks noGrp="1"/>
          </p:cNvSpPr>
          <p:nvPr>
            <p:ph type="title"/>
          </p:nvPr>
        </p:nvSpPr>
        <p:spPr/>
        <p:txBody>
          <a:bodyPr vert="horz" wrap="square" lIns="91440" tIns="45720" rIns="91440" bIns="45720" anchor="b"/>
          <a:lstStyle/>
          <a:p>
            <a:pPr eaLnBrk="1" hangingPunct="1"/>
            <a:r>
              <a:rPr lang="zh-CN" altLang="en-US" dirty="0">
                <a:latin typeface="Comic Sans MS" panose="030F0702030302020204" pitchFamily="66" charset="0"/>
              </a:rPr>
              <a:t>运算符 </a:t>
            </a:r>
            <a:r>
              <a:rPr lang="en-US" altLang="zh-CN" dirty="0">
                <a:latin typeface="Comic Sans MS" panose="030F0702030302020204" pitchFamily="66" charset="0"/>
              </a:rPr>
              <a:t>(operator)</a:t>
            </a:r>
            <a:endParaRPr lang="en-US" altLang="zh-CN" dirty="0">
              <a:latin typeface="Comic Sans MS" panose="030F0702030302020204" pitchFamily="66" charset="0"/>
            </a:endParaRPr>
          </a:p>
        </p:txBody>
      </p:sp>
      <p:sp>
        <p:nvSpPr>
          <p:cNvPr id="55298" name="Rectangle 2"/>
          <p:cNvSpPr>
            <a:spLocks noGrp="1"/>
          </p:cNvSpPr>
          <p:nvPr>
            <p:ph idx="1"/>
          </p:nvPr>
        </p:nvSpPr>
        <p:spPr/>
        <p:txBody>
          <a:bodyPr vert="horz" wrap="square" lIns="91440" tIns="45720" rIns="91440" bIns="45720" anchor="t"/>
          <a:lstStyle/>
          <a:p>
            <a:pPr marL="609600" indent="-609600" eaLnBrk="1" hangingPunct="1">
              <a:buSzPct val="90000"/>
            </a:pPr>
            <a:r>
              <a:rPr lang="zh-CN" altLang="en-US" dirty="0"/>
              <a:t>按位与    </a:t>
            </a:r>
            <a:r>
              <a:rPr lang="en-US" altLang="zh-CN" dirty="0">
                <a:solidFill>
                  <a:schemeClr val="hlink"/>
                </a:solidFill>
              </a:rPr>
              <a:t>&amp;</a:t>
            </a:r>
            <a:r>
              <a:rPr lang="en-US" altLang="zh-CN" dirty="0"/>
              <a:t>     “</a:t>
            </a:r>
            <a:r>
              <a:rPr lang="en-US" altLang="zh-CN" dirty="0">
                <a:solidFill>
                  <a:schemeClr val="hlink"/>
                </a:solidFill>
              </a:rPr>
              <a:t>op1 &amp; op2</a:t>
            </a:r>
            <a:r>
              <a:rPr lang="en-US" altLang="zh-CN" dirty="0"/>
              <a:t>”</a:t>
            </a:r>
            <a:endParaRPr lang="en-US" altLang="zh-CN" dirty="0"/>
          </a:p>
          <a:p>
            <a:pPr marL="990600" lvl="1" indent="-533400" eaLnBrk="1" hangingPunct="1">
              <a:buSzPct val="90000"/>
              <a:buNone/>
            </a:pPr>
            <a:r>
              <a:rPr lang="zh-CN" altLang="en-US" dirty="0"/>
              <a:t>将操作数的对应位逐位进行位逻辑与运算</a:t>
            </a:r>
            <a:endParaRPr lang="zh-CN" altLang="en-US" dirty="0"/>
          </a:p>
          <a:p>
            <a:pPr marL="990600" lvl="1" indent="-533400" eaLnBrk="1" hangingPunct="1">
              <a:buSzPct val="90000"/>
              <a:buNone/>
            </a:pPr>
            <a:r>
              <a:rPr lang="en-US" altLang="zh-CN" dirty="0">
                <a:solidFill>
                  <a:schemeClr val="hlink"/>
                </a:solidFill>
              </a:rPr>
              <a:t>1  1 </a:t>
            </a:r>
            <a:r>
              <a:rPr lang="en-US" altLang="zh-CN" dirty="0">
                <a:solidFill>
                  <a:schemeClr val="hlink"/>
                </a:solidFill>
                <a:sym typeface="Wingdings" panose="05000000000000000000" pitchFamily="2" charset="2"/>
              </a:rPr>
              <a:t> 1</a:t>
            </a:r>
            <a:r>
              <a:rPr lang="zh-CN" altLang="en-US" dirty="0">
                <a:solidFill>
                  <a:schemeClr val="hlink"/>
                </a:solidFill>
                <a:sym typeface="Wingdings" panose="05000000000000000000" pitchFamily="2" charset="2"/>
              </a:rPr>
              <a:t>，其余为</a:t>
            </a:r>
            <a:r>
              <a:rPr lang="en-US" altLang="zh-CN" dirty="0">
                <a:solidFill>
                  <a:schemeClr val="hlink"/>
                </a:solidFill>
                <a:sym typeface="Wingdings" panose="05000000000000000000" pitchFamily="2" charset="2"/>
              </a:rPr>
              <a:t>0</a:t>
            </a:r>
            <a:endParaRPr lang="en-US" altLang="zh-CN" dirty="0">
              <a:solidFill>
                <a:schemeClr val="hlink"/>
              </a:solidFill>
            </a:endParaRPr>
          </a:p>
          <a:p>
            <a:pPr marL="990600" lvl="1" indent="-533400" eaLnBrk="1" hangingPunct="1">
              <a:buSzPct val="90000"/>
              <a:buNone/>
            </a:pPr>
            <a:r>
              <a:rPr lang="zh-CN" altLang="en-US" dirty="0"/>
              <a:t>用途</a:t>
            </a:r>
            <a:endParaRPr lang="zh-CN" altLang="en-US" dirty="0"/>
          </a:p>
          <a:p>
            <a:pPr marL="990600" lvl="1" indent="-533400" eaLnBrk="1" hangingPunct="1">
              <a:buSzPct val="90000"/>
              <a:buFont typeface="Wingdings" panose="05000000000000000000" pitchFamily="2" charset="2"/>
              <a:buAutoNum type="arabicPeriod"/>
            </a:pPr>
            <a:r>
              <a:rPr lang="zh-CN" altLang="en-US" dirty="0"/>
              <a:t>取某一整数中指定的几个二进制位</a:t>
            </a:r>
            <a:endParaRPr lang="zh-CN" altLang="en-US" dirty="0"/>
          </a:p>
          <a:p>
            <a:pPr marL="990600" lvl="1" indent="-533400" eaLnBrk="1" hangingPunct="1">
              <a:buSzPct val="90000"/>
              <a:buNone/>
            </a:pPr>
            <a:r>
              <a:rPr lang="en-US" altLang="zh-CN" dirty="0"/>
              <a:t>42 &amp; 15         00101010</a:t>
            </a:r>
            <a:endParaRPr lang="en-US" altLang="zh-CN" dirty="0"/>
          </a:p>
          <a:p>
            <a:pPr marL="990600" lvl="1" indent="-533400" eaLnBrk="1" hangingPunct="1">
              <a:buSzPct val="90000"/>
              <a:buNone/>
            </a:pPr>
            <a:r>
              <a:rPr lang="en-US" altLang="zh-CN" dirty="0"/>
              <a:t>                &amp;  00001111</a:t>
            </a:r>
            <a:endParaRPr lang="en-US" altLang="zh-CN" dirty="0"/>
          </a:p>
          <a:p>
            <a:pPr marL="990600" lvl="1" indent="-533400" eaLnBrk="1" hangingPunct="1">
              <a:buSzPct val="90000"/>
              <a:buNone/>
            </a:pPr>
            <a:r>
              <a:rPr lang="en-US" altLang="zh-CN" dirty="0"/>
              <a:t>                    0000</a:t>
            </a:r>
            <a:r>
              <a:rPr lang="en-US" altLang="zh-CN" dirty="0">
                <a:solidFill>
                  <a:schemeClr val="hlink"/>
                </a:solidFill>
              </a:rPr>
              <a:t>1010</a:t>
            </a:r>
            <a:endParaRPr lang="en-US" altLang="zh-CN" dirty="0">
              <a:solidFill>
                <a:schemeClr val="hlink"/>
              </a:solidFill>
            </a:endParaRPr>
          </a:p>
          <a:p>
            <a:pPr marL="990600" lvl="1" indent="-533400" eaLnBrk="1" hangingPunct="1">
              <a:buSzPct val="90000"/>
              <a:buNone/>
            </a:pPr>
            <a:r>
              <a:rPr lang="en-US" altLang="zh-CN" dirty="0"/>
              <a:t>			  </a:t>
            </a:r>
            <a:r>
              <a:rPr lang="zh-CN" altLang="en-US" dirty="0"/>
              <a:t>取后四位</a:t>
            </a:r>
            <a:endParaRPr lang="zh-CN" altLang="en-US" dirty="0"/>
          </a:p>
        </p:txBody>
      </p:sp>
      <p:sp>
        <p:nvSpPr>
          <p:cNvPr id="55299" name="Rectangle 3"/>
          <p:cNvSpPr/>
          <p:nvPr/>
        </p:nvSpPr>
        <p:spPr>
          <a:xfrm>
            <a:off x="5791200" y="3733800"/>
            <a:ext cx="2362200" cy="2209800"/>
          </a:xfrm>
          <a:prstGeom prst="rect">
            <a:avLst/>
          </a:prstGeom>
          <a:noFill/>
          <a:ln w="9525">
            <a:noFill/>
          </a:ln>
        </p:spPr>
        <p:txBody>
          <a:bodyPr wrap="none" anchor="ctr"/>
          <a:lstStyle/>
          <a:p>
            <a:pPr eaLnBrk="1" hangingPunct="1"/>
            <a:endParaRPr lang="zh-CN" altLang="en-US" dirty="0">
              <a:latin typeface="Arial" panose="020B0604020202020204" pitchFamily="34" charset="0"/>
            </a:endParaRP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ctrTitle"/>
          </p:nvPr>
        </p:nvSpPr>
        <p:spPr>
          <a:xfrm>
            <a:off x="287655" y="2332038"/>
            <a:ext cx="8569325" cy="1752600"/>
          </a:xfrm>
        </p:spPr>
        <p:txBody>
          <a:bodyPr vert="horz" wrap="square" lIns="91440" tIns="45720" rIns="91440" bIns="45720" anchor="ctr">
            <a:scene3d>
              <a:camera prst="orthographicFront"/>
              <a:lightRig rig="soft" dir="t">
                <a:rot lat="0" lon="0" rev="15600000"/>
              </a:lightRig>
            </a:scene3d>
            <a:sp3d extrusionH="57150" prstMaterial="softEdge">
              <a:bevelT w="25400" h="38100"/>
            </a:sp3d>
          </a:bodyPr>
          <a:lstStyle/>
          <a:p>
            <a:pPr algn="ctr" eaLnBrk="1" hangingPunct="1"/>
            <a:r>
              <a:rPr lang="en-US" altLang="zh-CN" sz="4800" kern="1200" dirty="0">
                <a:solidFill>
                  <a:schemeClr val="accent4"/>
                </a:solidFill>
                <a:effectLst/>
                <a:latin typeface="+mj-lt"/>
                <a:ea typeface="+mj-ea"/>
                <a:cs typeface="+mj-cs"/>
              </a:rPr>
              <a:t>Lesson 2: Programming Basic</a:t>
            </a:r>
            <a:br>
              <a:rPr lang="en-US" altLang="zh-CN" sz="4800" kern="1200" dirty="0">
                <a:solidFill>
                  <a:schemeClr val="accent4"/>
                </a:solidFill>
                <a:effectLst/>
                <a:latin typeface="+mj-lt"/>
                <a:ea typeface="+mj-ea"/>
                <a:cs typeface="+mj-cs"/>
              </a:rPr>
            </a:br>
            <a:endParaRPr lang="en-US" altLang="zh-CN" sz="4800" kern="1200" dirty="0">
              <a:solidFill>
                <a:schemeClr val="accent4"/>
              </a:solidFill>
              <a:effectLst/>
              <a:latin typeface="+mj-lt"/>
              <a:ea typeface="+mj-ea"/>
              <a:cs typeface="+mj-cs"/>
            </a:endParaRPr>
          </a:p>
        </p:txBody>
      </p:sp>
      <p:sp>
        <p:nvSpPr>
          <p:cNvPr id="8196" name="Rectangle 4"/>
          <p:cNvSpPr>
            <a:spLocks noGrp="1"/>
          </p:cNvSpPr>
          <p:nvPr>
            <p:ph type="subTitle" idx="1"/>
          </p:nvPr>
        </p:nvSpPr>
        <p:spPr/>
        <p:txBody>
          <a:bodyPr vert="horz" wrap="square" lIns="91440" tIns="45720" rIns="91440" bIns="45720" anchor="t"/>
          <a:lstStyle/>
          <a:p>
            <a:pPr algn="ctr" eaLnBrk="1" hangingPunct="1">
              <a:buSzPct val="80000"/>
              <a:buFont typeface="Wingdings" panose="05000000000000000000" pitchFamily="2" charset="2"/>
            </a:pPr>
            <a:r>
              <a:rPr lang="en-US" altLang="zh-CN" sz="4400" kern="1200" dirty="0">
                <a:latin typeface="+mn-lt"/>
                <a:ea typeface="+mn-ea"/>
                <a:cs typeface="+mn-cs"/>
              </a:rPr>
              <a:t>(Java</a:t>
            </a:r>
            <a:r>
              <a:rPr lang="zh-CN" altLang="en-US" sz="4400" kern="1200" dirty="0">
                <a:latin typeface="+mn-lt"/>
                <a:ea typeface="+mn-ea"/>
                <a:cs typeface="+mn-cs"/>
              </a:rPr>
              <a:t>语法基础</a:t>
            </a:r>
            <a:r>
              <a:rPr lang="en-US" altLang="zh-CN" sz="4400" kern="1200" dirty="0">
                <a:latin typeface="+mn-lt"/>
                <a:ea typeface="+mn-ea"/>
                <a:cs typeface="+mn-cs"/>
              </a:rPr>
              <a:t>)</a:t>
            </a:r>
            <a:endParaRPr lang="zh-CN" altLang="en-US" sz="4400" kern="1200" dirty="0">
              <a:latin typeface="+mn-lt"/>
              <a:ea typeface="+mn-ea"/>
              <a:cs typeface="+mn-cs"/>
            </a:endParaRPr>
          </a:p>
        </p:txBody>
      </p:sp>
    </p:spTree>
    <p:custDataLst>
      <p:tags r:id="rId1"/>
    </p:custData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4"/>
          <p:cNvSpPr>
            <a:spLocks noGrp="1"/>
          </p:cNvSpPr>
          <p:nvPr>
            <p:ph type="title"/>
          </p:nvPr>
        </p:nvSpPr>
        <p:spPr/>
        <p:txBody>
          <a:bodyPr vert="horz" wrap="square" lIns="91440" tIns="45720" rIns="91440" bIns="45720" anchor="b"/>
          <a:lstStyle/>
          <a:p>
            <a:pPr eaLnBrk="1" hangingPunct="1"/>
            <a:r>
              <a:rPr lang="zh-CN" altLang="en-US" dirty="0">
                <a:latin typeface="Comic Sans MS" panose="030F0702030302020204" pitchFamily="66" charset="0"/>
              </a:rPr>
              <a:t>运算符 </a:t>
            </a:r>
            <a:r>
              <a:rPr lang="en-US" altLang="zh-CN" dirty="0">
                <a:latin typeface="Comic Sans MS" panose="030F0702030302020204" pitchFamily="66" charset="0"/>
              </a:rPr>
              <a:t>(operator)</a:t>
            </a:r>
            <a:endParaRPr lang="en-US" altLang="zh-CN" dirty="0">
              <a:latin typeface="Comic Sans MS" panose="030F0702030302020204" pitchFamily="66" charset="0"/>
            </a:endParaRPr>
          </a:p>
        </p:txBody>
      </p:sp>
      <p:sp>
        <p:nvSpPr>
          <p:cNvPr id="56322" name="Rectangle 2"/>
          <p:cNvSpPr>
            <a:spLocks noGrp="1"/>
          </p:cNvSpPr>
          <p:nvPr>
            <p:ph idx="1"/>
          </p:nvPr>
        </p:nvSpPr>
        <p:spPr/>
        <p:txBody>
          <a:bodyPr vert="horz" wrap="square" lIns="91440" tIns="45720" rIns="91440" bIns="45720" anchor="t"/>
          <a:lstStyle/>
          <a:p>
            <a:pPr marL="609600" indent="-609600" eaLnBrk="1" hangingPunct="1">
              <a:buSzPct val="90000"/>
            </a:pPr>
            <a:r>
              <a:rPr lang="zh-CN" altLang="en-US" dirty="0"/>
              <a:t>按位与    </a:t>
            </a:r>
            <a:r>
              <a:rPr lang="en-US" altLang="zh-CN" dirty="0">
                <a:solidFill>
                  <a:schemeClr val="hlink"/>
                </a:solidFill>
              </a:rPr>
              <a:t>&amp;</a:t>
            </a:r>
            <a:r>
              <a:rPr lang="en-US" altLang="zh-CN" dirty="0"/>
              <a:t>     “</a:t>
            </a:r>
            <a:r>
              <a:rPr lang="en-US" altLang="zh-CN" dirty="0">
                <a:solidFill>
                  <a:schemeClr val="hlink"/>
                </a:solidFill>
              </a:rPr>
              <a:t>op1 &amp; op2</a:t>
            </a:r>
            <a:r>
              <a:rPr lang="en-US" altLang="zh-CN" dirty="0"/>
              <a:t>”</a:t>
            </a:r>
            <a:endParaRPr lang="en-US" altLang="zh-CN" dirty="0"/>
          </a:p>
          <a:p>
            <a:pPr marL="990600" lvl="1" indent="-533400" eaLnBrk="1" hangingPunct="1">
              <a:buSzPct val="90000"/>
              <a:buNone/>
            </a:pPr>
            <a:r>
              <a:rPr lang="zh-CN" altLang="en-US" dirty="0"/>
              <a:t>用途</a:t>
            </a:r>
            <a:endParaRPr lang="zh-CN" altLang="en-US" dirty="0"/>
          </a:p>
          <a:p>
            <a:pPr marL="990600" lvl="1" indent="-533400" eaLnBrk="1" hangingPunct="1">
              <a:buSzPct val="90000"/>
              <a:buFont typeface="Wingdings" panose="05000000000000000000" pitchFamily="2" charset="2"/>
              <a:buAutoNum type="arabicPeriod" startAt="2"/>
            </a:pPr>
            <a:r>
              <a:rPr lang="zh-CN" altLang="en-US" dirty="0"/>
              <a:t>将某一整数的最后一位置</a:t>
            </a:r>
            <a:r>
              <a:rPr lang="en-US" altLang="zh-CN" dirty="0"/>
              <a:t>0</a:t>
            </a:r>
            <a:endParaRPr lang="en-US" altLang="zh-CN" dirty="0"/>
          </a:p>
          <a:p>
            <a:pPr marL="990600" lvl="1" indent="-533400" eaLnBrk="1" hangingPunct="1">
              <a:buSzPct val="90000"/>
              <a:buNone/>
            </a:pPr>
            <a:r>
              <a:rPr lang="en-US" altLang="x-none" dirty="0"/>
              <a:t>                    </a:t>
            </a:r>
            <a:r>
              <a:rPr lang="en-US" altLang="zh-CN" dirty="0"/>
              <a:t>00101011</a:t>
            </a:r>
            <a:endParaRPr lang="en-US" altLang="zh-CN" dirty="0"/>
          </a:p>
          <a:p>
            <a:pPr marL="990600" lvl="1" indent="-533400" eaLnBrk="1" hangingPunct="1">
              <a:buSzPct val="90000"/>
              <a:buNone/>
            </a:pPr>
            <a:r>
              <a:rPr lang="en-US" altLang="x-none" dirty="0"/>
              <a:t>                </a:t>
            </a:r>
            <a:r>
              <a:rPr lang="en-US" altLang="zh-CN" dirty="0"/>
              <a:t>&amp;  11111110</a:t>
            </a:r>
            <a:endParaRPr lang="en-US" altLang="zh-CN" dirty="0"/>
          </a:p>
          <a:p>
            <a:pPr marL="990600" lvl="1" indent="-533400" eaLnBrk="1" hangingPunct="1">
              <a:buSzPct val="90000"/>
              <a:buNone/>
            </a:pPr>
            <a:r>
              <a:rPr lang="en-US" altLang="x-none" dirty="0"/>
              <a:t>                    </a:t>
            </a:r>
            <a:r>
              <a:rPr lang="en-US" altLang="zh-CN" dirty="0"/>
              <a:t>00101010</a:t>
            </a:r>
            <a:endParaRPr lang="en-US" altLang="zh-CN" dirty="0"/>
          </a:p>
          <a:p>
            <a:pPr marL="990600" lvl="1" indent="-533400" eaLnBrk="1" hangingPunct="1">
              <a:buSzPct val="90000"/>
              <a:buNone/>
            </a:pPr>
            <a:r>
              <a:rPr lang="en-US" altLang="zh-CN" dirty="0"/>
              <a:t>43 &amp; ~1</a:t>
            </a:r>
            <a:endParaRPr lang="en-US" altLang="zh-CN" dirty="0"/>
          </a:p>
        </p:txBody>
      </p:sp>
      <p:sp>
        <p:nvSpPr>
          <p:cNvPr id="56323" name="Rectangle 3"/>
          <p:cNvSpPr/>
          <p:nvPr/>
        </p:nvSpPr>
        <p:spPr>
          <a:xfrm>
            <a:off x="5791200" y="3733800"/>
            <a:ext cx="2362200" cy="2209800"/>
          </a:xfrm>
          <a:prstGeom prst="rect">
            <a:avLst/>
          </a:prstGeom>
          <a:noFill/>
          <a:ln w="9525">
            <a:noFill/>
          </a:ln>
        </p:spPr>
        <p:txBody>
          <a:bodyPr wrap="none" anchor="ctr"/>
          <a:lstStyle/>
          <a:p>
            <a:pPr eaLnBrk="1" hangingPunct="1"/>
            <a:endParaRPr lang="zh-CN" altLang="en-US" dirty="0">
              <a:latin typeface="Arial" panose="020B0604020202020204" pitchFamily="34" charset="0"/>
            </a:endParaRPr>
          </a:p>
        </p:txBody>
      </p:sp>
    </p:spTree>
    <p:custDataLst>
      <p:tags r:id="rId1"/>
    </p:custData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Grp="1"/>
          </p:cNvSpPr>
          <p:nvPr>
            <p:ph type="title"/>
          </p:nvPr>
        </p:nvSpPr>
        <p:spPr/>
        <p:txBody>
          <a:bodyPr vert="horz" wrap="square" lIns="91440" tIns="45720" rIns="91440" bIns="45720" anchor="b"/>
          <a:lstStyle/>
          <a:p>
            <a:pPr eaLnBrk="1" hangingPunct="1"/>
            <a:r>
              <a:rPr lang="zh-CN" altLang="en-US" dirty="0">
                <a:latin typeface="Comic Sans MS" panose="030F0702030302020204" pitchFamily="66" charset="0"/>
              </a:rPr>
              <a:t>运算符 </a:t>
            </a:r>
            <a:r>
              <a:rPr lang="en-US" altLang="zh-CN" dirty="0">
                <a:latin typeface="Comic Sans MS" panose="030F0702030302020204" pitchFamily="66" charset="0"/>
              </a:rPr>
              <a:t>(operator)</a:t>
            </a:r>
            <a:endParaRPr lang="en-US" altLang="zh-CN" dirty="0">
              <a:latin typeface="Comic Sans MS" panose="030F0702030302020204" pitchFamily="66" charset="0"/>
            </a:endParaRPr>
          </a:p>
        </p:txBody>
      </p:sp>
      <p:sp>
        <p:nvSpPr>
          <p:cNvPr id="57346" name="Rectangle 2"/>
          <p:cNvSpPr>
            <a:spLocks noGrp="1"/>
          </p:cNvSpPr>
          <p:nvPr>
            <p:ph idx="1"/>
          </p:nvPr>
        </p:nvSpPr>
        <p:spPr/>
        <p:txBody>
          <a:bodyPr vert="horz" wrap="square" lIns="91440" tIns="45720" rIns="91440" bIns="45720" anchor="t"/>
          <a:lstStyle/>
          <a:p>
            <a:pPr marL="609600" indent="-609600" eaLnBrk="1" hangingPunct="1">
              <a:buSzPct val="90000"/>
            </a:pPr>
            <a:r>
              <a:rPr lang="zh-CN" altLang="en-US" dirty="0"/>
              <a:t>按位或    </a:t>
            </a:r>
            <a:r>
              <a:rPr lang="en-US" altLang="zh-CN" dirty="0">
                <a:solidFill>
                  <a:schemeClr val="hlink"/>
                </a:solidFill>
              </a:rPr>
              <a:t>|</a:t>
            </a:r>
            <a:r>
              <a:rPr lang="en-US" altLang="zh-CN" dirty="0"/>
              <a:t>      “</a:t>
            </a:r>
            <a:r>
              <a:rPr lang="en-US" altLang="zh-CN" dirty="0">
                <a:solidFill>
                  <a:schemeClr val="hlink"/>
                </a:solidFill>
              </a:rPr>
              <a:t>op1 | op2</a:t>
            </a:r>
            <a:r>
              <a:rPr lang="en-US" altLang="zh-CN" dirty="0"/>
              <a:t>”</a:t>
            </a:r>
            <a:endParaRPr lang="en-US" altLang="zh-CN" dirty="0"/>
          </a:p>
          <a:p>
            <a:pPr marL="990600" lvl="1" indent="-533400" eaLnBrk="1" hangingPunct="1">
              <a:buSzPct val="90000"/>
              <a:buNone/>
            </a:pPr>
            <a:r>
              <a:rPr lang="zh-CN" altLang="en-US" sz="3200" dirty="0"/>
              <a:t>将操作数的对应位逐位进行位逻辑或运算</a:t>
            </a:r>
            <a:endParaRPr lang="zh-CN" altLang="en-US" sz="3200" dirty="0"/>
          </a:p>
          <a:p>
            <a:pPr marL="990600" lvl="1" indent="-533400" eaLnBrk="1" hangingPunct="1">
              <a:buSzPct val="90000"/>
              <a:buNone/>
            </a:pPr>
            <a:r>
              <a:rPr lang="zh-CN" altLang="en-US" sz="3200" dirty="0">
                <a:solidFill>
                  <a:schemeClr val="hlink"/>
                </a:solidFill>
              </a:rPr>
              <a:t>有</a:t>
            </a:r>
            <a:r>
              <a:rPr lang="en-US" altLang="zh-CN" sz="3200" dirty="0">
                <a:solidFill>
                  <a:schemeClr val="hlink"/>
                </a:solidFill>
              </a:rPr>
              <a:t>1 </a:t>
            </a:r>
            <a:r>
              <a:rPr lang="en-US" altLang="zh-CN" sz="3200" dirty="0">
                <a:solidFill>
                  <a:schemeClr val="hlink"/>
                </a:solidFill>
                <a:sym typeface="Wingdings" panose="05000000000000000000" pitchFamily="2" charset="2"/>
              </a:rPr>
              <a:t> 1</a:t>
            </a:r>
            <a:r>
              <a:rPr lang="zh-CN" altLang="en-US" sz="3200" dirty="0">
                <a:solidFill>
                  <a:schemeClr val="hlink"/>
                </a:solidFill>
                <a:sym typeface="Wingdings" panose="05000000000000000000" pitchFamily="2" charset="2"/>
              </a:rPr>
              <a:t>，其余为</a:t>
            </a:r>
            <a:r>
              <a:rPr lang="en-US" altLang="zh-CN" sz="3200" dirty="0">
                <a:solidFill>
                  <a:schemeClr val="hlink"/>
                </a:solidFill>
                <a:sym typeface="Wingdings" panose="05000000000000000000" pitchFamily="2" charset="2"/>
              </a:rPr>
              <a:t>0</a:t>
            </a:r>
            <a:endParaRPr lang="en-US" altLang="zh-CN" sz="3200" dirty="0">
              <a:solidFill>
                <a:schemeClr val="hlink"/>
              </a:solidFill>
            </a:endParaRPr>
          </a:p>
          <a:p>
            <a:pPr marL="990600" lvl="1" indent="-533400" eaLnBrk="1" hangingPunct="1">
              <a:buSzPct val="90000"/>
              <a:buNone/>
            </a:pPr>
            <a:endParaRPr lang="en-US" altLang="zh-CN" dirty="0"/>
          </a:p>
          <a:p>
            <a:pPr marL="990600" lvl="1" indent="-533400" eaLnBrk="1" hangingPunct="1">
              <a:buSzPct val="90000"/>
              <a:buNone/>
            </a:pPr>
            <a:r>
              <a:rPr lang="en-US" altLang="zh-CN" dirty="0"/>
              <a:t>42 | 15</a:t>
            </a:r>
            <a:endParaRPr lang="en-US" altLang="zh-CN" dirty="0"/>
          </a:p>
          <a:p>
            <a:pPr marL="990600" lvl="1" indent="-533400" eaLnBrk="1" hangingPunct="1">
              <a:buSzPct val="90000"/>
              <a:buNone/>
            </a:pPr>
            <a:r>
              <a:rPr lang="en-US" altLang="zh-CN" dirty="0"/>
              <a:t>                    00101010</a:t>
            </a:r>
            <a:endParaRPr lang="en-US" altLang="zh-CN" dirty="0"/>
          </a:p>
          <a:p>
            <a:pPr marL="990600" lvl="1" indent="-533400" eaLnBrk="1" hangingPunct="1">
              <a:buSzPct val="90000"/>
              <a:buNone/>
            </a:pPr>
            <a:r>
              <a:rPr lang="en-US" altLang="zh-CN" dirty="0"/>
              <a:t>                |   00001111</a:t>
            </a:r>
            <a:endParaRPr lang="en-US" altLang="zh-CN" dirty="0"/>
          </a:p>
          <a:p>
            <a:pPr marL="990600" lvl="1" indent="-533400" eaLnBrk="1" hangingPunct="1">
              <a:buSzPct val="90000"/>
              <a:buNone/>
            </a:pPr>
            <a:r>
              <a:rPr lang="en-US" altLang="zh-CN" dirty="0"/>
              <a:t>                    0010</a:t>
            </a:r>
            <a:r>
              <a:rPr lang="en-US" altLang="zh-CN" dirty="0">
                <a:solidFill>
                  <a:schemeClr val="hlink"/>
                </a:solidFill>
              </a:rPr>
              <a:t>1111</a:t>
            </a:r>
            <a:endParaRPr lang="en-US" altLang="zh-CN" dirty="0">
              <a:solidFill>
                <a:schemeClr val="hlink"/>
              </a:solidFill>
            </a:endParaRPr>
          </a:p>
          <a:p>
            <a:pPr marL="990600" lvl="1" indent="-533400" eaLnBrk="1" hangingPunct="1">
              <a:buSzPct val="90000"/>
              <a:buNone/>
            </a:pPr>
            <a:r>
              <a:rPr lang="zh-CN" altLang="en-US" sz="3200" dirty="0"/>
              <a:t>用途</a:t>
            </a:r>
            <a:r>
              <a:rPr lang="en-US" altLang="zh-CN" sz="3200" dirty="0"/>
              <a:t>: </a:t>
            </a:r>
            <a:r>
              <a:rPr lang="zh-CN" altLang="en-US" sz="3200" dirty="0"/>
              <a:t>将一个整数的某一位或几位置</a:t>
            </a:r>
            <a:r>
              <a:rPr lang="en-US" altLang="zh-CN" sz="3200" dirty="0"/>
              <a:t>1</a:t>
            </a:r>
            <a:endParaRPr lang="en-US" altLang="zh-CN" sz="3200" dirty="0"/>
          </a:p>
        </p:txBody>
      </p:sp>
      <p:sp>
        <p:nvSpPr>
          <p:cNvPr id="57347" name="Rectangle 3"/>
          <p:cNvSpPr/>
          <p:nvPr/>
        </p:nvSpPr>
        <p:spPr>
          <a:xfrm>
            <a:off x="5791200" y="3733800"/>
            <a:ext cx="2362200" cy="2209800"/>
          </a:xfrm>
          <a:prstGeom prst="rect">
            <a:avLst/>
          </a:prstGeom>
          <a:noFill/>
          <a:ln w="9525">
            <a:noFill/>
          </a:ln>
        </p:spPr>
        <p:txBody>
          <a:bodyPr wrap="none" anchor="ctr"/>
          <a:lstStyle/>
          <a:p>
            <a:pPr eaLnBrk="1" hangingPunct="1"/>
            <a:endParaRPr lang="zh-CN" altLang="en-US" dirty="0">
              <a:latin typeface="Arial" panose="020B0604020202020204" pitchFamily="34" charset="0"/>
            </a:endParaRPr>
          </a:p>
        </p:txBody>
      </p:sp>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4"/>
          <p:cNvSpPr>
            <a:spLocks noGrp="1"/>
          </p:cNvSpPr>
          <p:nvPr>
            <p:ph type="title"/>
          </p:nvPr>
        </p:nvSpPr>
        <p:spPr/>
        <p:txBody>
          <a:bodyPr vert="horz" wrap="square" lIns="91440" tIns="45720" rIns="91440" bIns="45720" anchor="b"/>
          <a:lstStyle/>
          <a:p>
            <a:pPr eaLnBrk="1" hangingPunct="1"/>
            <a:r>
              <a:rPr lang="zh-CN" altLang="en-US" dirty="0">
                <a:latin typeface="Comic Sans MS" panose="030F0702030302020204" pitchFamily="66" charset="0"/>
              </a:rPr>
              <a:t>运算符 </a:t>
            </a:r>
            <a:r>
              <a:rPr lang="en-US" altLang="zh-CN" dirty="0">
                <a:latin typeface="Comic Sans MS" panose="030F0702030302020204" pitchFamily="66" charset="0"/>
              </a:rPr>
              <a:t>(operator)</a:t>
            </a:r>
            <a:endParaRPr lang="en-US" altLang="zh-CN" dirty="0">
              <a:latin typeface="Comic Sans MS" panose="030F0702030302020204" pitchFamily="66" charset="0"/>
            </a:endParaRPr>
          </a:p>
        </p:txBody>
      </p:sp>
      <p:sp>
        <p:nvSpPr>
          <p:cNvPr id="58370" name="Rectangle 2"/>
          <p:cNvSpPr>
            <a:spLocks noGrp="1"/>
          </p:cNvSpPr>
          <p:nvPr>
            <p:ph idx="1"/>
          </p:nvPr>
        </p:nvSpPr>
        <p:spPr/>
        <p:txBody>
          <a:bodyPr vert="horz" wrap="square" lIns="91440" tIns="45720" rIns="91440" bIns="45720" anchor="t"/>
          <a:lstStyle/>
          <a:p>
            <a:pPr marL="609600" indent="-609600" eaLnBrk="1" hangingPunct="1">
              <a:buSzPct val="90000"/>
            </a:pPr>
            <a:r>
              <a:rPr lang="zh-CN" altLang="en-US" dirty="0"/>
              <a:t>按位异或  </a:t>
            </a:r>
            <a:r>
              <a:rPr lang="en-US" altLang="zh-CN" dirty="0">
                <a:solidFill>
                  <a:schemeClr val="hlink"/>
                </a:solidFill>
              </a:rPr>
              <a:t>^</a:t>
            </a:r>
            <a:r>
              <a:rPr lang="en-US" altLang="zh-CN" dirty="0"/>
              <a:t>     “</a:t>
            </a:r>
            <a:r>
              <a:rPr lang="en-US" altLang="zh-CN" dirty="0">
                <a:solidFill>
                  <a:schemeClr val="hlink"/>
                </a:solidFill>
              </a:rPr>
              <a:t>op1 ^ op2</a:t>
            </a:r>
            <a:r>
              <a:rPr lang="en-US" altLang="zh-CN" dirty="0"/>
              <a:t>”</a:t>
            </a:r>
            <a:endParaRPr lang="en-US" altLang="zh-CN" dirty="0"/>
          </a:p>
          <a:p>
            <a:pPr marL="990600" lvl="1" indent="-533400" eaLnBrk="1" hangingPunct="1">
              <a:buSzPct val="90000"/>
              <a:buNone/>
            </a:pPr>
            <a:r>
              <a:rPr lang="zh-CN" altLang="en-US" dirty="0"/>
              <a:t>将操作数的对应位逐位进行位异或运算</a:t>
            </a:r>
            <a:endParaRPr lang="zh-CN" altLang="en-US" dirty="0"/>
          </a:p>
          <a:p>
            <a:pPr marL="990600" lvl="1" indent="-533400" eaLnBrk="1" hangingPunct="1">
              <a:buSzPct val="90000"/>
              <a:buNone/>
            </a:pPr>
            <a:r>
              <a:rPr lang="zh-CN" altLang="en-US" sz="3200" dirty="0">
                <a:solidFill>
                  <a:schemeClr val="hlink"/>
                </a:solidFill>
              </a:rPr>
              <a:t>对应位不同</a:t>
            </a:r>
            <a:r>
              <a:rPr lang="zh-CN" altLang="en-US" sz="3200" dirty="0">
                <a:solidFill>
                  <a:schemeClr val="hlink"/>
                </a:solidFill>
                <a:sym typeface="Wingdings" panose="05000000000000000000" pitchFamily="2" charset="2"/>
              </a:rPr>
              <a:t></a:t>
            </a:r>
            <a:r>
              <a:rPr lang="en-US" altLang="zh-CN" sz="3200" dirty="0">
                <a:solidFill>
                  <a:schemeClr val="hlink"/>
                </a:solidFill>
                <a:sym typeface="Wingdings" panose="05000000000000000000" pitchFamily="2" charset="2"/>
              </a:rPr>
              <a:t>1</a:t>
            </a:r>
            <a:r>
              <a:rPr lang="zh-CN" altLang="en-US" sz="3200" dirty="0">
                <a:solidFill>
                  <a:schemeClr val="hlink"/>
                </a:solidFill>
                <a:sym typeface="Wingdings" panose="05000000000000000000" pitchFamily="2" charset="2"/>
              </a:rPr>
              <a:t>，其余为</a:t>
            </a:r>
            <a:r>
              <a:rPr lang="en-US" altLang="zh-CN" sz="3200" dirty="0">
                <a:solidFill>
                  <a:schemeClr val="hlink"/>
                </a:solidFill>
                <a:sym typeface="Wingdings" panose="05000000000000000000" pitchFamily="2" charset="2"/>
              </a:rPr>
              <a:t>0</a:t>
            </a:r>
            <a:endParaRPr lang="en-US" altLang="zh-CN" sz="3200" dirty="0">
              <a:solidFill>
                <a:schemeClr val="hlink"/>
              </a:solidFill>
            </a:endParaRPr>
          </a:p>
          <a:p>
            <a:pPr marL="990600" lvl="1" indent="-533400" eaLnBrk="1" hangingPunct="1">
              <a:buSzPct val="90000"/>
              <a:buNone/>
            </a:pPr>
            <a:r>
              <a:rPr lang="en-US" altLang="zh-CN" dirty="0"/>
              <a:t>42 ^ 15</a:t>
            </a:r>
            <a:endParaRPr lang="en-US" altLang="zh-CN" dirty="0"/>
          </a:p>
          <a:p>
            <a:pPr marL="990600" lvl="1" indent="-533400" eaLnBrk="1" hangingPunct="1">
              <a:buSzPct val="90000"/>
              <a:buNone/>
            </a:pPr>
            <a:r>
              <a:rPr lang="en-US" altLang="zh-CN" dirty="0"/>
              <a:t>                    00101010</a:t>
            </a:r>
            <a:endParaRPr lang="en-US" altLang="zh-CN" dirty="0"/>
          </a:p>
          <a:p>
            <a:pPr marL="990600" lvl="1" indent="-533400" eaLnBrk="1" hangingPunct="1">
              <a:buSzPct val="90000"/>
              <a:buNone/>
            </a:pPr>
            <a:r>
              <a:rPr lang="en-US" altLang="zh-CN" dirty="0"/>
              <a:t>                ^  00001111</a:t>
            </a:r>
            <a:endParaRPr lang="en-US" altLang="zh-CN" dirty="0"/>
          </a:p>
          <a:p>
            <a:pPr marL="990600" lvl="1" indent="-533400" eaLnBrk="1" hangingPunct="1">
              <a:buSzPct val="90000"/>
              <a:buNone/>
            </a:pPr>
            <a:r>
              <a:rPr lang="en-US" altLang="zh-CN" dirty="0"/>
              <a:t>                    0010</a:t>
            </a:r>
            <a:r>
              <a:rPr lang="en-US" altLang="zh-CN" dirty="0">
                <a:solidFill>
                  <a:schemeClr val="hlink"/>
                </a:solidFill>
              </a:rPr>
              <a:t>0101</a:t>
            </a:r>
            <a:endParaRPr lang="en-US" altLang="zh-CN" dirty="0">
              <a:solidFill>
                <a:schemeClr val="hlink"/>
              </a:solidFill>
            </a:endParaRPr>
          </a:p>
          <a:p>
            <a:pPr marL="990600" lvl="1" indent="-533400" eaLnBrk="1" hangingPunct="1">
              <a:buSzPct val="90000"/>
              <a:buNone/>
            </a:pPr>
            <a:endParaRPr lang="en-US" altLang="zh-CN" dirty="0"/>
          </a:p>
          <a:p>
            <a:pPr marL="990600" lvl="1" indent="-533400" eaLnBrk="1" hangingPunct="1">
              <a:buSzPct val="90000"/>
              <a:buNone/>
            </a:pPr>
            <a:r>
              <a:rPr lang="zh-CN" altLang="en-US" sz="3200" dirty="0"/>
              <a:t>用途</a:t>
            </a:r>
            <a:r>
              <a:rPr lang="en-US" altLang="zh-CN" sz="3200" dirty="0"/>
              <a:t>: </a:t>
            </a:r>
            <a:r>
              <a:rPr lang="zh-CN" altLang="en-US" sz="3200" dirty="0"/>
              <a:t>将一个整数的某一位或几位取反</a:t>
            </a:r>
            <a:endParaRPr lang="zh-CN" altLang="en-US" sz="3200" dirty="0"/>
          </a:p>
        </p:txBody>
      </p:sp>
      <p:sp>
        <p:nvSpPr>
          <p:cNvPr id="58371" name="Rectangle 3"/>
          <p:cNvSpPr/>
          <p:nvPr/>
        </p:nvSpPr>
        <p:spPr>
          <a:xfrm>
            <a:off x="5791200" y="3733800"/>
            <a:ext cx="2362200" cy="2209800"/>
          </a:xfrm>
          <a:prstGeom prst="rect">
            <a:avLst/>
          </a:prstGeom>
          <a:noFill/>
          <a:ln w="9525">
            <a:noFill/>
          </a:ln>
        </p:spPr>
        <p:txBody>
          <a:bodyPr wrap="none" anchor="ctr"/>
          <a:lstStyle/>
          <a:p>
            <a:pPr eaLnBrk="1" hangingPunct="1"/>
            <a:endParaRPr lang="zh-CN" altLang="en-US" dirty="0">
              <a:latin typeface="Arial" panose="020B0604020202020204" pitchFamily="34" charset="0"/>
            </a:endParaRPr>
          </a:p>
        </p:txBody>
      </p:sp>
    </p:spTree>
    <p:custDataLst>
      <p:tags r:id="rId1"/>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4"/>
          <p:cNvSpPr>
            <a:spLocks noGrp="1"/>
          </p:cNvSpPr>
          <p:nvPr>
            <p:ph type="title"/>
          </p:nvPr>
        </p:nvSpPr>
        <p:spPr/>
        <p:txBody>
          <a:bodyPr vert="horz" wrap="square" lIns="91440" tIns="45720" rIns="91440" bIns="45720" anchor="b"/>
          <a:lstStyle/>
          <a:p>
            <a:pPr eaLnBrk="1" hangingPunct="1"/>
            <a:r>
              <a:rPr lang="zh-CN" altLang="en-US" dirty="0">
                <a:latin typeface="Comic Sans MS" panose="030F0702030302020204" pitchFamily="66" charset="0"/>
              </a:rPr>
              <a:t>运算符 </a:t>
            </a:r>
            <a:r>
              <a:rPr lang="en-US" altLang="zh-CN" dirty="0">
                <a:latin typeface="Comic Sans MS" panose="030F0702030302020204" pitchFamily="66" charset="0"/>
              </a:rPr>
              <a:t>(operator)</a:t>
            </a:r>
            <a:endParaRPr lang="en-US" altLang="zh-CN" dirty="0">
              <a:latin typeface="Comic Sans MS" panose="030F0702030302020204" pitchFamily="66" charset="0"/>
            </a:endParaRPr>
          </a:p>
        </p:txBody>
      </p:sp>
      <p:sp>
        <p:nvSpPr>
          <p:cNvPr id="59394" name="Rectangle 2"/>
          <p:cNvSpPr>
            <a:spLocks noGrp="1"/>
          </p:cNvSpPr>
          <p:nvPr>
            <p:ph idx="1"/>
          </p:nvPr>
        </p:nvSpPr>
        <p:spPr/>
        <p:txBody>
          <a:bodyPr vert="horz" wrap="square" lIns="91440" tIns="45720" rIns="91440" bIns="45720" anchor="t"/>
          <a:lstStyle/>
          <a:p>
            <a:pPr marL="609600" indent="-609600" eaLnBrk="1" hangingPunct="1">
              <a:buSzPct val="90000"/>
            </a:pPr>
            <a:r>
              <a:rPr lang="zh-CN" altLang="en-US" dirty="0"/>
              <a:t>移位运算符</a:t>
            </a:r>
            <a:r>
              <a:rPr lang="en-US" altLang="zh-CN" dirty="0"/>
              <a:t>(Shift Operators)</a:t>
            </a:r>
            <a:endParaRPr lang="en-US" altLang="zh-CN" dirty="0"/>
          </a:p>
          <a:p>
            <a:pPr marL="990600" lvl="1" indent="-533400" eaLnBrk="1" hangingPunct="1">
              <a:buSzPct val="90000"/>
              <a:buFont typeface="Wingdings" panose="05000000000000000000" pitchFamily="2" charset="2"/>
              <a:buAutoNum type="arabicPeriod"/>
            </a:pPr>
            <a:r>
              <a:rPr lang="zh-CN" altLang="en-US" dirty="0"/>
              <a:t>左移               </a:t>
            </a:r>
            <a:r>
              <a:rPr lang="en-US" altLang="zh-CN" dirty="0"/>
              <a:t>&lt;&lt;       “op1 &lt;&lt; op2”</a:t>
            </a:r>
            <a:endParaRPr lang="en-US" altLang="zh-CN" dirty="0"/>
          </a:p>
          <a:p>
            <a:pPr marL="990600" lvl="1" indent="-533400" eaLnBrk="1" hangingPunct="1">
              <a:buSzPct val="90000"/>
              <a:buFont typeface="Wingdings" panose="05000000000000000000" pitchFamily="2" charset="2"/>
              <a:buAutoNum type="arabicPeriod"/>
            </a:pPr>
            <a:r>
              <a:rPr lang="zh-CN" altLang="en-US" dirty="0"/>
              <a:t>右移               </a:t>
            </a:r>
            <a:r>
              <a:rPr lang="en-US" altLang="zh-CN" dirty="0"/>
              <a:t>&gt;&gt;       “op1 &gt;&gt; op2”</a:t>
            </a:r>
            <a:endParaRPr lang="en-US" altLang="zh-CN" dirty="0"/>
          </a:p>
          <a:p>
            <a:pPr marL="990600" lvl="1" indent="-533400" eaLnBrk="1" hangingPunct="1">
              <a:buSzPct val="90000"/>
              <a:buFont typeface="Wingdings" panose="05000000000000000000" pitchFamily="2" charset="2"/>
              <a:buAutoNum type="arabicPeriod"/>
            </a:pPr>
            <a:r>
              <a:rPr lang="zh-CN" altLang="en-US" dirty="0"/>
              <a:t>无符号右移     </a:t>
            </a:r>
            <a:r>
              <a:rPr lang="en-US" altLang="zh-CN" dirty="0"/>
              <a:t>&gt;&gt;&gt;    “op1 &gt;&gt;&gt; op2”</a:t>
            </a:r>
            <a:endParaRPr lang="en-US" altLang="zh-CN" dirty="0"/>
          </a:p>
        </p:txBody>
      </p:sp>
      <p:sp>
        <p:nvSpPr>
          <p:cNvPr id="59395" name="Rectangle 3"/>
          <p:cNvSpPr/>
          <p:nvPr/>
        </p:nvSpPr>
        <p:spPr>
          <a:xfrm>
            <a:off x="5791200" y="3733800"/>
            <a:ext cx="2362200" cy="2209800"/>
          </a:xfrm>
          <a:prstGeom prst="rect">
            <a:avLst/>
          </a:prstGeom>
          <a:noFill/>
          <a:ln w="9525">
            <a:noFill/>
          </a:ln>
        </p:spPr>
        <p:txBody>
          <a:bodyPr wrap="none" anchor="ctr"/>
          <a:lstStyle/>
          <a:p>
            <a:pPr eaLnBrk="1" hangingPunct="1"/>
            <a:endParaRPr lang="zh-CN" altLang="en-US" dirty="0">
              <a:latin typeface="Arial" panose="020B0604020202020204" pitchFamily="34" charset="0"/>
            </a:endParaRPr>
          </a:p>
        </p:txBody>
      </p:sp>
    </p:spTree>
    <p:custDataLst>
      <p:tags r:id="rId1"/>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4"/>
          <p:cNvSpPr>
            <a:spLocks noGrp="1"/>
          </p:cNvSpPr>
          <p:nvPr>
            <p:ph type="title"/>
          </p:nvPr>
        </p:nvSpPr>
        <p:spPr/>
        <p:txBody>
          <a:bodyPr vert="horz" wrap="square" lIns="91440" tIns="45720" rIns="91440" bIns="45720" anchor="b"/>
          <a:lstStyle/>
          <a:p>
            <a:pPr eaLnBrk="1" hangingPunct="1"/>
            <a:r>
              <a:rPr lang="zh-CN" altLang="en-US" dirty="0">
                <a:latin typeface="Comic Sans MS" panose="030F0702030302020204" pitchFamily="66" charset="0"/>
              </a:rPr>
              <a:t>运算符 </a:t>
            </a:r>
            <a:r>
              <a:rPr lang="en-US" altLang="zh-CN" dirty="0">
                <a:latin typeface="Comic Sans MS" panose="030F0702030302020204" pitchFamily="66" charset="0"/>
              </a:rPr>
              <a:t>(operator)</a:t>
            </a:r>
            <a:endParaRPr lang="en-US" altLang="zh-CN" dirty="0">
              <a:latin typeface="Comic Sans MS" panose="030F0702030302020204" pitchFamily="66" charset="0"/>
            </a:endParaRPr>
          </a:p>
        </p:txBody>
      </p:sp>
      <p:sp>
        <p:nvSpPr>
          <p:cNvPr id="60418" name="Rectangle 2"/>
          <p:cNvSpPr>
            <a:spLocks noGrp="1"/>
          </p:cNvSpPr>
          <p:nvPr>
            <p:ph idx="1"/>
          </p:nvPr>
        </p:nvSpPr>
        <p:spPr/>
        <p:txBody>
          <a:bodyPr vert="horz" wrap="square" lIns="91440" tIns="45720" rIns="91440" bIns="45720" anchor="t"/>
          <a:lstStyle/>
          <a:p>
            <a:pPr marL="609600" indent="-609600" eaLnBrk="1" hangingPunct="1">
              <a:buSzPct val="90000"/>
            </a:pPr>
            <a:r>
              <a:rPr lang="zh-CN" altLang="en-US" sz="2800" dirty="0"/>
              <a:t>左移   </a:t>
            </a:r>
            <a:r>
              <a:rPr lang="en-US" altLang="zh-CN" sz="2800" dirty="0">
                <a:solidFill>
                  <a:schemeClr val="hlink"/>
                </a:solidFill>
              </a:rPr>
              <a:t>&lt;&lt;</a:t>
            </a:r>
            <a:r>
              <a:rPr lang="en-US" altLang="zh-CN" sz="2800" dirty="0"/>
              <a:t>   “</a:t>
            </a:r>
            <a:r>
              <a:rPr lang="en-US" altLang="zh-CN" sz="2800" dirty="0">
                <a:solidFill>
                  <a:schemeClr val="hlink"/>
                </a:solidFill>
              </a:rPr>
              <a:t>op1 &lt;&lt; op2</a:t>
            </a:r>
            <a:r>
              <a:rPr lang="en-US" altLang="zh-CN" sz="2800" dirty="0"/>
              <a:t>”</a:t>
            </a:r>
            <a:endParaRPr lang="en-US" altLang="zh-CN" sz="2800" dirty="0"/>
          </a:p>
          <a:p>
            <a:pPr marL="990600" lvl="1" indent="-533400" eaLnBrk="1" hangingPunct="1">
              <a:buSzPct val="90000"/>
              <a:buFont typeface="Wingdings" panose="05000000000000000000" pitchFamily="2" charset="2"/>
              <a:buAutoNum type="arabicPeriod"/>
            </a:pPr>
            <a:r>
              <a:rPr lang="zh-CN" altLang="en-US" sz="2400" dirty="0"/>
              <a:t>将操作数</a:t>
            </a:r>
            <a:r>
              <a:rPr lang="en-US" altLang="zh-CN" sz="2400" dirty="0"/>
              <a:t>op1</a:t>
            </a:r>
            <a:r>
              <a:rPr lang="zh-CN" altLang="en-US" sz="2400" dirty="0"/>
              <a:t>的二进制位向左移</a:t>
            </a:r>
            <a:r>
              <a:rPr lang="en-US" altLang="zh-CN" sz="2400" dirty="0"/>
              <a:t>op2(</a:t>
            </a:r>
            <a:r>
              <a:rPr lang="zh-CN" altLang="en-US" sz="2400" dirty="0"/>
              <a:t>正整数</a:t>
            </a:r>
            <a:r>
              <a:rPr lang="en-US" altLang="zh-CN" sz="2400" dirty="0"/>
              <a:t>)</a:t>
            </a:r>
            <a:r>
              <a:rPr lang="zh-CN" altLang="en-US" sz="2400" dirty="0"/>
              <a:t>位</a:t>
            </a:r>
            <a:endParaRPr lang="zh-CN" altLang="en-US" sz="2400" dirty="0"/>
          </a:p>
          <a:p>
            <a:pPr marL="990600" lvl="1" indent="-533400" eaLnBrk="1" hangingPunct="1">
              <a:buSzPct val="90000"/>
              <a:buFont typeface="Wingdings" panose="05000000000000000000" pitchFamily="2" charset="2"/>
              <a:buAutoNum type="arabicPeriod"/>
            </a:pPr>
            <a:r>
              <a:rPr lang="zh-CN" altLang="en-US" sz="2400" dirty="0"/>
              <a:t>低位补零</a:t>
            </a:r>
            <a:endParaRPr lang="zh-CN" altLang="en-US" sz="2400" dirty="0"/>
          </a:p>
          <a:p>
            <a:pPr marL="990600" lvl="1" indent="-533400" eaLnBrk="1" hangingPunct="1">
              <a:buSzPct val="90000"/>
            </a:pPr>
            <a:r>
              <a:rPr lang="en-US" altLang="zh-CN" sz="2400" dirty="0"/>
              <a:t>int  a = 42;</a:t>
            </a:r>
            <a:endParaRPr lang="en-US" altLang="zh-CN" sz="2400" dirty="0"/>
          </a:p>
          <a:p>
            <a:pPr marL="990600" lvl="1" indent="-533400" eaLnBrk="1" hangingPunct="1">
              <a:buSzPct val="90000"/>
            </a:pPr>
            <a:r>
              <a:rPr lang="en-US" altLang="zh-CN" sz="2400" dirty="0"/>
              <a:t>int aa = a &lt;&lt; 2;</a:t>
            </a:r>
            <a:endParaRPr lang="en-US" altLang="zh-CN" sz="2400" dirty="0"/>
          </a:p>
          <a:p>
            <a:pPr marL="990600" lvl="1" indent="-533400" eaLnBrk="1" hangingPunct="1">
              <a:buSzPct val="90000"/>
            </a:pPr>
            <a:r>
              <a:rPr lang="en-US" altLang="zh-CN" sz="2400" dirty="0"/>
              <a:t>System.out.println(“aa=” + aa);</a:t>
            </a:r>
            <a:endParaRPr lang="en-US" altLang="zh-CN" sz="2400" dirty="0"/>
          </a:p>
          <a:p>
            <a:pPr marL="990600" lvl="1" indent="-533400" eaLnBrk="1" hangingPunct="1">
              <a:buSzPct val="90000"/>
              <a:buNone/>
            </a:pPr>
            <a:r>
              <a:rPr lang="en-US" altLang="zh-CN" sz="2400" dirty="0"/>
              <a:t>42     00101010</a:t>
            </a:r>
            <a:endParaRPr lang="en-US" altLang="zh-CN" sz="2400" dirty="0"/>
          </a:p>
          <a:p>
            <a:pPr marL="990600" lvl="1" indent="-533400" eaLnBrk="1" hangingPunct="1">
              <a:buSzPct val="90000"/>
              <a:buNone/>
            </a:pPr>
            <a:r>
              <a:rPr lang="en-US" altLang="zh-CN" sz="2400" dirty="0"/>
              <a:t>   &lt;&lt;2	</a:t>
            </a:r>
            <a:endParaRPr lang="en-US" altLang="zh-CN" sz="2400" dirty="0"/>
          </a:p>
          <a:p>
            <a:pPr marL="990600" lvl="1" indent="-533400" eaLnBrk="1" hangingPunct="1">
              <a:buSzPct val="90000"/>
              <a:buNone/>
            </a:pPr>
            <a:r>
              <a:rPr lang="en-US" altLang="zh-CN" sz="2400" dirty="0"/>
              <a:t>168    10101000  </a:t>
            </a:r>
            <a:r>
              <a:rPr lang="zh-CN" altLang="en-US" sz="2400" dirty="0"/>
              <a:t>相当于  </a:t>
            </a:r>
            <a:r>
              <a:rPr lang="en-US" altLang="zh-CN" sz="2400" dirty="0"/>
              <a:t>42*2</a:t>
            </a:r>
            <a:r>
              <a:rPr lang="en-US" altLang="zh-CN" sz="2400" b="1" baseline="30000" dirty="0"/>
              <a:t>2</a:t>
            </a:r>
            <a:r>
              <a:rPr lang="en-US" altLang="zh-CN" sz="2400" baseline="30000" dirty="0"/>
              <a:t> </a:t>
            </a:r>
            <a:r>
              <a:rPr lang="en-US" altLang="zh-CN" sz="2400" dirty="0"/>
              <a:t>= 168</a:t>
            </a:r>
            <a:endParaRPr lang="en-US" altLang="zh-CN" sz="2400" dirty="0"/>
          </a:p>
          <a:p>
            <a:pPr marL="990600" lvl="1" indent="-533400" eaLnBrk="1" hangingPunct="1">
              <a:buSzPct val="90000"/>
              <a:buNone/>
            </a:pPr>
            <a:r>
              <a:rPr lang="zh-CN" altLang="en-US" sz="2400" dirty="0"/>
              <a:t>运算速度比乘法快</a:t>
            </a:r>
            <a:endParaRPr lang="zh-CN" altLang="en-US" sz="2400" dirty="0"/>
          </a:p>
          <a:p>
            <a:pPr marL="990600" lvl="1" indent="-533400" eaLnBrk="1" hangingPunct="1">
              <a:buSzPct val="90000"/>
              <a:buNone/>
            </a:pPr>
            <a:r>
              <a:rPr lang="zh-CN" altLang="en-US" sz="2400" dirty="0"/>
              <a:t>注意</a:t>
            </a:r>
            <a:r>
              <a:rPr lang="en-US" altLang="zh-CN" sz="2400" dirty="0"/>
              <a:t>: </a:t>
            </a:r>
            <a:r>
              <a:rPr lang="zh-CN" altLang="en-US" sz="2400" dirty="0"/>
              <a:t>溢出</a:t>
            </a:r>
            <a:endParaRPr lang="zh-CN" altLang="en-US" sz="2400" dirty="0"/>
          </a:p>
          <a:p>
            <a:pPr marL="1371600" lvl="2" indent="-457200" eaLnBrk="1" hangingPunct="1">
              <a:buSzPct val="90000"/>
              <a:buNone/>
            </a:pPr>
            <a:endParaRPr lang="zh-CN" altLang="en-US" sz="2000" dirty="0"/>
          </a:p>
        </p:txBody>
      </p:sp>
      <p:sp>
        <p:nvSpPr>
          <p:cNvPr id="60419" name="Rectangle 3"/>
          <p:cNvSpPr/>
          <p:nvPr/>
        </p:nvSpPr>
        <p:spPr>
          <a:xfrm>
            <a:off x="5791200" y="3733800"/>
            <a:ext cx="2362200" cy="2209800"/>
          </a:xfrm>
          <a:prstGeom prst="rect">
            <a:avLst/>
          </a:prstGeom>
          <a:noFill/>
          <a:ln w="9525">
            <a:noFill/>
          </a:ln>
        </p:spPr>
        <p:txBody>
          <a:bodyPr wrap="none" anchor="ctr"/>
          <a:lstStyle/>
          <a:p>
            <a:pPr eaLnBrk="1" hangingPunct="1"/>
            <a:endParaRPr lang="zh-CN" altLang="en-US" dirty="0">
              <a:latin typeface="Arial" panose="020B0604020202020204" pitchFamily="34" charset="0"/>
            </a:endParaRPr>
          </a:p>
        </p:txBody>
      </p:sp>
    </p:spTree>
    <p:custDataLst>
      <p:tags r:id="rId1"/>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Grp="1"/>
          </p:cNvSpPr>
          <p:nvPr>
            <p:ph type="title"/>
          </p:nvPr>
        </p:nvSpPr>
        <p:spPr/>
        <p:txBody>
          <a:bodyPr vert="horz" wrap="square" lIns="91440" tIns="45720" rIns="91440" bIns="45720" anchor="b"/>
          <a:lstStyle/>
          <a:p>
            <a:pPr eaLnBrk="1" hangingPunct="1"/>
            <a:r>
              <a:rPr lang="zh-CN" altLang="en-US" dirty="0">
                <a:latin typeface="Comic Sans MS" panose="030F0702030302020204" pitchFamily="66" charset="0"/>
              </a:rPr>
              <a:t>运算符 </a:t>
            </a:r>
            <a:r>
              <a:rPr lang="en-US" altLang="zh-CN" dirty="0">
                <a:latin typeface="Comic Sans MS" panose="030F0702030302020204" pitchFamily="66" charset="0"/>
              </a:rPr>
              <a:t>(operator)</a:t>
            </a:r>
            <a:endParaRPr lang="en-US" altLang="zh-CN" dirty="0">
              <a:latin typeface="Comic Sans MS" panose="030F0702030302020204" pitchFamily="66" charset="0"/>
            </a:endParaRPr>
          </a:p>
        </p:txBody>
      </p:sp>
      <p:sp>
        <p:nvSpPr>
          <p:cNvPr id="61442" name="Rectangle 2"/>
          <p:cNvSpPr>
            <a:spLocks noGrp="1"/>
          </p:cNvSpPr>
          <p:nvPr>
            <p:ph idx="1"/>
          </p:nvPr>
        </p:nvSpPr>
        <p:spPr/>
        <p:txBody>
          <a:bodyPr vert="horz" wrap="square" lIns="91440" tIns="45720" rIns="91440" bIns="45720" anchor="t">
            <a:normAutofit lnSpcReduction="10000"/>
          </a:bodyPr>
          <a:lstStyle/>
          <a:p>
            <a:pPr marL="609600" indent="-609600" eaLnBrk="1" hangingPunct="1">
              <a:lnSpc>
                <a:spcPct val="90000"/>
              </a:lnSpc>
              <a:buSzPct val="90000"/>
            </a:pPr>
            <a:r>
              <a:rPr lang="zh-CN" altLang="en-US" sz="2800" dirty="0"/>
              <a:t>左移   </a:t>
            </a:r>
            <a:r>
              <a:rPr lang="en-US" altLang="zh-CN" sz="2800" dirty="0">
                <a:solidFill>
                  <a:schemeClr val="hlink"/>
                </a:solidFill>
              </a:rPr>
              <a:t>&lt;&lt;</a:t>
            </a:r>
            <a:r>
              <a:rPr lang="en-US" altLang="zh-CN" sz="2800" dirty="0"/>
              <a:t>   “</a:t>
            </a:r>
            <a:r>
              <a:rPr lang="en-US" altLang="zh-CN" sz="2800" dirty="0">
                <a:solidFill>
                  <a:schemeClr val="hlink"/>
                </a:solidFill>
              </a:rPr>
              <a:t>op1 &lt;&lt; op2</a:t>
            </a:r>
            <a:r>
              <a:rPr lang="en-US" altLang="zh-CN" sz="2800" dirty="0"/>
              <a:t>”</a:t>
            </a:r>
            <a:endParaRPr lang="en-US" altLang="zh-CN" sz="2800" dirty="0"/>
          </a:p>
          <a:p>
            <a:pPr marL="990600" lvl="1" indent="-533400" eaLnBrk="1" hangingPunct="1">
              <a:lnSpc>
                <a:spcPct val="90000"/>
              </a:lnSpc>
              <a:buSzPct val="90000"/>
              <a:buNone/>
            </a:pPr>
            <a:r>
              <a:rPr lang="zh-CN" altLang="en-US" sz="2400" dirty="0">
                <a:solidFill>
                  <a:schemeClr val="hlink"/>
                </a:solidFill>
              </a:rPr>
              <a:t>溢出</a:t>
            </a:r>
            <a:endParaRPr lang="zh-CN" altLang="en-US" sz="2400" dirty="0">
              <a:solidFill>
                <a:schemeClr val="hlink"/>
              </a:solidFill>
            </a:endParaRPr>
          </a:p>
          <a:p>
            <a:pPr marL="990600" lvl="1" indent="-533400" eaLnBrk="1" hangingPunct="1">
              <a:lnSpc>
                <a:spcPct val="90000"/>
              </a:lnSpc>
              <a:buSzPct val="90000"/>
              <a:buNone/>
            </a:pPr>
            <a:r>
              <a:rPr lang="en-US" altLang="zh-CN" sz="2400" dirty="0"/>
              <a:t>byte j = 42;</a:t>
            </a:r>
            <a:endParaRPr lang="en-US" altLang="zh-CN" sz="2400" dirty="0"/>
          </a:p>
          <a:p>
            <a:pPr marL="990600" lvl="1" indent="-533400" eaLnBrk="1" hangingPunct="1">
              <a:lnSpc>
                <a:spcPct val="90000"/>
              </a:lnSpc>
              <a:buSzPct val="90000"/>
              <a:buNone/>
            </a:pPr>
            <a:r>
              <a:rPr lang="en-US" altLang="zh-CN" sz="2400" dirty="0"/>
              <a:t>byte j1 = (byte) (j &lt;&lt; 1); 	          //84</a:t>
            </a:r>
            <a:endParaRPr lang="en-US" altLang="zh-CN" sz="2400" dirty="0"/>
          </a:p>
          <a:p>
            <a:pPr marL="990600" lvl="1" indent="-533400" eaLnBrk="1" hangingPunct="1">
              <a:lnSpc>
                <a:spcPct val="90000"/>
              </a:lnSpc>
              <a:buSzPct val="90000"/>
              <a:buNone/>
            </a:pPr>
            <a:r>
              <a:rPr lang="en-US" altLang="zh-CN" sz="2400" dirty="0"/>
              <a:t>byte j2 = (byte) (j &lt;&lt; 2); 	          //168 </a:t>
            </a:r>
            <a:endParaRPr lang="en-US" altLang="zh-CN" sz="2400" dirty="0"/>
          </a:p>
          <a:p>
            <a:pPr marL="990600" lvl="1" indent="-533400" eaLnBrk="1" hangingPunct="1">
              <a:lnSpc>
                <a:spcPct val="90000"/>
              </a:lnSpc>
              <a:buSzPct val="90000"/>
              <a:buNone/>
            </a:pPr>
            <a:r>
              <a:rPr lang="en-US" altLang="zh-CN" sz="2400" dirty="0"/>
              <a:t>byte j3 = (byte) (j &lt;&lt; 3); 	          //336</a:t>
            </a:r>
            <a:endParaRPr lang="en-US" altLang="zh-CN" sz="2400" dirty="0"/>
          </a:p>
          <a:p>
            <a:pPr marL="990600" lvl="1" indent="-533400" eaLnBrk="1" hangingPunct="1">
              <a:lnSpc>
                <a:spcPct val="90000"/>
              </a:lnSpc>
              <a:buSzPct val="90000"/>
              <a:buNone/>
            </a:pPr>
            <a:r>
              <a:rPr lang="en-US" altLang="zh-CN" sz="2400" dirty="0"/>
              <a:t>System.out.println("j1=" + j1);</a:t>
            </a:r>
            <a:endParaRPr lang="en-US" altLang="zh-CN" sz="2400" dirty="0"/>
          </a:p>
          <a:p>
            <a:pPr marL="990600" lvl="1" indent="-533400" eaLnBrk="1" hangingPunct="1">
              <a:lnSpc>
                <a:spcPct val="90000"/>
              </a:lnSpc>
              <a:buSzPct val="90000"/>
              <a:buNone/>
            </a:pPr>
            <a:r>
              <a:rPr lang="en-US" altLang="zh-CN" sz="2400" dirty="0"/>
              <a:t>System.out.println("j2=" + j2);</a:t>
            </a:r>
            <a:endParaRPr lang="en-US" altLang="zh-CN" sz="2400" dirty="0"/>
          </a:p>
          <a:p>
            <a:pPr marL="990600" lvl="1" indent="-533400" eaLnBrk="1" hangingPunct="1">
              <a:lnSpc>
                <a:spcPct val="90000"/>
              </a:lnSpc>
              <a:buSzPct val="90000"/>
              <a:buNone/>
            </a:pPr>
            <a:r>
              <a:rPr lang="en-US" altLang="zh-CN" sz="2400" dirty="0"/>
              <a:t>System.out.println("j3=" + j3);</a:t>
            </a:r>
            <a:endParaRPr lang="en-US" altLang="zh-CN" sz="2400" dirty="0"/>
          </a:p>
          <a:p>
            <a:pPr marL="990600" lvl="1" indent="-533400" eaLnBrk="1" hangingPunct="1">
              <a:lnSpc>
                <a:spcPct val="90000"/>
              </a:lnSpc>
              <a:buSzPct val="90000"/>
              <a:buNone/>
            </a:pPr>
            <a:r>
              <a:rPr lang="en-US" altLang="zh-CN" sz="2400" dirty="0"/>
              <a:t>00101010  //42</a:t>
            </a:r>
            <a:endParaRPr lang="en-US" altLang="zh-CN" sz="2400" dirty="0"/>
          </a:p>
          <a:p>
            <a:pPr marL="990600" lvl="1" indent="-533400" eaLnBrk="1" hangingPunct="1">
              <a:lnSpc>
                <a:spcPct val="90000"/>
              </a:lnSpc>
              <a:buSzPct val="90000"/>
              <a:buNone/>
            </a:pPr>
            <a:r>
              <a:rPr lang="en-US" altLang="zh-CN" sz="2400" dirty="0"/>
              <a:t>01010100  //84</a:t>
            </a:r>
            <a:endParaRPr lang="en-US" altLang="zh-CN" sz="2400" dirty="0"/>
          </a:p>
          <a:p>
            <a:pPr marL="990600" lvl="1" indent="-533400" eaLnBrk="1" hangingPunct="1">
              <a:lnSpc>
                <a:spcPct val="90000"/>
              </a:lnSpc>
              <a:buSzPct val="90000"/>
              <a:buNone/>
            </a:pPr>
            <a:r>
              <a:rPr lang="en-US" altLang="zh-CN" sz="2400" dirty="0"/>
              <a:t>10101000  //-88</a:t>
            </a:r>
            <a:endParaRPr lang="en-US" altLang="zh-CN" sz="2400" dirty="0"/>
          </a:p>
          <a:p>
            <a:pPr marL="990600" lvl="1" indent="-533400" eaLnBrk="1" hangingPunct="1">
              <a:lnSpc>
                <a:spcPct val="90000"/>
              </a:lnSpc>
              <a:buSzPct val="90000"/>
              <a:buNone/>
            </a:pPr>
            <a:r>
              <a:rPr lang="en-US" altLang="zh-CN" sz="2400" dirty="0"/>
              <a:t>01010000  //80</a:t>
            </a:r>
            <a:endParaRPr lang="en-US" altLang="zh-CN" sz="2400" dirty="0"/>
          </a:p>
        </p:txBody>
      </p:sp>
      <p:sp>
        <p:nvSpPr>
          <p:cNvPr id="61443" name="Rectangle 3"/>
          <p:cNvSpPr/>
          <p:nvPr/>
        </p:nvSpPr>
        <p:spPr>
          <a:xfrm>
            <a:off x="5791200" y="3733800"/>
            <a:ext cx="2362200" cy="2209800"/>
          </a:xfrm>
          <a:prstGeom prst="rect">
            <a:avLst/>
          </a:prstGeom>
          <a:noFill/>
          <a:ln w="9525">
            <a:noFill/>
          </a:ln>
        </p:spPr>
        <p:txBody>
          <a:bodyPr wrap="none" anchor="ctr"/>
          <a:lstStyle/>
          <a:p>
            <a:pPr eaLnBrk="1" hangingPunct="1"/>
            <a:endParaRPr lang="zh-CN" altLang="en-US" dirty="0">
              <a:latin typeface="Arial" panose="020B0604020202020204" pitchFamily="34" charset="0"/>
            </a:endParaRPr>
          </a:p>
        </p:txBody>
      </p:sp>
    </p:spTree>
    <p:custDataLst>
      <p:tags r:id="rId1"/>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4"/>
          <p:cNvSpPr>
            <a:spLocks noGrp="1"/>
          </p:cNvSpPr>
          <p:nvPr>
            <p:ph type="title"/>
          </p:nvPr>
        </p:nvSpPr>
        <p:spPr/>
        <p:txBody>
          <a:bodyPr vert="horz" wrap="square" lIns="91440" tIns="45720" rIns="91440" bIns="45720" anchor="b"/>
          <a:lstStyle/>
          <a:p>
            <a:pPr eaLnBrk="1" hangingPunct="1"/>
            <a:r>
              <a:rPr lang="zh-CN" altLang="en-US" dirty="0">
                <a:latin typeface="Comic Sans MS" panose="030F0702030302020204" pitchFamily="66" charset="0"/>
              </a:rPr>
              <a:t>运算符 </a:t>
            </a:r>
            <a:r>
              <a:rPr lang="en-US" altLang="zh-CN" dirty="0">
                <a:latin typeface="Comic Sans MS" panose="030F0702030302020204" pitchFamily="66" charset="0"/>
              </a:rPr>
              <a:t>(operator)</a:t>
            </a:r>
            <a:endParaRPr lang="en-US" altLang="zh-CN" dirty="0">
              <a:latin typeface="Comic Sans MS" panose="030F0702030302020204" pitchFamily="66" charset="0"/>
            </a:endParaRPr>
          </a:p>
        </p:txBody>
      </p:sp>
      <p:sp>
        <p:nvSpPr>
          <p:cNvPr id="62466" name="Rectangle 2"/>
          <p:cNvSpPr>
            <a:spLocks noGrp="1"/>
          </p:cNvSpPr>
          <p:nvPr>
            <p:ph idx="1"/>
          </p:nvPr>
        </p:nvSpPr>
        <p:spPr/>
        <p:txBody>
          <a:bodyPr vert="horz" wrap="square" lIns="91440" tIns="45720" rIns="91440" bIns="45720" anchor="t"/>
          <a:lstStyle/>
          <a:p>
            <a:pPr marL="609600" indent="-609600" eaLnBrk="1" hangingPunct="1">
              <a:buSzPct val="90000"/>
            </a:pPr>
            <a:r>
              <a:rPr lang="zh-CN" altLang="en-US" sz="2400" dirty="0"/>
              <a:t>右移   </a:t>
            </a:r>
            <a:r>
              <a:rPr lang="en-US" altLang="zh-CN" sz="2400" dirty="0">
                <a:solidFill>
                  <a:schemeClr val="hlink"/>
                </a:solidFill>
              </a:rPr>
              <a:t>&gt;&gt;</a:t>
            </a:r>
            <a:r>
              <a:rPr lang="en-US" altLang="zh-CN" sz="2400" dirty="0"/>
              <a:t>   “</a:t>
            </a:r>
            <a:r>
              <a:rPr lang="en-US" altLang="zh-CN" sz="2400" dirty="0">
                <a:solidFill>
                  <a:schemeClr val="hlink"/>
                </a:solidFill>
              </a:rPr>
              <a:t>op1 &gt;&gt; op2</a:t>
            </a:r>
            <a:r>
              <a:rPr lang="en-US" altLang="zh-CN" sz="2400" dirty="0"/>
              <a:t>”</a:t>
            </a:r>
            <a:endParaRPr lang="en-US" altLang="zh-CN" sz="2400" dirty="0"/>
          </a:p>
          <a:p>
            <a:pPr marL="990600" lvl="1" indent="-533400" eaLnBrk="1" hangingPunct="1">
              <a:buSzPct val="90000"/>
              <a:buFont typeface="Wingdings" panose="05000000000000000000" pitchFamily="2" charset="2"/>
              <a:buAutoNum type="arabicPeriod"/>
            </a:pPr>
            <a:r>
              <a:rPr lang="zh-CN" altLang="en-US" sz="2400" dirty="0"/>
              <a:t>将操作数</a:t>
            </a:r>
            <a:r>
              <a:rPr lang="en-US" altLang="zh-CN" sz="2400" dirty="0"/>
              <a:t>op1</a:t>
            </a:r>
            <a:r>
              <a:rPr lang="zh-CN" altLang="en-US" sz="2400" dirty="0"/>
              <a:t>的二进制位向右移</a:t>
            </a:r>
            <a:r>
              <a:rPr lang="en-US" altLang="zh-CN" sz="2400" dirty="0"/>
              <a:t>op2(</a:t>
            </a:r>
            <a:r>
              <a:rPr lang="zh-CN" altLang="en-US" sz="2400" dirty="0"/>
              <a:t>正整数</a:t>
            </a:r>
            <a:r>
              <a:rPr lang="en-US" altLang="zh-CN" sz="2400" dirty="0"/>
              <a:t>)</a:t>
            </a:r>
            <a:r>
              <a:rPr lang="zh-CN" altLang="en-US" sz="2400" dirty="0"/>
              <a:t>位</a:t>
            </a:r>
            <a:endParaRPr lang="zh-CN" altLang="en-US" sz="2400" dirty="0"/>
          </a:p>
          <a:p>
            <a:pPr marL="990600" lvl="1" indent="-533400" eaLnBrk="1" hangingPunct="1">
              <a:buSzPct val="90000"/>
              <a:buFont typeface="Wingdings" panose="05000000000000000000" pitchFamily="2" charset="2"/>
              <a:buAutoNum type="arabicPeriod"/>
            </a:pPr>
            <a:r>
              <a:rPr lang="zh-CN" altLang="en-US" sz="2400" dirty="0"/>
              <a:t>高位补零</a:t>
            </a:r>
            <a:r>
              <a:rPr lang="en-US" altLang="zh-CN" sz="2400" dirty="0"/>
              <a:t>(</a:t>
            </a:r>
            <a:r>
              <a:rPr lang="zh-CN" altLang="en-US" sz="2400" dirty="0"/>
              <a:t>原为正数</a:t>
            </a:r>
            <a:r>
              <a:rPr lang="en-US" altLang="zh-CN" sz="2400" dirty="0"/>
              <a:t>)</a:t>
            </a:r>
            <a:r>
              <a:rPr lang="zh-CN" altLang="en-US" sz="2400" dirty="0"/>
              <a:t>、高位补</a:t>
            </a:r>
            <a:r>
              <a:rPr lang="en-US" altLang="zh-CN" sz="2400" dirty="0"/>
              <a:t>1(</a:t>
            </a:r>
            <a:r>
              <a:rPr lang="zh-CN" altLang="en-US" sz="2400" dirty="0"/>
              <a:t>原为负数</a:t>
            </a:r>
            <a:r>
              <a:rPr lang="en-US" altLang="zh-CN" sz="2400" dirty="0"/>
              <a:t>)</a:t>
            </a:r>
            <a:endParaRPr lang="en-US" altLang="zh-CN" sz="2400" dirty="0"/>
          </a:p>
          <a:p>
            <a:pPr marL="990600" lvl="1" indent="-533400" eaLnBrk="1" hangingPunct="1">
              <a:buSzPct val="90000"/>
              <a:buNone/>
            </a:pPr>
            <a:r>
              <a:rPr lang="en-US" altLang="zh-CN" sz="2400" dirty="0"/>
              <a:t>int  a = 42;</a:t>
            </a:r>
            <a:endParaRPr lang="en-US" altLang="zh-CN" sz="2400" dirty="0"/>
          </a:p>
          <a:p>
            <a:pPr marL="990600" lvl="1" indent="-533400" eaLnBrk="1" hangingPunct="1">
              <a:buSzPct val="90000"/>
              <a:buNone/>
            </a:pPr>
            <a:r>
              <a:rPr lang="en-US" altLang="zh-CN" sz="2400" dirty="0"/>
              <a:t>int aa = a &gt;&gt; 2;</a:t>
            </a:r>
            <a:endParaRPr lang="en-US" altLang="zh-CN" sz="2400" dirty="0"/>
          </a:p>
          <a:p>
            <a:pPr marL="990600" lvl="1" indent="-533400" eaLnBrk="1" hangingPunct="1">
              <a:buSzPct val="90000"/>
              <a:buNone/>
            </a:pPr>
            <a:r>
              <a:rPr lang="en-US" altLang="zh-CN" sz="2400" dirty="0"/>
              <a:t>System.out.println(“aa=” + aa);</a:t>
            </a:r>
            <a:endParaRPr lang="en-US" altLang="zh-CN" sz="2400" dirty="0"/>
          </a:p>
          <a:p>
            <a:pPr marL="990600" lvl="1" indent="-533400" eaLnBrk="1" hangingPunct="1">
              <a:buSzPct val="90000"/>
              <a:buNone/>
            </a:pPr>
            <a:r>
              <a:rPr lang="en-US" altLang="x-none" sz="2400" dirty="0"/>
              <a:t>	</a:t>
            </a:r>
            <a:endParaRPr lang="en-US" altLang="x-none" sz="2400" dirty="0"/>
          </a:p>
          <a:p>
            <a:pPr marL="990600" lvl="1" indent="-533400" eaLnBrk="1" hangingPunct="1">
              <a:buSzPct val="90000"/>
              <a:buNone/>
            </a:pPr>
            <a:r>
              <a:rPr lang="en-US" altLang="zh-CN" sz="2400" dirty="0"/>
              <a:t>42     00101010</a:t>
            </a:r>
            <a:endParaRPr lang="en-US" altLang="zh-CN" sz="2400" dirty="0"/>
          </a:p>
          <a:p>
            <a:pPr marL="990600" lvl="1" indent="-533400" eaLnBrk="1" hangingPunct="1">
              <a:buSzPct val="90000"/>
              <a:buNone/>
            </a:pPr>
            <a:r>
              <a:rPr lang="en-US" altLang="x-none" sz="2400" dirty="0"/>
              <a:t>   </a:t>
            </a:r>
            <a:r>
              <a:rPr lang="en-US" altLang="zh-CN" sz="2400" dirty="0"/>
              <a:t>&gt;&gt;2	</a:t>
            </a:r>
            <a:endParaRPr lang="en-US" altLang="zh-CN" sz="2400" dirty="0"/>
          </a:p>
          <a:p>
            <a:pPr marL="990600" lvl="1" indent="-533400" eaLnBrk="1" hangingPunct="1">
              <a:buSzPct val="90000"/>
              <a:buNone/>
            </a:pPr>
            <a:r>
              <a:rPr lang="en-US" altLang="zh-CN" sz="2400" dirty="0"/>
              <a:t>10     00001010  </a:t>
            </a:r>
            <a:r>
              <a:rPr lang="zh-CN" altLang="en-US" sz="2400" dirty="0"/>
              <a:t>相当于  </a:t>
            </a:r>
            <a:r>
              <a:rPr lang="en-US" altLang="zh-CN" sz="2400" dirty="0"/>
              <a:t>42/2</a:t>
            </a:r>
            <a:r>
              <a:rPr lang="en-US" altLang="zh-CN" sz="2400" b="1" baseline="30000" dirty="0"/>
              <a:t>2</a:t>
            </a:r>
            <a:r>
              <a:rPr lang="en-US" altLang="zh-CN" sz="2400" baseline="30000" dirty="0"/>
              <a:t> </a:t>
            </a:r>
            <a:r>
              <a:rPr lang="en-US" altLang="zh-CN" sz="2400" dirty="0"/>
              <a:t>= </a:t>
            </a:r>
            <a:r>
              <a:rPr lang="en-US" altLang="zh-CN" sz="2400" dirty="0">
                <a:solidFill>
                  <a:schemeClr val="hlink"/>
                </a:solidFill>
              </a:rPr>
              <a:t>10</a:t>
            </a:r>
            <a:r>
              <a:rPr lang="en-US" altLang="zh-CN" sz="2400" dirty="0"/>
              <a:t>.5</a:t>
            </a:r>
            <a:endParaRPr lang="en-US" altLang="zh-CN" sz="2400" dirty="0"/>
          </a:p>
          <a:p>
            <a:pPr marL="990600" lvl="1" indent="-533400" eaLnBrk="1" hangingPunct="1">
              <a:buSzPct val="90000"/>
              <a:buNone/>
            </a:pPr>
            <a:r>
              <a:rPr lang="zh-CN" altLang="en-US" sz="2400" dirty="0"/>
              <a:t>运算速度比除法快</a:t>
            </a:r>
            <a:endParaRPr lang="zh-CN" altLang="en-US" sz="2400" dirty="0"/>
          </a:p>
        </p:txBody>
      </p:sp>
      <p:sp>
        <p:nvSpPr>
          <p:cNvPr id="62467" name="Rectangle 3"/>
          <p:cNvSpPr/>
          <p:nvPr/>
        </p:nvSpPr>
        <p:spPr>
          <a:xfrm>
            <a:off x="5791200" y="3733800"/>
            <a:ext cx="2362200" cy="2209800"/>
          </a:xfrm>
          <a:prstGeom prst="rect">
            <a:avLst/>
          </a:prstGeom>
          <a:noFill/>
          <a:ln w="9525">
            <a:noFill/>
          </a:ln>
        </p:spPr>
        <p:txBody>
          <a:bodyPr wrap="none" anchor="ctr"/>
          <a:lstStyle/>
          <a:p>
            <a:pPr eaLnBrk="1" hangingPunct="1"/>
            <a:endParaRPr lang="zh-CN" altLang="en-US" dirty="0">
              <a:latin typeface="Arial" panose="020B0604020202020204" pitchFamily="34" charset="0"/>
            </a:endParaRPr>
          </a:p>
        </p:txBody>
      </p:sp>
    </p:spTree>
    <p:custDataLst>
      <p:tags r:id="rId1"/>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4"/>
          <p:cNvSpPr>
            <a:spLocks noGrp="1"/>
          </p:cNvSpPr>
          <p:nvPr>
            <p:ph type="title"/>
          </p:nvPr>
        </p:nvSpPr>
        <p:spPr/>
        <p:txBody>
          <a:bodyPr vert="horz" wrap="square" lIns="91440" tIns="45720" rIns="91440" bIns="45720" anchor="b"/>
          <a:lstStyle/>
          <a:p>
            <a:pPr eaLnBrk="1" hangingPunct="1"/>
            <a:r>
              <a:rPr lang="zh-CN" altLang="en-US" dirty="0">
                <a:latin typeface="Comic Sans MS" panose="030F0702030302020204" pitchFamily="66" charset="0"/>
              </a:rPr>
              <a:t>运算符 </a:t>
            </a:r>
            <a:r>
              <a:rPr lang="en-US" altLang="zh-CN" dirty="0">
                <a:latin typeface="Comic Sans MS" panose="030F0702030302020204" pitchFamily="66" charset="0"/>
              </a:rPr>
              <a:t>(operator)</a:t>
            </a:r>
            <a:endParaRPr lang="en-US" altLang="zh-CN" dirty="0">
              <a:latin typeface="Comic Sans MS" panose="030F0702030302020204" pitchFamily="66" charset="0"/>
            </a:endParaRPr>
          </a:p>
        </p:txBody>
      </p:sp>
      <p:sp>
        <p:nvSpPr>
          <p:cNvPr id="63490" name="Rectangle 2"/>
          <p:cNvSpPr>
            <a:spLocks noGrp="1"/>
          </p:cNvSpPr>
          <p:nvPr>
            <p:ph idx="1"/>
          </p:nvPr>
        </p:nvSpPr>
        <p:spPr/>
        <p:txBody>
          <a:bodyPr vert="horz" wrap="square" lIns="91440" tIns="45720" rIns="91440" bIns="45720" anchor="t"/>
          <a:lstStyle/>
          <a:p>
            <a:pPr marL="609600" indent="-609600" eaLnBrk="1" hangingPunct="1">
              <a:buSzPct val="90000"/>
            </a:pPr>
            <a:r>
              <a:rPr lang="zh-CN" altLang="en-US" sz="2400" dirty="0"/>
              <a:t>无符号右移   </a:t>
            </a:r>
            <a:r>
              <a:rPr lang="en-US" altLang="zh-CN" sz="2400" dirty="0">
                <a:solidFill>
                  <a:schemeClr val="hlink"/>
                </a:solidFill>
              </a:rPr>
              <a:t>&gt;&gt;&gt;</a:t>
            </a:r>
            <a:r>
              <a:rPr lang="en-US" altLang="zh-CN" sz="2400" dirty="0"/>
              <a:t>   “</a:t>
            </a:r>
            <a:r>
              <a:rPr lang="en-US" altLang="zh-CN" sz="2400" dirty="0">
                <a:solidFill>
                  <a:schemeClr val="hlink"/>
                </a:solidFill>
              </a:rPr>
              <a:t>op1 &gt;&gt;&gt; op2</a:t>
            </a:r>
            <a:r>
              <a:rPr lang="en-US" altLang="zh-CN" sz="2400" dirty="0"/>
              <a:t>”</a:t>
            </a:r>
            <a:endParaRPr lang="en-US" altLang="zh-CN" sz="2400" dirty="0"/>
          </a:p>
          <a:p>
            <a:pPr marL="990600" lvl="1" indent="-533400" eaLnBrk="1" hangingPunct="1">
              <a:buSzPct val="90000"/>
              <a:buFont typeface="Wingdings" panose="05000000000000000000" pitchFamily="2" charset="2"/>
              <a:buAutoNum type="arabicPeriod"/>
            </a:pPr>
            <a:r>
              <a:rPr lang="zh-CN" altLang="en-US" sz="2400" dirty="0"/>
              <a:t>将操作数</a:t>
            </a:r>
            <a:r>
              <a:rPr lang="en-US" altLang="zh-CN" sz="2400" dirty="0"/>
              <a:t>op1</a:t>
            </a:r>
            <a:r>
              <a:rPr lang="zh-CN" altLang="en-US" sz="2400" dirty="0"/>
              <a:t>的二进制位向右移</a:t>
            </a:r>
            <a:r>
              <a:rPr lang="en-US" altLang="zh-CN" sz="2400" dirty="0"/>
              <a:t>op2(</a:t>
            </a:r>
            <a:r>
              <a:rPr lang="zh-CN" altLang="en-US" sz="2400" dirty="0"/>
              <a:t>正整数</a:t>
            </a:r>
            <a:r>
              <a:rPr lang="en-US" altLang="zh-CN" sz="2400" dirty="0"/>
              <a:t>)</a:t>
            </a:r>
            <a:r>
              <a:rPr lang="zh-CN" altLang="en-US" sz="2400" dirty="0"/>
              <a:t>位</a:t>
            </a:r>
            <a:endParaRPr lang="zh-CN" altLang="en-US" sz="2400" dirty="0"/>
          </a:p>
          <a:p>
            <a:pPr marL="990600" lvl="1" indent="-533400" eaLnBrk="1" hangingPunct="1">
              <a:buSzPct val="90000"/>
              <a:buFont typeface="Wingdings" panose="05000000000000000000" pitchFamily="2" charset="2"/>
              <a:buAutoNum type="arabicPeriod"/>
            </a:pPr>
            <a:r>
              <a:rPr lang="zh-CN" altLang="en-US" sz="2400" dirty="0"/>
              <a:t>高位补零，零扩展</a:t>
            </a:r>
            <a:r>
              <a:rPr lang="en-US" altLang="zh-CN" sz="2400" dirty="0"/>
              <a:t>(zero-extension)</a:t>
            </a:r>
            <a:endParaRPr lang="en-US" altLang="zh-CN" sz="2400" dirty="0"/>
          </a:p>
          <a:p>
            <a:pPr marL="990600" lvl="1" indent="-533400" eaLnBrk="1" hangingPunct="1">
              <a:buSzPct val="90000"/>
              <a:buNone/>
            </a:pPr>
            <a:r>
              <a:rPr lang="en-US" altLang="zh-CN" sz="2400" dirty="0"/>
              <a:t>int  a = 42;</a:t>
            </a:r>
            <a:endParaRPr lang="en-US" altLang="zh-CN" sz="2400" dirty="0"/>
          </a:p>
          <a:p>
            <a:pPr marL="990600" lvl="1" indent="-533400" eaLnBrk="1" hangingPunct="1">
              <a:buSzPct val="90000"/>
              <a:buNone/>
            </a:pPr>
            <a:r>
              <a:rPr lang="en-US" altLang="zh-CN" sz="2400" dirty="0"/>
              <a:t>int aa = a &gt;&gt;&gt; 2;</a:t>
            </a:r>
            <a:endParaRPr lang="en-US" altLang="zh-CN" sz="2400" dirty="0"/>
          </a:p>
          <a:p>
            <a:pPr marL="990600" lvl="1" indent="-533400" eaLnBrk="1" hangingPunct="1">
              <a:buSzPct val="90000"/>
              <a:buNone/>
            </a:pPr>
            <a:r>
              <a:rPr lang="en-US" altLang="zh-CN" sz="2400" dirty="0"/>
              <a:t>System.out.println(“aa=” + aa);</a:t>
            </a:r>
            <a:endParaRPr lang="en-US" altLang="zh-CN" sz="2400" dirty="0"/>
          </a:p>
          <a:p>
            <a:pPr marL="990600" lvl="1" indent="-533400" eaLnBrk="1" hangingPunct="1">
              <a:buSzPct val="90000"/>
              <a:buNone/>
            </a:pPr>
            <a:r>
              <a:rPr lang="en-US" altLang="x-none" sz="2400" dirty="0"/>
              <a:t>	</a:t>
            </a:r>
            <a:endParaRPr lang="en-US" altLang="x-none" sz="2400" dirty="0"/>
          </a:p>
          <a:p>
            <a:pPr marL="990600" lvl="1" indent="-533400" eaLnBrk="1" hangingPunct="1">
              <a:buSzPct val="90000"/>
              <a:buNone/>
            </a:pPr>
            <a:r>
              <a:rPr lang="en-US" altLang="zh-CN" sz="2400" dirty="0"/>
              <a:t>42     00101010</a:t>
            </a:r>
            <a:endParaRPr lang="en-US" altLang="zh-CN" sz="2400" dirty="0"/>
          </a:p>
          <a:p>
            <a:pPr marL="990600" lvl="1" indent="-533400" eaLnBrk="1" hangingPunct="1">
              <a:buSzPct val="90000"/>
              <a:buNone/>
            </a:pPr>
            <a:r>
              <a:rPr lang="en-US" altLang="x-none" sz="2400" dirty="0"/>
              <a:t>   </a:t>
            </a:r>
            <a:r>
              <a:rPr lang="en-US" altLang="zh-CN" sz="2400" dirty="0"/>
              <a:t>&gt;&gt;2	</a:t>
            </a:r>
            <a:endParaRPr lang="en-US" altLang="zh-CN" sz="2400" dirty="0"/>
          </a:p>
          <a:p>
            <a:pPr marL="990600" lvl="1" indent="-533400" eaLnBrk="1" hangingPunct="1">
              <a:buSzPct val="90000"/>
              <a:buNone/>
            </a:pPr>
            <a:r>
              <a:rPr lang="en-US" altLang="zh-CN" sz="2400" dirty="0"/>
              <a:t>10     00001010  </a:t>
            </a:r>
            <a:r>
              <a:rPr lang="zh-CN" altLang="en-US" sz="2400" dirty="0"/>
              <a:t>相当于  </a:t>
            </a:r>
            <a:r>
              <a:rPr lang="en-US" altLang="zh-CN" sz="2400" dirty="0"/>
              <a:t>42/2</a:t>
            </a:r>
            <a:r>
              <a:rPr lang="en-US" altLang="zh-CN" sz="2400" b="1" baseline="30000" dirty="0"/>
              <a:t>2</a:t>
            </a:r>
            <a:r>
              <a:rPr lang="en-US" altLang="zh-CN" sz="2400" baseline="30000" dirty="0"/>
              <a:t> </a:t>
            </a:r>
            <a:r>
              <a:rPr lang="en-US" altLang="zh-CN" sz="2400" dirty="0"/>
              <a:t>= </a:t>
            </a:r>
            <a:r>
              <a:rPr lang="en-US" altLang="zh-CN" sz="2400" dirty="0">
                <a:solidFill>
                  <a:schemeClr val="hlink"/>
                </a:solidFill>
              </a:rPr>
              <a:t>10</a:t>
            </a:r>
            <a:r>
              <a:rPr lang="en-US" altLang="zh-CN" sz="2400" dirty="0"/>
              <a:t>.5</a:t>
            </a:r>
            <a:endParaRPr lang="en-US" altLang="zh-CN" sz="2400" dirty="0"/>
          </a:p>
          <a:p>
            <a:pPr marL="990600" lvl="1" indent="-533400" eaLnBrk="1" hangingPunct="1">
              <a:buSzPct val="90000"/>
              <a:buNone/>
            </a:pPr>
            <a:r>
              <a:rPr lang="zh-CN" altLang="en-US" sz="2400" dirty="0"/>
              <a:t>运算速度比除法快</a:t>
            </a:r>
            <a:endParaRPr lang="zh-CN" altLang="en-US" sz="2400" dirty="0"/>
          </a:p>
          <a:p>
            <a:pPr marL="990600" lvl="1" indent="-533400" eaLnBrk="1" hangingPunct="1">
              <a:buSzPct val="90000"/>
              <a:buNone/>
            </a:pPr>
            <a:r>
              <a:rPr lang="zh-CN" altLang="en-US" sz="2400" dirty="0"/>
              <a:t>实现数的拼接</a:t>
            </a:r>
            <a:endParaRPr lang="zh-CN" altLang="en-US" sz="2400" dirty="0"/>
          </a:p>
        </p:txBody>
      </p:sp>
      <p:sp>
        <p:nvSpPr>
          <p:cNvPr id="63491" name="Rectangle 3"/>
          <p:cNvSpPr/>
          <p:nvPr/>
        </p:nvSpPr>
        <p:spPr>
          <a:xfrm>
            <a:off x="5791200" y="3733800"/>
            <a:ext cx="2362200" cy="2209800"/>
          </a:xfrm>
          <a:prstGeom prst="rect">
            <a:avLst/>
          </a:prstGeom>
          <a:noFill/>
          <a:ln w="9525">
            <a:noFill/>
          </a:ln>
        </p:spPr>
        <p:txBody>
          <a:bodyPr wrap="none" anchor="ctr"/>
          <a:lstStyle/>
          <a:p>
            <a:pPr eaLnBrk="1" hangingPunct="1"/>
            <a:endParaRPr lang="zh-CN" altLang="en-US" dirty="0">
              <a:latin typeface="Arial" panose="020B0604020202020204" pitchFamily="34" charset="0"/>
            </a:endParaRPr>
          </a:p>
        </p:txBody>
      </p:sp>
    </p:spTree>
    <p:custDataLst>
      <p:tags r:id="rId1"/>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p:cNvSpPr>
          <p:nvPr>
            <p:ph type="title"/>
          </p:nvPr>
        </p:nvSpPr>
        <p:spPr/>
        <p:txBody>
          <a:bodyPr vert="horz" wrap="square" lIns="91440" tIns="45720" rIns="91440" bIns="45720" anchor="b"/>
          <a:lstStyle/>
          <a:p>
            <a:pPr eaLnBrk="1" hangingPunct="1"/>
            <a:r>
              <a:rPr lang="zh-CN" altLang="en-US" dirty="0">
                <a:latin typeface="Comic Sans MS" panose="030F0702030302020204" pitchFamily="66" charset="0"/>
              </a:rPr>
              <a:t>运算符 </a:t>
            </a:r>
            <a:r>
              <a:rPr lang="en-US" altLang="zh-CN" dirty="0">
                <a:latin typeface="Comic Sans MS" panose="030F0702030302020204" pitchFamily="66" charset="0"/>
              </a:rPr>
              <a:t>(operator)</a:t>
            </a:r>
            <a:endParaRPr lang="en-US" altLang="zh-CN" dirty="0">
              <a:latin typeface="Comic Sans MS" panose="030F0702030302020204" pitchFamily="66" charset="0"/>
            </a:endParaRPr>
          </a:p>
        </p:txBody>
      </p:sp>
      <p:sp>
        <p:nvSpPr>
          <p:cNvPr id="64514" name="Rectangle 2"/>
          <p:cNvSpPr>
            <a:spLocks noGrp="1"/>
          </p:cNvSpPr>
          <p:nvPr>
            <p:ph idx="1"/>
          </p:nvPr>
        </p:nvSpPr>
        <p:spPr/>
        <p:txBody>
          <a:bodyPr vert="horz" wrap="square" lIns="91440" tIns="45720" rIns="91440" bIns="45720" anchor="t"/>
          <a:lstStyle/>
          <a:p>
            <a:pPr marL="609600" indent="-609600" eaLnBrk="1" hangingPunct="1">
              <a:buSzPct val="90000"/>
            </a:pPr>
            <a:r>
              <a:rPr lang="zh-CN" altLang="en-US" dirty="0"/>
              <a:t>条件运算符</a:t>
            </a:r>
            <a:endParaRPr lang="zh-CN" altLang="en-US" dirty="0"/>
          </a:p>
          <a:p>
            <a:pPr marL="990600" lvl="1" indent="-533400" eaLnBrk="1" hangingPunct="1">
              <a:buSzPct val="90000"/>
            </a:pPr>
            <a:r>
              <a:rPr lang="en-US" altLang="zh-CN" dirty="0"/>
              <a:t>op1 ? op2 : op3</a:t>
            </a:r>
            <a:endParaRPr lang="en-US" altLang="zh-CN" dirty="0"/>
          </a:p>
          <a:p>
            <a:pPr marL="990600" lvl="1" indent="-533400" eaLnBrk="1" hangingPunct="1">
              <a:buSzPct val="90000"/>
            </a:pPr>
            <a:r>
              <a:rPr lang="zh-CN" altLang="en-US" dirty="0"/>
              <a:t>若</a:t>
            </a:r>
            <a:r>
              <a:rPr lang="en-US" altLang="zh-CN" dirty="0"/>
              <a:t>op1</a:t>
            </a:r>
            <a:r>
              <a:rPr lang="zh-CN" altLang="en-US" dirty="0"/>
              <a:t>为真，则运算结果为</a:t>
            </a:r>
            <a:r>
              <a:rPr lang="en-US" altLang="zh-CN" dirty="0"/>
              <a:t>op2</a:t>
            </a:r>
            <a:r>
              <a:rPr lang="zh-CN" altLang="en-US" dirty="0"/>
              <a:t>，否则为</a:t>
            </a:r>
            <a:r>
              <a:rPr lang="en-US" altLang="zh-CN" dirty="0"/>
              <a:t>op3</a:t>
            </a:r>
            <a:endParaRPr lang="en-US" altLang="zh-CN" dirty="0"/>
          </a:p>
          <a:p>
            <a:pPr marL="990600" lvl="1" indent="-533400" eaLnBrk="1" hangingPunct="1">
              <a:buSzPct val="90000"/>
              <a:buNone/>
            </a:pPr>
            <a:r>
              <a:rPr lang="zh-CN" altLang="en-US" dirty="0"/>
              <a:t>例</a:t>
            </a:r>
            <a:endParaRPr lang="zh-CN" altLang="en-US" dirty="0"/>
          </a:p>
          <a:p>
            <a:pPr marL="990600" lvl="1" indent="-533400" eaLnBrk="1" hangingPunct="1">
              <a:buSzPct val="90000"/>
              <a:buNone/>
            </a:pPr>
            <a:r>
              <a:rPr lang="en-US" altLang="zh-CN" dirty="0"/>
              <a:t>z = a &gt; 0 ? a : -a;</a:t>
            </a:r>
            <a:endParaRPr lang="en-US" altLang="zh-CN" dirty="0"/>
          </a:p>
          <a:p>
            <a:pPr marL="990600" lvl="1" indent="-533400" eaLnBrk="1" hangingPunct="1">
              <a:buSzPct val="90000"/>
              <a:buNone/>
            </a:pPr>
            <a:r>
              <a:rPr lang="en-US" altLang="zh-CN" dirty="0"/>
              <a:t>z = a &gt; b ? a : b;</a:t>
            </a:r>
            <a:endParaRPr lang="en-US" altLang="zh-CN" dirty="0"/>
          </a:p>
        </p:txBody>
      </p:sp>
      <p:sp>
        <p:nvSpPr>
          <p:cNvPr id="64515" name="Rectangle 3"/>
          <p:cNvSpPr/>
          <p:nvPr/>
        </p:nvSpPr>
        <p:spPr>
          <a:xfrm>
            <a:off x="5791200" y="3733800"/>
            <a:ext cx="2362200" cy="2209800"/>
          </a:xfrm>
          <a:prstGeom prst="rect">
            <a:avLst/>
          </a:prstGeom>
          <a:noFill/>
          <a:ln w="9525">
            <a:noFill/>
          </a:ln>
        </p:spPr>
        <p:txBody>
          <a:bodyPr wrap="none" anchor="ctr"/>
          <a:lstStyle/>
          <a:p>
            <a:pPr eaLnBrk="1" hangingPunct="1"/>
            <a:endParaRPr lang="zh-CN" altLang="en-US" dirty="0">
              <a:latin typeface="Arial" panose="020B0604020202020204" pitchFamily="34" charset="0"/>
            </a:endParaRPr>
          </a:p>
        </p:txBody>
      </p:sp>
    </p:spTree>
    <p:custDataLst>
      <p:tags r:id="rId1"/>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p:nvPr>
        </p:nvSpPr>
        <p:spPr/>
        <p:txBody>
          <a:bodyPr vert="horz" wrap="square" lIns="91440" tIns="45720" rIns="91440" bIns="45720" anchor="ctr"/>
          <a:lstStyle/>
          <a:p>
            <a:pPr eaLnBrk="1" hangingPunct="1"/>
            <a:r>
              <a:rPr lang="zh-CN" altLang="en-US" dirty="0"/>
              <a:t>自增、自减运算符</a:t>
            </a:r>
            <a:endParaRPr lang="zh-CN" altLang="en-US" dirty="0"/>
          </a:p>
        </p:txBody>
      </p:sp>
      <p:sp>
        <p:nvSpPr>
          <p:cNvPr id="65539" name="Rectangle 3"/>
          <p:cNvSpPr>
            <a:spLocks noGrp="1"/>
          </p:cNvSpPr>
          <p:nvPr>
            <p:ph idx="1"/>
          </p:nvPr>
        </p:nvSpPr>
        <p:spPr/>
        <p:txBody>
          <a:bodyPr vert="horz" wrap="square" lIns="91440" tIns="45720" rIns="91440" bIns="45720" anchor="t"/>
          <a:lstStyle/>
          <a:p>
            <a:pPr marL="609600" indent="-609600" eaLnBrk="1" hangingPunct="1">
              <a:buSzPct val="90000"/>
            </a:pPr>
            <a:r>
              <a:rPr lang="zh-CN" altLang="en-US" dirty="0"/>
              <a:t>变量赋值，一元运算符</a:t>
            </a:r>
            <a:endParaRPr lang="zh-CN" altLang="en-US" dirty="0"/>
          </a:p>
          <a:p>
            <a:pPr marL="609600" indent="-609600" eaLnBrk="1" hangingPunct="1">
              <a:buSzPct val="90000"/>
            </a:pPr>
            <a:r>
              <a:rPr lang="zh-CN" altLang="en-US" dirty="0"/>
              <a:t>自增运算符</a:t>
            </a:r>
            <a:r>
              <a:rPr lang="en-US" altLang="zh-CN" dirty="0"/>
              <a:t>(++)</a:t>
            </a:r>
            <a:r>
              <a:rPr lang="zh-CN" altLang="en-US" dirty="0"/>
              <a:t>、自减运算符</a:t>
            </a:r>
            <a:r>
              <a:rPr lang="en-US" altLang="zh-CN" dirty="0"/>
              <a:t>(--)</a:t>
            </a:r>
            <a:endParaRPr lang="en-US" altLang="zh-CN" dirty="0"/>
          </a:p>
          <a:p>
            <a:pPr marL="990600" lvl="1" indent="-533400" eaLnBrk="1" hangingPunct="1">
              <a:buSzPct val="90000"/>
            </a:pPr>
            <a:r>
              <a:rPr lang="en-US" altLang="zh-CN" dirty="0"/>
              <a:t>int i=5; i++; ++i; i--; --i;</a:t>
            </a:r>
            <a:endParaRPr lang="en-US" altLang="zh-CN" dirty="0"/>
          </a:p>
          <a:p>
            <a:pPr marL="990600" lvl="1" indent="-533400" eaLnBrk="1" hangingPunct="1">
              <a:buSzPct val="90000"/>
            </a:pPr>
            <a:r>
              <a:rPr lang="en-US" altLang="x-none" dirty="0"/>
              <a:t> “</a:t>
            </a:r>
            <a:r>
              <a:rPr lang="zh-CN" altLang="en-US" dirty="0"/>
              <a:t>赋值”和“运算”的先后顺序</a:t>
            </a:r>
            <a:endParaRPr lang="zh-CN" altLang="en-US" dirty="0"/>
          </a:p>
        </p:txBody>
      </p:sp>
      <p:sp>
        <p:nvSpPr>
          <p:cNvPr id="65540" name="Rectangle 4"/>
          <p:cNvSpPr/>
          <p:nvPr/>
        </p:nvSpPr>
        <p:spPr>
          <a:xfrm>
            <a:off x="4114800" y="3429000"/>
            <a:ext cx="2362200" cy="914400"/>
          </a:xfrm>
          <a:prstGeom prst="rect">
            <a:avLst/>
          </a:prstGeom>
          <a:solidFill>
            <a:srgbClr val="99CCFF"/>
          </a:solidFill>
          <a:ln w="9525">
            <a:noFill/>
          </a:ln>
        </p:spPr>
        <p:txBody>
          <a:bodyPr wrap="none" anchor="ctr"/>
          <a:lstStyle/>
          <a:p>
            <a:pPr marL="457200" indent="-457200" eaLnBrk="1" hangingPunct="1">
              <a:lnSpc>
                <a:spcPct val="90000"/>
              </a:lnSpc>
              <a:spcBef>
                <a:spcPct val="20000"/>
              </a:spcBef>
              <a:buClr>
                <a:schemeClr val="folHlink"/>
              </a:buClr>
              <a:buSzPct val="6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int i = 10; </a:t>
            </a:r>
            <a:endParaRPr lang="en-US" altLang="zh-CN" sz="2400" dirty="0">
              <a:latin typeface="Tahoma" panose="020B0604030504040204" pitchFamily="34" charset="0"/>
              <a:ea typeface="华文中宋" panose="02010600040101010101" pitchFamily="2" charset="-122"/>
            </a:endParaRPr>
          </a:p>
          <a:p>
            <a:pPr marL="457200" indent="-457200" eaLnBrk="1" hangingPunct="1">
              <a:lnSpc>
                <a:spcPct val="90000"/>
              </a:lnSpc>
              <a:spcBef>
                <a:spcPct val="20000"/>
              </a:spcBef>
              <a:buClr>
                <a:schemeClr val="folHlink"/>
              </a:buClr>
              <a:buSzPct val="6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int n = i++%5; </a:t>
            </a:r>
            <a:endParaRPr lang="en-US" altLang="zh-CN" sz="2400" dirty="0">
              <a:latin typeface="Tahoma" panose="020B0604030504040204" pitchFamily="34" charset="0"/>
              <a:ea typeface="华文中宋" panose="02010600040101010101" pitchFamily="2" charset="-122"/>
            </a:endParaRPr>
          </a:p>
        </p:txBody>
      </p:sp>
      <p:sp>
        <p:nvSpPr>
          <p:cNvPr id="65541" name="Rectangle 5"/>
          <p:cNvSpPr/>
          <p:nvPr/>
        </p:nvSpPr>
        <p:spPr>
          <a:xfrm>
            <a:off x="304800" y="3429000"/>
            <a:ext cx="3657600" cy="1524000"/>
          </a:xfrm>
          <a:prstGeom prst="rect">
            <a:avLst/>
          </a:prstGeom>
          <a:solidFill>
            <a:srgbClr val="CCFFFF"/>
          </a:solidFill>
          <a:ln w="9525">
            <a:noFill/>
          </a:ln>
        </p:spPr>
        <p:txBody>
          <a:bodyPr wrap="none" anchor="ctr"/>
          <a:lstStyle/>
          <a:p>
            <a:pPr eaLnBrk="1" hangingPunct="1">
              <a:spcBef>
                <a:spcPct val="20000"/>
              </a:spcBef>
              <a:buClr>
                <a:schemeClr va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float x =7, y=15, v1, v2;</a:t>
            </a:r>
            <a:endParaRPr lang="en-US" altLang="zh-CN" sz="2400" dirty="0">
              <a:latin typeface="Tahoma" panose="020B0604030504040204" pitchFamily="34" charset="0"/>
              <a:ea typeface="华文中宋" panose="02010600040101010101" pitchFamily="2" charset="-122"/>
            </a:endParaRPr>
          </a:p>
          <a:p>
            <a:pPr eaLnBrk="1" hangingPunct="1">
              <a:spcBef>
                <a:spcPct val="20000"/>
              </a:spcBef>
              <a:buClr>
                <a:schemeClr va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v1 = x++;</a:t>
            </a:r>
            <a:endParaRPr lang="en-US" altLang="zh-CN" sz="2400" dirty="0">
              <a:latin typeface="Tahoma" panose="020B0604030504040204" pitchFamily="34" charset="0"/>
              <a:ea typeface="华文中宋" panose="02010600040101010101" pitchFamily="2" charset="-122"/>
            </a:endParaRPr>
          </a:p>
          <a:p>
            <a:pPr eaLnBrk="1" hangingPunct="1">
              <a:spcBef>
                <a:spcPct val="20000"/>
              </a:spcBef>
              <a:buClr>
                <a:schemeClr va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v2 = ++y</a:t>
            </a:r>
            <a:r>
              <a:rPr lang="en-US" altLang="zh-CN" sz="2800" dirty="0">
                <a:latin typeface="Tahoma" panose="020B0604030504040204" pitchFamily="34" charset="0"/>
                <a:ea typeface="华文中宋" panose="02010600040101010101" pitchFamily="2" charset="-122"/>
              </a:rPr>
              <a:t>;</a:t>
            </a:r>
            <a:endParaRPr lang="en-US" altLang="zh-CN" sz="2400" dirty="0">
              <a:latin typeface="Tahoma" panose="020B0604030504040204" pitchFamily="34" charset="0"/>
              <a:ea typeface="华文中宋" panose="02010600040101010101" pitchFamily="2" charset="-122"/>
            </a:endParaRPr>
          </a:p>
        </p:txBody>
      </p:sp>
      <p:sp>
        <p:nvSpPr>
          <p:cNvPr id="65542" name="Rectangle 6"/>
          <p:cNvSpPr/>
          <p:nvPr/>
        </p:nvSpPr>
        <p:spPr>
          <a:xfrm>
            <a:off x="6629400" y="3429000"/>
            <a:ext cx="2286000" cy="914400"/>
          </a:xfrm>
          <a:prstGeom prst="rect">
            <a:avLst/>
          </a:prstGeom>
          <a:solidFill>
            <a:srgbClr val="C0C0C0"/>
          </a:solidFill>
          <a:ln w="9525">
            <a:noFill/>
          </a:ln>
        </p:spPr>
        <p:txBody>
          <a:bodyPr wrap="none" anchor="ctr"/>
          <a:lstStyle/>
          <a:p>
            <a:pPr marL="457200" indent="-457200" eaLnBrk="1" hangingPunct="1">
              <a:lnSpc>
                <a:spcPct val="90000"/>
              </a:lnSpc>
              <a:spcBef>
                <a:spcPct val="20000"/>
              </a:spcBef>
              <a:buClr>
                <a:schemeClr val="folHlink"/>
              </a:buClr>
              <a:buSzPct val="6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int i = 10; </a:t>
            </a:r>
            <a:endParaRPr lang="en-US" altLang="zh-CN" sz="2400" dirty="0">
              <a:latin typeface="Tahoma" panose="020B0604030504040204" pitchFamily="34" charset="0"/>
              <a:ea typeface="华文中宋" panose="02010600040101010101" pitchFamily="2" charset="-122"/>
            </a:endParaRPr>
          </a:p>
          <a:p>
            <a:pPr marL="457200" indent="-457200" eaLnBrk="1" hangingPunct="1">
              <a:lnSpc>
                <a:spcPct val="90000"/>
              </a:lnSpc>
              <a:spcBef>
                <a:spcPct val="20000"/>
              </a:spcBef>
              <a:buClr>
                <a:schemeClr val="folHlink"/>
              </a:buClr>
              <a:buSzPct val="6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int n = ++i%5; </a:t>
            </a:r>
            <a:endParaRPr lang="en-US" altLang="zh-CN" sz="2400" dirty="0">
              <a:latin typeface="Tahoma" panose="020B0604030504040204" pitchFamily="34" charset="0"/>
              <a:ea typeface="华文中宋" panose="02010600040101010101" pitchFamily="2" charset="-122"/>
            </a:endParaRPr>
          </a:p>
        </p:txBody>
      </p:sp>
      <p:sp>
        <p:nvSpPr>
          <p:cNvPr id="65543" name="Rectangle 7"/>
          <p:cNvSpPr/>
          <p:nvPr/>
        </p:nvSpPr>
        <p:spPr>
          <a:xfrm>
            <a:off x="304800" y="5029200"/>
            <a:ext cx="3657600" cy="838200"/>
          </a:xfrm>
          <a:prstGeom prst="rect">
            <a:avLst/>
          </a:prstGeom>
          <a:solidFill>
            <a:srgbClr val="CCFFFF"/>
          </a:solidFill>
          <a:ln w="9525">
            <a:noFill/>
          </a:ln>
        </p:spPr>
        <p:txBody>
          <a:bodyPr wrap="none" anchor="ctr"/>
          <a:lstStyle/>
          <a:p>
            <a:pPr eaLnBrk="1" hangingPunct="1">
              <a:spcBef>
                <a:spcPct val="20000"/>
              </a:spcBef>
              <a:buClr>
                <a:schemeClr va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x=8    y=16</a:t>
            </a:r>
            <a:endParaRPr lang="en-US" altLang="zh-CN" sz="2400" dirty="0">
              <a:latin typeface="Tahoma" panose="020B0604030504040204" pitchFamily="34" charset="0"/>
              <a:ea typeface="华文中宋" panose="02010600040101010101" pitchFamily="2" charset="-122"/>
            </a:endParaRPr>
          </a:p>
          <a:p>
            <a:pPr eaLnBrk="1" hangingPunct="1">
              <a:spcBef>
                <a:spcPct val="20000"/>
              </a:spcBef>
              <a:buClr>
                <a:schemeClr va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v1=7  v2=16</a:t>
            </a:r>
            <a:endParaRPr lang="en-US" altLang="zh-CN" sz="2400" dirty="0">
              <a:latin typeface="Tahoma" panose="020B0604030504040204" pitchFamily="34" charset="0"/>
              <a:ea typeface="华文中宋" panose="02010600040101010101" pitchFamily="2" charset="-122"/>
            </a:endParaRPr>
          </a:p>
        </p:txBody>
      </p:sp>
      <p:sp>
        <p:nvSpPr>
          <p:cNvPr id="65544" name="Rectangle 8"/>
          <p:cNvSpPr/>
          <p:nvPr/>
        </p:nvSpPr>
        <p:spPr>
          <a:xfrm>
            <a:off x="4114800" y="4419600"/>
            <a:ext cx="2362200" cy="533400"/>
          </a:xfrm>
          <a:prstGeom prst="rect">
            <a:avLst/>
          </a:prstGeom>
          <a:solidFill>
            <a:srgbClr val="99CCFF"/>
          </a:solidFill>
          <a:ln w="9525">
            <a:noFill/>
          </a:ln>
        </p:spPr>
        <p:txBody>
          <a:bodyPr wrap="none" anchor="ctr"/>
          <a:lstStyle/>
          <a:p>
            <a:pPr marL="457200" indent="-457200" eaLnBrk="1" hangingPunct="1">
              <a:lnSpc>
                <a:spcPct val="90000"/>
              </a:lnSpc>
              <a:spcBef>
                <a:spcPct val="20000"/>
              </a:spcBef>
              <a:buClr>
                <a:schemeClr val="folHlink"/>
              </a:buClr>
              <a:buSzPct val="6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i = 11, n = 0</a:t>
            </a:r>
            <a:endParaRPr lang="en-US" altLang="zh-CN" sz="2400" dirty="0">
              <a:latin typeface="Tahoma" panose="020B0604030504040204" pitchFamily="34" charset="0"/>
              <a:ea typeface="华文中宋" panose="02010600040101010101" pitchFamily="2" charset="-122"/>
            </a:endParaRPr>
          </a:p>
        </p:txBody>
      </p:sp>
      <p:sp>
        <p:nvSpPr>
          <p:cNvPr id="65545" name="Rectangle 9"/>
          <p:cNvSpPr/>
          <p:nvPr/>
        </p:nvSpPr>
        <p:spPr>
          <a:xfrm>
            <a:off x="6629400" y="4419600"/>
            <a:ext cx="2209800" cy="533400"/>
          </a:xfrm>
          <a:prstGeom prst="rect">
            <a:avLst/>
          </a:prstGeom>
          <a:solidFill>
            <a:srgbClr val="C0C0C0"/>
          </a:solidFill>
          <a:ln w="9525">
            <a:noFill/>
          </a:ln>
        </p:spPr>
        <p:txBody>
          <a:bodyPr wrap="none" anchor="ctr"/>
          <a:lstStyle/>
          <a:p>
            <a:pPr marL="457200" indent="-457200" eaLnBrk="1" hangingPunct="1">
              <a:lnSpc>
                <a:spcPct val="90000"/>
              </a:lnSpc>
              <a:spcBef>
                <a:spcPct val="20000"/>
              </a:spcBef>
              <a:buClr>
                <a:schemeClr val="folHlink"/>
              </a:buClr>
              <a:buSzPct val="6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i = 11, n = 1</a:t>
            </a:r>
            <a:endParaRPr lang="en-US" altLang="zh-CN" sz="2400" dirty="0">
              <a:latin typeface="Tahoma" panose="020B0604030504040204" pitchFamily="34" charset="0"/>
              <a:ea typeface="华文中宋" panose="0201060004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65541"/>
                                        </p:tgtEl>
                                        <p:attrNameLst>
                                          <p:attrName>style.visibility</p:attrName>
                                        </p:attrNameLst>
                                      </p:cBhvr>
                                      <p:to>
                                        <p:strVal val="visible"/>
                                      </p:to>
                                    </p:set>
                                    <p:animEffect transition="in" filter="barn(outHorizontal)">
                                      <p:cBhvr>
                                        <p:cTn id="7" dur="500"/>
                                        <p:tgtEl>
                                          <p:spTgt spid="6554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65543"/>
                                        </p:tgtEl>
                                        <p:attrNameLst>
                                          <p:attrName>style.visibility</p:attrName>
                                        </p:attrNameLst>
                                      </p:cBhvr>
                                      <p:to>
                                        <p:strVal val="visible"/>
                                      </p:to>
                                    </p:set>
                                    <p:animEffect transition="in" filter="barn(outHorizontal)">
                                      <p:cBhvr>
                                        <p:cTn id="12" dur="500"/>
                                        <p:tgtEl>
                                          <p:spTgt spid="6554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65540"/>
                                        </p:tgtEl>
                                        <p:attrNameLst>
                                          <p:attrName>style.visibility</p:attrName>
                                        </p:attrNameLst>
                                      </p:cBhvr>
                                      <p:to>
                                        <p:strVal val="visible"/>
                                      </p:to>
                                    </p:set>
                                    <p:animEffect transition="in" filter="barn(outHorizontal)">
                                      <p:cBhvr>
                                        <p:cTn id="17" dur="500"/>
                                        <p:tgtEl>
                                          <p:spTgt spid="6554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65544"/>
                                        </p:tgtEl>
                                        <p:attrNameLst>
                                          <p:attrName>style.visibility</p:attrName>
                                        </p:attrNameLst>
                                      </p:cBhvr>
                                      <p:to>
                                        <p:strVal val="visible"/>
                                      </p:to>
                                    </p:set>
                                    <p:animEffect transition="in" filter="barn(outHorizontal)">
                                      <p:cBhvr>
                                        <p:cTn id="22" dur="500"/>
                                        <p:tgtEl>
                                          <p:spTgt spid="6554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65542"/>
                                        </p:tgtEl>
                                        <p:attrNameLst>
                                          <p:attrName>style.visibility</p:attrName>
                                        </p:attrNameLst>
                                      </p:cBhvr>
                                      <p:to>
                                        <p:strVal val="visible"/>
                                      </p:to>
                                    </p:set>
                                    <p:animEffect transition="in" filter="barn(outHorizontal)">
                                      <p:cBhvr>
                                        <p:cTn id="27" dur="500"/>
                                        <p:tgtEl>
                                          <p:spTgt spid="65542"/>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65545"/>
                                        </p:tgtEl>
                                        <p:attrNameLst>
                                          <p:attrName>style.visibility</p:attrName>
                                        </p:attrNameLst>
                                      </p:cBhvr>
                                      <p:to>
                                        <p:strVal val="visible"/>
                                      </p:to>
                                    </p:set>
                                    <p:animEffect transition="in" filter="barn(outHorizontal)">
                                      <p:cBhvr>
                                        <p:cTn id="32" dur="500"/>
                                        <p:tgtEl>
                                          <p:spTgt spid="655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animBg="1"/>
      <p:bldP spid="65541" grpId="0" animBg="1"/>
      <p:bldP spid="65542" grpId="0" animBg="1"/>
      <p:bldP spid="65543" grpId="0" animBg="1"/>
      <p:bldP spid="65544" grpId="0" animBg="1"/>
      <p:bldP spid="6554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en-US" altLang="zh-CN" dirty="0" smtClean="0"/>
              <a:t>Java</a:t>
            </a:r>
            <a:r>
              <a:rPr lang="zh-CN" altLang="en-US" dirty="0" smtClean="0"/>
              <a:t>语法基础</a:t>
            </a:r>
            <a:endParaRPr lang="zh-CN" altLang="en-US" dirty="0" smtClean="0"/>
          </a:p>
        </p:txBody>
      </p:sp>
      <p:sp>
        <p:nvSpPr>
          <p:cNvPr id="3" name="内容占位符 2"/>
          <p:cNvSpPr>
            <a:spLocks noGrp="1"/>
          </p:cNvSpPr>
          <p:nvPr>
            <p:ph idx="1"/>
            <p:custDataLst>
              <p:tags r:id="rId4"/>
            </p:custDataLst>
          </p:nvPr>
        </p:nvSpPr>
        <p:spPr/>
        <p:txBody>
          <a:bodyPr>
            <a:normAutofit fontScale="62500" lnSpcReduction="20000"/>
          </a:bodyPr>
          <a:lstStyle/>
          <a:p>
            <a:pPr marL="342900" indent="-342900" eaLnBrk="1" hangingPunct="1">
              <a:lnSpc>
                <a:spcPct val="150000"/>
              </a:lnSpc>
              <a:buClr>
                <a:schemeClr val="hlink"/>
              </a:buClr>
              <a:buSzTx/>
              <a:buFont typeface="Wingdings" panose="05000000000000000000" pitchFamily="2" charset="2"/>
              <a:buChar char="l"/>
            </a:pPr>
            <a:r>
              <a:rPr lang="en-US" altLang="zh-CN" dirty="0" smtClean="0"/>
              <a:t>【</a:t>
            </a:r>
            <a:r>
              <a:rPr lang="zh-CN" altLang="en-US" dirty="0" smtClean="0"/>
              <a:t>学习目标</a:t>
            </a:r>
            <a:r>
              <a:rPr lang="en-US" altLang="zh-CN" dirty="0" smtClean="0"/>
              <a:t>】</a:t>
            </a:r>
            <a:br>
              <a:rPr lang="en-US" altLang="zh-CN" dirty="0" smtClean="0"/>
            </a:br>
            <a:r>
              <a:rPr lang="zh-CN" altLang="en-US" dirty="0" smtClean="0"/>
              <a:t>　　本讲主要讲述</a:t>
            </a:r>
            <a:r>
              <a:rPr lang="en-US" altLang="zh-CN" dirty="0" smtClean="0"/>
              <a:t>Java</a:t>
            </a:r>
            <a:r>
              <a:rPr lang="zh-CN" altLang="en-US" dirty="0" smtClean="0"/>
              <a:t>编程语言的基本语法知识，如</a:t>
            </a:r>
            <a:r>
              <a:rPr lang="en-US" altLang="zh-CN" dirty="0" smtClean="0"/>
              <a:t>Java </a:t>
            </a:r>
            <a:r>
              <a:rPr lang="zh-CN" altLang="en-US" dirty="0" smtClean="0"/>
              <a:t>中的简单数据类型，运算符和表达式，控制语句，数组及字符串的处理。通过本讲的学习，同学们可以编写简单的</a:t>
            </a:r>
            <a:r>
              <a:rPr lang="en-US" altLang="zh-CN" dirty="0" smtClean="0"/>
              <a:t>Java</a:t>
            </a:r>
            <a:r>
              <a:rPr lang="zh-CN" altLang="en-US" dirty="0" smtClean="0"/>
              <a:t>程序。</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en-US" altLang="zh-CN" dirty="0" smtClean="0"/>
              <a:t>【</a:t>
            </a:r>
            <a:r>
              <a:rPr lang="zh-CN" altLang="en-US" dirty="0" smtClean="0"/>
              <a:t>学习指南</a:t>
            </a:r>
            <a:r>
              <a:rPr lang="en-US" altLang="zh-CN" dirty="0" smtClean="0"/>
              <a:t>】</a:t>
            </a:r>
            <a:r>
              <a:rPr lang="zh-CN" altLang="en-US" dirty="0" smtClean="0"/>
              <a:t>　　</a:t>
            </a:r>
            <a:br>
              <a:rPr lang="zh-CN" altLang="en-US" dirty="0" smtClean="0"/>
            </a:br>
            <a:r>
              <a:rPr lang="zh-CN" altLang="en-US" dirty="0" smtClean="0"/>
              <a:t>　　同任何一种编程语言一样，应深刻理解各知识点的概念，牢记一些</a:t>
            </a:r>
            <a:r>
              <a:rPr lang="en-US" altLang="zh-CN" dirty="0" smtClean="0"/>
              <a:t>Java</a:t>
            </a:r>
            <a:r>
              <a:rPr lang="zh-CN" altLang="en-US" dirty="0" smtClean="0"/>
              <a:t>的语法，从而达到学习的目的。</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en-US" altLang="zh-CN" dirty="0" smtClean="0"/>
              <a:t>【</a:t>
            </a:r>
            <a:r>
              <a:rPr lang="zh-CN" altLang="en-US" dirty="0" smtClean="0"/>
              <a:t>参考书</a:t>
            </a:r>
            <a:r>
              <a:rPr lang="en-US" altLang="zh-CN" dirty="0" smtClean="0"/>
              <a:t>】</a:t>
            </a:r>
            <a:endParaRPr lang="en-US" altLang="zh-CN" dirty="0" smtClean="0"/>
          </a:p>
          <a:p>
            <a:pPr lvl="1" eaLnBrk="1" hangingPunct="1">
              <a:lnSpc>
                <a:spcPct val="150000"/>
              </a:lnSpc>
              <a:buNone/>
            </a:pPr>
            <a:r>
              <a:rPr lang="en-US" altLang="zh-CN" dirty="0" smtClean="0"/>
              <a:t>《Java</a:t>
            </a:r>
            <a:r>
              <a:rPr lang="zh-CN" altLang="en-US" dirty="0" smtClean="0"/>
              <a:t>编程思想</a:t>
            </a:r>
            <a:r>
              <a:rPr lang="en-US" altLang="zh-CN" dirty="0" smtClean="0"/>
              <a:t>》</a:t>
            </a:r>
            <a:r>
              <a:rPr lang="zh-CN" altLang="en-US" dirty="0" smtClean="0"/>
              <a:t>，</a:t>
            </a:r>
            <a:r>
              <a:rPr lang="en-US" altLang="zh-CN" dirty="0" smtClean="0"/>
              <a:t>4</a:t>
            </a:r>
            <a:r>
              <a:rPr lang="en-US" altLang="zh-CN" baseline="30000" dirty="0" smtClean="0"/>
              <a:t>th</a:t>
            </a:r>
            <a:r>
              <a:rPr lang="zh-CN" altLang="en-US" dirty="0" smtClean="0"/>
              <a:t>，第</a:t>
            </a:r>
            <a:r>
              <a:rPr lang="en-US" altLang="zh-CN" dirty="0" smtClean="0"/>
              <a:t>3,4</a:t>
            </a:r>
            <a:r>
              <a:rPr lang="zh-CN" altLang="en-US" dirty="0" smtClean="0"/>
              <a:t>章</a:t>
            </a:r>
            <a:endParaRPr lang="zh-CN" altLang="en-US" dirty="0" smtClean="0"/>
          </a:p>
          <a:p>
            <a:pPr lvl="1" eaLnBrk="1" hangingPunct="1">
              <a:lnSpc>
                <a:spcPct val="150000"/>
              </a:lnSpc>
              <a:buNone/>
            </a:pPr>
            <a:r>
              <a:rPr lang="en-US" altLang="zh-CN" dirty="0" smtClean="0"/>
              <a:t>《</a:t>
            </a:r>
            <a:r>
              <a:rPr lang="zh-CN" altLang="en-US" dirty="0" smtClean="0"/>
              <a:t>疯狂</a:t>
            </a:r>
            <a:r>
              <a:rPr lang="en-US" altLang="zh-CN" dirty="0" smtClean="0"/>
              <a:t>Java</a:t>
            </a:r>
            <a:r>
              <a:rPr lang="zh-CN" altLang="en-US" dirty="0" smtClean="0"/>
              <a:t>讲义</a:t>
            </a:r>
            <a:r>
              <a:rPr lang="en-US" altLang="zh-CN" dirty="0" smtClean="0"/>
              <a:t>》</a:t>
            </a:r>
            <a:r>
              <a:rPr lang="zh-CN" altLang="en-US" dirty="0" smtClean="0"/>
              <a:t>，第</a:t>
            </a:r>
            <a:r>
              <a:rPr lang="en-US" altLang="zh-CN" dirty="0" smtClean="0"/>
              <a:t>3,4</a:t>
            </a:r>
            <a:r>
              <a:rPr lang="zh-CN" altLang="en-US" dirty="0" smtClean="0"/>
              <a:t>章</a:t>
            </a:r>
            <a:endParaRPr lang="zh-CN" altLang="en-US" dirty="0" smtClean="0"/>
          </a:p>
        </p:txBody>
      </p:sp>
    </p:spTree>
    <p:custDataLst>
      <p:tags r:id="rId5"/>
    </p:custData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p:cNvSpPr>
          <p:nvPr>
            <p:ph type="title"/>
          </p:nvPr>
        </p:nvSpPr>
        <p:spPr/>
        <p:txBody>
          <a:bodyPr vert="horz" wrap="square" lIns="91440" tIns="45720" rIns="91440" bIns="45720" anchor="ctr"/>
          <a:lstStyle/>
          <a:p>
            <a:pPr eaLnBrk="1" hangingPunct="1"/>
            <a:r>
              <a:rPr lang="zh-CN" altLang="en-US" dirty="0"/>
              <a:t>运算符的优先级</a:t>
            </a:r>
            <a:endParaRPr lang="zh-CN" altLang="en-US" dirty="0"/>
          </a:p>
        </p:txBody>
      </p:sp>
      <p:sp>
        <p:nvSpPr>
          <p:cNvPr id="66563" name="Rectangle 3"/>
          <p:cNvSpPr>
            <a:spLocks noGrp="1"/>
          </p:cNvSpPr>
          <p:nvPr>
            <p:ph idx="1"/>
          </p:nvPr>
        </p:nvSpPr>
        <p:spPr/>
        <p:txBody>
          <a:bodyPr vert="horz" wrap="square" lIns="91440" tIns="45720" rIns="91440" bIns="45720" anchor="t"/>
          <a:lstStyle/>
          <a:p>
            <a:pPr marL="609600" indent="-609600" eaLnBrk="1" hangingPunct="1">
              <a:buSzPct val="90000"/>
            </a:pPr>
            <a:endParaRPr lang="zh-CN" altLang="en-US" dirty="0"/>
          </a:p>
          <a:p>
            <a:pPr marL="990600" lvl="1" indent="-533400" eaLnBrk="1" hangingPunct="1">
              <a:buSzPct val="90000"/>
              <a:buNone/>
            </a:pPr>
            <a:endParaRPr lang="zh-CN" altLang="en-US" dirty="0"/>
          </a:p>
        </p:txBody>
      </p:sp>
      <p:sp>
        <p:nvSpPr>
          <p:cNvPr id="66564" name="Rectangle 4"/>
          <p:cNvSpPr/>
          <p:nvPr/>
        </p:nvSpPr>
        <p:spPr>
          <a:xfrm>
            <a:off x="5791200" y="3733800"/>
            <a:ext cx="2362200" cy="2209800"/>
          </a:xfrm>
          <a:prstGeom prst="rect">
            <a:avLst/>
          </a:prstGeom>
          <a:noFill/>
          <a:ln w="9525">
            <a:noFill/>
          </a:ln>
        </p:spPr>
        <p:txBody>
          <a:bodyPr wrap="none" anchor="ctr"/>
          <a:lstStyle/>
          <a:p>
            <a:pPr eaLnBrk="1" hangingPunct="1"/>
            <a:endParaRPr lang="zh-CN" altLang="en-US" dirty="0">
              <a:latin typeface="Arial" panose="020B0604020202020204" pitchFamily="34" charset="0"/>
            </a:endParaRPr>
          </a:p>
        </p:txBody>
      </p:sp>
      <p:sp>
        <p:nvSpPr>
          <p:cNvPr id="66565" name="Rectangle 5"/>
          <p:cNvSpPr/>
          <p:nvPr/>
        </p:nvSpPr>
        <p:spPr>
          <a:xfrm>
            <a:off x="0" y="908050"/>
            <a:ext cx="9144000" cy="5486400"/>
          </a:xfrm>
          <a:prstGeom prst="rect">
            <a:avLst/>
          </a:prstGeom>
          <a:solidFill>
            <a:schemeClr val="bg1"/>
          </a:solidFill>
          <a:ln w="9525">
            <a:noFill/>
          </a:ln>
        </p:spPr>
        <p:txBody>
          <a:bodyPr/>
          <a:lstStyle/>
          <a:p>
            <a:pPr marL="609600" indent="-609600" eaLnBrk="1" hangingPunct="1">
              <a:spcBef>
                <a:spcPct val="20000"/>
              </a:spcBef>
              <a:buClr>
                <a:schemeClr val="folHlink"/>
              </a:buClr>
              <a:buSzPct val="90000"/>
              <a:buFont typeface="Wingdings" panose="05000000000000000000" pitchFamily="2" charset="2"/>
            </a:pPr>
            <a:r>
              <a:rPr lang="zh-CN" altLang="en-US" sz="2000" dirty="0">
                <a:latin typeface="Tahoma" panose="020B0604030504040204" pitchFamily="34" charset="0"/>
                <a:ea typeface="华文中宋" panose="02010600040101010101" pitchFamily="2" charset="-122"/>
              </a:rPr>
              <a:t>后缀运算符 </a:t>
            </a:r>
            <a:r>
              <a:rPr lang="en-US" altLang="zh-CN" sz="2000" dirty="0">
                <a:latin typeface="Tahoma" panose="020B0604030504040204" pitchFamily="34" charset="0"/>
                <a:ea typeface="华文中宋" panose="02010600040101010101" pitchFamily="2" charset="-122"/>
              </a:rPr>
              <a:t>postfix operators         [] . (params) expr++ expr-- </a:t>
            </a:r>
            <a:endParaRPr lang="en-US" altLang="zh-CN" sz="2000" dirty="0">
              <a:latin typeface="Tahoma" panose="020B0604030504040204" pitchFamily="34" charset="0"/>
              <a:ea typeface="华文中宋" panose="02010600040101010101" pitchFamily="2" charset="-122"/>
            </a:endParaRPr>
          </a:p>
          <a:p>
            <a:pPr marL="609600" indent="-609600" eaLnBrk="1" hangingPunct="1">
              <a:spcBef>
                <a:spcPct val="20000"/>
              </a:spcBef>
              <a:buClr>
                <a:schemeClr val="folHlink"/>
              </a:buClr>
              <a:buSzPct val="90000"/>
              <a:buFont typeface="Wingdings" panose="05000000000000000000" pitchFamily="2" charset="2"/>
            </a:pPr>
            <a:r>
              <a:rPr lang="zh-CN" altLang="en-US" sz="2000" dirty="0">
                <a:latin typeface="Tahoma" panose="020B0604030504040204" pitchFamily="34" charset="0"/>
                <a:ea typeface="华文中宋" panose="02010600040101010101" pitchFamily="2" charset="-122"/>
              </a:rPr>
              <a:t>一元运算符 </a:t>
            </a:r>
            <a:r>
              <a:rPr lang="en-US" altLang="zh-CN" sz="2000" dirty="0">
                <a:latin typeface="Tahoma" panose="020B0604030504040204" pitchFamily="34" charset="0"/>
                <a:ea typeface="华文中宋" panose="02010600040101010101" pitchFamily="2" charset="-122"/>
              </a:rPr>
              <a:t>unary operators          ++expr --expr +expr -expr ~ ! </a:t>
            </a:r>
            <a:endParaRPr lang="en-US" altLang="zh-CN" sz="2000" dirty="0">
              <a:latin typeface="Tahoma" panose="020B0604030504040204" pitchFamily="34" charset="0"/>
              <a:ea typeface="华文中宋" panose="02010600040101010101" pitchFamily="2" charset="-122"/>
            </a:endParaRPr>
          </a:p>
          <a:p>
            <a:pPr marL="609600" indent="-609600" eaLnBrk="1" hangingPunct="1">
              <a:spcBef>
                <a:spcPct val="20000"/>
              </a:spcBef>
              <a:buClr>
                <a:schemeClr val="folHlink"/>
              </a:buClr>
              <a:buSzPct val="90000"/>
              <a:buFont typeface="Wingdings" panose="05000000000000000000" pitchFamily="2" charset="2"/>
            </a:pPr>
            <a:r>
              <a:rPr lang="zh-CN" altLang="en-US" sz="2000" dirty="0">
                <a:latin typeface="Tahoma" panose="020B0604030504040204" pitchFamily="34" charset="0"/>
                <a:ea typeface="华文中宋" panose="02010600040101010101" pitchFamily="2" charset="-122"/>
              </a:rPr>
              <a:t>构造或类型转换</a:t>
            </a:r>
            <a:r>
              <a:rPr lang="en-US" altLang="zh-CN" sz="2000" dirty="0">
                <a:latin typeface="Tahoma" panose="020B0604030504040204" pitchFamily="34" charset="0"/>
                <a:ea typeface="华文中宋" panose="02010600040101010101" pitchFamily="2" charset="-122"/>
              </a:rPr>
              <a:t>creation or cast    new (type)expr </a:t>
            </a:r>
            <a:endParaRPr lang="en-US" altLang="zh-CN" sz="2000" dirty="0">
              <a:latin typeface="Tahoma" panose="020B0604030504040204" pitchFamily="34" charset="0"/>
              <a:ea typeface="华文中宋" panose="02010600040101010101" pitchFamily="2" charset="-122"/>
            </a:endParaRPr>
          </a:p>
          <a:p>
            <a:pPr marL="609600" indent="-609600" eaLnBrk="1" hangingPunct="1">
              <a:spcBef>
                <a:spcPct val="20000"/>
              </a:spcBef>
              <a:buClr>
                <a:schemeClr val="folHlink"/>
              </a:buClr>
              <a:buSzPct val="90000"/>
              <a:buFont typeface="Wingdings" panose="05000000000000000000" pitchFamily="2" charset="2"/>
            </a:pPr>
            <a:r>
              <a:rPr lang="zh-CN" altLang="en-US" sz="2000" dirty="0">
                <a:latin typeface="Tahoma" panose="020B0604030504040204" pitchFamily="34" charset="0"/>
                <a:ea typeface="华文中宋" panose="02010600040101010101" pitchFamily="2" charset="-122"/>
              </a:rPr>
              <a:t>乘法 </a:t>
            </a:r>
            <a:r>
              <a:rPr lang="en-US" altLang="zh-CN" sz="2000" dirty="0">
                <a:latin typeface="Tahoma" panose="020B0604030504040204" pitchFamily="34" charset="0"/>
                <a:ea typeface="华文中宋" panose="02010600040101010101" pitchFamily="2" charset="-122"/>
              </a:rPr>
              <a:t>multiplicative                        * / % </a:t>
            </a:r>
            <a:endParaRPr lang="en-US" altLang="zh-CN" sz="2000" dirty="0">
              <a:latin typeface="Tahoma" panose="020B0604030504040204" pitchFamily="34" charset="0"/>
              <a:ea typeface="华文中宋" panose="02010600040101010101" pitchFamily="2" charset="-122"/>
            </a:endParaRPr>
          </a:p>
          <a:p>
            <a:pPr marL="609600" indent="-609600" eaLnBrk="1" hangingPunct="1">
              <a:spcBef>
                <a:spcPct val="20000"/>
              </a:spcBef>
              <a:buClr>
                <a:schemeClr val="folHlink"/>
              </a:buClr>
              <a:buSzPct val="90000"/>
              <a:buFont typeface="Wingdings" panose="05000000000000000000" pitchFamily="2" charset="2"/>
            </a:pPr>
            <a:r>
              <a:rPr lang="zh-CN" altLang="en-US" sz="2000" dirty="0">
                <a:latin typeface="Tahoma" panose="020B0604030504040204" pitchFamily="34" charset="0"/>
                <a:ea typeface="华文中宋" panose="02010600040101010101" pitchFamily="2" charset="-122"/>
              </a:rPr>
              <a:t>加法 </a:t>
            </a:r>
            <a:r>
              <a:rPr lang="en-US" altLang="zh-CN" sz="2000" dirty="0">
                <a:latin typeface="Tahoma" panose="020B0604030504040204" pitchFamily="34" charset="0"/>
                <a:ea typeface="华文中宋" panose="02010600040101010101" pitchFamily="2" charset="-122"/>
              </a:rPr>
              <a:t>additive                               + - </a:t>
            </a:r>
            <a:endParaRPr lang="en-US" altLang="zh-CN" sz="2000" dirty="0">
              <a:latin typeface="Tahoma" panose="020B0604030504040204" pitchFamily="34" charset="0"/>
              <a:ea typeface="华文中宋" panose="02010600040101010101" pitchFamily="2" charset="-122"/>
            </a:endParaRPr>
          </a:p>
          <a:p>
            <a:pPr marL="609600" indent="-609600" eaLnBrk="1" hangingPunct="1">
              <a:spcBef>
                <a:spcPct val="20000"/>
              </a:spcBef>
              <a:buClr>
                <a:schemeClr val="folHlink"/>
              </a:buClr>
              <a:buSzPct val="90000"/>
              <a:buFont typeface="Wingdings" panose="05000000000000000000" pitchFamily="2" charset="2"/>
            </a:pPr>
            <a:r>
              <a:rPr lang="zh-CN" altLang="en-US" sz="2000" dirty="0">
                <a:latin typeface="Tahoma" panose="020B0604030504040204" pitchFamily="34" charset="0"/>
                <a:ea typeface="华文中宋" panose="02010600040101010101" pitchFamily="2" charset="-122"/>
              </a:rPr>
              <a:t>移位 </a:t>
            </a:r>
            <a:r>
              <a:rPr lang="en-US" altLang="zh-CN" sz="2000" dirty="0">
                <a:latin typeface="Tahoma" panose="020B0604030504040204" pitchFamily="34" charset="0"/>
                <a:ea typeface="华文中宋" panose="02010600040101010101" pitchFamily="2" charset="-122"/>
              </a:rPr>
              <a:t>shift                                    &lt;&lt; &gt;&gt; &gt;&gt;&gt; </a:t>
            </a:r>
            <a:endParaRPr lang="en-US" altLang="zh-CN" sz="2000" dirty="0">
              <a:latin typeface="Tahoma" panose="020B0604030504040204" pitchFamily="34" charset="0"/>
              <a:ea typeface="华文中宋" panose="02010600040101010101" pitchFamily="2" charset="-122"/>
            </a:endParaRPr>
          </a:p>
          <a:p>
            <a:pPr marL="609600" indent="-609600" eaLnBrk="1" hangingPunct="1">
              <a:spcBef>
                <a:spcPct val="20000"/>
              </a:spcBef>
              <a:buClr>
                <a:schemeClr val="folHlink"/>
              </a:buClr>
              <a:buSzPct val="90000"/>
              <a:buFont typeface="Wingdings" panose="05000000000000000000" pitchFamily="2" charset="2"/>
            </a:pPr>
            <a:r>
              <a:rPr lang="zh-CN" altLang="en-US" sz="2000" dirty="0">
                <a:latin typeface="Tahoma" panose="020B0604030504040204" pitchFamily="34" charset="0"/>
                <a:ea typeface="华文中宋" panose="02010600040101010101" pitchFamily="2" charset="-122"/>
              </a:rPr>
              <a:t>关系 </a:t>
            </a:r>
            <a:r>
              <a:rPr lang="en-US" altLang="zh-CN" sz="2000" dirty="0">
                <a:latin typeface="Tahoma" panose="020B0604030504040204" pitchFamily="34" charset="0"/>
                <a:ea typeface="华文中宋" panose="02010600040101010101" pitchFamily="2" charset="-122"/>
              </a:rPr>
              <a:t>relational                             &lt; &gt; &lt;= &gt;= instanceof </a:t>
            </a:r>
            <a:endParaRPr lang="en-US" altLang="zh-CN" sz="2000" dirty="0">
              <a:latin typeface="Tahoma" panose="020B0604030504040204" pitchFamily="34" charset="0"/>
              <a:ea typeface="华文中宋" panose="02010600040101010101" pitchFamily="2" charset="-122"/>
            </a:endParaRPr>
          </a:p>
          <a:p>
            <a:pPr marL="609600" indent="-609600" eaLnBrk="1" hangingPunct="1">
              <a:spcBef>
                <a:spcPct val="20000"/>
              </a:spcBef>
              <a:buClr>
                <a:schemeClr val="folHlink"/>
              </a:buClr>
              <a:buSzPct val="90000"/>
              <a:buFont typeface="Wingdings" panose="05000000000000000000" pitchFamily="2" charset="2"/>
            </a:pPr>
            <a:r>
              <a:rPr lang="zh-CN" altLang="en-US" sz="2000" dirty="0">
                <a:latin typeface="Tahoma" panose="020B0604030504040204" pitchFamily="34" charset="0"/>
                <a:ea typeface="华文中宋" panose="02010600040101010101" pitchFamily="2" charset="-122"/>
              </a:rPr>
              <a:t>相等 </a:t>
            </a:r>
            <a:r>
              <a:rPr lang="en-US" altLang="zh-CN" sz="2000" dirty="0">
                <a:latin typeface="Tahoma" panose="020B0604030504040204" pitchFamily="34" charset="0"/>
                <a:ea typeface="华文中宋" panose="02010600040101010101" pitchFamily="2" charset="-122"/>
              </a:rPr>
              <a:t>equality                               ==  != </a:t>
            </a:r>
            <a:endParaRPr lang="en-US" altLang="zh-CN" sz="2000" dirty="0">
              <a:latin typeface="Tahoma" panose="020B0604030504040204" pitchFamily="34" charset="0"/>
              <a:ea typeface="华文中宋" panose="02010600040101010101" pitchFamily="2" charset="-122"/>
            </a:endParaRPr>
          </a:p>
          <a:p>
            <a:pPr marL="609600" indent="-609600" eaLnBrk="1" hangingPunct="1">
              <a:spcBef>
                <a:spcPct val="20000"/>
              </a:spcBef>
              <a:buClr>
                <a:schemeClr val="folHlink"/>
              </a:buClr>
              <a:buSzPct val="90000"/>
              <a:buFont typeface="Wingdings" panose="05000000000000000000" pitchFamily="2" charset="2"/>
            </a:pPr>
            <a:r>
              <a:rPr lang="zh-CN" altLang="en-US" sz="2000" dirty="0">
                <a:latin typeface="Tahoma" panose="020B0604030504040204" pitchFamily="34" charset="0"/>
                <a:ea typeface="华文中宋" panose="02010600040101010101" pitchFamily="2" charset="-122"/>
              </a:rPr>
              <a:t>按位与 </a:t>
            </a:r>
            <a:r>
              <a:rPr lang="en-US" altLang="zh-CN" sz="2000" dirty="0">
                <a:latin typeface="Tahoma" panose="020B0604030504040204" pitchFamily="34" charset="0"/>
                <a:ea typeface="华文中宋" panose="02010600040101010101" pitchFamily="2" charset="-122"/>
              </a:rPr>
              <a:t>bitwise AND                     &amp; </a:t>
            </a:r>
            <a:endParaRPr lang="en-US" altLang="zh-CN" sz="2000" dirty="0">
              <a:latin typeface="Tahoma" panose="020B0604030504040204" pitchFamily="34" charset="0"/>
              <a:ea typeface="华文中宋" panose="02010600040101010101" pitchFamily="2" charset="-122"/>
            </a:endParaRPr>
          </a:p>
          <a:p>
            <a:pPr marL="609600" indent="-609600" eaLnBrk="1" hangingPunct="1">
              <a:spcBef>
                <a:spcPct val="20000"/>
              </a:spcBef>
              <a:buClr>
                <a:schemeClr val="folHlink"/>
              </a:buClr>
              <a:buSzPct val="90000"/>
              <a:buFont typeface="Wingdings" panose="05000000000000000000" pitchFamily="2" charset="2"/>
            </a:pPr>
            <a:r>
              <a:rPr lang="zh-CN" altLang="en-US" sz="2000" dirty="0">
                <a:latin typeface="Tahoma" panose="020B0604030504040204" pitchFamily="34" charset="0"/>
                <a:ea typeface="华文中宋" panose="02010600040101010101" pitchFamily="2" charset="-122"/>
              </a:rPr>
              <a:t>按位异或 </a:t>
            </a:r>
            <a:r>
              <a:rPr lang="en-US" altLang="zh-CN" sz="2000" dirty="0">
                <a:latin typeface="Tahoma" panose="020B0604030504040204" pitchFamily="34" charset="0"/>
                <a:ea typeface="华文中宋" panose="02010600040101010101" pitchFamily="2" charset="-122"/>
              </a:rPr>
              <a:t>bitwise exclusive OR      ^ </a:t>
            </a:r>
            <a:endParaRPr lang="en-US" altLang="zh-CN" sz="2000" dirty="0">
              <a:latin typeface="Tahoma" panose="020B0604030504040204" pitchFamily="34" charset="0"/>
              <a:ea typeface="华文中宋" panose="02010600040101010101" pitchFamily="2" charset="-122"/>
            </a:endParaRPr>
          </a:p>
          <a:p>
            <a:pPr marL="609600" indent="-609600" eaLnBrk="1" hangingPunct="1">
              <a:spcBef>
                <a:spcPct val="20000"/>
              </a:spcBef>
              <a:buClr>
                <a:schemeClr val="folHlink"/>
              </a:buClr>
              <a:buSzPct val="90000"/>
              <a:buFont typeface="Wingdings" panose="05000000000000000000" pitchFamily="2" charset="2"/>
            </a:pPr>
            <a:r>
              <a:rPr lang="zh-CN" altLang="en-US" sz="2000" dirty="0">
                <a:latin typeface="Tahoma" panose="020B0604030504040204" pitchFamily="34" charset="0"/>
                <a:ea typeface="华文中宋" panose="02010600040101010101" pitchFamily="2" charset="-122"/>
              </a:rPr>
              <a:t>按位或 </a:t>
            </a:r>
            <a:r>
              <a:rPr lang="en-US" altLang="zh-CN" sz="2000" dirty="0">
                <a:latin typeface="Tahoma" panose="020B0604030504040204" pitchFamily="34" charset="0"/>
                <a:ea typeface="华文中宋" panose="02010600040101010101" pitchFamily="2" charset="-122"/>
              </a:rPr>
              <a:t>bitwise inclusive OR          | </a:t>
            </a:r>
            <a:endParaRPr lang="en-US" altLang="zh-CN" sz="2000" dirty="0">
              <a:latin typeface="Tahoma" panose="020B0604030504040204" pitchFamily="34" charset="0"/>
              <a:ea typeface="华文中宋" panose="02010600040101010101" pitchFamily="2" charset="-122"/>
            </a:endParaRPr>
          </a:p>
          <a:p>
            <a:pPr marL="609600" indent="-609600" eaLnBrk="1" hangingPunct="1">
              <a:spcBef>
                <a:spcPct val="20000"/>
              </a:spcBef>
              <a:buClr>
                <a:schemeClr val="folHlink"/>
              </a:buClr>
              <a:buSzPct val="90000"/>
              <a:buFont typeface="Wingdings" panose="05000000000000000000" pitchFamily="2" charset="2"/>
            </a:pPr>
            <a:r>
              <a:rPr lang="zh-CN" altLang="en-US" sz="2000" dirty="0">
                <a:latin typeface="Tahoma" panose="020B0604030504040204" pitchFamily="34" charset="0"/>
                <a:ea typeface="华文中宋" panose="02010600040101010101" pitchFamily="2" charset="-122"/>
              </a:rPr>
              <a:t>逻辑与 </a:t>
            </a:r>
            <a:r>
              <a:rPr lang="en-US" altLang="zh-CN" sz="2000" dirty="0">
                <a:latin typeface="Tahoma" panose="020B0604030504040204" pitchFamily="34" charset="0"/>
                <a:ea typeface="华文中宋" panose="02010600040101010101" pitchFamily="2" charset="-122"/>
              </a:rPr>
              <a:t>logical AND                      &amp;&amp; </a:t>
            </a:r>
            <a:endParaRPr lang="en-US" altLang="zh-CN" sz="2000" dirty="0">
              <a:latin typeface="Tahoma" panose="020B0604030504040204" pitchFamily="34" charset="0"/>
              <a:ea typeface="华文中宋" panose="02010600040101010101" pitchFamily="2" charset="-122"/>
            </a:endParaRPr>
          </a:p>
          <a:p>
            <a:pPr marL="609600" indent="-609600" eaLnBrk="1" hangingPunct="1">
              <a:spcBef>
                <a:spcPct val="20000"/>
              </a:spcBef>
              <a:buClr>
                <a:schemeClr val="folHlink"/>
              </a:buClr>
              <a:buSzPct val="90000"/>
              <a:buFont typeface="Wingdings" panose="05000000000000000000" pitchFamily="2" charset="2"/>
            </a:pPr>
            <a:r>
              <a:rPr lang="zh-CN" altLang="en-US" sz="2000" dirty="0">
                <a:latin typeface="Tahoma" panose="020B0604030504040204" pitchFamily="34" charset="0"/>
                <a:ea typeface="华文中宋" panose="02010600040101010101" pitchFamily="2" charset="-122"/>
              </a:rPr>
              <a:t>逻辑或 </a:t>
            </a:r>
            <a:r>
              <a:rPr lang="en-US" altLang="zh-CN" sz="2000" dirty="0">
                <a:latin typeface="Tahoma" panose="020B0604030504040204" pitchFamily="34" charset="0"/>
                <a:ea typeface="华文中宋" panose="02010600040101010101" pitchFamily="2" charset="-122"/>
              </a:rPr>
              <a:t>logical OR                        || </a:t>
            </a:r>
            <a:endParaRPr lang="en-US" altLang="zh-CN" sz="2000" dirty="0">
              <a:latin typeface="Tahoma" panose="020B0604030504040204" pitchFamily="34" charset="0"/>
              <a:ea typeface="华文中宋" panose="02010600040101010101" pitchFamily="2" charset="-122"/>
            </a:endParaRPr>
          </a:p>
          <a:p>
            <a:pPr marL="609600" indent="-609600" eaLnBrk="1" hangingPunct="1">
              <a:spcBef>
                <a:spcPct val="20000"/>
              </a:spcBef>
              <a:buClr>
                <a:schemeClr val="folHlink"/>
              </a:buClr>
              <a:buSzPct val="90000"/>
              <a:buFont typeface="Wingdings" panose="05000000000000000000" pitchFamily="2" charset="2"/>
            </a:pPr>
            <a:r>
              <a:rPr lang="zh-CN" altLang="en-US" sz="2000" dirty="0">
                <a:latin typeface="Tahoma" panose="020B0604030504040204" pitchFamily="34" charset="0"/>
                <a:ea typeface="华文中宋" panose="02010600040101010101" pitchFamily="2" charset="-122"/>
              </a:rPr>
              <a:t>条件 </a:t>
            </a:r>
            <a:r>
              <a:rPr lang="en-US" altLang="zh-CN" sz="2000" dirty="0">
                <a:latin typeface="Tahoma" panose="020B0604030504040204" pitchFamily="34" charset="0"/>
                <a:ea typeface="华文中宋" panose="02010600040101010101" pitchFamily="2" charset="-122"/>
              </a:rPr>
              <a:t>conditional                          ? : </a:t>
            </a:r>
            <a:endParaRPr lang="en-US" altLang="zh-CN" sz="2000" dirty="0">
              <a:latin typeface="Tahoma" panose="020B0604030504040204" pitchFamily="34" charset="0"/>
              <a:ea typeface="华文中宋" panose="02010600040101010101" pitchFamily="2" charset="-122"/>
            </a:endParaRPr>
          </a:p>
          <a:p>
            <a:pPr marL="609600" indent="-609600" eaLnBrk="1" hangingPunct="1">
              <a:spcBef>
                <a:spcPct val="20000"/>
              </a:spcBef>
              <a:buClr>
                <a:schemeClr val="folHlink"/>
              </a:buClr>
              <a:buSzPct val="90000"/>
              <a:buFont typeface="Wingdings" panose="05000000000000000000" pitchFamily="2" charset="2"/>
            </a:pPr>
            <a:r>
              <a:rPr lang="zh-CN" altLang="en-US" sz="2000" dirty="0">
                <a:latin typeface="Tahoma" panose="020B0604030504040204" pitchFamily="34" charset="0"/>
                <a:ea typeface="华文中宋" panose="02010600040101010101" pitchFamily="2" charset="-122"/>
              </a:rPr>
              <a:t>赋值 </a:t>
            </a:r>
            <a:r>
              <a:rPr lang="en-US" altLang="zh-CN" sz="2000" dirty="0">
                <a:latin typeface="Tahoma" panose="020B0604030504040204" pitchFamily="34" charset="0"/>
                <a:ea typeface="华文中宋" panose="02010600040101010101" pitchFamily="2" charset="-122"/>
              </a:rPr>
              <a:t>assignment             = += -= *= /= %= &amp;= ^= |= &lt;&lt;= &gt;&gt;= &gt;&gt;&gt;= </a:t>
            </a:r>
            <a:endParaRPr lang="en-US" altLang="zh-CN" sz="2000" dirty="0">
              <a:latin typeface="Tahoma" panose="020B0604030504040204" pitchFamily="34" charset="0"/>
              <a:ea typeface="华文中宋" panose="02010600040101010101" pitchFamily="2" charset="-122"/>
            </a:endParaRPr>
          </a:p>
        </p:txBody>
      </p:sp>
    </p:spTree>
    <p:custDataLst>
      <p:tags r:id="rId1"/>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p:cNvSpPr>
          <p:nvPr>
            <p:ph type="title"/>
          </p:nvPr>
        </p:nvSpPr>
        <p:spPr/>
        <p:txBody>
          <a:bodyPr vert="horz" wrap="square" lIns="91440" tIns="45720" rIns="91440" bIns="45720" anchor="ctr"/>
          <a:lstStyle/>
          <a:p>
            <a:pPr eaLnBrk="1" hangingPunct="1"/>
            <a:r>
              <a:rPr lang="zh-CN" altLang="en-US" dirty="0">
                <a:latin typeface="Comic Sans MS" panose="030F0702030302020204" pitchFamily="66" charset="0"/>
              </a:rPr>
              <a:t>表达式 </a:t>
            </a:r>
            <a:r>
              <a:rPr lang="en-US" altLang="zh-CN" dirty="0">
                <a:latin typeface="Comic Sans MS" panose="030F0702030302020204" pitchFamily="66" charset="0"/>
              </a:rPr>
              <a:t>(expression)</a:t>
            </a:r>
            <a:endParaRPr lang="en-US" altLang="zh-CN" dirty="0">
              <a:latin typeface="Comic Sans MS" panose="030F0702030302020204" pitchFamily="66" charset="0"/>
            </a:endParaRPr>
          </a:p>
        </p:txBody>
      </p:sp>
      <p:sp>
        <p:nvSpPr>
          <p:cNvPr id="67587" name="Rectangle 3"/>
          <p:cNvSpPr>
            <a:spLocks noGrp="1"/>
          </p:cNvSpPr>
          <p:nvPr>
            <p:ph idx="1"/>
          </p:nvPr>
        </p:nvSpPr>
        <p:spPr/>
        <p:txBody>
          <a:bodyPr vert="horz" wrap="square" lIns="91440" tIns="45720" rIns="91440" bIns="45720" anchor="t"/>
          <a:lstStyle/>
          <a:p>
            <a:pPr marL="609600" indent="-609600" eaLnBrk="1" hangingPunct="1">
              <a:buSzPct val="90000"/>
            </a:pPr>
            <a:r>
              <a:rPr lang="zh-CN" altLang="en-US" dirty="0"/>
              <a:t>用运算符和括号将操作数连接起来求值的式子</a:t>
            </a:r>
            <a:endParaRPr lang="zh-CN" altLang="en-US" dirty="0"/>
          </a:p>
          <a:p>
            <a:pPr marL="990600" lvl="1" indent="-533400" eaLnBrk="1" hangingPunct="1">
              <a:buSzPct val="90000"/>
            </a:pPr>
            <a:r>
              <a:rPr lang="zh-CN" altLang="en-US" dirty="0"/>
              <a:t>操作数</a:t>
            </a:r>
            <a:r>
              <a:rPr lang="en-US" altLang="zh-CN" dirty="0"/>
              <a:t>(</a:t>
            </a:r>
            <a:r>
              <a:rPr lang="zh-CN" altLang="en-US" dirty="0"/>
              <a:t>常量、变量和函数</a:t>
            </a:r>
            <a:r>
              <a:rPr lang="en-US" altLang="zh-CN" dirty="0"/>
              <a:t>)</a:t>
            </a:r>
            <a:endParaRPr lang="en-US" altLang="zh-CN" dirty="0"/>
          </a:p>
          <a:p>
            <a:pPr marL="990600" lvl="1" indent="-533400" eaLnBrk="1" hangingPunct="1">
              <a:buSzPct val="90000"/>
            </a:pPr>
            <a:r>
              <a:rPr lang="zh-CN" altLang="en-US" dirty="0"/>
              <a:t>算术表达式</a:t>
            </a:r>
            <a:endParaRPr lang="zh-CN" altLang="en-US" dirty="0"/>
          </a:p>
          <a:p>
            <a:pPr marL="990600" lvl="1" indent="-533400" eaLnBrk="1" hangingPunct="1">
              <a:buSzPct val="90000"/>
            </a:pPr>
            <a:r>
              <a:rPr lang="zh-CN" altLang="en-US" dirty="0"/>
              <a:t>关系表达式</a:t>
            </a:r>
            <a:endParaRPr lang="zh-CN" altLang="en-US" dirty="0"/>
          </a:p>
          <a:p>
            <a:pPr marL="990600" lvl="1" indent="-533400" eaLnBrk="1" hangingPunct="1">
              <a:buSzPct val="90000"/>
            </a:pPr>
            <a:r>
              <a:rPr lang="zh-CN" altLang="en-US" dirty="0"/>
              <a:t>逻辑表达式</a:t>
            </a:r>
            <a:endParaRPr lang="zh-CN" altLang="en-US" dirty="0"/>
          </a:p>
          <a:p>
            <a:pPr marL="990600" lvl="1" indent="-533400" eaLnBrk="1" hangingPunct="1">
              <a:buSzPct val="90000"/>
            </a:pPr>
            <a:r>
              <a:rPr lang="zh-CN" altLang="en-US" dirty="0"/>
              <a:t>赋值表达式</a:t>
            </a:r>
            <a:endParaRPr lang="zh-CN" altLang="en-US" dirty="0"/>
          </a:p>
          <a:p>
            <a:pPr marL="990600" lvl="1" indent="-533400" eaLnBrk="1" hangingPunct="1">
              <a:buSzPct val="90000"/>
            </a:pPr>
            <a:r>
              <a:rPr lang="zh-CN" altLang="en-US" dirty="0"/>
              <a:t>复合赋值运算</a:t>
            </a:r>
            <a:endParaRPr lang="zh-CN" altLang="en-US" dirty="0"/>
          </a:p>
        </p:txBody>
      </p:sp>
      <p:sp>
        <p:nvSpPr>
          <p:cNvPr id="67588" name="Rectangle 4"/>
          <p:cNvSpPr/>
          <p:nvPr/>
        </p:nvSpPr>
        <p:spPr>
          <a:xfrm>
            <a:off x="5791200" y="3733800"/>
            <a:ext cx="2362200" cy="2209800"/>
          </a:xfrm>
          <a:prstGeom prst="rect">
            <a:avLst/>
          </a:prstGeom>
          <a:noFill/>
          <a:ln w="9525">
            <a:noFill/>
          </a:ln>
        </p:spPr>
        <p:txBody>
          <a:bodyPr wrap="none" anchor="ctr"/>
          <a:lstStyle/>
          <a:p>
            <a:pPr eaLnBrk="1" hangingPunct="1"/>
            <a:endParaRPr lang="zh-CN" altLang="en-US" dirty="0">
              <a:latin typeface="Arial" panose="020B0604020202020204" pitchFamily="34" charset="0"/>
            </a:endParaRPr>
          </a:p>
        </p:txBody>
      </p:sp>
    </p:spTree>
    <p:custDataLst>
      <p:tags r:id="rId1"/>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4"/>
          <p:cNvSpPr>
            <a:spLocks noGrp="1"/>
          </p:cNvSpPr>
          <p:nvPr>
            <p:ph type="title"/>
          </p:nvPr>
        </p:nvSpPr>
        <p:spPr/>
        <p:txBody>
          <a:bodyPr vert="horz" wrap="square" lIns="91440" tIns="45720" rIns="91440" bIns="45720" anchor="b"/>
          <a:lstStyle/>
          <a:p>
            <a:pPr eaLnBrk="1" hangingPunct="1"/>
            <a:r>
              <a:rPr lang="zh-CN" altLang="en-US" dirty="0">
                <a:latin typeface="Comic Sans MS" panose="030F0702030302020204" pitchFamily="66" charset="0"/>
              </a:rPr>
              <a:t>表达式 </a:t>
            </a:r>
            <a:r>
              <a:rPr lang="en-US" altLang="zh-CN" dirty="0">
                <a:latin typeface="Comic Sans MS" panose="030F0702030302020204" pitchFamily="66" charset="0"/>
              </a:rPr>
              <a:t>(expression)</a:t>
            </a:r>
            <a:endParaRPr lang="en-US" altLang="zh-CN" dirty="0">
              <a:latin typeface="Comic Sans MS" panose="030F0702030302020204" pitchFamily="66" charset="0"/>
            </a:endParaRPr>
          </a:p>
        </p:txBody>
      </p:sp>
      <p:sp>
        <p:nvSpPr>
          <p:cNvPr id="68610" name="Rectangle 2"/>
          <p:cNvSpPr>
            <a:spLocks noGrp="1"/>
          </p:cNvSpPr>
          <p:nvPr>
            <p:ph idx="1"/>
          </p:nvPr>
        </p:nvSpPr>
        <p:spPr/>
        <p:txBody>
          <a:bodyPr vert="horz" wrap="square" lIns="91440" tIns="45720" rIns="91440" bIns="45720" anchor="t">
            <a:normAutofit fontScale="92500" lnSpcReduction="20000"/>
          </a:bodyPr>
          <a:lstStyle/>
          <a:p>
            <a:pPr marL="609600" indent="-609600" eaLnBrk="1" hangingPunct="1">
              <a:buSzPct val="90000"/>
            </a:pPr>
            <a:r>
              <a:rPr lang="zh-CN" altLang="en-US" dirty="0"/>
              <a:t>算术表达式</a:t>
            </a:r>
            <a:endParaRPr lang="zh-CN" altLang="en-US" dirty="0"/>
          </a:p>
          <a:p>
            <a:pPr marL="990600" lvl="1" indent="-533400" eaLnBrk="1" hangingPunct="1">
              <a:buSzPct val="90000"/>
            </a:pPr>
            <a:r>
              <a:rPr lang="zh-CN" altLang="en-US" dirty="0"/>
              <a:t>用算术运算符和括号将操作数连接起来，求整数或实数</a:t>
            </a:r>
            <a:endParaRPr lang="zh-CN" altLang="en-US" dirty="0"/>
          </a:p>
          <a:p>
            <a:pPr marL="1371600" lvl="2" indent="-457200" eaLnBrk="1" hangingPunct="1">
              <a:buSzPct val="90000"/>
            </a:pPr>
            <a:r>
              <a:rPr lang="zh-CN" altLang="en-US" dirty="0"/>
              <a:t>运算符的优先级和结合性</a:t>
            </a:r>
            <a:endParaRPr lang="zh-CN" altLang="en-US" dirty="0"/>
          </a:p>
          <a:p>
            <a:pPr marL="990600" lvl="1" indent="-533400" eaLnBrk="1" hangingPunct="1">
              <a:buSzPct val="90000"/>
            </a:pPr>
            <a:r>
              <a:rPr lang="zh-CN" altLang="en-US" dirty="0"/>
              <a:t>例</a:t>
            </a:r>
            <a:endParaRPr lang="zh-CN" altLang="en-US" dirty="0"/>
          </a:p>
          <a:p>
            <a:pPr marL="1371600" lvl="2" indent="-457200" eaLnBrk="1" hangingPunct="1">
              <a:buSzPct val="90000"/>
            </a:pPr>
            <a:r>
              <a:rPr lang="en-US" altLang="zh-CN" dirty="0"/>
              <a:t>int x=20, y=3, z=5;</a:t>
            </a:r>
            <a:endParaRPr lang="en-US" altLang="zh-CN" dirty="0"/>
          </a:p>
          <a:p>
            <a:pPr marL="1371600" lvl="2" indent="-457200" eaLnBrk="1" hangingPunct="1">
              <a:buSzPct val="90000"/>
            </a:pPr>
            <a:r>
              <a:rPr lang="en-US" altLang="zh-CN" dirty="0"/>
              <a:t>x+y*z    (x+y)*z  </a:t>
            </a:r>
            <a:endParaRPr lang="en-US" altLang="zh-CN" dirty="0"/>
          </a:p>
          <a:p>
            <a:pPr marL="1371600" lvl="2" indent="-457200" eaLnBrk="1" hangingPunct="1">
              <a:buSzPct val="90000"/>
            </a:pPr>
            <a:r>
              <a:rPr lang="en-US" altLang="zh-CN" dirty="0"/>
              <a:t>x*-y</a:t>
            </a:r>
            <a:endParaRPr lang="en-US" altLang="zh-CN" dirty="0"/>
          </a:p>
          <a:p>
            <a:pPr marL="990600" lvl="1" indent="-533400" eaLnBrk="1" hangingPunct="1">
              <a:buSzPct val="90000"/>
            </a:pPr>
            <a:r>
              <a:rPr lang="zh-CN" altLang="en-US" dirty="0"/>
              <a:t>说明</a:t>
            </a:r>
            <a:endParaRPr lang="zh-CN" altLang="en-US" dirty="0"/>
          </a:p>
          <a:p>
            <a:pPr marL="1371600" lvl="2" indent="-457200" eaLnBrk="1" hangingPunct="1">
              <a:buSzPct val="90000"/>
            </a:pPr>
            <a:r>
              <a:rPr lang="zh-CN" altLang="en-US" dirty="0"/>
              <a:t>表达式力求简单明了</a:t>
            </a:r>
            <a:endParaRPr lang="zh-CN" altLang="en-US" dirty="0"/>
          </a:p>
          <a:p>
            <a:pPr marL="1371600" lvl="2" indent="-457200" eaLnBrk="1" hangingPunct="1">
              <a:buSzPct val="90000"/>
            </a:pPr>
            <a:r>
              <a:rPr lang="zh-CN" altLang="en-US" dirty="0"/>
              <a:t>表达式中的变量必须赋值</a:t>
            </a:r>
            <a:endParaRPr lang="zh-CN" altLang="en-US" dirty="0"/>
          </a:p>
        </p:txBody>
      </p:sp>
      <p:sp>
        <p:nvSpPr>
          <p:cNvPr id="68611" name="Rectangle 3"/>
          <p:cNvSpPr/>
          <p:nvPr/>
        </p:nvSpPr>
        <p:spPr>
          <a:xfrm>
            <a:off x="5791200" y="3733800"/>
            <a:ext cx="2362200" cy="2209800"/>
          </a:xfrm>
          <a:prstGeom prst="rect">
            <a:avLst/>
          </a:prstGeom>
          <a:noFill/>
          <a:ln w="9525">
            <a:noFill/>
          </a:ln>
        </p:spPr>
        <p:txBody>
          <a:bodyPr wrap="none" anchor="ctr"/>
          <a:lstStyle/>
          <a:p>
            <a:pPr eaLnBrk="1" hangingPunct="1"/>
            <a:endParaRPr lang="zh-CN" altLang="en-US" dirty="0">
              <a:latin typeface="Arial" panose="020B0604020202020204" pitchFamily="34" charset="0"/>
            </a:endParaRPr>
          </a:p>
        </p:txBody>
      </p:sp>
    </p:spTree>
    <p:custDataLst>
      <p:tags r:id="rId1"/>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4"/>
          <p:cNvSpPr>
            <a:spLocks noGrp="1"/>
          </p:cNvSpPr>
          <p:nvPr>
            <p:ph type="title"/>
          </p:nvPr>
        </p:nvSpPr>
        <p:spPr/>
        <p:txBody>
          <a:bodyPr vert="horz" wrap="square" lIns="91440" tIns="45720" rIns="91440" bIns="45720" anchor="b"/>
          <a:lstStyle/>
          <a:p>
            <a:pPr eaLnBrk="1" hangingPunct="1"/>
            <a:r>
              <a:rPr lang="zh-CN" altLang="en-US" dirty="0">
                <a:latin typeface="Comic Sans MS" panose="030F0702030302020204" pitchFamily="66" charset="0"/>
              </a:rPr>
              <a:t>表达式 </a:t>
            </a:r>
            <a:r>
              <a:rPr lang="en-US" altLang="zh-CN" dirty="0">
                <a:latin typeface="Comic Sans MS" panose="030F0702030302020204" pitchFamily="66" charset="0"/>
              </a:rPr>
              <a:t>(expression)</a:t>
            </a:r>
            <a:endParaRPr lang="en-US" altLang="zh-CN" dirty="0">
              <a:latin typeface="Comic Sans MS" panose="030F0702030302020204" pitchFamily="66" charset="0"/>
            </a:endParaRPr>
          </a:p>
        </p:txBody>
      </p:sp>
      <p:sp>
        <p:nvSpPr>
          <p:cNvPr id="69634" name="Rectangle 2"/>
          <p:cNvSpPr>
            <a:spLocks noGrp="1"/>
          </p:cNvSpPr>
          <p:nvPr>
            <p:ph idx="1"/>
          </p:nvPr>
        </p:nvSpPr>
        <p:spPr/>
        <p:txBody>
          <a:bodyPr vert="horz" wrap="square" lIns="91440" tIns="45720" rIns="91440" bIns="45720" anchor="t"/>
          <a:lstStyle/>
          <a:p>
            <a:pPr marL="609600" indent="-609600" eaLnBrk="1" hangingPunct="1">
              <a:buSzPct val="90000"/>
            </a:pPr>
            <a:r>
              <a:rPr lang="zh-CN" altLang="en-US" dirty="0"/>
              <a:t>关系表达式</a:t>
            </a:r>
            <a:endParaRPr lang="zh-CN" altLang="en-US" dirty="0"/>
          </a:p>
          <a:p>
            <a:pPr marL="990600" lvl="1" indent="-533400" eaLnBrk="1" hangingPunct="1">
              <a:buSzPct val="90000"/>
            </a:pPr>
            <a:r>
              <a:rPr lang="zh-CN" altLang="en-US" dirty="0"/>
              <a:t>将两个表达式连接起来的式子</a:t>
            </a:r>
            <a:endParaRPr lang="zh-CN" altLang="en-US" dirty="0"/>
          </a:p>
          <a:p>
            <a:pPr marL="1371600" lvl="2" indent="-457200" eaLnBrk="1" hangingPunct="1">
              <a:buSzPct val="90000"/>
            </a:pPr>
            <a:r>
              <a:rPr lang="zh-CN" altLang="en-US" dirty="0"/>
              <a:t>算术表达式、赋值表达式、字符表达式</a:t>
            </a:r>
            <a:endParaRPr lang="zh-CN" altLang="en-US" dirty="0"/>
          </a:p>
          <a:p>
            <a:pPr marL="1752600" lvl="3" indent="-381000" eaLnBrk="1" hangingPunct="1">
              <a:buSzPct val="90000"/>
            </a:pPr>
            <a:r>
              <a:rPr lang="en-US" altLang="zh-CN" sz="2400" dirty="0"/>
              <a:t>a&gt;b;  </a:t>
            </a:r>
            <a:r>
              <a:rPr lang="en-US" altLang="zh-CN" sz="2400" dirty="0">
                <a:solidFill>
                  <a:schemeClr val="hlink"/>
                </a:solidFill>
              </a:rPr>
              <a:t>a+b&gt;b-c</a:t>
            </a:r>
            <a:r>
              <a:rPr lang="en-US" altLang="zh-CN" sz="2400" dirty="0"/>
              <a:t>;  (a=3)&gt;(b=5);  ‘b’&gt;’a’;</a:t>
            </a:r>
            <a:endParaRPr lang="en-US" altLang="zh-CN" sz="2400" dirty="0"/>
          </a:p>
          <a:p>
            <a:pPr marL="1371600" lvl="2" indent="-457200" eaLnBrk="1" hangingPunct="1">
              <a:buSzPct val="90000"/>
            </a:pPr>
            <a:r>
              <a:rPr lang="zh-CN" altLang="en-US" dirty="0"/>
              <a:t>返回结果为一个布尔类型的值</a:t>
            </a:r>
            <a:endParaRPr lang="zh-CN" altLang="en-US" dirty="0"/>
          </a:p>
          <a:p>
            <a:pPr marL="990600" lvl="1" indent="-533400" eaLnBrk="1" hangingPunct="1">
              <a:buSzPct val="90000"/>
            </a:pPr>
            <a:r>
              <a:rPr lang="zh-CN" altLang="en-US" dirty="0"/>
              <a:t>例</a:t>
            </a:r>
            <a:endParaRPr lang="zh-CN" altLang="en-US" dirty="0"/>
          </a:p>
          <a:p>
            <a:pPr marL="1371600" lvl="2" indent="-457200" eaLnBrk="1" hangingPunct="1">
              <a:buSzPct val="90000"/>
            </a:pPr>
            <a:r>
              <a:rPr lang="zh-CN" altLang="en-US" dirty="0"/>
              <a:t>若 </a:t>
            </a:r>
            <a:r>
              <a:rPr lang="en-US" altLang="zh-CN" dirty="0"/>
              <a:t>int a=3, b=2, c=1; boolean d, f;</a:t>
            </a:r>
            <a:endParaRPr lang="en-US" altLang="zh-CN" dirty="0"/>
          </a:p>
          <a:p>
            <a:pPr marL="1371600" lvl="2" indent="-457200" eaLnBrk="1" hangingPunct="1">
              <a:buSzPct val="90000"/>
            </a:pPr>
            <a:r>
              <a:rPr lang="en-US" altLang="zh-CN" dirty="0"/>
              <a:t>d=a&gt;b;</a:t>
            </a:r>
            <a:endParaRPr lang="en-US" altLang="zh-CN" dirty="0"/>
          </a:p>
          <a:p>
            <a:pPr marL="1371600" lvl="2" indent="-457200" eaLnBrk="1" hangingPunct="1">
              <a:buSzPct val="90000"/>
            </a:pPr>
            <a:r>
              <a:rPr lang="en-US" altLang="zh-CN" dirty="0"/>
              <a:t>f=(a+b)&gt;(b+5);</a:t>
            </a:r>
            <a:endParaRPr lang="en-US" altLang="zh-CN" dirty="0"/>
          </a:p>
        </p:txBody>
      </p:sp>
      <p:sp>
        <p:nvSpPr>
          <p:cNvPr id="69635" name="Rectangle 3"/>
          <p:cNvSpPr/>
          <p:nvPr/>
        </p:nvSpPr>
        <p:spPr>
          <a:xfrm>
            <a:off x="5791200" y="3733800"/>
            <a:ext cx="2362200" cy="2209800"/>
          </a:xfrm>
          <a:prstGeom prst="rect">
            <a:avLst/>
          </a:prstGeom>
          <a:noFill/>
          <a:ln w="9525">
            <a:noFill/>
          </a:ln>
        </p:spPr>
        <p:txBody>
          <a:bodyPr wrap="none" anchor="ctr"/>
          <a:lstStyle/>
          <a:p>
            <a:pPr eaLnBrk="1" hangingPunct="1"/>
            <a:endParaRPr lang="zh-CN" altLang="en-US" dirty="0">
              <a:latin typeface="Arial" panose="020B0604020202020204" pitchFamily="34" charset="0"/>
            </a:endParaRPr>
          </a:p>
        </p:txBody>
      </p:sp>
    </p:spTree>
    <p:custDataLst>
      <p:tags r:id="rId1"/>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4"/>
          <p:cNvSpPr>
            <a:spLocks noGrp="1"/>
          </p:cNvSpPr>
          <p:nvPr>
            <p:ph type="title"/>
          </p:nvPr>
        </p:nvSpPr>
        <p:spPr/>
        <p:txBody>
          <a:bodyPr vert="horz" wrap="square" lIns="91440" tIns="45720" rIns="91440" bIns="45720" anchor="b"/>
          <a:lstStyle/>
          <a:p>
            <a:pPr eaLnBrk="1" hangingPunct="1"/>
            <a:r>
              <a:rPr lang="zh-CN" altLang="en-US" dirty="0">
                <a:latin typeface="Comic Sans MS" panose="030F0702030302020204" pitchFamily="66" charset="0"/>
              </a:rPr>
              <a:t>表达式 </a:t>
            </a:r>
            <a:r>
              <a:rPr lang="en-US" altLang="zh-CN" dirty="0">
                <a:latin typeface="Comic Sans MS" panose="030F0702030302020204" pitchFamily="66" charset="0"/>
              </a:rPr>
              <a:t>(expression)</a:t>
            </a:r>
            <a:endParaRPr lang="en-US" altLang="zh-CN" dirty="0">
              <a:latin typeface="Comic Sans MS" panose="030F0702030302020204" pitchFamily="66" charset="0"/>
            </a:endParaRPr>
          </a:p>
        </p:txBody>
      </p:sp>
      <p:sp>
        <p:nvSpPr>
          <p:cNvPr id="70658" name="Rectangle 2"/>
          <p:cNvSpPr>
            <a:spLocks noGrp="1"/>
          </p:cNvSpPr>
          <p:nvPr>
            <p:ph idx="1"/>
          </p:nvPr>
        </p:nvSpPr>
        <p:spPr/>
        <p:txBody>
          <a:bodyPr vert="horz" wrap="square" lIns="91440" tIns="45720" rIns="91440" bIns="45720" anchor="t"/>
          <a:lstStyle/>
          <a:p>
            <a:pPr marL="609600" indent="-609600" eaLnBrk="1" hangingPunct="1">
              <a:buSzPct val="90000"/>
            </a:pPr>
            <a:r>
              <a:rPr lang="zh-CN" altLang="en-US" dirty="0"/>
              <a:t>逻辑表达式</a:t>
            </a:r>
            <a:endParaRPr lang="zh-CN" altLang="en-US" dirty="0"/>
          </a:p>
          <a:p>
            <a:pPr marL="990600" lvl="1" indent="-533400" eaLnBrk="1" hangingPunct="1">
              <a:buSzPct val="90000"/>
            </a:pPr>
            <a:r>
              <a:rPr lang="zh-CN" altLang="en-US" dirty="0"/>
              <a:t>用逻辑运算符将</a:t>
            </a:r>
            <a:r>
              <a:rPr lang="zh-CN" altLang="en-US" dirty="0">
                <a:solidFill>
                  <a:schemeClr val="hlink"/>
                </a:solidFill>
              </a:rPr>
              <a:t>关系表达式</a:t>
            </a:r>
            <a:r>
              <a:rPr lang="zh-CN" altLang="en-US" dirty="0"/>
              <a:t>和</a:t>
            </a:r>
            <a:r>
              <a:rPr lang="zh-CN" altLang="en-US" dirty="0">
                <a:solidFill>
                  <a:schemeClr val="hlink"/>
                </a:solidFill>
              </a:rPr>
              <a:t>布尔值</a:t>
            </a:r>
            <a:r>
              <a:rPr lang="zh-CN" altLang="en-US" dirty="0"/>
              <a:t>连接起来的式子</a:t>
            </a:r>
            <a:endParaRPr lang="zh-CN" altLang="en-US" dirty="0"/>
          </a:p>
          <a:p>
            <a:pPr marL="990600" lvl="1" indent="-533400" eaLnBrk="1" hangingPunct="1">
              <a:buSzPct val="90000"/>
            </a:pPr>
            <a:r>
              <a:rPr lang="zh-CN" altLang="en-US" dirty="0"/>
              <a:t>例</a:t>
            </a:r>
            <a:endParaRPr lang="zh-CN" altLang="en-US" dirty="0"/>
          </a:p>
          <a:p>
            <a:pPr marL="1371600" lvl="2" indent="-457200" eaLnBrk="1" hangingPunct="1">
              <a:buSzPct val="90000"/>
            </a:pPr>
            <a:r>
              <a:rPr lang="en-US" altLang="zh-CN" dirty="0"/>
              <a:t>int x=23, y=98;</a:t>
            </a:r>
            <a:endParaRPr lang="en-US" altLang="zh-CN" dirty="0"/>
          </a:p>
          <a:p>
            <a:pPr marL="1371600" lvl="2" indent="-457200" eaLnBrk="1" hangingPunct="1">
              <a:buSzPct val="90000"/>
            </a:pPr>
            <a:r>
              <a:rPr lang="en-US" altLang="zh-CN" dirty="0"/>
              <a:t>boolean a = true, b=false, c, d;</a:t>
            </a:r>
            <a:endParaRPr lang="en-US" altLang="zh-CN" dirty="0"/>
          </a:p>
          <a:p>
            <a:pPr marL="1371600" lvl="2" indent="-457200" eaLnBrk="1" hangingPunct="1">
              <a:buSzPct val="90000"/>
            </a:pPr>
            <a:r>
              <a:rPr lang="en-US" altLang="zh-CN" dirty="0"/>
              <a:t>c=(x&gt;y)&amp;a;</a:t>
            </a:r>
            <a:endParaRPr lang="en-US" altLang="zh-CN" dirty="0"/>
          </a:p>
          <a:p>
            <a:pPr marL="1371600" lvl="2" indent="-457200" eaLnBrk="1" hangingPunct="1">
              <a:buSzPct val="90000"/>
            </a:pPr>
            <a:r>
              <a:rPr lang="en-US" altLang="zh-CN" dirty="0"/>
              <a:t>d=!a&amp;&amp;(x&lt;=y);</a:t>
            </a:r>
            <a:endParaRPr lang="en-US" altLang="zh-CN" dirty="0"/>
          </a:p>
        </p:txBody>
      </p:sp>
      <p:sp>
        <p:nvSpPr>
          <p:cNvPr id="70659" name="Rectangle 3"/>
          <p:cNvSpPr/>
          <p:nvPr/>
        </p:nvSpPr>
        <p:spPr>
          <a:xfrm>
            <a:off x="5791200" y="3733800"/>
            <a:ext cx="2362200" cy="2209800"/>
          </a:xfrm>
          <a:prstGeom prst="rect">
            <a:avLst/>
          </a:prstGeom>
          <a:noFill/>
          <a:ln w="9525">
            <a:noFill/>
          </a:ln>
        </p:spPr>
        <p:txBody>
          <a:bodyPr wrap="none" anchor="ctr"/>
          <a:lstStyle/>
          <a:p>
            <a:pPr eaLnBrk="1" hangingPunct="1"/>
            <a:endParaRPr lang="zh-CN" altLang="en-US" dirty="0">
              <a:latin typeface="Arial" panose="020B0604020202020204" pitchFamily="34" charset="0"/>
            </a:endParaRPr>
          </a:p>
        </p:txBody>
      </p:sp>
    </p:spTree>
    <p:custDataLst>
      <p:tags r:id="rId1"/>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表达式 </a:t>
            </a:r>
            <a:r>
              <a:rPr lang="en-US" altLang="zh-CN" dirty="0" smtClean="0"/>
              <a:t>(expression)</a:t>
            </a:r>
            <a:endParaRPr lang="en-US" altLang="zh-CN" dirty="0" smtClean="0"/>
          </a:p>
        </p:txBody>
      </p:sp>
      <p:sp>
        <p:nvSpPr>
          <p:cNvPr id="3" name="内容占位符 2"/>
          <p:cNvSpPr>
            <a:spLocks noGrp="1"/>
          </p:cNvSpPr>
          <p:nvPr>
            <p:ph idx="1"/>
            <p:custDataLst>
              <p:tags r:id="rId4"/>
            </p:custDataLst>
          </p:nvPr>
        </p:nvSpPr>
        <p:spPr/>
        <p:txBody>
          <a:bodyPr>
            <a:normAutofit fontScale="67500" lnSpcReduction="20000"/>
          </a:bodyPr>
          <a:lstStyle/>
          <a:p>
            <a:pPr marL="342900" indent="-342900" eaLnBrk="1" hangingPunct="1">
              <a:lnSpc>
                <a:spcPct val="150000"/>
              </a:lnSpc>
              <a:buClr>
                <a:schemeClr val="hlink"/>
              </a:buClr>
              <a:buSzTx/>
              <a:buFont typeface="Wingdings" panose="05000000000000000000" pitchFamily="2" charset="2"/>
              <a:buChar char="l"/>
            </a:pPr>
            <a:r>
              <a:rPr lang="zh-CN" altLang="en-US" dirty="0" smtClean="0"/>
              <a:t>逻辑表达式</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例</a:t>
            </a:r>
            <a:r>
              <a:rPr lang="en-US" altLang="zh-CN" dirty="0" smtClean="0"/>
              <a:t>: </a:t>
            </a:r>
            <a:r>
              <a:rPr lang="zh-CN" altLang="en-US" dirty="0" smtClean="0"/>
              <a:t>闰年</a:t>
            </a:r>
            <a:r>
              <a:rPr lang="en-US" altLang="zh-CN" dirty="0" smtClean="0"/>
              <a:t>(leap year)</a:t>
            </a:r>
            <a:endParaRPr lang="en-US" altLang="zh-CN" dirty="0" smtClean="0"/>
          </a:p>
          <a:p>
            <a:pPr marL="990600" lvl="1" indent="-533400" eaLnBrk="1" hangingPunct="1">
              <a:lnSpc>
                <a:spcPct val="150000"/>
              </a:lnSpc>
              <a:buSzPct val="90000"/>
              <a:buNone/>
            </a:pPr>
            <a:r>
              <a:rPr lang="en-US" altLang="x-none" dirty="0" smtClean="0"/>
              <a:t>     </a:t>
            </a:r>
            <a:r>
              <a:rPr lang="en-US" altLang="zh-CN" dirty="0" smtClean="0"/>
              <a:t>A year in the Gregorian calendar having 366 days, with the extra day, February 29, intercalated to compensate for the quarter-day difference between an ordinary year and the astronomical year.</a:t>
            </a:r>
            <a:endParaRPr lang="en-US" altLang="zh-CN" dirty="0" smtClean="0"/>
          </a:p>
          <a:p>
            <a:pPr marL="990600" lvl="1" indent="-533400" eaLnBrk="1" hangingPunct="1">
              <a:lnSpc>
                <a:spcPct val="150000"/>
              </a:lnSpc>
              <a:buSzPct val="90000"/>
              <a:buNone/>
            </a:pPr>
            <a:r>
              <a:rPr lang="zh-CN" altLang="en-US" dirty="0" smtClean="0"/>
              <a:t>条件符合下例两者之一</a:t>
            </a:r>
            <a:endParaRPr lang="zh-CN" altLang="en-US" dirty="0" smtClean="0"/>
          </a:p>
          <a:p>
            <a:pPr marL="1371600" lvl="2" indent="-457200" eaLnBrk="1" hangingPunct="1">
              <a:lnSpc>
                <a:spcPct val="150000"/>
              </a:lnSpc>
              <a:buSzPct val="90000"/>
              <a:buFont typeface="Wingdings" panose="05000000000000000000" pitchFamily="2" charset="2"/>
              <a:buAutoNum type="arabicPeriod"/>
            </a:pPr>
            <a:r>
              <a:rPr lang="zh-CN" altLang="en-US" dirty="0" smtClean="0"/>
              <a:t>能被</a:t>
            </a:r>
            <a:r>
              <a:rPr lang="en-US" altLang="zh-CN" dirty="0" smtClean="0"/>
              <a:t>4</a:t>
            </a:r>
            <a:r>
              <a:rPr lang="zh-CN" altLang="en-US" dirty="0" smtClean="0"/>
              <a:t>整除，但不能被</a:t>
            </a:r>
            <a:r>
              <a:rPr lang="en-US" altLang="zh-CN" dirty="0" smtClean="0"/>
              <a:t>100</a:t>
            </a:r>
            <a:r>
              <a:rPr lang="zh-CN" altLang="en-US" dirty="0" smtClean="0"/>
              <a:t>整除</a:t>
            </a:r>
            <a:endParaRPr lang="zh-CN" altLang="en-US" dirty="0" smtClean="0"/>
          </a:p>
          <a:p>
            <a:pPr marL="1371600" lvl="2" indent="-457200" eaLnBrk="1" hangingPunct="1">
              <a:lnSpc>
                <a:spcPct val="150000"/>
              </a:lnSpc>
              <a:buSzPct val="90000"/>
              <a:buFont typeface="Wingdings" panose="05000000000000000000" pitchFamily="2" charset="2"/>
              <a:buAutoNum type="arabicPeriod"/>
            </a:pPr>
            <a:r>
              <a:rPr lang="zh-CN" altLang="en-US" dirty="0" smtClean="0"/>
              <a:t>能被</a:t>
            </a:r>
            <a:r>
              <a:rPr lang="en-US" altLang="zh-CN" dirty="0" smtClean="0"/>
              <a:t>4</a:t>
            </a:r>
            <a:r>
              <a:rPr lang="zh-CN" altLang="en-US" dirty="0" smtClean="0"/>
              <a:t>整除，又能被</a:t>
            </a:r>
            <a:r>
              <a:rPr lang="en-US" altLang="zh-CN" dirty="0" smtClean="0"/>
              <a:t>400</a:t>
            </a:r>
            <a:r>
              <a:rPr lang="zh-CN" altLang="en-US" dirty="0" smtClean="0"/>
              <a:t>整除</a:t>
            </a:r>
            <a:endParaRPr lang="zh-CN" altLang="en-US" dirty="0" smtClean="0"/>
          </a:p>
          <a:p>
            <a:pPr marL="1371600" lvl="2" indent="-457200" eaLnBrk="1" hangingPunct="1">
              <a:lnSpc>
                <a:spcPct val="150000"/>
              </a:lnSpc>
              <a:buSzPct val="90000"/>
              <a:buNone/>
            </a:pPr>
            <a:r>
              <a:rPr lang="en-US" altLang="zh-CN" dirty="0" smtClean="0"/>
              <a:t>(year%4==0 &amp;&amp; year%100!=0) || year%400==0</a:t>
            </a:r>
            <a:endParaRPr lang="en-US" altLang="zh-CN" dirty="0" smtClean="0"/>
          </a:p>
          <a:p>
            <a:pPr marL="1371600" lvl="2" indent="-457200" eaLnBrk="1" hangingPunct="1">
              <a:lnSpc>
                <a:spcPct val="150000"/>
              </a:lnSpc>
              <a:buSzPct val="90000"/>
              <a:buNone/>
            </a:pPr>
            <a:r>
              <a:rPr lang="en-US" altLang="zh-CN" dirty="0" smtClean="0"/>
              <a:t>(year%4!=0) || (year%100==0 &amp;&amp; year%400!=0)</a:t>
            </a:r>
            <a:endParaRPr lang="en-US" altLang="zh-CN" dirty="0" smtClean="0"/>
          </a:p>
        </p:txBody>
      </p:sp>
    </p:spTree>
    <p:custDataLst>
      <p:tags r:id="rId5"/>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4"/>
          <p:cNvSpPr>
            <a:spLocks noGrp="1"/>
          </p:cNvSpPr>
          <p:nvPr>
            <p:ph type="title"/>
          </p:nvPr>
        </p:nvSpPr>
        <p:spPr/>
        <p:txBody>
          <a:bodyPr vert="horz" wrap="square" lIns="91440" tIns="45720" rIns="91440" bIns="45720" anchor="b"/>
          <a:lstStyle/>
          <a:p>
            <a:pPr eaLnBrk="1" hangingPunct="1"/>
            <a:r>
              <a:rPr lang="zh-CN" altLang="en-US" dirty="0">
                <a:latin typeface="Comic Sans MS" panose="030F0702030302020204" pitchFamily="66" charset="0"/>
              </a:rPr>
              <a:t>表达式 </a:t>
            </a:r>
            <a:r>
              <a:rPr lang="en-US" altLang="zh-CN" dirty="0">
                <a:latin typeface="Comic Sans MS" panose="030F0702030302020204" pitchFamily="66" charset="0"/>
              </a:rPr>
              <a:t>(expression)</a:t>
            </a:r>
            <a:endParaRPr lang="en-US" altLang="zh-CN" dirty="0">
              <a:latin typeface="Comic Sans MS" panose="030F0702030302020204" pitchFamily="66" charset="0"/>
            </a:endParaRPr>
          </a:p>
        </p:txBody>
      </p:sp>
      <p:sp>
        <p:nvSpPr>
          <p:cNvPr id="72706" name="Rectangle 2"/>
          <p:cNvSpPr>
            <a:spLocks noGrp="1"/>
          </p:cNvSpPr>
          <p:nvPr>
            <p:ph idx="1"/>
          </p:nvPr>
        </p:nvSpPr>
        <p:spPr/>
        <p:txBody>
          <a:bodyPr vert="horz" wrap="square" lIns="91440" tIns="45720" rIns="91440" bIns="45720" anchor="t"/>
          <a:lstStyle/>
          <a:p>
            <a:pPr marL="609600" indent="-609600" eaLnBrk="1" hangingPunct="1">
              <a:buSzPct val="90000"/>
            </a:pPr>
            <a:r>
              <a:rPr lang="zh-CN" altLang="en-US" dirty="0"/>
              <a:t>赋值表达式</a:t>
            </a:r>
            <a:endParaRPr lang="zh-CN" altLang="en-US" dirty="0"/>
          </a:p>
          <a:p>
            <a:pPr marL="990600" lvl="1" indent="-533400" eaLnBrk="1" hangingPunct="1">
              <a:buSzPct val="90000"/>
            </a:pPr>
            <a:r>
              <a:rPr lang="zh-CN" altLang="en-US" dirty="0"/>
              <a:t>用赋值运算符将一个变量和一个表达式连接起来的式子</a:t>
            </a:r>
            <a:endParaRPr lang="zh-CN" altLang="en-US" dirty="0"/>
          </a:p>
          <a:p>
            <a:pPr marL="1371600" lvl="2" indent="-457200" eaLnBrk="1" hangingPunct="1">
              <a:buSzPct val="90000"/>
            </a:pPr>
            <a:r>
              <a:rPr lang="en-US" altLang="zh-CN" dirty="0"/>
              <a:t>&lt;</a:t>
            </a:r>
            <a:r>
              <a:rPr lang="zh-CN" altLang="en-US" dirty="0"/>
              <a:t>变量</a:t>
            </a:r>
            <a:r>
              <a:rPr lang="en-US" altLang="zh-CN" dirty="0"/>
              <a:t>&gt; &lt;</a:t>
            </a:r>
            <a:r>
              <a:rPr lang="zh-CN" altLang="en-US" dirty="0"/>
              <a:t>赋值运算符</a:t>
            </a:r>
            <a:r>
              <a:rPr lang="en-US" altLang="zh-CN" dirty="0"/>
              <a:t>&gt; &lt;</a:t>
            </a:r>
            <a:r>
              <a:rPr lang="zh-CN" altLang="en-US" dirty="0"/>
              <a:t>表达式</a:t>
            </a:r>
            <a:r>
              <a:rPr lang="en-US" altLang="zh-CN" dirty="0"/>
              <a:t>&gt;</a:t>
            </a:r>
            <a:endParaRPr lang="en-US" altLang="zh-CN" dirty="0"/>
          </a:p>
          <a:p>
            <a:pPr marL="1371600" lvl="2" indent="-457200" eaLnBrk="1" hangingPunct="1">
              <a:buSzPct val="90000"/>
            </a:pPr>
            <a:r>
              <a:rPr lang="zh-CN" altLang="en-US" dirty="0"/>
              <a:t>优先级</a:t>
            </a:r>
            <a:r>
              <a:rPr lang="en-US" altLang="zh-CN" dirty="0"/>
              <a:t>: </a:t>
            </a:r>
            <a:r>
              <a:rPr lang="zh-CN" altLang="en-US" dirty="0"/>
              <a:t>赋值运算符 </a:t>
            </a:r>
            <a:r>
              <a:rPr lang="en-US" altLang="zh-CN" dirty="0"/>
              <a:t>&lt; </a:t>
            </a:r>
            <a:r>
              <a:rPr lang="zh-CN" altLang="en-US" dirty="0"/>
              <a:t>算术、关系和逻辑运算符</a:t>
            </a:r>
            <a:endParaRPr lang="zh-CN" altLang="en-US" dirty="0"/>
          </a:p>
          <a:p>
            <a:pPr marL="1371600" lvl="2" indent="-457200" eaLnBrk="1" hangingPunct="1">
              <a:buSzPct val="90000"/>
            </a:pPr>
            <a:r>
              <a:rPr lang="en-US" altLang="zh-CN" dirty="0"/>
              <a:t>a=5+6;</a:t>
            </a:r>
            <a:endParaRPr lang="en-US" altLang="zh-CN" dirty="0"/>
          </a:p>
          <a:p>
            <a:pPr marL="1371600" lvl="2" indent="-457200" eaLnBrk="1" hangingPunct="1">
              <a:buSzPct val="90000"/>
            </a:pPr>
            <a:r>
              <a:rPr lang="en-US" altLang="zh-CN" dirty="0"/>
              <a:t>b=c=d=a+5;</a:t>
            </a:r>
            <a:endParaRPr lang="en-US" altLang="zh-CN" dirty="0"/>
          </a:p>
          <a:p>
            <a:pPr marL="1371600" lvl="2" indent="-457200" eaLnBrk="1" hangingPunct="1">
              <a:buSzPct val="90000"/>
            </a:pPr>
            <a:r>
              <a:rPr lang="en-US" altLang="zh-CN" dirty="0">
                <a:solidFill>
                  <a:schemeClr val="hlink"/>
                </a:solidFill>
              </a:rPr>
              <a:t>a=5+c=5;</a:t>
            </a:r>
            <a:endParaRPr lang="en-US" altLang="zh-CN" dirty="0">
              <a:solidFill>
                <a:schemeClr val="hlink"/>
              </a:solidFill>
            </a:endParaRPr>
          </a:p>
          <a:p>
            <a:pPr marL="1371600" lvl="2" indent="-457200" eaLnBrk="1" hangingPunct="1">
              <a:buSzPct val="90000"/>
            </a:pPr>
            <a:r>
              <a:rPr lang="en-US" altLang="zh-CN" dirty="0"/>
              <a:t>a=(b=4)+(c=6);</a:t>
            </a:r>
            <a:endParaRPr lang="en-US" altLang="zh-CN" dirty="0"/>
          </a:p>
        </p:txBody>
      </p:sp>
      <p:sp>
        <p:nvSpPr>
          <p:cNvPr id="72707" name="Rectangle 3"/>
          <p:cNvSpPr/>
          <p:nvPr/>
        </p:nvSpPr>
        <p:spPr>
          <a:xfrm>
            <a:off x="5791200" y="3733800"/>
            <a:ext cx="2362200" cy="2209800"/>
          </a:xfrm>
          <a:prstGeom prst="rect">
            <a:avLst/>
          </a:prstGeom>
          <a:noFill/>
          <a:ln w="9525">
            <a:noFill/>
          </a:ln>
        </p:spPr>
        <p:txBody>
          <a:bodyPr wrap="none" anchor="ctr"/>
          <a:lstStyle/>
          <a:p>
            <a:pPr eaLnBrk="1" hangingPunct="1"/>
            <a:endParaRPr lang="zh-CN" altLang="en-US" dirty="0">
              <a:latin typeface="Arial" panose="020B0604020202020204" pitchFamily="34" charset="0"/>
            </a:endParaRPr>
          </a:p>
        </p:txBody>
      </p:sp>
    </p:spTree>
    <p:custDataLst>
      <p:tags r:id="rId1"/>
    </p:custData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p:cNvSpPr>
            <a:spLocks noGrp="1"/>
          </p:cNvSpPr>
          <p:nvPr>
            <p:ph type="title"/>
          </p:nvPr>
        </p:nvSpPr>
        <p:spPr/>
        <p:txBody>
          <a:bodyPr vert="horz" wrap="square" lIns="91440" tIns="45720" rIns="91440" bIns="45720" anchor="b"/>
          <a:lstStyle/>
          <a:p>
            <a:pPr eaLnBrk="1" hangingPunct="1"/>
            <a:r>
              <a:rPr lang="zh-CN" altLang="en-US" dirty="0">
                <a:latin typeface="Comic Sans MS" panose="030F0702030302020204" pitchFamily="66" charset="0"/>
              </a:rPr>
              <a:t>表达式 </a:t>
            </a:r>
            <a:r>
              <a:rPr lang="en-US" altLang="zh-CN" dirty="0">
                <a:latin typeface="Comic Sans MS" panose="030F0702030302020204" pitchFamily="66" charset="0"/>
              </a:rPr>
              <a:t>(expression)</a:t>
            </a:r>
            <a:endParaRPr lang="en-US" altLang="zh-CN" dirty="0">
              <a:latin typeface="Comic Sans MS" panose="030F0702030302020204" pitchFamily="66" charset="0"/>
            </a:endParaRPr>
          </a:p>
        </p:txBody>
      </p:sp>
      <p:sp>
        <p:nvSpPr>
          <p:cNvPr id="73730" name="Rectangle 2"/>
          <p:cNvSpPr>
            <a:spLocks noGrp="1"/>
          </p:cNvSpPr>
          <p:nvPr>
            <p:ph idx="1"/>
          </p:nvPr>
        </p:nvSpPr>
        <p:spPr/>
        <p:txBody>
          <a:bodyPr vert="horz" wrap="square" lIns="91440" tIns="45720" rIns="91440" bIns="45720" anchor="t">
            <a:normAutofit lnSpcReduction="10000"/>
          </a:bodyPr>
          <a:lstStyle/>
          <a:p>
            <a:pPr marL="609600" indent="-609600" eaLnBrk="1" hangingPunct="1">
              <a:buSzPct val="90000"/>
            </a:pPr>
            <a:r>
              <a:rPr lang="zh-CN" altLang="en-US" dirty="0"/>
              <a:t>复合赋值运算</a:t>
            </a:r>
            <a:endParaRPr lang="zh-CN" altLang="en-US" dirty="0"/>
          </a:p>
          <a:p>
            <a:pPr marL="990600" lvl="1" indent="-533400" eaLnBrk="1" hangingPunct="1">
              <a:buSzPct val="90000"/>
            </a:pPr>
            <a:r>
              <a:rPr lang="zh-CN" altLang="en-US" dirty="0"/>
              <a:t>复合赋值运算符</a:t>
            </a:r>
            <a:endParaRPr lang="zh-CN" altLang="en-US" dirty="0"/>
          </a:p>
          <a:p>
            <a:pPr marL="1371600" lvl="2" indent="-457200" eaLnBrk="1" hangingPunct="1">
              <a:buSzPct val="90000"/>
            </a:pPr>
            <a:r>
              <a:rPr lang="en-US" altLang="zh-CN" dirty="0"/>
              <a:t>+=</a:t>
            </a:r>
            <a:r>
              <a:rPr lang="zh-CN" altLang="en-US" dirty="0"/>
              <a:t>、   </a:t>
            </a:r>
            <a:r>
              <a:rPr lang="en-US" altLang="zh-CN" dirty="0"/>
              <a:t>-=</a:t>
            </a:r>
            <a:r>
              <a:rPr lang="zh-CN" altLang="en-US" dirty="0"/>
              <a:t>、   *</a:t>
            </a:r>
            <a:r>
              <a:rPr lang="en-US" altLang="zh-CN" dirty="0"/>
              <a:t>=</a:t>
            </a:r>
            <a:r>
              <a:rPr lang="zh-CN" altLang="en-US" dirty="0"/>
              <a:t>、 </a:t>
            </a:r>
            <a:r>
              <a:rPr lang="en-US" altLang="zh-CN" dirty="0"/>
              <a:t>/=</a:t>
            </a:r>
            <a:r>
              <a:rPr lang="zh-CN" altLang="en-US" dirty="0"/>
              <a:t>、</a:t>
            </a:r>
            <a:r>
              <a:rPr lang="en-US" altLang="zh-CN" dirty="0"/>
              <a:t>%=</a:t>
            </a:r>
            <a:endParaRPr lang="en-US" altLang="zh-CN" dirty="0"/>
          </a:p>
          <a:p>
            <a:pPr marL="1371600" lvl="2" indent="-457200" eaLnBrk="1" hangingPunct="1">
              <a:buSzPct val="90000"/>
            </a:pPr>
            <a:r>
              <a:rPr lang="en-US" altLang="zh-CN" dirty="0"/>
              <a:t>&lt;&lt;=</a:t>
            </a:r>
            <a:r>
              <a:rPr lang="zh-CN" altLang="en-US" dirty="0"/>
              <a:t>、</a:t>
            </a:r>
            <a:r>
              <a:rPr lang="en-US" altLang="zh-CN" dirty="0"/>
              <a:t>&gt;&gt;=</a:t>
            </a:r>
            <a:r>
              <a:rPr lang="zh-CN" altLang="en-US" dirty="0"/>
              <a:t>、</a:t>
            </a:r>
            <a:r>
              <a:rPr lang="en-US" altLang="zh-CN" dirty="0"/>
              <a:t>&amp;=</a:t>
            </a:r>
            <a:r>
              <a:rPr lang="zh-CN" altLang="en-US" dirty="0"/>
              <a:t>、</a:t>
            </a:r>
            <a:r>
              <a:rPr lang="en-US" altLang="zh-CN" dirty="0"/>
              <a:t>^=</a:t>
            </a:r>
            <a:r>
              <a:rPr lang="zh-CN" altLang="en-US" dirty="0"/>
              <a:t>、</a:t>
            </a:r>
            <a:r>
              <a:rPr lang="en-US" altLang="zh-CN" dirty="0"/>
              <a:t>|=</a:t>
            </a:r>
            <a:endParaRPr lang="en-US" altLang="zh-CN" dirty="0"/>
          </a:p>
          <a:p>
            <a:pPr marL="1371600" lvl="2" indent="-457200" eaLnBrk="1" hangingPunct="1">
              <a:buSzPct val="90000"/>
            </a:pPr>
            <a:r>
              <a:rPr lang="en-US" altLang="zh-CN" dirty="0"/>
              <a:t>&lt;</a:t>
            </a:r>
            <a:r>
              <a:rPr lang="zh-CN" altLang="en-US" dirty="0"/>
              <a:t>变量</a:t>
            </a:r>
            <a:r>
              <a:rPr lang="en-US" altLang="zh-CN" dirty="0"/>
              <a:t>&gt; &lt;</a:t>
            </a:r>
            <a:r>
              <a:rPr lang="zh-CN" altLang="en-US" dirty="0"/>
              <a:t>复合赋值运算符</a:t>
            </a:r>
            <a:r>
              <a:rPr lang="en-US" altLang="zh-CN" dirty="0"/>
              <a:t>&gt; &lt;</a:t>
            </a:r>
            <a:r>
              <a:rPr lang="zh-CN" altLang="en-US" dirty="0"/>
              <a:t>表达式</a:t>
            </a:r>
            <a:r>
              <a:rPr lang="en-US" altLang="zh-CN" dirty="0"/>
              <a:t>&gt;</a:t>
            </a:r>
            <a:endParaRPr lang="en-US" altLang="zh-CN" dirty="0"/>
          </a:p>
          <a:p>
            <a:pPr marL="1371600" lvl="2" indent="-457200" eaLnBrk="1" hangingPunct="1">
              <a:buSzPct val="90000"/>
            </a:pPr>
            <a:r>
              <a:rPr lang="zh-CN" altLang="en-US" dirty="0"/>
              <a:t>例</a:t>
            </a:r>
            <a:endParaRPr lang="zh-CN" altLang="en-US" dirty="0"/>
          </a:p>
          <a:p>
            <a:pPr marL="1752600" lvl="3" indent="-381000" eaLnBrk="1" hangingPunct="1">
              <a:buSzPct val="90000"/>
            </a:pPr>
            <a:r>
              <a:rPr lang="en-US" altLang="zh-CN" sz="2400" dirty="0"/>
              <a:t>a += b+5;    </a:t>
            </a:r>
            <a:r>
              <a:rPr lang="zh-CN" altLang="en-US" sz="2400" dirty="0"/>
              <a:t>等价于  </a:t>
            </a:r>
            <a:r>
              <a:rPr lang="en-US" altLang="zh-CN" sz="2400" dirty="0"/>
              <a:t>a=a+(b+5);</a:t>
            </a:r>
            <a:endParaRPr lang="en-US" altLang="zh-CN" sz="2400" dirty="0"/>
          </a:p>
          <a:p>
            <a:pPr marL="1752600" lvl="3" indent="-381000" eaLnBrk="1" hangingPunct="1">
              <a:buSzPct val="90000"/>
            </a:pPr>
            <a:r>
              <a:rPr lang="en-US" altLang="zh-CN" sz="2400" dirty="0"/>
              <a:t>a *= b;       </a:t>
            </a:r>
            <a:r>
              <a:rPr lang="zh-CN" altLang="en-US" sz="2400" dirty="0"/>
              <a:t>等价于  </a:t>
            </a:r>
            <a:r>
              <a:rPr lang="en-US" altLang="zh-CN" sz="2400" dirty="0"/>
              <a:t>a=a*b;</a:t>
            </a:r>
            <a:endParaRPr lang="en-US" altLang="zh-CN" sz="2400" dirty="0"/>
          </a:p>
          <a:p>
            <a:pPr marL="1752600" lvl="3" indent="-381000" eaLnBrk="1" hangingPunct="1">
              <a:buSzPct val="90000"/>
            </a:pPr>
            <a:r>
              <a:rPr lang="en-US" altLang="zh-CN" sz="2400" dirty="0"/>
              <a:t>a *= b-c;    </a:t>
            </a:r>
            <a:r>
              <a:rPr lang="zh-CN" altLang="en-US" sz="2400" dirty="0"/>
              <a:t>等价于  </a:t>
            </a:r>
            <a:r>
              <a:rPr lang="en-US" altLang="zh-CN" sz="2400" dirty="0"/>
              <a:t>a=a*(b-c);</a:t>
            </a:r>
            <a:endParaRPr lang="en-US" altLang="zh-CN" sz="2400" dirty="0"/>
          </a:p>
          <a:p>
            <a:pPr marL="1371600" lvl="2" indent="-457200" eaLnBrk="1" hangingPunct="1">
              <a:buSzPct val="90000"/>
            </a:pPr>
            <a:r>
              <a:rPr lang="en-US" altLang="zh-CN" dirty="0"/>
              <a:t>&lt;</a:t>
            </a:r>
            <a:r>
              <a:rPr lang="zh-CN" altLang="en-US" dirty="0"/>
              <a:t>变量</a:t>
            </a:r>
            <a:r>
              <a:rPr lang="en-US" altLang="zh-CN" dirty="0"/>
              <a:t>&gt; =&lt;</a:t>
            </a:r>
            <a:r>
              <a:rPr lang="zh-CN" altLang="en-US" dirty="0"/>
              <a:t>变量</a:t>
            </a:r>
            <a:r>
              <a:rPr lang="en-US" altLang="zh-CN" dirty="0"/>
              <a:t>&gt;&lt;</a:t>
            </a:r>
            <a:r>
              <a:rPr lang="zh-CN" altLang="en-US" dirty="0"/>
              <a:t>运算符</a:t>
            </a:r>
            <a:r>
              <a:rPr lang="en-US" altLang="zh-CN" dirty="0"/>
              <a:t>&gt; (&lt;</a:t>
            </a:r>
            <a:r>
              <a:rPr lang="zh-CN" altLang="en-US" dirty="0"/>
              <a:t>表达式</a:t>
            </a:r>
            <a:r>
              <a:rPr lang="en-US" altLang="zh-CN" dirty="0"/>
              <a:t>&gt;)</a:t>
            </a:r>
            <a:endParaRPr lang="en-US" altLang="zh-CN" dirty="0"/>
          </a:p>
        </p:txBody>
      </p:sp>
      <p:sp>
        <p:nvSpPr>
          <p:cNvPr id="73731" name="Rectangle 3"/>
          <p:cNvSpPr/>
          <p:nvPr/>
        </p:nvSpPr>
        <p:spPr>
          <a:xfrm>
            <a:off x="5791200" y="3733800"/>
            <a:ext cx="2362200" cy="2209800"/>
          </a:xfrm>
          <a:prstGeom prst="rect">
            <a:avLst/>
          </a:prstGeom>
          <a:noFill/>
          <a:ln w="9525">
            <a:noFill/>
          </a:ln>
        </p:spPr>
        <p:txBody>
          <a:bodyPr wrap="none" anchor="ctr"/>
          <a:lstStyle/>
          <a:p>
            <a:pPr eaLnBrk="1" hangingPunct="1"/>
            <a:endParaRPr lang="zh-CN" altLang="en-US" dirty="0">
              <a:latin typeface="Arial" panose="020B0604020202020204" pitchFamily="34" charset="0"/>
            </a:endParaRPr>
          </a:p>
        </p:txBody>
      </p:sp>
    </p:spTree>
    <p:custDataLst>
      <p:tags r:id="rId1"/>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第二讲 </a:t>
            </a:r>
            <a:r>
              <a:rPr lang="en-US" altLang="zh-CN" dirty="0" smtClean="0"/>
              <a:t>Java</a:t>
            </a:r>
            <a:r>
              <a:rPr lang="zh-CN" altLang="en-US" dirty="0" smtClean="0"/>
              <a:t>语法基础</a:t>
            </a:r>
            <a:endParaRPr lang="zh-CN" altLang="en-US" dirty="0" smtClean="0"/>
          </a:p>
        </p:txBody>
      </p:sp>
      <p:sp>
        <p:nvSpPr>
          <p:cNvPr id="3" name="内容占位符 2"/>
          <p:cNvSpPr>
            <a:spLocks noGrp="1"/>
          </p:cNvSpPr>
          <p:nvPr>
            <p:ph idx="1"/>
            <p:custDataLst>
              <p:tags r:id="rId4"/>
            </p:custDataLst>
          </p:nvPr>
        </p:nvSpPr>
        <p:spPr/>
        <p:txBody>
          <a:bodyPr>
            <a:normAutofit lnSpcReduction="10000"/>
          </a:bodyPr>
          <a:lstStyle/>
          <a:p>
            <a:pPr marL="609600" indent="-609600" eaLnBrk="1" hangingPunct="1">
              <a:lnSpc>
                <a:spcPct val="150000"/>
              </a:lnSpc>
              <a:buSzPct val="90000"/>
              <a:buFont typeface="Wingdings" panose="05000000000000000000" pitchFamily="2" charset="2"/>
              <a:buAutoNum type="arabicPeriod"/>
            </a:pPr>
            <a:r>
              <a:rPr lang="zh-CN" altLang="en-US" dirty="0" smtClean="0"/>
              <a:t>词法规则</a:t>
            </a:r>
            <a:endParaRPr lang="zh-CN" altLang="en-US" dirty="0" smtClean="0"/>
          </a:p>
          <a:p>
            <a:pPr marL="609600" indent="-609600" eaLnBrk="1" hangingPunct="1">
              <a:lnSpc>
                <a:spcPct val="150000"/>
              </a:lnSpc>
              <a:buSzPct val="90000"/>
              <a:buFont typeface="Wingdings" panose="05000000000000000000" pitchFamily="2" charset="2"/>
              <a:buAutoNum type="arabicPeriod"/>
            </a:pPr>
            <a:r>
              <a:rPr lang="zh-CN" altLang="en-US" dirty="0" smtClean="0"/>
              <a:t>数据类型</a:t>
            </a:r>
            <a:endParaRPr lang="zh-CN" altLang="en-US" dirty="0" smtClean="0"/>
          </a:p>
          <a:p>
            <a:pPr marL="609600" indent="-609600" eaLnBrk="1" hangingPunct="1">
              <a:lnSpc>
                <a:spcPct val="150000"/>
              </a:lnSpc>
              <a:buSzPct val="90000"/>
              <a:buFont typeface="Wingdings" panose="05000000000000000000" pitchFamily="2" charset="2"/>
              <a:buAutoNum type="arabicPeriod"/>
            </a:pPr>
            <a:r>
              <a:rPr lang="zh-CN" altLang="en-US" dirty="0" smtClean="0"/>
              <a:t>常量与变量</a:t>
            </a:r>
            <a:endParaRPr lang="zh-CN" altLang="en-US" dirty="0" smtClean="0"/>
          </a:p>
          <a:p>
            <a:pPr marL="609600" indent="-609600" eaLnBrk="1" hangingPunct="1">
              <a:lnSpc>
                <a:spcPct val="150000"/>
              </a:lnSpc>
              <a:buSzPct val="90000"/>
              <a:buFont typeface="Wingdings" panose="05000000000000000000" pitchFamily="2" charset="2"/>
              <a:buAutoNum type="arabicPeriod"/>
            </a:pPr>
            <a:r>
              <a:rPr lang="zh-CN" altLang="en-US" dirty="0" smtClean="0"/>
              <a:t>运算符和表达式</a:t>
            </a:r>
            <a:endParaRPr lang="zh-CN" altLang="en-US" dirty="0" smtClean="0"/>
          </a:p>
          <a:p>
            <a:pPr marL="609600" indent="-609600" eaLnBrk="1" hangingPunct="1">
              <a:lnSpc>
                <a:spcPct val="150000"/>
              </a:lnSpc>
              <a:buSzPct val="90000"/>
              <a:buFont typeface="Wingdings" panose="05000000000000000000" pitchFamily="2" charset="2"/>
              <a:buAutoNum type="arabicPeriod"/>
            </a:pPr>
            <a:r>
              <a:rPr lang="zh-CN" altLang="en-US" dirty="0" smtClean="0"/>
              <a:t>控制语句</a:t>
            </a:r>
            <a:endParaRPr lang="zh-CN" altLang="en-US" dirty="0" smtClean="0"/>
          </a:p>
          <a:p>
            <a:pPr marL="609600" indent="-609600" eaLnBrk="1" hangingPunct="1">
              <a:lnSpc>
                <a:spcPct val="150000"/>
              </a:lnSpc>
              <a:buSzPct val="90000"/>
              <a:buFont typeface="Wingdings" panose="05000000000000000000" pitchFamily="2" charset="2"/>
              <a:buAutoNum type="arabicPeriod"/>
            </a:pPr>
            <a:r>
              <a:rPr lang="zh-CN" altLang="en-US" dirty="0" smtClean="0"/>
              <a:t>数组和字符串</a:t>
            </a:r>
            <a:endParaRPr lang="zh-CN" altLang="en-US" dirty="0" smtClean="0"/>
          </a:p>
        </p:txBody>
      </p:sp>
    </p:spTree>
    <p:custDataLst>
      <p:tags r:id="rId5"/>
    </p:custData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title"/>
          </p:nvPr>
        </p:nvSpPr>
        <p:spPr/>
        <p:txBody>
          <a:bodyPr vert="horz" wrap="square" lIns="91440" tIns="45720" rIns="91440" bIns="45720" anchor="ctr"/>
          <a:lstStyle/>
          <a:p>
            <a:pPr eaLnBrk="1" hangingPunct="1"/>
            <a:r>
              <a:rPr lang="zh-CN" altLang="en-US" dirty="0">
                <a:latin typeface="Comic Sans MS" panose="030F0702030302020204" pitchFamily="66" charset="0"/>
              </a:rPr>
              <a:t>语句 </a:t>
            </a:r>
            <a:r>
              <a:rPr lang="en-US" altLang="zh-CN" dirty="0">
                <a:latin typeface="Comic Sans MS" panose="030F0702030302020204" pitchFamily="66" charset="0"/>
              </a:rPr>
              <a:t>(statement)</a:t>
            </a:r>
            <a:endParaRPr lang="en-US" altLang="zh-CN" dirty="0">
              <a:latin typeface="Comic Sans MS" panose="030F0702030302020204" pitchFamily="66" charset="0"/>
            </a:endParaRPr>
          </a:p>
        </p:txBody>
      </p:sp>
      <p:sp>
        <p:nvSpPr>
          <p:cNvPr id="75779" name="Rectangle 3"/>
          <p:cNvSpPr>
            <a:spLocks noGrp="1"/>
          </p:cNvSpPr>
          <p:nvPr>
            <p:ph idx="1"/>
          </p:nvPr>
        </p:nvSpPr>
        <p:spPr/>
        <p:txBody>
          <a:bodyPr vert="horz" wrap="square" lIns="91440" tIns="45720" rIns="91440" bIns="45720" anchor="t"/>
          <a:lstStyle/>
          <a:p>
            <a:pPr marL="609600" indent="-609600" eaLnBrk="1" hangingPunct="1">
              <a:buSzPct val="90000"/>
            </a:pPr>
            <a:r>
              <a:rPr lang="zh-CN" altLang="en-US" dirty="0"/>
              <a:t>表达式 </a:t>
            </a:r>
            <a:r>
              <a:rPr lang="en-US" altLang="zh-CN" dirty="0"/>
              <a:t>+ </a:t>
            </a:r>
            <a:r>
              <a:rPr lang="zh-CN" altLang="en-US" dirty="0"/>
              <a:t>分号“</a:t>
            </a:r>
            <a:r>
              <a:rPr lang="en-US" altLang="zh-CN" dirty="0"/>
              <a:t>;”</a:t>
            </a:r>
            <a:r>
              <a:rPr lang="en-US" altLang="zh-CN" dirty="0">
                <a:sym typeface="Wingdings" panose="05000000000000000000" pitchFamily="2" charset="2"/>
              </a:rPr>
              <a:t></a:t>
            </a:r>
            <a:r>
              <a:rPr lang="zh-CN" altLang="en-US" dirty="0">
                <a:sym typeface="Wingdings" panose="05000000000000000000" pitchFamily="2" charset="2"/>
              </a:rPr>
              <a:t>表达式语句</a:t>
            </a:r>
            <a:endParaRPr lang="zh-CN" altLang="en-US" dirty="0">
              <a:sym typeface="Wingdings" panose="05000000000000000000" pitchFamily="2" charset="2"/>
            </a:endParaRPr>
          </a:p>
          <a:p>
            <a:pPr marL="990600" lvl="1" indent="-533400" eaLnBrk="1" hangingPunct="1">
              <a:buSzPct val="90000"/>
            </a:pPr>
            <a:r>
              <a:rPr lang="en-US" altLang="zh-CN" dirty="0"/>
              <a:t>x = 25;</a:t>
            </a:r>
            <a:endParaRPr lang="en-US" altLang="zh-CN" dirty="0"/>
          </a:p>
          <a:p>
            <a:pPr marL="990600" lvl="1" indent="-533400" eaLnBrk="1" hangingPunct="1">
              <a:buSzPct val="90000"/>
            </a:pPr>
            <a:r>
              <a:rPr lang="en-US" altLang="zh-CN" dirty="0"/>
              <a:t>y += a*b+c;</a:t>
            </a:r>
            <a:endParaRPr lang="en-US" altLang="zh-CN" dirty="0"/>
          </a:p>
          <a:p>
            <a:pPr marL="990600" lvl="1" indent="-533400" eaLnBrk="1" hangingPunct="1">
              <a:buSzPct val="90000"/>
            </a:pPr>
            <a:r>
              <a:rPr lang="en-US" altLang="zh-CN" dirty="0"/>
              <a:t>a+b;</a:t>
            </a:r>
            <a:endParaRPr lang="en-US" altLang="zh-CN" dirty="0"/>
          </a:p>
          <a:p>
            <a:pPr marL="609600" indent="-609600" eaLnBrk="1" hangingPunct="1">
              <a:buSzPct val="90000"/>
            </a:pPr>
            <a:r>
              <a:rPr lang="zh-CN" altLang="en-US" dirty="0"/>
              <a:t>只有分号</a:t>
            </a:r>
            <a:r>
              <a:rPr lang="zh-CN" altLang="en-US" dirty="0">
                <a:sym typeface="Wingdings" panose="05000000000000000000" pitchFamily="2" charset="2"/>
              </a:rPr>
              <a:t>空语句</a:t>
            </a:r>
            <a:endParaRPr lang="zh-CN" altLang="en-US" dirty="0">
              <a:sym typeface="Wingdings" panose="05000000000000000000" pitchFamily="2" charset="2"/>
            </a:endParaRPr>
          </a:p>
          <a:p>
            <a:pPr marL="990600" lvl="1" indent="-533400" eaLnBrk="1" hangingPunct="1">
              <a:buSzPct val="90000"/>
            </a:pPr>
            <a:r>
              <a:rPr lang="en-US" altLang="zh-CN" dirty="0"/>
              <a:t>i = 5; ; ;</a:t>
            </a:r>
            <a:endParaRPr lang="en-US" altLang="zh-CN" dirty="0"/>
          </a:p>
          <a:p>
            <a:pPr marL="990600" lvl="1" indent="-533400" eaLnBrk="1" hangingPunct="1">
              <a:buSzPct val="90000"/>
            </a:pPr>
            <a:r>
              <a:rPr lang="zh-CN" altLang="en-US" dirty="0"/>
              <a:t>符合语法规则</a:t>
            </a:r>
            <a:r>
              <a:rPr lang="en-US" altLang="zh-CN" dirty="0"/>
              <a:t>(</a:t>
            </a:r>
            <a:r>
              <a:rPr lang="zh-CN" altLang="en-US" dirty="0"/>
              <a:t>程序设计的初始阶段</a:t>
            </a:r>
            <a:r>
              <a:rPr lang="en-US" altLang="zh-CN" dirty="0"/>
              <a:t>)</a:t>
            </a:r>
            <a:endParaRPr lang="en-US" altLang="zh-CN" dirty="0"/>
          </a:p>
        </p:txBody>
      </p:sp>
      <p:sp>
        <p:nvSpPr>
          <p:cNvPr id="75780" name="Rectangle 4"/>
          <p:cNvSpPr/>
          <p:nvPr/>
        </p:nvSpPr>
        <p:spPr>
          <a:xfrm>
            <a:off x="5791200" y="3733800"/>
            <a:ext cx="2362200" cy="2209800"/>
          </a:xfrm>
          <a:prstGeom prst="rect">
            <a:avLst/>
          </a:prstGeom>
          <a:noFill/>
          <a:ln w="9525">
            <a:noFill/>
          </a:ln>
        </p:spPr>
        <p:txBody>
          <a:bodyPr wrap="none" anchor="ctr"/>
          <a:lstStyle/>
          <a:p>
            <a:pPr eaLnBrk="1" hangingPunct="1"/>
            <a:endParaRPr lang="zh-CN" altLang="en-US" dirty="0">
              <a:latin typeface="Arial" panose="020B0604020202020204" pitchFamily="34" charset="0"/>
            </a:endParaRPr>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latin typeface="Arial Black" panose="020B0A04020102020204" pitchFamily="34" charset="0"/>
              </a:rPr>
            </a:fld>
            <a:endParaRPr lang="zh-CN" altLang="en-US" sz="1200" dirty="0">
              <a:latin typeface="Arial Black" panose="020B0A04020102020204" pitchFamily="34" charset="0"/>
            </a:endParaRPr>
          </a:p>
        </p:txBody>
      </p:sp>
      <p:sp>
        <p:nvSpPr>
          <p:cNvPr id="3" name="标题 2"/>
          <p:cNvSpPr>
            <a:spLocks noGrp="1"/>
          </p:cNvSpPr>
          <p:nvPr>
            <p:ph type="title"/>
            <p:custDataLst>
              <p:tags r:id="rId3"/>
            </p:custDataLst>
          </p:nvPr>
        </p:nvSpPr>
        <p:spPr/>
        <p:txBody>
          <a:bodyPr>
            <a:normAutofit/>
          </a:bodyPr>
          <a:lstStyle/>
          <a:p>
            <a:pPr eaLnBrk="1" hangingPunct="1"/>
            <a:r>
              <a:rPr lang="zh-CN" altLang="en-US" dirty="0" smtClean="0"/>
              <a:t>课前思考</a:t>
            </a:r>
            <a:endParaRPr lang="zh-CN" altLang="en-US" dirty="0" smtClean="0"/>
          </a:p>
        </p:txBody>
      </p:sp>
      <p:sp>
        <p:nvSpPr>
          <p:cNvPr id="4" name="内容占位符 3"/>
          <p:cNvSpPr>
            <a:spLocks noGrp="1"/>
          </p:cNvSpPr>
          <p:nvPr>
            <p:ph idx="1"/>
            <p:custDataLst>
              <p:tags r:id="rId4"/>
            </p:custDataLst>
          </p:nvPr>
        </p:nvSpPr>
        <p:spPr/>
        <p:txBody>
          <a:bodyPr>
            <a:normAutofit fontScale="62500" lnSpcReduction="20000"/>
          </a:bodyPr>
          <a:lstStyle/>
          <a:p>
            <a:pPr marL="342900" indent="-342900" eaLnBrk="1" hangingPunct="1">
              <a:lnSpc>
                <a:spcPct val="150000"/>
              </a:lnSpc>
              <a:spcBef>
                <a:spcPct val="50000"/>
              </a:spcBef>
              <a:buClr>
                <a:schemeClr val="hlink"/>
              </a:buClr>
              <a:buSzTx/>
              <a:buFont typeface="Wingdings" panose="05000000000000000000" pitchFamily="2" charset="2"/>
              <a:buChar char="l"/>
            </a:pPr>
            <a:r>
              <a:rPr lang="en-US" altLang="zh-CN" dirty="0" smtClean="0"/>
              <a:t>Java</a:t>
            </a:r>
            <a:r>
              <a:rPr lang="zh-CN" altLang="en-US" dirty="0" smtClean="0"/>
              <a:t>中的标识符是由哪些字符组成的？</a:t>
            </a:r>
            <a:endParaRPr lang="zh-CN" altLang="en-US" dirty="0" smtClean="0"/>
          </a:p>
          <a:p>
            <a:pPr marL="342900" indent="-342900" eaLnBrk="1" hangingPunct="1">
              <a:lnSpc>
                <a:spcPct val="150000"/>
              </a:lnSpc>
              <a:spcBef>
                <a:spcPct val="50000"/>
              </a:spcBef>
              <a:buClr>
                <a:schemeClr val="hlink"/>
              </a:buClr>
              <a:buSzTx/>
              <a:buFont typeface="Wingdings" panose="05000000000000000000" pitchFamily="2" charset="2"/>
              <a:buChar char="l"/>
            </a:pPr>
            <a:r>
              <a:rPr lang="en-US" altLang="zh-CN" dirty="0" smtClean="0"/>
              <a:t>Java</a:t>
            </a:r>
            <a:r>
              <a:rPr lang="zh-CN" altLang="en-US" dirty="0" smtClean="0"/>
              <a:t>中有哪些保留字？简单数据类型包含哪几种？各种数据类型变量的定义方法和常量的表示方法及取值范围。</a:t>
            </a:r>
            <a:endParaRPr lang="zh-CN" altLang="en-US" dirty="0" smtClean="0"/>
          </a:p>
          <a:p>
            <a:pPr marL="342900" indent="-342900" eaLnBrk="1" hangingPunct="1">
              <a:lnSpc>
                <a:spcPct val="150000"/>
              </a:lnSpc>
              <a:spcBef>
                <a:spcPct val="50000"/>
              </a:spcBef>
              <a:buClr>
                <a:schemeClr val="hlink"/>
              </a:buClr>
              <a:buSzTx/>
              <a:buFont typeface="Wingdings" panose="05000000000000000000" pitchFamily="2" charset="2"/>
              <a:buChar char="l"/>
            </a:pPr>
            <a:r>
              <a:rPr lang="en-US" altLang="zh-CN" dirty="0" smtClean="0"/>
              <a:t>Java </a:t>
            </a:r>
            <a:r>
              <a:rPr lang="zh-CN" altLang="en-US" dirty="0" smtClean="0"/>
              <a:t>中各简单数据类型间的优先次序和自动转换规则是什么？各数据类型间在什么情况下，进行自动转换，在什么情况下使用强制转换？</a:t>
            </a:r>
            <a:endParaRPr lang="zh-CN" altLang="en-US" dirty="0" smtClean="0"/>
          </a:p>
          <a:p>
            <a:pPr marL="342900" indent="-342900" eaLnBrk="1" hangingPunct="1">
              <a:lnSpc>
                <a:spcPct val="150000"/>
              </a:lnSpc>
              <a:spcBef>
                <a:spcPct val="50000"/>
              </a:spcBef>
              <a:buClr>
                <a:schemeClr val="hlink"/>
              </a:buClr>
              <a:buSzTx/>
              <a:buFont typeface="Wingdings" panose="05000000000000000000" pitchFamily="2" charset="2"/>
              <a:buChar char="l"/>
            </a:pPr>
            <a:r>
              <a:rPr lang="en-US" altLang="zh-CN" dirty="0" smtClean="0"/>
              <a:t>Java</a:t>
            </a:r>
            <a:r>
              <a:rPr lang="zh-CN" altLang="en-US" dirty="0" smtClean="0"/>
              <a:t>中有哪些运算符？这些运算符的优先关系是怎样的？</a:t>
            </a:r>
            <a:endParaRPr lang="zh-CN" altLang="en-US" dirty="0" smtClean="0"/>
          </a:p>
          <a:p>
            <a:pPr marL="342900" indent="-342900" eaLnBrk="1" hangingPunct="1">
              <a:lnSpc>
                <a:spcPct val="150000"/>
              </a:lnSpc>
              <a:spcBef>
                <a:spcPct val="50000"/>
              </a:spcBef>
              <a:buClr>
                <a:schemeClr val="hlink"/>
              </a:buClr>
              <a:buSzTx/>
              <a:buFont typeface="Wingdings" panose="05000000000000000000" pitchFamily="2" charset="2"/>
              <a:buChar char="l"/>
            </a:pPr>
            <a:r>
              <a:rPr lang="en-US" altLang="zh-CN" dirty="0" smtClean="0"/>
              <a:t>Java </a:t>
            </a:r>
            <a:r>
              <a:rPr lang="zh-CN" altLang="en-US" dirty="0" smtClean="0"/>
              <a:t>中有哪些控制语句？你了解每一种控制语句的语法规则吗？</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endParaRPr lang="zh-CN" altLang="en-US" dirty="0" smtClean="0"/>
          </a:p>
        </p:txBody>
      </p:sp>
    </p:spTree>
    <p:custDataLst>
      <p:tags r:id="rId5"/>
    </p:custData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p:cNvSpPr>
          <p:nvPr>
            <p:ph type="title"/>
          </p:nvPr>
        </p:nvSpPr>
        <p:spPr/>
        <p:txBody>
          <a:bodyPr vert="horz" wrap="square" lIns="91440" tIns="45720" rIns="91440" bIns="45720" anchor="ctr"/>
          <a:lstStyle/>
          <a:p>
            <a:pPr eaLnBrk="1" hangingPunct="1"/>
            <a:r>
              <a:rPr lang="zh-CN" altLang="en-US" dirty="0"/>
              <a:t>条件选择语句</a:t>
            </a:r>
            <a:endParaRPr lang="zh-CN" altLang="en-US" dirty="0"/>
          </a:p>
        </p:txBody>
      </p:sp>
      <p:sp>
        <p:nvSpPr>
          <p:cNvPr id="76803" name="Rectangle 3"/>
          <p:cNvSpPr>
            <a:spLocks noGrp="1"/>
          </p:cNvSpPr>
          <p:nvPr>
            <p:ph idx="1"/>
          </p:nvPr>
        </p:nvSpPr>
        <p:spPr/>
        <p:txBody>
          <a:bodyPr vert="horz" wrap="square" lIns="91440" tIns="45720" rIns="91440" bIns="45720" anchor="t">
            <a:normAutofit lnSpcReduction="10000"/>
          </a:bodyPr>
          <a:lstStyle/>
          <a:p>
            <a:pPr marL="609600" indent="-609600" eaLnBrk="1" hangingPunct="1">
              <a:lnSpc>
                <a:spcPct val="90000"/>
              </a:lnSpc>
              <a:buSzPct val="90000"/>
            </a:pPr>
            <a:r>
              <a:rPr lang="en-US" altLang="zh-CN" sz="3600" dirty="0"/>
              <a:t>if </a:t>
            </a:r>
            <a:r>
              <a:rPr lang="zh-CN" altLang="en-US" sz="3600" dirty="0"/>
              <a:t>语句</a:t>
            </a:r>
            <a:endParaRPr lang="zh-CN" altLang="en-US" sz="3600" dirty="0"/>
          </a:p>
          <a:p>
            <a:pPr marL="990600" lvl="1" indent="-533400" eaLnBrk="1" hangingPunct="1">
              <a:lnSpc>
                <a:spcPct val="90000"/>
              </a:lnSpc>
              <a:buSzPct val="90000"/>
              <a:buFont typeface="Wingdings" panose="05000000000000000000" pitchFamily="2" charset="2"/>
              <a:buAutoNum type="arabicPeriod"/>
            </a:pPr>
            <a:r>
              <a:rPr lang="en-US" altLang="zh-CN" dirty="0"/>
              <a:t>if</a:t>
            </a:r>
            <a:r>
              <a:rPr lang="zh-CN" altLang="en-US" dirty="0"/>
              <a:t>语句是一个条件表达式，若条件表达式为真，则执行下面的代码块，否则跳过该代码块</a:t>
            </a:r>
            <a:endParaRPr lang="zh-CN" altLang="en-US" dirty="0"/>
          </a:p>
          <a:p>
            <a:pPr marL="990600" lvl="1" indent="-533400" eaLnBrk="1" hangingPunct="1">
              <a:lnSpc>
                <a:spcPct val="90000"/>
              </a:lnSpc>
              <a:buSzPct val="90000"/>
              <a:buFont typeface="Wingdings" panose="05000000000000000000" pitchFamily="2" charset="2"/>
              <a:buAutoNum type="arabicPeriod"/>
            </a:pPr>
            <a:r>
              <a:rPr lang="zh-CN" altLang="en-US" dirty="0"/>
              <a:t>单行代码</a:t>
            </a:r>
            <a:endParaRPr lang="zh-CN" altLang="en-US" dirty="0"/>
          </a:p>
          <a:p>
            <a:pPr marL="990600" lvl="1" indent="-533400" eaLnBrk="1" hangingPunct="1">
              <a:lnSpc>
                <a:spcPct val="90000"/>
              </a:lnSpc>
              <a:buSzPct val="90000"/>
              <a:buNone/>
            </a:pPr>
            <a:r>
              <a:rPr lang="zh-CN" altLang="en-US" dirty="0"/>
              <a:t>	</a:t>
            </a:r>
            <a:r>
              <a:rPr lang="en-US" altLang="zh-CN" dirty="0"/>
              <a:t>if (</a:t>
            </a:r>
            <a:r>
              <a:rPr lang="zh-CN" altLang="en-US" dirty="0"/>
              <a:t>布尔表达式</a:t>
            </a:r>
            <a:r>
              <a:rPr lang="en-US" altLang="zh-CN" dirty="0"/>
              <a:t>) </a:t>
            </a:r>
            <a:endParaRPr lang="en-US" altLang="zh-CN" dirty="0"/>
          </a:p>
          <a:p>
            <a:pPr marL="990600" lvl="1" indent="-533400" eaLnBrk="1" hangingPunct="1">
              <a:lnSpc>
                <a:spcPct val="90000"/>
              </a:lnSpc>
              <a:buSzPct val="90000"/>
              <a:buNone/>
            </a:pPr>
            <a:r>
              <a:rPr lang="en-US" altLang="x-none" dirty="0"/>
              <a:t>		</a:t>
            </a:r>
            <a:r>
              <a:rPr lang="zh-CN" altLang="en-US" dirty="0"/>
              <a:t>语句；</a:t>
            </a:r>
            <a:endParaRPr lang="zh-CN" altLang="en-US" dirty="0"/>
          </a:p>
          <a:p>
            <a:pPr marL="990600" lvl="1" indent="-533400" eaLnBrk="1" hangingPunct="1">
              <a:lnSpc>
                <a:spcPct val="90000"/>
              </a:lnSpc>
              <a:buSzPct val="90000"/>
              <a:buFont typeface="Wingdings" panose="05000000000000000000" pitchFamily="2" charset="2"/>
              <a:buAutoNum type="arabicPeriod" startAt="2"/>
            </a:pPr>
            <a:r>
              <a:rPr lang="zh-CN" altLang="en-US" dirty="0"/>
              <a:t>多行代码</a:t>
            </a:r>
            <a:endParaRPr lang="zh-CN" altLang="en-US" dirty="0"/>
          </a:p>
          <a:p>
            <a:pPr marL="990600" lvl="1" indent="-533400" eaLnBrk="1" hangingPunct="1">
              <a:lnSpc>
                <a:spcPct val="90000"/>
              </a:lnSpc>
              <a:buSzPct val="90000"/>
              <a:buNone/>
            </a:pPr>
            <a:r>
              <a:rPr lang="zh-CN" altLang="en-US" dirty="0"/>
              <a:t>	</a:t>
            </a:r>
            <a:r>
              <a:rPr lang="en-US" altLang="zh-CN" dirty="0"/>
              <a:t>if (</a:t>
            </a:r>
            <a:r>
              <a:rPr lang="zh-CN" altLang="en-US" dirty="0"/>
              <a:t>布尔表达式</a:t>
            </a:r>
            <a:r>
              <a:rPr lang="en-US" altLang="zh-CN" dirty="0"/>
              <a:t>) {</a:t>
            </a:r>
            <a:endParaRPr lang="en-US" altLang="zh-CN" dirty="0"/>
          </a:p>
          <a:p>
            <a:pPr marL="990600" lvl="1" indent="-533400" eaLnBrk="1" hangingPunct="1">
              <a:lnSpc>
                <a:spcPct val="90000"/>
              </a:lnSpc>
              <a:buSzPct val="90000"/>
              <a:buNone/>
            </a:pPr>
            <a:r>
              <a:rPr lang="en-US" altLang="x-none" dirty="0"/>
              <a:t>		</a:t>
            </a:r>
            <a:r>
              <a:rPr lang="en-US" altLang="zh-CN" dirty="0"/>
              <a:t>… …;	</a:t>
            </a:r>
            <a:endParaRPr lang="en-US" altLang="zh-CN" dirty="0"/>
          </a:p>
          <a:p>
            <a:pPr marL="990600" lvl="1" indent="-533400" eaLnBrk="1" hangingPunct="1">
              <a:lnSpc>
                <a:spcPct val="90000"/>
              </a:lnSpc>
              <a:buSzPct val="90000"/>
              <a:buNone/>
            </a:pPr>
            <a:r>
              <a:rPr lang="en-US" altLang="x-none" dirty="0"/>
              <a:t>		</a:t>
            </a:r>
            <a:r>
              <a:rPr lang="zh-CN" altLang="en-US" dirty="0"/>
              <a:t>语句</a:t>
            </a:r>
            <a:r>
              <a:rPr lang="en-US" altLang="zh-CN" dirty="0"/>
              <a:t>;</a:t>
            </a:r>
            <a:endParaRPr lang="en-US" altLang="zh-CN" dirty="0"/>
          </a:p>
          <a:p>
            <a:pPr marL="990600" lvl="1" indent="-533400" eaLnBrk="1" hangingPunct="1">
              <a:lnSpc>
                <a:spcPct val="90000"/>
              </a:lnSpc>
              <a:buSzPct val="90000"/>
              <a:buNone/>
            </a:pPr>
            <a:r>
              <a:rPr lang="en-US" altLang="x-none" dirty="0"/>
              <a:t>	</a:t>
            </a:r>
            <a:r>
              <a:rPr lang="en-US" altLang="zh-CN" dirty="0"/>
              <a:t>}</a:t>
            </a:r>
            <a:endParaRPr lang="en-US" altLang="zh-CN" dirty="0"/>
          </a:p>
        </p:txBody>
      </p:sp>
      <p:grpSp>
        <p:nvGrpSpPr>
          <p:cNvPr id="76804" name="Group 4"/>
          <p:cNvGrpSpPr/>
          <p:nvPr/>
        </p:nvGrpSpPr>
        <p:grpSpPr>
          <a:xfrm>
            <a:off x="5029200" y="2590800"/>
            <a:ext cx="3276600" cy="4114800"/>
            <a:chOff x="0" y="0"/>
            <a:chExt cx="2064" cy="2592"/>
          </a:xfrm>
        </p:grpSpPr>
        <p:sp>
          <p:nvSpPr>
            <p:cNvPr id="76805" name="Rectangle 5"/>
            <p:cNvSpPr/>
            <p:nvPr/>
          </p:nvSpPr>
          <p:spPr>
            <a:xfrm>
              <a:off x="0" y="0"/>
              <a:ext cx="2064" cy="2592"/>
            </a:xfrm>
            <a:prstGeom prst="rect">
              <a:avLst/>
            </a:prstGeom>
            <a:solidFill>
              <a:srgbClr val="C0C0C0"/>
            </a:solidFill>
            <a:ln w="9525">
              <a:noFill/>
            </a:ln>
          </p:spPr>
          <p:txBody>
            <a:bodyPr wrap="none" anchor="ctr"/>
            <a:lstStyle/>
            <a:p>
              <a:pPr eaLnBrk="1" hangingPunct="1"/>
              <a:endParaRPr lang="zh-CN" altLang="en-US" dirty="0">
                <a:latin typeface="Arial" panose="020B0604020202020204" pitchFamily="34" charset="0"/>
              </a:endParaRPr>
            </a:p>
          </p:txBody>
        </p:sp>
        <p:grpSp>
          <p:nvGrpSpPr>
            <p:cNvPr id="76806" name="Group 6"/>
            <p:cNvGrpSpPr/>
            <p:nvPr/>
          </p:nvGrpSpPr>
          <p:grpSpPr>
            <a:xfrm>
              <a:off x="48" y="48"/>
              <a:ext cx="1968" cy="2448"/>
              <a:chOff x="0" y="0"/>
              <a:chExt cx="1968" cy="2448"/>
            </a:xfrm>
          </p:grpSpPr>
          <p:sp>
            <p:nvSpPr>
              <p:cNvPr id="76807" name="Rectangle 7"/>
              <p:cNvSpPr/>
              <p:nvPr/>
            </p:nvSpPr>
            <p:spPr>
              <a:xfrm>
                <a:off x="192" y="1200"/>
                <a:ext cx="1104" cy="384"/>
              </a:xfrm>
              <a:prstGeom prst="rect">
                <a:avLst/>
              </a:prstGeom>
              <a:solidFill>
                <a:srgbClr val="C0C0C0"/>
              </a:solidFill>
              <a:ln w="9525" cap="flat" cmpd="sng">
                <a:solidFill>
                  <a:schemeClr val="tx1"/>
                </a:solidFill>
                <a:prstDash val="solid"/>
                <a:miter/>
                <a:headEnd type="none" w="med" len="med"/>
                <a:tailEnd type="none" w="med" len="med"/>
              </a:ln>
            </p:spPr>
            <p:txBody>
              <a:bodyPr wrap="none" anchor="ctr"/>
              <a:lstStyle/>
              <a:p>
                <a:pPr algn="ctr" eaLnBrk="1" hangingPunct="1"/>
                <a:r>
                  <a:rPr lang="zh-CN" altLang="en-US" sz="2400" dirty="0">
                    <a:latin typeface="Tahoma" panose="020B0604030504040204" pitchFamily="34" charset="0"/>
                    <a:ea typeface="华文中宋" panose="02010600040101010101" pitchFamily="2" charset="-122"/>
                  </a:rPr>
                  <a:t>语 句</a:t>
                </a:r>
                <a:endParaRPr lang="zh-CN" altLang="en-US" sz="2400" dirty="0">
                  <a:latin typeface="Tahoma" panose="020B0604030504040204" pitchFamily="34" charset="0"/>
                  <a:ea typeface="华文中宋" panose="02010600040101010101" pitchFamily="2" charset="-122"/>
                </a:endParaRPr>
              </a:p>
            </p:txBody>
          </p:sp>
          <p:sp>
            <p:nvSpPr>
              <p:cNvPr id="76808" name="AutoShape 8"/>
              <p:cNvSpPr/>
              <p:nvPr/>
            </p:nvSpPr>
            <p:spPr>
              <a:xfrm>
                <a:off x="0" y="336"/>
                <a:ext cx="1488" cy="576"/>
              </a:xfrm>
              <a:prstGeom prst="diamond">
                <a:avLst/>
              </a:prstGeom>
              <a:solidFill>
                <a:srgbClr val="C0C0C0"/>
              </a:solidFill>
              <a:ln w="9525" cap="flat" cmpd="sng">
                <a:solidFill>
                  <a:schemeClr val="tx1"/>
                </a:solidFill>
                <a:prstDash val="solid"/>
                <a:miter/>
                <a:headEnd type="none" w="med" len="med"/>
                <a:tailEnd type="none" w="med" len="med"/>
              </a:ln>
            </p:spPr>
            <p:txBody>
              <a:bodyPr wrap="none" anchor="ctr"/>
              <a:lstStyle/>
              <a:p>
                <a:pPr algn="ctr" eaLnBrk="1" hangingPunct="1"/>
                <a:r>
                  <a:rPr lang="zh-CN" altLang="en-US" sz="2400" dirty="0">
                    <a:latin typeface="Tahoma" panose="020B0604030504040204" pitchFamily="34" charset="0"/>
                    <a:ea typeface="华文中宋" panose="02010600040101010101" pitchFamily="2" charset="-122"/>
                  </a:rPr>
                  <a:t>布尔表达式</a:t>
                </a:r>
                <a:endParaRPr lang="zh-CN" altLang="en-US" sz="2400" dirty="0">
                  <a:latin typeface="Tahoma" panose="020B0604030504040204" pitchFamily="34" charset="0"/>
                  <a:ea typeface="华文中宋" panose="02010600040101010101" pitchFamily="2" charset="-122"/>
                </a:endParaRPr>
              </a:p>
            </p:txBody>
          </p:sp>
          <p:sp>
            <p:nvSpPr>
              <p:cNvPr id="76809" name="Line 9"/>
              <p:cNvSpPr/>
              <p:nvPr/>
            </p:nvSpPr>
            <p:spPr>
              <a:xfrm>
                <a:off x="720" y="0"/>
                <a:ext cx="0" cy="336"/>
              </a:xfrm>
              <a:prstGeom prst="line">
                <a:avLst/>
              </a:prstGeom>
              <a:ln w="9525" cap="flat" cmpd="sng">
                <a:solidFill>
                  <a:schemeClr val="tx1"/>
                </a:solidFill>
                <a:prstDash val="solid"/>
                <a:headEnd type="none" w="med" len="med"/>
                <a:tailEnd type="triangle" w="med" len="med"/>
              </a:ln>
            </p:spPr>
          </p:sp>
          <p:sp>
            <p:nvSpPr>
              <p:cNvPr id="76810" name="Line 10"/>
              <p:cNvSpPr/>
              <p:nvPr/>
            </p:nvSpPr>
            <p:spPr>
              <a:xfrm>
                <a:off x="720" y="912"/>
                <a:ext cx="0" cy="288"/>
              </a:xfrm>
              <a:prstGeom prst="line">
                <a:avLst/>
              </a:prstGeom>
              <a:ln w="9525" cap="flat" cmpd="sng">
                <a:solidFill>
                  <a:schemeClr val="tx1"/>
                </a:solidFill>
                <a:prstDash val="solid"/>
                <a:headEnd type="none" w="med" len="med"/>
                <a:tailEnd type="triangle" w="med" len="med"/>
              </a:ln>
            </p:spPr>
          </p:sp>
          <p:sp>
            <p:nvSpPr>
              <p:cNvPr id="76811" name="Line 11"/>
              <p:cNvSpPr/>
              <p:nvPr/>
            </p:nvSpPr>
            <p:spPr>
              <a:xfrm>
                <a:off x="720" y="1584"/>
                <a:ext cx="0" cy="384"/>
              </a:xfrm>
              <a:prstGeom prst="line">
                <a:avLst/>
              </a:prstGeom>
              <a:ln w="9525" cap="flat" cmpd="sng">
                <a:solidFill>
                  <a:schemeClr val="tx1"/>
                </a:solidFill>
                <a:prstDash val="solid"/>
                <a:headEnd type="none" w="med" len="med"/>
                <a:tailEnd type="triangle" w="med" len="med"/>
              </a:ln>
            </p:spPr>
          </p:sp>
          <p:sp>
            <p:nvSpPr>
              <p:cNvPr id="76812" name="Line 12"/>
              <p:cNvSpPr/>
              <p:nvPr/>
            </p:nvSpPr>
            <p:spPr>
              <a:xfrm>
                <a:off x="1488" y="624"/>
                <a:ext cx="288" cy="0"/>
              </a:xfrm>
              <a:prstGeom prst="line">
                <a:avLst/>
              </a:prstGeom>
              <a:ln w="9525" cap="flat" cmpd="sng">
                <a:solidFill>
                  <a:schemeClr val="tx1"/>
                </a:solidFill>
                <a:prstDash val="solid"/>
                <a:headEnd type="none" w="med" len="med"/>
                <a:tailEnd type="none" w="med" len="med"/>
              </a:ln>
            </p:spPr>
          </p:sp>
          <p:sp>
            <p:nvSpPr>
              <p:cNvPr id="76813" name="Line 13"/>
              <p:cNvSpPr/>
              <p:nvPr/>
            </p:nvSpPr>
            <p:spPr>
              <a:xfrm>
                <a:off x="1776" y="624"/>
                <a:ext cx="0" cy="1152"/>
              </a:xfrm>
              <a:prstGeom prst="line">
                <a:avLst/>
              </a:prstGeom>
              <a:ln w="9525" cap="flat" cmpd="sng">
                <a:solidFill>
                  <a:schemeClr val="tx1"/>
                </a:solidFill>
                <a:prstDash val="solid"/>
                <a:headEnd type="none" w="med" len="med"/>
                <a:tailEnd type="none" w="med" len="med"/>
              </a:ln>
            </p:spPr>
          </p:sp>
          <p:sp>
            <p:nvSpPr>
              <p:cNvPr id="76814" name="Line 14"/>
              <p:cNvSpPr/>
              <p:nvPr/>
            </p:nvSpPr>
            <p:spPr>
              <a:xfrm flipH="1">
                <a:off x="720" y="1776"/>
                <a:ext cx="1056" cy="0"/>
              </a:xfrm>
              <a:prstGeom prst="line">
                <a:avLst/>
              </a:prstGeom>
              <a:ln w="9525" cap="flat" cmpd="sng">
                <a:solidFill>
                  <a:schemeClr val="tx1"/>
                </a:solidFill>
                <a:prstDash val="solid"/>
                <a:headEnd type="none" w="med" len="med"/>
                <a:tailEnd type="triangle" w="med" len="med"/>
              </a:ln>
            </p:spPr>
          </p:sp>
          <p:sp>
            <p:nvSpPr>
              <p:cNvPr id="76815" name="Rectangle 15"/>
              <p:cNvSpPr/>
              <p:nvPr/>
            </p:nvSpPr>
            <p:spPr>
              <a:xfrm>
                <a:off x="1344" y="336"/>
                <a:ext cx="624" cy="240"/>
              </a:xfrm>
              <a:prstGeom prst="rect">
                <a:avLst/>
              </a:prstGeom>
              <a:solidFill>
                <a:srgbClr val="C0C0C0"/>
              </a:solidFill>
              <a:ln w="9525">
                <a:noFill/>
              </a:ln>
            </p:spPr>
            <p:txBody>
              <a:bodyPr wrap="none" anchor="ctr"/>
              <a:lstStyle/>
              <a:p>
                <a:pPr algn="ctr" eaLnBrk="1" hangingPunct="1"/>
                <a:r>
                  <a:rPr lang="en-US" altLang="zh-CN" sz="2400" dirty="0">
                    <a:latin typeface="Tahoma" panose="020B0604030504040204" pitchFamily="34" charset="0"/>
                    <a:ea typeface="华文中宋" panose="02010600040101010101" pitchFamily="2" charset="-122"/>
                  </a:rPr>
                  <a:t>false</a:t>
                </a:r>
                <a:endParaRPr lang="en-US" altLang="zh-CN" sz="2400" dirty="0">
                  <a:latin typeface="Tahoma" panose="020B0604030504040204" pitchFamily="34" charset="0"/>
                  <a:ea typeface="华文中宋" panose="02010600040101010101" pitchFamily="2" charset="-122"/>
                </a:endParaRPr>
              </a:p>
            </p:txBody>
          </p:sp>
          <p:sp>
            <p:nvSpPr>
              <p:cNvPr id="76816" name="Rectangle 16"/>
              <p:cNvSpPr/>
              <p:nvPr/>
            </p:nvSpPr>
            <p:spPr>
              <a:xfrm>
                <a:off x="768" y="912"/>
                <a:ext cx="576" cy="240"/>
              </a:xfrm>
              <a:prstGeom prst="rect">
                <a:avLst/>
              </a:prstGeom>
              <a:solidFill>
                <a:srgbClr val="C0C0C0"/>
              </a:solidFill>
              <a:ln w="9525">
                <a:noFill/>
              </a:ln>
            </p:spPr>
            <p:txBody>
              <a:bodyPr wrap="none" anchor="ctr"/>
              <a:lstStyle/>
              <a:p>
                <a:pPr algn="ctr" eaLnBrk="1" hangingPunct="1"/>
                <a:r>
                  <a:rPr lang="en-US" altLang="zh-CN" sz="2400" dirty="0">
                    <a:latin typeface="Tahoma" panose="020B0604030504040204" pitchFamily="34" charset="0"/>
                    <a:ea typeface="华文中宋" panose="02010600040101010101" pitchFamily="2" charset="-122"/>
                  </a:rPr>
                  <a:t>true</a:t>
                </a:r>
                <a:endParaRPr lang="en-US" altLang="zh-CN" sz="2400" dirty="0">
                  <a:latin typeface="Tahoma" panose="020B0604030504040204" pitchFamily="34" charset="0"/>
                  <a:ea typeface="华文中宋" panose="02010600040101010101" pitchFamily="2" charset="-122"/>
                </a:endParaRPr>
              </a:p>
            </p:txBody>
          </p:sp>
          <p:sp>
            <p:nvSpPr>
              <p:cNvPr id="76817" name="Rectangle 17"/>
              <p:cNvSpPr/>
              <p:nvPr/>
            </p:nvSpPr>
            <p:spPr>
              <a:xfrm>
                <a:off x="384" y="2160"/>
                <a:ext cx="1104" cy="288"/>
              </a:xfrm>
              <a:prstGeom prst="rect">
                <a:avLst/>
              </a:prstGeom>
              <a:solidFill>
                <a:srgbClr val="C0C0C0"/>
              </a:solidFill>
              <a:ln w="9525">
                <a:noFill/>
              </a:ln>
            </p:spPr>
            <p:txBody>
              <a:bodyPr wrap="none" anchor="ctr"/>
              <a:lstStyle/>
              <a:p>
                <a:pPr algn="ctr" eaLnBrk="1" hangingPunct="1"/>
                <a:r>
                  <a:rPr lang="zh-CN" altLang="en-US" sz="2400" dirty="0">
                    <a:latin typeface="Tahoma" panose="020B0604030504040204" pitchFamily="34" charset="0"/>
                    <a:ea typeface="华文中宋" panose="02010600040101010101" pitchFamily="2" charset="-122"/>
                  </a:rPr>
                  <a:t>流程图</a:t>
                </a:r>
                <a:endParaRPr lang="zh-CN" altLang="en-US" sz="2400" dirty="0">
                  <a:latin typeface="Tahoma" panose="020B0604030504040204" pitchFamily="34" charset="0"/>
                  <a:ea typeface="华文中宋" panose="02010600040101010101" pitchFamily="2" charset="-122"/>
                </a:endParaRPr>
              </a:p>
            </p:txBody>
          </p:sp>
        </p:gr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animEffect transition="in" filter="barn(outHorizontal)">
                                      <p:cBhvr>
                                        <p:cTn id="7" dur="500"/>
                                        <p:tgtEl>
                                          <p:spTgt spid="76803">
                                            <p:txEl>
                                              <p:pRg st="0" end="0"/>
                                            </p:txEl>
                                          </p:spTgt>
                                        </p:tgtEl>
                                      </p:cBhvr>
                                    </p:animEffect>
                                  </p:childTnLst>
                                </p:cTn>
                              </p:par>
                              <p:par>
                                <p:cTn id="8" presetID="16" presetClass="entr" presetSubtype="42" fill="hold" grpId="0" nodeType="withEffect">
                                  <p:stCondLst>
                                    <p:cond delay="0"/>
                                  </p:stCondLst>
                                  <p:childTnLst>
                                    <p:set>
                                      <p:cBhvr>
                                        <p:cTn id="9" dur="1" fill="hold">
                                          <p:stCondLst>
                                            <p:cond delay="0"/>
                                          </p:stCondLst>
                                        </p:cTn>
                                        <p:tgtEl>
                                          <p:spTgt spid="76803">
                                            <p:txEl>
                                              <p:pRg st="1" end="1"/>
                                            </p:txEl>
                                          </p:spTgt>
                                        </p:tgtEl>
                                        <p:attrNameLst>
                                          <p:attrName>style.visibility</p:attrName>
                                        </p:attrNameLst>
                                      </p:cBhvr>
                                      <p:to>
                                        <p:strVal val="visible"/>
                                      </p:to>
                                    </p:set>
                                    <p:animEffect transition="in" filter="barn(outHorizontal)">
                                      <p:cBhvr>
                                        <p:cTn id="10" dur="500"/>
                                        <p:tgtEl>
                                          <p:spTgt spid="76803">
                                            <p:txEl>
                                              <p:pRg st="1" end="1"/>
                                            </p:txEl>
                                          </p:spTgt>
                                        </p:tgtEl>
                                      </p:cBhvr>
                                    </p:animEffect>
                                  </p:childTnLst>
                                </p:cTn>
                              </p:par>
                              <p:par>
                                <p:cTn id="11" presetID="16" presetClass="entr" presetSubtype="42" fill="hold" grpId="0" nodeType="withEffect">
                                  <p:stCondLst>
                                    <p:cond delay="0"/>
                                  </p:stCondLst>
                                  <p:childTnLst>
                                    <p:set>
                                      <p:cBhvr>
                                        <p:cTn id="12" dur="1" fill="hold">
                                          <p:stCondLst>
                                            <p:cond delay="0"/>
                                          </p:stCondLst>
                                        </p:cTn>
                                        <p:tgtEl>
                                          <p:spTgt spid="76803">
                                            <p:txEl>
                                              <p:pRg st="2" end="2"/>
                                            </p:txEl>
                                          </p:spTgt>
                                        </p:tgtEl>
                                        <p:attrNameLst>
                                          <p:attrName>style.visibility</p:attrName>
                                        </p:attrNameLst>
                                      </p:cBhvr>
                                      <p:to>
                                        <p:strVal val="visible"/>
                                      </p:to>
                                    </p:set>
                                    <p:animEffect transition="in" filter="barn(outHorizontal)">
                                      <p:cBhvr>
                                        <p:cTn id="13" dur="500"/>
                                        <p:tgtEl>
                                          <p:spTgt spid="76803">
                                            <p:txEl>
                                              <p:pRg st="2" end="2"/>
                                            </p:txEl>
                                          </p:spTgt>
                                        </p:tgtEl>
                                      </p:cBhvr>
                                    </p:animEffect>
                                  </p:childTnLst>
                                </p:cTn>
                              </p:par>
                              <p:par>
                                <p:cTn id="14" presetID="16" presetClass="entr" presetSubtype="42" fill="hold" grpId="0" nodeType="withEffect">
                                  <p:stCondLst>
                                    <p:cond delay="0"/>
                                  </p:stCondLst>
                                  <p:childTnLst>
                                    <p:set>
                                      <p:cBhvr>
                                        <p:cTn id="15" dur="1" fill="hold">
                                          <p:stCondLst>
                                            <p:cond delay="0"/>
                                          </p:stCondLst>
                                        </p:cTn>
                                        <p:tgtEl>
                                          <p:spTgt spid="76803">
                                            <p:txEl>
                                              <p:pRg st="3" end="3"/>
                                            </p:txEl>
                                          </p:spTgt>
                                        </p:tgtEl>
                                        <p:attrNameLst>
                                          <p:attrName>style.visibility</p:attrName>
                                        </p:attrNameLst>
                                      </p:cBhvr>
                                      <p:to>
                                        <p:strVal val="visible"/>
                                      </p:to>
                                    </p:set>
                                    <p:animEffect transition="in" filter="barn(outHorizontal)">
                                      <p:cBhvr>
                                        <p:cTn id="16" dur="500"/>
                                        <p:tgtEl>
                                          <p:spTgt spid="76803">
                                            <p:txEl>
                                              <p:pRg st="3" end="3"/>
                                            </p:txEl>
                                          </p:spTgt>
                                        </p:tgtEl>
                                      </p:cBhvr>
                                    </p:animEffect>
                                  </p:childTnLst>
                                </p:cTn>
                              </p:par>
                              <p:par>
                                <p:cTn id="17" presetID="16" presetClass="entr" presetSubtype="42" fill="hold" grpId="0" nodeType="withEffect">
                                  <p:stCondLst>
                                    <p:cond delay="0"/>
                                  </p:stCondLst>
                                  <p:childTnLst>
                                    <p:set>
                                      <p:cBhvr>
                                        <p:cTn id="18" dur="1" fill="hold">
                                          <p:stCondLst>
                                            <p:cond delay="0"/>
                                          </p:stCondLst>
                                        </p:cTn>
                                        <p:tgtEl>
                                          <p:spTgt spid="76803">
                                            <p:txEl>
                                              <p:pRg st="4" end="4"/>
                                            </p:txEl>
                                          </p:spTgt>
                                        </p:tgtEl>
                                        <p:attrNameLst>
                                          <p:attrName>style.visibility</p:attrName>
                                        </p:attrNameLst>
                                      </p:cBhvr>
                                      <p:to>
                                        <p:strVal val="visible"/>
                                      </p:to>
                                    </p:set>
                                    <p:animEffect transition="in" filter="barn(outHorizontal)">
                                      <p:cBhvr>
                                        <p:cTn id="19" dur="500"/>
                                        <p:tgtEl>
                                          <p:spTgt spid="76803">
                                            <p:txEl>
                                              <p:pRg st="4" end="4"/>
                                            </p:txEl>
                                          </p:spTgt>
                                        </p:tgtEl>
                                      </p:cBhvr>
                                    </p:animEffect>
                                  </p:childTnLst>
                                </p:cTn>
                              </p:par>
                              <p:par>
                                <p:cTn id="20" presetID="16" presetClass="entr" presetSubtype="42" fill="hold" grpId="0" nodeType="withEffect">
                                  <p:stCondLst>
                                    <p:cond delay="0"/>
                                  </p:stCondLst>
                                  <p:childTnLst>
                                    <p:set>
                                      <p:cBhvr>
                                        <p:cTn id="21" dur="1" fill="hold">
                                          <p:stCondLst>
                                            <p:cond delay="0"/>
                                          </p:stCondLst>
                                        </p:cTn>
                                        <p:tgtEl>
                                          <p:spTgt spid="76803">
                                            <p:txEl>
                                              <p:pRg st="5" end="5"/>
                                            </p:txEl>
                                          </p:spTgt>
                                        </p:tgtEl>
                                        <p:attrNameLst>
                                          <p:attrName>style.visibility</p:attrName>
                                        </p:attrNameLst>
                                      </p:cBhvr>
                                      <p:to>
                                        <p:strVal val="visible"/>
                                      </p:to>
                                    </p:set>
                                    <p:animEffect transition="in" filter="barn(outHorizontal)">
                                      <p:cBhvr>
                                        <p:cTn id="22" dur="500"/>
                                        <p:tgtEl>
                                          <p:spTgt spid="76803">
                                            <p:txEl>
                                              <p:pRg st="5" end="5"/>
                                            </p:txEl>
                                          </p:spTgt>
                                        </p:tgtEl>
                                      </p:cBhvr>
                                    </p:animEffect>
                                  </p:childTnLst>
                                </p:cTn>
                              </p:par>
                              <p:par>
                                <p:cTn id="23" presetID="16" presetClass="entr" presetSubtype="42" fill="hold" grpId="0" nodeType="withEffect">
                                  <p:stCondLst>
                                    <p:cond delay="0"/>
                                  </p:stCondLst>
                                  <p:childTnLst>
                                    <p:set>
                                      <p:cBhvr>
                                        <p:cTn id="24" dur="1" fill="hold">
                                          <p:stCondLst>
                                            <p:cond delay="0"/>
                                          </p:stCondLst>
                                        </p:cTn>
                                        <p:tgtEl>
                                          <p:spTgt spid="76803">
                                            <p:txEl>
                                              <p:pRg st="6" end="6"/>
                                            </p:txEl>
                                          </p:spTgt>
                                        </p:tgtEl>
                                        <p:attrNameLst>
                                          <p:attrName>style.visibility</p:attrName>
                                        </p:attrNameLst>
                                      </p:cBhvr>
                                      <p:to>
                                        <p:strVal val="visible"/>
                                      </p:to>
                                    </p:set>
                                    <p:animEffect transition="in" filter="barn(outHorizontal)">
                                      <p:cBhvr>
                                        <p:cTn id="25" dur="500"/>
                                        <p:tgtEl>
                                          <p:spTgt spid="76803">
                                            <p:txEl>
                                              <p:pRg st="6" end="6"/>
                                            </p:txEl>
                                          </p:spTgt>
                                        </p:tgtEl>
                                      </p:cBhvr>
                                    </p:animEffect>
                                  </p:childTnLst>
                                </p:cTn>
                              </p:par>
                              <p:par>
                                <p:cTn id="26" presetID="16" presetClass="entr" presetSubtype="42" fill="hold" grpId="0" nodeType="withEffect">
                                  <p:stCondLst>
                                    <p:cond delay="0"/>
                                  </p:stCondLst>
                                  <p:childTnLst>
                                    <p:set>
                                      <p:cBhvr>
                                        <p:cTn id="27" dur="1" fill="hold">
                                          <p:stCondLst>
                                            <p:cond delay="0"/>
                                          </p:stCondLst>
                                        </p:cTn>
                                        <p:tgtEl>
                                          <p:spTgt spid="76803">
                                            <p:txEl>
                                              <p:pRg st="7" end="7"/>
                                            </p:txEl>
                                          </p:spTgt>
                                        </p:tgtEl>
                                        <p:attrNameLst>
                                          <p:attrName>style.visibility</p:attrName>
                                        </p:attrNameLst>
                                      </p:cBhvr>
                                      <p:to>
                                        <p:strVal val="visible"/>
                                      </p:to>
                                    </p:set>
                                    <p:animEffect transition="in" filter="barn(outHorizontal)">
                                      <p:cBhvr>
                                        <p:cTn id="28" dur="500"/>
                                        <p:tgtEl>
                                          <p:spTgt spid="76803">
                                            <p:txEl>
                                              <p:pRg st="7" end="7"/>
                                            </p:txEl>
                                          </p:spTgt>
                                        </p:tgtEl>
                                      </p:cBhvr>
                                    </p:animEffect>
                                  </p:childTnLst>
                                </p:cTn>
                              </p:par>
                              <p:par>
                                <p:cTn id="29" presetID="16" presetClass="entr" presetSubtype="42" fill="hold" grpId="0" nodeType="withEffect">
                                  <p:stCondLst>
                                    <p:cond delay="0"/>
                                  </p:stCondLst>
                                  <p:childTnLst>
                                    <p:set>
                                      <p:cBhvr>
                                        <p:cTn id="30" dur="1" fill="hold">
                                          <p:stCondLst>
                                            <p:cond delay="0"/>
                                          </p:stCondLst>
                                        </p:cTn>
                                        <p:tgtEl>
                                          <p:spTgt spid="76803">
                                            <p:txEl>
                                              <p:pRg st="8" end="8"/>
                                            </p:txEl>
                                          </p:spTgt>
                                        </p:tgtEl>
                                        <p:attrNameLst>
                                          <p:attrName>style.visibility</p:attrName>
                                        </p:attrNameLst>
                                      </p:cBhvr>
                                      <p:to>
                                        <p:strVal val="visible"/>
                                      </p:to>
                                    </p:set>
                                    <p:animEffect transition="in" filter="barn(outHorizontal)">
                                      <p:cBhvr>
                                        <p:cTn id="31" dur="500"/>
                                        <p:tgtEl>
                                          <p:spTgt spid="76803">
                                            <p:txEl>
                                              <p:pRg st="8" end="8"/>
                                            </p:txEl>
                                          </p:spTgt>
                                        </p:tgtEl>
                                      </p:cBhvr>
                                    </p:animEffect>
                                  </p:childTnLst>
                                </p:cTn>
                              </p:par>
                              <p:par>
                                <p:cTn id="32" presetID="16" presetClass="entr" presetSubtype="42" fill="hold" grpId="0" nodeType="withEffect">
                                  <p:stCondLst>
                                    <p:cond delay="0"/>
                                  </p:stCondLst>
                                  <p:childTnLst>
                                    <p:set>
                                      <p:cBhvr>
                                        <p:cTn id="33" dur="1" fill="hold">
                                          <p:stCondLst>
                                            <p:cond delay="0"/>
                                          </p:stCondLst>
                                        </p:cTn>
                                        <p:tgtEl>
                                          <p:spTgt spid="76803">
                                            <p:txEl>
                                              <p:pRg st="9" end="9"/>
                                            </p:txEl>
                                          </p:spTgt>
                                        </p:tgtEl>
                                        <p:attrNameLst>
                                          <p:attrName>style.visibility</p:attrName>
                                        </p:attrNameLst>
                                      </p:cBhvr>
                                      <p:to>
                                        <p:strVal val="visible"/>
                                      </p:to>
                                    </p:set>
                                    <p:animEffect transition="in" filter="barn(outHorizontal)">
                                      <p:cBhvr>
                                        <p:cTn id="34" dur="500"/>
                                        <p:tgtEl>
                                          <p:spTgt spid="76803">
                                            <p:txEl>
                                              <p:pRg st="9" end="9"/>
                                            </p:txEl>
                                          </p:spTgt>
                                        </p:tgtEl>
                                      </p:cBhvr>
                                    </p:animEffect>
                                  </p:childTnLst>
                                </p:cTn>
                              </p:par>
                            </p:childTnLst>
                          </p:cTn>
                        </p:par>
                        <p:par>
                          <p:cTn id="35" fill="hold">
                            <p:stCondLst>
                              <p:cond delay="500"/>
                            </p:stCondLst>
                            <p:childTnLst>
                              <p:par>
                                <p:cTn id="36" presetID="9" presetClass="entr" presetSubtype="0" fill="hold" nodeType="afterEffect">
                                  <p:stCondLst>
                                    <p:cond delay="0"/>
                                  </p:stCondLst>
                                  <p:childTnLst>
                                    <p:set>
                                      <p:cBhvr>
                                        <p:cTn id="37" dur="1" fill="hold">
                                          <p:stCondLst>
                                            <p:cond delay="0"/>
                                          </p:stCondLst>
                                        </p:cTn>
                                        <p:tgtEl>
                                          <p:spTgt spid="76804"/>
                                        </p:tgtEl>
                                        <p:attrNameLst>
                                          <p:attrName>style.visibility</p:attrName>
                                        </p:attrNameLst>
                                      </p:cBhvr>
                                      <p:to>
                                        <p:strVal val="visible"/>
                                      </p:to>
                                    </p:set>
                                    <p:animEffect transition="in" filter="dissolve">
                                      <p:cBhvr>
                                        <p:cTn id="38" dur="500"/>
                                        <p:tgtEl>
                                          <p:spTgt spid="76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advAuto="100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条件选择语句</a:t>
            </a:r>
            <a:endParaRPr lang="zh-CN" altLang="en-US" dirty="0" smtClean="0"/>
          </a:p>
        </p:txBody>
      </p:sp>
      <p:sp>
        <p:nvSpPr>
          <p:cNvPr id="3" name="内容占位符 2"/>
          <p:cNvSpPr>
            <a:spLocks noGrp="1"/>
          </p:cNvSpPr>
          <p:nvPr>
            <p:ph idx="1"/>
            <p:custDataLst>
              <p:tags r:id="rId4"/>
            </p:custDataLst>
          </p:nvPr>
        </p:nvSpPr>
        <p:spPr/>
        <p:txBody>
          <a:bodyPr>
            <a:normAutofit fontScale="70000" lnSpcReduction="20000"/>
          </a:bodyPr>
          <a:lstStyle/>
          <a:p>
            <a:pPr marL="342900" indent="-342900" eaLnBrk="1" hangingPunct="1">
              <a:lnSpc>
                <a:spcPct val="150000"/>
              </a:lnSpc>
              <a:buClr>
                <a:schemeClr val="hlink"/>
              </a:buClr>
              <a:buSzTx/>
              <a:buFont typeface="Wingdings" panose="05000000000000000000" pitchFamily="2" charset="2"/>
              <a:buChar char="l"/>
            </a:pPr>
            <a:r>
              <a:rPr lang="zh-CN" altLang="en-US" dirty="0" smtClean="0"/>
              <a:t>示例</a:t>
            </a:r>
            <a:endParaRPr lang="zh-CN" altLang="en-US" dirty="0" smtClean="0"/>
          </a:p>
          <a:p>
            <a:pPr marL="990600" lvl="1" indent="-533400" eaLnBrk="1" hangingPunct="1">
              <a:lnSpc>
                <a:spcPct val="150000"/>
              </a:lnSpc>
              <a:buSzPct val="90000"/>
              <a:buNone/>
            </a:pPr>
            <a:r>
              <a:rPr lang="en-US" altLang="zh-CN" dirty="0" smtClean="0"/>
              <a:t>import Java.io.IOException;</a:t>
            </a:r>
            <a:endParaRPr lang="en-US" altLang="zh-CN" dirty="0" smtClean="0"/>
          </a:p>
          <a:p>
            <a:pPr marL="990600" lvl="1" indent="-533400" eaLnBrk="1" hangingPunct="1">
              <a:lnSpc>
                <a:spcPct val="150000"/>
              </a:lnSpc>
              <a:buSzPct val="90000"/>
              <a:buNone/>
            </a:pPr>
            <a:r>
              <a:rPr lang="en-US" altLang="zh-CN" dirty="0" smtClean="0"/>
              <a:t>class Test {</a:t>
            </a:r>
            <a:endParaRPr lang="en-US" altLang="zh-CN" dirty="0" smtClean="0"/>
          </a:p>
          <a:p>
            <a:pPr marL="990600" lvl="1" indent="-533400" eaLnBrk="1" hangingPunct="1">
              <a:lnSpc>
                <a:spcPct val="150000"/>
              </a:lnSpc>
              <a:buSzPct val="90000"/>
              <a:buNone/>
            </a:pPr>
            <a:r>
              <a:rPr lang="en-US" altLang="zh-CN" dirty="0" smtClean="0"/>
              <a:t>	public static void main(String args[]) throws 		                                       IOException {</a:t>
            </a:r>
            <a:endParaRPr lang="en-US" altLang="zh-CN" dirty="0" smtClean="0"/>
          </a:p>
          <a:p>
            <a:pPr marL="990600" lvl="1" indent="-533400" eaLnBrk="1" hangingPunct="1">
              <a:lnSpc>
                <a:spcPct val="150000"/>
              </a:lnSpc>
              <a:buSzPct val="90000"/>
              <a:buNone/>
            </a:pPr>
            <a:r>
              <a:rPr lang="en-US" altLang="zh-CN" dirty="0" smtClean="0"/>
              <a:t>		System.out.println(“</a:t>
            </a:r>
            <a:r>
              <a:rPr lang="zh-CN" altLang="en-US" dirty="0" smtClean="0"/>
              <a:t>你喜欢</a:t>
            </a:r>
            <a:r>
              <a:rPr lang="en-US" altLang="zh-CN" dirty="0" smtClean="0"/>
              <a:t>Java</a:t>
            </a:r>
            <a:r>
              <a:rPr lang="zh-CN" altLang="en-US" dirty="0" smtClean="0"/>
              <a:t>吗</a:t>
            </a:r>
            <a:r>
              <a:rPr lang="en-US" altLang="zh-CN" dirty="0" smtClean="0"/>
              <a:t>(Y/N) ");</a:t>
            </a:r>
            <a:endParaRPr lang="en-US" altLang="zh-CN" dirty="0" smtClean="0"/>
          </a:p>
          <a:p>
            <a:pPr marL="990600" lvl="1" indent="-533400" eaLnBrk="1" hangingPunct="1">
              <a:lnSpc>
                <a:spcPct val="150000"/>
              </a:lnSpc>
              <a:buSzPct val="90000"/>
              <a:buNone/>
            </a:pPr>
            <a:r>
              <a:rPr lang="en-US" altLang="x-none" dirty="0" smtClean="0"/>
              <a:t>		</a:t>
            </a:r>
            <a:r>
              <a:rPr lang="en-US" altLang="zh-CN" dirty="0" smtClean="0"/>
              <a:t>char like = (char)System.in.read();</a:t>
            </a:r>
            <a:endParaRPr lang="en-US" altLang="zh-CN" dirty="0" smtClean="0"/>
          </a:p>
          <a:p>
            <a:pPr marL="990600" lvl="1" indent="-533400" eaLnBrk="1" hangingPunct="1">
              <a:lnSpc>
                <a:spcPct val="150000"/>
              </a:lnSpc>
              <a:buSzPct val="90000"/>
              <a:buNone/>
            </a:pPr>
            <a:r>
              <a:rPr lang="en-US" altLang="x-none" dirty="0" smtClean="0"/>
              <a:t>		</a:t>
            </a:r>
            <a:r>
              <a:rPr lang="en-US" altLang="zh-CN" dirty="0" smtClean="0"/>
              <a:t>if (like == ‘Y’ || like == ‘y’)			        System.out.println(“Good”);</a:t>
            </a:r>
            <a:endParaRPr lang="en-US" altLang="zh-CN" dirty="0" smtClean="0"/>
          </a:p>
          <a:p>
            <a:pPr marL="990600" lvl="1" indent="-533400" eaLnBrk="1" hangingPunct="1">
              <a:lnSpc>
                <a:spcPct val="150000"/>
              </a:lnSpc>
              <a:buSzPct val="90000"/>
              <a:buNone/>
            </a:pPr>
            <a:r>
              <a:rPr lang="en-US" altLang="x-none" dirty="0" smtClean="0"/>
              <a:t>	</a:t>
            </a:r>
            <a:r>
              <a:rPr lang="en-US" altLang="zh-CN" dirty="0" smtClean="0"/>
              <a:t>}</a:t>
            </a:r>
            <a:endParaRPr lang="en-US" altLang="zh-CN" dirty="0" smtClean="0"/>
          </a:p>
          <a:p>
            <a:pPr marL="990600" lvl="1" indent="-533400" eaLnBrk="1" hangingPunct="1">
              <a:lnSpc>
                <a:spcPct val="150000"/>
              </a:lnSpc>
              <a:buSzPct val="90000"/>
              <a:buNone/>
            </a:pPr>
            <a:r>
              <a:rPr lang="en-US" altLang="zh-CN" dirty="0" smtClean="0"/>
              <a:t>}</a:t>
            </a:r>
            <a:endParaRPr lang="en-US" altLang="zh-CN" dirty="0" smtClean="0"/>
          </a:p>
        </p:txBody>
      </p:sp>
    </p:spTree>
    <p:custDataLst>
      <p:tags r:id="rId5"/>
    </p:custData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p:cNvSpPr>
          <p:nvPr>
            <p:ph type="title"/>
          </p:nvPr>
        </p:nvSpPr>
        <p:spPr/>
        <p:txBody>
          <a:bodyPr vert="horz" wrap="square" lIns="91440" tIns="45720" rIns="91440" bIns="45720" anchor="ctr"/>
          <a:lstStyle/>
          <a:p>
            <a:pPr eaLnBrk="1" hangingPunct="1"/>
            <a:r>
              <a:rPr lang="zh-CN" altLang="en-US" dirty="0"/>
              <a:t>条件选择语句</a:t>
            </a:r>
            <a:endParaRPr lang="zh-CN" altLang="en-US" dirty="0"/>
          </a:p>
        </p:txBody>
      </p:sp>
      <p:sp>
        <p:nvSpPr>
          <p:cNvPr id="78851" name="Rectangle 3"/>
          <p:cNvSpPr>
            <a:spLocks noGrp="1"/>
          </p:cNvSpPr>
          <p:nvPr>
            <p:ph idx="1"/>
          </p:nvPr>
        </p:nvSpPr>
        <p:spPr/>
        <p:txBody>
          <a:bodyPr vert="horz" wrap="square" lIns="91440" tIns="45720" rIns="91440" bIns="45720" anchor="t"/>
          <a:lstStyle/>
          <a:p>
            <a:pPr marL="609600" indent="-609600" eaLnBrk="1" hangingPunct="1">
              <a:buSzPct val="90000"/>
            </a:pPr>
            <a:r>
              <a:rPr lang="en-US" altLang="zh-CN" dirty="0"/>
              <a:t>if-else </a:t>
            </a:r>
            <a:r>
              <a:rPr lang="zh-CN" altLang="en-US" dirty="0"/>
              <a:t>语句</a:t>
            </a:r>
            <a:endParaRPr lang="zh-CN" altLang="en-US" dirty="0"/>
          </a:p>
          <a:p>
            <a:pPr marL="990600" lvl="1" indent="-533400" eaLnBrk="1" hangingPunct="1">
              <a:buSzPct val="90000"/>
              <a:buFont typeface="Wingdings" panose="05000000000000000000" pitchFamily="2" charset="2"/>
              <a:buAutoNum type="arabicPeriod"/>
            </a:pPr>
            <a:r>
              <a:rPr lang="zh-CN" altLang="en-US" dirty="0"/>
              <a:t>根据判定条件的真假执行不同的操作</a:t>
            </a:r>
            <a:endParaRPr lang="zh-CN" altLang="en-US" dirty="0"/>
          </a:p>
          <a:p>
            <a:pPr marL="990600" lvl="1" indent="-533400" eaLnBrk="1" hangingPunct="1">
              <a:buSzPct val="90000"/>
              <a:buFont typeface="Wingdings" panose="05000000000000000000" pitchFamily="2" charset="2"/>
              <a:buAutoNum type="arabicPeriod"/>
            </a:pPr>
            <a:r>
              <a:rPr lang="zh-CN" altLang="en-US" dirty="0"/>
              <a:t>语法</a:t>
            </a:r>
            <a:endParaRPr lang="zh-CN" altLang="en-US" dirty="0"/>
          </a:p>
          <a:p>
            <a:pPr marL="990600" lvl="1" indent="-533400" eaLnBrk="1" hangingPunct="1">
              <a:buSzPct val="90000"/>
              <a:buNone/>
            </a:pPr>
            <a:r>
              <a:rPr lang="zh-CN" altLang="en-US" dirty="0"/>
              <a:t>	</a:t>
            </a:r>
            <a:r>
              <a:rPr lang="en-US" altLang="zh-CN" dirty="0"/>
              <a:t>if (</a:t>
            </a:r>
            <a:r>
              <a:rPr lang="zh-CN" altLang="en-US" dirty="0"/>
              <a:t>布尔表达式</a:t>
            </a:r>
            <a:r>
              <a:rPr lang="en-US" altLang="zh-CN" dirty="0"/>
              <a:t>) {</a:t>
            </a:r>
            <a:endParaRPr lang="en-US" altLang="zh-CN" dirty="0"/>
          </a:p>
          <a:p>
            <a:pPr marL="990600" lvl="1" indent="-533400" eaLnBrk="1" hangingPunct="1">
              <a:buSzPct val="90000"/>
              <a:buNone/>
            </a:pPr>
            <a:r>
              <a:rPr lang="en-US" altLang="x-none" dirty="0"/>
              <a:t>		</a:t>
            </a:r>
            <a:r>
              <a:rPr lang="zh-CN" altLang="en-US" dirty="0"/>
              <a:t>语句块</a:t>
            </a:r>
            <a:r>
              <a:rPr lang="en-US" altLang="zh-CN" dirty="0"/>
              <a:t>1;</a:t>
            </a:r>
            <a:endParaRPr lang="en-US" altLang="zh-CN" dirty="0"/>
          </a:p>
          <a:p>
            <a:pPr marL="990600" lvl="1" indent="-533400" eaLnBrk="1" hangingPunct="1">
              <a:buSzPct val="90000"/>
              <a:buNone/>
            </a:pPr>
            <a:r>
              <a:rPr lang="en-US" altLang="x-none" dirty="0"/>
              <a:t>	</a:t>
            </a:r>
            <a:r>
              <a:rPr lang="en-US" altLang="zh-CN" dirty="0"/>
              <a:t>} else {</a:t>
            </a:r>
            <a:endParaRPr lang="en-US" altLang="zh-CN" dirty="0"/>
          </a:p>
          <a:p>
            <a:pPr marL="990600" lvl="1" indent="-533400" eaLnBrk="1" hangingPunct="1">
              <a:buSzPct val="90000"/>
              <a:buNone/>
            </a:pPr>
            <a:r>
              <a:rPr lang="en-US" altLang="x-none" dirty="0"/>
              <a:t>		</a:t>
            </a:r>
            <a:r>
              <a:rPr lang="zh-CN" altLang="en-US" dirty="0"/>
              <a:t>语句块</a:t>
            </a:r>
            <a:r>
              <a:rPr lang="en-US" altLang="zh-CN" dirty="0"/>
              <a:t>2;</a:t>
            </a:r>
            <a:endParaRPr lang="en-US" altLang="zh-CN" dirty="0"/>
          </a:p>
          <a:p>
            <a:pPr marL="990600" lvl="1" indent="-533400" eaLnBrk="1" hangingPunct="1">
              <a:buSzPct val="90000"/>
              <a:buNone/>
            </a:pPr>
            <a:r>
              <a:rPr lang="en-US" altLang="x-none" dirty="0"/>
              <a:t>	</a:t>
            </a:r>
            <a:r>
              <a:rPr lang="en-US" altLang="zh-CN" dirty="0"/>
              <a:t>}</a:t>
            </a:r>
            <a:endParaRPr lang="en-US" altLang="zh-CN" dirty="0"/>
          </a:p>
        </p:txBody>
      </p:sp>
      <p:grpSp>
        <p:nvGrpSpPr>
          <p:cNvPr id="78852" name="Group 4"/>
          <p:cNvGrpSpPr/>
          <p:nvPr/>
        </p:nvGrpSpPr>
        <p:grpSpPr>
          <a:xfrm>
            <a:off x="5105400" y="2362200"/>
            <a:ext cx="3886200" cy="4114800"/>
            <a:chOff x="0" y="0"/>
            <a:chExt cx="2448" cy="2592"/>
          </a:xfrm>
        </p:grpSpPr>
        <p:sp>
          <p:nvSpPr>
            <p:cNvPr id="78853" name="Rectangle 5"/>
            <p:cNvSpPr/>
            <p:nvPr/>
          </p:nvSpPr>
          <p:spPr>
            <a:xfrm>
              <a:off x="0" y="0"/>
              <a:ext cx="2448" cy="2592"/>
            </a:xfrm>
            <a:prstGeom prst="rect">
              <a:avLst/>
            </a:prstGeom>
            <a:solidFill>
              <a:srgbClr val="C0C0C0"/>
            </a:solidFill>
            <a:ln w="9525">
              <a:noFill/>
            </a:ln>
          </p:spPr>
          <p:txBody>
            <a:bodyPr wrap="none" anchor="ctr"/>
            <a:lstStyle/>
            <a:p>
              <a:pPr eaLnBrk="1" hangingPunct="1"/>
              <a:endParaRPr lang="zh-CN" altLang="en-US" dirty="0">
                <a:latin typeface="Arial" panose="020B0604020202020204" pitchFamily="34" charset="0"/>
              </a:endParaRPr>
            </a:p>
          </p:txBody>
        </p:sp>
        <p:sp>
          <p:nvSpPr>
            <p:cNvPr id="78854" name="Rectangle 6"/>
            <p:cNvSpPr/>
            <p:nvPr/>
          </p:nvSpPr>
          <p:spPr>
            <a:xfrm>
              <a:off x="432" y="1296"/>
              <a:ext cx="912" cy="384"/>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r>
                <a:rPr lang="zh-CN" altLang="en-US" sz="2400" dirty="0">
                  <a:latin typeface="Tahoma" panose="020B0604030504040204" pitchFamily="34" charset="0"/>
                  <a:ea typeface="华文中宋" panose="02010600040101010101" pitchFamily="2" charset="-122"/>
                </a:rPr>
                <a:t>语句块</a:t>
              </a:r>
              <a:r>
                <a:rPr lang="en-US" altLang="zh-CN" sz="2400" dirty="0">
                  <a:latin typeface="Tahoma" panose="020B0604030504040204" pitchFamily="34" charset="0"/>
                  <a:ea typeface="华文中宋" panose="02010600040101010101" pitchFamily="2" charset="-122"/>
                </a:rPr>
                <a:t>1</a:t>
              </a:r>
              <a:endParaRPr lang="en-US" altLang="zh-CN" sz="2400" dirty="0">
                <a:latin typeface="Tahoma" panose="020B0604030504040204" pitchFamily="34" charset="0"/>
                <a:ea typeface="华文中宋" panose="02010600040101010101" pitchFamily="2" charset="-122"/>
              </a:endParaRPr>
            </a:p>
          </p:txBody>
        </p:sp>
        <p:sp>
          <p:nvSpPr>
            <p:cNvPr id="78855" name="AutoShape 7"/>
            <p:cNvSpPr/>
            <p:nvPr/>
          </p:nvSpPr>
          <p:spPr>
            <a:xfrm>
              <a:off x="144" y="432"/>
              <a:ext cx="1488" cy="576"/>
            </a:xfrm>
            <a:prstGeom prst="diamond">
              <a:avLst/>
            </a:prstGeom>
            <a:noFill/>
            <a:ln w="9525" cap="flat" cmpd="sng">
              <a:solidFill>
                <a:schemeClr val="tx1"/>
              </a:solidFill>
              <a:prstDash val="solid"/>
              <a:miter/>
              <a:headEnd type="none" w="med" len="med"/>
              <a:tailEnd type="none" w="med" len="med"/>
            </a:ln>
          </p:spPr>
          <p:txBody>
            <a:bodyPr wrap="none" anchor="ctr"/>
            <a:lstStyle/>
            <a:p>
              <a:pPr algn="ctr" eaLnBrk="1" hangingPunct="1"/>
              <a:r>
                <a:rPr lang="zh-CN" altLang="en-US" sz="2400" dirty="0">
                  <a:latin typeface="Tahoma" panose="020B0604030504040204" pitchFamily="34" charset="0"/>
                  <a:ea typeface="华文中宋" panose="02010600040101010101" pitchFamily="2" charset="-122"/>
                </a:rPr>
                <a:t>布尔表达式</a:t>
              </a:r>
              <a:endParaRPr lang="zh-CN" altLang="en-US" sz="2400" dirty="0">
                <a:latin typeface="Tahoma" panose="020B0604030504040204" pitchFamily="34" charset="0"/>
                <a:ea typeface="华文中宋" panose="02010600040101010101" pitchFamily="2" charset="-122"/>
              </a:endParaRPr>
            </a:p>
          </p:txBody>
        </p:sp>
        <p:sp>
          <p:nvSpPr>
            <p:cNvPr id="78856" name="Line 8"/>
            <p:cNvSpPr/>
            <p:nvPr/>
          </p:nvSpPr>
          <p:spPr>
            <a:xfrm>
              <a:off x="864" y="96"/>
              <a:ext cx="0" cy="336"/>
            </a:xfrm>
            <a:prstGeom prst="line">
              <a:avLst/>
            </a:prstGeom>
            <a:ln w="9525" cap="flat" cmpd="sng">
              <a:solidFill>
                <a:schemeClr val="tx1"/>
              </a:solidFill>
              <a:prstDash val="solid"/>
              <a:headEnd type="none" w="med" len="med"/>
              <a:tailEnd type="triangle" w="med" len="med"/>
            </a:ln>
          </p:spPr>
        </p:sp>
        <p:sp>
          <p:nvSpPr>
            <p:cNvPr id="78857" name="Line 9"/>
            <p:cNvSpPr/>
            <p:nvPr/>
          </p:nvSpPr>
          <p:spPr>
            <a:xfrm>
              <a:off x="864" y="1008"/>
              <a:ext cx="0" cy="288"/>
            </a:xfrm>
            <a:prstGeom prst="line">
              <a:avLst/>
            </a:prstGeom>
            <a:ln w="9525" cap="flat" cmpd="sng">
              <a:solidFill>
                <a:schemeClr val="tx1"/>
              </a:solidFill>
              <a:prstDash val="solid"/>
              <a:headEnd type="none" w="med" len="med"/>
              <a:tailEnd type="triangle" w="med" len="med"/>
            </a:ln>
          </p:spPr>
        </p:sp>
        <p:sp>
          <p:nvSpPr>
            <p:cNvPr id="78858" name="Line 10"/>
            <p:cNvSpPr/>
            <p:nvPr/>
          </p:nvSpPr>
          <p:spPr>
            <a:xfrm>
              <a:off x="864" y="1680"/>
              <a:ext cx="0" cy="384"/>
            </a:xfrm>
            <a:prstGeom prst="line">
              <a:avLst/>
            </a:prstGeom>
            <a:ln w="9525" cap="flat" cmpd="sng">
              <a:solidFill>
                <a:schemeClr val="tx1"/>
              </a:solidFill>
              <a:prstDash val="solid"/>
              <a:headEnd type="none" w="med" len="med"/>
              <a:tailEnd type="triangle" w="med" len="med"/>
            </a:ln>
          </p:spPr>
        </p:sp>
        <p:sp>
          <p:nvSpPr>
            <p:cNvPr id="78859" name="Line 11"/>
            <p:cNvSpPr/>
            <p:nvPr/>
          </p:nvSpPr>
          <p:spPr>
            <a:xfrm>
              <a:off x="1632" y="720"/>
              <a:ext cx="288" cy="0"/>
            </a:xfrm>
            <a:prstGeom prst="line">
              <a:avLst/>
            </a:prstGeom>
            <a:ln w="9525" cap="flat" cmpd="sng">
              <a:solidFill>
                <a:schemeClr val="tx1"/>
              </a:solidFill>
              <a:prstDash val="solid"/>
              <a:headEnd type="none" w="med" len="med"/>
              <a:tailEnd type="none" w="med" len="med"/>
            </a:ln>
          </p:spPr>
        </p:sp>
        <p:sp>
          <p:nvSpPr>
            <p:cNvPr id="78860" name="Line 12"/>
            <p:cNvSpPr/>
            <p:nvPr/>
          </p:nvSpPr>
          <p:spPr>
            <a:xfrm>
              <a:off x="1920" y="720"/>
              <a:ext cx="0" cy="576"/>
            </a:xfrm>
            <a:prstGeom prst="line">
              <a:avLst/>
            </a:prstGeom>
            <a:ln w="9525" cap="flat" cmpd="sng">
              <a:solidFill>
                <a:schemeClr val="tx1"/>
              </a:solidFill>
              <a:prstDash val="solid"/>
              <a:headEnd type="none" w="med" len="med"/>
              <a:tailEnd type="triangle" w="med" len="med"/>
            </a:ln>
          </p:spPr>
        </p:sp>
        <p:sp>
          <p:nvSpPr>
            <p:cNvPr id="78861" name="Line 13"/>
            <p:cNvSpPr/>
            <p:nvPr/>
          </p:nvSpPr>
          <p:spPr>
            <a:xfrm flipH="1">
              <a:off x="864" y="1872"/>
              <a:ext cx="1056" cy="0"/>
            </a:xfrm>
            <a:prstGeom prst="line">
              <a:avLst/>
            </a:prstGeom>
            <a:ln w="9525" cap="flat" cmpd="sng">
              <a:solidFill>
                <a:schemeClr val="tx1"/>
              </a:solidFill>
              <a:prstDash val="solid"/>
              <a:headEnd type="none" w="med" len="med"/>
              <a:tailEnd type="triangle" w="med" len="med"/>
            </a:ln>
          </p:spPr>
        </p:sp>
        <p:sp>
          <p:nvSpPr>
            <p:cNvPr id="78862" name="Rectangle 14"/>
            <p:cNvSpPr/>
            <p:nvPr/>
          </p:nvSpPr>
          <p:spPr>
            <a:xfrm>
              <a:off x="1488" y="432"/>
              <a:ext cx="624" cy="240"/>
            </a:xfrm>
            <a:prstGeom prst="rect">
              <a:avLst/>
            </a:prstGeom>
            <a:noFill/>
            <a:ln w="9525">
              <a:noFill/>
            </a:ln>
          </p:spPr>
          <p:txBody>
            <a:bodyPr wrap="none" anchor="ctr"/>
            <a:lstStyle/>
            <a:p>
              <a:pPr algn="ctr" eaLnBrk="1" hangingPunct="1"/>
              <a:r>
                <a:rPr lang="en-US" altLang="zh-CN" sz="2400" dirty="0">
                  <a:latin typeface="Tahoma" panose="020B0604030504040204" pitchFamily="34" charset="0"/>
                  <a:ea typeface="华文中宋" panose="02010600040101010101" pitchFamily="2" charset="-122"/>
                </a:rPr>
                <a:t>false</a:t>
              </a:r>
              <a:endParaRPr lang="en-US" altLang="zh-CN" sz="2400" dirty="0">
                <a:latin typeface="Tahoma" panose="020B0604030504040204" pitchFamily="34" charset="0"/>
                <a:ea typeface="华文中宋" panose="02010600040101010101" pitchFamily="2" charset="-122"/>
              </a:endParaRPr>
            </a:p>
          </p:txBody>
        </p:sp>
        <p:sp>
          <p:nvSpPr>
            <p:cNvPr id="78863" name="Rectangle 15"/>
            <p:cNvSpPr/>
            <p:nvPr/>
          </p:nvSpPr>
          <p:spPr>
            <a:xfrm>
              <a:off x="864" y="1008"/>
              <a:ext cx="624" cy="240"/>
            </a:xfrm>
            <a:prstGeom prst="rect">
              <a:avLst/>
            </a:prstGeom>
            <a:noFill/>
            <a:ln w="9525">
              <a:noFill/>
            </a:ln>
          </p:spPr>
          <p:txBody>
            <a:bodyPr wrap="none" anchor="ctr"/>
            <a:lstStyle/>
            <a:p>
              <a:pPr algn="ctr" eaLnBrk="1" hangingPunct="1"/>
              <a:r>
                <a:rPr lang="en-US" altLang="zh-CN" sz="2400" dirty="0">
                  <a:latin typeface="Tahoma" panose="020B0604030504040204" pitchFamily="34" charset="0"/>
                  <a:ea typeface="华文中宋" panose="02010600040101010101" pitchFamily="2" charset="-122"/>
                </a:rPr>
                <a:t>true</a:t>
              </a:r>
              <a:endParaRPr lang="en-US" altLang="zh-CN" sz="2400" dirty="0">
                <a:latin typeface="Tahoma" panose="020B0604030504040204" pitchFamily="34" charset="0"/>
                <a:ea typeface="华文中宋" panose="02010600040101010101" pitchFamily="2" charset="-122"/>
              </a:endParaRPr>
            </a:p>
          </p:txBody>
        </p:sp>
        <p:sp>
          <p:nvSpPr>
            <p:cNvPr id="78864" name="Rectangle 16"/>
            <p:cNvSpPr/>
            <p:nvPr/>
          </p:nvSpPr>
          <p:spPr>
            <a:xfrm>
              <a:off x="528" y="2256"/>
              <a:ext cx="1104" cy="288"/>
            </a:xfrm>
            <a:prstGeom prst="rect">
              <a:avLst/>
            </a:prstGeom>
            <a:noFill/>
            <a:ln w="9525">
              <a:noFill/>
            </a:ln>
          </p:spPr>
          <p:txBody>
            <a:bodyPr wrap="none" anchor="ctr"/>
            <a:lstStyle/>
            <a:p>
              <a:pPr algn="ctr" eaLnBrk="1" hangingPunct="1"/>
              <a:r>
                <a:rPr lang="zh-CN" altLang="en-US" sz="2400" dirty="0">
                  <a:latin typeface="Tahoma" panose="020B0604030504040204" pitchFamily="34" charset="0"/>
                  <a:ea typeface="华文中宋" panose="02010600040101010101" pitchFamily="2" charset="-122"/>
                </a:rPr>
                <a:t>流程图</a:t>
              </a:r>
              <a:endParaRPr lang="zh-CN" altLang="en-US" sz="2400" dirty="0">
                <a:latin typeface="Tahoma" panose="020B0604030504040204" pitchFamily="34" charset="0"/>
                <a:ea typeface="华文中宋" panose="02010600040101010101" pitchFamily="2" charset="-122"/>
              </a:endParaRPr>
            </a:p>
          </p:txBody>
        </p:sp>
        <p:sp>
          <p:nvSpPr>
            <p:cNvPr id="78865" name="Rectangle 17"/>
            <p:cNvSpPr/>
            <p:nvPr/>
          </p:nvSpPr>
          <p:spPr>
            <a:xfrm>
              <a:off x="1440" y="1296"/>
              <a:ext cx="912" cy="384"/>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r>
                <a:rPr lang="zh-CN" altLang="en-US" sz="2400" dirty="0">
                  <a:latin typeface="Tahoma" panose="020B0604030504040204" pitchFamily="34" charset="0"/>
                  <a:ea typeface="华文中宋" panose="02010600040101010101" pitchFamily="2" charset="-122"/>
                </a:rPr>
                <a:t>语句块</a:t>
              </a:r>
              <a:r>
                <a:rPr lang="en-US" altLang="zh-CN" sz="2400" dirty="0">
                  <a:latin typeface="Tahoma" panose="020B0604030504040204" pitchFamily="34" charset="0"/>
                  <a:ea typeface="华文中宋" panose="02010600040101010101" pitchFamily="2" charset="-122"/>
                </a:rPr>
                <a:t>2</a:t>
              </a:r>
              <a:endParaRPr lang="en-US" altLang="zh-CN" sz="2400" dirty="0">
                <a:latin typeface="Tahoma" panose="020B0604030504040204" pitchFamily="34" charset="0"/>
                <a:ea typeface="华文中宋" panose="02010600040101010101" pitchFamily="2" charset="-122"/>
              </a:endParaRPr>
            </a:p>
          </p:txBody>
        </p:sp>
        <p:sp>
          <p:nvSpPr>
            <p:cNvPr id="78866" name="Line 18"/>
            <p:cNvSpPr/>
            <p:nvPr/>
          </p:nvSpPr>
          <p:spPr>
            <a:xfrm>
              <a:off x="1920" y="1680"/>
              <a:ext cx="0" cy="192"/>
            </a:xfrm>
            <a:prstGeom prst="line">
              <a:avLst/>
            </a:prstGeom>
            <a:ln w="9525" cap="flat" cmpd="sng">
              <a:solidFill>
                <a:schemeClr val="tx1"/>
              </a:solidFill>
              <a:prstDash val="solid"/>
              <a:headEnd type="none" w="med" len="med"/>
              <a:tailEnd type="none" w="med" len="med"/>
            </a:ln>
          </p:spPr>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animEffect transition="in" filter="barn(outHorizontal)">
                                      <p:cBhvr>
                                        <p:cTn id="7" dur="500"/>
                                        <p:tgtEl>
                                          <p:spTgt spid="78851">
                                            <p:txEl>
                                              <p:pRg st="0" end="0"/>
                                            </p:txEl>
                                          </p:spTgt>
                                        </p:tgtEl>
                                      </p:cBhvr>
                                    </p:animEffect>
                                  </p:childTnLst>
                                </p:cTn>
                              </p:par>
                              <p:par>
                                <p:cTn id="8" presetID="16" presetClass="entr" presetSubtype="42" fill="hold" grpId="0" nodeType="withEffect">
                                  <p:stCondLst>
                                    <p:cond delay="0"/>
                                  </p:stCondLst>
                                  <p:childTnLst>
                                    <p:set>
                                      <p:cBhvr>
                                        <p:cTn id="9" dur="1" fill="hold">
                                          <p:stCondLst>
                                            <p:cond delay="0"/>
                                          </p:stCondLst>
                                        </p:cTn>
                                        <p:tgtEl>
                                          <p:spTgt spid="78851">
                                            <p:txEl>
                                              <p:pRg st="1" end="1"/>
                                            </p:txEl>
                                          </p:spTgt>
                                        </p:tgtEl>
                                        <p:attrNameLst>
                                          <p:attrName>style.visibility</p:attrName>
                                        </p:attrNameLst>
                                      </p:cBhvr>
                                      <p:to>
                                        <p:strVal val="visible"/>
                                      </p:to>
                                    </p:set>
                                    <p:animEffect transition="in" filter="barn(outHorizontal)">
                                      <p:cBhvr>
                                        <p:cTn id="10" dur="500"/>
                                        <p:tgtEl>
                                          <p:spTgt spid="78851">
                                            <p:txEl>
                                              <p:pRg st="1" end="1"/>
                                            </p:txEl>
                                          </p:spTgt>
                                        </p:tgtEl>
                                      </p:cBhvr>
                                    </p:animEffect>
                                  </p:childTnLst>
                                </p:cTn>
                              </p:par>
                              <p:par>
                                <p:cTn id="11" presetID="16" presetClass="entr" presetSubtype="42" fill="hold" grpId="0" nodeType="withEffect">
                                  <p:stCondLst>
                                    <p:cond delay="0"/>
                                  </p:stCondLst>
                                  <p:childTnLst>
                                    <p:set>
                                      <p:cBhvr>
                                        <p:cTn id="12" dur="1" fill="hold">
                                          <p:stCondLst>
                                            <p:cond delay="0"/>
                                          </p:stCondLst>
                                        </p:cTn>
                                        <p:tgtEl>
                                          <p:spTgt spid="78851">
                                            <p:txEl>
                                              <p:pRg st="2" end="2"/>
                                            </p:txEl>
                                          </p:spTgt>
                                        </p:tgtEl>
                                        <p:attrNameLst>
                                          <p:attrName>style.visibility</p:attrName>
                                        </p:attrNameLst>
                                      </p:cBhvr>
                                      <p:to>
                                        <p:strVal val="visible"/>
                                      </p:to>
                                    </p:set>
                                    <p:animEffect transition="in" filter="barn(outHorizontal)">
                                      <p:cBhvr>
                                        <p:cTn id="13" dur="500"/>
                                        <p:tgtEl>
                                          <p:spTgt spid="78851">
                                            <p:txEl>
                                              <p:pRg st="2" end="2"/>
                                            </p:txEl>
                                          </p:spTgt>
                                        </p:tgtEl>
                                      </p:cBhvr>
                                    </p:animEffect>
                                  </p:childTnLst>
                                </p:cTn>
                              </p:par>
                              <p:par>
                                <p:cTn id="14" presetID="16" presetClass="entr" presetSubtype="42" fill="hold" grpId="0" nodeType="withEffect">
                                  <p:stCondLst>
                                    <p:cond delay="0"/>
                                  </p:stCondLst>
                                  <p:childTnLst>
                                    <p:set>
                                      <p:cBhvr>
                                        <p:cTn id="15" dur="1" fill="hold">
                                          <p:stCondLst>
                                            <p:cond delay="0"/>
                                          </p:stCondLst>
                                        </p:cTn>
                                        <p:tgtEl>
                                          <p:spTgt spid="78851">
                                            <p:txEl>
                                              <p:pRg st="3" end="3"/>
                                            </p:txEl>
                                          </p:spTgt>
                                        </p:tgtEl>
                                        <p:attrNameLst>
                                          <p:attrName>style.visibility</p:attrName>
                                        </p:attrNameLst>
                                      </p:cBhvr>
                                      <p:to>
                                        <p:strVal val="visible"/>
                                      </p:to>
                                    </p:set>
                                    <p:animEffect transition="in" filter="barn(outHorizontal)">
                                      <p:cBhvr>
                                        <p:cTn id="16" dur="500"/>
                                        <p:tgtEl>
                                          <p:spTgt spid="78851">
                                            <p:txEl>
                                              <p:pRg st="3" end="3"/>
                                            </p:txEl>
                                          </p:spTgt>
                                        </p:tgtEl>
                                      </p:cBhvr>
                                    </p:animEffect>
                                  </p:childTnLst>
                                </p:cTn>
                              </p:par>
                              <p:par>
                                <p:cTn id="17" presetID="16" presetClass="entr" presetSubtype="42" fill="hold" grpId="0" nodeType="withEffect">
                                  <p:stCondLst>
                                    <p:cond delay="0"/>
                                  </p:stCondLst>
                                  <p:childTnLst>
                                    <p:set>
                                      <p:cBhvr>
                                        <p:cTn id="18" dur="1" fill="hold">
                                          <p:stCondLst>
                                            <p:cond delay="0"/>
                                          </p:stCondLst>
                                        </p:cTn>
                                        <p:tgtEl>
                                          <p:spTgt spid="78851">
                                            <p:txEl>
                                              <p:pRg st="4" end="4"/>
                                            </p:txEl>
                                          </p:spTgt>
                                        </p:tgtEl>
                                        <p:attrNameLst>
                                          <p:attrName>style.visibility</p:attrName>
                                        </p:attrNameLst>
                                      </p:cBhvr>
                                      <p:to>
                                        <p:strVal val="visible"/>
                                      </p:to>
                                    </p:set>
                                    <p:animEffect transition="in" filter="barn(outHorizontal)">
                                      <p:cBhvr>
                                        <p:cTn id="19" dur="500"/>
                                        <p:tgtEl>
                                          <p:spTgt spid="78851">
                                            <p:txEl>
                                              <p:pRg st="4" end="4"/>
                                            </p:txEl>
                                          </p:spTgt>
                                        </p:tgtEl>
                                      </p:cBhvr>
                                    </p:animEffect>
                                  </p:childTnLst>
                                </p:cTn>
                              </p:par>
                              <p:par>
                                <p:cTn id="20" presetID="16" presetClass="entr" presetSubtype="42" fill="hold" grpId="0" nodeType="withEffect">
                                  <p:stCondLst>
                                    <p:cond delay="0"/>
                                  </p:stCondLst>
                                  <p:childTnLst>
                                    <p:set>
                                      <p:cBhvr>
                                        <p:cTn id="21" dur="1" fill="hold">
                                          <p:stCondLst>
                                            <p:cond delay="0"/>
                                          </p:stCondLst>
                                        </p:cTn>
                                        <p:tgtEl>
                                          <p:spTgt spid="78851">
                                            <p:txEl>
                                              <p:pRg st="5" end="5"/>
                                            </p:txEl>
                                          </p:spTgt>
                                        </p:tgtEl>
                                        <p:attrNameLst>
                                          <p:attrName>style.visibility</p:attrName>
                                        </p:attrNameLst>
                                      </p:cBhvr>
                                      <p:to>
                                        <p:strVal val="visible"/>
                                      </p:to>
                                    </p:set>
                                    <p:animEffect transition="in" filter="barn(outHorizontal)">
                                      <p:cBhvr>
                                        <p:cTn id="22" dur="500"/>
                                        <p:tgtEl>
                                          <p:spTgt spid="78851">
                                            <p:txEl>
                                              <p:pRg st="5" end="5"/>
                                            </p:txEl>
                                          </p:spTgt>
                                        </p:tgtEl>
                                      </p:cBhvr>
                                    </p:animEffect>
                                  </p:childTnLst>
                                </p:cTn>
                              </p:par>
                              <p:par>
                                <p:cTn id="23" presetID="16" presetClass="entr" presetSubtype="42" fill="hold" grpId="0" nodeType="withEffect">
                                  <p:stCondLst>
                                    <p:cond delay="0"/>
                                  </p:stCondLst>
                                  <p:childTnLst>
                                    <p:set>
                                      <p:cBhvr>
                                        <p:cTn id="24" dur="1" fill="hold">
                                          <p:stCondLst>
                                            <p:cond delay="0"/>
                                          </p:stCondLst>
                                        </p:cTn>
                                        <p:tgtEl>
                                          <p:spTgt spid="78851">
                                            <p:txEl>
                                              <p:pRg st="6" end="6"/>
                                            </p:txEl>
                                          </p:spTgt>
                                        </p:tgtEl>
                                        <p:attrNameLst>
                                          <p:attrName>style.visibility</p:attrName>
                                        </p:attrNameLst>
                                      </p:cBhvr>
                                      <p:to>
                                        <p:strVal val="visible"/>
                                      </p:to>
                                    </p:set>
                                    <p:animEffect transition="in" filter="barn(outHorizontal)">
                                      <p:cBhvr>
                                        <p:cTn id="25" dur="500"/>
                                        <p:tgtEl>
                                          <p:spTgt spid="78851">
                                            <p:txEl>
                                              <p:pRg st="6" end="6"/>
                                            </p:txEl>
                                          </p:spTgt>
                                        </p:tgtEl>
                                      </p:cBhvr>
                                    </p:animEffect>
                                  </p:childTnLst>
                                </p:cTn>
                              </p:par>
                              <p:par>
                                <p:cTn id="26" presetID="16" presetClass="entr" presetSubtype="42" fill="hold" grpId="0" nodeType="withEffect">
                                  <p:stCondLst>
                                    <p:cond delay="0"/>
                                  </p:stCondLst>
                                  <p:childTnLst>
                                    <p:set>
                                      <p:cBhvr>
                                        <p:cTn id="27" dur="1" fill="hold">
                                          <p:stCondLst>
                                            <p:cond delay="0"/>
                                          </p:stCondLst>
                                        </p:cTn>
                                        <p:tgtEl>
                                          <p:spTgt spid="78851">
                                            <p:txEl>
                                              <p:pRg st="7" end="7"/>
                                            </p:txEl>
                                          </p:spTgt>
                                        </p:tgtEl>
                                        <p:attrNameLst>
                                          <p:attrName>style.visibility</p:attrName>
                                        </p:attrNameLst>
                                      </p:cBhvr>
                                      <p:to>
                                        <p:strVal val="visible"/>
                                      </p:to>
                                    </p:set>
                                    <p:animEffect transition="in" filter="barn(outHorizontal)">
                                      <p:cBhvr>
                                        <p:cTn id="28" dur="500"/>
                                        <p:tgtEl>
                                          <p:spTgt spid="78851">
                                            <p:txEl>
                                              <p:pRg st="7" end="7"/>
                                            </p:txEl>
                                          </p:spTgt>
                                        </p:tgtEl>
                                      </p:cBhvr>
                                    </p:animEffect>
                                  </p:childTnLst>
                                </p:cTn>
                              </p:par>
                            </p:childTnLst>
                          </p:cTn>
                        </p:par>
                        <p:par>
                          <p:cTn id="29" fill="hold">
                            <p:stCondLst>
                              <p:cond delay="500"/>
                            </p:stCondLst>
                            <p:childTnLst>
                              <p:par>
                                <p:cTn id="30" presetID="9" presetClass="entr" presetSubtype="0" fill="hold" nodeType="afterEffect">
                                  <p:stCondLst>
                                    <p:cond delay="0"/>
                                  </p:stCondLst>
                                  <p:childTnLst>
                                    <p:set>
                                      <p:cBhvr>
                                        <p:cTn id="31" dur="1" fill="hold">
                                          <p:stCondLst>
                                            <p:cond delay="0"/>
                                          </p:stCondLst>
                                        </p:cTn>
                                        <p:tgtEl>
                                          <p:spTgt spid="78852"/>
                                        </p:tgtEl>
                                        <p:attrNameLst>
                                          <p:attrName>style.visibility</p:attrName>
                                        </p:attrNameLst>
                                      </p:cBhvr>
                                      <p:to>
                                        <p:strVal val="visible"/>
                                      </p:to>
                                    </p:set>
                                    <p:animEffect transition="in" filter="dissolve">
                                      <p:cBhvr>
                                        <p:cTn id="32" dur="500"/>
                                        <p:tgtEl>
                                          <p:spTgt spid="78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advAuto="100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p:cNvSpPr>
          <p:nvPr>
            <p:ph type="title"/>
          </p:nvPr>
        </p:nvSpPr>
        <p:spPr/>
        <p:txBody>
          <a:bodyPr vert="horz" wrap="square" lIns="91440" tIns="45720" rIns="91440" bIns="45720" anchor="ctr"/>
          <a:lstStyle/>
          <a:p>
            <a:pPr eaLnBrk="1" hangingPunct="1"/>
            <a:r>
              <a:rPr lang="zh-CN" altLang="en-US" dirty="0"/>
              <a:t>条件选择语句</a:t>
            </a:r>
            <a:endParaRPr lang="zh-CN" altLang="en-US" dirty="0"/>
          </a:p>
        </p:txBody>
      </p:sp>
      <p:sp>
        <p:nvSpPr>
          <p:cNvPr id="79875" name="Rectangle 3"/>
          <p:cNvSpPr>
            <a:spLocks noGrp="1"/>
          </p:cNvSpPr>
          <p:nvPr>
            <p:ph idx="1"/>
          </p:nvPr>
        </p:nvSpPr>
        <p:spPr/>
        <p:txBody>
          <a:bodyPr vert="horz" wrap="square" lIns="91440" tIns="45720" rIns="91440" bIns="45720" anchor="t"/>
          <a:lstStyle/>
          <a:p>
            <a:pPr marL="609600" indent="-609600" eaLnBrk="1" hangingPunct="1">
              <a:buSzPct val="90000"/>
            </a:pPr>
            <a:r>
              <a:rPr lang="zh-CN" altLang="en-US" sz="3600" dirty="0"/>
              <a:t>示例</a:t>
            </a:r>
            <a:endParaRPr lang="zh-CN" altLang="en-US" sz="3600" dirty="0">
              <a:solidFill>
                <a:schemeClr val="hlink"/>
              </a:solidFill>
            </a:endParaRPr>
          </a:p>
          <a:p>
            <a:pPr marL="990600" lvl="1" indent="-533400" eaLnBrk="1" hangingPunct="1">
              <a:buSzPct val="90000"/>
              <a:buNone/>
            </a:pPr>
            <a:r>
              <a:rPr lang="en-US" altLang="zh-CN" sz="2000" dirty="0">
                <a:latin typeface="Tahoma" panose="020B0604030504040204" pitchFamily="34" charset="0"/>
              </a:rPr>
              <a:t>import Java.io.IOException;</a:t>
            </a:r>
            <a:endParaRPr lang="en-US" altLang="zh-CN" sz="2000" dirty="0">
              <a:latin typeface="Tahoma" panose="020B0604030504040204" pitchFamily="34" charset="0"/>
            </a:endParaRPr>
          </a:p>
          <a:p>
            <a:pPr marL="990600" lvl="1" indent="-533400" eaLnBrk="1" hangingPunct="1">
              <a:buSzPct val="90000"/>
              <a:buNone/>
            </a:pPr>
            <a:r>
              <a:rPr lang="en-US" altLang="zh-CN" sz="2000" dirty="0">
                <a:latin typeface="Tahoma" panose="020B0604030504040204" pitchFamily="34" charset="0"/>
              </a:rPr>
              <a:t>class Test {</a:t>
            </a:r>
            <a:endParaRPr lang="en-US" altLang="zh-CN" sz="2000" dirty="0">
              <a:latin typeface="Tahoma" panose="020B0604030504040204" pitchFamily="34" charset="0"/>
            </a:endParaRPr>
          </a:p>
          <a:p>
            <a:pPr marL="990600" lvl="1" indent="-533400" eaLnBrk="1" hangingPunct="1">
              <a:buSzPct val="90000"/>
              <a:buNone/>
            </a:pPr>
            <a:r>
              <a:rPr lang="en-US" altLang="x-none" sz="2000" dirty="0">
                <a:latin typeface="Tahoma" panose="020B0604030504040204" pitchFamily="34" charset="0"/>
              </a:rPr>
              <a:t>	</a:t>
            </a:r>
            <a:r>
              <a:rPr lang="en-US" altLang="zh-CN" sz="2000" dirty="0">
                <a:latin typeface="Tahoma" panose="020B0604030504040204" pitchFamily="34" charset="0"/>
              </a:rPr>
              <a:t>public static void main(String args[]) throws IOException {</a:t>
            </a:r>
            <a:endParaRPr lang="en-US" altLang="zh-CN" sz="2000" dirty="0">
              <a:latin typeface="Tahoma" panose="020B0604030504040204" pitchFamily="34" charset="0"/>
            </a:endParaRPr>
          </a:p>
          <a:p>
            <a:pPr marL="990600" lvl="1" indent="-533400" eaLnBrk="1" hangingPunct="1">
              <a:buSzPct val="90000"/>
              <a:buNone/>
            </a:pPr>
            <a:r>
              <a:rPr lang="en-US" altLang="x-none" sz="2000" dirty="0">
                <a:latin typeface="Tahoma" panose="020B0604030504040204" pitchFamily="34" charset="0"/>
              </a:rPr>
              <a:t>		</a:t>
            </a:r>
            <a:r>
              <a:rPr lang="en-US" altLang="zh-CN" sz="2000" dirty="0">
                <a:latin typeface="Tahoma" panose="020B0604030504040204" pitchFamily="34" charset="0"/>
              </a:rPr>
              <a:t>System.out.println(“</a:t>
            </a:r>
            <a:r>
              <a:rPr lang="zh-CN" altLang="en-US" sz="2000" dirty="0">
                <a:latin typeface="Tahoma" panose="020B0604030504040204" pitchFamily="34" charset="0"/>
              </a:rPr>
              <a:t>请输入你的成绩</a:t>
            </a:r>
            <a:r>
              <a:rPr lang="en-US" altLang="zh-CN" sz="2000" dirty="0">
                <a:latin typeface="Tahoma" panose="020B0604030504040204" pitchFamily="34" charset="0"/>
              </a:rPr>
              <a:t>: ");</a:t>
            </a:r>
            <a:endParaRPr lang="en-US" altLang="zh-CN" sz="2000" dirty="0">
              <a:latin typeface="Tahoma" panose="020B0604030504040204" pitchFamily="34" charset="0"/>
            </a:endParaRPr>
          </a:p>
          <a:p>
            <a:pPr marL="990600" lvl="1" indent="-533400" eaLnBrk="1" hangingPunct="1">
              <a:buSzPct val="90000"/>
              <a:buNone/>
            </a:pPr>
            <a:r>
              <a:rPr lang="en-US" altLang="x-none" sz="2000" dirty="0">
                <a:latin typeface="Tahoma" panose="020B0604030504040204" pitchFamily="34" charset="0"/>
              </a:rPr>
              <a:t>		</a:t>
            </a:r>
            <a:r>
              <a:rPr lang="en-US" altLang="zh-CN" sz="2000" dirty="0">
                <a:latin typeface="Tahoma" panose="020B0604030504040204" pitchFamily="34" charset="0"/>
              </a:rPr>
              <a:t>char a = (char)System.in.read();</a:t>
            </a:r>
            <a:endParaRPr lang="en-US" altLang="zh-CN" sz="2000" dirty="0">
              <a:latin typeface="Tahoma" panose="020B0604030504040204" pitchFamily="34" charset="0"/>
            </a:endParaRPr>
          </a:p>
          <a:p>
            <a:pPr marL="990600" lvl="1" indent="-533400" eaLnBrk="1" hangingPunct="1">
              <a:buSzPct val="90000"/>
              <a:buNone/>
            </a:pPr>
            <a:r>
              <a:rPr lang="en-US" altLang="x-none" sz="2000" dirty="0">
                <a:latin typeface="Tahoma" panose="020B0604030504040204" pitchFamily="34" charset="0"/>
              </a:rPr>
              <a:t>		</a:t>
            </a:r>
            <a:r>
              <a:rPr lang="en-US" altLang="zh-CN" sz="2000" dirty="0">
                <a:latin typeface="Tahoma" panose="020B0604030504040204" pitchFamily="34" charset="0"/>
              </a:rPr>
              <a:t>char b = (char)System.in.read();</a:t>
            </a:r>
            <a:endParaRPr lang="en-US" altLang="zh-CN" sz="2000" dirty="0">
              <a:latin typeface="Tahoma" panose="020B0604030504040204" pitchFamily="34" charset="0"/>
            </a:endParaRPr>
          </a:p>
          <a:p>
            <a:pPr marL="990600" lvl="1" indent="-533400" eaLnBrk="1" hangingPunct="1">
              <a:buSzPct val="90000"/>
              <a:buNone/>
            </a:pPr>
            <a:r>
              <a:rPr lang="en-US" altLang="x-none" sz="2000" dirty="0">
                <a:latin typeface="Tahoma" panose="020B0604030504040204" pitchFamily="34" charset="0"/>
              </a:rPr>
              <a:t>		</a:t>
            </a:r>
            <a:r>
              <a:rPr lang="en-US" altLang="zh-CN" sz="2000" dirty="0">
                <a:latin typeface="Tahoma" panose="020B0604030504040204" pitchFamily="34" charset="0"/>
              </a:rPr>
              <a:t>int score = (a-’0’)*10 + b-’0’;		</a:t>
            </a:r>
            <a:endParaRPr lang="en-US" altLang="zh-CN" sz="2000" dirty="0">
              <a:latin typeface="Tahoma" panose="020B0604030504040204" pitchFamily="34" charset="0"/>
            </a:endParaRPr>
          </a:p>
          <a:p>
            <a:pPr marL="990600" lvl="1" indent="-533400" eaLnBrk="1" hangingPunct="1">
              <a:buSzPct val="90000"/>
              <a:buNone/>
            </a:pPr>
            <a:r>
              <a:rPr lang="en-US" altLang="x-none" sz="2000" dirty="0">
                <a:latin typeface="Tahoma" panose="020B0604030504040204" pitchFamily="34" charset="0"/>
              </a:rPr>
              <a:t>		</a:t>
            </a:r>
            <a:r>
              <a:rPr lang="en-US" altLang="zh-CN" sz="2000" dirty="0">
                <a:latin typeface="Tahoma" panose="020B0604030504040204" pitchFamily="34" charset="0"/>
              </a:rPr>
              <a:t>if (score &gt;= 60)</a:t>
            </a:r>
            <a:endParaRPr lang="en-US" altLang="zh-CN" sz="2000" dirty="0">
              <a:latin typeface="Tahoma" panose="020B0604030504040204" pitchFamily="34" charset="0"/>
            </a:endParaRPr>
          </a:p>
          <a:p>
            <a:pPr marL="990600" lvl="1" indent="-533400" eaLnBrk="1" hangingPunct="1">
              <a:buSzPct val="90000"/>
              <a:buNone/>
            </a:pPr>
            <a:r>
              <a:rPr lang="en-US" altLang="x-none" sz="2000" dirty="0">
                <a:latin typeface="Tahoma" panose="020B0604030504040204" pitchFamily="34" charset="0"/>
              </a:rPr>
              <a:t>			</a:t>
            </a:r>
            <a:r>
              <a:rPr lang="en-US" altLang="zh-CN" sz="2000" dirty="0">
                <a:latin typeface="Tahoma" panose="020B0604030504040204" pitchFamily="34" charset="0"/>
              </a:rPr>
              <a:t>System.out.println(“</a:t>
            </a:r>
            <a:r>
              <a:rPr lang="zh-CN" altLang="en-US" sz="2000" dirty="0">
                <a:latin typeface="Tahoma" panose="020B0604030504040204" pitchFamily="34" charset="0"/>
              </a:rPr>
              <a:t>你及格了！”</a:t>
            </a:r>
            <a:r>
              <a:rPr lang="en-US" altLang="zh-CN" sz="2000" dirty="0">
                <a:latin typeface="Tahoma" panose="020B0604030504040204" pitchFamily="34" charset="0"/>
              </a:rPr>
              <a:t>);</a:t>
            </a:r>
            <a:endParaRPr lang="en-US" altLang="zh-CN" sz="2000" dirty="0">
              <a:latin typeface="Tahoma" panose="020B0604030504040204" pitchFamily="34" charset="0"/>
            </a:endParaRPr>
          </a:p>
          <a:p>
            <a:pPr marL="990600" lvl="1" indent="-533400" eaLnBrk="1" hangingPunct="1">
              <a:buSzPct val="90000"/>
              <a:buNone/>
            </a:pPr>
            <a:r>
              <a:rPr lang="en-US" altLang="x-none" sz="2000" dirty="0">
                <a:latin typeface="Tahoma" panose="020B0604030504040204" pitchFamily="34" charset="0"/>
              </a:rPr>
              <a:t>		</a:t>
            </a:r>
            <a:r>
              <a:rPr lang="en-US" altLang="zh-CN" sz="2000" dirty="0">
                <a:latin typeface="Tahoma" panose="020B0604030504040204" pitchFamily="34" charset="0"/>
              </a:rPr>
              <a:t>else</a:t>
            </a:r>
            <a:endParaRPr lang="en-US" altLang="zh-CN" sz="2000" dirty="0">
              <a:latin typeface="Tahoma" panose="020B0604030504040204" pitchFamily="34" charset="0"/>
            </a:endParaRPr>
          </a:p>
          <a:p>
            <a:pPr marL="990600" lvl="1" indent="-533400" eaLnBrk="1" hangingPunct="1">
              <a:buSzPct val="90000"/>
              <a:buNone/>
            </a:pPr>
            <a:r>
              <a:rPr lang="en-US" altLang="x-none" sz="2000" dirty="0">
                <a:latin typeface="Tahoma" panose="020B0604030504040204" pitchFamily="34" charset="0"/>
              </a:rPr>
              <a:t>			</a:t>
            </a:r>
            <a:r>
              <a:rPr lang="en-US" altLang="zh-CN" sz="2000" dirty="0">
                <a:latin typeface="Tahoma" panose="020B0604030504040204" pitchFamily="34" charset="0"/>
              </a:rPr>
              <a:t>System.out.println(“</a:t>
            </a:r>
            <a:r>
              <a:rPr lang="zh-CN" altLang="en-US" sz="2000" dirty="0">
                <a:latin typeface="Tahoma" panose="020B0604030504040204" pitchFamily="34" charset="0"/>
              </a:rPr>
              <a:t>你没及格了！”</a:t>
            </a:r>
            <a:r>
              <a:rPr lang="en-US" altLang="zh-CN" sz="2000" dirty="0">
                <a:latin typeface="Tahoma" panose="020B0604030504040204" pitchFamily="34" charset="0"/>
              </a:rPr>
              <a:t>);</a:t>
            </a:r>
            <a:endParaRPr lang="en-US" altLang="zh-CN" sz="2000" dirty="0">
              <a:latin typeface="Tahoma" panose="020B0604030504040204" pitchFamily="34" charset="0"/>
            </a:endParaRPr>
          </a:p>
          <a:p>
            <a:pPr marL="990600" lvl="1" indent="-533400" eaLnBrk="1" hangingPunct="1">
              <a:buSzPct val="90000"/>
              <a:buNone/>
            </a:pPr>
            <a:r>
              <a:rPr lang="en-US" altLang="x-none" sz="2000" dirty="0">
                <a:latin typeface="Tahoma" panose="020B0604030504040204" pitchFamily="34" charset="0"/>
              </a:rPr>
              <a:t>	</a:t>
            </a:r>
            <a:r>
              <a:rPr lang="en-US" altLang="zh-CN" sz="2000" dirty="0">
                <a:latin typeface="Tahoma" panose="020B0604030504040204" pitchFamily="34" charset="0"/>
              </a:rPr>
              <a:t>}</a:t>
            </a:r>
            <a:endParaRPr lang="en-US" altLang="zh-CN" sz="2000" dirty="0">
              <a:latin typeface="Tahoma" panose="020B0604030504040204" pitchFamily="34" charset="0"/>
            </a:endParaRPr>
          </a:p>
          <a:p>
            <a:pPr marL="990600" lvl="1" indent="-533400" eaLnBrk="1" hangingPunct="1">
              <a:buSzPct val="90000"/>
              <a:buNone/>
            </a:pPr>
            <a:r>
              <a:rPr lang="en-US" altLang="zh-CN" sz="2000" dirty="0">
                <a:latin typeface="Tahoma" panose="020B0604030504040204" pitchFamily="34" charset="0"/>
              </a:rPr>
              <a:t>}</a:t>
            </a:r>
            <a:endParaRPr lang="en-US" altLang="zh-CN" sz="2000" dirty="0">
              <a:latin typeface="Tahoma" panose="020B0604030504040204" pitchFamily="34" charset="0"/>
            </a:endParaRPr>
          </a:p>
        </p:txBody>
      </p:sp>
      <p:sp>
        <p:nvSpPr>
          <p:cNvPr id="79876" name="Rectangle 4"/>
          <p:cNvSpPr/>
          <p:nvPr/>
        </p:nvSpPr>
        <p:spPr>
          <a:xfrm>
            <a:off x="5651500" y="0"/>
            <a:ext cx="3041650" cy="2590800"/>
          </a:xfrm>
          <a:prstGeom prst="rect">
            <a:avLst/>
          </a:prstGeom>
          <a:solidFill>
            <a:srgbClr val="C0C0C0"/>
          </a:solidFill>
          <a:ln w="9525">
            <a:noFill/>
          </a:ln>
        </p:spPr>
        <p:txBody>
          <a:bodyPr wrap="none" anchor="ctr"/>
          <a:lstStyle/>
          <a:p>
            <a:pPr eaLnBrk="1" hangingPunct="1"/>
            <a:r>
              <a:rPr lang="en-US" altLang="zh-CN" sz="2400" dirty="0">
                <a:latin typeface="宋体" panose="02010600030101010101" pitchFamily="2" charset="-122"/>
              </a:rPr>
              <a:t>C:\&gt;Java Test</a:t>
            </a:r>
            <a:endParaRPr lang="en-US" altLang="zh-CN" sz="2400" dirty="0">
              <a:latin typeface="宋体" panose="02010600030101010101" pitchFamily="2" charset="-122"/>
            </a:endParaRPr>
          </a:p>
          <a:p>
            <a:pPr eaLnBrk="1" hangingPunct="1"/>
            <a:r>
              <a:rPr lang="zh-CN" altLang="en-US" sz="2400" dirty="0">
                <a:latin typeface="宋体" panose="02010600030101010101" pitchFamily="2" charset="-122"/>
              </a:rPr>
              <a:t>请输入你的成绩</a:t>
            </a:r>
            <a:r>
              <a:rPr lang="en-US" altLang="zh-CN" sz="2400" dirty="0">
                <a:latin typeface="宋体" panose="02010600030101010101" pitchFamily="2" charset="-122"/>
              </a:rPr>
              <a:t>:</a:t>
            </a:r>
            <a:endParaRPr lang="en-US" altLang="zh-CN" sz="2400" dirty="0">
              <a:latin typeface="宋体" panose="02010600030101010101" pitchFamily="2" charset="-122"/>
            </a:endParaRPr>
          </a:p>
          <a:p>
            <a:pPr eaLnBrk="1" hangingPunct="1"/>
            <a:r>
              <a:rPr lang="en-US" altLang="zh-CN" sz="2400" dirty="0">
                <a:latin typeface="宋体" panose="02010600030101010101" pitchFamily="2" charset="-122"/>
              </a:rPr>
              <a:t>65</a:t>
            </a:r>
            <a:endParaRPr lang="en-US" altLang="zh-CN" sz="2400" dirty="0">
              <a:latin typeface="宋体" panose="02010600030101010101" pitchFamily="2" charset="-122"/>
            </a:endParaRPr>
          </a:p>
          <a:p>
            <a:pPr eaLnBrk="1" hangingPunct="1"/>
            <a:r>
              <a:rPr lang="zh-CN" altLang="en-US" sz="2400" dirty="0">
                <a:latin typeface="宋体" panose="02010600030101010101" pitchFamily="2" charset="-122"/>
              </a:rPr>
              <a:t>你及格了！</a:t>
            </a:r>
            <a:endParaRPr lang="zh-CN" altLang="en-US" sz="2400" dirty="0">
              <a:latin typeface="宋体" panose="02010600030101010101" pitchFamily="2" charset="-122"/>
            </a:endParaRPr>
          </a:p>
          <a:p>
            <a:pPr eaLnBrk="1" hangingPunct="1"/>
            <a:endParaRPr lang="zh-CN" altLang="en-US" sz="2400" dirty="0">
              <a:latin typeface="宋体" panose="02010600030101010101" pitchFamily="2" charset="-122"/>
            </a:endParaRPr>
          </a:p>
          <a:p>
            <a:pPr eaLnBrk="1" hangingPunct="1"/>
            <a:r>
              <a:rPr lang="en-US" altLang="zh-CN" sz="2400" dirty="0">
                <a:latin typeface="宋体" panose="02010600030101010101" pitchFamily="2" charset="-122"/>
              </a:rPr>
              <a:t>C:\&gt;</a:t>
            </a:r>
            <a:endParaRPr lang="en-US" altLang="zh-CN" sz="2400" dirty="0">
              <a:latin typeface="宋体" panose="0201060003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79876"/>
                                        </p:tgtEl>
                                        <p:attrNameLst>
                                          <p:attrName>style.visibility</p:attrName>
                                        </p:attrNameLst>
                                      </p:cBhvr>
                                      <p:to>
                                        <p:strVal val="visible"/>
                                      </p:to>
                                    </p:set>
                                    <p:animEffect transition="in" filter="barn(outHorizontal)">
                                      <p:cBhvr>
                                        <p:cTn id="7" dur="500"/>
                                        <p:tgtEl>
                                          <p:spTgt spid="79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6"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p:cNvSpPr>
          <p:nvPr>
            <p:ph type="title"/>
          </p:nvPr>
        </p:nvSpPr>
        <p:spPr/>
        <p:txBody>
          <a:bodyPr vert="horz" wrap="square" lIns="91440" tIns="45720" rIns="91440" bIns="45720" anchor="ctr"/>
          <a:lstStyle/>
          <a:p>
            <a:pPr eaLnBrk="1" hangingPunct="1"/>
            <a:r>
              <a:rPr lang="zh-CN" altLang="en-US" dirty="0"/>
              <a:t>条件选择语句</a:t>
            </a:r>
            <a:endParaRPr lang="zh-CN" altLang="en-US" dirty="0"/>
          </a:p>
        </p:txBody>
      </p:sp>
      <p:sp>
        <p:nvSpPr>
          <p:cNvPr id="80899" name="Rectangle 3"/>
          <p:cNvSpPr>
            <a:spLocks noGrp="1"/>
          </p:cNvSpPr>
          <p:nvPr>
            <p:ph idx="1"/>
          </p:nvPr>
        </p:nvSpPr>
        <p:spPr/>
        <p:txBody>
          <a:bodyPr vert="horz" wrap="square" lIns="91440" tIns="45720" rIns="91440" bIns="45720" anchor="t">
            <a:normAutofit lnSpcReduction="10000"/>
          </a:bodyPr>
          <a:lstStyle/>
          <a:p>
            <a:pPr marL="609600" indent="-609600" eaLnBrk="1" hangingPunct="1">
              <a:buSzPct val="90000"/>
            </a:pPr>
            <a:r>
              <a:rPr lang="en-US" altLang="zh-CN" sz="3600" dirty="0"/>
              <a:t>if </a:t>
            </a:r>
            <a:r>
              <a:rPr lang="zh-CN" altLang="en-US" sz="3600" dirty="0"/>
              <a:t>语句的嵌套</a:t>
            </a:r>
            <a:endParaRPr lang="zh-CN" altLang="en-US" dirty="0"/>
          </a:p>
          <a:p>
            <a:pPr marL="990600" lvl="1" indent="-533400" eaLnBrk="1" hangingPunct="1">
              <a:buSzPct val="90000"/>
              <a:buFont typeface="Wingdings" panose="05000000000000000000" pitchFamily="2" charset="2"/>
              <a:buAutoNum type="arabicPeriod"/>
            </a:pPr>
            <a:r>
              <a:rPr lang="en-US" altLang="zh-CN" dirty="0"/>
              <a:t>if </a:t>
            </a:r>
            <a:r>
              <a:rPr lang="zh-CN" altLang="en-US" dirty="0"/>
              <a:t>语句中的语句块又出现了</a:t>
            </a:r>
            <a:r>
              <a:rPr lang="en-US" altLang="zh-CN" dirty="0"/>
              <a:t>if </a:t>
            </a:r>
            <a:r>
              <a:rPr lang="zh-CN" altLang="en-US" dirty="0"/>
              <a:t>语句</a:t>
            </a:r>
            <a:endParaRPr lang="zh-CN" altLang="en-US" dirty="0"/>
          </a:p>
          <a:p>
            <a:pPr marL="990600" lvl="1" indent="-533400" eaLnBrk="1" hangingPunct="1">
              <a:buSzPct val="90000"/>
              <a:buFont typeface="Wingdings" panose="05000000000000000000" pitchFamily="2" charset="2"/>
              <a:buAutoNum type="arabicPeriod"/>
            </a:pPr>
            <a:r>
              <a:rPr lang="zh-CN" altLang="en-US" dirty="0"/>
              <a:t>若没有配对符‘</a:t>
            </a:r>
            <a:r>
              <a:rPr lang="en-US" altLang="zh-CN" dirty="0"/>
              <a:t>{}’</a:t>
            </a:r>
            <a:r>
              <a:rPr lang="zh-CN" altLang="en-US" dirty="0"/>
              <a:t>，则</a:t>
            </a:r>
            <a:r>
              <a:rPr lang="en-US" altLang="zh-CN" dirty="0"/>
              <a:t>else</a:t>
            </a:r>
            <a:r>
              <a:rPr lang="zh-CN" altLang="en-US" dirty="0"/>
              <a:t>与最近的</a:t>
            </a:r>
            <a:r>
              <a:rPr lang="en-US" altLang="zh-CN" dirty="0"/>
              <a:t>if</a:t>
            </a:r>
            <a:r>
              <a:rPr lang="zh-CN" altLang="en-US" dirty="0"/>
              <a:t>语句配对</a:t>
            </a:r>
            <a:endParaRPr lang="zh-CN" altLang="en-US" dirty="0"/>
          </a:p>
          <a:p>
            <a:pPr marL="990600" lvl="1" indent="-533400" eaLnBrk="1" hangingPunct="1">
              <a:buSzPct val="90000"/>
              <a:buFont typeface="Wingdings" panose="05000000000000000000" pitchFamily="2" charset="2"/>
              <a:buAutoNum type="arabicPeriod"/>
            </a:pPr>
            <a:endParaRPr lang="zh-CN" altLang="en-US" dirty="0"/>
          </a:p>
          <a:p>
            <a:pPr marL="990600" lvl="1" indent="-533400" eaLnBrk="1" hangingPunct="1">
              <a:buSzPct val="90000"/>
              <a:buFont typeface="Wingdings" panose="05000000000000000000" pitchFamily="2" charset="2"/>
              <a:buAutoNum type="arabicPeriod"/>
            </a:pPr>
            <a:endParaRPr lang="zh-CN" altLang="en-US" dirty="0"/>
          </a:p>
          <a:p>
            <a:pPr marL="990600" lvl="1" indent="-533400" eaLnBrk="1" hangingPunct="1">
              <a:buSzPct val="90000"/>
              <a:buFont typeface="Wingdings" panose="05000000000000000000" pitchFamily="2" charset="2"/>
              <a:buAutoNum type="arabicPeriod"/>
            </a:pPr>
            <a:endParaRPr lang="zh-CN" altLang="en-US" dirty="0"/>
          </a:p>
          <a:p>
            <a:pPr marL="990600" lvl="1" indent="-533400" eaLnBrk="1" hangingPunct="1">
              <a:buSzPct val="90000"/>
              <a:buFont typeface="Wingdings" panose="05000000000000000000" pitchFamily="2" charset="2"/>
              <a:buAutoNum type="arabicPeriod"/>
            </a:pPr>
            <a:r>
              <a:rPr lang="zh-CN" altLang="en-US" dirty="0"/>
              <a:t>例 </a:t>
            </a:r>
            <a:r>
              <a:rPr lang="en-US" altLang="zh-CN" dirty="0"/>
              <a:t>int a=1, b=2, c=3;</a:t>
            </a:r>
            <a:endParaRPr lang="en-US" altLang="zh-CN" dirty="0"/>
          </a:p>
          <a:p>
            <a:pPr marL="990600" lvl="1" indent="-533400" eaLnBrk="1" hangingPunct="1">
              <a:buSzPct val="90000"/>
              <a:buNone/>
            </a:pPr>
            <a:r>
              <a:rPr lang="en-US" altLang="x-none" dirty="0"/>
              <a:t>	</a:t>
            </a:r>
            <a:r>
              <a:rPr lang="en-US" altLang="zh-CN" sz="2400" dirty="0"/>
              <a:t>if (a&gt;c) if (c&gt;b) System.out.print( c ); </a:t>
            </a:r>
            <a:endParaRPr lang="en-US" altLang="zh-CN" sz="2400" dirty="0"/>
          </a:p>
          <a:p>
            <a:pPr marL="1371600" lvl="2" indent="-457200" eaLnBrk="1" hangingPunct="1">
              <a:buSzPct val="90000"/>
              <a:buNone/>
            </a:pPr>
            <a:r>
              <a:rPr lang="en-US" altLang="x-none" dirty="0"/>
              <a:t> </a:t>
            </a:r>
            <a:r>
              <a:rPr lang="en-US" altLang="zh-CN" dirty="0"/>
              <a:t>else System.out.print(a);</a:t>
            </a:r>
            <a:endParaRPr lang="en-US" altLang="zh-CN" dirty="0"/>
          </a:p>
          <a:p>
            <a:pPr marL="990600" lvl="1" indent="-533400" eaLnBrk="1" hangingPunct="1">
              <a:buSzPct val="90000"/>
              <a:buFont typeface="Wingdings" panose="05000000000000000000" pitchFamily="2" charset="2"/>
              <a:buAutoNum type="arabicPeriod" startAt="4"/>
            </a:pPr>
            <a:r>
              <a:rPr lang="zh-CN" altLang="en-US" dirty="0">
                <a:solidFill>
                  <a:schemeClr val="hlink"/>
                </a:solidFill>
              </a:rPr>
              <a:t>一定要明确地写上配对符</a:t>
            </a:r>
            <a:endParaRPr lang="zh-CN" altLang="en-US" dirty="0"/>
          </a:p>
        </p:txBody>
      </p:sp>
      <p:sp>
        <p:nvSpPr>
          <p:cNvPr id="80900" name="Rectangle 4"/>
          <p:cNvSpPr/>
          <p:nvPr/>
        </p:nvSpPr>
        <p:spPr>
          <a:xfrm>
            <a:off x="4648200" y="1295400"/>
            <a:ext cx="4038600" cy="3048000"/>
          </a:xfrm>
          <a:prstGeom prst="rect">
            <a:avLst/>
          </a:prstGeom>
          <a:solidFill>
            <a:srgbClr val="C0C0C0"/>
          </a:solidFill>
          <a:ln w="9525">
            <a:noFill/>
          </a:ln>
        </p:spPr>
        <p:txBody>
          <a:bodyPr wrap="none" anchor="ctr"/>
          <a:lstStyle/>
          <a:p>
            <a:pPr eaLnBrk="1" hangingPunct="1">
              <a:spcBef>
                <a:spcPct val="20000"/>
              </a:spcBef>
              <a:buClr>
                <a:schemeClr val="folHlink"/>
              </a:buClr>
              <a:buSzPct val="90000"/>
              <a:buFont typeface="Wingdings" panose="05000000000000000000" pitchFamily="2" charset="2"/>
            </a:pPr>
            <a:r>
              <a:rPr lang="zh-CN" altLang="en-US" sz="2400" dirty="0">
                <a:latin typeface="Tahoma" panose="020B0604030504040204" pitchFamily="34" charset="0"/>
                <a:ea typeface="华文中宋" panose="02010600040101010101" pitchFamily="2" charset="-122"/>
              </a:rPr>
              <a:t>修改配对关系</a:t>
            </a:r>
            <a:r>
              <a:rPr lang="en-US" altLang="zh-CN" sz="2400" dirty="0">
                <a:latin typeface="Tahoma" panose="020B0604030504040204" pitchFamily="34" charset="0"/>
                <a:ea typeface="华文中宋" panose="02010600040101010101" pitchFamily="2" charset="-122"/>
              </a:rPr>
              <a:t>: </a:t>
            </a:r>
            <a:endParaRPr lang="en-US" altLang="zh-CN" sz="2400" dirty="0">
              <a:latin typeface="Tahoma" panose="020B0604030504040204" pitchFamily="34" charset="0"/>
              <a:ea typeface="华文中宋" panose="02010600040101010101" pitchFamily="2" charset="-122"/>
              <a:sym typeface="Wingdings" panose="05000000000000000000" pitchFamily="2" charset="2"/>
            </a:endParaRPr>
          </a:p>
          <a:p>
            <a:pPr eaLnBrk="1" hangingPunct="1">
              <a:spcBef>
                <a:spcPct val="20000"/>
              </a:spcBef>
              <a:buClr>
                <a:schemeClr val="fo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if (a&gt;c) { </a:t>
            </a:r>
            <a:endParaRPr lang="en-US" altLang="zh-CN" sz="2400" dirty="0">
              <a:latin typeface="Tahoma" panose="020B0604030504040204" pitchFamily="34" charset="0"/>
              <a:ea typeface="华文中宋" panose="02010600040101010101" pitchFamily="2" charset="-122"/>
            </a:endParaRPr>
          </a:p>
          <a:p>
            <a:pPr eaLnBrk="1" hangingPunct="1">
              <a:spcBef>
                <a:spcPct val="20000"/>
              </a:spcBef>
              <a:buClr>
                <a:schemeClr val="fo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    if (c&gt;b) </a:t>
            </a:r>
            <a:endParaRPr lang="en-US" altLang="zh-CN" sz="2400" dirty="0">
              <a:latin typeface="Tahoma" panose="020B0604030504040204" pitchFamily="34" charset="0"/>
              <a:ea typeface="华文中宋" panose="02010600040101010101" pitchFamily="2" charset="-122"/>
            </a:endParaRPr>
          </a:p>
          <a:p>
            <a:pPr eaLnBrk="1" hangingPunct="1">
              <a:spcBef>
                <a:spcPct val="20000"/>
              </a:spcBef>
              <a:buClr>
                <a:schemeClr val="fo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        System.out.print( c ); </a:t>
            </a:r>
            <a:endParaRPr lang="en-US" altLang="zh-CN" sz="2400" dirty="0">
              <a:latin typeface="Tahoma" panose="020B0604030504040204" pitchFamily="34" charset="0"/>
              <a:ea typeface="华文中宋" panose="02010600040101010101" pitchFamily="2" charset="-122"/>
            </a:endParaRPr>
          </a:p>
          <a:p>
            <a:pPr eaLnBrk="1" hangingPunct="1">
              <a:spcBef>
                <a:spcPct val="20000"/>
              </a:spcBef>
              <a:buClr>
                <a:schemeClr val="fo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 else {</a:t>
            </a:r>
            <a:endParaRPr lang="en-US" altLang="zh-CN" sz="2400" dirty="0">
              <a:latin typeface="Tahoma" panose="020B0604030504040204" pitchFamily="34" charset="0"/>
              <a:ea typeface="华文中宋" panose="02010600040101010101" pitchFamily="2" charset="-122"/>
            </a:endParaRPr>
          </a:p>
          <a:p>
            <a:pPr eaLnBrk="1" hangingPunct="1">
              <a:spcBef>
                <a:spcPct val="20000"/>
              </a:spcBef>
              <a:buClr>
                <a:schemeClr val="fo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        System.out.print(a); </a:t>
            </a:r>
            <a:endParaRPr lang="en-US" altLang="zh-CN" sz="2400" dirty="0">
              <a:latin typeface="Tahoma" panose="020B0604030504040204" pitchFamily="34" charset="0"/>
              <a:ea typeface="华文中宋" panose="02010600040101010101" pitchFamily="2" charset="-122"/>
            </a:endParaRPr>
          </a:p>
          <a:p>
            <a:pPr eaLnBrk="1" hangingPunct="1">
              <a:spcBef>
                <a:spcPct val="20000"/>
              </a:spcBef>
              <a:buClr>
                <a:schemeClr val="fo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a:t>
            </a:r>
            <a:endParaRPr lang="en-US" altLang="zh-CN" sz="2400" dirty="0">
              <a:latin typeface="Tahoma" panose="020B0604030504040204" pitchFamily="34" charset="0"/>
            </a:endParaRPr>
          </a:p>
        </p:txBody>
      </p:sp>
      <p:sp>
        <p:nvSpPr>
          <p:cNvPr id="80901" name="Rectangle 5"/>
          <p:cNvSpPr/>
          <p:nvPr/>
        </p:nvSpPr>
        <p:spPr>
          <a:xfrm>
            <a:off x="685800" y="1295400"/>
            <a:ext cx="3962400" cy="3048000"/>
          </a:xfrm>
          <a:prstGeom prst="rect">
            <a:avLst/>
          </a:prstGeom>
          <a:solidFill>
            <a:srgbClr val="CC99FF"/>
          </a:solidFill>
          <a:ln w="9525">
            <a:noFill/>
          </a:ln>
        </p:spPr>
        <p:txBody>
          <a:bodyPr wrap="none" anchor="ctr"/>
          <a:lstStyle/>
          <a:p>
            <a:pPr eaLnBrk="1" hangingPunct="1">
              <a:spcBef>
                <a:spcPct val="20000"/>
              </a:spcBef>
              <a:buClr>
                <a:schemeClr val="folHlink"/>
              </a:buClr>
              <a:buSzPct val="90000"/>
              <a:buFont typeface="Wingdings" panose="05000000000000000000" pitchFamily="2" charset="2"/>
            </a:pPr>
            <a:r>
              <a:rPr lang="zh-CN" altLang="en-US" sz="2400" dirty="0">
                <a:latin typeface="Tahoma" panose="020B0604030504040204" pitchFamily="34" charset="0"/>
                <a:ea typeface="华文中宋" panose="02010600040101010101" pitchFamily="2" charset="-122"/>
              </a:rPr>
              <a:t>默认</a:t>
            </a:r>
            <a:r>
              <a:rPr lang="en-US" altLang="zh-CN" sz="2400" dirty="0">
                <a:latin typeface="Tahoma" panose="020B0604030504040204" pitchFamily="34" charset="0"/>
                <a:ea typeface="华文中宋" panose="02010600040101010101" pitchFamily="2" charset="-122"/>
              </a:rPr>
              <a:t>Java</a:t>
            </a:r>
            <a:r>
              <a:rPr lang="zh-CN" altLang="en-US" sz="2400" dirty="0">
                <a:latin typeface="Tahoma" panose="020B0604030504040204" pitchFamily="34" charset="0"/>
                <a:ea typeface="华文中宋" panose="02010600040101010101" pitchFamily="2" charset="-122"/>
              </a:rPr>
              <a:t>虚拟机</a:t>
            </a:r>
            <a:r>
              <a:rPr lang="en-US" altLang="zh-CN" sz="2400" dirty="0">
                <a:latin typeface="Tahoma" panose="020B0604030504040204" pitchFamily="34" charset="0"/>
                <a:ea typeface="华文中宋" panose="02010600040101010101" pitchFamily="2" charset="-122"/>
              </a:rPr>
              <a:t>: </a:t>
            </a:r>
            <a:endParaRPr lang="en-US" altLang="zh-CN" sz="2400" dirty="0">
              <a:latin typeface="Tahoma" panose="020B0604030504040204" pitchFamily="34" charset="0"/>
              <a:ea typeface="华文中宋" panose="02010600040101010101" pitchFamily="2" charset="-122"/>
            </a:endParaRPr>
          </a:p>
          <a:p>
            <a:pPr eaLnBrk="1" hangingPunct="1">
              <a:spcBef>
                <a:spcPct val="20000"/>
              </a:spcBef>
              <a:buClr>
                <a:schemeClr val="fo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if (a&gt;c) { </a:t>
            </a:r>
            <a:endParaRPr lang="en-US" altLang="zh-CN" sz="2400" dirty="0">
              <a:latin typeface="Tahoma" panose="020B0604030504040204" pitchFamily="34" charset="0"/>
              <a:ea typeface="华文中宋" panose="02010600040101010101" pitchFamily="2" charset="-122"/>
            </a:endParaRPr>
          </a:p>
          <a:p>
            <a:pPr eaLnBrk="1" hangingPunct="1">
              <a:spcBef>
                <a:spcPct val="20000"/>
              </a:spcBef>
              <a:buClr>
                <a:schemeClr val="folHlink"/>
              </a:buClr>
              <a:buSzPct val="90000"/>
              <a:buFont typeface="Wingdings" panose="05000000000000000000" pitchFamily="2" charset="2"/>
            </a:pPr>
            <a:r>
              <a:rPr lang="en-US" altLang="x-none" sz="2400" dirty="0">
                <a:latin typeface="Tahoma" panose="020B0604030504040204" pitchFamily="34" charset="0"/>
                <a:ea typeface="华文中宋" panose="02010600040101010101" pitchFamily="2" charset="-122"/>
              </a:rPr>
              <a:t>    </a:t>
            </a:r>
            <a:r>
              <a:rPr lang="en-US" altLang="zh-CN" sz="2400" dirty="0">
                <a:latin typeface="Tahoma" panose="020B0604030504040204" pitchFamily="34" charset="0"/>
                <a:ea typeface="华文中宋" panose="02010600040101010101" pitchFamily="2" charset="-122"/>
              </a:rPr>
              <a:t>if (c&gt;b) </a:t>
            </a:r>
            <a:endParaRPr lang="en-US" altLang="zh-CN" sz="2400" dirty="0">
              <a:latin typeface="Tahoma" panose="020B0604030504040204" pitchFamily="34" charset="0"/>
              <a:ea typeface="华文中宋" panose="02010600040101010101" pitchFamily="2" charset="-122"/>
            </a:endParaRPr>
          </a:p>
          <a:p>
            <a:pPr eaLnBrk="1" hangingPunct="1">
              <a:spcBef>
                <a:spcPct val="20000"/>
              </a:spcBef>
              <a:buClr>
                <a:schemeClr val="folHlink"/>
              </a:buClr>
              <a:buSzPct val="90000"/>
              <a:buFont typeface="Wingdings" panose="05000000000000000000" pitchFamily="2" charset="2"/>
            </a:pPr>
            <a:r>
              <a:rPr lang="en-US" altLang="x-none" sz="2400" dirty="0">
                <a:latin typeface="Tahoma" panose="020B0604030504040204" pitchFamily="34" charset="0"/>
                <a:ea typeface="华文中宋" panose="02010600040101010101" pitchFamily="2" charset="-122"/>
              </a:rPr>
              <a:t>        </a:t>
            </a:r>
            <a:r>
              <a:rPr lang="en-US" altLang="zh-CN" sz="2400" dirty="0">
                <a:latin typeface="Tahoma" panose="020B0604030504040204" pitchFamily="34" charset="0"/>
                <a:ea typeface="华文中宋" panose="02010600040101010101" pitchFamily="2" charset="-122"/>
              </a:rPr>
              <a:t>System.out.print( c ); </a:t>
            </a:r>
            <a:endParaRPr lang="en-US" altLang="zh-CN" sz="2400" dirty="0">
              <a:latin typeface="Tahoma" panose="020B0604030504040204" pitchFamily="34" charset="0"/>
              <a:ea typeface="华文中宋" panose="02010600040101010101" pitchFamily="2" charset="-122"/>
            </a:endParaRPr>
          </a:p>
          <a:p>
            <a:pPr eaLnBrk="1" hangingPunct="1">
              <a:spcBef>
                <a:spcPct val="20000"/>
              </a:spcBef>
              <a:buClr>
                <a:schemeClr val="folHlink"/>
              </a:buClr>
              <a:buSzPct val="90000"/>
              <a:buFont typeface="Wingdings" panose="05000000000000000000" pitchFamily="2" charset="2"/>
            </a:pPr>
            <a:r>
              <a:rPr lang="en-US" altLang="x-none" sz="2400" dirty="0">
                <a:latin typeface="Tahoma" panose="020B0604030504040204" pitchFamily="34" charset="0"/>
                <a:ea typeface="华文中宋" panose="02010600040101010101" pitchFamily="2" charset="-122"/>
              </a:rPr>
              <a:t>    </a:t>
            </a:r>
            <a:r>
              <a:rPr lang="en-US" altLang="zh-CN" sz="2400" dirty="0">
                <a:latin typeface="Tahoma" panose="020B0604030504040204" pitchFamily="34" charset="0"/>
                <a:ea typeface="华文中宋" panose="02010600040101010101" pitchFamily="2" charset="-122"/>
              </a:rPr>
              <a:t>else </a:t>
            </a:r>
            <a:endParaRPr lang="en-US" altLang="zh-CN" sz="2400" dirty="0">
              <a:latin typeface="Tahoma" panose="020B0604030504040204" pitchFamily="34" charset="0"/>
              <a:ea typeface="华文中宋" panose="02010600040101010101" pitchFamily="2" charset="-122"/>
            </a:endParaRPr>
          </a:p>
          <a:p>
            <a:pPr eaLnBrk="1" hangingPunct="1">
              <a:spcBef>
                <a:spcPct val="20000"/>
              </a:spcBef>
              <a:buClr>
                <a:schemeClr val="folHlink"/>
              </a:buClr>
              <a:buSzPct val="90000"/>
              <a:buFont typeface="Wingdings" panose="05000000000000000000" pitchFamily="2" charset="2"/>
            </a:pPr>
            <a:r>
              <a:rPr lang="en-US" altLang="x-none" sz="2400" dirty="0">
                <a:latin typeface="Tahoma" panose="020B0604030504040204" pitchFamily="34" charset="0"/>
                <a:ea typeface="华文中宋" panose="02010600040101010101" pitchFamily="2" charset="-122"/>
              </a:rPr>
              <a:t>        </a:t>
            </a:r>
            <a:r>
              <a:rPr lang="en-US" altLang="zh-CN" sz="2400" dirty="0">
                <a:latin typeface="Tahoma" panose="020B0604030504040204" pitchFamily="34" charset="0"/>
                <a:ea typeface="华文中宋" panose="02010600040101010101" pitchFamily="2" charset="-122"/>
              </a:rPr>
              <a:t>System.out.print(a); </a:t>
            </a:r>
            <a:endParaRPr lang="en-US" altLang="zh-CN" sz="2400" dirty="0">
              <a:latin typeface="Tahoma" panose="020B0604030504040204" pitchFamily="34" charset="0"/>
              <a:ea typeface="华文中宋" panose="02010600040101010101" pitchFamily="2" charset="-122"/>
            </a:endParaRPr>
          </a:p>
          <a:p>
            <a:pPr eaLnBrk="1" hangingPunct="1">
              <a:spcBef>
                <a:spcPct val="20000"/>
              </a:spcBef>
              <a:buClr>
                <a:schemeClr val="fo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a:t>
            </a:r>
            <a:endParaRPr lang="en-US" altLang="zh-CN" sz="2400" dirty="0">
              <a:latin typeface="Tahoma" panose="020B0604030504040204" pitchFamily="3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80901"/>
                                        </p:tgtEl>
                                        <p:attrNameLst>
                                          <p:attrName>style.visibility</p:attrName>
                                        </p:attrNameLst>
                                      </p:cBhvr>
                                      <p:to>
                                        <p:strVal val="visible"/>
                                      </p:to>
                                    </p:set>
                                    <p:animEffect transition="in" filter="barn(outHorizontal)">
                                      <p:cBhvr>
                                        <p:cTn id="7" dur="500"/>
                                        <p:tgtEl>
                                          <p:spTgt spid="8090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80900"/>
                                        </p:tgtEl>
                                        <p:attrNameLst>
                                          <p:attrName>style.visibility</p:attrName>
                                        </p:attrNameLst>
                                      </p:cBhvr>
                                      <p:to>
                                        <p:strVal val="visible"/>
                                      </p:to>
                                    </p:set>
                                    <p:animEffect transition="in" filter="barn(outHorizontal)">
                                      <p:cBhvr>
                                        <p:cTn id="12" dur="500"/>
                                        <p:tgtEl>
                                          <p:spTgt spid="809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0" grpId="0" animBg="1"/>
      <p:bldP spid="80901"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p:cNvSpPr>
          <p:nvPr>
            <p:ph type="title"/>
          </p:nvPr>
        </p:nvSpPr>
        <p:spPr/>
        <p:txBody>
          <a:bodyPr vert="horz" wrap="square" lIns="91440" tIns="45720" rIns="91440" bIns="45720" anchor="ctr"/>
          <a:lstStyle/>
          <a:p>
            <a:pPr eaLnBrk="1" hangingPunct="1"/>
            <a:r>
              <a:rPr lang="zh-CN" altLang="en-US" dirty="0"/>
              <a:t>条件选择语句</a:t>
            </a:r>
            <a:endParaRPr lang="zh-CN" altLang="en-US" dirty="0"/>
          </a:p>
        </p:txBody>
      </p:sp>
      <p:sp>
        <p:nvSpPr>
          <p:cNvPr id="81923" name="Rectangle 3"/>
          <p:cNvSpPr>
            <a:spLocks noGrp="1"/>
          </p:cNvSpPr>
          <p:nvPr>
            <p:ph idx="1"/>
          </p:nvPr>
        </p:nvSpPr>
        <p:spPr/>
        <p:txBody>
          <a:bodyPr vert="horz" wrap="square" lIns="91440" tIns="45720" rIns="91440" bIns="45720" anchor="t"/>
          <a:lstStyle/>
          <a:p>
            <a:pPr marL="609600" indent="-609600" eaLnBrk="1" hangingPunct="1">
              <a:buSzPct val="90000"/>
            </a:pPr>
            <a:r>
              <a:rPr lang="zh-CN" altLang="en-US" sz="3600" dirty="0"/>
              <a:t>条件运算符</a:t>
            </a:r>
            <a:endParaRPr lang="zh-CN" altLang="en-US" sz="3600" dirty="0"/>
          </a:p>
          <a:p>
            <a:pPr marL="990600" lvl="1" indent="-533400" eaLnBrk="1" hangingPunct="1">
              <a:buSzPct val="90000"/>
              <a:buFont typeface="Wingdings" panose="05000000000000000000" pitchFamily="2" charset="2"/>
              <a:buAutoNum type="arabicPeriod"/>
            </a:pPr>
            <a:r>
              <a:rPr lang="zh-CN" altLang="en-US" dirty="0"/>
              <a:t>三元运算符</a:t>
            </a:r>
            <a:r>
              <a:rPr lang="en-US" altLang="zh-CN" dirty="0"/>
              <a:t>(ternary operator): “? : ”</a:t>
            </a:r>
            <a:endParaRPr lang="en-US" altLang="zh-CN" dirty="0"/>
          </a:p>
          <a:p>
            <a:pPr marL="990600" lvl="1" indent="-533400" eaLnBrk="1" hangingPunct="1">
              <a:buSzPct val="90000"/>
              <a:buFont typeface="Wingdings" panose="05000000000000000000" pitchFamily="2" charset="2"/>
              <a:buAutoNum type="arabicPeriod"/>
            </a:pPr>
            <a:r>
              <a:rPr lang="zh-CN" altLang="en-US" dirty="0"/>
              <a:t>表达式</a:t>
            </a:r>
            <a:r>
              <a:rPr lang="en-US" altLang="zh-CN" dirty="0"/>
              <a:t>1 ? </a:t>
            </a:r>
            <a:r>
              <a:rPr lang="zh-CN" altLang="en-US" dirty="0"/>
              <a:t>表达式</a:t>
            </a:r>
            <a:r>
              <a:rPr lang="en-US" altLang="zh-CN" dirty="0"/>
              <a:t>2 : </a:t>
            </a:r>
            <a:r>
              <a:rPr lang="zh-CN" altLang="en-US" dirty="0"/>
              <a:t>表达式</a:t>
            </a:r>
            <a:r>
              <a:rPr lang="en-US" altLang="zh-CN" dirty="0"/>
              <a:t>3</a:t>
            </a:r>
            <a:endParaRPr lang="en-US" altLang="zh-CN" dirty="0"/>
          </a:p>
          <a:p>
            <a:pPr marL="990600" lvl="1" indent="-533400" eaLnBrk="1" hangingPunct="1">
              <a:buSzPct val="90000"/>
              <a:buFont typeface="Wingdings" panose="05000000000000000000" pitchFamily="2" charset="2"/>
              <a:buAutoNum type="arabicPeriod"/>
            </a:pPr>
            <a:r>
              <a:rPr lang="zh-CN" altLang="en-US" dirty="0"/>
              <a:t>表达式</a:t>
            </a:r>
            <a:r>
              <a:rPr lang="en-US" altLang="zh-CN" dirty="0"/>
              <a:t>1</a:t>
            </a:r>
            <a:r>
              <a:rPr lang="zh-CN" altLang="en-US" dirty="0"/>
              <a:t>的结果为布尔型，表达式</a:t>
            </a:r>
            <a:r>
              <a:rPr lang="en-US" altLang="zh-CN" dirty="0"/>
              <a:t>2</a:t>
            </a:r>
            <a:r>
              <a:rPr lang="zh-CN" altLang="en-US" dirty="0"/>
              <a:t>和表达式</a:t>
            </a:r>
            <a:r>
              <a:rPr lang="en-US" altLang="zh-CN" dirty="0"/>
              <a:t>3</a:t>
            </a:r>
            <a:r>
              <a:rPr lang="zh-CN" altLang="en-US" dirty="0"/>
              <a:t>的类型相同</a:t>
            </a:r>
            <a:endParaRPr lang="zh-CN" altLang="en-US" dirty="0"/>
          </a:p>
          <a:p>
            <a:pPr marL="990600" lvl="1" indent="-533400" eaLnBrk="1" hangingPunct="1">
              <a:buSzPct val="90000"/>
            </a:pPr>
            <a:r>
              <a:rPr lang="zh-CN" altLang="en-US" dirty="0"/>
              <a:t>表达式</a:t>
            </a:r>
            <a:r>
              <a:rPr lang="en-US" altLang="zh-CN" dirty="0"/>
              <a:t>1</a:t>
            </a:r>
            <a:r>
              <a:rPr lang="en-US" altLang="zh-CN" dirty="0">
                <a:sym typeface="Wingdings" panose="05000000000000000000" pitchFamily="2" charset="2"/>
              </a:rPr>
              <a:t>true</a:t>
            </a:r>
            <a:r>
              <a:rPr lang="zh-CN" altLang="en-US" dirty="0"/>
              <a:t>表达式</a:t>
            </a:r>
            <a:r>
              <a:rPr lang="en-US" altLang="zh-CN" dirty="0"/>
              <a:t>2</a:t>
            </a:r>
            <a:endParaRPr lang="en-US" altLang="zh-CN" dirty="0"/>
          </a:p>
          <a:p>
            <a:pPr marL="990600" lvl="1" indent="-533400" eaLnBrk="1" hangingPunct="1">
              <a:buSzPct val="90000"/>
            </a:pPr>
            <a:r>
              <a:rPr lang="zh-CN" altLang="en-US" dirty="0"/>
              <a:t>表达式</a:t>
            </a:r>
            <a:r>
              <a:rPr lang="en-US" altLang="zh-CN" dirty="0"/>
              <a:t>1</a:t>
            </a:r>
            <a:r>
              <a:rPr lang="en-US" altLang="zh-CN" dirty="0">
                <a:sym typeface="Wingdings" panose="05000000000000000000" pitchFamily="2" charset="2"/>
              </a:rPr>
              <a:t>false</a:t>
            </a:r>
            <a:r>
              <a:rPr lang="zh-CN" altLang="en-US" dirty="0"/>
              <a:t>表达式</a:t>
            </a:r>
            <a:r>
              <a:rPr lang="en-US" altLang="zh-CN" dirty="0"/>
              <a:t>3</a:t>
            </a:r>
            <a:endParaRPr lang="en-US" altLang="zh-CN" dirty="0"/>
          </a:p>
          <a:p>
            <a:pPr marL="990600" lvl="1" indent="-533400" eaLnBrk="1" hangingPunct="1">
              <a:buSzPct val="90000"/>
              <a:buNone/>
            </a:pPr>
            <a:r>
              <a:rPr lang="en-US" altLang="x-none" dirty="0"/>
              <a:t>	</a:t>
            </a:r>
            <a:r>
              <a:rPr lang="en-US" altLang="zh-CN" dirty="0"/>
              <a:t>Shortcut if-else statement</a:t>
            </a:r>
            <a:endParaRPr lang="en-US" altLang="zh-CN" dirty="0"/>
          </a:p>
        </p:txBody>
      </p:sp>
      <p:sp>
        <p:nvSpPr>
          <p:cNvPr id="81924" name="Rectangle 4"/>
          <p:cNvSpPr/>
          <p:nvPr/>
        </p:nvSpPr>
        <p:spPr>
          <a:xfrm>
            <a:off x="6553200" y="3657600"/>
            <a:ext cx="2438400" cy="1981200"/>
          </a:xfrm>
          <a:prstGeom prst="rect">
            <a:avLst/>
          </a:prstGeom>
          <a:solidFill>
            <a:srgbClr val="C0C0C0"/>
          </a:solidFill>
          <a:ln w="9525">
            <a:noFill/>
          </a:ln>
        </p:spPr>
        <p:txBody>
          <a:bodyPr wrap="none" anchor="ctr"/>
          <a:lstStyle/>
          <a:p>
            <a:pPr eaLnBrk="1" hangingPunct="1">
              <a:spcBef>
                <a:spcPct val="20000"/>
              </a:spcBef>
              <a:buClr>
                <a:schemeClr val="hlink"/>
              </a:buClr>
              <a:buSzPct val="90000"/>
              <a:buFont typeface="Wingdings" panose="05000000000000000000" pitchFamily="2" charset="2"/>
            </a:pPr>
            <a:r>
              <a:rPr lang="zh-CN" altLang="en-US" sz="2400" dirty="0">
                <a:latin typeface="Tahoma" panose="020B0604030504040204" pitchFamily="34" charset="0"/>
                <a:ea typeface="华文中宋" panose="02010600040101010101" pitchFamily="2" charset="-122"/>
              </a:rPr>
              <a:t> </a:t>
            </a:r>
            <a:r>
              <a:rPr lang="en-US" altLang="zh-CN" sz="2400" dirty="0">
                <a:latin typeface="Tahoma" panose="020B0604030504040204" pitchFamily="34" charset="0"/>
                <a:ea typeface="华文中宋" panose="02010600040101010101" pitchFamily="2" charset="-122"/>
              </a:rPr>
              <a:t>if (</a:t>
            </a:r>
            <a:r>
              <a:rPr lang="zh-CN" altLang="en-US" sz="2400" dirty="0">
                <a:latin typeface="Tahoma" panose="020B0604030504040204" pitchFamily="34" charset="0"/>
                <a:ea typeface="华文中宋" panose="02010600040101010101" pitchFamily="2" charset="-122"/>
              </a:rPr>
              <a:t>表达式</a:t>
            </a:r>
            <a:r>
              <a:rPr lang="en-US" altLang="zh-CN" sz="2400" dirty="0">
                <a:latin typeface="Tahoma" panose="020B0604030504040204" pitchFamily="34" charset="0"/>
                <a:ea typeface="华文中宋" panose="02010600040101010101" pitchFamily="2" charset="-122"/>
              </a:rPr>
              <a:t>1)</a:t>
            </a:r>
            <a:endParaRPr lang="en-US" altLang="zh-CN" sz="2400" dirty="0">
              <a:latin typeface="Tahoma" panose="020B0604030504040204" pitchFamily="34" charset="0"/>
              <a:ea typeface="华文中宋" panose="02010600040101010101" pitchFamily="2" charset="-122"/>
            </a:endParaRPr>
          </a:p>
          <a:p>
            <a:pPr eaLnBrk="1" hangingPunct="1">
              <a:spcBef>
                <a:spcPct val="20000"/>
              </a:spcBef>
              <a:buClr>
                <a:schemeClr val="hlink"/>
              </a:buClr>
              <a:buSzPct val="90000"/>
              <a:buFont typeface="Wingdings" panose="05000000000000000000" pitchFamily="2" charset="2"/>
            </a:pPr>
            <a:r>
              <a:rPr lang="en-US" altLang="x-none" sz="2400" dirty="0">
                <a:latin typeface="Tahoma" panose="020B0604030504040204" pitchFamily="34" charset="0"/>
                <a:ea typeface="华文中宋" panose="02010600040101010101" pitchFamily="2" charset="-122"/>
              </a:rPr>
              <a:t>        </a:t>
            </a:r>
            <a:r>
              <a:rPr lang="zh-CN" altLang="en-US" sz="2400" dirty="0">
                <a:latin typeface="Tahoma" panose="020B0604030504040204" pitchFamily="34" charset="0"/>
                <a:ea typeface="华文中宋" panose="02010600040101010101" pitchFamily="2" charset="-122"/>
              </a:rPr>
              <a:t>表达式</a:t>
            </a:r>
            <a:r>
              <a:rPr lang="en-US" altLang="zh-CN" sz="2400" dirty="0">
                <a:latin typeface="Tahoma" panose="020B0604030504040204" pitchFamily="34" charset="0"/>
                <a:ea typeface="华文中宋" panose="02010600040101010101" pitchFamily="2" charset="-122"/>
              </a:rPr>
              <a:t>2 </a:t>
            </a:r>
            <a:endParaRPr lang="en-US" altLang="zh-CN" sz="2400" dirty="0">
              <a:latin typeface="Tahoma" panose="020B0604030504040204" pitchFamily="34" charset="0"/>
              <a:ea typeface="华文中宋" panose="02010600040101010101" pitchFamily="2" charset="-122"/>
            </a:endParaRPr>
          </a:p>
          <a:p>
            <a:pPr eaLnBrk="1" hangingPunct="1">
              <a:spcBef>
                <a:spcPct val="20000"/>
              </a:spcBef>
              <a:buClr>
                <a:schemeClr val="hlink"/>
              </a:buClr>
              <a:buSzPct val="90000"/>
              <a:buFont typeface="Wingdings" panose="05000000000000000000" pitchFamily="2" charset="2"/>
            </a:pPr>
            <a:r>
              <a:rPr lang="en-US" altLang="x-none" sz="2400" dirty="0">
                <a:latin typeface="Tahoma" panose="020B0604030504040204" pitchFamily="34" charset="0"/>
                <a:ea typeface="华文中宋" panose="02010600040101010101" pitchFamily="2" charset="-122"/>
              </a:rPr>
              <a:t> </a:t>
            </a:r>
            <a:r>
              <a:rPr lang="en-US" altLang="zh-CN" sz="2400" dirty="0">
                <a:latin typeface="Tahoma" panose="020B0604030504040204" pitchFamily="34" charset="0"/>
                <a:ea typeface="华文中宋" panose="02010600040101010101" pitchFamily="2" charset="-122"/>
              </a:rPr>
              <a:t>else</a:t>
            </a:r>
            <a:endParaRPr lang="en-US" altLang="zh-CN" sz="2400" dirty="0">
              <a:latin typeface="Tahoma" panose="020B0604030504040204" pitchFamily="34" charset="0"/>
              <a:ea typeface="华文中宋" panose="02010600040101010101" pitchFamily="2" charset="-122"/>
            </a:endParaRPr>
          </a:p>
          <a:p>
            <a:pPr eaLnBrk="1" hangingPunct="1">
              <a:spcBef>
                <a:spcPct val="20000"/>
              </a:spcBef>
              <a:buClr>
                <a:schemeClr val="hlink"/>
              </a:buClr>
              <a:buSzPct val="90000"/>
              <a:buFont typeface="Wingdings" panose="05000000000000000000" pitchFamily="2" charset="2"/>
            </a:pPr>
            <a:r>
              <a:rPr lang="en-US" altLang="x-none" sz="2400" dirty="0">
                <a:latin typeface="Tahoma" panose="020B0604030504040204" pitchFamily="34" charset="0"/>
                <a:ea typeface="华文中宋" panose="02010600040101010101" pitchFamily="2" charset="-122"/>
              </a:rPr>
              <a:t>       </a:t>
            </a:r>
            <a:r>
              <a:rPr lang="zh-CN" altLang="en-US" sz="2400" dirty="0">
                <a:latin typeface="Tahoma" panose="020B0604030504040204" pitchFamily="34" charset="0"/>
                <a:ea typeface="华文中宋" panose="02010600040101010101" pitchFamily="2" charset="-122"/>
              </a:rPr>
              <a:t>表达式</a:t>
            </a:r>
            <a:r>
              <a:rPr lang="en-US" altLang="zh-CN" sz="2400" dirty="0">
                <a:latin typeface="Tahoma" panose="020B0604030504040204" pitchFamily="34" charset="0"/>
                <a:ea typeface="华文中宋" panose="02010600040101010101" pitchFamily="2" charset="-122"/>
              </a:rPr>
              <a:t>3</a:t>
            </a:r>
            <a:endParaRPr lang="en-US" altLang="zh-CN" sz="2400" dirty="0">
              <a:latin typeface="Tahoma" panose="020B0604030504040204" pitchFamily="34" charset="0"/>
            </a:endParaRPr>
          </a:p>
        </p:txBody>
      </p:sp>
    </p:spTree>
    <p:custDataLst>
      <p:tags r:id="rId1"/>
    </p:custData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p:cNvSpPr>
          <p:nvPr>
            <p:ph type="title"/>
          </p:nvPr>
        </p:nvSpPr>
        <p:spPr/>
        <p:txBody>
          <a:bodyPr vert="horz" wrap="square" lIns="91440" tIns="45720" rIns="91440" bIns="45720" anchor="ctr"/>
          <a:lstStyle/>
          <a:p>
            <a:pPr eaLnBrk="1" hangingPunct="1"/>
            <a:r>
              <a:rPr lang="zh-CN" altLang="en-US" dirty="0"/>
              <a:t>条件选择语句</a:t>
            </a:r>
            <a:endParaRPr lang="zh-CN" altLang="en-US" dirty="0"/>
          </a:p>
        </p:txBody>
      </p:sp>
      <p:sp>
        <p:nvSpPr>
          <p:cNvPr id="82947" name="Rectangle 3"/>
          <p:cNvSpPr>
            <a:spLocks noGrp="1"/>
          </p:cNvSpPr>
          <p:nvPr>
            <p:ph idx="1"/>
          </p:nvPr>
        </p:nvSpPr>
        <p:spPr/>
        <p:txBody>
          <a:bodyPr vert="horz" wrap="square" lIns="91440" tIns="45720" rIns="91440" bIns="45720" anchor="t">
            <a:normAutofit fontScale="92500" lnSpcReduction="20000"/>
          </a:bodyPr>
          <a:lstStyle/>
          <a:p>
            <a:pPr marL="609600" indent="-609600" eaLnBrk="1" hangingPunct="1">
              <a:lnSpc>
                <a:spcPct val="90000"/>
              </a:lnSpc>
              <a:buSzPct val="90000"/>
            </a:pPr>
            <a:r>
              <a:rPr lang="zh-CN" altLang="en-US" dirty="0"/>
              <a:t>示例</a:t>
            </a:r>
            <a:endParaRPr lang="zh-CN" altLang="en-US" dirty="0">
              <a:solidFill>
                <a:schemeClr val="hlink"/>
              </a:solidFill>
            </a:endParaRPr>
          </a:p>
          <a:p>
            <a:pPr marL="990600" lvl="1" indent="-533400" eaLnBrk="1" hangingPunct="1">
              <a:lnSpc>
                <a:spcPct val="90000"/>
              </a:lnSpc>
              <a:buSzPct val="90000"/>
              <a:buNone/>
            </a:pPr>
            <a:r>
              <a:rPr lang="en-US" altLang="zh-CN" sz="2000" dirty="0">
                <a:latin typeface="Tahoma" panose="020B0604030504040204" pitchFamily="34" charset="0"/>
              </a:rPr>
              <a:t>import Java.io.IOException;</a:t>
            </a:r>
            <a:endParaRPr lang="en-US" altLang="zh-CN" sz="2000" dirty="0">
              <a:latin typeface="Tahoma" panose="020B0604030504040204" pitchFamily="34" charset="0"/>
            </a:endParaRPr>
          </a:p>
          <a:p>
            <a:pPr marL="990600" lvl="1" indent="-533400" eaLnBrk="1" hangingPunct="1">
              <a:lnSpc>
                <a:spcPct val="90000"/>
              </a:lnSpc>
              <a:buSzPct val="90000"/>
              <a:buNone/>
            </a:pPr>
            <a:r>
              <a:rPr lang="en-US" altLang="zh-CN" sz="2000" dirty="0">
                <a:latin typeface="Tahoma" panose="020B0604030504040204" pitchFamily="34" charset="0"/>
              </a:rPr>
              <a:t>class Test {</a:t>
            </a:r>
            <a:endParaRPr lang="en-US" altLang="zh-CN" sz="2000" dirty="0">
              <a:latin typeface="Tahoma" panose="020B0604030504040204" pitchFamily="34" charset="0"/>
            </a:endParaRPr>
          </a:p>
          <a:p>
            <a:pPr marL="990600" lvl="1" indent="-533400" eaLnBrk="1" hangingPunct="1">
              <a:lnSpc>
                <a:spcPct val="90000"/>
              </a:lnSpc>
              <a:buSzPct val="90000"/>
              <a:buNone/>
            </a:pPr>
            <a:r>
              <a:rPr lang="en-US" altLang="x-none" sz="2000" dirty="0">
                <a:latin typeface="Tahoma" panose="020B0604030504040204" pitchFamily="34" charset="0"/>
              </a:rPr>
              <a:t>	</a:t>
            </a:r>
            <a:r>
              <a:rPr lang="en-US" altLang="zh-CN" sz="2000" dirty="0">
                <a:latin typeface="Tahoma" panose="020B0604030504040204" pitchFamily="34" charset="0"/>
              </a:rPr>
              <a:t>public static void main(String args[]) throws IOException {</a:t>
            </a:r>
            <a:endParaRPr lang="en-US" altLang="zh-CN" sz="2000" dirty="0">
              <a:latin typeface="Tahoma" panose="020B0604030504040204" pitchFamily="34" charset="0"/>
            </a:endParaRPr>
          </a:p>
          <a:p>
            <a:pPr marL="990600" lvl="1" indent="-533400" eaLnBrk="1" hangingPunct="1">
              <a:lnSpc>
                <a:spcPct val="90000"/>
              </a:lnSpc>
              <a:buSzPct val="90000"/>
              <a:buNone/>
            </a:pPr>
            <a:r>
              <a:rPr lang="en-US" altLang="x-none" sz="2000" dirty="0">
                <a:latin typeface="Tahoma" panose="020B0604030504040204" pitchFamily="34" charset="0"/>
              </a:rPr>
              <a:t>	    </a:t>
            </a:r>
            <a:r>
              <a:rPr lang="en-US" altLang="zh-CN" sz="2000" dirty="0">
                <a:latin typeface="Tahoma" panose="020B0604030504040204" pitchFamily="34" charset="0"/>
              </a:rPr>
              <a:t>System.out.println(“</a:t>
            </a:r>
            <a:r>
              <a:rPr lang="zh-CN" altLang="en-US" sz="2000" dirty="0">
                <a:latin typeface="Tahoma" panose="020B0604030504040204" pitchFamily="34" charset="0"/>
              </a:rPr>
              <a:t>中国足球能否进入世界杯</a:t>
            </a:r>
            <a:r>
              <a:rPr lang="en-US" altLang="zh-CN" sz="2000" dirty="0">
                <a:latin typeface="Tahoma" panose="020B0604030504040204" pitchFamily="34" charset="0"/>
              </a:rPr>
              <a:t>?");</a:t>
            </a:r>
            <a:endParaRPr lang="en-US" altLang="zh-CN" sz="2000" dirty="0">
              <a:latin typeface="Tahoma" panose="020B0604030504040204" pitchFamily="34" charset="0"/>
            </a:endParaRPr>
          </a:p>
          <a:p>
            <a:pPr marL="990600" lvl="1" indent="-533400" eaLnBrk="1" hangingPunct="1">
              <a:lnSpc>
                <a:spcPct val="90000"/>
              </a:lnSpc>
              <a:buSzPct val="90000"/>
              <a:buNone/>
            </a:pPr>
            <a:r>
              <a:rPr lang="en-US" altLang="x-none" sz="2000" dirty="0">
                <a:latin typeface="Tahoma" panose="020B0604030504040204" pitchFamily="34" charset="0"/>
              </a:rPr>
              <a:t>	    </a:t>
            </a:r>
            <a:r>
              <a:rPr lang="en-US" altLang="zh-CN" sz="2000" dirty="0">
                <a:latin typeface="Tahoma" panose="020B0604030504040204" pitchFamily="34" charset="0"/>
              </a:rPr>
              <a:t>System.out.println(“</a:t>
            </a:r>
            <a:r>
              <a:rPr lang="zh-CN" altLang="en-US" sz="2000" dirty="0">
                <a:latin typeface="Tahoma" panose="020B0604030504040204" pitchFamily="34" charset="0"/>
              </a:rPr>
              <a:t>是</a:t>
            </a:r>
            <a:r>
              <a:rPr lang="en-US" altLang="zh-CN" sz="2000" dirty="0">
                <a:latin typeface="Tahoma" panose="020B0604030504040204" pitchFamily="34" charset="0"/>
              </a:rPr>
              <a:t>(y) </a:t>
            </a:r>
            <a:r>
              <a:rPr lang="zh-CN" altLang="en-US" sz="2000" dirty="0">
                <a:latin typeface="Tahoma" panose="020B0604030504040204" pitchFamily="34" charset="0"/>
              </a:rPr>
              <a:t>否</a:t>
            </a:r>
            <a:r>
              <a:rPr lang="en-US" altLang="zh-CN" sz="2000" dirty="0">
                <a:latin typeface="Tahoma" panose="020B0604030504040204" pitchFamily="34" charset="0"/>
              </a:rPr>
              <a:t>(n) </a:t>
            </a:r>
            <a:r>
              <a:rPr lang="zh-CN" altLang="en-US" sz="2000" dirty="0">
                <a:latin typeface="Tahoma" panose="020B0604030504040204" pitchFamily="34" charset="0"/>
              </a:rPr>
              <a:t>不一定</a:t>
            </a:r>
            <a:r>
              <a:rPr lang="en-US" altLang="zh-CN" sz="2000" dirty="0">
                <a:latin typeface="Tahoma" panose="020B0604030504040204" pitchFamily="34" charset="0"/>
              </a:rPr>
              <a:t>(p)");</a:t>
            </a:r>
            <a:endParaRPr lang="en-US" altLang="zh-CN" sz="2000" dirty="0">
              <a:latin typeface="Tahoma" panose="020B0604030504040204" pitchFamily="34" charset="0"/>
            </a:endParaRPr>
          </a:p>
          <a:p>
            <a:pPr marL="990600" lvl="1" indent="-533400" eaLnBrk="1" hangingPunct="1">
              <a:lnSpc>
                <a:spcPct val="90000"/>
              </a:lnSpc>
              <a:buSzPct val="90000"/>
              <a:buNone/>
            </a:pPr>
            <a:r>
              <a:rPr lang="en-US" altLang="x-none" sz="2000" dirty="0">
                <a:latin typeface="Tahoma" panose="020B0604030504040204" pitchFamily="34" charset="0"/>
              </a:rPr>
              <a:t>	    </a:t>
            </a:r>
            <a:r>
              <a:rPr lang="en-US" altLang="zh-CN" sz="2000" dirty="0">
                <a:latin typeface="Tahoma" panose="020B0604030504040204" pitchFamily="34" charset="0"/>
              </a:rPr>
              <a:t>char c = (char) System.in.read();</a:t>
            </a:r>
            <a:endParaRPr lang="en-US" altLang="zh-CN" sz="2000" dirty="0">
              <a:latin typeface="Tahoma" panose="020B0604030504040204" pitchFamily="34" charset="0"/>
            </a:endParaRPr>
          </a:p>
          <a:p>
            <a:pPr marL="990600" lvl="1" indent="-533400" eaLnBrk="1" hangingPunct="1">
              <a:lnSpc>
                <a:spcPct val="90000"/>
              </a:lnSpc>
              <a:buSzPct val="90000"/>
              <a:buNone/>
            </a:pPr>
            <a:r>
              <a:rPr lang="en-US" altLang="x-none" sz="2000" dirty="0">
                <a:latin typeface="Tahoma" panose="020B0604030504040204" pitchFamily="34" charset="0"/>
              </a:rPr>
              <a:t>	    </a:t>
            </a:r>
            <a:r>
              <a:rPr lang="en-US" altLang="zh-CN" sz="2000" dirty="0">
                <a:latin typeface="Tahoma" panose="020B0604030504040204" pitchFamily="34" charset="0"/>
              </a:rPr>
              <a:t>if (c == ‘y’)			        	System.out.println(“Cool”);</a:t>
            </a:r>
            <a:endParaRPr lang="en-US" altLang="zh-CN" sz="2000" dirty="0">
              <a:latin typeface="Tahoma" panose="020B0604030504040204" pitchFamily="34" charset="0"/>
            </a:endParaRPr>
          </a:p>
          <a:p>
            <a:pPr marL="990600" lvl="1" indent="-533400" eaLnBrk="1" hangingPunct="1">
              <a:lnSpc>
                <a:spcPct val="90000"/>
              </a:lnSpc>
              <a:buSzPct val="90000"/>
              <a:buNone/>
            </a:pPr>
            <a:r>
              <a:rPr lang="en-US" altLang="x-none" sz="2000" dirty="0">
                <a:latin typeface="Tahoma" panose="020B0604030504040204" pitchFamily="34" charset="0"/>
              </a:rPr>
              <a:t>	    </a:t>
            </a:r>
            <a:r>
              <a:rPr lang="en-US" altLang="zh-CN" sz="2000" dirty="0">
                <a:latin typeface="Tahoma" panose="020B0604030504040204" pitchFamily="34" charset="0"/>
              </a:rPr>
              <a:t>else if (c == ‘n’)</a:t>
            </a:r>
            <a:endParaRPr lang="en-US" altLang="zh-CN" sz="2000" dirty="0">
              <a:latin typeface="Tahoma" panose="020B0604030504040204" pitchFamily="34" charset="0"/>
            </a:endParaRPr>
          </a:p>
          <a:p>
            <a:pPr marL="990600" lvl="1" indent="-533400" eaLnBrk="1" hangingPunct="1">
              <a:lnSpc>
                <a:spcPct val="90000"/>
              </a:lnSpc>
              <a:buSzPct val="90000"/>
              <a:buNone/>
            </a:pPr>
            <a:r>
              <a:rPr lang="en-US" altLang="x-none" sz="2000" dirty="0">
                <a:latin typeface="Tahoma" panose="020B0604030504040204" pitchFamily="34" charset="0"/>
              </a:rPr>
              <a:t>		</a:t>
            </a:r>
            <a:r>
              <a:rPr lang="en-US" altLang="zh-CN" sz="2000" dirty="0">
                <a:latin typeface="Tahoma" panose="020B0604030504040204" pitchFamily="34" charset="0"/>
              </a:rPr>
              <a:t>System.out.println(“Bad”);</a:t>
            </a:r>
            <a:endParaRPr lang="en-US" altLang="zh-CN" sz="2000" dirty="0">
              <a:latin typeface="Tahoma" panose="020B0604030504040204" pitchFamily="34" charset="0"/>
            </a:endParaRPr>
          </a:p>
          <a:p>
            <a:pPr marL="990600" lvl="1" indent="-533400" eaLnBrk="1" hangingPunct="1">
              <a:lnSpc>
                <a:spcPct val="90000"/>
              </a:lnSpc>
              <a:buSzPct val="90000"/>
              <a:buNone/>
            </a:pPr>
            <a:r>
              <a:rPr lang="en-US" altLang="x-none" sz="2000" dirty="0">
                <a:latin typeface="Tahoma" panose="020B0604030504040204" pitchFamily="34" charset="0"/>
              </a:rPr>
              <a:t>	    </a:t>
            </a:r>
            <a:r>
              <a:rPr lang="en-US" altLang="zh-CN" sz="2000" dirty="0">
                <a:latin typeface="Tahoma" panose="020B0604030504040204" pitchFamily="34" charset="0"/>
              </a:rPr>
              <a:t>else if (c == ‘p’)</a:t>
            </a:r>
            <a:endParaRPr lang="en-US" altLang="zh-CN" sz="2000" dirty="0">
              <a:latin typeface="Tahoma" panose="020B0604030504040204" pitchFamily="34" charset="0"/>
            </a:endParaRPr>
          </a:p>
          <a:p>
            <a:pPr marL="990600" lvl="1" indent="-533400" eaLnBrk="1" hangingPunct="1">
              <a:lnSpc>
                <a:spcPct val="90000"/>
              </a:lnSpc>
              <a:buSzPct val="90000"/>
              <a:buNone/>
            </a:pPr>
            <a:r>
              <a:rPr lang="en-US" altLang="x-none" sz="2000" dirty="0">
                <a:latin typeface="Tahoma" panose="020B0604030504040204" pitchFamily="34" charset="0"/>
              </a:rPr>
              <a:t>		</a:t>
            </a:r>
            <a:r>
              <a:rPr lang="en-US" altLang="zh-CN" sz="2000" dirty="0">
                <a:latin typeface="Tahoma" panose="020B0604030504040204" pitchFamily="34" charset="0"/>
              </a:rPr>
              <a:t>System.out.println(“Sorry”);</a:t>
            </a:r>
            <a:endParaRPr lang="en-US" altLang="zh-CN" sz="2000" dirty="0">
              <a:latin typeface="Tahoma" panose="020B0604030504040204" pitchFamily="34" charset="0"/>
            </a:endParaRPr>
          </a:p>
          <a:p>
            <a:pPr marL="990600" lvl="1" indent="-533400" eaLnBrk="1" hangingPunct="1">
              <a:lnSpc>
                <a:spcPct val="90000"/>
              </a:lnSpc>
              <a:buSzPct val="90000"/>
              <a:buNone/>
            </a:pPr>
            <a:r>
              <a:rPr lang="en-US" altLang="x-none" sz="2000" dirty="0">
                <a:latin typeface="Tahoma" panose="020B0604030504040204" pitchFamily="34" charset="0"/>
              </a:rPr>
              <a:t>	    </a:t>
            </a:r>
            <a:r>
              <a:rPr lang="en-US" altLang="zh-CN" sz="2000" dirty="0">
                <a:latin typeface="Tahoma" panose="020B0604030504040204" pitchFamily="34" charset="0"/>
              </a:rPr>
              <a:t>else </a:t>
            </a:r>
            <a:endParaRPr lang="en-US" altLang="zh-CN" sz="2000" dirty="0">
              <a:latin typeface="Tahoma" panose="020B0604030504040204" pitchFamily="34" charset="0"/>
            </a:endParaRPr>
          </a:p>
          <a:p>
            <a:pPr marL="990600" lvl="1" indent="-533400" eaLnBrk="1" hangingPunct="1">
              <a:lnSpc>
                <a:spcPct val="90000"/>
              </a:lnSpc>
              <a:buSzPct val="90000"/>
              <a:buNone/>
            </a:pPr>
            <a:r>
              <a:rPr lang="en-US" altLang="x-none" sz="2000" dirty="0">
                <a:latin typeface="Tahoma" panose="020B0604030504040204" pitchFamily="34" charset="0"/>
              </a:rPr>
              <a:t>		</a:t>
            </a:r>
            <a:r>
              <a:rPr lang="en-US" altLang="zh-CN" sz="2000" dirty="0">
                <a:latin typeface="Tahoma" panose="020B0604030504040204" pitchFamily="34" charset="0"/>
              </a:rPr>
              <a:t>System.out.println(“Input Error”);</a:t>
            </a:r>
            <a:endParaRPr lang="en-US" altLang="zh-CN" sz="2000" dirty="0">
              <a:latin typeface="Tahoma" panose="020B0604030504040204" pitchFamily="34" charset="0"/>
            </a:endParaRPr>
          </a:p>
          <a:p>
            <a:pPr marL="990600" lvl="1" indent="-533400" eaLnBrk="1" hangingPunct="1">
              <a:lnSpc>
                <a:spcPct val="90000"/>
              </a:lnSpc>
              <a:buSzPct val="90000"/>
              <a:buNone/>
            </a:pPr>
            <a:r>
              <a:rPr lang="en-US" altLang="x-none" sz="2000" dirty="0">
                <a:latin typeface="Tahoma" panose="020B0604030504040204" pitchFamily="34" charset="0"/>
              </a:rPr>
              <a:t>	</a:t>
            </a:r>
            <a:r>
              <a:rPr lang="en-US" altLang="zh-CN" sz="2000" dirty="0">
                <a:latin typeface="Tahoma" panose="020B0604030504040204" pitchFamily="34" charset="0"/>
              </a:rPr>
              <a:t>}</a:t>
            </a:r>
            <a:endParaRPr lang="en-US" altLang="zh-CN" sz="2000" dirty="0">
              <a:latin typeface="Tahoma" panose="020B0604030504040204" pitchFamily="34" charset="0"/>
            </a:endParaRPr>
          </a:p>
          <a:p>
            <a:pPr marL="990600" lvl="1" indent="-533400" eaLnBrk="1" hangingPunct="1">
              <a:lnSpc>
                <a:spcPct val="90000"/>
              </a:lnSpc>
              <a:buSzPct val="90000"/>
              <a:buNone/>
            </a:pPr>
            <a:r>
              <a:rPr lang="en-US" altLang="zh-CN" sz="2000" dirty="0">
                <a:latin typeface="Tahoma" panose="020B0604030504040204" pitchFamily="34" charset="0"/>
              </a:rPr>
              <a:t>}</a:t>
            </a:r>
            <a:endParaRPr lang="en-US" altLang="zh-CN" sz="2000" dirty="0">
              <a:latin typeface="Tahoma" panose="020B0604030504040204" pitchFamily="34" charset="0"/>
            </a:endParaRPr>
          </a:p>
        </p:txBody>
      </p:sp>
      <p:sp>
        <p:nvSpPr>
          <p:cNvPr id="82948" name="Rectangle 4"/>
          <p:cNvSpPr/>
          <p:nvPr/>
        </p:nvSpPr>
        <p:spPr>
          <a:xfrm>
            <a:off x="5867400" y="3505200"/>
            <a:ext cx="3124200" cy="1600200"/>
          </a:xfrm>
          <a:prstGeom prst="rect">
            <a:avLst/>
          </a:prstGeom>
          <a:solidFill>
            <a:srgbClr val="C0C0C0"/>
          </a:solidFill>
          <a:ln w="9525">
            <a:noFill/>
          </a:ln>
        </p:spPr>
        <p:txBody>
          <a:bodyPr wrap="none" anchor="ctr"/>
          <a:lstStyle/>
          <a:p>
            <a:pPr eaLnBrk="1" hangingPunct="1"/>
            <a:r>
              <a:rPr lang="zh-CN" altLang="en-US" sz="2400" dirty="0">
                <a:latin typeface="宋体" panose="02010600030101010101" pitchFamily="2" charset="-122"/>
              </a:rPr>
              <a:t>逐条</a:t>
            </a:r>
            <a:r>
              <a:rPr lang="en-US" altLang="zh-CN" sz="2400" dirty="0">
                <a:latin typeface="宋体" panose="02010600030101010101" pitchFamily="2" charset="-122"/>
              </a:rPr>
              <a:t>if</a:t>
            </a:r>
            <a:r>
              <a:rPr lang="zh-CN" altLang="en-US" sz="2400" dirty="0">
                <a:latin typeface="宋体" panose="02010600030101010101" pitchFamily="2" charset="-122"/>
              </a:rPr>
              <a:t>语句进行判断</a:t>
            </a:r>
            <a:endParaRPr lang="zh-CN" altLang="en-US" sz="2400" dirty="0">
              <a:latin typeface="宋体" panose="02010600030101010101" pitchFamily="2" charset="-122"/>
            </a:endParaRPr>
          </a:p>
          <a:p>
            <a:pPr eaLnBrk="1" hangingPunct="1"/>
            <a:r>
              <a:rPr lang="zh-CN" altLang="en-US" sz="2400" dirty="0">
                <a:latin typeface="宋体" panose="02010600030101010101" pitchFamily="2" charset="-122"/>
              </a:rPr>
              <a:t>条件匹配，进入语句体</a:t>
            </a:r>
            <a:endParaRPr lang="zh-CN" altLang="en-US" sz="2400" dirty="0">
              <a:latin typeface="宋体" panose="02010600030101010101" pitchFamily="2" charset="-122"/>
            </a:endParaRPr>
          </a:p>
          <a:p>
            <a:pPr eaLnBrk="1" hangingPunct="1"/>
            <a:r>
              <a:rPr lang="zh-CN" altLang="en-US" sz="2400" dirty="0">
                <a:latin typeface="宋体" panose="02010600030101010101" pitchFamily="2" charset="-122"/>
              </a:rPr>
              <a:t>否则对</a:t>
            </a:r>
            <a:r>
              <a:rPr lang="en-US" altLang="zh-CN" sz="2400" dirty="0">
                <a:latin typeface="宋体" panose="02010600030101010101" pitchFamily="2" charset="-122"/>
              </a:rPr>
              <a:t>if</a:t>
            </a:r>
            <a:r>
              <a:rPr lang="zh-CN" altLang="en-US" sz="2400" dirty="0">
                <a:latin typeface="宋体" panose="02010600030101010101" pitchFamily="2" charset="-122"/>
              </a:rPr>
              <a:t>语句继续匹配</a:t>
            </a:r>
            <a:endParaRPr lang="zh-CN" altLang="en-US" sz="2400" dirty="0">
              <a:latin typeface="宋体" panose="0201060003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82948"/>
                                        </p:tgtEl>
                                        <p:attrNameLst>
                                          <p:attrName>style.visibility</p:attrName>
                                        </p:attrNameLst>
                                      </p:cBhvr>
                                      <p:to>
                                        <p:strVal val="visible"/>
                                      </p:to>
                                    </p:set>
                                    <p:animEffect transition="in" filter="barn(outHorizontal)">
                                      <p:cBhvr>
                                        <p:cTn id="7" dur="500"/>
                                        <p:tgtEl>
                                          <p:spTgt spid="82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8"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p:cNvSpPr>
          <p:nvPr>
            <p:ph type="title"/>
          </p:nvPr>
        </p:nvSpPr>
        <p:spPr/>
        <p:txBody>
          <a:bodyPr vert="horz" wrap="square" lIns="91440" tIns="45720" rIns="91440" bIns="45720" anchor="ctr"/>
          <a:lstStyle/>
          <a:p>
            <a:pPr eaLnBrk="1" hangingPunct="1"/>
            <a:r>
              <a:rPr lang="en-US" altLang="zh-CN" sz="4600" dirty="0"/>
              <a:t>switch/</a:t>
            </a:r>
            <a:r>
              <a:rPr lang="zh-CN" altLang="en-US" sz="4600" dirty="0"/>
              <a:t>开关语句</a:t>
            </a:r>
            <a:endParaRPr lang="zh-CN" altLang="en-US" sz="4600" dirty="0"/>
          </a:p>
        </p:txBody>
      </p:sp>
      <p:sp>
        <p:nvSpPr>
          <p:cNvPr id="83971" name="Rectangle 3"/>
          <p:cNvSpPr>
            <a:spLocks noGrp="1"/>
          </p:cNvSpPr>
          <p:nvPr>
            <p:ph idx="1"/>
          </p:nvPr>
        </p:nvSpPr>
        <p:spPr/>
        <p:txBody>
          <a:bodyPr vert="horz" wrap="square" lIns="91440" tIns="45720" rIns="91440" bIns="45720" anchor="t">
            <a:normAutofit lnSpcReduction="10000"/>
          </a:bodyPr>
          <a:lstStyle/>
          <a:p>
            <a:pPr marL="609600" indent="-609600" eaLnBrk="1" hangingPunct="1">
              <a:buSzPct val="90000"/>
            </a:pPr>
            <a:r>
              <a:rPr lang="zh-CN" altLang="en-US" dirty="0"/>
              <a:t>根据表达式的结果执行多个操作中的一个</a:t>
            </a:r>
            <a:endParaRPr lang="zh-CN" altLang="en-US" dirty="0"/>
          </a:p>
          <a:p>
            <a:pPr marL="609600" indent="-609600" eaLnBrk="1" hangingPunct="1">
              <a:buSzPct val="90000"/>
            </a:pPr>
            <a:r>
              <a:rPr lang="zh-CN" altLang="en-US" dirty="0"/>
              <a:t>语法</a:t>
            </a:r>
            <a:endParaRPr lang="zh-CN" altLang="en-US" dirty="0"/>
          </a:p>
          <a:p>
            <a:pPr marL="990600" lvl="1" indent="-533400" eaLnBrk="1" hangingPunct="1">
              <a:buSzPct val="90000"/>
              <a:buNone/>
            </a:pPr>
            <a:r>
              <a:rPr lang="en-US" altLang="zh-CN" dirty="0"/>
              <a:t>switch (</a:t>
            </a:r>
            <a:r>
              <a:rPr lang="zh-CN" altLang="en-US" dirty="0"/>
              <a:t>表达式</a:t>
            </a:r>
            <a:r>
              <a:rPr lang="en-US" altLang="zh-CN" dirty="0"/>
              <a:t>) {</a:t>
            </a:r>
            <a:endParaRPr lang="en-US" altLang="zh-CN" dirty="0"/>
          </a:p>
          <a:p>
            <a:pPr marL="990600" lvl="1" indent="-533400" eaLnBrk="1" hangingPunct="1">
              <a:buSzPct val="90000"/>
              <a:buNone/>
            </a:pPr>
            <a:r>
              <a:rPr lang="en-US" altLang="x-none" dirty="0"/>
              <a:t>    </a:t>
            </a:r>
            <a:r>
              <a:rPr lang="en-US" altLang="zh-CN" dirty="0"/>
              <a:t>case </a:t>
            </a:r>
            <a:r>
              <a:rPr lang="zh-CN" altLang="en-US" dirty="0"/>
              <a:t>值</a:t>
            </a:r>
            <a:r>
              <a:rPr lang="en-US" altLang="zh-CN" dirty="0"/>
              <a:t>1:  </a:t>
            </a:r>
            <a:r>
              <a:rPr lang="zh-CN" altLang="en-US" dirty="0"/>
              <a:t>语句序列</a:t>
            </a:r>
            <a:r>
              <a:rPr lang="en-US" altLang="zh-CN" dirty="0"/>
              <a:t>;</a:t>
            </a:r>
            <a:endParaRPr lang="en-US" altLang="zh-CN" dirty="0"/>
          </a:p>
          <a:p>
            <a:pPr marL="990600" lvl="1" indent="-533400" eaLnBrk="1" hangingPunct="1">
              <a:buSzPct val="90000"/>
              <a:buNone/>
            </a:pPr>
            <a:r>
              <a:rPr lang="en-US" altLang="x-none" dirty="0"/>
              <a:t>                    </a:t>
            </a:r>
            <a:r>
              <a:rPr lang="en-US" altLang="zh-CN" dirty="0"/>
              <a:t>[break];</a:t>
            </a:r>
            <a:endParaRPr lang="en-US" altLang="zh-CN" dirty="0"/>
          </a:p>
          <a:p>
            <a:pPr marL="990600" lvl="1" indent="-533400" eaLnBrk="1" hangingPunct="1">
              <a:buSzPct val="90000"/>
              <a:buNone/>
            </a:pPr>
            <a:r>
              <a:rPr lang="en-US" altLang="x-none" dirty="0"/>
              <a:t>    </a:t>
            </a:r>
            <a:r>
              <a:rPr lang="en-US" altLang="zh-CN" dirty="0"/>
              <a:t>case </a:t>
            </a:r>
            <a:r>
              <a:rPr lang="zh-CN" altLang="en-US" dirty="0"/>
              <a:t>值</a:t>
            </a:r>
            <a:r>
              <a:rPr lang="en-US" altLang="zh-CN" dirty="0"/>
              <a:t>2:  </a:t>
            </a:r>
            <a:r>
              <a:rPr lang="zh-CN" altLang="en-US" dirty="0"/>
              <a:t>语句序列</a:t>
            </a:r>
            <a:r>
              <a:rPr lang="en-US" altLang="zh-CN" dirty="0"/>
              <a:t>;</a:t>
            </a:r>
            <a:endParaRPr lang="en-US" altLang="zh-CN" dirty="0"/>
          </a:p>
          <a:p>
            <a:pPr marL="990600" lvl="1" indent="-533400" eaLnBrk="1" hangingPunct="1">
              <a:buSzPct val="90000"/>
              <a:buNone/>
            </a:pPr>
            <a:r>
              <a:rPr lang="en-US" altLang="x-none" dirty="0"/>
              <a:t>                    </a:t>
            </a:r>
            <a:r>
              <a:rPr lang="en-US" altLang="zh-CN" dirty="0"/>
              <a:t>[break];</a:t>
            </a:r>
            <a:endParaRPr lang="en-US" altLang="zh-CN" dirty="0"/>
          </a:p>
          <a:p>
            <a:pPr marL="990600" lvl="1" indent="-533400" eaLnBrk="1" hangingPunct="1">
              <a:buSzPct val="90000"/>
              <a:buNone/>
            </a:pPr>
            <a:r>
              <a:rPr lang="en-US" altLang="x-none" dirty="0"/>
              <a:t>     </a:t>
            </a:r>
            <a:r>
              <a:rPr lang="en-US" altLang="zh-CN" dirty="0"/>
              <a:t>… … …      … …</a:t>
            </a:r>
            <a:endParaRPr lang="en-US" altLang="zh-CN" dirty="0"/>
          </a:p>
          <a:p>
            <a:pPr marL="990600" lvl="1" indent="-533400" eaLnBrk="1" hangingPunct="1">
              <a:buSzPct val="90000"/>
              <a:buNone/>
            </a:pPr>
            <a:r>
              <a:rPr lang="en-US" altLang="x-none" dirty="0"/>
              <a:t>    </a:t>
            </a:r>
            <a:r>
              <a:rPr lang="en-US" altLang="zh-CN" dirty="0"/>
              <a:t>[default: </a:t>
            </a:r>
            <a:r>
              <a:rPr lang="zh-CN" altLang="en-US" dirty="0"/>
              <a:t>默认语句</a:t>
            </a:r>
            <a:r>
              <a:rPr lang="en-US" altLang="zh-CN" dirty="0"/>
              <a:t>;]</a:t>
            </a:r>
            <a:endParaRPr lang="en-US" altLang="zh-CN" dirty="0"/>
          </a:p>
          <a:p>
            <a:pPr marL="990600" lvl="1" indent="-533400" eaLnBrk="1" hangingPunct="1">
              <a:buSzPct val="90000"/>
              <a:buNone/>
            </a:pPr>
            <a:r>
              <a:rPr lang="en-US" altLang="zh-CN" dirty="0"/>
              <a:t>}      </a:t>
            </a:r>
            <a:r>
              <a:rPr lang="zh-CN" altLang="en-US" dirty="0">
                <a:solidFill>
                  <a:schemeClr val="hlink"/>
                </a:solidFill>
              </a:rPr>
              <a:t>与任一</a:t>
            </a:r>
            <a:r>
              <a:rPr lang="en-US" altLang="zh-CN" dirty="0">
                <a:solidFill>
                  <a:schemeClr val="hlink"/>
                </a:solidFill>
              </a:rPr>
              <a:t>case</a:t>
            </a:r>
            <a:r>
              <a:rPr lang="zh-CN" altLang="en-US" dirty="0">
                <a:solidFill>
                  <a:schemeClr val="hlink"/>
                </a:solidFill>
              </a:rPr>
              <a:t>值不匹配，则进入</a:t>
            </a:r>
            <a:r>
              <a:rPr lang="en-US" altLang="zh-CN" dirty="0">
                <a:solidFill>
                  <a:schemeClr val="hlink"/>
                </a:solidFill>
              </a:rPr>
              <a:t>default</a:t>
            </a:r>
            <a:r>
              <a:rPr lang="zh-CN" altLang="en-US" dirty="0">
                <a:solidFill>
                  <a:schemeClr val="hlink"/>
                </a:solidFill>
              </a:rPr>
              <a:t>语句</a:t>
            </a:r>
            <a:endParaRPr lang="zh-CN" altLang="en-US" dirty="0">
              <a:solidFill>
                <a:schemeClr val="hlink"/>
              </a:solidFill>
            </a:endParaRPr>
          </a:p>
        </p:txBody>
      </p:sp>
      <p:grpSp>
        <p:nvGrpSpPr>
          <p:cNvPr id="83972" name="Group 4"/>
          <p:cNvGrpSpPr/>
          <p:nvPr/>
        </p:nvGrpSpPr>
        <p:grpSpPr>
          <a:xfrm>
            <a:off x="5257800" y="1905000"/>
            <a:ext cx="3733800" cy="4114800"/>
            <a:chOff x="0" y="0"/>
            <a:chExt cx="2352" cy="2592"/>
          </a:xfrm>
        </p:grpSpPr>
        <p:sp>
          <p:nvSpPr>
            <p:cNvPr id="83973" name="Rectangle 5"/>
            <p:cNvSpPr/>
            <p:nvPr/>
          </p:nvSpPr>
          <p:spPr>
            <a:xfrm>
              <a:off x="0" y="0"/>
              <a:ext cx="2352" cy="2592"/>
            </a:xfrm>
            <a:prstGeom prst="rect">
              <a:avLst/>
            </a:prstGeom>
            <a:solidFill>
              <a:srgbClr val="C0C0C0"/>
            </a:solidFill>
            <a:ln w="9525">
              <a:noFill/>
            </a:ln>
          </p:spPr>
          <p:txBody>
            <a:bodyPr wrap="none" anchor="ctr"/>
            <a:lstStyle/>
            <a:p>
              <a:pPr eaLnBrk="1" hangingPunct="1"/>
              <a:endParaRPr lang="zh-CN" altLang="en-US" dirty="0">
                <a:latin typeface="Arial" panose="020B0604020202020204" pitchFamily="34" charset="0"/>
              </a:endParaRPr>
            </a:p>
          </p:txBody>
        </p:sp>
        <p:sp>
          <p:nvSpPr>
            <p:cNvPr id="83974" name="Line 6"/>
            <p:cNvSpPr/>
            <p:nvPr/>
          </p:nvSpPr>
          <p:spPr>
            <a:xfrm>
              <a:off x="1104" y="48"/>
              <a:ext cx="0" cy="192"/>
            </a:xfrm>
            <a:prstGeom prst="line">
              <a:avLst/>
            </a:prstGeom>
            <a:ln w="9525" cap="flat" cmpd="sng">
              <a:solidFill>
                <a:schemeClr val="tx1"/>
              </a:solidFill>
              <a:prstDash val="solid"/>
              <a:headEnd type="none" w="med" len="med"/>
              <a:tailEnd type="triangle" w="med" len="med"/>
            </a:ln>
          </p:spPr>
        </p:sp>
        <p:sp>
          <p:nvSpPr>
            <p:cNvPr id="83975" name="Line 7"/>
            <p:cNvSpPr/>
            <p:nvPr/>
          </p:nvSpPr>
          <p:spPr>
            <a:xfrm>
              <a:off x="1104" y="528"/>
              <a:ext cx="0" cy="192"/>
            </a:xfrm>
            <a:prstGeom prst="line">
              <a:avLst/>
            </a:prstGeom>
            <a:ln w="9525" cap="flat" cmpd="sng">
              <a:solidFill>
                <a:schemeClr val="tx1"/>
              </a:solidFill>
              <a:prstDash val="solid"/>
              <a:headEnd type="none" w="med" len="med"/>
              <a:tailEnd type="triangle" w="med" len="med"/>
            </a:ln>
          </p:spPr>
        </p:sp>
        <p:sp>
          <p:nvSpPr>
            <p:cNvPr id="83976" name="Line 8"/>
            <p:cNvSpPr/>
            <p:nvPr/>
          </p:nvSpPr>
          <p:spPr>
            <a:xfrm>
              <a:off x="1104" y="2208"/>
              <a:ext cx="0" cy="240"/>
            </a:xfrm>
            <a:prstGeom prst="line">
              <a:avLst/>
            </a:prstGeom>
            <a:ln w="9525" cap="flat" cmpd="sng">
              <a:solidFill>
                <a:schemeClr val="tx1"/>
              </a:solidFill>
              <a:prstDash val="solid"/>
              <a:headEnd type="none" w="med" len="med"/>
              <a:tailEnd type="triangle" w="med" len="med"/>
            </a:ln>
          </p:spPr>
        </p:sp>
        <p:sp>
          <p:nvSpPr>
            <p:cNvPr id="83977" name="Rectangle 9"/>
            <p:cNvSpPr/>
            <p:nvPr/>
          </p:nvSpPr>
          <p:spPr>
            <a:xfrm>
              <a:off x="1152" y="2256"/>
              <a:ext cx="768" cy="288"/>
            </a:xfrm>
            <a:prstGeom prst="rect">
              <a:avLst/>
            </a:prstGeom>
            <a:noFill/>
            <a:ln w="9525">
              <a:noFill/>
            </a:ln>
          </p:spPr>
          <p:txBody>
            <a:bodyPr wrap="none" anchor="ctr"/>
            <a:lstStyle/>
            <a:p>
              <a:pPr algn="ctr" eaLnBrk="1" hangingPunct="1"/>
              <a:r>
                <a:rPr lang="zh-CN" altLang="en-US" sz="2400" dirty="0">
                  <a:latin typeface="Tahoma" panose="020B0604030504040204" pitchFamily="34" charset="0"/>
                  <a:ea typeface="华文中宋" panose="02010600040101010101" pitchFamily="2" charset="-122"/>
                </a:rPr>
                <a:t>流程图</a:t>
              </a:r>
              <a:endParaRPr lang="zh-CN" altLang="en-US" sz="2400" dirty="0">
                <a:latin typeface="Tahoma" panose="020B0604030504040204" pitchFamily="34" charset="0"/>
                <a:ea typeface="华文中宋" panose="02010600040101010101" pitchFamily="2" charset="-122"/>
              </a:endParaRPr>
            </a:p>
          </p:txBody>
        </p:sp>
        <p:sp>
          <p:nvSpPr>
            <p:cNvPr id="83978" name="Rectangle 10"/>
            <p:cNvSpPr/>
            <p:nvPr/>
          </p:nvSpPr>
          <p:spPr>
            <a:xfrm>
              <a:off x="720" y="240"/>
              <a:ext cx="816" cy="288"/>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r>
                <a:rPr lang="zh-CN" altLang="en-US" sz="2400" dirty="0">
                  <a:latin typeface="Tahoma" panose="020B0604030504040204" pitchFamily="34" charset="0"/>
                  <a:ea typeface="华文中宋" panose="02010600040101010101" pitchFamily="2" charset="-122"/>
                </a:rPr>
                <a:t>表达式</a:t>
              </a:r>
              <a:endParaRPr lang="zh-CN" altLang="en-US" sz="2400" dirty="0">
                <a:latin typeface="Tahoma" panose="020B0604030504040204" pitchFamily="34" charset="0"/>
                <a:ea typeface="华文中宋" panose="02010600040101010101" pitchFamily="2" charset="-122"/>
              </a:endParaRPr>
            </a:p>
          </p:txBody>
        </p:sp>
        <p:sp>
          <p:nvSpPr>
            <p:cNvPr id="83979" name="Rectangle 11"/>
            <p:cNvSpPr/>
            <p:nvPr/>
          </p:nvSpPr>
          <p:spPr>
            <a:xfrm>
              <a:off x="0" y="960"/>
              <a:ext cx="480" cy="480"/>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r>
                <a:rPr lang="zh-CN" altLang="en-US" sz="2400" dirty="0">
                  <a:latin typeface="Tahoma" panose="020B0604030504040204" pitchFamily="34" charset="0"/>
                  <a:ea typeface="华文中宋" panose="02010600040101010101" pitchFamily="2" charset="-122"/>
                </a:rPr>
                <a:t>语句</a:t>
              </a:r>
              <a:endParaRPr lang="zh-CN" altLang="en-US" sz="2400" dirty="0">
                <a:latin typeface="Tahoma" panose="020B0604030504040204" pitchFamily="34" charset="0"/>
                <a:ea typeface="华文中宋" panose="02010600040101010101" pitchFamily="2" charset="-122"/>
              </a:endParaRPr>
            </a:p>
            <a:p>
              <a:pPr algn="ctr" eaLnBrk="1" hangingPunct="1"/>
              <a:r>
                <a:rPr lang="zh-CN" altLang="en-US" sz="2400" dirty="0">
                  <a:latin typeface="Tahoma" panose="020B0604030504040204" pitchFamily="34" charset="0"/>
                  <a:ea typeface="华文中宋" panose="02010600040101010101" pitchFamily="2" charset="-122"/>
                </a:rPr>
                <a:t>序列</a:t>
              </a:r>
              <a:r>
                <a:rPr lang="en-US" altLang="zh-CN" sz="2400" dirty="0">
                  <a:latin typeface="Tahoma" panose="020B0604030504040204" pitchFamily="34" charset="0"/>
                  <a:ea typeface="华文中宋" panose="02010600040101010101" pitchFamily="2" charset="-122"/>
                </a:rPr>
                <a:t>1</a:t>
              </a:r>
              <a:endParaRPr lang="en-US" altLang="zh-CN" sz="2400" dirty="0">
                <a:latin typeface="Tahoma" panose="020B0604030504040204" pitchFamily="34" charset="0"/>
                <a:ea typeface="华文中宋" panose="02010600040101010101" pitchFamily="2" charset="-122"/>
              </a:endParaRPr>
            </a:p>
          </p:txBody>
        </p:sp>
        <p:sp>
          <p:nvSpPr>
            <p:cNvPr id="83980" name="Line 12"/>
            <p:cNvSpPr/>
            <p:nvPr/>
          </p:nvSpPr>
          <p:spPr>
            <a:xfrm>
              <a:off x="288" y="720"/>
              <a:ext cx="1776" cy="0"/>
            </a:xfrm>
            <a:prstGeom prst="line">
              <a:avLst/>
            </a:prstGeom>
            <a:ln w="9525" cap="flat" cmpd="sng">
              <a:solidFill>
                <a:schemeClr val="tx1"/>
              </a:solidFill>
              <a:prstDash val="solid"/>
              <a:headEnd type="none" w="med" len="med"/>
              <a:tailEnd type="none" w="med" len="med"/>
            </a:ln>
          </p:spPr>
        </p:sp>
        <p:sp>
          <p:nvSpPr>
            <p:cNvPr id="83981" name="Rectangle 13"/>
            <p:cNvSpPr/>
            <p:nvPr/>
          </p:nvSpPr>
          <p:spPr>
            <a:xfrm>
              <a:off x="720" y="960"/>
              <a:ext cx="480" cy="480"/>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r>
                <a:rPr lang="zh-CN" altLang="en-US" sz="2400" dirty="0">
                  <a:latin typeface="Tahoma" panose="020B0604030504040204" pitchFamily="34" charset="0"/>
                  <a:ea typeface="华文中宋" panose="02010600040101010101" pitchFamily="2" charset="-122"/>
                </a:rPr>
                <a:t>语句</a:t>
              </a:r>
              <a:endParaRPr lang="zh-CN" altLang="en-US" sz="2400" dirty="0">
                <a:latin typeface="Tahoma" panose="020B0604030504040204" pitchFamily="34" charset="0"/>
                <a:ea typeface="华文中宋" panose="02010600040101010101" pitchFamily="2" charset="-122"/>
              </a:endParaRPr>
            </a:p>
            <a:p>
              <a:pPr algn="ctr" eaLnBrk="1" hangingPunct="1"/>
              <a:r>
                <a:rPr lang="zh-CN" altLang="en-US" sz="2400" dirty="0">
                  <a:latin typeface="Tahoma" panose="020B0604030504040204" pitchFamily="34" charset="0"/>
                  <a:ea typeface="华文中宋" panose="02010600040101010101" pitchFamily="2" charset="-122"/>
                </a:rPr>
                <a:t>序列</a:t>
              </a:r>
              <a:r>
                <a:rPr lang="en-US" altLang="zh-CN" sz="2400" dirty="0">
                  <a:latin typeface="Tahoma" panose="020B0604030504040204" pitchFamily="34" charset="0"/>
                  <a:ea typeface="华文中宋" panose="02010600040101010101" pitchFamily="2" charset="-122"/>
                </a:rPr>
                <a:t>2</a:t>
              </a:r>
              <a:endParaRPr lang="en-US" altLang="zh-CN" sz="2400" dirty="0">
                <a:latin typeface="Tahoma" panose="020B0604030504040204" pitchFamily="34" charset="0"/>
                <a:ea typeface="华文中宋" panose="02010600040101010101" pitchFamily="2" charset="-122"/>
              </a:endParaRPr>
            </a:p>
          </p:txBody>
        </p:sp>
        <p:sp>
          <p:nvSpPr>
            <p:cNvPr id="83982" name="Rectangle 14"/>
            <p:cNvSpPr/>
            <p:nvPr/>
          </p:nvSpPr>
          <p:spPr>
            <a:xfrm>
              <a:off x="1824" y="960"/>
              <a:ext cx="480" cy="480"/>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r>
                <a:rPr lang="zh-CN" altLang="en-US" sz="2400" dirty="0">
                  <a:latin typeface="Tahoma" panose="020B0604030504040204" pitchFamily="34" charset="0"/>
                  <a:ea typeface="华文中宋" panose="02010600040101010101" pitchFamily="2" charset="-122"/>
                </a:rPr>
                <a:t>默认</a:t>
              </a:r>
              <a:endParaRPr lang="zh-CN" altLang="en-US" sz="2400" dirty="0">
                <a:latin typeface="Tahoma" panose="020B0604030504040204" pitchFamily="34" charset="0"/>
                <a:ea typeface="华文中宋" panose="02010600040101010101" pitchFamily="2" charset="-122"/>
              </a:endParaRPr>
            </a:p>
            <a:p>
              <a:pPr algn="ctr" eaLnBrk="1" hangingPunct="1"/>
              <a:r>
                <a:rPr lang="zh-CN" altLang="en-US" sz="2400" dirty="0">
                  <a:latin typeface="Tahoma" panose="020B0604030504040204" pitchFamily="34" charset="0"/>
                  <a:ea typeface="华文中宋" panose="02010600040101010101" pitchFamily="2" charset="-122"/>
                </a:rPr>
                <a:t>语句</a:t>
              </a:r>
              <a:endParaRPr lang="zh-CN" altLang="en-US" sz="2400" dirty="0">
                <a:latin typeface="Tahoma" panose="020B0604030504040204" pitchFamily="34" charset="0"/>
                <a:ea typeface="华文中宋" panose="02010600040101010101" pitchFamily="2" charset="-122"/>
              </a:endParaRPr>
            </a:p>
          </p:txBody>
        </p:sp>
        <p:sp>
          <p:nvSpPr>
            <p:cNvPr id="83983" name="Line 15"/>
            <p:cNvSpPr/>
            <p:nvPr/>
          </p:nvSpPr>
          <p:spPr>
            <a:xfrm>
              <a:off x="288" y="720"/>
              <a:ext cx="0" cy="240"/>
            </a:xfrm>
            <a:prstGeom prst="line">
              <a:avLst/>
            </a:prstGeom>
            <a:ln w="9525" cap="flat" cmpd="sng">
              <a:solidFill>
                <a:schemeClr val="tx1"/>
              </a:solidFill>
              <a:prstDash val="solid"/>
              <a:headEnd type="none" w="med" len="med"/>
              <a:tailEnd type="triangle" w="med" len="med"/>
            </a:ln>
          </p:spPr>
        </p:sp>
        <p:sp>
          <p:nvSpPr>
            <p:cNvPr id="83984" name="Line 16"/>
            <p:cNvSpPr/>
            <p:nvPr/>
          </p:nvSpPr>
          <p:spPr>
            <a:xfrm>
              <a:off x="960" y="720"/>
              <a:ext cx="0" cy="240"/>
            </a:xfrm>
            <a:prstGeom prst="line">
              <a:avLst/>
            </a:prstGeom>
            <a:ln w="9525" cap="flat" cmpd="sng">
              <a:solidFill>
                <a:schemeClr val="tx1"/>
              </a:solidFill>
              <a:prstDash val="solid"/>
              <a:headEnd type="none" w="med" len="med"/>
              <a:tailEnd type="triangle" w="med" len="med"/>
            </a:ln>
          </p:spPr>
        </p:sp>
        <p:sp>
          <p:nvSpPr>
            <p:cNvPr id="83985" name="Line 17"/>
            <p:cNvSpPr/>
            <p:nvPr/>
          </p:nvSpPr>
          <p:spPr>
            <a:xfrm>
              <a:off x="2064" y="720"/>
              <a:ext cx="0" cy="240"/>
            </a:xfrm>
            <a:prstGeom prst="line">
              <a:avLst/>
            </a:prstGeom>
            <a:ln w="9525" cap="flat" cmpd="sng">
              <a:solidFill>
                <a:schemeClr val="tx1"/>
              </a:solidFill>
              <a:prstDash val="solid"/>
              <a:headEnd type="none" w="med" len="med"/>
              <a:tailEnd type="triangle" w="med" len="med"/>
            </a:ln>
          </p:spPr>
        </p:sp>
        <p:sp>
          <p:nvSpPr>
            <p:cNvPr id="83986" name="Rectangle 18"/>
            <p:cNvSpPr/>
            <p:nvPr/>
          </p:nvSpPr>
          <p:spPr>
            <a:xfrm>
              <a:off x="0" y="1680"/>
              <a:ext cx="576" cy="288"/>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r>
                <a:rPr lang="en-US" altLang="zh-CN" sz="2400" dirty="0">
                  <a:latin typeface="Tahoma" panose="020B0604030504040204" pitchFamily="34" charset="0"/>
                  <a:ea typeface="华文中宋" panose="02010600040101010101" pitchFamily="2" charset="-122"/>
                </a:rPr>
                <a:t>break;</a:t>
              </a:r>
              <a:endParaRPr lang="en-US" altLang="zh-CN" sz="2400" dirty="0">
                <a:latin typeface="Tahoma" panose="020B0604030504040204" pitchFamily="34" charset="0"/>
                <a:ea typeface="华文中宋" panose="02010600040101010101" pitchFamily="2" charset="-122"/>
              </a:endParaRPr>
            </a:p>
          </p:txBody>
        </p:sp>
        <p:sp>
          <p:nvSpPr>
            <p:cNvPr id="83987" name="Rectangle 19"/>
            <p:cNvSpPr/>
            <p:nvPr/>
          </p:nvSpPr>
          <p:spPr>
            <a:xfrm>
              <a:off x="720" y="1680"/>
              <a:ext cx="576" cy="288"/>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r>
                <a:rPr lang="en-US" altLang="zh-CN" sz="2400" dirty="0">
                  <a:latin typeface="Tahoma" panose="020B0604030504040204" pitchFamily="34" charset="0"/>
                  <a:ea typeface="华文中宋" panose="02010600040101010101" pitchFamily="2" charset="-122"/>
                </a:rPr>
                <a:t>break;</a:t>
              </a:r>
              <a:endParaRPr lang="en-US" altLang="zh-CN" sz="2400" dirty="0">
                <a:latin typeface="Tahoma" panose="020B0604030504040204" pitchFamily="34" charset="0"/>
                <a:ea typeface="华文中宋" panose="02010600040101010101" pitchFamily="2" charset="-122"/>
              </a:endParaRPr>
            </a:p>
          </p:txBody>
        </p:sp>
        <p:sp>
          <p:nvSpPr>
            <p:cNvPr id="83988" name="Rectangle 20"/>
            <p:cNvSpPr/>
            <p:nvPr/>
          </p:nvSpPr>
          <p:spPr>
            <a:xfrm>
              <a:off x="1776" y="1680"/>
              <a:ext cx="576" cy="288"/>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r>
                <a:rPr lang="en-US" altLang="zh-CN" sz="2400" dirty="0">
                  <a:latin typeface="Tahoma" panose="020B0604030504040204" pitchFamily="34" charset="0"/>
                  <a:ea typeface="华文中宋" panose="02010600040101010101" pitchFamily="2" charset="-122"/>
                </a:rPr>
                <a:t>break;</a:t>
              </a:r>
              <a:endParaRPr lang="en-US" altLang="zh-CN" sz="2400" dirty="0">
                <a:latin typeface="Tahoma" panose="020B0604030504040204" pitchFamily="34" charset="0"/>
                <a:ea typeface="华文中宋" panose="02010600040101010101" pitchFamily="2" charset="-122"/>
              </a:endParaRPr>
            </a:p>
          </p:txBody>
        </p:sp>
        <p:sp>
          <p:nvSpPr>
            <p:cNvPr id="83989" name="Line 21"/>
            <p:cNvSpPr/>
            <p:nvPr/>
          </p:nvSpPr>
          <p:spPr>
            <a:xfrm>
              <a:off x="288" y="2208"/>
              <a:ext cx="1776" cy="0"/>
            </a:xfrm>
            <a:prstGeom prst="line">
              <a:avLst/>
            </a:prstGeom>
            <a:ln w="9525" cap="flat" cmpd="sng">
              <a:solidFill>
                <a:schemeClr val="tx1"/>
              </a:solidFill>
              <a:prstDash val="solid"/>
              <a:headEnd type="none" w="med" len="med"/>
              <a:tailEnd type="none" w="med" len="med"/>
            </a:ln>
          </p:spPr>
        </p:sp>
        <p:sp>
          <p:nvSpPr>
            <p:cNvPr id="83990" name="Line 22"/>
            <p:cNvSpPr/>
            <p:nvPr/>
          </p:nvSpPr>
          <p:spPr>
            <a:xfrm>
              <a:off x="288" y="1968"/>
              <a:ext cx="0" cy="240"/>
            </a:xfrm>
            <a:prstGeom prst="line">
              <a:avLst/>
            </a:prstGeom>
            <a:ln w="9525" cap="flat" cmpd="sng">
              <a:solidFill>
                <a:schemeClr val="tx1"/>
              </a:solidFill>
              <a:prstDash val="solid"/>
              <a:headEnd type="none" w="med" len="med"/>
              <a:tailEnd type="triangle" w="med" len="med"/>
            </a:ln>
          </p:spPr>
        </p:sp>
        <p:sp>
          <p:nvSpPr>
            <p:cNvPr id="83991" name="Line 23"/>
            <p:cNvSpPr/>
            <p:nvPr/>
          </p:nvSpPr>
          <p:spPr>
            <a:xfrm>
              <a:off x="960" y="1968"/>
              <a:ext cx="0" cy="240"/>
            </a:xfrm>
            <a:prstGeom prst="line">
              <a:avLst/>
            </a:prstGeom>
            <a:ln w="9525" cap="flat" cmpd="sng">
              <a:solidFill>
                <a:schemeClr val="tx1"/>
              </a:solidFill>
              <a:prstDash val="solid"/>
              <a:headEnd type="none" w="med" len="med"/>
              <a:tailEnd type="triangle" w="med" len="med"/>
            </a:ln>
          </p:spPr>
        </p:sp>
        <p:sp>
          <p:nvSpPr>
            <p:cNvPr id="83992" name="Line 24"/>
            <p:cNvSpPr/>
            <p:nvPr/>
          </p:nvSpPr>
          <p:spPr>
            <a:xfrm>
              <a:off x="2064" y="1968"/>
              <a:ext cx="0" cy="240"/>
            </a:xfrm>
            <a:prstGeom prst="line">
              <a:avLst/>
            </a:prstGeom>
            <a:ln w="9525" cap="flat" cmpd="sng">
              <a:solidFill>
                <a:schemeClr val="tx1"/>
              </a:solidFill>
              <a:prstDash val="solid"/>
              <a:headEnd type="none" w="med" len="med"/>
              <a:tailEnd type="triangle" w="med" len="med"/>
            </a:ln>
          </p:spPr>
        </p:sp>
        <p:sp>
          <p:nvSpPr>
            <p:cNvPr id="83993" name="Line 25"/>
            <p:cNvSpPr/>
            <p:nvPr/>
          </p:nvSpPr>
          <p:spPr>
            <a:xfrm>
              <a:off x="288" y="1440"/>
              <a:ext cx="0" cy="240"/>
            </a:xfrm>
            <a:prstGeom prst="line">
              <a:avLst/>
            </a:prstGeom>
            <a:ln w="9525" cap="flat" cmpd="sng">
              <a:solidFill>
                <a:schemeClr val="tx1"/>
              </a:solidFill>
              <a:prstDash val="solid"/>
              <a:headEnd type="none" w="med" len="med"/>
              <a:tailEnd type="triangle" w="med" len="med"/>
            </a:ln>
          </p:spPr>
        </p:sp>
        <p:sp>
          <p:nvSpPr>
            <p:cNvPr id="83994" name="Line 26"/>
            <p:cNvSpPr/>
            <p:nvPr/>
          </p:nvSpPr>
          <p:spPr>
            <a:xfrm>
              <a:off x="960" y="1440"/>
              <a:ext cx="0" cy="240"/>
            </a:xfrm>
            <a:prstGeom prst="line">
              <a:avLst/>
            </a:prstGeom>
            <a:ln w="9525" cap="flat" cmpd="sng">
              <a:solidFill>
                <a:schemeClr val="tx1"/>
              </a:solidFill>
              <a:prstDash val="solid"/>
              <a:headEnd type="none" w="med" len="med"/>
              <a:tailEnd type="triangle" w="med" len="med"/>
            </a:ln>
          </p:spPr>
        </p:sp>
        <p:sp>
          <p:nvSpPr>
            <p:cNvPr id="83995" name="Line 27"/>
            <p:cNvSpPr/>
            <p:nvPr/>
          </p:nvSpPr>
          <p:spPr>
            <a:xfrm>
              <a:off x="2064" y="1440"/>
              <a:ext cx="0" cy="240"/>
            </a:xfrm>
            <a:prstGeom prst="line">
              <a:avLst/>
            </a:prstGeom>
            <a:ln w="9525" cap="flat" cmpd="sng">
              <a:solidFill>
                <a:schemeClr val="tx1"/>
              </a:solidFill>
              <a:prstDash val="solid"/>
              <a:headEnd type="none" w="med" len="med"/>
              <a:tailEnd type="triangle" w="med" len="med"/>
            </a:ln>
          </p:spPr>
        </p:sp>
        <p:sp>
          <p:nvSpPr>
            <p:cNvPr id="83996" name="Line 28"/>
            <p:cNvSpPr/>
            <p:nvPr/>
          </p:nvSpPr>
          <p:spPr>
            <a:xfrm>
              <a:off x="1536" y="1008"/>
              <a:ext cx="0" cy="960"/>
            </a:xfrm>
            <a:prstGeom prst="line">
              <a:avLst/>
            </a:prstGeom>
            <a:ln w="19050" cap="flat" cmpd="sng">
              <a:solidFill>
                <a:schemeClr val="tx1"/>
              </a:solidFill>
              <a:prstDash val="dash"/>
              <a:headEnd type="none" w="med" len="med"/>
              <a:tailEnd type="none" w="med" len="med"/>
            </a:ln>
          </p:spPr>
        </p:sp>
        <p:sp>
          <p:nvSpPr>
            <p:cNvPr id="83997" name="Rectangle 29"/>
            <p:cNvSpPr/>
            <p:nvPr/>
          </p:nvSpPr>
          <p:spPr>
            <a:xfrm>
              <a:off x="288" y="720"/>
              <a:ext cx="336" cy="240"/>
            </a:xfrm>
            <a:prstGeom prst="rect">
              <a:avLst/>
            </a:prstGeom>
            <a:noFill/>
            <a:ln w="9525">
              <a:noFill/>
            </a:ln>
          </p:spPr>
          <p:txBody>
            <a:bodyPr wrap="none" anchor="ctr"/>
            <a:lstStyle/>
            <a:p>
              <a:pPr algn="ctr" eaLnBrk="1" hangingPunct="1"/>
              <a:r>
                <a:rPr lang="zh-CN" altLang="en-US" sz="2400" dirty="0">
                  <a:latin typeface="Tahoma" panose="020B0604030504040204" pitchFamily="34" charset="0"/>
                  <a:ea typeface="华文中宋" panose="02010600040101010101" pitchFamily="2" charset="-122"/>
                </a:rPr>
                <a:t>值</a:t>
              </a:r>
              <a:r>
                <a:rPr lang="en-US" altLang="zh-CN" sz="2400" dirty="0">
                  <a:latin typeface="Tahoma" panose="020B0604030504040204" pitchFamily="34" charset="0"/>
                  <a:ea typeface="华文中宋" panose="02010600040101010101" pitchFamily="2" charset="-122"/>
                </a:rPr>
                <a:t>1</a:t>
              </a:r>
              <a:endParaRPr lang="en-US" altLang="zh-CN" sz="2400" dirty="0">
                <a:latin typeface="Tahoma" panose="020B0604030504040204" pitchFamily="34" charset="0"/>
                <a:ea typeface="华文中宋" panose="02010600040101010101" pitchFamily="2" charset="-122"/>
              </a:endParaRPr>
            </a:p>
          </p:txBody>
        </p:sp>
        <p:sp>
          <p:nvSpPr>
            <p:cNvPr id="83998" name="Rectangle 30"/>
            <p:cNvSpPr/>
            <p:nvPr/>
          </p:nvSpPr>
          <p:spPr>
            <a:xfrm>
              <a:off x="960" y="720"/>
              <a:ext cx="336" cy="240"/>
            </a:xfrm>
            <a:prstGeom prst="rect">
              <a:avLst/>
            </a:prstGeom>
            <a:noFill/>
            <a:ln w="9525">
              <a:noFill/>
            </a:ln>
          </p:spPr>
          <p:txBody>
            <a:bodyPr wrap="none" anchor="ctr"/>
            <a:lstStyle/>
            <a:p>
              <a:pPr algn="ctr" eaLnBrk="1" hangingPunct="1"/>
              <a:r>
                <a:rPr lang="zh-CN" altLang="en-US" sz="2400" dirty="0">
                  <a:latin typeface="Tahoma" panose="020B0604030504040204" pitchFamily="34" charset="0"/>
                  <a:ea typeface="华文中宋" panose="02010600040101010101" pitchFamily="2" charset="-122"/>
                </a:rPr>
                <a:t>值</a:t>
              </a:r>
              <a:r>
                <a:rPr lang="en-US" altLang="zh-CN" sz="2400" dirty="0">
                  <a:latin typeface="Tahoma" panose="020B0604030504040204" pitchFamily="34" charset="0"/>
                  <a:ea typeface="华文中宋" panose="02010600040101010101" pitchFamily="2" charset="-122"/>
                </a:rPr>
                <a:t>2</a:t>
              </a:r>
              <a:endParaRPr lang="en-US" altLang="zh-CN" sz="2400" dirty="0">
                <a:latin typeface="Tahoma" panose="020B0604030504040204" pitchFamily="34" charset="0"/>
                <a:ea typeface="华文中宋" panose="02010600040101010101" pitchFamily="2" charset="-122"/>
              </a:endParaRPr>
            </a:p>
          </p:txBody>
        </p:sp>
        <p:sp>
          <p:nvSpPr>
            <p:cNvPr id="83999" name="Rectangle 31"/>
            <p:cNvSpPr/>
            <p:nvPr/>
          </p:nvSpPr>
          <p:spPr>
            <a:xfrm>
              <a:off x="1680" y="480"/>
              <a:ext cx="576" cy="240"/>
            </a:xfrm>
            <a:prstGeom prst="rect">
              <a:avLst/>
            </a:prstGeom>
            <a:noFill/>
            <a:ln w="9525">
              <a:noFill/>
            </a:ln>
          </p:spPr>
          <p:txBody>
            <a:bodyPr wrap="none" anchor="ctr"/>
            <a:lstStyle/>
            <a:p>
              <a:pPr algn="ctr" eaLnBrk="1" hangingPunct="1"/>
              <a:r>
                <a:rPr lang="en-US" altLang="zh-CN" sz="2400" dirty="0">
                  <a:latin typeface="Tahoma" panose="020B0604030504040204" pitchFamily="34" charset="0"/>
                  <a:ea typeface="华文中宋" panose="02010600040101010101" pitchFamily="2" charset="-122"/>
                </a:rPr>
                <a:t>default</a:t>
              </a:r>
              <a:endParaRPr lang="en-US" altLang="zh-CN" sz="2400" dirty="0">
                <a:latin typeface="Tahoma" panose="020B0604030504040204" pitchFamily="34" charset="0"/>
                <a:ea typeface="华文中宋" panose="02010600040101010101" pitchFamily="2" charset="-122"/>
              </a:endParaRP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animEffect transition="in" filter="barn(outHorizontal)">
                                      <p:cBhvr>
                                        <p:cTn id="7" dur="500"/>
                                        <p:tgtEl>
                                          <p:spTgt spid="83971">
                                            <p:txEl>
                                              <p:pRg st="0" end="0"/>
                                            </p:txEl>
                                          </p:spTgt>
                                        </p:tgtEl>
                                      </p:cBhvr>
                                    </p:animEffect>
                                  </p:childTnLst>
                                </p:cTn>
                              </p:par>
                            </p:childTnLst>
                          </p:cTn>
                        </p:par>
                        <p:par>
                          <p:cTn id="8" fill="hold">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83971">
                                            <p:txEl>
                                              <p:pRg st="1" end="1"/>
                                            </p:txEl>
                                          </p:spTgt>
                                        </p:tgtEl>
                                        <p:attrNameLst>
                                          <p:attrName>style.visibility</p:attrName>
                                        </p:attrNameLst>
                                      </p:cBhvr>
                                      <p:to>
                                        <p:strVal val="visible"/>
                                      </p:to>
                                    </p:set>
                                    <p:animEffect transition="in" filter="barn(outHorizontal)">
                                      <p:cBhvr>
                                        <p:cTn id="11" dur="500"/>
                                        <p:tgtEl>
                                          <p:spTgt spid="83971">
                                            <p:txEl>
                                              <p:pRg st="1" end="1"/>
                                            </p:txEl>
                                          </p:spTgt>
                                        </p:tgtEl>
                                      </p:cBhvr>
                                    </p:animEffect>
                                  </p:childTnLst>
                                </p:cTn>
                              </p:par>
                              <p:par>
                                <p:cTn id="12" presetID="16" presetClass="entr" presetSubtype="42" fill="hold" grpId="0" nodeType="withEffect">
                                  <p:stCondLst>
                                    <p:cond delay="0"/>
                                  </p:stCondLst>
                                  <p:childTnLst>
                                    <p:set>
                                      <p:cBhvr>
                                        <p:cTn id="13" dur="1" fill="hold">
                                          <p:stCondLst>
                                            <p:cond delay="0"/>
                                          </p:stCondLst>
                                        </p:cTn>
                                        <p:tgtEl>
                                          <p:spTgt spid="83971">
                                            <p:txEl>
                                              <p:pRg st="2" end="2"/>
                                            </p:txEl>
                                          </p:spTgt>
                                        </p:tgtEl>
                                        <p:attrNameLst>
                                          <p:attrName>style.visibility</p:attrName>
                                        </p:attrNameLst>
                                      </p:cBhvr>
                                      <p:to>
                                        <p:strVal val="visible"/>
                                      </p:to>
                                    </p:set>
                                    <p:animEffect transition="in" filter="barn(outHorizontal)">
                                      <p:cBhvr>
                                        <p:cTn id="14" dur="500"/>
                                        <p:tgtEl>
                                          <p:spTgt spid="83971">
                                            <p:txEl>
                                              <p:pRg st="2" end="2"/>
                                            </p:txEl>
                                          </p:spTgt>
                                        </p:tgtEl>
                                      </p:cBhvr>
                                    </p:animEffect>
                                  </p:childTnLst>
                                </p:cTn>
                              </p:par>
                              <p:par>
                                <p:cTn id="15" presetID="16" presetClass="entr" presetSubtype="42" fill="hold" grpId="0" nodeType="withEffect">
                                  <p:stCondLst>
                                    <p:cond delay="0"/>
                                  </p:stCondLst>
                                  <p:childTnLst>
                                    <p:set>
                                      <p:cBhvr>
                                        <p:cTn id="16" dur="1" fill="hold">
                                          <p:stCondLst>
                                            <p:cond delay="0"/>
                                          </p:stCondLst>
                                        </p:cTn>
                                        <p:tgtEl>
                                          <p:spTgt spid="83971">
                                            <p:txEl>
                                              <p:pRg st="3" end="3"/>
                                            </p:txEl>
                                          </p:spTgt>
                                        </p:tgtEl>
                                        <p:attrNameLst>
                                          <p:attrName>style.visibility</p:attrName>
                                        </p:attrNameLst>
                                      </p:cBhvr>
                                      <p:to>
                                        <p:strVal val="visible"/>
                                      </p:to>
                                    </p:set>
                                    <p:animEffect transition="in" filter="barn(outHorizontal)">
                                      <p:cBhvr>
                                        <p:cTn id="17" dur="500"/>
                                        <p:tgtEl>
                                          <p:spTgt spid="83971">
                                            <p:txEl>
                                              <p:pRg st="3" end="3"/>
                                            </p:txEl>
                                          </p:spTgt>
                                        </p:tgtEl>
                                      </p:cBhvr>
                                    </p:animEffect>
                                  </p:childTnLst>
                                </p:cTn>
                              </p:par>
                              <p:par>
                                <p:cTn id="18" presetID="16" presetClass="entr" presetSubtype="42" fill="hold" grpId="0" nodeType="withEffect">
                                  <p:stCondLst>
                                    <p:cond delay="0"/>
                                  </p:stCondLst>
                                  <p:childTnLst>
                                    <p:set>
                                      <p:cBhvr>
                                        <p:cTn id="19" dur="1" fill="hold">
                                          <p:stCondLst>
                                            <p:cond delay="0"/>
                                          </p:stCondLst>
                                        </p:cTn>
                                        <p:tgtEl>
                                          <p:spTgt spid="83971">
                                            <p:txEl>
                                              <p:pRg st="4" end="4"/>
                                            </p:txEl>
                                          </p:spTgt>
                                        </p:tgtEl>
                                        <p:attrNameLst>
                                          <p:attrName>style.visibility</p:attrName>
                                        </p:attrNameLst>
                                      </p:cBhvr>
                                      <p:to>
                                        <p:strVal val="visible"/>
                                      </p:to>
                                    </p:set>
                                    <p:animEffect transition="in" filter="barn(outHorizontal)">
                                      <p:cBhvr>
                                        <p:cTn id="20" dur="500"/>
                                        <p:tgtEl>
                                          <p:spTgt spid="83971">
                                            <p:txEl>
                                              <p:pRg st="4" end="4"/>
                                            </p:txEl>
                                          </p:spTgt>
                                        </p:tgtEl>
                                      </p:cBhvr>
                                    </p:animEffect>
                                  </p:childTnLst>
                                </p:cTn>
                              </p:par>
                              <p:par>
                                <p:cTn id="21" presetID="16" presetClass="entr" presetSubtype="42" fill="hold" grpId="0" nodeType="withEffect">
                                  <p:stCondLst>
                                    <p:cond delay="0"/>
                                  </p:stCondLst>
                                  <p:childTnLst>
                                    <p:set>
                                      <p:cBhvr>
                                        <p:cTn id="22" dur="1" fill="hold">
                                          <p:stCondLst>
                                            <p:cond delay="0"/>
                                          </p:stCondLst>
                                        </p:cTn>
                                        <p:tgtEl>
                                          <p:spTgt spid="83971">
                                            <p:txEl>
                                              <p:pRg st="5" end="5"/>
                                            </p:txEl>
                                          </p:spTgt>
                                        </p:tgtEl>
                                        <p:attrNameLst>
                                          <p:attrName>style.visibility</p:attrName>
                                        </p:attrNameLst>
                                      </p:cBhvr>
                                      <p:to>
                                        <p:strVal val="visible"/>
                                      </p:to>
                                    </p:set>
                                    <p:animEffect transition="in" filter="barn(outHorizontal)">
                                      <p:cBhvr>
                                        <p:cTn id="23" dur="500"/>
                                        <p:tgtEl>
                                          <p:spTgt spid="83971">
                                            <p:txEl>
                                              <p:pRg st="5" end="5"/>
                                            </p:txEl>
                                          </p:spTgt>
                                        </p:tgtEl>
                                      </p:cBhvr>
                                    </p:animEffect>
                                  </p:childTnLst>
                                </p:cTn>
                              </p:par>
                              <p:par>
                                <p:cTn id="24" presetID="16" presetClass="entr" presetSubtype="42" fill="hold" grpId="0" nodeType="withEffect">
                                  <p:stCondLst>
                                    <p:cond delay="0"/>
                                  </p:stCondLst>
                                  <p:childTnLst>
                                    <p:set>
                                      <p:cBhvr>
                                        <p:cTn id="25" dur="1" fill="hold">
                                          <p:stCondLst>
                                            <p:cond delay="0"/>
                                          </p:stCondLst>
                                        </p:cTn>
                                        <p:tgtEl>
                                          <p:spTgt spid="83971">
                                            <p:txEl>
                                              <p:pRg st="6" end="6"/>
                                            </p:txEl>
                                          </p:spTgt>
                                        </p:tgtEl>
                                        <p:attrNameLst>
                                          <p:attrName>style.visibility</p:attrName>
                                        </p:attrNameLst>
                                      </p:cBhvr>
                                      <p:to>
                                        <p:strVal val="visible"/>
                                      </p:to>
                                    </p:set>
                                    <p:animEffect transition="in" filter="barn(outHorizontal)">
                                      <p:cBhvr>
                                        <p:cTn id="26" dur="500"/>
                                        <p:tgtEl>
                                          <p:spTgt spid="83971">
                                            <p:txEl>
                                              <p:pRg st="6" end="6"/>
                                            </p:txEl>
                                          </p:spTgt>
                                        </p:tgtEl>
                                      </p:cBhvr>
                                    </p:animEffect>
                                  </p:childTnLst>
                                </p:cTn>
                              </p:par>
                              <p:par>
                                <p:cTn id="27" presetID="16" presetClass="entr" presetSubtype="42" fill="hold" grpId="0" nodeType="withEffect">
                                  <p:stCondLst>
                                    <p:cond delay="0"/>
                                  </p:stCondLst>
                                  <p:childTnLst>
                                    <p:set>
                                      <p:cBhvr>
                                        <p:cTn id="28" dur="1" fill="hold">
                                          <p:stCondLst>
                                            <p:cond delay="0"/>
                                          </p:stCondLst>
                                        </p:cTn>
                                        <p:tgtEl>
                                          <p:spTgt spid="83971">
                                            <p:txEl>
                                              <p:pRg st="7" end="7"/>
                                            </p:txEl>
                                          </p:spTgt>
                                        </p:tgtEl>
                                        <p:attrNameLst>
                                          <p:attrName>style.visibility</p:attrName>
                                        </p:attrNameLst>
                                      </p:cBhvr>
                                      <p:to>
                                        <p:strVal val="visible"/>
                                      </p:to>
                                    </p:set>
                                    <p:animEffect transition="in" filter="barn(outHorizontal)">
                                      <p:cBhvr>
                                        <p:cTn id="29" dur="500"/>
                                        <p:tgtEl>
                                          <p:spTgt spid="83971">
                                            <p:txEl>
                                              <p:pRg st="7" end="7"/>
                                            </p:txEl>
                                          </p:spTgt>
                                        </p:tgtEl>
                                      </p:cBhvr>
                                    </p:animEffect>
                                  </p:childTnLst>
                                </p:cTn>
                              </p:par>
                              <p:par>
                                <p:cTn id="30" presetID="16" presetClass="entr" presetSubtype="42" fill="hold" grpId="0" nodeType="withEffect">
                                  <p:stCondLst>
                                    <p:cond delay="0"/>
                                  </p:stCondLst>
                                  <p:childTnLst>
                                    <p:set>
                                      <p:cBhvr>
                                        <p:cTn id="31" dur="1" fill="hold">
                                          <p:stCondLst>
                                            <p:cond delay="0"/>
                                          </p:stCondLst>
                                        </p:cTn>
                                        <p:tgtEl>
                                          <p:spTgt spid="83971">
                                            <p:txEl>
                                              <p:pRg st="8" end="8"/>
                                            </p:txEl>
                                          </p:spTgt>
                                        </p:tgtEl>
                                        <p:attrNameLst>
                                          <p:attrName>style.visibility</p:attrName>
                                        </p:attrNameLst>
                                      </p:cBhvr>
                                      <p:to>
                                        <p:strVal val="visible"/>
                                      </p:to>
                                    </p:set>
                                    <p:animEffect transition="in" filter="barn(outHorizontal)">
                                      <p:cBhvr>
                                        <p:cTn id="32" dur="500"/>
                                        <p:tgtEl>
                                          <p:spTgt spid="83971">
                                            <p:txEl>
                                              <p:pRg st="8" end="8"/>
                                            </p:txEl>
                                          </p:spTgt>
                                        </p:tgtEl>
                                      </p:cBhvr>
                                    </p:animEffect>
                                  </p:childTnLst>
                                </p:cTn>
                              </p:par>
                              <p:par>
                                <p:cTn id="33" presetID="16" presetClass="entr" presetSubtype="42" fill="hold" grpId="0" nodeType="withEffect">
                                  <p:stCondLst>
                                    <p:cond delay="0"/>
                                  </p:stCondLst>
                                  <p:childTnLst>
                                    <p:set>
                                      <p:cBhvr>
                                        <p:cTn id="34" dur="1" fill="hold">
                                          <p:stCondLst>
                                            <p:cond delay="0"/>
                                          </p:stCondLst>
                                        </p:cTn>
                                        <p:tgtEl>
                                          <p:spTgt spid="83971">
                                            <p:txEl>
                                              <p:pRg st="9" end="9"/>
                                            </p:txEl>
                                          </p:spTgt>
                                        </p:tgtEl>
                                        <p:attrNameLst>
                                          <p:attrName>style.visibility</p:attrName>
                                        </p:attrNameLst>
                                      </p:cBhvr>
                                      <p:to>
                                        <p:strVal val="visible"/>
                                      </p:to>
                                    </p:set>
                                    <p:animEffect transition="in" filter="barn(outHorizontal)">
                                      <p:cBhvr>
                                        <p:cTn id="35" dur="500"/>
                                        <p:tgtEl>
                                          <p:spTgt spid="83971">
                                            <p:txEl>
                                              <p:pRg st="9" end="9"/>
                                            </p:txEl>
                                          </p:spTgt>
                                        </p:tgtEl>
                                      </p:cBhvr>
                                    </p:animEffect>
                                  </p:childTnLst>
                                </p:cTn>
                              </p:par>
                            </p:childTnLst>
                          </p:cTn>
                        </p:par>
                        <p:par>
                          <p:cTn id="36" fill="hold">
                            <p:stCondLst>
                              <p:cond delay="1000"/>
                            </p:stCondLst>
                            <p:childTnLst>
                              <p:par>
                                <p:cTn id="37" presetID="9" presetClass="entr" presetSubtype="0" fill="hold" nodeType="afterEffect">
                                  <p:stCondLst>
                                    <p:cond delay="0"/>
                                  </p:stCondLst>
                                  <p:childTnLst>
                                    <p:set>
                                      <p:cBhvr>
                                        <p:cTn id="38" dur="1" fill="hold">
                                          <p:stCondLst>
                                            <p:cond delay="0"/>
                                          </p:stCondLst>
                                        </p:cTn>
                                        <p:tgtEl>
                                          <p:spTgt spid="83972"/>
                                        </p:tgtEl>
                                        <p:attrNameLst>
                                          <p:attrName>style.visibility</p:attrName>
                                        </p:attrNameLst>
                                      </p:cBhvr>
                                      <p:to>
                                        <p:strVal val="visible"/>
                                      </p:to>
                                    </p:set>
                                    <p:animEffect transition="in" filter="dissolve">
                                      <p:cBhvr>
                                        <p:cTn id="39" dur="500"/>
                                        <p:tgtEl>
                                          <p:spTgt spid="83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advAuto="100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p:nvPr>
        </p:nvSpPr>
        <p:spPr/>
        <p:txBody>
          <a:bodyPr vert="horz" wrap="square" lIns="91440" tIns="45720" rIns="91440" bIns="45720" anchor="ctr"/>
          <a:lstStyle/>
          <a:p>
            <a:pPr eaLnBrk="1" hangingPunct="1"/>
            <a:r>
              <a:rPr lang="en-US" altLang="zh-CN" sz="4600" dirty="0"/>
              <a:t>switch/</a:t>
            </a:r>
            <a:r>
              <a:rPr lang="zh-CN" altLang="en-US" sz="4600" dirty="0"/>
              <a:t>开关语句</a:t>
            </a:r>
            <a:endParaRPr lang="zh-CN" altLang="en-US" sz="4600" dirty="0"/>
          </a:p>
        </p:txBody>
      </p:sp>
      <p:sp>
        <p:nvSpPr>
          <p:cNvPr id="84995" name="Rectangle 3"/>
          <p:cNvSpPr>
            <a:spLocks noGrp="1"/>
          </p:cNvSpPr>
          <p:nvPr>
            <p:ph idx="1"/>
          </p:nvPr>
        </p:nvSpPr>
        <p:spPr/>
        <p:txBody>
          <a:bodyPr vert="horz" wrap="square" lIns="91440" tIns="45720" rIns="91440" bIns="45720" anchor="t"/>
          <a:lstStyle/>
          <a:p>
            <a:pPr marL="609600" indent="-609600" eaLnBrk="1" hangingPunct="1">
              <a:buSzPct val="90000"/>
            </a:pPr>
            <a:r>
              <a:rPr lang="zh-CN" altLang="en-US" dirty="0"/>
              <a:t>语法</a:t>
            </a:r>
            <a:endParaRPr lang="zh-CN" altLang="en-US" dirty="0"/>
          </a:p>
          <a:p>
            <a:pPr marL="609600" indent="-609600" eaLnBrk="1" hangingPunct="1">
              <a:buSzPct val="90000"/>
              <a:buNone/>
            </a:pPr>
            <a:r>
              <a:rPr lang="zh-CN" altLang="en-US" dirty="0"/>
              <a:t>	</a:t>
            </a:r>
            <a:r>
              <a:rPr lang="en-US" altLang="zh-CN" sz="2400" dirty="0"/>
              <a:t>switch (</a:t>
            </a:r>
            <a:r>
              <a:rPr lang="zh-CN" altLang="en-US" sz="2400" dirty="0"/>
              <a:t>表达式</a:t>
            </a:r>
            <a:r>
              <a:rPr lang="en-US" altLang="zh-CN" sz="2400" dirty="0"/>
              <a:t>) {</a:t>
            </a:r>
            <a:endParaRPr lang="en-US" altLang="zh-CN" sz="2400" dirty="0"/>
          </a:p>
          <a:p>
            <a:pPr marL="609600" indent="-609600" eaLnBrk="1" hangingPunct="1">
              <a:buSzPct val="90000"/>
              <a:buNone/>
            </a:pPr>
            <a:r>
              <a:rPr lang="en-US" altLang="x-none" sz="2400" dirty="0"/>
              <a:t>	    </a:t>
            </a:r>
            <a:r>
              <a:rPr lang="en-US" altLang="zh-CN" sz="2400" dirty="0"/>
              <a:t>case </a:t>
            </a:r>
            <a:r>
              <a:rPr lang="zh-CN" altLang="en-US" sz="2400" dirty="0"/>
              <a:t>值</a:t>
            </a:r>
            <a:r>
              <a:rPr lang="en-US" altLang="zh-CN" sz="2400" dirty="0"/>
              <a:t>1:  </a:t>
            </a:r>
            <a:r>
              <a:rPr lang="zh-CN" altLang="en-US" sz="2400" dirty="0"/>
              <a:t>语句序列</a:t>
            </a:r>
            <a:r>
              <a:rPr lang="en-US" altLang="zh-CN" sz="2400" dirty="0"/>
              <a:t>;</a:t>
            </a:r>
            <a:endParaRPr lang="en-US" altLang="zh-CN" sz="2400" dirty="0"/>
          </a:p>
          <a:p>
            <a:pPr marL="609600" indent="-609600" eaLnBrk="1" hangingPunct="1">
              <a:buSzPct val="90000"/>
              <a:buNone/>
            </a:pPr>
            <a:r>
              <a:rPr lang="en-US" altLang="x-none" sz="2400" dirty="0"/>
              <a:t>                        </a:t>
            </a:r>
            <a:r>
              <a:rPr lang="en-US" altLang="zh-CN" sz="2400" dirty="0"/>
              <a:t>[break];</a:t>
            </a:r>
            <a:endParaRPr lang="en-US" altLang="zh-CN" sz="2400" dirty="0"/>
          </a:p>
          <a:p>
            <a:pPr marL="609600" indent="-609600" eaLnBrk="1" hangingPunct="1">
              <a:buSzPct val="90000"/>
              <a:buNone/>
            </a:pPr>
            <a:r>
              <a:rPr lang="en-US" altLang="x-none" sz="2400" dirty="0"/>
              <a:t>	    </a:t>
            </a:r>
            <a:r>
              <a:rPr lang="en-US" altLang="zh-CN" sz="2400" dirty="0"/>
              <a:t>case </a:t>
            </a:r>
            <a:r>
              <a:rPr lang="zh-CN" altLang="en-US" sz="2400" dirty="0"/>
              <a:t>值</a:t>
            </a:r>
            <a:r>
              <a:rPr lang="en-US" altLang="zh-CN" sz="2400" dirty="0"/>
              <a:t>2:  </a:t>
            </a:r>
            <a:r>
              <a:rPr lang="zh-CN" altLang="en-US" sz="2400" dirty="0"/>
              <a:t>语句序列</a:t>
            </a:r>
            <a:r>
              <a:rPr lang="en-US" altLang="zh-CN" sz="2400" dirty="0"/>
              <a:t>;</a:t>
            </a:r>
            <a:endParaRPr lang="en-US" altLang="zh-CN" sz="2400" dirty="0"/>
          </a:p>
          <a:p>
            <a:pPr marL="609600" indent="-609600" eaLnBrk="1" hangingPunct="1">
              <a:buSzPct val="90000"/>
              <a:buNone/>
            </a:pPr>
            <a:r>
              <a:rPr lang="en-US" altLang="x-none" sz="2400" dirty="0"/>
              <a:t>                         </a:t>
            </a:r>
            <a:r>
              <a:rPr lang="en-US" altLang="zh-CN" sz="2400" dirty="0"/>
              <a:t>[break];</a:t>
            </a:r>
            <a:endParaRPr lang="en-US" altLang="zh-CN" sz="2400" dirty="0"/>
          </a:p>
          <a:p>
            <a:pPr marL="609600" indent="-609600" eaLnBrk="1" hangingPunct="1">
              <a:buSzPct val="90000"/>
              <a:buNone/>
            </a:pPr>
            <a:r>
              <a:rPr lang="en-US" altLang="x-none" sz="2400" dirty="0"/>
              <a:t>	     </a:t>
            </a:r>
            <a:r>
              <a:rPr lang="en-US" altLang="zh-CN" sz="2400" dirty="0"/>
              <a:t>… … …      … …</a:t>
            </a:r>
            <a:endParaRPr lang="en-US" altLang="zh-CN" sz="2400" dirty="0"/>
          </a:p>
          <a:p>
            <a:pPr marL="609600" indent="-609600" eaLnBrk="1" hangingPunct="1">
              <a:buSzPct val="90000"/>
              <a:buNone/>
            </a:pPr>
            <a:r>
              <a:rPr lang="en-US" altLang="x-none" sz="2400" dirty="0"/>
              <a:t>	    </a:t>
            </a:r>
            <a:r>
              <a:rPr lang="en-US" altLang="zh-CN" sz="2400" dirty="0"/>
              <a:t>[default: </a:t>
            </a:r>
            <a:r>
              <a:rPr lang="zh-CN" altLang="en-US" sz="2400" dirty="0"/>
              <a:t>默认语句</a:t>
            </a:r>
            <a:r>
              <a:rPr lang="en-US" altLang="zh-CN" sz="2400" dirty="0"/>
              <a:t>;]</a:t>
            </a:r>
            <a:endParaRPr lang="en-US" altLang="zh-CN" sz="2400" dirty="0"/>
          </a:p>
          <a:p>
            <a:pPr marL="609600" indent="-609600" eaLnBrk="1" hangingPunct="1">
              <a:buSzPct val="90000"/>
              <a:buNone/>
            </a:pPr>
            <a:r>
              <a:rPr lang="en-US" altLang="x-none" sz="2400" dirty="0"/>
              <a:t>    </a:t>
            </a:r>
            <a:r>
              <a:rPr lang="en-US" altLang="zh-CN" sz="2400" dirty="0"/>
              <a:t>}</a:t>
            </a:r>
            <a:endParaRPr lang="en-US" altLang="zh-CN" sz="2400" dirty="0"/>
          </a:p>
        </p:txBody>
      </p:sp>
      <p:sp>
        <p:nvSpPr>
          <p:cNvPr id="84996" name="Rectangle 4"/>
          <p:cNvSpPr/>
          <p:nvPr/>
        </p:nvSpPr>
        <p:spPr>
          <a:xfrm>
            <a:off x="4284663" y="1196975"/>
            <a:ext cx="4248150" cy="4495800"/>
          </a:xfrm>
          <a:prstGeom prst="rect">
            <a:avLst/>
          </a:prstGeom>
          <a:noFill/>
          <a:ln w="9525">
            <a:noFill/>
          </a:ln>
        </p:spPr>
        <p:txBody>
          <a:bodyPr/>
          <a:lstStyle/>
          <a:p>
            <a:pPr marL="609600" indent="-609600" eaLnBrk="1" hangingPunct="1">
              <a:lnSpc>
                <a:spcPct val="90000"/>
              </a:lnSpc>
              <a:spcBef>
                <a:spcPct val="20000"/>
              </a:spcBef>
              <a:buClr>
                <a:schemeClr val="folHlink"/>
              </a:buClr>
              <a:buSzPct val="90000"/>
              <a:buFont typeface="Wingdings" panose="05000000000000000000" pitchFamily="2" charset="2"/>
              <a:buChar char="n"/>
            </a:pPr>
            <a:r>
              <a:rPr lang="zh-CN" altLang="en-US" sz="2800" dirty="0">
                <a:latin typeface="微软雅黑" panose="020B0503020204020204" charset="-122"/>
                <a:ea typeface="微软雅黑" panose="020B0503020204020204" charset="-122"/>
              </a:rPr>
              <a:t>几点注意</a:t>
            </a:r>
            <a:endParaRPr lang="zh-CN" altLang="en-US" sz="2800" dirty="0">
              <a:latin typeface="微软雅黑" panose="020B0503020204020204" charset="-122"/>
              <a:ea typeface="微软雅黑" panose="020B0503020204020204" charset="-122"/>
            </a:endParaRPr>
          </a:p>
          <a:p>
            <a:pPr marL="990600" lvl="1" indent="-533400" eaLnBrk="1" hangingPunct="1">
              <a:lnSpc>
                <a:spcPct val="90000"/>
              </a:lnSpc>
              <a:spcBef>
                <a:spcPct val="20000"/>
              </a:spcBef>
              <a:buClr>
                <a:schemeClr val="hlink"/>
              </a:buClr>
              <a:buSzPct val="90000"/>
              <a:buFont typeface="Wingdings" panose="05000000000000000000" pitchFamily="2" charset="2"/>
              <a:buAutoNum type="arabicPeriod"/>
            </a:pPr>
            <a:r>
              <a:rPr lang="en-US" altLang="zh-CN" sz="2000" dirty="0">
                <a:latin typeface="微软雅黑" panose="020B0503020204020204" charset="-122"/>
                <a:ea typeface="微软雅黑" panose="020B0503020204020204" charset="-122"/>
              </a:rPr>
              <a:t>switch</a:t>
            </a:r>
            <a:r>
              <a:rPr lang="zh-CN" altLang="en-US" sz="2000" dirty="0">
                <a:latin typeface="微软雅黑" panose="020B0503020204020204" charset="-122"/>
                <a:ea typeface="微软雅黑" panose="020B0503020204020204" charset="-122"/>
              </a:rPr>
              <a:t>语句表达式的结果必须是</a:t>
            </a:r>
            <a:r>
              <a:rPr lang="en-US" altLang="zh-CN" sz="2000" dirty="0">
                <a:latin typeface="微软雅黑" panose="020B0503020204020204" charset="-122"/>
                <a:ea typeface="微软雅黑" panose="020B0503020204020204" charset="-122"/>
              </a:rPr>
              <a:t>byte, char, short, int </a:t>
            </a:r>
            <a:r>
              <a:rPr lang="zh-CN" altLang="en-US" sz="2000" dirty="0">
                <a:latin typeface="微软雅黑" panose="020B0503020204020204" charset="-122"/>
                <a:ea typeface="微软雅黑" panose="020B0503020204020204" charset="-122"/>
              </a:rPr>
              <a:t>类型，在JDK 7发布版本中, 可以在switch语句的表达式中使用String对象。</a:t>
            </a:r>
            <a:endParaRPr lang="zh-CN" altLang="en-US" sz="2000" dirty="0">
              <a:latin typeface="微软雅黑" panose="020B0503020204020204" charset="-122"/>
              <a:ea typeface="微软雅黑" panose="020B0503020204020204" charset="-122"/>
            </a:endParaRPr>
          </a:p>
          <a:p>
            <a:pPr marL="990600" lvl="1" indent="-533400" eaLnBrk="1" hangingPunct="1">
              <a:lnSpc>
                <a:spcPct val="90000"/>
              </a:lnSpc>
              <a:spcBef>
                <a:spcPct val="20000"/>
              </a:spcBef>
              <a:buClr>
                <a:schemeClr val="hlink"/>
              </a:buClr>
              <a:buSzPct val="90000"/>
              <a:buFont typeface="Wingdings" panose="05000000000000000000" pitchFamily="2" charset="2"/>
              <a:buAutoNum type="arabicPeriod"/>
            </a:pPr>
            <a:r>
              <a:rPr lang="zh-CN" altLang="en-US" sz="2000" dirty="0">
                <a:latin typeface="微软雅黑" panose="020B0503020204020204" charset="-122"/>
                <a:ea typeface="微软雅黑" panose="020B0503020204020204" charset="-122"/>
              </a:rPr>
              <a:t>表达式的结果依次与每个</a:t>
            </a:r>
            <a:r>
              <a:rPr lang="en-US" altLang="zh-CN" sz="2000" dirty="0">
                <a:latin typeface="微软雅黑" panose="020B0503020204020204" charset="-122"/>
                <a:ea typeface="微软雅黑" panose="020B0503020204020204" charset="-122"/>
              </a:rPr>
              <a:t>case</a:t>
            </a:r>
            <a:r>
              <a:rPr lang="zh-CN" altLang="en-US" sz="2000" dirty="0">
                <a:latin typeface="微软雅黑" panose="020B0503020204020204" charset="-122"/>
                <a:ea typeface="微软雅黑" panose="020B0503020204020204" charset="-122"/>
              </a:rPr>
              <a:t>子句比较</a:t>
            </a:r>
            <a:endParaRPr lang="zh-CN" altLang="en-US" sz="2000" dirty="0">
              <a:latin typeface="微软雅黑" panose="020B0503020204020204" charset="-122"/>
              <a:ea typeface="微软雅黑" panose="020B0503020204020204" charset="-122"/>
            </a:endParaRPr>
          </a:p>
          <a:p>
            <a:pPr marL="990600" lvl="1" indent="-533400" eaLnBrk="1" hangingPunct="1">
              <a:lnSpc>
                <a:spcPct val="90000"/>
              </a:lnSpc>
              <a:spcBef>
                <a:spcPct val="20000"/>
              </a:spcBef>
              <a:buClr>
                <a:schemeClr val="hlink"/>
              </a:buClr>
              <a:buSzPct val="90000"/>
              <a:buFont typeface="Wingdings" panose="05000000000000000000" pitchFamily="2" charset="2"/>
              <a:buAutoNum type="arabicPeriod"/>
            </a:pPr>
            <a:r>
              <a:rPr lang="en-US" altLang="zh-CN" sz="2000" dirty="0">
                <a:latin typeface="微软雅黑" panose="020B0503020204020204" charset="-122"/>
                <a:ea typeface="微软雅黑" panose="020B0503020204020204" charset="-122"/>
              </a:rPr>
              <a:t>break</a:t>
            </a:r>
            <a:r>
              <a:rPr lang="zh-CN" altLang="en-US" sz="2000" dirty="0">
                <a:latin typeface="微软雅黑" panose="020B0503020204020204" charset="-122"/>
                <a:ea typeface="微软雅黑" panose="020B0503020204020204" charset="-122"/>
              </a:rPr>
              <a:t>语句用于跳出</a:t>
            </a:r>
            <a:r>
              <a:rPr lang="en-US" altLang="zh-CN" sz="2000" dirty="0">
                <a:latin typeface="微软雅黑" panose="020B0503020204020204" charset="-122"/>
                <a:ea typeface="微软雅黑" panose="020B0503020204020204" charset="-122"/>
              </a:rPr>
              <a:t>switch</a:t>
            </a:r>
            <a:r>
              <a:rPr lang="zh-CN" altLang="en-US" sz="2000" dirty="0">
                <a:latin typeface="微软雅黑" panose="020B0503020204020204" charset="-122"/>
                <a:ea typeface="微软雅黑" panose="020B0503020204020204" charset="-122"/>
              </a:rPr>
              <a:t>语句，如果没有</a:t>
            </a:r>
            <a:r>
              <a:rPr lang="en-US" altLang="zh-CN" sz="2000" dirty="0">
                <a:latin typeface="微软雅黑" panose="020B0503020204020204" charset="-122"/>
                <a:ea typeface="微软雅黑" panose="020B0503020204020204" charset="-122"/>
              </a:rPr>
              <a:t>break</a:t>
            </a:r>
            <a:r>
              <a:rPr lang="zh-CN" altLang="en-US" sz="2000" dirty="0">
                <a:latin typeface="微软雅黑" panose="020B0503020204020204" charset="-122"/>
                <a:ea typeface="微软雅黑" panose="020B0503020204020204" charset="-122"/>
              </a:rPr>
              <a:t>则执行匹配以后的所有语句直到遇到</a:t>
            </a:r>
            <a:r>
              <a:rPr lang="en-US" altLang="zh-CN" sz="2000" dirty="0">
                <a:latin typeface="微软雅黑" panose="020B0503020204020204" charset="-122"/>
                <a:ea typeface="微软雅黑" panose="020B0503020204020204" charset="-122"/>
              </a:rPr>
              <a:t>break</a:t>
            </a:r>
            <a:r>
              <a:rPr lang="zh-CN" altLang="en-US" sz="2000" dirty="0">
                <a:latin typeface="微软雅黑" panose="020B0503020204020204" charset="-122"/>
                <a:ea typeface="微软雅黑" panose="020B0503020204020204" charset="-122"/>
              </a:rPr>
              <a:t>或者</a:t>
            </a:r>
            <a:r>
              <a:rPr lang="en-US" altLang="zh-CN" sz="2000" dirty="0">
                <a:latin typeface="微软雅黑" panose="020B0503020204020204" charset="-122"/>
                <a:ea typeface="微软雅黑" panose="020B0503020204020204" charset="-122"/>
              </a:rPr>
              <a:t>}</a:t>
            </a:r>
            <a:endParaRPr lang="en-US" altLang="zh-CN" sz="2000" dirty="0">
              <a:latin typeface="微软雅黑" panose="020B0503020204020204" charset="-122"/>
              <a:ea typeface="微软雅黑" panose="020B0503020204020204" charset="-122"/>
            </a:endParaRPr>
          </a:p>
          <a:p>
            <a:pPr marL="990600" lvl="1" indent="-533400" eaLnBrk="1" hangingPunct="1">
              <a:lnSpc>
                <a:spcPct val="90000"/>
              </a:lnSpc>
              <a:spcBef>
                <a:spcPct val="20000"/>
              </a:spcBef>
              <a:buClr>
                <a:schemeClr val="hlink"/>
              </a:buClr>
              <a:buSzPct val="90000"/>
              <a:buFont typeface="Wingdings" panose="05000000000000000000" pitchFamily="2" charset="2"/>
              <a:buAutoNum type="arabicPeriod"/>
            </a:pPr>
            <a:r>
              <a:rPr lang="en-US" altLang="zh-CN" sz="2000" dirty="0">
                <a:latin typeface="微软雅黑" panose="020B0503020204020204" charset="-122"/>
                <a:ea typeface="微软雅黑" panose="020B0503020204020204" charset="-122"/>
              </a:rPr>
              <a:t>default</a:t>
            </a:r>
            <a:r>
              <a:rPr lang="zh-CN" altLang="en-US" sz="2000" dirty="0">
                <a:latin typeface="微软雅黑" panose="020B0503020204020204" charset="-122"/>
                <a:ea typeface="微软雅黑" panose="020B0503020204020204" charset="-122"/>
              </a:rPr>
              <a:t>子句是可选的</a:t>
            </a:r>
            <a:r>
              <a:rPr lang="en-US" altLang="zh-CN" sz="2000" dirty="0">
                <a:latin typeface="微软雅黑" panose="020B0503020204020204" charset="-122"/>
                <a:ea typeface="微软雅黑" panose="020B0503020204020204" charset="-122"/>
              </a:rPr>
              <a:t>,</a:t>
            </a:r>
            <a:r>
              <a:rPr lang="zh-CN" altLang="en-US" sz="2000" dirty="0">
                <a:latin typeface="微软雅黑" panose="020B0503020204020204" charset="-122"/>
                <a:ea typeface="微软雅黑" panose="020B0503020204020204" charset="-122"/>
              </a:rPr>
              <a:t>没有匹配的时候执行。如果没有</a:t>
            </a:r>
            <a:r>
              <a:rPr lang="en-US" altLang="zh-CN" sz="2000" dirty="0">
                <a:latin typeface="微软雅黑" panose="020B0503020204020204" charset="-122"/>
                <a:ea typeface="微软雅黑" panose="020B0503020204020204" charset="-122"/>
              </a:rPr>
              <a:t>default</a:t>
            </a:r>
            <a:r>
              <a:rPr lang="zh-CN" altLang="en-US" sz="2000" dirty="0">
                <a:latin typeface="微软雅黑" panose="020B0503020204020204" charset="-122"/>
                <a:ea typeface="微软雅黑" panose="020B0503020204020204" charset="-122"/>
              </a:rPr>
              <a:t>并且没有匹配值则退出。</a:t>
            </a:r>
            <a:endParaRPr lang="zh-CN" altLang="en-US" sz="2000" dirty="0">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en-US" altLang="zh-CN" dirty="0" smtClean="0"/>
              <a:t>switch/</a:t>
            </a:r>
            <a:r>
              <a:rPr lang="zh-CN" altLang="en-US" dirty="0" smtClean="0"/>
              <a:t>开关语句</a:t>
            </a:r>
            <a:endParaRPr lang="zh-CN" altLang="en-US" dirty="0" smtClean="0"/>
          </a:p>
        </p:txBody>
      </p:sp>
      <p:sp>
        <p:nvSpPr>
          <p:cNvPr id="3" name="内容占位符 2"/>
          <p:cNvSpPr>
            <a:spLocks noGrp="1"/>
          </p:cNvSpPr>
          <p:nvPr>
            <p:ph idx="1"/>
            <p:custDataLst>
              <p:tags r:id="rId4"/>
            </p:custDataLst>
          </p:nvPr>
        </p:nvSpPr>
        <p:spPr/>
        <p:txBody>
          <a:bodyPr>
            <a:normAutofit fontScale="50000" lnSpcReduction="20000"/>
          </a:bodyPr>
          <a:lstStyle/>
          <a:p>
            <a:pPr marL="342900" indent="-342900" eaLnBrk="1" hangingPunct="1">
              <a:lnSpc>
                <a:spcPct val="150000"/>
              </a:lnSpc>
              <a:buClr>
                <a:schemeClr val="hlink"/>
              </a:buClr>
              <a:buSzTx/>
              <a:buFont typeface="Wingdings" panose="05000000000000000000" pitchFamily="2" charset="2"/>
              <a:buChar char="l"/>
            </a:pPr>
            <a:r>
              <a:rPr lang="zh-CN" altLang="en-US" dirty="0" smtClean="0"/>
              <a:t>示例 </a:t>
            </a:r>
            <a:r>
              <a:rPr lang="en-US" altLang="zh-CN" dirty="0" smtClean="0"/>
              <a:t>1</a:t>
            </a:r>
            <a:endParaRPr lang="en-US" altLang="zh-CN" dirty="0" smtClean="0"/>
          </a:p>
          <a:p>
            <a:pPr marL="990600" lvl="1" indent="-533400" eaLnBrk="1" hangingPunct="1">
              <a:lnSpc>
                <a:spcPct val="150000"/>
              </a:lnSpc>
              <a:buSzPct val="90000"/>
              <a:buNone/>
            </a:pPr>
            <a:r>
              <a:rPr lang="en-US" altLang="zh-CN" dirty="0" smtClean="0"/>
              <a:t>import Java.io.IOException;</a:t>
            </a:r>
            <a:endParaRPr lang="en-US" altLang="zh-CN" dirty="0" smtClean="0"/>
          </a:p>
          <a:p>
            <a:pPr marL="990600" lvl="1" indent="-533400" eaLnBrk="1" hangingPunct="1">
              <a:lnSpc>
                <a:spcPct val="150000"/>
              </a:lnSpc>
              <a:buSzPct val="90000"/>
              <a:buNone/>
            </a:pPr>
            <a:r>
              <a:rPr lang="en-US" altLang="zh-CN" dirty="0" smtClean="0"/>
              <a:t>class Test {</a:t>
            </a:r>
            <a:endParaRPr lang="en-US" altLang="zh-CN" dirty="0" smtClean="0"/>
          </a:p>
          <a:p>
            <a:pPr marL="990600" lvl="1" indent="-533400" eaLnBrk="1" hangingPunct="1">
              <a:lnSpc>
                <a:spcPct val="150000"/>
              </a:lnSpc>
              <a:buSzPct val="90000"/>
              <a:buNone/>
            </a:pPr>
            <a:r>
              <a:rPr lang="en-US" altLang="zh-CN" dirty="0" smtClean="0"/>
              <a:t>	public static void main(String args[]) throws IOException {</a:t>
            </a:r>
            <a:endParaRPr lang="en-US" altLang="zh-CN" dirty="0" smtClean="0"/>
          </a:p>
          <a:p>
            <a:pPr marL="990600" lvl="1" indent="-533400" eaLnBrk="1" hangingPunct="1">
              <a:lnSpc>
                <a:spcPct val="150000"/>
              </a:lnSpc>
              <a:buSzPct val="90000"/>
              <a:buNone/>
            </a:pPr>
            <a:r>
              <a:rPr lang="en-US" altLang="zh-CN" dirty="0" smtClean="0"/>
              <a:t>	    System.out.println(“</a:t>
            </a:r>
            <a:r>
              <a:rPr lang="zh-CN" altLang="en-US" dirty="0" smtClean="0"/>
              <a:t>中国足球能否进入世界杯</a:t>
            </a:r>
            <a:r>
              <a:rPr lang="en-US" altLang="zh-CN" dirty="0" smtClean="0"/>
              <a:t>?");</a:t>
            </a:r>
            <a:endParaRPr lang="en-US" altLang="zh-CN" dirty="0" smtClean="0"/>
          </a:p>
          <a:p>
            <a:pPr marL="990600" lvl="1" indent="-533400" eaLnBrk="1" hangingPunct="1">
              <a:lnSpc>
                <a:spcPct val="150000"/>
              </a:lnSpc>
              <a:buSzPct val="90000"/>
              <a:buNone/>
            </a:pPr>
            <a:r>
              <a:rPr lang="en-US" altLang="x-none" dirty="0" smtClean="0"/>
              <a:t>	    </a:t>
            </a:r>
            <a:r>
              <a:rPr lang="en-US" altLang="zh-CN" dirty="0" smtClean="0"/>
              <a:t>System.out.println(“</a:t>
            </a:r>
            <a:r>
              <a:rPr lang="zh-CN" altLang="en-US" dirty="0" smtClean="0"/>
              <a:t>是</a:t>
            </a:r>
            <a:r>
              <a:rPr lang="en-US" altLang="zh-CN" dirty="0" smtClean="0"/>
              <a:t>(y) </a:t>
            </a:r>
            <a:r>
              <a:rPr lang="zh-CN" altLang="en-US" dirty="0" smtClean="0"/>
              <a:t>否</a:t>
            </a:r>
            <a:r>
              <a:rPr lang="en-US" altLang="zh-CN" dirty="0" smtClean="0"/>
              <a:t>(n) </a:t>
            </a:r>
            <a:r>
              <a:rPr lang="zh-CN" altLang="en-US" dirty="0" smtClean="0"/>
              <a:t>不一定</a:t>
            </a:r>
            <a:r>
              <a:rPr lang="en-US" altLang="zh-CN" dirty="0" smtClean="0"/>
              <a:t>(p)");</a:t>
            </a:r>
            <a:endParaRPr lang="en-US" altLang="zh-CN" dirty="0" smtClean="0"/>
          </a:p>
          <a:p>
            <a:pPr marL="990600" lvl="1" indent="-533400" eaLnBrk="1" hangingPunct="1">
              <a:lnSpc>
                <a:spcPct val="150000"/>
              </a:lnSpc>
              <a:buSzPct val="90000"/>
              <a:buNone/>
            </a:pPr>
            <a:r>
              <a:rPr lang="en-US" altLang="x-none" dirty="0" smtClean="0"/>
              <a:t>	    </a:t>
            </a:r>
            <a:r>
              <a:rPr lang="en-US" altLang="zh-CN" dirty="0" smtClean="0"/>
              <a:t>char c = (char) System.in.read();</a:t>
            </a:r>
            <a:endParaRPr lang="en-US" altLang="zh-CN" dirty="0" smtClean="0"/>
          </a:p>
          <a:p>
            <a:pPr marL="990600" lvl="1" indent="-533400" eaLnBrk="1" hangingPunct="1">
              <a:lnSpc>
                <a:spcPct val="150000"/>
              </a:lnSpc>
              <a:buSzPct val="90000"/>
              <a:buNone/>
            </a:pPr>
            <a:r>
              <a:rPr lang="en-US" altLang="x-none" dirty="0" smtClean="0"/>
              <a:t>	    </a:t>
            </a:r>
            <a:r>
              <a:rPr lang="en-US" altLang="zh-CN" dirty="0" smtClean="0"/>
              <a:t>switch (c ) {</a:t>
            </a:r>
            <a:endParaRPr lang="en-US" altLang="zh-CN" dirty="0" smtClean="0"/>
          </a:p>
          <a:p>
            <a:pPr marL="990600" lvl="1" indent="-533400" eaLnBrk="1" hangingPunct="1">
              <a:lnSpc>
                <a:spcPct val="150000"/>
              </a:lnSpc>
              <a:buSzPct val="90000"/>
              <a:buNone/>
            </a:pPr>
            <a:r>
              <a:rPr lang="en-US" altLang="x-none" dirty="0" smtClean="0"/>
              <a:t>		</a:t>
            </a:r>
            <a:r>
              <a:rPr lang="en-US" altLang="zh-CN" dirty="0" smtClean="0"/>
              <a:t>case ‘y’: System.out.println(“Cool”); break;</a:t>
            </a:r>
            <a:endParaRPr lang="en-US" altLang="zh-CN" dirty="0" smtClean="0"/>
          </a:p>
          <a:p>
            <a:pPr marL="990600" lvl="1" indent="-533400" eaLnBrk="1" hangingPunct="1">
              <a:lnSpc>
                <a:spcPct val="150000"/>
              </a:lnSpc>
              <a:buSzPct val="90000"/>
              <a:buNone/>
            </a:pPr>
            <a:r>
              <a:rPr lang="en-US" altLang="x-none" dirty="0" smtClean="0"/>
              <a:t>		</a:t>
            </a:r>
            <a:r>
              <a:rPr lang="en-US" altLang="zh-CN" dirty="0" smtClean="0"/>
              <a:t>case ‘n’: System.out.println(“Bad”); break;</a:t>
            </a:r>
            <a:endParaRPr lang="en-US" altLang="zh-CN" dirty="0" smtClean="0"/>
          </a:p>
          <a:p>
            <a:pPr marL="990600" lvl="1" indent="-533400" eaLnBrk="1" hangingPunct="1">
              <a:lnSpc>
                <a:spcPct val="150000"/>
              </a:lnSpc>
              <a:buSzPct val="90000"/>
              <a:buNone/>
            </a:pPr>
            <a:r>
              <a:rPr lang="en-US" altLang="x-none" dirty="0" smtClean="0"/>
              <a:t>		</a:t>
            </a:r>
            <a:r>
              <a:rPr lang="en-US" altLang="zh-CN" dirty="0" smtClean="0"/>
              <a:t>case ‘p’: System.out.println(“Sorry”); break;</a:t>
            </a:r>
            <a:endParaRPr lang="en-US" altLang="zh-CN" dirty="0" smtClean="0"/>
          </a:p>
          <a:p>
            <a:pPr marL="990600" lvl="1" indent="-533400" eaLnBrk="1" hangingPunct="1">
              <a:lnSpc>
                <a:spcPct val="150000"/>
              </a:lnSpc>
              <a:buSzPct val="90000"/>
              <a:buNone/>
            </a:pPr>
            <a:r>
              <a:rPr lang="en-US" altLang="x-none" dirty="0" smtClean="0"/>
              <a:t>		</a:t>
            </a:r>
            <a:r>
              <a:rPr lang="en-US" altLang="zh-CN" dirty="0" smtClean="0"/>
              <a:t>default: System.out.println(“Input Error”); break;</a:t>
            </a:r>
            <a:endParaRPr lang="en-US" altLang="zh-CN" dirty="0" smtClean="0"/>
          </a:p>
          <a:p>
            <a:pPr marL="990600" lvl="1" indent="-533400" eaLnBrk="1" hangingPunct="1">
              <a:lnSpc>
                <a:spcPct val="150000"/>
              </a:lnSpc>
              <a:buSzPct val="90000"/>
              <a:buNone/>
            </a:pPr>
            <a:r>
              <a:rPr lang="en-US" altLang="x-none" dirty="0" smtClean="0"/>
              <a:t>	</a:t>
            </a:r>
            <a:r>
              <a:rPr lang="en-US" altLang="zh-CN" dirty="0" smtClean="0"/>
              <a:t>}</a:t>
            </a:r>
            <a:endParaRPr lang="en-US" altLang="zh-CN" dirty="0" smtClean="0"/>
          </a:p>
          <a:p>
            <a:pPr marL="990600" lvl="1" indent="-533400" eaLnBrk="1" hangingPunct="1">
              <a:lnSpc>
                <a:spcPct val="150000"/>
              </a:lnSpc>
              <a:buSzPct val="90000"/>
              <a:buNone/>
            </a:pPr>
            <a:r>
              <a:rPr lang="en-US" altLang="zh-CN" dirty="0" smtClean="0"/>
              <a:t>}</a:t>
            </a:r>
            <a:r>
              <a:rPr lang="zh-CN" altLang="en-US" dirty="0" smtClean="0"/>
              <a:t> </a:t>
            </a:r>
            <a:endParaRPr lang="zh-CN" altLang="en-US" dirty="0" smtClean="0"/>
          </a:p>
        </p:txBody>
      </p:sp>
    </p:spTree>
    <p:custDataLst>
      <p:tags r:id="rId5"/>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第二讲 </a:t>
            </a:r>
            <a:r>
              <a:rPr lang="en-US" altLang="zh-CN" dirty="0" smtClean="0"/>
              <a:t>Java</a:t>
            </a:r>
            <a:r>
              <a:rPr lang="zh-CN" altLang="en-US" dirty="0" smtClean="0"/>
              <a:t>语法基础</a:t>
            </a:r>
            <a:endParaRPr lang="zh-CN" altLang="en-US" dirty="0" smtClean="0"/>
          </a:p>
        </p:txBody>
      </p:sp>
      <p:sp>
        <p:nvSpPr>
          <p:cNvPr id="3" name="内容占位符 2"/>
          <p:cNvSpPr>
            <a:spLocks noGrp="1"/>
          </p:cNvSpPr>
          <p:nvPr>
            <p:ph idx="1"/>
            <p:custDataLst>
              <p:tags r:id="rId4"/>
            </p:custDataLst>
          </p:nvPr>
        </p:nvSpPr>
        <p:spPr/>
        <p:txBody>
          <a:bodyPr>
            <a:normAutofit lnSpcReduction="10000"/>
          </a:bodyPr>
          <a:lstStyle/>
          <a:p>
            <a:pPr marL="609600" indent="-609600" eaLnBrk="1" hangingPunct="1">
              <a:lnSpc>
                <a:spcPct val="150000"/>
              </a:lnSpc>
              <a:buSzPct val="90000"/>
              <a:buFont typeface="Wingdings" panose="05000000000000000000" pitchFamily="2" charset="2"/>
              <a:buAutoNum type="arabicPeriod"/>
            </a:pPr>
            <a:r>
              <a:rPr lang="zh-CN" altLang="en-US" dirty="0" smtClean="0"/>
              <a:t>词法规则</a:t>
            </a:r>
            <a:endParaRPr lang="zh-CN" altLang="en-US" dirty="0" smtClean="0"/>
          </a:p>
          <a:p>
            <a:pPr marL="609600" indent="-609600" eaLnBrk="1" hangingPunct="1">
              <a:lnSpc>
                <a:spcPct val="150000"/>
              </a:lnSpc>
              <a:buSzPct val="90000"/>
              <a:buFont typeface="Wingdings" panose="05000000000000000000" pitchFamily="2" charset="2"/>
              <a:buAutoNum type="arabicPeriod"/>
            </a:pPr>
            <a:r>
              <a:rPr lang="zh-CN" altLang="en-US" dirty="0" smtClean="0"/>
              <a:t>数据类型</a:t>
            </a:r>
            <a:endParaRPr lang="zh-CN" altLang="en-US" dirty="0" smtClean="0"/>
          </a:p>
          <a:p>
            <a:pPr marL="609600" indent="-609600" eaLnBrk="1" hangingPunct="1">
              <a:lnSpc>
                <a:spcPct val="150000"/>
              </a:lnSpc>
              <a:buSzPct val="90000"/>
              <a:buFont typeface="Wingdings" panose="05000000000000000000" pitchFamily="2" charset="2"/>
              <a:buAutoNum type="arabicPeriod"/>
            </a:pPr>
            <a:r>
              <a:rPr lang="zh-CN" altLang="en-US" dirty="0" smtClean="0"/>
              <a:t>常量与变量</a:t>
            </a:r>
            <a:endParaRPr lang="zh-CN" altLang="en-US" dirty="0" smtClean="0"/>
          </a:p>
          <a:p>
            <a:pPr marL="609600" indent="-609600" eaLnBrk="1" hangingPunct="1">
              <a:lnSpc>
                <a:spcPct val="150000"/>
              </a:lnSpc>
              <a:buSzPct val="90000"/>
              <a:buFont typeface="Wingdings" panose="05000000000000000000" pitchFamily="2" charset="2"/>
              <a:buAutoNum type="arabicPeriod"/>
            </a:pPr>
            <a:r>
              <a:rPr lang="zh-CN" altLang="en-US" dirty="0" smtClean="0"/>
              <a:t>运算符和表达式</a:t>
            </a:r>
            <a:endParaRPr lang="zh-CN" altLang="en-US" dirty="0" smtClean="0"/>
          </a:p>
          <a:p>
            <a:pPr marL="609600" indent="-609600" eaLnBrk="1" hangingPunct="1">
              <a:lnSpc>
                <a:spcPct val="150000"/>
              </a:lnSpc>
              <a:buSzPct val="90000"/>
              <a:buFont typeface="Wingdings" panose="05000000000000000000" pitchFamily="2" charset="2"/>
              <a:buAutoNum type="arabicPeriod"/>
            </a:pPr>
            <a:r>
              <a:rPr lang="zh-CN" altLang="en-US" dirty="0" smtClean="0"/>
              <a:t>控制语句</a:t>
            </a:r>
            <a:endParaRPr lang="zh-CN" altLang="en-US" dirty="0" smtClean="0"/>
          </a:p>
          <a:p>
            <a:pPr marL="609600" indent="-609600" eaLnBrk="1" hangingPunct="1">
              <a:lnSpc>
                <a:spcPct val="150000"/>
              </a:lnSpc>
              <a:buSzPct val="90000"/>
              <a:buFont typeface="Wingdings" panose="05000000000000000000" pitchFamily="2" charset="2"/>
              <a:buAutoNum type="arabicPeriod"/>
            </a:pPr>
            <a:r>
              <a:rPr lang="zh-CN" altLang="en-US" dirty="0" smtClean="0"/>
              <a:t>数组和字符串</a:t>
            </a:r>
            <a:endParaRPr lang="zh-CN" altLang="en-US" dirty="0" smtClean="0"/>
          </a:p>
        </p:txBody>
      </p:sp>
    </p:spTree>
    <p:custDataLst>
      <p:tags r:id="rId5"/>
    </p:custData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p:cNvSpPr>
          <p:nvPr>
            <p:ph idx="1"/>
          </p:nvPr>
        </p:nvSpPr>
        <p:spPr>
          <a:xfrm>
            <a:off x="381000" y="1066800"/>
            <a:ext cx="8534400" cy="609600"/>
          </a:xfrm>
        </p:spPr>
        <p:txBody>
          <a:bodyPr vert="horz" wrap="square" lIns="91440" tIns="45720" rIns="91440" bIns="45720" anchor="t"/>
          <a:lstStyle/>
          <a:p>
            <a:pPr marL="609600" indent="-609600" eaLnBrk="1" hangingPunct="1">
              <a:lnSpc>
                <a:spcPct val="90000"/>
              </a:lnSpc>
              <a:buSzPct val="90000"/>
            </a:pPr>
            <a:r>
              <a:rPr lang="zh-CN" altLang="en-US" sz="3600" dirty="0"/>
              <a:t>示例 </a:t>
            </a:r>
            <a:r>
              <a:rPr lang="en-US" altLang="zh-CN" sz="3600" dirty="0"/>
              <a:t>2</a:t>
            </a:r>
            <a:endParaRPr lang="en-US" altLang="zh-CN" sz="3600" dirty="0"/>
          </a:p>
        </p:txBody>
      </p:sp>
      <p:sp>
        <p:nvSpPr>
          <p:cNvPr id="87043" name="Rectangle 3"/>
          <p:cNvSpPr/>
          <p:nvPr/>
        </p:nvSpPr>
        <p:spPr>
          <a:xfrm>
            <a:off x="0" y="1600200"/>
            <a:ext cx="5257800" cy="5257800"/>
          </a:xfrm>
          <a:prstGeom prst="rect">
            <a:avLst/>
          </a:prstGeom>
          <a:noFill/>
          <a:ln w="9525">
            <a:noFill/>
          </a:ln>
        </p:spPr>
        <p:txBody>
          <a:bodyPr/>
          <a:lstStyle/>
          <a:p>
            <a:pPr marL="609600" indent="-609600"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public class Test {</a:t>
            </a:r>
            <a:endParaRPr lang="en-US" altLang="zh-CN" sz="2000" dirty="0">
              <a:latin typeface="Tahoma" panose="020B0604030504040204" pitchFamily="34" charset="0"/>
              <a:ea typeface="华文中宋" panose="02010600040101010101" pitchFamily="2" charset="-122"/>
            </a:endParaRPr>
          </a:p>
          <a:p>
            <a:pPr marL="609600" indent="-609600"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public static void main(String[] args) {</a:t>
            </a:r>
            <a:endParaRPr lang="en-US" altLang="zh-CN" sz="2000" dirty="0">
              <a:latin typeface="Tahoma" panose="020B0604030504040204" pitchFamily="34" charset="0"/>
              <a:ea typeface="华文中宋" panose="02010600040101010101" pitchFamily="2" charset="-122"/>
            </a:endParaRPr>
          </a:p>
          <a:p>
            <a:pPr marL="609600" indent="-609600"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int month = 2, year = 2000;</a:t>
            </a:r>
            <a:endParaRPr lang="en-US" altLang="zh-CN" sz="2000" dirty="0">
              <a:latin typeface="Tahoma" panose="020B0604030504040204" pitchFamily="34" charset="0"/>
              <a:ea typeface="华文中宋" panose="02010600040101010101" pitchFamily="2" charset="-122"/>
            </a:endParaRPr>
          </a:p>
          <a:p>
            <a:pPr marL="609600" indent="-609600"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int numDays = 0;</a:t>
            </a:r>
            <a:endParaRPr lang="en-US" altLang="zh-CN" sz="2000" dirty="0">
              <a:latin typeface="Tahoma" panose="020B0604030504040204" pitchFamily="34" charset="0"/>
              <a:ea typeface="华文中宋" panose="02010600040101010101" pitchFamily="2" charset="-122"/>
            </a:endParaRPr>
          </a:p>
          <a:p>
            <a:pPr marL="609600" indent="-609600"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switch (month) {</a:t>
            </a:r>
            <a:endParaRPr lang="en-US" altLang="zh-CN" sz="2000" dirty="0">
              <a:latin typeface="Tahoma" panose="020B0604030504040204" pitchFamily="34" charset="0"/>
              <a:ea typeface="华文中宋" panose="02010600040101010101" pitchFamily="2" charset="-122"/>
            </a:endParaRPr>
          </a:p>
          <a:p>
            <a:pPr marL="609600" indent="-609600"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case 1:</a:t>
            </a:r>
            <a:endParaRPr lang="en-US" altLang="zh-CN" sz="2000" dirty="0">
              <a:latin typeface="Tahoma" panose="020B0604030504040204" pitchFamily="34" charset="0"/>
              <a:ea typeface="华文中宋" panose="02010600040101010101" pitchFamily="2" charset="-122"/>
            </a:endParaRPr>
          </a:p>
          <a:p>
            <a:pPr marL="609600" indent="-609600"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case 3:</a:t>
            </a:r>
            <a:endParaRPr lang="en-US" altLang="zh-CN" sz="2000" dirty="0">
              <a:latin typeface="Tahoma" panose="020B0604030504040204" pitchFamily="34" charset="0"/>
              <a:ea typeface="华文中宋" panose="02010600040101010101" pitchFamily="2" charset="-122"/>
            </a:endParaRPr>
          </a:p>
          <a:p>
            <a:pPr marL="609600" indent="-609600"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case 5:</a:t>
            </a:r>
            <a:endParaRPr lang="en-US" altLang="zh-CN" sz="2000" dirty="0">
              <a:latin typeface="Tahoma" panose="020B0604030504040204" pitchFamily="34" charset="0"/>
              <a:ea typeface="华文中宋" panose="02010600040101010101" pitchFamily="2" charset="-122"/>
            </a:endParaRPr>
          </a:p>
          <a:p>
            <a:pPr marL="609600" indent="-609600"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case 7:</a:t>
            </a:r>
            <a:endParaRPr lang="en-US" altLang="zh-CN" sz="2000" dirty="0">
              <a:latin typeface="Tahoma" panose="020B0604030504040204" pitchFamily="34" charset="0"/>
              <a:ea typeface="华文中宋" panose="02010600040101010101" pitchFamily="2" charset="-122"/>
            </a:endParaRPr>
          </a:p>
          <a:p>
            <a:pPr marL="609600" indent="-609600"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case 8:</a:t>
            </a:r>
            <a:endParaRPr lang="en-US" altLang="zh-CN" sz="2000" dirty="0">
              <a:latin typeface="Tahoma" panose="020B0604030504040204" pitchFamily="34" charset="0"/>
              <a:ea typeface="华文中宋" panose="02010600040101010101" pitchFamily="2" charset="-122"/>
            </a:endParaRPr>
          </a:p>
          <a:p>
            <a:pPr marL="609600" indent="-609600"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case 10:</a:t>
            </a:r>
            <a:endParaRPr lang="en-US" altLang="zh-CN" sz="2000" dirty="0">
              <a:latin typeface="Tahoma" panose="020B0604030504040204" pitchFamily="34" charset="0"/>
              <a:ea typeface="华文中宋" panose="02010600040101010101" pitchFamily="2" charset="-122"/>
            </a:endParaRPr>
          </a:p>
          <a:p>
            <a:pPr marL="609600" indent="-609600"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case 12:</a:t>
            </a:r>
            <a:endParaRPr lang="en-US" altLang="zh-CN" sz="2000" dirty="0">
              <a:latin typeface="Tahoma" panose="020B0604030504040204" pitchFamily="34" charset="0"/>
              <a:ea typeface="华文中宋" panose="02010600040101010101" pitchFamily="2" charset="-122"/>
            </a:endParaRPr>
          </a:p>
          <a:p>
            <a:pPr marL="609600" indent="-609600"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numDays = 31; break;</a:t>
            </a:r>
            <a:endParaRPr lang="en-US" altLang="zh-CN" sz="2000" dirty="0">
              <a:latin typeface="Tahoma" panose="020B0604030504040204" pitchFamily="34" charset="0"/>
              <a:ea typeface="华文中宋" panose="02010600040101010101" pitchFamily="2" charset="-122"/>
            </a:endParaRPr>
          </a:p>
          <a:p>
            <a:pPr marL="609600" indent="-609600"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case 4:  </a:t>
            </a:r>
            <a:endParaRPr lang="en-US" altLang="zh-CN" sz="2000" dirty="0">
              <a:latin typeface="Tahoma" panose="020B0604030504040204" pitchFamily="34" charset="0"/>
              <a:ea typeface="华文中宋" panose="02010600040101010101" pitchFamily="2" charset="-122"/>
            </a:endParaRPr>
          </a:p>
          <a:p>
            <a:pPr marL="609600" indent="-609600"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case 6:          </a:t>
            </a:r>
            <a:endParaRPr lang="en-US" altLang="zh-CN" sz="2000" dirty="0">
              <a:latin typeface="Tahoma" panose="020B0604030504040204" pitchFamily="34" charset="0"/>
              <a:ea typeface="华文中宋" panose="02010600040101010101" pitchFamily="2" charset="-122"/>
            </a:endParaRPr>
          </a:p>
        </p:txBody>
      </p:sp>
      <p:sp>
        <p:nvSpPr>
          <p:cNvPr id="87044" name="Rectangle 4"/>
          <p:cNvSpPr/>
          <p:nvPr/>
        </p:nvSpPr>
        <p:spPr>
          <a:xfrm>
            <a:off x="4572000" y="1447800"/>
            <a:ext cx="4572000" cy="5410200"/>
          </a:xfrm>
          <a:prstGeom prst="rect">
            <a:avLst/>
          </a:prstGeom>
          <a:noFill/>
          <a:ln w="9525">
            <a:noFill/>
          </a:ln>
        </p:spPr>
        <p:txBody>
          <a:bodyPr/>
          <a:lstStyle/>
          <a:p>
            <a:pPr marL="609600" indent="-609600" eaLnBrk="1" hangingPunct="1">
              <a:lnSpc>
                <a:spcPct val="90000"/>
              </a:lnSpc>
              <a:spcBef>
                <a:spcPct val="20000"/>
              </a:spcBef>
              <a:buClr>
                <a:schemeClr val="folHlink"/>
              </a:buClr>
              <a:buSzPct val="90000"/>
              <a:buFont typeface="Wingdings" panose="05000000000000000000" pitchFamily="2" charset="2"/>
            </a:pPr>
            <a:r>
              <a:rPr lang="zh-CN" altLang="en-US" sz="2000" dirty="0">
                <a:latin typeface="Tahoma" panose="020B0604030504040204" pitchFamily="34" charset="0"/>
                <a:ea typeface="华文中宋" panose="02010600040101010101" pitchFamily="2" charset="-122"/>
              </a:rPr>
              <a:t>	</a:t>
            </a:r>
            <a:r>
              <a:rPr lang="en-US" altLang="zh-CN" sz="2000" dirty="0">
                <a:latin typeface="Tahoma" panose="020B0604030504040204" pitchFamily="34" charset="0"/>
                <a:ea typeface="华文中宋" panose="02010600040101010101" pitchFamily="2" charset="-122"/>
              </a:rPr>
              <a:t>case 9:</a:t>
            </a:r>
            <a:endParaRPr lang="en-US" altLang="zh-CN" sz="2000" dirty="0">
              <a:latin typeface="Tahoma" panose="020B0604030504040204" pitchFamily="34" charset="0"/>
              <a:ea typeface="华文中宋" panose="02010600040101010101" pitchFamily="2" charset="-122"/>
            </a:endParaRPr>
          </a:p>
          <a:p>
            <a:pPr marL="609600" indent="-609600"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case 11:</a:t>
            </a:r>
            <a:endParaRPr lang="en-US" altLang="zh-CN" sz="2000" dirty="0">
              <a:latin typeface="Tahoma" panose="020B0604030504040204" pitchFamily="34" charset="0"/>
              <a:ea typeface="华文中宋" panose="02010600040101010101" pitchFamily="2" charset="-122"/>
            </a:endParaRPr>
          </a:p>
          <a:p>
            <a:pPr marL="609600" indent="-609600"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numDays = 30; break;</a:t>
            </a:r>
            <a:endParaRPr lang="en-US" altLang="zh-CN" sz="2000" dirty="0">
              <a:latin typeface="Tahoma" panose="020B0604030504040204" pitchFamily="34" charset="0"/>
              <a:ea typeface="华文中宋" panose="02010600040101010101" pitchFamily="2" charset="-122"/>
            </a:endParaRPr>
          </a:p>
          <a:p>
            <a:pPr marL="609600" indent="-609600"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case 2:</a:t>
            </a:r>
            <a:endParaRPr lang="en-US" altLang="zh-CN" sz="2000" dirty="0">
              <a:latin typeface="Tahoma" panose="020B0604030504040204" pitchFamily="34" charset="0"/>
              <a:ea typeface="华文中宋" panose="02010600040101010101" pitchFamily="2" charset="-122"/>
            </a:endParaRPr>
          </a:p>
          <a:p>
            <a:pPr marL="609600" indent="-609600"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if  (((year % 4 == 0)</a:t>
            </a:r>
            <a:endParaRPr lang="en-US" altLang="zh-CN" sz="2000" dirty="0">
              <a:latin typeface="Tahoma" panose="020B0604030504040204" pitchFamily="34" charset="0"/>
              <a:ea typeface="华文中宋" panose="02010600040101010101" pitchFamily="2" charset="-122"/>
            </a:endParaRPr>
          </a:p>
          <a:p>
            <a:pPr marL="609600" indent="-609600"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&amp;&amp; !(year % 100 == 0))</a:t>
            </a:r>
            <a:endParaRPr lang="en-US" altLang="zh-CN" sz="2000" dirty="0">
              <a:latin typeface="Tahoma" panose="020B0604030504040204" pitchFamily="34" charset="0"/>
              <a:ea typeface="华文中宋" panose="02010600040101010101" pitchFamily="2" charset="-122"/>
            </a:endParaRPr>
          </a:p>
          <a:p>
            <a:pPr marL="609600" indent="-609600"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 (year % 400 == 0) )</a:t>
            </a:r>
            <a:endParaRPr lang="en-US" altLang="zh-CN" sz="2000" dirty="0">
              <a:latin typeface="Tahoma" panose="020B0604030504040204" pitchFamily="34" charset="0"/>
              <a:ea typeface="华文中宋" panose="02010600040101010101" pitchFamily="2" charset="-122"/>
            </a:endParaRPr>
          </a:p>
          <a:p>
            <a:pPr marL="609600" indent="-609600"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numDays = 29;</a:t>
            </a:r>
            <a:endParaRPr lang="en-US" altLang="zh-CN" sz="2000" dirty="0">
              <a:latin typeface="Tahoma" panose="020B0604030504040204" pitchFamily="34" charset="0"/>
              <a:ea typeface="华文中宋" panose="02010600040101010101" pitchFamily="2" charset="-122"/>
            </a:endParaRPr>
          </a:p>
          <a:p>
            <a:pPr marL="609600" indent="-609600"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else</a:t>
            </a:r>
            <a:endParaRPr lang="en-US" altLang="zh-CN" sz="2000" dirty="0">
              <a:latin typeface="Tahoma" panose="020B0604030504040204" pitchFamily="34" charset="0"/>
              <a:ea typeface="华文中宋" panose="02010600040101010101" pitchFamily="2" charset="-122"/>
            </a:endParaRPr>
          </a:p>
          <a:p>
            <a:pPr marL="609600" indent="-609600"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numDays = 28;</a:t>
            </a:r>
            <a:endParaRPr lang="en-US" altLang="zh-CN" sz="2000" dirty="0">
              <a:latin typeface="Tahoma" panose="020B0604030504040204" pitchFamily="34" charset="0"/>
              <a:ea typeface="华文中宋" panose="02010600040101010101" pitchFamily="2" charset="-122"/>
            </a:endParaRPr>
          </a:p>
          <a:p>
            <a:pPr marL="609600" indent="-609600"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break;</a:t>
            </a:r>
            <a:endParaRPr lang="en-US" altLang="zh-CN" sz="2000" dirty="0">
              <a:latin typeface="Tahoma" panose="020B0604030504040204" pitchFamily="34" charset="0"/>
              <a:ea typeface="华文中宋" panose="02010600040101010101" pitchFamily="2" charset="-122"/>
            </a:endParaRPr>
          </a:p>
          <a:p>
            <a:pPr marL="609600" indent="-609600"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a:t>
            </a:r>
            <a:endParaRPr lang="en-US" altLang="zh-CN" sz="2000" dirty="0">
              <a:latin typeface="Tahoma" panose="020B0604030504040204" pitchFamily="34" charset="0"/>
              <a:ea typeface="华文中宋" panose="02010600040101010101" pitchFamily="2" charset="-122"/>
            </a:endParaRPr>
          </a:p>
          <a:p>
            <a:pPr marL="609600" indent="-609600"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System.out.println("Number of </a:t>
            </a:r>
            <a:endParaRPr lang="en-US" altLang="zh-CN" sz="2000" dirty="0">
              <a:latin typeface="Tahoma" panose="020B0604030504040204" pitchFamily="34" charset="0"/>
              <a:ea typeface="华文中宋" panose="02010600040101010101" pitchFamily="2" charset="-122"/>
            </a:endParaRPr>
          </a:p>
          <a:p>
            <a:pPr marL="609600" indent="-609600"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Days = " + numDays);</a:t>
            </a:r>
            <a:endParaRPr lang="en-US" altLang="zh-CN" sz="2000" dirty="0">
              <a:latin typeface="Tahoma" panose="020B0604030504040204" pitchFamily="34" charset="0"/>
              <a:ea typeface="华文中宋" panose="02010600040101010101" pitchFamily="2" charset="-122"/>
            </a:endParaRPr>
          </a:p>
          <a:p>
            <a:pPr marL="609600" indent="-609600"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a:t>
            </a:r>
            <a:endParaRPr lang="en-US" altLang="zh-CN" sz="2000" dirty="0">
              <a:latin typeface="Tahoma" panose="020B0604030504040204" pitchFamily="34" charset="0"/>
              <a:ea typeface="华文中宋" panose="02010600040101010101" pitchFamily="2" charset="-122"/>
            </a:endParaRPr>
          </a:p>
          <a:p>
            <a:pPr marL="609600" indent="-609600"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a:t>
            </a:r>
            <a:endParaRPr lang="en-US" altLang="zh-CN" sz="2000" dirty="0">
              <a:latin typeface="Tahoma" panose="020B0604030504040204" pitchFamily="34" charset="0"/>
              <a:ea typeface="华文中宋" panose="02010600040101010101" pitchFamily="2" charset="-122"/>
            </a:endParaRPr>
          </a:p>
        </p:txBody>
      </p:sp>
      <p:sp>
        <p:nvSpPr>
          <p:cNvPr id="87045" name="Rectangle 5"/>
          <p:cNvSpPr>
            <a:spLocks noGrp="1"/>
          </p:cNvSpPr>
          <p:nvPr>
            <p:ph type="title"/>
          </p:nvPr>
        </p:nvSpPr>
        <p:spPr>
          <a:xfrm>
            <a:off x="533400" y="228600"/>
            <a:ext cx="7793038" cy="838200"/>
          </a:xfrm>
        </p:spPr>
        <p:txBody>
          <a:bodyPr vert="horz" wrap="square" lIns="91440" tIns="45720" rIns="91440" bIns="45720" anchor="b"/>
          <a:lstStyle/>
          <a:p>
            <a:pPr eaLnBrk="1" hangingPunct="1"/>
            <a:r>
              <a:rPr lang="en-US" altLang="zh-CN" sz="4600" dirty="0"/>
              <a:t>switch/</a:t>
            </a:r>
            <a:r>
              <a:rPr lang="zh-CN" altLang="en-US" sz="4600" dirty="0"/>
              <a:t>开关语句</a:t>
            </a:r>
            <a:endParaRPr lang="zh-CN" altLang="en-US" sz="4600" dirty="0"/>
          </a:p>
        </p:txBody>
      </p:sp>
      <p:sp>
        <p:nvSpPr>
          <p:cNvPr id="87046" name="Line 6"/>
          <p:cNvSpPr/>
          <p:nvPr/>
        </p:nvSpPr>
        <p:spPr>
          <a:xfrm>
            <a:off x="4724400" y="1143000"/>
            <a:ext cx="0" cy="5715000"/>
          </a:xfrm>
          <a:prstGeom prst="line">
            <a:avLst/>
          </a:prstGeom>
          <a:ln w="9525" cap="flat" cmpd="sng">
            <a:solidFill>
              <a:schemeClr val="tx1"/>
            </a:solidFill>
            <a:prstDash val="dash"/>
            <a:headEnd type="none" w="med" len="med"/>
            <a:tailEnd type="none" w="med" len="med"/>
          </a:ln>
        </p:spPr>
      </p:sp>
    </p:spTree>
    <p:custDataLst>
      <p:tags r:id="rId1"/>
    </p:custData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循环控制语句</a:t>
            </a:r>
            <a:endParaRPr lang="zh-CN" altLang="en-US" dirty="0" smtClean="0"/>
          </a:p>
        </p:txBody>
      </p:sp>
      <p:sp>
        <p:nvSpPr>
          <p:cNvPr id="3" name="内容占位符 2"/>
          <p:cNvSpPr>
            <a:spLocks noGrp="1"/>
          </p:cNvSpPr>
          <p:nvPr>
            <p:ph idx="1"/>
            <p:custDataLst>
              <p:tags r:id="rId4"/>
            </p:custDataLst>
          </p:nvPr>
        </p:nvSpPr>
        <p:spPr/>
        <p:txBody>
          <a:bodyPr>
            <a:normAutofit fontScale="70000" lnSpcReduction="20000"/>
          </a:bodyPr>
          <a:lstStyle/>
          <a:p>
            <a:pPr marL="342900" indent="-342900" eaLnBrk="1" hangingPunct="1">
              <a:lnSpc>
                <a:spcPct val="150000"/>
              </a:lnSpc>
              <a:buClr>
                <a:schemeClr val="hlink"/>
              </a:buClr>
              <a:buSzTx/>
              <a:buFont typeface="Wingdings" panose="05000000000000000000" pitchFamily="2" charset="2"/>
              <a:buChar char="l"/>
            </a:pPr>
            <a:r>
              <a:rPr lang="zh-CN" altLang="en-US" dirty="0" smtClean="0"/>
              <a:t>反复执行同一代码块直到满足结束条件</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zh-CN" altLang="en-US" dirty="0" smtClean="0"/>
              <a:t>组成</a:t>
            </a:r>
            <a:endParaRPr lang="zh-CN" altLang="en-US" dirty="0" smtClean="0"/>
          </a:p>
          <a:p>
            <a:pPr marL="990600" lvl="1" indent="-533400" eaLnBrk="1" hangingPunct="1">
              <a:lnSpc>
                <a:spcPct val="150000"/>
              </a:lnSpc>
              <a:buSzPct val="90000"/>
              <a:buFont typeface="Wingdings" panose="05000000000000000000" pitchFamily="2" charset="2"/>
              <a:buAutoNum type="arabicPeriod"/>
            </a:pPr>
            <a:r>
              <a:rPr lang="zh-CN" altLang="en-US" dirty="0" smtClean="0"/>
              <a:t>循环的初始状态</a:t>
            </a:r>
            <a:endParaRPr lang="zh-CN" altLang="en-US" dirty="0" smtClean="0"/>
          </a:p>
          <a:p>
            <a:pPr marL="990600" lvl="1" indent="-533400" eaLnBrk="1" hangingPunct="1">
              <a:lnSpc>
                <a:spcPct val="150000"/>
              </a:lnSpc>
              <a:buSzPct val="90000"/>
              <a:buFont typeface="Wingdings" panose="05000000000000000000" pitchFamily="2" charset="2"/>
              <a:buAutoNum type="arabicPeriod"/>
            </a:pPr>
            <a:r>
              <a:rPr lang="zh-CN" altLang="en-US" dirty="0" smtClean="0"/>
              <a:t>循环体</a:t>
            </a:r>
            <a:endParaRPr lang="zh-CN" altLang="en-US" dirty="0" smtClean="0"/>
          </a:p>
          <a:p>
            <a:pPr marL="990600" lvl="1" indent="-533400" eaLnBrk="1" hangingPunct="1">
              <a:lnSpc>
                <a:spcPct val="150000"/>
              </a:lnSpc>
              <a:buSzPct val="90000"/>
              <a:buFont typeface="Wingdings" panose="05000000000000000000" pitchFamily="2" charset="2"/>
              <a:buAutoNum type="arabicPeriod"/>
            </a:pPr>
            <a:r>
              <a:rPr lang="zh-CN" altLang="en-US" dirty="0" smtClean="0"/>
              <a:t>迭代因子</a:t>
            </a:r>
            <a:r>
              <a:rPr lang="en-US" altLang="zh-CN" dirty="0" smtClean="0"/>
              <a:t>(</a:t>
            </a:r>
            <a:r>
              <a:rPr lang="zh-CN" altLang="en-US" dirty="0" smtClean="0"/>
              <a:t>计数器的递增或递减</a:t>
            </a:r>
            <a:r>
              <a:rPr lang="en-US" altLang="zh-CN" dirty="0" smtClean="0"/>
              <a:t>)</a:t>
            </a:r>
            <a:endParaRPr lang="en-US" altLang="zh-CN" dirty="0" smtClean="0"/>
          </a:p>
          <a:p>
            <a:pPr marL="990600" lvl="1" indent="-533400" eaLnBrk="1" hangingPunct="1">
              <a:lnSpc>
                <a:spcPct val="150000"/>
              </a:lnSpc>
              <a:buSzPct val="90000"/>
              <a:buFont typeface="Wingdings" panose="05000000000000000000" pitchFamily="2" charset="2"/>
              <a:buAutoNum type="arabicPeriod"/>
            </a:pPr>
            <a:r>
              <a:rPr lang="zh-CN" altLang="en-US" dirty="0" smtClean="0"/>
              <a:t>控制表达式</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en-US" altLang="zh-CN" dirty="0" smtClean="0"/>
              <a:t>3</a:t>
            </a:r>
            <a:r>
              <a:rPr lang="zh-CN" altLang="en-US" dirty="0" smtClean="0"/>
              <a:t>种循环语句</a:t>
            </a:r>
            <a:endParaRPr lang="zh-CN" altLang="en-US" dirty="0" smtClean="0"/>
          </a:p>
          <a:p>
            <a:pPr marL="990600" lvl="1" indent="-533400" eaLnBrk="1" hangingPunct="1">
              <a:lnSpc>
                <a:spcPct val="150000"/>
              </a:lnSpc>
              <a:buSzPct val="90000"/>
              <a:buFont typeface="Wingdings" panose="05000000000000000000" pitchFamily="2" charset="2"/>
              <a:buAutoNum type="arabicPeriod"/>
            </a:pPr>
            <a:r>
              <a:rPr lang="en-US" altLang="zh-CN" dirty="0" smtClean="0"/>
              <a:t>while</a:t>
            </a:r>
            <a:r>
              <a:rPr lang="zh-CN" altLang="en-US" dirty="0" smtClean="0"/>
              <a:t>循环</a:t>
            </a:r>
            <a:endParaRPr lang="zh-CN" altLang="en-US" dirty="0" smtClean="0"/>
          </a:p>
          <a:p>
            <a:pPr marL="990600" lvl="1" indent="-533400" eaLnBrk="1" hangingPunct="1">
              <a:lnSpc>
                <a:spcPct val="150000"/>
              </a:lnSpc>
              <a:buSzPct val="90000"/>
              <a:buFont typeface="Wingdings" panose="05000000000000000000" pitchFamily="2" charset="2"/>
              <a:buAutoNum type="arabicPeriod"/>
            </a:pPr>
            <a:r>
              <a:rPr lang="en-US" altLang="zh-CN" dirty="0" smtClean="0"/>
              <a:t>do-while</a:t>
            </a:r>
            <a:r>
              <a:rPr lang="zh-CN" altLang="en-US" dirty="0" smtClean="0"/>
              <a:t>循环</a:t>
            </a:r>
            <a:endParaRPr lang="zh-CN" altLang="en-US" dirty="0" smtClean="0"/>
          </a:p>
          <a:p>
            <a:pPr marL="990600" lvl="1" indent="-533400" eaLnBrk="1" hangingPunct="1">
              <a:lnSpc>
                <a:spcPct val="150000"/>
              </a:lnSpc>
              <a:buSzPct val="90000"/>
              <a:buFont typeface="Wingdings" panose="05000000000000000000" pitchFamily="2" charset="2"/>
              <a:buAutoNum type="arabicPeriod"/>
            </a:pPr>
            <a:r>
              <a:rPr lang="en-US" altLang="zh-CN" dirty="0" smtClean="0"/>
              <a:t>for</a:t>
            </a:r>
            <a:r>
              <a:rPr lang="zh-CN" altLang="en-US" dirty="0" smtClean="0"/>
              <a:t>循环</a:t>
            </a:r>
            <a:endParaRPr lang="zh-CN" altLang="en-US" dirty="0" smtClean="0"/>
          </a:p>
        </p:txBody>
      </p:sp>
    </p:spTree>
    <p:custDataLst>
      <p:tags r:id="rId5"/>
    </p:custData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p:cNvSpPr>
          <p:nvPr>
            <p:ph type="title"/>
          </p:nvPr>
        </p:nvSpPr>
        <p:spPr/>
        <p:txBody>
          <a:bodyPr vert="horz" wrap="square" lIns="91440" tIns="45720" rIns="91440" bIns="45720" anchor="ctr"/>
          <a:lstStyle/>
          <a:p>
            <a:pPr eaLnBrk="1" hangingPunct="1"/>
            <a:r>
              <a:rPr lang="zh-CN" altLang="en-US" dirty="0"/>
              <a:t>循环控制语句</a:t>
            </a:r>
            <a:endParaRPr lang="zh-CN" altLang="en-US" dirty="0"/>
          </a:p>
        </p:txBody>
      </p:sp>
      <p:sp>
        <p:nvSpPr>
          <p:cNvPr id="89091" name="Rectangle 3"/>
          <p:cNvSpPr>
            <a:spLocks noGrp="1"/>
          </p:cNvSpPr>
          <p:nvPr>
            <p:ph idx="1"/>
          </p:nvPr>
        </p:nvSpPr>
        <p:spPr/>
        <p:txBody>
          <a:bodyPr vert="horz" wrap="square" lIns="91440" tIns="45720" rIns="91440" bIns="45720" anchor="t"/>
          <a:lstStyle/>
          <a:p>
            <a:pPr marL="609600" indent="-609600" eaLnBrk="1" hangingPunct="1">
              <a:buSzPct val="90000"/>
            </a:pPr>
            <a:r>
              <a:rPr lang="en-US" altLang="zh-CN" dirty="0"/>
              <a:t>while</a:t>
            </a:r>
            <a:r>
              <a:rPr lang="zh-CN" altLang="en-US" dirty="0"/>
              <a:t>循环</a:t>
            </a:r>
            <a:endParaRPr lang="zh-CN" altLang="en-US" dirty="0"/>
          </a:p>
          <a:p>
            <a:pPr marL="609600" indent="-609600" eaLnBrk="1" hangingPunct="1">
              <a:buSzPct val="90000"/>
            </a:pPr>
            <a:r>
              <a:rPr lang="zh-CN" altLang="en-US" dirty="0"/>
              <a:t>语法</a:t>
            </a:r>
            <a:endParaRPr lang="zh-CN" altLang="en-US" dirty="0"/>
          </a:p>
          <a:p>
            <a:pPr marL="990600" lvl="1" indent="-533400" eaLnBrk="1" hangingPunct="1">
              <a:buSzPct val="90000"/>
              <a:buNone/>
            </a:pPr>
            <a:r>
              <a:rPr lang="zh-CN" altLang="en-US" dirty="0"/>
              <a:t>  </a:t>
            </a:r>
            <a:r>
              <a:rPr lang="en-US" altLang="zh-CN" dirty="0"/>
              <a:t>while (</a:t>
            </a:r>
            <a:r>
              <a:rPr lang="zh-CN" altLang="en-US" dirty="0"/>
              <a:t>布尔表达式</a:t>
            </a:r>
            <a:r>
              <a:rPr lang="en-US" altLang="zh-CN" dirty="0"/>
              <a:t>) {</a:t>
            </a:r>
            <a:endParaRPr lang="en-US" altLang="zh-CN" dirty="0"/>
          </a:p>
          <a:p>
            <a:pPr marL="990600" lvl="1" indent="-533400" eaLnBrk="1" hangingPunct="1">
              <a:buSzPct val="90000"/>
              <a:buNone/>
            </a:pPr>
            <a:r>
              <a:rPr lang="en-US" altLang="x-none" dirty="0"/>
              <a:t>	  </a:t>
            </a:r>
            <a:r>
              <a:rPr lang="zh-CN" altLang="en-US" dirty="0"/>
              <a:t>循环体；</a:t>
            </a:r>
            <a:endParaRPr lang="zh-CN" altLang="en-US" dirty="0"/>
          </a:p>
          <a:p>
            <a:pPr marL="990600" lvl="1" indent="-533400" eaLnBrk="1" hangingPunct="1">
              <a:buSzPct val="90000"/>
              <a:buNone/>
            </a:pPr>
            <a:r>
              <a:rPr lang="zh-CN" altLang="en-US" dirty="0"/>
              <a:t>  </a:t>
            </a:r>
            <a:r>
              <a:rPr lang="en-US" altLang="zh-CN" dirty="0"/>
              <a:t>}</a:t>
            </a:r>
            <a:endParaRPr lang="en-US" altLang="zh-CN" dirty="0"/>
          </a:p>
        </p:txBody>
      </p:sp>
      <p:grpSp>
        <p:nvGrpSpPr>
          <p:cNvPr id="89092" name="Group 4"/>
          <p:cNvGrpSpPr/>
          <p:nvPr/>
        </p:nvGrpSpPr>
        <p:grpSpPr>
          <a:xfrm>
            <a:off x="4953000" y="1828800"/>
            <a:ext cx="3733800" cy="3886200"/>
            <a:chOff x="0" y="0"/>
            <a:chExt cx="2352" cy="2448"/>
          </a:xfrm>
        </p:grpSpPr>
        <p:sp>
          <p:nvSpPr>
            <p:cNvPr id="89093" name="Rectangle 5"/>
            <p:cNvSpPr/>
            <p:nvPr/>
          </p:nvSpPr>
          <p:spPr>
            <a:xfrm>
              <a:off x="48" y="0"/>
              <a:ext cx="2304" cy="2448"/>
            </a:xfrm>
            <a:prstGeom prst="rect">
              <a:avLst/>
            </a:prstGeom>
            <a:solidFill>
              <a:srgbClr val="C0C0C0"/>
            </a:solidFill>
            <a:ln w="9525">
              <a:noFill/>
            </a:ln>
          </p:spPr>
          <p:txBody>
            <a:bodyPr wrap="none" anchor="ctr"/>
            <a:lstStyle/>
            <a:p>
              <a:pPr eaLnBrk="1" hangingPunct="1"/>
              <a:endParaRPr lang="zh-CN" altLang="en-US" dirty="0">
                <a:latin typeface="Arial" panose="020B0604020202020204" pitchFamily="34" charset="0"/>
              </a:endParaRPr>
            </a:p>
          </p:txBody>
        </p:sp>
        <p:sp>
          <p:nvSpPr>
            <p:cNvPr id="89094" name="Rectangle 6"/>
            <p:cNvSpPr/>
            <p:nvPr/>
          </p:nvSpPr>
          <p:spPr>
            <a:xfrm>
              <a:off x="0" y="432"/>
              <a:ext cx="624" cy="240"/>
            </a:xfrm>
            <a:prstGeom prst="rect">
              <a:avLst/>
            </a:prstGeom>
            <a:noFill/>
            <a:ln w="9525">
              <a:noFill/>
            </a:ln>
          </p:spPr>
          <p:txBody>
            <a:bodyPr wrap="none" anchor="ctr"/>
            <a:lstStyle/>
            <a:p>
              <a:pPr algn="ctr" eaLnBrk="1" hangingPunct="1"/>
              <a:r>
                <a:rPr lang="en-US" altLang="zh-CN" sz="2400" dirty="0">
                  <a:latin typeface="Tahoma" panose="020B0604030504040204" pitchFamily="34" charset="0"/>
                </a:rPr>
                <a:t>false</a:t>
              </a:r>
              <a:endParaRPr lang="en-US" altLang="zh-CN" sz="2400" dirty="0">
                <a:latin typeface="Tahoma" panose="020B0604030504040204" pitchFamily="34" charset="0"/>
              </a:endParaRPr>
            </a:p>
          </p:txBody>
        </p:sp>
        <p:grpSp>
          <p:nvGrpSpPr>
            <p:cNvPr id="89095" name="Group 7"/>
            <p:cNvGrpSpPr/>
            <p:nvPr/>
          </p:nvGrpSpPr>
          <p:grpSpPr>
            <a:xfrm>
              <a:off x="144" y="48"/>
              <a:ext cx="2112" cy="2400"/>
              <a:chOff x="0" y="0"/>
              <a:chExt cx="2112" cy="2400"/>
            </a:xfrm>
          </p:grpSpPr>
          <p:sp>
            <p:nvSpPr>
              <p:cNvPr id="89096" name="Rectangle 8"/>
              <p:cNvSpPr/>
              <p:nvPr/>
            </p:nvSpPr>
            <p:spPr>
              <a:xfrm>
                <a:off x="672" y="1200"/>
                <a:ext cx="912" cy="384"/>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r>
                  <a:rPr lang="zh-CN" altLang="en-US" sz="2400" dirty="0">
                    <a:latin typeface="Tahoma" panose="020B0604030504040204" pitchFamily="34" charset="0"/>
                    <a:ea typeface="华文中宋" panose="02010600040101010101" pitchFamily="2" charset="-122"/>
                  </a:rPr>
                  <a:t>循环体</a:t>
                </a:r>
                <a:endParaRPr lang="zh-CN" altLang="en-US" sz="2400" dirty="0">
                  <a:latin typeface="Tahoma" panose="020B0604030504040204" pitchFamily="34" charset="0"/>
                  <a:ea typeface="华文中宋" panose="02010600040101010101" pitchFamily="2" charset="-122"/>
                </a:endParaRPr>
              </a:p>
            </p:txBody>
          </p:sp>
          <p:sp>
            <p:nvSpPr>
              <p:cNvPr id="89097" name="AutoShape 9"/>
              <p:cNvSpPr/>
              <p:nvPr/>
            </p:nvSpPr>
            <p:spPr>
              <a:xfrm>
                <a:off x="384" y="336"/>
                <a:ext cx="1536" cy="576"/>
              </a:xfrm>
              <a:prstGeom prst="diamond">
                <a:avLst/>
              </a:prstGeom>
              <a:noFill/>
              <a:ln w="9525" cap="flat" cmpd="sng">
                <a:solidFill>
                  <a:schemeClr val="tx1"/>
                </a:solidFill>
                <a:prstDash val="solid"/>
                <a:miter/>
                <a:headEnd type="none" w="med" len="med"/>
                <a:tailEnd type="none" w="med" len="med"/>
              </a:ln>
            </p:spPr>
            <p:txBody>
              <a:bodyPr wrap="none" anchor="ctr"/>
              <a:lstStyle/>
              <a:p>
                <a:pPr algn="ctr" eaLnBrk="1" hangingPunct="1"/>
                <a:r>
                  <a:rPr lang="zh-CN" altLang="en-US" sz="2400" dirty="0">
                    <a:latin typeface="Tahoma" panose="020B0604030504040204" pitchFamily="34" charset="0"/>
                    <a:ea typeface="华文中宋" panose="02010600040101010101" pitchFamily="2" charset="-122"/>
                  </a:rPr>
                  <a:t>布尔表达式</a:t>
                </a:r>
                <a:endParaRPr lang="zh-CN" altLang="en-US" sz="2400" dirty="0">
                  <a:latin typeface="Tahoma" panose="020B0604030504040204" pitchFamily="34" charset="0"/>
                  <a:ea typeface="华文中宋" panose="02010600040101010101" pitchFamily="2" charset="-122"/>
                </a:endParaRPr>
              </a:p>
            </p:txBody>
          </p:sp>
          <p:sp>
            <p:nvSpPr>
              <p:cNvPr id="89098" name="Line 10"/>
              <p:cNvSpPr/>
              <p:nvPr/>
            </p:nvSpPr>
            <p:spPr>
              <a:xfrm>
                <a:off x="1152" y="0"/>
                <a:ext cx="0" cy="336"/>
              </a:xfrm>
              <a:prstGeom prst="line">
                <a:avLst/>
              </a:prstGeom>
              <a:ln w="9525" cap="flat" cmpd="sng">
                <a:solidFill>
                  <a:schemeClr val="tx1"/>
                </a:solidFill>
                <a:prstDash val="solid"/>
                <a:headEnd type="none" w="med" len="med"/>
                <a:tailEnd type="triangle" w="med" len="med"/>
              </a:ln>
            </p:spPr>
          </p:sp>
          <p:sp>
            <p:nvSpPr>
              <p:cNvPr id="89099" name="Line 11"/>
              <p:cNvSpPr/>
              <p:nvPr/>
            </p:nvSpPr>
            <p:spPr>
              <a:xfrm>
                <a:off x="1152" y="912"/>
                <a:ext cx="0" cy="288"/>
              </a:xfrm>
              <a:prstGeom prst="line">
                <a:avLst/>
              </a:prstGeom>
              <a:ln w="9525" cap="flat" cmpd="sng">
                <a:solidFill>
                  <a:schemeClr val="tx1"/>
                </a:solidFill>
                <a:prstDash val="solid"/>
                <a:headEnd type="none" w="med" len="med"/>
                <a:tailEnd type="triangle" w="med" len="med"/>
              </a:ln>
            </p:spPr>
          </p:sp>
          <p:sp>
            <p:nvSpPr>
              <p:cNvPr id="89100" name="Line 12"/>
              <p:cNvSpPr/>
              <p:nvPr/>
            </p:nvSpPr>
            <p:spPr>
              <a:xfrm>
                <a:off x="1152" y="1824"/>
                <a:ext cx="0" cy="240"/>
              </a:xfrm>
              <a:prstGeom prst="line">
                <a:avLst/>
              </a:prstGeom>
              <a:ln w="9525" cap="flat" cmpd="sng">
                <a:solidFill>
                  <a:schemeClr val="tx1"/>
                </a:solidFill>
                <a:prstDash val="solid"/>
                <a:headEnd type="none" w="med" len="med"/>
                <a:tailEnd type="triangle" w="med" len="med"/>
              </a:ln>
            </p:spPr>
          </p:sp>
          <p:sp>
            <p:nvSpPr>
              <p:cNvPr id="89101" name="Line 13"/>
              <p:cNvSpPr/>
              <p:nvPr/>
            </p:nvSpPr>
            <p:spPr>
              <a:xfrm>
                <a:off x="1152" y="144"/>
                <a:ext cx="960" cy="0"/>
              </a:xfrm>
              <a:prstGeom prst="line">
                <a:avLst/>
              </a:prstGeom>
              <a:ln w="9525" cap="flat" cmpd="sng">
                <a:solidFill>
                  <a:schemeClr val="tx1"/>
                </a:solidFill>
                <a:prstDash val="solid"/>
                <a:headEnd type="triangle" w="med" len="med"/>
                <a:tailEnd type="none" w="med" len="med"/>
              </a:ln>
            </p:spPr>
          </p:sp>
          <p:sp>
            <p:nvSpPr>
              <p:cNvPr id="89102" name="Rectangle 14"/>
              <p:cNvSpPr/>
              <p:nvPr/>
            </p:nvSpPr>
            <p:spPr>
              <a:xfrm>
                <a:off x="1200" y="912"/>
                <a:ext cx="528" cy="240"/>
              </a:xfrm>
              <a:prstGeom prst="rect">
                <a:avLst/>
              </a:prstGeom>
              <a:noFill/>
              <a:ln w="9525">
                <a:noFill/>
              </a:ln>
            </p:spPr>
            <p:txBody>
              <a:bodyPr wrap="none" anchor="ctr"/>
              <a:lstStyle/>
              <a:p>
                <a:pPr algn="ctr" eaLnBrk="1" hangingPunct="1"/>
                <a:r>
                  <a:rPr lang="en-US" altLang="zh-CN" sz="2400" dirty="0">
                    <a:latin typeface="Tahoma" panose="020B0604030504040204" pitchFamily="34" charset="0"/>
                    <a:ea typeface="华文中宋" panose="02010600040101010101" pitchFamily="2" charset="-122"/>
                  </a:rPr>
                  <a:t>true</a:t>
                </a:r>
                <a:endParaRPr lang="en-US" altLang="zh-CN" sz="2400" dirty="0">
                  <a:latin typeface="Tahoma" panose="020B0604030504040204" pitchFamily="34" charset="0"/>
                  <a:ea typeface="华文中宋" panose="02010600040101010101" pitchFamily="2" charset="-122"/>
                </a:endParaRPr>
              </a:p>
            </p:txBody>
          </p:sp>
          <p:sp>
            <p:nvSpPr>
              <p:cNvPr id="89103" name="Rectangle 15"/>
              <p:cNvSpPr/>
              <p:nvPr/>
            </p:nvSpPr>
            <p:spPr>
              <a:xfrm>
                <a:off x="624" y="2112"/>
                <a:ext cx="1104" cy="288"/>
              </a:xfrm>
              <a:prstGeom prst="rect">
                <a:avLst/>
              </a:prstGeom>
              <a:noFill/>
              <a:ln w="9525">
                <a:noFill/>
              </a:ln>
            </p:spPr>
            <p:txBody>
              <a:bodyPr wrap="none" anchor="ctr"/>
              <a:lstStyle/>
              <a:p>
                <a:pPr algn="ctr" eaLnBrk="1" hangingPunct="1"/>
                <a:r>
                  <a:rPr lang="zh-CN" altLang="en-US" sz="2400" dirty="0">
                    <a:latin typeface="Tahoma" panose="020B0604030504040204" pitchFamily="34" charset="0"/>
                    <a:ea typeface="华文中宋" panose="02010600040101010101" pitchFamily="2" charset="-122"/>
                  </a:rPr>
                  <a:t>流程图</a:t>
                </a:r>
                <a:endParaRPr lang="zh-CN" altLang="en-US" sz="2400" dirty="0">
                  <a:latin typeface="Tahoma" panose="020B0604030504040204" pitchFamily="34" charset="0"/>
                  <a:ea typeface="华文中宋" panose="02010600040101010101" pitchFamily="2" charset="-122"/>
                </a:endParaRPr>
              </a:p>
            </p:txBody>
          </p:sp>
          <p:sp>
            <p:nvSpPr>
              <p:cNvPr id="89104" name="Line 16"/>
              <p:cNvSpPr/>
              <p:nvPr/>
            </p:nvSpPr>
            <p:spPr>
              <a:xfrm>
                <a:off x="1152" y="1728"/>
                <a:ext cx="960" cy="0"/>
              </a:xfrm>
              <a:prstGeom prst="line">
                <a:avLst/>
              </a:prstGeom>
              <a:ln w="9525" cap="flat" cmpd="sng">
                <a:solidFill>
                  <a:schemeClr val="tx1"/>
                </a:solidFill>
                <a:prstDash val="solid"/>
                <a:headEnd type="none" w="med" len="med"/>
                <a:tailEnd type="none" w="med" len="med"/>
              </a:ln>
            </p:spPr>
          </p:sp>
          <p:sp>
            <p:nvSpPr>
              <p:cNvPr id="89105" name="Line 17"/>
              <p:cNvSpPr/>
              <p:nvPr/>
            </p:nvSpPr>
            <p:spPr>
              <a:xfrm>
                <a:off x="2112" y="144"/>
                <a:ext cx="0" cy="1584"/>
              </a:xfrm>
              <a:prstGeom prst="line">
                <a:avLst/>
              </a:prstGeom>
              <a:ln w="9525" cap="flat" cmpd="sng">
                <a:solidFill>
                  <a:schemeClr val="tx1"/>
                </a:solidFill>
                <a:prstDash val="solid"/>
                <a:headEnd type="none" w="med" len="med"/>
                <a:tailEnd type="none" w="med" len="med"/>
              </a:ln>
            </p:spPr>
          </p:sp>
          <p:sp>
            <p:nvSpPr>
              <p:cNvPr id="89106" name="Line 18"/>
              <p:cNvSpPr/>
              <p:nvPr/>
            </p:nvSpPr>
            <p:spPr>
              <a:xfrm flipH="1">
                <a:off x="0" y="624"/>
                <a:ext cx="384" cy="0"/>
              </a:xfrm>
              <a:prstGeom prst="line">
                <a:avLst/>
              </a:prstGeom>
              <a:ln w="9525" cap="flat" cmpd="sng">
                <a:solidFill>
                  <a:schemeClr val="tx1"/>
                </a:solidFill>
                <a:prstDash val="solid"/>
                <a:headEnd type="none" w="med" len="med"/>
                <a:tailEnd type="none" w="med" len="med"/>
              </a:ln>
            </p:spPr>
          </p:sp>
          <p:sp>
            <p:nvSpPr>
              <p:cNvPr id="89107" name="Line 19"/>
              <p:cNvSpPr/>
              <p:nvPr/>
            </p:nvSpPr>
            <p:spPr>
              <a:xfrm>
                <a:off x="0" y="624"/>
                <a:ext cx="0" cy="1200"/>
              </a:xfrm>
              <a:prstGeom prst="line">
                <a:avLst/>
              </a:prstGeom>
              <a:ln w="9525" cap="flat" cmpd="sng">
                <a:solidFill>
                  <a:schemeClr val="tx1"/>
                </a:solidFill>
                <a:prstDash val="solid"/>
                <a:headEnd type="none" w="med" len="med"/>
                <a:tailEnd type="none" w="med" len="med"/>
              </a:ln>
            </p:spPr>
          </p:sp>
          <p:sp>
            <p:nvSpPr>
              <p:cNvPr id="89108" name="Line 20"/>
              <p:cNvSpPr/>
              <p:nvPr/>
            </p:nvSpPr>
            <p:spPr>
              <a:xfrm>
                <a:off x="0" y="1824"/>
                <a:ext cx="1152" cy="0"/>
              </a:xfrm>
              <a:prstGeom prst="line">
                <a:avLst/>
              </a:prstGeom>
              <a:ln w="9525" cap="flat" cmpd="sng">
                <a:solidFill>
                  <a:schemeClr val="tx1"/>
                </a:solidFill>
                <a:prstDash val="solid"/>
                <a:headEnd type="none" w="med" len="med"/>
                <a:tailEnd type="none" w="med" len="med"/>
              </a:ln>
            </p:spPr>
          </p:sp>
          <p:sp>
            <p:nvSpPr>
              <p:cNvPr id="89109" name="Line 21"/>
              <p:cNvSpPr/>
              <p:nvPr/>
            </p:nvSpPr>
            <p:spPr>
              <a:xfrm>
                <a:off x="1152" y="1584"/>
                <a:ext cx="0" cy="144"/>
              </a:xfrm>
              <a:prstGeom prst="line">
                <a:avLst/>
              </a:prstGeom>
              <a:ln w="9525" cap="flat" cmpd="sng">
                <a:solidFill>
                  <a:schemeClr val="tx1"/>
                </a:solidFill>
                <a:prstDash val="solid"/>
                <a:headEnd type="none" w="med" len="med"/>
                <a:tailEnd type="none" w="med" len="med"/>
              </a:ln>
            </p:spPr>
          </p:sp>
        </p:gr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Effect transition="in" filter="barn(outHorizontal)">
                                      <p:cBhvr>
                                        <p:cTn id="7" dur="500"/>
                                        <p:tgtEl>
                                          <p:spTgt spid="89091">
                                            <p:txEl>
                                              <p:pRg st="0" end="0"/>
                                            </p:txEl>
                                          </p:spTgt>
                                        </p:tgtEl>
                                      </p:cBhvr>
                                    </p:animEffect>
                                  </p:childTnLst>
                                </p:cTn>
                              </p:par>
                            </p:childTnLst>
                          </p:cTn>
                        </p:par>
                        <p:par>
                          <p:cTn id="8" fill="hold">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89091">
                                            <p:txEl>
                                              <p:pRg st="1" end="1"/>
                                            </p:txEl>
                                          </p:spTgt>
                                        </p:tgtEl>
                                        <p:attrNameLst>
                                          <p:attrName>style.visibility</p:attrName>
                                        </p:attrNameLst>
                                      </p:cBhvr>
                                      <p:to>
                                        <p:strVal val="visible"/>
                                      </p:to>
                                    </p:set>
                                    <p:animEffect transition="in" filter="barn(outHorizontal)">
                                      <p:cBhvr>
                                        <p:cTn id="11" dur="500"/>
                                        <p:tgtEl>
                                          <p:spTgt spid="89091">
                                            <p:txEl>
                                              <p:pRg st="1" end="1"/>
                                            </p:txEl>
                                          </p:spTgt>
                                        </p:tgtEl>
                                      </p:cBhvr>
                                    </p:animEffect>
                                  </p:childTnLst>
                                </p:cTn>
                              </p:par>
                              <p:par>
                                <p:cTn id="12" presetID="16" presetClass="entr" presetSubtype="42" fill="hold" grpId="0" nodeType="withEffect">
                                  <p:stCondLst>
                                    <p:cond delay="0"/>
                                  </p:stCondLst>
                                  <p:childTnLst>
                                    <p:set>
                                      <p:cBhvr>
                                        <p:cTn id="13" dur="1" fill="hold">
                                          <p:stCondLst>
                                            <p:cond delay="0"/>
                                          </p:stCondLst>
                                        </p:cTn>
                                        <p:tgtEl>
                                          <p:spTgt spid="89091">
                                            <p:txEl>
                                              <p:pRg st="2" end="2"/>
                                            </p:txEl>
                                          </p:spTgt>
                                        </p:tgtEl>
                                        <p:attrNameLst>
                                          <p:attrName>style.visibility</p:attrName>
                                        </p:attrNameLst>
                                      </p:cBhvr>
                                      <p:to>
                                        <p:strVal val="visible"/>
                                      </p:to>
                                    </p:set>
                                    <p:animEffect transition="in" filter="barn(outHorizontal)">
                                      <p:cBhvr>
                                        <p:cTn id="14" dur="500"/>
                                        <p:tgtEl>
                                          <p:spTgt spid="89091">
                                            <p:txEl>
                                              <p:pRg st="2" end="2"/>
                                            </p:txEl>
                                          </p:spTgt>
                                        </p:tgtEl>
                                      </p:cBhvr>
                                    </p:animEffect>
                                  </p:childTnLst>
                                </p:cTn>
                              </p:par>
                              <p:par>
                                <p:cTn id="15" presetID="16" presetClass="entr" presetSubtype="42" fill="hold" grpId="0" nodeType="withEffect">
                                  <p:stCondLst>
                                    <p:cond delay="0"/>
                                  </p:stCondLst>
                                  <p:childTnLst>
                                    <p:set>
                                      <p:cBhvr>
                                        <p:cTn id="16" dur="1" fill="hold">
                                          <p:stCondLst>
                                            <p:cond delay="0"/>
                                          </p:stCondLst>
                                        </p:cTn>
                                        <p:tgtEl>
                                          <p:spTgt spid="89091">
                                            <p:txEl>
                                              <p:pRg st="3" end="3"/>
                                            </p:txEl>
                                          </p:spTgt>
                                        </p:tgtEl>
                                        <p:attrNameLst>
                                          <p:attrName>style.visibility</p:attrName>
                                        </p:attrNameLst>
                                      </p:cBhvr>
                                      <p:to>
                                        <p:strVal val="visible"/>
                                      </p:to>
                                    </p:set>
                                    <p:animEffect transition="in" filter="barn(outHorizontal)">
                                      <p:cBhvr>
                                        <p:cTn id="17" dur="500"/>
                                        <p:tgtEl>
                                          <p:spTgt spid="89091">
                                            <p:txEl>
                                              <p:pRg st="3" end="3"/>
                                            </p:txEl>
                                          </p:spTgt>
                                        </p:tgtEl>
                                      </p:cBhvr>
                                    </p:animEffect>
                                  </p:childTnLst>
                                </p:cTn>
                              </p:par>
                              <p:par>
                                <p:cTn id="18" presetID="16" presetClass="entr" presetSubtype="42" fill="hold" grpId="0" nodeType="withEffect">
                                  <p:stCondLst>
                                    <p:cond delay="0"/>
                                  </p:stCondLst>
                                  <p:childTnLst>
                                    <p:set>
                                      <p:cBhvr>
                                        <p:cTn id="19" dur="1" fill="hold">
                                          <p:stCondLst>
                                            <p:cond delay="0"/>
                                          </p:stCondLst>
                                        </p:cTn>
                                        <p:tgtEl>
                                          <p:spTgt spid="89091">
                                            <p:txEl>
                                              <p:pRg st="4" end="4"/>
                                            </p:txEl>
                                          </p:spTgt>
                                        </p:tgtEl>
                                        <p:attrNameLst>
                                          <p:attrName>style.visibility</p:attrName>
                                        </p:attrNameLst>
                                      </p:cBhvr>
                                      <p:to>
                                        <p:strVal val="visible"/>
                                      </p:to>
                                    </p:set>
                                    <p:animEffect transition="in" filter="barn(outHorizontal)">
                                      <p:cBhvr>
                                        <p:cTn id="20" dur="500"/>
                                        <p:tgtEl>
                                          <p:spTgt spid="89091">
                                            <p:txEl>
                                              <p:pRg st="4" end="4"/>
                                            </p:txEl>
                                          </p:spTgt>
                                        </p:tgtEl>
                                      </p:cBhvr>
                                    </p:animEffect>
                                  </p:childTnLst>
                                </p:cTn>
                              </p:par>
                            </p:childTnLst>
                          </p:cTn>
                        </p:par>
                        <p:par>
                          <p:cTn id="21" fill="hold">
                            <p:stCondLst>
                              <p:cond delay="1000"/>
                            </p:stCondLst>
                            <p:childTnLst>
                              <p:par>
                                <p:cTn id="22" presetID="9" presetClass="entr" presetSubtype="0" fill="hold" nodeType="afterEffect">
                                  <p:stCondLst>
                                    <p:cond delay="0"/>
                                  </p:stCondLst>
                                  <p:childTnLst>
                                    <p:set>
                                      <p:cBhvr>
                                        <p:cTn id="23" dur="1" fill="hold">
                                          <p:stCondLst>
                                            <p:cond delay="0"/>
                                          </p:stCondLst>
                                        </p:cTn>
                                        <p:tgtEl>
                                          <p:spTgt spid="89092"/>
                                        </p:tgtEl>
                                        <p:attrNameLst>
                                          <p:attrName>style.visibility</p:attrName>
                                        </p:attrNameLst>
                                      </p:cBhvr>
                                      <p:to>
                                        <p:strVal val="visible"/>
                                      </p:to>
                                    </p:set>
                                    <p:animEffect transition="in" filter="dissolve">
                                      <p:cBhvr>
                                        <p:cTn id="24" dur="500"/>
                                        <p:tgtEl>
                                          <p:spTgt spid="890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advAuto="100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p:cNvSpPr>
          <p:nvPr>
            <p:ph type="title"/>
          </p:nvPr>
        </p:nvSpPr>
        <p:spPr/>
        <p:txBody>
          <a:bodyPr vert="horz" wrap="square" lIns="91440" tIns="45720" rIns="91440" bIns="45720" anchor="ctr"/>
          <a:lstStyle/>
          <a:p>
            <a:pPr eaLnBrk="1" hangingPunct="1"/>
            <a:r>
              <a:rPr lang="zh-CN" altLang="en-US" dirty="0"/>
              <a:t>循环控制语句</a:t>
            </a:r>
            <a:endParaRPr lang="zh-CN" altLang="en-US" dirty="0"/>
          </a:p>
        </p:txBody>
      </p:sp>
      <p:sp>
        <p:nvSpPr>
          <p:cNvPr id="90115" name="Rectangle 3"/>
          <p:cNvSpPr>
            <a:spLocks noGrp="1"/>
          </p:cNvSpPr>
          <p:nvPr>
            <p:ph idx="1"/>
          </p:nvPr>
        </p:nvSpPr>
        <p:spPr/>
        <p:txBody>
          <a:bodyPr vert="horz" wrap="square" lIns="91440" tIns="45720" rIns="91440" bIns="45720" anchor="t">
            <a:normAutofit lnSpcReduction="10000"/>
          </a:bodyPr>
          <a:lstStyle/>
          <a:p>
            <a:pPr marL="609600" indent="-609600" eaLnBrk="1" hangingPunct="1">
              <a:lnSpc>
                <a:spcPct val="90000"/>
              </a:lnSpc>
              <a:buSzPct val="90000"/>
            </a:pPr>
            <a:r>
              <a:rPr lang="zh-CN" altLang="en-US" dirty="0"/>
              <a:t>示例</a:t>
            </a:r>
            <a:endParaRPr lang="zh-CN" altLang="en-US" dirty="0">
              <a:solidFill>
                <a:schemeClr val="hlink"/>
              </a:solidFill>
            </a:endParaRPr>
          </a:p>
          <a:p>
            <a:pPr marL="990600" lvl="1" indent="-533400" eaLnBrk="1" hangingPunct="1">
              <a:lnSpc>
                <a:spcPct val="90000"/>
              </a:lnSpc>
              <a:buSzPct val="90000"/>
              <a:buNone/>
            </a:pPr>
            <a:r>
              <a:rPr lang="en-US" altLang="zh-CN" sz="2400" dirty="0">
                <a:latin typeface="Tahoma" panose="020B0604030504040204" pitchFamily="34" charset="0"/>
              </a:rPr>
              <a:t>class Test {</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x-none" sz="2400" dirty="0">
                <a:latin typeface="Tahoma" panose="020B0604030504040204" pitchFamily="34" charset="0"/>
              </a:rPr>
              <a:t>	</a:t>
            </a:r>
            <a:r>
              <a:rPr lang="en-US" altLang="zh-CN" sz="2400" dirty="0">
                <a:latin typeface="Tahoma" panose="020B0604030504040204" pitchFamily="34" charset="0"/>
              </a:rPr>
              <a:t>public static void main(String args[]) {</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x-none" sz="2400" dirty="0">
                <a:latin typeface="Tahoma" panose="020B0604030504040204" pitchFamily="34" charset="0"/>
              </a:rPr>
              <a:t>	    </a:t>
            </a:r>
            <a:r>
              <a:rPr lang="en-US" altLang="zh-CN" sz="2400" dirty="0">
                <a:latin typeface="Tahoma" panose="020B0604030504040204" pitchFamily="34" charset="0"/>
              </a:rPr>
              <a:t>int i, sum;</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x-none" sz="2400" dirty="0">
                <a:latin typeface="Tahoma" panose="020B0604030504040204" pitchFamily="34" charset="0"/>
              </a:rPr>
              <a:t>	    </a:t>
            </a:r>
            <a:r>
              <a:rPr lang="en-US" altLang="zh-CN" sz="2400" dirty="0">
                <a:latin typeface="Tahoma" panose="020B0604030504040204" pitchFamily="34" charset="0"/>
              </a:rPr>
              <a:t>sum = 0;</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x-none" sz="2400" dirty="0">
                <a:latin typeface="Tahoma" panose="020B0604030504040204" pitchFamily="34" charset="0"/>
              </a:rPr>
              <a:t>           </a:t>
            </a:r>
            <a:r>
              <a:rPr lang="en-US" altLang="zh-CN" sz="2400" dirty="0">
                <a:latin typeface="Tahoma" panose="020B0604030504040204" pitchFamily="34" charset="0"/>
              </a:rPr>
              <a:t>i = 0;</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x-none" sz="2400" dirty="0">
                <a:latin typeface="Tahoma" panose="020B0604030504040204" pitchFamily="34" charset="0"/>
              </a:rPr>
              <a:t>	    </a:t>
            </a:r>
            <a:r>
              <a:rPr lang="en-US" altLang="zh-CN" sz="2400" dirty="0">
                <a:latin typeface="Tahoma" panose="020B0604030504040204" pitchFamily="34" charset="0"/>
              </a:rPr>
              <a:t>while (i &lt;= 100) {</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x-none" sz="2400" dirty="0">
                <a:latin typeface="Tahoma" panose="020B0604030504040204" pitchFamily="34" charset="0"/>
              </a:rPr>
              <a:t>		</a:t>
            </a:r>
            <a:r>
              <a:rPr lang="en-US" altLang="zh-CN" sz="2400" dirty="0">
                <a:latin typeface="Tahoma" panose="020B0604030504040204" pitchFamily="34" charset="0"/>
              </a:rPr>
              <a:t>sum += i;</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x-none" sz="2400" dirty="0">
                <a:latin typeface="Tahoma" panose="020B0604030504040204" pitchFamily="34" charset="0"/>
              </a:rPr>
              <a:t>		</a:t>
            </a:r>
            <a:r>
              <a:rPr lang="en-US" altLang="zh-CN" sz="2400" dirty="0">
                <a:latin typeface="Tahoma" panose="020B0604030504040204" pitchFamily="34" charset="0"/>
              </a:rPr>
              <a:t>i++;</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x-none" sz="2400" dirty="0">
                <a:latin typeface="Tahoma" panose="020B0604030504040204" pitchFamily="34" charset="0"/>
              </a:rPr>
              <a:t>	    </a:t>
            </a:r>
            <a:r>
              <a:rPr lang="en-US" altLang="zh-CN" sz="2400" dirty="0">
                <a:latin typeface="Tahoma" panose="020B0604030504040204" pitchFamily="34" charset="0"/>
              </a:rPr>
              <a:t>}</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x-none" sz="2400" dirty="0">
                <a:latin typeface="Tahoma" panose="020B0604030504040204" pitchFamily="34" charset="0"/>
              </a:rPr>
              <a:t>	    </a:t>
            </a:r>
            <a:r>
              <a:rPr lang="en-US" altLang="zh-CN" sz="2400" dirty="0">
                <a:latin typeface="Tahoma" panose="020B0604030504040204" pitchFamily="34" charset="0"/>
              </a:rPr>
              <a:t>System.out.println(“Sum= ” + sum);</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x-none" sz="2400" dirty="0">
                <a:latin typeface="Tahoma" panose="020B0604030504040204" pitchFamily="34" charset="0"/>
              </a:rPr>
              <a:t>	</a:t>
            </a:r>
            <a:r>
              <a:rPr lang="en-US" altLang="zh-CN" sz="2400" dirty="0">
                <a:latin typeface="Tahoma" panose="020B0604030504040204" pitchFamily="34" charset="0"/>
              </a:rPr>
              <a:t>}</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zh-CN" sz="2400" dirty="0">
                <a:latin typeface="Tahoma" panose="020B0604030504040204" pitchFamily="34" charset="0"/>
              </a:rPr>
              <a:t>}</a:t>
            </a:r>
            <a:endParaRPr lang="en-US" altLang="zh-CN" sz="2400" dirty="0">
              <a:latin typeface="Tahoma" panose="020B0604030504040204" pitchFamily="34" charset="0"/>
            </a:endParaRPr>
          </a:p>
        </p:txBody>
      </p:sp>
      <p:sp>
        <p:nvSpPr>
          <p:cNvPr id="90116" name="Rectangle 4"/>
          <p:cNvSpPr/>
          <p:nvPr/>
        </p:nvSpPr>
        <p:spPr>
          <a:xfrm>
            <a:off x="5715000" y="4114800"/>
            <a:ext cx="1600200" cy="609600"/>
          </a:xfrm>
          <a:prstGeom prst="rect">
            <a:avLst/>
          </a:prstGeom>
          <a:solidFill>
            <a:srgbClr val="C0C0C0"/>
          </a:solidFill>
          <a:ln w="9525">
            <a:noFill/>
          </a:ln>
        </p:spPr>
        <p:txBody>
          <a:bodyPr wrap="none" anchor="ctr"/>
          <a:lstStyle/>
          <a:p>
            <a:pPr algn="ctr" eaLnBrk="1" hangingPunct="1"/>
            <a:r>
              <a:rPr lang="zh-CN" altLang="en-US" sz="2400" dirty="0">
                <a:latin typeface="Tahoma" panose="020B0604030504040204" pitchFamily="34" charset="0"/>
                <a:ea typeface="华文中宋" panose="02010600040101010101" pitchFamily="2" charset="-122"/>
              </a:rPr>
              <a:t>循环体</a:t>
            </a:r>
            <a:endParaRPr lang="zh-CN" altLang="en-US" sz="2400" dirty="0">
              <a:latin typeface="Tahoma" panose="020B0604030504040204" pitchFamily="34" charset="0"/>
              <a:ea typeface="华文中宋" panose="02010600040101010101" pitchFamily="2" charset="-122"/>
            </a:endParaRPr>
          </a:p>
        </p:txBody>
      </p:sp>
      <p:sp>
        <p:nvSpPr>
          <p:cNvPr id="90117" name="Rectangle 5"/>
          <p:cNvSpPr/>
          <p:nvPr/>
        </p:nvSpPr>
        <p:spPr>
          <a:xfrm>
            <a:off x="5715000" y="3505200"/>
            <a:ext cx="1600200" cy="609600"/>
          </a:xfrm>
          <a:prstGeom prst="rect">
            <a:avLst/>
          </a:prstGeom>
          <a:solidFill>
            <a:srgbClr val="C0C0C0"/>
          </a:solidFill>
          <a:ln w="9525">
            <a:noFill/>
          </a:ln>
        </p:spPr>
        <p:txBody>
          <a:bodyPr wrap="none" anchor="ctr"/>
          <a:lstStyle/>
          <a:p>
            <a:pPr algn="ctr" eaLnBrk="1" hangingPunct="1"/>
            <a:r>
              <a:rPr lang="zh-CN" altLang="en-US" sz="2400" dirty="0">
                <a:latin typeface="Tahoma" panose="020B0604030504040204" pitchFamily="34" charset="0"/>
                <a:ea typeface="华文中宋" panose="02010600040101010101" pitchFamily="2" charset="-122"/>
              </a:rPr>
              <a:t>控制表达式</a:t>
            </a:r>
            <a:endParaRPr lang="zh-CN" altLang="en-US" sz="2400" dirty="0">
              <a:latin typeface="Tahoma" panose="020B0604030504040204" pitchFamily="34" charset="0"/>
              <a:ea typeface="华文中宋" panose="02010600040101010101" pitchFamily="2" charset="-122"/>
            </a:endParaRPr>
          </a:p>
        </p:txBody>
      </p:sp>
    </p:spTree>
    <p:custDataLst>
      <p:tags r:id="rId1"/>
    </p:custData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p:cNvSpPr>
          <p:nvPr>
            <p:ph type="title"/>
          </p:nvPr>
        </p:nvSpPr>
        <p:spPr/>
        <p:txBody>
          <a:bodyPr vert="horz" wrap="square" lIns="91440" tIns="45720" rIns="91440" bIns="45720" anchor="ctr"/>
          <a:lstStyle/>
          <a:p>
            <a:pPr eaLnBrk="1" hangingPunct="1"/>
            <a:r>
              <a:rPr lang="zh-CN" altLang="en-US" dirty="0"/>
              <a:t>循环控制语句</a:t>
            </a:r>
            <a:endParaRPr lang="zh-CN" altLang="en-US" dirty="0"/>
          </a:p>
        </p:txBody>
      </p:sp>
      <p:sp>
        <p:nvSpPr>
          <p:cNvPr id="91139" name="Rectangle 3"/>
          <p:cNvSpPr>
            <a:spLocks noGrp="1"/>
          </p:cNvSpPr>
          <p:nvPr>
            <p:ph idx="1"/>
          </p:nvPr>
        </p:nvSpPr>
        <p:spPr/>
        <p:txBody>
          <a:bodyPr vert="horz" wrap="square" lIns="91440" tIns="45720" rIns="91440" bIns="45720" anchor="t"/>
          <a:lstStyle/>
          <a:p>
            <a:pPr marL="609600" indent="-609600" eaLnBrk="1" hangingPunct="1">
              <a:buSzPct val="90000"/>
            </a:pPr>
            <a:r>
              <a:rPr lang="en-US" altLang="zh-CN" dirty="0"/>
              <a:t>do-while</a:t>
            </a:r>
            <a:r>
              <a:rPr lang="zh-CN" altLang="en-US" dirty="0"/>
              <a:t>循环</a:t>
            </a:r>
            <a:endParaRPr lang="zh-CN" altLang="en-US" dirty="0"/>
          </a:p>
          <a:p>
            <a:pPr marL="609600" indent="-609600" eaLnBrk="1" hangingPunct="1">
              <a:buSzPct val="90000"/>
            </a:pPr>
            <a:r>
              <a:rPr lang="zh-CN" altLang="en-US" dirty="0"/>
              <a:t>语法</a:t>
            </a:r>
            <a:endParaRPr lang="zh-CN" altLang="en-US" dirty="0"/>
          </a:p>
          <a:p>
            <a:pPr marL="990600" lvl="1" indent="-533400" eaLnBrk="1" hangingPunct="1">
              <a:buSzPct val="90000"/>
              <a:buNone/>
            </a:pPr>
            <a:r>
              <a:rPr lang="zh-CN" altLang="en-US" dirty="0"/>
              <a:t>  </a:t>
            </a:r>
            <a:r>
              <a:rPr lang="en-US" altLang="zh-CN" dirty="0"/>
              <a:t>do {</a:t>
            </a:r>
            <a:endParaRPr lang="en-US" altLang="zh-CN" dirty="0"/>
          </a:p>
          <a:p>
            <a:pPr marL="990600" lvl="1" indent="-533400" eaLnBrk="1" hangingPunct="1">
              <a:buSzPct val="90000"/>
              <a:buNone/>
            </a:pPr>
            <a:r>
              <a:rPr lang="en-US" altLang="zh-CN" dirty="0"/>
              <a:t>	  </a:t>
            </a:r>
            <a:r>
              <a:rPr lang="zh-CN" altLang="en-US" dirty="0"/>
              <a:t>循环体；</a:t>
            </a:r>
            <a:endParaRPr lang="zh-CN" altLang="en-US" dirty="0"/>
          </a:p>
          <a:p>
            <a:pPr marL="990600" lvl="1" indent="-533400" eaLnBrk="1" hangingPunct="1">
              <a:buSzPct val="90000"/>
              <a:buNone/>
            </a:pPr>
            <a:r>
              <a:rPr lang="zh-CN" altLang="en-US" dirty="0"/>
              <a:t>  </a:t>
            </a:r>
            <a:r>
              <a:rPr lang="en-US" altLang="zh-CN" dirty="0"/>
              <a:t>} while(</a:t>
            </a:r>
            <a:r>
              <a:rPr lang="zh-CN" altLang="en-US" dirty="0"/>
              <a:t>布尔表达式</a:t>
            </a:r>
            <a:r>
              <a:rPr lang="en-US" altLang="zh-CN" dirty="0"/>
              <a:t>);</a:t>
            </a:r>
            <a:endParaRPr lang="en-US" altLang="zh-CN" dirty="0"/>
          </a:p>
          <a:p>
            <a:pPr marL="990600" lvl="1" indent="-533400" eaLnBrk="1" hangingPunct="1">
              <a:buSzPct val="90000"/>
            </a:pPr>
            <a:r>
              <a:rPr lang="zh-CN" altLang="en-US" dirty="0"/>
              <a:t>先执行循环体</a:t>
            </a:r>
            <a:endParaRPr lang="zh-CN" altLang="en-US" dirty="0"/>
          </a:p>
          <a:p>
            <a:pPr marL="990600" lvl="1" indent="-533400" eaLnBrk="1" hangingPunct="1">
              <a:buSzPct val="90000"/>
            </a:pPr>
            <a:r>
              <a:rPr lang="zh-CN" altLang="en-US" dirty="0"/>
              <a:t>后判断布尔表达式</a:t>
            </a:r>
            <a:endParaRPr lang="zh-CN" altLang="en-US" dirty="0"/>
          </a:p>
          <a:p>
            <a:pPr marL="990600" lvl="1" indent="-533400" eaLnBrk="1" hangingPunct="1">
              <a:buSzPct val="90000"/>
            </a:pPr>
            <a:r>
              <a:rPr lang="zh-CN" altLang="en-US" dirty="0"/>
              <a:t>循环体至少执行一次</a:t>
            </a:r>
            <a:endParaRPr lang="zh-CN" altLang="en-US" dirty="0"/>
          </a:p>
        </p:txBody>
      </p:sp>
      <p:grpSp>
        <p:nvGrpSpPr>
          <p:cNvPr id="91140" name="Group 4"/>
          <p:cNvGrpSpPr/>
          <p:nvPr/>
        </p:nvGrpSpPr>
        <p:grpSpPr>
          <a:xfrm>
            <a:off x="5181600" y="1752600"/>
            <a:ext cx="3581400" cy="4114800"/>
            <a:chOff x="0" y="0"/>
            <a:chExt cx="2256" cy="2592"/>
          </a:xfrm>
        </p:grpSpPr>
        <p:sp>
          <p:nvSpPr>
            <p:cNvPr id="91141" name="Rectangle 5"/>
            <p:cNvSpPr/>
            <p:nvPr/>
          </p:nvSpPr>
          <p:spPr>
            <a:xfrm>
              <a:off x="0" y="0"/>
              <a:ext cx="2256" cy="2592"/>
            </a:xfrm>
            <a:prstGeom prst="rect">
              <a:avLst/>
            </a:prstGeom>
            <a:solidFill>
              <a:srgbClr val="C0C0C0"/>
            </a:solidFill>
            <a:ln w="9525">
              <a:noFill/>
            </a:ln>
          </p:spPr>
          <p:txBody>
            <a:bodyPr wrap="none" anchor="ctr"/>
            <a:lstStyle/>
            <a:p>
              <a:pPr eaLnBrk="1" hangingPunct="1"/>
              <a:endParaRPr lang="zh-CN" altLang="en-US" dirty="0">
                <a:latin typeface="Arial" panose="020B0604020202020204" pitchFamily="34" charset="0"/>
              </a:endParaRPr>
            </a:p>
          </p:txBody>
        </p:sp>
        <p:sp>
          <p:nvSpPr>
            <p:cNvPr id="91142" name="Rectangle 6"/>
            <p:cNvSpPr/>
            <p:nvPr/>
          </p:nvSpPr>
          <p:spPr>
            <a:xfrm>
              <a:off x="480" y="432"/>
              <a:ext cx="912" cy="384"/>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r>
                <a:rPr lang="zh-CN" altLang="en-US" sz="2400" dirty="0">
                  <a:latin typeface="Tahoma" panose="020B0604030504040204" pitchFamily="34" charset="0"/>
                  <a:ea typeface="华文中宋" panose="02010600040101010101" pitchFamily="2" charset="-122"/>
                </a:rPr>
                <a:t>循环体</a:t>
              </a:r>
              <a:endParaRPr lang="zh-CN" altLang="en-US" sz="2400" dirty="0">
                <a:latin typeface="Tahoma" panose="020B0604030504040204" pitchFamily="34" charset="0"/>
                <a:ea typeface="华文中宋" panose="02010600040101010101" pitchFamily="2" charset="-122"/>
              </a:endParaRPr>
            </a:p>
          </p:txBody>
        </p:sp>
        <p:sp>
          <p:nvSpPr>
            <p:cNvPr id="91143" name="AutoShape 7"/>
            <p:cNvSpPr/>
            <p:nvPr/>
          </p:nvSpPr>
          <p:spPr>
            <a:xfrm>
              <a:off x="192" y="1104"/>
              <a:ext cx="1536" cy="576"/>
            </a:xfrm>
            <a:prstGeom prst="diamond">
              <a:avLst/>
            </a:prstGeom>
            <a:noFill/>
            <a:ln w="9525" cap="flat" cmpd="sng">
              <a:solidFill>
                <a:schemeClr val="tx1"/>
              </a:solidFill>
              <a:prstDash val="solid"/>
              <a:miter/>
              <a:headEnd type="none" w="med" len="med"/>
              <a:tailEnd type="none" w="med" len="med"/>
            </a:ln>
          </p:spPr>
          <p:txBody>
            <a:bodyPr wrap="none" anchor="ctr"/>
            <a:lstStyle/>
            <a:p>
              <a:pPr algn="ctr" eaLnBrk="1" hangingPunct="1"/>
              <a:r>
                <a:rPr lang="zh-CN" altLang="en-US" sz="2400" dirty="0">
                  <a:latin typeface="Tahoma" panose="020B0604030504040204" pitchFamily="34" charset="0"/>
                  <a:ea typeface="华文中宋" panose="02010600040101010101" pitchFamily="2" charset="-122"/>
                </a:rPr>
                <a:t>布尔表达式</a:t>
              </a:r>
              <a:endParaRPr lang="zh-CN" altLang="en-US" sz="2400" dirty="0">
                <a:latin typeface="Tahoma" panose="020B0604030504040204" pitchFamily="34" charset="0"/>
                <a:ea typeface="华文中宋" panose="02010600040101010101" pitchFamily="2" charset="-122"/>
              </a:endParaRPr>
            </a:p>
          </p:txBody>
        </p:sp>
        <p:sp>
          <p:nvSpPr>
            <p:cNvPr id="91144" name="Line 8"/>
            <p:cNvSpPr/>
            <p:nvPr/>
          </p:nvSpPr>
          <p:spPr>
            <a:xfrm>
              <a:off x="960" y="96"/>
              <a:ext cx="0" cy="336"/>
            </a:xfrm>
            <a:prstGeom prst="line">
              <a:avLst/>
            </a:prstGeom>
            <a:ln w="9525" cap="flat" cmpd="sng">
              <a:solidFill>
                <a:schemeClr val="tx1"/>
              </a:solidFill>
              <a:prstDash val="solid"/>
              <a:headEnd type="none" w="med" len="med"/>
              <a:tailEnd type="triangle" w="med" len="med"/>
            </a:ln>
          </p:spPr>
        </p:sp>
        <p:sp>
          <p:nvSpPr>
            <p:cNvPr id="91145" name="Line 9"/>
            <p:cNvSpPr/>
            <p:nvPr/>
          </p:nvSpPr>
          <p:spPr>
            <a:xfrm>
              <a:off x="960" y="816"/>
              <a:ext cx="0" cy="288"/>
            </a:xfrm>
            <a:prstGeom prst="line">
              <a:avLst/>
            </a:prstGeom>
            <a:ln w="9525" cap="flat" cmpd="sng">
              <a:solidFill>
                <a:schemeClr val="tx1"/>
              </a:solidFill>
              <a:prstDash val="solid"/>
              <a:headEnd type="none" w="med" len="med"/>
              <a:tailEnd type="triangle" w="med" len="med"/>
            </a:ln>
          </p:spPr>
        </p:sp>
        <p:sp>
          <p:nvSpPr>
            <p:cNvPr id="91146" name="Line 10"/>
            <p:cNvSpPr/>
            <p:nvPr/>
          </p:nvSpPr>
          <p:spPr>
            <a:xfrm>
              <a:off x="960" y="1680"/>
              <a:ext cx="0" cy="480"/>
            </a:xfrm>
            <a:prstGeom prst="line">
              <a:avLst/>
            </a:prstGeom>
            <a:ln w="9525" cap="flat" cmpd="sng">
              <a:solidFill>
                <a:schemeClr val="tx1"/>
              </a:solidFill>
              <a:prstDash val="solid"/>
              <a:headEnd type="none" w="med" len="med"/>
              <a:tailEnd type="triangle" w="med" len="med"/>
            </a:ln>
          </p:spPr>
        </p:sp>
        <p:sp>
          <p:nvSpPr>
            <p:cNvPr id="91147" name="Line 11"/>
            <p:cNvSpPr/>
            <p:nvPr/>
          </p:nvSpPr>
          <p:spPr>
            <a:xfrm>
              <a:off x="960" y="240"/>
              <a:ext cx="1104" cy="0"/>
            </a:xfrm>
            <a:prstGeom prst="line">
              <a:avLst/>
            </a:prstGeom>
            <a:ln w="9525" cap="flat" cmpd="sng">
              <a:solidFill>
                <a:schemeClr val="tx1"/>
              </a:solidFill>
              <a:prstDash val="solid"/>
              <a:headEnd type="triangle" w="med" len="med"/>
              <a:tailEnd type="none" w="med" len="med"/>
            </a:ln>
          </p:spPr>
        </p:sp>
        <p:sp>
          <p:nvSpPr>
            <p:cNvPr id="91148" name="Rectangle 12"/>
            <p:cNvSpPr/>
            <p:nvPr/>
          </p:nvSpPr>
          <p:spPr>
            <a:xfrm>
              <a:off x="384" y="1728"/>
              <a:ext cx="624" cy="240"/>
            </a:xfrm>
            <a:prstGeom prst="rect">
              <a:avLst/>
            </a:prstGeom>
            <a:noFill/>
            <a:ln w="9525">
              <a:noFill/>
            </a:ln>
          </p:spPr>
          <p:txBody>
            <a:bodyPr wrap="none" anchor="ctr"/>
            <a:lstStyle/>
            <a:p>
              <a:pPr algn="ctr" eaLnBrk="1" hangingPunct="1"/>
              <a:r>
                <a:rPr lang="en-US" altLang="zh-CN" sz="2400" dirty="0">
                  <a:latin typeface="Tahoma" panose="020B0604030504040204" pitchFamily="34" charset="0"/>
                  <a:ea typeface="华文中宋" panose="02010600040101010101" pitchFamily="2" charset="-122"/>
                </a:rPr>
                <a:t>false</a:t>
              </a:r>
              <a:endParaRPr lang="en-US" altLang="zh-CN" sz="2400" dirty="0">
                <a:latin typeface="Tahoma" panose="020B0604030504040204" pitchFamily="34" charset="0"/>
                <a:ea typeface="华文中宋" panose="02010600040101010101" pitchFamily="2" charset="-122"/>
              </a:endParaRPr>
            </a:p>
          </p:txBody>
        </p:sp>
        <p:sp>
          <p:nvSpPr>
            <p:cNvPr id="91149" name="Rectangle 13"/>
            <p:cNvSpPr/>
            <p:nvPr/>
          </p:nvSpPr>
          <p:spPr>
            <a:xfrm>
              <a:off x="1536" y="1104"/>
              <a:ext cx="528" cy="240"/>
            </a:xfrm>
            <a:prstGeom prst="rect">
              <a:avLst/>
            </a:prstGeom>
            <a:noFill/>
            <a:ln w="9525">
              <a:noFill/>
            </a:ln>
          </p:spPr>
          <p:txBody>
            <a:bodyPr wrap="none" anchor="ctr"/>
            <a:lstStyle/>
            <a:p>
              <a:pPr algn="ctr" eaLnBrk="1" hangingPunct="1"/>
              <a:r>
                <a:rPr lang="en-US" altLang="zh-CN" sz="2400" dirty="0">
                  <a:latin typeface="Tahoma" panose="020B0604030504040204" pitchFamily="34" charset="0"/>
                  <a:ea typeface="华文中宋" panose="02010600040101010101" pitchFamily="2" charset="-122"/>
                </a:rPr>
                <a:t>true</a:t>
              </a:r>
              <a:endParaRPr lang="en-US" altLang="zh-CN" sz="2400" dirty="0">
                <a:latin typeface="Tahoma" panose="020B0604030504040204" pitchFamily="34" charset="0"/>
                <a:ea typeface="华文中宋" panose="02010600040101010101" pitchFamily="2" charset="-122"/>
              </a:endParaRPr>
            </a:p>
          </p:txBody>
        </p:sp>
        <p:sp>
          <p:nvSpPr>
            <p:cNvPr id="91150" name="Rectangle 14"/>
            <p:cNvSpPr/>
            <p:nvPr/>
          </p:nvSpPr>
          <p:spPr>
            <a:xfrm>
              <a:off x="432" y="2208"/>
              <a:ext cx="1104" cy="288"/>
            </a:xfrm>
            <a:prstGeom prst="rect">
              <a:avLst/>
            </a:prstGeom>
            <a:noFill/>
            <a:ln w="9525">
              <a:noFill/>
            </a:ln>
          </p:spPr>
          <p:txBody>
            <a:bodyPr wrap="none" anchor="ctr"/>
            <a:lstStyle/>
            <a:p>
              <a:pPr algn="ctr" eaLnBrk="1" hangingPunct="1"/>
              <a:r>
                <a:rPr lang="zh-CN" altLang="en-US" sz="2400" dirty="0">
                  <a:latin typeface="Tahoma" panose="020B0604030504040204" pitchFamily="34" charset="0"/>
                  <a:ea typeface="华文中宋" panose="02010600040101010101" pitchFamily="2" charset="-122"/>
                </a:rPr>
                <a:t>流程图</a:t>
              </a:r>
              <a:endParaRPr lang="zh-CN" altLang="en-US" sz="2400" dirty="0">
                <a:latin typeface="Tahoma" panose="020B0604030504040204" pitchFamily="34" charset="0"/>
                <a:ea typeface="华文中宋" panose="02010600040101010101" pitchFamily="2" charset="-122"/>
              </a:endParaRPr>
            </a:p>
          </p:txBody>
        </p:sp>
        <p:sp>
          <p:nvSpPr>
            <p:cNvPr id="91151" name="Line 15"/>
            <p:cNvSpPr/>
            <p:nvPr/>
          </p:nvSpPr>
          <p:spPr>
            <a:xfrm>
              <a:off x="1728" y="1392"/>
              <a:ext cx="336" cy="0"/>
            </a:xfrm>
            <a:prstGeom prst="line">
              <a:avLst/>
            </a:prstGeom>
            <a:ln w="9525" cap="flat" cmpd="sng">
              <a:solidFill>
                <a:schemeClr val="tx1"/>
              </a:solidFill>
              <a:prstDash val="solid"/>
              <a:headEnd type="none" w="med" len="med"/>
              <a:tailEnd type="none" w="med" len="med"/>
            </a:ln>
          </p:spPr>
        </p:sp>
        <p:sp>
          <p:nvSpPr>
            <p:cNvPr id="91152" name="Line 16"/>
            <p:cNvSpPr/>
            <p:nvPr/>
          </p:nvSpPr>
          <p:spPr>
            <a:xfrm>
              <a:off x="2064" y="240"/>
              <a:ext cx="0" cy="1152"/>
            </a:xfrm>
            <a:prstGeom prst="line">
              <a:avLst/>
            </a:prstGeom>
            <a:ln w="9525" cap="flat" cmpd="sng">
              <a:solidFill>
                <a:schemeClr val="tx1"/>
              </a:solidFill>
              <a:prstDash val="solid"/>
              <a:headEnd type="none" w="med" len="med"/>
              <a:tailEnd type="none" w="med" len="med"/>
            </a:ln>
          </p:spPr>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Effect transition="in" filter="barn(outHorizontal)">
                                      <p:cBhvr>
                                        <p:cTn id="7" dur="500"/>
                                        <p:tgtEl>
                                          <p:spTgt spid="91139">
                                            <p:txEl>
                                              <p:pRg st="0" end="0"/>
                                            </p:txEl>
                                          </p:spTgt>
                                        </p:tgtEl>
                                      </p:cBhvr>
                                    </p:animEffect>
                                  </p:childTnLst>
                                </p:cTn>
                              </p:par>
                            </p:childTnLst>
                          </p:cTn>
                        </p:par>
                        <p:par>
                          <p:cTn id="8" fill="hold">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91139">
                                            <p:txEl>
                                              <p:pRg st="1" end="1"/>
                                            </p:txEl>
                                          </p:spTgt>
                                        </p:tgtEl>
                                        <p:attrNameLst>
                                          <p:attrName>style.visibility</p:attrName>
                                        </p:attrNameLst>
                                      </p:cBhvr>
                                      <p:to>
                                        <p:strVal val="visible"/>
                                      </p:to>
                                    </p:set>
                                    <p:animEffect transition="in" filter="barn(outHorizontal)">
                                      <p:cBhvr>
                                        <p:cTn id="11" dur="500"/>
                                        <p:tgtEl>
                                          <p:spTgt spid="91139">
                                            <p:txEl>
                                              <p:pRg st="1" end="1"/>
                                            </p:txEl>
                                          </p:spTgt>
                                        </p:tgtEl>
                                      </p:cBhvr>
                                    </p:animEffect>
                                  </p:childTnLst>
                                </p:cTn>
                              </p:par>
                              <p:par>
                                <p:cTn id="12" presetID="16" presetClass="entr" presetSubtype="42" fill="hold" grpId="0" nodeType="withEffect">
                                  <p:stCondLst>
                                    <p:cond delay="0"/>
                                  </p:stCondLst>
                                  <p:childTnLst>
                                    <p:set>
                                      <p:cBhvr>
                                        <p:cTn id="13" dur="1" fill="hold">
                                          <p:stCondLst>
                                            <p:cond delay="0"/>
                                          </p:stCondLst>
                                        </p:cTn>
                                        <p:tgtEl>
                                          <p:spTgt spid="91139">
                                            <p:txEl>
                                              <p:pRg st="2" end="2"/>
                                            </p:txEl>
                                          </p:spTgt>
                                        </p:tgtEl>
                                        <p:attrNameLst>
                                          <p:attrName>style.visibility</p:attrName>
                                        </p:attrNameLst>
                                      </p:cBhvr>
                                      <p:to>
                                        <p:strVal val="visible"/>
                                      </p:to>
                                    </p:set>
                                    <p:animEffect transition="in" filter="barn(outHorizontal)">
                                      <p:cBhvr>
                                        <p:cTn id="14" dur="500"/>
                                        <p:tgtEl>
                                          <p:spTgt spid="91139">
                                            <p:txEl>
                                              <p:pRg st="2" end="2"/>
                                            </p:txEl>
                                          </p:spTgt>
                                        </p:tgtEl>
                                      </p:cBhvr>
                                    </p:animEffect>
                                  </p:childTnLst>
                                </p:cTn>
                              </p:par>
                              <p:par>
                                <p:cTn id="15" presetID="16" presetClass="entr" presetSubtype="42" fill="hold" grpId="0" nodeType="withEffect">
                                  <p:stCondLst>
                                    <p:cond delay="0"/>
                                  </p:stCondLst>
                                  <p:childTnLst>
                                    <p:set>
                                      <p:cBhvr>
                                        <p:cTn id="16" dur="1" fill="hold">
                                          <p:stCondLst>
                                            <p:cond delay="0"/>
                                          </p:stCondLst>
                                        </p:cTn>
                                        <p:tgtEl>
                                          <p:spTgt spid="91139">
                                            <p:txEl>
                                              <p:pRg st="3" end="3"/>
                                            </p:txEl>
                                          </p:spTgt>
                                        </p:tgtEl>
                                        <p:attrNameLst>
                                          <p:attrName>style.visibility</p:attrName>
                                        </p:attrNameLst>
                                      </p:cBhvr>
                                      <p:to>
                                        <p:strVal val="visible"/>
                                      </p:to>
                                    </p:set>
                                    <p:animEffect transition="in" filter="barn(outHorizontal)">
                                      <p:cBhvr>
                                        <p:cTn id="17" dur="500"/>
                                        <p:tgtEl>
                                          <p:spTgt spid="91139">
                                            <p:txEl>
                                              <p:pRg st="3" end="3"/>
                                            </p:txEl>
                                          </p:spTgt>
                                        </p:tgtEl>
                                      </p:cBhvr>
                                    </p:animEffect>
                                  </p:childTnLst>
                                </p:cTn>
                              </p:par>
                              <p:par>
                                <p:cTn id="18" presetID="16" presetClass="entr" presetSubtype="42" fill="hold" grpId="0" nodeType="withEffect">
                                  <p:stCondLst>
                                    <p:cond delay="0"/>
                                  </p:stCondLst>
                                  <p:childTnLst>
                                    <p:set>
                                      <p:cBhvr>
                                        <p:cTn id="19" dur="1" fill="hold">
                                          <p:stCondLst>
                                            <p:cond delay="0"/>
                                          </p:stCondLst>
                                        </p:cTn>
                                        <p:tgtEl>
                                          <p:spTgt spid="91139">
                                            <p:txEl>
                                              <p:pRg st="4" end="4"/>
                                            </p:txEl>
                                          </p:spTgt>
                                        </p:tgtEl>
                                        <p:attrNameLst>
                                          <p:attrName>style.visibility</p:attrName>
                                        </p:attrNameLst>
                                      </p:cBhvr>
                                      <p:to>
                                        <p:strVal val="visible"/>
                                      </p:to>
                                    </p:set>
                                    <p:animEffect transition="in" filter="barn(outHorizontal)">
                                      <p:cBhvr>
                                        <p:cTn id="20" dur="500"/>
                                        <p:tgtEl>
                                          <p:spTgt spid="91139">
                                            <p:txEl>
                                              <p:pRg st="4" end="4"/>
                                            </p:txEl>
                                          </p:spTgt>
                                        </p:tgtEl>
                                      </p:cBhvr>
                                    </p:animEffect>
                                  </p:childTnLst>
                                </p:cTn>
                              </p:par>
                              <p:par>
                                <p:cTn id="21" presetID="16" presetClass="entr" presetSubtype="42" fill="hold" grpId="0" nodeType="withEffect">
                                  <p:stCondLst>
                                    <p:cond delay="0"/>
                                  </p:stCondLst>
                                  <p:childTnLst>
                                    <p:set>
                                      <p:cBhvr>
                                        <p:cTn id="22" dur="1" fill="hold">
                                          <p:stCondLst>
                                            <p:cond delay="0"/>
                                          </p:stCondLst>
                                        </p:cTn>
                                        <p:tgtEl>
                                          <p:spTgt spid="91139">
                                            <p:txEl>
                                              <p:pRg st="5" end="5"/>
                                            </p:txEl>
                                          </p:spTgt>
                                        </p:tgtEl>
                                        <p:attrNameLst>
                                          <p:attrName>style.visibility</p:attrName>
                                        </p:attrNameLst>
                                      </p:cBhvr>
                                      <p:to>
                                        <p:strVal val="visible"/>
                                      </p:to>
                                    </p:set>
                                    <p:animEffect transition="in" filter="barn(outHorizontal)">
                                      <p:cBhvr>
                                        <p:cTn id="23" dur="500"/>
                                        <p:tgtEl>
                                          <p:spTgt spid="91139">
                                            <p:txEl>
                                              <p:pRg st="5" end="5"/>
                                            </p:txEl>
                                          </p:spTgt>
                                        </p:tgtEl>
                                      </p:cBhvr>
                                    </p:animEffect>
                                  </p:childTnLst>
                                </p:cTn>
                              </p:par>
                              <p:par>
                                <p:cTn id="24" presetID="16" presetClass="entr" presetSubtype="42" fill="hold" grpId="0" nodeType="withEffect">
                                  <p:stCondLst>
                                    <p:cond delay="0"/>
                                  </p:stCondLst>
                                  <p:childTnLst>
                                    <p:set>
                                      <p:cBhvr>
                                        <p:cTn id="25" dur="1" fill="hold">
                                          <p:stCondLst>
                                            <p:cond delay="0"/>
                                          </p:stCondLst>
                                        </p:cTn>
                                        <p:tgtEl>
                                          <p:spTgt spid="91139">
                                            <p:txEl>
                                              <p:pRg st="6" end="6"/>
                                            </p:txEl>
                                          </p:spTgt>
                                        </p:tgtEl>
                                        <p:attrNameLst>
                                          <p:attrName>style.visibility</p:attrName>
                                        </p:attrNameLst>
                                      </p:cBhvr>
                                      <p:to>
                                        <p:strVal val="visible"/>
                                      </p:to>
                                    </p:set>
                                    <p:animEffect transition="in" filter="barn(outHorizontal)">
                                      <p:cBhvr>
                                        <p:cTn id="26" dur="500"/>
                                        <p:tgtEl>
                                          <p:spTgt spid="91139">
                                            <p:txEl>
                                              <p:pRg st="6" end="6"/>
                                            </p:txEl>
                                          </p:spTgt>
                                        </p:tgtEl>
                                      </p:cBhvr>
                                    </p:animEffect>
                                  </p:childTnLst>
                                </p:cTn>
                              </p:par>
                              <p:par>
                                <p:cTn id="27" presetID="16" presetClass="entr" presetSubtype="42" fill="hold" grpId="0" nodeType="withEffect">
                                  <p:stCondLst>
                                    <p:cond delay="0"/>
                                  </p:stCondLst>
                                  <p:childTnLst>
                                    <p:set>
                                      <p:cBhvr>
                                        <p:cTn id="28" dur="1" fill="hold">
                                          <p:stCondLst>
                                            <p:cond delay="0"/>
                                          </p:stCondLst>
                                        </p:cTn>
                                        <p:tgtEl>
                                          <p:spTgt spid="91139">
                                            <p:txEl>
                                              <p:pRg st="7" end="7"/>
                                            </p:txEl>
                                          </p:spTgt>
                                        </p:tgtEl>
                                        <p:attrNameLst>
                                          <p:attrName>style.visibility</p:attrName>
                                        </p:attrNameLst>
                                      </p:cBhvr>
                                      <p:to>
                                        <p:strVal val="visible"/>
                                      </p:to>
                                    </p:set>
                                    <p:animEffect transition="in" filter="barn(outHorizontal)">
                                      <p:cBhvr>
                                        <p:cTn id="29" dur="500"/>
                                        <p:tgtEl>
                                          <p:spTgt spid="91139">
                                            <p:txEl>
                                              <p:pRg st="7" end="7"/>
                                            </p:txEl>
                                          </p:spTgt>
                                        </p:tgtEl>
                                      </p:cBhvr>
                                    </p:animEffect>
                                  </p:childTnLst>
                                </p:cTn>
                              </p:par>
                            </p:childTnLst>
                          </p:cTn>
                        </p:par>
                        <p:par>
                          <p:cTn id="30" fill="hold">
                            <p:stCondLst>
                              <p:cond delay="1000"/>
                            </p:stCondLst>
                            <p:childTnLst>
                              <p:par>
                                <p:cTn id="31" presetID="9" presetClass="entr" presetSubtype="0" fill="hold" nodeType="afterEffect">
                                  <p:stCondLst>
                                    <p:cond delay="0"/>
                                  </p:stCondLst>
                                  <p:childTnLst>
                                    <p:set>
                                      <p:cBhvr>
                                        <p:cTn id="32" dur="1" fill="hold">
                                          <p:stCondLst>
                                            <p:cond delay="0"/>
                                          </p:stCondLst>
                                        </p:cTn>
                                        <p:tgtEl>
                                          <p:spTgt spid="91140"/>
                                        </p:tgtEl>
                                        <p:attrNameLst>
                                          <p:attrName>style.visibility</p:attrName>
                                        </p:attrNameLst>
                                      </p:cBhvr>
                                      <p:to>
                                        <p:strVal val="visible"/>
                                      </p:to>
                                    </p:set>
                                    <p:animEffect transition="in" filter="dissolve">
                                      <p:cBhvr>
                                        <p:cTn id="33" dur="500"/>
                                        <p:tgtEl>
                                          <p:spTgt spid="91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advAuto="100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p:cNvSpPr>
          <p:nvPr>
            <p:ph type="title"/>
          </p:nvPr>
        </p:nvSpPr>
        <p:spPr/>
        <p:txBody>
          <a:bodyPr vert="horz" wrap="square" lIns="91440" tIns="45720" rIns="91440" bIns="45720" anchor="ctr"/>
          <a:lstStyle/>
          <a:p>
            <a:pPr eaLnBrk="1" hangingPunct="1"/>
            <a:r>
              <a:rPr lang="zh-CN" altLang="en-US" dirty="0"/>
              <a:t>循环控制语句</a:t>
            </a:r>
            <a:endParaRPr lang="zh-CN" altLang="en-US" dirty="0"/>
          </a:p>
        </p:txBody>
      </p:sp>
      <p:sp>
        <p:nvSpPr>
          <p:cNvPr id="92163" name="Rectangle 3"/>
          <p:cNvSpPr>
            <a:spLocks noGrp="1"/>
          </p:cNvSpPr>
          <p:nvPr>
            <p:ph idx="1"/>
          </p:nvPr>
        </p:nvSpPr>
        <p:spPr/>
        <p:txBody>
          <a:bodyPr vert="horz" wrap="square" lIns="91440" tIns="45720" rIns="91440" bIns="45720" anchor="t">
            <a:normAutofit fontScale="92500" lnSpcReduction="10000"/>
          </a:bodyPr>
          <a:lstStyle/>
          <a:p>
            <a:pPr marL="609600" indent="-609600" eaLnBrk="1" hangingPunct="1">
              <a:buSzPct val="90000"/>
            </a:pPr>
            <a:r>
              <a:rPr lang="zh-CN" altLang="en-US" sz="2800" dirty="0"/>
              <a:t>示例</a:t>
            </a:r>
            <a:endParaRPr lang="zh-CN" altLang="en-US" dirty="0">
              <a:solidFill>
                <a:schemeClr val="hlink"/>
              </a:solidFill>
            </a:endParaRPr>
          </a:p>
          <a:p>
            <a:pPr marL="609600" indent="-609600" eaLnBrk="1" hangingPunct="1">
              <a:buSzPct val="90000"/>
              <a:buNone/>
            </a:pPr>
            <a:r>
              <a:rPr lang="en-US" altLang="zh-CN" sz="2000" dirty="0">
                <a:latin typeface="Tahoma" panose="020B0604030504040204" pitchFamily="34" charset="0"/>
              </a:rPr>
              <a:t>import Java.io.IOException;</a:t>
            </a:r>
            <a:endParaRPr lang="en-US" altLang="zh-CN" sz="2000" dirty="0">
              <a:latin typeface="Tahoma" panose="020B0604030504040204" pitchFamily="34" charset="0"/>
            </a:endParaRPr>
          </a:p>
          <a:p>
            <a:pPr marL="609600" indent="-609600" eaLnBrk="1" hangingPunct="1">
              <a:buSzPct val="90000"/>
              <a:buNone/>
            </a:pPr>
            <a:r>
              <a:rPr lang="en-US" altLang="zh-CN" sz="2000" dirty="0">
                <a:latin typeface="Tahoma" panose="020B0604030504040204" pitchFamily="34" charset="0"/>
              </a:rPr>
              <a:t>class Test {</a:t>
            </a:r>
            <a:endParaRPr lang="en-US" altLang="zh-CN" sz="2000" dirty="0">
              <a:latin typeface="Tahoma" panose="020B0604030504040204" pitchFamily="34" charset="0"/>
            </a:endParaRPr>
          </a:p>
          <a:p>
            <a:pPr marL="609600" indent="-609600" eaLnBrk="1" hangingPunct="1">
              <a:buSzPct val="90000"/>
              <a:buNone/>
            </a:pPr>
            <a:r>
              <a:rPr lang="en-US" altLang="x-none" sz="2000" dirty="0">
                <a:latin typeface="Tahoma" panose="020B0604030504040204" pitchFamily="34" charset="0"/>
              </a:rPr>
              <a:t>	</a:t>
            </a:r>
            <a:r>
              <a:rPr lang="en-US" altLang="zh-CN" sz="2000" dirty="0">
                <a:latin typeface="Tahoma" panose="020B0604030504040204" pitchFamily="34" charset="0"/>
              </a:rPr>
              <a:t>public static void main(String args[]) throws IOException {</a:t>
            </a:r>
            <a:endParaRPr lang="en-US" altLang="zh-CN" sz="2000" dirty="0">
              <a:latin typeface="Tahoma" panose="020B0604030504040204" pitchFamily="34" charset="0"/>
            </a:endParaRPr>
          </a:p>
          <a:p>
            <a:pPr marL="609600" indent="-609600" eaLnBrk="1" hangingPunct="1">
              <a:buSzPct val="90000"/>
              <a:buNone/>
            </a:pPr>
            <a:r>
              <a:rPr lang="en-US" altLang="x-none" sz="2000" dirty="0">
                <a:latin typeface="Tahoma" panose="020B0604030504040204" pitchFamily="34" charset="0"/>
              </a:rPr>
              <a:t>	    </a:t>
            </a:r>
            <a:r>
              <a:rPr lang="en-US" altLang="zh-CN" sz="2000" dirty="0">
                <a:latin typeface="Tahoma" panose="020B0604030504040204" pitchFamily="34" charset="0"/>
              </a:rPr>
              <a:t>char c;</a:t>
            </a:r>
            <a:endParaRPr lang="en-US" altLang="zh-CN" sz="2000" dirty="0">
              <a:latin typeface="Tahoma" panose="020B0604030504040204" pitchFamily="34" charset="0"/>
            </a:endParaRPr>
          </a:p>
          <a:p>
            <a:pPr marL="609600" indent="-609600" eaLnBrk="1" hangingPunct="1">
              <a:buSzPct val="90000"/>
              <a:buNone/>
            </a:pPr>
            <a:r>
              <a:rPr lang="en-US" altLang="x-none" sz="2000" dirty="0">
                <a:latin typeface="Tahoma" panose="020B0604030504040204" pitchFamily="34" charset="0"/>
              </a:rPr>
              <a:t>	    </a:t>
            </a:r>
            <a:r>
              <a:rPr lang="en-US" altLang="zh-CN" sz="2000" dirty="0">
                <a:latin typeface="Tahoma" panose="020B0604030504040204" pitchFamily="34" charset="0"/>
              </a:rPr>
              <a:t>StringBuffer buffer = new StringBuffer();</a:t>
            </a:r>
            <a:endParaRPr lang="en-US" altLang="zh-CN" sz="2000" dirty="0">
              <a:latin typeface="Tahoma" panose="020B0604030504040204" pitchFamily="34" charset="0"/>
            </a:endParaRPr>
          </a:p>
          <a:p>
            <a:pPr marL="609600" indent="-609600" eaLnBrk="1" hangingPunct="1">
              <a:buSzPct val="90000"/>
              <a:buNone/>
            </a:pPr>
            <a:r>
              <a:rPr lang="en-US" altLang="x-none" sz="2000" dirty="0">
                <a:latin typeface="Tahoma" panose="020B0604030504040204" pitchFamily="34" charset="0"/>
              </a:rPr>
              <a:t>            </a:t>
            </a:r>
            <a:r>
              <a:rPr lang="en-US" altLang="zh-CN" sz="2000" dirty="0">
                <a:latin typeface="Tahoma" panose="020B0604030504040204" pitchFamily="34" charset="0"/>
              </a:rPr>
              <a:t>System.out.println(“</a:t>
            </a:r>
            <a:r>
              <a:rPr lang="zh-CN" altLang="en-US" sz="2000" dirty="0">
                <a:latin typeface="Tahoma" panose="020B0604030504040204" pitchFamily="34" charset="0"/>
              </a:rPr>
              <a:t>输入一句子以</a:t>
            </a:r>
            <a:r>
              <a:rPr lang="en-US" altLang="zh-CN" sz="2000" dirty="0">
                <a:latin typeface="Tahoma" panose="020B0604030504040204" pitchFamily="34" charset="0"/>
              </a:rPr>
              <a:t>.</a:t>
            </a:r>
            <a:r>
              <a:rPr lang="zh-CN" altLang="en-US" sz="2000" dirty="0">
                <a:latin typeface="Tahoma" panose="020B0604030504040204" pitchFamily="34" charset="0"/>
              </a:rPr>
              <a:t>表示结束”</a:t>
            </a:r>
            <a:r>
              <a:rPr lang="en-US" altLang="zh-CN" sz="2000" dirty="0">
                <a:latin typeface="Tahoma" panose="020B0604030504040204" pitchFamily="34" charset="0"/>
              </a:rPr>
              <a:t>);</a:t>
            </a:r>
            <a:endParaRPr lang="en-US" altLang="zh-CN" sz="2000" dirty="0">
              <a:latin typeface="Tahoma" panose="020B0604030504040204" pitchFamily="34" charset="0"/>
            </a:endParaRPr>
          </a:p>
          <a:p>
            <a:pPr marL="609600" indent="-609600" eaLnBrk="1" hangingPunct="1">
              <a:buSzPct val="90000"/>
              <a:buNone/>
            </a:pPr>
            <a:r>
              <a:rPr lang="en-US" altLang="x-none" sz="2000" dirty="0">
                <a:latin typeface="Tahoma" panose="020B0604030504040204" pitchFamily="34" charset="0"/>
              </a:rPr>
              <a:t>	    </a:t>
            </a:r>
            <a:r>
              <a:rPr lang="en-US" altLang="zh-CN" sz="2000" dirty="0">
                <a:latin typeface="Tahoma" panose="020B0604030504040204" pitchFamily="34" charset="0"/>
              </a:rPr>
              <a:t>do {</a:t>
            </a:r>
            <a:endParaRPr lang="en-US" altLang="zh-CN" sz="2000" dirty="0">
              <a:latin typeface="Tahoma" panose="020B0604030504040204" pitchFamily="34" charset="0"/>
            </a:endParaRPr>
          </a:p>
          <a:p>
            <a:pPr marL="609600" indent="-609600" eaLnBrk="1" hangingPunct="1">
              <a:buSzPct val="90000"/>
              <a:buNone/>
            </a:pPr>
            <a:r>
              <a:rPr lang="en-US" altLang="x-none" sz="2000" dirty="0">
                <a:latin typeface="Tahoma" panose="020B0604030504040204" pitchFamily="34" charset="0"/>
              </a:rPr>
              <a:t>		    </a:t>
            </a:r>
            <a:r>
              <a:rPr lang="en-US" altLang="zh-CN" sz="2000" dirty="0">
                <a:latin typeface="Tahoma" panose="020B0604030504040204" pitchFamily="34" charset="0"/>
              </a:rPr>
              <a:t>c = (char) System.in.read();</a:t>
            </a:r>
            <a:endParaRPr lang="en-US" altLang="zh-CN" sz="2000" dirty="0">
              <a:latin typeface="Tahoma" panose="020B0604030504040204" pitchFamily="34" charset="0"/>
            </a:endParaRPr>
          </a:p>
          <a:p>
            <a:pPr marL="609600" indent="-609600" eaLnBrk="1" hangingPunct="1">
              <a:buSzPct val="90000"/>
              <a:buNone/>
            </a:pPr>
            <a:r>
              <a:rPr lang="en-US" altLang="x-none" sz="2000" dirty="0">
                <a:latin typeface="Tahoma" panose="020B0604030504040204" pitchFamily="34" charset="0"/>
              </a:rPr>
              <a:t>		    </a:t>
            </a:r>
            <a:r>
              <a:rPr lang="en-US" altLang="zh-CN" sz="2000" dirty="0">
                <a:latin typeface="Tahoma" panose="020B0604030504040204" pitchFamily="34" charset="0"/>
              </a:rPr>
              <a:t>buffer.append(c);</a:t>
            </a:r>
            <a:endParaRPr lang="en-US" altLang="zh-CN" sz="2000" dirty="0">
              <a:latin typeface="Tahoma" panose="020B0604030504040204" pitchFamily="34" charset="0"/>
            </a:endParaRPr>
          </a:p>
          <a:p>
            <a:pPr marL="609600" indent="-609600" eaLnBrk="1" hangingPunct="1">
              <a:buSzPct val="90000"/>
              <a:buNone/>
            </a:pPr>
            <a:r>
              <a:rPr lang="en-US" altLang="x-none" sz="2000" dirty="0">
                <a:latin typeface="Tahoma" panose="020B0604030504040204" pitchFamily="34" charset="0"/>
              </a:rPr>
              <a:t>	    </a:t>
            </a:r>
            <a:r>
              <a:rPr lang="en-US" altLang="zh-CN" sz="2000" dirty="0">
                <a:latin typeface="Tahoma" panose="020B0604030504040204" pitchFamily="34" charset="0"/>
              </a:rPr>
              <a:t>} while (c != ‘.’);</a:t>
            </a:r>
            <a:endParaRPr lang="en-US" altLang="zh-CN" sz="2000" dirty="0">
              <a:latin typeface="Tahoma" panose="020B0604030504040204" pitchFamily="34" charset="0"/>
            </a:endParaRPr>
          </a:p>
          <a:p>
            <a:pPr marL="609600" indent="-609600" eaLnBrk="1" hangingPunct="1">
              <a:buSzPct val="90000"/>
              <a:buNone/>
            </a:pPr>
            <a:r>
              <a:rPr lang="en-US" altLang="x-none" sz="2000" dirty="0">
                <a:latin typeface="Tahoma" panose="020B0604030504040204" pitchFamily="34" charset="0"/>
              </a:rPr>
              <a:t>	    </a:t>
            </a:r>
            <a:r>
              <a:rPr lang="en-US" altLang="zh-CN" sz="2000" dirty="0">
                <a:latin typeface="Tahoma" panose="020B0604030504040204" pitchFamily="34" charset="0"/>
              </a:rPr>
              <a:t>System.out.println(“Output =  ” + buffer.toString());</a:t>
            </a:r>
            <a:endParaRPr lang="en-US" altLang="zh-CN" sz="2000" dirty="0">
              <a:latin typeface="Tahoma" panose="020B0604030504040204" pitchFamily="34" charset="0"/>
            </a:endParaRPr>
          </a:p>
          <a:p>
            <a:pPr marL="609600" indent="-609600" eaLnBrk="1" hangingPunct="1">
              <a:buSzPct val="90000"/>
              <a:buNone/>
            </a:pPr>
            <a:r>
              <a:rPr lang="en-US" altLang="x-none" sz="2000" dirty="0">
                <a:latin typeface="Tahoma" panose="020B0604030504040204" pitchFamily="34" charset="0"/>
              </a:rPr>
              <a:t>	</a:t>
            </a:r>
            <a:r>
              <a:rPr lang="en-US" altLang="zh-CN" sz="2000" dirty="0">
                <a:latin typeface="Tahoma" panose="020B0604030504040204" pitchFamily="34" charset="0"/>
              </a:rPr>
              <a:t>}</a:t>
            </a:r>
            <a:endParaRPr lang="en-US" altLang="zh-CN" sz="2000" dirty="0">
              <a:latin typeface="Tahoma" panose="020B0604030504040204" pitchFamily="34" charset="0"/>
            </a:endParaRPr>
          </a:p>
          <a:p>
            <a:pPr marL="609600" indent="-609600" eaLnBrk="1" hangingPunct="1">
              <a:buSzPct val="90000"/>
              <a:buNone/>
            </a:pPr>
            <a:r>
              <a:rPr lang="en-US" altLang="zh-CN" sz="2000" dirty="0">
                <a:latin typeface="Tahoma" panose="020B0604030504040204" pitchFamily="34" charset="0"/>
              </a:rPr>
              <a:t>}</a:t>
            </a:r>
            <a:endParaRPr lang="en-US" altLang="zh-CN" sz="2000" dirty="0">
              <a:latin typeface="Tahoma" panose="020B0604030504040204" pitchFamily="34" charset="0"/>
            </a:endParaRPr>
          </a:p>
        </p:txBody>
      </p:sp>
      <p:sp>
        <p:nvSpPr>
          <p:cNvPr id="92164" name="Rectangle 4"/>
          <p:cNvSpPr/>
          <p:nvPr/>
        </p:nvSpPr>
        <p:spPr>
          <a:xfrm>
            <a:off x="5791200" y="0"/>
            <a:ext cx="3352800" cy="4114800"/>
          </a:xfrm>
          <a:prstGeom prst="rect">
            <a:avLst/>
          </a:prstGeom>
          <a:solidFill>
            <a:srgbClr val="C0C0C0"/>
          </a:solidFill>
          <a:ln w="9525">
            <a:noFill/>
          </a:ln>
        </p:spPr>
        <p:txBody>
          <a:bodyPr wrap="none" anchor="ctr"/>
          <a:lstStyle/>
          <a:p>
            <a:pPr eaLnBrk="1" hangingPunct="1"/>
            <a:r>
              <a:rPr lang="en-US" altLang="zh-CN" sz="2400" dirty="0">
                <a:latin typeface="Tahoma" panose="020B0604030504040204" pitchFamily="34" charset="0"/>
                <a:ea typeface="华文中宋" panose="02010600040101010101" pitchFamily="2" charset="-122"/>
              </a:rPr>
              <a:t>C:\&gt;Java Test</a:t>
            </a:r>
            <a:endParaRPr lang="en-US" altLang="zh-CN" sz="2400" dirty="0">
              <a:latin typeface="Tahoma" panose="020B0604030504040204" pitchFamily="34" charset="0"/>
              <a:ea typeface="华文中宋" panose="02010600040101010101" pitchFamily="2" charset="-122"/>
            </a:endParaRPr>
          </a:p>
          <a:p>
            <a:pPr eaLnBrk="1" hangingPunct="1"/>
            <a:r>
              <a:rPr lang="zh-CN" altLang="en-US" sz="2400" dirty="0">
                <a:latin typeface="Tahoma" panose="020B0604030504040204" pitchFamily="34" charset="0"/>
                <a:ea typeface="华文中宋" panose="02010600040101010101" pitchFamily="2" charset="-122"/>
              </a:rPr>
              <a:t>输入一句子以</a:t>
            </a:r>
            <a:r>
              <a:rPr lang="en-US" altLang="zh-CN" sz="2400" dirty="0">
                <a:latin typeface="Tahoma" panose="020B0604030504040204" pitchFamily="34" charset="0"/>
                <a:ea typeface="华文中宋" panose="02010600040101010101" pitchFamily="2" charset="-122"/>
              </a:rPr>
              <a:t>.</a:t>
            </a:r>
            <a:r>
              <a:rPr lang="zh-CN" altLang="en-US" sz="2400" dirty="0">
                <a:latin typeface="Tahoma" panose="020B0604030504040204" pitchFamily="34" charset="0"/>
                <a:ea typeface="华文中宋" panose="02010600040101010101" pitchFamily="2" charset="-122"/>
              </a:rPr>
              <a:t>表示结束</a:t>
            </a:r>
            <a:endParaRPr lang="zh-CN" altLang="en-US" sz="2400" dirty="0">
              <a:latin typeface="Tahoma" panose="020B0604030504040204" pitchFamily="34" charset="0"/>
              <a:ea typeface="华文中宋" panose="02010600040101010101" pitchFamily="2" charset="-122"/>
            </a:endParaRPr>
          </a:p>
          <a:p>
            <a:pPr eaLnBrk="1" hangingPunct="1"/>
            <a:r>
              <a:rPr lang="en-US" altLang="zh-CN" sz="2400" dirty="0">
                <a:latin typeface="Tahoma" panose="020B0604030504040204" pitchFamily="34" charset="0"/>
                <a:ea typeface="华文中宋" panose="02010600040101010101" pitchFamily="2" charset="-122"/>
              </a:rPr>
              <a:t>fdsfs.</a:t>
            </a:r>
            <a:endParaRPr lang="en-US" altLang="zh-CN" sz="2400" dirty="0">
              <a:latin typeface="Tahoma" panose="020B0604030504040204" pitchFamily="34" charset="0"/>
              <a:ea typeface="华文中宋" panose="02010600040101010101" pitchFamily="2" charset="-122"/>
            </a:endParaRPr>
          </a:p>
          <a:p>
            <a:pPr eaLnBrk="1" hangingPunct="1"/>
            <a:r>
              <a:rPr lang="en-US" altLang="zh-CN" sz="2400" dirty="0">
                <a:latin typeface="Tahoma" panose="020B0604030504040204" pitchFamily="34" charset="0"/>
                <a:ea typeface="华文中宋" panose="02010600040101010101" pitchFamily="2" charset="-122"/>
              </a:rPr>
              <a:t>Output = fdsfs.</a:t>
            </a:r>
            <a:endParaRPr lang="en-US" altLang="zh-CN" sz="2400" dirty="0">
              <a:latin typeface="Tahoma" panose="020B0604030504040204" pitchFamily="34" charset="0"/>
              <a:ea typeface="华文中宋" panose="02010600040101010101" pitchFamily="2" charset="-122"/>
            </a:endParaRPr>
          </a:p>
          <a:p>
            <a:pPr eaLnBrk="1" hangingPunct="1"/>
            <a:endParaRPr lang="en-US" altLang="zh-CN" sz="2400" dirty="0">
              <a:latin typeface="Tahoma" panose="020B0604030504040204" pitchFamily="34" charset="0"/>
              <a:ea typeface="华文中宋" panose="02010600040101010101" pitchFamily="2" charset="-122"/>
            </a:endParaRPr>
          </a:p>
          <a:p>
            <a:pPr eaLnBrk="1" hangingPunct="1"/>
            <a:r>
              <a:rPr lang="en-US" altLang="zh-CN" sz="2400" dirty="0">
                <a:latin typeface="Tahoma" panose="020B0604030504040204" pitchFamily="34" charset="0"/>
                <a:ea typeface="华文中宋" panose="02010600040101010101" pitchFamily="2" charset="-122"/>
              </a:rPr>
              <a:t>C:\&gt;Java Test</a:t>
            </a:r>
            <a:endParaRPr lang="en-US" altLang="zh-CN" sz="2400" dirty="0">
              <a:latin typeface="Tahoma" panose="020B0604030504040204" pitchFamily="34" charset="0"/>
              <a:ea typeface="华文中宋" panose="02010600040101010101" pitchFamily="2" charset="-122"/>
            </a:endParaRPr>
          </a:p>
          <a:p>
            <a:pPr eaLnBrk="1" hangingPunct="1"/>
            <a:r>
              <a:rPr lang="zh-CN" altLang="en-US" sz="2400" dirty="0">
                <a:latin typeface="Tahoma" panose="020B0604030504040204" pitchFamily="34" charset="0"/>
                <a:ea typeface="华文中宋" panose="02010600040101010101" pitchFamily="2" charset="-122"/>
              </a:rPr>
              <a:t>输入一句子以</a:t>
            </a:r>
            <a:r>
              <a:rPr lang="en-US" altLang="zh-CN" sz="2400" dirty="0">
                <a:latin typeface="Tahoma" panose="020B0604030504040204" pitchFamily="34" charset="0"/>
                <a:ea typeface="华文中宋" panose="02010600040101010101" pitchFamily="2" charset="-122"/>
              </a:rPr>
              <a:t>.</a:t>
            </a:r>
            <a:r>
              <a:rPr lang="zh-CN" altLang="en-US" sz="2400" dirty="0">
                <a:latin typeface="Tahoma" panose="020B0604030504040204" pitchFamily="34" charset="0"/>
                <a:ea typeface="华文中宋" panose="02010600040101010101" pitchFamily="2" charset="-122"/>
              </a:rPr>
              <a:t>表示结束</a:t>
            </a:r>
            <a:endParaRPr lang="zh-CN" altLang="en-US" sz="2400" dirty="0">
              <a:latin typeface="Tahoma" panose="020B0604030504040204" pitchFamily="34" charset="0"/>
              <a:ea typeface="华文中宋" panose="02010600040101010101" pitchFamily="2" charset="-122"/>
            </a:endParaRPr>
          </a:p>
          <a:p>
            <a:pPr eaLnBrk="1" hangingPunct="1"/>
            <a:r>
              <a:rPr lang="en-US" altLang="zh-CN" sz="2400" dirty="0">
                <a:latin typeface="Tahoma" panose="020B0604030504040204" pitchFamily="34" charset="0"/>
                <a:ea typeface="华文中宋" panose="02010600040101010101" pitchFamily="2" charset="-122"/>
              </a:rPr>
              <a:t>fdsf</a:t>
            </a:r>
            <a:r>
              <a:rPr lang="zh-CN" altLang="en-US" sz="2400" dirty="0">
                <a:latin typeface="Tahoma" panose="020B0604030504040204" pitchFamily="34" charset="0"/>
                <a:ea typeface="华文中宋" panose="02010600040101010101" pitchFamily="2" charset="-122"/>
              </a:rPr>
              <a:t>中国</a:t>
            </a:r>
            <a:r>
              <a:rPr lang="en-US" altLang="zh-CN" sz="2400" dirty="0">
                <a:latin typeface="Tahoma" panose="020B0604030504040204" pitchFamily="34" charset="0"/>
                <a:ea typeface="华文中宋" panose="02010600040101010101" pitchFamily="2" charset="-122"/>
              </a:rPr>
              <a:t>.</a:t>
            </a:r>
            <a:endParaRPr lang="en-US" altLang="zh-CN" sz="2400" dirty="0">
              <a:latin typeface="Tahoma" panose="020B0604030504040204" pitchFamily="34" charset="0"/>
              <a:ea typeface="华文中宋" panose="02010600040101010101" pitchFamily="2" charset="-122"/>
            </a:endParaRPr>
          </a:p>
          <a:p>
            <a:pPr eaLnBrk="1" hangingPunct="1"/>
            <a:r>
              <a:rPr lang="en-US" altLang="zh-CN" sz="2400" dirty="0">
                <a:latin typeface="Tahoma" panose="020B0604030504040204" pitchFamily="34" charset="0"/>
                <a:ea typeface="华文中宋" panose="02010600040101010101" pitchFamily="2" charset="-122"/>
              </a:rPr>
              <a:t>Output = fdsf???ú.</a:t>
            </a:r>
            <a:endParaRPr lang="en-US" altLang="zh-CN" sz="2400" dirty="0">
              <a:latin typeface="Tahoma" panose="020B0604030504040204" pitchFamily="34" charset="0"/>
              <a:ea typeface="华文中宋" panose="02010600040101010101" pitchFamily="2" charset="-122"/>
            </a:endParaRPr>
          </a:p>
          <a:p>
            <a:pPr eaLnBrk="1" hangingPunct="1"/>
            <a:endParaRPr lang="en-US" altLang="x-none" sz="2400" dirty="0">
              <a:latin typeface="Tahoma" panose="020B0604030504040204" pitchFamily="34" charset="0"/>
              <a:ea typeface="华文中宋" panose="02010600040101010101" pitchFamily="2" charset="-122"/>
            </a:endParaRPr>
          </a:p>
          <a:p>
            <a:pPr eaLnBrk="1" hangingPunct="1"/>
            <a:r>
              <a:rPr lang="en-US" altLang="zh-CN" sz="2400" dirty="0">
                <a:latin typeface="Tahoma" panose="020B0604030504040204" pitchFamily="34" charset="0"/>
                <a:ea typeface="华文中宋" panose="02010600040101010101" pitchFamily="2" charset="-122"/>
              </a:rPr>
              <a:t>C:\&gt;</a:t>
            </a:r>
            <a:endParaRPr lang="en-US" altLang="zh-CN" sz="2400" dirty="0">
              <a:latin typeface="Tahoma" panose="020B0604030504040204" pitchFamily="34" charset="0"/>
              <a:ea typeface="华文中宋" panose="0201060004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2164"/>
                                        </p:tgtEl>
                                        <p:attrNameLst>
                                          <p:attrName>style.visibility</p:attrName>
                                        </p:attrNameLst>
                                      </p:cBhvr>
                                      <p:to>
                                        <p:strVal val="visible"/>
                                      </p:to>
                                    </p:set>
                                    <p:animEffect transition="in" filter="barn(outHorizontal)">
                                      <p:cBhvr>
                                        <p:cTn id="7" dur="500"/>
                                        <p:tgtEl>
                                          <p:spTgt spid="92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4"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p:cNvSpPr>
          <p:nvPr>
            <p:ph type="title"/>
          </p:nvPr>
        </p:nvSpPr>
        <p:spPr/>
        <p:txBody>
          <a:bodyPr vert="horz" wrap="square" lIns="91440" tIns="45720" rIns="91440" bIns="45720" anchor="ctr"/>
          <a:lstStyle/>
          <a:p>
            <a:pPr eaLnBrk="1" hangingPunct="1"/>
            <a:r>
              <a:rPr lang="zh-CN" altLang="en-US" dirty="0"/>
              <a:t>循环控制语句</a:t>
            </a:r>
            <a:endParaRPr lang="zh-CN" altLang="en-US" dirty="0"/>
          </a:p>
        </p:txBody>
      </p:sp>
      <p:sp>
        <p:nvSpPr>
          <p:cNvPr id="93187" name="Rectangle 3"/>
          <p:cNvSpPr>
            <a:spLocks noGrp="1"/>
          </p:cNvSpPr>
          <p:nvPr>
            <p:ph idx="1"/>
          </p:nvPr>
        </p:nvSpPr>
        <p:spPr/>
        <p:txBody>
          <a:bodyPr vert="horz" wrap="square" lIns="91440" tIns="45720" rIns="91440" bIns="45720" anchor="t"/>
          <a:lstStyle/>
          <a:p>
            <a:pPr marL="609600" indent="-609600" eaLnBrk="1" hangingPunct="1">
              <a:buSzPct val="90000"/>
            </a:pPr>
            <a:r>
              <a:rPr lang="en-US" altLang="zh-CN" sz="2800" dirty="0"/>
              <a:t>for</a:t>
            </a:r>
            <a:r>
              <a:rPr lang="zh-CN" altLang="en-US" sz="2800" dirty="0"/>
              <a:t>循环</a:t>
            </a:r>
            <a:r>
              <a:rPr lang="en-US" altLang="zh-CN" sz="2800" dirty="0"/>
              <a:t>: </a:t>
            </a:r>
            <a:r>
              <a:rPr lang="zh-CN" altLang="en-US" sz="2800" dirty="0"/>
              <a:t>最有效、最灵活的循环结构</a:t>
            </a:r>
            <a:endParaRPr lang="zh-CN" altLang="en-US" sz="2800" dirty="0"/>
          </a:p>
          <a:p>
            <a:pPr marL="609600" indent="-609600" eaLnBrk="1" hangingPunct="1">
              <a:buSzPct val="90000"/>
            </a:pPr>
            <a:r>
              <a:rPr lang="zh-CN" altLang="en-US" sz="2800" dirty="0"/>
              <a:t>语法</a:t>
            </a:r>
            <a:endParaRPr lang="zh-CN" altLang="en-US" sz="2800" dirty="0"/>
          </a:p>
          <a:p>
            <a:pPr marL="990600" lvl="1" indent="-533400" eaLnBrk="1" hangingPunct="1">
              <a:buSzPct val="90000"/>
              <a:buNone/>
            </a:pPr>
            <a:r>
              <a:rPr lang="zh-CN" altLang="en-US" dirty="0"/>
              <a:t>  </a:t>
            </a:r>
            <a:r>
              <a:rPr lang="en-US" altLang="zh-CN" sz="2400" dirty="0"/>
              <a:t>for (</a:t>
            </a:r>
            <a:r>
              <a:rPr lang="zh-CN" altLang="en-US" sz="2400" dirty="0"/>
              <a:t>初始化部分</a:t>
            </a:r>
            <a:r>
              <a:rPr lang="en-US" altLang="zh-CN" sz="2400" dirty="0"/>
              <a:t>;</a:t>
            </a:r>
            <a:r>
              <a:rPr lang="zh-CN" altLang="en-US" sz="2400" dirty="0"/>
              <a:t>条件判断部分</a:t>
            </a:r>
            <a:r>
              <a:rPr lang="en-US" altLang="zh-CN" sz="2400" dirty="0"/>
              <a:t>;</a:t>
            </a:r>
            <a:r>
              <a:rPr lang="zh-CN" altLang="en-US" sz="2400" dirty="0"/>
              <a:t>迭代因子</a:t>
            </a:r>
            <a:r>
              <a:rPr lang="en-US" altLang="zh-CN" sz="2400" dirty="0"/>
              <a:t>) {</a:t>
            </a:r>
            <a:endParaRPr lang="en-US" altLang="zh-CN" sz="2400" dirty="0"/>
          </a:p>
          <a:p>
            <a:pPr marL="990600" lvl="1" indent="-533400" eaLnBrk="1" hangingPunct="1">
              <a:buSzPct val="90000"/>
              <a:buNone/>
            </a:pPr>
            <a:r>
              <a:rPr lang="en-US" altLang="x-none" sz="2400" dirty="0"/>
              <a:t>	  </a:t>
            </a:r>
            <a:r>
              <a:rPr lang="zh-CN" altLang="en-US" sz="2400" dirty="0"/>
              <a:t>循环体；</a:t>
            </a:r>
            <a:endParaRPr lang="zh-CN" altLang="en-US" sz="2400" dirty="0"/>
          </a:p>
          <a:p>
            <a:pPr marL="990600" lvl="1" indent="-533400" eaLnBrk="1" hangingPunct="1">
              <a:buSzPct val="90000"/>
              <a:buNone/>
            </a:pPr>
            <a:r>
              <a:rPr lang="zh-CN" altLang="en-US" sz="2400" dirty="0"/>
              <a:t>  </a:t>
            </a:r>
            <a:r>
              <a:rPr lang="en-US" altLang="zh-CN" sz="2400" dirty="0"/>
              <a:t>}</a:t>
            </a:r>
            <a:endParaRPr lang="en-US" altLang="zh-CN" sz="2400" dirty="0"/>
          </a:p>
          <a:p>
            <a:pPr marL="990600" lvl="1" indent="-533400" eaLnBrk="1" hangingPunct="1">
              <a:buSzPct val="90000"/>
            </a:pPr>
            <a:r>
              <a:rPr lang="zh-CN" altLang="en-US" sz="2400" dirty="0"/>
              <a:t>初始化部分</a:t>
            </a:r>
            <a:endParaRPr lang="zh-CN" altLang="en-US" sz="2400" dirty="0"/>
          </a:p>
          <a:p>
            <a:pPr marL="1371600" lvl="2" indent="-457200" eaLnBrk="1" hangingPunct="1">
              <a:buSzPct val="90000"/>
            </a:pPr>
            <a:r>
              <a:rPr lang="zh-CN" altLang="en-US" sz="2000" dirty="0"/>
              <a:t>设置循环变量的初值</a:t>
            </a:r>
            <a:endParaRPr lang="zh-CN" altLang="en-US" sz="2000" dirty="0"/>
          </a:p>
          <a:p>
            <a:pPr marL="990600" lvl="1" indent="-533400" eaLnBrk="1" hangingPunct="1">
              <a:buSzPct val="90000"/>
            </a:pPr>
            <a:r>
              <a:rPr lang="zh-CN" altLang="en-US" sz="2400" dirty="0"/>
              <a:t>条件判断部分</a:t>
            </a:r>
            <a:endParaRPr lang="zh-CN" altLang="en-US" sz="2400" dirty="0"/>
          </a:p>
          <a:p>
            <a:pPr marL="1371600" lvl="2" indent="-457200" eaLnBrk="1" hangingPunct="1">
              <a:buSzPct val="90000"/>
            </a:pPr>
            <a:r>
              <a:rPr lang="zh-CN" altLang="en-US" sz="2000" dirty="0"/>
              <a:t>任意布尔表达式</a:t>
            </a:r>
            <a:endParaRPr lang="zh-CN" altLang="en-US" sz="2000" dirty="0"/>
          </a:p>
          <a:p>
            <a:pPr marL="990600" lvl="1" indent="-533400" eaLnBrk="1" hangingPunct="1">
              <a:buSzPct val="90000"/>
            </a:pPr>
            <a:r>
              <a:rPr lang="zh-CN" altLang="en-US" sz="2400" dirty="0"/>
              <a:t>迭代因子</a:t>
            </a:r>
            <a:endParaRPr lang="zh-CN" altLang="en-US" sz="2400" dirty="0"/>
          </a:p>
          <a:p>
            <a:pPr marL="1371600" lvl="2" indent="-457200" eaLnBrk="1" hangingPunct="1">
              <a:buSzPct val="90000"/>
            </a:pPr>
            <a:r>
              <a:rPr lang="zh-CN" altLang="en-US" sz="2000" dirty="0"/>
              <a:t>控制循环变量的增减</a:t>
            </a:r>
            <a:endParaRPr lang="zh-CN" altLang="en-US" sz="2000" dirty="0"/>
          </a:p>
        </p:txBody>
      </p:sp>
      <p:grpSp>
        <p:nvGrpSpPr>
          <p:cNvPr id="93188" name="Group 4"/>
          <p:cNvGrpSpPr/>
          <p:nvPr/>
        </p:nvGrpSpPr>
        <p:grpSpPr>
          <a:xfrm>
            <a:off x="5257800" y="2743200"/>
            <a:ext cx="3124200" cy="3810000"/>
            <a:chOff x="0" y="0"/>
            <a:chExt cx="1968" cy="2400"/>
          </a:xfrm>
        </p:grpSpPr>
        <p:sp>
          <p:nvSpPr>
            <p:cNvPr id="93189" name="Rectangle 5"/>
            <p:cNvSpPr/>
            <p:nvPr/>
          </p:nvSpPr>
          <p:spPr>
            <a:xfrm>
              <a:off x="0" y="0"/>
              <a:ext cx="1968" cy="2400"/>
            </a:xfrm>
            <a:prstGeom prst="rect">
              <a:avLst/>
            </a:prstGeom>
            <a:solidFill>
              <a:srgbClr val="C0C0C0"/>
            </a:solidFill>
            <a:ln w="9525">
              <a:noFill/>
            </a:ln>
          </p:spPr>
          <p:txBody>
            <a:bodyPr wrap="none" anchor="ctr"/>
            <a:lstStyle/>
            <a:p>
              <a:pPr eaLnBrk="1" hangingPunct="1"/>
              <a:endParaRPr lang="zh-CN" altLang="en-US" dirty="0">
                <a:latin typeface="Arial" panose="020B0604020202020204" pitchFamily="34" charset="0"/>
              </a:endParaRPr>
            </a:p>
          </p:txBody>
        </p:sp>
        <p:sp>
          <p:nvSpPr>
            <p:cNvPr id="93190" name="Rectangle 6"/>
            <p:cNvSpPr/>
            <p:nvPr/>
          </p:nvSpPr>
          <p:spPr>
            <a:xfrm>
              <a:off x="528" y="240"/>
              <a:ext cx="864" cy="240"/>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r>
                <a:rPr lang="zh-CN" altLang="en-US" sz="2000" dirty="0">
                  <a:latin typeface="Tahoma" panose="020B0604030504040204" pitchFamily="34" charset="0"/>
                  <a:ea typeface="华文中宋" panose="02010600040101010101" pitchFamily="2" charset="-122"/>
                </a:rPr>
                <a:t>初始化部分</a:t>
              </a:r>
              <a:endParaRPr lang="zh-CN" altLang="en-US" sz="2000" dirty="0">
                <a:latin typeface="Tahoma" panose="020B0604030504040204" pitchFamily="34" charset="0"/>
                <a:ea typeface="华文中宋" panose="02010600040101010101" pitchFamily="2" charset="-122"/>
              </a:endParaRPr>
            </a:p>
          </p:txBody>
        </p:sp>
        <p:sp>
          <p:nvSpPr>
            <p:cNvPr id="93191" name="AutoShape 7"/>
            <p:cNvSpPr/>
            <p:nvPr/>
          </p:nvSpPr>
          <p:spPr>
            <a:xfrm>
              <a:off x="336" y="624"/>
              <a:ext cx="1248" cy="384"/>
            </a:xfrm>
            <a:prstGeom prst="diamond">
              <a:avLst/>
            </a:prstGeom>
            <a:noFill/>
            <a:ln w="9525" cap="flat" cmpd="sng">
              <a:solidFill>
                <a:schemeClr val="tx1"/>
              </a:solidFill>
              <a:prstDash val="solid"/>
              <a:miter/>
              <a:headEnd type="none" w="med" len="med"/>
              <a:tailEnd type="none" w="med" len="med"/>
            </a:ln>
          </p:spPr>
          <p:txBody>
            <a:bodyPr wrap="none" anchor="ctr"/>
            <a:lstStyle/>
            <a:p>
              <a:pPr algn="ctr" eaLnBrk="1" hangingPunct="1"/>
              <a:r>
                <a:rPr lang="zh-CN" altLang="en-US" sz="2000" dirty="0">
                  <a:latin typeface="Tahoma" panose="020B0604030504040204" pitchFamily="34" charset="0"/>
                  <a:ea typeface="华文中宋" panose="02010600040101010101" pitchFamily="2" charset="-122"/>
                </a:rPr>
                <a:t>条件判断</a:t>
              </a:r>
              <a:endParaRPr lang="zh-CN" altLang="en-US" sz="2000" dirty="0">
                <a:latin typeface="Tahoma" panose="020B0604030504040204" pitchFamily="34" charset="0"/>
                <a:ea typeface="华文中宋" panose="02010600040101010101" pitchFamily="2" charset="-122"/>
              </a:endParaRPr>
            </a:p>
          </p:txBody>
        </p:sp>
        <p:sp>
          <p:nvSpPr>
            <p:cNvPr id="93192" name="Line 8"/>
            <p:cNvSpPr/>
            <p:nvPr/>
          </p:nvSpPr>
          <p:spPr>
            <a:xfrm>
              <a:off x="960" y="48"/>
              <a:ext cx="0" cy="209"/>
            </a:xfrm>
            <a:prstGeom prst="line">
              <a:avLst/>
            </a:prstGeom>
            <a:ln w="9525" cap="flat" cmpd="sng">
              <a:solidFill>
                <a:schemeClr val="tx1"/>
              </a:solidFill>
              <a:prstDash val="solid"/>
              <a:headEnd type="none" w="med" len="med"/>
              <a:tailEnd type="triangle" w="med" len="med"/>
            </a:ln>
          </p:spPr>
        </p:sp>
        <p:sp>
          <p:nvSpPr>
            <p:cNvPr id="93193" name="Line 9"/>
            <p:cNvSpPr/>
            <p:nvPr/>
          </p:nvSpPr>
          <p:spPr>
            <a:xfrm>
              <a:off x="960" y="480"/>
              <a:ext cx="0" cy="144"/>
            </a:xfrm>
            <a:prstGeom prst="line">
              <a:avLst/>
            </a:prstGeom>
            <a:ln w="9525" cap="flat" cmpd="sng">
              <a:solidFill>
                <a:schemeClr val="tx1"/>
              </a:solidFill>
              <a:prstDash val="solid"/>
              <a:headEnd type="none" w="med" len="med"/>
              <a:tailEnd type="triangle" w="med" len="med"/>
            </a:ln>
          </p:spPr>
        </p:sp>
        <p:sp>
          <p:nvSpPr>
            <p:cNvPr id="93194" name="Line 10"/>
            <p:cNvSpPr/>
            <p:nvPr/>
          </p:nvSpPr>
          <p:spPr>
            <a:xfrm>
              <a:off x="960" y="1968"/>
              <a:ext cx="0" cy="136"/>
            </a:xfrm>
            <a:prstGeom prst="line">
              <a:avLst/>
            </a:prstGeom>
            <a:ln w="9525" cap="flat" cmpd="sng">
              <a:solidFill>
                <a:schemeClr val="tx1"/>
              </a:solidFill>
              <a:prstDash val="solid"/>
              <a:headEnd type="none" w="med" len="med"/>
              <a:tailEnd type="triangle" w="med" len="med"/>
            </a:ln>
          </p:spPr>
        </p:sp>
        <p:sp>
          <p:nvSpPr>
            <p:cNvPr id="93195" name="Line 11"/>
            <p:cNvSpPr/>
            <p:nvPr/>
          </p:nvSpPr>
          <p:spPr>
            <a:xfrm>
              <a:off x="1584" y="816"/>
              <a:ext cx="240" cy="0"/>
            </a:xfrm>
            <a:prstGeom prst="line">
              <a:avLst/>
            </a:prstGeom>
            <a:ln w="9525" cap="flat" cmpd="sng">
              <a:solidFill>
                <a:schemeClr val="tx1"/>
              </a:solidFill>
              <a:prstDash val="solid"/>
              <a:headEnd type="triangle" w="med" len="med"/>
              <a:tailEnd type="none" w="med" len="med"/>
            </a:ln>
          </p:spPr>
        </p:sp>
        <p:sp>
          <p:nvSpPr>
            <p:cNvPr id="93196" name="Rectangle 12"/>
            <p:cNvSpPr/>
            <p:nvPr/>
          </p:nvSpPr>
          <p:spPr>
            <a:xfrm>
              <a:off x="1008" y="912"/>
              <a:ext cx="528" cy="218"/>
            </a:xfrm>
            <a:prstGeom prst="rect">
              <a:avLst/>
            </a:prstGeom>
            <a:noFill/>
            <a:ln w="9525">
              <a:noFill/>
            </a:ln>
          </p:spPr>
          <p:txBody>
            <a:bodyPr wrap="none" anchor="ctr"/>
            <a:lstStyle/>
            <a:p>
              <a:pPr algn="ctr" eaLnBrk="1" hangingPunct="1"/>
              <a:r>
                <a:rPr lang="en-US" altLang="zh-CN" sz="2000" dirty="0">
                  <a:latin typeface="Tahoma" panose="020B0604030504040204" pitchFamily="34" charset="0"/>
                  <a:ea typeface="华文中宋" panose="02010600040101010101" pitchFamily="2" charset="-122"/>
                </a:rPr>
                <a:t>true</a:t>
              </a:r>
              <a:endParaRPr lang="en-US" altLang="zh-CN" sz="2000" dirty="0">
                <a:latin typeface="Tahoma" panose="020B0604030504040204" pitchFamily="34" charset="0"/>
                <a:ea typeface="华文中宋" panose="02010600040101010101" pitchFamily="2" charset="-122"/>
              </a:endParaRPr>
            </a:p>
          </p:txBody>
        </p:sp>
        <p:sp>
          <p:nvSpPr>
            <p:cNvPr id="93197" name="Rectangle 13"/>
            <p:cNvSpPr/>
            <p:nvPr/>
          </p:nvSpPr>
          <p:spPr>
            <a:xfrm>
              <a:off x="432" y="2112"/>
              <a:ext cx="1104" cy="261"/>
            </a:xfrm>
            <a:prstGeom prst="rect">
              <a:avLst/>
            </a:prstGeom>
            <a:noFill/>
            <a:ln w="9525">
              <a:noFill/>
            </a:ln>
          </p:spPr>
          <p:txBody>
            <a:bodyPr wrap="none" anchor="ctr"/>
            <a:lstStyle/>
            <a:p>
              <a:pPr algn="ctr" eaLnBrk="1" hangingPunct="1"/>
              <a:r>
                <a:rPr lang="zh-CN" altLang="en-US" sz="2000" dirty="0">
                  <a:latin typeface="Tahoma" panose="020B0604030504040204" pitchFamily="34" charset="0"/>
                  <a:ea typeface="华文中宋" panose="02010600040101010101" pitchFamily="2" charset="-122"/>
                </a:rPr>
                <a:t>流程图</a:t>
              </a:r>
              <a:endParaRPr lang="zh-CN" altLang="en-US" sz="2000" dirty="0">
                <a:latin typeface="Tahoma" panose="020B0604030504040204" pitchFamily="34" charset="0"/>
                <a:ea typeface="华文中宋" panose="02010600040101010101" pitchFamily="2" charset="-122"/>
              </a:endParaRPr>
            </a:p>
          </p:txBody>
        </p:sp>
        <p:sp>
          <p:nvSpPr>
            <p:cNvPr id="93198" name="Line 14"/>
            <p:cNvSpPr/>
            <p:nvPr/>
          </p:nvSpPr>
          <p:spPr>
            <a:xfrm>
              <a:off x="1440" y="1728"/>
              <a:ext cx="384" cy="0"/>
            </a:xfrm>
            <a:prstGeom prst="line">
              <a:avLst/>
            </a:prstGeom>
            <a:ln w="9525" cap="flat" cmpd="sng">
              <a:solidFill>
                <a:schemeClr val="tx1"/>
              </a:solidFill>
              <a:prstDash val="solid"/>
              <a:headEnd type="none" w="med" len="med"/>
              <a:tailEnd type="none" w="med" len="med"/>
            </a:ln>
          </p:spPr>
        </p:sp>
        <p:sp>
          <p:nvSpPr>
            <p:cNvPr id="93199" name="Line 15"/>
            <p:cNvSpPr/>
            <p:nvPr/>
          </p:nvSpPr>
          <p:spPr>
            <a:xfrm>
              <a:off x="1824" y="816"/>
              <a:ext cx="0" cy="912"/>
            </a:xfrm>
            <a:prstGeom prst="line">
              <a:avLst/>
            </a:prstGeom>
            <a:ln w="9525" cap="flat" cmpd="sng">
              <a:solidFill>
                <a:schemeClr val="tx1"/>
              </a:solidFill>
              <a:prstDash val="solid"/>
              <a:headEnd type="none" w="med" len="med"/>
              <a:tailEnd type="none" w="med" len="med"/>
            </a:ln>
          </p:spPr>
        </p:sp>
        <p:sp>
          <p:nvSpPr>
            <p:cNvPr id="93200" name="Rectangle 16"/>
            <p:cNvSpPr/>
            <p:nvPr/>
          </p:nvSpPr>
          <p:spPr>
            <a:xfrm>
              <a:off x="528" y="1152"/>
              <a:ext cx="864" cy="240"/>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r>
                <a:rPr lang="zh-CN" altLang="en-US" sz="2000" dirty="0">
                  <a:latin typeface="Tahoma" panose="020B0604030504040204" pitchFamily="34" charset="0"/>
                  <a:ea typeface="华文中宋" panose="02010600040101010101" pitchFamily="2" charset="-122"/>
                </a:rPr>
                <a:t>循环体</a:t>
              </a:r>
              <a:endParaRPr lang="zh-CN" altLang="en-US" sz="2000" dirty="0">
                <a:latin typeface="Tahoma" panose="020B0604030504040204" pitchFamily="34" charset="0"/>
                <a:ea typeface="华文中宋" panose="02010600040101010101" pitchFamily="2" charset="-122"/>
              </a:endParaRPr>
            </a:p>
          </p:txBody>
        </p:sp>
        <p:sp>
          <p:nvSpPr>
            <p:cNvPr id="93201" name="Rectangle 17"/>
            <p:cNvSpPr/>
            <p:nvPr/>
          </p:nvSpPr>
          <p:spPr>
            <a:xfrm>
              <a:off x="480" y="1584"/>
              <a:ext cx="960" cy="240"/>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r>
                <a:rPr lang="zh-CN" altLang="en-US" sz="2000" dirty="0">
                  <a:latin typeface="Tahoma" panose="020B0604030504040204" pitchFamily="34" charset="0"/>
                  <a:ea typeface="华文中宋" panose="02010600040101010101" pitchFamily="2" charset="-122"/>
                </a:rPr>
                <a:t>执行迭代因子</a:t>
              </a:r>
              <a:endParaRPr lang="zh-CN" altLang="en-US" sz="2000" dirty="0">
                <a:latin typeface="Tahoma" panose="020B0604030504040204" pitchFamily="34" charset="0"/>
                <a:ea typeface="华文中宋" panose="02010600040101010101" pitchFamily="2" charset="-122"/>
              </a:endParaRPr>
            </a:p>
          </p:txBody>
        </p:sp>
        <p:sp>
          <p:nvSpPr>
            <p:cNvPr id="93202" name="Line 18"/>
            <p:cNvSpPr/>
            <p:nvPr/>
          </p:nvSpPr>
          <p:spPr>
            <a:xfrm>
              <a:off x="960" y="1008"/>
              <a:ext cx="0" cy="144"/>
            </a:xfrm>
            <a:prstGeom prst="line">
              <a:avLst/>
            </a:prstGeom>
            <a:ln w="9525" cap="flat" cmpd="sng">
              <a:solidFill>
                <a:schemeClr val="tx1"/>
              </a:solidFill>
              <a:prstDash val="solid"/>
              <a:headEnd type="none" w="med" len="med"/>
              <a:tailEnd type="triangle" w="med" len="med"/>
            </a:ln>
          </p:spPr>
        </p:sp>
        <p:sp>
          <p:nvSpPr>
            <p:cNvPr id="93203" name="Line 19"/>
            <p:cNvSpPr/>
            <p:nvPr/>
          </p:nvSpPr>
          <p:spPr>
            <a:xfrm>
              <a:off x="960" y="1392"/>
              <a:ext cx="0" cy="192"/>
            </a:xfrm>
            <a:prstGeom prst="line">
              <a:avLst/>
            </a:prstGeom>
            <a:ln w="9525" cap="flat" cmpd="sng">
              <a:solidFill>
                <a:schemeClr val="tx1"/>
              </a:solidFill>
              <a:prstDash val="solid"/>
              <a:headEnd type="none" w="med" len="med"/>
              <a:tailEnd type="triangle" w="med" len="med"/>
            </a:ln>
          </p:spPr>
        </p:sp>
        <p:sp>
          <p:nvSpPr>
            <p:cNvPr id="93204" name="Line 20"/>
            <p:cNvSpPr/>
            <p:nvPr/>
          </p:nvSpPr>
          <p:spPr>
            <a:xfrm>
              <a:off x="144" y="816"/>
              <a:ext cx="192" cy="0"/>
            </a:xfrm>
            <a:prstGeom prst="line">
              <a:avLst/>
            </a:prstGeom>
            <a:ln w="9525" cap="flat" cmpd="sng">
              <a:solidFill>
                <a:schemeClr val="tx1"/>
              </a:solidFill>
              <a:prstDash val="solid"/>
              <a:headEnd type="none" w="med" len="med"/>
              <a:tailEnd type="none" w="med" len="med"/>
            </a:ln>
          </p:spPr>
        </p:sp>
        <p:sp>
          <p:nvSpPr>
            <p:cNvPr id="93205" name="Rectangle 21"/>
            <p:cNvSpPr/>
            <p:nvPr/>
          </p:nvSpPr>
          <p:spPr>
            <a:xfrm>
              <a:off x="0" y="576"/>
              <a:ext cx="528" cy="218"/>
            </a:xfrm>
            <a:prstGeom prst="rect">
              <a:avLst/>
            </a:prstGeom>
            <a:noFill/>
            <a:ln w="9525">
              <a:noFill/>
            </a:ln>
          </p:spPr>
          <p:txBody>
            <a:bodyPr wrap="none" anchor="ctr"/>
            <a:lstStyle/>
            <a:p>
              <a:pPr algn="ctr" eaLnBrk="1" hangingPunct="1"/>
              <a:r>
                <a:rPr lang="en-US" altLang="zh-CN" sz="2000" dirty="0">
                  <a:latin typeface="Tahoma" panose="020B0604030504040204" pitchFamily="34" charset="0"/>
                  <a:ea typeface="华文中宋" panose="02010600040101010101" pitchFamily="2" charset="-122"/>
                </a:rPr>
                <a:t>false</a:t>
              </a:r>
              <a:endParaRPr lang="en-US" altLang="zh-CN" sz="2000" dirty="0">
                <a:latin typeface="Tahoma" panose="020B0604030504040204" pitchFamily="34" charset="0"/>
                <a:ea typeface="华文中宋" panose="02010600040101010101" pitchFamily="2" charset="-122"/>
              </a:endParaRPr>
            </a:p>
          </p:txBody>
        </p:sp>
        <p:sp>
          <p:nvSpPr>
            <p:cNvPr id="93206" name="Line 22"/>
            <p:cNvSpPr/>
            <p:nvPr/>
          </p:nvSpPr>
          <p:spPr>
            <a:xfrm>
              <a:off x="144" y="816"/>
              <a:ext cx="0" cy="1152"/>
            </a:xfrm>
            <a:prstGeom prst="line">
              <a:avLst/>
            </a:prstGeom>
            <a:ln w="9525" cap="flat" cmpd="sng">
              <a:solidFill>
                <a:schemeClr val="tx1"/>
              </a:solidFill>
              <a:prstDash val="solid"/>
              <a:headEnd type="none" w="med" len="med"/>
              <a:tailEnd type="none" w="med" len="med"/>
            </a:ln>
          </p:spPr>
        </p:sp>
        <p:sp>
          <p:nvSpPr>
            <p:cNvPr id="93207" name="Line 23"/>
            <p:cNvSpPr/>
            <p:nvPr/>
          </p:nvSpPr>
          <p:spPr>
            <a:xfrm>
              <a:off x="144" y="1968"/>
              <a:ext cx="816" cy="0"/>
            </a:xfrm>
            <a:prstGeom prst="line">
              <a:avLst/>
            </a:prstGeom>
            <a:ln w="9525" cap="flat" cmpd="sng">
              <a:solidFill>
                <a:schemeClr val="tx1"/>
              </a:solidFill>
              <a:prstDash val="solid"/>
              <a:headEnd type="none" w="med" len="med"/>
              <a:tailEnd type="none" w="med" len="med"/>
            </a:ln>
          </p:spPr>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animEffect transition="in" filter="barn(outHorizontal)">
                                      <p:cBhvr>
                                        <p:cTn id="7" dur="500"/>
                                        <p:tgtEl>
                                          <p:spTgt spid="93187">
                                            <p:txEl>
                                              <p:pRg st="0" end="0"/>
                                            </p:txEl>
                                          </p:spTgt>
                                        </p:tgtEl>
                                      </p:cBhvr>
                                    </p:animEffect>
                                  </p:childTnLst>
                                </p:cTn>
                              </p:par>
                            </p:childTnLst>
                          </p:cTn>
                        </p:par>
                        <p:par>
                          <p:cTn id="8" fill="hold">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93187">
                                            <p:txEl>
                                              <p:pRg st="1" end="1"/>
                                            </p:txEl>
                                          </p:spTgt>
                                        </p:tgtEl>
                                        <p:attrNameLst>
                                          <p:attrName>style.visibility</p:attrName>
                                        </p:attrNameLst>
                                      </p:cBhvr>
                                      <p:to>
                                        <p:strVal val="visible"/>
                                      </p:to>
                                    </p:set>
                                    <p:animEffect transition="in" filter="barn(outHorizontal)">
                                      <p:cBhvr>
                                        <p:cTn id="11" dur="500"/>
                                        <p:tgtEl>
                                          <p:spTgt spid="93187">
                                            <p:txEl>
                                              <p:pRg st="1" end="1"/>
                                            </p:txEl>
                                          </p:spTgt>
                                        </p:tgtEl>
                                      </p:cBhvr>
                                    </p:animEffect>
                                  </p:childTnLst>
                                </p:cTn>
                              </p:par>
                              <p:par>
                                <p:cTn id="12" presetID="16" presetClass="entr" presetSubtype="42" fill="hold" grpId="0" nodeType="withEffect">
                                  <p:stCondLst>
                                    <p:cond delay="0"/>
                                  </p:stCondLst>
                                  <p:childTnLst>
                                    <p:set>
                                      <p:cBhvr>
                                        <p:cTn id="13" dur="1" fill="hold">
                                          <p:stCondLst>
                                            <p:cond delay="0"/>
                                          </p:stCondLst>
                                        </p:cTn>
                                        <p:tgtEl>
                                          <p:spTgt spid="93187">
                                            <p:txEl>
                                              <p:pRg st="2" end="2"/>
                                            </p:txEl>
                                          </p:spTgt>
                                        </p:tgtEl>
                                        <p:attrNameLst>
                                          <p:attrName>style.visibility</p:attrName>
                                        </p:attrNameLst>
                                      </p:cBhvr>
                                      <p:to>
                                        <p:strVal val="visible"/>
                                      </p:to>
                                    </p:set>
                                    <p:animEffect transition="in" filter="barn(outHorizontal)">
                                      <p:cBhvr>
                                        <p:cTn id="14" dur="500"/>
                                        <p:tgtEl>
                                          <p:spTgt spid="93187">
                                            <p:txEl>
                                              <p:pRg st="2" end="2"/>
                                            </p:txEl>
                                          </p:spTgt>
                                        </p:tgtEl>
                                      </p:cBhvr>
                                    </p:animEffect>
                                  </p:childTnLst>
                                </p:cTn>
                              </p:par>
                              <p:par>
                                <p:cTn id="15" presetID="16" presetClass="entr" presetSubtype="42" fill="hold" grpId="0" nodeType="withEffect">
                                  <p:stCondLst>
                                    <p:cond delay="0"/>
                                  </p:stCondLst>
                                  <p:childTnLst>
                                    <p:set>
                                      <p:cBhvr>
                                        <p:cTn id="16" dur="1" fill="hold">
                                          <p:stCondLst>
                                            <p:cond delay="0"/>
                                          </p:stCondLst>
                                        </p:cTn>
                                        <p:tgtEl>
                                          <p:spTgt spid="93187">
                                            <p:txEl>
                                              <p:pRg st="3" end="3"/>
                                            </p:txEl>
                                          </p:spTgt>
                                        </p:tgtEl>
                                        <p:attrNameLst>
                                          <p:attrName>style.visibility</p:attrName>
                                        </p:attrNameLst>
                                      </p:cBhvr>
                                      <p:to>
                                        <p:strVal val="visible"/>
                                      </p:to>
                                    </p:set>
                                    <p:animEffect transition="in" filter="barn(outHorizontal)">
                                      <p:cBhvr>
                                        <p:cTn id="17" dur="500"/>
                                        <p:tgtEl>
                                          <p:spTgt spid="93187">
                                            <p:txEl>
                                              <p:pRg st="3" end="3"/>
                                            </p:txEl>
                                          </p:spTgt>
                                        </p:tgtEl>
                                      </p:cBhvr>
                                    </p:animEffect>
                                  </p:childTnLst>
                                </p:cTn>
                              </p:par>
                              <p:par>
                                <p:cTn id="18" presetID="16" presetClass="entr" presetSubtype="42" fill="hold" grpId="0" nodeType="withEffect">
                                  <p:stCondLst>
                                    <p:cond delay="0"/>
                                  </p:stCondLst>
                                  <p:childTnLst>
                                    <p:set>
                                      <p:cBhvr>
                                        <p:cTn id="19" dur="1" fill="hold">
                                          <p:stCondLst>
                                            <p:cond delay="0"/>
                                          </p:stCondLst>
                                        </p:cTn>
                                        <p:tgtEl>
                                          <p:spTgt spid="93187">
                                            <p:txEl>
                                              <p:pRg st="4" end="4"/>
                                            </p:txEl>
                                          </p:spTgt>
                                        </p:tgtEl>
                                        <p:attrNameLst>
                                          <p:attrName>style.visibility</p:attrName>
                                        </p:attrNameLst>
                                      </p:cBhvr>
                                      <p:to>
                                        <p:strVal val="visible"/>
                                      </p:to>
                                    </p:set>
                                    <p:animEffect transition="in" filter="barn(outHorizontal)">
                                      <p:cBhvr>
                                        <p:cTn id="20" dur="500"/>
                                        <p:tgtEl>
                                          <p:spTgt spid="93187">
                                            <p:txEl>
                                              <p:pRg st="4" end="4"/>
                                            </p:txEl>
                                          </p:spTgt>
                                        </p:tgtEl>
                                      </p:cBhvr>
                                    </p:animEffect>
                                  </p:childTnLst>
                                </p:cTn>
                              </p:par>
                              <p:par>
                                <p:cTn id="21" presetID="16" presetClass="entr" presetSubtype="42" fill="hold" grpId="0" nodeType="withEffect">
                                  <p:stCondLst>
                                    <p:cond delay="0"/>
                                  </p:stCondLst>
                                  <p:childTnLst>
                                    <p:set>
                                      <p:cBhvr>
                                        <p:cTn id="22" dur="1" fill="hold">
                                          <p:stCondLst>
                                            <p:cond delay="0"/>
                                          </p:stCondLst>
                                        </p:cTn>
                                        <p:tgtEl>
                                          <p:spTgt spid="93187">
                                            <p:txEl>
                                              <p:pRg st="5" end="5"/>
                                            </p:txEl>
                                          </p:spTgt>
                                        </p:tgtEl>
                                        <p:attrNameLst>
                                          <p:attrName>style.visibility</p:attrName>
                                        </p:attrNameLst>
                                      </p:cBhvr>
                                      <p:to>
                                        <p:strVal val="visible"/>
                                      </p:to>
                                    </p:set>
                                    <p:animEffect transition="in" filter="barn(outHorizontal)">
                                      <p:cBhvr>
                                        <p:cTn id="23" dur="500"/>
                                        <p:tgtEl>
                                          <p:spTgt spid="93187">
                                            <p:txEl>
                                              <p:pRg st="5" end="5"/>
                                            </p:txEl>
                                          </p:spTgt>
                                        </p:tgtEl>
                                      </p:cBhvr>
                                    </p:animEffect>
                                  </p:childTnLst>
                                </p:cTn>
                              </p:par>
                              <p:par>
                                <p:cTn id="24" presetID="16" presetClass="entr" presetSubtype="42" fill="hold" grpId="0" nodeType="withEffect">
                                  <p:stCondLst>
                                    <p:cond delay="0"/>
                                  </p:stCondLst>
                                  <p:childTnLst>
                                    <p:set>
                                      <p:cBhvr>
                                        <p:cTn id="25" dur="1" fill="hold">
                                          <p:stCondLst>
                                            <p:cond delay="0"/>
                                          </p:stCondLst>
                                        </p:cTn>
                                        <p:tgtEl>
                                          <p:spTgt spid="93187">
                                            <p:txEl>
                                              <p:pRg st="6" end="6"/>
                                            </p:txEl>
                                          </p:spTgt>
                                        </p:tgtEl>
                                        <p:attrNameLst>
                                          <p:attrName>style.visibility</p:attrName>
                                        </p:attrNameLst>
                                      </p:cBhvr>
                                      <p:to>
                                        <p:strVal val="visible"/>
                                      </p:to>
                                    </p:set>
                                    <p:animEffect transition="in" filter="barn(outHorizontal)">
                                      <p:cBhvr>
                                        <p:cTn id="26" dur="500"/>
                                        <p:tgtEl>
                                          <p:spTgt spid="93187">
                                            <p:txEl>
                                              <p:pRg st="6" end="6"/>
                                            </p:txEl>
                                          </p:spTgt>
                                        </p:tgtEl>
                                      </p:cBhvr>
                                    </p:animEffect>
                                  </p:childTnLst>
                                </p:cTn>
                              </p:par>
                              <p:par>
                                <p:cTn id="27" presetID="16" presetClass="entr" presetSubtype="42" fill="hold" grpId="0" nodeType="withEffect">
                                  <p:stCondLst>
                                    <p:cond delay="0"/>
                                  </p:stCondLst>
                                  <p:childTnLst>
                                    <p:set>
                                      <p:cBhvr>
                                        <p:cTn id="28" dur="1" fill="hold">
                                          <p:stCondLst>
                                            <p:cond delay="0"/>
                                          </p:stCondLst>
                                        </p:cTn>
                                        <p:tgtEl>
                                          <p:spTgt spid="93187">
                                            <p:txEl>
                                              <p:pRg st="7" end="7"/>
                                            </p:txEl>
                                          </p:spTgt>
                                        </p:tgtEl>
                                        <p:attrNameLst>
                                          <p:attrName>style.visibility</p:attrName>
                                        </p:attrNameLst>
                                      </p:cBhvr>
                                      <p:to>
                                        <p:strVal val="visible"/>
                                      </p:to>
                                    </p:set>
                                    <p:animEffect transition="in" filter="barn(outHorizontal)">
                                      <p:cBhvr>
                                        <p:cTn id="29" dur="500"/>
                                        <p:tgtEl>
                                          <p:spTgt spid="93187">
                                            <p:txEl>
                                              <p:pRg st="7" end="7"/>
                                            </p:txEl>
                                          </p:spTgt>
                                        </p:tgtEl>
                                      </p:cBhvr>
                                    </p:animEffect>
                                  </p:childTnLst>
                                </p:cTn>
                              </p:par>
                              <p:par>
                                <p:cTn id="30" presetID="16" presetClass="entr" presetSubtype="42" fill="hold" grpId="0" nodeType="withEffect">
                                  <p:stCondLst>
                                    <p:cond delay="0"/>
                                  </p:stCondLst>
                                  <p:childTnLst>
                                    <p:set>
                                      <p:cBhvr>
                                        <p:cTn id="31" dur="1" fill="hold">
                                          <p:stCondLst>
                                            <p:cond delay="0"/>
                                          </p:stCondLst>
                                        </p:cTn>
                                        <p:tgtEl>
                                          <p:spTgt spid="93187">
                                            <p:txEl>
                                              <p:pRg st="8" end="8"/>
                                            </p:txEl>
                                          </p:spTgt>
                                        </p:tgtEl>
                                        <p:attrNameLst>
                                          <p:attrName>style.visibility</p:attrName>
                                        </p:attrNameLst>
                                      </p:cBhvr>
                                      <p:to>
                                        <p:strVal val="visible"/>
                                      </p:to>
                                    </p:set>
                                    <p:animEffect transition="in" filter="barn(outHorizontal)">
                                      <p:cBhvr>
                                        <p:cTn id="32" dur="500"/>
                                        <p:tgtEl>
                                          <p:spTgt spid="93187">
                                            <p:txEl>
                                              <p:pRg st="8" end="8"/>
                                            </p:txEl>
                                          </p:spTgt>
                                        </p:tgtEl>
                                      </p:cBhvr>
                                    </p:animEffect>
                                  </p:childTnLst>
                                </p:cTn>
                              </p:par>
                              <p:par>
                                <p:cTn id="33" presetID="16" presetClass="entr" presetSubtype="42" fill="hold" grpId="0" nodeType="withEffect">
                                  <p:stCondLst>
                                    <p:cond delay="0"/>
                                  </p:stCondLst>
                                  <p:childTnLst>
                                    <p:set>
                                      <p:cBhvr>
                                        <p:cTn id="34" dur="1" fill="hold">
                                          <p:stCondLst>
                                            <p:cond delay="0"/>
                                          </p:stCondLst>
                                        </p:cTn>
                                        <p:tgtEl>
                                          <p:spTgt spid="93187">
                                            <p:txEl>
                                              <p:pRg st="9" end="9"/>
                                            </p:txEl>
                                          </p:spTgt>
                                        </p:tgtEl>
                                        <p:attrNameLst>
                                          <p:attrName>style.visibility</p:attrName>
                                        </p:attrNameLst>
                                      </p:cBhvr>
                                      <p:to>
                                        <p:strVal val="visible"/>
                                      </p:to>
                                    </p:set>
                                    <p:animEffect transition="in" filter="barn(outHorizontal)">
                                      <p:cBhvr>
                                        <p:cTn id="35" dur="500"/>
                                        <p:tgtEl>
                                          <p:spTgt spid="93187">
                                            <p:txEl>
                                              <p:pRg st="9" end="9"/>
                                            </p:txEl>
                                          </p:spTgt>
                                        </p:tgtEl>
                                      </p:cBhvr>
                                    </p:animEffect>
                                  </p:childTnLst>
                                </p:cTn>
                              </p:par>
                              <p:par>
                                <p:cTn id="36" presetID="16" presetClass="entr" presetSubtype="42" fill="hold" grpId="0" nodeType="withEffect">
                                  <p:stCondLst>
                                    <p:cond delay="0"/>
                                  </p:stCondLst>
                                  <p:childTnLst>
                                    <p:set>
                                      <p:cBhvr>
                                        <p:cTn id="37" dur="1" fill="hold">
                                          <p:stCondLst>
                                            <p:cond delay="0"/>
                                          </p:stCondLst>
                                        </p:cTn>
                                        <p:tgtEl>
                                          <p:spTgt spid="93187">
                                            <p:txEl>
                                              <p:pRg st="10" end="10"/>
                                            </p:txEl>
                                          </p:spTgt>
                                        </p:tgtEl>
                                        <p:attrNameLst>
                                          <p:attrName>style.visibility</p:attrName>
                                        </p:attrNameLst>
                                      </p:cBhvr>
                                      <p:to>
                                        <p:strVal val="visible"/>
                                      </p:to>
                                    </p:set>
                                    <p:animEffect transition="in" filter="barn(outHorizontal)">
                                      <p:cBhvr>
                                        <p:cTn id="38" dur="500"/>
                                        <p:tgtEl>
                                          <p:spTgt spid="93187">
                                            <p:txEl>
                                              <p:pRg st="10" end="10"/>
                                            </p:txEl>
                                          </p:spTgt>
                                        </p:tgtEl>
                                      </p:cBhvr>
                                    </p:animEffect>
                                  </p:childTnLst>
                                </p:cTn>
                              </p:par>
                            </p:childTnLst>
                          </p:cTn>
                        </p:par>
                        <p:par>
                          <p:cTn id="39" fill="hold">
                            <p:stCondLst>
                              <p:cond delay="1000"/>
                            </p:stCondLst>
                            <p:childTnLst>
                              <p:par>
                                <p:cTn id="40" presetID="9" presetClass="entr" presetSubtype="0" fill="hold" nodeType="afterEffect">
                                  <p:stCondLst>
                                    <p:cond delay="0"/>
                                  </p:stCondLst>
                                  <p:childTnLst>
                                    <p:set>
                                      <p:cBhvr>
                                        <p:cTn id="41" dur="1" fill="hold">
                                          <p:stCondLst>
                                            <p:cond delay="0"/>
                                          </p:stCondLst>
                                        </p:cTn>
                                        <p:tgtEl>
                                          <p:spTgt spid="93188"/>
                                        </p:tgtEl>
                                        <p:attrNameLst>
                                          <p:attrName>style.visibility</p:attrName>
                                        </p:attrNameLst>
                                      </p:cBhvr>
                                      <p:to>
                                        <p:strVal val="visible"/>
                                      </p:to>
                                    </p:set>
                                    <p:animEffect transition="in" filter="dissolve">
                                      <p:cBhvr>
                                        <p:cTn id="42" dur="500"/>
                                        <p:tgtEl>
                                          <p:spTgt spid="93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advAuto="100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p:cNvSpPr>
          <p:nvPr>
            <p:ph type="title"/>
          </p:nvPr>
        </p:nvSpPr>
        <p:spPr/>
        <p:txBody>
          <a:bodyPr vert="horz" wrap="square" lIns="91440" tIns="45720" rIns="91440" bIns="45720" anchor="ctr"/>
          <a:lstStyle/>
          <a:p>
            <a:pPr eaLnBrk="1" hangingPunct="1"/>
            <a:r>
              <a:rPr lang="zh-CN" altLang="en-US" dirty="0"/>
              <a:t>循环控制语句</a:t>
            </a:r>
            <a:endParaRPr lang="zh-CN" altLang="en-US" dirty="0"/>
          </a:p>
        </p:txBody>
      </p:sp>
      <p:sp>
        <p:nvSpPr>
          <p:cNvPr id="94211" name="Rectangle 3"/>
          <p:cNvSpPr>
            <a:spLocks noGrp="1"/>
          </p:cNvSpPr>
          <p:nvPr>
            <p:ph idx="1"/>
          </p:nvPr>
        </p:nvSpPr>
        <p:spPr/>
        <p:txBody>
          <a:bodyPr vert="horz" wrap="square" lIns="91440" tIns="45720" rIns="91440" bIns="45720" anchor="t">
            <a:normAutofit lnSpcReduction="10000"/>
          </a:bodyPr>
          <a:lstStyle/>
          <a:p>
            <a:pPr marL="609600" indent="-609600" eaLnBrk="1" hangingPunct="1">
              <a:lnSpc>
                <a:spcPct val="90000"/>
              </a:lnSpc>
              <a:buSzPct val="90000"/>
            </a:pPr>
            <a:r>
              <a:rPr lang="en-US" altLang="zh-CN" dirty="0"/>
              <a:t>for</a:t>
            </a:r>
            <a:r>
              <a:rPr lang="zh-CN" altLang="en-US" dirty="0"/>
              <a:t>语句求</a:t>
            </a:r>
            <a:r>
              <a:rPr lang="en-US" altLang="zh-CN" dirty="0"/>
              <a:t>0~7</a:t>
            </a:r>
            <a:r>
              <a:rPr lang="zh-CN" altLang="en-US" dirty="0"/>
              <a:t>之间任意数的阶乘</a:t>
            </a:r>
            <a:endParaRPr lang="zh-CN" altLang="en-US" dirty="0">
              <a:solidFill>
                <a:schemeClr val="hlink"/>
              </a:solidFill>
            </a:endParaRPr>
          </a:p>
          <a:p>
            <a:pPr marL="990600" lvl="1" indent="-533400" eaLnBrk="1" hangingPunct="1">
              <a:lnSpc>
                <a:spcPct val="90000"/>
              </a:lnSpc>
              <a:buSzPct val="90000"/>
              <a:buNone/>
            </a:pPr>
            <a:r>
              <a:rPr lang="en-US" altLang="zh-CN" sz="2400" dirty="0">
                <a:latin typeface="Tahoma" panose="020B0604030504040204" pitchFamily="34" charset="0"/>
              </a:rPr>
              <a:t>import Java.io.IOException;</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zh-CN" sz="2400" dirty="0">
                <a:latin typeface="Tahoma" panose="020B0604030504040204" pitchFamily="34" charset="0"/>
              </a:rPr>
              <a:t>class Test {</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x-none" sz="2400" dirty="0">
                <a:latin typeface="Tahoma" panose="020B0604030504040204" pitchFamily="34" charset="0"/>
              </a:rPr>
              <a:t>	</a:t>
            </a:r>
            <a:r>
              <a:rPr lang="en-US" altLang="zh-CN" sz="2400" dirty="0">
                <a:latin typeface="Tahoma" panose="020B0604030504040204" pitchFamily="34" charset="0"/>
              </a:rPr>
              <a:t>public static void main(String args[]) throws IOException {</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x-none" sz="2400" dirty="0">
                <a:latin typeface="Tahoma" panose="020B0604030504040204" pitchFamily="34" charset="0"/>
              </a:rPr>
              <a:t>	    </a:t>
            </a:r>
            <a:r>
              <a:rPr lang="en-US" altLang="zh-CN" sz="2400" dirty="0">
                <a:latin typeface="Tahoma" panose="020B0604030504040204" pitchFamily="34" charset="0"/>
              </a:rPr>
              <a:t>int i, n, sum=1;</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x-none" sz="2400" dirty="0">
                <a:latin typeface="Tahoma" panose="020B0604030504040204" pitchFamily="34" charset="0"/>
              </a:rPr>
              <a:t>	    </a:t>
            </a:r>
            <a:r>
              <a:rPr lang="en-US" altLang="zh-CN" sz="2400" dirty="0">
                <a:latin typeface="Tahoma" panose="020B0604030504040204" pitchFamily="34" charset="0"/>
              </a:rPr>
              <a:t>System.out.println(“Please input(0~7):”);</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x-none" sz="2400" dirty="0">
                <a:latin typeface="Tahoma" panose="020B0604030504040204" pitchFamily="34" charset="0"/>
              </a:rPr>
              <a:t>          </a:t>
            </a:r>
            <a:r>
              <a:rPr lang="en-US" altLang="zh-CN" sz="2400" dirty="0">
                <a:latin typeface="Tahoma" panose="020B0604030504040204" pitchFamily="34" charset="0"/>
              </a:rPr>
              <a:t>n = System.in.read();</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x-none" sz="2400" dirty="0">
                <a:latin typeface="Tahoma" panose="020B0604030504040204" pitchFamily="34" charset="0"/>
              </a:rPr>
              <a:t>	    </a:t>
            </a:r>
            <a:r>
              <a:rPr lang="en-US" altLang="zh-CN" sz="2400" dirty="0">
                <a:latin typeface="Tahoma" panose="020B0604030504040204" pitchFamily="34" charset="0"/>
              </a:rPr>
              <a:t>n -= 48;</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x-none" sz="2400" dirty="0">
                <a:latin typeface="Tahoma" panose="020B0604030504040204" pitchFamily="34" charset="0"/>
              </a:rPr>
              <a:t>	    </a:t>
            </a:r>
            <a:r>
              <a:rPr lang="en-US" altLang="zh-CN" sz="2400" dirty="0">
                <a:latin typeface="Tahoma" panose="020B0604030504040204" pitchFamily="34" charset="0"/>
              </a:rPr>
              <a:t>for (i = 1; i &lt;= n; i++) </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x-none" sz="2400" dirty="0">
                <a:latin typeface="Tahoma" panose="020B0604030504040204" pitchFamily="34" charset="0"/>
              </a:rPr>
              <a:t>		</a:t>
            </a:r>
            <a:r>
              <a:rPr lang="en-US" altLang="zh-CN" sz="2400" dirty="0">
                <a:latin typeface="Tahoma" panose="020B0604030504040204" pitchFamily="34" charset="0"/>
              </a:rPr>
              <a:t>sum *= i;</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x-none" sz="2400" dirty="0">
                <a:latin typeface="Tahoma" panose="020B0604030504040204" pitchFamily="34" charset="0"/>
              </a:rPr>
              <a:t>	    </a:t>
            </a:r>
            <a:r>
              <a:rPr lang="en-US" altLang="zh-CN" sz="2400" dirty="0">
                <a:latin typeface="Tahoma" panose="020B0604030504040204" pitchFamily="34" charset="0"/>
              </a:rPr>
              <a:t>System.out.println(n + “!= ” + sum);</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x-none" sz="2400" dirty="0">
                <a:latin typeface="Tahoma" panose="020B0604030504040204" pitchFamily="34" charset="0"/>
              </a:rPr>
              <a:t>	</a:t>
            </a:r>
            <a:r>
              <a:rPr lang="en-US" altLang="zh-CN" sz="2400" dirty="0">
                <a:latin typeface="Tahoma" panose="020B0604030504040204" pitchFamily="34" charset="0"/>
              </a:rPr>
              <a:t>}</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zh-CN" sz="2400" dirty="0">
                <a:latin typeface="Tahoma" panose="020B0604030504040204" pitchFamily="34" charset="0"/>
              </a:rPr>
              <a:t>}</a:t>
            </a:r>
            <a:endParaRPr lang="en-US" altLang="zh-CN" sz="2400" dirty="0">
              <a:latin typeface="Tahoma" panose="020B0604030504040204" pitchFamily="34" charset="0"/>
            </a:endParaRPr>
          </a:p>
        </p:txBody>
      </p:sp>
      <p:sp>
        <p:nvSpPr>
          <p:cNvPr id="94212" name="Rectangle 4"/>
          <p:cNvSpPr/>
          <p:nvPr/>
        </p:nvSpPr>
        <p:spPr>
          <a:xfrm>
            <a:off x="6248400" y="2819400"/>
            <a:ext cx="2895600" cy="2971800"/>
          </a:xfrm>
          <a:prstGeom prst="rect">
            <a:avLst/>
          </a:prstGeom>
          <a:solidFill>
            <a:srgbClr val="C0C0C0"/>
          </a:solidFill>
          <a:ln w="9525">
            <a:noFill/>
          </a:ln>
        </p:spPr>
        <p:txBody>
          <a:bodyPr wrap="none" anchor="ctr"/>
          <a:lstStyle/>
          <a:p>
            <a:pPr eaLnBrk="1" hangingPunct="1"/>
            <a:r>
              <a:rPr lang="en-US" altLang="zh-CN" sz="2400" dirty="0">
                <a:latin typeface="Tahoma" panose="020B0604030504040204" pitchFamily="34" charset="0"/>
                <a:ea typeface="华文中宋" panose="02010600040101010101" pitchFamily="2" charset="-122"/>
              </a:rPr>
              <a:t>D:\&gt;Java Test</a:t>
            </a:r>
            <a:endParaRPr lang="en-US" altLang="zh-CN" sz="2400" dirty="0">
              <a:latin typeface="Tahoma" panose="020B0604030504040204" pitchFamily="34" charset="0"/>
              <a:ea typeface="华文中宋" panose="02010600040101010101" pitchFamily="2" charset="-122"/>
            </a:endParaRPr>
          </a:p>
          <a:p>
            <a:pPr eaLnBrk="1" hangingPunct="1"/>
            <a:r>
              <a:rPr lang="en-US" altLang="zh-CN" sz="2400" dirty="0">
                <a:latin typeface="Tahoma" panose="020B0604030504040204" pitchFamily="34" charset="0"/>
                <a:ea typeface="华文中宋" panose="02010600040101010101" pitchFamily="2" charset="-122"/>
              </a:rPr>
              <a:t>Please input(0~7):</a:t>
            </a:r>
            <a:endParaRPr lang="en-US" altLang="zh-CN" sz="2400" dirty="0">
              <a:latin typeface="Tahoma" panose="020B0604030504040204" pitchFamily="34" charset="0"/>
              <a:ea typeface="华文中宋" panose="02010600040101010101" pitchFamily="2" charset="-122"/>
            </a:endParaRPr>
          </a:p>
          <a:p>
            <a:pPr eaLnBrk="1" hangingPunct="1"/>
            <a:r>
              <a:rPr lang="en-US" altLang="zh-CN" sz="2400" dirty="0">
                <a:latin typeface="Tahoma" panose="020B0604030504040204" pitchFamily="34" charset="0"/>
                <a:ea typeface="华文中宋" panose="02010600040101010101" pitchFamily="2" charset="-122"/>
              </a:rPr>
              <a:t>5</a:t>
            </a:r>
            <a:endParaRPr lang="en-US" altLang="zh-CN" sz="2400" dirty="0">
              <a:latin typeface="Tahoma" panose="020B0604030504040204" pitchFamily="34" charset="0"/>
              <a:ea typeface="华文中宋" panose="02010600040101010101" pitchFamily="2" charset="-122"/>
            </a:endParaRPr>
          </a:p>
          <a:p>
            <a:pPr eaLnBrk="1" hangingPunct="1"/>
            <a:r>
              <a:rPr lang="en-US" altLang="zh-CN" sz="2400" dirty="0">
                <a:latin typeface="Tahoma" panose="020B0604030504040204" pitchFamily="34" charset="0"/>
                <a:ea typeface="华文中宋" panose="02010600040101010101" pitchFamily="2" charset="-122"/>
              </a:rPr>
              <a:t>5!=120</a:t>
            </a:r>
            <a:endParaRPr lang="en-US" altLang="zh-CN" sz="2400" dirty="0">
              <a:latin typeface="Tahoma" panose="020B0604030504040204" pitchFamily="34" charset="0"/>
              <a:ea typeface="华文中宋" panose="02010600040101010101" pitchFamily="2" charset="-122"/>
            </a:endParaRPr>
          </a:p>
          <a:p>
            <a:pPr eaLnBrk="1" hangingPunct="1"/>
            <a:endParaRPr lang="en-US" altLang="zh-CN" sz="2400" dirty="0">
              <a:latin typeface="Tahoma" panose="020B0604030504040204" pitchFamily="34" charset="0"/>
              <a:ea typeface="华文中宋" panose="02010600040101010101" pitchFamily="2" charset="-122"/>
            </a:endParaRPr>
          </a:p>
          <a:p>
            <a:pPr eaLnBrk="1" hangingPunct="1"/>
            <a:r>
              <a:rPr lang="en-US" altLang="zh-CN" sz="2400" dirty="0">
                <a:solidFill>
                  <a:schemeClr val="hlink"/>
                </a:solidFill>
                <a:latin typeface="Tahoma" panose="020B0604030504040204" pitchFamily="34" charset="0"/>
                <a:ea typeface="华文中宋" panose="02010600040101010101" pitchFamily="2" charset="-122"/>
              </a:rPr>
              <a:t>1.</a:t>
            </a:r>
            <a:r>
              <a:rPr lang="zh-CN" altLang="en-US" sz="2400" dirty="0">
                <a:solidFill>
                  <a:schemeClr val="hlink"/>
                </a:solidFill>
                <a:latin typeface="Tahoma" panose="020B0604030504040204" pitchFamily="34" charset="0"/>
                <a:ea typeface="华文中宋" panose="02010600040101010101" pitchFamily="2" charset="-122"/>
              </a:rPr>
              <a:t>能否算</a:t>
            </a:r>
            <a:r>
              <a:rPr lang="en-US" altLang="zh-CN" sz="2400" dirty="0">
                <a:solidFill>
                  <a:schemeClr val="hlink"/>
                </a:solidFill>
                <a:latin typeface="Tahoma" panose="020B0604030504040204" pitchFamily="34" charset="0"/>
                <a:ea typeface="华文中宋" panose="02010600040101010101" pitchFamily="2" charset="-122"/>
              </a:rPr>
              <a:t>0~9</a:t>
            </a:r>
            <a:endParaRPr lang="en-US" altLang="zh-CN" sz="2400" dirty="0">
              <a:solidFill>
                <a:schemeClr val="hlink"/>
              </a:solidFill>
              <a:latin typeface="Tahoma" panose="020B0604030504040204" pitchFamily="34" charset="0"/>
              <a:ea typeface="华文中宋" panose="02010600040101010101" pitchFamily="2" charset="-122"/>
            </a:endParaRPr>
          </a:p>
          <a:p>
            <a:pPr eaLnBrk="1" hangingPunct="1"/>
            <a:r>
              <a:rPr lang="en-US" altLang="zh-CN" sz="2400" dirty="0">
                <a:solidFill>
                  <a:schemeClr val="hlink"/>
                </a:solidFill>
                <a:latin typeface="Tahoma" panose="020B0604030504040204" pitchFamily="34" charset="0"/>
                <a:ea typeface="华文中宋" panose="02010600040101010101" pitchFamily="2" charset="-122"/>
              </a:rPr>
              <a:t>2.</a:t>
            </a:r>
            <a:r>
              <a:rPr lang="zh-CN" altLang="en-US" sz="2400" dirty="0">
                <a:solidFill>
                  <a:schemeClr val="hlink"/>
                </a:solidFill>
                <a:latin typeface="Tahoma" panose="020B0604030504040204" pitchFamily="34" charset="0"/>
                <a:ea typeface="华文中宋" panose="02010600040101010101" pitchFamily="2" charset="-122"/>
              </a:rPr>
              <a:t>能否算</a:t>
            </a:r>
            <a:r>
              <a:rPr lang="en-US" altLang="zh-CN" sz="2400" dirty="0">
                <a:solidFill>
                  <a:schemeClr val="hlink"/>
                </a:solidFill>
                <a:latin typeface="Tahoma" panose="020B0604030504040204" pitchFamily="34" charset="0"/>
                <a:ea typeface="华文中宋" panose="02010600040101010101" pitchFamily="2" charset="-122"/>
              </a:rPr>
              <a:t>12, 134?</a:t>
            </a:r>
            <a:endParaRPr lang="en-US" altLang="zh-CN" sz="2400" dirty="0">
              <a:solidFill>
                <a:schemeClr val="hlink"/>
              </a:solidFill>
              <a:latin typeface="Tahoma" panose="020B0604030504040204" pitchFamily="34" charset="0"/>
              <a:ea typeface="华文中宋" panose="0201060004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4212"/>
                                        </p:tgtEl>
                                        <p:attrNameLst>
                                          <p:attrName>style.visibility</p:attrName>
                                        </p:attrNameLst>
                                      </p:cBhvr>
                                      <p:to>
                                        <p:strVal val="visible"/>
                                      </p:to>
                                    </p:set>
                                    <p:animEffect transition="in" filter="barn(outHorizontal)">
                                      <p:cBhvr>
                                        <p:cTn id="7" dur="500"/>
                                        <p:tgtEl>
                                          <p:spTgt spid="94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2"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循环控制语句</a:t>
            </a:r>
            <a:endParaRPr lang="zh-CN" altLang="en-US" dirty="0" smtClean="0"/>
          </a:p>
        </p:txBody>
      </p:sp>
      <p:sp>
        <p:nvSpPr>
          <p:cNvPr id="3" name="内容占位符 2"/>
          <p:cNvSpPr>
            <a:spLocks noGrp="1"/>
          </p:cNvSpPr>
          <p:nvPr>
            <p:ph idx="1"/>
            <p:custDataLst>
              <p:tags r:id="rId4"/>
            </p:custDataLst>
          </p:nvPr>
        </p:nvSpPr>
        <p:spPr/>
        <p:txBody>
          <a:bodyPr>
            <a:normAutofit fontScale="77500" lnSpcReduction="20000"/>
          </a:bodyPr>
          <a:lstStyle/>
          <a:p>
            <a:pPr marL="342900" indent="-342900" eaLnBrk="1" hangingPunct="1">
              <a:lnSpc>
                <a:spcPct val="150000"/>
              </a:lnSpc>
              <a:buClr>
                <a:schemeClr val="hlink"/>
              </a:buClr>
              <a:buSzTx/>
              <a:buFont typeface="Wingdings" panose="05000000000000000000" pitchFamily="2" charset="2"/>
              <a:buChar char="l"/>
            </a:pPr>
            <a:r>
              <a:rPr lang="en-US" altLang="zh-CN" dirty="0" smtClean="0"/>
              <a:t>for</a:t>
            </a:r>
            <a:r>
              <a:rPr lang="zh-CN" altLang="en-US" dirty="0" smtClean="0"/>
              <a:t>循环的几点注意</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初始化部分和迭代因子可以包含多个语句，以“</a:t>
            </a:r>
            <a:r>
              <a:rPr lang="en-US" altLang="zh-CN" dirty="0" smtClean="0"/>
              <a:t>,”</a:t>
            </a:r>
            <a:r>
              <a:rPr lang="zh-CN" altLang="en-US" dirty="0" smtClean="0"/>
              <a:t>分开</a:t>
            </a:r>
            <a:endParaRPr lang="zh-CN" altLang="en-US" dirty="0" smtClean="0"/>
          </a:p>
          <a:p>
            <a:pPr marL="1371600" lvl="2" indent="-457200" eaLnBrk="1" hangingPunct="1">
              <a:lnSpc>
                <a:spcPct val="150000"/>
              </a:lnSpc>
              <a:buSzPct val="90000"/>
              <a:buNone/>
            </a:pPr>
            <a:r>
              <a:rPr lang="en-US" altLang="zh-CN" dirty="0" smtClean="0"/>
              <a:t>for (int i=0, j=10; i&lt;j; i++, j--) {</a:t>
            </a:r>
            <a:endParaRPr lang="en-US" altLang="zh-CN" dirty="0" smtClean="0"/>
          </a:p>
          <a:p>
            <a:pPr marL="1371600" lvl="2" indent="-457200" eaLnBrk="1" hangingPunct="1">
              <a:lnSpc>
                <a:spcPct val="150000"/>
              </a:lnSpc>
              <a:buSzPct val="90000"/>
              <a:buNone/>
            </a:pPr>
            <a:r>
              <a:rPr lang="en-US" altLang="zh-CN" dirty="0" smtClean="0"/>
              <a:t>……</a:t>
            </a:r>
            <a:endParaRPr lang="en-US" altLang="zh-CN" dirty="0" smtClean="0"/>
          </a:p>
          <a:p>
            <a:pPr marL="1371600" lvl="2" indent="-457200" eaLnBrk="1" hangingPunct="1">
              <a:lnSpc>
                <a:spcPct val="150000"/>
              </a:lnSpc>
              <a:buSzPct val="90000"/>
              <a:buNone/>
            </a:pPr>
            <a:r>
              <a:rPr lang="en-US" altLang="zh-CN" dirty="0" smtClean="0"/>
              <a:t>}</a:t>
            </a:r>
            <a:endParaRPr lang="en-US" altLang="zh-CN"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初始化部分、条件判断部分和迭代因子可以为空语句，但以“</a:t>
            </a:r>
            <a:r>
              <a:rPr lang="en-US" altLang="zh-CN" dirty="0" smtClean="0"/>
              <a:t>;”</a:t>
            </a:r>
            <a:r>
              <a:rPr lang="zh-CN" altLang="en-US" dirty="0" smtClean="0"/>
              <a:t>分开，表示无限循环</a:t>
            </a:r>
            <a:endParaRPr lang="zh-CN" altLang="en-US" dirty="0" smtClean="0"/>
          </a:p>
          <a:p>
            <a:pPr marL="1371600" lvl="2" indent="-457200" eaLnBrk="1" hangingPunct="1">
              <a:lnSpc>
                <a:spcPct val="150000"/>
              </a:lnSpc>
              <a:buSzPct val="90000"/>
              <a:buNone/>
            </a:pPr>
            <a:r>
              <a:rPr lang="en-US" altLang="zh-CN" dirty="0" smtClean="0"/>
              <a:t>for ( ; ; ) {    // infinite loop</a:t>
            </a:r>
            <a:endParaRPr lang="en-US" altLang="zh-CN" dirty="0" smtClean="0"/>
          </a:p>
          <a:p>
            <a:pPr marL="1371600" lvl="2" indent="-457200" eaLnBrk="1" hangingPunct="1">
              <a:lnSpc>
                <a:spcPct val="150000"/>
              </a:lnSpc>
              <a:buSzPct val="90000"/>
              <a:buNone/>
            </a:pPr>
            <a:r>
              <a:rPr lang="en-US" altLang="x-none" dirty="0" smtClean="0"/>
              <a:t>    </a:t>
            </a:r>
            <a:r>
              <a:rPr lang="en-US" altLang="zh-CN" dirty="0" smtClean="0"/>
              <a:t>...</a:t>
            </a:r>
            <a:endParaRPr lang="en-US" altLang="zh-CN" dirty="0" smtClean="0"/>
          </a:p>
          <a:p>
            <a:pPr marL="1371600" lvl="2" indent="-457200" eaLnBrk="1" hangingPunct="1">
              <a:lnSpc>
                <a:spcPct val="150000"/>
              </a:lnSpc>
              <a:buSzPct val="90000"/>
              <a:buNone/>
            </a:pPr>
            <a:r>
              <a:rPr lang="en-US" altLang="zh-CN" dirty="0" smtClean="0"/>
              <a:t>}</a:t>
            </a:r>
            <a:endParaRPr lang="en-US" altLang="zh-CN" dirty="0" smtClean="0"/>
          </a:p>
        </p:txBody>
      </p:sp>
    </p:spTree>
    <p:custDataLst>
      <p:tags r:id="rId5"/>
    </p:custData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循环控制语句</a:t>
            </a:r>
            <a:endParaRPr lang="zh-CN" altLang="en-US" dirty="0" smtClean="0"/>
          </a:p>
        </p:txBody>
      </p:sp>
      <p:sp>
        <p:nvSpPr>
          <p:cNvPr id="3" name="内容占位符 2"/>
          <p:cNvSpPr>
            <a:spLocks noGrp="1"/>
          </p:cNvSpPr>
          <p:nvPr>
            <p:ph idx="1"/>
            <p:custDataLst>
              <p:tags r:id="rId4"/>
            </p:custDataLst>
          </p:nvPr>
        </p:nvSpPr>
        <p:spPr/>
        <p:txBody>
          <a:bodyPr>
            <a:normAutofit/>
          </a:bodyPr>
          <a:lstStyle/>
          <a:p>
            <a:pPr marL="342900" indent="-342900" eaLnBrk="1" hangingPunct="1">
              <a:lnSpc>
                <a:spcPct val="150000"/>
              </a:lnSpc>
              <a:buClr>
                <a:schemeClr val="hlink"/>
              </a:buClr>
              <a:buSzTx/>
              <a:buFont typeface="Wingdings" panose="05000000000000000000" pitchFamily="2" charset="2"/>
              <a:buChar char="l"/>
            </a:pPr>
            <a:r>
              <a:rPr lang="zh-CN" altLang="en-US" dirty="0" smtClean="0"/>
              <a:t>循环的嵌套</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一个循环体内包含另一个完整的循环结构</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嵌套的层次多，多重嵌套</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en-US" altLang="zh-CN" dirty="0" smtClean="0"/>
              <a:t>while</a:t>
            </a:r>
            <a:r>
              <a:rPr lang="zh-CN" altLang="en-US" dirty="0" smtClean="0"/>
              <a:t>循环、</a:t>
            </a:r>
            <a:r>
              <a:rPr lang="en-US" altLang="zh-CN" dirty="0" smtClean="0"/>
              <a:t>do-while</a:t>
            </a:r>
            <a:r>
              <a:rPr lang="zh-CN" altLang="en-US" dirty="0" smtClean="0"/>
              <a:t>循环、</a:t>
            </a:r>
            <a:r>
              <a:rPr lang="en-US" altLang="zh-CN" dirty="0" smtClean="0"/>
              <a:t>for</a:t>
            </a:r>
            <a:r>
              <a:rPr lang="zh-CN" altLang="en-US" dirty="0" smtClean="0"/>
              <a:t>循环相互嵌套</a:t>
            </a:r>
            <a:endParaRPr lang="zh-CN" altLang="en-US" dirty="0" smtClean="0"/>
          </a:p>
        </p:txBody>
      </p:sp>
    </p:spTree>
    <p:custDataLst>
      <p:tags r:id="rId5"/>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词法规则</a:t>
            </a:r>
            <a:endParaRPr lang="zh-CN" altLang="en-US" dirty="0" smtClean="0"/>
          </a:p>
        </p:txBody>
      </p:sp>
      <p:sp>
        <p:nvSpPr>
          <p:cNvPr id="3" name="内容占位符 2"/>
          <p:cNvSpPr>
            <a:spLocks noGrp="1"/>
          </p:cNvSpPr>
          <p:nvPr>
            <p:ph idx="1"/>
            <p:custDataLst>
              <p:tags r:id="rId4"/>
            </p:custDataLst>
          </p:nvPr>
        </p:nvSpPr>
        <p:spPr/>
        <p:txBody>
          <a:bodyPr>
            <a:normAutofit fontScale="65000" lnSpcReduction="20000"/>
          </a:bodyPr>
          <a:lstStyle/>
          <a:p>
            <a:pPr marL="342900" indent="-342900" eaLnBrk="1" hangingPunct="1">
              <a:lnSpc>
                <a:spcPct val="150000"/>
              </a:lnSpc>
              <a:buClr>
                <a:schemeClr val="hlink"/>
              </a:buClr>
              <a:buSzTx/>
              <a:buFont typeface="Wingdings" panose="05000000000000000000" pitchFamily="2" charset="2"/>
              <a:buChar char="l"/>
            </a:pPr>
            <a:r>
              <a:rPr lang="en-US" altLang="zh-CN" dirty="0" smtClean="0"/>
              <a:t>Java</a:t>
            </a:r>
            <a:r>
              <a:rPr lang="zh-CN" altLang="en-US" dirty="0" smtClean="0"/>
              <a:t>程序的运行体系</a:t>
            </a:r>
            <a:endParaRPr lang="zh-CN" altLang="en-US" dirty="0" smtClean="0"/>
          </a:p>
          <a:p>
            <a:pPr marL="990600" lvl="1" indent="-533400" eaLnBrk="1" hangingPunct="1">
              <a:lnSpc>
                <a:spcPct val="150000"/>
              </a:lnSpc>
              <a:buSzPct val="90000"/>
              <a:buFont typeface="Wingdings" panose="05000000000000000000" pitchFamily="2" charset="2"/>
              <a:buAutoNum type="arabicPeriod"/>
            </a:pPr>
            <a:r>
              <a:rPr lang="en-US" altLang="zh-CN" dirty="0" smtClean="0"/>
              <a:t>Source code (.Java file)</a:t>
            </a:r>
            <a:endParaRPr lang="en-US" altLang="zh-CN" dirty="0" smtClean="0"/>
          </a:p>
          <a:p>
            <a:pPr marL="990600" lvl="1" indent="-533400" eaLnBrk="1" hangingPunct="1">
              <a:lnSpc>
                <a:spcPct val="150000"/>
              </a:lnSpc>
              <a:buSzPct val="90000"/>
              <a:buFont typeface="Wingdings" panose="05000000000000000000" pitchFamily="2" charset="2"/>
              <a:buAutoNum type="arabicPeriod"/>
            </a:pPr>
            <a:r>
              <a:rPr lang="en-US" altLang="zh-CN" dirty="0" smtClean="0"/>
              <a:t>Javac: Lexical Analysis &amp; Parsing + Type-checking </a:t>
            </a:r>
            <a:r>
              <a:rPr lang="en-US" altLang="zh-CN" dirty="0" smtClean="0">
                <a:sym typeface="Wingdings" panose="05000000000000000000" pitchFamily="2" charset="2"/>
              </a:rPr>
              <a:t> </a:t>
            </a:r>
            <a:r>
              <a:rPr lang="en-US" altLang="zh-CN" dirty="0" smtClean="0"/>
              <a:t>Byte code (.class file)</a:t>
            </a:r>
            <a:endParaRPr lang="en-US" altLang="zh-CN" dirty="0" smtClean="0"/>
          </a:p>
          <a:p>
            <a:pPr marL="990600" lvl="1" indent="-533400" eaLnBrk="1" hangingPunct="1">
              <a:lnSpc>
                <a:spcPct val="150000"/>
              </a:lnSpc>
              <a:buSzPct val="90000"/>
              <a:buNone/>
            </a:pPr>
            <a:r>
              <a:rPr lang="en-US" altLang="zh-CN" dirty="0" smtClean="0"/>
              <a:t>        Java</a:t>
            </a:r>
            <a:r>
              <a:rPr lang="zh-CN" altLang="en-US" dirty="0" smtClean="0"/>
              <a:t>编译器对源代码进行词法分析和类型校验，生成字节码文件</a:t>
            </a:r>
            <a:endParaRPr lang="zh-CN" altLang="en-US" dirty="0" smtClean="0"/>
          </a:p>
          <a:p>
            <a:pPr marL="990600" lvl="1" indent="-533400" eaLnBrk="1" hangingPunct="1">
              <a:lnSpc>
                <a:spcPct val="150000"/>
              </a:lnSpc>
              <a:buSzPct val="90000"/>
              <a:buFont typeface="Wingdings" panose="05000000000000000000" pitchFamily="2" charset="2"/>
              <a:buAutoNum type="arabicPeriod" startAt="3"/>
            </a:pPr>
            <a:r>
              <a:rPr lang="en-US" altLang="zh-CN" dirty="0" smtClean="0"/>
              <a:t>JVM: Verification (essentially repeating static checks) + (Interpretation OR Compilation + Loading + Executing)</a:t>
            </a:r>
            <a:endParaRPr lang="en-US" altLang="zh-CN" dirty="0" smtClean="0"/>
          </a:p>
          <a:p>
            <a:pPr marL="990600" lvl="1" indent="-533400" eaLnBrk="1" hangingPunct="1">
              <a:lnSpc>
                <a:spcPct val="150000"/>
              </a:lnSpc>
              <a:buSzPct val="90000"/>
              <a:buNone/>
            </a:pPr>
            <a:r>
              <a:rPr lang="en-US" altLang="zh-CN" dirty="0" smtClean="0"/>
              <a:t>	Java</a:t>
            </a:r>
            <a:r>
              <a:rPr lang="zh-CN" altLang="en-US" dirty="0" smtClean="0"/>
              <a:t>解释器执行字节码文件中的类，</a:t>
            </a:r>
            <a:r>
              <a:rPr lang="en-US" altLang="zh-CN" dirty="0" smtClean="0"/>
              <a:t>Java</a:t>
            </a:r>
            <a:r>
              <a:rPr lang="zh-CN" altLang="en-US" dirty="0" smtClean="0"/>
              <a:t>解释器在加载和执行类时验证类的完整性、正确操作和安全性，并与所在的操作系统、窗口环境和网络设备进行交互以产生所期望的程序行为</a:t>
            </a:r>
            <a:endParaRPr lang="zh-CN" altLang="en-US" dirty="0" smtClean="0"/>
          </a:p>
        </p:txBody>
      </p:sp>
    </p:spTree>
    <p:custDataLst>
      <p:tags r:id="rId5"/>
    </p:custData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p:cNvSpPr>
          <p:nvPr>
            <p:ph type="title"/>
          </p:nvPr>
        </p:nvSpPr>
        <p:spPr/>
        <p:txBody>
          <a:bodyPr vert="horz" wrap="square" lIns="91440" tIns="45720" rIns="91440" bIns="45720" anchor="ctr"/>
          <a:lstStyle/>
          <a:p>
            <a:pPr eaLnBrk="1" hangingPunct="1"/>
            <a:r>
              <a:rPr lang="zh-CN" altLang="en-US" dirty="0"/>
              <a:t>循环控制语句</a:t>
            </a:r>
            <a:endParaRPr lang="zh-CN" altLang="en-US" dirty="0"/>
          </a:p>
        </p:txBody>
      </p:sp>
      <p:sp>
        <p:nvSpPr>
          <p:cNvPr id="97283" name="Rectangle 3"/>
          <p:cNvSpPr>
            <a:spLocks noGrp="1"/>
          </p:cNvSpPr>
          <p:nvPr>
            <p:ph idx="1"/>
          </p:nvPr>
        </p:nvSpPr>
        <p:spPr/>
        <p:txBody>
          <a:bodyPr vert="horz" wrap="square" lIns="91440" tIns="45720" rIns="91440" bIns="45720" anchor="t">
            <a:normAutofit fontScale="92500" lnSpcReduction="10000"/>
          </a:bodyPr>
          <a:lstStyle/>
          <a:p>
            <a:pPr marL="609600" indent="-609600" eaLnBrk="1" hangingPunct="1">
              <a:lnSpc>
                <a:spcPct val="90000"/>
              </a:lnSpc>
              <a:buSzPct val="90000"/>
            </a:pPr>
            <a:r>
              <a:rPr lang="zh-CN" altLang="en-US" sz="2400" dirty="0"/>
              <a:t>求 </a:t>
            </a:r>
            <a:r>
              <a:rPr lang="en-US" altLang="zh-CN" sz="2400" dirty="0"/>
              <a:t>1!+2!+3!+… … +9!</a:t>
            </a:r>
            <a:endParaRPr lang="en-US" altLang="zh-CN" dirty="0">
              <a:solidFill>
                <a:schemeClr val="hlink"/>
              </a:solidFill>
            </a:endParaRPr>
          </a:p>
          <a:p>
            <a:pPr marL="990600" lvl="1" indent="-533400" eaLnBrk="1" hangingPunct="1">
              <a:lnSpc>
                <a:spcPct val="90000"/>
              </a:lnSpc>
              <a:buSzPct val="90000"/>
              <a:buNone/>
            </a:pPr>
            <a:r>
              <a:rPr lang="en-US" altLang="zh-CN" sz="2000" dirty="0">
                <a:latin typeface="Tahoma" panose="020B0604030504040204" pitchFamily="34" charset="0"/>
              </a:rPr>
              <a:t>import Java.io.IOException;</a:t>
            </a:r>
            <a:endParaRPr lang="en-US" altLang="zh-CN" sz="2000" dirty="0">
              <a:latin typeface="Tahoma" panose="020B0604030504040204" pitchFamily="34" charset="0"/>
            </a:endParaRPr>
          </a:p>
          <a:p>
            <a:pPr marL="990600" lvl="1" indent="-533400" eaLnBrk="1" hangingPunct="1">
              <a:lnSpc>
                <a:spcPct val="90000"/>
              </a:lnSpc>
              <a:buSzPct val="90000"/>
              <a:buNone/>
            </a:pPr>
            <a:r>
              <a:rPr lang="en-US" altLang="zh-CN" sz="2000" dirty="0">
                <a:latin typeface="Tahoma" panose="020B0604030504040204" pitchFamily="34" charset="0"/>
              </a:rPr>
              <a:t>class Test {</a:t>
            </a:r>
            <a:endParaRPr lang="en-US" altLang="zh-CN" sz="2000" dirty="0">
              <a:latin typeface="Tahoma" panose="020B0604030504040204" pitchFamily="34" charset="0"/>
            </a:endParaRPr>
          </a:p>
          <a:p>
            <a:pPr marL="990600" lvl="1" indent="-533400" eaLnBrk="1" hangingPunct="1">
              <a:lnSpc>
                <a:spcPct val="90000"/>
              </a:lnSpc>
              <a:buSzPct val="90000"/>
              <a:buNone/>
            </a:pPr>
            <a:r>
              <a:rPr lang="en-US" altLang="zh-CN" sz="2000" dirty="0">
                <a:latin typeface="Tahoma" panose="020B0604030504040204" pitchFamily="34" charset="0"/>
              </a:rPr>
              <a:t>	public static void main(String args[]) throws IOException {</a:t>
            </a:r>
            <a:endParaRPr lang="en-US" altLang="zh-CN" sz="2000" dirty="0">
              <a:latin typeface="Tahoma" panose="020B0604030504040204" pitchFamily="34" charset="0"/>
            </a:endParaRPr>
          </a:p>
          <a:p>
            <a:pPr marL="990600" lvl="1" indent="-533400" eaLnBrk="1" hangingPunct="1">
              <a:lnSpc>
                <a:spcPct val="90000"/>
              </a:lnSpc>
              <a:buSzPct val="90000"/>
              <a:buNone/>
            </a:pPr>
            <a:r>
              <a:rPr lang="en-US" altLang="zh-CN" sz="2000" dirty="0">
                <a:latin typeface="Tahoma" panose="020B0604030504040204" pitchFamily="34" charset="0"/>
              </a:rPr>
              <a:t>	    int n, sum, total=0;</a:t>
            </a:r>
            <a:endParaRPr lang="en-US" altLang="zh-CN" sz="2000" dirty="0">
              <a:latin typeface="Tahoma" panose="020B0604030504040204" pitchFamily="34" charset="0"/>
            </a:endParaRPr>
          </a:p>
          <a:p>
            <a:pPr marL="990600" lvl="1" indent="-533400" eaLnBrk="1" hangingPunct="1">
              <a:lnSpc>
                <a:spcPct val="90000"/>
              </a:lnSpc>
              <a:buSzPct val="90000"/>
              <a:buNone/>
            </a:pPr>
            <a:r>
              <a:rPr lang="en-US" altLang="zh-CN" sz="2000" dirty="0">
                <a:latin typeface="Tahoma" panose="020B0604030504040204" pitchFamily="34" charset="0"/>
              </a:rPr>
              <a:t>	    System.out.println(“Please input(0~9):”);</a:t>
            </a:r>
            <a:endParaRPr lang="en-US" altLang="zh-CN" sz="2000" dirty="0">
              <a:latin typeface="Tahoma" panose="020B0604030504040204" pitchFamily="34" charset="0"/>
            </a:endParaRPr>
          </a:p>
          <a:p>
            <a:pPr marL="990600" lvl="1" indent="-533400" eaLnBrk="1" hangingPunct="1">
              <a:lnSpc>
                <a:spcPct val="90000"/>
              </a:lnSpc>
              <a:buSzPct val="90000"/>
              <a:buNone/>
            </a:pPr>
            <a:r>
              <a:rPr lang="en-US" altLang="zh-CN" sz="2000" dirty="0">
                <a:latin typeface="Tahoma" panose="020B0604030504040204" pitchFamily="34" charset="0"/>
              </a:rPr>
              <a:t>           n = System.in.read();</a:t>
            </a:r>
            <a:endParaRPr lang="en-US" altLang="zh-CN" sz="2000" dirty="0">
              <a:latin typeface="Tahoma" panose="020B0604030504040204" pitchFamily="34" charset="0"/>
            </a:endParaRPr>
          </a:p>
          <a:p>
            <a:pPr marL="990600" lvl="1" indent="-533400" eaLnBrk="1" hangingPunct="1">
              <a:lnSpc>
                <a:spcPct val="90000"/>
              </a:lnSpc>
              <a:buSzPct val="90000"/>
              <a:buNone/>
            </a:pPr>
            <a:r>
              <a:rPr lang="en-US" altLang="zh-CN" sz="2000" dirty="0">
                <a:latin typeface="Tahoma" panose="020B0604030504040204" pitchFamily="34" charset="0"/>
              </a:rPr>
              <a:t>	    n -= 48;</a:t>
            </a:r>
            <a:endParaRPr lang="en-US" altLang="zh-CN" sz="2000" dirty="0">
              <a:latin typeface="Tahoma" panose="020B0604030504040204" pitchFamily="34" charset="0"/>
            </a:endParaRPr>
          </a:p>
          <a:p>
            <a:pPr marL="990600" lvl="1" indent="-533400" eaLnBrk="1" hangingPunct="1">
              <a:lnSpc>
                <a:spcPct val="90000"/>
              </a:lnSpc>
              <a:buSzPct val="90000"/>
              <a:buNone/>
            </a:pPr>
            <a:r>
              <a:rPr lang="en-US" altLang="zh-CN" sz="2000" dirty="0">
                <a:latin typeface="Tahoma" panose="020B0604030504040204" pitchFamily="34" charset="0"/>
              </a:rPr>
              <a:t>	    for (int j = 1; j &lt;= n; j++) {</a:t>
            </a:r>
            <a:endParaRPr lang="en-US" altLang="zh-CN" sz="2000" dirty="0">
              <a:latin typeface="Tahoma" panose="020B0604030504040204" pitchFamily="34" charset="0"/>
            </a:endParaRPr>
          </a:p>
          <a:p>
            <a:pPr marL="990600" lvl="1" indent="-533400" eaLnBrk="1" hangingPunct="1">
              <a:lnSpc>
                <a:spcPct val="90000"/>
              </a:lnSpc>
              <a:buSzPct val="90000"/>
              <a:buNone/>
            </a:pPr>
            <a:r>
              <a:rPr lang="en-US" altLang="zh-CN" sz="2000" dirty="0">
                <a:latin typeface="Tahoma" panose="020B0604030504040204" pitchFamily="34" charset="0"/>
              </a:rPr>
              <a:t>		sum = 1;</a:t>
            </a:r>
            <a:endParaRPr lang="en-US" altLang="zh-CN" sz="2000" dirty="0">
              <a:latin typeface="Tahoma" panose="020B0604030504040204" pitchFamily="34" charset="0"/>
            </a:endParaRPr>
          </a:p>
          <a:p>
            <a:pPr marL="990600" lvl="1" indent="-533400" eaLnBrk="1" hangingPunct="1">
              <a:lnSpc>
                <a:spcPct val="90000"/>
              </a:lnSpc>
              <a:buSzPct val="90000"/>
              <a:buNone/>
            </a:pPr>
            <a:r>
              <a:rPr lang="en-US" altLang="zh-CN" sz="2000" dirty="0">
                <a:latin typeface="Tahoma" panose="020B0604030504040204" pitchFamily="34" charset="0"/>
              </a:rPr>
              <a:t>		for (int i = 1; i &lt;=j; i++)</a:t>
            </a:r>
            <a:endParaRPr lang="en-US" altLang="zh-CN" sz="2000" dirty="0">
              <a:latin typeface="Tahoma" panose="020B0604030504040204" pitchFamily="34" charset="0"/>
            </a:endParaRPr>
          </a:p>
          <a:p>
            <a:pPr marL="990600" lvl="1" indent="-533400" eaLnBrk="1" hangingPunct="1">
              <a:lnSpc>
                <a:spcPct val="90000"/>
              </a:lnSpc>
              <a:buSzPct val="90000"/>
              <a:buNone/>
            </a:pPr>
            <a:r>
              <a:rPr lang="en-US" altLang="zh-CN" sz="2000" dirty="0">
                <a:latin typeface="Tahoma" panose="020B0604030504040204" pitchFamily="34" charset="0"/>
              </a:rPr>
              <a:t>		    sum *= i;</a:t>
            </a:r>
            <a:endParaRPr lang="en-US" altLang="zh-CN" sz="2000" dirty="0">
              <a:latin typeface="Tahoma" panose="020B0604030504040204" pitchFamily="34" charset="0"/>
            </a:endParaRPr>
          </a:p>
          <a:p>
            <a:pPr marL="990600" lvl="1" indent="-533400" eaLnBrk="1" hangingPunct="1">
              <a:lnSpc>
                <a:spcPct val="90000"/>
              </a:lnSpc>
              <a:buSzPct val="90000"/>
              <a:buNone/>
            </a:pPr>
            <a:r>
              <a:rPr lang="en-US" altLang="zh-CN" sz="2000" dirty="0">
                <a:latin typeface="Tahoma" panose="020B0604030504040204" pitchFamily="34" charset="0"/>
              </a:rPr>
              <a:t>		total +=sum;</a:t>
            </a:r>
            <a:endParaRPr lang="en-US" altLang="zh-CN" sz="2000" dirty="0">
              <a:latin typeface="Tahoma" panose="020B0604030504040204" pitchFamily="34" charset="0"/>
            </a:endParaRPr>
          </a:p>
          <a:p>
            <a:pPr marL="990600" lvl="1" indent="-533400" eaLnBrk="1" hangingPunct="1">
              <a:lnSpc>
                <a:spcPct val="90000"/>
              </a:lnSpc>
              <a:buSzPct val="90000"/>
              <a:buNone/>
            </a:pPr>
            <a:r>
              <a:rPr lang="en-US" altLang="zh-CN" sz="2000" dirty="0">
                <a:latin typeface="Tahoma" panose="020B0604030504040204" pitchFamily="34" charset="0"/>
              </a:rPr>
              <a:t>	    }</a:t>
            </a:r>
            <a:endParaRPr lang="en-US" altLang="zh-CN" sz="2000" dirty="0">
              <a:latin typeface="Tahoma" panose="020B0604030504040204" pitchFamily="34" charset="0"/>
            </a:endParaRPr>
          </a:p>
          <a:p>
            <a:pPr marL="990600" lvl="1" indent="-533400" eaLnBrk="1" hangingPunct="1">
              <a:lnSpc>
                <a:spcPct val="90000"/>
              </a:lnSpc>
              <a:buSzPct val="90000"/>
              <a:buNone/>
            </a:pPr>
            <a:r>
              <a:rPr lang="en-US" altLang="zh-CN" sz="2000" dirty="0">
                <a:latin typeface="Tahoma" panose="020B0604030504040204" pitchFamily="34" charset="0"/>
              </a:rPr>
              <a:t>	    System.out.println(“</a:t>
            </a:r>
            <a:r>
              <a:rPr lang="zh-CN" altLang="en-US" sz="2000" dirty="0">
                <a:latin typeface="Tahoma" panose="020B0604030504040204" pitchFamily="34" charset="0"/>
              </a:rPr>
              <a:t>各阶乘之和为</a:t>
            </a:r>
            <a:r>
              <a:rPr lang="en-US" altLang="zh-CN" sz="2000" dirty="0">
                <a:latin typeface="Tahoma" panose="020B0604030504040204" pitchFamily="34" charset="0"/>
              </a:rPr>
              <a:t>: ” + total);</a:t>
            </a:r>
            <a:endParaRPr lang="en-US" altLang="zh-CN" sz="2000" dirty="0">
              <a:latin typeface="Tahoma" panose="020B0604030504040204" pitchFamily="34" charset="0"/>
            </a:endParaRPr>
          </a:p>
          <a:p>
            <a:pPr marL="990600" lvl="1" indent="-533400" eaLnBrk="1" hangingPunct="1">
              <a:lnSpc>
                <a:spcPct val="90000"/>
              </a:lnSpc>
              <a:buSzPct val="90000"/>
              <a:buNone/>
            </a:pPr>
            <a:r>
              <a:rPr lang="en-US" altLang="x-none" sz="2000" dirty="0">
                <a:latin typeface="Tahoma" panose="020B0604030504040204" pitchFamily="34" charset="0"/>
              </a:rPr>
              <a:t>	</a:t>
            </a:r>
            <a:r>
              <a:rPr lang="en-US" altLang="zh-CN" sz="2000" dirty="0">
                <a:latin typeface="Tahoma" panose="020B0604030504040204" pitchFamily="34" charset="0"/>
              </a:rPr>
              <a:t>}</a:t>
            </a:r>
            <a:endParaRPr lang="en-US" altLang="zh-CN" sz="2000" dirty="0">
              <a:latin typeface="Tahoma" panose="020B0604030504040204" pitchFamily="34" charset="0"/>
            </a:endParaRPr>
          </a:p>
          <a:p>
            <a:pPr marL="990600" lvl="1" indent="-533400" eaLnBrk="1" hangingPunct="1">
              <a:lnSpc>
                <a:spcPct val="90000"/>
              </a:lnSpc>
              <a:buSzPct val="90000"/>
              <a:buNone/>
            </a:pPr>
            <a:r>
              <a:rPr lang="en-US" altLang="zh-CN" sz="2000" dirty="0">
                <a:latin typeface="Tahoma" panose="020B0604030504040204" pitchFamily="34" charset="0"/>
              </a:rPr>
              <a:t>}</a:t>
            </a:r>
            <a:endParaRPr lang="en-US" altLang="zh-CN" sz="2000" dirty="0">
              <a:latin typeface="Tahoma" panose="020B0604030504040204" pitchFamily="34" charset="0"/>
            </a:endParaRPr>
          </a:p>
        </p:txBody>
      </p:sp>
      <p:sp>
        <p:nvSpPr>
          <p:cNvPr id="97284" name="Rectangle 4"/>
          <p:cNvSpPr/>
          <p:nvPr/>
        </p:nvSpPr>
        <p:spPr>
          <a:xfrm>
            <a:off x="6248400" y="4495800"/>
            <a:ext cx="1600200" cy="609600"/>
          </a:xfrm>
          <a:prstGeom prst="rect">
            <a:avLst/>
          </a:prstGeom>
          <a:solidFill>
            <a:srgbClr val="C0C0C0"/>
          </a:solidFill>
          <a:ln w="9525">
            <a:noFill/>
          </a:ln>
        </p:spPr>
        <p:txBody>
          <a:bodyPr wrap="none" anchor="ctr"/>
          <a:lstStyle/>
          <a:p>
            <a:pPr algn="ctr" eaLnBrk="1" hangingPunct="1"/>
            <a:r>
              <a:rPr lang="zh-CN" altLang="en-US" sz="2400" dirty="0">
                <a:latin typeface="Tahoma" panose="020B0604030504040204" pitchFamily="34" charset="0"/>
                <a:ea typeface="华文中宋" panose="02010600040101010101" pitchFamily="2" charset="-122"/>
              </a:rPr>
              <a:t>求阶乘</a:t>
            </a:r>
            <a:endParaRPr lang="zh-CN" altLang="en-US" sz="2400" dirty="0">
              <a:latin typeface="Tahoma" panose="020B0604030504040204" pitchFamily="34" charset="0"/>
              <a:ea typeface="华文中宋" panose="02010600040101010101" pitchFamily="2" charset="-122"/>
            </a:endParaRPr>
          </a:p>
        </p:txBody>
      </p:sp>
      <p:sp>
        <p:nvSpPr>
          <p:cNvPr id="97285" name="Rectangle 5"/>
          <p:cNvSpPr/>
          <p:nvPr/>
        </p:nvSpPr>
        <p:spPr>
          <a:xfrm>
            <a:off x="6248400" y="5105400"/>
            <a:ext cx="1600200" cy="609600"/>
          </a:xfrm>
          <a:prstGeom prst="rect">
            <a:avLst/>
          </a:prstGeom>
          <a:solidFill>
            <a:srgbClr val="C0C0C0"/>
          </a:solidFill>
          <a:ln w="9525">
            <a:noFill/>
          </a:ln>
        </p:spPr>
        <p:txBody>
          <a:bodyPr wrap="none" anchor="ctr"/>
          <a:lstStyle/>
          <a:p>
            <a:pPr algn="ctr" eaLnBrk="1" hangingPunct="1"/>
            <a:r>
              <a:rPr lang="zh-CN" altLang="en-US" sz="2400" dirty="0">
                <a:latin typeface="Tahoma" panose="020B0604030504040204" pitchFamily="34" charset="0"/>
                <a:ea typeface="华文中宋" panose="02010600040101010101" pitchFamily="2" charset="-122"/>
              </a:rPr>
              <a:t>阶乘之和</a:t>
            </a:r>
            <a:endParaRPr lang="zh-CN" altLang="en-US" sz="2400" dirty="0">
              <a:latin typeface="Tahoma" panose="020B0604030504040204" pitchFamily="34" charset="0"/>
              <a:ea typeface="华文中宋" panose="02010600040101010101" pitchFamily="2" charset="-122"/>
            </a:endParaRPr>
          </a:p>
        </p:txBody>
      </p:sp>
      <p:sp>
        <p:nvSpPr>
          <p:cNvPr id="97286" name="Rectangle 6"/>
          <p:cNvSpPr/>
          <p:nvPr/>
        </p:nvSpPr>
        <p:spPr>
          <a:xfrm>
            <a:off x="6324600" y="0"/>
            <a:ext cx="2667000" cy="1676400"/>
          </a:xfrm>
          <a:prstGeom prst="rect">
            <a:avLst/>
          </a:prstGeom>
          <a:solidFill>
            <a:srgbClr val="C0C0C0"/>
          </a:solidFill>
          <a:ln w="9525">
            <a:noFill/>
          </a:ln>
        </p:spPr>
        <p:txBody>
          <a:bodyPr wrap="none" anchor="ctr"/>
          <a:lstStyle/>
          <a:p>
            <a:pPr eaLnBrk="1" hangingPunct="1"/>
            <a:r>
              <a:rPr lang="en-US" altLang="zh-CN" sz="2400" dirty="0">
                <a:latin typeface="Tahoma" panose="020B0604030504040204" pitchFamily="34" charset="0"/>
                <a:ea typeface="华文中宋" panose="02010600040101010101" pitchFamily="2" charset="-122"/>
              </a:rPr>
              <a:t>C:\&gt;Java Test</a:t>
            </a:r>
            <a:endParaRPr lang="en-US" altLang="zh-CN" sz="2400" dirty="0">
              <a:latin typeface="Tahoma" panose="020B0604030504040204" pitchFamily="34" charset="0"/>
              <a:ea typeface="华文中宋" panose="02010600040101010101" pitchFamily="2" charset="-122"/>
            </a:endParaRPr>
          </a:p>
          <a:p>
            <a:pPr eaLnBrk="1" hangingPunct="1"/>
            <a:r>
              <a:rPr lang="en-US" altLang="zh-CN" sz="2400" dirty="0">
                <a:latin typeface="Tahoma" panose="020B0604030504040204" pitchFamily="34" charset="0"/>
                <a:ea typeface="华文中宋" panose="02010600040101010101" pitchFamily="2" charset="-122"/>
              </a:rPr>
              <a:t>Please input(0~9):</a:t>
            </a:r>
            <a:endParaRPr lang="en-US" altLang="zh-CN" sz="2400" dirty="0">
              <a:latin typeface="Tahoma" panose="020B0604030504040204" pitchFamily="34" charset="0"/>
              <a:ea typeface="华文中宋" panose="02010600040101010101" pitchFamily="2" charset="-122"/>
            </a:endParaRPr>
          </a:p>
          <a:p>
            <a:pPr eaLnBrk="1" hangingPunct="1"/>
            <a:r>
              <a:rPr lang="en-US" altLang="zh-CN" sz="2400" dirty="0">
                <a:latin typeface="Tahoma" panose="020B0604030504040204" pitchFamily="34" charset="0"/>
                <a:ea typeface="华文中宋" panose="02010600040101010101" pitchFamily="2" charset="-122"/>
              </a:rPr>
              <a:t>4</a:t>
            </a:r>
            <a:endParaRPr lang="en-US" altLang="zh-CN" sz="2400" dirty="0">
              <a:latin typeface="Tahoma" panose="020B0604030504040204" pitchFamily="34" charset="0"/>
              <a:ea typeface="华文中宋" panose="02010600040101010101" pitchFamily="2" charset="-122"/>
            </a:endParaRPr>
          </a:p>
          <a:p>
            <a:pPr eaLnBrk="1" hangingPunct="1"/>
            <a:r>
              <a:rPr lang="zh-CN" altLang="en-US" sz="2400" dirty="0">
                <a:latin typeface="Tahoma" panose="020B0604030504040204" pitchFamily="34" charset="0"/>
                <a:ea typeface="华文中宋" panose="02010600040101010101" pitchFamily="2" charset="-122"/>
              </a:rPr>
              <a:t>各阶乘之和为</a:t>
            </a:r>
            <a:r>
              <a:rPr lang="en-US" altLang="zh-CN" sz="2400" dirty="0">
                <a:latin typeface="Tahoma" panose="020B0604030504040204" pitchFamily="34" charset="0"/>
                <a:ea typeface="华文中宋" panose="02010600040101010101" pitchFamily="2" charset="-122"/>
              </a:rPr>
              <a:t>: 33</a:t>
            </a:r>
            <a:endParaRPr lang="en-US" altLang="zh-CN" sz="2400" dirty="0">
              <a:latin typeface="Tahoma" panose="020B0604030504040204" pitchFamily="34" charset="0"/>
              <a:ea typeface="华文中宋" panose="02010600040101010101" pitchFamily="2" charset="-122"/>
            </a:endParaRPr>
          </a:p>
        </p:txBody>
      </p:sp>
      <p:sp>
        <p:nvSpPr>
          <p:cNvPr id="97287" name="Rectangle 7"/>
          <p:cNvSpPr/>
          <p:nvPr/>
        </p:nvSpPr>
        <p:spPr>
          <a:xfrm>
            <a:off x="3962400" y="1066800"/>
            <a:ext cx="2209800" cy="609600"/>
          </a:xfrm>
          <a:prstGeom prst="rect">
            <a:avLst/>
          </a:prstGeom>
          <a:solidFill>
            <a:srgbClr val="C0C0C0"/>
          </a:solidFill>
          <a:ln w="9525">
            <a:noFill/>
          </a:ln>
        </p:spPr>
        <p:txBody>
          <a:bodyPr wrap="none" anchor="ctr"/>
          <a:lstStyle/>
          <a:p>
            <a:pPr eaLnBrk="1" hangingPunct="1"/>
            <a:r>
              <a:rPr lang="zh-CN" altLang="en-US" sz="2400" dirty="0">
                <a:latin typeface="Tahoma" panose="020B0604030504040204" pitchFamily="34" charset="0"/>
                <a:ea typeface="华文中宋" panose="02010600040101010101" pitchFamily="2" charset="-122"/>
              </a:rPr>
              <a:t>输入</a:t>
            </a:r>
            <a:r>
              <a:rPr lang="en-US" altLang="zh-CN" sz="2400" dirty="0">
                <a:latin typeface="Tahoma" panose="020B0604030504040204" pitchFamily="34" charset="0"/>
                <a:ea typeface="华文中宋" panose="02010600040101010101" pitchFamily="2" charset="-122"/>
              </a:rPr>
              <a:t>0</a:t>
            </a:r>
            <a:r>
              <a:rPr lang="zh-CN" altLang="en-US" sz="2400" dirty="0">
                <a:latin typeface="Tahoma" panose="020B0604030504040204" pitchFamily="34" charset="0"/>
                <a:ea typeface="华文中宋" panose="02010600040101010101" pitchFamily="2" charset="-122"/>
              </a:rPr>
              <a:t>的结果！</a:t>
            </a:r>
            <a:endParaRPr lang="zh-CN" altLang="en-US" sz="2400" dirty="0">
              <a:latin typeface="Tahoma" panose="020B0604030504040204" pitchFamily="34" charset="0"/>
              <a:ea typeface="华文中宋" panose="0201060004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7284"/>
                                        </p:tgtEl>
                                        <p:attrNameLst>
                                          <p:attrName>style.visibility</p:attrName>
                                        </p:attrNameLst>
                                      </p:cBhvr>
                                      <p:to>
                                        <p:strVal val="visible"/>
                                      </p:to>
                                    </p:set>
                                    <p:animEffect transition="in" filter="barn(outHorizontal)">
                                      <p:cBhvr>
                                        <p:cTn id="7" dur="500"/>
                                        <p:tgtEl>
                                          <p:spTgt spid="9728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97285"/>
                                        </p:tgtEl>
                                        <p:attrNameLst>
                                          <p:attrName>style.visibility</p:attrName>
                                        </p:attrNameLst>
                                      </p:cBhvr>
                                      <p:to>
                                        <p:strVal val="visible"/>
                                      </p:to>
                                    </p:set>
                                    <p:animEffect transition="in" filter="barn(outHorizontal)">
                                      <p:cBhvr>
                                        <p:cTn id="12" dur="500"/>
                                        <p:tgtEl>
                                          <p:spTgt spid="9728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97286"/>
                                        </p:tgtEl>
                                        <p:attrNameLst>
                                          <p:attrName>style.visibility</p:attrName>
                                        </p:attrNameLst>
                                      </p:cBhvr>
                                      <p:to>
                                        <p:strVal val="visible"/>
                                      </p:to>
                                    </p:set>
                                    <p:animEffect transition="in" filter="barn(outHorizontal)">
                                      <p:cBhvr>
                                        <p:cTn id="17" dur="500"/>
                                        <p:tgtEl>
                                          <p:spTgt spid="9728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97287"/>
                                        </p:tgtEl>
                                        <p:attrNameLst>
                                          <p:attrName>style.visibility</p:attrName>
                                        </p:attrNameLst>
                                      </p:cBhvr>
                                      <p:to>
                                        <p:strVal val="visible"/>
                                      </p:to>
                                    </p:set>
                                    <p:animEffect transition="in" filter="barn(outHorizontal)">
                                      <p:cBhvr>
                                        <p:cTn id="22" dur="500"/>
                                        <p:tgtEl>
                                          <p:spTgt spid="97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4" grpId="0" animBg="1"/>
      <p:bldP spid="97285" grpId="0" animBg="1"/>
      <p:bldP spid="97286" grpId="0" animBg="1"/>
      <p:bldP spid="97287"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跳转</a:t>
            </a:r>
            <a:r>
              <a:rPr lang="en-US" altLang="zh-CN" dirty="0" smtClean="0"/>
              <a:t>/</a:t>
            </a:r>
            <a:r>
              <a:rPr lang="zh-CN" altLang="en-US" dirty="0" smtClean="0"/>
              <a:t>转向语句</a:t>
            </a:r>
            <a:endParaRPr lang="zh-CN" altLang="en-US" dirty="0" smtClean="0"/>
          </a:p>
        </p:txBody>
      </p:sp>
      <p:sp>
        <p:nvSpPr>
          <p:cNvPr id="3" name="内容占位符 2"/>
          <p:cNvSpPr>
            <a:spLocks noGrp="1"/>
          </p:cNvSpPr>
          <p:nvPr>
            <p:ph idx="1"/>
            <p:custDataLst>
              <p:tags r:id="rId4"/>
            </p:custDataLst>
          </p:nvPr>
        </p:nvSpPr>
        <p:spPr/>
        <p:txBody>
          <a:bodyPr>
            <a:normAutofit/>
          </a:bodyPr>
          <a:lstStyle/>
          <a:p>
            <a:pPr marL="342900" indent="-342900" eaLnBrk="1" hangingPunct="1">
              <a:lnSpc>
                <a:spcPct val="150000"/>
              </a:lnSpc>
              <a:buClr>
                <a:schemeClr val="hlink"/>
              </a:buClr>
              <a:buSzTx/>
              <a:buFont typeface="Wingdings" panose="05000000000000000000" pitchFamily="2" charset="2"/>
              <a:buChar char="l"/>
            </a:pPr>
            <a:r>
              <a:rPr lang="zh-CN" altLang="en-US" dirty="0" smtClean="0"/>
              <a:t>将程序的执行跳转到其他部分的语句</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en-US" altLang="zh-CN" dirty="0" smtClean="0"/>
              <a:t>break:     </a:t>
            </a:r>
            <a:r>
              <a:rPr lang="zh-CN" altLang="en-US" dirty="0" smtClean="0"/>
              <a:t>跳出</a:t>
            </a:r>
            <a:r>
              <a:rPr lang="en-US" altLang="zh-CN" dirty="0" smtClean="0"/>
              <a:t>(</a:t>
            </a:r>
            <a:r>
              <a:rPr lang="zh-CN" altLang="en-US" dirty="0" smtClean="0"/>
              <a:t>中止</a:t>
            </a:r>
            <a:r>
              <a:rPr lang="en-US" altLang="zh-CN" dirty="0" smtClean="0"/>
              <a:t>)</a:t>
            </a:r>
            <a:r>
              <a:rPr lang="zh-CN" altLang="en-US" dirty="0" smtClean="0"/>
              <a:t>循环</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en-US" altLang="zh-CN" dirty="0" smtClean="0"/>
              <a:t>continue: </a:t>
            </a:r>
            <a:r>
              <a:rPr lang="zh-CN" altLang="en-US" dirty="0" smtClean="0"/>
              <a:t>结束本次循环</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en-US" altLang="zh-CN" dirty="0" smtClean="0"/>
              <a:t>return:    </a:t>
            </a:r>
            <a:r>
              <a:rPr lang="zh-CN" altLang="en-US" dirty="0" smtClean="0"/>
              <a:t>方法返回</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en-US" altLang="zh-CN" dirty="0" smtClean="0"/>
              <a:t>throw:     </a:t>
            </a:r>
            <a:r>
              <a:rPr lang="zh-CN" altLang="en-US" dirty="0" smtClean="0"/>
              <a:t>抛出异常</a:t>
            </a:r>
            <a:r>
              <a:rPr lang="en-US" altLang="zh-CN" dirty="0" smtClean="0"/>
              <a:t>(Exception)</a:t>
            </a:r>
            <a:endParaRPr lang="en-US" altLang="zh-CN" dirty="0" smtClean="0"/>
          </a:p>
          <a:p>
            <a:pPr marL="342900" indent="-342900" eaLnBrk="1" hangingPunct="1">
              <a:lnSpc>
                <a:spcPct val="150000"/>
              </a:lnSpc>
              <a:buClr>
                <a:schemeClr val="hlink"/>
              </a:buClr>
              <a:buSzTx/>
              <a:buFont typeface="Wingdings" panose="05000000000000000000" pitchFamily="2" charset="2"/>
              <a:buChar char="l"/>
            </a:pPr>
            <a:endParaRPr lang="en-US" altLang="zh-CN" dirty="0" smtClean="0"/>
          </a:p>
        </p:txBody>
      </p:sp>
    </p:spTree>
    <p:custDataLst>
      <p:tags r:id="rId5"/>
    </p:custData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循环语句中途退出</a:t>
            </a:r>
            <a:endParaRPr lang="zh-CN" altLang="en-US" dirty="0" smtClean="0"/>
          </a:p>
        </p:txBody>
      </p:sp>
      <p:sp>
        <p:nvSpPr>
          <p:cNvPr id="3" name="内容占位符 2"/>
          <p:cNvSpPr>
            <a:spLocks noGrp="1"/>
          </p:cNvSpPr>
          <p:nvPr>
            <p:ph idx="1"/>
            <p:custDataLst>
              <p:tags r:id="rId4"/>
            </p:custDataLst>
          </p:nvPr>
        </p:nvSpPr>
        <p:spPr/>
        <p:txBody>
          <a:bodyPr>
            <a:normAutofit fontScale="92500" lnSpcReduction="20000"/>
          </a:bodyPr>
          <a:lstStyle/>
          <a:p>
            <a:pPr marL="342900" indent="-342900" eaLnBrk="1" hangingPunct="1">
              <a:lnSpc>
                <a:spcPct val="150000"/>
              </a:lnSpc>
              <a:buClr>
                <a:schemeClr val="hlink"/>
              </a:buClr>
              <a:buSzTx/>
              <a:buFont typeface="Wingdings" panose="05000000000000000000" pitchFamily="2" charset="2"/>
              <a:buChar char="l"/>
            </a:pPr>
            <a:r>
              <a:rPr lang="en-US" altLang="zh-CN" dirty="0" smtClean="0"/>
              <a:t>Java</a:t>
            </a:r>
            <a:r>
              <a:rPr lang="zh-CN" altLang="en-US" dirty="0" smtClean="0"/>
              <a:t>没有</a:t>
            </a:r>
            <a:r>
              <a:rPr lang="en-US" altLang="zh-CN" dirty="0" smtClean="0"/>
              <a:t>goto</a:t>
            </a:r>
            <a:r>
              <a:rPr lang="zh-CN" altLang="en-US" dirty="0" smtClean="0"/>
              <a:t>语句</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en-US" altLang="zh-CN" dirty="0" smtClean="0"/>
              <a:t>break</a:t>
            </a:r>
            <a:r>
              <a:rPr lang="zh-CN" altLang="en-US" dirty="0" smtClean="0"/>
              <a:t>语句：</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不带标号</a:t>
            </a:r>
            <a:r>
              <a:rPr lang="en-US" altLang="zh-CN" dirty="0" smtClean="0"/>
              <a:t>break </a:t>
            </a:r>
            <a:r>
              <a:rPr lang="zh-CN" altLang="en-US" dirty="0" smtClean="0"/>
              <a:t>语句</a:t>
            </a:r>
            <a:endParaRPr lang="zh-CN" altLang="en-US" dirty="0" smtClean="0"/>
          </a:p>
          <a:p>
            <a:pPr marL="1143000" lvl="2" indent="-228600" eaLnBrk="1" hangingPunct="1">
              <a:lnSpc>
                <a:spcPct val="150000"/>
              </a:lnSpc>
              <a:buClr>
                <a:schemeClr val="bg2"/>
              </a:buClr>
              <a:buSzTx/>
              <a:buFont typeface="Wingdings" panose="05000000000000000000" pitchFamily="2" charset="2"/>
              <a:buChar char="l"/>
            </a:pPr>
            <a:r>
              <a:rPr lang="zh-CN" altLang="en-US" dirty="0" smtClean="0"/>
              <a:t>从循环体内跳出至后面语句，结束当前循环。</a:t>
            </a:r>
            <a:endParaRPr lang="zh-CN" altLang="en-US" dirty="0" smtClean="0"/>
          </a:p>
          <a:p>
            <a:pPr marL="1143000" lvl="2" indent="-228600" eaLnBrk="1" hangingPunct="1">
              <a:lnSpc>
                <a:spcPct val="150000"/>
              </a:lnSpc>
              <a:buClr>
                <a:schemeClr val="bg2"/>
              </a:buClr>
              <a:buSzTx/>
              <a:buFont typeface="Wingdings" panose="05000000000000000000" pitchFamily="2" charset="2"/>
              <a:buChar char="l"/>
            </a:pPr>
            <a:r>
              <a:rPr lang="zh-CN" altLang="en-US" dirty="0" smtClean="0"/>
              <a:t>跳出当前循环体，不是跳出当前大括号对。</a:t>
            </a:r>
            <a:endParaRPr lang="zh-CN" altLang="en-US" dirty="0" smtClean="0"/>
          </a:p>
          <a:p>
            <a:pPr marL="1143000" lvl="2" indent="-228600" eaLnBrk="1" hangingPunct="1">
              <a:lnSpc>
                <a:spcPct val="150000"/>
              </a:lnSpc>
              <a:buClr>
                <a:schemeClr val="bg2"/>
              </a:buClr>
              <a:buSzTx/>
              <a:buFont typeface="Wingdings" panose="05000000000000000000" pitchFamily="2" charset="2"/>
              <a:buChar char="l"/>
            </a:pPr>
            <a:r>
              <a:rPr lang="zh-CN" altLang="en-US" dirty="0" smtClean="0"/>
              <a:t>循环嵌套时，</a:t>
            </a:r>
            <a:r>
              <a:rPr lang="en-US" altLang="zh-CN" dirty="0" smtClean="0"/>
              <a:t>break </a:t>
            </a:r>
            <a:r>
              <a:rPr lang="zh-CN" altLang="en-US" dirty="0" smtClean="0"/>
              <a:t>语句只跳出当前循环。</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带标号的</a:t>
            </a:r>
            <a:r>
              <a:rPr lang="en-US" altLang="zh-CN" dirty="0" smtClean="0"/>
              <a:t>break</a:t>
            </a:r>
            <a:r>
              <a:rPr lang="zh-CN" altLang="en-US" dirty="0" smtClean="0"/>
              <a:t>语句</a:t>
            </a:r>
            <a:endParaRPr lang="zh-CN" altLang="en-US" dirty="0" smtClean="0"/>
          </a:p>
          <a:p>
            <a:pPr marL="1143000" lvl="2" indent="-228600" eaLnBrk="1" hangingPunct="1">
              <a:lnSpc>
                <a:spcPct val="150000"/>
              </a:lnSpc>
              <a:buClr>
                <a:schemeClr val="bg2"/>
              </a:buClr>
              <a:buSzTx/>
              <a:buFont typeface="Wingdings" panose="05000000000000000000" pitchFamily="2" charset="2"/>
              <a:buChar char="l"/>
            </a:pPr>
            <a:r>
              <a:rPr lang="zh-CN" altLang="en-US" dirty="0" smtClean="0"/>
              <a:t>采用 </a:t>
            </a:r>
            <a:r>
              <a:rPr lang="en-US" altLang="zh-CN" dirty="0" smtClean="0"/>
              <a:t>label: </a:t>
            </a:r>
            <a:r>
              <a:rPr lang="zh-CN" altLang="en-US" dirty="0" smtClean="0"/>
              <a:t>的形式定义标号</a:t>
            </a:r>
            <a:endParaRPr lang="zh-CN" altLang="en-US" dirty="0" smtClean="0"/>
          </a:p>
          <a:p>
            <a:pPr marL="1143000" lvl="2" indent="-228600" eaLnBrk="1" hangingPunct="1">
              <a:lnSpc>
                <a:spcPct val="150000"/>
              </a:lnSpc>
              <a:buClr>
                <a:schemeClr val="bg2"/>
              </a:buClr>
              <a:buSzTx/>
              <a:buFont typeface="Wingdings" panose="05000000000000000000" pitchFamily="2" charset="2"/>
              <a:buChar char="l"/>
            </a:pPr>
            <a:r>
              <a:rPr lang="zh-CN" altLang="en-US" dirty="0" smtClean="0"/>
              <a:t>跳出标号标志的循环体</a:t>
            </a:r>
            <a:endParaRPr lang="zh-CN" altLang="en-US" dirty="0" smtClean="0"/>
          </a:p>
        </p:txBody>
      </p:sp>
    </p:spTree>
    <p:custDataLst>
      <p:tags r:id="rId5"/>
    </p:custDataLst>
  </p:cSld>
  <p:clrMapOvr>
    <a:masterClrMapping/>
  </p:clrMapOvr>
  <p:transition spd="slow">
    <p:zoom/>
    <p:sndAc>
      <p:stSnd>
        <p:snd r:embed="rId6" name="CHIMES.WAV"/>
      </p:stSnd>
    </p:sndAc>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p:cNvSpPr>
          <p:nvPr>
            <p:ph type="title"/>
          </p:nvPr>
        </p:nvSpPr>
        <p:spPr/>
        <p:txBody>
          <a:bodyPr vert="horz" wrap="square" lIns="91440" tIns="45720" rIns="91440" bIns="45720" anchor="ctr"/>
          <a:lstStyle/>
          <a:p>
            <a:pPr eaLnBrk="1" hangingPunct="1"/>
            <a:r>
              <a:rPr lang="zh-CN" altLang="en-US" sz="4600" dirty="0"/>
              <a:t>循环语句中途退出</a:t>
            </a:r>
            <a:endParaRPr lang="zh-CN" altLang="en-US" sz="4600" dirty="0"/>
          </a:p>
        </p:txBody>
      </p:sp>
      <p:sp>
        <p:nvSpPr>
          <p:cNvPr id="2" name="内容占位符 1"/>
          <p:cNvSpPr>
            <a:spLocks noGrp="1"/>
          </p:cNvSpPr>
          <p:nvPr>
            <p:ph idx="1"/>
          </p:nvPr>
        </p:nvSpPr>
        <p:spPr/>
        <p:txBody>
          <a:bodyPr/>
          <a:lstStyle/>
          <a:p>
            <a:endParaRPr lang="zh-CN" altLang="en-US"/>
          </a:p>
        </p:txBody>
      </p:sp>
      <p:graphicFrame>
        <p:nvGraphicFramePr>
          <p:cNvPr id="100355" name="Group 3"/>
          <p:cNvGraphicFramePr>
            <a:graphicFrameLocks noGrp="1"/>
          </p:cNvGraphicFramePr>
          <p:nvPr/>
        </p:nvGraphicFramePr>
        <p:xfrm>
          <a:off x="1524000" y="2133600"/>
          <a:ext cx="6477000" cy="3327400"/>
        </p:xfrm>
        <a:graphic>
          <a:graphicData uri="http://schemas.openxmlformats.org/drawingml/2006/table">
            <a:tbl>
              <a:tblPr/>
              <a:tblGrid>
                <a:gridCol w="2743200"/>
                <a:gridCol w="3733800"/>
              </a:tblGrid>
              <a:tr h="332740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while (e1) {</a:t>
                      </a:r>
                      <a:endPar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while(e2) { </a:t>
                      </a:r>
                      <a:endPar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endPar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break;</a:t>
                      </a:r>
                      <a:endPar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endPar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endPar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aaa:   while (e1) {</a:t>
                      </a:r>
                      <a:endPar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while(e2){</a:t>
                      </a:r>
                      <a:endPar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endPar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break aaa;</a:t>
                      </a:r>
                      <a:endPar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endPar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endPar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ustDataLst>
      <p:tags r:id="rId1"/>
    </p:custData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循环语句中途退出（续）</a:t>
            </a:r>
            <a:endParaRPr lang="zh-CN" altLang="en-US" dirty="0" smtClean="0"/>
          </a:p>
        </p:txBody>
      </p:sp>
      <p:sp>
        <p:nvSpPr>
          <p:cNvPr id="3" name="内容占位符 2"/>
          <p:cNvSpPr>
            <a:spLocks noGrp="1"/>
          </p:cNvSpPr>
          <p:nvPr>
            <p:ph idx="1"/>
            <p:custDataLst>
              <p:tags r:id="rId4"/>
            </p:custDataLst>
          </p:nvPr>
        </p:nvSpPr>
        <p:spPr/>
        <p:txBody>
          <a:bodyPr>
            <a:normAutofit fontScale="92500" lnSpcReduction="20000"/>
          </a:bodyPr>
          <a:lstStyle/>
          <a:p>
            <a:pPr marL="342900" indent="-342900" eaLnBrk="1" hangingPunct="1">
              <a:lnSpc>
                <a:spcPct val="150000"/>
              </a:lnSpc>
              <a:buClr>
                <a:schemeClr val="hlink"/>
              </a:buClr>
              <a:buSzTx/>
              <a:buFont typeface="Wingdings" panose="05000000000000000000" pitchFamily="2" charset="2"/>
              <a:buChar char="l"/>
            </a:pPr>
            <a:r>
              <a:rPr lang="en-US" altLang="zh-CN" dirty="0" smtClean="0"/>
              <a:t>continue </a:t>
            </a:r>
            <a:r>
              <a:rPr lang="zh-CN" altLang="en-US" dirty="0" smtClean="0"/>
              <a:t>语句</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不带标号的</a:t>
            </a:r>
            <a:r>
              <a:rPr lang="en-US" altLang="zh-CN" dirty="0" smtClean="0"/>
              <a:t>continue</a:t>
            </a:r>
            <a:endParaRPr lang="en-US" altLang="zh-CN" dirty="0" smtClean="0"/>
          </a:p>
          <a:p>
            <a:pPr lvl="1" eaLnBrk="1" hangingPunct="1">
              <a:lnSpc>
                <a:spcPct val="150000"/>
              </a:lnSpc>
              <a:buNone/>
            </a:pPr>
            <a:r>
              <a:rPr lang="zh-CN" altLang="en-US" dirty="0" smtClean="0"/>
              <a:t>跳过本轮循环剩余语句</a:t>
            </a:r>
            <a:r>
              <a:rPr lang="en-US" altLang="zh-CN" dirty="0" smtClean="0"/>
              <a:t>,</a:t>
            </a:r>
            <a:r>
              <a:rPr lang="zh-CN" altLang="en-US" dirty="0" smtClean="0"/>
              <a:t>直接进入当前循环体</a:t>
            </a:r>
            <a:endParaRPr lang="zh-CN" altLang="en-US" dirty="0" smtClean="0"/>
          </a:p>
          <a:p>
            <a:pPr lvl="1" eaLnBrk="1" hangingPunct="1">
              <a:lnSpc>
                <a:spcPct val="150000"/>
              </a:lnSpc>
              <a:buNone/>
            </a:pPr>
            <a:r>
              <a:rPr lang="zh-CN" altLang="en-US" dirty="0" smtClean="0"/>
              <a:t>的下一轮。</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带标号的</a:t>
            </a:r>
            <a:r>
              <a:rPr lang="en-US" altLang="zh-CN" dirty="0" smtClean="0"/>
              <a:t>continue</a:t>
            </a:r>
            <a:endParaRPr lang="en-US" altLang="zh-CN" dirty="0" smtClean="0"/>
          </a:p>
          <a:p>
            <a:pPr lvl="1" eaLnBrk="1" hangingPunct="1">
              <a:lnSpc>
                <a:spcPct val="150000"/>
              </a:lnSpc>
              <a:buNone/>
            </a:pPr>
            <a:r>
              <a:rPr lang="zh-CN" altLang="en-US" dirty="0" smtClean="0"/>
              <a:t>跳过循环剩余语句</a:t>
            </a:r>
            <a:r>
              <a:rPr lang="en-US" altLang="zh-CN" dirty="0" smtClean="0"/>
              <a:t>,</a:t>
            </a:r>
            <a:r>
              <a:rPr lang="zh-CN" altLang="en-US" dirty="0" smtClean="0"/>
              <a:t>直接进入标号所指的循环</a:t>
            </a:r>
            <a:endParaRPr lang="zh-CN" altLang="en-US" dirty="0" smtClean="0"/>
          </a:p>
          <a:p>
            <a:pPr lvl="1" eaLnBrk="1" hangingPunct="1">
              <a:lnSpc>
                <a:spcPct val="150000"/>
              </a:lnSpc>
              <a:buNone/>
            </a:pPr>
            <a:r>
              <a:rPr lang="zh-CN" altLang="en-US" dirty="0" smtClean="0"/>
              <a:t>体的下一轮循环。</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zh-CN" altLang="en-US" dirty="0" smtClean="0"/>
              <a:t>循环的正常退出途径：符合结束条件</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endParaRPr lang="zh-CN" altLang="en-US" dirty="0" smtClean="0"/>
          </a:p>
        </p:txBody>
      </p:sp>
    </p:spTree>
    <p:custDataLst>
      <p:tags r:id="rId5"/>
    </p:custData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p:nvPr/>
        </p:nvSpPr>
        <p:spPr>
          <a:xfrm>
            <a:off x="0" y="0"/>
            <a:ext cx="9144000" cy="6858000"/>
          </a:xfrm>
          <a:prstGeom prst="rect">
            <a:avLst/>
          </a:prstGeom>
          <a:solidFill>
            <a:schemeClr val="bg1"/>
          </a:solidFill>
          <a:ln w="9525">
            <a:noFill/>
          </a:ln>
        </p:spPr>
        <p:txBody>
          <a:bodyPr/>
          <a:lstStyle>
            <a:lvl1pPr marL="342900" indent="-342900" algn="l" rtl="0" fontAlgn="base">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fontAlgn="base">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342900" lvl="0" indent="-342900" algn="just" eaLnBrk="1" hangingPunct="1">
              <a:lnSpc>
                <a:spcPct val="70000"/>
              </a:lnSpc>
              <a:spcBef>
                <a:spcPct val="0"/>
              </a:spcBef>
              <a:buNone/>
            </a:pPr>
            <a:endParaRPr lang="en-US" altLang="zh-CN" sz="2400" dirty="0"/>
          </a:p>
        </p:txBody>
      </p:sp>
      <p:sp>
        <p:nvSpPr>
          <p:cNvPr id="102403" name="Rectangle 3"/>
          <p:cNvSpPr>
            <a:spLocks noGrp="1"/>
          </p:cNvSpPr>
          <p:nvPr>
            <p:ph idx="1"/>
          </p:nvPr>
        </p:nvSpPr>
        <p:spPr>
          <a:xfrm>
            <a:off x="1401128" y="75565"/>
            <a:ext cx="7885112" cy="6858000"/>
          </a:xfrm>
          <a:solidFill>
            <a:schemeClr val="bg1">
              <a:alpha val="100000"/>
            </a:schemeClr>
          </a:solidFill>
        </p:spPr>
        <p:txBody>
          <a:bodyPr vert="horz" wrap="square" lIns="91440" tIns="45720" rIns="91440" bIns="45720" anchor="t"/>
          <a:lstStyle/>
          <a:p>
            <a:pPr algn="just" eaLnBrk="1" hangingPunct="1">
              <a:lnSpc>
                <a:spcPct val="100000"/>
              </a:lnSpc>
              <a:spcBef>
                <a:spcPct val="0"/>
              </a:spcBef>
              <a:buNone/>
            </a:pPr>
            <a:r>
              <a:rPr lang="en-US" altLang="zh-CN" sz="1600" b="1" dirty="0">
                <a:solidFill>
                  <a:srgbClr val="FF3300"/>
                </a:solidFill>
                <a:cs typeface="Courier New" panose="02070309020205020404" pitchFamily="49" charset="0"/>
              </a:rPr>
              <a:t>outer:</a:t>
            </a:r>
            <a:r>
              <a:rPr lang="en-US" altLang="zh-CN" sz="1600" dirty="0">
                <a:cs typeface="Courier New" panose="02070309020205020404" pitchFamily="49" charset="0"/>
              </a:rPr>
              <a:t> for(; true ;) { // infinite loop</a:t>
            </a:r>
            <a:endParaRPr lang="en-US" altLang="zh-CN" sz="1600" dirty="0">
              <a:cs typeface="Courier New" panose="02070309020205020404" pitchFamily="49" charset="0"/>
            </a:endParaRPr>
          </a:p>
          <a:p>
            <a:pPr algn="just" eaLnBrk="1" hangingPunct="1">
              <a:lnSpc>
                <a:spcPct val="100000"/>
              </a:lnSpc>
              <a:spcBef>
                <a:spcPct val="0"/>
              </a:spcBef>
              <a:buNone/>
            </a:pPr>
            <a:r>
              <a:rPr lang="en-US" altLang="zh-CN" sz="1600" dirty="0">
                <a:cs typeface="Courier New" panose="02070309020205020404" pitchFamily="49" charset="0"/>
              </a:rPr>
              <a:t>      </a:t>
            </a:r>
            <a:r>
              <a:rPr lang="en-US" altLang="zh-CN" sz="1600" b="1" dirty="0">
                <a:solidFill>
                  <a:srgbClr val="FF3300"/>
                </a:solidFill>
                <a:cs typeface="Courier New" panose="02070309020205020404" pitchFamily="49" charset="0"/>
              </a:rPr>
              <a:t>inner:</a:t>
            </a:r>
            <a:r>
              <a:rPr lang="en-US" altLang="zh-CN" sz="1600" dirty="0">
                <a:cs typeface="Courier New" panose="02070309020205020404" pitchFamily="49" charset="0"/>
              </a:rPr>
              <a:t>  for(; i &lt; 10; i++) {</a:t>
            </a:r>
            <a:endParaRPr lang="en-US" altLang="zh-CN" sz="1600" dirty="0">
              <a:cs typeface="Courier New" panose="02070309020205020404" pitchFamily="49" charset="0"/>
            </a:endParaRPr>
          </a:p>
          <a:p>
            <a:pPr algn="just" eaLnBrk="1" hangingPunct="1">
              <a:lnSpc>
                <a:spcPct val="100000"/>
              </a:lnSpc>
              <a:spcBef>
                <a:spcPct val="0"/>
              </a:spcBef>
              <a:buNone/>
            </a:pPr>
            <a:r>
              <a:rPr lang="en-US" altLang="zh-CN" sz="1600" dirty="0">
                <a:cs typeface="Courier New" panose="02070309020205020404" pitchFamily="49" charset="0"/>
              </a:rPr>
              <a:t>        prt("i = " + i);</a:t>
            </a:r>
            <a:endParaRPr lang="en-US" altLang="zh-CN" sz="1600" dirty="0">
              <a:cs typeface="Courier New" panose="02070309020205020404" pitchFamily="49" charset="0"/>
            </a:endParaRPr>
          </a:p>
          <a:p>
            <a:pPr algn="just" eaLnBrk="1" hangingPunct="1">
              <a:lnSpc>
                <a:spcPct val="100000"/>
              </a:lnSpc>
              <a:spcBef>
                <a:spcPct val="0"/>
              </a:spcBef>
              <a:buNone/>
            </a:pPr>
            <a:r>
              <a:rPr lang="en-US" altLang="zh-CN" sz="1600" dirty="0">
                <a:cs typeface="Courier New" panose="02070309020205020404" pitchFamily="49" charset="0"/>
              </a:rPr>
              <a:t>        if(i == 2) {</a:t>
            </a:r>
            <a:endParaRPr lang="en-US" altLang="zh-CN" sz="1600" dirty="0">
              <a:cs typeface="Courier New" panose="02070309020205020404" pitchFamily="49" charset="0"/>
            </a:endParaRPr>
          </a:p>
          <a:p>
            <a:pPr algn="just" eaLnBrk="1" hangingPunct="1">
              <a:lnSpc>
                <a:spcPct val="100000"/>
              </a:lnSpc>
              <a:spcBef>
                <a:spcPct val="0"/>
              </a:spcBef>
              <a:buNone/>
            </a:pPr>
            <a:r>
              <a:rPr lang="en-US" altLang="zh-CN" sz="1600" dirty="0">
                <a:cs typeface="Courier New" panose="02070309020205020404" pitchFamily="49" charset="0"/>
              </a:rPr>
              <a:t>           continue; </a:t>
            </a:r>
            <a:r>
              <a:rPr lang="en-US" altLang="zh-CN" sz="1600" dirty="0">
                <a:solidFill>
                  <a:srgbClr val="ED13CE"/>
                </a:solidFill>
                <a:cs typeface="Courier New" panose="02070309020205020404" pitchFamily="49" charset="0"/>
              </a:rPr>
              <a:t>//</a:t>
            </a:r>
            <a:r>
              <a:rPr lang="en-US" altLang="zh-CN" sz="1600" dirty="0">
                <a:solidFill>
                  <a:srgbClr val="ED13CE"/>
                </a:solidFill>
              </a:rPr>
              <a:t>continue inner</a:t>
            </a:r>
            <a:endParaRPr lang="en-US" altLang="zh-CN" sz="1600" dirty="0">
              <a:solidFill>
                <a:srgbClr val="ED13CE"/>
              </a:solidFill>
            </a:endParaRPr>
          </a:p>
          <a:p>
            <a:pPr algn="just" eaLnBrk="1" hangingPunct="1">
              <a:lnSpc>
                <a:spcPct val="100000"/>
              </a:lnSpc>
              <a:spcBef>
                <a:spcPct val="0"/>
              </a:spcBef>
              <a:buNone/>
            </a:pPr>
            <a:r>
              <a:rPr lang="en-US" altLang="zh-CN" sz="1600" dirty="0">
                <a:cs typeface="Courier New" panose="02070309020205020404" pitchFamily="49" charset="0"/>
              </a:rPr>
              <a:t>        }</a:t>
            </a:r>
            <a:endParaRPr lang="en-US" altLang="zh-CN" sz="1600" dirty="0">
              <a:cs typeface="Courier New" panose="02070309020205020404" pitchFamily="49" charset="0"/>
            </a:endParaRPr>
          </a:p>
          <a:p>
            <a:pPr algn="just" eaLnBrk="1" hangingPunct="1">
              <a:lnSpc>
                <a:spcPct val="100000"/>
              </a:lnSpc>
              <a:spcBef>
                <a:spcPct val="0"/>
              </a:spcBef>
              <a:buNone/>
            </a:pPr>
            <a:r>
              <a:rPr lang="en-US" altLang="zh-CN" sz="1600" dirty="0">
                <a:cs typeface="Courier New" panose="02070309020205020404" pitchFamily="49" charset="0"/>
              </a:rPr>
              <a:t>        if(i == 3) {</a:t>
            </a:r>
            <a:endParaRPr lang="en-US" altLang="zh-CN" sz="1600" dirty="0">
              <a:cs typeface="Courier New" panose="02070309020205020404" pitchFamily="49" charset="0"/>
            </a:endParaRPr>
          </a:p>
          <a:p>
            <a:pPr algn="just" eaLnBrk="1" hangingPunct="1">
              <a:lnSpc>
                <a:spcPct val="100000"/>
              </a:lnSpc>
              <a:spcBef>
                <a:spcPct val="0"/>
              </a:spcBef>
              <a:buNone/>
            </a:pPr>
            <a:r>
              <a:rPr lang="en-US" altLang="zh-CN" sz="1600" dirty="0">
                <a:cs typeface="Courier New" panose="02070309020205020404" pitchFamily="49" charset="0"/>
              </a:rPr>
              <a:t>            i++; // Otherwise i never gets incremented.</a:t>
            </a:r>
            <a:endParaRPr lang="en-US" altLang="zh-CN" sz="1600" dirty="0">
              <a:cs typeface="Courier New" panose="02070309020205020404" pitchFamily="49" charset="0"/>
            </a:endParaRPr>
          </a:p>
          <a:p>
            <a:pPr algn="just" eaLnBrk="1" hangingPunct="1">
              <a:lnSpc>
                <a:spcPct val="100000"/>
              </a:lnSpc>
              <a:spcBef>
                <a:spcPct val="0"/>
              </a:spcBef>
              <a:buNone/>
            </a:pPr>
            <a:r>
              <a:rPr lang="en-US" altLang="zh-CN" sz="1600" dirty="0">
                <a:cs typeface="Courier New" panose="02070309020205020404" pitchFamily="49" charset="0"/>
              </a:rPr>
              <a:t>          break;  </a:t>
            </a:r>
            <a:r>
              <a:rPr lang="en-US" altLang="zh-CN" sz="1600" dirty="0">
                <a:solidFill>
                  <a:srgbClr val="ED13CE"/>
                </a:solidFill>
                <a:cs typeface="Courier New" panose="02070309020205020404" pitchFamily="49" charset="0"/>
              </a:rPr>
              <a:t>//</a:t>
            </a:r>
            <a:r>
              <a:rPr lang="en-US" altLang="zh-CN" sz="1600" dirty="0">
                <a:solidFill>
                  <a:srgbClr val="ED13CE"/>
                </a:solidFill>
              </a:rPr>
              <a:t>break inner</a:t>
            </a:r>
            <a:endParaRPr lang="en-US" altLang="zh-CN" sz="1600" dirty="0">
              <a:solidFill>
                <a:srgbClr val="ED13CE"/>
              </a:solidFill>
            </a:endParaRPr>
          </a:p>
          <a:p>
            <a:pPr algn="just" eaLnBrk="1" hangingPunct="1">
              <a:lnSpc>
                <a:spcPct val="100000"/>
              </a:lnSpc>
              <a:spcBef>
                <a:spcPct val="0"/>
              </a:spcBef>
              <a:buNone/>
            </a:pPr>
            <a:r>
              <a:rPr lang="en-US" altLang="zh-CN" sz="1600" dirty="0">
                <a:cs typeface="Courier New" panose="02070309020205020404" pitchFamily="49" charset="0"/>
              </a:rPr>
              <a:t>        }</a:t>
            </a:r>
            <a:endParaRPr lang="en-US" altLang="zh-CN" sz="1600" dirty="0">
              <a:cs typeface="Courier New" panose="02070309020205020404" pitchFamily="49" charset="0"/>
            </a:endParaRPr>
          </a:p>
          <a:p>
            <a:pPr algn="just" eaLnBrk="1" hangingPunct="1">
              <a:lnSpc>
                <a:spcPct val="100000"/>
              </a:lnSpc>
              <a:spcBef>
                <a:spcPct val="0"/>
              </a:spcBef>
              <a:buNone/>
            </a:pPr>
            <a:r>
              <a:rPr lang="en-US" altLang="zh-CN" sz="1600" dirty="0">
                <a:cs typeface="Courier New" panose="02070309020205020404" pitchFamily="49" charset="0"/>
              </a:rPr>
              <a:t>        if(i == 7) {</a:t>
            </a:r>
            <a:endParaRPr lang="en-US" altLang="zh-CN" sz="1600" dirty="0">
              <a:cs typeface="Courier New" panose="02070309020205020404" pitchFamily="49" charset="0"/>
            </a:endParaRPr>
          </a:p>
          <a:p>
            <a:pPr algn="just" eaLnBrk="1" hangingPunct="1">
              <a:lnSpc>
                <a:spcPct val="100000"/>
              </a:lnSpc>
              <a:spcBef>
                <a:spcPct val="0"/>
              </a:spcBef>
              <a:buNone/>
            </a:pPr>
            <a:r>
              <a:rPr lang="en-US" altLang="zh-CN" sz="1600" dirty="0">
                <a:cs typeface="Courier New" panose="02070309020205020404" pitchFamily="49" charset="0"/>
              </a:rPr>
              <a:t>          i++; // Otherwise i never gets incremented.</a:t>
            </a:r>
            <a:endParaRPr lang="en-US" altLang="zh-CN" sz="1600" dirty="0">
              <a:cs typeface="Courier New" panose="02070309020205020404" pitchFamily="49" charset="0"/>
            </a:endParaRPr>
          </a:p>
          <a:p>
            <a:pPr algn="just" eaLnBrk="1" hangingPunct="1">
              <a:lnSpc>
                <a:spcPct val="100000"/>
              </a:lnSpc>
              <a:spcBef>
                <a:spcPct val="0"/>
              </a:spcBef>
              <a:buNone/>
            </a:pPr>
            <a:r>
              <a:rPr lang="en-US" altLang="zh-CN" sz="1600" dirty="0">
                <a:cs typeface="Courier New" panose="02070309020205020404" pitchFamily="49" charset="0"/>
              </a:rPr>
              <a:t>          continue outer;</a:t>
            </a:r>
            <a:endParaRPr lang="en-US" altLang="zh-CN" sz="1600" dirty="0">
              <a:cs typeface="Courier New" panose="02070309020205020404" pitchFamily="49" charset="0"/>
            </a:endParaRPr>
          </a:p>
          <a:p>
            <a:pPr algn="just" eaLnBrk="1" hangingPunct="1">
              <a:lnSpc>
                <a:spcPct val="100000"/>
              </a:lnSpc>
              <a:spcBef>
                <a:spcPct val="0"/>
              </a:spcBef>
              <a:buNone/>
            </a:pPr>
            <a:r>
              <a:rPr lang="en-US" altLang="zh-CN" sz="1600" dirty="0">
                <a:cs typeface="Courier New" panose="02070309020205020404" pitchFamily="49" charset="0"/>
              </a:rPr>
              <a:t>        }</a:t>
            </a:r>
            <a:endParaRPr lang="en-US" altLang="zh-CN" sz="1600" dirty="0">
              <a:cs typeface="Courier New" panose="02070309020205020404" pitchFamily="49" charset="0"/>
            </a:endParaRPr>
          </a:p>
          <a:p>
            <a:pPr algn="just" eaLnBrk="1" hangingPunct="1">
              <a:lnSpc>
                <a:spcPct val="100000"/>
              </a:lnSpc>
              <a:spcBef>
                <a:spcPct val="0"/>
              </a:spcBef>
              <a:buNone/>
            </a:pPr>
            <a:r>
              <a:rPr lang="en-US" altLang="zh-CN" sz="1600" dirty="0">
                <a:cs typeface="Courier New" panose="02070309020205020404" pitchFamily="49" charset="0"/>
              </a:rPr>
              <a:t>        if(i == 8) {</a:t>
            </a:r>
            <a:endParaRPr lang="en-US" altLang="zh-CN" sz="1600" dirty="0">
              <a:cs typeface="Courier New" panose="02070309020205020404" pitchFamily="49" charset="0"/>
            </a:endParaRPr>
          </a:p>
          <a:p>
            <a:pPr algn="just" eaLnBrk="1" hangingPunct="1">
              <a:lnSpc>
                <a:spcPct val="100000"/>
              </a:lnSpc>
              <a:spcBef>
                <a:spcPct val="0"/>
              </a:spcBef>
              <a:buNone/>
            </a:pPr>
            <a:r>
              <a:rPr lang="en-US" altLang="zh-CN" sz="1600" dirty="0">
                <a:cs typeface="Courier New" panose="02070309020205020404" pitchFamily="49" charset="0"/>
              </a:rPr>
              <a:t>          break outer;</a:t>
            </a:r>
            <a:endParaRPr lang="en-US" altLang="zh-CN" sz="1600" dirty="0">
              <a:cs typeface="Courier New" panose="02070309020205020404" pitchFamily="49" charset="0"/>
            </a:endParaRPr>
          </a:p>
          <a:p>
            <a:pPr algn="just" eaLnBrk="1" hangingPunct="1">
              <a:lnSpc>
                <a:spcPct val="100000"/>
              </a:lnSpc>
              <a:spcBef>
                <a:spcPct val="0"/>
              </a:spcBef>
              <a:buNone/>
            </a:pPr>
            <a:r>
              <a:rPr lang="en-US" altLang="zh-CN" sz="1600" dirty="0">
                <a:cs typeface="Courier New" panose="02070309020205020404" pitchFamily="49" charset="0"/>
              </a:rPr>
              <a:t>        }</a:t>
            </a:r>
            <a:endParaRPr lang="en-US" altLang="zh-CN" sz="1600" dirty="0">
              <a:cs typeface="Courier New" panose="02070309020205020404" pitchFamily="49" charset="0"/>
            </a:endParaRPr>
          </a:p>
          <a:p>
            <a:pPr algn="just" eaLnBrk="1" hangingPunct="1">
              <a:lnSpc>
                <a:spcPct val="100000"/>
              </a:lnSpc>
              <a:spcBef>
                <a:spcPct val="0"/>
              </a:spcBef>
              <a:buNone/>
            </a:pPr>
            <a:r>
              <a:rPr lang="en-US" altLang="zh-CN" sz="1600" dirty="0">
                <a:cs typeface="Courier New" panose="02070309020205020404" pitchFamily="49" charset="0"/>
              </a:rPr>
              <a:t>        for(int k = 0; k &lt; 5; k++) {</a:t>
            </a:r>
            <a:endParaRPr lang="en-US" altLang="zh-CN" sz="1600" dirty="0">
              <a:cs typeface="Courier New" panose="02070309020205020404" pitchFamily="49" charset="0"/>
            </a:endParaRPr>
          </a:p>
          <a:p>
            <a:pPr algn="just" eaLnBrk="1" hangingPunct="1">
              <a:lnSpc>
                <a:spcPct val="100000"/>
              </a:lnSpc>
              <a:spcBef>
                <a:spcPct val="0"/>
              </a:spcBef>
              <a:buNone/>
            </a:pPr>
            <a:r>
              <a:rPr lang="en-US" altLang="zh-CN" sz="1600" dirty="0">
                <a:cs typeface="Courier New" panose="02070309020205020404" pitchFamily="49" charset="0"/>
              </a:rPr>
              <a:t>          if((k == 3)&amp;</a:t>
            </a:r>
            <a:r>
              <a:rPr lang="en-US" altLang="zh-CN" sz="1600" dirty="0"/>
              <a:t>(i==4)</a:t>
            </a:r>
            <a:r>
              <a:rPr lang="en-US" altLang="zh-CN" sz="1600" dirty="0">
                <a:cs typeface="Courier New" panose="02070309020205020404" pitchFamily="49" charset="0"/>
              </a:rPr>
              <a:t>) {</a:t>
            </a:r>
            <a:endParaRPr lang="en-US" altLang="zh-CN" sz="1600" dirty="0">
              <a:cs typeface="Courier New" panose="02070309020205020404" pitchFamily="49" charset="0"/>
            </a:endParaRPr>
          </a:p>
          <a:p>
            <a:pPr algn="just" eaLnBrk="1" hangingPunct="1">
              <a:lnSpc>
                <a:spcPct val="100000"/>
              </a:lnSpc>
              <a:spcBef>
                <a:spcPct val="0"/>
              </a:spcBef>
              <a:buNone/>
            </a:pPr>
            <a:r>
              <a:rPr lang="en-US" altLang="zh-CN" sz="1600" dirty="0">
                <a:cs typeface="Courier New" panose="02070309020205020404" pitchFamily="49" charset="0"/>
              </a:rPr>
              <a:t>             continue inner;</a:t>
            </a:r>
            <a:endParaRPr lang="en-US" altLang="zh-CN" sz="1600" dirty="0">
              <a:cs typeface="Courier New" panose="02070309020205020404" pitchFamily="49" charset="0"/>
            </a:endParaRPr>
          </a:p>
          <a:p>
            <a:pPr algn="just" eaLnBrk="1" hangingPunct="1">
              <a:lnSpc>
                <a:spcPct val="100000"/>
              </a:lnSpc>
              <a:spcBef>
                <a:spcPct val="0"/>
              </a:spcBef>
              <a:buNone/>
            </a:pPr>
            <a:r>
              <a:rPr lang="en-US" altLang="zh-CN" sz="1600" dirty="0">
                <a:cs typeface="Courier New" panose="02070309020205020404" pitchFamily="49" charset="0"/>
              </a:rPr>
              <a:t>          }</a:t>
            </a:r>
            <a:endParaRPr lang="en-US" altLang="zh-CN" sz="1600" dirty="0">
              <a:cs typeface="Courier New" panose="02070309020205020404" pitchFamily="49" charset="0"/>
            </a:endParaRPr>
          </a:p>
          <a:p>
            <a:pPr algn="just" eaLnBrk="1" hangingPunct="1">
              <a:lnSpc>
                <a:spcPct val="100000"/>
              </a:lnSpc>
              <a:spcBef>
                <a:spcPct val="0"/>
              </a:spcBef>
              <a:buNone/>
            </a:pPr>
            <a:r>
              <a:rPr lang="en-US" altLang="zh-CN" sz="1600" dirty="0">
                <a:cs typeface="Courier New" panose="02070309020205020404" pitchFamily="49" charset="0"/>
              </a:rPr>
              <a:t>           if((k == 3)&amp;</a:t>
            </a:r>
            <a:r>
              <a:rPr lang="en-US" altLang="zh-CN" sz="1600" dirty="0"/>
              <a:t>(i!=4)</a:t>
            </a:r>
            <a:r>
              <a:rPr lang="en-US" altLang="zh-CN" sz="1600" dirty="0">
                <a:cs typeface="Courier New" panose="02070309020205020404" pitchFamily="49" charset="0"/>
              </a:rPr>
              <a:t>) {</a:t>
            </a:r>
            <a:endParaRPr lang="en-US" altLang="zh-CN" sz="1600" dirty="0">
              <a:cs typeface="Courier New" panose="02070309020205020404" pitchFamily="49" charset="0"/>
            </a:endParaRPr>
          </a:p>
          <a:p>
            <a:pPr algn="just" eaLnBrk="1" hangingPunct="1">
              <a:lnSpc>
                <a:spcPct val="100000"/>
              </a:lnSpc>
              <a:spcBef>
                <a:spcPct val="0"/>
              </a:spcBef>
              <a:buNone/>
            </a:pPr>
            <a:r>
              <a:rPr lang="en-US" altLang="zh-CN" sz="1600" dirty="0">
                <a:cs typeface="Courier New" panose="02070309020205020404" pitchFamily="49" charset="0"/>
              </a:rPr>
              <a:t>             continue </a:t>
            </a:r>
            <a:r>
              <a:rPr lang="en-US" altLang="zh-CN" sz="1600" dirty="0"/>
              <a:t>outer</a:t>
            </a:r>
            <a:r>
              <a:rPr lang="en-US" altLang="zh-CN" sz="1600" dirty="0">
                <a:cs typeface="Courier New" panose="02070309020205020404" pitchFamily="49" charset="0"/>
              </a:rPr>
              <a:t>;</a:t>
            </a:r>
            <a:endParaRPr lang="en-US" altLang="zh-CN" sz="1600" dirty="0">
              <a:cs typeface="Courier New" panose="02070309020205020404" pitchFamily="49" charset="0"/>
            </a:endParaRPr>
          </a:p>
          <a:p>
            <a:pPr algn="just" eaLnBrk="1" hangingPunct="1">
              <a:lnSpc>
                <a:spcPct val="100000"/>
              </a:lnSpc>
              <a:spcBef>
                <a:spcPct val="0"/>
              </a:spcBef>
              <a:buNone/>
            </a:pPr>
            <a:r>
              <a:rPr lang="en-US" altLang="zh-CN" sz="1600" dirty="0">
                <a:cs typeface="Courier New" panose="02070309020205020404" pitchFamily="49" charset="0"/>
              </a:rPr>
              <a:t>          }</a:t>
            </a:r>
            <a:endParaRPr lang="en-US" altLang="zh-CN" sz="1600" dirty="0">
              <a:cs typeface="Courier New" panose="02070309020205020404" pitchFamily="49" charset="0"/>
            </a:endParaRPr>
          </a:p>
          <a:p>
            <a:pPr algn="just" eaLnBrk="1" hangingPunct="1">
              <a:lnSpc>
                <a:spcPct val="100000"/>
              </a:lnSpc>
              <a:spcBef>
                <a:spcPct val="0"/>
              </a:spcBef>
              <a:buNone/>
            </a:pPr>
            <a:r>
              <a:rPr lang="en-US" altLang="zh-CN" sz="1600" dirty="0">
                <a:cs typeface="Courier New" panose="02070309020205020404" pitchFamily="49" charset="0"/>
              </a:rPr>
              <a:t>        }</a:t>
            </a:r>
            <a:endParaRPr lang="en-US" altLang="zh-CN" sz="1600" dirty="0">
              <a:cs typeface="Courier New" panose="02070309020205020404" pitchFamily="49" charset="0"/>
            </a:endParaRPr>
          </a:p>
          <a:p>
            <a:pPr algn="just" eaLnBrk="1" hangingPunct="1">
              <a:lnSpc>
                <a:spcPct val="100000"/>
              </a:lnSpc>
              <a:spcBef>
                <a:spcPct val="0"/>
              </a:spcBef>
              <a:buNone/>
            </a:pPr>
            <a:r>
              <a:rPr lang="en-US" altLang="zh-CN" sz="1600" dirty="0">
                <a:cs typeface="Courier New" panose="02070309020205020404" pitchFamily="49" charset="0"/>
              </a:rPr>
              <a:t>      } //</a:t>
            </a:r>
            <a:r>
              <a:rPr lang="en-US" altLang="zh-CN" sz="1600" dirty="0"/>
              <a:t>inner</a:t>
            </a:r>
            <a:endParaRPr lang="en-US" altLang="zh-CN" sz="1600" dirty="0"/>
          </a:p>
          <a:p>
            <a:pPr algn="just" eaLnBrk="1" hangingPunct="1">
              <a:lnSpc>
                <a:spcPct val="100000"/>
              </a:lnSpc>
              <a:spcBef>
                <a:spcPct val="0"/>
              </a:spcBef>
              <a:buNone/>
            </a:pPr>
            <a:r>
              <a:rPr lang="en-US" altLang="zh-CN" sz="1600" dirty="0">
                <a:cs typeface="Courier New" panose="02070309020205020404" pitchFamily="49" charset="0"/>
              </a:rPr>
              <a:t>    } //</a:t>
            </a:r>
            <a:r>
              <a:rPr lang="en-US" altLang="zh-CN" sz="1600" dirty="0"/>
              <a:t>outer</a:t>
            </a:r>
            <a:endParaRPr lang="en-US" altLang="zh-CN" sz="1600" dirty="0"/>
          </a:p>
        </p:txBody>
      </p:sp>
      <p:grpSp>
        <p:nvGrpSpPr>
          <p:cNvPr id="102404" name="Group 4"/>
          <p:cNvGrpSpPr/>
          <p:nvPr/>
        </p:nvGrpSpPr>
        <p:grpSpPr>
          <a:xfrm>
            <a:off x="1509713" y="1196975"/>
            <a:ext cx="533400" cy="5256213"/>
            <a:chOff x="0" y="0"/>
            <a:chExt cx="336" cy="2796"/>
          </a:xfrm>
        </p:grpSpPr>
        <p:sp>
          <p:nvSpPr>
            <p:cNvPr id="102417" name="Line 5"/>
            <p:cNvSpPr/>
            <p:nvPr/>
          </p:nvSpPr>
          <p:spPr>
            <a:xfrm flipH="1">
              <a:off x="0" y="0"/>
              <a:ext cx="336" cy="0"/>
            </a:xfrm>
            <a:prstGeom prst="line">
              <a:avLst/>
            </a:prstGeom>
            <a:ln w="25400" cap="sq" cmpd="sng">
              <a:solidFill>
                <a:srgbClr val="FF3300"/>
              </a:solidFill>
              <a:prstDash val="solid"/>
              <a:headEnd type="none" w="med" len="med"/>
              <a:tailEnd type="none" w="med" len="med"/>
            </a:ln>
          </p:spPr>
        </p:sp>
        <p:sp>
          <p:nvSpPr>
            <p:cNvPr id="102418" name="Line 6"/>
            <p:cNvSpPr/>
            <p:nvPr/>
          </p:nvSpPr>
          <p:spPr>
            <a:xfrm>
              <a:off x="6" y="12"/>
              <a:ext cx="0" cy="2784"/>
            </a:xfrm>
            <a:prstGeom prst="line">
              <a:avLst/>
            </a:prstGeom>
            <a:ln w="25400" cap="sq" cmpd="sng">
              <a:solidFill>
                <a:srgbClr val="FF3300"/>
              </a:solidFill>
              <a:prstDash val="solid"/>
              <a:headEnd type="none" w="med" len="med"/>
              <a:tailEnd type="none" w="med" len="med"/>
            </a:ln>
          </p:spPr>
        </p:sp>
        <p:sp>
          <p:nvSpPr>
            <p:cNvPr id="102419" name="Line 7"/>
            <p:cNvSpPr/>
            <p:nvPr/>
          </p:nvSpPr>
          <p:spPr>
            <a:xfrm>
              <a:off x="6" y="2760"/>
              <a:ext cx="240" cy="0"/>
            </a:xfrm>
            <a:prstGeom prst="line">
              <a:avLst/>
            </a:prstGeom>
            <a:ln w="25400" cap="sq" cmpd="sng">
              <a:solidFill>
                <a:srgbClr val="FF3300"/>
              </a:solidFill>
              <a:prstDash val="solid"/>
              <a:headEnd type="none" w="med" len="med"/>
              <a:tailEnd type="stealth" w="lg" len="med"/>
            </a:ln>
          </p:spPr>
        </p:sp>
      </p:grpSp>
      <p:grpSp>
        <p:nvGrpSpPr>
          <p:cNvPr id="102408" name="Group 8"/>
          <p:cNvGrpSpPr/>
          <p:nvPr/>
        </p:nvGrpSpPr>
        <p:grpSpPr>
          <a:xfrm>
            <a:off x="2916238" y="2133283"/>
            <a:ext cx="4262437" cy="4392612"/>
            <a:chOff x="0" y="0"/>
            <a:chExt cx="2640" cy="2304"/>
          </a:xfrm>
        </p:grpSpPr>
        <p:sp>
          <p:nvSpPr>
            <p:cNvPr id="102414" name="Line 9"/>
            <p:cNvSpPr/>
            <p:nvPr/>
          </p:nvSpPr>
          <p:spPr>
            <a:xfrm>
              <a:off x="1488" y="0"/>
              <a:ext cx="1152" cy="0"/>
            </a:xfrm>
            <a:prstGeom prst="line">
              <a:avLst/>
            </a:prstGeom>
            <a:ln w="25400" cap="sq" cmpd="sng">
              <a:solidFill>
                <a:srgbClr val="FF3300"/>
              </a:solidFill>
              <a:prstDash val="solid"/>
              <a:headEnd type="none" w="med" len="med"/>
              <a:tailEnd type="none" w="med" len="med"/>
            </a:ln>
          </p:spPr>
        </p:sp>
        <p:sp>
          <p:nvSpPr>
            <p:cNvPr id="102415" name="Line 10"/>
            <p:cNvSpPr/>
            <p:nvPr/>
          </p:nvSpPr>
          <p:spPr>
            <a:xfrm>
              <a:off x="2640" y="0"/>
              <a:ext cx="0" cy="2304"/>
            </a:xfrm>
            <a:prstGeom prst="line">
              <a:avLst/>
            </a:prstGeom>
            <a:ln w="25400" cap="sq" cmpd="sng">
              <a:solidFill>
                <a:srgbClr val="FF3300"/>
              </a:solidFill>
              <a:prstDash val="solid"/>
              <a:headEnd type="none" w="med" len="med"/>
              <a:tailEnd type="none" w="med" len="med"/>
            </a:ln>
          </p:spPr>
        </p:sp>
        <p:sp>
          <p:nvSpPr>
            <p:cNvPr id="102416" name="Line 11"/>
            <p:cNvSpPr/>
            <p:nvPr/>
          </p:nvSpPr>
          <p:spPr>
            <a:xfrm flipH="1">
              <a:off x="0" y="2205"/>
              <a:ext cx="2640" cy="0"/>
            </a:xfrm>
            <a:prstGeom prst="line">
              <a:avLst/>
            </a:prstGeom>
            <a:ln w="25400" cap="sq" cmpd="sng">
              <a:solidFill>
                <a:srgbClr val="FF3300"/>
              </a:solidFill>
              <a:prstDash val="solid"/>
              <a:headEnd type="none" w="med" len="med"/>
              <a:tailEnd type="triangle" w="lg" len="lg"/>
            </a:ln>
          </p:spPr>
        </p:sp>
      </p:grpSp>
      <p:grpSp>
        <p:nvGrpSpPr>
          <p:cNvPr id="102412" name="Group 12"/>
          <p:cNvGrpSpPr/>
          <p:nvPr/>
        </p:nvGrpSpPr>
        <p:grpSpPr>
          <a:xfrm>
            <a:off x="1258888" y="3213100"/>
            <a:ext cx="627062" cy="3644900"/>
            <a:chOff x="0" y="0"/>
            <a:chExt cx="576" cy="1920"/>
          </a:xfrm>
        </p:grpSpPr>
        <p:sp>
          <p:nvSpPr>
            <p:cNvPr id="102411" name="Line 13"/>
            <p:cNvSpPr/>
            <p:nvPr/>
          </p:nvSpPr>
          <p:spPr>
            <a:xfrm flipH="1">
              <a:off x="0" y="0"/>
              <a:ext cx="576" cy="0"/>
            </a:xfrm>
            <a:prstGeom prst="line">
              <a:avLst/>
            </a:prstGeom>
            <a:ln w="25400" cap="sq" cmpd="sng">
              <a:solidFill>
                <a:srgbClr val="FF3300"/>
              </a:solidFill>
              <a:prstDash val="solid"/>
              <a:headEnd type="none" w="med" len="med"/>
              <a:tailEnd type="none" w="med" len="med"/>
            </a:ln>
          </p:spPr>
        </p:sp>
        <p:sp>
          <p:nvSpPr>
            <p:cNvPr id="2" name="Line 14"/>
            <p:cNvSpPr/>
            <p:nvPr/>
          </p:nvSpPr>
          <p:spPr>
            <a:xfrm>
              <a:off x="0" y="0"/>
              <a:ext cx="0" cy="1920"/>
            </a:xfrm>
            <a:prstGeom prst="line">
              <a:avLst/>
            </a:prstGeom>
            <a:ln w="25400" cap="sq" cmpd="sng">
              <a:solidFill>
                <a:srgbClr val="FF3300"/>
              </a:solidFill>
              <a:prstDash val="solid"/>
              <a:headEnd type="none" w="med" len="med"/>
              <a:tailEnd type="none" w="med" len="med"/>
            </a:ln>
          </p:spPr>
        </p:sp>
        <p:sp>
          <p:nvSpPr>
            <p:cNvPr id="102413" name="Line 15"/>
            <p:cNvSpPr/>
            <p:nvPr/>
          </p:nvSpPr>
          <p:spPr>
            <a:xfrm>
              <a:off x="0" y="1806"/>
              <a:ext cx="480" cy="0"/>
            </a:xfrm>
            <a:prstGeom prst="line">
              <a:avLst/>
            </a:prstGeom>
            <a:ln w="25400" cap="sq" cmpd="sng">
              <a:solidFill>
                <a:srgbClr val="FF3300"/>
              </a:solidFill>
              <a:prstDash val="solid"/>
              <a:headEnd type="none" w="med" len="med"/>
              <a:tailEnd type="triangle" w="lg" len="lg"/>
            </a:ln>
          </p:spPr>
        </p:sp>
      </p:grpSp>
      <p:grpSp>
        <p:nvGrpSpPr>
          <p:cNvPr id="3" name="Group 16"/>
          <p:cNvGrpSpPr/>
          <p:nvPr/>
        </p:nvGrpSpPr>
        <p:grpSpPr>
          <a:xfrm>
            <a:off x="2987675" y="4005263"/>
            <a:ext cx="3810000" cy="2663825"/>
            <a:chOff x="0" y="0"/>
            <a:chExt cx="2400" cy="1488"/>
          </a:xfrm>
        </p:grpSpPr>
        <p:sp>
          <p:nvSpPr>
            <p:cNvPr id="4" name="Line 17"/>
            <p:cNvSpPr/>
            <p:nvPr/>
          </p:nvSpPr>
          <p:spPr>
            <a:xfrm>
              <a:off x="432" y="0"/>
              <a:ext cx="1968" cy="0"/>
            </a:xfrm>
            <a:prstGeom prst="line">
              <a:avLst/>
            </a:prstGeom>
            <a:ln w="25400" cap="sq" cmpd="sng">
              <a:solidFill>
                <a:srgbClr val="FF3300"/>
              </a:solidFill>
              <a:prstDash val="solid"/>
              <a:headEnd type="none" w="med" len="med"/>
              <a:tailEnd type="none" w="med" len="med"/>
            </a:ln>
          </p:spPr>
        </p:sp>
        <p:sp>
          <p:nvSpPr>
            <p:cNvPr id="102409" name="Line 18"/>
            <p:cNvSpPr/>
            <p:nvPr/>
          </p:nvSpPr>
          <p:spPr>
            <a:xfrm>
              <a:off x="2400" y="0"/>
              <a:ext cx="0" cy="1488"/>
            </a:xfrm>
            <a:prstGeom prst="line">
              <a:avLst/>
            </a:prstGeom>
            <a:ln w="25400" cap="sq" cmpd="sng">
              <a:solidFill>
                <a:srgbClr val="FF3300"/>
              </a:solidFill>
              <a:prstDash val="solid"/>
              <a:headEnd type="none" w="med" len="med"/>
              <a:tailEnd type="none" w="med" len="med"/>
            </a:ln>
          </p:spPr>
        </p:sp>
        <p:sp>
          <p:nvSpPr>
            <p:cNvPr id="102410" name="Line 19"/>
            <p:cNvSpPr/>
            <p:nvPr/>
          </p:nvSpPr>
          <p:spPr>
            <a:xfrm flipH="1">
              <a:off x="0" y="1445"/>
              <a:ext cx="2400" cy="0"/>
            </a:xfrm>
            <a:prstGeom prst="line">
              <a:avLst/>
            </a:prstGeom>
            <a:ln w="25400" cap="sq" cmpd="sng">
              <a:solidFill>
                <a:srgbClr val="FF3300"/>
              </a:solidFill>
              <a:prstDash val="solid"/>
              <a:headEnd type="none" w="med" len="med"/>
              <a:tailEnd type="triangle" w="lg" len="lg"/>
            </a:ln>
          </p:spPr>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2404"/>
                                        </p:tgtEl>
                                        <p:attrNameLst>
                                          <p:attrName>style.visibility</p:attrName>
                                        </p:attrNameLst>
                                      </p:cBhvr>
                                      <p:to>
                                        <p:strVal val="visible"/>
                                      </p:to>
                                    </p:set>
                                    <p:anim calcmode="lin" valueType="num">
                                      <p:cBhvr additive="base">
                                        <p:cTn id="7" dur="500" fill="hold"/>
                                        <p:tgtEl>
                                          <p:spTgt spid="102404"/>
                                        </p:tgtEl>
                                        <p:attrNameLst>
                                          <p:attrName>ppt_x</p:attrName>
                                        </p:attrNameLst>
                                      </p:cBhvr>
                                      <p:tavLst>
                                        <p:tav tm="0">
                                          <p:val>
                                            <p:strVal val="0-#ppt_w/2"/>
                                          </p:val>
                                        </p:tav>
                                        <p:tav tm="100000">
                                          <p:val>
                                            <p:strVal val="#ppt_x"/>
                                          </p:val>
                                        </p:tav>
                                      </p:tavLst>
                                    </p:anim>
                                    <p:anim calcmode="lin" valueType="num">
                                      <p:cBhvr additive="base">
                                        <p:cTn id="8" dur="500" fill="hold"/>
                                        <p:tgtEl>
                                          <p:spTgt spid="102404"/>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02404"/>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02412"/>
                                        </p:tgtEl>
                                        <p:attrNameLst>
                                          <p:attrName>style.visibility</p:attrName>
                                        </p:attrNameLst>
                                      </p:cBhvr>
                                      <p:to>
                                        <p:strVal val="visible"/>
                                      </p:to>
                                    </p:set>
                                    <p:anim calcmode="lin" valueType="num">
                                      <p:cBhvr additive="base">
                                        <p:cTn id="13" dur="500" fill="hold"/>
                                        <p:tgtEl>
                                          <p:spTgt spid="102412"/>
                                        </p:tgtEl>
                                        <p:attrNameLst>
                                          <p:attrName>ppt_x</p:attrName>
                                        </p:attrNameLst>
                                      </p:cBhvr>
                                      <p:tavLst>
                                        <p:tav tm="0">
                                          <p:val>
                                            <p:strVal val="0-#ppt_w/2"/>
                                          </p:val>
                                        </p:tav>
                                        <p:tav tm="100000">
                                          <p:val>
                                            <p:strVal val="#ppt_x"/>
                                          </p:val>
                                        </p:tav>
                                      </p:tavLst>
                                    </p:anim>
                                    <p:anim calcmode="lin" valueType="num">
                                      <p:cBhvr additive="base">
                                        <p:cTn id="14" dur="500" fill="hold"/>
                                        <p:tgtEl>
                                          <p:spTgt spid="102412"/>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02412"/>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02408"/>
                                        </p:tgtEl>
                                        <p:attrNameLst>
                                          <p:attrName>style.visibility</p:attrName>
                                        </p:attrNameLst>
                                      </p:cBhvr>
                                      <p:to>
                                        <p:strVal val="visible"/>
                                      </p:to>
                                    </p:set>
                                    <p:anim calcmode="lin" valueType="num">
                                      <p:cBhvr additive="base">
                                        <p:cTn id="19" dur="500" fill="hold"/>
                                        <p:tgtEl>
                                          <p:spTgt spid="102408"/>
                                        </p:tgtEl>
                                        <p:attrNameLst>
                                          <p:attrName>ppt_x</p:attrName>
                                        </p:attrNameLst>
                                      </p:cBhvr>
                                      <p:tavLst>
                                        <p:tav tm="0">
                                          <p:val>
                                            <p:strVal val="1+#ppt_w/2"/>
                                          </p:val>
                                        </p:tav>
                                        <p:tav tm="100000">
                                          <p:val>
                                            <p:strVal val="#ppt_x"/>
                                          </p:val>
                                        </p:tav>
                                      </p:tavLst>
                                    </p:anim>
                                    <p:anim calcmode="lin" valueType="num">
                                      <p:cBhvr additive="base">
                                        <p:cTn id="20" dur="500" fill="hold"/>
                                        <p:tgtEl>
                                          <p:spTgt spid="10240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02408"/>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1+#ppt_w/2"/>
                                          </p:val>
                                        </p:tav>
                                        <p:tav tm="100000">
                                          <p:val>
                                            <p:strVal val="#ppt_x"/>
                                          </p:val>
                                        </p:tav>
                                      </p:tavLst>
                                    </p:anim>
                                    <p:anim calcmode="lin" valueType="num">
                                      <p:cBhvr additive="base">
                                        <p:cTn id="26" dur="500" fill="hold"/>
                                        <p:tgtEl>
                                          <p:spTgt spid="3"/>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其他语句</a:t>
            </a:r>
            <a:endParaRPr lang="zh-CN" altLang="en-US" dirty="0" smtClean="0"/>
          </a:p>
        </p:txBody>
      </p:sp>
      <p:sp>
        <p:nvSpPr>
          <p:cNvPr id="3" name="内容占位符 2"/>
          <p:cNvSpPr>
            <a:spLocks noGrp="1"/>
          </p:cNvSpPr>
          <p:nvPr>
            <p:ph idx="1"/>
            <p:custDataLst>
              <p:tags r:id="rId4"/>
            </p:custDataLst>
          </p:nvPr>
        </p:nvSpPr>
        <p:spPr/>
        <p:txBody>
          <a:bodyPr>
            <a:normAutofit fontScale="92500" lnSpcReduction="20000"/>
          </a:bodyPr>
          <a:lstStyle/>
          <a:p>
            <a:pPr marL="342900" indent="-342900" eaLnBrk="1" hangingPunct="1">
              <a:lnSpc>
                <a:spcPct val="150000"/>
              </a:lnSpc>
              <a:buClr>
                <a:schemeClr val="hlink"/>
              </a:buClr>
              <a:buSzTx/>
              <a:buFont typeface="Wingdings" panose="05000000000000000000" pitchFamily="2" charset="2"/>
              <a:buChar char="l"/>
            </a:pPr>
            <a:r>
              <a:rPr lang="en-US" altLang="zh-CN" dirty="0" smtClean="0"/>
              <a:t>import/</a:t>
            </a:r>
            <a:r>
              <a:rPr lang="zh-CN" altLang="en-US" dirty="0" smtClean="0"/>
              <a:t>包含语句</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引入程序所需要的类</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en-US" altLang="zh-CN" dirty="0" smtClean="0"/>
              <a:t>import Java.io.*;</a:t>
            </a:r>
            <a:endParaRPr lang="en-US" altLang="zh-CN" dirty="0" smtClean="0"/>
          </a:p>
          <a:p>
            <a:pPr marL="742950" lvl="1" indent="-285750" eaLnBrk="1" hangingPunct="1">
              <a:lnSpc>
                <a:spcPct val="150000"/>
              </a:lnSpc>
              <a:buClr>
                <a:schemeClr val="accent1"/>
              </a:buClr>
              <a:buSzTx/>
              <a:buFont typeface="Wingdings" panose="05000000000000000000" pitchFamily="2" charset="2"/>
              <a:buChar char="l"/>
            </a:pPr>
            <a:r>
              <a:rPr lang="en-US" altLang="zh-CN" dirty="0" smtClean="0"/>
              <a:t>import Java.applet.Applet;</a:t>
            </a:r>
            <a:endParaRPr lang="en-US" altLang="zh-CN" dirty="0" smtClean="0"/>
          </a:p>
          <a:p>
            <a:pPr marL="342900" indent="-342900" eaLnBrk="1" hangingPunct="1">
              <a:lnSpc>
                <a:spcPct val="150000"/>
              </a:lnSpc>
              <a:buClr>
                <a:schemeClr val="hlink"/>
              </a:buClr>
              <a:buSzTx/>
              <a:buFont typeface="Wingdings" panose="05000000000000000000" pitchFamily="2" charset="2"/>
              <a:buChar char="l"/>
            </a:pPr>
            <a:r>
              <a:rPr lang="en-US" altLang="zh-CN" dirty="0" smtClean="0"/>
              <a:t>package/</a:t>
            </a:r>
            <a:r>
              <a:rPr lang="zh-CN" altLang="en-US" dirty="0" smtClean="0"/>
              <a:t>打包语句</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指明所定义的类属于哪个包</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通常作为源程序的第一条语句</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en-US" altLang="zh-CN" dirty="0" smtClean="0"/>
              <a:t>package test;</a:t>
            </a:r>
            <a:endParaRPr lang="en-US" altLang="zh-CN" dirty="0" smtClean="0"/>
          </a:p>
        </p:txBody>
      </p:sp>
    </p:spTree>
    <p:custDataLst>
      <p:tags r:id="rId5"/>
    </p:custData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第二讲 </a:t>
            </a:r>
            <a:r>
              <a:rPr lang="en-US" altLang="zh-CN" dirty="0" smtClean="0"/>
              <a:t>Java</a:t>
            </a:r>
            <a:r>
              <a:rPr lang="zh-CN" altLang="en-US" dirty="0" smtClean="0"/>
              <a:t>语法基础</a:t>
            </a:r>
            <a:endParaRPr lang="zh-CN" altLang="en-US" dirty="0" smtClean="0"/>
          </a:p>
        </p:txBody>
      </p:sp>
      <p:sp>
        <p:nvSpPr>
          <p:cNvPr id="3" name="内容占位符 2"/>
          <p:cNvSpPr>
            <a:spLocks noGrp="1"/>
          </p:cNvSpPr>
          <p:nvPr>
            <p:ph idx="1"/>
            <p:custDataLst>
              <p:tags r:id="rId4"/>
            </p:custDataLst>
          </p:nvPr>
        </p:nvSpPr>
        <p:spPr/>
        <p:txBody>
          <a:bodyPr>
            <a:normAutofit lnSpcReduction="10000"/>
          </a:bodyPr>
          <a:lstStyle/>
          <a:p>
            <a:pPr marL="609600" indent="-609600" eaLnBrk="1" hangingPunct="1">
              <a:lnSpc>
                <a:spcPct val="150000"/>
              </a:lnSpc>
              <a:buSzPct val="90000"/>
              <a:buFont typeface="Wingdings" panose="05000000000000000000" pitchFamily="2" charset="2"/>
              <a:buAutoNum type="arabicPeriod"/>
            </a:pPr>
            <a:r>
              <a:rPr lang="zh-CN" altLang="en-US" dirty="0" smtClean="0"/>
              <a:t>词法规则</a:t>
            </a:r>
            <a:endParaRPr lang="zh-CN" altLang="en-US" dirty="0" smtClean="0"/>
          </a:p>
          <a:p>
            <a:pPr marL="609600" indent="-609600" eaLnBrk="1" hangingPunct="1">
              <a:lnSpc>
                <a:spcPct val="150000"/>
              </a:lnSpc>
              <a:buSzPct val="90000"/>
              <a:buFont typeface="Wingdings" panose="05000000000000000000" pitchFamily="2" charset="2"/>
              <a:buAutoNum type="arabicPeriod"/>
            </a:pPr>
            <a:r>
              <a:rPr lang="zh-CN" altLang="en-US" dirty="0" smtClean="0"/>
              <a:t>数据类型</a:t>
            </a:r>
            <a:endParaRPr lang="zh-CN" altLang="en-US" dirty="0" smtClean="0"/>
          </a:p>
          <a:p>
            <a:pPr marL="609600" indent="-609600" eaLnBrk="1" hangingPunct="1">
              <a:lnSpc>
                <a:spcPct val="150000"/>
              </a:lnSpc>
              <a:buSzPct val="90000"/>
              <a:buFont typeface="Wingdings" panose="05000000000000000000" pitchFamily="2" charset="2"/>
              <a:buAutoNum type="arabicPeriod"/>
            </a:pPr>
            <a:r>
              <a:rPr lang="zh-CN" altLang="en-US" dirty="0" smtClean="0"/>
              <a:t>常量与变量</a:t>
            </a:r>
            <a:endParaRPr lang="zh-CN" altLang="en-US" dirty="0" smtClean="0"/>
          </a:p>
          <a:p>
            <a:pPr marL="609600" indent="-609600" eaLnBrk="1" hangingPunct="1">
              <a:lnSpc>
                <a:spcPct val="150000"/>
              </a:lnSpc>
              <a:buSzPct val="90000"/>
              <a:buFont typeface="Wingdings" panose="05000000000000000000" pitchFamily="2" charset="2"/>
              <a:buAutoNum type="arabicPeriod"/>
            </a:pPr>
            <a:r>
              <a:rPr lang="zh-CN" altLang="en-US" dirty="0" smtClean="0"/>
              <a:t>运算符和表达式</a:t>
            </a:r>
            <a:endParaRPr lang="zh-CN" altLang="en-US" dirty="0" smtClean="0"/>
          </a:p>
          <a:p>
            <a:pPr marL="609600" indent="-609600" eaLnBrk="1" hangingPunct="1">
              <a:lnSpc>
                <a:spcPct val="150000"/>
              </a:lnSpc>
              <a:buSzPct val="90000"/>
              <a:buFont typeface="Wingdings" panose="05000000000000000000" pitchFamily="2" charset="2"/>
              <a:buAutoNum type="arabicPeriod"/>
            </a:pPr>
            <a:r>
              <a:rPr lang="zh-CN" altLang="en-US" dirty="0" smtClean="0"/>
              <a:t>控制语句</a:t>
            </a:r>
            <a:endParaRPr lang="zh-CN" altLang="en-US" dirty="0" smtClean="0"/>
          </a:p>
          <a:p>
            <a:pPr marL="609600" indent="-609600" eaLnBrk="1" hangingPunct="1">
              <a:lnSpc>
                <a:spcPct val="150000"/>
              </a:lnSpc>
              <a:buSzPct val="90000"/>
              <a:buFont typeface="Wingdings" panose="05000000000000000000" pitchFamily="2" charset="2"/>
              <a:buAutoNum type="arabicPeriod"/>
            </a:pPr>
            <a:r>
              <a:rPr lang="zh-CN" altLang="en-US" dirty="0" smtClean="0"/>
              <a:t>数组和字符串</a:t>
            </a:r>
            <a:endParaRPr lang="zh-CN" altLang="en-US" dirty="0" smtClean="0"/>
          </a:p>
        </p:txBody>
      </p:sp>
    </p:spTree>
    <p:custDataLst>
      <p:tags r:id="rId5"/>
    </p:custData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概念</a:t>
            </a:r>
            <a:endParaRPr lang="zh-CN" altLang="en-US" dirty="0" smtClean="0"/>
          </a:p>
        </p:txBody>
      </p:sp>
      <p:sp>
        <p:nvSpPr>
          <p:cNvPr id="3" name="内容占位符 2"/>
          <p:cNvSpPr>
            <a:spLocks noGrp="1"/>
          </p:cNvSpPr>
          <p:nvPr>
            <p:ph idx="1"/>
            <p:custDataLst>
              <p:tags r:id="rId4"/>
            </p:custDataLst>
          </p:nvPr>
        </p:nvSpPr>
        <p:spPr/>
        <p:txBody>
          <a:bodyPr>
            <a:normAutofit fontScale="70000" lnSpcReduction="20000"/>
          </a:bodyPr>
          <a:lstStyle/>
          <a:p>
            <a:pPr marL="342900" indent="-342900" eaLnBrk="1" hangingPunct="1">
              <a:lnSpc>
                <a:spcPct val="150000"/>
              </a:lnSpc>
              <a:buClr>
                <a:schemeClr val="hlink"/>
              </a:buClr>
              <a:buSzTx/>
              <a:buFont typeface="Wingdings" panose="05000000000000000000" pitchFamily="2" charset="2"/>
              <a:buChar char="l"/>
            </a:pPr>
            <a:r>
              <a:rPr lang="zh-CN" altLang="en-US" dirty="0" smtClean="0"/>
              <a:t>数组是一组同类型的变量或对象的集合</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数组的类型可以是基本类型，或类和接口</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数组中每个元素的类型相同</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引用数组元素通过数组名</a:t>
            </a:r>
            <a:r>
              <a:rPr lang="en-US" altLang="zh-CN" dirty="0" smtClean="0"/>
              <a:t>[</a:t>
            </a:r>
            <a:r>
              <a:rPr lang="zh-CN" altLang="en-US" dirty="0" smtClean="0"/>
              <a:t>下标</a:t>
            </a:r>
            <a:r>
              <a:rPr lang="en-US" altLang="zh-CN" dirty="0" smtClean="0"/>
              <a:t>]</a:t>
            </a:r>
            <a:endParaRPr lang="en-US" altLang="zh-CN"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数组下标</a:t>
            </a:r>
            <a:r>
              <a:rPr lang="en-US" altLang="zh-CN" dirty="0" smtClean="0"/>
              <a:t>(</a:t>
            </a:r>
            <a:r>
              <a:rPr lang="zh-CN" altLang="en-US" dirty="0" smtClean="0"/>
              <a:t>数组的索引</a:t>
            </a:r>
            <a:r>
              <a:rPr lang="en-US" altLang="zh-CN" dirty="0" smtClean="0"/>
              <a:t>)</a:t>
            </a:r>
            <a:r>
              <a:rPr lang="zh-CN" altLang="en-US" dirty="0" smtClean="0"/>
              <a:t>从</a:t>
            </a:r>
            <a:r>
              <a:rPr lang="en-US" altLang="zh-CN" dirty="0" smtClean="0"/>
              <a:t>0</a:t>
            </a:r>
            <a:r>
              <a:rPr lang="zh-CN" altLang="en-US" dirty="0" smtClean="0"/>
              <a:t>开始</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zh-CN" altLang="en-US" dirty="0" smtClean="0"/>
              <a:t>数组是一种特殊的对象</a:t>
            </a:r>
            <a:r>
              <a:rPr lang="en-US" altLang="zh-CN" dirty="0" smtClean="0"/>
              <a:t>(Object)</a:t>
            </a:r>
            <a:endParaRPr lang="en-US" altLang="zh-CN"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定义类型 </a:t>
            </a:r>
            <a:r>
              <a:rPr lang="en-US" altLang="zh-CN" dirty="0" smtClean="0"/>
              <a:t>(</a:t>
            </a:r>
            <a:r>
              <a:rPr lang="zh-CN" altLang="en-US" dirty="0" smtClean="0"/>
              <a:t>声明</a:t>
            </a:r>
            <a:r>
              <a:rPr lang="en-US" altLang="zh-CN" dirty="0" smtClean="0"/>
              <a:t>)</a:t>
            </a:r>
            <a:endParaRPr lang="en-US" altLang="zh-CN"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创建数组 </a:t>
            </a:r>
            <a:r>
              <a:rPr lang="en-US" altLang="zh-CN" dirty="0" smtClean="0"/>
              <a:t>(</a:t>
            </a:r>
            <a:r>
              <a:rPr lang="zh-CN" altLang="en-US" dirty="0" smtClean="0"/>
              <a:t>分配内存空间</a:t>
            </a:r>
            <a:r>
              <a:rPr lang="en-US" altLang="zh-CN" dirty="0" smtClean="0"/>
              <a:t>) : new</a:t>
            </a:r>
            <a:endParaRPr lang="en-US" altLang="zh-CN"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释放 </a:t>
            </a:r>
            <a:r>
              <a:rPr lang="en-US" altLang="zh-CN" dirty="0" smtClean="0"/>
              <a:t>(Java</a:t>
            </a:r>
            <a:r>
              <a:rPr lang="zh-CN" altLang="en-US" dirty="0" smtClean="0"/>
              <a:t>虚拟机完成</a:t>
            </a:r>
            <a:r>
              <a:rPr lang="en-US" altLang="zh-CN" dirty="0" smtClean="0"/>
              <a:t>)</a:t>
            </a:r>
            <a:endParaRPr lang="en-US" altLang="zh-CN" dirty="0" smtClean="0"/>
          </a:p>
          <a:p>
            <a:pPr marL="342900" indent="-342900" eaLnBrk="1" hangingPunct="1">
              <a:lnSpc>
                <a:spcPct val="150000"/>
              </a:lnSpc>
              <a:buClr>
                <a:schemeClr val="hlink"/>
              </a:buClr>
              <a:buSzTx/>
              <a:buFont typeface="Wingdings" panose="05000000000000000000" pitchFamily="2" charset="2"/>
              <a:buChar char="l"/>
            </a:pPr>
            <a:r>
              <a:rPr lang="zh-CN" altLang="en-US" dirty="0" smtClean="0"/>
              <a:t>一维数组、多维数组</a:t>
            </a:r>
            <a:endParaRPr lang="zh-CN" altLang="en-US" dirty="0" smtClean="0"/>
          </a:p>
        </p:txBody>
      </p:sp>
    </p:spTree>
    <p:custDataLst>
      <p:tags r:id="rId5"/>
    </p:custData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p:cNvSpPr>
          <p:nvPr>
            <p:ph type="title"/>
          </p:nvPr>
        </p:nvSpPr>
        <p:spPr/>
        <p:txBody>
          <a:bodyPr vert="horz" wrap="square" lIns="91440" tIns="45720" rIns="91440" bIns="45720" anchor="ctr"/>
          <a:lstStyle/>
          <a:p>
            <a:pPr eaLnBrk="1" hangingPunct="1"/>
            <a:r>
              <a:rPr lang="zh-CN" altLang="en-US" dirty="0"/>
              <a:t>一维数组</a:t>
            </a:r>
            <a:endParaRPr lang="zh-CN" altLang="en-US" dirty="0"/>
          </a:p>
        </p:txBody>
      </p:sp>
      <p:sp>
        <p:nvSpPr>
          <p:cNvPr id="106499" name="Rectangle 3"/>
          <p:cNvSpPr>
            <a:spLocks noGrp="1"/>
          </p:cNvSpPr>
          <p:nvPr>
            <p:ph idx="1"/>
          </p:nvPr>
        </p:nvSpPr>
        <p:spPr/>
        <p:txBody>
          <a:bodyPr vert="horz" wrap="square" lIns="91440" tIns="45720" rIns="91440" bIns="45720" anchor="t">
            <a:normAutofit lnSpcReduction="10000"/>
          </a:bodyPr>
          <a:lstStyle/>
          <a:p>
            <a:pPr marL="609600" indent="-609600" eaLnBrk="1" hangingPunct="1">
              <a:lnSpc>
                <a:spcPct val="90000"/>
              </a:lnSpc>
              <a:buSzPct val="90000"/>
            </a:pPr>
            <a:r>
              <a:rPr lang="zh-CN" altLang="en-US" dirty="0"/>
              <a:t>一维数组的元素只有一个下标变量</a:t>
            </a:r>
            <a:endParaRPr lang="zh-CN" altLang="en-US" dirty="0"/>
          </a:p>
          <a:p>
            <a:pPr marL="990600" lvl="1" indent="-533400" eaLnBrk="1" hangingPunct="1">
              <a:lnSpc>
                <a:spcPct val="90000"/>
              </a:lnSpc>
              <a:buSzPct val="90000"/>
            </a:pPr>
            <a:r>
              <a:rPr lang="zh-CN" altLang="en-US" dirty="0"/>
              <a:t>例</a:t>
            </a:r>
            <a:r>
              <a:rPr lang="en-US" altLang="zh-CN" dirty="0"/>
              <a:t>: A[1], c[3]</a:t>
            </a:r>
            <a:endParaRPr lang="en-US" altLang="zh-CN" dirty="0"/>
          </a:p>
          <a:p>
            <a:pPr marL="609600" indent="-609600" eaLnBrk="1" hangingPunct="1">
              <a:lnSpc>
                <a:spcPct val="90000"/>
              </a:lnSpc>
              <a:buSzPct val="90000"/>
            </a:pPr>
            <a:r>
              <a:rPr lang="zh-CN" altLang="en-US" dirty="0"/>
              <a:t>一维数组的声明</a:t>
            </a:r>
            <a:endParaRPr lang="zh-CN" altLang="en-US" dirty="0"/>
          </a:p>
          <a:p>
            <a:pPr marL="990600" lvl="1" indent="-533400" eaLnBrk="1" hangingPunct="1">
              <a:lnSpc>
                <a:spcPct val="90000"/>
              </a:lnSpc>
              <a:buSzPct val="90000"/>
            </a:pPr>
            <a:r>
              <a:rPr lang="zh-CN" altLang="en-US" dirty="0"/>
              <a:t>方法</a:t>
            </a:r>
            <a:r>
              <a:rPr lang="en-US" altLang="zh-CN" dirty="0"/>
              <a:t>1:   </a:t>
            </a:r>
            <a:r>
              <a:rPr lang="zh-CN" altLang="en-US" dirty="0"/>
              <a:t>类型 数组名</a:t>
            </a:r>
            <a:r>
              <a:rPr lang="en-US" altLang="zh-CN" dirty="0"/>
              <a:t>[];    </a:t>
            </a:r>
            <a:endParaRPr lang="en-US" altLang="zh-CN" dirty="0"/>
          </a:p>
          <a:p>
            <a:pPr marL="1371600" lvl="2" indent="-457200" eaLnBrk="1" hangingPunct="1">
              <a:lnSpc>
                <a:spcPct val="90000"/>
              </a:lnSpc>
              <a:buSzPct val="90000"/>
            </a:pPr>
            <a:r>
              <a:rPr lang="en-US" altLang="zh-CN" dirty="0"/>
              <a:t>String args[];  int a[]; double amount[]; char c[];</a:t>
            </a:r>
            <a:endParaRPr lang="en-US" altLang="zh-CN" dirty="0"/>
          </a:p>
          <a:p>
            <a:pPr marL="990600" lvl="1" indent="-533400" eaLnBrk="1" hangingPunct="1">
              <a:lnSpc>
                <a:spcPct val="90000"/>
              </a:lnSpc>
              <a:buSzPct val="90000"/>
            </a:pPr>
            <a:r>
              <a:rPr lang="zh-CN" altLang="en-US" dirty="0"/>
              <a:t>方法</a:t>
            </a:r>
            <a:r>
              <a:rPr lang="en-US" altLang="zh-CN" dirty="0"/>
              <a:t>2:  </a:t>
            </a:r>
            <a:r>
              <a:rPr lang="zh-CN" altLang="en-US" dirty="0"/>
              <a:t>类型</a:t>
            </a:r>
            <a:r>
              <a:rPr lang="en-US" altLang="zh-CN" dirty="0"/>
              <a:t>[] </a:t>
            </a:r>
            <a:r>
              <a:rPr lang="zh-CN" altLang="en-US" dirty="0"/>
              <a:t>数组名</a:t>
            </a:r>
            <a:r>
              <a:rPr lang="en-US" altLang="zh-CN" dirty="0"/>
              <a:t>;</a:t>
            </a:r>
            <a:endParaRPr lang="en-US" altLang="zh-CN" dirty="0"/>
          </a:p>
          <a:p>
            <a:pPr marL="1371600" lvl="2" indent="-457200" eaLnBrk="1" hangingPunct="1">
              <a:lnSpc>
                <a:spcPct val="90000"/>
              </a:lnSpc>
              <a:buSzPct val="90000"/>
            </a:pPr>
            <a:r>
              <a:rPr lang="en-US" altLang="zh-CN" dirty="0"/>
              <a:t>String[] args; int[] a; double[] amount; char[] c;</a:t>
            </a:r>
            <a:endParaRPr lang="en-US" altLang="zh-CN" dirty="0"/>
          </a:p>
          <a:p>
            <a:pPr marL="990600" lvl="1" indent="-533400" eaLnBrk="1" hangingPunct="1">
              <a:lnSpc>
                <a:spcPct val="90000"/>
              </a:lnSpc>
              <a:buSzPct val="90000"/>
            </a:pPr>
            <a:r>
              <a:rPr lang="zh-CN" altLang="en-US" dirty="0"/>
              <a:t>注意</a:t>
            </a:r>
            <a:endParaRPr lang="zh-CN" altLang="en-US" dirty="0"/>
          </a:p>
          <a:p>
            <a:pPr marL="1371600" lvl="2" indent="-457200" eaLnBrk="1" hangingPunct="1">
              <a:lnSpc>
                <a:spcPct val="90000"/>
              </a:lnSpc>
              <a:buSzPct val="90000"/>
            </a:pPr>
            <a:r>
              <a:rPr lang="zh-CN" altLang="en-US" dirty="0"/>
              <a:t>类型是数组中元素的数据类型</a:t>
            </a:r>
            <a:r>
              <a:rPr lang="en-US" altLang="zh-CN" dirty="0"/>
              <a:t>(</a:t>
            </a:r>
            <a:r>
              <a:rPr lang="zh-CN" altLang="en-US" dirty="0"/>
              <a:t>基本和构造类型</a:t>
            </a:r>
            <a:r>
              <a:rPr lang="en-US" altLang="zh-CN" dirty="0"/>
              <a:t>)</a:t>
            </a:r>
            <a:endParaRPr lang="en-US" altLang="zh-CN" dirty="0"/>
          </a:p>
          <a:p>
            <a:pPr marL="1371600" lvl="2" indent="-457200" eaLnBrk="1" hangingPunct="1">
              <a:lnSpc>
                <a:spcPct val="90000"/>
              </a:lnSpc>
              <a:buSzPct val="90000"/>
            </a:pPr>
            <a:r>
              <a:rPr lang="zh-CN" altLang="en-US" dirty="0"/>
              <a:t>数组名是一个标识符</a:t>
            </a:r>
            <a:endParaRPr lang="zh-CN" altLang="en-US" dirty="0"/>
          </a:p>
          <a:p>
            <a:pPr marL="1371600" lvl="2" indent="-457200" eaLnBrk="1" hangingPunct="1">
              <a:lnSpc>
                <a:spcPct val="90000"/>
              </a:lnSpc>
              <a:buSzPct val="90000"/>
            </a:pPr>
            <a:r>
              <a:rPr lang="zh-CN" altLang="en-US" dirty="0"/>
              <a:t>数组声明后不能被访问，因未为数组元素分配内存空间</a:t>
            </a:r>
            <a:endParaRPr lang="zh-CN" altLang="en-US" dirty="0"/>
          </a:p>
        </p:txBody>
      </p:sp>
      <p:sp>
        <p:nvSpPr>
          <p:cNvPr id="106500" name="Rectangle 4"/>
          <p:cNvSpPr/>
          <p:nvPr/>
        </p:nvSpPr>
        <p:spPr>
          <a:xfrm>
            <a:off x="1524000" y="3352800"/>
            <a:ext cx="6858000" cy="2057400"/>
          </a:xfrm>
          <a:prstGeom prst="rect">
            <a:avLst/>
          </a:prstGeom>
          <a:solidFill>
            <a:srgbClr val="C0C0C0"/>
          </a:solidFill>
          <a:ln w="9525">
            <a:noFill/>
          </a:ln>
        </p:spPr>
        <p:txBody>
          <a:bodyPr wrap="none" anchor="ctr"/>
          <a:lstStyle/>
          <a:p>
            <a:pPr marL="457200" indent="-457200" eaLnBrk="1" hangingPunct="1">
              <a:lnSpc>
                <a:spcPct val="90000"/>
              </a:lnSpc>
              <a:spcBef>
                <a:spcPct val="20000"/>
              </a:spcBef>
              <a:buClr>
                <a:schemeClr val="folHlink"/>
              </a:buClr>
              <a:buSzPct val="60000"/>
              <a:buFont typeface="Wingdings" panose="05000000000000000000" pitchFamily="2" charset="2"/>
            </a:pPr>
            <a:r>
              <a:rPr lang="en-US" altLang="zh-CN" sz="2800" dirty="0">
                <a:latin typeface="Tahoma" panose="020B0604030504040204" pitchFamily="34" charset="0"/>
                <a:ea typeface="华文中宋" panose="02010600040101010101" pitchFamily="2" charset="-122"/>
              </a:rPr>
              <a:t>variable d might not have been initialized</a:t>
            </a:r>
            <a:endParaRPr lang="en-US" altLang="zh-CN" sz="2800" dirty="0">
              <a:latin typeface="Tahoma" panose="020B0604030504040204" pitchFamily="34" charset="0"/>
              <a:ea typeface="华文中宋" panose="02010600040101010101" pitchFamily="2" charset="-122"/>
            </a:endParaRPr>
          </a:p>
          <a:p>
            <a:pPr marL="457200" indent="-457200" eaLnBrk="1" hangingPunct="1">
              <a:lnSpc>
                <a:spcPct val="90000"/>
              </a:lnSpc>
              <a:spcBef>
                <a:spcPct val="20000"/>
              </a:spcBef>
              <a:buClr>
                <a:schemeClr val="folHlink"/>
              </a:buClr>
              <a:buSzPct val="60000"/>
              <a:buFont typeface="Wingdings" panose="05000000000000000000" pitchFamily="2" charset="2"/>
            </a:pPr>
            <a:r>
              <a:rPr lang="en-US" altLang="zh-CN" sz="2800" dirty="0">
                <a:latin typeface="Tahoma" panose="020B0604030504040204" pitchFamily="34" charset="0"/>
                <a:ea typeface="华文中宋" panose="02010600040101010101" pitchFamily="2" charset="-122"/>
              </a:rPr>
              <a:t>System.out.println(d[0]);</a:t>
            </a:r>
            <a:endParaRPr lang="en-US" altLang="zh-CN" sz="2800" dirty="0">
              <a:latin typeface="Tahoma" panose="020B0604030504040204" pitchFamily="34" charset="0"/>
              <a:ea typeface="华文中宋" panose="02010600040101010101" pitchFamily="2" charset="-122"/>
            </a:endParaRPr>
          </a:p>
          <a:p>
            <a:pPr marL="457200" indent="-457200" eaLnBrk="1" hangingPunct="1">
              <a:lnSpc>
                <a:spcPct val="90000"/>
              </a:lnSpc>
              <a:spcBef>
                <a:spcPct val="20000"/>
              </a:spcBef>
              <a:buClr>
                <a:schemeClr val="folHlink"/>
              </a:buClr>
              <a:buSzPct val="60000"/>
              <a:buFont typeface="Wingdings" panose="05000000000000000000" pitchFamily="2" charset="2"/>
            </a:pPr>
            <a:r>
              <a:rPr lang="en-US" altLang="zh-CN" sz="2800" dirty="0">
                <a:latin typeface="Tahoma" panose="020B0604030504040204" pitchFamily="34" charset="0"/>
                <a:ea typeface="华文中宋" panose="02010600040101010101" pitchFamily="2" charset="-122"/>
              </a:rPr>
              <a:t>                           ^</a:t>
            </a:r>
            <a:endParaRPr lang="en-US" altLang="zh-CN" sz="2800" dirty="0">
              <a:latin typeface="Tahoma" panose="020B0604030504040204" pitchFamily="34" charset="0"/>
              <a:ea typeface="华文中宋" panose="02010600040101010101" pitchFamily="2" charset="-122"/>
            </a:endParaRPr>
          </a:p>
          <a:p>
            <a:pPr marL="457200" indent="-457200" eaLnBrk="1" hangingPunct="1">
              <a:lnSpc>
                <a:spcPct val="90000"/>
              </a:lnSpc>
              <a:spcBef>
                <a:spcPct val="20000"/>
              </a:spcBef>
              <a:buClr>
                <a:schemeClr val="folHlink"/>
              </a:buClr>
              <a:buSzPct val="60000"/>
              <a:buFont typeface="Wingdings" panose="05000000000000000000" pitchFamily="2" charset="2"/>
            </a:pPr>
            <a:r>
              <a:rPr lang="en-US" altLang="zh-CN" sz="2800" dirty="0">
                <a:latin typeface="Tahoma" panose="020B0604030504040204" pitchFamily="34" charset="0"/>
                <a:ea typeface="华文中宋" panose="02010600040101010101" pitchFamily="2" charset="-122"/>
              </a:rPr>
              <a:t>1 error</a:t>
            </a:r>
            <a:endParaRPr lang="en-US" altLang="zh-CN" sz="2800" dirty="0">
              <a:latin typeface="Tahoma" panose="020B0604030504040204" pitchFamily="34" charset="0"/>
              <a:ea typeface="华文中宋" panose="02010600040101010101" pitchFamily="2" charset="-122"/>
            </a:endParaRPr>
          </a:p>
        </p:txBody>
      </p:sp>
      <p:sp>
        <p:nvSpPr>
          <p:cNvPr id="106501" name="Rectangle 5"/>
          <p:cNvSpPr/>
          <p:nvPr/>
        </p:nvSpPr>
        <p:spPr>
          <a:xfrm>
            <a:off x="1524000" y="2209800"/>
            <a:ext cx="6858000" cy="1143000"/>
          </a:xfrm>
          <a:prstGeom prst="rect">
            <a:avLst/>
          </a:prstGeom>
          <a:solidFill>
            <a:srgbClr val="C0C0C0"/>
          </a:solidFill>
          <a:ln w="9525">
            <a:noFill/>
          </a:ln>
        </p:spPr>
        <p:txBody>
          <a:bodyPr wrap="none" anchor="ctr"/>
          <a:lstStyle/>
          <a:p>
            <a:pPr marL="457200" indent="-457200" eaLnBrk="1" hangingPunct="1">
              <a:lnSpc>
                <a:spcPct val="90000"/>
              </a:lnSpc>
              <a:spcBef>
                <a:spcPct val="20000"/>
              </a:spcBef>
              <a:buClr>
                <a:schemeClr val="folHlink"/>
              </a:buClr>
              <a:buSzPct val="60000"/>
              <a:buFont typeface="Wingdings" panose="05000000000000000000" pitchFamily="2" charset="2"/>
            </a:pPr>
            <a:r>
              <a:rPr lang="en-US" altLang="zh-CN" sz="2800" dirty="0">
                <a:latin typeface="Tahoma" panose="020B0604030504040204" pitchFamily="34" charset="0"/>
                <a:ea typeface="华文中宋" panose="02010600040101010101" pitchFamily="2" charset="-122"/>
              </a:rPr>
              <a:t>double[] d;</a:t>
            </a:r>
            <a:endParaRPr lang="en-US" altLang="zh-CN" sz="2800" dirty="0">
              <a:latin typeface="Tahoma" panose="020B0604030504040204" pitchFamily="34" charset="0"/>
              <a:ea typeface="华文中宋" panose="02010600040101010101" pitchFamily="2" charset="-122"/>
            </a:endParaRPr>
          </a:p>
          <a:p>
            <a:pPr marL="457200" indent="-457200" eaLnBrk="1" hangingPunct="1">
              <a:lnSpc>
                <a:spcPct val="90000"/>
              </a:lnSpc>
              <a:spcBef>
                <a:spcPct val="20000"/>
              </a:spcBef>
              <a:buClr>
                <a:schemeClr val="folHlink"/>
              </a:buClr>
              <a:buSzPct val="60000"/>
              <a:buFont typeface="Wingdings" panose="05000000000000000000" pitchFamily="2" charset="2"/>
            </a:pPr>
            <a:r>
              <a:rPr lang="en-US" altLang="zh-CN" sz="2800" dirty="0">
                <a:latin typeface="Tahoma" panose="020B0604030504040204" pitchFamily="34" charset="0"/>
                <a:ea typeface="华文中宋" panose="02010600040101010101" pitchFamily="2" charset="-122"/>
              </a:rPr>
              <a:t>System.out.println(d[0]);</a:t>
            </a:r>
            <a:endParaRPr lang="en-US" altLang="zh-CN" sz="2800" dirty="0">
              <a:latin typeface="Tahoma" panose="020B0604030504040204" pitchFamily="34" charset="0"/>
              <a:ea typeface="华文中宋" panose="0201060004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06499">
                                            <p:txEl>
                                              <p:pRg st="0" end="0"/>
                                            </p:txEl>
                                          </p:spTgt>
                                        </p:tgtEl>
                                        <p:attrNameLst>
                                          <p:attrName>style.visibility</p:attrName>
                                        </p:attrNameLst>
                                      </p:cBhvr>
                                      <p:to>
                                        <p:strVal val="visible"/>
                                      </p:to>
                                    </p:set>
                                    <p:animEffect transition="in" filter="barn(outHorizontal)">
                                      <p:cBhvr>
                                        <p:cTn id="7" dur="500"/>
                                        <p:tgtEl>
                                          <p:spTgt spid="106499">
                                            <p:txEl>
                                              <p:pRg st="0" end="0"/>
                                            </p:txEl>
                                          </p:spTgt>
                                        </p:tgtEl>
                                      </p:cBhvr>
                                    </p:animEffect>
                                  </p:childTnLst>
                                </p:cTn>
                              </p:par>
                              <p:par>
                                <p:cTn id="8" presetID="16" presetClass="entr" presetSubtype="42" fill="hold" grpId="0" nodeType="withEffect">
                                  <p:stCondLst>
                                    <p:cond delay="0"/>
                                  </p:stCondLst>
                                  <p:childTnLst>
                                    <p:set>
                                      <p:cBhvr>
                                        <p:cTn id="9" dur="1" fill="hold">
                                          <p:stCondLst>
                                            <p:cond delay="0"/>
                                          </p:stCondLst>
                                        </p:cTn>
                                        <p:tgtEl>
                                          <p:spTgt spid="106499">
                                            <p:txEl>
                                              <p:pRg st="1" end="1"/>
                                            </p:txEl>
                                          </p:spTgt>
                                        </p:tgtEl>
                                        <p:attrNameLst>
                                          <p:attrName>style.visibility</p:attrName>
                                        </p:attrNameLst>
                                      </p:cBhvr>
                                      <p:to>
                                        <p:strVal val="visible"/>
                                      </p:to>
                                    </p:set>
                                    <p:animEffect transition="in" filter="barn(outHorizontal)">
                                      <p:cBhvr>
                                        <p:cTn id="10" dur="500"/>
                                        <p:tgtEl>
                                          <p:spTgt spid="10649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42" fill="hold" grpId="0" nodeType="clickEffect">
                                  <p:stCondLst>
                                    <p:cond delay="0"/>
                                  </p:stCondLst>
                                  <p:childTnLst>
                                    <p:set>
                                      <p:cBhvr>
                                        <p:cTn id="14" dur="1" fill="hold">
                                          <p:stCondLst>
                                            <p:cond delay="0"/>
                                          </p:stCondLst>
                                        </p:cTn>
                                        <p:tgtEl>
                                          <p:spTgt spid="106499">
                                            <p:txEl>
                                              <p:pRg st="2" end="2"/>
                                            </p:txEl>
                                          </p:spTgt>
                                        </p:tgtEl>
                                        <p:attrNameLst>
                                          <p:attrName>style.visibility</p:attrName>
                                        </p:attrNameLst>
                                      </p:cBhvr>
                                      <p:to>
                                        <p:strVal val="visible"/>
                                      </p:to>
                                    </p:set>
                                    <p:animEffect transition="in" filter="barn(outHorizontal)">
                                      <p:cBhvr>
                                        <p:cTn id="15" dur="500"/>
                                        <p:tgtEl>
                                          <p:spTgt spid="106499">
                                            <p:txEl>
                                              <p:pRg st="2" end="2"/>
                                            </p:txEl>
                                          </p:spTgt>
                                        </p:tgtEl>
                                      </p:cBhvr>
                                    </p:animEffect>
                                  </p:childTnLst>
                                </p:cTn>
                              </p:par>
                              <p:par>
                                <p:cTn id="16" presetID="16" presetClass="entr" presetSubtype="42" fill="hold" grpId="0" nodeType="withEffect">
                                  <p:stCondLst>
                                    <p:cond delay="0"/>
                                  </p:stCondLst>
                                  <p:childTnLst>
                                    <p:set>
                                      <p:cBhvr>
                                        <p:cTn id="17" dur="1" fill="hold">
                                          <p:stCondLst>
                                            <p:cond delay="0"/>
                                          </p:stCondLst>
                                        </p:cTn>
                                        <p:tgtEl>
                                          <p:spTgt spid="106499">
                                            <p:txEl>
                                              <p:pRg st="3" end="3"/>
                                            </p:txEl>
                                          </p:spTgt>
                                        </p:tgtEl>
                                        <p:attrNameLst>
                                          <p:attrName>style.visibility</p:attrName>
                                        </p:attrNameLst>
                                      </p:cBhvr>
                                      <p:to>
                                        <p:strVal val="visible"/>
                                      </p:to>
                                    </p:set>
                                    <p:animEffect transition="in" filter="barn(outHorizontal)">
                                      <p:cBhvr>
                                        <p:cTn id="18" dur="500"/>
                                        <p:tgtEl>
                                          <p:spTgt spid="106499">
                                            <p:txEl>
                                              <p:pRg st="3" end="3"/>
                                            </p:txEl>
                                          </p:spTgt>
                                        </p:tgtEl>
                                      </p:cBhvr>
                                    </p:animEffect>
                                  </p:childTnLst>
                                </p:cTn>
                              </p:par>
                              <p:par>
                                <p:cTn id="19" presetID="16" presetClass="entr" presetSubtype="42" fill="hold" grpId="0" nodeType="withEffect">
                                  <p:stCondLst>
                                    <p:cond delay="0"/>
                                  </p:stCondLst>
                                  <p:childTnLst>
                                    <p:set>
                                      <p:cBhvr>
                                        <p:cTn id="20" dur="1" fill="hold">
                                          <p:stCondLst>
                                            <p:cond delay="0"/>
                                          </p:stCondLst>
                                        </p:cTn>
                                        <p:tgtEl>
                                          <p:spTgt spid="106499">
                                            <p:txEl>
                                              <p:pRg st="4" end="4"/>
                                            </p:txEl>
                                          </p:spTgt>
                                        </p:tgtEl>
                                        <p:attrNameLst>
                                          <p:attrName>style.visibility</p:attrName>
                                        </p:attrNameLst>
                                      </p:cBhvr>
                                      <p:to>
                                        <p:strVal val="visible"/>
                                      </p:to>
                                    </p:set>
                                    <p:animEffect transition="in" filter="barn(outHorizontal)">
                                      <p:cBhvr>
                                        <p:cTn id="21" dur="500"/>
                                        <p:tgtEl>
                                          <p:spTgt spid="106499">
                                            <p:txEl>
                                              <p:pRg st="4" end="4"/>
                                            </p:txEl>
                                          </p:spTgt>
                                        </p:tgtEl>
                                      </p:cBhvr>
                                    </p:animEffect>
                                  </p:childTnLst>
                                </p:cTn>
                              </p:par>
                              <p:par>
                                <p:cTn id="22" presetID="16" presetClass="entr" presetSubtype="42" fill="hold" grpId="0" nodeType="withEffect">
                                  <p:stCondLst>
                                    <p:cond delay="0"/>
                                  </p:stCondLst>
                                  <p:childTnLst>
                                    <p:set>
                                      <p:cBhvr>
                                        <p:cTn id="23" dur="1" fill="hold">
                                          <p:stCondLst>
                                            <p:cond delay="0"/>
                                          </p:stCondLst>
                                        </p:cTn>
                                        <p:tgtEl>
                                          <p:spTgt spid="106499">
                                            <p:txEl>
                                              <p:pRg st="5" end="5"/>
                                            </p:txEl>
                                          </p:spTgt>
                                        </p:tgtEl>
                                        <p:attrNameLst>
                                          <p:attrName>style.visibility</p:attrName>
                                        </p:attrNameLst>
                                      </p:cBhvr>
                                      <p:to>
                                        <p:strVal val="visible"/>
                                      </p:to>
                                    </p:set>
                                    <p:animEffect transition="in" filter="barn(outHorizontal)">
                                      <p:cBhvr>
                                        <p:cTn id="24" dur="500"/>
                                        <p:tgtEl>
                                          <p:spTgt spid="106499">
                                            <p:txEl>
                                              <p:pRg st="5" end="5"/>
                                            </p:txEl>
                                          </p:spTgt>
                                        </p:tgtEl>
                                      </p:cBhvr>
                                    </p:animEffect>
                                  </p:childTnLst>
                                </p:cTn>
                              </p:par>
                              <p:par>
                                <p:cTn id="25" presetID="16" presetClass="entr" presetSubtype="42" fill="hold" grpId="0" nodeType="withEffect">
                                  <p:stCondLst>
                                    <p:cond delay="0"/>
                                  </p:stCondLst>
                                  <p:childTnLst>
                                    <p:set>
                                      <p:cBhvr>
                                        <p:cTn id="26" dur="1" fill="hold">
                                          <p:stCondLst>
                                            <p:cond delay="0"/>
                                          </p:stCondLst>
                                        </p:cTn>
                                        <p:tgtEl>
                                          <p:spTgt spid="106499">
                                            <p:txEl>
                                              <p:pRg st="6" end="6"/>
                                            </p:txEl>
                                          </p:spTgt>
                                        </p:tgtEl>
                                        <p:attrNameLst>
                                          <p:attrName>style.visibility</p:attrName>
                                        </p:attrNameLst>
                                      </p:cBhvr>
                                      <p:to>
                                        <p:strVal val="visible"/>
                                      </p:to>
                                    </p:set>
                                    <p:animEffect transition="in" filter="barn(outHorizontal)">
                                      <p:cBhvr>
                                        <p:cTn id="27" dur="500"/>
                                        <p:tgtEl>
                                          <p:spTgt spid="106499">
                                            <p:txEl>
                                              <p:pRg st="6" end="6"/>
                                            </p:txEl>
                                          </p:spTgt>
                                        </p:tgtEl>
                                      </p:cBhvr>
                                    </p:animEffect>
                                  </p:childTnLst>
                                </p:cTn>
                              </p:par>
                              <p:par>
                                <p:cTn id="28" presetID="16" presetClass="entr" presetSubtype="42" fill="hold" grpId="0" nodeType="withEffect">
                                  <p:stCondLst>
                                    <p:cond delay="0"/>
                                  </p:stCondLst>
                                  <p:childTnLst>
                                    <p:set>
                                      <p:cBhvr>
                                        <p:cTn id="29" dur="1" fill="hold">
                                          <p:stCondLst>
                                            <p:cond delay="0"/>
                                          </p:stCondLst>
                                        </p:cTn>
                                        <p:tgtEl>
                                          <p:spTgt spid="106499">
                                            <p:txEl>
                                              <p:pRg st="7" end="7"/>
                                            </p:txEl>
                                          </p:spTgt>
                                        </p:tgtEl>
                                        <p:attrNameLst>
                                          <p:attrName>style.visibility</p:attrName>
                                        </p:attrNameLst>
                                      </p:cBhvr>
                                      <p:to>
                                        <p:strVal val="visible"/>
                                      </p:to>
                                    </p:set>
                                    <p:animEffect transition="in" filter="barn(outHorizontal)">
                                      <p:cBhvr>
                                        <p:cTn id="30" dur="500"/>
                                        <p:tgtEl>
                                          <p:spTgt spid="106499">
                                            <p:txEl>
                                              <p:pRg st="7" end="7"/>
                                            </p:txEl>
                                          </p:spTgt>
                                        </p:tgtEl>
                                      </p:cBhvr>
                                    </p:animEffect>
                                  </p:childTnLst>
                                </p:cTn>
                              </p:par>
                              <p:par>
                                <p:cTn id="31" presetID="16" presetClass="entr" presetSubtype="42" fill="hold" grpId="0" nodeType="withEffect">
                                  <p:stCondLst>
                                    <p:cond delay="0"/>
                                  </p:stCondLst>
                                  <p:childTnLst>
                                    <p:set>
                                      <p:cBhvr>
                                        <p:cTn id="32" dur="1" fill="hold">
                                          <p:stCondLst>
                                            <p:cond delay="0"/>
                                          </p:stCondLst>
                                        </p:cTn>
                                        <p:tgtEl>
                                          <p:spTgt spid="106499">
                                            <p:txEl>
                                              <p:pRg st="8" end="8"/>
                                            </p:txEl>
                                          </p:spTgt>
                                        </p:tgtEl>
                                        <p:attrNameLst>
                                          <p:attrName>style.visibility</p:attrName>
                                        </p:attrNameLst>
                                      </p:cBhvr>
                                      <p:to>
                                        <p:strVal val="visible"/>
                                      </p:to>
                                    </p:set>
                                    <p:animEffect transition="in" filter="barn(outHorizontal)">
                                      <p:cBhvr>
                                        <p:cTn id="33" dur="500"/>
                                        <p:tgtEl>
                                          <p:spTgt spid="106499">
                                            <p:txEl>
                                              <p:pRg st="8" end="8"/>
                                            </p:txEl>
                                          </p:spTgt>
                                        </p:tgtEl>
                                      </p:cBhvr>
                                    </p:animEffect>
                                  </p:childTnLst>
                                </p:cTn>
                              </p:par>
                              <p:par>
                                <p:cTn id="34" presetID="16" presetClass="entr" presetSubtype="42" fill="hold" grpId="0" nodeType="withEffect">
                                  <p:stCondLst>
                                    <p:cond delay="0"/>
                                  </p:stCondLst>
                                  <p:childTnLst>
                                    <p:set>
                                      <p:cBhvr>
                                        <p:cTn id="35" dur="1" fill="hold">
                                          <p:stCondLst>
                                            <p:cond delay="0"/>
                                          </p:stCondLst>
                                        </p:cTn>
                                        <p:tgtEl>
                                          <p:spTgt spid="106499">
                                            <p:txEl>
                                              <p:pRg st="9" end="9"/>
                                            </p:txEl>
                                          </p:spTgt>
                                        </p:tgtEl>
                                        <p:attrNameLst>
                                          <p:attrName>style.visibility</p:attrName>
                                        </p:attrNameLst>
                                      </p:cBhvr>
                                      <p:to>
                                        <p:strVal val="visible"/>
                                      </p:to>
                                    </p:set>
                                    <p:animEffect transition="in" filter="barn(outHorizontal)">
                                      <p:cBhvr>
                                        <p:cTn id="36" dur="500"/>
                                        <p:tgtEl>
                                          <p:spTgt spid="106499">
                                            <p:txEl>
                                              <p:pRg st="9" end="9"/>
                                            </p:txEl>
                                          </p:spTgt>
                                        </p:tgtEl>
                                      </p:cBhvr>
                                    </p:animEffect>
                                  </p:childTnLst>
                                </p:cTn>
                              </p:par>
                              <p:par>
                                <p:cTn id="37" presetID="16" presetClass="entr" presetSubtype="42" fill="hold" grpId="0" nodeType="withEffect">
                                  <p:stCondLst>
                                    <p:cond delay="0"/>
                                  </p:stCondLst>
                                  <p:childTnLst>
                                    <p:set>
                                      <p:cBhvr>
                                        <p:cTn id="38" dur="1" fill="hold">
                                          <p:stCondLst>
                                            <p:cond delay="0"/>
                                          </p:stCondLst>
                                        </p:cTn>
                                        <p:tgtEl>
                                          <p:spTgt spid="106499">
                                            <p:txEl>
                                              <p:pRg st="10" end="10"/>
                                            </p:txEl>
                                          </p:spTgt>
                                        </p:tgtEl>
                                        <p:attrNameLst>
                                          <p:attrName>style.visibility</p:attrName>
                                        </p:attrNameLst>
                                      </p:cBhvr>
                                      <p:to>
                                        <p:strVal val="visible"/>
                                      </p:to>
                                    </p:set>
                                    <p:animEffect transition="in" filter="barn(outHorizontal)">
                                      <p:cBhvr>
                                        <p:cTn id="39" dur="500"/>
                                        <p:tgtEl>
                                          <p:spTgt spid="106499">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42" fill="hold" grpId="0" nodeType="clickEffect">
                                  <p:stCondLst>
                                    <p:cond delay="0"/>
                                  </p:stCondLst>
                                  <p:childTnLst>
                                    <p:set>
                                      <p:cBhvr>
                                        <p:cTn id="43" dur="1" fill="hold">
                                          <p:stCondLst>
                                            <p:cond delay="0"/>
                                          </p:stCondLst>
                                        </p:cTn>
                                        <p:tgtEl>
                                          <p:spTgt spid="106501"/>
                                        </p:tgtEl>
                                        <p:attrNameLst>
                                          <p:attrName>style.visibility</p:attrName>
                                        </p:attrNameLst>
                                      </p:cBhvr>
                                      <p:to>
                                        <p:strVal val="visible"/>
                                      </p:to>
                                    </p:set>
                                    <p:animEffect transition="in" filter="barn(outHorizontal)">
                                      <p:cBhvr>
                                        <p:cTn id="44" dur="500"/>
                                        <p:tgtEl>
                                          <p:spTgt spid="106501"/>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42" fill="hold" grpId="0" nodeType="clickEffect">
                                  <p:stCondLst>
                                    <p:cond delay="0"/>
                                  </p:stCondLst>
                                  <p:childTnLst>
                                    <p:set>
                                      <p:cBhvr>
                                        <p:cTn id="48" dur="1" fill="hold">
                                          <p:stCondLst>
                                            <p:cond delay="0"/>
                                          </p:stCondLst>
                                        </p:cTn>
                                        <p:tgtEl>
                                          <p:spTgt spid="106500"/>
                                        </p:tgtEl>
                                        <p:attrNameLst>
                                          <p:attrName>style.visibility</p:attrName>
                                        </p:attrNameLst>
                                      </p:cBhvr>
                                      <p:to>
                                        <p:strVal val="visible"/>
                                      </p:to>
                                    </p:set>
                                    <p:animEffect transition="in" filter="barn(outHorizontal)">
                                      <p:cBhvr>
                                        <p:cTn id="49" dur="500"/>
                                        <p:tgtEl>
                                          <p:spTgt spid="106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build="p"/>
      <p:bldP spid="106500" grpId="0" animBg="1"/>
      <p:bldP spid="106501" grpId="0" animBg="1"/>
    </p:bldLst>
  </p:timing>
</p:sld>
</file>

<file path=ppt/tags/tag1.xml><?xml version="1.0" encoding="utf-8"?>
<p:tagLst xmlns:p="http://schemas.openxmlformats.org/presentationml/2006/main">
  <p:tag name="KSO_WM_TAG_VERSION" val="1.0"/>
  <p:tag name="KSO_WM_TEMPLATE_CATEGORY" val="custom"/>
  <p:tag name="KSO_WM_TEMPLATE_INDEX" val="286"/>
</p:tagLst>
</file>

<file path=ppt/tags/tag10.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00.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01.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02.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03.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104.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105.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06.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07.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08.xml><?xml version="1.0" encoding="utf-8"?>
<p:tagLst xmlns:p="http://schemas.openxmlformats.org/presentationml/2006/main">
  <p:tag name="KSO_WM_TEMPLATE_CATEGORY" val="custom"/>
  <p:tag name="KSO_WM_TEMPLATE_INDEX" val="286"/>
</p:tagLst>
</file>

<file path=ppt/tags/tag109.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11.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10.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111.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12.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13.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14.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115.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116.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17.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18.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19.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12.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20.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121.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22.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23.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24.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125.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126.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27.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28.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29.xml><?xml version="1.0" encoding="utf-8"?>
<p:tagLst xmlns:p="http://schemas.openxmlformats.org/presentationml/2006/main">
  <p:tag name="KSO_WM_TEMPLATE_CATEGORY" val="custom"/>
  <p:tag name="KSO_WM_TEMPLATE_INDEX" val="286"/>
</p:tagLst>
</file>

<file path=ppt/tags/tag13.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130.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131.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132.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33.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34.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35.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136.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137.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38.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39.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4.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140.xml><?xml version="1.0" encoding="utf-8"?>
<p:tagLst xmlns:p="http://schemas.openxmlformats.org/presentationml/2006/main">
  <p:tag name="KSO_WM_TEMPLATE_CATEGORY" val="custom"/>
  <p:tag name="KSO_WM_TEMPLATE_INDEX" val="286"/>
</p:tagLst>
</file>

<file path=ppt/tags/tag141.xml><?xml version="1.0" encoding="utf-8"?>
<p:tagLst xmlns:p="http://schemas.openxmlformats.org/presentationml/2006/main">
  <p:tag name="KSO_WM_TEMPLATE_CATEGORY" val="custom"/>
  <p:tag name="KSO_WM_TEMPLATE_INDEX" val="286"/>
</p:tagLst>
</file>

<file path=ppt/tags/tag142.xml><?xml version="1.0" encoding="utf-8"?>
<p:tagLst xmlns:p="http://schemas.openxmlformats.org/presentationml/2006/main">
  <p:tag name="KSO_WM_TEMPLATE_CATEGORY" val="custom"/>
  <p:tag name="KSO_WM_TEMPLATE_INDEX" val="286"/>
</p:tagLst>
</file>

<file path=ppt/tags/tag143.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144.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145.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46.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47.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48.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149.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15.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50.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51.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52.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53.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154.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155.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56.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57.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58.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159.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16.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60.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61.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62.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63.xml><?xml version="1.0" encoding="utf-8"?>
<p:tagLst xmlns:p="http://schemas.openxmlformats.org/presentationml/2006/main">
  <p:tag name="KSO_WM_TEMPLATE_CATEGORY" val="custom"/>
  <p:tag name="KSO_WM_TEMPLATE_INDEX" val="286"/>
</p:tagLst>
</file>

<file path=ppt/tags/tag164.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165.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166.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67.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68.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69.xml><?xml version="1.0" encoding="utf-8"?>
<p:tagLst xmlns:p="http://schemas.openxmlformats.org/presentationml/2006/main">
  <p:tag name="KSO_WM_TEMPLATE_CATEGORY" val="custom"/>
  <p:tag name="KSO_WM_TEMPLATE_INDEX" val="286"/>
</p:tagLst>
</file>

<file path=ppt/tags/tag17.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70.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171.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172.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73.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74.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75.xml><?xml version="1.0" encoding="utf-8"?>
<p:tagLst xmlns:p="http://schemas.openxmlformats.org/presentationml/2006/main">
  <p:tag name="KSO_WM_TEMPLATE_CATEGORY" val="custom"/>
  <p:tag name="KSO_WM_TEMPLATE_INDEX" val="286"/>
</p:tagLst>
</file>

<file path=ppt/tags/tag176.xml><?xml version="1.0" encoding="utf-8"?>
<p:tagLst xmlns:p="http://schemas.openxmlformats.org/presentationml/2006/main">
  <p:tag name="KSO_WM_TEMPLATE_CATEGORY" val="custom"/>
  <p:tag name="KSO_WM_TEMPLATE_INDEX" val="286"/>
</p:tagLst>
</file>

<file path=ppt/tags/tag177.xml><?xml version="1.0" encoding="utf-8"?>
<p:tagLst xmlns:p="http://schemas.openxmlformats.org/presentationml/2006/main">
  <p:tag name="KSO_WM_TEMPLATE_CATEGORY" val="custom"/>
  <p:tag name="KSO_WM_TEMPLATE_INDEX" val="286"/>
</p:tagLst>
</file>

<file path=ppt/tags/tag178.xml><?xml version="1.0" encoding="utf-8"?>
<p:tagLst xmlns:p="http://schemas.openxmlformats.org/presentationml/2006/main">
  <p:tag name="KSO_WM_TEMPLATE_CATEGORY" val="custom"/>
  <p:tag name="KSO_WM_TEMPLATE_INDEX" val="286"/>
</p:tagLst>
</file>

<file path=ppt/tags/tag179.xml><?xml version="1.0" encoding="utf-8"?>
<p:tagLst xmlns:p="http://schemas.openxmlformats.org/presentationml/2006/main">
  <p:tag name="KSO_WM_TEMPLATE_CATEGORY" val="custom"/>
  <p:tag name="KSO_WM_TEMPLATE_INDEX" val="286"/>
</p:tagLst>
</file>

<file path=ppt/tags/tag18.xml><?xml version="1.0" encoding="utf-8"?>
<p:tagLst xmlns:p="http://schemas.openxmlformats.org/presentationml/2006/main">
  <p:tag name="KSO_WM_TEMPLATE_CATEGORY" val="custom"/>
  <p:tag name="KSO_WM_TEMPLATE_INDEX" val="286"/>
</p:tagLst>
</file>

<file path=ppt/tags/tag180.xml><?xml version="1.0" encoding="utf-8"?>
<p:tagLst xmlns:p="http://schemas.openxmlformats.org/presentationml/2006/main">
  <p:tag name="KSO_WM_TEMPLATE_CATEGORY" val="custom"/>
  <p:tag name="KSO_WM_TEMPLATE_INDEX" val="286"/>
</p:tagLst>
</file>

<file path=ppt/tags/tag181.xml><?xml version="1.0" encoding="utf-8"?>
<p:tagLst xmlns:p="http://schemas.openxmlformats.org/presentationml/2006/main">
  <p:tag name="KSO_WM_TEMPLATE_CATEGORY" val="custom"/>
  <p:tag name="KSO_WM_TEMPLATE_INDEX" val="286"/>
</p:tagLst>
</file>

<file path=ppt/tags/tag182.xml><?xml version="1.0" encoding="utf-8"?>
<p:tagLst xmlns:p="http://schemas.openxmlformats.org/presentationml/2006/main">
  <p:tag name="KSO_WM_TEMPLATE_CATEGORY" val="custom"/>
  <p:tag name="KSO_WM_TEMPLATE_INDEX" val="286"/>
</p:tagLst>
</file>

<file path=ppt/tags/tag183.xml><?xml version="1.0" encoding="utf-8"?>
<p:tagLst xmlns:p="http://schemas.openxmlformats.org/presentationml/2006/main">
  <p:tag name="KSO_WM_TEMPLATE_CATEGORY" val="custom"/>
  <p:tag name="KSO_WM_TEMPLATE_INDEX" val="286"/>
</p:tagLst>
</file>

<file path=ppt/tags/tag184.xml><?xml version="1.0" encoding="utf-8"?>
<p:tagLst xmlns:p="http://schemas.openxmlformats.org/presentationml/2006/main">
  <p:tag name="KSO_WM_TEMPLATE_CATEGORY" val="custom"/>
  <p:tag name="KSO_WM_TEMPLATE_INDEX" val="286"/>
</p:tagLst>
</file>

<file path=ppt/tags/tag185.xml><?xml version="1.0" encoding="utf-8"?>
<p:tagLst xmlns:p="http://schemas.openxmlformats.org/presentationml/2006/main">
  <p:tag name="KSO_WM_TEMPLATE_CATEGORY" val="custom"/>
  <p:tag name="KSO_WM_TEMPLATE_INDEX" val="286"/>
</p:tagLst>
</file>

<file path=ppt/tags/tag186.xml><?xml version="1.0" encoding="utf-8"?>
<p:tagLst xmlns:p="http://schemas.openxmlformats.org/presentationml/2006/main">
  <p:tag name="KSO_WM_TEMPLATE_CATEGORY" val="custom"/>
  <p:tag name="KSO_WM_TEMPLATE_INDEX" val="286"/>
</p:tagLst>
</file>

<file path=ppt/tags/tag187.xml><?xml version="1.0" encoding="utf-8"?>
<p:tagLst xmlns:p="http://schemas.openxmlformats.org/presentationml/2006/main">
  <p:tag name="KSO_WM_TEMPLATE_CATEGORY" val="custom"/>
  <p:tag name="KSO_WM_TEMPLATE_INDEX" val="286"/>
</p:tagLst>
</file>

<file path=ppt/tags/tag188.xml><?xml version="1.0" encoding="utf-8"?>
<p:tagLst xmlns:p="http://schemas.openxmlformats.org/presentationml/2006/main">
  <p:tag name="KSO_WM_TEMPLATE_CATEGORY" val="custom"/>
  <p:tag name="KSO_WM_TEMPLATE_INDEX" val="286"/>
</p:tagLst>
</file>

<file path=ppt/tags/tag189.xml><?xml version="1.0" encoding="utf-8"?>
<p:tagLst xmlns:p="http://schemas.openxmlformats.org/presentationml/2006/main">
  <p:tag name="KSO_WM_TEMPLATE_CATEGORY" val="custom"/>
  <p:tag name="KSO_WM_TEMPLATE_INDEX" val="286"/>
</p:tagLst>
</file>

<file path=ppt/tags/tag19.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190.xml><?xml version="1.0" encoding="utf-8"?>
<p:tagLst xmlns:p="http://schemas.openxmlformats.org/presentationml/2006/main">
  <p:tag name="KSO_WM_TEMPLATE_CATEGORY" val="custom"/>
  <p:tag name="KSO_WM_TEMPLATE_INDEX" val="286"/>
</p:tagLst>
</file>

<file path=ppt/tags/tag191.xml><?xml version="1.0" encoding="utf-8"?>
<p:tagLst xmlns:p="http://schemas.openxmlformats.org/presentationml/2006/main">
  <p:tag name="KSO_WM_TEMPLATE_CATEGORY" val="custom"/>
  <p:tag name="KSO_WM_TEMPLATE_INDEX" val="286"/>
</p:tagLst>
</file>

<file path=ppt/tags/tag192.xml><?xml version="1.0" encoding="utf-8"?>
<p:tagLst xmlns:p="http://schemas.openxmlformats.org/presentationml/2006/main">
  <p:tag name="KSO_WM_TEMPLATE_CATEGORY" val="custom"/>
  <p:tag name="KSO_WM_TEMPLATE_INDEX" val="286"/>
</p:tagLst>
</file>

<file path=ppt/tags/tag193.xml><?xml version="1.0" encoding="utf-8"?>
<p:tagLst xmlns:p="http://schemas.openxmlformats.org/presentationml/2006/main">
  <p:tag name="KSO_WM_TEMPLATE_CATEGORY" val="custom"/>
  <p:tag name="KSO_WM_TEMPLATE_INDEX" val="286"/>
</p:tagLst>
</file>

<file path=ppt/tags/tag194.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195.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196.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97.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98.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99.xml><?xml version="1.0" encoding="utf-8"?>
<p:tagLst xmlns:p="http://schemas.openxmlformats.org/presentationml/2006/main">
  <p:tag name="KSO_WM_TEMPLATE_CATEGORY" val="custom"/>
  <p:tag name="KSO_WM_TEMPLATE_INDEX" val="286"/>
</p:tagLst>
</file>

<file path=ppt/tags/tag2.xml><?xml version="1.0" encoding="utf-8"?>
<p:tagLst xmlns:p="http://schemas.openxmlformats.org/presentationml/2006/main">
  <p:tag name="KSO_WM_TAG_VERSION" val="1.0"/>
  <p:tag name="KSO_WM_TEMPLATE_CATEGORY" val="custom"/>
  <p:tag name="KSO_WM_TEMPLATE_INDEX" val="286"/>
</p:tagLst>
</file>

<file path=ppt/tags/tag20.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200.xml><?xml version="1.0" encoding="utf-8"?>
<p:tagLst xmlns:p="http://schemas.openxmlformats.org/presentationml/2006/main">
  <p:tag name="KSO_WM_TEMPLATE_CATEGORY" val="custom"/>
  <p:tag name="KSO_WM_TEMPLATE_INDEX" val="286"/>
</p:tagLst>
</file>

<file path=ppt/tags/tag201.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202.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203.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04.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205.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206.xml><?xml version="1.0" encoding="utf-8"?>
<p:tagLst xmlns:p="http://schemas.openxmlformats.org/presentationml/2006/main">
  <p:tag name="KSO_WM_TEMPLATE_CATEGORY" val="custom"/>
  <p:tag name="KSO_WM_TEMPLATE_INDEX" val="286"/>
</p:tagLst>
</file>

<file path=ppt/tags/tag207.xml><?xml version="1.0" encoding="utf-8"?>
<p:tagLst xmlns:p="http://schemas.openxmlformats.org/presentationml/2006/main">
  <p:tag name="KSO_WM_TEMPLATE_CATEGORY" val="custom"/>
  <p:tag name="KSO_WM_TEMPLATE_INDEX" val="286"/>
</p:tagLst>
</file>

<file path=ppt/tags/tag208.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209.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21.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10.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11.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212.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213.xml><?xml version="1.0" encoding="utf-8"?>
<p:tagLst xmlns:p="http://schemas.openxmlformats.org/presentationml/2006/main">
  <p:tag name="KSO_WM_TEMPLATE_CATEGORY" val="custom"/>
  <p:tag name="KSO_WM_TEMPLATE_INDEX" val="286"/>
</p:tagLst>
</file>

<file path=ppt/tags/tag214.xml><?xml version="1.0" encoding="utf-8"?>
<p:tagLst xmlns:p="http://schemas.openxmlformats.org/presentationml/2006/main">
  <p:tag name="KSO_WM_TEMPLATE_CATEGORY" val="custom"/>
  <p:tag name="KSO_WM_TEMPLATE_INDEX" val="286"/>
</p:tagLst>
</file>

<file path=ppt/tags/tag215.xml><?xml version="1.0" encoding="utf-8"?>
<p:tagLst xmlns:p="http://schemas.openxmlformats.org/presentationml/2006/main">
  <p:tag name="KSO_WM_TEMPLATE_CATEGORY" val="custom"/>
  <p:tag name="KSO_WM_TEMPLATE_INDEX" val="286"/>
</p:tagLst>
</file>

<file path=ppt/tags/tag216.xml><?xml version="1.0" encoding="utf-8"?>
<p:tagLst xmlns:p="http://schemas.openxmlformats.org/presentationml/2006/main">
  <p:tag name="KSO_WM_TEMPLATE_CATEGORY" val="custom"/>
  <p:tag name="KSO_WM_TEMPLATE_INDEX" val="286"/>
</p:tagLst>
</file>

<file path=ppt/tags/tag217.xml><?xml version="1.0" encoding="utf-8"?>
<p:tagLst xmlns:p="http://schemas.openxmlformats.org/presentationml/2006/main">
  <p:tag name="KSO_WM_TEMPLATE_CATEGORY" val="custom"/>
  <p:tag name="KSO_WM_TEMPLATE_INDEX" val="286"/>
</p:tagLst>
</file>

<file path=ppt/tags/tag218.xml><?xml version="1.0" encoding="utf-8"?>
<p:tagLst xmlns:p="http://schemas.openxmlformats.org/presentationml/2006/main">
  <p:tag name="KSO_WM_TEMPLATE_CATEGORY" val="custom"/>
  <p:tag name="KSO_WM_TEMPLATE_INDEX" val="286"/>
</p:tagLst>
</file>

<file path=ppt/tags/tag219.xml><?xml version="1.0" encoding="utf-8"?>
<p:tagLst xmlns:p="http://schemas.openxmlformats.org/presentationml/2006/main">
  <p:tag name="KSO_WM_TEMPLATE_CATEGORY" val="custom"/>
  <p:tag name="KSO_WM_TEMPLATE_INDEX" val="286"/>
</p:tagLst>
</file>

<file path=ppt/tags/tag22.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220.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221.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222.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23.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224.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225.xml><?xml version="1.0" encoding="utf-8"?>
<p:tagLst xmlns:p="http://schemas.openxmlformats.org/presentationml/2006/main">
  <p:tag name="KSO_WM_TEMPLATE_CATEGORY" val="custom"/>
  <p:tag name="KSO_WM_TEMPLATE_INDEX" val="286"/>
</p:tagLst>
</file>

<file path=ppt/tags/tag226.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227.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228.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29.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23.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230.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231.xml><?xml version="1.0" encoding="utf-8"?>
<p:tagLst xmlns:p="http://schemas.openxmlformats.org/presentationml/2006/main">
  <p:tag name="KSO_WM_TEMPLATE_CATEGORY" val="custom"/>
  <p:tag name="KSO_WM_TEMPLATE_INDEX" val="286"/>
</p:tagLst>
</file>

<file path=ppt/tags/tag232.xml><?xml version="1.0" encoding="utf-8"?>
<p:tagLst xmlns:p="http://schemas.openxmlformats.org/presentationml/2006/main">
  <p:tag name="KSO_WM_TEMPLATE_CATEGORY" val="custom"/>
  <p:tag name="KSO_WM_TEMPLATE_INDEX" val="286"/>
</p:tagLst>
</file>

<file path=ppt/tags/tag233.xml><?xml version="1.0" encoding="utf-8"?>
<p:tagLst xmlns:p="http://schemas.openxmlformats.org/presentationml/2006/main">
  <p:tag name="KSO_WM_TEMPLATE_CATEGORY" val="custom"/>
  <p:tag name="KSO_WM_TEMPLATE_INDEX" val="286"/>
</p:tagLst>
</file>

<file path=ppt/tags/tag234.xml><?xml version="1.0" encoding="utf-8"?>
<p:tagLst xmlns:p="http://schemas.openxmlformats.org/presentationml/2006/main">
  <p:tag name="KSO_WM_TEMPLATE_CATEGORY" val="custom"/>
  <p:tag name="KSO_WM_TEMPLATE_INDEX" val="286"/>
</p:tagLst>
</file>

<file path=ppt/tags/tag235.xml><?xml version="1.0" encoding="utf-8"?>
<p:tagLst xmlns:p="http://schemas.openxmlformats.org/presentationml/2006/main">
  <p:tag name="KSO_WM_TEMPLATE_CATEGORY" val="custom"/>
  <p:tag name="KSO_WM_TEMPLATE_INDEX" val="286"/>
</p:tagLst>
</file>

<file path=ppt/tags/tag236.xml><?xml version="1.0" encoding="utf-8"?>
<p:tagLst xmlns:p="http://schemas.openxmlformats.org/presentationml/2006/main">
  <p:tag name="KSO_WM_TEMPLATE_CATEGORY" val="custom"/>
  <p:tag name="KSO_WM_TEMPLATE_INDEX" val="286"/>
</p:tagLst>
</file>

<file path=ppt/tags/tag237.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238.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239.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4.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240.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241.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242.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243.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244.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45.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246.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247.xml><?xml version="1.0" encoding="utf-8"?>
<p:tagLst xmlns:p="http://schemas.openxmlformats.org/presentationml/2006/main">
  <p:tag name="KSO_WM_TEMPLATE_CATEGORY" val="custom"/>
  <p:tag name="KSO_WM_TEMPLATE_INDEX" val="286"/>
</p:tagLst>
</file>

<file path=ppt/tags/tag248.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249.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25.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250.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51.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252.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253.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254.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255.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56.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257.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258.xml><?xml version="1.0" encoding="utf-8"?>
<p:tagLst xmlns:p="http://schemas.openxmlformats.org/presentationml/2006/main">
  <p:tag name="KSO_WM_TEMPLATE_CATEGORY" val="custom"/>
  <p:tag name="KSO_WM_TEMPLATE_INDEX" val="286"/>
</p:tagLst>
</file>

<file path=ppt/tags/tag259.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26.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60.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261.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62.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263.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264.xml><?xml version="1.0" encoding="utf-8"?>
<p:tagLst xmlns:p="http://schemas.openxmlformats.org/presentationml/2006/main">
  <p:tag name="KSO_WM_TEMPLATE_CATEGORY" val="custom"/>
  <p:tag name="KSO_WM_TEMPLATE_INDEX" val="286"/>
</p:tagLst>
</file>

<file path=ppt/tags/tag265.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266.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267.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68.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269.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27.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270.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271.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272.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73.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274.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275.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276.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277.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78.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279.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28.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280.xml><?xml version="1.0" encoding="utf-8"?>
<p:tagLst xmlns:p="http://schemas.openxmlformats.org/presentationml/2006/main">
  <p:tag name="KSO_WM_TEMPLATE_CATEGORY" val="custom"/>
  <p:tag name="KSO_WM_TEMPLATE_INDEX" val="286"/>
</p:tagLst>
</file>

<file path=ppt/tags/tag281.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282.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283.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84.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285.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286.xml><?xml version="1.0" encoding="utf-8"?>
<p:tagLst xmlns:p="http://schemas.openxmlformats.org/presentationml/2006/main">
  <p:tag name="KSO_WM_TEMPLATE_CATEGORY" val="custom"/>
  <p:tag name="KSO_WM_TEMPLATE_INDEX" val="286"/>
</p:tagLst>
</file>

<file path=ppt/tags/tag287.xml><?xml version="1.0" encoding="utf-8"?>
<p:tagLst xmlns:p="http://schemas.openxmlformats.org/presentationml/2006/main">
  <p:tag name="KSO_WM_TEMPLATE_CATEGORY" val="custom"/>
  <p:tag name="KSO_WM_TEMPLATE_INDEX" val="286"/>
</p:tagLst>
</file>

<file path=ppt/tags/tag288.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289.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29.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290.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91.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292.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293.xml><?xml version="1.0" encoding="utf-8"?>
<p:tagLst xmlns:p="http://schemas.openxmlformats.org/presentationml/2006/main">
  <p:tag name="KSO_WM_TEMPLATE_CATEGORY" val="custom"/>
  <p:tag name="KSO_WM_TEMPLATE_INDEX" val="286"/>
</p:tagLst>
</file>

<file path=ppt/tags/tag294.xml><?xml version="1.0" encoding="utf-8"?>
<p:tagLst xmlns:p="http://schemas.openxmlformats.org/presentationml/2006/main">
  <p:tag name="KSO_WM_TEMPLATE_CATEGORY" val="custom"/>
  <p:tag name="KSO_WM_TEMPLATE_INDEX" val="286"/>
</p:tagLst>
</file>

<file path=ppt/tags/tag295.xml><?xml version="1.0" encoding="utf-8"?>
<p:tagLst xmlns:p="http://schemas.openxmlformats.org/presentationml/2006/main">
  <p:tag name="KSO_WM_TEMPLATE_CATEGORY" val="custom"/>
  <p:tag name="KSO_WM_TEMPLATE_INDEX" val="286"/>
</p:tagLst>
</file>

<file path=ppt/tags/tag296.xml><?xml version="1.0" encoding="utf-8"?>
<p:tagLst xmlns:p="http://schemas.openxmlformats.org/presentationml/2006/main">
  <p:tag name="KSO_WM_TEMPLATE_CATEGORY" val="custom"/>
  <p:tag name="KSO_WM_TEMPLATE_INDEX" val="286"/>
</p:tagLst>
</file>

<file path=ppt/tags/tag297.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298.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299.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3.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30.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300.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301.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302.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303.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304.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305.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306.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307.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308.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309.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31.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310.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311.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312.xml><?xml version="1.0" encoding="utf-8"?>
<p:tagLst xmlns:p="http://schemas.openxmlformats.org/presentationml/2006/main">
  <p:tag name="KSO_WM_TEMPLATE_CATEGORY" val="custom"/>
  <p:tag name="KSO_WM_TEMPLATE_INDEX" val="286"/>
</p:tagLst>
</file>

<file path=ppt/tags/tag313.xml><?xml version="1.0" encoding="utf-8"?>
<p:tagLst xmlns:p="http://schemas.openxmlformats.org/presentationml/2006/main">
  <p:tag name="KSO_WM_TEMPLATE_CATEGORY" val="custom"/>
  <p:tag name="KSO_WM_TEMPLATE_INDEX" val="286"/>
</p:tagLst>
</file>

<file path=ppt/tags/tag314.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315.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316.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317.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318.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319.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32.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320.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321.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322.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323.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324.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325.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326.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327.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328.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329.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33.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330.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331.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332.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333.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334.xml><?xml version="1.0" encoding="utf-8"?>
<p:tagLst xmlns:p="http://schemas.openxmlformats.org/presentationml/2006/main">
  <p:tag name="KSO_WM_TEMPLATE_CATEGORY" val="custom"/>
  <p:tag name="KSO_WM_TEMPLATE_INDEX" val="286"/>
</p:tagLst>
</file>

<file path=ppt/tags/tag335.xml><?xml version="1.0" encoding="utf-8"?>
<p:tagLst xmlns:p="http://schemas.openxmlformats.org/presentationml/2006/main">
  <p:tag name="KSO_WM_TEMPLATE_CATEGORY" val="custom"/>
  <p:tag name="KSO_WM_TEMPLATE_INDEX" val="286"/>
</p:tagLst>
</file>

<file path=ppt/tags/tag336.xml><?xml version="1.0" encoding="utf-8"?>
<p:tagLst xmlns:p="http://schemas.openxmlformats.org/presentationml/2006/main">
  <p:tag name="KSO_WM_TEMPLATE_CATEGORY" val="custom"/>
  <p:tag name="KSO_WM_TEMPLATE_INDEX" val="286"/>
</p:tagLst>
</file>

<file path=ppt/tags/tag337.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338.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339.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34.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340.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341.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342.xml><?xml version="1.0" encoding="utf-8"?>
<p:tagLst xmlns:p="http://schemas.openxmlformats.org/presentationml/2006/main">
  <p:tag name="KSO_WM_TEMPLATE_CATEGORY" val="custom"/>
  <p:tag name="KSO_WM_TEMPLATE_INDEX" val="286"/>
</p:tagLst>
</file>

<file path=ppt/tags/tag343.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344.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345.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346.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347.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348.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349.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35.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350.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351.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352.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353.xml><?xml version="1.0" encoding="utf-8"?>
<p:tagLst xmlns:p="http://schemas.openxmlformats.org/presentationml/2006/main">
  <p:tag name="KSO_WM_TEMPLATE_CATEGORY" val="custom"/>
  <p:tag name="KSO_WM_TEMPLATE_INDEX" val="286"/>
</p:tagLst>
</file>

<file path=ppt/tags/tag354.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355.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356.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357.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358.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359.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36.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360.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361.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362.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363.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364.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365.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366.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367.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368.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369.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37.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370.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371.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372.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373.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38.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39.xml><?xml version="1.0" encoding="utf-8"?>
<p:tagLst xmlns:p="http://schemas.openxmlformats.org/presentationml/2006/main">
  <p:tag name="KSO_WM_TEMPLATE_CATEGORY" val="custom"/>
  <p:tag name="KSO_WM_TEMPLATE_INDEX" val="286"/>
</p:tagLst>
</file>

<file path=ppt/tags/tag4.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40.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41.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42.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43.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44.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45.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46.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47.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48.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49.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5.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50.xml><?xml version="1.0" encoding="utf-8"?>
<p:tagLst xmlns:p="http://schemas.openxmlformats.org/presentationml/2006/main">
  <p:tag name="KSO_WM_TEMPLATE_CATEGORY" val="custom"/>
  <p:tag name="KSO_WM_TEMPLATE_INDEX" val="286"/>
</p:tagLst>
</file>

<file path=ppt/tags/tag51.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52.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53.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54.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55.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56.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57.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58.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59.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6.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60.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61.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62.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63.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64.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65.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66.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67.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68.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69.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7.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70.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71.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72.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73.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74.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75.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76.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77.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78.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79.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8.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80.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81.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82.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83.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84.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85.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86.xml><?xml version="1.0" encoding="utf-8"?>
<p:tagLst xmlns:p="http://schemas.openxmlformats.org/presentationml/2006/main">
  <p:tag name="KSO_WM_TEMPLATE_CATEGORY" val="custom"/>
  <p:tag name="KSO_WM_TEMPLATE_INDEX" val="286"/>
</p:tagLst>
</file>

<file path=ppt/tags/tag87.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88.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89.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9.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90.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91.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92.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93.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94.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95.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96.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97.xml><?xml version="1.0" encoding="utf-8"?>
<p:tagLst xmlns:p="http://schemas.openxmlformats.org/presentationml/2006/main">
  <p:tag name="KSO_WM_TEMPLATE_CATEGORY" val="custom"/>
  <p:tag name="KSO_WM_TEMPLATE_INDEX" val="286"/>
</p:tagLst>
</file>

<file path=ppt/tags/tag98.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99.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heme/theme1.xml><?xml version="1.0" encoding="utf-8"?>
<a:theme xmlns:a="http://schemas.openxmlformats.org/drawingml/2006/main" name="Office 主题">
  <a:themeElements>
    <a:clrScheme name="510.30">
      <a:dk1>
        <a:srgbClr val="3F3F3F"/>
      </a:dk1>
      <a:lt1>
        <a:srgbClr val="FFFFFF"/>
      </a:lt1>
      <a:dk2>
        <a:srgbClr val="3F3F3F"/>
      </a:dk2>
      <a:lt2>
        <a:srgbClr val="FFFFFF"/>
      </a:lt2>
      <a:accent1>
        <a:srgbClr val="C8DA2D"/>
      </a:accent1>
      <a:accent2>
        <a:srgbClr val="A0D07A"/>
      </a:accent2>
      <a:accent3>
        <a:srgbClr val="7FCBAD"/>
      </a:accent3>
      <a:accent4>
        <a:srgbClr val="4DC8EA"/>
      </a:accent4>
      <a:accent5>
        <a:srgbClr val="114B93"/>
      </a:accent5>
      <a:accent6>
        <a:srgbClr val="FFC000"/>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Radial</Template>
  <TotalTime>0</TotalTime>
  <Words>27062</Words>
  <Application>WPS 演示</Application>
  <PresentationFormat>全屏显示(4:3)</PresentationFormat>
  <Paragraphs>2082</Paragraphs>
  <Slides>128</Slides>
  <Notes>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128</vt:i4>
      </vt:variant>
    </vt:vector>
  </HeadingPairs>
  <TitlesOfParts>
    <vt:vector size="143" baseType="lpstr">
      <vt:lpstr>Arial</vt:lpstr>
      <vt:lpstr>宋体</vt:lpstr>
      <vt:lpstr>Wingdings</vt:lpstr>
      <vt:lpstr>Calibri</vt:lpstr>
      <vt:lpstr>Arial Black</vt:lpstr>
      <vt:lpstr>Comic Sans MS</vt:lpstr>
      <vt:lpstr>Times New Roman</vt:lpstr>
      <vt:lpstr>黑体</vt:lpstr>
      <vt:lpstr>微软雅黑</vt:lpstr>
      <vt:lpstr>Arial Unicode MS</vt:lpstr>
      <vt:lpstr>华文行楷</vt:lpstr>
      <vt:lpstr>Tahoma</vt:lpstr>
      <vt:lpstr>华文中宋</vt:lpstr>
      <vt:lpstr>Courier New</vt:lpstr>
      <vt:lpstr>Office 主题</vt:lpstr>
      <vt:lpstr>Java是什么？</vt:lpstr>
      <vt:lpstr>常见术语</vt:lpstr>
      <vt:lpstr>回顾</vt:lpstr>
      <vt:lpstr>回顾</vt:lpstr>
      <vt:lpstr>Lesson 2: Programming Basic </vt:lpstr>
      <vt:lpstr>Java语法基础</vt:lpstr>
      <vt:lpstr>课前思考</vt:lpstr>
      <vt:lpstr>第二讲 Java语法基础</vt:lpstr>
      <vt:lpstr>词法规则</vt:lpstr>
      <vt:lpstr>关键字</vt:lpstr>
      <vt:lpstr>标识符</vt:lpstr>
      <vt:lpstr>标识符</vt:lpstr>
      <vt:lpstr>标识符</vt:lpstr>
      <vt:lpstr>标识符</vt:lpstr>
      <vt:lpstr>分隔符</vt:lpstr>
      <vt:lpstr>第二讲 Java语法基础</vt:lpstr>
      <vt:lpstr>数据类型</vt:lpstr>
      <vt:lpstr>数据类型</vt:lpstr>
      <vt:lpstr>类型转换 (casting)</vt:lpstr>
      <vt:lpstr>类型转换 (casting)</vt:lpstr>
      <vt:lpstr>类型转换 (casting)</vt:lpstr>
      <vt:lpstr>类型转换 (casting)</vt:lpstr>
      <vt:lpstr>类型转换 (casting)</vt:lpstr>
      <vt:lpstr>类型转换 (casting)</vt:lpstr>
      <vt:lpstr>第二讲 Java语法基础</vt:lpstr>
      <vt:lpstr>常量</vt:lpstr>
      <vt:lpstr>常量</vt:lpstr>
      <vt:lpstr>常量</vt:lpstr>
      <vt:lpstr>常量</vt:lpstr>
      <vt:lpstr>常量</vt:lpstr>
      <vt:lpstr>常量</vt:lpstr>
      <vt:lpstr>常量</vt:lpstr>
      <vt:lpstr>变量</vt:lpstr>
      <vt:lpstr>变量</vt:lpstr>
      <vt:lpstr>变量</vt:lpstr>
      <vt:lpstr>变量</vt:lpstr>
      <vt:lpstr>变量</vt:lpstr>
      <vt:lpstr>变量</vt:lpstr>
      <vt:lpstr>第二讲 Java语法基础</vt:lpstr>
      <vt:lpstr>运算符 (operator)</vt:lpstr>
      <vt:lpstr>运算符 (operator)</vt:lpstr>
      <vt:lpstr>运算符 (operator)</vt:lpstr>
      <vt:lpstr>运算符 (operator)</vt:lpstr>
      <vt:lpstr>运算符 (operator)</vt:lpstr>
      <vt:lpstr>运算符 (operator)</vt:lpstr>
      <vt:lpstr>运算符 (operator)</vt:lpstr>
      <vt:lpstr>运算符 (operator)</vt:lpstr>
      <vt:lpstr>运算符 (operator)</vt:lpstr>
      <vt:lpstr>运算符 (operator)</vt:lpstr>
      <vt:lpstr>运算符 (operator)</vt:lpstr>
      <vt:lpstr>运算符 (operator)</vt:lpstr>
      <vt:lpstr>运算符 (operator)</vt:lpstr>
      <vt:lpstr>运算符 (operator)</vt:lpstr>
      <vt:lpstr>运算符 (operator)</vt:lpstr>
      <vt:lpstr>运算符 (operator)</vt:lpstr>
      <vt:lpstr>运算符 (operator)</vt:lpstr>
      <vt:lpstr>运算符 (operator)</vt:lpstr>
      <vt:lpstr>运算符 (operator)</vt:lpstr>
      <vt:lpstr>自增、自减运算符</vt:lpstr>
      <vt:lpstr>运算符的优先级</vt:lpstr>
      <vt:lpstr>表达式 (expression)</vt:lpstr>
      <vt:lpstr>表达式 (expression)</vt:lpstr>
      <vt:lpstr>表达式 (expression)</vt:lpstr>
      <vt:lpstr>表达式 (expression)</vt:lpstr>
      <vt:lpstr>表达式 (expression)</vt:lpstr>
      <vt:lpstr>表达式 (expression)</vt:lpstr>
      <vt:lpstr>表达式 (expression)</vt:lpstr>
      <vt:lpstr>第二讲 Java语法基础</vt:lpstr>
      <vt:lpstr>语句 (statement)</vt:lpstr>
      <vt:lpstr>条件选择语句</vt:lpstr>
      <vt:lpstr>条件选择语句</vt:lpstr>
      <vt:lpstr>条件选择语句</vt:lpstr>
      <vt:lpstr>条件选择语句</vt:lpstr>
      <vt:lpstr>条件选择语句</vt:lpstr>
      <vt:lpstr>条件选择语句</vt:lpstr>
      <vt:lpstr>条件选择语句</vt:lpstr>
      <vt:lpstr>switch/开关语句</vt:lpstr>
      <vt:lpstr>switch/开关语句</vt:lpstr>
      <vt:lpstr>switch/开关语句</vt:lpstr>
      <vt:lpstr>switch/开关语句</vt:lpstr>
      <vt:lpstr>循环控制语句</vt:lpstr>
      <vt:lpstr>循环控制语句</vt:lpstr>
      <vt:lpstr>循环控制语句</vt:lpstr>
      <vt:lpstr>循环控制语句</vt:lpstr>
      <vt:lpstr>循环控制语句</vt:lpstr>
      <vt:lpstr>循环控制语句</vt:lpstr>
      <vt:lpstr>循环控制语句</vt:lpstr>
      <vt:lpstr>循环控制语句</vt:lpstr>
      <vt:lpstr>循环控制语句</vt:lpstr>
      <vt:lpstr>循环控制语句</vt:lpstr>
      <vt:lpstr>跳转/转向语句</vt:lpstr>
      <vt:lpstr>循环语句中途退出</vt:lpstr>
      <vt:lpstr>循环语句中途退出</vt:lpstr>
      <vt:lpstr>循环语句中途退出（续）</vt:lpstr>
      <vt:lpstr>PowerPoint 演示文稿</vt:lpstr>
      <vt:lpstr>其他语句</vt:lpstr>
      <vt:lpstr>第二讲 Java语法基础</vt:lpstr>
      <vt:lpstr>概念</vt:lpstr>
      <vt:lpstr>一维数组</vt:lpstr>
      <vt:lpstr>一维数组</vt:lpstr>
      <vt:lpstr>一维数组</vt:lpstr>
      <vt:lpstr>一维数组</vt:lpstr>
      <vt:lpstr>一维数组</vt:lpstr>
      <vt:lpstr>一维数组</vt:lpstr>
      <vt:lpstr>一维数组</vt:lpstr>
      <vt:lpstr>针对数组的foreach循环（jdk1.5）</vt:lpstr>
      <vt:lpstr>多维数组</vt:lpstr>
      <vt:lpstr>多维数组</vt:lpstr>
      <vt:lpstr>多维数组</vt:lpstr>
      <vt:lpstr>多维数组</vt:lpstr>
      <vt:lpstr>多维数组</vt:lpstr>
      <vt:lpstr>多维数组</vt:lpstr>
      <vt:lpstr>多维数组</vt:lpstr>
      <vt:lpstr>多维数组</vt:lpstr>
      <vt:lpstr>数组的界限</vt:lpstr>
      <vt:lpstr>命令行参数</vt:lpstr>
      <vt:lpstr>命令行参数</vt:lpstr>
      <vt:lpstr>命令行参数</vt:lpstr>
      <vt:lpstr>命令行参数</vt:lpstr>
      <vt:lpstr>命令行参数</vt:lpstr>
      <vt:lpstr>命令行参数</vt:lpstr>
      <vt:lpstr>字符串</vt:lpstr>
      <vt:lpstr>字符串</vt:lpstr>
      <vt:lpstr>字符串池</vt:lpstr>
      <vt:lpstr>字符串池</vt:lpstr>
      <vt:lpstr>String 类方法</vt:lpstr>
      <vt:lpstr>总结2-1</vt:lpstr>
      <vt:lpstr>总结2-2</vt:lpstr>
    </vt:vector>
  </TitlesOfParts>
  <Company>nk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lmm</dc:creator>
  <cp:lastModifiedBy>刘明铭</cp:lastModifiedBy>
  <cp:revision>111</cp:revision>
  <dcterms:created xsi:type="dcterms:W3CDTF">2005-08-30T06:25:00Z</dcterms:created>
  <dcterms:modified xsi:type="dcterms:W3CDTF">2019-02-27T01:05:25Z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