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75" r:id="rId3"/>
    <p:sldId id="476" r:id="rId4"/>
    <p:sldId id="665" r:id="rId5"/>
    <p:sldId id="337" r:id="rId6"/>
    <p:sldId id="338" r:id="rId7"/>
    <p:sldId id="339" r:id="rId8"/>
    <p:sldId id="340" r:id="rId9"/>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5" r:id="rId92"/>
    <p:sldId id="426" r:id="rId93"/>
    <p:sldId id="427" r:id="rId94"/>
    <p:sldId id="428" r:id="rId95"/>
    <p:sldId id="429" r:id="rId96"/>
    <p:sldId id="430" r:id="rId97"/>
    <p:sldId id="431" r:id="rId98"/>
    <p:sldId id="432" r:id="rId99"/>
    <p:sldId id="433" r:id="rId100"/>
    <p:sldId id="434" r:id="rId101"/>
    <p:sldId id="435" r:id="rId102"/>
    <p:sldId id="436" r:id="rId103"/>
    <p:sldId id="437" r:id="rId104"/>
    <p:sldId id="438" r:id="rId105"/>
    <p:sldId id="439" r:id="rId106"/>
    <p:sldId id="441" r:id="rId107"/>
    <p:sldId id="442" r:id="rId108"/>
    <p:sldId id="447" r:id="rId109"/>
    <p:sldId id="448" r:id="rId110"/>
    <p:sldId id="449" r:id="rId111"/>
    <p:sldId id="450" r:id="rId112"/>
    <p:sldId id="451" r:id="rId113"/>
    <p:sldId id="452" r:id="rId114"/>
    <p:sldId id="453" r:id="rId115"/>
    <p:sldId id="459" r:id="rId116"/>
    <p:sldId id="460" r:id="rId117"/>
    <p:sldId id="461" r:id="rId118"/>
    <p:sldId id="462" r:id="rId119"/>
    <p:sldId id="463" r:id="rId120"/>
    <p:sldId id="464" r:id="rId121"/>
    <p:sldId id="465" r:id="rId122"/>
    <p:sldId id="466" r:id="rId123"/>
    <p:sldId id="467" r:id="rId124"/>
    <p:sldId id="468" r:id="rId125"/>
    <p:sldId id="469" r:id="rId126"/>
    <p:sldId id="470" r:id="rId127"/>
    <p:sldId id="471" r:id="rId128"/>
    <p:sldId id="472" r:id="rId129"/>
    <p:sldId id="791" r:id="rId130"/>
    <p:sldId id="792" r:id="rId131"/>
    <p:sldId id="793" r:id="rId132"/>
    <p:sldId id="794" r:id="rId133"/>
    <p:sldId id="795" r:id="rId134"/>
    <p:sldId id="796" r:id="rId135"/>
    <p:sldId id="797" r:id="rId136"/>
    <p:sldId id="473" r:id="rId137"/>
    <p:sldId id="474" r:id="rId13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3CE"/>
    <a:srgbClr val="FFFFFF"/>
    <a:srgbClr val="000000"/>
    <a:srgbClr val="F8F8F8"/>
    <a:srgbClr val="FFFF00"/>
    <a:srgbClr val="66FF33"/>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1.xml"/><Relationship Id="rId139" Type="http://schemas.openxmlformats.org/officeDocument/2006/relationships/presProps" Target="presProps.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p:sp>
      <p:sp>
        <p:nvSpPr>
          <p:cNvPr id="11267" name="Rectangle 3"/>
          <p:cNvSpPr>
            <a:spLocks noGrp="1" noRot="1"/>
          </p:cNvSpPr>
          <p:nvPr>
            <p:ph type="body" idx="1"/>
          </p:nvPr>
        </p:nvSpPr>
        <p:spPr/>
        <p:txBody>
          <a:bodyPr wrap="square" lIns="91440" tIns="45720" rIns="91440" bIns="45720" anchor="ctr"/>
          <a:lstStyle/>
          <a:p>
            <a:pPr lvl="0" eaLnBrk="1" hangingPunct="1"/>
            <a:r>
              <a:rPr lang="en-US" altLang="zh-CN" sz="1600" dirty="0"/>
              <a:t>Java </a:t>
            </a:r>
            <a:r>
              <a:rPr lang="zh-CN" altLang="en-US" sz="1600" dirty="0"/>
              <a:t>中的一维数组和多维数组在数组动态初始化和静态初始化时有何不同？</a:t>
            </a:r>
            <a:endParaRPr lang="zh-CN" altLang="en-US" sz="1600" dirty="0"/>
          </a:p>
          <a:p>
            <a:pPr lvl="0" eaLnBrk="1" hangingPunct="1"/>
            <a:r>
              <a:rPr lang="en-US" altLang="zh-CN" sz="1600" dirty="0"/>
              <a:t>Java</a:t>
            </a:r>
            <a:r>
              <a:rPr lang="zh-CN" altLang="en-US" sz="1600" dirty="0"/>
              <a:t>中的字符串有两种表示方法，这两种表示方法有什么不同？</a:t>
            </a:r>
            <a:endParaRPr lang="zh-CN" altLang="en-US" sz="1600" dirty="0"/>
          </a:p>
          <a:p>
            <a:pPr lvl="0" eaLnBrk="1" hangingPunct="1"/>
            <a:r>
              <a:rPr lang="zh-CN" altLang="en-US" sz="1600" dirty="0"/>
              <a:t>如何访问字符串？如何修改字符串？如何对两个字符串进行比较？</a:t>
            </a:r>
            <a:br>
              <a:rPr lang="zh-CN" altLang="en-US" sz="1400" dirty="0"/>
            </a:br>
            <a:endParaRPr lang="zh-CN" altLang="en-US" sz="14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p:sp>
      <p:sp>
        <p:nvSpPr>
          <p:cNvPr id="17411" name="Rectangle 3"/>
          <p:cNvSpPr>
            <a:spLocks noGrp="1" noRot="1"/>
          </p:cNvSpPr>
          <p:nvPr>
            <p:ph type="body" idx="1"/>
          </p:nvPr>
        </p:nvSpPr>
        <p:spPr/>
        <p:txBody>
          <a:bodyPr wrap="square" lIns="91440" tIns="45720" rIns="91440" bIns="45720" anchor="ctr"/>
          <a:lstStyle/>
          <a:p>
            <a:pPr lvl="0" eaLnBrk="1" hangingPunct="1"/>
            <a:r>
              <a:rPr lang="zh-CN" altLang="en-US" dirty="0"/>
              <a:t>比</a:t>
            </a:r>
            <a:r>
              <a:rPr lang="en-US" altLang="zh-CN" dirty="0"/>
              <a:t>c</a:t>
            </a:r>
            <a:r>
              <a:rPr lang="zh-CN" altLang="en-US" dirty="0"/>
              <a:t>多了</a:t>
            </a:r>
            <a:r>
              <a:rPr lang="en-US" altLang="zh-CN" dirty="0"/>
              <a:t>$</a:t>
            </a:r>
            <a:r>
              <a:rPr lang="zh-CN" altLang="en-US" dirty="0"/>
              <a:t>，</a:t>
            </a:r>
            <a:r>
              <a:rPr lang="en-US" altLang="zh-CN" dirty="0"/>
              <a:t>$</a:t>
            </a:r>
            <a:r>
              <a:rPr lang="zh-CN" altLang="en-US" dirty="0"/>
              <a:t>常用来表示系统变量。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AB19064-D9A4-4469-B266-E6B5E6331BE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gs" Target="../tags/tag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5"/>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AB19064-D9A4-4469-B266-E6B5E6331BE8}" type="datetimeFigureOut">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7.xml"/></Relationships>
</file>

<file path=ppt/slides/_rels/slide10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6.xml"/></Relationships>
</file>

<file path=ppt/slides/_rels/slide10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10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3.xml"/></Relationships>
</file>

<file path=ppt/slides/_rels/slide1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1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1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4.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5.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41.xml"/><Relationship Id="rId6" Type="http://schemas.openxmlformats.org/officeDocument/2006/relationships/hyperlink" Target="../../../j2sdk1.4.1_01/docs/api/java/lang/Integer.html" TargetMode="External"/><Relationship Id="rId5" Type="http://schemas.openxmlformats.org/officeDocument/2006/relationships/hyperlink" Target="../../../j2sdk1.4.1_01/docs/api/java/lang/Byte.html" TargetMode="Externa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2.xml"/></Relationships>
</file>

<file path=ppt/slides/_rels/slide1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1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3.xml"/></Relationships>
</file>

<file path=ppt/slides/_rels/slide1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_rels/slide1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s>
</file>

<file path=ppt/slides/_rels/slide1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1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1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4.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5.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6.xml"/></Relationships>
</file>

<file path=ppt/slides/_rels/slide1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s>
</file>

<file path=ppt/slides/_rels/slide1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2.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3.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9.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3.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0.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7.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9.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5.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6.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7.xml"/></Relationships>
</file>

<file path=ppt/slides/_rels/slide9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9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8.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4.xml"/></Relationships>
</file>

<file path=ppt/slides/_rels/slide9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是什么？</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是一种编程语言</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是一种思想</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 </a:t>
            </a:r>
            <a:r>
              <a:rPr lang="zh-CN" altLang="en-US" dirty="0" smtClean="0"/>
              <a:t>是一个平台</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JavaScript </a:t>
            </a:r>
            <a:r>
              <a:rPr lang="zh-CN" altLang="en-US" dirty="0" smtClean="0"/>
              <a:t>不是 </a:t>
            </a:r>
            <a:r>
              <a:rPr lang="en-US" altLang="zh-CN" dirty="0" smtClean="0"/>
              <a:t>Java</a:t>
            </a:r>
            <a:endParaRPr lang="en-US" altLang="zh-CN" dirty="0" smtClean="0"/>
          </a:p>
        </p:txBody>
      </p:sp>
    </p:spTree>
    <p:custDataLst>
      <p:tags r:id="rId5"/>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关键字</a:t>
            </a:r>
            <a:endParaRPr lang="zh-CN" altLang="en-US" dirty="0">
              <a:latin typeface="Comic Sans MS" panose="030F0702030302020204" pitchFamily="66" charset="0"/>
            </a:endParaRPr>
          </a:p>
        </p:txBody>
      </p:sp>
      <p:sp>
        <p:nvSpPr>
          <p:cNvPr id="14339" name="Rectangle 3"/>
          <p:cNvSpPr>
            <a:spLocks noGrp="1"/>
          </p:cNvSpPr>
          <p:nvPr>
            <p:ph idx="1"/>
          </p:nvPr>
        </p:nvSpPr>
        <p:spPr>
          <a:xfrm>
            <a:off x="1420586" y="5805264"/>
            <a:ext cx="7094764" cy="432249"/>
          </a:xfrm>
        </p:spPr>
        <p:txBody>
          <a:bodyPr vert="horz" wrap="square" lIns="91440" tIns="45720" rIns="91440" bIns="45720" anchor="t"/>
          <a:lstStyle/>
          <a:p>
            <a:pPr marL="990600" lvl="1" indent="-533400" eaLnBrk="1" hangingPunct="1">
              <a:lnSpc>
                <a:spcPct val="90000"/>
              </a:lnSpc>
              <a:buSzPct val="90000"/>
              <a:buNone/>
            </a:pPr>
            <a:r>
              <a:rPr lang="zh-CN" altLang="en-US" sz="2400" dirty="0"/>
              <a:t>注</a:t>
            </a:r>
            <a:r>
              <a:rPr lang="en-US" altLang="zh-CN" sz="2400" dirty="0"/>
              <a:t>: *</a:t>
            </a:r>
            <a:r>
              <a:rPr lang="en-US" altLang="zh-CN" sz="2400" dirty="0">
                <a:sym typeface="Wingdings" panose="05000000000000000000" pitchFamily="2" charset="2"/>
              </a:rPr>
              <a:t></a:t>
            </a:r>
            <a:r>
              <a:rPr lang="zh-CN" altLang="en-US" sz="2400" dirty="0"/>
              <a:t>当前未被使用      * *</a:t>
            </a:r>
            <a:r>
              <a:rPr lang="zh-CN" altLang="en-US" sz="2400" dirty="0">
                <a:sym typeface="Wingdings" panose="05000000000000000000" pitchFamily="2" charset="2"/>
              </a:rPr>
              <a:t></a:t>
            </a:r>
            <a:r>
              <a:rPr lang="zh-CN" altLang="en-US" sz="2400" dirty="0"/>
              <a:t>使用于</a:t>
            </a:r>
            <a:r>
              <a:rPr lang="en-US" altLang="zh-CN" sz="2400" dirty="0"/>
              <a:t>Java2</a:t>
            </a:r>
            <a:endParaRPr lang="en-US" altLang="zh-CN" sz="2400" dirty="0"/>
          </a:p>
        </p:txBody>
      </p:sp>
      <p:graphicFrame>
        <p:nvGraphicFramePr>
          <p:cNvPr id="2" name="表格 1"/>
          <p:cNvGraphicFramePr>
            <a:graphicFrameLocks noGrp="1"/>
          </p:cNvGraphicFramePr>
          <p:nvPr/>
        </p:nvGraphicFramePr>
        <p:xfrm>
          <a:off x="736600" y="1412875"/>
          <a:ext cx="7848872" cy="4389120"/>
        </p:xfrm>
        <a:graphic>
          <a:graphicData uri="http://schemas.openxmlformats.org/drawingml/2006/table">
            <a:tbl>
              <a:tblPr firstRow="1" firstCol="1" bandRow="1">
                <a:tableStyleId>{5C22544A-7EE6-4342-B048-85BDC9FD1C3A}</a:tableStyleId>
              </a:tblPr>
              <a:tblGrid>
                <a:gridCol w="1961153"/>
                <a:gridCol w="1962573"/>
                <a:gridCol w="1962573"/>
                <a:gridCol w="1962573"/>
              </a:tblGrid>
              <a:tr h="282493">
                <a:tc>
                  <a:txBody>
                    <a:bodyPr/>
                    <a:lstStyle/>
                    <a:p>
                      <a:pPr algn="just">
                        <a:spcAft>
                          <a:spcPts val="0"/>
                        </a:spcAft>
                      </a:pPr>
                      <a:r>
                        <a:rPr lang="en-US" sz="2400" b="0" kern="100">
                          <a:solidFill>
                            <a:schemeClr val="tx1"/>
                          </a:solidFill>
                          <a:effectLst/>
                        </a:rPr>
                        <a:t>abstract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double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strictfp**</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boolean</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else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interface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super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break</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extends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long</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switch</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304650">
                <a:tc>
                  <a:txBody>
                    <a:bodyPr/>
                    <a:lstStyle/>
                    <a:p>
                      <a:pPr algn="just">
                        <a:spcAft>
                          <a:spcPts val="0"/>
                        </a:spcAft>
                      </a:pPr>
                      <a:r>
                        <a:rPr lang="en-US" sz="2400" b="0" kern="100" dirty="0">
                          <a:solidFill>
                            <a:schemeClr val="tx1"/>
                          </a:solidFill>
                          <a:effectLst/>
                        </a:rPr>
                        <a:t>byte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final</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native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synchronized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case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finally</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new</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this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catch</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float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package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throw</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char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for</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private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throws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class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goto*</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protected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transient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const*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if</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public</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try</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continue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implements</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return</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void</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default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import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short</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volatile</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r h="282493">
                <a:tc>
                  <a:txBody>
                    <a:bodyPr/>
                    <a:lstStyle/>
                    <a:p>
                      <a:pPr algn="just">
                        <a:spcAft>
                          <a:spcPts val="0"/>
                        </a:spcAft>
                      </a:pPr>
                      <a:r>
                        <a:rPr lang="en-US" sz="2400" b="0" kern="100">
                          <a:solidFill>
                            <a:schemeClr val="tx1"/>
                          </a:solidFill>
                          <a:effectLst/>
                        </a:rPr>
                        <a:t>do</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instanceof</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a:solidFill>
                            <a:schemeClr val="tx1"/>
                          </a:solidFill>
                          <a:effectLst/>
                        </a:rPr>
                        <a:t>static</a:t>
                      </a:r>
                      <a:endParaRPr lang="zh-CN" sz="24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b="0" kern="100" dirty="0">
                          <a:solidFill>
                            <a:schemeClr val="tx1"/>
                          </a:solidFill>
                          <a:effectLst/>
                        </a:rPr>
                        <a:t>while</a:t>
                      </a:r>
                      <a:endParaRPr lang="zh-CN" sz="24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一维数组</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a:t>
            </a:r>
            <a:r>
              <a:rPr lang="en-US" altLang="zh-CN" dirty="0" smtClean="0"/>
              <a:t>new</a:t>
            </a:r>
            <a:r>
              <a:rPr lang="zh-CN" altLang="en-US" dirty="0" smtClean="0"/>
              <a:t>来创建数组</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为数组元素分配内存空间，并对数组元素进行初始化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格式</a:t>
            </a:r>
            <a:r>
              <a:rPr lang="en-US" altLang="zh-CN" dirty="0" smtClean="0"/>
              <a:t>: </a:t>
            </a:r>
            <a:r>
              <a:rPr lang="zh-CN" altLang="en-US" dirty="0" smtClean="0"/>
              <a:t>数组名 </a:t>
            </a:r>
            <a:r>
              <a:rPr lang="en-US" altLang="zh-CN" dirty="0" smtClean="0"/>
              <a:t>= new </a:t>
            </a:r>
            <a:r>
              <a:rPr lang="zh-CN" altLang="en-US" dirty="0" smtClean="0"/>
              <a:t>类型</a:t>
            </a:r>
            <a:r>
              <a:rPr lang="en-US" altLang="zh-CN" dirty="0" smtClean="0"/>
              <a:t>[</a:t>
            </a:r>
            <a:r>
              <a:rPr lang="zh-CN" altLang="en-US" dirty="0" smtClean="0"/>
              <a:t>数组长度</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a = new int[3];</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声明和创建的联用</a:t>
            </a:r>
            <a:r>
              <a:rPr lang="en-US" altLang="zh-CN" dirty="0" smtClean="0"/>
              <a:t>: int[] a = new int[3];</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默认赋初值</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整型</a:t>
            </a:r>
            <a:r>
              <a:rPr lang="zh-CN" altLang="en-US" dirty="0" smtClean="0">
                <a:sym typeface="Wingdings" panose="05000000000000000000" pitchFamily="2" charset="2"/>
              </a:rPr>
              <a:t>初值为</a:t>
            </a:r>
            <a:r>
              <a:rPr lang="en-US" altLang="zh-CN" dirty="0" smtClean="0">
                <a:sym typeface="Wingdings" panose="05000000000000000000" pitchFamily="2" charset="2"/>
              </a:rPr>
              <a:t>0           int[] i = new int[3];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实型初值为</a:t>
            </a:r>
            <a:r>
              <a:rPr lang="en-US" altLang="zh-CN" dirty="0" smtClean="0">
                <a:sym typeface="Wingdings" panose="05000000000000000000" pitchFamily="2" charset="2"/>
              </a:rPr>
              <a:t>0.0        float[] f = new float[3];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布尔型初值为</a:t>
            </a:r>
            <a:r>
              <a:rPr lang="en-US" altLang="zh-CN" dirty="0" smtClean="0">
                <a:sym typeface="Wingdings" panose="05000000000000000000" pitchFamily="2" charset="2"/>
              </a:rPr>
              <a:t>false  boolean[] b = new boolean[3];</a:t>
            </a:r>
            <a:endParaRPr lang="en-US" altLang="zh-CN" dirty="0" smtClean="0">
              <a:sym typeface="Wingdings" panose="05000000000000000000" pitchFamily="2" charset="2"/>
            </a:endParaRPr>
          </a:p>
          <a:p>
            <a:pPr marL="1143000" lvl="2" indent="-228600" eaLnBrk="1" hangingPunct="1">
              <a:lnSpc>
                <a:spcPct val="150000"/>
              </a:lnSpc>
              <a:buClr>
                <a:schemeClr val="bg2"/>
              </a:buClr>
              <a:buSzTx/>
              <a:buFont typeface="Wingdings" panose="05000000000000000000" pitchFamily="2" charset="2"/>
              <a:buChar char="l"/>
            </a:pPr>
            <a:r>
              <a:rPr lang="zh-CN" altLang="en-US" dirty="0" smtClean="0">
                <a:sym typeface="Wingdings" panose="05000000000000000000" pitchFamily="2" charset="2"/>
              </a:rPr>
              <a:t>字符型初值为</a:t>
            </a:r>
            <a:r>
              <a:rPr lang="en-US" altLang="zh-CN" dirty="0" smtClean="0">
                <a:sym typeface="Wingdings" panose="05000000000000000000" pitchFamily="2" charset="2"/>
              </a:rPr>
              <a:t>\u0000(</a:t>
            </a:r>
            <a:r>
              <a:rPr lang="zh-CN" altLang="en-US" dirty="0" smtClean="0">
                <a:sym typeface="Wingdings" panose="05000000000000000000" pitchFamily="2" charset="2"/>
              </a:rPr>
              <a:t>不可见</a:t>
            </a:r>
            <a:r>
              <a:rPr lang="en-US" altLang="zh-CN" dirty="0" smtClean="0">
                <a:sym typeface="Wingdings" panose="05000000000000000000" pitchFamily="2" charset="2"/>
              </a:rPr>
              <a:t>) char[] c = new char[3];</a:t>
            </a:r>
            <a:endParaRPr lang="en-US" altLang="zh-CN" dirty="0" smtClean="0">
              <a:sym typeface="Wingdings" panose="05000000000000000000" pitchFamily="2" charset="2"/>
            </a:endParaRPr>
          </a:p>
        </p:txBody>
      </p:sp>
    </p:spTree>
    <p:custDataLst>
      <p:tags r:id="rId5"/>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8547" name="Rectangle 3"/>
          <p:cNvSpPr>
            <a:spLocks noGrp="1"/>
          </p:cNvSpPr>
          <p:nvPr>
            <p:ph idx="1"/>
          </p:nvPr>
        </p:nvSpPr>
        <p:spPr/>
        <p:txBody>
          <a:bodyPr vert="horz" wrap="square" lIns="91440" tIns="45720" rIns="91440" bIns="45720" anchor="t">
            <a:normAutofit fontScale="85000" lnSpcReduction="20000"/>
          </a:bodyPr>
          <a:lstStyle/>
          <a:p>
            <a:pPr marL="609600" indent="-6096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i = new int[3];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float[] f = new float[3];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boolean[] b = new boolean[3];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char[] c = new char[3];</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i.length;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System.out.println(i[j]);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f.length;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System.out.println(f[j]);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b.length;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System.out.println(b[j]);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c.length;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System.out.println(c[j]);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108548" name="Rectangle 4"/>
          <p:cNvSpPr/>
          <p:nvPr/>
        </p:nvSpPr>
        <p:spPr>
          <a:xfrm>
            <a:off x="6477000" y="1143000"/>
            <a:ext cx="2133600" cy="51816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0.0</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arn(outHorizontal)">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9571"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一维数组的初始化</a:t>
            </a:r>
            <a:endParaRPr lang="zh-CN" altLang="en-US" sz="2800" dirty="0"/>
          </a:p>
          <a:p>
            <a:pPr marL="990600" lvl="1" indent="-533400" eaLnBrk="1" hangingPunct="1">
              <a:lnSpc>
                <a:spcPct val="90000"/>
              </a:lnSpc>
              <a:buSzPct val="90000"/>
            </a:pPr>
            <a:r>
              <a:rPr lang="zh-CN" altLang="en-US" sz="2400" dirty="0"/>
              <a:t>为数组元素指定初始值</a:t>
            </a:r>
            <a:endParaRPr lang="zh-CN" altLang="en-US" sz="2400" dirty="0"/>
          </a:p>
          <a:p>
            <a:pPr marL="990600" lvl="1" indent="-533400" eaLnBrk="1" hangingPunct="1">
              <a:lnSpc>
                <a:spcPct val="90000"/>
              </a:lnSpc>
              <a:buSzPct val="90000"/>
            </a:pPr>
            <a:r>
              <a:rPr lang="zh-CN" altLang="en-US" sz="2400" dirty="0"/>
              <a:t>方式一</a:t>
            </a:r>
            <a:r>
              <a:rPr lang="en-US" altLang="zh-CN" sz="2400" dirty="0"/>
              <a:t>: </a:t>
            </a:r>
            <a:r>
              <a:rPr lang="zh-CN" altLang="en-US" sz="2400" dirty="0"/>
              <a:t>声明和创建数组后对数组初始化</a:t>
            </a:r>
            <a:endParaRPr lang="zh-CN" altLang="en-US" sz="2400" dirty="0"/>
          </a:p>
          <a:p>
            <a:pPr marL="1371600" lvl="2" indent="-457200" eaLnBrk="1" hangingPunct="1">
              <a:lnSpc>
                <a:spcPct val="90000"/>
              </a:lnSpc>
              <a:buSzPct val="90000"/>
              <a:buNone/>
            </a:pPr>
            <a:r>
              <a:rPr lang="en-US" altLang="zh-CN" dirty="0">
                <a:latin typeface="Tahoma" panose="020B0604030504040204" pitchFamily="34" charset="0"/>
              </a:rPr>
              <a:t>class Test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public static void main(String args[])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int a[] = new int[5];</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		System.out.println(“\t</a:t>
            </a:r>
            <a:r>
              <a:rPr lang="zh-CN" altLang="en-US" dirty="0">
                <a:latin typeface="Tahoma" panose="020B0604030504040204" pitchFamily="34" charset="0"/>
              </a:rPr>
              <a:t>输出一维数组</a:t>
            </a:r>
            <a:r>
              <a:rPr lang="en-US" altLang="zh-CN" dirty="0">
                <a:latin typeface="Tahoma" panose="020B0604030504040204" pitchFamily="34" charset="0"/>
              </a:rPr>
              <a:t>a: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for (int i = 0; i &lt; 5; i++) {</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a[i] = i +1;</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System.out.println(“\ta[”+i+“]=”+a[i]);</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x-none" dirty="0">
                <a:latin typeface="Tahoma" panose="020B0604030504040204" pitchFamily="34" charset="0"/>
              </a:rPr>
              <a:t>     </a:t>
            </a:r>
            <a:r>
              <a:rPr lang="en-US" altLang="zh-CN" dirty="0">
                <a:latin typeface="Tahoma" panose="020B0604030504040204" pitchFamily="34" charset="0"/>
              </a:rPr>
              <a:t>}</a:t>
            </a:r>
            <a:endParaRPr lang="en-US" altLang="zh-CN" dirty="0">
              <a:latin typeface="Tahoma" panose="020B0604030504040204" pitchFamily="34" charset="0"/>
            </a:endParaRPr>
          </a:p>
          <a:p>
            <a:pPr marL="1371600" lvl="2" indent="-457200" eaLnBrk="1" hangingPunct="1">
              <a:lnSpc>
                <a:spcPct val="90000"/>
              </a:lnSpc>
              <a:buSzPct val="90000"/>
              <a:buNone/>
            </a:pPr>
            <a:r>
              <a:rPr lang="en-US" altLang="zh-CN" dirty="0">
                <a:latin typeface="Tahoma" panose="020B0604030504040204" pitchFamily="34" charset="0"/>
              </a:rPr>
              <a:t>}</a:t>
            </a:r>
            <a:endParaRPr lang="en-US" altLang="zh-CN" dirty="0">
              <a:latin typeface="Tahoma" panose="020B0604030504040204" pitchFamily="34" charset="0"/>
            </a:endParaRPr>
          </a:p>
        </p:txBody>
      </p:sp>
      <p:sp>
        <p:nvSpPr>
          <p:cNvPr id="109572" name="Rectangle 4"/>
          <p:cNvSpPr/>
          <p:nvPr/>
        </p:nvSpPr>
        <p:spPr>
          <a:xfrm>
            <a:off x="609600" y="4038600"/>
            <a:ext cx="1600200" cy="45720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rPr>
              <a:t>a.length</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arn(out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一维数组</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一维数组的初始化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方式二</a:t>
            </a:r>
            <a:r>
              <a:rPr lang="en-US" altLang="zh-CN" dirty="0" smtClean="0"/>
              <a:t>: </a:t>
            </a:r>
            <a:r>
              <a:rPr lang="zh-CN" altLang="en-US" dirty="0" smtClean="0"/>
              <a:t>在声明数组的同时对数组初始化</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格式</a:t>
            </a:r>
            <a:r>
              <a:rPr lang="en-US" altLang="zh-CN" dirty="0" smtClean="0"/>
              <a:t>: </a:t>
            </a:r>
            <a:r>
              <a:rPr lang="zh-CN" altLang="en-US" dirty="0" smtClean="0"/>
              <a:t>类型 数组名</a:t>
            </a:r>
            <a:r>
              <a:rPr lang="en-US" altLang="zh-CN" dirty="0" smtClean="0"/>
              <a:t>[] = {</a:t>
            </a:r>
            <a:r>
              <a:rPr lang="zh-CN" altLang="en-US" dirty="0" smtClean="0"/>
              <a:t>元素</a:t>
            </a:r>
            <a:r>
              <a:rPr lang="en-US" altLang="zh-CN" dirty="0" smtClean="0"/>
              <a:t>1[, </a:t>
            </a:r>
            <a:r>
              <a:rPr lang="zh-CN" altLang="en-US" dirty="0" smtClean="0"/>
              <a:t>元素</a:t>
            </a:r>
            <a:r>
              <a:rPr lang="en-US" altLang="zh-CN" dirty="0" smtClean="0"/>
              <a:t>2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int a[] = {1, 2, 3, 4, 5};</a:t>
            </a:r>
            <a:endParaRPr lang="en-US" altLang="zh-CN" dirty="0" smtClean="0"/>
          </a:p>
          <a:p>
            <a:pPr marL="1371600" lvl="2" indent="-457200" eaLnBrk="1" hangingPunct="1">
              <a:lnSpc>
                <a:spcPct val="150000"/>
              </a:lnSpc>
              <a:buSzPct val="90000"/>
              <a:buNone/>
            </a:pPr>
            <a:r>
              <a:rPr lang="en-US" altLang="zh-CN" dirty="0" smtClean="0"/>
              <a:t>class Test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int a[] = {1,2,3,4,5};</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System.out.println(“\t</a:t>
            </a:r>
            <a:r>
              <a:rPr lang="zh-CN" altLang="en-US" dirty="0" smtClean="0"/>
              <a:t>输出一维数组</a:t>
            </a:r>
            <a:r>
              <a:rPr lang="en-US" altLang="zh-CN" dirty="0" smtClean="0"/>
              <a:t>a: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for (int i = 0; i &lt; 5; i++)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System.out.println(“\ta[”+i+“]=”+a[i]);</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11619" name="Rectangle 3"/>
          <p:cNvSpPr>
            <a:spLocks noGrp="1"/>
          </p:cNvSpPr>
          <p:nvPr>
            <p:ph idx="1"/>
          </p:nvPr>
        </p:nvSpPr>
        <p:spPr/>
        <p:txBody>
          <a:bodyPr vert="horz" wrap="square" lIns="91440" tIns="45720" rIns="91440" bIns="45720" anchor="t">
            <a:normAutofit fontScale="85000" lnSpcReduction="20000"/>
          </a:bodyPr>
          <a:lstStyle/>
          <a:p>
            <a:pPr marL="609600" indent="-609600" eaLnBrk="1" hangingPunct="1">
              <a:lnSpc>
                <a:spcPct val="90000"/>
              </a:lnSpc>
              <a:buSzPct val="90000"/>
            </a:pPr>
            <a:r>
              <a:rPr lang="zh-CN" altLang="en-US" sz="2800" dirty="0"/>
              <a:t>数组整体赋值</a:t>
            </a:r>
            <a:endParaRPr lang="zh-CN" altLang="en-US" sz="2800" dirty="0"/>
          </a:p>
          <a:p>
            <a:pPr marL="609600" indent="-6096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a[] = {2, 4, 6, 8};</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int b[];    int[] c = {1, 3, 5, 7};</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b = a;     c = a;</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a.length;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System.out.print(a[j] + “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b.length;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System.out.print(b[j] + “ “)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System.out.println();</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for (int j = 0; j &lt; c.length; 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System.out.print(c[j]);</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609600" indent="-6096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111620" name="Rectangle 4"/>
          <p:cNvSpPr/>
          <p:nvPr/>
        </p:nvSpPr>
        <p:spPr>
          <a:xfrm>
            <a:off x="6400800" y="2667000"/>
            <a:ext cx="2209800" cy="19812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2 4 6 8</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
        <p:nvSpPr>
          <p:cNvPr id="111621" name="Rectangle 5"/>
          <p:cNvSpPr/>
          <p:nvPr/>
        </p:nvSpPr>
        <p:spPr>
          <a:xfrm>
            <a:off x="3886200" y="76200"/>
            <a:ext cx="4419600" cy="914400"/>
          </a:xfrm>
          <a:prstGeom prst="rect">
            <a:avLst/>
          </a:prstGeom>
          <a:solidFill>
            <a:srgbClr val="C0C0C0"/>
          </a:solidFill>
          <a:ln w="9525">
            <a:noFill/>
          </a:ln>
        </p:spPr>
        <p:txBody>
          <a:bodyPr wrap="none" anchor="ctr"/>
          <a:lstStyle/>
          <a:p>
            <a:pPr marL="457200" indent="-457200" eaLnBrk="1" hangingPunct="1"/>
            <a:r>
              <a:rPr lang="en-US" altLang="zh-CN" sz="2400" dirty="0">
                <a:latin typeface="Tahoma" panose="020B0604030504040204" pitchFamily="34" charset="0"/>
                <a:ea typeface="华文中宋" panose="02010600040101010101" pitchFamily="2" charset="-122"/>
              </a:rPr>
              <a:t>int a[] = {2, 4, 6, 8, 0}; </a:t>
            </a:r>
            <a:endParaRPr lang="en-US" altLang="zh-CN" sz="2400" dirty="0">
              <a:latin typeface="Tahoma" panose="020B0604030504040204" pitchFamily="34" charset="0"/>
              <a:ea typeface="华文中宋" panose="02010600040101010101" pitchFamily="2" charset="-122"/>
            </a:endParaRPr>
          </a:p>
          <a:p>
            <a:pPr marL="457200" indent="-457200" eaLnBrk="1" hangingPunct="1"/>
            <a:r>
              <a:rPr lang="en-US" altLang="zh-CN" sz="2400" dirty="0">
                <a:latin typeface="Tahoma" panose="020B0604030504040204" pitchFamily="34" charset="0"/>
                <a:ea typeface="华文中宋" panose="02010600040101010101" pitchFamily="2" charset="-122"/>
              </a:rPr>
              <a:t>int b[];  int c[] = {1, 3, 5, 7};</a:t>
            </a:r>
            <a:endParaRPr lang="en-US" altLang="zh-CN" sz="2400" dirty="0">
              <a:latin typeface="Tahoma" panose="020B0604030504040204" pitchFamily="34" charset="0"/>
              <a:ea typeface="华文中宋" panose="02010600040101010101" pitchFamily="2" charset="-122"/>
            </a:endParaRPr>
          </a:p>
        </p:txBody>
      </p:sp>
      <p:sp>
        <p:nvSpPr>
          <p:cNvPr id="111622" name="Rectangle 6"/>
          <p:cNvSpPr/>
          <p:nvPr/>
        </p:nvSpPr>
        <p:spPr>
          <a:xfrm>
            <a:off x="3886200" y="1143000"/>
            <a:ext cx="4419600" cy="914400"/>
          </a:xfrm>
          <a:prstGeom prst="rect">
            <a:avLst/>
          </a:prstGeom>
          <a:solidFill>
            <a:srgbClr val="C0C0C0"/>
          </a:solidFill>
          <a:ln w="9525">
            <a:noFill/>
          </a:ln>
        </p:spPr>
        <p:txBody>
          <a:bodyPr wrap="none" anchor="ctr"/>
          <a:lstStyle/>
          <a:p>
            <a:pPr marL="457200" indent="-457200" eaLnBrk="1" hangingPunct="1"/>
            <a:r>
              <a:rPr lang="en-US" altLang="zh-CN" sz="2400" dirty="0">
                <a:latin typeface="Tahoma" panose="020B0604030504040204" pitchFamily="34" charset="0"/>
                <a:ea typeface="华文中宋" panose="02010600040101010101" pitchFamily="2" charset="-122"/>
              </a:rPr>
              <a:t>int a[] = {2, 4, 6, 8}; </a:t>
            </a:r>
            <a:endParaRPr lang="en-US" altLang="zh-CN" sz="2400" dirty="0">
              <a:latin typeface="Tahoma" panose="020B0604030504040204" pitchFamily="34" charset="0"/>
              <a:ea typeface="华文中宋" panose="02010600040101010101" pitchFamily="2" charset="-122"/>
            </a:endParaRPr>
          </a:p>
          <a:p>
            <a:pPr marL="457200" indent="-457200" eaLnBrk="1" hangingPunct="1"/>
            <a:r>
              <a:rPr lang="en-US" altLang="zh-CN" sz="2400" dirty="0">
                <a:latin typeface="Tahoma" panose="020B0604030504040204" pitchFamily="34" charset="0"/>
                <a:ea typeface="华文中宋" panose="02010600040101010101" pitchFamily="2" charset="-122"/>
              </a:rPr>
              <a:t>int b[];  int c[] = {1, 3, 5, 7, 9};</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barn(outHorizontal)">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barn(outHorizontal)">
                                      <p:cBhvr>
                                        <p:cTn id="12" dur="500"/>
                                        <p:tgtEl>
                                          <p:spTgt spid="1116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1622"/>
                                        </p:tgtEl>
                                        <p:attrNameLst>
                                          <p:attrName>style.visibility</p:attrName>
                                        </p:attrNameLst>
                                      </p:cBhvr>
                                      <p:to>
                                        <p:strVal val="visible"/>
                                      </p:to>
                                    </p:set>
                                    <p:animEffect transition="in" filter="barn(outHorizontal)">
                                      <p:cBhvr>
                                        <p:cTn id="17"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21" grpId="0" animBg="1"/>
      <p:bldP spid="11162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2" name="内容占位符 1"/>
          <p:cNvSpPr>
            <a:spLocks noGrp="1"/>
          </p:cNvSpPr>
          <p:nvPr>
            <p:ph idx="1"/>
          </p:nvPr>
        </p:nvSpPr>
        <p:spPr/>
        <p:txBody>
          <a:bodyPr/>
          <a:lstStyle/>
          <a:p>
            <a:endParaRPr lang="zh-CN" altLang="en-US"/>
          </a:p>
        </p:txBody>
      </p:sp>
      <p:sp>
        <p:nvSpPr>
          <p:cNvPr id="112643" name="Rectangle 3"/>
          <p:cNvSpPr/>
          <p:nvPr/>
        </p:nvSpPr>
        <p:spPr>
          <a:xfrm>
            <a:off x="457200" y="1219200"/>
            <a:ext cx="5218113" cy="3810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buChar char="n"/>
            </a:pPr>
            <a:r>
              <a:rPr lang="zh-CN" altLang="en-US" sz="2800" dirty="0">
                <a:latin typeface="Tahoma" panose="020B0604030504040204" pitchFamily="34" charset="0"/>
                <a:ea typeface="华文行楷" panose="02010800040101010101" pitchFamily="2" charset="-122"/>
              </a:rPr>
              <a:t>数组的复用</a:t>
            </a:r>
            <a:r>
              <a:rPr lang="en-US" altLang="zh-CN" sz="2800" dirty="0">
                <a:latin typeface="Tahoma" panose="020B0604030504040204" pitchFamily="34" charset="0"/>
                <a:ea typeface="华文行楷" panose="02010800040101010101" pitchFamily="2" charset="-122"/>
              </a:rPr>
              <a:t>(reuse)</a:t>
            </a:r>
            <a:endParaRPr lang="en-US" altLang="zh-CN" sz="2800" dirty="0">
              <a:latin typeface="Tahoma" panose="020B0604030504040204" pitchFamily="34" charset="0"/>
              <a:ea typeface="华文行楷" panose="02010800040101010101" pitchFamily="2" charset="-122"/>
            </a:endParaRPr>
          </a:p>
        </p:txBody>
      </p:sp>
      <p:sp>
        <p:nvSpPr>
          <p:cNvPr id="112644" name="Rectangle 4"/>
          <p:cNvSpPr/>
          <p:nvPr/>
        </p:nvSpPr>
        <p:spPr>
          <a:xfrm>
            <a:off x="762000" y="1752600"/>
            <a:ext cx="7848600" cy="5105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public class Test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int[] array = { 32, 87, 3, 589, 12, 1076, 2000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System.out.print(array[i] + "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array = new int[4];</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array[i] = i + 1;</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for (int i = 0; i &lt; array.length; i++)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System.out.print(array[i] + "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arn(outHorizontal)">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vert="horz" wrap="square" lIns="91440" tIns="45720" rIns="91440" bIns="45720" anchor="ctr"/>
          <a:lstStyle/>
          <a:p>
            <a:pPr eaLnBrk="1" hangingPunct="1"/>
            <a:r>
              <a:rPr lang="zh-CN" altLang="en-US" dirty="0"/>
              <a:t>针对数组的</a:t>
            </a:r>
            <a:r>
              <a:rPr lang="en-US" altLang="zh-CN" dirty="0"/>
              <a:t>foreach</a:t>
            </a:r>
            <a:r>
              <a:rPr lang="zh-CN" altLang="en-US" dirty="0"/>
              <a:t>循环</a:t>
            </a:r>
            <a:r>
              <a:rPr lang="zh-CN" altLang="en-US" sz="1900" dirty="0"/>
              <a:t>（</a:t>
            </a:r>
            <a:r>
              <a:rPr lang="en-US" altLang="zh-CN" sz="1900" dirty="0"/>
              <a:t>jdk1.5</a:t>
            </a:r>
            <a:r>
              <a:rPr lang="zh-CN" altLang="en-US" sz="1900" dirty="0"/>
              <a:t>）</a:t>
            </a:r>
            <a:endParaRPr lang="zh-CN" altLang="en-US" sz="1900" dirty="0"/>
          </a:p>
        </p:txBody>
      </p:sp>
      <p:sp>
        <p:nvSpPr>
          <p:cNvPr id="113667" name="Rectangle 3"/>
          <p:cNvSpPr>
            <a:spLocks noGrp="1"/>
          </p:cNvSpPr>
          <p:nvPr>
            <p:ph idx="1"/>
          </p:nvPr>
        </p:nvSpPr>
        <p:spPr/>
        <p:txBody>
          <a:bodyPr vert="horz" wrap="square" lIns="91440" tIns="45720" rIns="91440" bIns="45720" anchor="t"/>
          <a:lstStyle/>
          <a:p>
            <a:pPr eaLnBrk="1" hangingPunct="1"/>
            <a:r>
              <a:rPr lang="en-US" altLang="zh-CN" dirty="0"/>
              <a:t>Foreach</a:t>
            </a:r>
            <a:r>
              <a:rPr lang="zh-CN" altLang="en-US" dirty="0"/>
              <a:t>循环，针对数组和集合，一般用于数组和集合的遍历。</a:t>
            </a:r>
            <a:endParaRPr lang="zh-CN" altLang="en-US" dirty="0"/>
          </a:p>
          <a:p>
            <a:pPr lvl="1" eaLnBrk="1" hangingPunct="1"/>
            <a:r>
              <a:rPr lang="en-US" altLang="zh-CN" dirty="0"/>
              <a:t>for(type variableName :array|collection)</a:t>
            </a:r>
            <a:endParaRPr lang="en-US" altLang="zh-CN" dirty="0"/>
          </a:p>
          <a:p>
            <a:pPr lvl="1" eaLnBrk="1" hangingPunct="1"/>
            <a:r>
              <a:rPr lang="en-US" altLang="zh-CN" dirty="0"/>
              <a:t>{</a:t>
            </a:r>
            <a:endParaRPr lang="en-US" altLang="zh-CN" dirty="0"/>
          </a:p>
          <a:p>
            <a:pPr lvl="1" eaLnBrk="1" hangingPunct="1"/>
            <a:r>
              <a:rPr lang="en-US" altLang="zh-CN" dirty="0"/>
              <a:t>     //</a:t>
            </a:r>
            <a:r>
              <a:rPr lang="zh-CN" altLang="en-US" dirty="0"/>
              <a:t>自动迭代访问每个元素</a:t>
            </a:r>
            <a:endParaRPr lang="zh-CN" altLang="en-US" dirty="0"/>
          </a:p>
          <a:p>
            <a:pPr lvl="1" eaLnBrk="1" hangingPunct="1"/>
            <a:r>
              <a:rPr lang="en-US" altLang="zh-CN" dirty="0"/>
              <a:t>} </a:t>
            </a:r>
            <a:endParaRPr lang="en-US" altLang="zh-CN" dirty="0"/>
          </a:p>
        </p:txBody>
      </p:sp>
      <p:sp>
        <p:nvSpPr>
          <p:cNvPr id="113668" name="Rectangle 4"/>
          <p:cNvSpPr/>
          <p:nvPr/>
        </p:nvSpPr>
        <p:spPr>
          <a:xfrm>
            <a:off x="827088" y="692150"/>
            <a:ext cx="8001000" cy="2468563"/>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Test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array = { 32, 87, 3, 589, 12, 1076, 2000, 8, 622, 127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for (int i:array)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System.out.println(i + "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a:t>
            </a:r>
            <a:endParaRPr lang="en-US" altLang="zh-CN" sz="2000" dirty="0">
              <a:latin typeface="Tahoma" panose="020B0604030504040204" pitchFamily="34" charset="0"/>
              <a:ea typeface="华文中宋" panose="02010600040101010101" pitchFamily="2" charset="-122"/>
            </a:endParaRPr>
          </a:p>
        </p:txBody>
      </p:sp>
      <p:sp>
        <p:nvSpPr>
          <p:cNvPr id="113669" name="Rectangle 5"/>
          <p:cNvSpPr/>
          <p:nvPr/>
        </p:nvSpPr>
        <p:spPr>
          <a:xfrm>
            <a:off x="5580063" y="2205038"/>
            <a:ext cx="2819400" cy="1828800"/>
          </a:xfrm>
          <a:prstGeom prst="rect">
            <a:avLst/>
          </a:prstGeom>
          <a:solidFill>
            <a:srgbClr val="C0C0C0"/>
          </a:solidFill>
          <a:ln w="9525">
            <a:noFill/>
          </a:ln>
        </p:spPr>
        <p:txBody>
          <a:bodyPr wrap="none" anchor="ctr"/>
          <a:lstStyle/>
          <a:p>
            <a:pPr eaLnBrk="1" hangingPunct="1"/>
            <a:r>
              <a:rPr lang="en-US" altLang="zh-CN" sz="2800" dirty="0">
                <a:latin typeface="Tahoma" panose="020B0604030504040204" pitchFamily="34" charset="0"/>
                <a:ea typeface="华文中宋" panose="02010600040101010101" pitchFamily="2" charset="-122"/>
              </a:rPr>
              <a:t>32</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87</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3</a:t>
            </a:r>
            <a:endParaRPr lang="en-US" altLang="zh-CN" sz="2800" dirty="0">
              <a:latin typeface="Tahoma" panose="020B0604030504040204" pitchFamily="34" charset="0"/>
              <a:ea typeface="华文中宋" panose="02010600040101010101" pitchFamily="2" charset="-122"/>
            </a:endParaRPr>
          </a:p>
          <a:p>
            <a:pPr eaLnBrk="1" hangingPunct="1"/>
            <a:r>
              <a:rPr lang="en-US" altLang="zh-CN" sz="2800" dirty="0">
                <a:latin typeface="Tahoma" panose="020B0604030504040204" pitchFamily="34" charset="0"/>
                <a:ea typeface="华文中宋" panose="02010600040101010101" pitchFamily="2" charset="-122"/>
              </a:rPr>
              <a:t>……</a:t>
            </a:r>
            <a:endParaRPr lang="en-US" altLang="zh-CN" sz="28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arn(outHorizontal)">
                                      <p:cBhvr>
                                        <p:cTn id="7" dur="500"/>
                                        <p:tgtEl>
                                          <p:spTgt spid="1136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barn(outHorizontal)">
                                      <p:cBhvr>
                                        <p:cTn id="12" dur="500"/>
                                        <p:tgtEl>
                                          <p:spTgt spid="1136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3668"/>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136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8" grpId="1" animBg="1"/>
      <p:bldP spid="113669" grpId="0" animBg="1"/>
      <p:bldP spid="113669"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4691"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数组的数组</a:t>
            </a:r>
            <a:endParaRPr lang="zh-CN" altLang="en-US" dirty="0"/>
          </a:p>
          <a:p>
            <a:pPr marL="990600" lvl="1" indent="-533400" eaLnBrk="1" hangingPunct="1">
              <a:buSzPct val="90000"/>
            </a:pPr>
            <a:r>
              <a:rPr lang="en-US" altLang="zh-CN" dirty="0"/>
              <a:t>Arrays of Arrays</a:t>
            </a:r>
            <a:endParaRPr lang="en-US" altLang="zh-CN" dirty="0"/>
          </a:p>
          <a:p>
            <a:pPr marL="990600" lvl="1" indent="-533400" eaLnBrk="1" hangingPunct="1">
              <a:buSzPct val="90000"/>
            </a:pPr>
            <a:r>
              <a:rPr lang="zh-CN" altLang="en-US" dirty="0"/>
              <a:t>例</a:t>
            </a:r>
            <a:r>
              <a:rPr lang="en-US" altLang="zh-CN" dirty="0"/>
              <a:t>: </a:t>
            </a:r>
            <a:r>
              <a:rPr lang="zh-CN" altLang="en-US" dirty="0"/>
              <a:t>表格</a:t>
            </a:r>
            <a:r>
              <a:rPr lang="en-US" altLang="zh-CN" dirty="0"/>
              <a:t>(</a:t>
            </a:r>
            <a:r>
              <a:rPr lang="zh-CN" altLang="en-US" dirty="0"/>
              <a:t>行和列</a:t>
            </a:r>
            <a:r>
              <a:rPr lang="en-US" altLang="zh-CN" dirty="0"/>
              <a:t>)</a:t>
            </a:r>
            <a:endParaRPr lang="en-US" altLang="zh-CN"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990600" lvl="1" indent="-533400" eaLnBrk="1" hangingPunct="1">
              <a:buSzPct val="90000"/>
            </a:pPr>
            <a:endParaRPr lang="en-US" altLang="x-none" dirty="0"/>
          </a:p>
          <a:p>
            <a:pPr marL="609600" indent="-609600" eaLnBrk="1" hangingPunct="1">
              <a:buSzPct val="90000"/>
            </a:pPr>
            <a:r>
              <a:rPr lang="zh-CN" altLang="en-US" dirty="0"/>
              <a:t>以二维数组为例</a:t>
            </a:r>
            <a:endParaRPr lang="zh-CN" altLang="en-US" sz="3600" dirty="0"/>
          </a:p>
        </p:txBody>
      </p:sp>
      <p:grpSp>
        <p:nvGrpSpPr>
          <p:cNvPr id="114692" name="Group 4"/>
          <p:cNvGrpSpPr/>
          <p:nvPr/>
        </p:nvGrpSpPr>
        <p:grpSpPr>
          <a:xfrm>
            <a:off x="1403648" y="2614328"/>
            <a:ext cx="6705600" cy="2133600"/>
            <a:chOff x="0" y="0"/>
            <a:chExt cx="4224" cy="1344"/>
          </a:xfrm>
        </p:grpSpPr>
        <p:sp>
          <p:nvSpPr>
            <p:cNvPr id="114693" name="Rectangle 5"/>
            <p:cNvSpPr/>
            <p:nvPr/>
          </p:nvSpPr>
          <p:spPr>
            <a:xfrm>
              <a:off x="1056"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期中考试</a:t>
              </a:r>
              <a:endParaRPr lang="zh-CN" altLang="en-US" sz="2800" dirty="0"/>
            </a:p>
          </p:txBody>
        </p:sp>
        <p:sp>
          <p:nvSpPr>
            <p:cNvPr id="114694" name="Rectangle 6"/>
            <p:cNvSpPr/>
            <p:nvPr/>
          </p:nvSpPr>
          <p:spPr>
            <a:xfrm>
              <a:off x="2112"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期末考试</a:t>
              </a:r>
              <a:endParaRPr lang="zh-CN" altLang="en-US" sz="2800" dirty="0"/>
            </a:p>
          </p:txBody>
        </p:sp>
        <p:sp>
          <p:nvSpPr>
            <p:cNvPr id="114695" name="Rectangle 7"/>
            <p:cNvSpPr/>
            <p:nvPr/>
          </p:nvSpPr>
          <p:spPr>
            <a:xfrm>
              <a:off x="0"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姓 名</a:t>
              </a:r>
              <a:endParaRPr lang="zh-CN" altLang="en-US" sz="2800" dirty="0"/>
            </a:p>
          </p:txBody>
        </p:sp>
        <p:sp>
          <p:nvSpPr>
            <p:cNvPr id="114696" name="Rectangle 8"/>
            <p:cNvSpPr/>
            <p:nvPr/>
          </p:nvSpPr>
          <p:spPr>
            <a:xfrm>
              <a:off x="3168" y="0"/>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总 分</a:t>
              </a:r>
              <a:endParaRPr lang="zh-CN" altLang="en-US" sz="2800" dirty="0"/>
            </a:p>
          </p:txBody>
        </p:sp>
        <p:sp>
          <p:nvSpPr>
            <p:cNvPr id="114697" name="Rectangle 9"/>
            <p:cNvSpPr/>
            <p:nvPr/>
          </p:nvSpPr>
          <p:spPr>
            <a:xfrm>
              <a:off x="1056"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68</a:t>
              </a:r>
              <a:endParaRPr lang="en-US" altLang="zh-CN" sz="2800" dirty="0"/>
            </a:p>
          </p:txBody>
        </p:sp>
        <p:sp>
          <p:nvSpPr>
            <p:cNvPr id="114698" name="Rectangle 10"/>
            <p:cNvSpPr/>
            <p:nvPr/>
          </p:nvSpPr>
          <p:spPr>
            <a:xfrm>
              <a:off x="2112"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70</a:t>
              </a:r>
              <a:endParaRPr lang="en-US" altLang="zh-CN" sz="2800" dirty="0"/>
            </a:p>
          </p:txBody>
        </p:sp>
        <p:sp>
          <p:nvSpPr>
            <p:cNvPr id="114699" name="Rectangle 11"/>
            <p:cNvSpPr/>
            <p:nvPr/>
          </p:nvSpPr>
          <p:spPr>
            <a:xfrm>
              <a:off x="0"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A</a:t>
              </a:r>
              <a:endParaRPr lang="en-US" altLang="zh-CN" sz="2800" dirty="0"/>
            </a:p>
          </p:txBody>
        </p:sp>
        <p:sp>
          <p:nvSpPr>
            <p:cNvPr id="114700" name="Rectangle 12"/>
            <p:cNvSpPr/>
            <p:nvPr/>
          </p:nvSpPr>
          <p:spPr>
            <a:xfrm>
              <a:off x="3168" y="336"/>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69</a:t>
              </a:r>
              <a:endParaRPr lang="en-US" altLang="zh-CN" sz="2800" dirty="0"/>
            </a:p>
          </p:txBody>
        </p:sp>
        <p:sp>
          <p:nvSpPr>
            <p:cNvPr id="114701" name="Rectangle 13"/>
            <p:cNvSpPr/>
            <p:nvPr/>
          </p:nvSpPr>
          <p:spPr>
            <a:xfrm>
              <a:off x="1056"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80</a:t>
              </a:r>
              <a:endParaRPr lang="en-US" altLang="zh-CN" sz="2800" dirty="0"/>
            </a:p>
          </p:txBody>
        </p:sp>
        <p:sp>
          <p:nvSpPr>
            <p:cNvPr id="114702" name="Rectangle 14"/>
            <p:cNvSpPr/>
            <p:nvPr/>
          </p:nvSpPr>
          <p:spPr>
            <a:xfrm>
              <a:off x="2112"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85</a:t>
              </a:r>
              <a:endParaRPr lang="en-US" altLang="zh-CN" sz="2800" dirty="0"/>
            </a:p>
          </p:txBody>
        </p:sp>
        <p:sp>
          <p:nvSpPr>
            <p:cNvPr id="114703" name="Rectangle 15"/>
            <p:cNvSpPr/>
            <p:nvPr/>
          </p:nvSpPr>
          <p:spPr>
            <a:xfrm>
              <a:off x="0"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B</a:t>
              </a:r>
              <a:endParaRPr lang="en-US" altLang="zh-CN" sz="2800" dirty="0"/>
            </a:p>
          </p:txBody>
        </p:sp>
        <p:sp>
          <p:nvSpPr>
            <p:cNvPr id="114704" name="Rectangle 16"/>
            <p:cNvSpPr/>
            <p:nvPr/>
          </p:nvSpPr>
          <p:spPr>
            <a:xfrm>
              <a:off x="3168" y="672"/>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84</a:t>
              </a:r>
              <a:endParaRPr lang="en-US" altLang="zh-CN" sz="2800" dirty="0"/>
            </a:p>
          </p:txBody>
        </p:sp>
        <p:sp>
          <p:nvSpPr>
            <p:cNvPr id="114705" name="Rectangle 17"/>
            <p:cNvSpPr/>
            <p:nvPr/>
          </p:nvSpPr>
          <p:spPr>
            <a:xfrm>
              <a:off x="1056"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75</a:t>
              </a:r>
              <a:endParaRPr lang="en-US" altLang="zh-CN" sz="2800" dirty="0"/>
            </a:p>
          </p:txBody>
        </p:sp>
        <p:sp>
          <p:nvSpPr>
            <p:cNvPr id="114706" name="Rectangle 18"/>
            <p:cNvSpPr/>
            <p:nvPr/>
          </p:nvSpPr>
          <p:spPr>
            <a:xfrm>
              <a:off x="2112"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90</a:t>
              </a:r>
              <a:endParaRPr lang="en-US" altLang="zh-CN" sz="2800" dirty="0"/>
            </a:p>
          </p:txBody>
        </p:sp>
        <p:sp>
          <p:nvSpPr>
            <p:cNvPr id="114707" name="Rectangle 19"/>
            <p:cNvSpPr/>
            <p:nvPr/>
          </p:nvSpPr>
          <p:spPr>
            <a:xfrm>
              <a:off x="0"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t>学生</a:t>
              </a:r>
              <a:r>
                <a:rPr lang="en-US" altLang="zh-CN" sz="2800" dirty="0"/>
                <a:t>C</a:t>
              </a:r>
              <a:endParaRPr lang="en-US" altLang="zh-CN" sz="2800" dirty="0"/>
            </a:p>
          </p:txBody>
        </p:sp>
        <p:sp>
          <p:nvSpPr>
            <p:cNvPr id="114708" name="Rectangle 20"/>
            <p:cNvSpPr/>
            <p:nvPr/>
          </p:nvSpPr>
          <p:spPr>
            <a:xfrm>
              <a:off x="3168" y="1008"/>
              <a:ext cx="1056" cy="336"/>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dirty="0"/>
                <a:t>86</a:t>
              </a:r>
              <a:endParaRPr lang="en-US" altLang="zh-CN" sz="2800" dirty="0"/>
            </a:p>
          </p:txBody>
        </p:sp>
      </p:grpSp>
    </p:spTree>
    <p:custDataLst>
      <p:tags r:id="rId1"/>
    </p:custData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二维数组的声明</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类型  数组名</a:t>
            </a:r>
            <a:r>
              <a:rPr lang="en-US" altLang="zh-CN" dirty="0" smtClean="0"/>
              <a:t>[][]</a:t>
            </a:r>
            <a:r>
              <a:rPr lang="zh-CN" altLang="en-US" dirty="0" smtClean="0"/>
              <a:t>， 例 </a:t>
            </a:r>
            <a:r>
              <a:rPr lang="en-US" altLang="zh-CN" dirty="0" smtClean="0"/>
              <a:t>int a[][];</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数组声明后不能被访问，因未为数组元素分配内存空间</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方法一</a:t>
            </a:r>
            <a:r>
              <a:rPr lang="en-US" altLang="zh-CN" dirty="0" smtClean="0"/>
              <a:t>: </a:t>
            </a:r>
            <a:r>
              <a:rPr lang="zh-CN" altLang="en-US" dirty="0" smtClean="0"/>
              <a:t>直接分配空间</a:t>
            </a:r>
            <a:r>
              <a:rPr lang="en-US" altLang="zh-CN" dirty="0" smtClean="0"/>
              <a:t>(new)</a:t>
            </a:r>
            <a:endParaRPr lang="en-US" altLang="zh-CN" dirty="0" smtClean="0"/>
          </a:p>
          <a:p>
            <a:pPr marL="1371600" lvl="2" indent="-457200" eaLnBrk="1" hangingPunct="1">
              <a:lnSpc>
                <a:spcPct val="150000"/>
              </a:lnSpc>
              <a:buSzPct val="90000"/>
              <a:buNone/>
            </a:pPr>
            <a:r>
              <a:rPr lang="zh-CN" altLang="en-US" dirty="0" smtClean="0"/>
              <a:t>例 </a:t>
            </a:r>
            <a:r>
              <a:rPr lang="en-US" altLang="zh-CN" dirty="0" smtClean="0"/>
              <a:t>int a[][] = new int[2][3];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a[0][0]  a[0][1] a[0][2]</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a[1][0]  a[1][1] a[1][2]</a:t>
            </a:r>
            <a:endParaRPr lang="en-US" altLang="zh-CN" dirty="0" smtClean="0"/>
          </a:p>
          <a:p>
            <a:pPr marL="1371600" lvl="2" indent="-457200" eaLnBrk="1" hangingPunct="1">
              <a:lnSpc>
                <a:spcPct val="150000"/>
              </a:lnSpc>
              <a:buSzPct val="90000"/>
              <a:buNone/>
            </a:pPr>
            <a:r>
              <a:rPr lang="zh-CN" altLang="en-US" dirty="0" smtClean="0"/>
              <a:t>两个一维数组，每个数组包含</a:t>
            </a:r>
            <a:r>
              <a:rPr lang="en-US" altLang="zh-CN" dirty="0" smtClean="0"/>
              <a:t>3</a:t>
            </a:r>
            <a:r>
              <a:rPr lang="zh-CN" altLang="en-US" dirty="0" smtClean="0"/>
              <a:t>个元素</a:t>
            </a:r>
            <a:endParaRPr lang="zh-CN" altLang="en-US" dirty="0" smtClean="0"/>
          </a:p>
        </p:txBody>
      </p:sp>
    </p:spTree>
    <p:custDataLst>
      <p:tags r:id="rId5"/>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二维数组的创建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方法二</a:t>
            </a:r>
            <a:r>
              <a:rPr lang="en-US" altLang="zh-CN" dirty="0" smtClean="0"/>
              <a:t>: </a:t>
            </a:r>
            <a:r>
              <a:rPr lang="zh-CN" altLang="en-US" dirty="0" smtClean="0"/>
              <a:t>从最高维开始，为每一维分配空间</a:t>
            </a:r>
            <a:endParaRPr lang="zh-CN" altLang="en-US" dirty="0" smtClean="0"/>
          </a:p>
          <a:p>
            <a:pPr marL="1371600" lvl="2" indent="-457200" eaLnBrk="1" hangingPunct="1">
              <a:lnSpc>
                <a:spcPct val="150000"/>
              </a:lnSpc>
              <a:buSzPct val="90000"/>
              <a:buNone/>
            </a:pPr>
            <a:r>
              <a:rPr lang="zh-CN" altLang="en-US" dirty="0" smtClean="0"/>
              <a:t>例 </a:t>
            </a:r>
            <a:r>
              <a:rPr lang="en-US" altLang="zh-CN" dirty="0" smtClean="0"/>
              <a:t>int c[][] = new int[2][];</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c[0] = new int[4];</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c[1] = new int[3];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c[0][0]  c[0][1] c[0][2] c[0][3]</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c[1][0]  c[1][1] c[1][2]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注</a:t>
            </a:r>
            <a:r>
              <a:rPr lang="en-US" altLang="zh-CN" dirty="0" smtClean="0"/>
              <a:t>: </a:t>
            </a:r>
            <a:r>
              <a:rPr lang="zh-CN" altLang="en-US" dirty="0" smtClean="0"/>
              <a:t>为数组分配空间需指定维数大小，至少最高维</a:t>
            </a:r>
            <a:r>
              <a:rPr lang="en-US" altLang="zh-CN" dirty="0" smtClean="0"/>
              <a:t>(</a:t>
            </a:r>
            <a:r>
              <a:rPr lang="zh-CN" altLang="en-US" dirty="0" smtClean="0"/>
              <a:t>最左边</a:t>
            </a:r>
            <a:r>
              <a:rPr lang="en-US" altLang="zh-CN" dirty="0" smtClean="0"/>
              <a:t>)</a:t>
            </a:r>
            <a:r>
              <a:rPr lang="zh-CN" altLang="en-US" dirty="0" smtClean="0"/>
              <a:t>大小</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错误</a:t>
            </a:r>
            <a:r>
              <a:rPr lang="en-US" altLang="zh-CN" dirty="0" smtClean="0"/>
              <a:t>: int b[][] = new int[][];</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fontScale="6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sz="4000" dirty="0" smtClean="0"/>
              <a:t>标识</a:t>
            </a:r>
            <a:r>
              <a:rPr lang="zh-CN" altLang="en-US" sz="4000" dirty="0" smtClean="0">
                <a:sym typeface="Wingdings" panose="05000000000000000000" pitchFamily="2" charset="2"/>
              </a:rPr>
              <a:t></a:t>
            </a:r>
            <a:r>
              <a:rPr lang="zh-CN" altLang="en-US" sz="4000" dirty="0" smtClean="0"/>
              <a:t>常量、变量、数据类型、类和方法</a:t>
            </a:r>
            <a:endParaRPr lang="zh-CN" altLang="en-US" sz="4000" dirty="0" smtClean="0"/>
          </a:p>
          <a:p>
            <a:pPr marL="609600" indent="-609600" eaLnBrk="1" hangingPunct="1">
              <a:lnSpc>
                <a:spcPct val="150000"/>
              </a:lnSpc>
              <a:buSzPct val="90000"/>
              <a:buNone/>
            </a:pPr>
            <a:r>
              <a:rPr lang="zh-CN" altLang="en-US" dirty="0" smtClean="0"/>
              <a:t>	</a:t>
            </a:r>
            <a:r>
              <a:rPr lang="en-US" altLang="zh-CN" dirty="0" smtClean="0"/>
              <a:t>public class HelloWorld {</a:t>
            </a:r>
            <a:endParaRPr lang="en-US" altLang="zh-CN" dirty="0" smtClean="0"/>
          </a:p>
          <a:p>
            <a:pPr marL="609600" indent="-609600" eaLnBrk="1" hangingPunct="1">
              <a:lnSpc>
                <a:spcPct val="150000"/>
              </a:lnSpc>
              <a:buSzPct val="90000"/>
              <a:buNone/>
            </a:pPr>
            <a:r>
              <a:rPr lang="en-US" altLang="zh-CN" dirty="0" smtClean="0"/>
              <a:t>    		public static void main(String[] args) {</a:t>
            </a:r>
            <a:endParaRPr lang="en-US" altLang="zh-CN" dirty="0" smtClean="0"/>
          </a:p>
          <a:p>
            <a:pPr marL="609600" indent="-609600" eaLnBrk="1" hangingPunct="1">
              <a:lnSpc>
                <a:spcPct val="150000"/>
              </a:lnSpc>
              <a:buSzPct val="90000"/>
              <a:buNone/>
            </a:pPr>
            <a:r>
              <a:rPr lang="en-US" altLang="zh-CN" dirty="0" smtClean="0"/>
              <a:t>        		String message = “Hello World!”;        			myPrint(message);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private static void myPrint(String s) {</a:t>
            </a:r>
            <a:endParaRPr lang="en-US" altLang="zh-CN" dirty="0" smtClean="0"/>
          </a:p>
          <a:p>
            <a:pPr marL="609600" indent="-609600" eaLnBrk="1" hangingPunct="1">
              <a:lnSpc>
                <a:spcPct val="150000"/>
              </a:lnSpc>
              <a:buSzPct val="90000"/>
              <a:buNone/>
            </a:pPr>
            <a:r>
              <a:rPr lang="en-US" altLang="zh-CN" dirty="0" smtClean="0"/>
              <a:t>			System.out.println(s);</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a:p>
            <a:pPr marL="609600" indent="-609600" eaLnBrk="1" hangingPunct="1">
              <a:lnSpc>
                <a:spcPct val="150000"/>
              </a:lnSpc>
              <a:buSzPct val="90000"/>
              <a:buNone/>
            </a:pPr>
            <a:r>
              <a:rPr lang="en-US" altLang="zh-CN" dirty="0" smtClean="0"/>
              <a:t>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二维数组的初始化</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对每个元素单独进行赋值</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声明数组的同时初始化</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对数组元素的引用</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数组名</a:t>
            </a:r>
            <a:r>
              <a:rPr lang="en-US" altLang="zh-CN" dirty="0" smtClean="0"/>
              <a:t>[</a:t>
            </a:r>
            <a:r>
              <a:rPr lang="zh-CN" altLang="en-US" dirty="0" smtClean="0"/>
              <a:t>下标</a:t>
            </a:r>
            <a:r>
              <a:rPr lang="en-US" altLang="zh-CN" dirty="0" smtClean="0"/>
              <a:t>1] [</a:t>
            </a:r>
            <a:r>
              <a:rPr lang="zh-CN" altLang="en-US" dirty="0" smtClean="0"/>
              <a:t>下标</a:t>
            </a:r>
            <a:r>
              <a:rPr lang="en-US" altLang="zh-CN" dirty="0" smtClean="0"/>
              <a:t>2]</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下标为非负的整型常数</a:t>
            </a:r>
            <a:r>
              <a:rPr lang="en-US" altLang="zh-CN" dirty="0" smtClean="0"/>
              <a:t>0~</a:t>
            </a:r>
            <a:endParaRPr lang="en-US" altLang="zh-CN" dirty="0" smtClean="0"/>
          </a:p>
        </p:txBody>
      </p:sp>
    </p:spTree>
    <p:custDataLst>
      <p:tags r:id="rId5"/>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8787"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二维数组的初始化</a:t>
            </a:r>
            <a:endParaRPr lang="zh-CN" altLang="en-US" sz="2800" dirty="0"/>
          </a:p>
          <a:p>
            <a:pPr marL="990600" lvl="1" indent="-533400" eaLnBrk="1" hangingPunct="1">
              <a:lnSpc>
                <a:spcPct val="90000"/>
              </a:lnSpc>
              <a:buSzPct val="90000"/>
            </a:pPr>
            <a:r>
              <a:rPr lang="zh-CN" altLang="en-US" sz="2400" dirty="0"/>
              <a:t>每个元素单独进行赋值</a:t>
            </a:r>
            <a:endParaRPr lang="zh-CN" altLang="en-US" sz="2400" dirty="0"/>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public static void main (String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int a[][] = new int[3][3];</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a[0][0]=1;a[1][1]=1;a[2][2]=1;</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t>
            </a:r>
            <a:r>
              <a:rPr lang="zh-CN" altLang="en-US" sz="2400" dirty="0">
                <a:latin typeface="Tahoma" panose="020B0604030504040204" pitchFamily="34" charset="0"/>
              </a:rPr>
              <a:t>数组</a:t>
            </a:r>
            <a:r>
              <a:rPr lang="en-US" altLang="zh-CN" sz="2400" dirty="0">
                <a:latin typeface="Tahoma" panose="020B0604030504040204" pitchFamily="34" charset="0"/>
              </a:rPr>
              <a:t>a: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for (int i=0; i&lt; </a:t>
            </a:r>
            <a:r>
              <a:rPr lang="en-US" altLang="zh-CN" sz="2400" dirty="0">
                <a:solidFill>
                  <a:schemeClr val="hlink"/>
                </a:solidFill>
                <a:latin typeface="Tahoma" panose="020B0604030504040204" pitchFamily="34" charset="0"/>
              </a:rPr>
              <a:t>a.length</a:t>
            </a:r>
            <a:r>
              <a:rPr lang="en-US" altLang="zh-CN" sz="2400" dirty="0">
                <a:latin typeface="Tahoma" panose="020B0604030504040204" pitchFamily="34" charset="0"/>
              </a:rPr>
              <a:t>;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for (int j=0; j&lt;a[i].</a:t>
            </a:r>
            <a:r>
              <a:rPr lang="en-US" altLang="zh-CN" sz="2400" dirty="0">
                <a:solidFill>
                  <a:schemeClr val="hlink"/>
                </a:solidFill>
                <a:latin typeface="Tahoma" panose="020B0604030504040204" pitchFamily="34" charset="0"/>
              </a:rPr>
              <a:t>length</a:t>
            </a:r>
            <a:r>
              <a:rPr lang="en-US" altLang="zh-CN" sz="2400" dirty="0">
                <a:latin typeface="Tahoma" panose="020B0604030504040204" pitchFamily="34" charset="0"/>
              </a:rPr>
              <a:t>; j++)</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System.out.print(a[i][j]+“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18788" name="Rectangle 4"/>
          <p:cNvSpPr/>
          <p:nvPr/>
        </p:nvSpPr>
        <p:spPr>
          <a:xfrm>
            <a:off x="6467475" y="5105399"/>
            <a:ext cx="2286000" cy="533400"/>
          </a:xfrm>
          <a:prstGeom prst="rect">
            <a:avLst/>
          </a:prstGeom>
          <a:solidFill>
            <a:srgbClr val="C0C0C0"/>
          </a:solid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最高维数组长度 </a:t>
            </a:r>
            <a:endParaRPr lang="zh-CN" altLang="en-US" sz="2400" dirty="0">
              <a:solidFill>
                <a:schemeClr val="hlink"/>
              </a:solidFill>
              <a:latin typeface="Tahoma" panose="020B0604030504040204" pitchFamily="34" charset="0"/>
              <a:ea typeface="华文中宋" panose="02010600040101010101" pitchFamily="2" charset="-122"/>
            </a:endParaRPr>
          </a:p>
        </p:txBody>
      </p:sp>
      <p:sp>
        <p:nvSpPr>
          <p:cNvPr id="118789" name="Rectangle 5"/>
          <p:cNvSpPr/>
          <p:nvPr/>
        </p:nvSpPr>
        <p:spPr>
          <a:xfrm>
            <a:off x="7315200" y="2286000"/>
            <a:ext cx="1676400" cy="14478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1    0    0</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0    1    0</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0    0    1</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arn(outHorizontal)">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arn(outHorizontal)">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11878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1440" tIns="45720" rIns="91440" bIns="45720" anchor="ctr"/>
          <a:lstStyle/>
          <a:p>
            <a:pPr eaLnBrk="1" hangingPunct="1"/>
            <a:r>
              <a:rPr lang="zh-CN" altLang="en-US" dirty="0"/>
              <a:t>多维数组</a:t>
            </a:r>
            <a:endParaRPr lang="zh-CN" altLang="en-US" dirty="0"/>
          </a:p>
        </p:txBody>
      </p:sp>
      <p:sp>
        <p:nvSpPr>
          <p:cNvPr id="119811"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sz="2800" dirty="0"/>
              <a:t>二维数组的初始化</a:t>
            </a:r>
            <a:endParaRPr lang="zh-CN" altLang="en-US" sz="2800" dirty="0"/>
          </a:p>
          <a:p>
            <a:pPr marL="990600" lvl="1" indent="-533400" eaLnBrk="1" hangingPunct="1">
              <a:buSzPct val="90000"/>
            </a:pPr>
            <a:r>
              <a:rPr lang="zh-CN" altLang="en-US" sz="2400" dirty="0"/>
              <a:t>声明数组的同时初始化</a:t>
            </a:r>
            <a:endParaRPr lang="zh-CN" altLang="en-US" sz="2400" dirty="0"/>
          </a:p>
          <a:p>
            <a:pPr marL="990600" lvl="1" indent="-533400" eaLnBrk="1" hangingPunct="1">
              <a:buSzPct val="90000"/>
              <a:buNone/>
            </a:pPr>
            <a:r>
              <a:rPr lang="zh-CN" altLang="en-US" sz="2400" dirty="0"/>
              <a:t>    例 </a:t>
            </a:r>
            <a:r>
              <a:rPr lang="en-US" altLang="zh-CN" sz="2400" dirty="0"/>
              <a:t>int a[][] = {{1,2,3}, {3,4,5}};</a:t>
            </a:r>
            <a:endParaRPr lang="en-US" altLang="zh-CN" sz="2400" dirty="0"/>
          </a:p>
          <a:p>
            <a:pPr marL="990600" lvl="1" indent="-533400" eaLnBrk="1" hangingPunct="1">
              <a:buSzPct val="90000"/>
              <a:buNone/>
            </a:pPr>
            <a:r>
              <a:rPr lang="en-US" altLang="x-none" sz="2400" dirty="0"/>
              <a:t>    </a:t>
            </a:r>
            <a:r>
              <a:rPr lang="en-US" altLang="zh-CN" sz="2400" dirty="0"/>
              <a:t>a[0][0]=1  a[0][1]=2 a[0][2]=3</a:t>
            </a:r>
            <a:endParaRPr lang="en-US" altLang="zh-CN" sz="2400" dirty="0"/>
          </a:p>
          <a:p>
            <a:pPr marL="990600" lvl="1" indent="-533400" eaLnBrk="1" hangingPunct="1">
              <a:buSzPct val="90000"/>
              <a:buNone/>
            </a:pPr>
            <a:r>
              <a:rPr lang="en-US" altLang="x-none" sz="2400" dirty="0"/>
              <a:t>    </a:t>
            </a:r>
            <a:r>
              <a:rPr lang="en-US" altLang="zh-CN" sz="2400" dirty="0"/>
              <a:t>a[1][0]=3  a[1][1]=4 a[1][2]=5</a:t>
            </a:r>
            <a:endParaRPr lang="en-US" altLang="zh-CN" sz="2400" dirty="0"/>
          </a:p>
          <a:p>
            <a:pPr marL="990600" lvl="1" indent="-533400" eaLnBrk="1" hangingPunct="1">
              <a:buSzPct val="90000"/>
              <a:buNone/>
            </a:pPr>
            <a:r>
              <a:rPr lang="en-US" altLang="x-none" sz="2400" dirty="0"/>
              <a:t>    </a:t>
            </a:r>
            <a:r>
              <a:rPr lang="zh-CN" altLang="en-US" sz="2400" dirty="0"/>
              <a:t>例 </a:t>
            </a:r>
            <a:r>
              <a:rPr lang="en-US" altLang="zh-CN" sz="2400" dirty="0">
                <a:latin typeface="Tahoma" panose="020B0604030504040204" pitchFamily="34" charset="0"/>
              </a:rPr>
              <a:t>String[][] cartoons =</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"Flint","Fred","Wim","Pebbles","Dino"},</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"Rub","Barn","Bet", "Bam"},</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"Jet","Geo","Jane","Elroy","Judy","Rosie", "Astro"},</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 "Sco","Sco",  "Shag", "Velma", "Fred", "Dap" }</a:t>
            </a:r>
            <a:endParaRPr lang="en-US" altLang="zh-CN" sz="2400" dirty="0">
              <a:latin typeface="Tahoma" panose="020B0604030504040204" pitchFamily="34" charset="0"/>
            </a:endParaRPr>
          </a:p>
          <a:p>
            <a:pPr marL="990600" lvl="1" indent="-533400" eaLnBrk="1" hangingPunct="1">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19812" name="Rectangle 4"/>
          <p:cNvSpPr/>
          <p:nvPr/>
        </p:nvSpPr>
        <p:spPr>
          <a:xfrm>
            <a:off x="5508104" y="2924944"/>
            <a:ext cx="3200400" cy="53340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rPr>
              <a:t>int i = cartoons.length</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arn(outHorizontal)">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eaLnBrk="1" hangingPunct="1">
              <a:lnSpc>
                <a:spcPct val="100000"/>
              </a:lnSpc>
              <a:buClr>
                <a:schemeClr val="hlink"/>
              </a:buClr>
              <a:buSzTx/>
              <a:buFont typeface="Wingdings" panose="05000000000000000000" pitchFamily="2" charset="2"/>
              <a:buChar char="l"/>
            </a:pPr>
            <a:r>
              <a:rPr lang="zh-CN" altLang="en-US" sz="1800" dirty="0" smtClean="0"/>
              <a:t>例</a:t>
            </a:r>
            <a:r>
              <a:rPr lang="en-US" altLang="zh-CN" sz="1800" dirty="0" smtClean="0"/>
              <a:t>2</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class Test {</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public static void main(String args[]) {</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int a[][] = new int[][];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System.out.println(a.length);</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endParaRPr lang="en-US" altLang="zh-CN" sz="2000" dirty="0" smtClean="0"/>
          </a:p>
          <a:p>
            <a:pPr marL="609600" indent="-609600" eaLnBrk="1" hangingPunct="1">
              <a:lnSpc>
                <a:spcPct val="100000"/>
              </a:lnSpc>
              <a:buSzPct val="90000"/>
              <a:buNone/>
            </a:pPr>
            <a:r>
              <a:rPr lang="en-US" altLang="x-none" sz="1800" dirty="0" smtClean="0"/>
              <a:t>	</a:t>
            </a:r>
            <a:r>
              <a:rPr lang="en-US" altLang="zh-CN" sz="1800" dirty="0" smtClean="0"/>
              <a:t>C:\&gt;Javac Test.Java</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Test.Java:3: '{' expected</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int a[][] = new int[][];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a:t>
            </a:r>
            <a:endParaRPr lang="en-US" altLang="zh-CN" sz="1800" dirty="0" smtClean="0"/>
          </a:p>
          <a:p>
            <a:pPr marL="609600" indent="-609600" eaLnBrk="1" hangingPunct="1">
              <a:lnSpc>
                <a:spcPct val="100000"/>
              </a:lnSpc>
              <a:buSzPct val="90000"/>
              <a:buNone/>
            </a:pPr>
            <a:r>
              <a:rPr lang="en-US" altLang="x-none" sz="1800" dirty="0" smtClean="0"/>
              <a:t>	</a:t>
            </a:r>
            <a:r>
              <a:rPr lang="en-US" altLang="zh-CN" sz="1800" dirty="0" smtClean="0"/>
              <a:t>1 error</a:t>
            </a:r>
            <a:endParaRPr lang="en-US" altLang="zh-CN" sz="1800" dirty="0" smtClean="0"/>
          </a:p>
        </p:txBody>
      </p:sp>
    </p:spTree>
    <p:custDataLst>
      <p:tags r:id="rId5"/>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多维数组</a:t>
            </a:r>
            <a:endParaRPr lang="zh-CN" altLang="en-US" dirty="0" smtClean="0"/>
          </a:p>
        </p:txBody>
      </p:sp>
      <p:sp>
        <p:nvSpPr>
          <p:cNvPr id="3" name="内容占位符 2"/>
          <p:cNvSpPr>
            <a:spLocks noGrp="1"/>
          </p:cNvSpPr>
          <p:nvPr>
            <p:ph idx="1"/>
            <p:custDataLst>
              <p:tags r:id="rId4"/>
            </p:custDataLst>
          </p:nvPr>
        </p:nvSpPr>
        <p:spPr/>
        <p:txBody>
          <a:bodyPr>
            <a:normAutofit fontScale="4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例</a:t>
            </a:r>
            <a:r>
              <a:rPr lang="en-US" altLang="zh-CN" dirty="0" smtClean="0"/>
              <a:t>3</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class Test {</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int a[][] = new int[9][];</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System.out.println(a.length);</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a:t>
            </a:r>
            <a:endParaRPr lang="en-US" altLang="zh-CN" dirty="0" smtClean="0"/>
          </a:p>
          <a:p>
            <a:pPr marL="609600" indent="-609600" eaLnBrk="1" hangingPunct="1">
              <a:lnSpc>
                <a:spcPct val="150000"/>
              </a:lnSpc>
              <a:buSzPct val="90000"/>
              <a:buNone/>
            </a:pPr>
            <a:endParaRPr lang="en-US" altLang="zh-CN" dirty="0" smtClean="0"/>
          </a:p>
          <a:p>
            <a:pPr marL="609600" indent="-609600" eaLnBrk="1" hangingPunct="1">
              <a:lnSpc>
                <a:spcPct val="150000"/>
              </a:lnSpc>
              <a:buSzPct val="90000"/>
              <a:buNone/>
            </a:pPr>
            <a:r>
              <a:rPr lang="en-US" altLang="x-none" dirty="0" smtClean="0"/>
              <a:t>	</a:t>
            </a:r>
            <a:r>
              <a:rPr lang="en-US" altLang="zh-CN" dirty="0" smtClean="0"/>
              <a:t>C:\&gt;Javac Test.Java</a:t>
            </a:r>
            <a:endParaRPr lang="en-US" altLang="zh-CN" dirty="0" smtClean="0"/>
          </a:p>
          <a:p>
            <a:pPr marL="609600" indent="-609600" eaLnBrk="1" hangingPunct="1">
              <a:lnSpc>
                <a:spcPct val="150000"/>
              </a:lnSpc>
              <a:buSzPct val="90000"/>
              <a:buNone/>
            </a:pPr>
            <a:endParaRPr lang="en-US" altLang="zh-CN" dirty="0" smtClean="0"/>
          </a:p>
          <a:p>
            <a:pPr marL="609600" indent="-609600" eaLnBrk="1" hangingPunct="1">
              <a:lnSpc>
                <a:spcPct val="150000"/>
              </a:lnSpc>
              <a:buSzPct val="90000"/>
              <a:buNone/>
            </a:pPr>
            <a:r>
              <a:rPr lang="en-US" altLang="x-none" dirty="0" smtClean="0"/>
              <a:t>	</a:t>
            </a:r>
            <a:r>
              <a:rPr lang="en-US" altLang="zh-CN" dirty="0" smtClean="0"/>
              <a:t>C:\&gt;Java Test</a:t>
            </a:r>
            <a:endParaRPr lang="en-US" altLang="zh-CN" dirty="0" smtClean="0"/>
          </a:p>
          <a:p>
            <a:pPr marL="609600" indent="-609600" eaLnBrk="1" hangingPunct="1">
              <a:lnSpc>
                <a:spcPct val="150000"/>
              </a:lnSpc>
              <a:buSzPct val="90000"/>
              <a:buNone/>
            </a:pPr>
            <a:r>
              <a:rPr lang="en-US" altLang="x-none" dirty="0" smtClean="0"/>
              <a:t>	</a:t>
            </a:r>
            <a:r>
              <a:rPr lang="en-US" altLang="zh-CN" dirty="0" smtClean="0"/>
              <a:t>9</a:t>
            </a:r>
            <a:endParaRPr lang="en-US" altLang="zh-CN" dirty="0" smtClean="0"/>
          </a:p>
        </p:txBody>
      </p:sp>
    </p:spTree>
    <p:custDataLst>
      <p:tags r:id="rId5"/>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数组的界限</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起点和终点</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数组的长度</a:t>
            </a:r>
            <a:r>
              <a:rPr lang="en-US" altLang="zh-CN" dirty="0" smtClean="0"/>
              <a:t>: </a:t>
            </a:r>
            <a:r>
              <a:rPr lang="zh-CN" altLang="en-US" dirty="0" smtClean="0"/>
              <a:t>数组名</a:t>
            </a:r>
            <a:r>
              <a:rPr lang="en-US" altLang="zh-CN" dirty="0" smtClean="0"/>
              <a:t>.length</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起点</a:t>
            </a:r>
            <a:r>
              <a:rPr lang="en-US" altLang="zh-CN" dirty="0" smtClean="0"/>
              <a:t>:   </a:t>
            </a:r>
            <a:r>
              <a:rPr lang="zh-CN" altLang="en-US" dirty="0" smtClean="0"/>
              <a:t>数组名</a:t>
            </a:r>
            <a:r>
              <a:rPr lang="en-US" altLang="zh-CN" dirty="0" smtClean="0"/>
              <a:t>[0]</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终点</a:t>
            </a:r>
            <a:r>
              <a:rPr lang="en-US" altLang="zh-CN" dirty="0" smtClean="0"/>
              <a:t>:   </a:t>
            </a:r>
            <a:r>
              <a:rPr lang="zh-CN" altLang="en-US" dirty="0" smtClean="0"/>
              <a:t>数组名</a:t>
            </a:r>
            <a:r>
              <a:rPr lang="en-US" altLang="zh-CN" dirty="0" smtClean="0"/>
              <a:t>[length-1]</a:t>
            </a:r>
            <a:endParaRPr lang="en-US" altLang="zh-CN" dirty="0" smtClean="0"/>
          </a:p>
          <a:p>
            <a:pPr marL="990600" lvl="1" indent="-533400" eaLnBrk="1" hangingPunct="1">
              <a:lnSpc>
                <a:spcPct val="150000"/>
              </a:lnSpc>
              <a:buSzPct val="90000"/>
              <a:buNone/>
            </a:pPr>
            <a:endParaRPr lang="en-US" altLang="zh-CN" dirty="0" smtClean="0"/>
          </a:p>
          <a:p>
            <a:pPr marL="990600" lvl="1" indent="-533400" eaLnBrk="1" hangingPunct="1">
              <a:lnSpc>
                <a:spcPct val="150000"/>
              </a:lnSpc>
              <a:buSzPct val="90000"/>
              <a:buNone/>
            </a:pPr>
            <a:r>
              <a:rPr lang="en-US" altLang="zh-CN" dirty="0" smtClean="0"/>
              <a:t>int i = {4, 56, 78, 9, 34};</a:t>
            </a:r>
            <a:endParaRPr lang="en-US" altLang="zh-CN" dirty="0" smtClean="0"/>
          </a:p>
          <a:p>
            <a:pPr marL="990600" lvl="1" indent="-533400" eaLnBrk="1" hangingPunct="1">
              <a:lnSpc>
                <a:spcPct val="150000"/>
              </a:lnSpc>
              <a:buSzPct val="90000"/>
              <a:buNone/>
            </a:pPr>
            <a:r>
              <a:rPr lang="en-US" altLang="zh-CN" dirty="0" smtClean="0"/>
              <a:t>i.length </a:t>
            </a:r>
            <a:r>
              <a:rPr lang="en-US" altLang="zh-CN" dirty="0" smtClean="0">
                <a:sym typeface="Wingdings" panose="05000000000000000000" pitchFamily="2" charset="2"/>
              </a:rPr>
              <a:t> 5</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t>i[0] </a:t>
            </a:r>
            <a:r>
              <a:rPr lang="en-US" altLang="zh-CN" dirty="0" smtClean="0">
                <a:sym typeface="Wingdings" panose="05000000000000000000" pitchFamily="2" charset="2"/>
              </a:rPr>
              <a:t></a:t>
            </a:r>
            <a:r>
              <a:rPr lang="en-US" altLang="zh-CN" dirty="0" smtClean="0"/>
              <a:t> 4</a:t>
            </a:r>
            <a:endParaRPr lang="en-US" altLang="zh-CN" dirty="0" smtClean="0"/>
          </a:p>
          <a:p>
            <a:pPr marL="990600" lvl="1" indent="-533400" eaLnBrk="1" hangingPunct="1">
              <a:lnSpc>
                <a:spcPct val="150000"/>
              </a:lnSpc>
              <a:buSzPct val="90000"/>
              <a:buNone/>
            </a:pPr>
            <a:r>
              <a:rPr lang="en-US" altLang="zh-CN" dirty="0" smtClean="0"/>
              <a:t>i[length-1]=i[4]</a:t>
            </a:r>
            <a:r>
              <a:rPr lang="en-US" altLang="zh-CN" dirty="0" smtClean="0">
                <a:sym typeface="Wingdings" panose="05000000000000000000" pitchFamily="2" charset="2"/>
              </a:rPr>
              <a:t>34</a:t>
            </a:r>
            <a:endParaRPr lang="en-US" altLang="zh-CN" dirty="0" smtClean="0">
              <a:sym typeface="Wingdings" panose="05000000000000000000" pitchFamily="2" charset="2"/>
            </a:endParaRPr>
          </a:p>
          <a:p>
            <a:pPr marL="990600" lvl="1" indent="-533400" eaLnBrk="1" hangingPunct="1">
              <a:lnSpc>
                <a:spcPct val="150000"/>
              </a:lnSpc>
              <a:buSzPct val="90000"/>
              <a:buNone/>
            </a:pPr>
            <a:r>
              <a:rPr lang="en-US" altLang="zh-CN" dirty="0" smtClean="0">
                <a:sym typeface="Wingdings" panose="05000000000000000000" pitchFamily="2" charset="2"/>
              </a:rPr>
              <a:t>i[a] </a:t>
            </a:r>
            <a:r>
              <a:rPr lang="zh-CN" altLang="en-US" dirty="0" smtClean="0">
                <a:sym typeface="Wingdings" panose="05000000000000000000" pitchFamily="2" charset="2"/>
              </a:rPr>
              <a:t>若</a:t>
            </a:r>
            <a:r>
              <a:rPr lang="en-US" altLang="zh-CN" dirty="0" smtClean="0">
                <a:sym typeface="Wingdings" panose="05000000000000000000" pitchFamily="2" charset="2"/>
              </a:rPr>
              <a:t>a&gt;4 </a:t>
            </a:r>
            <a:r>
              <a:rPr lang="zh-CN" altLang="en-US" dirty="0" smtClean="0">
                <a:sym typeface="Wingdings" panose="05000000000000000000" pitchFamily="2" charset="2"/>
              </a:rPr>
              <a:t>则</a:t>
            </a:r>
            <a:r>
              <a:rPr lang="en-US" altLang="zh-CN" dirty="0" smtClean="0">
                <a:sym typeface="Wingdings" panose="05000000000000000000" pitchFamily="2" charset="2"/>
              </a:rPr>
              <a:t>???</a:t>
            </a:r>
            <a:endParaRPr lang="en-US" altLang="zh-CN" dirty="0" smtClean="0">
              <a:sym typeface="Wingdings" panose="05000000000000000000" pitchFamily="2" charset="2"/>
            </a:endParaRPr>
          </a:p>
        </p:txBody>
      </p:sp>
    </p:spTree>
    <p:custDataLst>
      <p:tags r:id="rId5"/>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命令行参数</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应用程序的主方法</a:t>
            </a:r>
            <a:r>
              <a:rPr lang="en-US" altLang="zh-CN" dirty="0" smtClean="0"/>
              <a:t>(</a:t>
            </a:r>
            <a:r>
              <a:rPr lang="zh-CN" altLang="en-US" dirty="0" smtClean="0"/>
              <a:t>程序的入口</a:t>
            </a:r>
            <a:r>
              <a:rPr lang="en-US" altLang="zh-CN" dirty="0" smtClean="0"/>
              <a:t>)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public static void main (String args[])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public static void main (String[] args) {…}</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命令行参数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在启动</a:t>
            </a:r>
            <a:r>
              <a:rPr lang="en-US" altLang="zh-CN" dirty="0" smtClean="0"/>
              <a:t>Java</a:t>
            </a:r>
            <a:r>
              <a:rPr lang="zh-CN" altLang="en-US" dirty="0" smtClean="0"/>
              <a:t>应用程序时一次性地传递多个参数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C:\Java </a:t>
            </a:r>
            <a:r>
              <a:rPr lang="zh-CN" altLang="en-US" dirty="0" smtClean="0"/>
              <a:t>类名 参数 参数 </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空格将参数分开</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若参数包含空格，用双引号引起来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4931" name="Rectangle 3"/>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dirty="0"/>
              <a:t>示例</a:t>
            </a:r>
            <a:r>
              <a:rPr lang="zh-CN" altLang="en-US" sz="2800" dirty="0"/>
              <a:t> </a:t>
            </a:r>
            <a:r>
              <a:rPr lang="en-US" altLang="zh-CN" sz="2800" dirty="0"/>
              <a:t>1</a:t>
            </a:r>
            <a:endParaRPr lang="en-US" altLang="zh-CN" sz="2800" dirty="0"/>
          </a:p>
          <a:p>
            <a:pPr marL="990600" lvl="1" indent="-533400" eaLnBrk="1" hangingPunct="1">
              <a:lnSpc>
                <a:spcPct val="90000"/>
              </a:lnSpc>
              <a:buSzPct val="90000"/>
              <a:buNone/>
            </a:pPr>
            <a:endParaRPr lang="en-US" altLang="x-none"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endParaRPr lang="en-US" altLang="x-none" sz="2400" dirty="0">
              <a:solidFill>
                <a:schemeClr val="hlink"/>
              </a:solidFill>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len = args</a:t>
            </a:r>
            <a:r>
              <a:rPr lang="en-US" altLang="zh-CN" sz="2400" dirty="0">
                <a:solidFill>
                  <a:schemeClr val="hlink"/>
                </a:solidFill>
                <a:latin typeface="Tahoma" panose="020B0604030504040204" pitchFamily="34" charset="0"/>
              </a:rPr>
              <a:t>.length</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System.out.println(len);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for (int i = 0; i &lt; len; i++)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System.out.println(args[i]);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990600" lvl="1" indent="-533400" eaLnBrk="1" hangingPunct="1">
              <a:lnSpc>
                <a:spcPct val="90000"/>
              </a:lnSpc>
              <a:buSzPct val="90000"/>
              <a:buNone/>
            </a:pP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24932" name="Rectangle 4"/>
          <p:cNvSpPr/>
          <p:nvPr/>
        </p:nvSpPr>
        <p:spPr>
          <a:xfrm>
            <a:off x="7086600" y="2514600"/>
            <a:ext cx="20574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0</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4933" name="Rectangle 5"/>
          <p:cNvSpPr/>
          <p:nvPr/>
        </p:nvSpPr>
        <p:spPr>
          <a:xfrm>
            <a:off x="6324600" y="0"/>
            <a:ext cx="2819400" cy="23622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s2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s2</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4934" name="Rectangle 6"/>
          <p:cNvSpPr/>
          <p:nvPr/>
        </p:nvSpPr>
        <p:spPr>
          <a:xfrm>
            <a:off x="1066800" y="2209800"/>
            <a:ext cx="5105400" cy="7620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s2”</a:t>
            </a:r>
            <a:endParaRPr lang="en-US" altLang="zh-CN" sz="2400" dirty="0">
              <a:latin typeface="Tahoma" panose="020B0604030504040204" pitchFamily="34" charset="0"/>
            </a:endParaRPr>
          </a:p>
        </p:txBody>
      </p:sp>
      <p:sp>
        <p:nvSpPr>
          <p:cNvPr id="124935" name="Rectangle 7"/>
          <p:cNvSpPr/>
          <p:nvPr/>
        </p:nvSpPr>
        <p:spPr>
          <a:xfrm>
            <a:off x="1066800" y="2743200"/>
            <a:ext cx="5105400" cy="15240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s1 s2</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arn(outHorizontal)">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barn(outHorizontal)">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4934"/>
                                        </p:tgtEl>
                                        <p:attrNameLst>
                                          <p:attrName>style.visibility</p:attrName>
                                        </p:attrNameLst>
                                      </p:cBhvr>
                                      <p:to>
                                        <p:strVal val="visible"/>
                                      </p:to>
                                    </p:set>
                                    <p:animEffect transition="in" filter="barn(outHorizontal)">
                                      <p:cBhvr>
                                        <p:cTn id="17" dur="500"/>
                                        <p:tgtEl>
                                          <p:spTgt spid="12493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24935"/>
                                        </p:tgtEl>
                                        <p:attrNameLst>
                                          <p:attrName>style.visibility</p:attrName>
                                        </p:attrNameLst>
                                      </p:cBhvr>
                                      <p:to>
                                        <p:strVal val="visible"/>
                                      </p:to>
                                    </p:set>
                                    <p:animEffect transition="in" filter="barn(outHorizontal)">
                                      <p:cBhvr>
                                        <p:cTn id="2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P spid="124933" grpId="0" animBg="1"/>
      <p:bldP spid="124934" grpId="0" animBg="1"/>
      <p:bldP spid="12493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595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 </a:t>
            </a:r>
            <a:r>
              <a:rPr lang="en-US" altLang="zh-CN" sz="3600" dirty="0"/>
              <a:t>2</a:t>
            </a:r>
            <a:r>
              <a:rPr lang="en-US" altLang="zh-CN" dirty="0"/>
              <a:t> </a:t>
            </a:r>
            <a:endParaRPr lang="en-US" altLang="zh-CN" dirty="0"/>
          </a:p>
          <a:p>
            <a:pPr marL="990600" lvl="1" indent="-533400" eaLnBrk="1" hangingPunct="1">
              <a:buSzPct val="90000"/>
            </a:pPr>
            <a:endParaRPr lang="en-US" altLang="zh-CN"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buSzPct val="90000"/>
              <a:buNone/>
            </a:pP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for (int i = 0; i &lt; args.length; i++)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System.out.println(“args[“+i+”]=“+args[i]);</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125956" name="Rectangle 4"/>
          <p:cNvSpPr/>
          <p:nvPr/>
        </p:nvSpPr>
        <p:spPr>
          <a:xfrm>
            <a:off x="3657600" y="533400"/>
            <a:ext cx="3810000" cy="2209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s1 </a:t>
            </a:r>
            <a:r>
              <a:rPr lang="en-US" altLang="zh-CN" sz="2400" dirty="0">
                <a:latin typeface="Times New Roman" panose="02020603050405020304" pitchFamily="18" charset="0"/>
              </a:rPr>
              <a:t>“</a:t>
            </a:r>
            <a:r>
              <a:rPr lang="en-US" altLang="zh-CN" sz="2400" dirty="0">
                <a:latin typeface="Tahoma" panose="020B0604030504040204" pitchFamily="34" charset="0"/>
              </a:rPr>
              <a:t>s2</a:t>
            </a:r>
            <a:r>
              <a:rPr lang="en-US" altLang="zh-CN" sz="2400" dirty="0">
                <a:latin typeface="Times New Roman" panose="02020603050405020304" pitchFamily="18" charset="0"/>
              </a:rPr>
              <a:t>”</a:t>
            </a:r>
            <a:r>
              <a:rPr lang="en-US" altLang="zh-CN" sz="2400" dirty="0">
                <a:latin typeface="Tahoma" panose="020B0604030504040204" pitchFamily="34" charset="0"/>
              </a:rPr>
              <a:t> </a:t>
            </a:r>
            <a:r>
              <a:rPr lang="en-US" altLang="zh-CN" sz="2400" dirty="0">
                <a:latin typeface="Times New Roman" panose="02020603050405020304" pitchFamily="18" charset="0"/>
              </a:rPr>
              <a:t>“</a:t>
            </a:r>
            <a:r>
              <a:rPr lang="en-US" altLang="zh-CN" sz="2400" dirty="0">
                <a:latin typeface="Tahoma" panose="020B0604030504040204" pitchFamily="34" charset="0"/>
              </a:rPr>
              <a:t>s3</a:t>
            </a:r>
            <a:r>
              <a:rPr lang="en-US" altLang="zh-CN" sz="2400" dirty="0">
                <a:latin typeface="Times New Roman" panose="02020603050405020304" pitchFamily="18" charset="0"/>
              </a:rPr>
              <a:t>”</a:t>
            </a:r>
            <a:r>
              <a:rPr lang="en-US" altLang="zh-CN" sz="2400" dirty="0">
                <a:latin typeface="Tahoma" panose="020B0604030504040204" pitchFamily="34" charset="0"/>
              </a:rPr>
              <a:t> </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args[0]=s1</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args[1]=s2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args[2]=s3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arn(outHorizontal)">
                                      <p:cBhvr>
                                        <p:cTn id="7"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6979" name="Rectangle 3"/>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sz="3600" dirty="0"/>
              <a:t>命令行参数的转换</a:t>
            </a:r>
            <a:r>
              <a:rPr lang="zh-CN" altLang="en-US" dirty="0"/>
              <a:t> </a:t>
            </a:r>
            <a:endParaRPr lang="zh-CN" altLang="en-US" dirty="0"/>
          </a:p>
          <a:p>
            <a:pPr marL="990600" lvl="1" indent="-533400" eaLnBrk="1" hangingPunct="1">
              <a:lnSpc>
                <a:spcPct val="90000"/>
              </a:lnSpc>
              <a:buSzPct val="90000"/>
            </a:pPr>
            <a:r>
              <a:rPr lang="zh-CN" altLang="en-US" dirty="0">
                <a:latin typeface="Tahoma" panose="020B0604030504040204" pitchFamily="34" charset="0"/>
              </a:rPr>
              <a:t>传递字符串数组</a:t>
            </a:r>
            <a:endParaRPr lang="zh-CN" altLang="en-US" dirty="0">
              <a:latin typeface="Tahoma" panose="020B0604030504040204" pitchFamily="34" charset="0"/>
            </a:endParaRPr>
          </a:p>
          <a:p>
            <a:pPr marL="990600" lvl="1" indent="-533400" eaLnBrk="1" hangingPunct="1">
              <a:lnSpc>
                <a:spcPct val="90000"/>
              </a:lnSpc>
              <a:buSzPct val="90000"/>
            </a:pPr>
            <a:r>
              <a:rPr lang="zh-CN" altLang="en-US" dirty="0">
                <a:latin typeface="Tahoma" panose="020B0604030504040204" pitchFamily="34" charset="0"/>
              </a:rPr>
              <a:t>向</a:t>
            </a:r>
            <a:r>
              <a:rPr lang="en-US" altLang="zh-CN" dirty="0">
                <a:latin typeface="Tahoma" panose="020B0604030504040204" pitchFamily="34" charset="0"/>
              </a:rPr>
              <a:t>Java</a:t>
            </a:r>
            <a:r>
              <a:rPr lang="zh-CN" altLang="en-US" dirty="0">
                <a:latin typeface="Tahoma" panose="020B0604030504040204" pitchFamily="34" charset="0"/>
              </a:rPr>
              <a:t>应用程序传递数值</a:t>
            </a:r>
            <a:endParaRPr lang="zh-CN" altLang="en-US" dirty="0">
              <a:latin typeface="Tahoma" panose="020B0604030504040204" pitchFamily="34" charset="0"/>
            </a:endParaRPr>
          </a:p>
          <a:p>
            <a:pPr marL="1371600" lvl="2" indent="-457200" eaLnBrk="1" hangingPunct="1">
              <a:lnSpc>
                <a:spcPct val="90000"/>
              </a:lnSpc>
              <a:buSzPct val="90000"/>
            </a:pPr>
            <a:r>
              <a:rPr lang="en-US" altLang="zh-CN" dirty="0">
                <a:latin typeface="Tahoma" panose="020B0604030504040204" pitchFamily="34" charset="0"/>
              </a:rPr>
              <a:t>byte</a:t>
            </a:r>
            <a:r>
              <a:rPr lang="zh-CN" altLang="en-US" dirty="0">
                <a:latin typeface="Tahoma" panose="020B0604030504040204" pitchFamily="34" charset="0"/>
              </a:rPr>
              <a:t>、</a:t>
            </a:r>
            <a:r>
              <a:rPr lang="en-US" altLang="zh-CN" dirty="0">
                <a:latin typeface="Tahoma" panose="020B0604030504040204" pitchFamily="34" charset="0"/>
              </a:rPr>
              <a:t>short</a:t>
            </a:r>
            <a:r>
              <a:rPr lang="zh-CN" altLang="en-US" dirty="0">
                <a:latin typeface="Tahoma" panose="020B0604030504040204" pitchFamily="34" charset="0"/>
              </a:rPr>
              <a:t>、</a:t>
            </a:r>
            <a:r>
              <a:rPr lang="en-US" altLang="zh-CN" dirty="0">
                <a:latin typeface="Tahoma" panose="020B0604030504040204" pitchFamily="34" charset="0"/>
              </a:rPr>
              <a:t>int</a:t>
            </a:r>
            <a:r>
              <a:rPr lang="zh-CN" altLang="en-US" dirty="0">
                <a:latin typeface="Tahoma" panose="020B0604030504040204" pitchFamily="34" charset="0"/>
              </a:rPr>
              <a:t>、</a:t>
            </a:r>
            <a:r>
              <a:rPr lang="en-US" altLang="zh-CN" dirty="0">
                <a:latin typeface="Tahoma" panose="020B0604030504040204" pitchFamily="34" charset="0"/>
              </a:rPr>
              <a:t>long</a:t>
            </a:r>
            <a:r>
              <a:rPr lang="zh-CN" altLang="en-US" dirty="0">
                <a:latin typeface="Tahoma" panose="020B0604030504040204" pitchFamily="34" charset="0"/>
              </a:rPr>
              <a:t>、</a:t>
            </a:r>
            <a:r>
              <a:rPr lang="en-US" altLang="zh-CN" dirty="0">
                <a:latin typeface="Tahoma" panose="020B0604030504040204" pitchFamily="34" charset="0"/>
              </a:rPr>
              <a:t>double</a:t>
            </a:r>
            <a:r>
              <a:rPr lang="zh-CN" altLang="en-US" dirty="0">
                <a:latin typeface="Tahoma" panose="020B0604030504040204" pitchFamily="34" charset="0"/>
              </a:rPr>
              <a:t>、</a:t>
            </a:r>
            <a:r>
              <a:rPr lang="en-US" altLang="zh-CN" dirty="0">
                <a:latin typeface="Tahoma" panose="020B0604030504040204" pitchFamily="34" charset="0"/>
              </a:rPr>
              <a:t>float</a:t>
            </a:r>
            <a:endParaRPr lang="en-US" altLang="zh-CN" dirty="0">
              <a:latin typeface="Tahoma" panose="020B0604030504040204" pitchFamily="34" charset="0"/>
            </a:endParaRPr>
          </a:p>
        </p:txBody>
      </p:sp>
      <p:sp>
        <p:nvSpPr>
          <p:cNvPr id="126980" name="Rectangle 4"/>
          <p:cNvSpPr/>
          <p:nvPr/>
        </p:nvSpPr>
        <p:spPr>
          <a:xfrm>
            <a:off x="1676400" y="3276600"/>
            <a:ext cx="26670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1 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
        <p:nvSpPr>
          <p:cNvPr id="126981" name="Rectangle 5"/>
          <p:cNvSpPr/>
          <p:nvPr/>
        </p:nvSpPr>
        <p:spPr>
          <a:xfrm>
            <a:off x="4495800" y="3276600"/>
            <a:ext cx="3352800" cy="2362200"/>
          </a:xfrm>
          <a:prstGeom prst="rect">
            <a:avLst/>
          </a:prstGeom>
          <a:solidFill>
            <a:srgbClr val="CC99FF"/>
          </a:solidFill>
          <a:ln w="9525">
            <a:noFill/>
          </a:ln>
        </p:spPr>
        <p:txBody>
          <a:bodyPr wrap="none" anchor="ctr"/>
          <a:lstStyle/>
          <a:p>
            <a:pPr eaLnBrk="1" hangingPunct="1"/>
            <a:r>
              <a:rPr lang="en-US" altLang="zh-CN" sz="2400" dirty="0">
                <a:latin typeface="Tahoma" panose="020B0604030504040204" pitchFamily="34" charset="0"/>
              </a:rPr>
              <a:t>String args[i] </a:t>
            </a:r>
            <a:r>
              <a:rPr lang="en-US" altLang="zh-CN" sz="2400" dirty="0">
                <a:latin typeface="Tahoma" panose="020B0604030504040204" pitchFamily="34" charset="0"/>
                <a:sym typeface="Wingdings" panose="05000000000000000000" pitchFamily="2" charset="2"/>
              </a:rPr>
              <a:t> byte</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short</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int</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long</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double</a:t>
            </a:r>
            <a:endParaRPr lang="en-US" altLang="zh-CN" sz="2400" dirty="0">
              <a:latin typeface="Tahoma" panose="020B0604030504040204" pitchFamily="34" charset="0"/>
              <a:sym typeface="Wingdings" panose="05000000000000000000" pitchFamily="2" charset="2"/>
            </a:endParaRPr>
          </a:p>
          <a:p>
            <a:pPr eaLnBrk="1" hangingPunct="1"/>
            <a:r>
              <a:rPr lang="en-US" altLang="zh-CN" sz="2400" dirty="0">
                <a:latin typeface="Tahoma" panose="020B0604030504040204" pitchFamily="34" charset="0"/>
                <a:sym typeface="Wingdings" panose="05000000000000000000" pitchFamily="2" charset="2"/>
              </a:rPr>
              <a:t>		    float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arn(outHorizontal)">
                                      <p:cBhvr>
                                        <p:cTn id="7" dur="500"/>
                                        <p:tgtEl>
                                          <p:spTgt spid="1269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Effect transition="in" filter="barn(outHorizontal)">
                                      <p:cBhvr>
                                        <p:cTn id="1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组成规则</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字母</a:t>
            </a:r>
            <a:r>
              <a:rPr lang="en-US" altLang="zh-CN" dirty="0" smtClean="0"/>
              <a:t>(A~Z</a:t>
            </a:r>
            <a:r>
              <a:rPr lang="zh-CN" altLang="en-US" dirty="0" smtClean="0"/>
              <a:t>、</a:t>
            </a:r>
            <a:r>
              <a:rPr lang="en-US" altLang="zh-CN" dirty="0" smtClean="0"/>
              <a:t>a~z)</a:t>
            </a:r>
            <a:r>
              <a:rPr lang="zh-CN" altLang="en-US" dirty="0" smtClean="0"/>
              <a:t>、特殊符号</a:t>
            </a:r>
            <a:r>
              <a:rPr lang="en-US" altLang="zh-CN" dirty="0" smtClean="0"/>
              <a:t>($</a:t>
            </a:r>
            <a:r>
              <a:rPr lang="zh-CN" altLang="en-US" dirty="0" smtClean="0"/>
              <a:t>、</a:t>
            </a:r>
            <a:r>
              <a:rPr lang="en-US" altLang="zh-CN" dirty="0" smtClean="0"/>
              <a:t>_)</a:t>
            </a:r>
            <a:r>
              <a:rPr lang="zh-CN" altLang="en-US" dirty="0" smtClean="0"/>
              <a:t>和数字</a:t>
            </a:r>
            <a:r>
              <a:rPr lang="en-US" altLang="zh-CN" dirty="0" smtClean="0"/>
              <a:t>(0~9)</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第</a:t>
            </a:r>
            <a:r>
              <a:rPr lang="en-US" altLang="zh-CN" dirty="0" smtClean="0"/>
              <a:t>1</a:t>
            </a:r>
            <a:r>
              <a:rPr lang="zh-CN" altLang="en-US" dirty="0" smtClean="0"/>
              <a:t>个符号不能为数字</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不能为关键词、</a:t>
            </a:r>
            <a:r>
              <a:rPr lang="en-US" altLang="zh-CN" dirty="0" smtClean="0"/>
              <a:t>true</a:t>
            </a:r>
            <a:r>
              <a:rPr lang="zh-CN" altLang="en-US" dirty="0" smtClean="0"/>
              <a:t>、</a:t>
            </a:r>
            <a:r>
              <a:rPr lang="en-US" altLang="zh-CN" dirty="0" smtClean="0"/>
              <a:t>false</a:t>
            </a:r>
            <a:r>
              <a:rPr lang="zh-CN" altLang="en-US" dirty="0" smtClean="0"/>
              <a:t>、</a:t>
            </a:r>
            <a:r>
              <a:rPr lang="en-US" altLang="zh-CN" dirty="0" smtClean="0"/>
              <a:t>null</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区分大小写      </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命令行参数</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命令行参数的转换</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hlinkClick r:id="rId5" action="ppaction://hlinkfile"/>
              </a:rPr>
              <a:t>Java.lang.Byte</a:t>
            </a:r>
            <a:r>
              <a:rPr lang="zh-CN" altLang="en-US" dirty="0" smtClean="0"/>
              <a:t>类</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public static byte parseByte(String s) throws NumberFormatException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hlinkClick r:id="rId6" action="ppaction://hlinkfile"/>
              </a:rPr>
              <a:t>Java.lang.Integer</a:t>
            </a:r>
            <a:r>
              <a:rPr lang="zh-CN" altLang="en-US" dirty="0" smtClean="0"/>
              <a:t>类</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public static int parseInt(String s) throws NumberFormatException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t>
            </a:r>
            <a:endParaRPr lang="en-US" altLang="zh-CN" dirty="0" smtClean="0"/>
          </a:p>
        </p:txBody>
      </p:sp>
    </p:spTree>
    <p:custDataLst>
      <p:tags r:id="rId7"/>
    </p:custData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p:txBody>
          <a:bodyPr vert="horz" wrap="square" lIns="91440" tIns="45720" rIns="91440" bIns="45720" anchor="ctr"/>
          <a:lstStyle/>
          <a:p>
            <a:pPr eaLnBrk="1" hangingPunct="1"/>
            <a:r>
              <a:rPr lang="zh-CN" altLang="en-US" dirty="0"/>
              <a:t>命令行参数</a:t>
            </a:r>
            <a:endParaRPr lang="zh-CN" altLang="en-US" dirty="0"/>
          </a:p>
        </p:txBody>
      </p:sp>
      <p:sp>
        <p:nvSpPr>
          <p:cNvPr id="129027"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a:t>
            </a:r>
            <a:endParaRPr lang="zh-CN" altLang="en-US" sz="3600" dirty="0"/>
          </a:p>
          <a:p>
            <a:pPr marL="609600" indent="-609600" eaLnBrk="1" hangingPunct="1">
              <a:buSzPct val="90000"/>
              <a:buNone/>
            </a:pPr>
            <a:r>
              <a:rPr lang="en-US" altLang="zh-CN" sz="2400" dirty="0">
                <a:latin typeface="Tahoma" panose="020B0604030504040204" pitchFamily="34" charset="0"/>
              </a:rPr>
              <a:t>import Java.lang.NumberFormatException;</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buSzPct val="90000"/>
              <a:buNone/>
            </a:pPr>
            <a:r>
              <a:rPr lang="en-US" altLang="zh-CN" sz="2400" dirty="0">
                <a:latin typeface="Tahoma" panose="020B0604030504040204" pitchFamily="34" charset="0"/>
              </a:rPr>
              <a:t>public static void main(String[] args) throws NumberFormatException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int sum = 0;</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for (int i = 0; i &lt; args.length; i++)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sum = sum + Integer.parseInt(args[i]);</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System.out.println(sum);</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	}</a:t>
            </a:r>
            <a:endParaRPr lang="en-US" altLang="zh-CN" sz="2400" dirty="0">
              <a:latin typeface="Tahoma" panose="020B0604030504040204" pitchFamily="34" charset="0"/>
            </a:endParaRPr>
          </a:p>
          <a:p>
            <a:pPr marL="609600" indent="-609600" eaLnBrk="1" hangingPunct="1">
              <a:buSzPct val="90000"/>
              <a:buNone/>
            </a:pPr>
            <a:r>
              <a:rPr lang="en-US" altLang="zh-CN" sz="2400" dirty="0">
                <a:latin typeface="Tahoma" panose="020B0604030504040204" pitchFamily="34" charset="0"/>
              </a:rPr>
              <a:t>}</a:t>
            </a:r>
            <a:endParaRPr lang="en-US" altLang="zh-CN" dirty="0"/>
          </a:p>
        </p:txBody>
      </p:sp>
      <p:sp>
        <p:nvSpPr>
          <p:cNvPr id="129028" name="Rectangle 4"/>
          <p:cNvSpPr/>
          <p:nvPr/>
        </p:nvSpPr>
        <p:spPr>
          <a:xfrm>
            <a:off x="6324600" y="0"/>
            <a:ext cx="28194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rPr>
              <a:t>C:\&gt;Java Test 1 2</a:t>
            </a:r>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3</a:t>
            </a:r>
            <a:endParaRPr lang="en-US" altLang="zh-CN" sz="2400" dirty="0">
              <a:latin typeface="Tahoma" panose="020B0604030504040204" pitchFamily="34" charset="0"/>
            </a:endParaRPr>
          </a:p>
          <a:p>
            <a:pPr eaLnBrk="1" hangingPunct="1"/>
            <a:endParaRPr lang="en-US" altLang="zh-CN" sz="2400" dirty="0">
              <a:latin typeface="Tahoma" panose="020B0604030504040204" pitchFamily="34" charset="0"/>
            </a:endParaRPr>
          </a:p>
          <a:p>
            <a:pPr eaLnBrk="1" hangingPunct="1"/>
            <a:r>
              <a:rPr lang="en-US" altLang="zh-CN" sz="2400" dirty="0">
                <a:latin typeface="Tahoma" panose="020B0604030504040204" pitchFamily="34" charset="0"/>
              </a:rPr>
              <a:t>C:\&gt;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arn(out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a:t>
            </a:r>
            <a:endParaRPr lang="zh-CN" altLang="en-US" dirty="0" smtClean="0"/>
          </a:p>
        </p:txBody>
      </p:sp>
      <p:sp>
        <p:nvSpPr>
          <p:cNvPr id="3" name="内容占位符 2"/>
          <p:cNvSpPr>
            <a:spLocks noGrp="1"/>
          </p:cNvSpPr>
          <p:nvPr>
            <p:ph idx="1"/>
            <p:custDataLst>
              <p:tags r:id="rId4"/>
            </p:custDataLst>
          </p:nvPr>
        </p:nvSpPr>
        <p:spPr>
          <a:xfrm>
            <a:off x="1391986" y="1196752"/>
            <a:ext cx="7094764" cy="4830418"/>
          </a:xfrm>
        </p:spPr>
        <p:txBody>
          <a:bodyPr>
            <a:noAutofit/>
          </a:bodyPr>
          <a:lstStyle/>
          <a:p>
            <a:pPr marL="342900" indent="-342900">
              <a:lnSpc>
                <a:spcPct val="120000"/>
              </a:lnSpc>
              <a:buClr>
                <a:schemeClr val="hlink"/>
              </a:buClr>
              <a:buFont typeface="Wingdings" panose="05000000000000000000" pitchFamily="2" charset="2"/>
              <a:buChar char="l"/>
            </a:pPr>
            <a:r>
              <a:rPr lang="zh-CN" altLang="en-US" sz="2000" dirty="0"/>
              <a:t>创建一个 </a:t>
            </a:r>
            <a:r>
              <a:rPr lang="en-US" altLang="zh-CN" sz="2000" dirty="0"/>
              <a:t>String </a:t>
            </a:r>
            <a:r>
              <a:rPr lang="zh-CN" altLang="en-US" sz="2000" dirty="0"/>
              <a:t>类的实例：</a:t>
            </a:r>
            <a:endParaRPr lang="zh-CN" altLang="en-US" sz="2000" dirty="0"/>
          </a:p>
          <a:p>
            <a:pPr lvl="1" eaLnBrk="1" hangingPunct="1">
              <a:lnSpc>
                <a:spcPct val="120000"/>
              </a:lnSpc>
              <a:buClr>
                <a:schemeClr val="tx1"/>
              </a:buClr>
              <a:buNone/>
            </a:pPr>
            <a:r>
              <a:rPr lang="zh-CN" altLang="en-US" sz="2000" dirty="0" smtClean="0"/>
              <a:t> </a:t>
            </a:r>
            <a:r>
              <a:rPr lang="en-US" altLang="zh-CN" sz="2000" dirty="0" smtClean="0"/>
              <a:t>String strName1 = “Humpty dumpty”; //</a:t>
            </a:r>
            <a:r>
              <a:rPr lang="zh-CN" altLang="en-US" sz="2000" dirty="0" smtClean="0"/>
              <a:t>字符串字面量</a:t>
            </a:r>
            <a:endParaRPr lang="zh-CN" altLang="en-US" sz="2000" dirty="0" smtClean="0"/>
          </a:p>
          <a:p>
            <a:pPr lvl="1" eaLnBrk="1" hangingPunct="1">
              <a:lnSpc>
                <a:spcPct val="120000"/>
              </a:lnSpc>
              <a:buClr>
                <a:schemeClr val="tx1"/>
              </a:buClr>
              <a:buNone/>
            </a:pPr>
            <a:r>
              <a:rPr lang="zh-CN" altLang="en-US" sz="2000" dirty="0" smtClean="0"/>
              <a:t> </a:t>
            </a:r>
            <a:r>
              <a:rPr lang="en-US" altLang="zh-CN" sz="2000" dirty="0" smtClean="0"/>
              <a:t>String strName2 = new String("Egg");</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两个或多个字符串可以用“</a:t>
            </a:r>
            <a:r>
              <a:rPr lang="en-US" altLang="zh-CN" sz="2000" dirty="0"/>
              <a:t>+”</a:t>
            </a:r>
            <a:r>
              <a:rPr lang="zh-CN" altLang="en-US" sz="2000" dirty="0"/>
              <a:t>运算符合并起来。例如：</a:t>
            </a:r>
            <a:endParaRPr lang="zh-CN" altLang="en-US" sz="2000" dirty="0"/>
          </a:p>
          <a:p>
            <a:pPr lvl="1" eaLnBrk="1" hangingPunct="1">
              <a:lnSpc>
                <a:spcPct val="120000"/>
              </a:lnSpc>
              <a:buClr>
                <a:schemeClr val="tx1"/>
              </a:buClr>
              <a:buNone/>
            </a:pPr>
            <a:r>
              <a:rPr lang="en-US" altLang="zh-CN" sz="2000" dirty="0" smtClean="0"/>
              <a:t>strName3 = strName1+ " is the name of an " + strName2;</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字符串的长度可以通过 </a:t>
            </a:r>
            <a:r>
              <a:rPr lang="en-US" altLang="zh-CN" sz="2000" dirty="0"/>
              <a:t>String </a:t>
            </a:r>
            <a:r>
              <a:rPr lang="zh-CN" altLang="en-US" sz="2000" dirty="0"/>
              <a:t>类中的函数计算。例如：</a:t>
            </a:r>
            <a:endParaRPr lang="zh-CN" altLang="en-US" sz="2000" dirty="0"/>
          </a:p>
          <a:p>
            <a:pPr lvl="1" eaLnBrk="1" hangingPunct="1">
              <a:lnSpc>
                <a:spcPct val="120000"/>
              </a:lnSpc>
              <a:buClr>
                <a:schemeClr val="tx1"/>
              </a:buClr>
              <a:buNone/>
            </a:pPr>
            <a:r>
              <a:rPr lang="en-US" altLang="zh-CN" sz="2000" dirty="0" smtClean="0"/>
              <a:t>int numLength = strName2.length();</a:t>
            </a:r>
            <a:endParaRPr lang="en-US" altLang="zh-CN" sz="2000" dirty="0" smtClean="0"/>
          </a:p>
          <a:p>
            <a:pPr marL="342900" indent="-342900">
              <a:lnSpc>
                <a:spcPct val="120000"/>
              </a:lnSpc>
              <a:buClr>
                <a:schemeClr val="hlink"/>
              </a:buClr>
              <a:buFont typeface="Wingdings" panose="05000000000000000000" pitchFamily="2" charset="2"/>
              <a:buChar char="l"/>
            </a:pPr>
            <a:r>
              <a:rPr lang="zh-CN" altLang="en-US" sz="2000" dirty="0"/>
              <a:t>也可将数字添加到字符串类型中。例如：</a:t>
            </a:r>
            <a:endParaRPr lang="zh-CN" altLang="en-US" sz="2000" dirty="0"/>
          </a:p>
          <a:p>
            <a:pPr lvl="1" eaLnBrk="1" hangingPunct="1">
              <a:lnSpc>
                <a:spcPct val="120000"/>
              </a:lnSpc>
              <a:buClr>
                <a:schemeClr val="tx1"/>
              </a:buClr>
              <a:buNone/>
            </a:pPr>
            <a:r>
              <a:rPr lang="en-US" altLang="zh-CN" sz="2000" dirty="0" smtClean="0"/>
              <a:t>String strVar = "Mark" + (1+1);</a:t>
            </a:r>
            <a:endParaRPr lang="en-US" altLang="zh-CN" sz="2000" dirty="0" smtClean="0"/>
          </a:p>
          <a:p>
            <a:pPr lvl="1" eaLnBrk="1" hangingPunct="1">
              <a:lnSpc>
                <a:spcPct val="120000"/>
              </a:lnSpc>
              <a:buClr>
                <a:schemeClr val="tx1"/>
              </a:buClr>
              <a:buNone/>
            </a:pPr>
            <a:r>
              <a:rPr lang="en-US" altLang="zh-CN" sz="2000" dirty="0" smtClean="0"/>
              <a:t>String strVar = "Mark" + 1+1;</a:t>
            </a:r>
            <a:endParaRPr lang="en-US" altLang="zh-CN" sz="2000" dirty="0" smtClean="0"/>
          </a:p>
        </p:txBody>
      </p:sp>
    </p:spTree>
    <p:custDataLst>
      <p:tags r:id="rId5"/>
    </p:custData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40000"/>
              </a:lnSpc>
              <a:buClr>
                <a:schemeClr val="hlink"/>
              </a:buClr>
              <a:buFont typeface="Wingdings" panose="05000000000000000000" pitchFamily="2" charset="2"/>
              <a:buChar char="l"/>
            </a:pPr>
            <a:r>
              <a:rPr lang="zh-CN" altLang="en-US" sz="2400" dirty="0"/>
              <a:t>我们可以使用“</a:t>
            </a:r>
            <a:r>
              <a:rPr lang="en-US" altLang="zh-CN" sz="2400" dirty="0"/>
              <a:t>+”</a:t>
            </a:r>
            <a:r>
              <a:rPr lang="zh-CN" altLang="en-US" sz="2400" dirty="0"/>
              <a:t>来连接字符串以达到拼接字符串的目的</a:t>
            </a:r>
            <a:r>
              <a:rPr lang="en-US" altLang="zh-CN" sz="2400" dirty="0"/>
              <a:t>.</a:t>
            </a:r>
            <a:r>
              <a:rPr lang="zh-CN" altLang="en-US" sz="2400" dirty="0"/>
              <a:t>但“</a:t>
            </a:r>
            <a:r>
              <a:rPr lang="en-US" altLang="zh-CN" sz="2400" dirty="0"/>
              <a:t>+”</a:t>
            </a:r>
            <a:r>
              <a:rPr lang="zh-CN" altLang="en-US" sz="2400" dirty="0"/>
              <a:t>会产生一个新的</a:t>
            </a:r>
            <a:r>
              <a:rPr lang="en-US" altLang="zh-CN" sz="2400" dirty="0"/>
              <a:t>String</a:t>
            </a:r>
            <a:r>
              <a:rPr lang="zh-CN" altLang="en-US" sz="2400" dirty="0"/>
              <a:t>实例。</a:t>
            </a:r>
            <a:endParaRPr lang="zh-CN" altLang="en-US" sz="2400" dirty="0"/>
          </a:p>
          <a:p>
            <a:pPr marL="342900" indent="-342900">
              <a:lnSpc>
                <a:spcPct val="140000"/>
              </a:lnSpc>
              <a:buClr>
                <a:schemeClr val="hlink"/>
              </a:buClr>
              <a:buFont typeface="Wingdings" panose="05000000000000000000" pitchFamily="2" charset="2"/>
              <a:buChar char="l"/>
            </a:pPr>
            <a:r>
              <a:rPr lang="zh-CN" altLang="en-US" sz="2400" dirty="0"/>
              <a:t>如果程序对这种需求很多时</a:t>
            </a:r>
            <a:r>
              <a:rPr lang="en-US" altLang="zh-CN" sz="2400" dirty="0"/>
              <a:t>,</a:t>
            </a:r>
            <a:r>
              <a:rPr lang="zh-CN" altLang="en-US" sz="2400" dirty="0"/>
              <a:t>对象的生成是需要内存空间和时间</a:t>
            </a:r>
            <a:r>
              <a:rPr lang="en-US" altLang="zh-CN" sz="2400" dirty="0"/>
              <a:t>,</a:t>
            </a:r>
            <a:r>
              <a:rPr lang="zh-CN" altLang="en-US" sz="2400" dirty="0"/>
              <a:t>不断的生成</a:t>
            </a:r>
            <a:r>
              <a:rPr lang="en-US" altLang="zh-CN" sz="2400" dirty="0"/>
              <a:t>String</a:t>
            </a:r>
            <a:r>
              <a:rPr lang="zh-CN" altLang="en-US" sz="2400" dirty="0"/>
              <a:t>实例便是一个没有效率的行为。</a:t>
            </a:r>
            <a:endParaRPr lang="zh-CN" altLang="en-US" sz="2400" dirty="0"/>
          </a:p>
          <a:p>
            <a:pPr marL="342900" indent="-342900">
              <a:lnSpc>
                <a:spcPct val="140000"/>
              </a:lnSpc>
              <a:buClr>
                <a:schemeClr val="hlink"/>
              </a:buClr>
              <a:buFont typeface="Wingdings" panose="05000000000000000000" pitchFamily="2" charset="2"/>
              <a:buChar char="l"/>
            </a:pPr>
            <a:r>
              <a:rPr lang="zh-CN" altLang="en-US" sz="2400" dirty="0"/>
              <a:t>方法改进：</a:t>
            </a:r>
            <a:endParaRPr lang="zh-CN" altLang="en-US" sz="2400" dirty="0"/>
          </a:p>
          <a:p>
            <a:pPr marL="800100" lvl="2" indent="-342900">
              <a:lnSpc>
                <a:spcPct val="140000"/>
              </a:lnSpc>
              <a:spcBef>
                <a:spcPts val="1000"/>
              </a:spcBef>
              <a:buClr>
                <a:schemeClr val="hlink"/>
              </a:buClr>
              <a:buFont typeface="Wingdings" panose="05000000000000000000" pitchFamily="2" charset="2"/>
              <a:buChar char="l"/>
            </a:pPr>
            <a:r>
              <a:rPr lang="zh-CN" altLang="en-US" sz="1800" dirty="0"/>
              <a:t>使用</a:t>
            </a:r>
            <a:r>
              <a:rPr lang="en-US" altLang="zh-CN" sz="1800" dirty="0"/>
              <a:t>StringBuffer</a:t>
            </a:r>
            <a:r>
              <a:rPr lang="zh-CN" altLang="en-US" sz="1800" dirty="0"/>
              <a:t>的</a:t>
            </a:r>
            <a:r>
              <a:rPr lang="en-US" altLang="zh-CN" sz="1800" dirty="0"/>
              <a:t>append</a:t>
            </a:r>
            <a:r>
              <a:rPr lang="zh-CN" altLang="en-US" sz="1800" dirty="0"/>
              <a:t>方法替换“</a:t>
            </a:r>
            <a:r>
              <a:rPr lang="en-US" altLang="zh-CN" sz="1800" dirty="0"/>
              <a:t>+”</a:t>
            </a:r>
            <a:endParaRPr lang="en-US" altLang="zh-CN" sz="1800" dirty="0"/>
          </a:p>
        </p:txBody>
      </p:sp>
    </p:spTree>
    <p:custDataLst>
      <p:tags r:id="rId5"/>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1440" tIns="45720" rIns="91440" bIns="45720" anchor="ctr"/>
          <a:lstStyle/>
          <a:p>
            <a:pPr eaLnBrk="1" hangingPunct="1"/>
            <a:r>
              <a:rPr lang="zh-CN" altLang="en-US" dirty="0"/>
              <a:t>字符串池</a:t>
            </a:r>
            <a:endParaRPr lang="zh-CN" altLang="en-US" dirty="0"/>
          </a:p>
        </p:txBody>
      </p:sp>
      <p:sp>
        <p:nvSpPr>
          <p:cNvPr id="132099" name="Rectangle 3"/>
          <p:cNvSpPr>
            <a:spLocks noGrp="1"/>
          </p:cNvSpPr>
          <p:nvPr>
            <p:ph idx="1"/>
          </p:nvPr>
        </p:nvSpPr>
        <p:spPr/>
        <p:txBody>
          <a:bodyPr vert="horz" wrap="square" lIns="91440" tIns="45720" rIns="91440" bIns="45720" anchor="t">
            <a:normAutofit/>
          </a:bodyPr>
          <a:lstStyle/>
          <a:p>
            <a:pPr marL="342900" indent="-342900">
              <a:lnSpc>
                <a:spcPct val="120000"/>
              </a:lnSpc>
              <a:buClr>
                <a:schemeClr val="hlink"/>
              </a:buClr>
              <a:buFont typeface="Wingdings" panose="05000000000000000000" pitchFamily="2" charset="2"/>
              <a:buChar char="l"/>
            </a:pPr>
            <a:r>
              <a:rPr lang="en-US" altLang="zh-CN" sz="2800" dirty="0">
                <a:solidFill>
                  <a:schemeClr val="tx1"/>
                </a:solidFill>
              </a:rPr>
              <a:t>Java </a:t>
            </a:r>
            <a:r>
              <a:rPr lang="zh-CN" altLang="en-US" sz="2800" dirty="0">
                <a:solidFill>
                  <a:schemeClr val="tx1"/>
                </a:solidFill>
              </a:rPr>
              <a:t>程序可包含许多字符串字面量</a:t>
            </a:r>
            <a:endParaRPr lang="zh-CN" altLang="en-US" sz="2800" dirty="0">
              <a:solidFill>
                <a:schemeClr val="tx1"/>
              </a:solidFill>
            </a:endParaRPr>
          </a:p>
          <a:p>
            <a:pPr marL="342900" indent="-342900">
              <a:lnSpc>
                <a:spcPct val="120000"/>
              </a:lnSpc>
              <a:buClr>
                <a:schemeClr val="hlink"/>
              </a:buClr>
              <a:buFont typeface="Wingdings" panose="05000000000000000000" pitchFamily="2" charset="2"/>
              <a:buChar char="l"/>
            </a:pPr>
            <a:r>
              <a:rPr lang="zh-CN" altLang="en-US" sz="2800" dirty="0">
                <a:solidFill>
                  <a:schemeClr val="tx1"/>
                </a:solidFill>
              </a:rPr>
              <a:t>“字符串池”：用来存放在程序中创建的所有字符串字面量</a:t>
            </a:r>
            <a:endParaRPr lang="zh-CN" altLang="en-US" sz="2800" dirty="0">
              <a:solidFill>
                <a:schemeClr val="tx1"/>
              </a:solidFill>
            </a:endParaRPr>
          </a:p>
          <a:p>
            <a:pPr marL="342900" indent="-342900">
              <a:lnSpc>
                <a:spcPct val="120000"/>
              </a:lnSpc>
              <a:buClr>
                <a:schemeClr val="hlink"/>
              </a:buClr>
              <a:buFont typeface="Wingdings" panose="05000000000000000000" pitchFamily="2" charset="2"/>
              <a:buChar char="l"/>
            </a:pPr>
            <a:r>
              <a:rPr lang="zh-CN" altLang="en-US" sz="2800" dirty="0">
                <a:solidFill>
                  <a:schemeClr val="tx1"/>
                </a:solidFill>
              </a:rPr>
              <a:t>任何时候创建字符串字面量，系统都会搜索字符串池，查看是否存在该字符串字面量。</a:t>
            </a:r>
            <a:endParaRPr lang="zh-CN" altLang="en-US" sz="2800" dirty="0">
              <a:solidFill>
                <a:schemeClr val="tx1"/>
              </a:solidFill>
            </a:endParaRPr>
          </a:p>
        </p:txBody>
      </p:sp>
      <p:grpSp>
        <p:nvGrpSpPr>
          <p:cNvPr id="132100" name="Group 4"/>
          <p:cNvGrpSpPr/>
          <p:nvPr/>
        </p:nvGrpSpPr>
        <p:grpSpPr>
          <a:xfrm>
            <a:off x="228600" y="3962400"/>
            <a:ext cx="8001000" cy="1600200"/>
            <a:chOff x="0" y="0"/>
            <a:chExt cx="5040" cy="1008"/>
          </a:xfrm>
        </p:grpSpPr>
        <p:sp>
          <p:nvSpPr>
            <p:cNvPr id="132101" name="Rectangle 5"/>
            <p:cNvSpPr/>
            <p:nvPr/>
          </p:nvSpPr>
          <p:spPr>
            <a:xfrm>
              <a:off x="3408" y="0"/>
              <a:ext cx="720" cy="1008"/>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lnSpc>
                  <a:spcPct val="80000"/>
                </a:lnSpc>
                <a:spcBef>
                  <a:spcPct val="20000"/>
                </a:spcBef>
              </a:pPr>
              <a:r>
                <a:rPr lang="en-US" altLang="zh-CN" sz="2000" b="1" dirty="0">
                  <a:latin typeface="Arial" panose="020B0604020202020204" pitchFamily="34" charset="0"/>
                </a:rPr>
                <a:t>Sunday</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Monday</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Hello</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Aptech</a:t>
              </a:r>
              <a:endParaRPr lang="en-US" altLang="zh-CN" sz="2000" b="1" dirty="0">
                <a:latin typeface="Arial" panose="020B0604020202020204" pitchFamily="34" charset="0"/>
              </a:endParaRPr>
            </a:p>
            <a:p>
              <a:pPr eaLnBrk="1" hangingPunct="1">
                <a:lnSpc>
                  <a:spcPct val="80000"/>
                </a:lnSpc>
                <a:spcBef>
                  <a:spcPct val="20000"/>
                </a:spcBef>
              </a:pPr>
              <a:r>
                <a:rPr lang="en-US" altLang="zh-CN" sz="2000" b="1" dirty="0">
                  <a:latin typeface="Arial" panose="020B0604020202020204" pitchFamily="34" charset="0"/>
                </a:rPr>
                <a:t>World</a:t>
              </a:r>
              <a:endParaRPr lang="en-US" altLang="zh-CN" sz="2000" b="1" dirty="0">
                <a:latin typeface="Arial" panose="020B0604020202020204" pitchFamily="34" charset="0"/>
              </a:endParaRPr>
            </a:p>
          </p:txBody>
        </p:sp>
        <p:sp>
          <p:nvSpPr>
            <p:cNvPr id="132102" name="Rectangle 6"/>
            <p:cNvSpPr/>
            <p:nvPr/>
          </p:nvSpPr>
          <p:spPr>
            <a:xfrm>
              <a:off x="3168" y="0"/>
              <a:ext cx="240" cy="100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Arial" panose="020B0604020202020204" pitchFamily="34" charset="0"/>
                </a:rPr>
                <a:t>1</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2</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3</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4</a:t>
              </a:r>
              <a:endParaRPr lang="en-US" altLang="zh-CN" sz="2000" b="1" dirty="0">
                <a:latin typeface="Arial" panose="020B0604020202020204" pitchFamily="34" charset="0"/>
              </a:endParaRPr>
            </a:p>
            <a:p>
              <a:pPr algn="ctr" eaLnBrk="1" hangingPunct="1">
                <a:lnSpc>
                  <a:spcPct val="80000"/>
                </a:lnSpc>
                <a:spcBef>
                  <a:spcPct val="20000"/>
                </a:spcBef>
              </a:pPr>
              <a:r>
                <a:rPr lang="en-US" altLang="zh-CN" sz="2000" b="1" dirty="0">
                  <a:latin typeface="Arial" panose="020B0604020202020204" pitchFamily="34" charset="0"/>
                </a:rPr>
                <a:t>N</a:t>
              </a:r>
              <a:endParaRPr lang="en-US" altLang="zh-CN" sz="2000" b="1" dirty="0">
                <a:latin typeface="Arial" panose="020B0604020202020204" pitchFamily="34" charset="0"/>
              </a:endParaRPr>
            </a:p>
          </p:txBody>
        </p:sp>
        <p:sp>
          <p:nvSpPr>
            <p:cNvPr id="132103" name="Rectangle 7"/>
            <p:cNvSpPr/>
            <p:nvPr/>
          </p:nvSpPr>
          <p:spPr>
            <a:xfrm>
              <a:off x="480" y="192"/>
              <a:ext cx="20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Courier New" panose="02070309020205020404" pitchFamily="49" charset="0"/>
                  <a:cs typeface="Courier New" panose="02070309020205020404" pitchFamily="49" charset="0"/>
                </a:rPr>
                <a:t>String day= "Monday";</a:t>
              </a:r>
              <a:endParaRPr lang="en-US" altLang="zh-CN" sz="2000" b="1" dirty="0">
                <a:latin typeface="Courier New" panose="02070309020205020404" pitchFamily="49" charset="0"/>
                <a:ea typeface="Courier New" panose="02070309020205020404" pitchFamily="49" charset="0"/>
              </a:endParaRPr>
            </a:p>
          </p:txBody>
        </p:sp>
        <p:sp>
          <p:nvSpPr>
            <p:cNvPr id="132104" name="Rectangle 8"/>
            <p:cNvSpPr/>
            <p:nvPr/>
          </p:nvSpPr>
          <p:spPr>
            <a:xfrm>
              <a:off x="0" y="624"/>
              <a:ext cx="254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lnSpc>
                  <a:spcPct val="80000"/>
                </a:lnSpc>
                <a:spcBef>
                  <a:spcPct val="20000"/>
                </a:spcBef>
              </a:pPr>
              <a:r>
                <a:rPr lang="en-US" altLang="zh-CN" sz="2000" b="1" dirty="0">
                  <a:latin typeface="Courier New" panose="02070309020205020404" pitchFamily="49" charset="0"/>
                  <a:cs typeface="Courier New" panose="02070309020205020404" pitchFamily="49" charset="0"/>
                </a:rPr>
                <a:t>String weekday = "Monday";</a:t>
              </a:r>
              <a:endParaRPr lang="en-US" altLang="zh-CN" sz="2000" b="1" dirty="0">
                <a:latin typeface="Courier New" panose="02070309020205020404" pitchFamily="49" charset="0"/>
                <a:ea typeface="Courier New" panose="02070309020205020404" pitchFamily="49" charset="0"/>
              </a:endParaRPr>
            </a:p>
          </p:txBody>
        </p:sp>
        <p:sp>
          <p:nvSpPr>
            <p:cNvPr id="132105" name="Line 9"/>
            <p:cNvSpPr/>
            <p:nvPr/>
          </p:nvSpPr>
          <p:spPr>
            <a:xfrm>
              <a:off x="2544" y="288"/>
              <a:ext cx="672" cy="0"/>
            </a:xfrm>
            <a:prstGeom prst="line">
              <a:avLst/>
            </a:prstGeom>
            <a:ln w="9525" cap="flat" cmpd="sng">
              <a:solidFill>
                <a:schemeClr val="tx1"/>
              </a:solidFill>
              <a:prstDash val="solid"/>
              <a:headEnd type="none" w="med" len="med"/>
              <a:tailEnd type="triangle" w="med" len="med"/>
            </a:ln>
          </p:spPr>
        </p:sp>
        <p:sp>
          <p:nvSpPr>
            <p:cNvPr id="132106" name="Line 10"/>
            <p:cNvSpPr/>
            <p:nvPr/>
          </p:nvSpPr>
          <p:spPr>
            <a:xfrm flipV="1">
              <a:off x="2544" y="336"/>
              <a:ext cx="672" cy="384"/>
            </a:xfrm>
            <a:prstGeom prst="line">
              <a:avLst/>
            </a:prstGeom>
            <a:ln w="9525" cap="flat" cmpd="sng">
              <a:solidFill>
                <a:schemeClr val="tx1"/>
              </a:solidFill>
              <a:prstDash val="solid"/>
              <a:headEnd type="none" w="med" len="med"/>
              <a:tailEnd type="triangle" w="med" len="med"/>
            </a:ln>
          </p:spPr>
        </p:sp>
        <p:sp>
          <p:nvSpPr>
            <p:cNvPr id="132107" name="Text Box 11"/>
            <p:cNvSpPr txBox="1"/>
            <p:nvPr/>
          </p:nvSpPr>
          <p:spPr>
            <a:xfrm>
              <a:off x="4224" y="672"/>
              <a:ext cx="816" cy="212"/>
            </a:xfrm>
            <a:prstGeom prst="rect">
              <a:avLst/>
            </a:prstGeom>
            <a:noFill/>
            <a:ln w="9525">
              <a:noFill/>
            </a:ln>
          </p:spPr>
          <p:txBody>
            <a:bodyPr>
              <a:spAutoFit/>
            </a:bodyPr>
            <a:lstStyle/>
            <a:p>
              <a:pPr algn="ctr" eaLnBrk="1" hangingPunct="1">
                <a:lnSpc>
                  <a:spcPct val="80000"/>
                </a:lnSpc>
                <a:spcBef>
                  <a:spcPct val="50000"/>
                </a:spcBef>
              </a:pPr>
              <a:r>
                <a:rPr lang="zh-CN" altLang="en-US" sz="2000" b="1" dirty="0">
                  <a:latin typeface="Arial" panose="020B0604020202020204" pitchFamily="34" charset="0"/>
                </a:rPr>
                <a:t>字符串池</a:t>
              </a:r>
              <a:endParaRPr lang="zh-CN" altLang="en-US" sz="2000" b="1" dirty="0">
                <a:latin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字符串池</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20000"/>
              </a:lnSpc>
              <a:buClr>
                <a:schemeClr val="hlink"/>
              </a:buClr>
              <a:buFont typeface="Wingdings" panose="05000000000000000000" pitchFamily="2" charset="2"/>
              <a:buChar char="l"/>
            </a:pPr>
            <a:r>
              <a:rPr lang="zh-CN" altLang="en-US" sz="2800" dirty="0"/>
              <a:t>比较字符串对象：</a:t>
            </a:r>
            <a:endParaRPr lang="zh-CN" altLang="en-US" sz="28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s1=new String(“hello”);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s2=new String(“hello”);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s3=“hello”;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String s4 =“hello”;</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s1==s2?</a:t>
            </a:r>
            <a:endParaRPr lang="en-US" altLang="zh-CN" sz="2000" dirty="0"/>
          </a:p>
          <a:p>
            <a:pPr marL="800100" lvl="2" indent="-342900">
              <a:lnSpc>
                <a:spcPct val="120000"/>
              </a:lnSpc>
              <a:spcBef>
                <a:spcPts val="1000"/>
              </a:spcBef>
              <a:buClr>
                <a:schemeClr val="hlink"/>
              </a:buClr>
              <a:buFont typeface="Wingdings" panose="05000000000000000000" pitchFamily="2" charset="2"/>
              <a:buChar char="l"/>
            </a:pPr>
            <a:r>
              <a:rPr lang="en-US" altLang="zh-CN" sz="2000" dirty="0"/>
              <a:t>s3==s4?</a:t>
            </a:r>
            <a:endParaRPr lang="en-US" altLang="zh-CN" sz="2000" dirty="0"/>
          </a:p>
        </p:txBody>
      </p:sp>
    </p:spTree>
    <p:custDataLst>
      <p:tags r:id="rId5"/>
    </p:custData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String </a:t>
            </a:r>
            <a:r>
              <a:rPr lang="zh-CN" altLang="en-US" dirty="0" smtClean="0"/>
              <a:t>类方法</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a:lnSpc>
                <a:spcPct val="140000"/>
              </a:lnSpc>
              <a:buClr>
                <a:schemeClr val="hlink"/>
              </a:buClr>
              <a:buFont typeface="Wingdings" panose="05000000000000000000" pitchFamily="2" charset="2"/>
              <a:buChar char="l"/>
            </a:pPr>
            <a:r>
              <a:rPr lang="en-US" altLang="zh-CN" sz="2400" dirty="0"/>
              <a:t>charAt() : </a:t>
            </a:r>
            <a:r>
              <a:rPr lang="zh-CN" altLang="en-US" sz="2400" dirty="0"/>
              <a:t>返回字符串中某个特定位置的字符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indexOf() :</a:t>
            </a:r>
            <a:r>
              <a:rPr lang="zh-CN" altLang="en-US" sz="2400" dirty="0"/>
              <a:t>返回字符串中某个特定字符或子字符串首次出现的索引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toUpperCase() : </a:t>
            </a:r>
            <a:r>
              <a:rPr lang="zh-CN" altLang="en-US" sz="2400" dirty="0"/>
              <a:t>将字符串内的所有字符从小写改为大写 </a:t>
            </a:r>
            <a:endParaRPr lang="zh-CN" altLang="en-US" sz="2400" dirty="0"/>
          </a:p>
          <a:p>
            <a:pPr marL="342900" indent="-342900">
              <a:lnSpc>
                <a:spcPct val="140000"/>
              </a:lnSpc>
              <a:buClr>
                <a:schemeClr val="hlink"/>
              </a:buClr>
              <a:buFont typeface="Wingdings" panose="05000000000000000000" pitchFamily="2" charset="2"/>
              <a:buChar char="l"/>
            </a:pPr>
            <a:r>
              <a:rPr lang="en-US" altLang="zh-CN" sz="2400" dirty="0"/>
              <a:t>toLowerCase() : </a:t>
            </a:r>
            <a:r>
              <a:rPr lang="zh-CN" altLang="en-US" sz="2400" dirty="0"/>
              <a:t>将字符串内的所有字符从大写改为小写</a:t>
            </a:r>
            <a:endParaRPr lang="zh-CN" altLang="en-US" sz="2400" dirty="0"/>
          </a:p>
          <a:p>
            <a:pPr marL="342900" lvl="2" indent="-342900">
              <a:lnSpc>
                <a:spcPct val="140000"/>
              </a:lnSpc>
              <a:spcBef>
                <a:spcPts val="1000"/>
              </a:spcBef>
              <a:buClr>
                <a:schemeClr val="hlink"/>
              </a:buClr>
              <a:buFont typeface="Wingdings" panose="05000000000000000000" pitchFamily="2" charset="2"/>
              <a:buChar char="l"/>
            </a:pPr>
            <a:r>
              <a:rPr lang="zh-CN" altLang="en-US" dirty="0"/>
              <a:t>其它更多方法参见</a:t>
            </a:r>
            <a:r>
              <a:rPr lang="en-US" altLang="zh-CN" dirty="0"/>
              <a:t>《Java</a:t>
            </a:r>
            <a:r>
              <a:rPr lang="zh-CN" altLang="en-US" dirty="0"/>
              <a:t>编程思想</a:t>
            </a:r>
            <a:r>
              <a:rPr lang="en-US" altLang="zh-CN" dirty="0"/>
              <a:t>》</a:t>
            </a:r>
            <a:r>
              <a:rPr lang="zh-CN" altLang="en-US" dirty="0"/>
              <a:t>，</a:t>
            </a:r>
            <a:r>
              <a:rPr lang="en-US" altLang="zh-CN" dirty="0"/>
              <a:t>4th</a:t>
            </a:r>
            <a:r>
              <a:rPr lang="zh-CN" altLang="en-US" dirty="0"/>
              <a:t>，第</a:t>
            </a:r>
            <a:r>
              <a:rPr lang="en-US" altLang="zh-CN" dirty="0"/>
              <a:t>13</a:t>
            </a:r>
            <a:r>
              <a:rPr lang="zh-CN" altLang="en-US" dirty="0"/>
              <a:t>章</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38916" name="标题 2"/>
          <p:cNvSpPr>
            <a:spLocks noGrp="1" noChangeArrowheads="1"/>
          </p:cNvSpPr>
          <p:nvPr>
            <p:ph type="title"/>
            <p:custDataLst>
              <p:tags r:id="rId3"/>
            </p:custDataLst>
          </p:nvPr>
        </p:nvSpPr>
        <p:spPr/>
        <p:txBody>
          <a:bodyPr/>
          <a:lstStyle/>
          <a:p>
            <a:r>
              <a:rPr lang="zh-CN" altLang="en-US" smtClean="0"/>
              <a:t>包 </a:t>
            </a:r>
            <a:r>
              <a:rPr lang="en-US" smtClean="0">
                <a:ea typeface="黑体" panose="02010609060101010101" charset="-122"/>
              </a:rPr>
              <a:t>(package)</a:t>
            </a:r>
            <a:endParaRPr lang="en-US" smtClean="0">
              <a:ea typeface="黑体" panose="02010609060101010101" charset="-122"/>
            </a:endParaRPr>
          </a:p>
        </p:txBody>
      </p:sp>
      <p:sp>
        <p:nvSpPr>
          <p:cNvPr id="5" name="内容占位符 4"/>
          <p:cNvSpPr>
            <a:spLocks noGrp="1"/>
          </p:cNvSpPr>
          <p:nvPr>
            <p:ph idx="1"/>
            <p:custDataLst>
              <p:tags r:id="rId4"/>
            </p:custDataLst>
          </p:nvPr>
        </p:nvSpPr>
        <p:spPr/>
        <p:txBody>
          <a:bodyPr>
            <a:normAutofit/>
          </a:bodyPr>
          <a:lstStyle/>
          <a:p>
            <a:pPr marL="342900" indent="-342900">
              <a:lnSpc>
                <a:spcPct val="120000"/>
              </a:lnSpc>
              <a:buClr>
                <a:schemeClr val="hlink"/>
              </a:buClr>
              <a:buFont typeface="Wingdings" panose="05000000000000000000" pitchFamily="2" charset="2"/>
              <a:buChar char="l"/>
            </a:pPr>
            <a:r>
              <a:rPr lang="zh-CN" altLang="en-US" sz="2200" smtClean="0"/>
              <a:t>为什么需要包</a:t>
            </a:r>
            <a:r>
              <a:rPr lang="en-US" sz="2200" smtClean="0">
                <a:ea typeface="黑体" panose="02010609060101010101" charset="-122"/>
              </a:rPr>
              <a:t>?</a:t>
            </a:r>
            <a:endParaRPr lang="en-US" sz="2200" smtClean="0">
              <a:ea typeface="黑体" panose="02010609060101010101" charset="-122"/>
            </a:endParaRPr>
          </a:p>
          <a:p>
            <a:pPr marL="742950" lvl="1" indent="-285750">
              <a:lnSpc>
                <a:spcPct val="120000"/>
              </a:lnSpc>
              <a:buFont typeface="Wingdings" panose="05000000000000000000" pitchFamily="2" charset="2"/>
              <a:buChar char="l"/>
            </a:pPr>
            <a:r>
              <a:rPr lang="zh-CN" altLang="en-US" sz="1800" smtClean="0"/>
              <a:t>使</a:t>
            </a:r>
            <a:r>
              <a:rPr lang="en-US" sz="1800" smtClean="0">
                <a:ea typeface="黑体" panose="02010609060101010101" charset="-122"/>
              </a:rPr>
              <a:t>Java</a:t>
            </a:r>
            <a:r>
              <a:rPr lang="zh-CN" altLang="en-US" sz="1800" smtClean="0"/>
              <a:t>类更容易发现和使用</a:t>
            </a:r>
            <a:endParaRPr lang="zh-CN" altLang="en-US" sz="1800" smtClean="0"/>
          </a:p>
          <a:p>
            <a:pPr marL="742950" lvl="1" indent="-285750">
              <a:lnSpc>
                <a:spcPct val="120000"/>
              </a:lnSpc>
              <a:buFont typeface="Wingdings" panose="05000000000000000000" pitchFamily="2" charset="2"/>
              <a:buChar char="l"/>
            </a:pPr>
            <a:r>
              <a:rPr lang="zh-CN" altLang="en-US" sz="1800" smtClean="0"/>
              <a:t>防止命名冲突</a:t>
            </a:r>
            <a:endParaRPr lang="zh-CN" altLang="en-US" sz="1800" smtClean="0"/>
          </a:p>
          <a:p>
            <a:pPr marL="742950" lvl="1" indent="-285750">
              <a:lnSpc>
                <a:spcPct val="120000"/>
              </a:lnSpc>
              <a:buFont typeface="Wingdings" panose="05000000000000000000" pitchFamily="2" charset="2"/>
              <a:buChar char="l"/>
            </a:pPr>
            <a:r>
              <a:rPr lang="zh-CN" altLang="en-US" sz="1800" smtClean="0"/>
              <a:t>进行访问控制 </a:t>
            </a:r>
            <a:endParaRPr lang="zh-CN" altLang="en-US" sz="1800" smtClean="0"/>
          </a:p>
          <a:p>
            <a:pPr marL="342900" indent="-342900">
              <a:lnSpc>
                <a:spcPct val="120000"/>
              </a:lnSpc>
              <a:buClr>
                <a:schemeClr val="hlink"/>
              </a:buClr>
              <a:buFont typeface="Wingdings" panose="05000000000000000000" pitchFamily="2" charset="2"/>
              <a:buChar char="l"/>
            </a:pPr>
            <a:r>
              <a:rPr lang="zh-CN" altLang="en-US" sz="2200" smtClean="0"/>
              <a:t>层次结构，特定的功能</a:t>
            </a:r>
            <a:endParaRPr lang="zh-CN" altLang="en-US" sz="2200" smtClean="0"/>
          </a:p>
          <a:p>
            <a:pPr marL="342900" indent="-342900">
              <a:lnSpc>
                <a:spcPct val="120000"/>
              </a:lnSpc>
              <a:buClr>
                <a:schemeClr val="hlink"/>
              </a:buClr>
              <a:buFont typeface="Wingdings" panose="05000000000000000000" pitchFamily="2" charset="2"/>
              <a:buChar char="l"/>
            </a:pPr>
            <a:r>
              <a:rPr lang="en-US" sz="2200" smtClean="0">
                <a:ea typeface="黑体" panose="02010609060101010101" charset="-122"/>
              </a:rPr>
              <a:t>A package is a collection of related classes and interfaces providing access protection and namespace management. </a:t>
            </a:r>
            <a:endParaRPr lang="en-US" sz="2200" smtClean="0">
              <a:ea typeface="黑体" panose="02010609060101010101" charset="-122"/>
            </a:endParaRPr>
          </a:p>
          <a:p>
            <a:pPr marL="342900" indent="-342900">
              <a:lnSpc>
                <a:spcPct val="120000"/>
              </a:lnSpc>
              <a:buClr>
                <a:schemeClr val="hlink"/>
              </a:buClr>
              <a:buFont typeface="Wingdings" panose="05000000000000000000" pitchFamily="2" charset="2"/>
              <a:buChar char="l"/>
            </a:pPr>
            <a:r>
              <a:rPr lang="en-US" sz="2200" smtClean="0">
                <a:ea typeface="黑体" panose="02010609060101010101" charset="-122"/>
              </a:rPr>
              <a:t>import</a:t>
            </a:r>
            <a:endParaRPr lang="en-US" sz="2200" smtClean="0">
              <a:ea typeface="黑体" panose="02010609060101010101" charset="-122"/>
            </a:endParaRPr>
          </a:p>
        </p:txBody>
      </p:sp>
      <p:sp>
        <p:nvSpPr>
          <p:cNvPr id="4" name="灯片编号占位符 3"/>
          <p:cNvSpPr>
            <a:spLocks noGrp="1"/>
          </p:cNvSpPr>
          <p:nvPr>
            <p:ph type="sldNum" sz="quarter" idx="12"/>
          </p:nvPr>
        </p:nvSpPr>
        <p:spPr/>
        <p:txBody>
          <a:bodyPr/>
          <a:lstStyle/>
          <a:p>
            <a:fld id="{6C22CDD0-6367-474A-A250-C0D25D96A415}" type="slidenum">
              <a:rPr lang="zh-CN" altLang="en-US" dirty="0"/>
            </a:fld>
            <a:endParaRPr lang="zh-CN" altLang="en-US" dirty="0"/>
          </a:p>
        </p:txBody>
      </p:sp>
    </p:spTree>
    <p:custDataLst>
      <p:tags r:id="rId5"/>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0964" name="标题 2"/>
          <p:cNvSpPr>
            <a:spLocks noGrp="1" noChangeArrowheads="1"/>
          </p:cNvSpPr>
          <p:nvPr>
            <p:ph type="title"/>
            <p:custDataLst>
              <p:tags r:id="rId3"/>
            </p:custDataLst>
          </p:nvPr>
        </p:nvSpPr>
        <p:spPr/>
        <p:txBody>
          <a:bodyPr/>
          <a:lstStyle/>
          <a:p>
            <a:r>
              <a:rPr lang="zh-CN" altLang="en-US" smtClean="0"/>
              <a:t>包 </a:t>
            </a:r>
            <a:r>
              <a:rPr lang="en-US" smtClean="0">
                <a:ea typeface="黑体" panose="02010609060101010101" charset="-122"/>
              </a:rPr>
              <a:t>(package)</a:t>
            </a:r>
            <a:endParaRPr lang="en-US" smtClean="0">
              <a:ea typeface="黑体" panose="02010609060101010101" charset="-122"/>
            </a:endParaRPr>
          </a:p>
        </p:txBody>
      </p:sp>
      <p:sp>
        <p:nvSpPr>
          <p:cNvPr id="5" name="内容占位符 4"/>
          <p:cNvSpPr>
            <a:spLocks noGrp="1"/>
          </p:cNvSpPr>
          <p:nvPr>
            <p:ph idx="1"/>
            <p:custDataLst>
              <p:tags r:id="rId4"/>
            </p:custDataLst>
          </p:nvPr>
        </p:nvSpPr>
        <p:spPr/>
        <p:txBody>
          <a:bodyPr>
            <a:normAutofit/>
          </a:bodyPr>
          <a:lstStyle/>
          <a:p>
            <a:pPr marL="342900" indent="-342900">
              <a:lnSpc>
                <a:spcPct val="100000"/>
              </a:lnSpc>
              <a:buClr>
                <a:schemeClr val="hlink"/>
              </a:buClr>
              <a:buFont typeface="Wingdings" panose="05000000000000000000" pitchFamily="2" charset="2"/>
              <a:buChar char="l"/>
            </a:pPr>
            <a:r>
              <a:rPr lang="zh-CN" altLang="en-US" sz="2800" dirty="0" smtClean="0"/>
              <a:t>包的创建</a:t>
            </a:r>
            <a:endParaRPr lang="zh-CN" altLang="en-US" sz="2800" dirty="0" smtClean="0"/>
          </a:p>
          <a:p>
            <a:pPr marL="342900" indent="-342900">
              <a:lnSpc>
                <a:spcPct val="100000"/>
              </a:lnSpc>
              <a:buSzPct val="90000"/>
              <a:buFont typeface="Wingdings" panose="05000000000000000000" pitchFamily="2" charset="2"/>
              <a:buNone/>
            </a:pPr>
            <a:r>
              <a:rPr lang="zh-CN" altLang="en-US" sz="2800" dirty="0" smtClean="0"/>
              <a:t>   </a:t>
            </a:r>
            <a:r>
              <a:rPr lang="en-US" sz="2000" dirty="0" smtClean="0">
                <a:ea typeface="黑体" panose="02010609060101010101" charset="-122"/>
              </a:rPr>
              <a:t>package graphics;</a:t>
            </a:r>
            <a:endParaRPr lang="en-US" sz="2000" dirty="0" smtClean="0">
              <a:ea typeface="黑体" panose="02010609060101010101" charset="-122"/>
            </a:endParaRPr>
          </a:p>
          <a:p>
            <a:pPr marL="342900" indent="-342900">
              <a:lnSpc>
                <a:spcPct val="100000"/>
              </a:lnSpc>
              <a:buSzPct val="90000"/>
              <a:buFont typeface="Wingdings" panose="05000000000000000000" pitchFamily="2" charset="2"/>
              <a:buNone/>
            </a:pPr>
            <a:r>
              <a:rPr lang="en-US" sz="2000" dirty="0" smtClean="0">
                <a:ea typeface="黑体" panose="02010609060101010101" charset="-122"/>
              </a:rPr>
              <a:t>   public class Circle extends Graphic implements </a:t>
            </a:r>
            <a:r>
              <a:rPr lang="en-US" sz="2000" dirty="0" err="1" smtClean="0">
                <a:ea typeface="黑体" panose="02010609060101010101" charset="-122"/>
              </a:rPr>
              <a:t>Draggable</a:t>
            </a:r>
            <a:r>
              <a:rPr lang="en-US" sz="2000" dirty="0" smtClean="0">
                <a:ea typeface="黑体" panose="02010609060101010101" charset="-122"/>
              </a:rPr>
              <a:t> {</a:t>
            </a:r>
            <a:endParaRPr lang="en-US" sz="2000" dirty="0" smtClean="0">
              <a:ea typeface="黑体" panose="02010609060101010101" charset="-122"/>
            </a:endParaRPr>
          </a:p>
          <a:p>
            <a:pPr marL="990600" lvl="1" indent="-533400">
              <a:lnSpc>
                <a:spcPct val="100000"/>
              </a:lnSpc>
              <a:buSzPct val="90000"/>
              <a:buFont typeface="Arial" panose="020B0604020202020204" pitchFamily="34" charset="0"/>
              <a:buNone/>
            </a:pPr>
            <a:r>
              <a:rPr lang="en-US" sz="1800" dirty="0" smtClean="0">
                <a:ea typeface="黑体" panose="02010609060101010101" charset="-122"/>
              </a:rPr>
              <a:t>    . . .</a:t>
            </a:r>
            <a:endParaRPr lang="en-US" sz="1800" dirty="0" smtClean="0">
              <a:ea typeface="黑体" panose="02010609060101010101" charset="-122"/>
            </a:endParaRPr>
          </a:p>
          <a:p>
            <a:pPr marL="990600" lvl="1" indent="-533400">
              <a:lnSpc>
                <a:spcPct val="100000"/>
              </a:lnSpc>
              <a:buSzPct val="90000"/>
              <a:buFont typeface="Arial" panose="020B0604020202020204" pitchFamily="34" charset="0"/>
              <a:buNone/>
            </a:pPr>
            <a:r>
              <a:rPr lang="en-US" sz="1800" dirty="0" smtClean="0">
                <a:ea typeface="黑体" panose="02010609060101010101" charset="-122"/>
              </a:rPr>
              <a:t>}</a:t>
            </a:r>
            <a:endParaRPr lang="en-US" sz="1800" dirty="0" smtClean="0">
              <a:ea typeface="黑体" panose="02010609060101010101" charset="-122"/>
            </a:endParaRPr>
          </a:p>
          <a:p>
            <a:pPr marL="342900" indent="-342900">
              <a:lnSpc>
                <a:spcPct val="100000"/>
              </a:lnSpc>
              <a:buClr>
                <a:schemeClr val="hlink"/>
              </a:buClr>
              <a:buFont typeface="Wingdings" panose="05000000000000000000" pitchFamily="2" charset="2"/>
              <a:buChar char="l"/>
            </a:pPr>
            <a:r>
              <a:rPr lang="zh-CN" altLang="en-US" sz="2800" dirty="0" smtClean="0"/>
              <a:t>包的命名</a:t>
            </a:r>
            <a:endParaRPr lang="zh-CN" altLang="en-US" sz="2800" dirty="0" smtClean="0"/>
          </a:p>
          <a:p>
            <a:pPr marL="990600" lvl="1" indent="-533400">
              <a:lnSpc>
                <a:spcPct val="100000"/>
              </a:lnSpc>
              <a:buFont typeface="Wingdings" panose="05000000000000000000" pitchFamily="2" charset="2"/>
              <a:buChar char="l"/>
            </a:pPr>
            <a:r>
              <a:rPr lang="zh-CN" altLang="en-US" sz="2400" dirty="0" smtClean="0"/>
              <a:t>层次结构对应实际的目录结构</a:t>
            </a:r>
            <a:endParaRPr lang="zh-CN" altLang="en-US" sz="2400" dirty="0" smtClean="0"/>
          </a:p>
          <a:p>
            <a:pPr lvl="2">
              <a:lnSpc>
                <a:spcPct val="100000"/>
              </a:lnSpc>
              <a:buClr>
                <a:schemeClr val="bg2"/>
              </a:buClr>
              <a:buFont typeface="Wingdings" panose="05000000000000000000" pitchFamily="2" charset="2"/>
              <a:buChar char="l"/>
            </a:pPr>
            <a:r>
              <a:rPr lang="en-US" sz="2000" dirty="0" err="1" smtClean="0">
                <a:ea typeface="黑体" panose="02010609060101010101" charset="-122"/>
              </a:rPr>
              <a:t>com.sun</a:t>
            </a:r>
            <a:r>
              <a:rPr lang="en-US" sz="2000" dirty="0" smtClean="0">
                <a:ea typeface="黑体" panose="02010609060101010101" charset="-122"/>
              </a:rPr>
              <a:t>.</a:t>
            </a:r>
            <a:endParaRPr lang="en-US" sz="2000" dirty="0" smtClean="0">
              <a:ea typeface="黑体" panose="02010609060101010101" charset="-122"/>
            </a:endParaRPr>
          </a:p>
          <a:p>
            <a:pPr lvl="2">
              <a:lnSpc>
                <a:spcPct val="100000"/>
              </a:lnSpc>
              <a:buClr>
                <a:schemeClr val="bg2"/>
              </a:buClr>
              <a:buFont typeface="Wingdings" panose="05000000000000000000" pitchFamily="2" charset="2"/>
              <a:buChar char="l"/>
            </a:pPr>
            <a:r>
              <a:rPr lang="en-US" sz="2000" dirty="0" smtClean="0">
                <a:ea typeface="黑体" panose="02010609060101010101" charset="-122"/>
              </a:rPr>
              <a:t>org.w3c.</a:t>
            </a:r>
            <a:endParaRPr lang="en-US" sz="2000" dirty="0" smtClean="0">
              <a:ea typeface="黑体" panose="02010609060101010101" charset="-122"/>
            </a:endParaRPr>
          </a:p>
          <a:p>
            <a:pPr lvl="2">
              <a:lnSpc>
                <a:spcPct val="100000"/>
              </a:lnSpc>
              <a:buClr>
                <a:schemeClr val="bg2"/>
              </a:buClr>
              <a:buFont typeface="Wingdings" panose="05000000000000000000" pitchFamily="2" charset="2"/>
              <a:buChar char="l"/>
            </a:pPr>
            <a:r>
              <a:rPr lang="en-US" sz="2000" dirty="0" err="1" smtClean="0">
                <a:ea typeface="黑体" panose="02010609060101010101" charset="-122"/>
              </a:rPr>
              <a:t>org.jalpha</a:t>
            </a:r>
            <a:r>
              <a:rPr lang="en-US" sz="2000" dirty="0" smtClean="0">
                <a:ea typeface="黑体" panose="02010609060101010101" charset="-122"/>
              </a:rPr>
              <a:t>.</a:t>
            </a:r>
            <a:endParaRPr lang="en-US" sz="2000" dirty="0" smtClean="0">
              <a:ea typeface="黑体" panose="02010609060101010101" charset="-122"/>
            </a:endParaRPr>
          </a:p>
        </p:txBody>
      </p:sp>
      <p:sp>
        <p:nvSpPr>
          <p:cNvPr id="4" name="灯片编号占位符 3"/>
          <p:cNvSpPr>
            <a:spLocks noGrp="1"/>
          </p:cNvSpPr>
          <p:nvPr>
            <p:ph type="sldNum" sz="quarter" idx="12"/>
          </p:nvPr>
        </p:nvSpPr>
        <p:spPr/>
        <p:txBody>
          <a:bodyPr/>
          <a:lstStyle/>
          <a:p>
            <a:fld id="{2B13881D-F01D-44FB-BF54-CFE96B11FE90}" type="slidenum">
              <a:rPr lang="zh-CN" altLang="en-US" dirty="0"/>
            </a:fld>
            <a:endParaRPr lang="zh-CN" altLang="en-US" dirty="0"/>
          </a:p>
        </p:txBody>
      </p:sp>
    </p:spTree>
    <p:custDataLst>
      <p:tags r:id="rId5"/>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1988" name="标题 2"/>
          <p:cNvSpPr>
            <a:spLocks noGrp="1" noChangeArrowheads="1"/>
          </p:cNvSpPr>
          <p:nvPr>
            <p:ph type="title"/>
            <p:custDataLst>
              <p:tags r:id="rId3"/>
            </p:custDataLst>
          </p:nvPr>
        </p:nvSpPr>
        <p:spPr/>
        <p:txBody>
          <a:bodyPr/>
          <a:lstStyle/>
          <a:p>
            <a:r>
              <a:rPr lang="zh-CN" altLang="en-US" smtClean="0"/>
              <a:t>包 </a:t>
            </a:r>
            <a:r>
              <a:rPr lang="en-US" smtClean="0">
                <a:ea typeface="黑体" panose="02010609060101010101" charset="-122"/>
              </a:rPr>
              <a:t>(package)</a:t>
            </a:r>
            <a:endParaRPr lang="en-US" smtClean="0">
              <a:ea typeface="黑体" panose="02010609060101010101" charset="-122"/>
            </a:endParaRPr>
          </a:p>
        </p:txBody>
      </p:sp>
      <p:sp>
        <p:nvSpPr>
          <p:cNvPr id="41989" name="内容占位符 4"/>
          <p:cNvSpPr>
            <a:spLocks noGrp="1" noChangeArrowheads="1"/>
          </p:cNvSpPr>
          <p:nvPr>
            <p:ph idx="1"/>
            <p:custDataLst>
              <p:tags r:id="rId4"/>
            </p:custDataLst>
          </p:nvPr>
        </p:nvSpPr>
        <p:spPr/>
        <p:txBody>
          <a:bodyPr>
            <a:normAutofit lnSpcReduction="10000"/>
          </a:bodyPr>
          <a:lstStyle/>
          <a:p>
            <a:pPr marL="342900" indent="-342900">
              <a:lnSpc>
                <a:spcPct val="150000"/>
              </a:lnSpc>
              <a:buClr>
                <a:schemeClr val="hlink"/>
              </a:buClr>
              <a:buFont typeface="Wingdings" panose="05000000000000000000" pitchFamily="2" charset="2"/>
              <a:buChar char="l"/>
            </a:pPr>
            <a:r>
              <a:rPr lang="zh-CN" altLang="en-US" smtClean="0"/>
              <a:t>包的使用</a:t>
            </a:r>
            <a:endParaRPr lang="zh-CN" altLang="en-US" smtClean="0"/>
          </a:p>
          <a:p>
            <a:pPr marL="742950" lvl="1" indent="-285750">
              <a:lnSpc>
                <a:spcPct val="150000"/>
              </a:lnSpc>
              <a:buFont typeface="Wingdings" panose="05000000000000000000" pitchFamily="2" charset="2"/>
              <a:buChar char="l"/>
            </a:pPr>
            <a:r>
              <a:rPr lang="zh-CN" altLang="en-US" smtClean="0"/>
              <a:t>仅仅公共的</a:t>
            </a:r>
            <a:r>
              <a:rPr lang="en-US" smtClean="0">
                <a:ea typeface="黑体" panose="02010609060101010101" charset="-122"/>
              </a:rPr>
              <a:t>(public)</a:t>
            </a:r>
            <a:r>
              <a:rPr lang="zh-CN" altLang="en-US" smtClean="0"/>
              <a:t>包成员</a:t>
            </a:r>
            <a:r>
              <a:rPr lang="en-US" smtClean="0">
                <a:ea typeface="黑体" panose="02010609060101010101" charset="-122"/>
              </a:rPr>
              <a:t>(</a:t>
            </a:r>
            <a:r>
              <a:rPr lang="zh-CN" altLang="en-US" smtClean="0"/>
              <a:t>类、接口</a:t>
            </a:r>
            <a:r>
              <a:rPr lang="en-US" smtClean="0">
                <a:ea typeface="黑体" panose="02010609060101010101" charset="-122"/>
              </a:rPr>
              <a:t>)</a:t>
            </a:r>
            <a:r>
              <a:rPr lang="zh-CN" altLang="en-US" smtClean="0"/>
              <a:t>可以在其所定义的包外被访问</a:t>
            </a:r>
            <a:endParaRPr lang="zh-CN" altLang="en-US" smtClean="0"/>
          </a:p>
          <a:p>
            <a:pPr marL="342900" indent="-342900">
              <a:lnSpc>
                <a:spcPct val="150000"/>
              </a:lnSpc>
              <a:buClr>
                <a:schemeClr val="hlink"/>
              </a:buClr>
              <a:buFont typeface="Wingdings" panose="05000000000000000000" pitchFamily="2" charset="2"/>
              <a:buChar char="l"/>
            </a:pPr>
            <a:r>
              <a:rPr lang="zh-CN" altLang="en-US" smtClean="0"/>
              <a:t>三种方式</a:t>
            </a:r>
            <a:endParaRPr lang="zh-CN" altLang="en-US" smtClean="0"/>
          </a:p>
          <a:p>
            <a:pPr marL="742950" lvl="1" indent="-285750">
              <a:lnSpc>
                <a:spcPct val="150000"/>
              </a:lnSpc>
              <a:buFont typeface="Wingdings" panose="05000000000000000000" pitchFamily="2" charset="2"/>
              <a:buChar char="l"/>
            </a:pPr>
            <a:r>
              <a:rPr lang="zh-CN" altLang="en-US" smtClean="0"/>
              <a:t>利用包成员的规范名</a:t>
            </a:r>
            <a:r>
              <a:rPr lang="en-US" smtClean="0">
                <a:ea typeface="黑体" panose="02010609060101010101" charset="-122"/>
              </a:rPr>
              <a:t>(</a:t>
            </a:r>
            <a:r>
              <a:rPr lang="zh-CN" altLang="en-US" smtClean="0"/>
              <a:t>包名</a:t>
            </a:r>
            <a:r>
              <a:rPr lang="en-US" smtClean="0">
                <a:ea typeface="黑体" panose="02010609060101010101" charset="-122"/>
              </a:rPr>
              <a:t>+</a:t>
            </a:r>
            <a:r>
              <a:rPr lang="zh-CN" altLang="en-US" smtClean="0"/>
              <a:t>类名</a:t>
            </a:r>
            <a:r>
              <a:rPr lang="en-US" smtClean="0">
                <a:ea typeface="黑体" panose="02010609060101010101" charset="-122"/>
              </a:rPr>
              <a:t>)</a:t>
            </a:r>
            <a:endParaRPr lang="en-US" smtClean="0">
              <a:ea typeface="黑体" panose="02010609060101010101" charset="-122"/>
            </a:endParaRPr>
          </a:p>
          <a:p>
            <a:pPr marL="742950" lvl="1" indent="-285750">
              <a:lnSpc>
                <a:spcPct val="150000"/>
              </a:lnSpc>
              <a:buFont typeface="Wingdings" panose="05000000000000000000" pitchFamily="2" charset="2"/>
              <a:buChar char="l"/>
            </a:pPr>
            <a:r>
              <a:rPr lang="zh-CN" altLang="en-US" smtClean="0"/>
              <a:t>引入</a:t>
            </a:r>
            <a:r>
              <a:rPr lang="en-US" smtClean="0">
                <a:ea typeface="黑体" panose="02010609060101010101" charset="-122"/>
              </a:rPr>
              <a:t>(import)</a:t>
            </a:r>
            <a:r>
              <a:rPr lang="zh-CN" altLang="en-US" smtClean="0"/>
              <a:t>包成员名</a:t>
            </a:r>
            <a:endParaRPr lang="zh-CN" altLang="en-US" smtClean="0"/>
          </a:p>
          <a:p>
            <a:pPr marL="742950" lvl="1" indent="-285750">
              <a:lnSpc>
                <a:spcPct val="150000"/>
              </a:lnSpc>
              <a:buFont typeface="Wingdings" panose="05000000000000000000" pitchFamily="2" charset="2"/>
              <a:buChar char="l"/>
            </a:pPr>
            <a:r>
              <a:rPr lang="zh-CN" altLang="en-US" smtClean="0"/>
              <a:t>引入</a:t>
            </a:r>
            <a:r>
              <a:rPr lang="en-US" smtClean="0">
                <a:ea typeface="黑体" panose="02010609060101010101" charset="-122"/>
              </a:rPr>
              <a:t>(import)</a:t>
            </a:r>
            <a:r>
              <a:rPr lang="zh-CN" altLang="en-US" smtClean="0"/>
              <a:t>整个包成员</a:t>
            </a:r>
            <a:endParaRPr lang="zh-CN" altLang="en-US" smtClean="0"/>
          </a:p>
        </p:txBody>
      </p:sp>
      <p:sp>
        <p:nvSpPr>
          <p:cNvPr id="4" name="灯片编号占位符 3"/>
          <p:cNvSpPr>
            <a:spLocks noGrp="1"/>
          </p:cNvSpPr>
          <p:nvPr>
            <p:ph type="sldNum" sz="quarter" idx="12"/>
          </p:nvPr>
        </p:nvSpPr>
        <p:spPr/>
        <p:txBody>
          <a:bodyPr/>
          <a:lstStyle/>
          <a:p>
            <a:fld id="{F882B5B0-A98D-49A7-9462-F5136471EBDA}" type="slidenum">
              <a:rPr lang="zh-CN" altLang="en-US" dirty="0"/>
            </a:fld>
            <a:endParaRPr lang="zh-CN" altLang="en-US" dirty="0"/>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228600"/>
            <a:ext cx="7793038" cy="838200"/>
          </a:xfrm>
        </p:spPr>
        <p:txBody>
          <a:bodyPr vert="horz" wrap="square" lIns="91440" tIns="45720" rIns="91440" bIns="45720" anchor="ctr"/>
          <a:lstStyle/>
          <a:p>
            <a:pPr eaLnBrk="1" hangingPunct="1"/>
            <a:r>
              <a:rPr lang="zh-CN" altLang="en-US" dirty="0">
                <a:latin typeface="Comic Sans MS" panose="030F0702030302020204" pitchFamily="66" charset="0"/>
              </a:rPr>
              <a:t>标识符</a:t>
            </a:r>
            <a:endParaRPr lang="zh-CN" altLang="en-US" dirty="0">
              <a:latin typeface="Comic Sans MS" panose="030F0702030302020204" pitchFamily="66" charset="0"/>
            </a:endParaRPr>
          </a:p>
        </p:txBody>
      </p:sp>
      <p:sp>
        <p:nvSpPr>
          <p:cNvPr id="18435" name="Rectangle 3"/>
          <p:cNvSpPr>
            <a:spLocks noGrp="1"/>
          </p:cNvSpPr>
          <p:nvPr>
            <p:ph idx="1"/>
          </p:nvPr>
        </p:nvSpPr>
        <p:spPr>
          <a:xfrm>
            <a:off x="457200" y="1219200"/>
            <a:ext cx="8229600" cy="1828800"/>
          </a:xfrm>
        </p:spPr>
        <p:txBody>
          <a:bodyPr vert="horz" wrap="square" lIns="91440" tIns="45720" rIns="91440" bIns="45720" anchor="t"/>
          <a:lstStyle/>
          <a:p>
            <a:pPr marL="609600" indent="-609600" eaLnBrk="1" hangingPunct="1">
              <a:buSzPct val="90000"/>
            </a:pPr>
            <a:r>
              <a:rPr lang="zh-CN" altLang="en-US" dirty="0"/>
              <a:t>例：</a:t>
            </a:r>
            <a:r>
              <a:rPr lang="en-US" altLang="zh-CN" dirty="0"/>
              <a:t>point4</a:t>
            </a:r>
            <a:r>
              <a:rPr lang="zh-CN" altLang="en-US" dirty="0"/>
              <a:t>、 </a:t>
            </a:r>
            <a:r>
              <a:rPr lang="en-US" altLang="zh-CN" dirty="0"/>
              <a:t>5w</a:t>
            </a:r>
            <a:r>
              <a:rPr lang="zh-CN" altLang="en-US" dirty="0"/>
              <a:t>、 </a:t>
            </a:r>
            <a:r>
              <a:rPr lang="en-US" altLang="zh-CN" dirty="0"/>
              <a:t>A%</a:t>
            </a:r>
            <a:r>
              <a:rPr lang="zh-CN" altLang="en-US" dirty="0"/>
              <a:t>、 </a:t>
            </a:r>
            <a:r>
              <a:rPr lang="en-US" altLang="zh-CN" dirty="0"/>
              <a:t>thisPicture</a:t>
            </a:r>
            <a:r>
              <a:rPr lang="zh-CN" altLang="en-US" dirty="0"/>
              <a:t>、</a:t>
            </a:r>
            <a:r>
              <a:rPr lang="en-US" altLang="zh-CN" dirty="0"/>
              <a:t>$currentValue</a:t>
            </a:r>
            <a:r>
              <a:rPr lang="zh-CN" altLang="en-US" dirty="0"/>
              <a:t>、</a:t>
            </a:r>
            <a:r>
              <a:rPr lang="en-US" altLang="zh-CN" dirty="0"/>
              <a:t>OK</a:t>
            </a:r>
            <a:r>
              <a:rPr lang="zh-CN" altLang="en-US" dirty="0"/>
              <a:t>、</a:t>
            </a:r>
            <a:r>
              <a:rPr lang="en-US" altLang="zh-CN" dirty="0"/>
              <a:t>_23b</a:t>
            </a:r>
            <a:r>
              <a:rPr lang="zh-CN" altLang="en-US" dirty="0"/>
              <a:t>、</a:t>
            </a:r>
            <a:r>
              <a:rPr lang="en-US" altLang="zh-CN" dirty="0"/>
              <a:t>Y_123</a:t>
            </a:r>
            <a:r>
              <a:rPr lang="zh-CN" altLang="en-US" dirty="0"/>
              <a:t>、＃</a:t>
            </a:r>
            <a:r>
              <a:rPr lang="en-US" altLang="zh-CN" dirty="0"/>
              <a:t>length</a:t>
            </a:r>
            <a:r>
              <a:rPr lang="zh-CN" altLang="en-US" dirty="0"/>
              <a:t>、</a:t>
            </a:r>
            <a:r>
              <a:rPr lang="en-US" altLang="zh-CN" dirty="0"/>
              <a:t>a</a:t>
            </a:r>
            <a:r>
              <a:rPr lang="zh-CN" altLang="en-US" dirty="0"/>
              <a:t>＋</a:t>
            </a:r>
            <a:r>
              <a:rPr lang="en-US" altLang="zh-CN" dirty="0"/>
              <a:t>b</a:t>
            </a:r>
            <a:r>
              <a:rPr lang="zh-CN" altLang="en-US" dirty="0"/>
              <a:t>、</a:t>
            </a:r>
            <a:r>
              <a:rPr lang="en-US" altLang="zh-CN" dirty="0"/>
              <a:t>if</a:t>
            </a:r>
            <a:endParaRPr lang="en-US" altLang="zh-CN" dirty="0"/>
          </a:p>
        </p:txBody>
      </p:sp>
      <p:sp>
        <p:nvSpPr>
          <p:cNvPr id="18436" name="Rectangle 4"/>
          <p:cNvSpPr/>
          <p:nvPr/>
        </p:nvSpPr>
        <p:spPr>
          <a:xfrm>
            <a:off x="457200" y="2971800"/>
            <a:ext cx="8382000" cy="1828800"/>
          </a:xfrm>
          <a:prstGeom prst="rect">
            <a:avLst/>
          </a:prstGeom>
          <a:noFill/>
          <a:ln w="9525">
            <a:noFill/>
          </a:ln>
        </p:spPr>
        <p:txBody>
          <a:bodyPr/>
          <a:lstStyle/>
          <a:p>
            <a:pPr marL="609600" indent="-609600" eaLnBrk="1" hangingPunct="1">
              <a:spcBef>
                <a:spcPct val="20000"/>
              </a:spcBef>
              <a:buClr>
                <a:schemeClr val="folHlink"/>
              </a:buClr>
              <a:buSzPct val="90000"/>
              <a:buFont typeface="Wingdings" panose="05000000000000000000" pitchFamily="2" charset="2"/>
              <a:buChar char="n"/>
            </a:pPr>
            <a:r>
              <a:rPr lang="en-US" altLang="zh-CN" sz="3200" dirty="0">
                <a:latin typeface="Comic Sans MS" panose="030F0702030302020204" pitchFamily="66" charset="0"/>
                <a:ea typeface="华文行楷" panose="02010800040101010101" pitchFamily="2" charset="-122"/>
              </a:rPr>
              <a:t>5w</a:t>
            </a:r>
            <a:r>
              <a:rPr lang="zh-CN" altLang="en-US" sz="3200" dirty="0">
                <a:latin typeface="Comic Sans MS" panose="030F0702030302020204" pitchFamily="66" charset="0"/>
                <a:ea typeface="华文行楷" panose="02010800040101010101" pitchFamily="2" charset="-122"/>
              </a:rPr>
              <a:t>、 </a:t>
            </a:r>
            <a:r>
              <a:rPr lang="en-US" altLang="zh-CN" sz="3200" dirty="0">
                <a:latin typeface="Comic Sans MS" panose="030F0702030302020204" pitchFamily="66" charset="0"/>
                <a:ea typeface="华文行楷" panose="02010800040101010101" pitchFamily="2" charset="-122"/>
              </a:rPr>
              <a:t>A%</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length</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a</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b</a:t>
            </a:r>
            <a:r>
              <a:rPr lang="zh-CN" altLang="en-US" sz="3200" dirty="0">
                <a:latin typeface="Comic Sans MS" panose="030F0702030302020204" pitchFamily="66" charset="0"/>
                <a:ea typeface="华文行楷" panose="02010800040101010101" pitchFamily="2" charset="-122"/>
              </a:rPr>
              <a:t>、</a:t>
            </a:r>
            <a:r>
              <a:rPr lang="en-US" altLang="zh-CN" sz="3200" dirty="0">
                <a:latin typeface="Comic Sans MS" panose="030F0702030302020204" pitchFamily="66" charset="0"/>
                <a:ea typeface="华文行楷" panose="02010800040101010101" pitchFamily="2" charset="-122"/>
              </a:rPr>
              <a:t>if</a:t>
            </a:r>
            <a:endParaRPr lang="en-US" altLang="zh-CN" sz="3200" dirty="0">
              <a:latin typeface="Comic Sans MS" panose="030F0702030302020204" pitchFamily="66" charset="0"/>
              <a:ea typeface="华文行楷"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arn(out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barn(outHorizontal)">
                                      <p:cBhvr>
                                        <p:cTn id="12" dur="500"/>
                                        <p:tgtEl>
                                          <p:spTgt spid="184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dvAuto="1000" build="p"/>
      <p:bldP spid="18436"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8625"/>
            <a:ext cx="13017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10" name="MH_Other_2"/>
          <p:cNvSpPr/>
          <p:nvPr>
            <p:custDataLst>
              <p:tags r:id="rId2"/>
            </p:custDataLst>
          </p:nvPr>
        </p:nvSpPr>
        <p:spPr>
          <a:xfrm rot="19743805">
            <a:off x="833438" y="1698625"/>
            <a:ext cx="128587"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sp>
        <p:nvSpPr>
          <p:cNvPr id="43012" name="标题 2"/>
          <p:cNvSpPr>
            <a:spLocks noGrp="1" noChangeArrowheads="1"/>
          </p:cNvSpPr>
          <p:nvPr>
            <p:ph type="title"/>
            <p:custDataLst>
              <p:tags r:id="rId3"/>
            </p:custDataLst>
          </p:nvPr>
        </p:nvSpPr>
        <p:spPr/>
        <p:txBody>
          <a:bodyPr/>
          <a:lstStyle/>
          <a:p>
            <a:r>
              <a:rPr lang="zh-CN" altLang="en-US" smtClean="0"/>
              <a:t>包 </a:t>
            </a:r>
            <a:r>
              <a:rPr lang="en-US" smtClean="0">
                <a:ea typeface="黑体" panose="02010609060101010101" charset="-122"/>
              </a:rPr>
              <a:t>(package)</a:t>
            </a:r>
            <a:endParaRPr lang="en-US" smtClean="0">
              <a:ea typeface="黑体" panose="02010609060101010101" charset="-122"/>
            </a:endParaRPr>
          </a:p>
        </p:txBody>
      </p:sp>
      <p:sp>
        <p:nvSpPr>
          <p:cNvPr id="5" name="内容占位符 4"/>
          <p:cNvSpPr>
            <a:spLocks noGrp="1"/>
          </p:cNvSpPr>
          <p:nvPr>
            <p:ph idx="1"/>
            <p:custDataLst>
              <p:tags r:id="rId4"/>
            </p:custDataLst>
          </p:nvPr>
        </p:nvSpPr>
        <p:spPr>
          <a:xfrm>
            <a:off x="1420586" y="914402"/>
            <a:ext cx="7094764" cy="5323112"/>
          </a:xfrm>
        </p:spPr>
        <p:txBody>
          <a:bodyPr>
            <a:noAutofit/>
          </a:bodyPr>
          <a:lstStyle/>
          <a:p>
            <a:pPr marL="342900" indent="-342900">
              <a:lnSpc>
                <a:spcPct val="120000"/>
              </a:lnSpc>
              <a:buClr>
                <a:schemeClr val="hlink"/>
              </a:buClr>
              <a:buFont typeface="Wingdings" panose="05000000000000000000" pitchFamily="2" charset="2"/>
              <a:buChar char="l"/>
            </a:pPr>
            <a:r>
              <a:rPr lang="zh-CN" altLang="en-US" sz="2400" noProof="1"/>
              <a:t>例     </a:t>
            </a:r>
            <a:r>
              <a:rPr lang="en-US" altLang="x-none" sz="2400" noProof="1"/>
              <a:t>package graphics;</a:t>
            </a:r>
            <a:endParaRPr lang="en-US" altLang="x-none" sz="2400" noProof="1"/>
          </a:p>
          <a:p>
            <a:pPr marL="990600" lvl="1" indent="-533400" fontAlgn="auto">
              <a:lnSpc>
                <a:spcPct val="120000"/>
              </a:lnSpc>
              <a:buSzPct val="90000"/>
              <a:buFont typeface="Arial" panose="020B0604020202020204" pitchFamily="34" charset="0"/>
              <a:buNone/>
            </a:pPr>
            <a:r>
              <a:rPr lang="en-US" altLang="x-none" sz="1400" noProof="1" smtClean="0"/>
              <a:t>             public class Circle extends Graphic implements Draggable {</a:t>
            </a:r>
            <a:endParaRPr lang="en-US" altLang="x-none" sz="1400" noProof="1" smtClean="0"/>
          </a:p>
          <a:p>
            <a:pPr marL="990600" lvl="1" indent="-533400" fontAlgn="auto">
              <a:lnSpc>
                <a:spcPct val="120000"/>
              </a:lnSpc>
              <a:buSzPct val="90000"/>
              <a:buFont typeface="Arial" panose="020B0604020202020204" pitchFamily="34" charset="0"/>
              <a:buNone/>
            </a:pPr>
            <a:r>
              <a:rPr lang="en-US" altLang="x-none" sz="1400" noProof="1" smtClean="0"/>
              <a:t>    			. . .</a:t>
            </a:r>
            <a:endParaRPr lang="en-US" altLang="x-none" sz="1400" noProof="1" smtClean="0"/>
          </a:p>
          <a:p>
            <a:pPr marL="990600" lvl="1" indent="-533400" fontAlgn="auto">
              <a:lnSpc>
                <a:spcPct val="120000"/>
              </a:lnSpc>
              <a:buSzPct val="90000"/>
              <a:buFont typeface="Arial" panose="020B0604020202020204" pitchFamily="34" charset="0"/>
              <a:buNone/>
            </a:pPr>
            <a:r>
              <a:rPr lang="en-US" altLang="x-none" sz="1400" noProof="1" smtClean="0"/>
              <a:t>	       }</a:t>
            </a:r>
            <a:endParaRPr lang="en-US" altLang="x-none" sz="1400" noProof="1" smtClean="0"/>
          </a:p>
          <a:p>
            <a:pPr marL="342900" indent="-342900">
              <a:lnSpc>
                <a:spcPct val="120000"/>
              </a:lnSpc>
              <a:buClr>
                <a:schemeClr val="hlink"/>
              </a:buClr>
              <a:buFont typeface="Wingdings" panose="05000000000000000000" pitchFamily="2" charset="2"/>
              <a:buChar char="l"/>
            </a:pPr>
            <a:r>
              <a:rPr lang="zh-CN" altLang="en-US" sz="2400" noProof="1"/>
              <a:t>利用包成员的规范名</a:t>
            </a:r>
            <a:r>
              <a:rPr lang="en-US" altLang="x-none" sz="2400" noProof="1"/>
              <a:t>(</a:t>
            </a:r>
            <a:r>
              <a:rPr lang="zh-CN" altLang="en-US" sz="2400" noProof="1"/>
              <a:t>包名</a:t>
            </a:r>
            <a:r>
              <a:rPr lang="en-US" altLang="x-none" sz="2400" noProof="1"/>
              <a:t>+</a:t>
            </a:r>
            <a:r>
              <a:rPr lang="zh-CN" altLang="en-US" sz="2400" noProof="1"/>
              <a:t>类名</a:t>
            </a:r>
            <a:r>
              <a:rPr lang="en-US" altLang="x-none" sz="2400" noProof="1"/>
              <a:t>)</a:t>
            </a:r>
            <a:endParaRPr lang="en-US" altLang="x-none" sz="2400" noProof="1"/>
          </a:p>
          <a:p>
            <a:pPr marL="990600" lvl="1" indent="-533400" fontAlgn="auto">
              <a:lnSpc>
                <a:spcPct val="120000"/>
              </a:lnSpc>
              <a:buSzPct val="90000"/>
              <a:buFont typeface="Arial" panose="020B0604020202020204" pitchFamily="34" charset="0"/>
              <a:buNone/>
            </a:pPr>
            <a:r>
              <a:rPr lang="en-US" altLang="x-none" sz="1400" noProof="1" smtClean="0"/>
              <a:t>	      graphics.Circle myCir = new graphics.Circle();</a:t>
            </a:r>
            <a:endParaRPr lang="en-US" altLang="x-none" sz="1400" noProof="1" smtClean="0"/>
          </a:p>
          <a:p>
            <a:pPr marL="342900" indent="-342900">
              <a:lnSpc>
                <a:spcPct val="120000"/>
              </a:lnSpc>
              <a:buClr>
                <a:schemeClr val="hlink"/>
              </a:buClr>
              <a:buFont typeface="Wingdings" panose="05000000000000000000" pitchFamily="2" charset="2"/>
              <a:buChar char="l"/>
            </a:pPr>
            <a:r>
              <a:rPr lang="zh-CN" altLang="en-US" sz="2400" noProof="1"/>
              <a:t>引入</a:t>
            </a:r>
            <a:r>
              <a:rPr lang="en-US" altLang="x-none" sz="2400" noProof="1"/>
              <a:t>(import)</a:t>
            </a:r>
            <a:r>
              <a:rPr lang="zh-CN" altLang="en-US" sz="2400" noProof="1"/>
              <a:t>包成员名</a:t>
            </a:r>
            <a:endParaRPr lang="zh-CN" altLang="en-US" sz="2400" noProof="1"/>
          </a:p>
          <a:p>
            <a:pPr marL="1371600" lvl="2" indent="-457200" fontAlgn="auto">
              <a:lnSpc>
                <a:spcPct val="120000"/>
              </a:lnSpc>
              <a:buSzPct val="90000"/>
              <a:buFont typeface="Arial" panose="020B0604020202020204" pitchFamily="34" charset="0"/>
              <a:buNone/>
            </a:pPr>
            <a:r>
              <a:rPr lang="zh-CN" altLang="en-US" sz="1400" noProof="1" smtClean="0"/>
              <a:t>	</a:t>
            </a:r>
            <a:r>
              <a:rPr lang="en-US" altLang="x-none" sz="1400" noProof="1" smtClean="0"/>
              <a:t>import graphics.Circle; </a:t>
            </a:r>
            <a:endParaRPr lang="en-US" altLang="x-none" sz="1400" noProof="1" smtClean="0"/>
          </a:p>
          <a:p>
            <a:pPr marL="1371600" lvl="2" indent="-457200" fontAlgn="auto">
              <a:lnSpc>
                <a:spcPct val="120000"/>
              </a:lnSpc>
              <a:buSzPct val="90000"/>
              <a:buFont typeface="Arial" panose="020B0604020202020204" pitchFamily="34" charset="0"/>
              <a:buNone/>
            </a:pPr>
            <a:r>
              <a:rPr lang="en-US" altLang="x-none" sz="1400" noProof="1" smtClean="0"/>
              <a:t>	… …</a:t>
            </a:r>
            <a:endParaRPr lang="en-US" altLang="x-none" sz="1400" noProof="1" smtClean="0"/>
          </a:p>
          <a:p>
            <a:pPr marL="1371600" lvl="2" indent="-457200" fontAlgn="auto">
              <a:lnSpc>
                <a:spcPct val="120000"/>
              </a:lnSpc>
              <a:buSzPct val="90000"/>
              <a:buFont typeface="Arial" panose="020B0604020202020204" pitchFamily="34" charset="0"/>
              <a:buNone/>
            </a:pPr>
            <a:r>
              <a:rPr lang="en-US" altLang="x-none" sz="1400" noProof="1" smtClean="0"/>
              <a:t>	Circle myCir = new Circle(); </a:t>
            </a:r>
            <a:endParaRPr lang="en-US" altLang="x-none" sz="1400" noProof="1" smtClean="0"/>
          </a:p>
          <a:p>
            <a:pPr marL="342900" indent="-342900">
              <a:lnSpc>
                <a:spcPct val="120000"/>
              </a:lnSpc>
              <a:buClr>
                <a:schemeClr val="hlink"/>
              </a:buClr>
              <a:buFont typeface="Wingdings" panose="05000000000000000000" pitchFamily="2" charset="2"/>
              <a:buChar char="l"/>
            </a:pPr>
            <a:r>
              <a:rPr lang="zh-CN" altLang="en-US" sz="2400" noProof="1"/>
              <a:t>引入</a:t>
            </a:r>
            <a:r>
              <a:rPr lang="en-US" altLang="x-none" sz="2400" noProof="1"/>
              <a:t>(import)</a:t>
            </a:r>
            <a:r>
              <a:rPr lang="zh-CN" altLang="en-US" sz="2400" noProof="1"/>
              <a:t>整个包成员</a:t>
            </a:r>
            <a:endParaRPr lang="zh-CN" altLang="en-US" sz="2400" noProof="1"/>
          </a:p>
          <a:p>
            <a:pPr marL="1371600" lvl="2" indent="-457200" fontAlgn="auto">
              <a:lnSpc>
                <a:spcPct val="120000"/>
              </a:lnSpc>
              <a:buSzPct val="90000"/>
              <a:buFont typeface="Arial" panose="020B0604020202020204" pitchFamily="34" charset="0"/>
              <a:buNone/>
            </a:pPr>
            <a:r>
              <a:rPr lang="zh-CN" altLang="en-US" sz="1400" noProof="1" smtClean="0"/>
              <a:t>	</a:t>
            </a:r>
            <a:r>
              <a:rPr lang="en-US" altLang="x-none" sz="1400" noProof="1" smtClean="0"/>
              <a:t>import graphics.*; </a:t>
            </a:r>
            <a:endParaRPr lang="en-US" altLang="x-none" sz="1400" noProof="1" smtClean="0"/>
          </a:p>
          <a:p>
            <a:pPr marL="1371600" lvl="2" indent="-457200" fontAlgn="auto">
              <a:lnSpc>
                <a:spcPct val="120000"/>
              </a:lnSpc>
              <a:buSzPct val="90000"/>
              <a:buFont typeface="Arial" panose="020B0604020202020204" pitchFamily="34" charset="0"/>
              <a:buNone/>
            </a:pPr>
            <a:r>
              <a:rPr lang="en-US" altLang="x-none" sz="1400" noProof="1" smtClean="0"/>
              <a:t>	… …</a:t>
            </a:r>
            <a:endParaRPr lang="en-US" altLang="x-none" sz="1400" noProof="1" smtClean="0"/>
          </a:p>
          <a:p>
            <a:pPr marL="1371600" lvl="2" indent="-457200" fontAlgn="auto">
              <a:lnSpc>
                <a:spcPct val="120000"/>
              </a:lnSpc>
              <a:buSzPct val="90000"/>
              <a:buFont typeface="Arial" panose="020B0604020202020204" pitchFamily="34" charset="0"/>
              <a:buNone/>
            </a:pPr>
            <a:r>
              <a:rPr lang="en-US" altLang="x-none" sz="1400" noProof="1" smtClean="0"/>
              <a:t>	Circle myCir = new Circle(); </a:t>
            </a:r>
            <a:endParaRPr lang="en-US" altLang="x-none" sz="1400" noProof="1" smtClean="0"/>
          </a:p>
        </p:txBody>
      </p:sp>
      <p:sp>
        <p:nvSpPr>
          <p:cNvPr id="4" name="灯片编号占位符 3"/>
          <p:cNvSpPr>
            <a:spLocks noGrp="1"/>
          </p:cNvSpPr>
          <p:nvPr>
            <p:ph type="sldNum" sz="quarter" idx="12"/>
          </p:nvPr>
        </p:nvSpPr>
        <p:spPr/>
        <p:txBody>
          <a:bodyPr/>
          <a:lstStyle/>
          <a:p>
            <a:fld id="{C06C1F32-4F39-402B-8A39-C4C8DB5C2BCB}" type="slidenum">
              <a:rPr lang="zh-CN" altLang="en-US" dirty="0"/>
            </a:fld>
            <a:endParaRPr lang="zh-CN" altLang="en-US" dirty="0"/>
          </a:p>
        </p:txBody>
      </p:sp>
    </p:spTree>
    <p:custDataLst>
      <p:tags r:id="rId5"/>
    </p:custData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40961"/>
          <p:cNvSpPr>
            <a:spLocks noGrp="1" noChangeArrowheads="1"/>
          </p:cNvSpPr>
          <p:nvPr>
            <p:ph type="body" idx="1"/>
          </p:nvPr>
        </p:nvSpPr>
        <p:spPr>
          <a:xfrm>
            <a:off x="457200" y="1143000"/>
            <a:ext cx="8458200" cy="4953000"/>
          </a:xfrm>
        </p:spPr>
        <p:txBody>
          <a:bodyPr/>
          <a:lstStyle/>
          <a:p>
            <a:pPr marL="609600" indent="-609600">
              <a:buSzPct val="90000"/>
            </a:pPr>
            <a:r>
              <a:rPr lang="zh-CN" altLang="en-US" sz="3600" smtClean="0"/>
              <a:t>如何防止名字冲突</a:t>
            </a:r>
            <a:endParaRPr lang="zh-CN" altLang="en-US" sz="3600" smtClean="0"/>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//graphics.Circle.class</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package graphics;	</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public class Circle {</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    . . .</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//mygraphics.Circle.class</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package mygraphics;</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public class Circle {</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    . . .</a:t>
            </a:r>
            <a:endParaRPr lang="en-US" sz="2400" smtClean="0">
              <a:latin typeface="Tahoma" panose="020B0604030504040204" pitchFamily="34" charset="0"/>
              <a:ea typeface="黑体" panose="02010609060101010101" charset="-122"/>
            </a:endParaRPr>
          </a:p>
          <a:p>
            <a:pPr marL="990600" lvl="1" indent="-533400">
              <a:buSzPct val="90000"/>
              <a:buFont typeface="Arial" panose="020B0604020202020204" pitchFamily="34" charset="0"/>
              <a:buNone/>
            </a:pPr>
            <a:r>
              <a:rPr lang="en-US" sz="2400" smtClean="0">
                <a:latin typeface="Tahoma" panose="020B0604030504040204" pitchFamily="34" charset="0"/>
                <a:ea typeface="黑体" panose="02010609060101010101" charset="-122"/>
              </a:rPr>
              <a:t>}</a:t>
            </a:r>
            <a:endParaRPr lang="en-US" sz="2400" smtClean="0">
              <a:latin typeface="Tahoma" panose="020B0604030504040204" pitchFamily="34" charset="0"/>
              <a:ea typeface="黑体" panose="02010609060101010101" charset="-122"/>
            </a:endParaRPr>
          </a:p>
        </p:txBody>
      </p:sp>
      <p:sp>
        <p:nvSpPr>
          <p:cNvPr id="44034" name="标题 40962"/>
          <p:cNvSpPr>
            <a:spLocks noGrp="1" noChangeArrowheads="1"/>
          </p:cNvSpPr>
          <p:nvPr>
            <p:ph type="title"/>
          </p:nvPr>
        </p:nvSpPr>
        <p:spPr/>
        <p:txBody>
          <a:bodyPr anchor="b"/>
          <a:lstStyle/>
          <a:p>
            <a:r>
              <a:rPr lang="zh-CN" altLang="en-US" sz="4600" smtClean="0"/>
              <a:t>包 </a:t>
            </a:r>
            <a:r>
              <a:rPr lang="en-US" sz="4600" smtClean="0">
                <a:ea typeface="黑体" panose="02010609060101010101" charset="-122"/>
              </a:rPr>
              <a:t>(package)</a:t>
            </a:r>
            <a:endParaRPr lang="en-US" sz="4600" smtClean="0">
              <a:ea typeface="黑体" panose="02010609060101010101" charset="-122"/>
            </a:endParaRPr>
          </a:p>
        </p:txBody>
      </p:sp>
      <p:sp>
        <p:nvSpPr>
          <p:cNvPr id="40964" name="矩形 40963"/>
          <p:cNvSpPr>
            <a:spLocks noChangeArrowheads="1"/>
          </p:cNvSpPr>
          <p:nvPr/>
        </p:nvSpPr>
        <p:spPr bwMode="auto">
          <a:xfrm>
            <a:off x="4860925" y="1123950"/>
            <a:ext cx="4114800" cy="2438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import graphics.*;</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import mygraphics.*;</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class Test {</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		</a:t>
            </a:r>
            <a:r>
              <a:rPr lang="en-US" sz="2400">
                <a:solidFill>
                  <a:srgbClr val="006600"/>
                </a:solidFill>
                <a:latin typeface="Tahoma" panose="020B0604030504040204" pitchFamily="34" charset="0"/>
                <a:ea typeface="华文中宋" panose="02010600040101010101" pitchFamily="2" charset="-122"/>
              </a:rPr>
              <a:t>//</a:t>
            </a:r>
            <a:r>
              <a:rPr lang="en-US" sz="2400">
                <a:solidFill>
                  <a:srgbClr val="FF3300"/>
                </a:solidFill>
                <a:latin typeface="Tahoma" panose="020B0604030504040204" pitchFamily="34" charset="0"/>
                <a:ea typeface="华文中宋" panose="02010600040101010101" pitchFamily="2" charset="-122"/>
              </a:rPr>
              <a:t>Circle c;</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a:t>
            </a:r>
            <a:endParaRPr lang="en-US" sz="2400">
              <a:solidFill>
                <a:srgbClr val="FF3300"/>
              </a:solidFill>
              <a:latin typeface="Tahoma" panose="020B0604030504040204" pitchFamily="34" charset="0"/>
              <a:ea typeface="华文中宋" panose="02010600040101010101" pitchFamily="2" charset="-122"/>
            </a:endParaRPr>
          </a:p>
        </p:txBody>
      </p:sp>
      <p:sp>
        <p:nvSpPr>
          <p:cNvPr id="40965" name="矩形 40964"/>
          <p:cNvSpPr>
            <a:spLocks noChangeArrowheads="1"/>
          </p:cNvSpPr>
          <p:nvPr/>
        </p:nvSpPr>
        <p:spPr bwMode="auto">
          <a:xfrm>
            <a:off x="4860925" y="3644900"/>
            <a:ext cx="4114800" cy="2438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import graphics.</a:t>
            </a:r>
            <a:r>
              <a:rPr lang="zh-CN" altLang="en-US" sz="2400">
                <a:solidFill>
                  <a:srgbClr val="FF3300"/>
                </a:solidFill>
                <a:latin typeface="Tahoma" panose="020B0604030504040204" pitchFamily="34" charset="0"/>
                <a:ea typeface="华文中宋" panose="02010600040101010101" pitchFamily="2" charset="-122"/>
              </a:rPr>
              <a:t>Circle</a:t>
            </a:r>
            <a:r>
              <a:rPr lang="en-US" sz="2400">
                <a:solidFill>
                  <a:srgbClr val="FF3300"/>
                </a:solidFill>
                <a:latin typeface="Tahoma" panose="020B0604030504040204" pitchFamily="34" charset="0"/>
                <a:ea typeface="华文中宋" panose="02010600040101010101" pitchFamily="2" charset="-122"/>
              </a:rPr>
              <a:t>;</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a:solidFill>
                  <a:srgbClr val="006600"/>
                </a:solidFill>
                <a:latin typeface="Tahoma" panose="020B0604030504040204" pitchFamily="34" charset="0"/>
                <a:ea typeface="华文中宋" panose="02010600040101010101" pitchFamily="2" charset="-122"/>
              </a:rPr>
              <a:t>//</a:t>
            </a:r>
            <a:r>
              <a:rPr lang="en-US" sz="2400">
                <a:solidFill>
                  <a:srgbClr val="FF3300"/>
                </a:solidFill>
                <a:latin typeface="Tahoma" panose="020B0604030504040204" pitchFamily="34" charset="0"/>
                <a:ea typeface="华文中宋" panose="02010600040101010101" pitchFamily="2" charset="-122"/>
              </a:rPr>
              <a:t>import mygraphics.</a:t>
            </a:r>
            <a:r>
              <a:rPr lang="zh-CN" altLang="en-US" sz="2400">
                <a:solidFill>
                  <a:srgbClr val="FF3300"/>
                </a:solidFill>
                <a:latin typeface="Tahoma" panose="020B0604030504040204" pitchFamily="34" charset="0"/>
                <a:ea typeface="华文中宋" panose="02010600040101010101" pitchFamily="2" charset="-122"/>
              </a:rPr>
              <a:t>Circle</a:t>
            </a:r>
            <a:r>
              <a:rPr lang="en-US" sz="2400">
                <a:solidFill>
                  <a:srgbClr val="FF3300"/>
                </a:solidFill>
                <a:latin typeface="Tahoma" panose="020B0604030504040204" pitchFamily="34" charset="0"/>
                <a:ea typeface="华文中宋" panose="02010600040101010101" pitchFamily="2" charset="-122"/>
              </a:rPr>
              <a:t>;</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class Test {</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		Circle c;</a:t>
            </a:r>
            <a:endParaRPr lang="en-US" sz="2400">
              <a:solidFill>
                <a:srgbClr val="FF3300"/>
              </a:solidFill>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solidFill>
                  <a:srgbClr val="FF3300"/>
                </a:solidFill>
                <a:latin typeface="Tahoma" panose="020B0604030504040204" pitchFamily="34" charset="0"/>
                <a:ea typeface="华文中宋" panose="02010600040101010101" pitchFamily="2" charset="-122"/>
              </a:rPr>
              <a:t>}</a:t>
            </a:r>
            <a:endParaRPr lang="en-US" sz="2400">
              <a:solidFill>
                <a:srgbClr val="FF3300"/>
              </a:solidFill>
              <a:latin typeface="Tahoma" panose="020B0604030504040204" pitchFamily="34" charset="0"/>
              <a:ea typeface="华文中宋" panose="02010600040101010101" pitchFamily="2" charset="-122"/>
            </a:endParaRPr>
          </a:p>
        </p:txBody>
      </p:sp>
      <p:sp>
        <p:nvSpPr>
          <p:cNvPr id="40966" name="矩形 40965"/>
          <p:cNvSpPr>
            <a:spLocks noChangeArrowheads="1"/>
          </p:cNvSpPr>
          <p:nvPr/>
        </p:nvSpPr>
        <p:spPr bwMode="auto">
          <a:xfrm>
            <a:off x="3851919" y="1123950"/>
            <a:ext cx="5135205" cy="3429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import graphics.*;</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import </a:t>
            </a:r>
            <a:r>
              <a:rPr lang="en-US" sz="2400" dirty="0" err="1">
                <a:latin typeface="Tahoma" panose="020B0604030504040204" pitchFamily="34" charset="0"/>
                <a:ea typeface="华文中宋" panose="02010600040101010101" pitchFamily="2" charset="-122"/>
              </a:rPr>
              <a:t>mygraphics</a:t>
            </a:r>
            <a:r>
              <a:rPr lang="en-US" sz="2400" dirty="0">
                <a:latin typeface="Tahoma" panose="020B0604030504040204" pitchFamily="34" charset="0"/>
                <a:ea typeface="华文中宋" panose="02010600040101010101" pitchFamily="2" charset="-122"/>
              </a:rPr>
              <a:t>.*;</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class Test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graphics.Circle</a:t>
            </a:r>
            <a:r>
              <a:rPr lang="en-US" sz="2000" dirty="0">
                <a:latin typeface="Tahoma" panose="020B0604030504040204" pitchFamily="34" charset="0"/>
                <a:ea typeface="华文中宋" panose="02010600040101010101" pitchFamily="2" charset="-122"/>
              </a:rPr>
              <a:t> c = new </a:t>
            </a:r>
            <a:r>
              <a:rPr lang="en-US" sz="2000" dirty="0" err="1">
                <a:latin typeface="Tahoma" panose="020B0604030504040204" pitchFamily="34" charset="0"/>
                <a:ea typeface="华文中宋" panose="02010600040101010101" pitchFamily="2" charset="-122"/>
              </a:rPr>
              <a:t>graphics.Circle</a:t>
            </a:r>
            <a:r>
              <a:rPr lang="en-US" sz="2000" dirty="0">
                <a:latin typeface="Tahoma" panose="020B0604030504040204" pitchFamily="34" charset="0"/>
                <a:ea typeface="华文中宋" panose="02010600040101010101" pitchFamily="2" charset="-122"/>
              </a:rPr>
              <a:t>();</a:t>
            </a:r>
            <a:endParaRPr lang="en-US" sz="20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a:t>
            </a:r>
            <a:r>
              <a:rPr lang="en-US" sz="2000" dirty="0" err="1">
                <a:latin typeface="Tahoma" panose="020B0604030504040204" pitchFamily="34" charset="0"/>
                <a:ea typeface="华文中宋" panose="02010600040101010101" pitchFamily="2" charset="-122"/>
              </a:rPr>
              <a:t>mygraphics.Circle</a:t>
            </a:r>
            <a:r>
              <a:rPr lang="en-US" sz="2000" dirty="0">
                <a:latin typeface="Tahoma" panose="020B0604030504040204" pitchFamily="34" charset="0"/>
                <a:ea typeface="华文中宋" panose="02010600040101010101" pitchFamily="2" charset="-122"/>
              </a:rPr>
              <a:t> c = new </a:t>
            </a:r>
            <a:r>
              <a:rPr lang="en-US" sz="2000" dirty="0" err="1">
                <a:latin typeface="Tahoma" panose="020B0604030504040204" pitchFamily="34" charset="0"/>
                <a:ea typeface="华文中宋" panose="02010600040101010101" pitchFamily="2" charset="-122"/>
              </a:rPr>
              <a:t>mygraphics.Circle</a:t>
            </a:r>
            <a:r>
              <a:rPr lang="en-US" sz="2000" dirty="0">
                <a:latin typeface="Tahoma" panose="020B0604030504040204" pitchFamily="34" charset="0"/>
                <a:ea typeface="华文中宋" panose="02010600040101010101" pitchFamily="2" charset="-122"/>
              </a:rPr>
              <a:t>();</a:t>
            </a:r>
            <a:endParaRPr lang="en-US" sz="20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000" dirty="0">
                <a:latin typeface="Tahoma" panose="020B0604030504040204" pitchFamily="34" charset="0"/>
                <a:ea typeface="华文中宋" panose="02010600040101010101" pitchFamily="2" charset="-122"/>
              </a:rPr>
              <a:t>	… …</a:t>
            </a:r>
            <a:endParaRPr lang="en-US" sz="20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a:t>
            </a:r>
            <a:endParaRPr lang="en-US" sz="2400" dirty="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E2AAF3ED-9F2C-42A4-B119-2A4D7791ACC6}"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arn(outHorizontal)">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barn(outHorizontal)">
                                      <p:cBhvr>
                                        <p:cTn id="1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40965" grpId="0" bldLvl="0" animBg="1"/>
      <p:bldP spid="40966"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占位符 41985"/>
          <p:cNvSpPr>
            <a:spLocks noGrp="1" noChangeArrowheads="1"/>
          </p:cNvSpPr>
          <p:nvPr>
            <p:ph type="body" idx="1"/>
          </p:nvPr>
        </p:nvSpPr>
        <p:spPr>
          <a:xfrm>
            <a:off x="457200" y="1143000"/>
            <a:ext cx="8458200" cy="5486400"/>
          </a:xfrm>
        </p:spPr>
        <p:txBody>
          <a:bodyPr/>
          <a:lstStyle/>
          <a:p>
            <a:pPr marL="609600" indent="-609600">
              <a:buSzPct val="90000"/>
            </a:pPr>
            <a:r>
              <a:rPr lang="zh-CN" altLang="en-US" smtClean="0"/>
              <a:t>包与</a:t>
            </a:r>
            <a:r>
              <a:rPr lang="en-US" smtClean="0">
                <a:ea typeface="黑体" panose="02010609060101010101" charset="-122"/>
              </a:rPr>
              <a:t>Java</a:t>
            </a:r>
            <a:r>
              <a:rPr lang="zh-CN" altLang="en-US" smtClean="0"/>
              <a:t>文件的对应关系</a:t>
            </a:r>
            <a:endParaRPr lang="zh-CN" altLang="en-US" smtClean="0"/>
          </a:p>
          <a:p>
            <a:pPr marL="990600" lvl="1" indent="-533400">
              <a:buSzPct val="90000"/>
              <a:buFont typeface="Arial" panose="020B0604020202020204" pitchFamily="34" charset="0"/>
              <a:buNone/>
            </a:pPr>
            <a:r>
              <a:rPr lang="zh-CN" altLang="en-US" smtClean="0"/>
              <a:t>	</a:t>
            </a:r>
            <a:endParaRPr lang="zh-CN" altLang="en-US" smtClean="0"/>
          </a:p>
        </p:txBody>
      </p:sp>
      <p:sp>
        <p:nvSpPr>
          <p:cNvPr id="45058" name="标题 41986"/>
          <p:cNvSpPr>
            <a:spLocks noGrp="1" noChangeArrowheads="1"/>
          </p:cNvSpPr>
          <p:nvPr>
            <p:ph type="title"/>
          </p:nvPr>
        </p:nvSpPr>
        <p:spPr/>
        <p:txBody>
          <a:bodyPr anchor="b"/>
          <a:lstStyle/>
          <a:p>
            <a:r>
              <a:rPr lang="zh-CN" altLang="en-US" sz="4600" smtClean="0"/>
              <a:t>包 </a:t>
            </a:r>
            <a:r>
              <a:rPr lang="en-US" sz="4600" smtClean="0">
                <a:ea typeface="黑体" panose="02010609060101010101" charset="-122"/>
              </a:rPr>
              <a:t>(package)</a:t>
            </a:r>
            <a:endParaRPr lang="en-US" sz="4600" smtClean="0">
              <a:ea typeface="黑体" panose="02010609060101010101" charset="-122"/>
            </a:endParaRPr>
          </a:p>
        </p:txBody>
      </p:sp>
      <p:sp>
        <p:nvSpPr>
          <p:cNvPr id="41988" name="矩形 41987"/>
          <p:cNvSpPr>
            <a:spLocks noChangeArrowheads="1"/>
          </p:cNvSpPr>
          <p:nvPr/>
        </p:nvSpPr>
        <p:spPr bwMode="auto">
          <a:xfrm>
            <a:off x="1524000" y="0"/>
            <a:ext cx="4038600" cy="17526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中宋" panose="02010600040101010101" pitchFamily="2" charset="-122"/>
              </a:rPr>
              <a:t>package org.jalpha;</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中宋" panose="02010600040101010101" pitchFamily="2" charset="-122"/>
              </a:rPr>
              <a:t>public class HelloWorld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中宋" panose="02010600040101010101" pitchFamily="2" charset="-122"/>
              </a:rPr>
              <a:t>		. .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a:latin typeface="Tahoma" panose="020B0604030504040204" pitchFamily="34" charset="0"/>
                <a:ea typeface="华文中宋" panose="02010600040101010101" pitchFamily="2" charset="-122"/>
              </a:rPr>
              <a:t>}</a:t>
            </a:r>
            <a:endParaRPr lang="en-US" sz="2400">
              <a:latin typeface="Tahoma" panose="020B0604030504040204" pitchFamily="34" charset="0"/>
              <a:ea typeface="华文中宋" panose="02010600040101010101" pitchFamily="2" charset="-122"/>
            </a:endParaRPr>
          </a:p>
        </p:txBody>
      </p:sp>
      <p:sp>
        <p:nvSpPr>
          <p:cNvPr id="41989" name="矩形 41988"/>
          <p:cNvSpPr>
            <a:spLocks noChangeArrowheads="1"/>
          </p:cNvSpPr>
          <p:nvPr/>
        </p:nvSpPr>
        <p:spPr bwMode="auto">
          <a:xfrm>
            <a:off x="609600" y="2286000"/>
            <a:ext cx="8534400" cy="4114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根目录	</a:t>
            </a:r>
            <a:r>
              <a:rPr lang="en-US" sz="2400" dirty="0">
                <a:latin typeface="Tahoma" panose="020B0604030504040204" pitchFamily="34" charset="0"/>
                <a:ea typeface="华文中宋" panose="02010600040101010101" pitchFamily="2" charset="-122"/>
              </a:rPr>
              <a:t>d:\src</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源文件	</a:t>
            </a:r>
            <a:r>
              <a:rPr lang="en-US" sz="2400" dirty="0">
                <a:latin typeface="Tahoma" panose="020B0604030504040204" pitchFamily="34" charset="0"/>
                <a:ea typeface="华文中宋" panose="02010600040101010101" pitchFamily="2" charset="-122"/>
              </a:rPr>
              <a:t>d:\src\org\jalpha\HelloWorld.java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编译		</a:t>
            </a:r>
            <a:r>
              <a:rPr lang="en-US" sz="2400" dirty="0">
                <a:latin typeface="Tahoma" panose="020B0604030504040204" pitchFamily="34" charset="0"/>
                <a:ea typeface="华文中宋" panose="02010600040101010101" pitchFamily="2" charset="-122"/>
              </a:rPr>
              <a:t>cd d:\src</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a:t>
            </a:r>
            <a:r>
              <a:rPr lang="en-US" sz="2400" dirty="0" err="1">
                <a:latin typeface="Tahoma" panose="020B0604030504040204" pitchFamily="34" charset="0"/>
                <a:ea typeface="华文中宋" panose="02010600040101010101" pitchFamily="2" charset="-122"/>
              </a:rPr>
              <a:t>javac</a:t>
            </a:r>
            <a:r>
              <a:rPr lang="en-US" sz="2400" dirty="0">
                <a:latin typeface="Tahoma" panose="020B0604030504040204" pitchFamily="34" charset="0"/>
                <a:ea typeface="华文中宋" panose="02010600040101010101" pitchFamily="2" charset="-122"/>
              </a:rPr>
              <a:t> org\</a:t>
            </a:r>
            <a:r>
              <a:rPr lang="en-US" sz="2400" dirty="0" err="1">
                <a:latin typeface="Tahoma" panose="020B0604030504040204" pitchFamily="34" charset="0"/>
                <a:ea typeface="华文中宋" panose="02010600040101010101" pitchFamily="2" charset="-122"/>
              </a:rPr>
              <a:t>jalpha</a:t>
            </a:r>
            <a:r>
              <a:rPr lang="en-US" sz="2400" dirty="0">
                <a:latin typeface="Tahoma" panose="020B0604030504040204" pitchFamily="34" charset="0"/>
                <a:ea typeface="华文中宋" panose="02010600040101010101" pitchFamily="2" charset="-122"/>
              </a:rPr>
              <a:t>\HelloWorld.java</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class</a:t>
            </a:r>
            <a:r>
              <a:rPr lang="zh-CN" altLang="en-US" sz="2400" dirty="0">
                <a:latin typeface="Tahoma" panose="020B0604030504040204" pitchFamily="34" charset="0"/>
                <a:ea typeface="华文中宋" panose="02010600040101010101" pitchFamily="2" charset="-122"/>
              </a:rPr>
              <a:t>文件	</a:t>
            </a:r>
            <a:r>
              <a:rPr lang="en-US" sz="2400" dirty="0">
                <a:latin typeface="Tahoma" panose="020B0604030504040204" pitchFamily="34" charset="0"/>
                <a:ea typeface="华文中宋" panose="02010600040101010101" pitchFamily="2" charset="-122"/>
              </a:rPr>
              <a:t>d:\src\org\jalpha\HelloWorld.class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执行</a:t>
            </a:r>
            <a:r>
              <a:rPr lang="en-US"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在根目录</a:t>
            </a:r>
            <a:r>
              <a:rPr lang="en-US" sz="2400" dirty="0">
                <a:latin typeface="Tahoma" panose="020B0604030504040204" pitchFamily="34" charset="0"/>
                <a:ea typeface="华文中宋" panose="02010600040101010101" pitchFamily="2" charset="-122"/>
              </a:rPr>
              <a:t>)   cd d:\src</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java </a:t>
            </a:r>
            <a:r>
              <a:rPr lang="en-US" sz="2400" dirty="0" err="1">
                <a:latin typeface="Tahoma" panose="020B0604030504040204" pitchFamily="34" charset="0"/>
                <a:ea typeface="华文中宋" panose="02010600040101010101" pitchFamily="2" charset="-122"/>
              </a:rPr>
              <a:t>org.jalpha.HelloWorld</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执行</a:t>
            </a:r>
            <a:r>
              <a:rPr lang="en-US"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在其他目录</a:t>
            </a:r>
            <a:r>
              <a:rPr lang="en-US" sz="2400" dirty="0">
                <a:latin typeface="Tahoma" panose="020B0604030504040204" pitchFamily="34" charset="0"/>
                <a:ea typeface="华文中宋" panose="02010600040101010101" pitchFamily="2" charset="-122"/>
              </a:rPr>
              <a:t>)d:\</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java –</a:t>
            </a:r>
            <a:r>
              <a:rPr lang="en-US" sz="2400" dirty="0" err="1">
                <a:latin typeface="Tahoma" panose="020B0604030504040204" pitchFamily="34" charset="0"/>
                <a:ea typeface="华文中宋" panose="02010600040101010101" pitchFamily="2" charset="-122"/>
              </a:rPr>
              <a:t>classpath</a:t>
            </a:r>
            <a:r>
              <a:rPr lang="en-US" sz="2400" dirty="0">
                <a:latin typeface="Tahoma" panose="020B0604030504040204" pitchFamily="34" charset="0"/>
                <a:ea typeface="华文中宋" panose="02010600040101010101" pitchFamily="2" charset="-122"/>
              </a:rPr>
              <a:t> d:\src </a:t>
            </a:r>
            <a:r>
              <a:rPr lang="en-US" sz="2400" dirty="0" err="1">
                <a:latin typeface="Tahoma" panose="020B0604030504040204" pitchFamily="34" charset="0"/>
                <a:ea typeface="华文中宋" panose="02010600040101010101" pitchFamily="2" charset="-122"/>
              </a:rPr>
              <a:t>org.jalpha.HelloWorld</a:t>
            </a:r>
            <a:endParaRPr lang="en-US" sz="2400" dirty="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9F1EFAFE-7805-4243-8ABB-E53A3BDD491D}"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arn(outHorizontal)">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barn(outHorizontal)">
                                      <p:cBhvr>
                                        <p:cTn id="1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ldLvl="0" animBg="1"/>
      <p:bldP spid="41989"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占位符 43009"/>
          <p:cNvSpPr>
            <a:spLocks noGrp="1" noChangeArrowheads="1"/>
          </p:cNvSpPr>
          <p:nvPr>
            <p:ph type="body" idx="1"/>
          </p:nvPr>
        </p:nvSpPr>
        <p:spPr>
          <a:xfrm>
            <a:off x="457200" y="1143000"/>
            <a:ext cx="8458200" cy="1447800"/>
          </a:xfrm>
        </p:spPr>
        <p:txBody>
          <a:bodyPr/>
          <a:lstStyle/>
          <a:p>
            <a:pPr marL="609600" indent="-609600">
              <a:buSzPct val="90000"/>
            </a:pPr>
            <a:r>
              <a:rPr lang="zh-CN" altLang="en-US" smtClean="0"/>
              <a:t>包与</a:t>
            </a:r>
            <a:r>
              <a:rPr lang="en-US" smtClean="0">
                <a:ea typeface="黑体" panose="02010609060101010101" charset="-122"/>
              </a:rPr>
              <a:t>Java</a:t>
            </a:r>
            <a:r>
              <a:rPr lang="zh-CN" altLang="en-US" smtClean="0"/>
              <a:t>文件的对应关系</a:t>
            </a:r>
            <a:endParaRPr lang="zh-CN" altLang="en-US" smtClean="0"/>
          </a:p>
          <a:p>
            <a:pPr marL="990600" lvl="1" indent="-533400">
              <a:buSzPct val="90000"/>
              <a:buFont typeface="Arial" panose="020B0604020202020204" pitchFamily="34" charset="0"/>
              <a:buNone/>
            </a:pPr>
            <a:r>
              <a:rPr lang="zh-CN" altLang="en-US" smtClean="0"/>
              <a:t>	</a:t>
            </a:r>
            <a:endParaRPr lang="zh-CN" altLang="en-US" smtClean="0"/>
          </a:p>
        </p:txBody>
      </p:sp>
      <p:sp>
        <p:nvSpPr>
          <p:cNvPr id="46082" name="标题 43010"/>
          <p:cNvSpPr>
            <a:spLocks noGrp="1" noChangeArrowheads="1"/>
          </p:cNvSpPr>
          <p:nvPr>
            <p:ph type="title"/>
          </p:nvPr>
        </p:nvSpPr>
        <p:spPr/>
        <p:txBody>
          <a:bodyPr anchor="b"/>
          <a:lstStyle/>
          <a:p>
            <a:r>
              <a:rPr lang="zh-CN" altLang="en-US" sz="4600" smtClean="0"/>
              <a:t>包 </a:t>
            </a:r>
            <a:r>
              <a:rPr lang="en-US" sz="4600" smtClean="0">
                <a:ea typeface="黑体" panose="02010609060101010101" charset="-122"/>
              </a:rPr>
              <a:t>(package)</a:t>
            </a:r>
            <a:endParaRPr lang="en-US" sz="4600" smtClean="0">
              <a:ea typeface="黑体" panose="02010609060101010101" charset="-122"/>
            </a:endParaRPr>
          </a:p>
        </p:txBody>
      </p:sp>
      <p:sp>
        <p:nvSpPr>
          <p:cNvPr id="43012" name="矩形 43011"/>
          <p:cNvSpPr>
            <a:spLocks noChangeArrowheads="1"/>
          </p:cNvSpPr>
          <p:nvPr/>
        </p:nvSpPr>
        <p:spPr bwMode="auto">
          <a:xfrm>
            <a:off x="1371600" y="0"/>
            <a:ext cx="4419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package org.aloha;</a:t>
            </a:r>
            <a:endParaRPr lang="en-US" sz="2000">
              <a:latin typeface="Tahoma" panose="020B0604030504040204" pitchFamily="34" charset="0"/>
              <a:ea typeface="华文中宋" panose="02010600040101010101" pitchFamily="2" charset="-122"/>
            </a:endParaRPr>
          </a:p>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import org.jalpha.*;</a:t>
            </a:r>
            <a:endParaRPr lang="en-US" sz="2000">
              <a:latin typeface="Tahoma" panose="020B0604030504040204" pitchFamily="34" charset="0"/>
              <a:ea typeface="华文中宋" panose="02010600040101010101" pitchFamily="2" charset="-122"/>
            </a:endParaRPr>
          </a:p>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import org.w3c.*;</a:t>
            </a:r>
            <a:endParaRPr lang="en-US" sz="2000">
              <a:latin typeface="Tahoma" panose="020B0604030504040204" pitchFamily="34" charset="0"/>
              <a:ea typeface="华文中宋" panose="02010600040101010101" pitchFamily="2" charset="-122"/>
            </a:endParaRPr>
          </a:p>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public class Test {</a:t>
            </a:r>
            <a:endParaRPr lang="en-US" sz="2000">
              <a:latin typeface="Tahoma" panose="020B0604030504040204" pitchFamily="34" charset="0"/>
              <a:ea typeface="华文中宋" panose="02010600040101010101" pitchFamily="2" charset="-122"/>
            </a:endParaRPr>
          </a:p>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	. . .</a:t>
            </a:r>
            <a:endParaRPr lang="en-US" sz="2000">
              <a:latin typeface="Tahoma" panose="020B0604030504040204" pitchFamily="34" charset="0"/>
              <a:ea typeface="华文中宋" panose="02010600040101010101" pitchFamily="2" charset="-122"/>
            </a:endParaRPr>
          </a:p>
          <a:p>
            <a:pPr>
              <a:spcBef>
                <a:spcPct val="20000"/>
              </a:spcBef>
              <a:buClr>
                <a:schemeClr val="hlink"/>
              </a:buClr>
              <a:buSzPct val="90000"/>
              <a:buFont typeface="Wingdings" panose="05000000000000000000" pitchFamily="2" charset="2"/>
              <a:buNone/>
            </a:pPr>
            <a:r>
              <a:rPr lang="en-US" sz="2000">
                <a:latin typeface="Tahoma" panose="020B0604030504040204" pitchFamily="34" charset="0"/>
                <a:ea typeface="华文中宋" panose="02010600040101010101" pitchFamily="2" charset="-122"/>
              </a:rPr>
              <a:t>}</a:t>
            </a:r>
            <a:endParaRPr lang="en-US" sz="2000">
              <a:latin typeface="Tahoma" panose="020B0604030504040204" pitchFamily="34" charset="0"/>
              <a:ea typeface="华文中宋" panose="02010600040101010101" pitchFamily="2" charset="-122"/>
            </a:endParaRPr>
          </a:p>
        </p:txBody>
      </p:sp>
      <p:sp>
        <p:nvSpPr>
          <p:cNvPr id="43013" name="矩形 43012"/>
          <p:cNvSpPr>
            <a:spLocks noChangeArrowheads="1"/>
          </p:cNvSpPr>
          <p:nvPr/>
        </p:nvSpPr>
        <p:spPr bwMode="auto">
          <a:xfrm>
            <a:off x="381000" y="2362200"/>
            <a:ext cx="8534400" cy="4114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class</a:t>
            </a:r>
            <a:r>
              <a:rPr lang="zh-CN" altLang="en-US" sz="2400" dirty="0">
                <a:latin typeface="Tahoma" panose="020B0604030504040204" pitchFamily="34" charset="0"/>
                <a:ea typeface="华文中宋" panose="02010600040101010101" pitchFamily="2" charset="-122"/>
              </a:rPr>
              <a:t>文件</a:t>
            </a:r>
            <a:r>
              <a:rPr lang="en-US" sz="2400" dirty="0">
                <a:latin typeface="Tahoma" panose="020B0604030504040204" pitchFamily="34" charset="0"/>
                <a:ea typeface="华文中宋" panose="02010600040101010101" pitchFamily="2" charset="-122"/>
              </a:rPr>
              <a:t>(</a:t>
            </a:r>
            <a:r>
              <a:rPr lang="en-US" sz="2400" dirty="0" err="1">
                <a:latin typeface="Tahoma" panose="020B0604030504040204" pitchFamily="34" charset="0"/>
                <a:ea typeface="华文中宋" panose="02010600040101010101" pitchFamily="2" charset="-122"/>
              </a:rPr>
              <a:t>org.jalpha</a:t>
            </a:r>
            <a:r>
              <a:rPr lang="en-US" sz="2400" dirty="0">
                <a:latin typeface="Tahoma" panose="020B0604030504040204" pitchFamily="34" charset="0"/>
                <a:ea typeface="华文中宋" panose="02010600040101010101" pitchFamily="2" charset="-122"/>
              </a:rPr>
              <a:t>)   d:\src1\org\jalpha\*.class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class</a:t>
            </a:r>
            <a:r>
              <a:rPr lang="zh-CN" altLang="en-US" sz="2400" dirty="0">
                <a:latin typeface="Tahoma" panose="020B0604030504040204" pitchFamily="34" charset="0"/>
                <a:ea typeface="华文中宋" panose="02010600040101010101" pitchFamily="2" charset="-122"/>
              </a:rPr>
              <a:t>文件</a:t>
            </a:r>
            <a:r>
              <a:rPr lang="en-US" sz="2400" dirty="0">
                <a:latin typeface="Tahoma" panose="020B0604030504040204" pitchFamily="34" charset="0"/>
                <a:ea typeface="华文中宋" panose="02010600040101010101" pitchFamily="2" charset="-122"/>
              </a:rPr>
              <a:t>(org.w3c)      d:\src2\org\w3c\*.class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err="1">
                <a:latin typeface="Tahoma" panose="020B0604030504040204" pitchFamily="34" charset="0"/>
                <a:ea typeface="华文中宋" panose="02010600040101010101" pitchFamily="2" charset="-122"/>
              </a:rPr>
              <a:t>Test.class</a:t>
            </a:r>
            <a:r>
              <a:rPr lang="zh-CN" altLang="en-US" sz="2400" dirty="0">
                <a:latin typeface="Tahoma" panose="020B0604030504040204" pitchFamily="34" charset="0"/>
                <a:ea typeface="华文中宋" panose="02010600040101010101" pitchFamily="2" charset="-122"/>
              </a:rPr>
              <a:t>文件的根目录 </a:t>
            </a:r>
            <a:r>
              <a:rPr lang="en-US" sz="2400" dirty="0">
                <a:latin typeface="Tahoma" panose="020B0604030504040204" pitchFamily="34" charset="0"/>
                <a:ea typeface="华文中宋" panose="02010600040101010101" pitchFamily="2" charset="-122"/>
              </a:rPr>
              <a:t>d:\src	</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执行</a:t>
            </a:r>
            <a:r>
              <a:rPr lang="en-US"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在根目录</a:t>
            </a:r>
            <a:r>
              <a:rPr lang="en-US" sz="2400" dirty="0">
                <a:latin typeface="Tahoma" panose="020B0604030504040204" pitchFamily="34" charset="0"/>
                <a:ea typeface="华文中宋" panose="02010600040101010101" pitchFamily="2" charset="-122"/>
              </a:rPr>
              <a:t>) 	    d:\src</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java –</a:t>
            </a:r>
            <a:r>
              <a:rPr lang="en-US" sz="2400" dirty="0" err="1">
                <a:latin typeface="Tahoma" panose="020B0604030504040204" pitchFamily="34" charset="0"/>
                <a:ea typeface="华文中宋" panose="02010600040101010101" pitchFamily="2" charset="-122"/>
              </a:rPr>
              <a:t>classpath</a:t>
            </a:r>
            <a:r>
              <a:rPr lang="en-US" sz="2400" dirty="0">
                <a:latin typeface="Tahoma" panose="020B0604030504040204" pitchFamily="34" charset="0"/>
                <a:ea typeface="华文中宋" panose="02010600040101010101" pitchFamily="2" charset="-122"/>
              </a:rPr>
              <a:t> d:\src1;d:\src2;. </a:t>
            </a:r>
            <a:r>
              <a:rPr lang="en-US" sz="2400" dirty="0" err="1">
                <a:latin typeface="Tahoma" panose="020B0604030504040204" pitchFamily="34" charset="0"/>
                <a:ea typeface="华文中宋" panose="02010600040101010101" pitchFamily="2" charset="-122"/>
              </a:rPr>
              <a:t>org.aloha.Test</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zh-CN" altLang="en-US" sz="2400" dirty="0">
                <a:latin typeface="Tahoma" panose="020B0604030504040204" pitchFamily="34" charset="0"/>
                <a:ea typeface="华文中宋" panose="02010600040101010101" pitchFamily="2" charset="-122"/>
              </a:rPr>
              <a:t>执行</a:t>
            </a:r>
            <a:r>
              <a:rPr lang="en-US"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在其他目录</a:t>
            </a:r>
            <a:r>
              <a:rPr lang="en-US" sz="2400" dirty="0">
                <a:latin typeface="Tahoma" panose="020B0604030504040204" pitchFamily="34" charset="0"/>
                <a:ea typeface="华文中宋" panose="02010600040101010101" pitchFamily="2" charset="-122"/>
              </a:rPr>
              <a:t>) 	 d:\</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r>
              <a:rPr lang="en-US" sz="2400" dirty="0">
                <a:latin typeface="Tahoma" panose="020B0604030504040204" pitchFamily="34" charset="0"/>
                <a:ea typeface="华文中宋" panose="02010600040101010101" pitchFamily="2" charset="-122"/>
              </a:rPr>
              <a:t>		   java –</a:t>
            </a:r>
            <a:r>
              <a:rPr lang="en-US" sz="2400" dirty="0" err="1">
                <a:latin typeface="Tahoma" panose="020B0604030504040204" pitchFamily="34" charset="0"/>
                <a:ea typeface="华文中宋" panose="02010600040101010101" pitchFamily="2" charset="-122"/>
              </a:rPr>
              <a:t>classpath</a:t>
            </a:r>
            <a:r>
              <a:rPr lang="en-US" sz="2400" dirty="0">
                <a:latin typeface="Tahoma" panose="020B0604030504040204" pitchFamily="34" charset="0"/>
                <a:ea typeface="华文中宋" panose="02010600040101010101" pitchFamily="2" charset="-122"/>
              </a:rPr>
              <a:t> d:\src1;d:\src2;d:\src </a:t>
            </a:r>
            <a:r>
              <a:rPr lang="en-US" sz="2400" dirty="0" err="1">
                <a:latin typeface="Tahoma" panose="020B0604030504040204" pitchFamily="34" charset="0"/>
                <a:ea typeface="华文中宋" panose="02010600040101010101" pitchFamily="2" charset="-122"/>
              </a:rPr>
              <a:t>org.aloha.Test</a:t>
            </a:r>
            <a:endParaRPr lang="en-US" sz="2400" dirty="0">
              <a:latin typeface="Tahoma" panose="020B0604030504040204" pitchFamily="34" charset="0"/>
              <a:ea typeface="华文中宋" panose="02010600040101010101" pitchFamily="2" charset="-122"/>
            </a:endParaRPr>
          </a:p>
          <a:p>
            <a:pPr>
              <a:lnSpc>
                <a:spcPct val="90000"/>
              </a:lnSpc>
              <a:spcBef>
                <a:spcPct val="20000"/>
              </a:spcBef>
              <a:buClr>
                <a:schemeClr val="hlink"/>
              </a:buClr>
              <a:buSzPct val="90000"/>
              <a:buFont typeface="Wingdings" panose="05000000000000000000" pitchFamily="2" charset="2"/>
              <a:buNone/>
            </a:pPr>
            <a:endParaRPr lang="zh-CN" altLang="en-US" sz="2400" dirty="0">
              <a:latin typeface="Tahoma" panose="020B060403050404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1F6CA1B-1643-46F8-A072-C1780205A789}" type="slidenum">
              <a:rPr lang="zh-CN" altLang="en-US" dirty="0"/>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arn(outHorizontal)">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arn(outHorizontal)">
                                      <p:cBhvr>
                                        <p:cTn id="12"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ldLvl="0" animBg="1"/>
      <p:bldP spid="43013"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总结</a:t>
            </a:r>
            <a:r>
              <a:rPr lang="en-US" altLang="zh-CN" dirty="0" smtClean="0"/>
              <a:t>2-1</a:t>
            </a:r>
            <a:endParaRPr lang="en-US" altLang="zh-CN" dirty="0" smtClean="0"/>
          </a:p>
        </p:txBody>
      </p:sp>
      <p:sp>
        <p:nvSpPr>
          <p:cNvPr id="3" name="内容占位符 2"/>
          <p:cNvSpPr>
            <a:spLocks noGrp="1"/>
          </p:cNvSpPr>
          <p:nvPr>
            <p:ph idx="1"/>
            <p:custDataLst>
              <p:tags r:id="rId4"/>
            </p:custDataLst>
          </p:nvPr>
        </p:nvSpPr>
        <p:spPr/>
        <p:txBody>
          <a:bodyPr>
            <a:normAutofit/>
          </a:bodyPr>
          <a:lstStyle/>
          <a:p>
            <a:pPr marL="342900" indent="-342900">
              <a:lnSpc>
                <a:spcPct val="130000"/>
              </a:lnSpc>
              <a:buClr>
                <a:schemeClr val="hlink"/>
              </a:buClr>
              <a:buFont typeface="Wingdings" panose="05000000000000000000" pitchFamily="2" charset="2"/>
              <a:buChar char="l"/>
            </a:pPr>
            <a:r>
              <a:rPr lang="en-US" altLang="zh-CN" sz="2400" dirty="0"/>
              <a:t>Java </a:t>
            </a:r>
            <a:r>
              <a:rPr lang="zh-CN" altLang="en-US" sz="2400" dirty="0"/>
              <a:t>具有</a:t>
            </a:r>
            <a:r>
              <a:rPr lang="en-US" altLang="zh-CN" sz="2400" dirty="0"/>
              <a:t>8</a:t>
            </a:r>
            <a:r>
              <a:rPr lang="zh-CN" altLang="en-US" sz="2400" dirty="0"/>
              <a:t>种基本数据类型：</a:t>
            </a:r>
            <a:r>
              <a:rPr lang="en-US" altLang="zh-CN" sz="2400" dirty="0"/>
              <a:t>byte</a:t>
            </a:r>
            <a:r>
              <a:rPr lang="zh-CN" altLang="en-US" sz="2400" dirty="0"/>
              <a:t>、 </a:t>
            </a:r>
            <a:r>
              <a:rPr lang="en-US" altLang="zh-CN" sz="2400" dirty="0"/>
              <a:t>short</a:t>
            </a:r>
            <a:r>
              <a:rPr lang="zh-CN" altLang="en-US" sz="2400" dirty="0"/>
              <a:t>、 </a:t>
            </a:r>
            <a:r>
              <a:rPr lang="en-US" altLang="zh-CN" sz="2400" dirty="0"/>
              <a:t>int</a:t>
            </a:r>
            <a:r>
              <a:rPr lang="zh-CN" altLang="en-US" sz="2400" dirty="0"/>
              <a:t>、 </a:t>
            </a:r>
            <a:r>
              <a:rPr lang="en-US" altLang="zh-CN" sz="2400" dirty="0"/>
              <a:t>long</a:t>
            </a:r>
            <a:r>
              <a:rPr lang="zh-CN" altLang="en-US" sz="2400" dirty="0"/>
              <a:t>、 </a:t>
            </a:r>
            <a:r>
              <a:rPr lang="en-US" altLang="zh-CN" sz="2400" dirty="0"/>
              <a:t>boolean</a:t>
            </a:r>
            <a:r>
              <a:rPr lang="zh-CN" altLang="en-US" sz="2400" dirty="0"/>
              <a:t>、</a:t>
            </a:r>
            <a:r>
              <a:rPr lang="en-US" altLang="zh-CN" sz="2400" dirty="0"/>
              <a:t>char</a:t>
            </a:r>
            <a:r>
              <a:rPr lang="zh-CN" altLang="en-US" sz="2400" dirty="0"/>
              <a:t>、</a:t>
            </a:r>
            <a:r>
              <a:rPr lang="en-US" altLang="zh-CN" sz="2400" dirty="0"/>
              <a:t>float </a:t>
            </a:r>
            <a:r>
              <a:rPr lang="zh-CN" altLang="en-US" sz="2400" dirty="0"/>
              <a:t>及 </a:t>
            </a:r>
            <a:r>
              <a:rPr lang="en-US" altLang="zh-CN" sz="2400" dirty="0"/>
              <a:t>double</a:t>
            </a:r>
            <a:endParaRPr lang="en-US" altLang="zh-CN" sz="2400" dirty="0"/>
          </a:p>
          <a:p>
            <a:pPr marL="342900" indent="-342900">
              <a:lnSpc>
                <a:spcPct val="130000"/>
              </a:lnSpc>
              <a:buClr>
                <a:schemeClr val="hlink"/>
              </a:buClr>
              <a:buFont typeface="Wingdings" panose="05000000000000000000" pitchFamily="2" charset="2"/>
              <a:buChar char="l"/>
            </a:pPr>
            <a:r>
              <a:rPr lang="en-US" altLang="zh-CN" sz="2400" dirty="0"/>
              <a:t>Java </a:t>
            </a:r>
            <a:r>
              <a:rPr lang="zh-CN" altLang="en-US" sz="2400" dirty="0"/>
              <a:t>中的运算符可划分为四个子集：算术运算符、位运算符、关系运算符、逻辑运算符</a:t>
            </a:r>
            <a:endParaRPr lang="zh-CN" altLang="en-US" sz="2400" dirty="0"/>
          </a:p>
          <a:p>
            <a:pPr marL="342900" indent="-342900">
              <a:lnSpc>
                <a:spcPct val="130000"/>
              </a:lnSpc>
              <a:buClr>
                <a:schemeClr val="hlink"/>
              </a:buClr>
              <a:buFont typeface="Wingdings" panose="05000000000000000000" pitchFamily="2" charset="2"/>
              <a:buChar char="l"/>
            </a:pPr>
            <a:r>
              <a:rPr lang="en-US" altLang="zh-CN" sz="2400" dirty="0"/>
              <a:t>&amp; </a:t>
            </a:r>
            <a:r>
              <a:rPr lang="zh-CN" altLang="en-US" sz="2400" dirty="0"/>
              <a:t>运算符适用于如下子集：逻辑和位。逻辑 </a:t>
            </a:r>
            <a:r>
              <a:rPr lang="en-US" altLang="zh-CN" sz="2400" dirty="0"/>
              <a:t>&amp; </a:t>
            </a:r>
            <a:r>
              <a:rPr lang="zh-CN" altLang="en-US" sz="2400" dirty="0"/>
              <a:t>以条件表达式为操作数，而位 </a:t>
            </a:r>
            <a:r>
              <a:rPr lang="en-US" altLang="zh-CN" sz="2400" dirty="0"/>
              <a:t>&amp; </a:t>
            </a:r>
            <a:r>
              <a:rPr lang="zh-CN" altLang="en-US" sz="2400" dirty="0"/>
              <a:t>则以数字为操作数</a:t>
            </a:r>
            <a:endParaRPr lang="zh-CN" altLang="en-US" sz="2400" dirty="0"/>
          </a:p>
        </p:txBody>
      </p:sp>
    </p:spTree>
    <p:custDataLst>
      <p:tags r:id="rId5"/>
    </p:custData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总结</a:t>
            </a:r>
            <a:r>
              <a:rPr lang="en-US" altLang="zh-CN" dirty="0" smtClean="0"/>
              <a:t>2-2</a:t>
            </a:r>
            <a:endParaRPr lang="en-US" altLang="zh-CN" dirty="0" smtClean="0"/>
          </a:p>
        </p:txBody>
      </p:sp>
      <p:sp>
        <p:nvSpPr>
          <p:cNvPr id="3" name="内容占位符 2"/>
          <p:cNvSpPr>
            <a:spLocks noGrp="1"/>
          </p:cNvSpPr>
          <p:nvPr>
            <p:ph idx="1"/>
            <p:custDataLst>
              <p:tags r:id="rId4"/>
            </p:custDataLst>
          </p:nvPr>
        </p:nvSpPr>
        <p:spPr/>
        <p:txBody>
          <a:bodyPr>
            <a:noAutofit/>
          </a:bodyPr>
          <a:lstStyle/>
          <a:p>
            <a:pPr marL="342900" indent="-342900">
              <a:lnSpc>
                <a:spcPct val="120000"/>
              </a:lnSpc>
              <a:buClr>
                <a:schemeClr val="hlink"/>
              </a:buClr>
              <a:buFont typeface="Wingdings" panose="05000000000000000000" pitchFamily="2" charset="2"/>
              <a:buChar char="l"/>
            </a:pPr>
            <a:r>
              <a:rPr lang="en-US" altLang="zh-CN" sz="2400" dirty="0"/>
              <a:t>Java </a:t>
            </a:r>
            <a:r>
              <a:rPr lang="zh-CN" altLang="en-US" sz="2400" dirty="0"/>
              <a:t>支持下列控制结构： </a:t>
            </a:r>
            <a:endParaRPr lang="zh-CN" altLang="en-US" sz="24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选择（ </a:t>
            </a:r>
            <a:r>
              <a:rPr lang="en-US" altLang="zh-CN" sz="1800" dirty="0"/>
              <a:t>if-else</a:t>
            </a:r>
            <a:r>
              <a:rPr lang="zh-CN" altLang="en-US" sz="1800" dirty="0"/>
              <a:t>、</a:t>
            </a:r>
            <a:r>
              <a:rPr lang="en-US" altLang="zh-CN" sz="1800" dirty="0"/>
              <a:t>switch</a:t>
            </a:r>
            <a:r>
              <a:rPr lang="zh-CN" altLang="en-US" sz="1800" dirty="0"/>
              <a:t>）</a:t>
            </a:r>
            <a:endParaRPr lang="zh-CN" altLang="en-US" sz="18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循环（</a:t>
            </a:r>
            <a:r>
              <a:rPr lang="en-US" altLang="zh-CN" sz="1800" dirty="0"/>
              <a:t>while</a:t>
            </a:r>
            <a:r>
              <a:rPr lang="zh-CN" altLang="en-US" sz="1800" dirty="0"/>
              <a:t>、</a:t>
            </a:r>
            <a:r>
              <a:rPr lang="en-US" altLang="zh-CN" sz="1800" dirty="0"/>
              <a:t>do-while</a:t>
            </a:r>
            <a:r>
              <a:rPr lang="zh-CN" altLang="en-US" sz="1800" dirty="0"/>
              <a:t>、</a:t>
            </a:r>
            <a:r>
              <a:rPr lang="en-US" altLang="zh-CN" sz="1800" dirty="0"/>
              <a:t>for</a:t>
            </a:r>
            <a:r>
              <a:rPr lang="zh-CN" altLang="en-US" sz="1800" dirty="0"/>
              <a:t>）</a:t>
            </a:r>
            <a:endParaRPr lang="zh-CN" altLang="en-US" sz="1800" dirty="0"/>
          </a:p>
          <a:p>
            <a:pPr marL="800100" lvl="2" indent="-342900">
              <a:lnSpc>
                <a:spcPct val="120000"/>
              </a:lnSpc>
              <a:spcBef>
                <a:spcPts val="1000"/>
              </a:spcBef>
              <a:buClr>
                <a:schemeClr val="hlink"/>
              </a:buClr>
              <a:buFont typeface="Wingdings" panose="05000000000000000000" pitchFamily="2" charset="2"/>
              <a:buChar char="l"/>
            </a:pPr>
            <a:r>
              <a:rPr lang="zh-CN" altLang="en-US" sz="1800" dirty="0"/>
              <a:t>跳转（</a:t>
            </a:r>
            <a:r>
              <a:rPr lang="en-US" altLang="zh-CN" sz="1800" dirty="0"/>
              <a:t>break</a:t>
            </a:r>
            <a:r>
              <a:rPr lang="zh-CN" altLang="en-US" sz="1800" dirty="0"/>
              <a:t>、</a:t>
            </a:r>
            <a:r>
              <a:rPr lang="en-US" altLang="zh-CN" sz="1800" dirty="0"/>
              <a:t>continue</a:t>
            </a:r>
            <a:r>
              <a:rPr lang="zh-CN" altLang="en-US" sz="1800" dirty="0"/>
              <a:t>）</a:t>
            </a:r>
            <a:endParaRPr lang="zh-CN" altLang="en-US" sz="1800" dirty="0"/>
          </a:p>
          <a:p>
            <a:pPr marL="342900" indent="-342900">
              <a:lnSpc>
                <a:spcPct val="120000"/>
              </a:lnSpc>
              <a:buClr>
                <a:schemeClr val="hlink"/>
              </a:buClr>
              <a:buFont typeface="Wingdings" panose="05000000000000000000" pitchFamily="2" charset="2"/>
              <a:buChar char="l"/>
            </a:pPr>
            <a:r>
              <a:rPr lang="en-US" altLang="zh-CN" sz="2400" dirty="0"/>
              <a:t>break </a:t>
            </a:r>
            <a:r>
              <a:rPr lang="zh-CN" altLang="en-US" sz="2400" dirty="0"/>
              <a:t>语句在循环中用于立即从当前循环终止控制或者终止所标识的循环</a:t>
            </a:r>
            <a:endParaRPr lang="zh-CN" altLang="en-US" sz="2400" dirty="0"/>
          </a:p>
          <a:p>
            <a:pPr marL="342900" indent="-342900">
              <a:lnSpc>
                <a:spcPct val="120000"/>
              </a:lnSpc>
              <a:buClr>
                <a:schemeClr val="hlink"/>
              </a:buClr>
              <a:buFont typeface="Wingdings" panose="05000000000000000000" pitchFamily="2" charset="2"/>
              <a:buChar char="l"/>
            </a:pPr>
            <a:r>
              <a:rPr lang="en-US" altLang="zh-CN" sz="2400" dirty="0"/>
              <a:t>continue </a:t>
            </a:r>
            <a:r>
              <a:rPr lang="zh-CN" altLang="en-US" sz="2400" dirty="0"/>
              <a:t>语句则是从其调用处跳至循环的开始处或者跳至所标识的循环开始处</a:t>
            </a:r>
            <a:endParaRPr lang="zh-CN" altLang="en-US" sz="2400" dirty="0"/>
          </a:p>
          <a:p>
            <a:pPr marL="342900" indent="-342900">
              <a:lnSpc>
                <a:spcPct val="120000"/>
              </a:lnSpc>
              <a:buClr>
                <a:schemeClr val="hlink"/>
              </a:buClr>
              <a:buFont typeface="Wingdings" panose="05000000000000000000" pitchFamily="2" charset="2"/>
              <a:buChar char="l"/>
            </a:pPr>
            <a:r>
              <a:rPr lang="zh-CN" altLang="en-US" sz="2400" dirty="0"/>
              <a:t>数组可用来将同一类型的数据存储在连续的内存位置</a:t>
            </a:r>
            <a:endParaRPr lang="zh-CN" altLang="en-US" sz="2400"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标识符</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一般约定</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表示常量的标识符全部大写，如</a:t>
            </a:r>
            <a:r>
              <a:rPr lang="en-US" altLang="zh-CN" dirty="0" smtClean="0"/>
              <a:t>RED</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表示类名的标识符用大写字母开始，如</a:t>
            </a:r>
            <a:r>
              <a:rPr lang="en-US" altLang="zh-CN" dirty="0" smtClean="0"/>
              <a:t>MyCar</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表示公有方法和实例变量的标识符用小写字母开始，后面的描述性词以大写开始，如</a:t>
            </a:r>
            <a:r>
              <a:rPr lang="en-US" altLang="zh-CN" dirty="0" smtClean="0"/>
              <a:t>getCurrentValue</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表示私有或局部变量的标识符全部用小写字母，如</a:t>
            </a:r>
            <a:r>
              <a:rPr lang="en-US" altLang="zh-CN" dirty="0" smtClean="0"/>
              <a:t>next_value</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分隔符</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空白符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空格、换行符、制表符</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分号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表示语句结束，或用于</a:t>
            </a:r>
            <a:r>
              <a:rPr lang="en-US" altLang="zh-CN" dirty="0" smtClean="0"/>
              <a:t>for</a:t>
            </a:r>
            <a:r>
              <a:rPr lang="zh-CN" altLang="en-US" dirty="0" smtClean="0"/>
              <a:t>循环语句中</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逗号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变量之间的分隔</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冒号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 :  /switch</a:t>
            </a:r>
            <a:r>
              <a:rPr lang="zh-CN" altLang="en-US" dirty="0" smtClean="0"/>
              <a:t>循环中的</a:t>
            </a:r>
            <a:r>
              <a:rPr lang="en-US" altLang="zh-CN" dirty="0" smtClean="0"/>
              <a:t>case</a:t>
            </a:r>
            <a:r>
              <a:rPr lang="zh-CN" altLang="en-US" dirty="0" smtClean="0"/>
              <a:t>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花括号</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类体、方法体、复合语句</a:t>
            </a:r>
            <a:r>
              <a:rPr lang="en-US" altLang="zh-CN" dirty="0" smtClean="0"/>
              <a:t>(for/while/switch/if)</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数据类型</a:t>
            </a:r>
            <a:endParaRPr lang="zh-CN" altLang="en-US" dirty="0" smtClean="0"/>
          </a:p>
        </p:txBody>
      </p:sp>
      <p:sp>
        <p:nvSpPr>
          <p:cNvPr id="3" name="内容占位符 2"/>
          <p:cNvSpPr>
            <a:spLocks noGrp="1"/>
          </p:cNvSpPr>
          <p:nvPr>
            <p:ph idx="1"/>
            <p:custDataLst>
              <p:tags r:id="rId4"/>
            </p:custDataLst>
          </p:nvPr>
        </p:nvSpPr>
        <p:spPr>
          <a:xfrm>
            <a:off x="1437696" y="915577"/>
            <a:ext cx="7094764" cy="5184777"/>
          </a:xfrm>
        </p:spPr>
        <p:txBody>
          <a:bodyPr>
            <a:noAutofit/>
          </a:bodyPr>
          <a:lstStyle/>
          <a:p>
            <a:pPr marL="342900" indent="-342900" eaLnBrk="1" hangingPunct="1">
              <a:lnSpc>
                <a:spcPct val="150000"/>
              </a:lnSpc>
              <a:buClr>
                <a:schemeClr val="hlink"/>
              </a:buClr>
              <a:buSzTx/>
              <a:buFont typeface="Wingdings" panose="05000000000000000000" pitchFamily="2" charset="2"/>
              <a:buChar char="l"/>
            </a:pPr>
            <a:r>
              <a:rPr lang="zh-CN" altLang="en-US" sz="2000" dirty="0" smtClean="0"/>
              <a:t>基本数据类型</a:t>
            </a:r>
            <a:endParaRPr lang="zh-CN" altLang="en-US" sz="20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数字 </a:t>
            </a:r>
            <a:r>
              <a:rPr lang="en-US" altLang="zh-CN" sz="1600" dirty="0" smtClean="0"/>
              <a:t>(number)</a:t>
            </a:r>
            <a:endParaRPr lang="en-US" altLang="zh-CN" sz="1600" dirty="0" smtClean="0"/>
          </a:p>
          <a:p>
            <a:pPr marL="1143000" lvl="2" indent="-228600" eaLnBrk="1" hangingPunct="1">
              <a:lnSpc>
                <a:spcPct val="150000"/>
              </a:lnSpc>
              <a:buClr>
                <a:schemeClr val="bg2"/>
              </a:buClr>
              <a:buSzTx/>
              <a:buFont typeface="Wingdings" panose="05000000000000000000" pitchFamily="2" charset="2"/>
              <a:buChar char="l"/>
            </a:pPr>
            <a:r>
              <a:rPr lang="zh-CN" altLang="en-US" sz="1200" dirty="0" smtClean="0"/>
              <a:t>整型 </a:t>
            </a:r>
            <a:r>
              <a:rPr lang="en-US" altLang="zh-CN" sz="1200" dirty="0" smtClean="0"/>
              <a:t>(integers)</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字节整数 </a:t>
            </a:r>
            <a:r>
              <a:rPr lang="en-US" altLang="zh-CN" sz="1200" dirty="0" smtClean="0"/>
              <a:t>(byte, 8 bits): -128 ~127,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短整数 </a:t>
            </a:r>
            <a:r>
              <a:rPr lang="en-US" altLang="zh-CN" sz="1200" dirty="0" smtClean="0"/>
              <a:t>(short, 16 bits): -32768 ~ 32767,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整数 </a:t>
            </a:r>
            <a:r>
              <a:rPr lang="en-US" altLang="zh-CN" sz="1200" dirty="0" smtClean="0"/>
              <a:t>(int, 32 bits):        -2147483648 ~ 2147483647, 0</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长整数 </a:t>
            </a:r>
            <a:r>
              <a:rPr lang="en-US" altLang="zh-CN" sz="1200" dirty="0" smtClean="0"/>
              <a:t>(long, 64 bits):  … …, 0L</a:t>
            </a:r>
            <a:endParaRPr lang="en-US" altLang="zh-CN" sz="1200" dirty="0" smtClean="0"/>
          </a:p>
          <a:p>
            <a:pPr marL="1143000" lvl="2" indent="-228600" eaLnBrk="1" hangingPunct="1">
              <a:lnSpc>
                <a:spcPct val="150000"/>
              </a:lnSpc>
              <a:buClr>
                <a:schemeClr val="bg2"/>
              </a:buClr>
              <a:buSzTx/>
              <a:buFont typeface="Wingdings" panose="05000000000000000000" pitchFamily="2" charset="2"/>
              <a:buChar char="l"/>
            </a:pPr>
            <a:r>
              <a:rPr lang="zh-CN" altLang="en-US" sz="1200" dirty="0" smtClean="0"/>
              <a:t>实型 </a:t>
            </a:r>
            <a:r>
              <a:rPr lang="en-US" altLang="zh-CN" sz="1200" dirty="0" smtClean="0"/>
              <a:t>(real numbers): </a:t>
            </a:r>
            <a:r>
              <a:rPr lang="zh-CN" altLang="en-US" sz="1200" dirty="0" smtClean="0"/>
              <a:t>浮点型 </a:t>
            </a:r>
            <a:r>
              <a:rPr lang="en-US" altLang="zh-CN" sz="1200" dirty="0" smtClean="0"/>
              <a:t>(</a:t>
            </a:r>
            <a:r>
              <a:rPr lang="zh-CN" altLang="en-US" sz="1200" dirty="0" smtClean="0"/>
              <a:t>有效位数不同</a:t>
            </a:r>
            <a:r>
              <a:rPr lang="en-US" altLang="zh-CN" sz="1200" dirty="0" smtClean="0"/>
              <a:t>)</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单精度</a:t>
            </a:r>
            <a:r>
              <a:rPr lang="en-US" altLang="zh-CN" sz="1200" dirty="0" smtClean="0"/>
              <a:t>(float, 32 bits): 0.0F(1</a:t>
            </a:r>
            <a:r>
              <a:rPr lang="zh-CN" altLang="en-US" sz="1200" dirty="0" smtClean="0"/>
              <a:t>符号位，</a:t>
            </a:r>
            <a:r>
              <a:rPr lang="en-US" altLang="zh-CN" sz="1200" dirty="0" smtClean="0"/>
              <a:t>8</a:t>
            </a:r>
            <a:r>
              <a:rPr lang="zh-CN" altLang="en-US" sz="1200" dirty="0" smtClean="0"/>
              <a:t>位指数位，</a:t>
            </a:r>
            <a:r>
              <a:rPr lang="en-US" altLang="zh-CN" sz="1200" dirty="0" smtClean="0"/>
              <a:t>23</a:t>
            </a:r>
            <a:r>
              <a:rPr lang="zh-CN" altLang="en-US" sz="1200" dirty="0" smtClean="0"/>
              <a:t>位尾数</a:t>
            </a:r>
            <a:r>
              <a:rPr lang="en-US" altLang="zh-CN" sz="1200" dirty="0" smtClean="0"/>
              <a:t>)</a:t>
            </a:r>
            <a:endParaRPr lang="en-US" altLang="zh-CN" sz="1200" dirty="0" smtClean="0"/>
          </a:p>
          <a:p>
            <a:pPr marL="1752600" lvl="3" indent="-381000" eaLnBrk="1" hangingPunct="1">
              <a:lnSpc>
                <a:spcPct val="150000"/>
              </a:lnSpc>
              <a:buSzPct val="90000"/>
              <a:buFont typeface="Wingdings" panose="05000000000000000000" pitchFamily="2" charset="2"/>
              <a:buAutoNum type="arabicPeriod"/>
            </a:pPr>
            <a:r>
              <a:rPr lang="zh-CN" altLang="en-US" sz="1200" dirty="0" smtClean="0"/>
              <a:t>双精度</a:t>
            </a:r>
            <a:r>
              <a:rPr lang="en-US" altLang="zh-CN" sz="1200" dirty="0" smtClean="0"/>
              <a:t>(double, 64 bits): 0.0D (1</a:t>
            </a:r>
            <a:r>
              <a:rPr lang="zh-CN" altLang="en-US" sz="1200" dirty="0" smtClean="0"/>
              <a:t>符号位，</a:t>
            </a:r>
            <a:r>
              <a:rPr lang="en-US" altLang="zh-CN" sz="1200" dirty="0" smtClean="0"/>
              <a:t>11</a:t>
            </a:r>
            <a:r>
              <a:rPr lang="zh-CN" altLang="en-US" sz="1200" dirty="0" smtClean="0"/>
              <a:t>位指数位，</a:t>
            </a:r>
            <a:r>
              <a:rPr lang="en-US" altLang="zh-CN" sz="1200" dirty="0" smtClean="0"/>
              <a:t>52</a:t>
            </a:r>
            <a:r>
              <a:rPr lang="zh-CN" altLang="en-US" sz="1200" dirty="0" smtClean="0"/>
              <a:t>位尾数</a:t>
            </a:r>
            <a:r>
              <a:rPr lang="en-US" altLang="zh-CN" sz="1200" dirty="0" smtClean="0"/>
              <a:t>)</a:t>
            </a:r>
            <a:endParaRPr lang="en-US" altLang="zh-CN" sz="12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字符 </a:t>
            </a:r>
            <a:r>
              <a:rPr lang="en-US" altLang="zh-CN" sz="1600" dirty="0" smtClean="0"/>
              <a:t>(char, 16-bit Unicode</a:t>
            </a:r>
            <a:r>
              <a:rPr lang="zh-CN" altLang="en-US" sz="1600" dirty="0" smtClean="0"/>
              <a:t>字符</a:t>
            </a:r>
            <a:r>
              <a:rPr lang="en-US" altLang="zh-CN" sz="1600" dirty="0" smtClean="0"/>
              <a:t>): \u0000 ~ \</a:t>
            </a:r>
            <a:r>
              <a:rPr lang="en-US" altLang="zh-CN" sz="1600" dirty="0" err="1" smtClean="0"/>
              <a:t>uffff</a:t>
            </a:r>
            <a:endParaRPr lang="en-US" altLang="zh-CN" sz="16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布尔 </a:t>
            </a:r>
            <a:r>
              <a:rPr lang="en-US" altLang="zh-CN" sz="1600" dirty="0" smtClean="0"/>
              <a:t>(boolean): true, false</a:t>
            </a:r>
            <a:endParaRPr lang="en-US" altLang="zh-CN" sz="1600" dirty="0" smtClean="0"/>
          </a:p>
          <a:p>
            <a:pPr marL="342900" indent="-342900" eaLnBrk="1" hangingPunct="1">
              <a:lnSpc>
                <a:spcPct val="150000"/>
              </a:lnSpc>
              <a:buClr>
                <a:schemeClr val="hlink"/>
              </a:buClr>
              <a:buSzTx/>
              <a:buFont typeface="Wingdings" panose="05000000000000000000" pitchFamily="2" charset="2"/>
              <a:buChar char="l"/>
            </a:pPr>
            <a:r>
              <a:rPr lang="zh-CN" altLang="en-US" sz="2000" dirty="0" smtClean="0"/>
              <a:t>复合数据类型</a:t>
            </a:r>
            <a:endParaRPr lang="zh-CN" altLang="en-US" sz="2000"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sz="1600" dirty="0" smtClean="0"/>
              <a:t>数组</a:t>
            </a:r>
            <a:r>
              <a:rPr lang="en-US" altLang="zh-CN" sz="1600" dirty="0" smtClean="0"/>
              <a:t>(Array), </a:t>
            </a:r>
            <a:r>
              <a:rPr lang="zh-CN" altLang="en-US" sz="1600" dirty="0" smtClean="0"/>
              <a:t>类</a:t>
            </a:r>
            <a:r>
              <a:rPr lang="en-US" altLang="zh-CN" sz="1600" dirty="0" smtClean="0"/>
              <a:t>(class), </a:t>
            </a:r>
            <a:r>
              <a:rPr lang="zh-CN" altLang="en-US" sz="1600" dirty="0" smtClean="0"/>
              <a:t>接口</a:t>
            </a:r>
            <a:r>
              <a:rPr lang="en-US" altLang="zh-CN" sz="1600" dirty="0" smtClean="0"/>
              <a:t>(interface)</a:t>
            </a:r>
            <a:endParaRPr lang="en-US" altLang="zh-CN" sz="1600" dirty="0" smtClean="0"/>
          </a:p>
        </p:txBody>
      </p:sp>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数据类型</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int  i = 178;</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long l = 8864L;   (8864l)</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d1 = 37.266;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d2 = 37.266D;   (37.266d)</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double d3 = 26.77e3;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f = 87.363F;      (87.363f)</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char c = ‘d‘;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boolean b1 = true;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boolean b2 = false;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将一种类型的数据转换为另一种类型的数据</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操作数转换为同种类型，然后运算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整数型、实数型和字符型</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表达形式</a:t>
            </a:r>
            <a:r>
              <a:rPr lang="en-US" altLang="zh-CN" dirty="0" smtClean="0"/>
              <a:t>:   (</a:t>
            </a:r>
            <a:r>
              <a:rPr lang="zh-CN" altLang="en-US" dirty="0" smtClean="0"/>
              <a:t>类型</a:t>
            </a:r>
            <a:r>
              <a:rPr lang="en-US" altLang="zh-CN" dirty="0" smtClean="0"/>
              <a:t>) </a:t>
            </a:r>
            <a:r>
              <a:rPr lang="zh-CN" altLang="en-US" dirty="0" smtClean="0"/>
              <a:t>操作数</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应用场合</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二元运算符的二个操作数类型不同</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表达式值的类型与变量的类型不同</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两种方法</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隐型类型转换</a:t>
            </a:r>
            <a:r>
              <a:rPr lang="en-US" altLang="zh-CN" dirty="0" smtClean="0"/>
              <a:t>: </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显型类型转换</a:t>
            </a:r>
            <a:r>
              <a:rPr lang="en-US" altLang="zh-CN" dirty="0" smtClean="0"/>
              <a:t>: </a:t>
            </a:r>
            <a:r>
              <a:rPr lang="zh-CN" altLang="en-US" dirty="0" smtClean="0"/>
              <a:t>强制类型转换</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zh-CN" dirty="0" smtClean="0"/>
              <a:t>常见术语</a:t>
            </a:r>
            <a:endParaRPr lang="zh-CN" altLang="zh-CN" dirty="0" smtClean="0"/>
          </a:p>
        </p:txBody>
      </p:sp>
      <p:sp>
        <p:nvSpPr>
          <p:cNvPr id="3" name="内容占位符 2"/>
          <p:cNvSpPr>
            <a:spLocks noGrp="1"/>
          </p:cNvSpPr>
          <p:nvPr>
            <p:ph idx="1"/>
            <p:custDataLst>
              <p:tags r:id="rId4"/>
            </p:custDataLst>
          </p:nvPr>
        </p:nvSpPr>
        <p:spPr/>
        <p:txBody>
          <a:bodyPr>
            <a:normAutofit fontScale="925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JDK = Java Development Kit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JRE = Java Runtime Environment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JSDK = Java Software Development Kit </a:t>
            </a:r>
            <a:r>
              <a:rPr lang="zh-CN" altLang="en-US" dirty="0" smtClean="0"/>
              <a:t>（</a:t>
            </a:r>
            <a:r>
              <a:rPr lang="en-US" altLang="zh-CN" dirty="0" smtClean="0"/>
              <a:t>= JDK </a:t>
            </a:r>
            <a:r>
              <a:rPr lang="zh-CN" altLang="en-US" dirty="0" smtClean="0"/>
              <a:t>＋ </a:t>
            </a:r>
            <a:r>
              <a:rPr lang="en-US" altLang="zh-CN" dirty="0" smtClean="0"/>
              <a:t>JRE</a:t>
            </a:r>
            <a:r>
              <a:rPr lang="zh-CN" altLang="en-US" dirty="0" smtClean="0"/>
              <a:t>）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JVM ≈ JRE</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JavaBean</a:t>
            </a:r>
            <a:r>
              <a:rPr lang="zh-CN" altLang="en-US" dirty="0" smtClean="0"/>
              <a:t>、</a:t>
            </a:r>
            <a:r>
              <a:rPr lang="en-US" altLang="zh-CN" dirty="0" smtClean="0"/>
              <a:t>EJB(Enterprise Java Bean)</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92500"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隐型类型转换</a:t>
            </a:r>
            <a:r>
              <a:rPr lang="en-US" altLang="zh-CN" dirty="0" smtClean="0"/>
              <a:t>:</a:t>
            </a:r>
            <a:r>
              <a:rPr lang="zh-CN" altLang="en-US" dirty="0" smtClean="0"/>
              <a:t>自动类型转换</a:t>
            </a:r>
            <a:r>
              <a:rPr lang="en-US" altLang="zh-CN" dirty="0" smtClean="0"/>
              <a:t>(</a:t>
            </a:r>
            <a:r>
              <a:rPr lang="zh-CN" altLang="en-US" dirty="0" smtClean="0"/>
              <a:t>系统完成</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宽化转换</a:t>
            </a:r>
            <a:r>
              <a:rPr lang="en-US" altLang="zh-CN" dirty="0" smtClean="0"/>
              <a:t>(widening conversion)</a:t>
            </a:r>
            <a:endParaRPr lang="en-US" altLang="zh-CN" dirty="0" smtClean="0"/>
          </a:p>
          <a:p>
            <a:pPr marL="1371600" lvl="2" indent="-457200" eaLnBrk="1" hangingPunct="1">
              <a:lnSpc>
                <a:spcPct val="150000"/>
              </a:lnSpc>
              <a:buSzPct val="90000"/>
              <a:buNone/>
            </a:pPr>
            <a:r>
              <a:rPr lang="en-US" altLang="zh-CN" dirty="0" smtClean="0"/>
              <a:t>byte j=60; short k=4; int l=31; long m=4l;</a:t>
            </a:r>
            <a:endParaRPr lang="en-US" altLang="zh-CN" dirty="0" smtClean="0"/>
          </a:p>
          <a:p>
            <a:pPr marL="1371600" lvl="2" indent="-457200" eaLnBrk="1" hangingPunct="1">
              <a:lnSpc>
                <a:spcPct val="150000"/>
              </a:lnSpc>
              <a:buSzPct val="90000"/>
              <a:buNone/>
            </a:pPr>
            <a:r>
              <a:rPr lang="en-US" altLang="zh-CN" dirty="0" smtClean="0"/>
              <a:t>long result=0l;</a:t>
            </a:r>
            <a:endParaRPr lang="en-US" altLang="zh-CN" dirty="0" smtClean="0"/>
          </a:p>
          <a:p>
            <a:pPr marL="1371600" lvl="2" indent="-457200" eaLnBrk="1" hangingPunct="1">
              <a:lnSpc>
                <a:spcPct val="150000"/>
              </a:lnSpc>
              <a:buSzPct val="90000"/>
              <a:buNone/>
            </a:pPr>
            <a:r>
              <a:rPr lang="en-US" altLang="zh-CN" dirty="0" smtClean="0"/>
              <a:t>result +=j-8;</a:t>
            </a:r>
            <a:endParaRPr lang="en-US" altLang="zh-CN" dirty="0" smtClean="0"/>
          </a:p>
          <a:p>
            <a:pPr marL="1371600" lvl="2" indent="-457200" eaLnBrk="1" hangingPunct="1">
              <a:lnSpc>
                <a:spcPct val="150000"/>
              </a:lnSpc>
              <a:buSzPct val="90000"/>
              <a:buNone/>
            </a:pPr>
            <a:r>
              <a:rPr lang="en-US" altLang="zh-CN" dirty="0" smtClean="0"/>
              <a:t>result *=k+2;</a:t>
            </a:r>
            <a:endParaRPr lang="en-US" altLang="zh-CN" dirty="0" smtClean="0"/>
          </a:p>
          <a:p>
            <a:pPr marL="1371600" lvl="2" indent="-457200" eaLnBrk="1" hangingPunct="1">
              <a:lnSpc>
                <a:spcPct val="150000"/>
              </a:lnSpc>
              <a:buSzPct val="90000"/>
              <a:buNone/>
            </a:pPr>
            <a:r>
              <a:rPr lang="en-US" altLang="zh-CN" dirty="0" smtClean="0"/>
              <a:t>result /=m+1;</a:t>
            </a:r>
            <a:endParaRPr lang="en-US" altLang="zh-CN" dirty="0" smtClean="0"/>
          </a:p>
          <a:p>
            <a:pPr marL="1371600" lvl="2" indent="-457200" eaLnBrk="1" hangingPunct="1">
              <a:lnSpc>
                <a:spcPct val="150000"/>
              </a:lnSpc>
              <a:buSzPct val="90000"/>
              <a:buNone/>
            </a:pPr>
            <a:r>
              <a:rPr lang="en-US" altLang="zh-CN" dirty="0" smtClean="0"/>
              <a:t>result -=l;</a:t>
            </a:r>
            <a:endParaRPr lang="en-US" altLang="zh-CN" dirty="0" smtClean="0"/>
          </a:p>
          <a:p>
            <a:pPr marL="1371600" lvl="2" indent="-457200" eaLnBrk="1" hangingPunct="1">
              <a:lnSpc>
                <a:spcPct val="150000"/>
              </a:lnSpc>
              <a:buSzPct val="90000"/>
              <a:buNone/>
            </a:pPr>
            <a:r>
              <a:rPr lang="en-US" altLang="zh-CN" dirty="0" smtClean="0"/>
              <a:t>result %=m;</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类型转换 </a:t>
            </a:r>
            <a:r>
              <a:rPr lang="en-US" altLang="zh-CN" dirty="0">
                <a:latin typeface="Comic Sans MS" panose="030F0702030302020204" pitchFamily="66" charset="0"/>
              </a:rPr>
              <a:t>(casting)</a:t>
            </a:r>
            <a:endParaRPr lang="en-US" altLang="zh-CN" dirty="0">
              <a:latin typeface="Comic Sans MS" panose="030F0702030302020204" pitchFamily="66" charset="0"/>
            </a:endParaRPr>
          </a:p>
        </p:txBody>
      </p:sp>
      <p:sp>
        <p:nvSpPr>
          <p:cNvPr id="26626" name="Rectangle 2"/>
          <p:cNvSpPr>
            <a:spLocks noGrp="1"/>
          </p:cNvSpPr>
          <p:nvPr>
            <p:ph idx="1"/>
          </p:nvPr>
        </p:nvSpPr>
        <p:spPr>
          <a:xfrm>
            <a:off x="755576" y="1124744"/>
            <a:ext cx="7759774" cy="5112769"/>
          </a:xfrm>
        </p:spPr>
        <p:txBody>
          <a:bodyPr vert="horz" wrap="square" lIns="91440" tIns="45720" rIns="91440" bIns="45720" anchor="t">
            <a:normAutofit/>
          </a:bodyPr>
          <a:lstStyle/>
          <a:p>
            <a:pPr marL="609600" indent="-609600" eaLnBrk="1" hangingPunct="1">
              <a:buSzPct val="90000"/>
            </a:pPr>
            <a:r>
              <a:rPr lang="zh-CN" altLang="en-US" dirty="0"/>
              <a:t>隐型类型转换</a:t>
            </a:r>
            <a:r>
              <a:rPr lang="en-US" altLang="zh-CN" dirty="0"/>
              <a:t>:</a:t>
            </a:r>
            <a:r>
              <a:rPr lang="zh-CN" altLang="en-US" dirty="0"/>
              <a:t>自动类型转换</a:t>
            </a:r>
            <a:r>
              <a:rPr lang="en-US" altLang="zh-CN" dirty="0"/>
              <a:t>(</a:t>
            </a:r>
            <a:r>
              <a:rPr lang="zh-CN" altLang="en-US" dirty="0"/>
              <a:t>系统完成</a:t>
            </a:r>
            <a:r>
              <a:rPr lang="en-US" altLang="zh-CN" dirty="0"/>
              <a:t>)</a:t>
            </a:r>
            <a:endParaRPr lang="en-US" altLang="zh-CN" dirty="0"/>
          </a:p>
          <a:p>
            <a:pPr marL="1371600" lvl="2" indent="-457200" eaLnBrk="1" hangingPunct="1">
              <a:buSzPct val="90000"/>
              <a:buNone/>
            </a:pPr>
            <a:r>
              <a:rPr lang="en-US" altLang="x-none" dirty="0"/>
              <a:t>		</a:t>
            </a:r>
            <a:r>
              <a:rPr lang="zh-CN" altLang="en-US" sz="3200" dirty="0">
                <a:solidFill>
                  <a:schemeClr val="hlink"/>
                </a:solidFill>
              </a:rPr>
              <a:t>类型转换表</a:t>
            </a:r>
            <a:endParaRPr lang="zh-CN" altLang="en-US" sz="3200" dirty="0">
              <a:solidFill>
                <a:schemeClr val="hlink"/>
              </a:solidFill>
            </a:endParaRPr>
          </a:p>
          <a:p>
            <a:pPr marL="990600" lvl="1" indent="-533400" eaLnBrk="1" hangingPunct="1">
              <a:buSzPct val="90000"/>
              <a:buNone/>
            </a:pPr>
            <a:r>
              <a:rPr lang="zh-CN" altLang="en-US" sz="2600" dirty="0"/>
              <a:t>源类型	     转换后不会丢失数据的目的类型</a:t>
            </a:r>
            <a:endParaRPr lang="zh-CN" altLang="en-US" sz="2600" dirty="0"/>
          </a:p>
          <a:p>
            <a:pPr marL="990600" lvl="1" indent="-533400" eaLnBrk="1" hangingPunct="1">
              <a:buSzPct val="90000"/>
              <a:buNone/>
            </a:pPr>
            <a:r>
              <a:rPr lang="en-US" altLang="zh-CN" dirty="0"/>
              <a:t>byte	      </a:t>
            </a:r>
            <a:r>
              <a:rPr lang="en-US" altLang="zh-CN" sz="2400" dirty="0"/>
              <a:t>short, char, int, long, float, double</a:t>
            </a:r>
            <a:endParaRPr lang="en-US" altLang="zh-CN" sz="2400" dirty="0"/>
          </a:p>
          <a:p>
            <a:pPr marL="990600" lvl="1" indent="-533400" eaLnBrk="1" hangingPunct="1">
              <a:buSzPct val="90000"/>
              <a:buNone/>
            </a:pPr>
            <a:r>
              <a:rPr lang="en-US" altLang="zh-CN" dirty="0"/>
              <a:t>short	      char, int, long, float, double</a:t>
            </a:r>
            <a:endParaRPr lang="en-US" altLang="zh-CN" dirty="0"/>
          </a:p>
          <a:p>
            <a:pPr marL="990600" lvl="1" indent="-533400" eaLnBrk="1" hangingPunct="1">
              <a:buSzPct val="90000"/>
              <a:buNone/>
            </a:pPr>
            <a:r>
              <a:rPr lang="en-US" altLang="zh-CN" dirty="0"/>
              <a:t>char	      int, long, float, double</a:t>
            </a:r>
            <a:endParaRPr lang="en-US" altLang="zh-CN" dirty="0"/>
          </a:p>
          <a:p>
            <a:pPr marL="990600" lvl="1" indent="-533400" eaLnBrk="1" hangingPunct="1">
              <a:buSzPct val="90000"/>
              <a:buNone/>
            </a:pPr>
            <a:r>
              <a:rPr lang="en-US" altLang="zh-CN" dirty="0"/>
              <a:t>int		      long, float, double</a:t>
            </a:r>
            <a:endParaRPr lang="en-US" altLang="zh-CN" dirty="0"/>
          </a:p>
          <a:p>
            <a:pPr marL="990600" lvl="1" indent="-533400" eaLnBrk="1" hangingPunct="1">
              <a:buSzPct val="90000"/>
              <a:buNone/>
            </a:pPr>
            <a:r>
              <a:rPr lang="en-US" altLang="zh-CN" dirty="0"/>
              <a:t>long	      float, double</a:t>
            </a:r>
            <a:endParaRPr lang="en-US" altLang="zh-CN" dirty="0"/>
          </a:p>
          <a:p>
            <a:pPr marL="990600" lvl="1" indent="-533400" eaLnBrk="1" hangingPunct="1">
              <a:buSzPct val="90000"/>
              <a:buNone/>
            </a:pPr>
            <a:r>
              <a:rPr lang="en-US" altLang="zh-CN" dirty="0"/>
              <a:t>float	      double</a:t>
            </a:r>
            <a:endParaRPr lang="en-US" altLang="zh-CN" dirty="0"/>
          </a:p>
        </p:txBody>
      </p:sp>
      <p:sp>
        <p:nvSpPr>
          <p:cNvPr id="2662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8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显型类型转换</a:t>
            </a:r>
            <a:r>
              <a:rPr lang="en-US" altLang="zh-CN" dirty="0" smtClean="0"/>
              <a:t>: </a:t>
            </a:r>
            <a:r>
              <a:rPr lang="zh-CN" altLang="en-US" dirty="0" smtClean="0"/>
              <a:t>强制类型转换</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窄化转换 </a:t>
            </a:r>
            <a:r>
              <a:rPr lang="en-US" altLang="zh-CN" dirty="0" smtClean="0"/>
              <a:t>(narrowing conversion)</a:t>
            </a:r>
            <a:endParaRPr lang="en-US" altLang="zh-CN" dirty="0" smtClean="0"/>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a:p>
            <a:pPr marL="1371600" lvl="2" indent="-457200" eaLnBrk="1" hangingPunct="1">
              <a:lnSpc>
                <a:spcPct val="150000"/>
              </a:lnSpc>
              <a:buSzPct val="90000"/>
              <a:buNone/>
            </a:pPr>
            <a:r>
              <a:rPr lang="zh-CN" altLang="en-US" dirty="0" smtClean="0"/>
              <a:t>编译</a:t>
            </a:r>
            <a:r>
              <a:rPr lang="en-US" altLang="zh-CN" dirty="0" smtClean="0"/>
              <a:t>: “possible loss of precision”</a:t>
            </a:r>
            <a:endParaRPr lang="en-US" altLang="zh-CN" dirty="0" smtClean="0"/>
          </a:p>
          <a:p>
            <a:pPr marL="1371600" lvl="2" indent="-457200" eaLnBrk="1" hangingPunct="1">
              <a:lnSpc>
                <a:spcPct val="150000"/>
              </a:lnSpc>
              <a:buSzPct val="90000"/>
              <a:buNone/>
            </a:pPr>
            <a:r>
              <a:rPr lang="zh-CN" altLang="en-US" dirty="0" smtClean="0"/>
              <a:t>数据精度丢失</a:t>
            </a:r>
            <a:r>
              <a:rPr lang="zh-CN" altLang="en-US" dirty="0" smtClean="0">
                <a:sym typeface="Wingdings" panose="05000000000000000000" pitchFamily="2" charset="2"/>
              </a:rPr>
              <a:t>数据丢失</a:t>
            </a:r>
            <a:endParaRPr lang="zh-CN" altLang="en-US" dirty="0" smtClean="0">
              <a:sym typeface="Wingdings" panose="05000000000000000000" pitchFamily="2" charset="2"/>
            </a:endParaRPr>
          </a:p>
          <a:p>
            <a:pPr marL="1371600" lvl="2" indent="-457200" eaLnBrk="1" hangingPunct="1">
              <a:lnSpc>
                <a:spcPct val="150000"/>
              </a:lnSpc>
              <a:buSzPct val="90000"/>
              <a:buNone/>
            </a:pPr>
            <a:r>
              <a:rPr lang="en-US" altLang="zh-CN" dirty="0" smtClean="0"/>
              <a:t>double a = 1.5;</a:t>
            </a:r>
            <a:endParaRPr lang="en-US" altLang="zh-CN" dirty="0" smtClean="0"/>
          </a:p>
          <a:p>
            <a:pPr marL="1371600" lvl="2" indent="-457200" eaLnBrk="1" hangingPunct="1">
              <a:lnSpc>
                <a:spcPct val="150000"/>
              </a:lnSpc>
              <a:buSzPct val="90000"/>
              <a:buNone/>
            </a:pPr>
            <a:r>
              <a:rPr lang="en-US" altLang="zh-CN" dirty="0" smtClean="0"/>
              <a:t>float b = (float)a;</a:t>
            </a:r>
            <a:endParaRPr lang="en-US" altLang="zh-CN" dirty="0" smtClean="0"/>
          </a:p>
          <a:p>
            <a:pPr marL="1371600" lvl="2" indent="-457200" eaLnBrk="1" hangingPunct="1">
              <a:lnSpc>
                <a:spcPct val="150000"/>
              </a:lnSpc>
              <a:buSzPct val="90000"/>
              <a:buNone/>
            </a:pPr>
            <a:r>
              <a:rPr lang="en-US" altLang="zh-CN" dirty="0" smtClean="0"/>
              <a:t>System.out.println(“b=" + b);</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类型转换 </a:t>
            </a:r>
            <a:r>
              <a:rPr lang="en-US" altLang="zh-CN" dirty="0" smtClean="0"/>
              <a:t>(casting)</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显型类型转换</a:t>
            </a:r>
            <a:r>
              <a:rPr lang="en-US" altLang="zh-CN" dirty="0" smtClean="0"/>
              <a:t>: </a:t>
            </a:r>
            <a:r>
              <a:rPr lang="zh-CN" altLang="en-US" dirty="0" smtClean="0"/>
              <a:t>强制类型转换</a:t>
            </a:r>
            <a:endParaRPr lang="zh-CN" altLang="en-US" dirty="0" smtClean="0"/>
          </a:p>
          <a:p>
            <a:pPr marL="1371600" lvl="2" indent="-457200" eaLnBrk="1" hangingPunct="1">
              <a:lnSpc>
                <a:spcPct val="150000"/>
              </a:lnSpc>
              <a:buSzPct val="90000"/>
              <a:buNone/>
            </a:pPr>
            <a:r>
              <a:rPr lang="en-US" altLang="zh-CN" dirty="0" smtClean="0"/>
              <a:t>class Test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public static void main(String args[]) {</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int a = 257;</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byte b = (byte)a;</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System.out.println("a=" + a);</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System.out.println("b=" + b);</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257    00000000 00000000 00000001 00000001</a:t>
            </a:r>
            <a:endParaRPr lang="en-US" altLang="zh-CN" dirty="0" smtClean="0"/>
          </a:p>
          <a:p>
            <a:pPr marL="1371600" lvl="2" indent="-457200" eaLnBrk="1" hangingPunct="1">
              <a:lnSpc>
                <a:spcPct val="150000"/>
              </a:lnSpc>
              <a:buSzPct val="90000"/>
              <a:buNone/>
            </a:pPr>
            <a:r>
              <a:rPr lang="en-US" altLang="zh-CN" dirty="0" smtClean="0"/>
              <a:t>1                                                            00000001</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类型转换 </a:t>
            </a:r>
            <a:r>
              <a:rPr lang="en-US" altLang="zh-CN" dirty="0">
                <a:latin typeface="Comic Sans MS" panose="030F0702030302020204" pitchFamily="66" charset="0"/>
              </a:rPr>
              <a:t>(casting)</a:t>
            </a:r>
            <a:endParaRPr lang="en-US" altLang="zh-CN" dirty="0">
              <a:latin typeface="Comic Sans MS" panose="030F0702030302020204" pitchFamily="66" charset="0"/>
            </a:endParaRPr>
          </a:p>
        </p:txBody>
      </p:sp>
      <p:sp>
        <p:nvSpPr>
          <p:cNvPr id="29698" name="Rectangle 2"/>
          <p:cNvSpPr>
            <a:spLocks noGrp="1"/>
          </p:cNvSpPr>
          <p:nvPr>
            <p:ph idx="1"/>
          </p:nvPr>
        </p:nvSpPr>
        <p:spPr>
          <a:xfrm>
            <a:off x="1187624" y="1124744"/>
            <a:ext cx="7327726" cy="5112769"/>
          </a:xfrm>
        </p:spPr>
        <p:txBody>
          <a:bodyPr vert="horz" wrap="square" lIns="91440" tIns="45720" rIns="91440" bIns="45720" anchor="t"/>
          <a:lstStyle/>
          <a:p>
            <a:pPr marL="609600" indent="-609600" eaLnBrk="1" hangingPunct="1">
              <a:lnSpc>
                <a:spcPct val="80000"/>
              </a:lnSpc>
              <a:buSzPct val="90000"/>
            </a:pPr>
            <a:r>
              <a:rPr lang="zh-CN" altLang="en-US" sz="2400" dirty="0"/>
              <a:t>显型类型转换</a:t>
            </a:r>
            <a:r>
              <a:rPr lang="en-US" altLang="zh-CN" sz="2400" dirty="0"/>
              <a:t>: </a:t>
            </a:r>
            <a:r>
              <a:rPr lang="zh-CN" altLang="en-US" sz="2400" dirty="0"/>
              <a:t>强制类型转换</a:t>
            </a:r>
            <a:endParaRPr lang="zh-CN" altLang="en-US" sz="2400" dirty="0"/>
          </a:p>
          <a:p>
            <a:pPr marL="1371600" lvl="2" indent="-457200" eaLnBrk="1" hangingPunct="1">
              <a:lnSpc>
                <a:spcPct val="8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public static  void main(String args[])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a:t>
            </a:r>
            <a:r>
              <a:rPr lang="zh-CN" altLang="en-US" sz="2000" dirty="0">
                <a:latin typeface="Tahoma" panose="020B0604030504040204" pitchFamily="34" charset="0"/>
              </a:rPr>
              <a:t>char c1 = 'A',c2;     // A的ASCII值为65</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int i;</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i = (int) c1 + 1;</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c2 = (char) i;</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System.out.println(c1 + c2);</a:t>
            </a:r>
            <a:endParaRPr lang="zh-CN" altLang="en-US" sz="2000" dirty="0">
              <a:latin typeface="Tahoma" panose="020B0604030504040204" pitchFamily="34" charset="0"/>
            </a:endParaRPr>
          </a:p>
          <a:p>
            <a:pPr marL="1371600" lvl="2" indent="-457200" eaLnBrk="1" hangingPunct="1">
              <a:lnSpc>
                <a:spcPct val="80000"/>
              </a:lnSpc>
              <a:buSzPct val="90000"/>
              <a:buNone/>
            </a:pPr>
            <a:r>
              <a:rPr lang="zh-CN" altLang="en-US" sz="2000" dirty="0">
                <a:latin typeface="Tahoma" panose="020B0604030504040204" pitchFamily="34" charset="0"/>
              </a:rPr>
              <a:t>			System.out.println(c1 + "," +c2); </a:t>
            </a:r>
            <a:endParaRPr lang="zh-CN" altLang="en-US"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1371600" lvl="2" indent="-457200" eaLnBrk="1" hangingPunct="1">
              <a:lnSpc>
                <a:spcPct val="8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a:p>
            <a:pPr marL="1371600" lvl="2" indent="-457200" eaLnBrk="1" hangingPunct="1">
              <a:lnSpc>
                <a:spcPct val="80000"/>
              </a:lnSpc>
              <a:buSzPct val="90000"/>
              <a:buNone/>
            </a:pPr>
            <a:endParaRPr lang="en-US" altLang="zh-CN" sz="2000" dirty="0">
              <a:latin typeface="Tahoma" panose="020B0604030504040204" pitchFamily="34" charset="0"/>
            </a:endParaRPr>
          </a:p>
        </p:txBody>
      </p:sp>
      <p:sp>
        <p:nvSpPr>
          <p:cNvPr id="2969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29701" name="Text Box 5"/>
          <p:cNvSpPr txBox="1"/>
          <p:nvPr/>
        </p:nvSpPr>
        <p:spPr>
          <a:xfrm>
            <a:off x="2052638" y="5157788"/>
            <a:ext cx="4176712" cy="914400"/>
          </a:xfrm>
          <a:prstGeom prst="rect">
            <a:avLst/>
          </a:prstGeom>
          <a:noFill/>
          <a:ln w="9525">
            <a:noFill/>
          </a:ln>
        </p:spPr>
        <p:txBody>
          <a:bodyPr>
            <a:spAutoFit/>
          </a:bodyPr>
          <a:lstStyle/>
          <a:p>
            <a:pPr eaLnBrk="1" hangingPunct="1"/>
            <a:r>
              <a:rPr lang="zh-CN" altLang="en-US" dirty="0">
                <a:latin typeface="Arial" panose="020B0604020202020204" pitchFamily="34" charset="0"/>
              </a:rPr>
              <a:t>输出:</a:t>
            </a:r>
            <a:endParaRPr lang="zh-CN" altLang="en-US" dirty="0">
              <a:latin typeface="Arial" panose="020B0604020202020204" pitchFamily="34" charset="0"/>
            </a:endParaRPr>
          </a:p>
          <a:p>
            <a:pPr eaLnBrk="1" hangingPunct="1"/>
            <a:r>
              <a:rPr lang="zh-CN" altLang="en-US" dirty="0">
                <a:solidFill>
                  <a:srgbClr val="FF3300"/>
                </a:solidFill>
                <a:latin typeface="Arial" panose="020B0604020202020204" pitchFamily="34" charset="0"/>
              </a:rPr>
              <a:t>131</a:t>
            </a:r>
            <a:endParaRPr lang="zh-CN" altLang="en-US" dirty="0">
              <a:solidFill>
                <a:srgbClr val="FF3300"/>
              </a:solidFill>
              <a:latin typeface="Arial" panose="020B0604020202020204" pitchFamily="34" charset="0"/>
            </a:endParaRPr>
          </a:p>
          <a:p>
            <a:pPr eaLnBrk="1" hangingPunct="1"/>
            <a:r>
              <a:rPr lang="zh-CN" altLang="en-US" dirty="0">
                <a:solidFill>
                  <a:srgbClr val="FF3300"/>
                </a:solidFill>
                <a:latin typeface="Arial" panose="020B0604020202020204" pitchFamily="34" charset="0"/>
              </a:rPr>
              <a:t>A,B</a:t>
            </a:r>
            <a:endParaRPr lang="zh-CN" altLang="en-US" dirty="0">
              <a:solidFill>
                <a:srgbClr val="FF3300"/>
              </a:solidFill>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ppt_x"/>
                                          </p:val>
                                        </p:tav>
                                        <p:tav tm="100000">
                                          <p:val>
                                            <p:strVal val="#ppt_x"/>
                                          </p:val>
                                        </p:tav>
                                      </p:tavLst>
                                    </p:anim>
                                    <p:anim calcmode="lin" valueType="num">
                                      <p:cBhvr additive="base">
                                        <p:cTn id="8"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程序执行过程中，值保持不变的量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整型常量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实型常量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布尔型常量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字符型常量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字符串常量</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395288" y="0"/>
            <a:ext cx="7793037" cy="838200"/>
          </a:xfrm>
        </p:spPr>
        <p:txBody>
          <a:bodyPr vert="horz" wrap="square" lIns="91440" tIns="45720" rIns="91440" bIns="45720" anchor="ctr"/>
          <a:lstStyle/>
          <a:p>
            <a:pPr eaLnBrk="1" hangingPunct="1"/>
            <a:r>
              <a:rPr lang="zh-CN" altLang="en-US" dirty="0"/>
              <a:t>常量</a:t>
            </a:r>
            <a:endParaRPr lang="zh-CN" altLang="en-US" dirty="0"/>
          </a:p>
        </p:txBody>
      </p:sp>
      <p:sp>
        <p:nvSpPr>
          <p:cNvPr id="32771" name="Rectangle 3"/>
          <p:cNvSpPr>
            <a:spLocks noGrp="1" noChangeArrowheads="1"/>
          </p:cNvSpPr>
          <p:nvPr>
            <p:ph idx="1"/>
          </p:nvPr>
        </p:nvSpPr>
        <p:spPr>
          <a:xfrm>
            <a:off x="396875" y="1196975"/>
            <a:ext cx="8353425" cy="5445125"/>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Char char="l"/>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整型常量</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常用十进制、八进制、十六进制表示</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有正负号</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Char char="l"/>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JDK 7.0</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提供了二进制整数，二进制整数以</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或者</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0b</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起始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90000"/>
              </a:lnSpc>
              <a:spcBef>
                <a:spcPct val="20000"/>
              </a:spcBef>
              <a:spcAft>
                <a:spcPct val="0"/>
              </a:spcAft>
              <a:buClr>
                <a:schemeClr val="accent1"/>
              </a:buClr>
              <a:buSzPct val="90000"/>
              <a:buFont typeface="Wingdings" panose="05000000000000000000" pitchFamily="2" charset="2"/>
              <a:buNone/>
              <a:defRPr/>
            </a:pPr>
            <a:r>
              <a:rPr kumimoji="0" lang="zh-CN" altLang="en-US" sz="1800" b="0" i="0" u="none" strike="noStrike" kern="1200" cap="none" spc="0" normalizeH="0" baseline="0" noProof="0" dirty="0" smtClean="0">
                <a:ln>
                  <a:noFill/>
                </a:ln>
                <a:solidFill>
                  <a:srgbClr val="FF3300"/>
                </a:solidFill>
                <a:effectLst/>
                <a:uLnTx/>
                <a:uFillTx/>
                <a:latin typeface="+mn-lt"/>
                <a:ea typeface="+mn-ea"/>
                <a:cs typeface="+mn-cs"/>
              </a:rPr>
              <a:t>备注：</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08的表示方法会出现编译异常</a:t>
            </a:r>
            <a:b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b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smtClean="0">
                <a:ln>
                  <a:noFill/>
                </a:ln>
                <a:solidFill>
                  <a:srgbClr val="FF3300"/>
                </a:solidFill>
                <a:effectLst/>
                <a:uLnTx/>
                <a:uFillTx/>
                <a:latin typeface="+mn-lt"/>
                <a:ea typeface="+mn-ea"/>
                <a:cs typeface="+mn-cs"/>
              </a:rPr>
              <a:t>The literal 08 of type int is out of range</a:t>
            </a:r>
            <a:endParaRPr kumimoji="0" lang="zh-CN" altLang="en-US" sz="1800" b="0" i="0" u="none" strike="noStrike" kern="1200" cap="none" spc="0" normalizeH="0" baseline="0" noProof="0" dirty="0" smtClean="0">
              <a:ln>
                <a:noFill/>
              </a:ln>
              <a:solidFill>
                <a:srgbClr val="FF3300"/>
              </a:solidFill>
              <a:effectLst/>
              <a:uLnTx/>
              <a:uFillTx/>
              <a:latin typeface="+mn-lt"/>
              <a:ea typeface="+mn-ea"/>
              <a:cs typeface="+mn-cs"/>
            </a:endParaRPr>
          </a:p>
        </p:txBody>
      </p:sp>
      <p:graphicFrame>
        <p:nvGraphicFramePr>
          <p:cNvPr id="32772" name="Group 4"/>
          <p:cNvGraphicFramePr>
            <a:graphicFrameLocks noGrp="1"/>
          </p:cNvGraphicFramePr>
          <p:nvPr/>
        </p:nvGraphicFramePr>
        <p:xfrm>
          <a:off x="482600" y="2565400"/>
          <a:ext cx="8137525" cy="2592388"/>
        </p:xfrm>
        <a:graphic>
          <a:graphicData uri="http://schemas.openxmlformats.org/drawingml/2006/table">
            <a:tbl>
              <a:tblPr/>
              <a:tblGrid>
                <a:gridCol w="1512888"/>
                <a:gridCol w="1193800"/>
                <a:gridCol w="1974850"/>
                <a:gridCol w="1944687"/>
                <a:gridCol w="1511300"/>
              </a:tblGrid>
              <a:tr h="52705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起 始</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最大整数</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最大长整数</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a:t>
                      </a: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举 例</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0,1~9</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2147483647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9223372036854775807L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 +567,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-12,0,1234</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八进制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017777777777</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0777777777777777777777L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034,0175,</a:t>
                      </a:r>
                      <a:endPar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-0777L</a:t>
                      </a:r>
                      <a:endParaRPr kumimoji="0" lang="en-US" sz="1800" b="0"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十六进制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0x7FFFFFFFFFFFFFFFL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0xFF, 0x45L</a:t>
                      </a: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实型常量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双精度实数</a:t>
            </a:r>
            <a:r>
              <a:rPr lang="en-US" altLang="zh-CN" dirty="0" smtClean="0"/>
              <a:t>(double, 8</a:t>
            </a:r>
            <a:r>
              <a:rPr lang="zh-CN" altLang="en-US" dirty="0" smtClean="0"/>
              <a:t>个字节</a:t>
            </a:r>
            <a:r>
              <a:rPr lang="en-US" altLang="zh-CN" dirty="0" smtClean="0"/>
              <a:t>, </a:t>
            </a:r>
            <a:r>
              <a:rPr lang="zh-CN" altLang="en-US" dirty="0" smtClean="0"/>
              <a:t>数字后加字母</a:t>
            </a:r>
            <a:r>
              <a:rPr lang="en-US" altLang="zh-CN" dirty="0" smtClean="0"/>
              <a:t>D</a:t>
            </a:r>
            <a:r>
              <a:rPr lang="zh-CN" altLang="en-US" dirty="0" smtClean="0"/>
              <a:t>或</a:t>
            </a:r>
            <a:r>
              <a:rPr lang="en-US" altLang="zh-CN" dirty="0" smtClean="0"/>
              <a:t>d)</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浮点实数</a:t>
            </a:r>
            <a:r>
              <a:rPr lang="en-US" altLang="zh-CN" dirty="0" smtClean="0"/>
              <a:t>(float, 4</a:t>
            </a:r>
            <a:r>
              <a:rPr lang="zh-CN" altLang="en-US" dirty="0" smtClean="0"/>
              <a:t>个字节</a:t>
            </a:r>
            <a:r>
              <a:rPr lang="en-US" altLang="zh-CN" dirty="0" smtClean="0"/>
              <a:t>,</a:t>
            </a:r>
            <a:r>
              <a:rPr lang="zh-CN" altLang="en-US" dirty="0" smtClean="0"/>
              <a:t>数字后加字母</a:t>
            </a:r>
            <a:r>
              <a:rPr lang="en-US" altLang="zh-CN" dirty="0" smtClean="0"/>
              <a:t>F</a:t>
            </a:r>
            <a:r>
              <a:rPr lang="zh-CN" altLang="en-US" dirty="0" smtClean="0"/>
              <a:t>或</a:t>
            </a:r>
            <a:r>
              <a:rPr lang="en-US" altLang="zh-CN" dirty="0" smtClean="0"/>
              <a:t>f)</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若无明确字母标识，则系统默认为双精度实数</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两种表示方法</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十进制</a:t>
            </a:r>
            <a:r>
              <a:rPr lang="en-US" altLang="zh-CN" dirty="0" smtClean="0"/>
              <a:t>: </a:t>
            </a:r>
            <a:r>
              <a:rPr lang="zh-CN" altLang="en-US" dirty="0" smtClean="0"/>
              <a:t>数字和小数点组成，必须有小数点，例  </a:t>
            </a:r>
            <a:r>
              <a:rPr lang="en-US" altLang="zh-CN" dirty="0" smtClean="0"/>
              <a:t>0.12,  .12,  12.,  12.0</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科学计数法</a:t>
            </a:r>
            <a:r>
              <a:rPr lang="en-US" altLang="zh-CN" dirty="0" smtClean="0"/>
              <a:t>: 123e3, 123E3, 0.4e8D, -5e9</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JDK7.0</a:t>
            </a:r>
            <a:r>
              <a:rPr lang="zh-CN" altLang="en-US" dirty="0" smtClean="0"/>
              <a:t>之后支持下划线分割表示：</a:t>
            </a:r>
            <a:r>
              <a:rPr lang="en-US" altLang="zh-CN" dirty="0" smtClean="0"/>
              <a:t>123_456, 1.23_45_56</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布尔型常量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true</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false</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085850" y="1938338"/>
            <a:ext cx="7772400" cy="4114800"/>
          </a:xfrm>
        </p:spPr>
        <p:txBody>
          <a:bodyPr/>
          <a:lstStyle/>
          <a:p>
            <a:pPr eaLnBrk="1" hangingPunct="1"/>
            <a:r>
              <a:rPr lang="en-US" altLang="zh-CN" smtClean="0"/>
              <a:t>JVM</a:t>
            </a:r>
            <a:endParaRPr lang="en-US" altLang="zh-CN" smtClean="0"/>
          </a:p>
        </p:txBody>
      </p:sp>
      <p:pic>
        <p:nvPicPr>
          <p:cNvPr id="6147" name="Picture 3" descr="jvm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750" y="1196752"/>
            <a:ext cx="682625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Rot="1" noChangeArrowheads="1"/>
          </p:cNvSpPr>
          <p:nvPr>
            <p:ph type="title"/>
          </p:nvPr>
        </p:nvSpPr>
        <p:spPr>
          <a:xfrm>
            <a:off x="317500" y="171971"/>
            <a:ext cx="8540750" cy="762000"/>
          </a:xfrm>
          <a:noFill/>
        </p:spPr>
        <p:txBody>
          <a:bodyPr/>
          <a:lstStyle/>
          <a:p>
            <a:pPr eaLnBrk="1" hangingPunct="1"/>
            <a:r>
              <a:rPr lang="zh-CN" dirty="0" smtClean="0"/>
              <a:t>回顾</a:t>
            </a:r>
            <a:endParaRPr 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7"/>
                                        </p:tgtEl>
                                      </p:cBhvr>
                                    </p:animEffect>
                                    <p:set>
                                      <p:cBhvr>
                                        <p:cTn id="12"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字符型常量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用单引号括起来的单个字符</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例</a:t>
            </a:r>
            <a:r>
              <a:rPr lang="en-US" altLang="zh-CN" dirty="0" smtClean="0"/>
              <a:t>:  ‘a’,     ‘A’,    ‘@’,    ‘’,    ‘&amp;’</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例</a:t>
            </a:r>
            <a:r>
              <a:rPr lang="en-US" altLang="zh-CN" dirty="0" smtClean="0"/>
              <a:t>:  ‘’’,    ‘\’,    “a”</a:t>
            </a:r>
            <a:r>
              <a:rPr lang="zh-CN" altLang="en-US" dirty="0" smtClean="0"/>
              <a:t>   -错误的表示</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Java</a:t>
            </a:r>
            <a:r>
              <a:rPr lang="zh-CN" altLang="en-US" dirty="0" smtClean="0"/>
              <a:t>中的字符为</a:t>
            </a:r>
            <a:r>
              <a:rPr lang="en-US" altLang="zh-CN" dirty="0" smtClean="0"/>
              <a:t>Unicode</a:t>
            </a:r>
            <a:r>
              <a:rPr lang="zh-CN" altLang="en-US" dirty="0" smtClean="0"/>
              <a:t>字符</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双字节，范围‘</a:t>
            </a:r>
            <a:r>
              <a:rPr lang="en-US" altLang="zh-CN" dirty="0" smtClean="0"/>
              <a:t>\u0000’~‘\uFFFF’</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转义字符序列</a:t>
            </a:r>
            <a:endParaRPr lang="zh-CN" altLang="en-US"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\b  </a:t>
            </a:r>
            <a:r>
              <a:rPr lang="zh-CN" altLang="en-US" dirty="0" smtClean="0"/>
              <a:t>退格        </a:t>
            </a:r>
            <a:r>
              <a:rPr lang="en-US" altLang="zh-CN" dirty="0" smtClean="0"/>
              <a:t>\t   </a:t>
            </a:r>
            <a:r>
              <a:rPr lang="zh-CN" altLang="en-US" dirty="0" smtClean="0"/>
              <a:t>制表符</a:t>
            </a:r>
            <a:endParaRPr lang="zh-CN" altLang="en-US"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\n  </a:t>
            </a:r>
            <a:r>
              <a:rPr lang="zh-CN" altLang="en-US" dirty="0" smtClean="0"/>
              <a:t>换行 </a:t>
            </a:r>
            <a:r>
              <a:rPr lang="en-US" altLang="zh-CN" dirty="0" smtClean="0"/>
              <a:t>(Newline)    </a:t>
            </a:r>
            <a:endParaRPr lang="en-US" altLang="zh-CN"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\r  </a:t>
            </a:r>
            <a:r>
              <a:rPr lang="zh-CN" altLang="en-US" dirty="0" smtClean="0"/>
              <a:t>回车 </a:t>
            </a:r>
            <a:r>
              <a:rPr lang="en-US" altLang="zh-CN" dirty="0" smtClean="0"/>
              <a:t>(Carriage return)</a:t>
            </a:r>
            <a:endParaRPr lang="en-US" altLang="zh-CN" dirty="0" smtClean="0"/>
          </a:p>
          <a:p>
            <a:pPr marL="1600200" lvl="3" indent="-228600" eaLnBrk="1" hangingPunct="1">
              <a:lnSpc>
                <a:spcPct val="150000"/>
              </a:lnSpc>
              <a:buClr>
                <a:schemeClr val="hlink"/>
              </a:buClr>
              <a:buSzTx/>
              <a:buFont typeface="Wingdings" panose="05000000000000000000" pitchFamily="2" charset="2"/>
              <a:buChar char="l"/>
            </a:pPr>
            <a:r>
              <a:rPr lang="en-US" altLang="zh-CN" dirty="0" smtClean="0"/>
              <a:t>\’   </a:t>
            </a:r>
            <a:r>
              <a:rPr lang="zh-CN" altLang="en-US" dirty="0" smtClean="0"/>
              <a:t>单引号    </a:t>
            </a:r>
            <a:r>
              <a:rPr lang="en-US" altLang="zh-CN" dirty="0" smtClean="0"/>
              <a:t>\”  </a:t>
            </a:r>
            <a:r>
              <a:rPr lang="zh-CN" altLang="en-US" dirty="0" smtClean="0"/>
              <a:t>双引号    </a:t>
            </a:r>
            <a:r>
              <a:rPr lang="en-US" altLang="zh-CN" dirty="0" smtClean="0"/>
              <a:t>\\  </a:t>
            </a:r>
            <a:r>
              <a:rPr lang="zh-CN" altLang="en-US" dirty="0" smtClean="0"/>
              <a:t>反斜杠</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常量</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字符串常量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用双引号括起来的若干个字符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“I am a student”, “Java</a:t>
            </a:r>
            <a:r>
              <a:rPr lang="zh-CN" altLang="en-US" dirty="0" smtClean="0"/>
              <a:t>语言”</a:t>
            </a:r>
            <a:r>
              <a:rPr lang="en-US" altLang="zh-CN" dirty="0" smtClean="0"/>
              <a:t>, “A”</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转义字符序列表示</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    </a:t>
            </a:r>
            <a:r>
              <a:rPr lang="en-US" altLang="zh-CN" dirty="0" smtClean="0"/>
              <a:t>\”    ”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    \’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28600"/>
            <a:ext cx="7793038" cy="838200"/>
          </a:xfrm>
        </p:spPr>
        <p:txBody>
          <a:bodyPr vert="horz" wrap="square" lIns="91440" tIns="45720" rIns="91440" bIns="45720" anchor="ctr"/>
          <a:lstStyle/>
          <a:p>
            <a:pPr eaLnBrk="1" hangingPunct="1"/>
            <a:r>
              <a:rPr lang="zh-CN" altLang="en-US" dirty="0"/>
              <a:t>常量</a:t>
            </a:r>
            <a:endParaRPr lang="zh-CN" altLang="en-US" dirty="0"/>
          </a:p>
        </p:txBody>
      </p:sp>
      <p:sp>
        <p:nvSpPr>
          <p:cNvPr id="37891" name="Rectangle 3"/>
          <p:cNvSpPr>
            <a:spLocks noGrp="1"/>
          </p:cNvSpPr>
          <p:nvPr>
            <p:ph idx="1"/>
          </p:nvPr>
        </p:nvSpPr>
        <p:spPr>
          <a:xfrm>
            <a:off x="457200" y="1143000"/>
            <a:ext cx="7620000" cy="609600"/>
          </a:xfrm>
        </p:spPr>
        <p:txBody>
          <a:bodyPr vert="horz" wrap="square" lIns="91440" tIns="45720" rIns="91440" bIns="45720" anchor="t"/>
          <a:lstStyle/>
          <a:p>
            <a:pPr marL="609600" indent="-609600" eaLnBrk="1" hangingPunct="1">
              <a:buSzPct val="90000"/>
            </a:pPr>
            <a:r>
              <a:rPr lang="zh-CN" altLang="en-US" dirty="0"/>
              <a:t>转义字符序列</a:t>
            </a:r>
            <a:endParaRPr lang="zh-CN" altLang="en-US" dirty="0"/>
          </a:p>
        </p:txBody>
      </p:sp>
      <p:sp>
        <p:nvSpPr>
          <p:cNvPr id="37892" name="Rectangle 4"/>
          <p:cNvSpPr/>
          <p:nvPr/>
        </p:nvSpPr>
        <p:spPr>
          <a:xfrm>
            <a:off x="381000" y="1828800"/>
            <a:ext cx="6705600" cy="4343400"/>
          </a:xfrm>
          <a:prstGeom prst="rect">
            <a:avLst/>
          </a:prstGeom>
          <a:solidFill>
            <a:srgbClr val="CCFFFF"/>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Test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System.out.println(“Java\n</a:t>
            </a:r>
            <a:r>
              <a:rPr lang="zh-CN" altLang="en-US" sz="2400" dirty="0">
                <a:latin typeface="Tahoma" panose="020B0604030504040204" pitchFamily="34" charset="0"/>
                <a:ea typeface="华文中宋" panose="02010600040101010101" pitchFamily="2" charset="-122"/>
              </a:rPr>
              <a:t>语</a:t>
            </a:r>
            <a:r>
              <a:rPr lang="en-US" altLang="zh-CN" sz="2400" dirty="0">
                <a:latin typeface="Tahoma" panose="020B0604030504040204" pitchFamily="34" charset="0"/>
                <a:ea typeface="华文中宋" panose="02010600040101010101" pitchFamily="2" charset="-122"/>
              </a:rPr>
              <a:t>\b</a:t>
            </a:r>
            <a:r>
              <a:rPr lang="zh-CN" altLang="en-US" sz="2400" dirty="0">
                <a:latin typeface="Tahoma" panose="020B0604030504040204" pitchFamily="34" charset="0"/>
                <a:ea typeface="华文中宋" panose="02010600040101010101" pitchFamily="2" charset="-122"/>
              </a:rPr>
              <a:t>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System.out.println("Java\r</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System.out.println("Java\t</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System.out.println(“\”Java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//在命令行窗口下运行</a:t>
            </a:r>
            <a:endParaRPr lang="en-US" altLang="x-none" sz="2400" dirty="0">
              <a:latin typeface="Tahoma" panose="020B0604030504040204" pitchFamily="34" charset="0"/>
              <a:ea typeface="华文中宋" panose="02010600040101010101" pitchFamily="2" charset="-122"/>
            </a:endParaRPr>
          </a:p>
        </p:txBody>
      </p:sp>
      <p:sp>
        <p:nvSpPr>
          <p:cNvPr id="37893" name="Rectangle 5"/>
          <p:cNvSpPr/>
          <p:nvPr/>
        </p:nvSpPr>
        <p:spPr>
          <a:xfrm>
            <a:off x="6629400" y="1828800"/>
            <a:ext cx="2133600" cy="41148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言</a:t>
            </a:r>
            <a:endParaRPr lang="zh-CN" altLang="en-US"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	</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r>
              <a:rPr lang="en-US" altLang="x-none" sz="2400" dirty="0">
                <a:latin typeface="Tahoma" panose="020B0604030504040204" pitchFamily="34" charset="0"/>
                <a:ea typeface="华文中宋" panose="02010600040101010101" pitchFamily="2" charset="-122"/>
              </a:rPr>
              <a:t>‘</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语言”</a:t>
            </a:r>
            <a:endParaRPr lang="zh-CN" altLang="en-US" sz="2400" dirty="0">
              <a:latin typeface="Tahoma" panose="020B0604030504040204" pitchFamily="34" charset="0"/>
              <a:ea typeface="华文中宋" panose="02010600040101010101" pitchFamily="2" charset="-122"/>
            </a:endParaRPr>
          </a:p>
          <a:p>
            <a:pPr eaLnBrk="1" hangingPunct="1"/>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outHorizontal)">
                                      <p:cBhvr>
                                        <p:cTn id="7" dur="500"/>
                                        <p:tgtEl>
                                          <p:spTgt spid="3789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7892"/>
                                        </p:tgtEl>
                                        <p:attrNameLst>
                                          <p:attrName>style.visibility</p:attrName>
                                        </p:attrNameLst>
                                      </p:cBhvr>
                                      <p:to>
                                        <p:strVal val="visible"/>
                                      </p:to>
                                    </p:set>
                                    <p:animEffect transition="in" filter="barn(outHorizontal)">
                                      <p:cBhvr>
                                        <p:cTn id="11" dur="500"/>
                                        <p:tgtEl>
                                          <p:spTgt spid="3789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arn(outHorizontal)">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dvAuto="1000" build="p"/>
      <p:bldP spid="37892" grpId="0" animBg="1"/>
      <p:bldP spid="378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Autofit/>
          </a:bodyPr>
          <a:lstStyle/>
          <a:p>
            <a:pPr marL="342900" indent="-342900" eaLnBrk="1" hangingPunct="1">
              <a:lnSpc>
                <a:spcPct val="100000"/>
              </a:lnSpc>
              <a:buClr>
                <a:schemeClr val="hlink"/>
              </a:buClr>
              <a:buSzTx/>
              <a:buFont typeface="Wingdings" panose="05000000000000000000" pitchFamily="2" charset="2"/>
              <a:buChar char="l"/>
            </a:pPr>
            <a:r>
              <a:rPr lang="zh-CN" altLang="en-US" sz="2400" dirty="0" smtClean="0"/>
              <a:t>程序执行过程中，值可以改变的量</a:t>
            </a:r>
            <a:endParaRPr lang="zh-CN" altLang="en-US" sz="2400" dirty="0" smtClean="0"/>
          </a:p>
          <a:p>
            <a:pPr marL="342900" indent="-342900" eaLnBrk="1" hangingPunct="1">
              <a:lnSpc>
                <a:spcPct val="100000"/>
              </a:lnSpc>
              <a:buClr>
                <a:schemeClr val="hlink"/>
              </a:buClr>
              <a:buSzTx/>
              <a:buFont typeface="Wingdings" panose="05000000000000000000" pitchFamily="2" charset="2"/>
              <a:buChar char="l"/>
            </a:pPr>
            <a:r>
              <a:rPr lang="zh-CN" altLang="en-US" sz="2400" dirty="0" smtClean="0"/>
              <a:t>整型变量、实型变量、字符型变量、字符串变量、布尔变量等</a:t>
            </a:r>
            <a:endParaRPr lang="zh-CN" altLang="en-US" sz="2400" dirty="0" smtClean="0"/>
          </a:p>
          <a:p>
            <a:pPr marL="342900" indent="-342900" eaLnBrk="1" hangingPunct="1">
              <a:lnSpc>
                <a:spcPct val="100000"/>
              </a:lnSpc>
              <a:buClr>
                <a:schemeClr val="hlink"/>
              </a:buClr>
              <a:buSzTx/>
              <a:buFont typeface="Wingdings" panose="05000000000000000000" pitchFamily="2" charset="2"/>
              <a:buChar char="l"/>
            </a:pPr>
            <a:r>
              <a:rPr lang="zh-CN" altLang="en-US" sz="2400" dirty="0" smtClean="0"/>
              <a:t>变量定义</a:t>
            </a:r>
            <a:endParaRPr lang="zh-CN" altLang="en-US" sz="2400" dirty="0" smtClean="0"/>
          </a:p>
          <a:p>
            <a:pPr marL="742950" lvl="1" indent="-285750" eaLnBrk="1" hangingPunct="1">
              <a:lnSpc>
                <a:spcPct val="100000"/>
              </a:lnSpc>
              <a:buClr>
                <a:schemeClr val="accent1"/>
              </a:buClr>
              <a:buSzTx/>
              <a:buFont typeface="Wingdings" panose="05000000000000000000" pitchFamily="2" charset="2"/>
              <a:buChar char="l"/>
            </a:pPr>
            <a:r>
              <a:rPr lang="zh-CN" altLang="en-US" sz="2000" dirty="0" smtClean="0"/>
              <a:t>类型  变量名 </a:t>
            </a:r>
            <a:r>
              <a:rPr lang="en-US" altLang="zh-CN" sz="2000" dirty="0" smtClean="0"/>
              <a:t>[=</a:t>
            </a:r>
            <a:r>
              <a:rPr lang="zh-CN" altLang="en-US" sz="2000" dirty="0" smtClean="0"/>
              <a:t>初值</a:t>
            </a:r>
            <a:r>
              <a:rPr lang="en-US" altLang="zh-CN" sz="2000" dirty="0" smtClean="0"/>
              <a:t>][, </a:t>
            </a:r>
            <a:r>
              <a:rPr lang="zh-CN" altLang="en-US" sz="2000" dirty="0" smtClean="0"/>
              <a:t>变量名</a:t>
            </a:r>
            <a:r>
              <a:rPr lang="en-US" altLang="zh-CN" sz="2000" dirty="0" smtClean="0"/>
              <a:t>[=</a:t>
            </a:r>
            <a:r>
              <a:rPr lang="zh-CN" altLang="en-US" sz="2000" dirty="0" smtClean="0"/>
              <a:t>初值</a:t>
            </a:r>
            <a:r>
              <a:rPr lang="en-US" altLang="zh-CN" sz="2000" dirty="0" smtClean="0"/>
              <a:t>] …]</a:t>
            </a:r>
            <a:endParaRPr lang="en-US" altLang="zh-CN" sz="2000" dirty="0" smtClean="0"/>
          </a:p>
          <a:p>
            <a:pPr marL="742950" lvl="1" indent="-285750" eaLnBrk="1" hangingPunct="1">
              <a:lnSpc>
                <a:spcPct val="100000"/>
              </a:lnSpc>
              <a:buClr>
                <a:schemeClr val="accent1"/>
              </a:buClr>
              <a:buSzTx/>
              <a:buFont typeface="Wingdings" panose="05000000000000000000" pitchFamily="2" charset="2"/>
              <a:buChar char="l"/>
            </a:pPr>
            <a:r>
              <a:rPr lang="zh-CN" altLang="en-US" sz="2000" dirty="0" smtClean="0"/>
              <a:t>类型</a:t>
            </a:r>
            <a:r>
              <a:rPr lang="en-US" altLang="zh-CN" sz="2000" dirty="0" smtClean="0"/>
              <a:t>: </a:t>
            </a:r>
            <a:r>
              <a:rPr lang="zh-CN" altLang="en-US" sz="2000" dirty="0" smtClean="0"/>
              <a:t>基本数据类型或引用类型</a:t>
            </a:r>
            <a:endParaRPr lang="zh-CN" altLang="en-US" sz="2000" dirty="0" smtClean="0"/>
          </a:p>
          <a:p>
            <a:pPr marL="990600" lvl="1" indent="-533400" eaLnBrk="1" hangingPunct="1">
              <a:lnSpc>
                <a:spcPct val="100000"/>
              </a:lnSpc>
              <a:buSzPct val="90000"/>
              <a:buNone/>
            </a:pPr>
            <a:r>
              <a:rPr lang="zh-CN" altLang="en-US" sz="2000" dirty="0" smtClean="0"/>
              <a:t>	</a:t>
            </a:r>
            <a:r>
              <a:rPr lang="en-US" altLang="zh-CN" sz="2000" dirty="0" smtClean="0"/>
              <a:t>int          x, y, z;</a:t>
            </a:r>
            <a:endParaRPr lang="en-US" altLang="zh-CN" sz="2000" dirty="0" smtClean="0"/>
          </a:p>
          <a:p>
            <a:pPr marL="990600" lvl="1" indent="-533400" eaLnBrk="1" hangingPunct="1">
              <a:lnSpc>
                <a:spcPct val="100000"/>
              </a:lnSpc>
              <a:buSzPct val="90000"/>
              <a:buNone/>
            </a:pPr>
            <a:r>
              <a:rPr lang="en-US" altLang="zh-CN" sz="2000" dirty="0" smtClean="0"/>
              <a:t>	float       a, b;</a:t>
            </a:r>
            <a:endParaRPr lang="en-US" altLang="zh-CN" sz="2000" dirty="0" smtClean="0"/>
          </a:p>
          <a:p>
            <a:pPr marL="990600" lvl="1" indent="-533400" eaLnBrk="1" hangingPunct="1">
              <a:lnSpc>
                <a:spcPct val="100000"/>
              </a:lnSpc>
              <a:buSzPct val="90000"/>
              <a:buNone/>
            </a:pPr>
            <a:r>
              <a:rPr lang="en-US" altLang="zh-CN" sz="2000" dirty="0" smtClean="0"/>
              <a:t>	char       c1, c2, c3;</a:t>
            </a:r>
            <a:endParaRPr lang="en-US" altLang="zh-CN" sz="2000" dirty="0" smtClean="0"/>
          </a:p>
          <a:p>
            <a:pPr marL="990600" lvl="1" indent="-533400" eaLnBrk="1" hangingPunct="1">
              <a:lnSpc>
                <a:spcPct val="100000"/>
              </a:lnSpc>
              <a:buSzPct val="90000"/>
              <a:buNone/>
            </a:pPr>
            <a:r>
              <a:rPr lang="en-US" altLang="zh-CN" sz="2000" dirty="0" smtClean="0"/>
              <a:t>	double    d1;</a:t>
            </a:r>
            <a:endParaRPr lang="en-US" altLang="zh-CN" sz="2000" dirty="0" smtClean="0"/>
          </a:p>
          <a:p>
            <a:pPr marL="990600" lvl="1" indent="-533400" eaLnBrk="1" hangingPunct="1">
              <a:lnSpc>
                <a:spcPct val="100000"/>
              </a:lnSpc>
              <a:buSzPct val="90000"/>
              <a:buNone/>
            </a:pPr>
            <a:r>
              <a:rPr lang="en-US" altLang="zh-CN" sz="2000" dirty="0" smtClean="0"/>
              <a:t>	boolean  mycom;</a:t>
            </a:r>
            <a:endParaRPr lang="en-US" altLang="zh-CN" sz="2000" dirty="0" smtClean="0"/>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rmAutofit fontScale="82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变量赋初值</a:t>
            </a:r>
            <a:r>
              <a:rPr lang="en-US" altLang="zh-CN" dirty="0" smtClean="0"/>
              <a:t>/</a:t>
            </a:r>
            <a:r>
              <a:rPr lang="zh-CN" altLang="en-US" dirty="0" smtClean="0"/>
              <a:t>初始化 </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在变量声明时赋值</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类型  变量名 </a:t>
            </a:r>
            <a:r>
              <a:rPr lang="en-US" altLang="zh-CN" dirty="0" smtClean="0"/>
              <a:t>[=</a:t>
            </a:r>
            <a:r>
              <a:rPr lang="zh-CN" altLang="en-US" dirty="0" smtClean="0"/>
              <a:t>初值</a:t>
            </a:r>
            <a:r>
              <a:rPr lang="en-US" altLang="zh-CN" dirty="0" smtClean="0"/>
              <a:t>][, </a:t>
            </a:r>
            <a:r>
              <a:rPr lang="zh-CN" altLang="en-US" dirty="0" smtClean="0"/>
              <a:t>变量名</a:t>
            </a:r>
            <a:r>
              <a:rPr lang="en-US" altLang="zh-CN" dirty="0" smtClean="0"/>
              <a:t>[=</a:t>
            </a:r>
            <a:r>
              <a:rPr lang="zh-CN" altLang="en-US" dirty="0" smtClean="0"/>
              <a:t>初值</a:t>
            </a:r>
            <a:r>
              <a:rPr lang="en-US" altLang="zh-CN" dirty="0" smtClean="0"/>
              <a:t>] …]</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int  x=1, y=2, z=3;</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e = 2.718281828f;</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采用赋值语句</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float  pi, y;</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pi = 3.1415926f;</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y = 2.71828f;</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nvSpPr>
        <p:spPr>
          <a:xfrm>
            <a:off x="2819400" y="3962400"/>
            <a:ext cx="4572000" cy="12192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63" name="Rectangle 3"/>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0964" name="Rectangle 4"/>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变量的作用域</a:t>
            </a:r>
            <a:endParaRPr lang="zh-CN" altLang="en-US" dirty="0"/>
          </a:p>
        </p:txBody>
      </p:sp>
      <p:sp>
        <p:nvSpPr>
          <p:cNvPr id="40965" name="Rectangle 5"/>
          <p:cNvSpPr/>
          <p:nvPr/>
        </p:nvSpPr>
        <p:spPr>
          <a:xfrm>
            <a:off x="1752600" y="1905000"/>
            <a:ext cx="5943600" cy="44958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class MyClass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成员变量申明</a:t>
            </a: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public void aMethod(</a:t>
            </a:r>
            <a:r>
              <a:rPr lang="zh-CN" altLang="en-US" sz="2400" dirty="0">
                <a:latin typeface="Tahoma" panose="020B0604030504040204" pitchFamily="34" charset="0"/>
                <a:ea typeface="华文中宋" panose="02010600040101010101" pitchFamily="2" charset="-122"/>
              </a:rPr>
              <a:t>方法参数</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局部变量申明</a:t>
            </a: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0966" name="Rectangle 6"/>
          <p:cNvSpPr/>
          <p:nvPr/>
        </p:nvSpPr>
        <p:spPr>
          <a:xfrm>
            <a:off x="2057400" y="2362200"/>
            <a:ext cx="5638800" cy="35814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67" name="Rectangle 7"/>
          <p:cNvSpPr/>
          <p:nvPr/>
        </p:nvSpPr>
        <p:spPr>
          <a:xfrm>
            <a:off x="277416" y="2514600"/>
            <a:ext cx="1447800" cy="9144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成员变量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0968" name="Line 8"/>
          <p:cNvSpPr/>
          <p:nvPr/>
        </p:nvSpPr>
        <p:spPr>
          <a:xfrm>
            <a:off x="1524000" y="2819400"/>
            <a:ext cx="533400" cy="0"/>
          </a:xfrm>
          <a:prstGeom prst="line">
            <a:avLst/>
          </a:prstGeom>
          <a:ln w="9525" cap="flat" cmpd="sng">
            <a:solidFill>
              <a:schemeClr val="tx1"/>
            </a:solidFill>
            <a:prstDash val="solid"/>
            <a:headEnd type="none" w="med" len="med"/>
            <a:tailEnd type="triangle" w="med" len="med"/>
          </a:ln>
        </p:spPr>
      </p:sp>
      <p:sp>
        <p:nvSpPr>
          <p:cNvPr id="40969" name="Rectangle 9"/>
          <p:cNvSpPr/>
          <p:nvPr/>
        </p:nvSpPr>
        <p:spPr>
          <a:xfrm>
            <a:off x="266700" y="3886200"/>
            <a:ext cx="1447800" cy="762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方法参数</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0970" name="Line 10"/>
          <p:cNvSpPr/>
          <p:nvPr/>
        </p:nvSpPr>
        <p:spPr>
          <a:xfrm>
            <a:off x="1600200" y="4114800"/>
            <a:ext cx="1219200" cy="0"/>
          </a:xfrm>
          <a:prstGeom prst="line">
            <a:avLst/>
          </a:prstGeom>
          <a:ln w="9525" cap="flat" cmpd="sng">
            <a:solidFill>
              <a:schemeClr val="tx1"/>
            </a:solidFill>
            <a:prstDash val="solid"/>
            <a:headEnd type="none" w="med" len="med"/>
            <a:tailEnd type="triangle" w="med" len="med"/>
          </a:ln>
        </p:spPr>
      </p:sp>
      <p:sp>
        <p:nvSpPr>
          <p:cNvPr id="40971" name="Rectangle 11"/>
          <p:cNvSpPr/>
          <p:nvPr/>
        </p:nvSpPr>
        <p:spPr>
          <a:xfrm>
            <a:off x="3048000" y="4343400"/>
            <a:ext cx="4191000" cy="7620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0972" name="Line 12"/>
          <p:cNvSpPr/>
          <p:nvPr/>
        </p:nvSpPr>
        <p:spPr>
          <a:xfrm>
            <a:off x="1600200" y="4876800"/>
            <a:ext cx="1447800" cy="0"/>
          </a:xfrm>
          <a:prstGeom prst="line">
            <a:avLst/>
          </a:prstGeom>
          <a:ln w="9525" cap="flat" cmpd="sng">
            <a:solidFill>
              <a:schemeClr val="tx1"/>
            </a:solidFill>
            <a:prstDash val="solid"/>
            <a:headEnd type="none" w="med" len="med"/>
            <a:tailEnd type="triangle" w="med" len="med"/>
          </a:ln>
        </p:spPr>
      </p:sp>
      <p:sp>
        <p:nvSpPr>
          <p:cNvPr id="40973" name="Rectangle 13"/>
          <p:cNvSpPr/>
          <p:nvPr/>
        </p:nvSpPr>
        <p:spPr>
          <a:xfrm>
            <a:off x="228600" y="4724400"/>
            <a:ext cx="1447800" cy="762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局部变量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nvSpPr>
        <p:spPr>
          <a:xfrm>
            <a:off x="2667000" y="4267200"/>
            <a:ext cx="4953000" cy="16764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1987" name="Rectangle 3"/>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1988" name="Rectangle 4"/>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变量的作用域</a:t>
            </a:r>
            <a:r>
              <a:rPr lang="en-US" altLang="zh-CN" dirty="0"/>
              <a:t>—</a:t>
            </a:r>
            <a:r>
              <a:rPr lang="zh-CN" altLang="en-US" dirty="0"/>
              <a:t>变量的使用范围</a:t>
            </a:r>
            <a:endParaRPr lang="zh-CN" altLang="en-US" dirty="0"/>
          </a:p>
        </p:txBody>
      </p:sp>
      <p:sp>
        <p:nvSpPr>
          <p:cNvPr id="41989" name="Rectangle 5"/>
          <p:cNvSpPr/>
          <p:nvPr/>
        </p:nvSpPr>
        <p:spPr>
          <a:xfrm>
            <a:off x="1752600" y="1905000"/>
            <a:ext cx="5943600" cy="44958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class Spot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final static Spot st = new Spot(1, 2);</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a,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Count;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Spot(int a, int b)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this.a = a;</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this.b = b;</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1990" name="Rectangle 6"/>
          <p:cNvSpPr/>
          <p:nvPr/>
        </p:nvSpPr>
        <p:spPr>
          <a:xfrm>
            <a:off x="2057400" y="2286000"/>
            <a:ext cx="5638800" cy="3657600"/>
          </a:xfrm>
          <a:prstGeom prst="rect">
            <a:avLst/>
          </a:prstGeom>
          <a:no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41991" name="Rectangle 7"/>
          <p:cNvSpPr/>
          <p:nvPr/>
        </p:nvSpPr>
        <p:spPr>
          <a:xfrm>
            <a:off x="228600" y="2133600"/>
            <a:ext cx="1447800" cy="1143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成员变量</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a,b,Count</a:t>
            </a:r>
            <a:endParaRPr lang="en-US" altLang="zh-CN"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1992" name="Line 8"/>
          <p:cNvSpPr/>
          <p:nvPr/>
        </p:nvSpPr>
        <p:spPr>
          <a:xfrm>
            <a:off x="1676400" y="2514600"/>
            <a:ext cx="381000" cy="0"/>
          </a:xfrm>
          <a:prstGeom prst="line">
            <a:avLst/>
          </a:prstGeom>
          <a:ln w="9525" cap="flat" cmpd="sng">
            <a:solidFill>
              <a:schemeClr val="tx1"/>
            </a:solidFill>
            <a:prstDash val="solid"/>
            <a:headEnd type="none" w="med" len="med"/>
            <a:tailEnd type="triangle" w="med" len="med"/>
          </a:ln>
        </p:spPr>
      </p:sp>
      <p:sp>
        <p:nvSpPr>
          <p:cNvPr id="41993" name="Rectangle 9"/>
          <p:cNvSpPr/>
          <p:nvPr/>
        </p:nvSpPr>
        <p:spPr>
          <a:xfrm>
            <a:off x="228600" y="4343400"/>
            <a:ext cx="1447800" cy="1143000"/>
          </a:xfrm>
          <a:prstGeom prst="rect">
            <a:avLst/>
          </a:prstGeom>
          <a:noFill/>
          <a:ln w="9525">
            <a:noFill/>
          </a:ln>
        </p:spPr>
        <p:txBody>
          <a:bodyPr wrap="none" anchor="ctr"/>
          <a:lstStyle/>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方法参数</a:t>
            </a:r>
            <a:endParaRPr lang="zh-CN" altLang="en-US"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a,b</a:t>
            </a:r>
            <a:endParaRPr lang="en-US" altLang="zh-CN" sz="24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范围</a:t>
            </a:r>
            <a:endParaRPr lang="zh-CN" altLang="en-US" sz="2400" dirty="0">
              <a:latin typeface="Tahoma" panose="020B0604030504040204" pitchFamily="34" charset="0"/>
              <a:ea typeface="华文中宋" panose="02010600040101010101" pitchFamily="2" charset="-122"/>
            </a:endParaRPr>
          </a:p>
        </p:txBody>
      </p:sp>
      <p:sp>
        <p:nvSpPr>
          <p:cNvPr id="41994" name="Line 10"/>
          <p:cNvSpPr/>
          <p:nvPr/>
        </p:nvSpPr>
        <p:spPr>
          <a:xfrm>
            <a:off x="1600200" y="4495800"/>
            <a:ext cx="990600" cy="0"/>
          </a:xfrm>
          <a:prstGeom prst="line">
            <a:avLst/>
          </a:prstGeom>
          <a:ln w="9525" cap="flat" cmpd="sng">
            <a:solidFill>
              <a:schemeClr val="tx1"/>
            </a:solidFill>
            <a:prstDash val="solid"/>
            <a:headEnd type="none" w="med" len="med"/>
            <a:tailEnd type="triangle" w="med" len="med"/>
          </a:ln>
        </p:spPr>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lstStyle/>
          <a:p>
            <a:pPr eaLnBrk="1" hangingPunct="1"/>
            <a:r>
              <a:rPr lang="zh-CN" altLang="en-US" dirty="0"/>
              <a:t>变量</a:t>
            </a:r>
            <a:endParaRPr lang="zh-CN" altLang="en-US" dirty="0"/>
          </a:p>
        </p:txBody>
      </p:sp>
      <p:sp>
        <p:nvSpPr>
          <p:cNvPr id="43011"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作用域</a:t>
            </a:r>
            <a:r>
              <a:rPr lang="en-US" altLang="zh-CN" dirty="0"/>
              <a:t>(Scope)</a:t>
            </a:r>
            <a:endParaRPr lang="en-US" altLang="zh-CN" dirty="0"/>
          </a:p>
        </p:txBody>
      </p:sp>
      <p:sp>
        <p:nvSpPr>
          <p:cNvPr id="43012" name="Rectangle 4"/>
          <p:cNvSpPr/>
          <p:nvPr/>
        </p:nvSpPr>
        <p:spPr>
          <a:xfrm>
            <a:off x="1219200" y="1828800"/>
            <a:ext cx="6172200" cy="2819400"/>
          </a:xfrm>
          <a:prstGeom prst="rect">
            <a:avLst/>
          </a:prstGeom>
          <a:no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eaLnBrk="1" hangingPunct="1">
              <a:lnSpc>
                <a:spcPct val="90000"/>
              </a:lnSpc>
              <a:buClr>
                <a:schemeClr val="folHlink"/>
              </a:buClr>
              <a:buSzPct val="60000"/>
              <a:buNone/>
            </a:pPr>
            <a:endParaRPr lang="zh-CN" altLang="en-US"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if ( ... )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int i = 17;</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marL="342900" lvl="0" indent="-342900" eaLnBrk="1" hangingPunct="1">
              <a:lnSpc>
                <a:spcPct val="90000"/>
              </a:lnSpc>
              <a:buClr>
                <a:schemeClr val="folHlink"/>
              </a:buClr>
              <a:buSzPct val="60000"/>
              <a:buNone/>
            </a:pPr>
            <a:r>
              <a:rPr lang="en-US" altLang="zh-CN" sz="2400" dirty="0">
                <a:latin typeface="Tahoma" panose="020B0604030504040204" pitchFamily="34" charset="0"/>
                <a:ea typeface="华文中宋" panose="02010600040101010101" pitchFamily="2" charset="-122"/>
              </a:rPr>
              <a:t>System.out.println("The value of i = " + i); </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变量</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final</a:t>
            </a:r>
            <a:r>
              <a:rPr lang="zh-CN" altLang="en-US" dirty="0" smtClean="0"/>
              <a:t>变量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带有关键字</a:t>
            </a:r>
            <a:r>
              <a:rPr lang="en-US" altLang="zh-CN" dirty="0" smtClean="0"/>
              <a:t>final</a:t>
            </a:r>
            <a:r>
              <a:rPr lang="zh-CN" altLang="en-US" dirty="0" smtClean="0"/>
              <a:t>的变量</a:t>
            </a:r>
            <a:endParaRPr lang="zh-CN" altLang="en-US" dirty="0" smtClean="0"/>
          </a:p>
          <a:p>
            <a:pPr marL="990600" lvl="1" indent="-533400" eaLnBrk="1" hangingPunct="1">
              <a:lnSpc>
                <a:spcPct val="150000"/>
              </a:lnSpc>
              <a:buSzPct val="90000"/>
              <a:buNone/>
            </a:pPr>
            <a:r>
              <a:rPr lang="zh-CN" altLang="en-US" dirty="0" smtClean="0"/>
              <a:t>	</a:t>
            </a:r>
            <a:r>
              <a:rPr lang="en-US" altLang="zh-CN" dirty="0" smtClean="0"/>
              <a:t>final int aFinalVar = 0;</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final</a:t>
            </a:r>
            <a:r>
              <a:rPr lang="zh-CN" altLang="en-US" dirty="0" smtClean="0"/>
              <a:t>变量初始化后不能再改变</a:t>
            </a:r>
            <a:endParaRPr lang="zh-CN" altLang="en-US" dirty="0" smtClean="0"/>
          </a:p>
          <a:p>
            <a:pPr marL="990600" lvl="1" indent="-533400" eaLnBrk="1" hangingPunct="1">
              <a:lnSpc>
                <a:spcPct val="150000"/>
              </a:lnSpc>
              <a:buSzPct val="90000"/>
              <a:buNone/>
            </a:pPr>
            <a:r>
              <a:rPr lang="zh-CN" altLang="en-US" dirty="0" smtClean="0"/>
              <a:t>	</a:t>
            </a:r>
            <a:r>
              <a:rPr lang="en-US" altLang="zh-CN" dirty="0" smtClean="0"/>
              <a:t>final int blankfinal;</a:t>
            </a:r>
            <a:endParaRPr lang="en-US" altLang="zh-CN" dirty="0" smtClean="0"/>
          </a:p>
          <a:p>
            <a:pPr marL="990600" lvl="1" indent="-533400" eaLnBrk="1" hangingPunct="1">
              <a:lnSpc>
                <a:spcPct val="150000"/>
              </a:lnSpc>
              <a:buSzPct val="90000"/>
              <a:buNone/>
            </a:pPr>
            <a:r>
              <a:rPr lang="en-US" altLang="zh-CN" dirty="0" smtClean="0"/>
              <a:t>	. . .</a:t>
            </a:r>
            <a:endParaRPr lang="en-US" altLang="zh-CN" dirty="0" smtClean="0"/>
          </a:p>
          <a:p>
            <a:pPr marL="990600" lvl="1" indent="-533400" eaLnBrk="1" hangingPunct="1">
              <a:lnSpc>
                <a:spcPct val="150000"/>
              </a:lnSpc>
              <a:buSzPct val="90000"/>
              <a:buNone/>
            </a:pPr>
            <a:r>
              <a:rPr lang="en-US" altLang="zh-CN" dirty="0" smtClean="0"/>
              <a:t>	blankfinal = 0;</a:t>
            </a:r>
            <a:endParaRPr lang="en-US" altLang="zh-CN" dirty="0" smtClean="0"/>
          </a:p>
          <a:p>
            <a:pPr marL="990600" lvl="1" indent="-533400" eaLnBrk="1" hangingPunct="1">
              <a:lnSpc>
                <a:spcPct val="150000"/>
              </a:lnSpc>
              <a:buSzPct val="90000"/>
              <a:buNone/>
            </a:pPr>
            <a:r>
              <a:rPr lang="en-US" altLang="zh-CN" dirty="0" smtClean="0"/>
              <a:t>	… </a:t>
            </a:r>
            <a:endParaRPr lang="en-US" altLang="zh-CN" dirty="0" smtClean="0"/>
          </a:p>
          <a:p>
            <a:pPr marL="990600" lvl="1" indent="-533400" eaLnBrk="1" hangingPunct="1">
              <a:lnSpc>
                <a:spcPct val="150000"/>
              </a:lnSpc>
              <a:buSzPct val="90000"/>
              <a:buNone/>
            </a:pPr>
            <a:r>
              <a:rPr lang="en-US" altLang="zh-CN" dirty="0" smtClean="0"/>
              <a:t>	blankfinal = 3;</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回顾</a:t>
            </a:r>
            <a:endParaRPr lang="zh-CN" altLang="en-US" dirty="0" smtClean="0"/>
          </a:p>
        </p:txBody>
      </p:sp>
      <p:sp>
        <p:nvSpPr>
          <p:cNvPr id="3" name="内容占位符 2"/>
          <p:cNvSpPr>
            <a:spLocks noGrp="1"/>
          </p:cNvSpPr>
          <p:nvPr>
            <p:ph idx="1"/>
            <p:custDataLst>
              <p:tags r:id="rId4"/>
            </p:custDataLst>
          </p:nvPr>
        </p:nvSpPr>
        <p:spPr/>
        <p:txBody>
          <a:bodyPr>
            <a:normAutofit fontScale="85000" lnSpcReduction="1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是完全面向对象的语言，所有的实现必须放在类中。</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main</a:t>
            </a:r>
            <a:r>
              <a:rPr lang="zh-CN" altLang="en-US" dirty="0" smtClean="0"/>
              <a:t>函数是</a:t>
            </a:r>
            <a:r>
              <a:rPr lang="en-US" altLang="zh-CN" dirty="0" smtClean="0"/>
              <a:t>Java</a:t>
            </a:r>
            <a:r>
              <a:rPr lang="zh-CN" altLang="en-US" dirty="0" smtClean="0"/>
              <a:t>应用程序执行的入口。</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JDK</a:t>
            </a:r>
            <a:r>
              <a:rPr lang="zh-CN" altLang="en-US" dirty="0" smtClean="0"/>
              <a:t>可用于开发 Java 程序。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的几种模式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Application</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Applet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Servlet</a:t>
            </a:r>
            <a:endParaRPr lang="en-US" altLang="zh-CN" dirty="0" smtClean="0"/>
          </a:p>
          <a:p>
            <a:pPr eaLnBrk="1" hangingPunct="1">
              <a:lnSpc>
                <a:spcPct val="150000"/>
              </a:lnSpc>
              <a:buClr>
                <a:schemeClr val="tx1"/>
              </a:buClr>
              <a:buFont typeface="Wingdings" panose="05000000000000000000" pitchFamily="2" charset="2"/>
              <a:buChar char="•"/>
            </a:pP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一元</a:t>
            </a:r>
            <a:r>
              <a:rPr lang="en-US" altLang="zh-CN" dirty="0" smtClean="0"/>
              <a:t>/</a:t>
            </a:r>
            <a:r>
              <a:rPr lang="zh-CN" altLang="en-US" dirty="0" smtClean="0"/>
              <a:t>单目运算符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operator op</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 operator</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二元</a:t>
            </a:r>
            <a:r>
              <a:rPr lang="en-US" altLang="zh-CN" dirty="0" smtClean="0"/>
              <a:t>/</a:t>
            </a:r>
            <a:r>
              <a:rPr lang="zh-CN" altLang="en-US" dirty="0" smtClean="0"/>
              <a:t>双目运算符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op1 operator op2</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三元</a:t>
            </a:r>
            <a:r>
              <a:rPr lang="en-US" altLang="zh-CN" dirty="0" smtClean="0"/>
              <a:t>/</a:t>
            </a:r>
            <a:r>
              <a:rPr lang="zh-CN" altLang="en-US" dirty="0" smtClean="0"/>
              <a:t>三目运算符</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op1 ? op2 : op3</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endParaRPr lang="en-US" altLang="zh-CN" dirty="0" smtClean="0"/>
          </a:p>
          <a:p>
            <a:pPr marL="609600" indent="-609600" eaLnBrk="1" hangingPunct="1">
              <a:lnSpc>
                <a:spcPct val="150000"/>
              </a:lnSpc>
              <a:buSzPct val="90000"/>
              <a:buNone/>
            </a:pPr>
            <a:r>
              <a:rPr lang="en-US" altLang="zh-CN" dirty="0" smtClean="0"/>
              <a:t>	</a:t>
            </a:r>
            <a:r>
              <a:rPr lang="zh-CN" altLang="en-US" dirty="0" smtClean="0"/>
              <a:t>注</a:t>
            </a:r>
            <a:r>
              <a:rPr lang="en-US" altLang="zh-CN" dirty="0" smtClean="0"/>
              <a:t>: op</a:t>
            </a:r>
            <a:r>
              <a:rPr lang="zh-CN" altLang="en-US" dirty="0" smtClean="0"/>
              <a:t>表示操作数</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算术运算符 </a:t>
            </a:r>
            <a:r>
              <a:rPr lang="en-US" altLang="zh-CN" dirty="0" smtClean="0"/>
              <a:t>(Arithmetic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关系运算符 </a:t>
            </a:r>
            <a:r>
              <a:rPr lang="en-US" altLang="zh-CN" dirty="0" smtClean="0"/>
              <a:t>(Relational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逻辑运算符 </a:t>
            </a:r>
            <a:r>
              <a:rPr lang="en-US" altLang="zh-CN" dirty="0" smtClean="0"/>
              <a:t>(Logical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位运算符 </a:t>
            </a:r>
            <a:r>
              <a:rPr lang="en-US" altLang="zh-CN" dirty="0" smtClean="0"/>
              <a:t>(Bitwise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移位运算符 </a:t>
            </a:r>
            <a:r>
              <a:rPr lang="en-US" altLang="zh-CN" dirty="0" smtClean="0"/>
              <a:t>(Shift Operators)</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条件运算符 </a:t>
            </a:r>
            <a:r>
              <a:rPr lang="en-US" altLang="zh-CN" dirty="0" smtClean="0"/>
              <a:t>(Conditional Operator)</a:t>
            </a:r>
            <a:endParaRPr lang="en-US" altLang="zh-CN"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运算符的优先级</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48130" name="Rectangle 2"/>
          <p:cNvSpPr>
            <a:spLocks noGrp="1"/>
          </p:cNvSpPr>
          <p:nvPr>
            <p:ph idx="1"/>
          </p:nvPr>
        </p:nvSpPr>
        <p:spPr/>
        <p:txBody>
          <a:bodyPr vert="horz" wrap="square" lIns="91440" tIns="45720" rIns="91440" bIns="45720" anchor="t">
            <a:normAutofit/>
          </a:bodyPr>
          <a:lstStyle/>
          <a:p>
            <a:pPr marL="609600" indent="-609600" eaLnBrk="1" hangingPunct="1">
              <a:lnSpc>
                <a:spcPct val="90000"/>
              </a:lnSpc>
              <a:buSzPct val="90000"/>
            </a:pPr>
            <a:r>
              <a:rPr lang="zh-CN" altLang="en-US" sz="2800" dirty="0"/>
              <a:t>算术运算符</a:t>
            </a:r>
            <a:r>
              <a:rPr lang="en-US" altLang="zh-CN" sz="2800" dirty="0"/>
              <a:t>(Arithmetic Operators)</a:t>
            </a:r>
            <a:endParaRPr lang="en-US" altLang="zh-CN" sz="2800" dirty="0"/>
          </a:p>
          <a:p>
            <a:pPr marL="990600" lvl="1" indent="-533400" eaLnBrk="1" hangingPunct="1">
              <a:lnSpc>
                <a:spcPct val="90000"/>
              </a:lnSpc>
              <a:buSzPct val="90000"/>
              <a:buFont typeface="Wingdings" panose="05000000000000000000" pitchFamily="2" charset="2"/>
              <a:buAutoNum type="arabicPeriod"/>
            </a:pPr>
            <a:r>
              <a:rPr lang="zh-CN" altLang="en-US" sz="2400" dirty="0"/>
              <a:t>加法运算符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减法运算符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乘法运算符 *  “</a:t>
            </a:r>
            <a:r>
              <a:rPr lang="en-US" altLang="zh-CN" sz="2400" dirty="0"/>
              <a:t>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除法运算符 </a:t>
            </a:r>
            <a:r>
              <a:rPr lang="en-US" altLang="zh-CN" sz="2400" dirty="0"/>
              <a:t>/  “op1 / op2”</a:t>
            </a:r>
            <a:endParaRPr lang="en-US" altLang="zh-CN" sz="2400" dirty="0"/>
          </a:p>
          <a:p>
            <a:pPr marL="990600" lvl="1" indent="-533400" eaLnBrk="1" hangingPunct="1">
              <a:lnSpc>
                <a:spcPct val="90000"/>
              </a:lnSpc>
              <a:buSzPct val="90000"/>
              <a:buFont typeface="Wingdings" panose="05000000000000000000" pitchFamily="2" charset="2"/>
              <a:buAutoNum type="arabicPeriod"/>
            </a:pPr>
            <a:r>
              <a:rPr lang="zh-CN" altLang="en-US" sz="2400" dirty="0"/>
              <a:t>求模运算符</a:t>
            </a:r>
            <a:r>
              <a:rPr lang="en-US" altLang="zh-CN" sz="2400" dirty="0"/>
              <a:t>%  “op1 % op2” </a:t>
            </a:r>
            <a:r>
              <a:rPr lang="zh-CN" altLang="en-US" sz="2400" dirty="0"/>
              <a:t>计算余数</a:t>
            </a:r>
            <a:endParaRPr lang="zh-CN" altLang="en-US" sz="2400" dirty="0"/>
          </a:p>
        </p:txBody>
      </p:sp>
      <p:sp>
        <p:nvSpPr>
          <p:cNvPr id="48131" name="Rectangle 3"/>
          <p:cNvSpPr/>
          <p:nvPr/>
        </p:nvSpPr>
        <p:spPr>
          <a:xfrm>
            <a:off x="533400" y="3482975"/>
            <a:ext cx="2286000" cy="1600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int i = 37</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int j = 42</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double x = 27.475</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double y = 7.22</a:t>
            </a:r>
            <a:endParaRPr lang="en-US" altLang="zh-CN" sz="2400" dirty="0">
              <a:latin typeface="Tahoma" panose="020B0604030504040204" pitchFamily="34" charset="0"/>
              <a:ea typeface="华文中宋" panose="02010600040101010101" pitchFamily="2" charset="-122"/>
            </a:endParaRPr>
          </a:p>
        </p:txBody>
      </p:sp>
      <p:sp>
        <p:nvSpPr>
          <p:cNvPr id="48132" name="Rectangle 4"/>
          <p:cNvSpPr/>
          <p:nvPr/>
        </p:nvSpPr>
        <p:spPr>
          <a:xfrm>
            <a:off x="2819400" y="3711575"/>
            <a:ext cx="22098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Adding...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79</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34.695</a:t>
            </a:r>
            <a:endParaRPr lang="en-US" altLang="zh-CN" sz="2000" dirty="0">
              <a:latin typeface="Tahoma" panose="020B0604030504040204" pitchFamily="34" charset="0"/>
              <a:ea typeface="华文中宋" panose="02010600040101010101" pitchFamily="2" charset="-122"/>
            </a:endParaRPr>
          </a:p>
        </p:txBody>
      </p:sp>
      <p:sp>
        <p:nvSpPr>
          <p:cNvPr id="48133" name="Rectangle 5"/>
          <p:cNvSpPr/>
          <p:nvPr/>
        </p:nvSpPr>
        <p:spPr>
          <a:xfrm>
            <a:off x="1066800" y="5235575"/>
            <a:ext cx="21336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Subtracting...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-5</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20.255</a:t>
            </a:r>
            <a:endParaRPr lang="en-US" altLang="zh-CN" sz="2000" dirty="0">
              <a:latin typeface="Tahoma" panose="020B0604030504040204" pitchFamily="34" charset="0"/>
              <a:ea typeface="华文中宋" panose="02010600040101010101" pitchFamily="2" charset="-122"/>
            </a:endParaRPr>
          </a:p>
        </p:txBody>
      </p:sp>
      <p:sp>
        <p:nvSpPr>
          <p:cNvPr id="48134" name="Rectangle 6"/>
          <p:cNvSpPr/>
          <p:nvPr/>
        </p:nvSpPr>
        <p:spPr>
          <a:xfrm>
            <a:off x="3429000" y="5235575"/>
            <a:ext cx="22098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Multiplying...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1554</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198.37</a:t>
            </a:r>
            <a:endParaRPr lang="en-US" altLang="zh-CN" sz="2000" dirty="0">
              <a:latin typeface="Tahoma" panose="020B0604030504040204" pitchFamily="34" charset="0"/>
              <a:ea typeface="华文中宋" panose="02010600040101010101" pitchFamily="2" charset="-122"/>
            </a:endParaRPr>
          </a:p>
        </p:txBody>
      </p:sp>
      <p:sp>
        <p:nvSpPr>
          <p:cNvPr id="48135" name="Rectangle 7"/>
          <p:cNvSpPr/>
          <p:nvPr/>
        </p:nvSpPr>
        <p:spPr>
          <a:xfrm>
            <a:off x="5943600" y="5235575"/>
            <a:ext cx="2133600" cy="1241425"/>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Dividing...</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r>
              <a:rPr lang="en-US" altLang="zh-CN" sz="2000" dirty="0">
                <a:solidFill>
                  <a:schemeClr val="hlink"/>
                </a:solidFill>
                <a:latin typeface="Tahoma" panose="020B0604030504040204" pitchFamily="34" charset="0"/>
                <a:ea typeface="华文中宋" panose="02010600040101010101" pitchFamily="2" charset="-122"/>
              </a:rPr>
              <a:t>i / j = 0</a:t>
            </a:r>
            <a:endParaRPr lang="en-US" altLang="zh-CN" sz="2000" dirty="0">
              <a:solidFill>
                <a:schemeClr val="hlink"/>
              </a:solidFill>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3.8054</a:t>
            </a:r>
            <a:endParaRPr lang="en-US" altLang="zh-CN" sz="2000" dirty="0">
              <a:latin typeface="Tahoma" panose="020B0604030504040204" pitchFamily="34" charset="0"/>
              <a:ea typeface="华文中宋" panose="02010600040101010101" pitchFamily="2" charset="-122"/>
            </a:endParaRPr>
          </a:p>
        </p:txBody>
      </p:sp>
      <p:sp>
        <p:nvSpPr>
          <p:cNvPr id="48136" name="Rectangle 8"/>
          <p:cNvSpPr/>
          <p:nvPr/>
        </p:nvSpPr>
        <p:spPr>
          <a:xfrm>
            <a:off x="5105400" y="3711575"/>
            <a:ext cx="3276600" cy="1219200"/>
          </a:xfrm>
          <a:prstGeom prst="rect">
            <a:avLst/>
          </a:prstGeom>
          <a:noFill/>
          <a:ln w="9525">
            <a:noFill/>
          </a:ln>
        </p:spPr>
        <p:txBody>
          <a:bodyPr wrap="none" anchor="ctr"/>
          <a:lstStyle/>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Computing the remainder...</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 % j = 37</a:t>
            </a:r>
            <a:endParaRPr lang="en-US" altLang="zh-CN" sz="2000" dirty="0">
              <a:latin typeface="Tahoma" panose="020B0604030504040204" pitchFamily="34" charset="0"/>
              <a:ea typeface="华文中宋" panose="02010600040101010101" pitchFamily="2" charset="-122"/>
            </a:endParaRPr>
          </a:p>
          <a:p>
            <a:pPr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x % y = 5.815</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arn(out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arn(out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barn(outHorizontal)">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arn(outHorizontal)">
                                      <p:cBhvr>
                                        <p:cTn id="22" dur="500"/>
                                        <p:tgtEl>
                                          <p:spTgt spid="4813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barn(outHorizontal)">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48135"/>
                                        </p:tgtEl>
                                        <p:attrNameLst>
                                          <p:attrName>style.visibility</p:attrName>
                                        </p:attrNameLst>
                                      </p:cBhvr>
                                      <p:to>
                                        <p:strVal val="visible"/>
                                      </p:to>
                                    </p:set>
                                    <p:animEffect transition="in" filter="barn(outHorizontal)">
                                      <p:cBhvr>
                                        <p:cTn id="3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P spid="48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75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关系运算符</a:t>
            </a:r>
            <a:r>
              <a:rPr lang="en-US" altLang="zh-CN" dirty="0" smtClean="0"/>
              <a:t>(Relational Operators)</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比较运算，计算结果“</a:t>
            </a:r>
            <a:r>
              <a:rPr lang="en-US" altLang="zh-CN" dirty="0" smtClean="0"/>
              <a:t>true”</a:t>
            </a:r>
            <a:r>
              <a:rPr lang="zh-CN" altLang="en-US" dirty="0" smtClean="0"/>
              <a:t>或“</a:t>
            </a:r>
            <a:r>
              <a:rPr lang="en-US" altLang="zh-CN" dirty="0" smtClean="0"/>
              <a:t>false”</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大于       </a:t>
            </a:r>
            <a:r>
              <a:rPr lang="en-US" altLang="zh-CN" dirty="0" smtClean="0"/>
              <a:t>&gt;     “op1 &gt;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大于等于 </a:t>
            </a:r>
            <a:r>
              <a:rPr lang="en-US" altLang="zh-CN" dirty="0" smtClean="0"/>
              <a:t>&gt;=  “op1 &gt;=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小于       </a:t>
            </a:r>
            <a:r>
              <a:rPr lang="en-US" altLang="zh-CN" dirty="0" smtClean="0"/>
              <a:t>&lt;     “op1 &lt;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小于等于 </a:t>
            </a:r>
            <a:r>
              <a:rPr lang="en-US" altLang="zh-CN" dirty="0" smtClean="0"/>
              <a:t>&lt;=  “op1 &lt;=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等于       </a:t>
            </a:r>
            <a:r>
              <a:rPr lang="en-US" altLang="zh-CN" dirty="0" smtClean="0"/>
              <a:t>==  “op1 == op2”  </a:t>
            </a:r>
            <a:endParaRPr lang="en-US" altLang="zh-CN"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不等于    </a:t>
            </a:r>
            <a:r>
              <a:rPr lang="en-US" altLang="zh-CN" dirty="0" smtClean="0"/>
              <a:t>!=   “op1 != op2”</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优先级</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 &gt; (==</a:t>
            </a:r>
            <a:r>
              <a:rPr lang="zh-CN" altLang="en-US" dirty="0" smtClean="0"/>
              <a:t>、</a:t>
            </a:r>
            <a:r>
              <a:rPr lang="en-US" altLang="zh-CN" dirty="0" smtClean="0"/>
              <a:t>!=)</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关系运算符低于算术运算符</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0178" name="Rectangle 2"/>
          <p:cNvSpPr>
            <a:spLocks noGrp="1"/>
          </p:cNvSpPr>
          <p:nvPr>
            <p:ph idx="1"/>
          </p:nvPr>
        </p:nvSpPr>
        <p:spPr/>
        <p:txBody>
          <a:bodyPr vert="horz" wrap="square" lIns="91440" tIns="45720" rIns="91440" bIns="45720" anchor="t"/>
          <a:lstStyle/>
          <a:p>
            <a:pPr marL="609600" indent="-609600" eaLnBrk="1" hangingPunct="1">
              <a:lnSpc>
                <a:spcPct val="90000"/>
              </a:lnSpc>
              <a:buSzPct val="90000"/>
            </a:pPr>
            <a:r>
              <a:rPr lang="zh-CN" altLang="en-US" sz="2800" dirty="0"/>
              <a:t>关系运算符</a:t>
            </a:r>
            <a:r>
              <a:rPr lang="en-US" altLang="zh-CN" sz="2800" dirty="0"/>
              <a:t>(Relational Operators)</a:t>
            </a:r>
            <a:endParaRPr lang="en-US" altLang="zh-CN" sz="2800" dirty="0"/>
          </a:p>
          <a:p>
            <a:pPr marL="990600" lvl="1" indent="-533400" eaLnBrk="1" hangingPunct="1">
              <a:lnSpc>
                <a:spcPct val="90000"/>
              </a:lnSpc>
              <a:buSzPct val="90000"/>
              <a:buNone/>
            </a:pPr>
            <a:r>
              <a:rPr lang="en-US" altLang="zh-CN" sz="2400" dirty="0"/>
              <a:t>class Test {</a:t>
            </a:r>
            <a:endParaRPr lang="en-US" altLang="zh-CN" sz="2400" dirty="0"/>
          </a:p>
          <a:p>
            <a:pPr marL="990600" lvl="1" indent="-533400" eaLnBrk="1" hangingPunct="1">
              <a:lnSpc>
                <a:spcPct val="90000"/>
              </a:lnSpc>
              <a:buSzPct val="90000"/>
              <a:buNone/>
            </a:pPr>
            <a:r>
              <a:rPr lang="en-US" altLang="x-none" sz="2400" dirty="0"/>
              <a:t>	</a:t>
            </a:r>
            <a:r>
              <a:rPr lang="en-US" altLang="zh-CN" sz="2400" dirty="0"/>
              <a:t>public static void main(String args[]) {</a:t>
            </a:r>
            <a:endParaRPr lang="en-US" altLang="zh-CN" sz="2400" dirty="0"/>
          </a:p>
          <a:p>
            <a:pPr marL="990600" lvl="1" indent="-533400" eaLnBrk="1" hangingPunct="1">
              <a:lnSpc>
                <a:spcPct val="90000"/>
              </a:lnSpc>
              <a:buSzPct val="90000"/>
              <a:buNone/>
            </a:pPr>
            <a:r>
              <a:rPr lang="en-US" altLang="x-none" sz="2400" dirty="0"/>
              <a:t>		</a:t>
            </a:r>
            <a:r>
              <a:rPr lang="en-US" altLang="zh-CN" sz="2400" dirty="0"/>
              <a:t>int w=25, x=3;</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y = w &lt; x;</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z = w &gt;= w * 2 – x * 9;</a:t>
            </a:r>
            <a:endParaRPr lang="en-US" altLang="zh-CN" sz="2400" dirty="0"/>
          </a:p>
          <a:p>
            <a:pPr marL="990600" lvl="1" indent="-533400" eaLnBrk="1" hangingPunct="1">
              <a:lnSpc>
                <a:spcPct val="90000"/>
              </a:lnSpc>
              <a:buSzPct val="90000"/>
              <a:buNone/>
            </a:pPr>
            <a:r>
              <a:rPr lang="en-US" altLang="x-none" sz="2400" dirty="0"/>
              <a:t>		</a:t>
            </a:r>
            <a:r>
              <a:rPr lang="en-US" altLang="zh-CN" sz="2400" dirty="0"/>
              <a:t>boolean cc = ‘b’ &gt; ‘a’;</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System.out.println(“w &lt; x = ” + y);</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System.out.println(“z = ” + z);</a:t>
            </a:r>
            <a:endParaRPr lang="en-US" altLang="zh-CN" sz="2400" dirty="0"/>
          </a:p>
          <a:p>
            <a:pPr marL="990600" lvl="1" indent="-533400" eaLnBrk="1" hangingPunct="1">
              <a:lnSpc>
                <a:spcPct val="90000"/>
              </a:lnSpc>
              <a:buSzPct val="90000"/>
              <a:buNone/>
            </a:pPr>
            <a:r>
              <a:rPr lang="en-US" altLang="x-none" sz="2400" dirty="0"/>
              <a:t>		</a:t>
            </a:r>
            <a:r>
              <a:rPr lang="en-US" altLang="zh-CN" sz="2400" dirty="0"/>
              <a:t>System.out.println(“cc = ” + cc);</a:t>
            </a:r>
            <a:endParaRPr lang="en-US" altLang="zh-CN" sz="2400" dirty="0"/>
          </a:p>
          <a:p>
            <a:pPr marL="990600" lvl="1" indent="-533400" eaLnBrk="1" hangingPunct="1">
              <a:lnSpc>
                <a:spcPct val="90000"/>
              </a:lnSpc>
              <a:buSzPct val="90000"/>
              <a:buNone/>
            </a:pPr>
            <a:r>
              <a:rPr lang="en-US" altLang="x-none" sz="2400" dirty="0"/>
              <a:t>	</a:t>
            </a:r>
            <a:r>
              <a:rPr lang="en-US" altLang="zh-CN" sz="2400" dirty="0"/>
              <a:t>}</a:t>
            </a:r>
            <a:endParaRPr lang="en-US" altLang="zh-CN" sz="2400" dirty="0"/>
          </a:p>
          <a:p>
            <a:pPr marL="990600" lvl="1" indent="-533400" eaLnBrk="1" hangingPunct="1">
              <a:lnSpc>
                <a:spcPct val="90000"/>
              </a:lnSpc>
              <a:buSzPct val="90000"/>
              <a:buNone/>
            </a:pPr>
            <a:r>
              <a:rPr lang="en-US" altLang="zh-CN" sz="2400" dirty="0"/>
              <a:t>}</a:t>
            </a:r>
            <a:endParaRPr lang="en-US" altLang="zh-CN" sz="2400" dirty="0"/>
          </a:p>
        </p:txBody>
      </p:sp>
      <p:sp>
        <p:nvSpPr>
          <p:cNvPr id="5017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运算符 </a:t>
            </a:r>
            <a:r>
              <a:rPr lang="en-US" altLang="zh-CN" dirty="0" smtClean="0"/>
              <a:t>(operator)</a:t>
            </a:r>
            <a:endParaRPr lang="en-US" altLang="zh-CN" dirty="0" smtClean="0"/>
          </a:p>
        </p:txBody>
      </p:sp>
      <p:sp>
        <p:nvSpPr>
          <p:cNvPr id="3" name="内容占位符 2"/>
          <p:cNvSpPr>
            <a:spLocks noGrp="1"/>
          </p:cNvSpPr>
          <p:nvPr>
            <p:ph idx="1"/>
            <p:custDataLst>
              <p:tags r:id="rId4"/>
            </p:custDataLst>
          </p:nvPr>
        </p:nvSpPr>
        <p:spPr/>
        <p:txBody>
          <a:bodyPr>
            <a:normAutofit fontScale="5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逻辑运算符</a:t>
            </a:r>
            <a:r>
              <a:rPr lang="en-US" altLang="zh-CN" dirty="0" smtClean="0"/>
              <a:t>(Logical Operators)</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操作数的逻辑关系，计算结果“</a:t>
            </a:r>
            <a:r>
              <a:rPr lang="en-US" altLang="zh-CN" dirty="0" smtClean="0"/>
              <a:t>true”</a:t>
            </a:r>
            <a:r>
              <a:rPr lang="zh-CN" altLang="en-US" dirty="0" smtClean="0"/>
              <a:t>或“</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逻辑与  </a:t>
            </a:r>
            <a:r>
              <a:rPr lang="en-US" altLang="zh-CN" dirty="0" smtClean="0"/>
              <a:t>&amp;&amp;  “op1 &amp;&amp; op2”</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操作数都为真“</a:t>
            </a:r>
            <a:r>
              <a:rPr lang="en-US" altLang="zh-CN" dirty="0" smtClean="0"/>
              <a:t>true”</a:t>
            </a:r>
            <a:r>
              <a:rPr lang="zh-CN" altLang="en-US" dirty="0" smtClean="0"/>
              <a:t>，结果为真“</a:t>
            </a:r>
            <a:r>
              <a:rPr lang="en-US" altLang="zh-CN" dirty="0" smtClean="0"/>
              <a:t>true”</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否则结果为假“</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逻辑或  </a:t>
            </a:r>
            <a:r>
              <a:rPr lang="en-US" altLang="zh-CN" dirty="0" smtClean="0"/>
              <a:t>||    “op1 || op2”</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有一个操作数为真“</a:t>
            </a:r>
            <a:r>
              <a:rPr lang="en-US" altLang="zh-CN" dirty="0" smtClean="0"/>
              <a:t>true”</a:t>
            </a:r>
            <a:r>
              <a:rPr lang="zh-CN" altLang="en-US" dirty="0" smtClean="0"/>
              <a:t>，结果为真“</a:t>
            </a:r>
            <a:r>
              <a:rPr lang="en-US" altLang="zh-CN" dirty="0" smtClean="0"/>
              <a:t>true”</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否则结果为假“</a:t>
            </a:r>
            <a:r>
              <a:rPr lang="en-US" altLang="zh-CN" dirty="0" smtClean="0"/>
              <a:t>false”</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逻辑非  </a:t>
            </a:r>
            <a:r>
              <a:rPr lang="en-US" altLang="zh-CN" dirty="0" smtClean="0"/>
              <a:t>!     “! op”</a:t>
            </a:r>
            <a:endParaRPr lang="en-US" altLang="zh-CN" dirty="0" smtClean="0"/>
          </a:p>
          <a:p>
            <a:pPr marL="1752600" lvl="3" indent="-381000" eaLnBrk="1" hangingPunct="1">
              <a:lnSpc>
                <a:spcPct val="150000"/>
              </a:lnSpc>
              <a:buSzPct val="90000"/>
              <a:buFont typeface="Wingdings" panose="05000000000000000000" pitchFamily="2" charset="2"/>
              <a:buAutoNum type="arabicPeriod"/>
            </a:pPr>
            <a:r>
              <a:rPr lang="zh-CN" altLang="en-US" dirty="0" smtClean="0"/>
              <a:t>取反，操作数为真“</a:t>
            </a:r>
            <a:r>
              <a:rPr lang="en-US" altLang="zh-CN" dirty="0" smtClean="0"/>
              <a:t>true”</a:t>
            </a:r>
            <a:r>
              <a:rPr lang="zh-CN" altLang="en-US" dirty="0" smtClean="0"/>
              <a:t>，结果为真“</a:t>
            </a:r>
            <a:r>
              <a:rPr lang="en-US" altLang="zh-CN" dirty="0" smtClean="0"/>
              <a:t>false”</a:t>
            </a:r>
            <a:r>
              <a:rPr lang="zh-CN" altLang="en-US" dirty="0" smtClean="0"/>
              <a:t>，反之</a:t>
            </a:r>
            <a:r>
              <a:rPr lang="en-US" altLang="zh-CN" dirty="0" smtClean="0"/>
              <a:t>……</a:t>
            </a:r>
            <a:endParaRPr lang="en-US" altLang="zh-CN" dirty="0" smtClean="0"/>
          </a:p>
          <a:p>
            <a:pPr marL="1371600" lvl="2" indent="-457200" eaLnBrk="1" hangingPunct="1">
              <a:lnSpc>
                <a:spcPct val="150000"/>
              </a:lnSpc>
              <a:buSzPct val="90000"/>
              <a:buNone/>
            </a:pPr>
            <a:r>
              <a:rPr lang="zh-CN" altLang="en-US" dirty="0" smtClean="0"/>
              <a:t>例</a:t>
            </a:r>
            <a:r>
              <a:rPr lang="en-US" altLang="zh-CN" dirty="0" smtClean="0"/>
              <a:t>: 0 &lt;= index &amp;&amp; index &lt; NUM_ENTRIES </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优先级</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 &gt; (&amp;&amp;) &gt; (||)</a:t>
            </a:r>
            <a:endParaRPr lang="en-US" altLang="zh-CN" dirty="0" smtClean="0"/>
          </a:p>
          <a:p>
            <a:pPr marL="1143000" lvl="2" indent="-228600" eaLnBrk="1" hangingPunct="1">
              <a:lnSpc>
                <a:spcPct val="150000"/>
              </a:lnSpc>
              <a:buClr>
                <a:schemeClr val="bg2"/>
              </a:buClr>
              <a:buSzTx/>
              <a:buFont typeface="Wingdings" panose="05000000000000000000" pitchFamily="2" charset="2"/>
              <a:buChar char="l"/>
            </a:pPr>
            <a:r>
              <a:rPr lang="en-US" altLang="zh-CN" dirty="0" smtClean="0"/>
              <a:t>(!)&gt;</a:t>
            </a:r>
            <a:r>
              <a:rPr lang="zh-CN" altLang="en-US" dirty="0" smtClean="0"/>
              <a:t>算术运算符</a:t>
            </a:r>
            <a:r>
              <a:rPr lang="en-US" altLang="zh-CN" dirty="0" smtClean="0"/>
              <a:t>&gt;</a:t>
            </a:r>
            <a:r>
              <a:rPr lang="zh-CN" altLang="en-US" dirty="0" smtClean="0"/>
              <a:t>关系运算符</a:t>
            </a:r>
            <a:r>
              <a:rPr lang="en-US" altLang="zh-CN" dirty="0" smtClean="0"/>
              <a:t>&gt;(&amp;&amp;) &gt; (||)</a:t>
            </a: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457200" y="1143000"/>
            <a:ext cx="7772400" cy="3733800"/>
          </a:xfrm>
        </p:spPr>
        <p:txBody>
          <a:bodyPr vert="horz" wrap="square" lIns="91440" tIns="45720" rIns="91440" bIns="45720" anchor="t"/>
          <a:lstStyle/>
          <a:p>
            <a:pPr marL="609600" indent="-609600" eaLnBrk="1" hangingPunct="1">
              <a:buSzPct val="90000"/>
            </a:pPr>
            <a:r>
              <a:rPr lang="zh-CN" altLang="en-US" dirty="0"/>
              <a:t>位运算符</a:t>
            </a:r>
            <a:r>
              <a:rPr lang="en-US" altLang="zh-CN" dirty="0"/>
              <a:t>(Bitwise Operators)</a:t>
            </a:r>
            <a:endParaRPr lang="en-US" altLang="zh-CN" dirty="0"/>
          </a:p>
          <a:p>
            <a:pPr marL="990600" lvl="1" indent="-533400" eaLnBrk="1" hangingPunct="1">
              <a:buSzPct val="90000"/>
              <a:buFont typeface="Wingdings" panose="05000000000000000000" pitchFamily="2" charset="2"/>
              <a:buAutoNum type="arabicPeriod"/>
            </a:pPr>
            <a:r>
              <a:rPr lang="zh-CN" altLang="en-US" dirty="0"/>
              <a:t>按位取反    </a:t>
            </a:r>
            <a:r>
              <a:rPr lang="en-US" altLang="zh-CN" dirty="0"/>
              <a:t>~    “~op2”</a:t>
            </a:r>
            <a:endParaRPr lang="en-US" altLang="zh-CN" dirty="0"/>
          </a:p>
          <a:p>
            <a:pPr marL="990600" lvl="1" indent="-533400" eaLnBrk="1" hangingPunct="1">
              <a:buSzPct val="90000"/>
              <a:buFont typeface="Wingdings" panose="05000000000000000000" pitchFamily="2" charset="2"/>
              <a:buAutoNum type="arabicPeriod"/>
            </a:pPr>
            <a:r>
              <a:rPr lang="zh-CN" altLang="en-US" dirty="0"/>
              <a:t>按位与       </a:t>
            </a:r>
            <a:r>
              <a:rPr lang="en-US" altLang="zh-CN" dirty="0"/>
              <a:t>&amp;     “op1 &amp; op2”  </a:t>
            </a:r>
            <a:endParaRPr lang="en-US" altLang="zh-CN" dirty="0"/>
          </a:p>
          <a:p>
            <a:pPr marL="990600" lvl="1" indent="-533400" eaLnBrk="1" hangingPunct="1">
              <a:buSzPct val="90000"/>
              <a:buFont typeface="Wingdings" panose="05000000000000000000" pitchFamily="2" charset="2"/>
              <a:buAutoNum type="arabicPeriod"/>
            </a:pPr>
            <a:r>
              <a:rPr lang="zh-CN" altLang="en-US" dirty="0"/>
              <a:t>按位或       </a:t>
            </a:r>
            <a:r>
              <a:rPr lang="en-US" altLang="zh-CN" dirty="0"/>
              <a:t>|      “op1 | op2”</a:t>
            </a:r>
            <a:endParaRPr lang="en-US" altLang="zh-CN" dirty="0"/>
          </a:p>
          <a:p>
            <a:pPr marL="990600" lvl="1" indent="-533400" eaLnBrk="1" hangingPunct="1">
              <a:buSzPct val="90000"/>
              <a:buFont typeface="Wingdings" panose="05000000000000000000" pitchFamily="2" charset="2"/>
              <a:buAutoNum type="arabicPeriod"/>
            </a:pPr>
            <a:r>
              <a:rPr lang="zh-CN" altLang="en-US" dirty="0"/>
              <a:t>按位异或    </a:t>
            </a:r>
            <a:r>
              <a:rPr lang="en-US" altLang="zh-CN" dirty="0"/>
              <a:t>^     “op1 ^ op2”</a:t>
            </a:r>
            <a:endParaRPr lang="en-US" altLang="zh-CN" dirty="0"/>
          </a:p>
          <a:p>
            <a:pPr marL="990600" lvl="1" indent="-533400" eaLnBrk="1" hangingPunct="1">
              <a:buSzPct val="90000"/>
              <a:buFont typeface="Wingdings" panose="05000000000000000000" pitchFamily="2" charset="2"/>
              <a:buAutoNum type="arabicPeriod"/>
            </a:pPr>
            <a:endParaRPr lang="en-US" altLang="x-none" dirty="0"/>
          </a:p>
          <a:p>
            <a:pPr marL="990600" lvl="1" indent="-533400" eaLnBrk="1" hangingPunct="1">
              <a:buSzPct val="90000"/>
              <a:buNone/>
            </a:pPr>
            <a:r>
              <a:rPr lang="zh-CN" altLang="en-US" dirty="0"/>
              <a:t>通常</a:t>
            </a:r>
            <a:r>
              <a:rPr lang="en-US" altLang="zh-CN" dirty="0"/>
              <a:t>: </a:t>
            </a:r>
            <a:r>
              <a:rPr lang="zh-CN" altLang="en-US" dirty="0"/>
              <a:t>操作数为整数</a:t>
            </a:r>
            <a:endParaRPr lang="zh-CN" altLang="en-US" dirty="0"/>
          </a:p>
        </p:txBody>
      </p:sp>
      <p:sp>
        <p:nvSpPr>
          <p:cNvPr id="5222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52228" name="Rectangle 4"/>
          <p:cNvSpPr>
            <a:spLocks noGrp="1"/>
          </p:cNvSpPr>
          <p:nvPr>
            <p:ph type="title"/>
          </p:nvPr>
        </p:nvSpPr>
        <p:spPr>
          <a:xfrm>
            <a:off x="457200" y="228600"/>
            <a:ext cx="7793038" cy="838200"/>
          </a:xfrm>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3250" name="Rectangle 2"/>
          <p:cNvSpPr>
            <a:spLocks noGrp="1"/>
          </p:cNvSpPr>
          <p:nvPr>
            <p:ph idx="1"/>
          </p:nvPr>
        </p:nvSpPr>
        <p:spPr/>
        <p:txBody>
          <a:bodyPr vert="horz" wrap="square" lIns="91440" tIns="45720" rIns="91440" bIns="45720" anchor="t">
            <a:normAutofit fontScale="85000" lnSpcReduction="10000"/>
          </a:bodyPr>
          <a:lstStyle/>
          <a:p>
            <a:pPr marL="609600" indent="-609600" eaLnBrk="1" hangingPunct="1">
              <a:buSzPct val="90000"/>
            </a:pPr>
            <a:r>
              <a:rPr lang="zh-CN" altLang="en-US" dirty="0"/>
              <a:t>补码</a:t>
            </a:r>
            <a:endParaRPr lang="zh-CN" altLang="en-US" dirty="0"/>
          </a:p>
          <a:p>
            <a:pPr marL="990600" lvl="1" indent="-533400" eaLnBrk="1" hangingPunct="1">
              <a:buSzPct val="90000"/>
            </a:pPr>
            <a:r>
              <a:rPr lang="zh-CN" altLang="en-US" dirty="0"/>
              <a:t>采用补码表示二进制数</a:t>
            </a:r>
            <a:endParaRPr lang="zh-CN" altLang="en-US" dirty="0"/>
          </a:p>
          <a:p>
            <a:pPr marL="990600" lvl="1" indent="-533400" eaLnBrk="1" hangingPunct="1">
              <a:buSzPct val="90000"/>
            </a:pPr>
            <a:r>
              <a:rPr lang="zh-CN" altLang="en-US" dirty="0"/>
              <a:t>最高位是符号位</a:t>
            </a:r>
            <a:endParaRPr lang="zh-CN" altLang="en-US" dirty="0"/>
          </a:p>
          <a:p>
            <a:pPr marL="1371600" lvl="2" indent="-457200" eaLnBrk="1" hangingPunct="1">
              <a:buSzPct val="90000"/>
            </a:pPr>
            <a:r>
              <a:rPr lang="zh-CN" altLang="en-US" dirty="0"/>
              <a:t>正数的符号位是</a:t>
            </a:r>
            <a:r>
              <a:rPr lang="en-US" altLang="zh-CN" dirty="0"/>
              <a:t>0</a:t>
            </a:r>
            <a:r>
              <a:rPr lang="zh-CN" altLang="en-US" dirty="0"/>
              <a:t>，</a:t>
            </a:r>
            <a:endParaRPr lang="zh-CN" altLang="en-US" dirty="0"/>
          </a:p>
          <a:p>
            <a:pPr marL="1371600" lvl="2" indent="-457200" eaLnBrk="1" hangingPunct="1">
              <a:buSzPct val="90000"/>
              <a:buNone/>
            </a:pPr>
            <a:r>
              <a:rPr lang="zh-CN" altLang="en-US" dirty="0"/>
              <a:t>	例，十进制＋</a:t>
            </a:r>
            <a:r>
              <a:rPr lang="en-US" altLang="zh-CN" dirty="0"/>
              <a:t>42</a:t>
            </a:r>
            <a:r>
              <a:rPr lang="zh-CN" altLang="en-US" dirty="0"/>
              <a:t>的补码为</a:t>
            </a:r>
            <a:r>
              <a:rPr lang="en-US" altLang="zh-CN" dirty="0"/>
              <a:t>00101010</a:t>
            </a:r>
            <a:endParaRPr lang="en-US" altLang="zh-CN" dirty="0"/>
          </a:p>
          <a:p>
            <a:pPr marL="1371600" lvl="2" indent="-457200" eaLnBrk="1" hangingPunct="1">
              <a:buSzPct val="90000"/>
            </a:pPr>
            <a:r>
              <a:rPr lang="zh-CN" altLang="en-US" dirty="0"/>
              <a:t>负数的符号位是</a:t>
            </a:r>
            <a:r>
              <a:rPr lang="en-US" altLang="zh-CN" dirty="0"/>
              <a:t>1</a:t>
            </a:r>
            <a:endParaRPr lang="en-US" altLang="zh-CN" dirty="0"/>
          </a:p>
          <a:p>
            <a:pPr marL="1371600" lvl="2" indent="-457200" eaLnBrk="1" hangingPunct="1">
              <a:buSzPct val="90000"/>
              <a:buNone/>
            </a:pPr>
            <a:r>
              <a:rPr lang="en-US" altLang="x-none" dirty="0"/>
              <a:t>	</a:t>
            </a:r>
            <a:r>
              <a:rPr lang="zh-CN" altLang="en-US" sz="2100" dirty="0"/>
              <a:t>该负数绝对值的补码按位取反，然后加</a:t>
            </a:r>
            <a:r>
              <a:rPr lang="en-US" altLang="zh-CN" sz="2100" dirty="0"/>
              <a:t>1</a:t>
            </a:r>
            <a:r>
              <a:rPr lang="zh-CN" altLang="en-US" sz="2100" dirty="0"/>
              <a:t>，为该负数的补码</a:t>
            </a:r>
            <a:endParaRPr lang="zh-CN" altLang="en-US" sz="2100" dirty="0"/>
          </a:p>
          <a:p>
            <a:pPr marL="1371600" lvl="2" indent="-457200" eaLnBrk="1" hangingPunct="1">
              <a:buSzPct val="90000"/>
              <a:buNone/>
            </a:pPr>
            <a:r>
              <a:rPr lang="zh-CN" altLang="en-US" dirty="0"/>
              <a:t>	例，十进制</a:t>
            </a:r>
            <a:r>
              <a:rPr lang="en-US" altLang="zh-CN" dirty="0"/>
              <a:t>-42</a:t>
            </a:r>
            <a:r>
              <a:rPr lang="zh-CN" altLang="en-US" dirty="0"/>
              <a:t>的补码</a:t>
            </a:r>
            <a:r>
              <a:rPr lang="en-US" altLang="zh-CN" dirty="0"/>
              <a:t>—</a:t>
            </a:r>
            <a:r>
              <a:rPr lang="zh-CN" altLang="en-US" dirty="0"/>
              <a:t>负数的绝对值</a:t>
            </a:r>
            <a:r>
              <a:rPr lang="en-US" altLang="zh-CN" dirty="0"/>
              <a:t>42</a:t>
            </a:r>
            <a:endParaRPr lang="en-US" altLang="zh-CN" dirty="0"/>
          </a:p>
          <a:p>
            <a:pPr marL="1371600" lvl="2" indent="-457200" eaLnBrk="1" hangingPunct="1">
              <a:buSzPct val="90000"/>
              <a:buNone/>
            </a:pPr>
            <a:r>
              <a:rPr lang="en-US" altLang="x-none" dirty="0"/>
              <a:t>			                     </a:t>
            </a:r>
            <a:r>
              <a:rPr lang="zh-CN" altLang="en-US" dirty="0"/>
              <a:t>绝对值的补码</a:t>
            </a:r>
            <a:r>
              <a:rPr lang="en-US" altLang="zh-CN" dirty="0"/>
              <a:t>00101010</a:t>
            </a:r>
            <a:endParaRPr lang="en-US" altLang="zh-CN" dirty="0"/>
          </a:p>
          <a:p>
            <a:pPr marL="1371600" lvl="2" indent="-457200" eaLnBrk="1" hangingPunct="1">
              <a:buSzPct val="90000"/>
              <a:buNone/>
            </a:pPr>
            <a:r>
              <a:rPr lang="en-US" altLang="x-none" dirty="0"/>
              <a:t>			                             </a:t>
            </a:r>
            <a:r>
              <a:rPr lang="zh-CN" altLang="en-US" dirty="0"/>
              <a:t>按位取反</a:t>
            </a:r>
            <a:r>
              <a:rPr lang="en-US" altLang="zh-CN" dirty="0"/>
              <a:t>11010101</a:t>
            </a:r>
            <a:endParaRPr lang="en-US" altLang="zh-CN" dirty="0"/>
          </a:p>
          <a:p>
            <a:pPr marL="1371600" lvl="2" indent="-457200" eaLnBrk="1" hangingPunct="1">
              <a:buSzPct val="90000"/>
              <a:buNone/>
            </a:pPr>
            <a:r>
              <a:rPr lang="en-US" altLang="x-none" dirty="0"/>
              <a:t>						    </a:t>
            </a:r>
            <a:r>
              <a:rPr lang="zh-CN" altLang="en-US" dirty="0"/>
              <a:t>加</a:t>
            </a:r>
            <a:r>
              <a:rPr lang="en-US" altLang="zh-CN" dirty="0"/>
              <a:t>1</a:t>
            </a:r>
            <a:r>
              <a:rPr lang="zh-CN" altLang="en-US" dirty="0"/>
              <a:t>得</a:t>
            </a:r>
            <a:r>
              <a:rPr lang="en-US" altLang="zh-CN" dirty="0"/>
              <a:t>11010110</a:t>
            </a:r>
            <a:endParaRPr lang="en-US" altLang="zh-CN" dirty="0"/>
          </a:p>
        </p:txBody>
      </p:sp>
      <p:sp>
        <p:nvSpPr>
          <p:cNvPr id="5325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427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800" dirty="0"/>
              <a:t>按位取反 </a:t>
            </a:r>
            <a:r>
              <a:rPr lang="en-US" altLang="zh-CN" sz="2800" dirty="0">
                <a:solidFill>
                  <a:schemeClr val="hlink"/>
                </a:solidFill>
              </a:rPr>
              <a:t>~</a:t>
            </a:r>
            <a:r>
              <a:rPr lang="en-US" altLang="zh-CN" sz="2800" dirty="0"/>
              <a:t>    “</a:t>
            </a:r>
            <a:r>
              <a:rPr lang="en-US" altLang="zh-CN" sz="2800" dirty="0">
                <a:solidFill>
                  <a:schemeClr val="hlink"/>
                </a:solidFill>
              </a:rPr>
              <a:t>~op2</a:t>
            </a:r>
            <a:r>
              <a:rPr lang="en-US" altLang="zh-CN" sz="2800" dirty="0"/>
              <a:t>”</a:t>
            </a:r>
            <a:endParaRPr lang="en-US" altLang="zh-CN" sz="2800" dirty="0"/>
          </a:p>
          <a:p>
            <a:pPr marL="990600" lvl="1" indent="-533400" eaLnBrk="1" hangingPunct="1">
              <a:buSzPct val="90000"/>
              <a:buNone/>
            </a:pPr>
            <a:r>
              <a:rPr lang="zh-CN" altLang="en-US" dirty="0"/>
              <a:t>对操作数的每一个二进制位进行“取反”操作</a:t>
            </a:r>
            <a:endParaRPr lang="zh-CN" altLang="en-US" dirty="0"/>
          </a:p>
          <a:p>
            <a:pPr marL="990600" lvl="1" indent="-533400" eaLnBrk="1" hangingPunct="1">
              <a:buSzPct val="90000"/>
            </a:pPr>
            <a:r>
              <a:rPr lang="en-US" altLang="zh-CN" dirty="0"/>
              <a:t>int  a = 42;</a:t>
            </a:r>
            <a:endParaRPr lang="en-US" altLang="zh-CN" dirty="0"/>
          </a:p>
          <a:p>
            <a:pPr marL="990600" lvl="1" indent="-533400" eaLnBrk="1" hangingPunct="1">
              <a:buSzPct val="90000"/>
            </a:pPr>
            <a:r>
              <a:rPr lang="en-US" altLang="zh-CN" dirty="0"/>
              <a:t>int aa = ~a;</a:t>
            </a:r>
            <a:endParaRPr lang="en-US" altLang="zh-CN" dirty="0"/>
          </a:p>
          <a:p>
            <a:pPr marL="990600" lvl="1" indent="-533400" eaLnBrk="1" hangingPunct="1">
              <a:buSzPct val="90000"/>
            </a:pPr>
            <a:r>
              <a:rPr lang="en-US" altLang="zh-CN" dirty="0"/>
              <a:t>System.out.println(“aa=” + aa);</a:t>
            </a:r>
            <a:endParaRPr lang="en-US" altLang="zh-CN" dirty="0"/>
          </a:p>
          <a:p>
            <a:pPr marL="990600" lvl="1" indent="-533400" eaLnBrk="1" hangingPunct="1">
              <a:buSzPct val="90000"/>
            </a:pPr>
            <a:endParaRPr lang="en-US" altLang="zh-CN" dirty="0"/>
          </a:p>
          <a:p>
            <a:pPr marL="1371600" lvl="2" indent="-457200" eaLnBrk="1" hangingPunct="1">
              <a:buSzPct val="90000"/>
              <a:buNone/>
            </a:pPr>
            <a:r>
              <a:rPr lang="en-US" altLang="zh-CN" sz="2800" dirty="0"/>
              <a:t>42     00101010</a:t>
            </a:r>
            <a:endParaRPr lang="en-US" altLang="zh-CN" sz="2800" dirty="0"/>
          </a:p>
          <a:p>
            <a:pPr marL="1371600" lvl="2" indent="-457200" eaLnBrk="1" hangingPunct="1">
              <a:buSzPct val="90000"/>
              <a:buNone/>
            </a:pPr>
            <a:r>
              <a:rPr lang="en-US" altLang="zh-CN" sz="2800" dirty="0"/>
              <a:t>      ~	</a:t>
            </a:r>
            <a:endParaRPr lang="en-US" altLang="zh-CN" sz="2800" dirty="0"/>
          </a:p>
          <a:p>
            <a:pPr marL="1371600" lvl="2" indent="-457200" eaLnBrk="1" hangingPunct="1">
              <a:buSzPct val="90000"/>
              <a:buNone/>
            </a:pPr>
            <a:r>
              <a:rPr lang="en-US" altLang="zh-CN" sz="2800" dirty="0"/>
              <a:t>-43    11010101</a:t>
            </a:r>
            <a:endParaRPr lang="en-US" altLang="zh-CN" sz="2800" dirty="0"/>
          </a:p>
          <a:p>
            <a:pPr marL="1371600" lvl="2" indent="-457200" eaLnBrk="1" hangingPunct="1">
              <a:buSzPct val="90000"/>
              <a:buNone/>
            </a:pPr>
            <a:endParaRPr lang="zh-CN" altLang="en-US" sz="2800" dirty="0"/>
          </a:p>
        </p:txBody>
      </p:sp>
      <p:sp>
        <p:nvSpPr>
          <p:cNvPr id="5427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529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buSzPct val="90000"/>
              <a:buNone/>
            </a:pPr>
            <a:r>
              <a:rPr lang="zh-CN" altLang="en-US" dirty="0"/>
              <a:t>将操作数的对应位逐位进行位逻辑与运算</a:t>
            </a:r>
            <a:endParaRPr lang="zh-CN" altLang="en-US" dirty="0"/>
          </a:p>
          <a:p>
            <a:pPr marL="990600" lvl="1" indent="-533400" eaLnBrk="1" hangingPunct="1">
              <a:buSzPct val="90000"/>
              <a:buNone/>
            </a:pPr>
            <a:r>
              <a:rPr lang="en-US" altLang="zh-CN" dirty="0">
                <a:solidFill>
                  <a:schemeClr val="hlink"/>
                </a:solidFill>
              </a:rPr>
              <a:t>1  1 </a:t>
            </a:r>
            <a:r>
              <a:rPr lang="en-US" altLang="zh-CN" dirty="0">
                <a:solidFill>
                  <a:schemeClr val="hlink"/>
                </a:solidFill>
                <a:sym typeface="Wingdings" panose="05000000000000000000" pitchFamily="2" charset="2"/>
              </a:rPr>
              <a:t> 1</a:t>
            </a:r>
            <a:r>
              <a:rPr lang="zh-CN" altLang="en-US" dirty="0">
                <a:solidFill>
                  <a:schemeClr val="hlink"/>
                </a:solidFill>
                <a:sym typeface="Wingdings" panose="05000000000000000000" pitchFamily="2" charset="2"/>
              </a:rPr>
              <a:t>，其余为</a:t>
            </a:r>
            <a:r>
              <a:rPr lang="en-US" altLang="zh-CN" dirty="0">
                <a:solidFill>
                  <a:schemeClr val="hlink"/>
                </a:solidFill>
                <a:sym typeface="Wingdings" panose="05000000000000000000" pitchFamily="2" charset="2"/>
              </a:rPr>
              <a:t>0</a:t>
            </a:r>
            <a:endParaRPr lang="en-US" altLang="zh-CN" dirty="0">
              <a:solidFill>
                <a:schemeClr val="hlink"/>
              </a:solidFill>
            </a:endParaRPr>
          </a:p>
          <a:p>
            <a:pPr marL="990600" lvl="1" indent="-533400" eaLnBrk="1" hangingPunct="1">
              <a:buSzPct val="90000"/>
              <a:buNone/>
            </a:pPr>
            <a:r>
              <a:rPr lang="zh-CN" altLang="en-US" dirty="0"/>
              <a:t>用途</a:t>
            </a:r>
            <a:endParaRPr lang="zh-CN" altLang="en-US" dirty="0"/>
          </a:p>
          <a:p>
            <a:pPr marL="990600" lvl="1" indent="-533400" eaLnBrk="1" hangingPunct="1">
              <a:buSzPct val="90000"/>
              <a:buFont typeface="Wingdings" panose="05000000000000000000" pitchFamily="2" charset="2"/>
              <a:buAutoNum type="arabicPeriod"/>
            </a:pPr>
            <a:r>
              <a:rPr lang="zh-CN" altLang="en-US" dirty="0"/>
              <a:t>取某一整数中指定的几个二进制位</a:t>
            </a:r>
            <a:endParaRPr lang="zh-CN" altLang="en-US" dirty="0"/>
          </a:p>
          <a:p>
            <a:pPr marL="990600" lvl="1" indent="-533400" eaLnBrk="1" hangingPunct="1">
              <a:buSzPct val="90000"/>
              <a:buNone/>
            </a:pPr>
            <a:r>
              <a:rPr lang="en-US" altLang="zh-CN" dirty="0"/>
              <a:t>42 &amp; 15         00101010</a:t>
            </a:r>
            <a:endParaRPr lang="en-US" altLang="zh-CN" dirty="0"/>
          </a:p>
          <a:p>
            <a:pPr marL="990600" lvl="1" indent="-533400" eaLnBrk="1" hangingPunct="1">
              <a:buSzPct val="90000"/>
              <a:buNone/>
            </a:pPr>
            <a:r>
              <a:rPr lang="en-US" altLang="zh-CN" dirty="0"/>
              <a:t>                &amp;  00001111</a:t>
            </a:r>
            <a:endParaRPr lang="en-US" altLang="zh-CN" dirty="0"/>
          </a:p>
          <a:p>
            <a:pPr marL="990600" lvl="1" indent="-533400" eaLnBrk="1" hangingPunct="1">
              <a:buSzPct val="90000"/>
              <a:buNone/>
            </a:pPr>
            <a:r>
              <a:rPr lang="en-US" altLang="zh-CN" dirty="0"/>
              <a:t>                    0000</a:t>
            </a:r>
            <a:r>
              <a:rPr lang="en-US" altLang="zh-CN" dirty="0">
                <a:solidFill>
                  <a:schemeClr val="hlink"/>
                </a:solidFill>
              </a:rPr>
              <a:t>1010</a:t>
            </a:r>
            <a:endParaRPr lang="en-US" altLang="zh-CN" dirty="0">
              <a:solidFill>
                <a:schemeClr val="hlink"/>
              </a:solidFill>
            </a:endParaRPr>
          </a:p>
          <a:p>
            <a:pPr marL="990600" lvl="1" indent="-533400" eaLnBrk="1" hangingPunct="1">
              <a:buSzPct val="90000"/>
              <a:buNone/>
            </a:pPr>
            <a:r>
              <a:rPr lang="en-US" altLang="zh-CN" dirty="0"/>
              <a:t>			  </a:t>
            </a:r>
            <a:r>
              <a:rPr lang="zh-CN" altLang="en-US" dirty="0"/>
              <a:t>取后四位</a:t>
            </a:r>
            <a:endParaRPr lang="zh-CN" altLang="en-US" dirty="0"/>
          </a:p>
        </p:txBody>
      </p:sp>
      <p:sp>
        <p:nvSpPr>
          <p:cNvPr id="5529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ctrTitle"/>
          </p:nvPr>
        </p:nvSpPr>
        <p:spPr>
          <a:xfrm>
            <a:off x="287655" y="2332038"/>
            <a:ext cx="8569325" cy="1752600"/>
          </a:xfrm>
        </p:spPr>
        <p:txBody>
          <a:bodyPr vert="horz" wrap="square" lIns="91440" tIns="45720" rIns="91440" bIns="45720" anchor="ctr">
            <a:scene3d>
              <a:camera prst="orthographicFront"/>
              <a:lightRig rig="soft" dir="t">
                <a:rot lat="0" lon="0" rev="15600000"/>
              </a:lightRig>
            </a:scene3d>
            <a:sp3d extrusionH="57150" prstMaterial="softEdge">
              <a:bevelT w="25400" h="38100"/>
            </a:sp3d>
          </a:bodyPr>
          <a:lstStyle/>
          <a:p>
            <a:pPr algn="ctr" eaLnBrk="1" hangingPunct="1"/>
            <a:r>
              <a:rPr lang="en-US" altLang="zh-CN" sz="4800" kern="1200" dirty="0">
                <a:solidFill>
                  <a:schemeClr val="accent4"/>
                </a:solidFill>
                <a:effectLst/>
                <a:latin typeface="+mj-lt"/>
                <a:ea typeface="+mj-ea"/>
                <a:cs typeface="+mj-cs"/>
              </a:rPr>
              <a:t>Lesson 2: Programming Basic</a:t>
            </a:r>
            <a:br>
              <a:rPr lang="en-US" altLang="zh-CN" sz="4800" kern="1200" dirty="0">
                <a:solidFill>
                  <a:schemeClr val="accent4"/>
                </a:solidFill>
                <a:effectLst/>
                <a:latin typeface="+mj-lt"/>
                <a:ea typeface="+mj-ea"/>
                <a:cs typeface="+mj-cs"/>
              </a:rPr>
            </a:br>
            <a:endParaRPr lang="en-US" altLang="zh-CN" sz="4800" kern="1200" dirty="0">
              <a:solidFill>
                <a:schemeClr val="accent4"/>
              </a:solidFill>
              <a:effectLst/>
              <a:latin typeface="+mj-lt"/>
              <a:ea typeface="+mj-ea"/>
              <a:cs typeface="+mj-cs"/>
            </a:endParaRPr>
          </a:p>
        </p:txBody>
      </p:sp>
      <p:sp>
        <p:nvSpPr>
          <p:cNvPr id="8196" name="Rectangle 4"/>
          <p:cNvSpPr>
            <a:spLocks noGrp="1"/>
          </p:cNvSpPr>
          <p:nvPr>
            <p:ph type="subTitle" idx="1"/>
          </p:nvPr>
        </p:nvSpPr>
        <p:spPr/>
        <p:txBody>
          <a:bodyPr vert="horz" wrap="square" lIns="91440" tIns="45720" rIns="91440" bIns="45720" anchor="t"/>
          <a:lstStyle/>
          <a:p>
            <a:pPr algn="ctr" eaLnBrk="1" hangingPunct="1">
              <a:buSzPct val="80000"/>
              <a:buFont typeface="Wingdings" panose="05000000000000000000" pitchFamily="2" charset="2"/>
            </a:pPr>
            <a:r>
              <a:rPr lang="en-US" altLang="zh-CN" sz="4400" kern="1200" dirty="0">
                <a:latin typeface="+mn-lt"/>
                <a:ea typeface="+mn-ea"/>
                <a:cs typeface="+mn-cs"/>
              </a:rPr>
              <a:t>(Java</a:t>
            </a:r>
            <a:r>
              <a:rPr lang="zh-CN" altLang="en-US" sz="4400" kern="1200" dirty="0">
                <a:latin typeface="+mn-lt"/>
                <a:ea typeface="+mn-ea"/>
                <a:cs typeface="+mn-cs"/>
              </a:rPr>
              <a:t>语法基础</a:t>
            </a:r>
            <a:r>
              <a:rPr lang="en-US" altLang="zh-CN" sz="4400" kern="1200" dirty="0">
                <a:latin typeface="+mn-lt"/>
                <a:ea typeface="+mn-ea"/>
                <a:cs typeface="+mn-cs"/>
              </a:rPr>
              <a:t>)</a:t>
            </a:r>
            <a:endParaRPr lang="zh-CN" altLang="en-US" sz="4400" kern="1200" dirty="0">
              <a:latin typeface="+mn-lt"/>
              <a:ea typeface="+mn-ea"/>
              <a:cs typeface="+mn-cs"/>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6322"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按位与    </a:t>
            </a:r>
            <a:r>
              <a:rPr lang="en-US" altLang="zh-CN" dirty="0">
                <a:solidFill>
                  <a:schemeClr val="hlink"/>
                </a:solidFill>
              </a:rPr>
              <a:t>&amp;</a:t>
            </a:r>
            <a:r>
              <a:rPr lang="en-US" altLang="zh-CN" dirty="0"/>
              <a:t>     “</a:t>
            </a:r>
            <a:r>
              <a:rPr lang="en-US" altLang="zh-CN" dirty="0">
                <a:solidFill>
                  <a:schemeClr val="hlink"/>
                </a:solidFill>
              </a:rPr>
              <a:t>op1 &amp; op2</a:t>
            </a:r>
            <a:r>
              <a:rPr lang="en-US" altLang="zh-CN" dirty="0"/>
              <a:t>”</a:t>
            </a:r>
            <a:endParaRPr lang="en-US" altLang="zh-CN" dirty="0"/>
          </a:p>
          <a:p>
            <a:pPr marL="990600" lvl="1" indent="-533400" eaLnBrk="1" hangingPunct="1">
              <a:buSzPct val="90000"/>
              <a:buNone/>
            </a:pPr>
            <a:r>
              <a:rPr lang="zh-CN" altLang="en-US" dirty="0"/>
              <a:t>用途</a:t>
            </a:r>
            <a:endParaRPr lang="zh-CN" altLang="en-US" dirty="0"/>
          </a:p>
          <a:p>
            <a:pPr marL="990600" lvl="1" indent="-533400" eaLnBrk="1" hangingPunct="1">
              <a:buSzPct val="90000"/>
              <a:buFont typeface="Wingdings" panose="05000000000000000000" pitchFamily="2" charset="2"/>
              <a:buAutoNum type="arabicPeriod" startAt="2"/>
            </a:pPr>
            <a:r>
              <a:rPr lang="zh-CN" altLang="en-US" dirty="0"/>
              <a:t>将某一整数的最后一位置</a:t>
            </a:r>
            <a:r>
              <a:rPr lang="en-US" altLang="zh-CN" dirty="0"/>
              <a:t>0</a:t>
            </a:r>
            <a:endParaRPr lang="en-US" altLang="zh-CN" dirty="0"/>
          </a:p>
          <a:p>
            <a:pPr marL="990600" lvl="1" indent="-533400" eaLnBrk="1" hangingPunct="1">
              <a:buSzPct val="90000"/>
              <a:buNone/>
            </a:pPr>
            <a:r>
              <a:rPr lang="en-US" altLang="x-none" dirty="0"/>
              <a:t>                    </a:t>
            </a:r>
            <a:r>
              <a:rPr lang="en-US" altLang="zh-CN" dirty="0"/>
              <a:t>00101011</a:t>
            </a:r>
            <a:endParaRPr lang="en-US" altLang="zh-CN" dirty="0"/>
          </a:p>
          <a:p>
            <a:pPr marL="990600" lvl="1" indent="-533400" eaLnBrk="1" hangingPunct="1">
              <a:buSzPct val="90000"/>
              <a:buNone/>
            </a:pPr>
            <a:r>
              <a:rPr lang="en-US" altLang="x-none" dirty="0"/>
              <a:t>                </a:t>
            </a:r>
            <a:r>
              <a:rPr lang="en-US" altLang="zh-CN" dirty="0"/>
              <a:t>&amp;  11111110</a:t>
            </a:r>
            <a:endParaRPr lang="en-US" altLang="zh-CN" dirty="0"/>
          </a:p>
          <a:p>
            <a:pPr marL="990600" lvl="1" indent="-533400" eaLnBrk="1" hangingPunct="1">
              <a:buSzPct val="90000"/>
              <a:buNone/>
            </a:pPr>
            <a:r>
              <a:rPr lang="en-US" altLang="x-none" dirty="0"/>
              <a:t>                    </a:t>
            </a:r>
            <a:r>
              <a:rPr lang="en-US" altLang="zh-CN" dirty="0"/>
              <a:t>00101010</a:t>
            </a:r>
            <a:endParaRPr lang="en-US" altLang="zh-CN" dirty="0"/>
          </a:p>
          <a:p>
            <a:pPr marL="990600" lvl="1" indent="-533400" eaLnBrk="1" hangingPunct="1">
              <a:buSzPct val="90000"/>
              <a:buNone/>
            </a:pPr>
            <a:r>
              <a:rPr lang="en-US" altLang="zh-CN" dirty="0"/>
              <a:t>43 &amp; ~1</a:t>
            </a:r>
            <a:endParaRPr lang="en-US" altLang="zh-CN" dirty="0"/>
          </a:p>
        </p:txBody>
      </p:sp>
      <p:sp>
        <p:nvSpPr>
          <p:cNvPr id="56323"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734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buSzPct val="90000"/>
              <a:buNone/>
            </a:pPr>
            <a:r>
              <a:rPr lang="zh-CN" altLang="en-US" sz="3200" dirty="0"/>
              <a:t>将操作数的对应位逐位进行位逻辑或运算</a:t>
            </a:r>
            <a:endParaRPr lang="zh-CN" altLang="en-US" sz="3200" dirty="0"/>
          </a:p>
          <a:p>
            <a:pPr marL="990600" lvl="1" indent="-533400" eaLnBrk="1" hangingPunct="1">
              <a:buSzPct val="90000"/>
              <a:buNone/>
            </a:pPr>
            <a:r>
              <a:rPr lang="zh-CN" altLang="en-US" sz="3200" dirty="0">
                <a:solidFill>
                  <a:schemeClr val="hlink"/>
                </a:solidFill>
              </a:rPr>
              <a:t>有</a:t>
            </a:r>
            <a:r>
              <a:rPr lang="en-US" altLang="zh-CN" sz="3200" dirty="0">
                <a:solidFill>
                  <a:schemeClr val="hlink"/>
                </a:solidFill>
              </a:rPr>
              <a:t>1 </a:t>
            </a:r>
            <a:r>
              <a:rPr lang="en-US" altLang="zh-CN" sz="3200" dirty="0">
                <a:solidFill>
                  <a:schemeClr val="hlink"/>
                </a:solidFill>
                <a:sym typeface="Wingdings" panose="05000000000000000000" pitchFamily="2" charset="2"/>
              </a:rPr>
              <a:t> 1</a:t>
            </a:r>
            <a:r>
              <a:rPr lang="zh-CN" altLang="en-US" sz="3200" dirty="0">
                <a:solidFill>
                  <a:schemeClr val="hlink"/>
                </a:solidFill>
                <a:sym typeface="Wingdings" panose="05000000000000000000" pitchFamily="2" charset="2"/>
              </a:rPr>
              <a:t>，其余为</a:t>
            </a:r>
            <a:r>
              <a:rPr lang="en-US" altLang="zh-CN" sz="3200" dirty="0">
                <a:solidFill>
                  <a:schemeClr val="hlink"/>
                </a:solidFill>
                <a:sym typeface="Wingdings" panose="05000000000000000000" pitchFamily="2" charset="2"/>
              </a:rPr>
              <a:t>0</a:t>
            </a:r>
            <a:endParaRPr lang="en-US" altLang="zh-CN" sz="3200" dirty="0">
              <a:solidFill>
                <a:schemeClr val="hlink"/>
              </a:solidFill>
            </a:endParaRPr>
          </a:p>
          <a:p>
            <a:pPr marL="990600" lvl="1" indent="-533400" eaLnBrk="1" hangingPunct="1">
              <a:buSzPct val="90000"/>
              <a:buNone/>
            </a:pPr>
            <a:endParaRPr lang="en-US" altLang="zh-CN" dirty="0"/>
          </a:p>
          <a:p>
            <a:pPr marL="990600" lvl="1" indent="-533400" eaLnBrk="1" hangingPunct="1">
              <a:buSzPct val="90000"/>
              <a:buNone/>
            </a:pPr>
            <a:r>
              <a:rPr lang="en-US" altLang="zh-CN" dirty="0"/>
              <a:t>42 | 15</a:t>
            </a:r>
            <a:endParaRPr lang="en-US" altLang="zh-CN" dirty="0"/>
          </a:p>
          <a:p>
            <a:pPr marL="990600" lvl="1" indent="-533400" eaLnBrk="1" hangingPunct="1">
              <a:buSzPct val="90000"/>
              <a:buNone/>
            </a:pPr>
            <a:r>
              <a:rPr lang="en-US" altLang="zh-CN" dirty="0"/>
              <a:t>                    00101010</a:t>
            </a:r>
            <a:endParaRPr lang="en-US" altLang="zh-CN" dirty="0"/>
          </a:p>
          <a:p>
            <a:pPr marL="990600" lvl="1" indent="-533400" eaLnBrk="1" hangingPunct="1">
              <a:buSzPct val="90000"/>
              <a:buNone/>
            </a:pPr>
            <a:r>
              <a:rPr lang="en-US" altLang="zh-CN" dirty="0"/>
              <a:t>                |   00001111</a:t>
            </a:r>
            <a:endParaRPr lang="en-US" altLang="zh-CN" dirty="0"/>
          </a:p>
          <a:p>
            <a:pPr marL="990600" lvl="1" indent="-533400" eaLnBrk="1" hangingPunct="1">
              <a:buSzPct val="90000"/>
              <a:buNone/>
            </a:pPr>
            <a:r>
              <a:rPr lang="en-US" altLang="zh-CN" dirty="0"/>
              <a:t>                    0010</a:t>
            </a:r>
            <a:r>
              <a:rPr lang="en-US" altLang="zh-CN" dirty="0">
                <a:solidFill>
                  <a:schemeClr val="hlink"/>
                </a:solidFill>
              </a:rPr>
              <a:t>1111</a:t>
            </a:r>
            <a:endParaRPr lang="en-US" altLang="zh-CN" dirty="0">
              <a:solidFill>
                <a:schemeClr val="hlink"/>
              </a:solidFill>
            </a:endParaRPr>
          </a:p>
          <a:p>
            <a:pPr marL="990600" lvl="1" indent="-533400" eaLnBrk="1" hangingPunct="1">
              <a:buSzPct val="90000"/>
              <a:buNone/>
            </a:pPr>
            <a:r>
              <a:rPr lang="zh-CN" altLang="en-US" sz="3200" dirty="0"/>
              <a:t>用途</a:t>
            </a:r>
            <a:r>
              <a:rPr lang="en-US" altLang="zh-CN" sz="3200" dirty="0"/>
              <a:t>: </a:t>
            </a:r>
            <a:r>
              <a:rPr lang="zh-CN" altLang="en-US" sz="3200" dirty="0"/>
              <a:t>将一个整数的某一位或几位置</a:t>
            </a:r>
            <a:r>
              <a:rPr lang="en-US" altLang="zh-CN" sz="3200" dirty="0"/>
              <a:t>1</a:t>
            </a:r>
            <a:endParaRPr lang="en-US" altLang="zh-CN" sz="3200" dirty="0"/>
          </a:p>
        </p:txBody>
      </p:sp>
      <p:sp>
        <p:nvSpPr>
          <p:cNvPr id="5734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8370"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按位异或  </a:t>
            </a:r>
            <a:r>
              <a:rPr lang="en-US" altLang="zh-CN" dirty="0">
                <a:solidFill>
                  <a:schemeClr val="hlink"/>
                </a:solidFill>
              </a:rPr>
              <a:t>^</a:t>
            </a:r>
            <a:r>
              <a:rPr lang="en-US" altLang="zh-CN" dirty="0"/>
              <a:t>     “</a:t>
            </a:r>
            <a:r>
              <a:rPr lang="en-US" altLang="zh-CN" dirty="0">
                <a:solidFill>
                  <a:schemeClr val="hlink"/>
                </a:solidFill>
              </a:rPr>
              <a:t>op1 ^ op2</a:t>
            </a:r>
            <a:r>
              <a:rPr lang="en-US" altLang="zh-CN" dirty="0"/>
              <a:t>”</a:t>
            </a:r>
            <a:endParaRPr lang="en-US" altLang="zh-CN" dirty="0"/>
          </a:p>
          <a:p>
            <a:pPr marL="990600" lvl="1" indent="-533400" eaLnBrk="1" hangingPunct="1">
              <a:buSzPct val="90000"/>
              <a:buNone/>
            </a:pPr>
            <a:r>
              <a:rPr lang="zh-CN" altLang="en-US" dirty="0"/>
              <a:t>将操作数的对应位逐位进行位异或运算</a:t>
            </a:r>
            <a:endParaRPr lang="zh-CN" altLang="en-US" dirty="0"/>
          </a:p>
          <a:p>
            <a:pPr marL="990600" lvl="1" indent="-533400" eaLnBrk="1" hangingPunct="1">
              <a:buSzPct val="90000"/>
              <a:buNone/>
            </a:pPr>
            <a:r>
              <a:rPr lang="zh-CN" altLang="en-US" sz="3200" dirty="0">
                <a:solidFill>
                  <a:schemeClr val="hlink"/>
                </a:solidFill>
              </a:rPr>
              <a:t>对应位不同</a:t>
            </a:r>
            <a:r>
              <a:rPr lang="zh-CN" altLang="en-US" sz="3200" dirty="0">
                <a:solidFill>
                  <a:schemeClr val="hlink"/>
                </a:solidFill>
                <a:sym typeface="Wingdings" panose="05000000000000000000" pitchFamily="2" charset="2"/>
              </a:rPr>
              <a:t></a:t>
            </a:r>
            <a:r>
              <a:rPr lang="en-US" altLang="zh-CN" sz="3200" dirty="0">
                <a:solidFill>
                  <a:schemeClr val="hlink"/>
                </a:solidFill>
                <a:sym typeface="Wingdings" panose="05000000000000000000" pitchFamily="2" charset="2"/>
              </a:rPr>
              <a:t>1</a:t>
            </a:r>
            <a:r>
              <a:rPr lang="zh-CN" altLang="en-US" sz="3200" dirty="0">
                <a:solidFill>
                  <a:schemeClr val="hlink"/>
                </a:solidFill>
                <a:sym typeface="Wingdings" panose="05000000000000000000" pitchFamily="2" charset="2"/>
              </a:rPr>
              <a:t>，其余为</a:t>
            </a:r>
            <a:r>
              <a:rPr lang="en-US" altLang="zh-CN" sz="3200" dirty="0">
                <a:solidFill>
                  <a:schemeClr val="hlink"/>
                </a:solidFill>
                <a:sym typeface="Wingdings" panose="05000000000000000000" pitchFamily="2" charset="2"/>
              </a:rPr>
              <a:t>0</a:t>
            </a:r>
            <a:endParaRPr lang="en-US" altLang="zh-CN" sz="3200" dirty="0">
              <a:solidFill>
                <a:schemeClr val="hlink"/>
              </a:solidFill>
            </a:endParaRPr>
          </a:p>
          <a:p>
            <a:pPr marL="990600" lvl="1" indent="-533400" eaLnBrk="1" hangingPunct="1">
              <a:buSzPct val="90000"/>
              <a:buNone/>
            </a:pPr>
            <a:r>
              <a:rPr lang="en-US" altLang="zh-CN" dirty="0"/>
              <a:t>42 ^ 15</a:t>
            </a:r>
            <a:endParaRPr lang="en-US" altLang="zh-CN" dirty="0"/>
          </a:p>
          <a:p>
            <a:pPr marL="990600" lvl="1" indent="-533400" eaLnBrk="1" hangingPunct="1">
              <a:buSzPct val="90000"/>
              <a:buNone/>
            </a:pPr>
            <a:r>
              <a:rPr lang="en-US" altLang="zh-CN" dirty="0"/>
              <a:t>                    00101010</a:t>
            </a:r>
            <a:endParaRPr lang="en-US" altLang="zh-CN" dirty="0"/>
          </a:p>
          <a:p>
            <a:pPr marL="990600" lvl="1" indent="-533400" eaLnBrk="1" hangingPunct="1">
              <a:buSzPct val="90000"/>
              <a:buNone/>
            </a:pPr>
            <a:r>
              <a:rPr lang="en-US" altLang="zh-CN" dirty="0"/>
              <a:t>                ^  00001111</a:t>
            </a:r>
            <a:endParaRPr lang="en-US" altLang="zh-CN" dirty="0"/>
          </a:p>
          <a:p>
            <a:pPr marL="990600" lvl="1" indent="-533400" eaLnBrk="1" hangingPunct="1">
              <a:buSzPct val="90000"/>
              <a:buNone/>
            </a:pPr>
            <a:r>
              <a:rPr lang="en-US" altLang="zh-CN" dirty="0"/>
              <a:t>                    0010</a:t>
            </a:r>
            <a:r>
              <a:rPr lang="en-US" altLang="zh-CN" dirty="0">
                <a:solidFill>
                  <a:schemeClr val="hlink"/>
                </a:solidFill>
              </a:rPr>
              <a:t>0101</a:t>
            </a:r>
            <a:endParaRPr lang="en-US" altLang="zh-CN" dirty="0">
              <a:solidFill>
                <a:schemeClr val="hlink"/>
              </a:solidFill>
            </a:endParaRPr>
          </a:p>
          <a:p>
            <a:pPr marL="990600" lvl="1" indent="-533400" eaLnBrk="1" hangingPunct="1">
              <a:buSzPct val="90000"/>
              <a:buNone/>
            </a:pPr>
            <a:endParaRPr lang="en-US" altLang="zh-CN" dirty="0"/>
          </a:p>
          <a:p>
            <a:pPr marL="990600" lvl="1" indent="-533400" eaLnBrk="1" hangingPunct="1">
              <a:buSzPct val="90000"/>
              <a:buNone/>
            </a:pPr>
            <a:r>
              <a:rPr lang="zh-CN" altLang="en-US" sz="3200" dirty="0"/>
              <a:t>用途</a:t>
            </a:r>
            <a:r>
              <a:rPr lang="en-US" altLang="zh-CN" sz="3200" dirty="0"/>
              <a:t>: </a:t>
            </a:r>
            <a:r>
              <a:rPr lang="zh-CN" altLang="en-US" sz="3200" dirty="0"/>
              <a:t>将一个整数的某一位或几位取反</a:t>
            </a:r>
            <a:endParaRPr lang="zh-CN" altLang="en-US" sz="3200" dirty="0"/>
          </a:p>
        </p:txBody>
      </p:sp>
      <p:sp>
        <p:nvSpPr>
          <p:cNvPr id="5837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5939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移位运算符</a:t>
            </a:r>
            <a:r>
              <a:rPr lang="en-US" altLang="zh-CN" dirty="0"/>
              <a:t>(Shift Operators)</a:t>
            </a:r>
            <a:endParaRPr lang="en-US" altLang="zh-CN" dirty="0"/>
          </a:p>
          <a:p>
            <a:pPr marL="990600" lvl="1" indent="-533400" eaLnBrk="1" hangingPunct="1">
              <a:buSzPct val="90000"/>
              <a:buFont typeface="Wingdings" panose="05000000000000000000" pitchFamily="2" charset="2"/>
              <a:buAutoNum type="arabicPeriod"/>
            </a:pPr>
            <a:r>
              <a:rPr lang="zh-CN" altLang="en-US" dirty="0"/>
              <a:t>左移               </a:t>
            </a:r>
            <a:r>
              <a:rPr lang="en-US" altLang="zh-CN" dirty="0"/>
              <a:t>&lt;&lt;       “op1 &lt;&lt; op2”</a:t>
            </a:r>
            <a:endParaRPr lang="en-US" altLang="zh-CN" dirty="0"/>
          </a:p>
          <a:p>
            <a:pPr marL="990600" lvl="1" indent="-533400" eaLnBrk="1" hangingPunct="1">
              <a:buSzPct val="90000"/>
              <a:buFont typeface="Wingdings" panose="05000000000000000000" pitchFamily="2" charset="2"/>
              <a:buAutoNum type="arabicPeriod"/>
            </a:pPr>
            <a:r>
              <a:rPr lang="zh-CN" altLang="en-US" dirty="0"/>
              <a:t>右移               </a:t>
            </a:r>
            <a:r>
              <a:rPr lang="en-US" altLang="zh-CN" dirty="0"/>
              <a:t>&gt;&gt;       “op1 &gt;&gt; op2”</a:t>
            </a:r>
            <a:endParaRPr lang="en-US" altLang="zh-CN" dirty="0"/>
          </a:p>
          <a:p>
            <a:pPr marL="990600" lvl="1" indent="-533400" eaLnBrk="1" hangingPunct="1">
              <a:buSzPct val="90000"/>
              <a:buFont typeface="Wingdings" panose="05000000000000000000" pitchFamily="2" charset="2"/>
              <a:buAutoNum type="arabicPeriod"/>
            </a:pPr>
            <a:r>
              <a:rPr lang="zh-CN" altLang="en-US" dirty="0"/>
              <a:t>无符号右移     </a:t>
            </a:r>
            <a:r>
              <a:rPr lang="en-US" altLang="zh-CN" dirty="0"/>
              <a:t>&gt;&gt;&gt;    “op1 &gt;&gt;&gt; op2”</a:t>
            </a:r>
            <a:endParaRPr lang="en-US" altLang="zh-CN" dirty="0"/>
          </a:p>
        </p:txBody>
      </p:sp>
      <p:sp>
        <p:nvSpPr>
          <p:cNvPr id="5939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041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800" dirty="0"/>
              <a:t>左移   </a:t>
            </a:r>
            <a:r>
              <a:rPr lang="en-US" altLang="zh-CN" sz="2800" dirty="0">
                <a:solidFill>
                  <a:schemeClr val="hlink"/>
                </a:solidFill>
              </a:rPr>
              <a:t>&lt;&lt;</a:t>
            </a:r>
            <a:r>
              <a:rPr lang="en-US" altLang="zh-CN" sz="2800" dirty="0"/>
              <a:t>   “</a:t>
            </a:r>
            <a:r>
              <a:rPr lang="en-US" altLang="zh-CN" sz="2800" dirty="0">
                <a:solidFill>
                  <a:schemeClr val="hlink"/>
                </a:solidFill>
              </a:rPr>
              <a:t>op1 &lt;&lt; op2</a:t>
            </a:r>
            <a:r>
              <a:rPr lang="en-US" altLang="zh-CN" sz="2800" dirty="0"/>
              <a:t>”</a:t>
            </a:r>
            <a:endParaRPr lang="en-US" altLang="zh-CN" sz="28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的二进制位向左移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低位补零</a:t>
            </a:r>
            <a:endParaRPr lang="zh-CN" altLang="en-US" sz="2400" dirty="0"/>
          </a:p>
          <a:p>
            <a:pPr marL="990600" lvl="1" indent="-533400" eaLnBrk="1" hangingPunct="1">
              <a:buSzPct val="90000"/>
            </a:pPr>
            <a:r>
              <a:rPr lang="en-US" altLang="zh-CN" sz="2400" dirty="0"/>
              <a:t>int  a = 42;</a:t>
            </a:r>
            <a:endParaRPr lang="en-US" altLang="zh-CN" sz="2400" dirty="0"/>
          </a:p>
          <a:p>
            <a:pPr marL="990600" lvl="1" indent="-533400" eaLnBrk="1" hangingPunct="1">
              <a:buSzPct val="90000"/>
            </a:pPr>
            <a:r>
              <a:rPr lang="en-US" altLang="zh-CN" sz="2400" dirty="0"/>
              <a:t>int aa = a &lt;&lt; 2;</a:t>
            </a:r>
            <a:endParaRPr lang="en-US" altLang="zh-CN" sz="2400" dirty="0"/>
          </a:p>
          <a:p>
            <a:pPr marL="990600" lvl="1" indent="-533400" eaLnBrk="1" hangingPunct="1">
              <a:buSzPct val="90000"/>
            </a:pPr>
            <a:r>
              <a:rPr lang="en-US" altLang="zh-CN" sz="2400" dirty="0"/>
              <a:t>System.out.println(“aa=” + aa);</a:t>
            </a:r>
            <a:endParaRPr lang="en-US" altLang="zh-CN"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zh-CN" sz="2400" dirty="0"/>
              <a:t>   &lt;&lt;2	</a:t>
            </a:r>
            <a:endParaRPr lang="en-US" altLang="zh-CN" sz="2400" dirty="0"/>
          </a:p>
          <a:p>
            <a:pPr marL="990600" lvl="1" indent="-533400" eaLnBrk="1" hangingPunct="1">
              <a:buSzPct val="90000"/>
              <a:buNone/>
            </a:pPr>
            <a:r>
              <a:rPr lang="en-US" altLang="zh-CN" sz="2400" dirty="0"/>
              <a:t>168    10101000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168</a:t>
            </a:r>
            <a:endParaRPr lang="en-US" altLang="zh-CN" sz="2400" dirty="0"/>
          </a:p>
          <a:p>
            <a:pPr marL="990600" lvl="1" indent="-533400" eaLnBrk="1" hangingPunct="1">
              <a:buSzPct val="90000"/>
              <a:buNone/>
            </a:pPr>
            <a:r>
              <a:rPr lang="zh-CN" altLang="en-US" sz="2400" dirty="0"/>
              <a:t>运算速度比乘法快</a:t>
            </a:r>
            <a:endParaRPr lang="zh-CN" altLang="en-US" sz="2400" dirty="0"/>
          </a:p>
          <a:p>
            <a:pPr marL="990600" lvl="1" indent="-533400" eaLnBrk="1" hangingPunct="1">
              <a:buSzPct val="90000"/>
              <a:buNone/>
            </a:pPr>
            <a:r>
              <a:rPr lang="zh-CN" altLang="en-US" sz="2400" dirty="0"/>
              <a:t>注意</a:t>
            </a:r>
            <a:r>
              <a:rPr lang="en-US" altLang="zh-CN" sz="2400" dirty="0"/>
              <a:t>: </a:t>
            </a:r>
            <a:r>
              <a:rPr lang="zh-CN" altLang="en-US" sz="2400" dirty="0"/>
              <a:t>溢出</a:t>
            </a:r>
            <a:endParaRPr lang="zh-CN" altLang="en-US" sz="2400" dirty="0"/>
          </a:p>
          <a:p>
            <a:pPr marL="1371600" lvl="2" indent="-457200" eaLnBrk="1" hangingPunct="1">
              <a:buSzPct val="90000"/>
              <a:buNone/>
            </a:pPr>
            <a:endParaRPr lang="zh-CN" altLang="en-US" sz="2000" dirty="0"/>
          </a:p>
        </p:txBody>
      </p:sp>
      <p:sp>
        <p:nvSpPr>
          <p:cNvPr id="6041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1442" name="Rectangle 2"/>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左移   </a:t>
            </a:r>
            <a:r>
              <a:rPr lang="en-US" altLang="zh-CN" sz="2800" dirty="0">
                <a:solidFill>
                  <a:schemeClr val="hlink"/>
                </a:solidFill>
              </a:rPr>
              <a:t>&lt;&lt;</a:t>
            </a:r>
            <a:r>
              <a:rPr lang="en-US" altLang="zh-CN" sz="2800" dirty="0"/>
              <a:t>   “</a:t>
            </a:r>
            <a:r>
              <a:rPr lang="en-US" altLang="zh-CN" sz="2800" dirty="0">
                <a:solidFill>
                  <a:schemeClr val="hlink"/>
                </a:solidFill>
              </a:rPr>
              <a:t>op1 &lt;&lt; op2</a:t>
            </a:r>
            <a:r>
              <a:rPr lang="en-US" altLang="zh-CN" sz="2800" dirty="0"/>
              <a:t>”</a:t>
            </a:r>
            <a:endParaRPr lang="en-US" altLang="zh-CN" sz="2800" dirty="0"/>
          </a:p>
          <a:p>
            <a:pPr marL="990600" lvl="1" indent="-533400" eaLnBrk="1" hangingPunct="1">
              <a:lnSpc>
                <a:spcPct val="90000"/>
              </a:lnSpc>
              <a:buSzPct val="90000"/>
              <a:buNone/>
            </a:pPr>
            <a:r>
              <a:rPr lang="zh-CN" altLang="en-US" sz="2400" dirty="0">
                <a:solidFill>
                  <a:schemeClr val="hlink"/>
                </a:solidFill>
              </a:rPr>
              <a:t>溢出</a:t>
            </a:r>
            <a:endParaRPr lang="zh-CN" altLang="en-US" sz="2400" dirty="0">
              <a:solidFill>
                <a:schemeClr val="hlink"/>
              </a:solidFill>
            </a:endParaRPr>
          </a:p>
          <a:p>
            <a:pPr marL="990600" lvl="1" indent="-533400" eaLnBrk="1" hangingPunct="1">
              <a:lnSpc>
                <a:spcPct val="90000"/>
              </a:lnSpc>
              <a:buSzPct val="90000"/>
              <a:buNone/>
            </a:pPr>
            <a:r>
              <a:rPr lang="en-US" altLang="zh-CN" sz="2400" dirty="0"/>
              <a:t>byte j = 42;</a:t>
            </a:r>
            <a:endParaRPr lang="en-US" altLang="zh-CN" sz="2400" dirty="0"/>
          </a:p>
          <a:p>
            <a:pPr marL="990600" lvl="1" indent="-533400" eaLnBrk="1" hangingPunct="1">
              <a:lnSpc>
                <a:spcPct val="90000"/>
              </a:lnSpc>
              <a:buSzPct val="90000"/>
              <a:buNone/>
            </a:pPr>
            <a:r>
              <a:rPr lang="en-US" altLang="zh-CN" sz="2400" dirty="0"/>
              <a:t>byte j1 = (byte) (j &lt;&lt; 1); 	          //84</a:t>
            </a:r>
            <a:endParaRPr lang="en-US" altLang="zh-CN" sz="2400" dirty="0"/>
          </a:p>
          <a:p>
            <a:pPr marL="990600" lvl="1" indent="-533400" eaLnBrk="1" hangingPunct="1">
              <a:lnSpc>
                <a:spcPct val="90000"/>
              </a:lnSpc>
              <a:buSzPct val="90000"/>
              <a:buNone/>
            </a:pPr>
            <a:r>
              <a:rPr lang="en-US" altLang="zh-CN" sz="2400" dirty="0"/>
              <a:t>byte j2 = (byte) (j &lt;&lt; 2); 	          //168 </a:t>
            </a:r>
            <a:endParaRPr lang="en-US" altLang="zh-CN" sz="2400" dirty="0"/>
          </a:p>
          <a:p>
            <a:pPr marL="990600" lvl="1" indent="-533400" eaLnBrk="1" hangingPunct="1">
              <a:lnSpc>
                <a:spcPct val="90000"/>
              </a:lnSpc>
              <a:buSzPct val="90000"/>
              <a:buNone/>
            </a:pPr>
            <a:r>
              <a:rPr lang="en-US" altLang="zh-CN" sz="2400" dirty="0"/>
              <a:t>byte j3 = (byte) (j &lt;&lt; 3); 	          //336</a:t>
            </a:r>
            <a:endParaRPr lang="en-US" altLang="zh-CN" sz="2400" dirty="0"/>
          </a:p>
          <a:p>
            <a:pPr marL="990600" lvl="1" indent="-533400" eaLnBrk="1" hangingPunct="1">
              <a:lnSpc>
                <a:spcPct val="90000"/>
              </a:lnSpc>
              <a:buSzPct val="90000"/>
              <a:buNone/>
            </a:pPr>
            <a:r>
              <a:rPr lang="en-US" altLang="zh-CN" sz="2400" dirty="0"/>
              <a:t>System.out.println("j1=" + j1);</a:t>
            </a:r>
            <a:endParaRPr lang="en-US" altLang="zh-CN" sz="2400" dirty="0"/>
          </a:p>
          <a:p>
            <a:pPr marL="990600" lvl="1" indent="-533400" eaLnBrk="1" hangingPunct="1">
              <a:lnSpc>
                <a:spcPct val="90000"/>
              </a:lnSpc>
              <a:buSzPct val="90000"/>
              <a:buNone/>
            </a:pPr>
            <a:r>
              <a:rPr lang="en-US" altLang="zh-CN" sz="2400" dirty="0"/>
              <a:t>System.out.println("j2=" + j2);</a:t>
            </a:r>
            <a:endParaRPr lang="en-US" altLang="zh-CN" sz="2400" dirty="0"/>
          </a:p>
          <a:p>
            <a:pPr marL="990600" lvl="1" indent="-533400" eaLnBrk="1" hangingPunct="1">
              <a:lnSpc>
                <a:spcPct val="90000"/>
              </a:lnSpc>
              <a:buSzPct val="90000"/>
              <a:buNone/>
            </a:pPr>
            <a:r>
              <a:rPr lang="en-US" altLang="zh-CN" sz="2400" dirty="0"/>
              <a:t>System.out.println("j3=" + j3);</a:t>
            </a:r>
            <a:endParaRPr lang="en-US" altLang="zh-CN" sz="2400" dirty="0"/>
          </a:p>
          <a:p>
            <a:pPr marL="990600" lvl="1" indent="-533400" eaLnBrk="1" hangingPunct="1">
              <a:lnSpc>
                <a:spcPct val="90000"/>
              </a:lnSpc>
              <a:buSzPct val="90000"/>
              <a:buNone/>
            </a:pPr>
            <a:r>
              <a:rPr lang="en-US" altLang="zh-CN" sz="2400" dirty="0"/>
              <a:t>00101010  //42</a:t>
            </a:r>
            <a:endParaRPr lang="en-US" altLang="zh-CN" sz="2400" dirty="0"/>
          </a:p>
          <a:p>
            <a:pPr marL="990600" lvl="1" indent="-533400" eaLnBrk="1" hangingPunct="1">
              <a:lnSpc>
                <a:spcPct val="90000"/>
              </a:lnSpc>
              <a:buSzPct val="90000"/>
              <a:buNone/>
            </a:pPr>
            <a:r>
              <a:rPr lang="en-US" altLang="zh-CN" sz="2400" dirty="0"/>
              <a:t>01010100  //84</a:t>
            </a:r>
            <a:endParaRPr lang="en-US" altLang="zh-CN" sz="2400" dirty="0"/>
          </a:p>
          <a:p>
            <a:pPr marL="990600" lvl="1" indent="-533400" eaLnBrk="1" hangingPunct="1">
              <a:lnSpc>
                <a:spcPct val="90000"/>
              </a:lnSpc>
              <a:buSzPct val="90000"/>
              <a:buNone/>
            </a:pPr>
            <a:r>
              <a:rPr lang="en-US" altLang="zh-CN" sz="2400" dirty="0"/>
              <a:t>10101000  //-88</a:t>
            </a:r>
            <a:endParaRPr lang="en-US" altLang="zh-CN" sz="2400" dirty="0"/>
          </a:p>
          <a:p>
            <a:pPr marL="990600" lvl="1" indent="-533400" eaLnBrk="1" hangingPunct="1">
              <a:lnSpc>
                <a:spcPct val="90000"/>
              </a:lnSpc>
              <a:buSzPct val="90000"/>
              <a:buNone/>
            </a:pPr>
            <a:r>
              <a:rPr lang="en-US" altLang="zh-CN" sz="2400" dirty="0"/>
              <a:t>01010000  //80</a:t>
            </a:r>
            <a:endParaRPr lang="en-US" altLang="zh-CN" sz="2400" dirty="0"/>
          </a:p>
        </p:txBody>
      </p:sp>
      <p:sp>
        <p:nvSpPr>
          <p:cNvPr id="61443"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246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400" dirty="0"/>
              <a:t>右移   </a:t>
            </a:r>
            <a:r>
              <a:rPr lang="en-US" altLang="zh-CN" sz="2400" dirty="0">
                <a:solidFill>
                  <a:schemeClr val="hlink"/>
                </a:solidFill>
              </a:rPr>
              <a:t>&gt;&gt;</a:t>
            </a:r>
            <a:r>
              <a:rPr lang="en-US" altLang="zh-CN" sz="2400" dirty="0"/>
              <a:t>   “</a:t>
            </a:r>
            <a:r>
              <a:rPr lang="en-US" altLang="zh-CN" sz="2400" dirty="0">
                <a:solidFill>
                  <a:schemeClr val="hlink"/>
                </a:solidFill>
              </a:rPr>
              <a:t>op1 &gt;&gt; op2</a:t>
            </a:r>
            <a:r>
              <a:rPr lang="en-US" altLang="zh-CN" sz="2400" dirty="0"/>
              <a:t>”</a:t>
            </a:r>
            <a:endParaRPr lang="en-US" altLang="zh-CN" sz="24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的二进制位向右移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高位补零</a:t>
            </a:r>
            <a:r>
              <a:rPr lang="en-US" altLang="zh-CN" sz="2400" dirty="0"/>
              <a:t>(</a:t>
            </a:r>
            <a:r>
              <a:rPr lang="zh-CN" altLang="en-US" sz="2400" dirty="0"/>
              <a:t>原为正数</a:t>
            </a:r>
            <a:r>
              <a:rPr lang="en-US" altLang="zh-CN" sz="2400" dirty="0"/>
              <a:t>)</a:t>
            </a:r>
            <a:r>
              <a:rPr lang="zh-CN" altLang="en-US" sz="2400" dirty="0"/>
              <a:t>、高位补</a:t>
            </a:r>
            <a:r>
              <a:rPr lang="en-US" altLang="zh-CN" sz="2400" dirty="0"/>
              <a:t>1(</a:t>
            </a:r>
            <a:r>
              <a:rPr lang="zh-CN" altLang="en-US" sz="2400" dirty="0"/>
              <a:t>原为负数</a:t>
            </a:r>
            <a:r>
              <a:rPr lang="en-US" altLang="zh-CN" sz="2400" dirty="0"/>
              <a:t>)</a:t>
            </a:r>
            <a:endParaRPr lang="en-US" altLang="zh-CN" sz="2400" dirty="0"/>
          </a:p>
          <a:p>
            <a:pPr marL="990600" lvl="1" indent="-533400" eaLnBrk="1" hangingPunct="1">
              <a:buSzPct val="90000"/>
              <a:buNone/>
            </a:pPr>
            <a:r>
              <a:rPr lang="en-US" altLang="zh-CN" sz="2400" dirty="0"/>
              <a:t>int  a = 42;</a:t>
            </a:r>
            <a:endParaRPr lang="en-US" altLang="zh-CN" sz="2400" dirty="0"/>
          </a:p>
          <a:p>
            <a:pPr marL="990600" lvl="1" indent="-533400" eaLnBrk="1" hangingPunct="1">
              <a:buSzPct val="90000"/>
              <a:buNone/>
            </a:pPr>
            <a:r>
              <a:rPr lang="en-US" altLang="zh-CN" sz="2400" dirty="0"/>
              <a:t>int aa = a &gt;&gt; 2;</a:t>
            </a:r>
            <a:endParaRPr lang="en-US" altLang="zh-CN" sz="2400" dirty="0"/>
          </a:p>
          <a:p>
            <a:pPr marL="990600" lvl="1" indent="-533400" eaLnBrk="1" hangingPunct="1">
              <a:buSzPct val="90000"/>
              <a:buNone/>
            </a:pPr>
            <a:r>
              <a:rPr lang="en-US" altLang="zh-CN" sz="2400" dirty="0"/>
              <a:t>System.out.println(“aa=” + aa);</a:t>
            </a:r>
            <a:endParaRPr lang="en-US" altLang="zh-CN" sz="2400" dirty="0"/>
          </a:p>
          <a:p>
            <a:pPr marL="990600" lvl="1" indent="-533400" eaLnBrk="1" hangingPunct="1">
              <a:buSzPct val="90000"/>
              <a:buNone/>
            </a:pPr>
            <a:r>
              <a:rPr lang="en-US" altLang="x-none" sz="2400" dirty="0"/>
              <a:t>	</a:t>
            </a:r>
            <a:endParaRPr lang="en-US" altLang="x-none"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x-none" sz="2400" dirty="0"/>
              <a:t>   </a:t>
            </a:r>
            <a:r>
              <a:rPr lang="en-US" altLang="zh-CN" sz="2400" dirty="0"/>
              <a:t>&gt;&gt;2	</a:t>
            </a:r>
            <a:endParaRPr lang="en-US" altLang="zh-CN" sz="2400" dirty="0"/>
          </a:p>
          <a:p>
            <a:pPr marL="990600" lvl="1" indent="-533400" eaLnBrk="1" hangingPunct="1">
              <a:buSzPct val="90000"/>
              <a:buNone/>
            </a:pPr>
            <a:r>
              <a:rPr lang="en-US" altLang="zh-CN" sz="2400" dirty="0"/>
              <a:t>10     00001010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a:t>
            </a:r>
            <a:r>
              <a:rPr lang="en-US" altLang="zh-CN" sz="2400" dirty="0">
                <a:solidFill>
                  <a:schemeClr val="hlink"/>
                </a:solidFill>
              </a:rPr>
              <a:t>10</a:t>
            </a:r>
            <a:r>
              <a:rPr lang="en-US" altLang="zh-CN" sz="2400" dirty="0"/>
              <a:t>.5</a:t>
            </a:r>
            <a:endParaRPr lang="en-US" altLang="zh-CN" sz="2400" dirty="0"/>
          </a:p>
          <a:p>
            <a:pPr marL="990600" lvl="1" indent="-533400" eaLnBrk="1" hangingPunct="1">
              <a:buSzPct val="90000"/>
              <a:buNone/>
            </a:pPr>
            <a:r>
              <a:rPr lang="zh-CN" altLang="en-US" sz="2400" dirty="0"/>
              <a:t>运算速度比除法快</a:t>
            </a:r>
            <a:endParaRPr lang="zh-CN" altLang="en-US" sz="2400" dirty="0"/>
          </a:p>
        </p:txBody>
      </p:sp>
      <p:sp>
        <p:nvSpPr>
          <p:cNvPr id="6246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3490"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sz="2400" dirty="0"/>
              <a:t>无符号右移   </a:t>
            </a:r>
            <a:r>
              <a:rPr lang="en-US" altLang="zh-CN" sz="2400" dirty="0">
                <a:solidFill>
                  <a:schemeClr val="hlink"/>
                </a:solidFill>
              </a:rPr>
              <a:t>&gt;&gt;&gt;</a:t>
            </a:r>
            <a:r>
              <a:rPr lang="en-US" altLang="zh-CN" sz="2400" dirty="0"/>
              <a:t>   “</a:t>
            </a:r>
            <a:r>
              <a:rPr lang="en-US" altLang="zh-CN" sz="2400" dirty="0">
                <a:solidFill>
                  <a:schemeClr val="hlink"/>
                </a:solidFill>
              </a:rPr>
              <a:t>op1 &gt;&gt;&gt; op2</a:t>
            </a:r>
            <a:r>
              <a:rPr lang="en-US" altLang="zh-CN" sz="2400" dirty="0"/>
              <a:t>”</a:t>
            </a:r>
            <a:endParaRPr lang="en-US" altLang="zh-CN" sz="2400" dirty="0"/>
          </a:p>
          <a:p>
            <a:pPr marL="990600" lvl="1" indent="-533400" eaLnBrk="1" hangingPunct="1">
              <a:buSzPct val="90000"/>
              <a:buFont typeface="Wingdings" panose="05000000000000000000" pitchFamily="2" charset="2"/>
              <a:buAutoNum type="arabicPeriod"/>
            </a:pPr>
            <a:r>
              <a:rPr lang="zh-CN" altLang="en-US" sz="2400" dirty="0"/>
              <a:t>将操作数</a:t>
            </a:r>
            <a:r>
              <a:rPr lang="en-US" altLang="zh-CN" sz="2400" dirty="0"/>
              <a:t>op1</a:t>
            </a:r>
            <a:r>
              <a:rPr lang="zh-CN" altLang="en-US" sz="2400" dirty="0"/>
              <a:t>的二进制位向右移</a:t>
            </a:r>
            <a:r>
              <a:rPr lang="en-US" altLang="zh-CN" sz="2400" dirty="0"/>
              <a:t>op2(</a:t>
            </a:r>
            <a:r>
              <a:rPr lang="zh-CN" altLang="en-US" sz="2400" dirty="0"/>
              <a:t>正整数</a:t>
            </a:r>
            <a:r>
              <a:rPr lang="en-US" altLang="zh-CN" sz="2400" dirty="0"/>
              <a:t>)</a:t>
            </a:r>
            <a:r>
              <a:rPr lang="zh-CN" altLang="en-US" sz="2400" dirty="0"/>
              <a:t>位</a:t>
            </a:r>
            <a:endParaRPr lang="zh-CN" altLang="en-US" sz="2400" dirty="0"/>
          </a:p>
          <a:p>
            <a:pPr marL="990600" lvl="1" indent="-533400" eaLnBrk="1" hangingPunct="1">
              <a:buSzPct val="90000"/>
              <a:buFont typeface="Wingdings" panose="05000000000000000000" pitchFamily="2" charset="2"/>
              <a:buAutoNum type="arabicPeriod"/>
            </a:pPr>
            <a:r>
              <a:rPr lang="zh-CN" altLang="en-US" sz="2400" dirty="0"/>
              <a:t>高位补零，零扩展</a:t>
            </a:r>
            <a:r>
              <a:rPr lang="en-US" altLang="zh-CN" sz="2400" dirty="0"/>
              <a:t>(zero-extension)</a:t>
            </a:r>
            <a:endParaRPr lang="en-US" altLang="zh-CN" sz="2400" dirty="0"/>
          </a:p>
          <a:p>
            <a:pPr marL="990600" lvl="1" indent="-533400" eaLnBrk="1" hangingPunct="1">
              <a:buSzPct val="90000"/>
              <a:buNone/>
            </a:pPr>
            <a:r>
              <a:rPr lang="en-US" altLang="zh-CN" sz="2400" dirty="0"/>
              <a:t>int  a = 42;</a:t>
            </a:r>
            <a:endParaRPr lang="en-US" altLang="zh-CN" sz="2400" dirty="0"/>
          </a:p>
          <a:p>
            <a:pPr marL="990600" lvl="1" indent="-533400" eaLnBrk="1" hangingPunct="1">
              <a:buSzPct val="90000"/>
              <a:buNone/>
            </a:pPr>
            <a:r>
              <a:rPr lang="en-US" altLang="zh-CN" sz="2400" dirty="0"/>
              <a:t>int aa = a &gt;&gt;&gt; 2;</a:t>
            </a:r>
            <a:endParaRPr lang="en-US" altLang="zh-CN" sz="2400" dirty="0"/>
          </a:p>
          <a:p>
            <a:pPr marL="990600" lvl="1" indent="-533400" eaLnBrk="1" hangingPunct="1">
              <a:buSzPct val="90000"/>
              <a:buNone/>
            </a:pPr>
            <a:r>
              <a:rPr lang="en-US" altLang="zh-CN" sz="2400" dirty="0"/>
              <a:t>System.out.println(“aa=” + aa);</a:t>
            </a:r>
            <a:endParaRPr lang="en-US" altLang="zh-CN" sz="2400" dirty="0"/>
          </a:p>
          <a:p>
            <a:pPr marL="990600" lvl="1" indent="-533400" eaLnBrk="1" hangingPunct="1">
              <a:buSzPct val="90000"/>
              <a:buNone/>
            </a:pPr>
            <a:r>
              <a:rPr lang="en-US" altLang="x-none" sz="2400" dirty="0"/>
              <a:t>	</a:t>
            </a:r>
            <a:endParaRPr lang="en-US" altLang="x-none" sz="2400" dirty="0"/>
          </a:p>
          <a:p>
            <a:pPr marL="990600" lvl="1" indent="-533400" eaLnBrk="1" hangingPunct="1">
              <a:buSzPct val="90000"/>
              <a:buNone/>
            </a:pPr>
            <a:r>
              <a:rPr lang="en-US" altLang="zh-CN" sz="2400" dirty="0"/>
              <a:t>42     00101010</a:t>
            </a:r>
            <a:endParaRPr lang="en-US" altLang="zh-CN" sz="2400" dirty="0"/>
          </a:p>
          <a:p>
            <a:pPr marL="990600" lvl="1" indent="-533400" eaLnBrk="1" hangingPunct="1">
              <a:buSzPct val="90000"/>
              <a:buNone/>
            </a:pPr>
            <a:r>
              <a:rPr lang="en-US" altLang="x-none" sz="2400" dirty="0"/>
              <a:t>   </a:t>
            </a:r>
            <a:r>
              <a:rPr lang="en-US" altLang="zh-CN" sz="2400" dirty="0"/>
              <a:t>&gt;&gt;2	</a:t>
            </a:r>
            <a:endParaRPr lang="en-US" altLang="zh-CN" sz="2400" dirty="0"/>
          </a:p>
          <a:p>
            <a:pPr marL="990600" lvl="1" indent="-533400" eaLnBrk="1" hangingPunct="1">
              <a:buSzPct val="90000"/>
              <a:buNone/>
            </a:pPr>
            <a:r>
              <a:rPr lang="en-US" altLang="zh-CN" sz="2400" dirty="0"/>
              <a:t>10     00001010  </a:t>
            </a:r>
            <a:r>
              <a:rPr lang="zh-CN" altLang="en-US" sz="2400" dirty="0"/>
              <a:t>相当于  </a:t>
            </a:r>
            <a:r>
              <a:rPr lang="en-US" altLang="zh-CN" sz="2400" dirty="0"/>
              <a:t>42/2</a:t>
            </a:r>
            <a:r>
              <a:rPr lang="en-US" altLang="zh-CN" sz="2400" b="1" baseline="30000" dirty="0"/>
              <a:t>2</a:t>
            </a:r>
            <a:r>
              <a:rPr lang="en-US" altLang="zh-CN" sz="2400" baseline="30000" dirty="0"/>
              <a:t> </a:t>
            </a:r>
            <a:r>
              <a:rPr lang="en-US" altLang="zh-CN" sz="2400" dirty="0"/>
              <a:t>= </a:t>
            </a:r>
            <a:r>
              <a:rPr lang="en-US" altLang="zh-CN" sz="2400" dirty="0">
                <a:solidFill>
                  <a:schemeClr val="hlink"/>
                </a:solidFill>
              </a:rPr>
              <a:t>10</a:t>
            </a:r>
            <a:r>
              <a:rPr lang="en-US" altLang="zh-CN" sz="2400" dirty="0"/>
              <a:t>.5</a:t>
            </a:r>
            <a:endParaRPr lang="en-US" altLang="zh-CN" sz="2400" dirty="0"/>
          </a:p>
          <a:p>
            <a:pPr marL="990600" lvl="1" indent="-533400" eaLnBrk="1" hangingPunct="1">
              <a:buSzPct val="90000"/>
              <a:buNone/>
            </a:pPr>
            <a:r>
              <a:rPr lang="zh-CN" altLang="en-US" sz="2400" dirty="0"/>
              <a:t>运算速度比除法快</a:t>
            </a:r>
            <a:endParaRPr lang="zh-CN" altLang="en-US" sz="2400" dirty="0"/>
          </a:p>
          <a:p>
            <a:pPr marL="990600" lvl="1" indent="-533400" eaLnBrk="1" hangingPunct="1">
              <a:buSzPct val="90000"/>
              <a:buNone/>
            </a:pPr>
            <a:r>
              <a:rPr lang="zh-CN" altLang="en-US" sz="2400" dirty="0"/>
              <a:t>实现数的拼接</a:t>
            </a:r>
            <a:endParaRPr lang="zh-CN" altLang="en-US" sz="2400" dirty="0"/>
          </a:p>
        </p:txBody>
      </p:sp>
      <p:sp>
        <p:nvSpPr>
          <p:cNvPr id="6349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运算符 </a:t>
            </a:r>
            <a:r>
              <a:rPr lang="en-US" altLang="zh-CN" dirty="0">
                <a:latin typeface="Comic Sans MS" panose="030F0702030302020204" pitchFamily="66" charset="0"/>
              </a:rPr>
              <a:t>(operator)</a:t>
            </a:r>
            <a:endParaRPr lang="en-US" altLang="zh-CN" dirty="0">
              <a:latin typeface="Comic Sans MS" panose="030F0702030302020204" pitchFamily="66" charset="0"/>
            </a:endParaRPr>
          </a:p>
        </p:txBody>
      </p:sp>
      <p:sp>
        <p:nvSpPr>
          <p:cNvPr id="6451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条件运算符</a:t>
            </a:r>
            <a:endParaRPr lang="zh-CN" altLang="en-US" dirty="0"/>
          </a:p>
          <a:p>
            <a:pPr marL="990600" lvl="1" indent="-533400" eaLnBrk="1" hangingPunct="1">
              <a:buSzPct val="90000"/>
            </a:pPr>
            <a:r>
              <a:rPr lang="en-US" altLang="zh-CN" dirty="0"/>
              <a:t>op1 ? op2 : op3</a:t>
            </a:r>
            <a:endParaRPr lang="en-US" altLang="zh-CN" dirty="0"/>
          </a:p>
          <a:p>
            <a:pPr marL="990600" lvl="1" indent="-533400" eaLnBrk="1" hangingPunct="1">
              <a:buSzPct val="90000"/>
            </a:pPr>
            <a:r>
              <a:rPr lang="zh-CN" altLang="en-US" dirty="0"/>
              <a:t>若</a:t>
            </a:r>
            <a:r>
              <a:rPr lang="en-US" altLang="zh-CN" dirty="0"/>
              <a:t>op1</a:t>
            </a:r>
            <a:r>
              <a:rPr lang="zh-CN" altLang="en-US" dirty="0"/>
              <a:t>为真，则运算结果为</a:t>
            </a:r>
            <a:r>
              <a:rPr lang="en-US" altLang="zh-CN" dirty="0"/>
              <a:t>op2</a:t>
            </a:r>
            <a:r>
              <a:rPr lang="zh-CN" altLang="en-US" dirty="0"/>
              <a:t>，否则为</a:t>
            </a:r>
            <a:r>
              <a:rPr lang="en-US" altLang="zh-CN" dirty="0"/>
              <a:t>op3</a:t>
            </a:r>
            <a:endParaRPr lang="en-US" altLang="zh-CN" dirty="0"/>
          </a:p>
          <a:p>
            <a:pPr marL="990600" lvl="1" indent="-533400" eaLnBrk="1" hangingPunct="1">
              <a:buSzPct val="90000"/>
              <a:buNone/>
            </a:pPr>
            <a:r>
              <a:rPr lang="zh-CN" altLang="en-US" dirty="0"/>
              <a:t>例</a:t>
            </a:r>
            <a:endParaRPr lang="zh-CN" altLang="en-US" dirty="0"/>
          </a:p>
          <a:p>
            <a:pPr marL="990600" lvl="1" indent="-533400" eaLnBrk="1" hangingPunct="1">
              <a:buSzPct val="90000"/>
              <a:buNone/>
            </a:pPr>
            <a:r>
              <a:rPr lang="en-US" altLang="zh-CN" dirty="0"/>
              <a:t>z = a &gt; 0 ? a : -a;</a:t>
            </a:r>
            <a:endParaRPr lang="en-US" altLang="zh-CN" dirty="0"/>
          </a:p>
          <a:p>
            <a:pPr marL="990600" lvl="1" indent="-533400" eaLnBrk="1" hangingPunct="1">
              <a:buSzPct val="90000"/>
              <a:buNone/>
            </a:pPr>
            <a:r>
              <a:rPr lang="en-US" altLang="zh-CN" dirty="0"/>
              <a:t>z = a &gt; b ? a : b;</a:t>
            </a:r>
            <a:endParaRPr lang="en-US" altLang="zh-CN" dirty="0"/>
          </a:p>
        </p:txBody>
      </p:sp>
      <p:sp>
        <p:nvSpPr>
          <p:cNvPr id="6451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1440" tIns="45720" rIns="91440" bIns="45720" anchor="ctr"/>
          <a:lstStyle/>
          <a:p>
            <a:pPr eaLnBrk="1" hangingPunct="1"/>
            <a:r>
              <a:rPr lang="zh-CN" altLang="en-US" dirty="0"/>
              <a:t>自增、自减运算符</a:t>
            </a:r>
            <a:endParaRPr lang="zh-CN" altLang="en-US" dirty="0"/>
          </a:p>
        </p:txBody>
      </p:sp>
      <p:sp>
        <p:nvSpPr>
          <p:cNvPr id="65539"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变量赋值，一元运算符</a:t>
            </a:r>
            <a:endParaRPr lang="zh-CN" altLang="en-US" dirty="0"/>
          </a:p>
          <a:p>
            <a:pPr marL="609600" indent="-609600" eaLnBrk="1" hangingPunct="1">
              <a:buSzPct val="90000"/>
            </a:pPr>
            <a:r>
              <a:rPr lang="zh-CN" altLang="en-US" dirty="0"/>
              <a:t>自增运算符</a:t>
            </a:r>
            <a:r>
              <a:rPr lang="en-US" altLang="zh-CN" dirty="0"/>
              <a:t>(++)</a:t>
            </a:r>
            <a:r>
              <a:rPr lang="zh-CN" altLang="en-US" dirty="0"/>
              <a:t>、自减运算符</a:t>
            </a:r>
            <a:r>
              <a:rPr lang="en-US" altLang="zh-CN" dirty="0"/>
              <a:t>(--)</a:t>
            </a:r>
            <a:endParaRPr lang="en-US" altLang="zh-CN" dirty="0"/>
          </a:p>
          <a:p>
            <a:pPr marL="990600" lvl="1" indent="-533400" eaLnBrk="1" hangingPunct="1">
              <a:buSzPct val="90000"/>
            </a:pPr>
            <a:r>
              <a:rPr lang="en-US" altLang="zh-CN" dirty="0"/>
              <a:t>int i=5; i++; ++i; i--; --i;</a:t>
            </a:r>
            <a:endParaRPr lang="en-US" altLang="zh-CN" dirty="0"/>
          </a:p>
          <a:p>
            <a:pPr marL="990600" lvl="1" indent="-533400" eaLnBrk="1" hangingPunct="1">
              <a:buSzPct val="90000"/>
            </a:pPr>
            <a:r>
              <a:rPr lang="en-US" altLang="x-none" dirty="0"/>
              <a:t> “</a:t>
            </a:r>
            <a:r>
              <a:rPr lang="zh-CN" altLang="en-US" dirty="0"/>
              <a:t>赋值”和“运算”的先后顺序</a:t>
            </a:r>
            <a:endParaRPr lang="zh-CN" altLang="en-US" dirty="0"/>
          </a:p>
        </p:txBody>
      </p:sp>
      <p:sp>
        <p:nvSpPr>
          <p:cNvPr id="65540" name="Rectangle 4"/>
          <p:cNvSpPr/>
          <p:nvPr/>
        </p:nvSpPr>
        <p:spPr>
          <a:xfrm>
            <a:off x="4114800" y="3429000"/>
            <a:ext cx="2362200" cy="914400"/>
          </a:xfrm>
          <a:prstGeom prst="rect">
            <a:avLst/>
          </a:prstGeom>
          <a:solidFill>
            <a:srgbClr val="99CCFF"/>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i = 10;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n = i++%5; </a:t>
            </a:r>
            <a:endParaRPr lang="en-US" altLang="zh-CN" sz="2400" dirty="0">
              <a:latin typeface="Tahoma" panose="020B0604030504040204" pitchFamily="34" charset="0"/>
              <a:ea typeface="华文中宋" panose="02010600040101010101" pitchFamily="2" charset="-122"/>
            </a:endParaRPr>
          </a:p>
        </p:txBody>
      </p:sp>
      <p:sp>
        <p:nvSpPr>
          <p:cNvPr id="65541" name="Rectangle 5"/>
          <p:cNvSpPr/>
          <p:nvPr/>
        </p:nvSpPr>
        <p:spPr>
          <a:xfrm>
            <a:off x="304800" y="3429000"/>
            <a:ext cx="3657600" cy="1524000"/>
          </a:xfrm>
          <a:prstGeom prst="rect">
            <a:avLst/>
          </a:prstGeom>
          <a:solidFill>
            <a:srgbClr val="CCFFFF"/>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float x =7, y=15, v1, v2;</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v1 = x++;</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v2 = ++y</a:t>
            </a:r>
            <a:r>
              <a:rPr lang="en-US" altLang="zh-CN" sz="28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65542" name="Rectangle 6"/>
          <p:cNvSpPr/>
          <p:nvPr/>
        </p:nvSpPr>
        <p:spPr>
          <a:xfrm>
            <a:off x="6629400" y="3429000"/>
            <a:ext cx="2286000" cy="914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i = 10; </a:t>
            </a:r>
            <a:endParaRPr lang="en-US" altLang="zh-CN" sz="24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int n = ++i%5; </a:t>
            </a:r>
            <a:endParaRPr lang="en-US" altLang="zh-CN" sz="2400" dirty="0">
              <a:latin typeface="Tahoma" panose="020B0604030504040204" pitchFamily="34" charset="0"/>
              <a:ea typeface="华文中宋" panose="02010600040101010101" pitchFamily="2" charset="-122"/>
            </a:endParaRPr>
          </a:p>
        </p:txBody>
      </p:sp>
      <p:sp>
        <p:nvSpPr>
          <p:cNvPr id="65543" name="Rectangle 7"/>
          <p:cNvSpPr/>
          <p:nvPr/>
        </p:nvSpPr>
        <p:spPr>
          <a:xfrm>
            <a:off x="304800" y="5029200"/>
            <a:ext cx="3657600" cy="838200"/>
          </a:xfrm>
          <a:prstGeom prst="rect">
            <a:avLst/>
          </a:prstGeom>
          <a:solidFill>
            <a:srgbClr val="CCFFFF"/>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x=8    y=16</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v1=7  v2=16</a:t>
            </a:r>
            <a:endParaRPr lang="en-US" altLang="zh-CN" sz="2400" dirty="0">
              <a:latin typeface="Tahoma" panose="020B0604030504040204" pitchFamily="34" charset="0"/>
              <a:ea typeface="华文中宋" panose="02010600040101010101" pitchFamily="2" charset="-122"/>
            </a:endParaRPr>
          </a:p>
        </p:txBody>
      </p:sp>
      <p:sp>
        <p:nvSpPr>
          <p:cNvPr id="65544" name="Rectangle 8"/>
          <p:cNvSpPr/>
          <p:nvPr/>
        </p:nvSpPr>
        <p:spPr>
          <a:xfrm>
            <a:off x="4114800" y="4419600"/>
            <a:ext cx="2362200" cy="533400"/>
          </a:xfrm>
          <a:prstGeom prst="rect">
            <a:avLst/>
          </a:prstGeom>
          <a:solidFill>
            <a:srgbClr val="99CCFF"/>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 = 11, n = 0</a:t>
            </a:r>
            <a:endParaRPr lang="en-US" altLang="zh-CN" sz="2400" dirty="0">
              <a:latin typeface="Tahoma" panose="020B0604030504040204" pitchFamily="34" charset="0"/>
              <a:ea typeface="华文中宋" panose="02010600040101010101" pitchFamily="2" charset="-122"/>
            </a:endParaRPr>
          </a:p>
        </p:txBody>
      </p:sp>
      <p:sp>
        <p:nvSpPr>
          <p:cNvPr id="65545" name="Rectangle 9"/>
          <p:cNvSpPr/>
          <p:nvPr/>
        </p:nvSpPr>
        <p:spPr>
          <a:xfrm>
            <a:off x="6629400" y="4419600"/>
            <a:ext cx="2209800" cy="533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 = 11, n = 1</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arn(out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arn(outHorizontal)">
                                      <p:cBhvr>
                                        <p:cTn id="12" dur="500"/>
                                        <p:tgtEl>
                                          <p:spTgt spid="655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barn(outHorizontal)">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arn(outHorizontal)">
                                      <p:cBhvr>
                                        <p:cTn id="22" dur="500"/>
                                        <p:tgtEl>
                                          <p:spTgt spid="655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barn(outHorizontal)">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5545"/>
                                        </p:tgtEl>
                                        <p:attrNameLst>
                                          <p:attrName>style.visibility</p:attrName>
                                        </p:attrNameLst>
                                      </p:cBhvr>
                                      <p:to>
                                        <p:strVal val="visible"/>
                                      </p:to>
                                    </p:set>
                                    <p:animEffect transition="in" filter="barn(outHorizontal)">
                                      <p:cBhvr>
                                        <p:cTn id="32" dur="5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1" grpId="0" animBg="1"/>
      <p:bldP spid="65542" grpId="0" animBg="1"/>
      <p:bldP spid="65543" grpId="0" animBg="1"/>
      <p:bldP spid="65544" grpId="0" animBg="1"/>
      <p:bldP spid="655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fontScale="6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学习目标</a:t>
            </a:r>
            <a:r>
              <a:rPr lang="en-US" altLang="zh-CN" dirty="0" smtClean="0"/>
              <a:t>】</a:t>
            </a:r>
            <a:br>
              <a:rPr lang="en-US" altLang="zh-CN" dirty="0" smtClean="0"/>
            </a:br>
            <a:r>
              <a:rPr lang="zh-CN" altLang="en-US" dirty="0" smtClean="0"/>
              <a:t>　　本讲主要讲述</a:t>
            </a:r>
            <a:r>
              <a:rPr lang="en-US" altLang="zh-CN" dirty="0" smtClean="0"/>
              <a:t>Java</a:t>
            </a:r>
            <a:r>
              <a:rPr lang="zh-CN" altLang="en-US" dirty="0" smtClean="0"/>
              <a:t>编程语言的基本语法知识，如</a:t>
            </a:r>
            <a:r>
              <a:rPr lang="en-US" altLang="zh-CN" dirty="0" smtClean="0"/>
              <a:t>Java </a:t>
            </a:r>
            <a:r>
              <a:rPr lang="zh-CN" altLang="en-US" dirty="0" smtClean="0"/>
              <a:t>中的简单数据类型，运算符和表达式，控制语句，数组及字符串的处理。通过本讲的学习，同学们可以编写简单的</a:t>
            </a:r>
            <a:r>
              <a:rPr lang="en-US" altLang="zh-CN" dirty="0" smtClean="0"/>
              <a:t>Java</a:t>
            </a:r>
            <a:r>
              <a:rPr lang="zh-CN" altLang="en-US" dirty="0" smtClean="0"/>
              <a:t>程序。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学习指南</a:t>
            </a:r>
            <a:r>
              <a:rPr lang="en-US" altLang="zh-CN" dirty="0" smtClean="0"/>
              <a:t>】</a:t>
            </a:r>
            <a:r>
              <a:rPr lang="zh-CN" altLang="en-US" dirty="0" smtClean="0"/>
              <a:t>　　</a:t>
            </a:r>
            <a:br>
              <a:rPr lang="zh-CN" altLang="en-US" dirty="0" smtClean="0"/>
            </a:br>
            <a:r>
              <a:rPr lang="zh-CN" altLang="en-US" dirty="0" smtClean="0"/>
              <a:t>　　同任何一种编程语言一样，应深刻理解各知识点的概念，牢记一些</a:t>
            </a:r>
            <a:r>
              <a:rPr lang="en-US" altLang="zh-CN" dirty="0" smtClean="0"/>
              <a:t>Java</a:t>
            </a:r>
            <a:r>
              <a:rPr lang="zh-CN" altLang="en-US" dirty="0" smtClean="0"/>
              <a:t>的语法，从而达到学习的目的。</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a:t>
            </a:r>
            <a:r>
              <a:rPr lang="zh-CN" altLang="en-US" dirty="0" smtClean="0"/>
              <a:t>参考书</a:t>
            </a:r>
            <a:r>
              <a:rPr lang="en-US" altLang="zh-CN" dirty="0" smtClean="0"/>
              <a:t>】</a:t>
            </a:r>
            <a:endParaRPr lang="en-US" altLang="zh-CN" dirty="0" smtClean="0"/>
          </a:p>
          <a:p>
            <a:pPr lvl="1" eaLnBrk="1" hangingPunct="1">
              <a:lnSpc>
                <a:spcPct val="150000"/>
              </a:lnSpc>
              <a:buNone/>
            </a:pPr>
            <a:r>
              <a:rPr lang="en-US" altLang="zh-CN" dirty="0" smtClean="0"/>
              <a:t>《Java</a:t>
            </a:r>
            <a:r>
              <a:rPr lang="zh-CN" altLang="en-US" dirty="0" smtClean="0"/>
              <a:t>编程思想</a:t>
            </a:r>
            <a:r>
              <a:rPr lang="en-US" altLang="zh-CN" dirty="0" smtClean="0"/>
              <a:t>》</a:t>
            </a:r>
            <a:r>
              <a:rPr lang="zh-CN" altLang="en-US" dirty="0" smtClean="0"/>
              <a:t>，</a:t>
            </a:r>
            <a:r>
              <a:rPr lang="en-US" altLang="zh-CN" dirty="0" smtClean="0"/>
              <a:t>4</a:t>
            </a:r>
            <a:r>
              <a:rPr lang="en-US" altLang="zh-CN" baseline="30000" dirty="0" smtClean="0"/>
              <a:t>th</a:t>
            </a:r>
            <a:r>
              <a:rPr lang="zh-CN" altLang="en-US" dirty="0" smtClean="0"/>
              <a:t>，第</a:t>
            </a:r>
            <a:r>
              <a:rPr lang="en-US" altLang="zh-CN" dirty="0" smtClean="0"/>
              <a:t>3,4</a:t>
            </a:r>
            <a:r>
              <a:rPr lang="zh-CN" altLang="en-US" dirty="0" smtClean="0"/>
              <a:t>章</a:t>
            </a:r>
            <a:endParaRPr lang="zh-CN" altLang="en-US" dirty="0" smtClean="0"/>
          </a:p>
          <a:p>
            <a:pPr lvl="1" eaLnBrk="1" hangingPunct="1">
              <a:lnSpc>
                <a:spcPct val="150000"/>
              </a:lnSpc>
              <a:buNone/>
            </a:pPr>
            <a:r>
              <a:rPr lang="en-US" altLang="zh-CN" dirty="0" smtClean="0"/>
              <a:t>《</a:t>
            </a:r>
            <a:r>
              <a:rPr lang="zh-CN" altLang="en-US" dirty="0" smtClean="0"/>
              <a:t>疯狂</a:t>
            </a:r>
            <a:r>
              <a:rPr lang="en-US" altLang="zh-CN" dirty="0" smtClean="0"/>
              <a:t>Java</a:t>
            </a:r>
            <a:r>
              <a:rPr lang="zh-CN" altLang="en-US" dirty="0" smtClean="0"/>
              <a:t>讲义</a:t>
            </a:r>
            <a:r>
              <a:rPr lang="en-US" altLang="zh-CN" dirty="0" smtClean="0"/>
              <a:t>》</a:t>
            </a:r>
            <a:r>
              <a:rPr lang="zh-CN" altLang="en-US" dirty="0" smtClean="0"/>
              <a:t>，第</a:t>
            </a:r>
            <a:r>
              <a:rPr lang="en-US" altLang="zh-CN" dirty="0" smtClean="0"/>
              <a:t>3,4</a:t>
            </a:r>
            <a:r>
              <a:rPr lang="zh-CN" altLang="en-US" dirty="0" smtClean="0"/>
              <a:t>章</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1440" tIns="45720" rIns="91440" bIns="45720" anchor="ctr"/>
          <a:lstStyle/>
          <a:p>
            <a:pPr eaLnBrk="1" hangingPunct="1"/>
            <a:r>
              <a:rPr lang="zh-CN" altLang="en-US" dirty="0"/>
              <a:t>运算符的优先级</a:t>
            </a:r>
            <a:endParaRPr lang="zh-CN" altLang="en-US" dirty="0"/>
          </a:p>
        </p:txBody>
      </p:sp>
      <p:sp>
        <p:nvSpPr>
          <p:cNvPr id="66563" name="Rectangle 3"/>
          <p:cNvSpPr>
            <a:spLocks noGrp="1"/>
          </p:cNvSpPr>
          <p:nvPr>
            <p:ph idx="1"/>
          </p:nvPr>
        </p:nvSpPr>
        <p:spPr/>
        <p:txBody>
          <a:bodyPr vert="horz" wrap="square" lIns="91440" tIns="45720" rIns="91440" bIns="45720" anchor="t"/>
          <a:lstStyle/>
          <a:p>
            <a:pPr marL="609600" indent="-609600" eaLnBrk="1" hangingPunct="1">
              <a:buSzPct val="90000"/>
            </a:pPr>
            <a:endParaRPr lang="zh-CN" altLang="en-US" dirty="0"/>
          </a:p>
          <a:p>
            <a:pPr marL="990600" lvl="1" indent="-533400" eaLnBrk="1" hangingPunct="1">
              <a:buSzPct val="90000"/>
              <a:buNone/>
            </a:pPr>
            <a:endParaRPr lang="zh-CN" altLang="en-US" dirty="0"/>
          </a:p>
        </p:txBody>
      </p:sp>
      <p:sp>
        <p:nvSpPr>
          <p:cNvPr id="66564"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
        <p:nvSpPr>
          <p:cNvPr id="66565" name="Rectangle 5"/>
          <p:cNvSpPr/>
          <p:nvPr/>
        </p:nvSpPr>
        <p:spPr>
          <a:xfrm>
            <a:off x="0" y="908050"/>
            <a:ext cx="9144000" cy="5486400"/>
          </a:xfrm>
          <a:prstGeom prst="rect">
            <a:avLst/>
          </a:prstGeom>
          <a:solidFill>
            <a:schemeClr val="bg1"/>
          </a:solidFill>
          <a:ln w="9525">
            <a:noFill/>
          </a:ln>
        </p:spPr>
        <p:txBody>
          <a:bodyPr/>
          <a:lstStyle/>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后缀运算符 </a:t>
            </a:r>
            <a:r>
              <a:rPr lang="en-US" altLang="zh-CN" sz="2000" dirty="0">
                <a:latin typeface="Tahoma" panose="020B0604030504040204" pitchFamily="34" charset="0"/>
                <a:ea typeface="华文中宋" panose="02010600040101010101" pitchFamily="2" charset="-122"/>
              </a:rPr>
              <a:t>postfix operators         [] . (params) expr++ expr--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一元运算符 </a:t>
            </a:r>
            <a:r>
              <a:rPr lang="en-US" altLang="zh-CN" sz="2000" dirty="0">
                <a:latin typeface="Tahoma" panose="020B0604030504040204" pitchFamily="34" charset="0"/>
                <a:ea typeface="华文中宋" panose="02010600040101010101" pitchFamily="2" charset="-122"/>
              </a:rPr>
              <a:t>unary operators          ++expr --expr +expr -expr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构造或类型转换</a:t>
            </a:r>
            <a:r>
              <a:rPr lang="en-US" altLang="zh-CN" sz="2000" dirty="0">
                <a:latin typeface="Tahoma" panose="020B0604030504040204" pitchFamily="34" charset="0"/>
                <a:ea typeface="华文中宋" panose="02010600040101010101" pitchFamily="2" charset="-122"/>
              </a:rPr>
              <a:t>creation or cast    new (type)expr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乘法 </a:t>
            </a:r>
            <a:r>
              <a:rPr lang="en-US" altLang="zh-CN" sz="2000" dirty="0">
                <a:latin typeface="Tahoma" panose="020B0604030504040204" pitchFamily="34" charset="0"/>
                <a:ea typeface="华文中宋" panose="02010600040101010101" pitchFamily="2" charset="-122"/>
              </a:rPr>
              <a:t>multiplicative                        *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加法 </a:t>
            </a:r>
            <a:r>
              <a:rPr lang="en-US" altLang="zh-CN" sz="2000" dirty="0">
                <a:latin typeface="Tahoma" panose="020B0604030504040204" pitchFamily="34" charset="0"/>
                <a:ea typeface="华文中宋" panose="02010600040101010101" pitchFamily="2" charset="-122"/>
              </a:rPr>
              <a:t>additive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移位 </a:t>
            </a:r>
            <a:r>
              <a:rPr lang="en-US" altLang="zh-CN" sz="2000" dirty="0">
                <a:latin typeface="Tahoma" panose="020B0604030504040204" pitchFamily="34" charset="0"/>
                <a:ea typeface="华文中宋" panose="02010600040101010101" pitchFamily="2" charset="-122"/>
              </a:rPr>
              <a:t>shift                                    &lt;&lt; &gt;&gt; &gt;&gt;&gt;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关系 </a:t>
            </a:r>
            <a:r>
              <a:rPr lang="en-US" altLang="zh-CN" sz="2000" dirty="0">
                <a:latin typeface="Tahoma" panose="020B0604030504040204" pitchFamily="34" charset="0"/>
                <a:ea typeface="华文中宋" panose="02010600040101010101" pitchFamily="2" charset="-122"/>
              </a:rPr>
              <a:t>relational                             &lt; &gt; &lt;= &gt;= instanceof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相等 </a:t>
            </a:r>
            <a:r>
              <a:rPr lang="en-US" altLang="zh-CN" sz="2000" dirty="0">
                <a:latin typeface="Tahoma" panose="020B0604030504040204" pitchFamily="34" charset="0"/>
                <a:ea typeface="华文中宋" panose="02010600040101010101" pitchFamily="2" charset="-122"/>
              </a:rPr>
              <a:t>equality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按位与 </a:t>
            </a:r>
            <a:r>
              <a:rPr lang="en-US" altLang="zh-CN" sz="2000" dirty="0">
                <a:latin typeface="Tahoma" panose="020B0604030504040204" pitchFamily="34" charset="0"/>
                <a:ea typeface="华文中宋" panose="02010600040101010101" pitchFamily="2" charset="-122"/>
              </a:rPr>
              <a:t>bitwise AND                     &amp;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按位异或 </a:t>
            </a:r>
            <a:r>
              <a:rPr lang="en-US" altLang="zh-CN" sz="2000" dirty="0">
                <a:latin typeface="Tahoma" panose="020B0604030504040204" pitchFamily="34" charset="0"/>
                <a:ea typeface="华文中宋" panose="02010600040101010101" pitchFamily="2" charset="-122"/>
              </a:rPr>
              <a:t>bitwise exclusive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按位或 </a:t>
            </a:r>
            <a:r>
              <a:rPr lang="en-US" altLang="zh-CN" sz="2000" dirty="0">
                <a:latin typeface="Tahoma" panose="020B0604030504040204" pitchFamily="34" charset="0"/>
                <a:ea typeface="华文中宋" panose="02010600040101010101" pitchFamily="2" charset="-122"/>
              </a:rPr>
              <a:t>bitwise inclusive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逻辑与 </a:t>
            </a:r>
            <a:r>
              <a:rPr lang="en-US" altLang="zh-CN" sz="2000" dirty="0">
                <a:latin typeface="Tahoma" panose="020B0604030504040204" pitchFamily="34" charset="0"/>
                <a:ea typeface="华文中宋" panose="02010600040101010101" pitchFamily="2" charset="-122"/>
              </a:rPr>
              <a:t>logical AND                      &amp;&amp;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逻辑或 </a:t>
            </a:r>
            <a:r>
              <a:rPr lang="en-US" altLang="zh-CN" sz="2000" dirty="0">
                <a:latin typeface="Tahoma" panose="020B0604030504040204" pitchFamily="34" charset="0"/>
                <a:ea typeface="华文中宋" panose="02010600040101010101" pitchFamily="2" charset="-122"/>
              </a:rPr>
              <a:t>logical OR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条件 </a:t>
            </a:r>
            <a:r>
              <a:rPr lang="en-US" altLang="zh-CN" sz="2000" dirty="0">
                <a:latin typeface="Tahoma" panose="020B0604030504040204" pitchFamily="34" charset="0"/>
                <a:ea typeface="华文中宋" panose="02010600040101010101" pitchFamily="2" charset="-122"/>
              </a:rPr>
              <a:t>conditional                          ? : </a:t>
            </a:r>
            <a:endParaRPr lang="en-US" altLang="zh-CN" sz="2000" dirty="0">
              <a:latin typeface="Tahoma" panose="020B0604030504040204" pitchFamily="34" charset="0"/>
              <a:ea typeface="华文中宋" panose="02010600040101010101" pitchFamily="2" charset="-122"/>
            </a:endParaRPr>
          </a:p>
          <a:p>
            <a:pPr marL="609600" indent="-609600" eaLnBrk="1" hangingPunct="1">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赋值 </a:t>
            </a:r>
            <a:r>
              <a:rPr lang="en-US" altLang="zh-CN" sz="2000" dirty="0">
                <a:latin typeface="Tahoma" panose="020B0604030504040204" pitchFamily="34" charset="0"/>
                <a:ea typeface="华文中宋" panose="02010600040101010101" pitchFamily="2" charset="-122"/>
              </a:rPr>
              <a:t>assignment             = += -= *= /= %= &amp;= ^= |= &lt;&lt;= &gt;&gt;= &gt;&gt;&gt;= </a:t>
            </a:r>
            <a:endParaRPr lang="en-US" altLang="zh-CN" sz="20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7587"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用运算符和括号将操作数连接起来求值的式子</a:t>
            </a:r>
            <a:endParaRPr lang="zh-CN" altLang="en-US" dirty="0"/>
          </a:p>
          <a:p>
            <a:pPr marL="990600" lvl="1" indent="-533400" eaLnBrk="1" hangingPunct="1">
              <a:buSzPct val="90000"/>
            </a:pPr>
            <a:r>
              <a:rPr lang="zh-CN" altLang="en-US" dirty="0"/>
              <a:t>操作数</a:t>
            </a:r>
            <a:r>
              <a:rPr lang="en-US" altLang="zh-CN" dirty="0"/>
              <a:t>(</a:t>
            </a:r>
            <a:r>
              <a:rPr lang="zh-CN" altLang="en-US" dirty="0"/>
              <a:t>常量、变量和函数</a:t>
            </a:r>
            <a:r>
              <a:rPr lang="en-US" altLang="zh-CN" dirty="0"/>
              <a:t>)</a:t>
            </a:r>
            <a:endParaRPr lang="en-US" altLang="zh-CN" dirty="0"/>
          </a:p>
          <a:p>
            <a:pPr marL="990600" lvl="1" indent="-533400" eaLnBrk="1" hangingPunct="1">
              <a:buSzPct val="90000"/>
            </a:pPr>
            <a:r>
              <a:rPr lang="zh-CN" altLang="en-US" dirty="0"/>
              <a:t>算术表达式</a:t>
            </a:r>
            <a:endParaRPr lang="zh-CN" altLang="en-US" dirty="0"/>
          </a:p>
          <a:p>
            <a:pPr marL="990600" lvl="1" indent="-533400" eaLnBrk="1" hangingPunct="1">
              <a:buSzPct val="90000"/>
            </a:pPr>
            <a:r>
              <a:rPr lang="zh-CN" altLang="en-US" dirty="0"/>
              <a:t>关系表达式</a:t>
            </a:r>
            <a:endParaRPr lang="zh-CN" altLang="en-US" dirty="0"/>
          </a:p>
          <a:p>
            <a:pPr marL="990600" lvl="1" indent="-533400" eaLnBrk="1" hangingPunct="1">
              <a:buSzPct val="90000"/>
            </a:pPr>
            <a:r>
              <a:rPr lang="zh-CN" altLang="en-US" dirty="0"/>
              <a:t>逻辑表达式</a:t>
            </a:r>
            <a:endParaRPr lang="zh-CN" altLang="en-US" dirty="0"/>
          </a:p>
          <a:p>
            <a:pPr marL="990600" lvl="1" indent="-533400" eaLnBrk="1" hangingPunct="1">
              <a:buSzPct val="90000"/>
            </a:pPr>
            <a:r>
              <a:rPr lang="zh-CN" altLang="en-US" dirty="0"/>
              <a:t>赋值表达式</a:t>
            </a:r>
            <a:endParaRPr lang="zh-CN" altLang="en-US" dirty="0"/>
          </a:p>
          <a:p>
            <a:pPr marL="990600" lvl="1" indent="-533400" eaLnBrk="1" hangingPunct="1">
              <a:buSzPct val="90000"/>
            </a:pPr>
            <a:r>
              <a:rPr lang="zh-CN" altLang="en-US" dirty="0"/>
              <a:t>复合赋值运算</a:t>
            </a:r>
            <a:endParaRPr lang="zh-CN" altLang="en-US" dirty="0"/>
          </a:p>
        </p:txBody>
      </p:sp>
      <p:sp>
        <p:nvSpPr>
          <p:cNvPr id="67588"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8610" name="Rectangle 2"/>
          <p:cNvSpPr>
            <a:spLocks noGrp="1"/>
          </p:cNvSpPr>
          <p:nvPr>
            <p:ph idx="1"/>
          </p:nvPr>
        </p:nvSpPr>
        <p:spPr/>
        <p:txBody>
          <a:bodyPr vert="horz" wrap="square" lIns="91440" tIns="45720" rIns="91440" bIns="45720" anchor="t">
            <a:normAutofit fontScale="92500" lnSpcReduction="20000"/>
          </a:bodyPr>
          <a:lstStyle/>
          <a:p>
            <a:pPr marL="609600" indent="-609600" eaLnBrk="1" hangingPunct="1">
              <a:buSzPct val="90000"/>
            </a:pPr>
            <a:r>
              <a:rPr lang="zh-CN" altLang="en-US" dirty="0"/>
              <a:t>算术表达式</a:t>
            </a:r>
            <a:endParaRPr lang="zh-CN" altLang="en-US" dirty="0"/>
          </a:p>
          <a:p>
            <a:pPr marL="990600" lvl="1" indent="-533400" eaLnBrk="1" hangingPunct="1">
              <a:buSzPct val="90000"/>
            </a:pPr>
            <a:r>
              <a:rPr lang="zh-CN" altLang="en-US" dirty="0"/>
              <a:t>用算术运算符和括号将操作数连接起来，求整数或实数</a:t>
            </a:r>
            <a:endParaRPr lang="zh-CN" altLang="en-US" dirty="0"/>
          </a:p>
          <a:p>
            <a:pPr marL="1371600" lvl="2" indent="-457200" eaLnBrk="1" hangingPunct="1">
              <a:buSzPct val="90000"/>
            </a:pPr>
            <a:r>
              <a:rPr lang="zh-CN" altLang="en-US" dirty="0"/>
              <a:t>运算符的优先级和结合性</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en-US" altLang="zh-CN" dirty="0"/>
              <a:t>int x=20, y=3, z=5;</a:t>
            </a:r>
            <a:endParaRPr lang="en-US" altLang="zh-CN" dirty="0"/>
          </a:p>
          <a:p>
            <a:pPr marL="1371600" lvl="2" indent="-457200" eaLnBrk="1" hangingPunct="1">
              <a:buSzPct val="90000"/>
            </a:pPr>
            <a:r>
              <a:rPr lang="en-US" altLang="zh-CN" dirty="0"/>
              <a:t>x+y*z    (x+y)*z  </a:t>
            </a:r>
            <a:endParaRPr lang="en-US" altLang="zh-CN" dirty="0"/>
          </a:p>
          <a:p>
            <a:pPr marL="1371600" lvl="2" indent="-457200" eaLnBrk="1" hangingPunct="1">
              <a:buSzPct val="90000"/>
            </a:pPr>
            <a:r>
              <a:rPr lang="en-US" altLang="zh-CN" dirty="0"/>
              <a:t>x*-y</a:t>
            </a:r>
            <a:endParaRPr lang="en-US" altLang="zh-CN" dirty="0"/>
          </a:p>
          <a:p>
            <a:pPr marL="990600" lvl="1" indent="-533400" eaLnBrk="1" hangingPunct="1">
              <a:buSzPct val="90000"/>
            </a:pPr>
            <a:r>
              <a:rPr lang="zh-CN" altLang="en-US" dirty="0"/>
              <a:t>说明</a:t>
            </a:r>
            <a:endParaRPr lang="zh-CN" altLang="en-US" dirty="0"/>
          </a:p>
          <a:p>
            <a:pPr marL="1371600" lvl="2" indent="-457200" eaLnBrk="1" hangingPunct="1">
              <a:buSzPct val="90000"/>
            </a:pPr>
            <a:r>
              <a:rPr lang="zh-CN" altLang="en-US" dirty="0"/>
              <a:t>表达式力求简单明了</a:t>
            </a:r>
            <a:endParaRPr lang="zh-CN" altLang="en-US" dirty="0"/>
          </a:p>
          <a:p>
            <a:pPr marL="1371600" lvl="2" indent="-457200" eaLnBrk="1" hangingPunct="1">
              <a:buSzPct val="90000"/>
            </a:pPr>
            <a:r>
              <a:rPr lang="zh-CN" altLang="en-US" dirty="0"/>
              <a:t>表达式中的变量必须赋值</a:t>
            </a:r>
            <a:endParaRPr lang="zh-CN" altLang="en-US" dirty="0"/>
          </a:p>
        </p:txBody>
      </p:sp>
      <p:sp>
        <p:nvSpPr>
          <p:cNvPr id="6861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69634"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关系表达式</a:t>
            </a:r>
            <a:endParaRPr lang="zh-CN" altLang="en-US" dirty="0"/>
          </a:p>
          <a:p>
            <a:pPr marL="990600" lvl="1" indent="-533400" eaLnBrk="1" hangingPunct="1">
              <a:buSzPct val="90000"/>
            </a:pPr>
            <a:r>
              <a:rPr lang="zh-CN" altLang="en-US" dirty="0"/>
              <a:t>将两个表达式连接起来的式子</a:t>
            </a:r>
            <a:endParaRPr lang="zh-CN" altLang="en-US" dirty="0"/>
          </a:p>
          <a:p>
            <a:pPr marL="1371600" lvl="2" indent="-457200" eaLnBrk="1" hangingPunct="1">
              <a:buSzPct val="90000"/>
            </a:pPr>
            <a:r>
              <a:rPr lang="zh-CN" altLang="en-US" dirty="0"/>
              <a:t>算术表达式、赋值表达式、字符表达式</a:t>
            </a:r>
            <a:endParaRPr lang="zh-CN" altLang="en-US" dirty="0"/>
          </a:p>
          <a:p>
            <a:pPr marL="1752600" lvl="3" indent="-381000" eaLnBrk="1" hangingPunct="1">
              <a:buSzPct val="90000"/>
            </a:pPr>
            <a:r>
              <a:rPr lang="en-US" altLang="zh-CN" sz="2400" dirty="0"/>
              <a:t>a&gt;b;  </a:t>
            </a:r>
            <a:r>
              <a:rPr lang="en-US" altLang="zh-CN" sz="2400" dirty="0">
                <a:solidFill>
                  <a:schemeClr val="hlink"/>
                </a:solidFill>
              </a:rPr>
              <a:t>a+b&gt;b-c</a:t>
            </a:r>
            <a:r>
              <a:rPr lang="en-US" altLang="zh-CN" sz="2400" dirty="0"/>
              <a:t>;  (a=3)&gt;(b=5);  ‘b’&gt;’a’;</a:t>
            </a:r>
            <a:endParaRPr lang="en-US" altLang="zh-CN" sz="2400" dirty="0"/>
          </a:p>
          <a:p>
            <a:pPr marL="1371600" lvl="2" indent="-457200" eaLnBrk="1" hangingPunct="1">
              <a:buSzPct val="90000"/>
            </a:pPr>
            <a:r>
              <a:rPr lang="zh-CN" altLang="en-US" dirty="0"/>
              <a:t>返回结果为一个布尔类型的值</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zh-CN" altLang="en-US" dirty="0"/>
              <a:t>若 </a:t>
            </a:r>
            <a:r>
              <a:rPr lang="en-US" altLang="zh-CN" dirty="0"/>
              <a:t>int a=3, b=2, c=1; boolean d, f;</a:t>
            </a:r>
            <a:endParaRPr lang="en-US" altLang="zh-CN" dirty="0"/>
          </a:p>
          <a:p>
            <a:pPr marL="1371600" lvl="2" indent="-457200" eaLnBrk="1" hangingPunct="1">
              <a:buSzPct val="90000"/>
            </a:pPr>
            <a:r>
              <a:rPr lang="en-US" altLang="zh-CN" dirty="0"/>
              <a:t>d=a&gt;b;</a:t>
            </a:r>
            <a:endParaRPr lang="en-US" altLang="zh-CN" dirty="0"/>
          </a:p>
          <a:p>
            <a:pPr marL="1371600" lvl="2" indent="-457200" eaLnBrk="1" hangingPunct="1">
              <a:buSzPct val="90000"/>
            </a:pPr>
            <a:r>
              <a:rPr lang="en-US" altLang="zh-CN" dirty="0"/>
              <a:t>f=(a+b)&gt;(b+5);</a:t>
            </a:r>
            <a:endParaRPr lang="en-US" altLang="zh-CN" dirty="0"/>
          </a:p>
        </p:txBody>
      </p:sp>
      <p:sp>
        <p:nvSpPr>
          <p:cNvPr id="69635"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0658"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逻辑表达式</a:t>
            </a:r>
            <a:endParaRPr lang="zh-CN" altLang="en-US" dirty="0"/>
          </a:p>
          <a:p>
            <a:pPr marL="990600" lvl="1" indent="-533400" eaLnBrk="1" hangingPunct="1">
              <a:buSzPct val="90000"/>
            </a:pPr>
            <a:r>
              <a:rPr lang="zh-CN" altLang="en-US" dirty="0"/>
              <a:t>用逻辑运算符将</a:t>
            </a:r>
            <a:r>
              <a:rPr lang="zh-CN" altLang="en-US" dirty="0">
                <a:solidFill>
                  <a:schemeClr val="hlink"/>
                </a:solidFill>
              </a:rPr>
              <a:t>关系表达式</a:t>
            </a:r>
            <a:r>
              <a:rPr lang="zh-CN" altLang="en-US" dirty="0"/>
              <a:t>和</a:t>
            </a:r>
            <a:r>
              <a:rPr lang="zh-CN" altLang="en-US" dirty="0">
                <a:solidFill>
                  <a:schemeClr val="hlink"/>
                </a:solidFill>
              </a:rPr>
              <a:t>布尔值</a:t>
            </a:r>
            <a:r>
              <a:rPr lang="zh-CN" altLang="en-US" dirty="0"/>
              <a:t>连接起来的式子</a:t>
            </a:r>
            <a:endParaRPr lang="zh-CN" altLang="en-US" dirty="0"/>
          </a:p>
          <a:p>
            <a:pPr marL="990600" lvl="1" indent="-533400" eaLnBrk="1" hangingPunct="1">
              <a:buSzPct val="90000"/>
            </a:pPr>
            <a:r>
              <a:rPr lang="zh-CN" altLang="en-US" dirty="0"/>
              <a:t>例</a:t>
            </a:r>
            <a:endParaRPr lang="zh-CN" altLang="en-US" dirty="0"/>
          </a:p>
          <a:p>
            <a:pPr marL="1371600" lvl="2" indent="-457200" eaLnBrk="1" hangingPunct="1">
              <a:buSzPct val="90000"/>
            </a:pPr>
            <a:r>
              <a:rPr lang="en-US" altLang="zh-CN" dirty="0"/>
              <a:t>int x=23, y=98;</a:t>
            </a:r>
            <a:endParaRPr lang="en-US" altLang="zh-CN" dirty="0"/>
          </a:p>
          <a:p>
            <a:pPr marL="1371600" lvl="2" indent="-457200" eaLnBrk="1" hangingPunct="1">
              <a:buSzPct val="90000"/>
            </a:pPr>
            <a:r>
              <a:rPr lang="en-US" altLang="zh-CN" dirty="0"/>
              <a:t>boolean a = true, b=false, c, d;</a:t>
            </a:r>
            <a:endParaRPr lang="en-US" altLang="zh-CN" dirty="0"/>
          </a:p>
          <a:p>
            <a:pPr marL="1371600" lvl="2" indent="-457200" eaLnBrk="1" hangingPunct="1">
              <a:buSzPct val="90000"/>
            </a:pPr>
            <a:r>
              <a:rPr lang="en-US" altLang="zh-CN" dirty="0"/>
              <a:t>c=(x&gt;y)&amp;a;</a:t>
            </a:r>
            <a:endParaRPr lang="en-US" altLang="zh-CN" dirty="0"/>
          </a:p>
          <a:p>
            <a:pPr marL="1371600" lvl="2" indent="-457200" eaLnBrk="1" hangingPunct="1">
              <a:buSzPct val="90000"/>
            </a:pPr>
            <a:r>
              <a:rPr lang="en-US" altLang="zh-CN" dirty="0"/>
              <a:t>d=!a&amp;&amp;(x&lt;=y);</a:t>
            </a:r>
            <a:endParaRPr lang="en-US" altLang="zh-CN" dirty="0"/>
          </a:p>
        </p:txBody>
      </p:sp>
      <p:sp>
        <p:nvSpPr>
          <p:cNvPr id="70659"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表达式 </a:t>
            </a:r>
            <a:r>
              <a:rPr lang="en-US" altLang="zh-CN" dirty="0" smtClean="0"/>
              <a:t>(expression)</a:t>
            </a:r>
            <a:endParaRPr lang="en-US" altLang="zh-CN" dirty="0" smtClean="0"/>
          </a:p>
        </p:txBody>
      </p:sp>
      <p:sp>
        <p:nvSpPr>
          <p:cNvPr id="3" name="内容占位符 2"/>
          <p:cNvSpPr>
            <a:spLocks noGrp="1"/>
          </p:cNvSpPr>
          <p:nvPr>
            <p:ph idx="1"/>
            <p:custDataLst>
              <p:tags r:id="rId4"/>
            </p:custDataLst>
          </p:nvPr>
        </p:nvSpPr>
        <p:spPr/>
        <p:txBody>
          <a:bodyPr>
            <a:normAutofit fontScale="675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逻辑表达式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例</a:t>
            </a:r>
            <a:r>
              <a:rPr lang="en-US" altLang="zh-CN" dirty="0" smtClean="0"/>
              <a:t>: </a:t>
            </a:r>
            <a:r>
              <a:rPr lang="zh-CN" altLang="en-US" dirty="0" smtClean="0"/>
              <a:t>闰年</a:t>
            </a:r>
            <a:r>
              <a:rPr lang="en-US" altLang="zh-CN" dirty="0" smtClean="0"/>
              <a:t>(leap year)</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 year in the Gregorian calendar having 366 days, with the extra day, February 29, intercalated to compensate for the quarter-day difference between an ordinary year and the astronomical year.</a:t>
            </a:r>
            <a:endParaRPr lang="en-US" altLang="zh-CN" dirty="0" smtClean="0"/>
          </a:p>
          <a:p>
            <a:pPr marL="990600" lvl="1" indent="-533400" eaLnBrk="1" hangingPunct="1">
              <a:lnSpc>
                <a:spcPct val="150000"/>
              </a:lnSpc>
              <a:buSzPct val="90000"/>
              <a:buNone/>
            </a:pPr>
            <a:r>
              <a:rPr lang="zh-CN" altLang="en-US" dirty="0" smtClean="0"/>
              <a:t>条件符合下例两者之一</a:t>
            </a:r>
            <a:endParaRPr lang="zh-CN" altLang="en-US"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整除，但不能被</a:t>
            </a:r>
            <a:r>
              <a:rPr lang="en-US" altLang="zh-CN" dirty="0" smtClean="0"/>
              <a:t>100</a:t>
            </a:r>
            <a:r>
              <a:rPr lang="zh-CN" altLang="en-US" dirty="0" smtClean="0"/>
              <a:t>整除</a:t>
            </a:r>
            <a:endParaRPr lang="zh-CN" altLang="en-US" dirty="0" smtClean="0"/>
          </a:p>
          <a:p>
            <a:pPr marL="1371600" lvl="2" indent="-457200" eaLnBrk="1" hangingPunct="1">
              <a:lnSpc>
                <a:spcPct val="150000"/>
              </a:lnSpc>
              <a:buSzPct val="90000"/>
              <a:buFont typeface="Wingdings" panose="05000000000000000000" pitchFamily="2" charset="2"/>
              <a:buAutoNum type="arabicPeriod"/>
            </a:pPr>
            <a:r>
              <a:rPr lang="zh-CN" altLang="en-US" dirty="0" smtClean="0"/>
              <a:t>能被</a:t>
            </a:r>
            <a:r>
              <a:rPr lang="en-US" altLang="zh-CN" dirty="0" smtClean="0"/>
              <a:t>4</a:t>
            </a:r>
            <a:r>
              <a:rPr lang="zh-CN" altLang="en-US" dirty="0" smtClean="0"/>
              <a:t>整除，又能被</a:t>
            </a:r>
            <a:r>
              <a:rPr lang="en-US" altLang="zh-CN" dirty="0" smtClean="0"/>
              <a:t>400</a:t>
            </a:r>
            <a:r>
              <a:rPr lang="zh-CN" altLang="en-US" dirty="0" smtClean="0"/>
              <a:t>整除</a:t>
            </a:r>
            <a:endParaRPr lang="zh-CN" altLang="en-US" dirty="0" smtClean="0"/>
          </a:p>
          <a:p>
            <a:pPr marL="1371600" lvl="2" indent="-457200" eaLnBrk="1" hangingPunct="1">
              <a:lnSpc>
                <a:spcPct val="150000"/>
              </a:lnSpc>
              <a:buSzPct val="90000"/>
              <a:buNone/>
            </a:pPr>
            <a:r>
              <a:rPr lang="en-US" altLang="zh-CN" dirty="0" smtClean="0"/>
              <a:t>(year%4==0 &amp;&amp; year%100!=0) || year%400==0</a:t>
            </a:r>
            <a:endParaRPr lang="en-US" altLang="zh-CN" dirty="0" smtClean="0"/>
          </a:p>
          <a:p>
            <a:pPr marL="1371600" lvl="2" indent="-457200" eaLnBrk="1" hangingPunct="1">
              <a:lnSpc>
                <a:spcPct val="150000"/>
              </a:lnSpc>
              <a:buSzPct val="90000"/>
              <a:buNone/>
            </a:pPr>
            <a:r>
              <a:rPr lang="en-US" altLang="zh-CN" dirty="0" smtClean="0"/>
              <a:t>(year%4!=0) || (year%100==0 &amp;&amp; year%400!=0)</a:t>
            </a:r>
            <a:endParaRPr lang="en-US" altLang="zh-CN" dirty="0" smtClean="0"/>
          </a:p>
        </p:txBody>
      </p:sp>
    </p:spTree>
    <p:custDataLst>
      <p:tags r:id="rId5"/>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2706" name="Rectangle 2"/>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赋值表达式</a:t>
            </a:r>
            <a:endParaRPr lang="zh-CN" altLang="en-US" dirty="0"/>
          </a:p>
          <a:p>
            <a:pPr marL="990600" lvl="1" indent="-533400" eaLnBrk="1" hangingPunct="1">
              <a:buSzPct val="90000"/>
            </a:pPr>
            <a:r>
              <a:rPr lang="zh-CN" altLang="en-US" dirty="0"/>
              <a:t>用赋值运算符将一个变量和一个表达式连接起来的式子</a:t>
            </a:r>
            <a:endParaRPr lang="zh-CN" altLang="en-US" dirty="0"/>
          </a:p>
          <a:p>
            <a:pPr marL="1371600" lvl="2" indent="-457200" eaLnBrk="1" hangingPunct="1">
              <a:buSzPct val="90000"/>
            </a:pPr>
            <a:r>
              <a:rPr lang="en-US" altLang="zh-CN" dirty="0"/>
              <a:t>&lt;</a:t>
            </a:r>
            <a:r>
              <a:rPr lang="zh-CN" altLang="en-US" dirty="0"/>
              <a:t>变量</a:t>
            </a:r>
            <a:r>
              <a:rPr lang="en-US" altLang="zh-CN" dirty="0"/>
              <a:t>&gt; &lt;</a:t>
            </a:r>
            <a:r>
              <a:rPr lang="zh-CN" altLang="en-US" dirty="0"/>
              <a:t>赋值运算符</a:t>
            </a:r>
            <a:r>
              <a:rPr lang="en-US" altLang="zh-CN" dirty="0"/>
              <a:t>&gt; &lt;</a:t>
            </a:r>
            <a:r>
              <a:rPr lang="zh-CN" altLang="en-US" dirty="0"/>
              <a:t>表达式</a:t>
            </a:r>
            <a:r>
              <a:rPr lang="en-US" altLang="zh-CN" dirty="0"/>
              <a:t>&gt;</a:t>
            </a:r>
            <a:endParaRPr lang="en-US" altLang="zh-CN" dirty="0"/>
          </a:p>
          <a:p>
            <a:pPr marL="1371600" lvl="2" indent="-457200" eaLnBrk="1" hangingPunct="1">
              <a:buSzPct val="90000"/>
            </a:pPr>
            <a:r>
              <a:rPr lang="zh-CN" altLang="en-US" dirty="0"/>
              <a:t>优先级</a:t>
            </a:r>
            <a:r>
              <a:rPr lang="en-US" altLang="zh-CN" dirty="0"/>
              <a:t>: </a:t>
            </a:r>
            <a:r>
              <a:rPr lang="zh-CN" altLang="en-US" dirty="0"/>
              <a:t>赋值运算符 </a:t>
            </a:r>
            <a:r>
              <a:rPr lang="en-US" altLang="zh-CN" dirty="0"/>
              <a:t>&lt; </a:t>
            </a:r>
            <a:r>
              <a:rPr lang="zh-CN" altLang="en-US" dirty="0"/>
              <a:t>算术、关系和逻辑运算符</a:t>
            </a:r>
            <a:endParaRPr lang="zh-CN" altLang="en-US" dirty="0"/>
          </a:p>
          <a:p>
            <a:pPr marL="1371600" lvl="2" indent="-457200" eaLnBrk="1" hangingPunct="1">
              <a:buSzPct val="90000"/>
            </a:pPr>
            <a:r>
              <a:rPr lang="en-US" altLang="zh-CN" dirty="0"/>
              <a:t>a=5+6;</a:t>
            </a:r>
            <a:endParaRPr lang="en-US" altLang="zh-CN" dirty="0"/>
          </a:p>
          <a:p>
            <a:pPr marL="1371600" lvl="2" indent="-457200" eaLnBrk="1" hangingPunct="1">
              <a:buSzPct val="90000"/>
            </a:pPr>
            <a:r>
              <a:rPr lang="en-US" altLang="zh-CN" dirty="0"/>
              <a:t>b=c=d=a+5;</a:t>
            </a:r>
            <a:endParaRPr lang="en-US" altLang="zh-CN" dirty="0"/>
          </a:p>
          <a:p>
            <a:pPr marL="1371600" lvl="2" indent="-457200" eaLnBrk="1" hangingPunct="1">
              <a:buSzPct val="90000"/>
            </a:pPr>
            <a:r>
              <a:rPr lang="en-US" altLang="zh-CN" dirty="0">
                <a:solidFill>
                  <a:schemeClr val="hlink"/>
                </a:solidFill>
              </a:rPr>
              <a:t>a=5+c=5;</a:t>
            </a:r>
            <a:endParaRPr lang="en-US" altLang="zh-CN" dirty="0">
              <a:solidFill>
                <a:schemeClr val="hlink"/>
              </a:solidFill>
            </a:endParaRPr>
          </a:p>
          <a:p>
            <a:pPr marL="1371600" lvl="2" indent="-457200" eaLnBrk="1" hangingPunct="1">
              <a:buSzPct val="90000"/>
            </a:pPr>
            <a:r>
              <a:rPr lang="en-US" altLang="zh-CN" dirty="0"/>
              <a:t>a=(b=4)+(c=6);</a:t>
            </a:r>
            <a:endParaRPr lang="en-US" altLang="zh-CN" dirty="0"/>
          </a:p>
        </p:txBody>
      </p:sp>
      <p:sp>
        <p:nvSpPr>
          <p:cNvPr id="72707"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p:cNvSpPr>
          <p:nvPr>
            <p:ph type="title"/>
          </p:nvPr>
        </p:nvSpPr>
        <p:spPr/>
        <p:txBody>
          <a:bodyPr vert="horz" wrap="square" lIns="91440" tIns="45720" rIns="91440" bIns="45720" anchor="b"/>
          <a:lstStyle/>
          <a:p>
            <a:pPr eaLnBrk="1" hangingPunct="1"/>
            <a:r>
              <a:rPr lang="zh-CN" altLang="en-US" dirty="0">
                <a:latin typeface="Comic Sans MS" panose="030F0702030302020204" pitchFamily="66" charset="0"/>
              </a:rPr>
              <a:t>表达式 </a:t>
            </a:r>
            <a:r>
              <a:rPr lang="en-US" altLang="zh-CN" dirty="0">
                <a:latin typeface="Comic Sans MS" panose="030F0702030302020204" pitchFamily="66" charset="0"/>
              </a:rPr>
              <a:t>(expression)</a:t>
            </a:r>
            <a:endParaRPr lang="en-US" altLang="zh-CN" dirty="0">
              <a:latin typeface="Comic Sans MS" panose="030F0702030302020204" pitchFamily="66" charset="0"/>
            </a:endParaRPr>
          </a:p>
        </p:txBody>
      </p:sp>
      <p:sp>
        <p:nvSpPr>
          <p:cNvPr id="73730" name="Rectangle 2"/>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dirty="0"/>
              <a:t>复合赋值运算</a:t>
            </a:r>
            <a:endParaRPr lang="zh-CN" altLang="en-US" dirty="0"/>
          </a:p>
          <a:p>
            <a:pPr marL="990600" lvl="1" indent="-533400" eaLnBrk="1" hangingPunct="1">
              <a:buSzPct val="90000"/>
            </a:pPr>
            <a:r>
              <a:rPr lang="zh-CN" altLang="en-US" dirty="0"/>
              <a:t>复合赋值运算符</a:t>
            </a:r>
            <a:endParaRPr lang="zh-CN" altLang="en-US" dirty="0"/>
          </a:p>
          <a:p>
            <a:pPr marL="1371600" lvl="2" indent="-457200" eaLnBrk="1" hangingPunct="1">
              <a:buSzPct val="90000"/>
            </a:pPr>
            <a:r>
              <a:rPr lang="en-US" altLang="zh-CN" dirty="0"/>
              <a:t>+=</a:t>
            </a:r>
            <a:r>
              <a:rPr lang="zh-CN" altLang="en-US" dirty="0"/>
              <a:t>、   </a:t>
            </a:r>
            <a:r>
              <a:rPr lang="en-US" altLang="zh-CN" dirty="0"/>
              <a:t>-=</a:t>
            </a:r>
            <a:r>
              <a:rPr lang="zh-CN" altLang="en-US" dirty="0"/>
              <a:t>、   *</a:t>
            </a:r>
            <a:r>
              <a:rPr lang="en-US" altLang="zh-CN" dirty="0"/>
              <a:t>=</a:t>
            </a:r>
            <a:r>
              <a:rPr lang="zh-CN" altLang="en-US" dirty="0"/>
              <a:t>、 </a:t>
            </a:r>
            <a:r>
              <a:rPr lang="en-US" altLang="zh-CN" dirty="0"/>
              <a:t>/=</a:t>
            </a:r>
            <a:r>
              <a:rPr lang="zh-CN" altLang="en-US" dirty="0"/>
              <a:t>、</a:t>
            </a:r>
            <a:r>
              <a:rPr lang="en-US" altLang="zh-CN" dirty="0"/>
              <a:t>%=</a:t>
            </a:r>
            <a:endParaRPr lang="en-US" altLang="zh-CN" dirty="0"/>
          </a:p>
          <a:p>
            <a:pPr marL="1371600" lvl="2" indent="-457200" eaLnBrk="1" hangingPunct="1">
              <a:buSzPct val="90000"/>
            </a:pPr>
            <a:r>
              <a:rPr lang="en-US" altLang="zh-CN" dirty="0"/>
              <a:t>&lt;&lt;=</a:t>
            </a:r>
            <a:r>
              <a:rPr lang="zh-CN" altLang="en-US" dirty="0"/>
              <a:t>、</a:t>
            </a:r>
            <a:r>
              <a:rPr lang="en-US" altLang="zh-CN" dirty="0"/>
              <a:t>&gt;&gt;=</a:t>
            </a:r>
            <a:r>
              <a:rPr lang="zh-CN" altLang="en-US" dirty="0"/>
              <a:t>、</a:t>
            </a:r>
            <a:r>
              <a:rPr lang="en-US" altLang="zh-CN" dirty="0"/>
              <a:t>&amp;=</a:t>
            </a:r>
            <a:r>
              <a:rPr lang="zh-CN" altLang="en-US" dirty="0"/>
              <a:t>、</a:t>
            </a:r>
            <a:r>
              <a:rPr lang="en-US" altLang="zh-CN" dirty="0"/>
              <a:t>^=</a:t>
            </a:r>
            <a:r>
              <a:rPr lang="zh-CN" altLang="en-US" dirty="0"/>
              <a:t>、</a:t>
            </a:r>
            <a:r>
              <a:rPr lang="en-US" altLang="zh-CN" dirty="0"/>
              <a:t>|=</a:t>
            </a:r>
            <a:endParaRPr lang="en-US" altLang="zh-CN" dirty="0"/>
          </a:p>
          <a:p>
            <a:pPr marL="1371600" lvl="2" indent="-457200" eaLnBrk="1" hangingPunct="1">
              <a:buSzPct val="90000"/>
            </a:pPr>
            <a:r>
              <a:rPr lang="en-US" altLang="zh-CN" dirty="0"/>
              <a:t>&lt;</a:t>
            </a:r>
            <a:r>
              <a:rPr lang="zh-CN" altLang="en-US" dirty="0"/>
              <a:t>变量</a:t>
            </a:r>
            <a:r>
              <a:rPr lang="en-US" altLang="zh-CN" dirty="0"/>
              <a:t>&gt; &lt;</a:t>
            </a:r>
            <a:r>
              <a:rPr lang="zh-CN" altLang="en-US" dirty="0"/>
              <a:t>复合赋值运算符</a:t>
            </a:r>
            <a:r>
              <a:rPr lang="en-US" altLang="zh-CN" dirty="0"/>
              <a:t>&gt; &lt;</a:t>
            </a:r>
            <a:r>
              <a:rPr lang="zh-CN" altLang="en-US" dirty="0"/>
              <a:t>表达式</a:t>
            </a:r>
            <a:r>
              <a:rPr lang="en-US" altLang="zh-CN" dirty="0"/>
              <a:t>&gt;</a:t>
            </a:r>
            <a:endParaRPr lang="en-US" altLang="zh-CN" dirty="0"/>
          </a:p>
          <a:p>
            <a:pPr marL="1371600" lvl="2" indent="-457200" eaLnBrk="1" hangingPunct="1">
              <a:buSzPct val="90000"/>
            </a:pPr>
            <a:r>
              <a:rPr lang="zh-CN" altLang="en-US" dirty="0"/>
              <a:t>例</a:t>
            </a:r>
            <a:endParaRPr lang="zh-CN" altLang="en-US" dirty="0"/>
          </a:p>
          <a:p>
            <a:pPr marL="1752600" lvl="3" indent="-381000" eaLnBrk="1" hangingPunct="1">
              <a:buSzPct val="90000"/>
            </a:pPr>
            <a:r>
              <a:rPr lang="en-US" altLang="zh-CN" sz="2400" dirty="0"/>
              <a:t>a += b+5;    </a:t>
            </a:r>
            <a:r>
              <a:rPr lang="zh-CN" altLang="en-US" sz="2400" dirty="0"/>
              <a:t>等价于  </a:t>
            </a:r>
            <a:r>
              <a:rPr lang="en-US" altLang="zh-CN" sz="2400" dirty="0"/>
              <a:t>a=a+(b+5);</a:t>
            </a:r>
            <a:endParaRPr lang="en-US" altLang="zh-CN" sz="2400" dirty="0"/>
          </a:p>
          <a:p>
            <a:pPr marL="1752600" lvl="3" indent="-381000" eaLnBrk="1" hangingPunct="1">
              <a:buSzPct val="90000"/>
            </a:pPr>
            <a:r>
              <a:rPr lang="en-US" altLang="zh-CN" sz="2400" dirty="0"/>
              <a:t>a *= b;       </a:t>
            </a:r>
            <a:r>
              <a:rPr lang="zh-CN" altLang="en-US" sz="2400" dirty="0"/>
              <a:t>等价于  </a:t>
            </a:r>
            <a:r>
              <a:rPr lang="en-US" altLang="zh-CN" sz="2400" dirty="0"/>
              <a:t>a=a*b;</a:t>
            </a:r>
            <a:endParaRPr lang="en-US" altLang="zh-CN" sz="2400" dirty="0"/>
          </a:p>
          <a:p>
            <a:pPr marL="1752600" lvl="3" indent="-381000" eaLnBrk="1" hangingPunct="1">
              <a:buSzPct val="90000"/>
            </a:pPr>
            <a:r>
              <a:rPr lang="en-US" altLang="zh-CN" sz="2400" dirty="0"/>
              <a:t>a *= b-c;    </a:t>
            </a:r>
            <a:r>
              <a:rPr lang="zh-CN" altLang="en-US" sz="2400" dirty="0"/>
              <a:t>等价于  </a:t>
            </a:r>
            <a:r>
              <a:rPr lang="en-US" altLang="zh-CN" sz="2400" dirty="0"/>
              <a:t>a=a*(b-c);</a:t>
            </a:r>
            <a:endParaRPr lang="en-US" altLang="zh-CN" sz="2400" dirty="0"/>
          </a:p>
          <a:p>
            <a:pPr marL="1371600" lvl="2" indent="-457200" eaLnBrk="1" hangingPunct="1">
              <a:buSzPct val="90000"/>
            </a:pPr>
            <a:r>
              <a:rPr lang="en-US" altLang="zh-CN" dirty="0"/>
              <a:t>&lt;</a:t>
            </a:r>
            <a:r>
              <a:rPr lang="zh-CN" altLang="en-US" dirty="0"/>
              <a:t>变量</a:t>
            </a:r>
            <a:r>
              <a:rPr lang="en-US" altLang="zh-CN" dirty="0"/>
              <a:t>&gt; =&lt;</a:t>
            </a:r>
            <a:r>
              <a:rPr lang="zh-CN" altLang="en-US" dirty="0"/>
              <a:t>变量</a:t>
            </a:r>
            <a:r>
              <a:rPr lang="en-US" altLang="zh-CN" dirty="0"/>
              <a:t>&gt;&lt;</a:t>
            </a:r>
            <a:r>
              <a:rPr lang="zh-CN" altLang="en-US" dirty="0"/>
              <a:t>运算符</a:t>
            </a:r>
            <a:r>
              <a:rPr lang="en-US" altLang="zh-CN" dirty="0"/>
              <a:t>&gt; (&lt;</a:t>
            </a:r>
            <a:r>
              <a:rPr lang="zh-CN" altLang="en-US" dirty="0"/>
              <a:t>表达式</a:t>
            </a:r>
            <a:r>
              <a:rPr lang="en-US" altLang="zh-CN" dirty="0"/>
              <a:t>&gt;)</a:t>
            </a:r>
            <a:endParaRPr lang="en-US" altLang="zh-CN" dirty="0"/>
          </a:p>
        </p:txBody>
      </p:sp>
      <p:sp>
        <p:nvSpPr>
          <p:cNvPr id="73731" name="Rectangle 3"/>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1440" tIns="45720" rIns="91440" bIns="45720" anchor="ctr"/>
          <a:lstStyle/>
          <a:p>
            <a:pPr eaLnBrk="1" hangingPunct="1"/>
            <a:r>
              <a:rPr lang="zh-CN" altLang="en-US" dirty="0">
                <a:latin typeface="Comic Sans MS" panose="030F0702030302020204" pitchFamily="66" charset="0"/>
              </a:rPr>
              <a:t>语句 </a:t>
            </a:r>
            <a:r>
              <a:rPr lang="en-US" altLang="zh-CN" dirty="0">
                <a:latin typeface="Comic Sans MS" panose="030F0702030302020204" pitchFamily="66" charset="0"/>
              </a:rPr>
              <a:t>(statement)</a:t>
            </a:r>
            <a:endParaRPr lang="en-US" altLang="zh-CN" dirty="0">
              <a:latin typeface="Comic Sans MS" panose="030F0702030302020204" pitchFamily="66" charset="0"/>
            </a:endParaRPr>
          </a:p>
        </p:txBody>
      </p:sp>
      <p:sp>
        <p:nvSpPr>
          <p:cNvPr id="75779"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表达式 </a:t>
            </a:r>
            <a:r>
              <a:rPr lang="en-US" altLang="zh-CN" dirty="0"/>
              <a:t>+ </a:t>
            </a:r>
            <a:r>
              <a:rPr lang="zh-CN" altLang="en-US" dirty="0"/>
              <a:t>分号“</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表达式语句</a:t>
            </a:r>
            <a:endParaRPr lang="zh-CN" altLang="en-US" dirty="0">
              <a:sym typeface="Wingdings" panose="05000000000000000000" pitchFamily="2" charset="2"/>
            </a:endParaRPr>
          </a:p>
          <a:p>
            <a:pPr marL="990600" lvl="1" indent="-533400" eaLnBrk="1" hangingPunct="1">
              <a:buSzPct val="90000"/>
            </a:pPr>
            <a:r>
              <a:rPr lang="en-US" altLang="zh-CN" dirty="0"/>
              <a:t>x = 25;</a:t>
            </a:r>
            <a:endParaRPr lang="en-US" altLang="zh-CN" dirty="0"/>
          </a:p>
          <a:p>
            <a:pPr marL="990600" lvl="1" indent="-533400" eaLnBrk="1" hangingPunct="1">
              <a:buSzPct val="90000"/>
            </a:pPr>
            <a:r>
              <a:rPr lang="en-US" altLang="zh-CN" dirty="0"/>
              <a:t>y += a*b+c;</a:t>
            </a:r>
            <a:endParaRPr lang="en-US" altLang="zh-CN" dirty="0"/>
          </a:p>
          <a:p>
            <a:pPr marL="990600" lvl="1" indent="-533400" eaLnBrk="1" hangingPunct="1">
              <a:buSzPct val="90000"/>
            </a:pPr>
            <a:r>
              <a:rPr lang="en-US" altLang="zh-CN" dirty="0"/>
              <a:t>a+b;</a:t>
            </a:r>
            <a:endParaRPr lang="en-US" altLang="zh-CN" dirty="0"/>
          </a:p>
          <a:p>
            <a:pPr marL="609600" indent="-609600" eaLnBrk="1" hangingPunct="1">
              <a:buSzPct val="90000"/>
            </a:pPr>
            <a:r>
              <a:rPr lang="zh-CN" altLang="en-US" dirty="0"/>
              <a:t>只有分号</a:t>
            </a:r>
            <a:r>
              <a:rPr lang="zh-CN" altLang="en-US" dirty="0">
                <a:sym typeface="Wingdings" panose="05000000000000000000" pitchFamily="2" charset="2"/>
              </a:rPr>
              <a:t>空语句</a:t>
            </a:r>
            <a:endParaRPr lang="zh-CN" altLang="en-US" dirty="0">
              <a:sym typeface="Wingdings" panose="05000000000000000000" pitchFamily="2" charset="2"/>
            </a:endParaRPr>
          </a:p>
          <a:p>
            <a:pPr marL="990600" lvl="1" indent="-533400" eaLnBrk="1" hangingPunct="1">
              <a:buSzPct val="90000"/>
            </a:pPr>
            <a:r>
              <a:rPr lang="en-US" altLang="zh-CN" dirty="0"/>
              <a:t>i = 5; ; ;</a:t>
            </a:r>
            <a:endParaRPr lang="en-US" altLang="zh-CN" dirty="0"/>
          </a:p>
          <a:p>
            <a:pPr marL="990600" lvl="1" indent="-533400" eaLnBrk="1" hangingPunct="1">
              <a:buSzPct val="90000"/>
            </a:pPr>
            <a:r>
              <a:rPr lang="zh-CN" altLang="en-US" dirty="0"/>
              <a:t>符合语法规则</a:t>
            </a:r>
            <a:r>
              <a:rPr lang="en-US" altLang="zh-CN" dirty="0"/>
              <a:t>(</a:t>
            </a:r>
            <a:r>
              <a:rPr lang="zh-CN" altLang="en-US" dirty="0"/>
              <a:t>程序设计的初始阶段</a:t>
            </a:r>
            <a:r>
              <a:rPr lang="en-US" altLang="zh-CN" dirty="0"/>
              <a:t>)</a:t>
            </a:r>
            <a:endParaRPr lang="en-US" altLang="zh-CN" dirty="0"/>
          </a:p>
        </p:txBody>
      </p:sp>
      <p:sp>
        <p:nvSpPr>
          <p:cNvPr id="75780" name="Rectangle 4"/>
          <p:cNvSpPr/>
          <p:nvPr/>
        </p:nvSpPr>
        <p:spPr>
          <a:xfrm>
            <a:off x="5791200" y="3733800"/>
            <a:ext cx="2362200" cy="2209800"/>
          </a:xfrm>
          <a:prstGeom prst="rect">
            <a:avLst/>
          </a:prstGeom>
          <a:noFill/>
          <a:ln w="9525">
            <a:noFill/>
          </a:ln>
        </p:spPr>
        <p:txBody>
          <a:bodyPr wrap="none" anchor="ctr"/>
          <a:lstStyle/>
          <a:p>
            <a:pPr eaLnBrk="1" hangingPunct="1"/>
            <a:endParaRPr lang="zh-CN" altLang="en-US" dirty="0">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 name="标题 2"/>
          <p:cNvSpPr>
            <a:spLocks noGrp="1"/>
          </p:cNvSpPr>
          <p:nvPr>
            <p:ph type="title"/>
            <p:custDataLst>
              <p:tags r:id="rId3"/>
            </p:custDataLst>
          </p:nvPr>
        </p:nvSpPr>
        <p:spPr/>
        <p:txBody>
          <a:bodyPr>
            <a:normAutofit/>
          </a:bodyPr>
          <a:lstStyle/>
          <a:p>
            <a:pPr eaLnBrk="1" hangingPunct="1"/>
            <a:r>
              <a:rPr lang="zh-CN" altLang="en-US" dirty="0" smtClean="0"/>
              <a:t>课前思考</a:t>
            </a:r>
            <a:endParaRPr lang="zh-CN" altLang="en-US" dirty="0" smtClean="0"/>
          </a:p>
        </p:txBody>
      </p:sp>
      <p:sp>
        <p:nvSpPr>
          <p:cNvPr id="4" name="内容占位符 3"/>
          <p:cNvSpPr>
            <a:spLocks noGrp="1"/>
          </p:cNvSpPr>
          <p:nvPr>
            <p:ph idx="1"/>
            <p:custDataLst>
              <p:tags r:id="rId4"/>
            </p:custDataLst>
          </p:nvPr>
        </p:nvSpPr>
        <p:spPr/>
        <p:txBody>
          <a:bodyPr>
            <a:normAutofit fontScale="62500" lnSpcReduction="20000"/>
          </a:bodyPr>
          <a:lstStyle/>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中的标识符是由哪些字符组成的？</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中有哪些保留字？简单数据类型包含哪几种？各种数据类型变量的定义方法和常量的表示方法及取值范围。</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 </a:t>
            </a:r>
            <a:r>
              <a:rPr lang="zh-CN" altLang="en-US" dirty="0" smtClean="0"/>
              <a:t>中各简单数据类型间的优先次序和自动转换规则是什么？各数据类型间在什么情况下，进行自动转换，在什么情况下使用强制转换？</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a:t>
            </a:r>
            <a:r>
              <a:rPr lang="zh-CN" altLang="en-US" dirty="0" smtClean="0"/>
              <a:t>中有哪些运算符？这些运算符的优先关系是怎样的？</a:t>
            </a:r>
            <a:endParaRPr lang="zh-CN" altLang="en-US" dirty="0" smtClean="0"/>
          </a:p>
          <a:p>
            <a:pPr marL="342900" indent="-342900" eaLnBrk="1" hangingPunct="1">
              <a:lnSpc>
                <a:spcPct val="150000"/>
              </a:lnSpc>
              <a:spcBef>
                <a:spcPct val="50000"/>
              </a:spcBef>
              <a:buClr>
                <a:schemeClr val="hlink"/>
              </a:buClr>
              <a:buSzTx/>
              <a:buFont typeface="Wingdings" panose="05000000000000000000" pitchFamily="2" charset="2"/>
              <a:buChar char="l"/>
            </a:pPr>
            <a:r>
              <a:rPr lang="en-US" altLang="zh-CN" dirty="0" smtClean="0"/>
              <a:t>Java </a:t>
            </a:r>
            <a:r>
              <a:rPr lang="zh-CN" altLang="en-US" dirty="0" smtClean="0"/>
              <a:t>中有哪些控制语句？你了解每一种控制语句的语法规则吗？</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6803"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en-US" altLang="zh-CN" sz="3600" dirty="0"/>
              <a:t>if </a:t>
            </a:r>
            <a:r>
              <a:rPr lang="zh-CN" altLang="en-US" sz="3600" dirty="0"/>
              <a:t>语句</a:t>
            </a:r>
            <a:endParaRPr lang="zh-CN" altLang="en-US" sz="3600" dirty="0"/>
          </a:p>
          <a:p>
            <a:pPr marL="990600" lvl="1" indent="-533400" eaLnBrk="1" hangingPunct="1">
              <a:lnSpc>
                <a:spcPct val="90000"/>
              </a:lnSpc>
              <a:buSzPct val="90000"/>
              <a:buFont typeface="Wingdings" panose="05000000000000000000" pitchFamily="2" charset="2"/>
              <a:buAutoNum type="arabicPeriod"/>
            </a:pPr>
            <a:r>
              <a:rPr lang="en-US" altLang="zh-CN" dirty="0"/>
              <a:t>if</a:t>
            </a:r>
            <a:r>
              <a:rPr lang="zh-CN" altLang="en-US" dirty="0"/>
              <a:t>语句是一个条件表达式，若条件表达式为真，则执行下面的代码块，否则跳过该代码块</a:t>
            </a:r>
            <a:endParaRPr lang="zh-CN" altLang="en-US" dirty="0"/>
          </a:p>
          <a:p>
            <a:pPr marL="990600" lvl="1" indent="-533400" eaLnBrk="1" hangingPunct="1">
              <a:lnSpc>
                <a:spcPct val="90000"/>
              </a:lnSpc>
              <a:buSzPct val="90000"/>
              <a:buFont typeface="Wingdings" panose="05000000000000000000" pitchFamily="2" charset="2"/>
              <a:buAutoNum type="arabicPeriod"/>
            </a:pPr>
            <a:r>
              <a:rPr lang="zh-CN" altLang="en-US" dirty="0"/>
              <a:t>单行代码</a:t>
            </a:r>
            <a:endParaRPr lang="zh-CN" altLang="en-US" dirty="0"/>
          </a:p>
          <a:p>
            <a:pPr marL="990600" lvl="1" indent="-533400" eaLnBrk="1" hangingPunct="1">
              <a:lnSpc>
                <a:spcPct val="90000"/>
              </a:lnSpc>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lnSpc>
                <a:spcPct val="90000"/>
              </a:lnSpc>
              <a:buSzPct val="90000"/>
              <a:buNone/>
            </a:pPr>
            <a:r>
              <a:rPr lang="en-US" altLang="x-none" dirty="0"/>
              <a:t>		</a:t>
            </a:r>
            <a:r>
              <a:rPr lang="zh-CN" altLang="en-US" dirty="0"/>
              <a:t>语句；</a:t>
            </a:r>
            <a:endParaRPr lang="zh-CN" altLang="en-US" dirty="0"/>
          </a:p>
          <a:p>
            <a:pPr marL="990600" lvl="1" indent="-533400" eaLnBrk="1" hangingPunct="1">
              <a:lnSpc>
                <a:spcPct val="90000"/>
              </a:lnSpc>
              <a:buSzPct val="90000"/>
              <a:buFont typeface="Wingdings" panose="05000000000000000000" pitchFamily="2" charset="2"/>
              <a:buAutoNum type="arabicPeriod" startAt="2"/>
            </a:pPr>
            <a:r>
              <a:rPr lang="zh-CN" altLang="en-US" dirty="0"/>
              <a:t>多行代码</a:t>
            </a:r>
            <a:endParaRPr lang="zh-CN" altLang="en-US" dirty="0"/>
          </a:p>
          <a:p>
            <a:pPr marL="990600" lvl="1" indent="-533400" eaLnBrk="1" hangingPunct="1">
              <a:lnSpc>
                <a:spcPct val="90000"/>
              </a:lnSpc>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lnSpc>
                <a:spcPct val="90000"/>
              </a:lnSpc>
              <a:buSzPct val="90000"/>
              <a:buNone/>
            </a:pPr>
            <a:r>
              <a:rPr lang="en-US" altLang="x-none" dirty="0"/>
              <a:t>		</a:t>
            </a:r>
            <a:r>
              <a:rPr lang="en-US" altLang="zh-CN" dirty="0"/>
              <a:t>… …;	</a:t>
            </a:r>
            <a:endParaRPr lang="en-US" altLang="zh-CN" dirty="0"/>
          </a:p>
          <a:p>
            <a:pPr marL="990600" lvl="1" indent="-533400" eaLnBrk="1" hangingPunct="1">
              <a:lnSpc>
                <a:spcPct val="90000"/>
              </a:lnSpc>
              <a:buSzPct val="90000"/>
              <a:buNone/>
            </a:pPr>
            <a:r>
              <a:rPr lang="en-US" altLang="x-none" dirty="0"/>
              <a:t>		</a:t>
            </a:r>
            <a:r>
              <a:rPr lang="zh-CN" altLang="en-US" dirty="0"/>
              <a:t>语句</a:t>
            </a:r>
            <a:r>
              <a:rPr lang="en-US" altLang="zh-CN" dirty="0"/>
              <a:t>;</a:t>
            </a:r>
            <a:endParaRPr lang="en-US" altLang="zh-CN" dirty="0"/>
          </a:p>
          <a:p>
            <a:pPr marL="990600" lvl="1" indent="-533400" eaLnBrk="1" hangingPunct="1">
              <a:lnSpc>
                <a:spcPct val="90000"/>
              </a:lnSpc>
              <a:buSzPct val="90000"/>
              <a:buNone/>
            </a:pPr>
            <a:r>
              <a:rPr lang="en-US" altLang="x-none" dirty="0"/>
              <a:t>	</a:t>
            </a:r>
            <a:r>
              <a:rPr lang="en-US" altLang="zh-CN" dirty="0"/>
              <a:t>}</a:t>
            </a:r>
            <a:endParaRPr lang="en-US" altLang="zh-CN" dirty="0"/>
          </a:p>
        </p:txBody>
      </p:sp>
      <p:grpSp>
        <p:nvGrpSpPr>
          <p:cNvPr id="76804" name="Group 4"/>
          <p:cNvGrpSpPr/>
          <p:nvPr/>
        </p:nvGrpSpPr>
        <p:grpSpPr>
          <a:xfrm>
            <a:off x="5029200" y="2590800"/>
            <a:ext cx="3276600" cy="4114800"/>
            <a:chOff x="0" y="0"/>
            <a:chExt cx="2064" cy="2592"/>
          </a:xfrm>
        </p:grpSpPr>
        <p:sp>
          <p:nvSpPr>
            <p:cNvPr id="76805" name="Rectangle 5"/>
            <p:cNvSpPr/>
            <p:nvPr/>
          </p:nvSpPr>
          <p:spPr>
            <a:xfrm>
              <a:off x="0" y="0"/>
              <a:ext cx="2064"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grpSp>
          <p:nvGrpSpPr>
            <p:cNvPr id="76806" name="Group 6"/>
            <p:cNvGrpSpPr/>
            <p:nvPr/>
          </p:nvGrpSpPr>
          <p:grpSpPr>
            <a:xfrm>
              <a:off x="48" y="48"/>
              <a:ext cx="1968" cy="2448"/>
              <a:chOff x="0" y="0"/>
              <a:chExt cx="1968" cy="2448"/>
            </a:xfrm>
          </p:grpSpPr>
          <p:sp>
            <p:nvSpPr>
              <p:cNvPr id="76807" name="Rectangle 7"/>
              <p:cNvSpPr/>
              <p:nvPr/>
            </p:nvSpPr>
            <p:spPr>
              <a:xfrm>
                <a:off x="192" y="1200"/>
                <a:ext cx="1104" cy="38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 句</a:t>
                </a:r>
                <a:endParaRPr lang="zh-CN" altLang="en-US" sz="2400" dirty="0">
                  <a:latin typeface="Tahoma" panose="020B0604030504040204" pitchFamily="34" charset="0"/>
                  <a:ea typeface="华文中宋" panose="02010600040101010101" pitchFamily="2" charset="-122"/>
                </a:endParaRPr>
              </a:p>
            </p:txBody>
          </p:sp>
          <p:sp>
            <p:nvSpPr>
              <p:cNvPr id="76808" name="AutoShape 8"/>
              <p:cNvSpPr/>
              <p:nvPr/>
            </p:nvSpPr>
            <p:spPr>
              <a:xfrm>
                <a:off x="0" y="336"/>
                <a:ext cx="1488" cy="576"/>
              </a:xfrm>
              <a:prstGeom prst="diamond">
                <a:avLst/>
              </a:prstGeom>
              <a:solidFill>
                <a:srgbClr val="C0C0C0"/>
              </a:solid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76809" name="Line 9"/>
              <p:cNvSpPr/>
              <p:nvPr/>
            </p:nvSpPr>
            <p:spPr>
              <a:xfrm>
                <a:off x="720" y="0"/>
                <a:ext cx="0" cy="336"/>
              </a:xfrm>
              <a:prstGeom prst="line">
                <a:avLst/>
              </a:prstGeom>
              <a:ln w="9525" cap="flat" cmpd="sng">
                <a:solidFill>
                  <a:schemeClr val="tx1"/>
                </a:solidFill>
                <a:prstDash val="solid"/>
                <a:headEnd type="none" w="med" len="med"/>
                <a:tailEnd type="triangle" w="med" len="med"/>
              </a:ln>
            </p:spPr>
          </p:sp>
          <p:sp>
            <p:nvSpPr>
              <p:cNvPr id="76810" name="Line 10"/>
              <p:cNvSpPr/>
              <p:nvPr/>
            </p:nvSpPr>
            <p:spPr>
              <a:xfrm>
                <a:off x="720" y="912"/>
                <a:ext cx="0" cy="288"/>
              </a:xfrm>
              <a:prstGeom prst="line">
                <a:avLst/>
              </a:prstGeom>
              <a:ln w="9525" cap="flat" cmpd="sng">
                <a:solidFill>
                  <a:schemeClr val="tx1"/>
                </a:solidFill>
                <a:prstDash val="solid"/>
                <a:headEnd type="none" w="med" len="med"/>
                <a:tailEnd type="triangle" w="med" len="med"/>
              </a:ln>
            </p:spPr>
          </p:sp>
          <p:sp>
            <p:nvSpPr>
              <p:cNvPr id="76811" name="Line 11"/>
              <p:cNvSpPr/>
              <p:nvPr/>
            </p:nvSpPr>
            <p:spPr>
              <a:xfrm>
                <a:off x="720" y="1584"/>
                <a:ext cx="0" cy="384"/>
              </a:xfrm>
              <a:prstGeom prst="line">
                <a:avLst/>
              </a:prstGeom>
              <a:ln w="9525" cap="flat" cmpd="sng">
                <a:solidFill>
                  <a:schemeClr val="tx1"/>
                </a:solidFill>
                <a:prstDash val="solid"/>
                <a:headEnd type="none" w="med" len="med"/>
                <a:tailEnd type="triangle" w="med" len="med"/>
              </a:ln>
            </p:spPr>
          </p:sp>
          <p:sp>
            <p:nvSpPr>
              <p:cNvPr id="76812" name="Line 12"/>
              <p:cNvSpPr/>
              <p:nvPr/>
            </p:nvSpPr>
            <p:spPr>
              <a:xfrm>
                <a:off x="1488" y="624"/>
                <a:ext cx="288" cy="0"/>
              </a:xfrm>
              <a:prstGeom prst="line">
                <a:avLst/>
              </a:prstGeom>
              <a:ln w="9525" cap="flat" cmpd="sng">
                <a:solidFill>
                  <a:schemeClr val="tx1"/>
                </a:solidFill>
                <a:prstDash val="solid"/>
                <a:headEnd type="none" w="med" len="med"/>
                <a:tailEnd type="none" w="med" len="med"/>
              </a:ln>
            </p:spPr>
          </p:sp>
          <p:sp>
            <p:nvSpPr>
              <p:cNvPr id="76813" name="Line 13"/>
              <p:cNvSpPr/>
              <p:nvPr/>
            </p:nvSpPr>
            <p:spPr>
              <a:xfrm>
                <a:off x="1776" y="624"/>
                <a:ext cx="0" cy="1152"/>
              </a:xfrm>
              <a:prstGeom prst="line">
                <a:avLst/>
              </a:prstGeom>
              <a:ln w="9525" cap="flat" cmpd="sng">
                <a:solidFill>
                  <a:schemeClr val="tx1"/>
                </a:solidFill>
                <a:prstDash val="solid"/>
                <a:headEnd type="none" w="med" len="med"/>
                <a:tailEnd type="none" w="med" len="med"/>
              </a:ln>
            </p:spPr>
          </p:sp>
          <p:sp>
            <p:nvSpPr>
              <p:cNvPr id="76814" name="Line 14"/>
              <p:cNvSpPr/>
              <p:nvPr/>
            </p:nvSpPr>
            <p:spPr>
              <a:xfrm flipH="1">
                <a:off x="720" y="1776"/>
                <a:ext cx="1056" cy="0"/>
              </a:xfrm>
              <a:prstGeom prst="line">
                <a:avLst/>
              </a:prstGeom>
              <a:ln w="9525" cap="flat" cmpd="sng">
                <a:solidFill>
                  <a:schemeClr val="tx1"/>
                </a:solidFill>
                <a:prstDash val="solid"/>
                <a:headEnd type="none" w="med" len="med"/>
                <a:tailEnd type="triangle" w="med" len="med"/>
              </a:ln>
            </p:spPr>
          </p:sp>
          <p:sp>
            <p:nvSpPr>
              <p:cNvPr id="76815" name="Rectangle 15"/>
              <p:cNvSpPr/>
              <p:nvPr/>
            </p:nvSpPr>
            <p:spPr>
              <a:xfrm>
                <a:off x="1344" y="336"/>
                <a:ext cx="624" cy="24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76816" name="Rectangle 16"/>
              <p:cNvSpPr/>
              <p:nvPr/>
            </p:nvSpPr>
            <p:spPr>
              <a:xfrm>
                <a:off x="768" y="912"/>
                <a:ext cx="576" cy="240"/>
              </a:xfrm>
              <a:prstGeom prst="rect">
                <a:avLst/>
              </a:prstGeom>
              <a:solidFill>
                <a:srgbClr val="C0C0C0"/>
              </a:solid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76817" name="Rectangle 17"/>
              <p:cNvSpPr/>
              <p:nvPr/>
            </p:nvSpPr>
            <p:spPr>
              <a:xfrm>
                <a:off x="384" y="2160"/>
                <a:ext cx="1104" cy="288"/>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arn(outHorizontal)">
                                      <p:cBhvr>
                                        <p:cTn id="7" dur="500"/>
                                        <p:tgtEl>
                                          <p:spTgt spid="76803">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arn(outHorizontal)">
                                      <p:cBhvr>
                                        <p:cTn id="10" dur="500"/>
                                        <p:tgtEl>
                                          <p:spTgt spid="76803">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arn(outHorizontal)">
                                      <p:cBhvr>
                                        <p:cTn id="13" dur="500"/>
                                        <p:tgtEl>
                                          <p:spTgt spid="76803">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arn(outHorizontal)">
                                      <p:cBhvr>
                                        <p:cTn id="16" dur="500"/>
                                        <p:tgtEl>
                                          <p:spTgt spid="76803">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arn(outHorizontal)">
                                      <p:cBhvr>
                                        <p:cTn id="19" dur="500"/>
                                        <p:tgtEl>
                                          <p:spTgt spid="76803">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arn(outHorizontal)">
                                      <p:cBhvr>
                                        <p:cTn id="22" dur="500"/>
                                        <p:tgtEl>
                                          <p:spTgt spid="76803">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arn(outHorizontal)">
                                      <p:cBhvr>
                                        <p:cTn id="25" dur="500"/>
                                        <p:tgtEl>
                                          <p:spTgt spid="76803">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6803">
                                            <p:txEl>
                                              <p:pRg st="7" end="7"/>
                                            </p:txEl>
                                          </p:spTgt>
                                        </p:tgtEl>
                                        <p:attrNameLst>
                                          <p:attrName>style.visibility</p:attrName>
                                        </p:attrNameLst>
                                      </p:cBhvr>
                                      <p:to>
                                        <p:strVal val="visible"/>
                                      </p:to>
                                    </p:set>
                                    <p:animEffect transition="in" filter="barn(outHorizontal)">
                                      <p:cBhvr>
                                        <p:cTn id="28" dur="500"/>
                                        <p:tgtEl>
                                          <p:spTgt spid="76803">
                                            <p:txEl>
                                              <p:pRg st="7" end="7"/>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76803">
                                            <p:txEl>
                                              <p:pRg st="8" end="8"/>
                                            </p:txEl>
                                          </p:spTgt>
                                        </p:tgtEl>
                                        <p:attrNameLst>
                                          <p:attrName>style.visibility</p:attrName>
                                        </p:attrNameLst>
                                      </p:cBhvr>
                                      <p:to>
                                        <p:strVal val="visible"/>
                                      </p:to>
                                    </p:set>
                                    <p:animEffect transition="in" filter="barn(outHorizontal)">
                                      <p:cBhvr>
                                        <p:cTn id="31" dur="500"/>
                                        <p:tgtEl>
                                          <p:spTgt spid="76803">
                                            <p:txEl>
                                              <p:pRg st="8" end="8"/>
                                            </p:txEl>
                                          </p:spTgt>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76803">
                                            <p:txEl>
                                              <p:pRg st="9" end="9"/>
                                            </p:txEl>
                                          </p:spTgt>
                                        </p:tgtEl>
                                        <p:attrNameLst>
                                          <p:attrName>style.visibility</p:attrName>
                                        </p:attrNameLst>
                                      </p:cBhvr>
                                      <p:to>
                                        <p:strVal val="visible"/>
                                      </p:to>
                                    </p:set>
                                    <p:animEffect transition="in" filter="barn(outHorizontal)">
                                      <p:cBhvr>
                                        <p:cTn id="34" dur="500"/>
                                        <p:tgtEl>
                                          <p:spTgt spid="76803">
                                            <p:txEl>
                                              <p:pRg st="9" end="9"/>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76804"/>
                                        </p:tgtEl>
                                        <p:attrNameLst>
                                          <p:attrName>style.visibility</p:attrName>
                                        </p:attrNameLst>
                                      </p:cBhvr>
                                      <p:to>
                                        <p:strVal val="visible"/>
                                      </p:to>
                                    </p:set>
                                    <p:animEffect transition="in" filter="dissolve">
                                      <p:cBhvr>
                                        <p:cTn id="38"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dvAuto="100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条件选择语句</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a:t>
            </a:r>
            <a:endParaRPr lang="zh-CN" altLang="en-US" dirty="0" smtClean="0"/>
          </a:p>
          <a:p>
            <a:pPr marL="990600" lvl="1" indent="-533400" eaLnBrk="1" hangingPunct="1">
              <a:lnSpc>
                <a:spcPct val="150000"/>
              </a:lnSpc>
              <a:buSzPct val="90000"/>
              <a:buNone/>
            </a:pPr>
            <a:r>
              <a:rPr lang="en-US" altLang="zh-CN" dirty="0" smtClean="0"/>
              <a:t>import Java.io.IOException;</a:t>
            </a:r>
            <a:endParaRPr lang="en-US" altLang="zh-CN" dirty="0" smtClean="0"/>
          </a:p>
          <a:p>
            <a:pPr marL="990600" lvl="1" indent="-533400" eaLnBrk="1" hangingPunct="1">
              <a:lnSpc>
                <a:spcPct val="150000"/>
              </a:lnSpc>
              <a:buSzPct val="90000"/>
              <a:buNone/>
            </a:pPr>
            <a:r>
              <a:rPr lang="en-US" altLang="zh-CN" dirty="0" smtClean="0"/>
              <a:t>class Test {</a:t>
            </a:r>
            <a:endParaRPr lang="en-US" altLang="zh-CN" dirty="0" smtClean="0"/>
          </a:p>
          <a:p>
            <a:pPr marL="990600" lvl="1" indent="-533400" eaLnBrk="1" hangingPunct="1">
              <a:lnSpc>
                <a:spcPct val="150000"/>
              </a:lnSpc>
              <a:buSzPct val="90000"/>
              <a:buNone/>
            </a:pPr>
            <a:r>
              <a:rPr lang="en-US" altLang="zh-CN" dirty="0" smtClean="0"/>
              <a:t>	public static void main(String args[]) throws 		                                       IOException {</a:t>
            </a:r>
            <a:endParaRPr lang="en-US" altLang="zh-CN" dirty="0" smtClean="0"/>
          </a:p>
          <a:p>
            <a:pPr marL="990600" lvl="1" indent="-533400" eaLnBrk="1" hangingPunct="1">
              <a:lnSpc>
                <a:spcPct val="150000"/>
              </a:lnSpc>
              <a:buSzPct val="90000"/>
              <a:buNone/>
            </a:pPr>
            <a:r>
              <a:rPr lang="en-US" altLang="zh-CN" dirty="0" smtClean="0"/>
              <a:t>		System.out.println(“</a:t>
            </a:r>
            <a:r>
              <a:rPr lang="zh-CN" altLang="en-US" dirty="0" smtClean="0"/>
              <a:t>你喜欢</a:t>
            </a:r>
            <a:r>
              <a:rPr lang="en-US" altLang="zh-CN" dirty="0" smtClean="0"/>
              <a:t>Java</a:t>
            </a:r>
            <a:r>
              <a:rPr lang="zh-CN" altLang="en-US" dirty="0" smtClean="0"/>
              <a:t>吗</a:t>
            </a:r>
            <a:r>
              <a:rPr lang="en-US" altLang="zh-CN" dirty="0" smtClean="0"/>
              <a:t>(Y/N) ");</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char like = (char)System.in.read();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if (like == ‘Y’ || like == ‘y’)			        System.out.println(“Good”);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t>
            </a:r>
            <a:endParaRPr lang="en-US" altLang="zh-CN" dirty="0" smtClean="0"/>
          </a:p>
          <a:p>
            <a:pPr marL="990600" lvl="1" indent="-5334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8851"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if-else </a:t>
            </a:r>
            <a:r>
              <a:rPr lang="zh-CN" altLang="en-US" dirty="0"/>
              <a:t>语句</a:t>
            </a:r>
            <a:endParaRPr lang="zh-CN" altLang="en-US" dirty="0"/>
          </a:p>
          <a:p>
            <a:pPr marL="990600" lvl="1" indent="-533400" eaLnBrk="1" hangingPunct="1">
              <a:buSzPct val="90000"/>
              <a:buFont typeface="Wingdings" panose="05000000000000000000" pitchFamily="2" charset="2"/>
              <a:buAutoNum type="arabicPeriod"/>
            </a:pPr>
            <a:r>
              <a:rPr lang="zh-CN" altLang="en-US" dirty="0"/>
              <a:t>根据判定条件的真假执行不同的操作</a:t>
            </a:r>
            <a:endParaRPr lang="zh-CN" altLang="en-US" dirty="0"/>
          </a:p>
          <a:p>
            <a:pPr marL="990600" lvl="1" indent="-533400" eaLnBrk="1" hangingPunct="1">
              <a:buSzPct val="90000"/>
              <a:buFont typeface="Wingdings" panose="05000000000000000000" pitchFamily="2" charset="2"/>
              <a:buAutoNum type="arabicPeriod"/>
            </a:pPr>
            <a:r>
              <a:rPr lang="zh-CN" altLang="en-US" dirty="0"/>
              <a:t>语法</a:t>
            </a:r>
            <a:endParaRPr lang="zh-CN" altLang="en-US" dirty="0"/>
          </a:p>
          <a:p>
            <a:pPr marL="990600" lvl="1" indent="-533400" eaLnBrk="1" hangingPunct="1">
              <a:buSzPct val="90000"/>
              <a:buNone/>
            </a:pPr>
            <a:r>
              <a:rPr lang="zh-CN" altLang="en-US" dirty="0"/>
              <a:t>	</a:t>
            </a:r>
            <a:r>
              <a:rPr lang="en-US" altLang="zh-CN" dirty="0"/>
              <a:t>if (</a:t>
            </a:r>
            <a:r>
              <a:rPr lang="zh-CN" altLang="en-US" dirty="0"/>
              <a:t>布尔表达式</a:t>
            </a:r>
            <a:r>
              <a:rPr lang="en-US" altLang="zh-CN" dirty="0"/>
              <a:t>) {</a:t>
            </a:r>
            <a:endParaRPr lang="en-US" altLang="zh-CN" dirty="0"/>
          </a:p>
          <a:p>
            <a:pPr marL="990600" lvl="1" indent="-533400" eaLnBrk="1" hangingPunct="1">
              <a:buSzPct val="90000"/>
              <a:buNone/>
            </a:pPr>
            <a:r>
              <a:rPr lang="en-US" altLang="x-none" dirty="0"/>
              <a:t>		</a:t>
            </a:r>
            <a:r>
              <a:rPr lang="zh-CN" altLang="en-US" dirty="0"/>
              <a:t>语句块</a:t>
            </a:r>
            <a:r>
              <a:rPr lang="en-US" altLang="zh-CN" dirty="0"/>
              <a:t>1;</a:t>
            </a:r>
            <a:endParaRPr lang="en-US" altLang="zh-CN" dirty="0"/>
          </a:p>
          <a:p>
            <a:pPr marL="990600" lvl="1" indent="-533400" eaLnBrk="1" hangingPunct="1">
              <a:buSzPct val="90000"/>
              <a:buNone/>
            </a:pPr>
            <a:r>
              <a:rPr lang="en-US" altLang="x-none" dirty="0"/>
              <a:t>	</a:t>
            </a:r>
            <a:r>
              <a:rPr lang="en-US" altLang="zh-CN" dirty="0"/>
              <a:t>} else {</a:t>
            </a:r>
            <a:endParaRPr lang="en-US" altLang="zh-CN" dirty="0"/>
          </a:p>
          <a:p>
            <a:pPr marL="990600" lvl="1" indent="-533400" eaLnBrk="1" hangingPunct="1">
              <a:buSzPct val="90000"/>
              <a:buNone/>
            </a:pPr>
            <a:r>
              <a:rPr lang="en-US" altLang="x-none" dirty="0"/>
              <a:t>		</a:t>
            </a:r>
            <a:r>
              <a:rPr lang="zh-CN" altLang="en-US" dirty="0"/>
              <a:t>语句块</a:t>
            </a:r>
            <a:r>
              <a:rPr lang="en-US" altLang="zh-CN" dirty="0"/>
              <a:t>2;</a:t>
            </a:r>
            <a:endParaRPr lang="en-US" altLang="zh-CN" dirty="0"/>
          </a:p>
          <a:p>
            <a:pPr marL="990600" lvl="1" indent="-533400" eaLnBrk="1" hangingPunct="1">
              <a:buSzPct val="90000"/>
              <a:buNone/>
            </a:pPr>
            <a:r>
              <a:rPr lang="en-US" altLang="x-none" dirty="0"/>
              <a:t>	</a:t>
            </a:r>
            <a:r>
              <a:rPr lang="en-US" altLang="zh-CN" dirty="0"/>
              <a:t>}</a:t>
            </a:r>
            <a:endParaRPr lang="en-US" altLang="zh-CN" dirty="0"/>
          </a:p>
        </p:txBody>
      </p:sp>
      <p:grpSp>
        <p:nvGrpSpPr>
          <p:cNvPr id="78852" name="Group 4"/>
          <p:cNvGrpSpPr/>
          <p:nvPr/>
        </p:nvGrpSpPr>
        <p:grpSpPr>
          <a:xfrm>
            <a:off x="5105400" y="2362200"/>
            <a:ext cx="3886200" cy="4114800"/>
            <a:chOff x="0" y="0"/>
            <a:chExt cx="2448" cy="2592"/>
          </a:xfrm>
        </p:grpSpPr>
        <p:sp>
          <p:nvSpPr>
            <p:cNvPr id="78853" name="Rectangle 5"/>
            <p:cNvSpPr/>
            <p:nvPr/>
          </p:nvSpPr>
          <p:spPr>
            <a:xfrm>
              <a:off x="0" y="0"/>
              <a:ext cx="2448"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78854" name="Rectangle 6"/>
            <p:cNvSpPr/>
            <p:nvPr/>
          </p:nvSpPr>
          <p:spPr>
            <a:xfrm>
              <a:off x="432" y="1296"/>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语句块</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78855" name="AutoShape 7"/>
            <p:cNvSpPr/>
            <p:nvPr/>
          </p:nvSpPr>
          <p:spPr>
            <a:xfrm>
              <a:off x="144" y="432"/>
              <a:ext cx="1488"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78856" name="Line 8"/>
            <p:cNvSpPr/>
            <p:nvPr/>
          </p:nvSpPr>
          <p:spPr>
            <a:xfrm>
              <a:off x="864" y="96"/>
              <a:ext cx="0" cy="336"/>
            </a:xfrm>
            <a:prstGeom prst="line">
              <a:avLst/>
            </a:prstGeom>
            <a:ln w="9525" cap="flat" cmpd="sng">
              <a:solidFill>
                <a:schemeClr val="tx1"/>
              </a:solidFill>
              <a:prstDash val="solid"/>
              <a:headEnd type="none" w="med" len="med"/>
              <a:tailEnd type="triangle" w="med" len="med"/>
            </a:ln>
          </p:spPr>
        </p:sp>
        <p:sp>
          <p:nvSpPr>
            <p:cNvPr id="78857" name="Line 9"/>
            <p:cNvSpPr/>
            <p:nvPr/>
          </p:nvSpPr>
          <p:spPr>
            <a:xfrm>
              <a:off x="864" y="1008"/>
              <a:ext cx="0" cy="288"/>
            </a:xfrm>
            <a:prstGeom prst="line">
              <a:avLst/>
            </a:prstGeom>
            <a:ln w="9525" cap="flat" cmpd="sng">
              <a:solidFill>
                <a:schemeClr val="tx1"/>
              </a:solidFill>
              <a:prstDash val="solid"/>
              <a:headEnd type="none" w="med" len="med"/>
              <a:tailEnd type="triangle" w="med" len="med"/>
            </a:ln>
          </p:spPr>
        </p:sp>
        <p:sp>
          <p:nvSpPr>
            <p:cNvPr id="78858" name="Line 10"/>
            <p:cNvSpPr/>
            <p:nvPr/>
          </p:nvSpPr>
          <p:spPr>
            <a:xfrm>
              <a:off x="864" y="1680"/>
              <a:ext cx="0" cy="384"/>
            </a:xfrm>
            <a:prstGeom prst="line">
              <a:avLst/>
            </a:prstGeom>
            <a:ln w="9525" cap="flat" cmpd="sng">
              <a:solidFill>
                <a:schemeClr val="tx1"/>
              </a:solidFill>
              <a:prstDash val="solid"/>
              <a:headEnd type="none" w="med" len="med"/>
              <a:tailEnd type="triangle" w="med" len="med"/>
            </a:ln>
          </p:spPr>
        </p:sp>
        <p:sp>
          <p:nvSpPr>
            <p:cNvPr id="78859" name="Line 11"/>
            <p:cNvSpPr/>
            <p:nvPr/>
          </p:nvSpPr>
          <p:spPr>
            <a:xfrm>
              <a:off x="1632" y="720"/>
              <a:ext cx="288" cy="0"/>
            </a:xfrm>
            <a:prstGeom prst="line">
              <a:avLst/>
            </a:prstGeom>
            <a:ln w="9525" cap="flat" cmpd="sng">
              <a:solidFill>
                <a:schemeClr val="tx1"/>
              </a:solidFill>
              <a:prstDash val="solid"/>
              <a:headEnd type="none" w="med" len="med"/>
              <a:tailEnd type="none" w="med" len="med"/>
            </a:ln>
          </p:spPr>
        </p:sp>
        <p:sp>
          <p:nvSpPr>
            <p:cNvPr id="78860" name="Line 12"/>
            <p:cNvSpPr/>
            <p:nvPr/>
          </p:nvSpPr>
          <p:spPr>
            <a:xfrm>
              <a:off x="1920" y="720"/>
              <a:ext cx="0" cy="576"/>
            </a:xfrm>
            <a:prstGeom prst="line">
              <a:avLst/>
            </a:prstGeom>
            <a:ln w="9525" cap="flat" cmpd="sng">
              <a:solidFill>
                <a:schemeClr val="tx1"/>
              </a:solidFill>
              <a:prstDash val="solid"/>
              <a:headEnd type="none" w="med" len="med"/>
              <a:tailEnd type="triangle" w="med" len="med"/>
            </a:ln>
          </p:spPr>
        </p:sp>
        <p:sp>
          <p:nvSpPr>
            <p:cNvPr id="78861" name="Line 13"/>
            <p:cNvSpPr/>
            <p:nvPr/>
          </p:nvSpPr>
          <p:spPr>
            <a:xfrm flipH="1">
              <a:off x="864" y="1872"/>
              <a:ext cx="1056" cy="0"/>
            </a:xfrm>
            <a:prstGeom prst="line">
              <a:avLst/>
            </a:prstGeom>
            <a:ln w="9525" cap="flat" cmpd="sng">
              <a:solidFill>
                <a:schemeClr val="tx1"/>
              </a:solidFill>
              <a:prstDash val="solid"/>
              <a:headEnd type="none" w="med" len="med"/>
              <a:tailEnd type="triangle" w="med" len="med"/>
            </a:ln>
          </p:spPr>
        </p:sp>
        <p:sp>
          <p:nvSpPr>
            <p:cNvPr id="78862" name="Rectangle 14"/>
            <p:cNvSpPr/>
            <p:nvPr/>
          </p:nvSpPr>
          <p:spPr>
            <a:xfrm>
              <a:off x="1488" y="432"/>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78863" name="Rectangle 15"/>
            <p:cNvSpPr/>
            <p:nvPr/>
          </p:nvSpPr>
          <p:spPr>
            <a:xfrm>
              <a:off x="864" y="1008"/>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78864" name="Rectangle 16"/>
            <p:cNvSpPr/>
            <p:nvPr/>
          </p:nvSpPr>
          <p:spPr>
            <a:xfrm>
              <a:off x="528" y="2256"/>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78865" name="Rectangle 17"/>
            <p:cNvSpPr/>
            <p:nvPr/>
          </p:nvSpPr>
          <p:spPr>
            <a:xfrm>
              <a:off x="1440" y="1296"/>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语句块</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78866" name="Line 18"/>
            <p:cNvSpPr/>
            <p:nvPr/>
          </p:nvSpPr>
          <p:spPr>
            <a:xfrm>
              <a:off x="1920" y="1680"/>
              <a:ext cx="0" cy="192"/>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arn(outHorizontal)">
                                      <p:cBhvr>
                                        <p:cTn id="7" dur="500"/>
                                        <p:tgtEl>
                                          <p:spTgt spid="78851">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arn(outHorizontal)">
                                      <p:cBhvr>
                                        <p:cTn id="10" dur="500"/>
                                        <p:tgtEl>
                                          <p:spTgt spid="78851">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barn(outHorizontal)">
                                      <p:cBhvr>
                                        <p:cTn id="13" dur="500"/>
                                        <p:tgtEl>
                                          <p:spTgt spid="78851">
                                            <p:txEl>
                                              <p:pRg st="2" end="2"/>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barn(outHorizontal)">
                                      <p:cBhvr>
                                        <p:cTn id="16" dur="500"/>
                                        <p:tgtEl>
                                          <p:spTgt spid="78851">
                                            <p:txEl>
                                              <p:pRg st="3" end="3"/>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Effect transition="in" filter="barn(outHorizontal)">
                                      <p:cBhvr>
                                        <p:cTn id="19" dur="500"/>
                                        <p:tgtEl>
                                          <p:spTgt spid="78851">
                                            <p:txEl>
                                              <p:pRg st="4" end="4"/>
                                            </p:txEl>
                                          </p:spTgt>
                                        </p:tgtEl>
                                      </p:cBhvr>
                                    </p:animEffect>
                                  </p:childTnLst>
                                </p:cTn>
                              </p:par>
                              <p:par>
                                <p:cTn id="20" presetID="16" presetClass="entr" presetSubtype="42" fill="hold" grpId="0" nodeType="withEffect">
                                  <p:stCondLst>
                                    <p:cond delay="0"/>
                                  </p:stCondLst>
                                  <p:childTnLst>
                                    <p:set>
                                      <p:cBhvr>
                                        <p:cTn id="21" dur="1" fill="hold">
                                          <p:stCondLst>
                                            <p:cond delay="0"/>
                                          </p:stCondLst>
                                        </p:cTn>
                                        <p:tgtEl>
                                          <p:spTgt spid="78851">
                                            <p:txEl>
                                              <p:pRg st="5" end="5"/>
                                            </p:txEl>
                                          </p:spTgt>
                                        </p:tgtEl>
                                        <p:attrNameLst>
                                          <p:attrName>style.visibility</p:attrName>
                                        </p:attrNameLst>
                                      </p:cBhvr>
                                      <p:to>
                                        <p:strVal val="visible"/>
                                      </p:to>
                                    </p:set>
                                    <p:animEffect transition="in" filter="barn(outHorizontal)">
                                      <p:cBhvr>
                                        <p:cTn id="22" dur="500"/>
                                        <p:tgtEl>
                                          <p:spTgt spid="78851">
                                            <p:txEl>
                                              <p:pRg st="5" end="5"/>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78851">
                                            <p:txEl>
                                              <p:pRg st="6" end="6"/>
                                            </p:txEl>
                                          </p:spTgt>
                                        </p:tgtEl>
                                        <p:attrNameLst>
                                          <p:attrName>style.visibility</p:attrName>
                                        </p:attrNameLst>
                                      </p:cBhvr>
                                      <p:to>
                                        <p:strVal val="visible"/>
                                      </p:to>
                                    </p:set>
                                    <p:animEffect transition="in" filter="barn(outHorizontal)">
                                      <p:cBhvr>
                                        <p:cTn id="25" dur="500"/>
                                        <p:tgtEl>
                                          <p:spTgt spid="78851">
                                            <p:txEl>
                                              <p:pRg st="6" end="6"/>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78851">
                                            <p:txEl>
                                              <p:pRg st="7" end="7"/>
                                            </p:txEl>
                                          </p:spTgt>
                                        </p:tgtEl>
                                        <p:attrNameLst>
                                          <p:attrName>style.visibility</p:attrName>
                                        </p:attrNameLst>
                                      </p:cBhvr>
                                      <p:to>
                                        <p:strVal val="visible"/>
                                      </p:to>
                                    </p:set>
                                    <p:animEffect transition="in" filter="barn(outHorizontal)">
                                      <p:cBhvr>
                                        <p:cTn id="28" dur="500"/>
                                        <p:tgtEl>
                                          <p:spTgt spid="78851">
                                            <p:txEl>
                                              <p:pRg st="7" end="7"/>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78852"/>
                                        </p:tgtEl>
                                        <p:attrNameLst>
                                          <p:attrName>style.visibility</p:attrName>
                                        </p:attrNameLst>
                                      </p:cBhvr>
                                      <p:to>
                                        <p:strVal val="visible"/>
                                      </p:to>
                                    </p:set>
                                    <p:animEffect transition="in" filter="dissolve">
                                      <p:cBhvr>
                                        <p:cTn id="3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dvAuto="100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7987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示例</a:t>
            </a:r>
            <a:endParaRPr lang="zh-CN" altLang="en-US" sz="3600" dirty="0">
              <a:solidFill>
                <a:schemeClr val="hlink"/>
              </a:solidFill>
            </a:endParaRPr>
          </a:p>
          <a:p>
            <a:pPr marL="990600" lvl="1" indent="-533400" eaLnBrk="1" hangingPunct="1">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请输入你的成绩</a:t>
            </a:r>
            <a:r>
              <a:rPr lang="en-US" altLang="zh-CN" sz="2000" dirty="0">
                <a:latin typeface="Tahoma" panose="020B0604030504040204" pitchFamily="34" charset="0"/>
              </a:rPr>
              <a:t>: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a = (char)System.in.read();</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b = (char)System.in.read();</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int score = (a-’0’)*10 + b-’0’;		</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if (score &gt;= 60)</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你及格了！”</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你没及格了！”</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79876" name="Rectangle 4"/>
          <p:cNvSpPr/>
          <p:nvPr/>
        </p:nvSpPr>
        <p:spPr>
          <a:xfrm>
            <a:off x="5651500" y="0"/>
            <a:ext cx="3041650" cy="2590800"/>
          </a:xfrm>
          <a:prstGeom prst="rect">
            <a:avLst/>
          </a:prstGeom>
          <a:solidFill>
            <a:srgbClr val="C0C0C0"/>
          </a:solidFill>
          <a:ln w="9525">
            <a:noFill/>
          </a:ln>
        </p:spPr>
        <p:txBody>
          <a:bodyPr wrap="none" anchor="ctr"/>
          <a:lstStyle/>
          <a:p>
            <a:pPr eaLnBrk="1" hangingPunct="1"/>
            <a:r>
              <a:rPr lang="en-US" altLang="zh-CN" sz="2400" dirty="0">
                <a:latin typeface="宋体" panose="02010600030101010101" pitchFamily="2" charset="-122"/>
              </a:rPr>
              <a:t>C:\&gt;Java Test</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请输入你的成绩</a:t>
            </a:r>
            <a:r>
              <a:rPr lang="en-US" altLang="zh-CN" sz="2400" dirty="0">
                <a:latin typeface="宋体" panose="02010600030101010101" pitchFamily="2" charset="-122"/>
              </a:rPr>
              <a:t>:</a:t>
            </a:r>
            <a:endParaRPr lang="en-US" altLang="zh-CN" sz="2400" dirty="0">
              <a:latin typeface="宋体" panose="02010600030101010101" pitchFamily="2" charset="-122"/>
            </a:endParaRPr>
          </a:p>
          <a:p>
            <a:pPr eaLnBrk="1" hangingPunct="1"/>
            <a:r>
              <a:rPr lang="en-US" altLang="zh-CN" sz="2400" dirty="0">
                <a:latin typeface="宋体" panose="02010600030101010101" pitchFamily="2" charset="-122"/>
              </a:rPr>
              <a:t>65</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你及格了！</a:t>
            </a:r>
            <a:endParaRPr lang="zh-CN" altLang="en-US" sz="2400" dirty="0">
              <a:latin typeface="宋体" panose="02010600030101010101" pitchFamily="2" charset="-122"/>
            </a:endParaRPr>
          </a:p>
          <a:p>
            <a:pPr eaLnBrk="1" hangingPunct="1"/>
            <a:endParaRPr lang="zh-CN" altLang="en-US" sz="2400" dirty="0">
              <a:latin typeface="宋体" panose="02010600030101010101" pitchFamily="2" charset="-122"/>
            </a:endParaRPr>
          </a:p>
          <a:p>
            <a:pPr eaLnBrk="1" hangingPunct="1"/>
            <a:r>
              <a:rPr lang="en-US" altLang="zh-CN" sz="2400" dirty="0">
                <a:latin typeface="宋体" panose="02010600030101010101" pitchFamily="2" charset="-122"/>
              </a:rPr>
              <a:t>C:\&gt;</a:t>
            </a:r>
            <a:endParaRPr lang="en-US" altLang="zh-CN" sz="2400" dirty="0">
              <a:latin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arn(out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0899"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en-US" altLang="zh-CN" sz="3600" dirty="0"/>
              <a:t>if </a:t>
            </a:r>
            <a:r>
              <a:rPr lang="zh-CN" altLang="en-US" sz="3600" dirty="0"/>
              <a:t>语句的嵌套</a:t>
            </a:r>
            <a:endParaRPr lang="zh-CN" altLang="en-US" dirty="0"/>
          </a:p>
          <a:p>
            <a:pPr marL="990600" lvl="1" indent="-533400" eaLnBrk="1" hangingPunct="1">
              <a:buSzPct val="90000"/>
              <a:buFont typeface="Wingdings" panose="05000000000000000000" pitchFamily="2" charset="2"/>
              <a:buAutoNum type="arabicPeriod"/>
            </a:pPr>
            <a:r>
              <a:rPr lang="en-US" altLang="zh-CN" dirty="0"/>
              <a:t>if </a:t>
            </a:r>
            <a:r>
              <a:rPr lang="zh-CN" altLang="en-US" dirty="0"/>
              <a:t>语句中的语句块又出现了</a:t>
            </a:r>
            <a:r>
              <a:rPr lang="en-US" altLang="zh-CN" dirty="0"/>
              <a:t>if </a:t>
            </a:r>
            <a:r>
              <a:rPr lang="zh-CN" altLang="en-US" dirty="0"/>
              <a:t>语句</a:t>
            </a:r>
            <a:endParaRPr lang="zh-CN" altLang="en-US" dirty="0"/>
          </a:p>
          <a:p>
            <a:pPr marL="990600" lvl="1" indent="-533400" eaLnBrk="1" hangingPunct="1">
              <a:buSzPct val="90000"/>
              <a:buFont typeface="Wingdings" panose="05000000000000000000" pitchFamily="2" charset="2"/>
              <a:buAutoNum type="arabicPeriod"/>
            </a:pPr>
            <a:r>
              <a:rPr lang="zh-CN" altLang="en-US" dirty="0"/>
              <a:t>若没有配对符‘</a:t>
            </a:r>
            <a:r>
              <a:rPr lang="en-US" altLang="zh-CN" dirty="0"/>
              <a:t>{}’</a:t>
            </a:r>
            <a:r>
              <a:rPr lang="zh-CN" altLang="en-US" dirty="0"/>
              <a:t>，则</a:t>
            </a:r>
            <a:r>
              <a:rPr lang="en-US" altLang="zh-CN" dirty="0"/>
              <a:t>else</a:t>
            </a:r>
            <a:r>
              <a:rPr lang="zh-CN" altLang="en-US" dirty="0"/>
              <a:t>与最近的</a:t>
            </a:r>
            <a:r>
              <a:rPr lang="en-US" altLang="zh-CN" dirty="0"/>
              <a:t>if</a:t>
            </a:r>
            <a:r>
              <a:rPr lang="zh-CN" altLang="en-US" dirty="0"/>
              <a:t>语句配对</a:t>
            </a: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endParaRPr lang="zh-CN" altLang="en-US" dirty="0"/>
          </a:p>
          <a:p>
            <a:pPr marL="990600" lvl="1" indent="-533400" eaLnBrk="1" hangingPunct="1">
              <a:buSzPct val="90000"/>
              <a:buFont typeface="Wingdings" panose="05000000000000000000" pitchFamily="2" charset="2"/>
              <a:buAutoNum type="arabicPeriod"/>
            </a:pPr>
            <a:r>
              <a:rPr lang="zh-CN" altLang="en-US" dirty="0"/>
              <a:t>例 </a:t>
            </a:r>
            <a:r>
              <a:rPr lang="en-US" altLang="zh-CN" dirty="0"/>
              <a:t>int a=1, b=2, c=3;</a:t>
            </a:r>
            <a:endParaRPr lang="en-US" altLang="zh-CN" dirty="0"/>
          </a:p>
          <a:p>
            <a:pPr marL="990600" lvl="1" indent="-533400" eaLnBrk="1" hangingPunct="1">
              <a:buSzPct val="90000"/>
              <a:buNone/>
            </a:pPr>
            <a:r>
              <a:rPr lang="en-US" altLang="x-none" dirty="0"/>
              <a:t>	</a:t>
            </a:r>
            <a:r>
              <a:rPr lang="en-US" altLang="zh-CN" sz="2400" dirty="0"/>
              <a:t>if (a&gt;c) if (c&gt;b) System.out.print( c ); </a:t>
            </a:r>
            <a:endParaRPr lang="en-US" altLang="zh-CN" sz="2400" dirty="0"/>
          </a:p>
          <a:p>
            <a:pPr marL="1371600" lvl="2" indent="-457200" eaLnBrk="1" hangingPunct="1">
              <a:buSzPct val="90000"/>
              <a:buNone/>
            </a:pPr>
            <a:r>
              <a:rPr lang="en-US" altLang="x-none" dirty="0"/>
              <a:t> </a:t>
            </a:r>
            <a:r>
              <a:rPr lang="en-US" altLang="zh-CN" dirty="0"/>
              <a:t>else System.out.print(a);</a:t>
            </a:r>
            <a:endParaRPr lang="en-US" altLang="zh-CN" dirty="0"/>
          </a:p>
          <a:p>
            <a:pPr marL="990600" lvl="1" indent="-533400" eaLnBrk="1" hangingPunct="1">
              <a:buSzPct val="90000"/>
              <a:buFont typeface="Wingdings" panose="05000000000000000000" pitchFamily="2" charset="2"/>
              <a:buAutoNum type="arabicPeriod" startAt="4"/>
            </a:pPr>
            <a:r>
              <a:rPr lang="zh-CN" altLang="en-US" dirty="0">
                <a:solidFill>
                  <a:schemeClr val="hlink"/>
                </a:solidFill>
              </a:rPr>
              <a:t>一定要明确地写上配对符</a:t>
            </a:r>
            <a:endParaRPr lang="zh-CN" altLang="en-US" dirty="0"/>
          </a:p>
        </p:txBody>
      </p:sp>
      <p:sp>
        <p:nvSpPr>
          <p:cNvPr id="80900" name="Rectangle 4"/>
          <p:cNvSpPr/>
          <p:nvPr/>
        </p:nvSpPr>
        <p:spPr>
          <a:xfrm>
            <a:off x="4648200" y="1295400"/>
            <a:ext cx="4038600" cy="3048000"/>
          </a:xfrm>
          <a:prstGeom prst="rect">
            <a:avLst/>
          </a:prstGeom>
          <a:solidFill>
            <a:srgbClr val="C0C0C0"/>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修改配对关系</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sym typeface="Wingdings" panose="05000000000000000000" pitchFamily="2" charset="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if (a&gt;c)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if (c&gt;b)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 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else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System.out.print(a);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ndParaRPr>
          </a:p>
        </p:txBody>
      </p:sp>
      <p:sp>
        <p:nvSpPr>
          <p:cNvPr id="80901" name="Rectangle 5"/>
          <p:cNvSpPr/>
          <p:nvPr/>
        </p:nvSpPr>
        <p:spPr>
          <a:xfrm>
            <a:off x="685800" y="1295400"/>
            <a:ext cx="3962400" cy="3048000"/>
          </a:xfrm>
          <a:prstGeom prst="rect">
            <a:avLst/>
          </a:prstGeom>
          <a:solidFill>
            <a:srgbClr val="CC99FF"/>
          </a:solidFill>
          <a:ln w="9525">
            <a:noFill/>
          </a:ln>
        </p:spPr>
        <p:txBody>
          <a:bodyPr wrap="none" anchor="ctr"/>
          <a:lstStyle/>
          <a:p>
            <a:pPr eaLnBrk="1" hangingPunct="1">
              <a:spcBef>
                <a:spcPct val="20000"/>
              </a:spcBef>
              <a:buClr>
                <a:schemeClr val="fo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默认</a:t>
            </a:r>
            <a:r>
              <a:rPr lang="en-US" altLang="zh-CN" sz="2400" dirty="0">
                <a:latin typeface="Tahoma" panose="020B0604030504040204" pitchFamily="34" charset="0"/>
                <a:ea typeface="华文中宋" panose="02010600040101010101" pitchFamily="2" charset="-122"/>
              </a:rPr>
              <a:t>Java</a:t>
            </a:r>
            <a:r>
              <a:rPr lang="zh-CN" altLang="en-US" sz="2400" dirty="0">
                <a:latin typeface="Tahoma" panose="020B0604030504040204" pitchFamily="34" charset="0"/>
                <a:ea typeface="华文中宋" panose="02010600040101010101" pitchFamily="2" charset="-122"/>
              </a:rPr>
              <a:t>虚拟机</a:t>
            </a: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if (a&gt;c)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if (c&gt;b)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 c );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else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System.out.print(a);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fo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arn(outHorizontal)">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barn(outHorizontal)">
                                      <p:cBhvr>
                                        <p:cTn id="12"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1923"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sz="3600" dirty="0"/>
              <a:t>条件运算符</a:t>
            </a:r>
            <a:endParaRPr lang="zh-CN" altLang="en-US" sz="3600" dirty="0"/>
          </a:p>
          <a:p>
            <a:pPr marL="990600" lvl="1" indent="-533400" eaLnBrk="1" hangingPunct="1">
              <a:buSzPct val="90000"/>
              <a:buFont typeface="Wingdings" panose="05000000000000000000" pitchFamily="2" charset="2"/>
              <a:buAutoNum type="arabicPeriod"/>
            </a:pPr>
            <a:r>
              <a:rPr lang="zh-CN" altLang="en-US" dirty="0"/>
              <a:t>三元运算符</a:t>
            </a:r>
            <a:r>
              <a:rPr lang="en-US" altLang="zh-CN" dirty="0"/>
              <a:t>(ternary operator): “? : ”</a:t>
            </a:r>
            <a:endParaRPr lang="en-US" altLang="zh-CN" dirty="0"/>
          </a:p>
          <a:p>
            <a:pPr marL="990600" lvl="1" indent="-533400" eaLnBrk="1" hangingPunct="1">
              <a:buSzPct val="90000"/>
              <a:buFont typeface="Wingdings" panose="05000000000000000000" pitchFamily="2" charset="2"/>
              <a:buAutoNum type="arabicPeriod"/>
            </a:pPr>
            <a:r>
              <a:rPr lang="zh-CN" altLang="en-US" dirty="0"/>
              <a:t>表达式</a:t>
            </a:r>
            <a:r>
              <a:rPr lang="en-US" altLang="zh-CN" dirty="0"/>
              <a:t>1 ? </a:t>
            </a:r>
            <a:r>
              <a:rPr lang="zh-CN" altLang="en-US" dirty="0"/>
              <a:t>表达式</a:t>
            </a:r>
            <a:r>
              <a:rPr lang="en-US" altLang="zh-CN" dirty="0"/>
              <a:t>2 : </a:t>
            </a:r>
            <a:r>
              <a:rPr lang="zh-CN" altLang="en-US" dirty="0"/>
              <a:t>表达式</a:t>
            </a:r>
            <a:r>
              <a:rPr lang="en-US" altLang="zh-CN" dirty="0"/>
              <a:t>3</a:t>
            </a:r>
            <a:endParaRPr lang="en-US" altLang="zh-CN" dirty="0"/>
          </a:p>
          <a:p>
            <a:pPr marL="990600" lvl="1" indent="-533400" eaLnBrk="1" hangingPunct="1">
              <a:buSzPct val="90000"/>
              <a:buFont typeface="Wingdings" panose="05000000000000000000" pitchFamily="2" charset="2"/>
              <a:buAutoNum type="arabicPeriod"/>
            </a:pPr>
            <a:r>
              <a:rPr lang="zh-CN" altLang="en-US" dirty="0"/>
              <a:t>表达式</a:t>
            </a:r>
            <a:r>
              <a:rPr lang="en-US" altLang="zh-CN" dirty="0"/>
              <a:t>1</a:t>
            </a:r>
            <a:r>
              <a:rPr lang="zh-CN" altLang="en-US" dirty="0"/>
              <a:t>的结果为布尔型，表达式</a:t>
            </a:r>
            <a:r>
              <a:rPr lang="en-US" altLang="zh-CN" dirty="0"/>
              <a:t>2</a:t>
            </a:r>
            <a:r>
              <a:rPr lang="zh-CN" altLang="en-US" dirty="0"/>
              <a:t>和表达式</a:t>
            </a:r>
            <a:r>
              <a:rPr lang="en-US" altLang="zh-CN" dirty="0"/>
              <a:t>3</a:t>
            </a:r>
            <a:r>
              <a:rPr lang="zh-CN" altLang="en-US" dirty="0"/>
              <a:t>的类型相同</a:t>
            </a:r>
            <a:endParaRPr lang="zh-CN" altLang="en-US" dirty="0"/>
          </a:p>
          <a:p>
            <a:pPr marL="990600" lvl="1" indent="-533400" eaLnBrk="1" hangingPunct="1">
              <a:buSzPct val="90000"/>
            </a:pPr>
            <a:r>
              <a:rPr lang="zh-CN" altLang="en-US" dirty="0"/>
              <a:t>表达式</a:t>
            </a:r>
            <a:r>
              <a:rPr lang="en-US" altLang="zh-CN" dirty="0"/>
              <a:t>1</a:t>
            </a:r>
            <a:r>
              <a:rPr lang="en-US" altLang="zh-CN" dirty="0">
                <a:sym typeface="Wingdings" panose="05000000000000000000" pitchFamily="2" charset="2"/>
              </a:rPr>
              <a:t>true</a:t>
            </a:r>
            <a:r>
              <a:rPr lang="zh-CN" altLang="en-US" dirty="0"/>
              <a:t>表达式</a:t>
            </a:r>
            <a:r>
              <a:rPr lang="en-US" altLang="zh-CN" dirty="0"/>
              <a:t>2</a:t>
            </a:r>
            <a:endParaRPr lang="en-US" altLang="zh-CN" dirty="0"/>
          </a:p>
          <a:p>
            <a:pPr marL="990600" lvl="1" indent="-533400" eaLnBrk="1" hangingPunct="1">
              <a:buSzPct val="90000"/>
            </a:pPr>
            <a:r>
              <a:rPr lang="zh-CN" altLang="en-US" dirty="0"/>
              <a:t>表达式</a:t>
            </a:r>
            <a:r>
              <a:rPr lang="en-US" altLang="zh-CN" dirty="0"/>
              <a:t>1</a:t>
            </a:r>
            <a:r>
              <a:rPr lang="en-US" altLang="zh-CN" dirty="0">
                <a:sym typeface="Wingdings" panose="05000000000000000000" pitchFamily="2" charset="2"/>
              </a:rPr>
              <a:t>false</a:t>
            </a:r>
            <a:r>
              <a:rPr lang="zh-CN" altLang="en-US" dirty="0"/>
              <a:t>表达式</a:t>
            </a:r>
            <a:r>
              <a:rPr lang="en-US" altLang="zh-CN" dirty="0"/>
              <a:t>3</a:t>
            </a:r>
            <a:endParaRPr lang="en-US" altLang="zh-CN" dirty="0"/>
          </a:p>
          <a:p>
            <a:pPr marL="990600" lvl="1" indent="-533400" eaLnBrk="1" hangingPunct="1">
              <a:buSzPct val="90000"/>
              <a:buNone/>
            </a:pPr>
            <a:r>
              <a:rPr lang="en-US" altLang="x-none" dirty="0"/>
              <a:t>	</a:t>
            </a:r>
            <a:r>
              <a:rPr lang="en-US" altLang="zh-CN" dirty="0"/>
              <a:t>Shortcut if-else statement</a:t>
            </a:r>
            <a:endParaRPr lang="en-US" altLang="zh-CN" dirty="0"/>
          </a:p>
        </p:txBody>
      </p:sp>
      <p:sp>
        <p:nvSpPr>
          <p:cNvPr id="81924" name="Rectangle 4"/>
          <p:cNvSpPr/>
          <p:nvPr/>
        </p:nvSpPr>
        <p:spPr>
          <a:xfrm>
            <a:off x="6553200" y="3657600"/>
            <a:ext cx="2438400" cy="1981200"/>
          </a:xfrm>
          <a:prstGeom prst="rect">
            <a:avLst/>
          </a:prstGeom>
          <a:solidFill>
            <a:srgbClr val="C0C0C0"/>
          </a:solidFill>
          <a:ln w="9525">
            <a:noFill/>
          </a:ln>
        </p:spPr>
        <p:txBody>
          <a:bodyPr wrap="none" anchor="ctr"/>
          <a:lstStyle/>
          <a:p>
            <a:pPr eaLnBrk="1" hangingPunct="1">
              <a:spcBef>
                <a:spcPct val="20000"/>
              </a:spcBef>
              <a:buClr>
                <a:schemeClr va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if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2 </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else</a:t>
            </a:r>
            <a:endParaRPr lang="en-US" altLang="zh-CN" sz="2400" dirty="0">
              <a:latin typeface="Tahoma" panose="020B0604030504040204" pitchFamily="34" charset="0"/>
              <a:ea typeface="华文中宋" panose="02010600040101010101" pitchFamily="2" charset="-122"/>
            </a:endParaRPr>
          </a:p>
          <a:p>
            <a:pPr eaLnBrk="1" hangingPunct="1">
              <a:spcBef>
                <a:spcPct val="20000"/>
              </a:spcBef>
              <a:buClr>
                <a:schemeClr val="hlink"/>
              </a:buClr>
              <a:buSzPct val="90000"/>
              <a:buFont typeface="Wingdings" panose="05000000000000000000" pitchFamily="2" charset="2"/>
            </a:pPr>
            <a:r>
              <a:rPr lang="en-US" altLang="x-none" sz="2400" dirty="0">
                <a:latin typeface="Tahoma" panose="020B0604030504040204" pitchFamily="34" charset="0"/>
                <a:ea typeface="华文中宋" panose="02010600040101010101" pitchFamily="2" charset="-122"/>
              </a:rPr>
              <a:t>       </a:t>
            </a:r>
            <a:r>
              <a:rPr lang="zh-CN" altLang="en-US" sz="2400" dirty="0">
                <a:latin typeface="Tahoma" panose="020B0604030504040204" pitchFamily="34" charset="0"/>
                <a:ea typeface="华文中宋" panose="02010600040101010101" pitchFamily="2" charset="-122"/>
              </a:rPr>
              <a:t>表达式</a:t>
            </a:r>
            <a:r>
              <a:rPr lang="en-US" altLang="zh-CN" sz="2400" dirty="0">
                <a:latin typeface="Tahoma" panose="020B0604030504040204" pitchFamily="34" charset="0"/>
                <a:ea typeface="华文中宋" panose="02010600040101010101" pitchFamily="2" charset="-122"/>
              </a:rPr>
              <a:t>3</a:t>
            </a:r>
            <a:endParaRPr lang="en-US" altLang="zh-CN"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1440" tIns="45720" rIns="91440" bIns="45720" anchor="ctr"/>
          <a:lstStyle/>
          <a:p>
            <a:pPr eaLnBrk="1" hangingPunct="1"/>
            <a:r>
              <a:rPr lang="zh-CN" altLang="en-US" dirty="0"/>
              <a:t>条件选择语句</a:t>
            </a:r>
            <a:endParaRPr lang="zh-CN" altLang="en-US" dirty="0"/>
          </a:p>
        </p:txBody>
      </p:sp>
      <p:sp>
        <p:nvSpPr>
          <p:cNvPr id="82947" name="Rectangle 3"/>
          <p:cNvSpPr>
            <a:spLocks noGrp="1"/>
          </p:cNvSpPr>
          <p:nvPr>
            <p:ph idx="1"/>
          </p:nvPr>
        </p:nvSpPr>
        <p:spPr/>
        <p:txBody>
          <a:bodyPr vert="horz" wrap="square" lIns="91440" tIns="45720" rIns="91440" bIns="45720" anchor="t">
            <a:normAutofit fontScale="92500" lnSpcReduction="20000"/>
          </a:bodyPr>
          <a:lstStyle/>
          <a:p>
            <a:pPr marL="609600" indent="-609600" eaLnBrk="1" hangingPunct="1">
              <a:lnSpc>
                <a:spcPct val="90000"/>
              </a:lnSpc>
              <a:buSzPct val="90000"/>
            </a:pPr>
            <a:r>
              <a:rPr lang="zh-CN" altLang="en-US" dirty="0"/>
              <a:t>示例</a:t>
            </a:r>
            <a:endParaRPr lang="zh-CN" altLang="en-US" dirty="0">
              <a:solidFill>
                <a:schemeClr val="hlink"/>
              </a:solidFill>
            </a:endParaRPr>
          </a:p>
          <a:p>
            <a:pPr marL="990600" lvl="1" indent="-533400" eaLnBrk="1" hangingPunct="1">
              <a:lnSpc>
                <a:spcPct val="90000"/>
              </a:lnSpc>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中国足球能否进入世界杯</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是</a:t>
            </a:r>
            <a:r>
              <a:rPr lang="en-US" altLang="zh-CN" sz="2000" dirty="0">
                <a:latin typeface="Tahoma" panose="020B0604030504040204" pitchFamily="34" charset="0"/>
              </a:rPr>
              <a:t>(y) </a:t>
            </a:r>
            <a:r>
              <a:rPr lang="zh-CN" altLang="en-US" sz="2000" dirty="0">
                <a:latin typeface="Tahoma" panose="020B0604030504040204" pitchFamily="34" charset="0"/>
              </a:rPr>
              <a:t>否</a:t>
            </a:r>
            <a:r>
              <a:rPr lang="en-US" altLang="zh-CN" sz="2000" dirty="0">
                <a:latin typeface="Tahoma" panose="020B0604030504040204" pitchFamily="34" charset="0"/>
              </a:rPr>
              <a:t>(n) </a:t>
            </a:r>
            <a:r>
              <a:rPr lang="zh-CN" altLang="en-US" sz="2000" dirty="0">
                <a:latin typeface="Tahoma" panose="020B0604030504040204" pitchFamily="34" charset="0"/>
              </a:rPr>
              <a:t>不一定</a:t>
            </a:r>
            <a:r>
              <a:rPr lang="en-US" altLang="zh-CN" sz="2000" dirty="0">
                <a:latin typeface="Tahoma" panose="020B0604030504040204" pitchFamily="34" charset="0"/>
              </a:rPr>
              <a:t>(p)");</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c = (char) System.in.read();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if (c == ‘y’)			        	System.out.println(“Cool”);</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if (c == ‘n’)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System.out.println(“Bad”);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if (c == ‘p’)</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System.out.println(“Sorry”);</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else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System.out.println(“Input Error”);</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82948" name="Rectangle 4"/>
          <p:cNvSpPr/>
          <p:nvPr/>
        </p:nvSpPr>
        <p:spPr>
          <a:xfrm>
            <a:off x="5867400" y="3505200"/>
            <a:ext cx="3124200" cy="1600200"/>
          </a:xfrm>
          <a:prstGeom prst="rect">
            <a:avLst/>
          </a:prstGeom>
          <a:solidFill>
            <a:srgbClr val="C0C0C0"/>
          </a:solidFill>
          <a:ln w="9525">
            <a:noFill/>
          </a:ln>
        </p:spPr>
        <p:txBody>
          <a:bodyPr wrap="none" anchor="ctr"/>
          <a:lstStyle/>
          <a:p>
            <a:pPr eaLnBrk="1" hangingPunct="1"/>
            <a:r>
              <a:rPr lang="zh-CN" altLang="en-US" sz="2400" dirty="0">
                <a:latin typeface="宋体" panose="02010600030101010101" pitchFamily="2" charset="-122"/>
              </a:rPr>
              <a:t>逐条</a:t>
            </a:r>
            <a:r>
              <a:rPr lang="en-US" altLang="zh-CN" sz="2400" dirty="0">
                <a:latin typeface="宋体" panose="02010600030101010101" pitchFamily="2" charset="-122"/>
              </a:rPr>
              <a:t>if</a:t>
            </a:r>
            <a:r>
              <a:rPr lang="zh-CN" altLang="en-US" sz="2400" dirty="0">
                <a:latin typeface="宋体" panose="02010600030101010101" pitchFamily="2" charset="-122"/>
              </a:rPr>
              <a:t>语句进行判断</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条件匹配，进入语句体</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否则对</a:t>
            </a:r>
            <a:r>
              <a:rPr lang="en-US" altLang="zh-CN" sz="2400" dirty="0">
                <a:latin typeface="宋体" panose="02010600030101010101" pitchFamily="2" charset="-122"/>
              </a:rPr>
              <a:t>if</a:t>
            </a:r>
            <a:r>
              <a:rPr lang="zh-CN" altLang="en-US" sz="2400" dirty="0">
                <a:latin typeface="宋体" panose="02010600030101010101" pitchFamily="2" charset="-122"/>
              </a:rPr>
              <a:t>语句继续匹配</a:t>
            </a:r>
            <a:endParaRPr lang="zh-CN" altLang="en-US" sz="2400" dirty="0">
              <a:latin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arn(outHorizontal)">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vert="horz" wrap="square" lIns="91440" tIns="45720" rIns="91440" bIns="45720" anchor="ctr"/>
          <a:lstStyle/>
          <a:p>
            <a:pPr eaLnBrk="1" hangingPunct="1"/>
            <a:r>
              <a:rPr lang="en-US" altLang="zh-CN" sz="4600" dirty="0"/>
              <a:t>switch/</a:t>
            </a:r>
            <a:r>
              <a:rPr lang="zh-CN" altLang="en-US" sz="4600" dirty="0"/>
              <a:t>开关语句</a:t>
            </a:r>
            <a:endParaRPr lang="zh-CN" altLang="en-US" sz="4600" dirty="0"/>
          </a:p>
        </p:txBody>
      </p:sp>
      <p:sp>
        <p:nvSpPr>
          <p:cNvPr id="83971" name="Rectangle 3"/>
          <p:cNvSpPr>
            <a:spLocks noGrp="1"/>
          </p:cNvSpPr>
          <p:nvPr>
            <p:ph idx="1"/>
          </p:nvPr>
        </p:nvSpPr>
        <p:spPr/>
        <p:txBody>
          <a:bodyPr vert="horz" wrap="square" lIns="91440" tIns="45720" rIns="91440" bIns="45720" anchor="t">
            <a:normAutofit lnSpcReduction="10000"/>
          </a:bodyPr>
          <a:lstStyle/>
          <a:p>
            <a:pPr marL="609600" indent="-609600" eaLnBrk="1" hangingPunct="1">
              <a:buSzPct val="90000"/>
            </a:pPr>
            <a:r>
              <a:rPr lang="zh-CN" altLang="en-US" dirty="0"/>
              <a:t>根据表达式的结果执行多个操作中的一个</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en-US" altLang="zh-CN" dirty="0"/>
              <a:t>switch (</a:t>
            </a:r>
            <a:r>
              <a:rPr lang="zh-CN" altLang="en-US" dirty="0"/>
              <a:t>表达式</a:t>
            </a:r>
            <a:r>
              <a:rPr lang="en-US" altLang="zh-CN" dirty="0"/>
              <a:t>) {</a:t>
            </a:r>
            <a:endParaRPr lang="en-US" altLang="zh-CN" dirty="0"/>
          </a:p>
          <a:p>
            <a:pPr marL="990600" lvl="1" indent="-533400" eaLnBrk="1" hangingPunct="1">
              <a:buSzPct val="90000"/>
              <a:buNone/>
            </a:pPr>
            <a:r>
              <a:rPr lang="en-US" altLang="x-none" dirty="0"/>
              <a:t>    </a:t>
            </a:r>
            <a:r>
              <a:rPr lang="en-US" altLang="zh-CN" dirty="0"/>
              <a:t>case </a:t>
            </a:r>
            <a:r>
              <a:rPr lang="zh-CN" altLang="en-US" dirty="0"/>
              <a:t>值</a:t>
            </a:r>
            <a:r>
              <a:rPr lang="en-US" altLang="zh-CN" dirty="0"/>
              <a:t>1:  </a:t>
            </a:r>
            <a:r>
              <a:rPr lang="zh-CN" altLang="en-US" dirty="0"/>
              <a:t>语句序列</a:t>
            </a:r>
            <a:r>
              <a:rPr lang="en-US" altLang="zh-CN" dirty="0"/>
              <a:t>;</a:t>
            </a:r>
            <a:endParaRPr lang="en-US" altLang="zh-CN" dirty="0"/>
          </a:p>
          <a:p>
            <a:pPr marL="990600" lvl="1" indent="-533400" eaLnBrk="1" hangingPunct="1">
              <a:buSzPct val="90000"/>
              <a:buNone/>
            </a:pPr>
            <a:r>
              <a:rPr lang="en-US" altLang="x-none" dirty="0"/>
              <a:t>                    </a:t>
            </a:r>
            <a:r>
              <a:rPr lang="en-US" altLang="zh-CN" dirty="0"/>
              <a:t>[break];</a:t>
            </a:r>
            <a:endParaRPr lang="en-US" altLang="zh-CN" dirty="0"/>
          </a:p>
          <a:p>
            <a:pPr marL="990600" lvl="1" indent="-533400" eaLnBrk="1" hangingPunct="1">
              <a:buSzPct val="90000"/>
              <a:buNone/>
            </a:pPr>
            <a:r>
              <a:rPr lang="en-US" altLang="x-none" dirty="0"/>
              <a:t>    </a:t>
            </a:r>
            <a:r>
              <a:rPr lang="en-US" altLang="zh-CN" dirty="0"/>
              <a:t>case </a:t>
            </a:r>
            <a:r>
              <a:rPr lang="zh-CN" altLang="en-US" dirty="0"/>
              <a:t>值</a:t>
            </a:r>
            <a:r>
              <a:rPr lang="en-US" altLang="zh-CN" dirty="0"/>
              <a:t>2:  </a:t>
            </a:r>
            <a:r>
              <a:rPr lang="zh-CN" altLang="en-US" dirty="0"/>
              <a:t>语句序列</a:t>
            </a:r>
            <a:r>
              <a:rPr lang="en-US" altLang="zh-CN" dirty="0"/>
              <a:t>;</a:t>
            </a:r>
            <a:endParaRPr lang="en-US" altLang="zh-CN" dirty="0"/>
          </a:p>
          <a:p>
            <a:pPr marL="990600" lvl="1" indent="-533400" eaLnBrk="1" hangingPunct="1">
              <a:buSzPct val="90000"/>
              <a:buNone/>
            </a:pPr>
            <a:r>
              <a:rPr lang="en-US" altLang="x-none" dirty="0"/>
              <a:t>                    </a:t>
            </a:r>
            <a:r>
              <a:rPr lang="en-US" altLang="zh-CN" dirty="0"/>
              <a:t>[break];</a:t>
            </a:r>
            <a:endParaRPr lang="en-US" altLang="zh-CN" dirty="0"/>
          </a:p>
          <a:p>
            <a:pPr marL="990600" lvl="1" indent="-533400" eaLnBrk="1" hangingPunct="1">
              <a:buSzPct val="90000"/>
              <a:buNone/>
            </a:pPr>
            <a:r>
              <a:rPr lang="en-US" altLang="x-none" dirty="0"/>
              <a:t>     </a:t>
            </a:r>
            <a:r>
              <a:rPr lang="en-US" altLang="zh-CN" dirty="0"/>
              <a:t>… … …      … …</a:t>
            </a:r>
            <a:endParaRPr lang="en-US" altLang="zh-CN" dirty="0"/>
          </a:p>
          <a:p>
            <a:pPr marL="990600" lvl="1" indent="-533400" eaLnBrk="1" hangingPunct="1">
              <a:buSzPct val="90000"/>
              <a:buNone/>
            </a:pPr>
            <a:r>
              <a:rPr lang="en-US" altLang="x-none" dirty="0"/>
              <a:t>    </a:t>
            </a:r>
            <a:r>
              <a:rPr lang="en-US" altLang="zh-CN" dirty="0"/>
              <a:t>[default: </a:t>
            </a:r>
            <a:r>
              <a:rPr lang="zh-CN" altLang="en-US" dirty="0"/>
              <a:t>默认语句</a:t>
            </a:r>
            <a:r>
              <a:rPr lang="en-US" altLang="zh-CN" dirty="0"/>
              <a:t>;]</a:t>
            </a:r>
            <a:endParaRPr lang="en-US" altLang="zh-CN" dirty="0"/>
          </a:p>
          <a:p>
            <a:pPr marL="990600" lvl="1" indent="-533400" eaLnBrk="1" hangingPunct="1">
              <a:buSzPct val="90000"/>
              <a:buNone/>
            </a:pPr>
            <a:r>
              <a:rPr lang="en-US" altLang="zh-CN" dirty="0"/>
              <a:t>}      </a:t>
            </a:r>
            <a:r>
              <a:rPr lang="zh-CN" altLang="en-US" dirty="0">
                <a:solidFill>
                  <a:schemeClr val="hlink"/>
                </a:solidFill>
              </a:rPr>
              <a:t>与任一</a:t>
            </a:r>
            <a:r>
              <a:rPr lang="en-US" altLang="zh-CN" dirty="0">
                <a:solidFill>
                  <a:schemeClr val="hlink"/>
                </a:solidFill>
              </a:rPr>
              <a:t>case</a:t>
            </a:r>
            <a:r>
              <a:rPr lang="zh-CN" altLang="en-US" dirty="0">
                <a:solidFill>
                  <a:schemeClr val="hlink"/>
                </a:solidFill>
              </a:rPr>
              <a:t>值不匹配，则进入</a:t>
            </a:r>
            <a:r>
              <a:rPr lang="en-US" altLang="zh-CN" dirty="0">
                <a:solidFill>
                  <a:schemeClr val="hlink"/>
                </a:solidFill>
              </a:rPr>
              <a:t>default</a:t>
            </a:r>
            <a:r>
              <a:rPr lang="zh-CN" altLang="en-US" dirty="0">
                <a:solidFill>
                  <a:schemeClr val="hlink"/>
                </a:solidFill>
              </a:rPr>
              <a:t>语句</a:t>
            </a:r>
            <a:endParaRPr lang="zh-CN" altLang="en-US" dirty="0">
              <a:solidFill>
                <a:schemeClr val="hlink"/>
              </a:solidFill>
            </a:endParaRPr>
          </a:p>
        </p:txBody>
      </p:sp>
      <p:grpSp>
        <p:nvGrpSpPr>
          <p:cNvPr id="83972" name="Group 4"/>
          <p:cNvGrpSpPr/>
          <p:nvPr/>
        </p:nvGrpSpPr>
        <p:grpSpPr>
          <a:xfrm>
            <a:off x="5257800" y="1905000"/>
            <a:ext cx="3733800" cy="4114800"/>
            <a:chOff x="0" y="0"/>
            <a:chExt cx="2352" cy="2592"/>
          </a:xfrm>
        </p:grpSpPr>
        <p:sp>
          <p:nvSpPr>
            <p:cNvPr id="83973" name="Rectangle 5"/>
            <p:cNvSpPr/>
            <p:nvPr/>
          </p:nvSpPr>
          <p:spPr>
            <a:xfrm>
              <a:off x="0" y="0"/>
              <a:ext cx="2352"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83974" name="Line 6"/>
            <p:cNvSpPr/>
            <p:nvPr/>
          </p:nvSpPr>
          <p:spPr>
            <a:xfrm>
              <a:off x="1104" y="48"/>
              <a:ext cx="0" cy="192"/>
            </a:xfrm>
            <a:prstGeom prst="line">
              <a:avLst/>
            </a:prstGeom>
            <a:ln w="9525" cap="flat" cmpd="sng">
              <a:solidFill>
                <a:schemeClr val="tx1"/>
              </a:solidFill>
              <a:prstDash val="solid"/>
              <a:headEnd type="none" w="med" len="med"/>
              <a:tailEnd type="triangle" w="med" len="med"/>
            </a:ln>
          </p:spPr>
        </p:sp>
        <p:sp>
          <p:nvSpPr>
            <p:cNvPr id="83975" name="Line 7"/>
            <p:cNvSpPr/>
            <p:nvPr/>
          </p:nvSpPr>
          <p:spPr>
            <a:xfrm>
              <a:off x="1104" y="528"/>
              <a:ext cx="0" cy="192"/>
            </a:xfrm>
            <a:prstGeom prst="line">
              <a:avLst/>
            </a:prstGeom>
            <a:ln w="9525" cap="flat" cmpd="sng">
              <a:solidFill>
                <a:schemeClr val="tx1"/>
              </a:solidFill>
              <a:prstDash val="solid"/>
              <a:headEnd type="none" w="med" len="med"/>
              <a:tailEnd type="triangle" w="med" len="med"/>
            </a:ln>
          </p:spPr>
        </p:sp>
        <p:sp>
          <p:nvSpPr>
            <p:cNvPr id="83976" name="Line 8"/>
            <p:cNvSpPr/>
            <p:nvPr/>
          </p:nvSpPr>
          <p:spPr>
            <a:xfrm>
              <a:off x="1104" y="2208"/>
              <a:ext cx="0" cy="240"/>
            </a:xfrm>
            <a:prstGeom prst="line">
              <a:avLst/>
            </a:prstGeom>
            <a:ln w="9525" cap="flat" cmpd="sng">
              <a:solidFill>
                <a:schemeClr val="tx1"/>
              </a:solidFill>
              <a:prstDash val="solid"/>
              <a:headEnd type="none" w="med" len="med"/>
              <a:tailEnd type="triangle" w="med" len="med"/>
            </a:ln>
          </p:spPr>
        </p:sp>
        <p:sp>
          <p:nvSpPr>
            <p:cNvPr id="83977" name="Rectangle 9"/>
            <p:cNvSpPr/>
            <p:nvPr/>
          </p:nvSpPr>
          <p:spPr>
            <a:xfrm>
              <a:off x="1152" y="2256"/>
              <a:ext cx="768"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83978" name="Rectangle 10"/>
            <p:cNvSpPr/>
            <p:nvPr/>
          </p:nvSpPr>
          <p:spPr>
            <a:xfrm>
              <a:off x="720" y="240"/>
              <a:ext cx="81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表达式</a:t>
              </a:r>
              <a:endParaRPr lang="zh-CN" altLang="en-US" sz="2400" dirty="0">
                <a:latin typeface="Tahoma" panose="020B0604030504040204" pitchFamily="34" charset="0"/>
                <a:ea typeface="华文中宋" panose="02010600040101010101" pitchFamily="2" charset="-122"/>
              </a:endParaRPr>
            </a:p>
          </p:txBody>
        </p:sp>
        <p:sp>
          <p:nvSpPr>
            <p:cNvPr id="83979" name="Rectangle 11"/>
            <p:cNvSpPr/>
            <p:nvPr/>
          </p:nvSpPr>
          <p:spPr>
            <a:xfrm>
              <a:off x="0"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序列</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83980" name="Line 12"/>
            <p:cNvSpPr/>
            <p:nvPr/>
          </p:nvSpPr>
          <p:spPr>
            <a:xfrm>
              <a:off x="288" y="720"/>
              <a:ext cx="1776" cy="0"/>
            </a:xfrm>
            <a:prstGeom prst="line">
              <a:avLst/>
            </a:prstGeom>
            <a:ln w="9525" cap="flat" cmpd="sng">
              <a:solidFill>
                <a:schemeClr val="tx1"/>
              </a:solidFill>
              <a:prstDash val="solid"/>
              <a:headEnd type="none" w="med" len="med"/>
              <a:tailEnd type="none" w="med" len="med"/>
            </a:ln>
          </p:spPr>
        </p:sp>
        <p:sp>
          <p:nvSpPr>
            <p:cNvPr id="83981" name="Rectangle 13"/>
            <p:cNvSpPr/>
            <p:nvPr/>
          </p:nvSpPr>
          <p:spPr>
            <a:xfrm>
              <a:off x="720"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序列</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83982" name="Rectangle 14"/>
            <p:cNvSpPr/>
            <p:nvPr/>
          </p:nvSpPr>
          <p:spPr>
            <a:xfrm>
              <a:off x="1824" y="960"/>
              <a:ext cx="480" cy="48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默认</a:t>
              </a:r>
              <a:endParaRPr lang="zh-CN" altLang="en-US" sz="2400" dirty="0">
                <a:latin typeface="Tahoma" panose="020B0604030504040204" pitchFamily="34" charset="0"/>
                <a:ea typeface="华文中宋" panose="02010600040101010101" pitchFamily="2" charset="-122"/>
              </a:endParaRPr>
            </a:p>
            <a:p>
              <a:pPr algn="ctr" eaLnBrk="1" hangingPunct="1"/>
              <a:r>
                <a:rPr lang="zh-CN" altLang="en-US" sz="2400" dirty="0">
                  <a:latin typeface="Tahoma" panose="020B0604030504040204" pitchFamily="34" charset="0"/>
                  <a:ea typeface="华文中宋" panose="02010600040101010101" pitchFamily="2" charset="-122"/>
                </a:rPr>
                <a:t>语句</a:t>
              </a:r>
              <a:endParaRPr lang="zh-CN" altLang="en-US" sz="2400" dirty="0">
                <a:latin typeface="Tahoma" panose="020B0604030504040204" pitchFamily="34" charset="0"/>
                <a:ea typeface="华文中宋" panose="02010600040101010101" pitchFamily="2" charset="-122"/>
              </a:endParaRPr>
            </a:p>
          </p:txBody>
        </p:sp>
        <p:sp>
          <p:nvSpPr>
            <p:cNvPr id="83983" name="Line 15"/>
            <p:cNvSpPr/>
            <p:nvPr/>
          </p:nvSpPr>
          <p:spPr>
            <a:xfrm>
              <a:off x="288" y="720"/>
              <a:ext cx="0" cy="240"/>
            </a:xfrm>
            <a:prstGeom prst="line">
              <a:avLst/>
            </a:prstGeom>
            <a:ln w="9525" cap="flat" cmpd="sng">
              <a:solidFill>
                <a:schemeClr val="tx1"/>
              </a:solidFill>
              <a:prstDash val="solid"/>
              <a:headEnd type="none" w="med" len="med"/>
              <a:tailEnd type="triangle" w="med" len="med"/>
            </a:ln>
          </p:spPr>
        </p:sp>
        <p:sp>
          <p:nvSpPr>
            <p:cNvPr id="83984" name="Line 16"/>
            <p:cNvSpPr/>
            <p:nvPr/>
          </p:nvSpPr>
          <p:spPr>
            <a:xfrm>
              <a:off x="960" y="720"/>
              <a:ext cx="0" cy="240"/>
            </a:xfrm>
            <a:prstGeom prst="line">
              <a:avLst/>
            </a:prstGeom>
            <a:ln w="9525" cap="flat" cmpd="sng">
              <a:solidFill>
                <a:schemeClr val="tx1"/>
              </a:solidFill>
              <a:prstDash val="solid"/>
              <a:headEnd type="none" w="med" len="med"/>
              <a:tailEnd type="triangle" w="med" len="med"/>
            </a:ln>
          </p:spPr>
        </p:sp>
        <p:sp>
          <p:nvSpPr>
            <p:cNvPr id="83985" name="Line 17"/>
            <p:cNvSpPr/>
            <p:nvPr/>
          </p:nvSpPr>
          <p:spPr>
            <a:xfrm>
              <a:off x="2064" y="720"/>
              <a:ext cx="0" cy="240"/>
            </a:xfrm>
            <a:prstGeom prst="line">
              <a:avLst/>
            </a:prstGeom>
            <a:ln w="9525" cap="flat" cmpd="sng">
              <a:solidFill>
                <a:schemeClr val="tx1"/>
              </a:solidFill>
              <a:prstDash val="solid"/>
              <a:headEnd type="none" w="med" len="med"/>
              <a:tailEnd type="triangle" w="med" len="med"/>
            </a:ln>
          </p:spPr>
        </p:sp>
        <p:sp>
          <p:nvSpPr>
            <p:cNvPr id="83986" name="Rectangle 18"/>
            <p:cNvSpPr/>
            <p:nvPr/>
          </p:nvSpPr>
          <p:spPr>
            <a:xfrm>
              <a:off x="0"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7" name="Rectangle 19"/>
            <p:cNvSpPr/>
            <p:nvPr/>
          </p:nvSpPr>
          <p:spPr>
            <a:xfrm>
              <a:off x="720"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8" name="Rectangle 20"/>
            <p:cNvSpPr/>
            <p:nvPr/>
          </p:nvSpPr>
          <p:spPr>
            <a:xfrm>
              <a:off x="1776" y="1680"/>
              <a:ext cx="576"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break;</a:t>
              </a:r>
              <a:endParaRPr lang="en-US" altLang="zh-CN" sz="2400" dirty="0">
                <a:latin typeface="Tahoma" panose="020B0604030504040204" pitchFamily="34" charset="0"/>
                <a:ea typeface="华文中宋" panose="02010600040101010101" pitchFamily="2" charset="-122"/>
              </a:endParaRPr>
            </a:p>
          </p:txBody>
        </p:sp>
        <p:sp>
          <p:nvSpPr>
            <p:cNvPr id="83989" name="Line 21"/>
            <p:cNvSpPr/>
            <p:nvPr/>
          </p:nvSpPr>
          <p:spPr>
            <a:xfrm>
              <a:off x="288" y="2208"/>
              <a:ext cx="1776" cy="0"/>
            </a:xfrm>
            <a:prstGeom prst="line">
              <a:avLst/>
            </a:prstGeom>
            <a:ln w="9525" cap="flat" cmpd="sng">
              <a:solidFill>
                <a:schemeClr val="tx1"/>
              </a:solidFill>
              <a:prstDash val="solid"/>
              <a:headEnd type="none" w="med" len="med"/>
              <a:tailEnd type="none" w="med" len="med"/>
            </a:ln>
          </p:spPr>
        </p:sp>
        <p:sp>
          <p:nvSpPr>
            <p:cNvPr id="83990" name="Line 22"/>
            <p:cNvSpPr/>
            <p:nvPr/>
          </p:nvSpPr>
          <p:spPr>
            <a:xfrm>
              <a:off x="288" y="1968"/>
              <a:ext cx="0" cy="240"/>
            </a:xfrm>
            <a:prstGeom prst="line">
              <a:avLst/>
            </a:prstGeom>
            <a:ln w="9525" cap="flat" cmpd="sng">
              <a:solidFill>
                <a:schemeClr val="tx1"/>
              </a:solidFill>
              <a:prstDash val="solid"/>
              <a:headEnd type="none" w="med" len="med"/>
              <a:tailEnd type="triangle" w="med" len="med"/>
            </a:ln>
          </p:spPr>
        </p:sp>
        <p:sp>
          <p:nvSpPr>
            <p:cNvPr id="83991" name="Line 23"/>
            <p:cNvSpPr/>
            <p:nvPr/>
          </p:nvSpPr>
          <p:spPr>
            <a:xfrm>
              <a:off x="960" y="1968"/>
              <a:ext cx="0" cy="240"/>
            </a:xfrm>
            <a:prstGeom prst="line">
              <a:avLst/>
            </a:prstGeom>
            <a:ln w="9525" cap="flat" cmpd="sng">
              <a:solidFill>
                <a:schemeClr val="tx1"/>
              </a:solidFill>
              <a:prstDash val="solid"/>
              <a:headEnd type="none" w="med" len="med"/>
              <a:tailEnd type="triangle" w="med" len="med"/>
            </a:ln>
          </p:spPr>
        </p:sp>
        <p:sp>
          <p:nvSpPr>
            <p:cNvPr id="83992" name="Line 24"/>
            <p:cNvSpPr/>
            <p:nvPr/>
          </p:nvSpPr>
          <p:spPr>
            <a:xfrm>
              <a:off x="2064" y="1968"/>
              <a:ext cx="0" cy="240"/>
            </a:xfrm>
            <a:prstGeom prst="line">
              <a:avLst/>
            </a:prstGeom>
            <a:ln w="9525" cap="flat" cmpd="sng">
              <a:solidFill>
                <a:schemeClr val="tx1"/>
              </a:solidFill>
              <a:prstDash val="solid"/>
              <a:headEnd type="none" w="med" len="med"/>
              <a:tailEnd type="triangle" w="med" len="med"/>
            </a:ln>
          </p:spPr>
        </p:sp>
        <p:sp>
          <p:nvSpPr>
            <p:cNvPr id="83993" name="Line 25"/>
            <p:cNvSpPr/>
            <p:nvPr/>
          </p:nvSpPr>
          <p:spPr>
            <a:xfrm>
              <a:off x="288" y="1440"/>
              <a:ext cx="0" cy="240"/>
            </a:xfrm>
            <a:prstGeom prst="line">
              <a:avLst/>
            </a:prstGeom>
            <a:ln w="9525" cap="flat" cmpd="sng">
              <a:solidFill>
                <a:schemeClr val="tx1"/>
              </a:solidFill>
              <a:prstDash val="solid"/>
              <a:headEnd type="none" w="med" len="med"/>
              <a:tailEnd type="triangle" w="med" len="med"/>
            </a:ln>
          </p:spPr>
        </p:sp>
        <p:sp>
          <p:nvSpPr>
            <p:cNvPr id="83994" name="Line 26"/>
            <p:cNvSpPr/>
            <p:nvPr/>
          </p:nvSpPr>
          <p:spPr>
            <a:xfrm>
              <a:off x="960" y="1440"/>
              <a:ext cx="0" cy="240"/>
            </a:xfrm>
            <a:prstGeom prst="line">
              <a:avLst/>
            </a:prstGeom>
            <a:ln w="9525" cap="flat" cmpd="sng">
              <a:solidFill>
                <a:schemeClr val="tx1"/>
              </a:solidFill>
              <a:prstDash val="solid"/>
              <a:headEnd type="none" w="med" len="med"/>
              <a:tailEnd type="triangle" w="med" len="med"/>
            </a:ln>
          </p:spPr>
        </p:sp>
        <p:sp>
          <p:nvSpPr>
            <p:cNvPr id="83995" name="Line 27"/>
            <p:cNvSpPr/>
            <p:nvPr/>
          </p:nvSpPr>
          <p:spPr>
            <a:xfrm>
              <a:off x="2064" y="1440"/>
              <a:ext cx="0" cy="240"/>
            </a:xfrm>
            <a:prstGeom prst="line">
              <a:avLst/>
            </a:prstGeom>
            <a:ln w="9525" cap="flat" cmpd="sng">
              <a:solidFill>
                <a:schemeClr val="tx1"/>
              </a:solidFill>
              <a:prstDash val="solid"/>
              <a:headEnd type="none" w="med" len="med"/>
              <a:tailEnd type="triangle" w="med" len="med"/>
            </a:ln>
          </p:spPr>
        </p:sp>
        <p:sp>
          <p:nvSpPr>
            <p:cNvPr id="83996" name="Line 28"/>
            <p:cNvSpPr/>
            <p:nvPr/>
          </p:nvSpPr>
          <p:spPr>
            <a:xfrm>
              <a:off x="1536" y="1008"/>
              <a:ext cx="0" cy="960"/>
            </a:xfrm>
            <a:prstGeom prst="line">
              <a:avLst/>
            </a:prstGeom>
            <a:ln w="19050" cap="flat" cmpd="sng">
              <a:solidFill>
                <a:schemeClr val="tx1"/>
              </a:solidFill>
              <a:prstDash val="dash"/>
              <a:headEnd type="none" w="med" len="med"/>
              <a:tailEnd type="none" w="med" len="med"/>
            </a:ln>
          </p:spPr>
        </p:sp>
        <p:sp>
          <p:nvSpPr>
            <p:cNvPr id="83997" name="Rectangle 29"/>
            <p:cNvSpPr/>
            <p:nvPr/>
          </p:nvSpPr>
          <p:spPr>
            <a:xfrm>
              <a:off x="288" y="720"/>
              <a:ext cx="336" cy="240"/>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值</a:t>
              </a:r>
              <a:r>
                <a:rPr lang="en-US" altLang="zh-CN" sz="2400" dirty="0">
                  <a:latin typeface="Tahoma" panose="020B0604030504040204" pitchFamily="34" charset="0"/>
                  <a:ea typeface="华文中宋" panose="02010600040101010101" pitchFamily="2" charset="-122"/>
                </a:rPr>
                <a:t>1</a:t>
              </a:r>
              <a:endParaRPr lang="en-US" altLang="zh-CN" sz="2400" dirty="0">
                <a:latin typeface="Tahoma" panose="020B0604030504040204" pitchFamily="34" charset="0"/>
                <a:ea typeface="华文中宋" panose="02010600040101010101" pitchFamily="2" charset="-122"/>
              </a:endParaRPr>
            </a:p>
          </p:txBody>
        </p:sp>
        <p:sp>
          <p:nvSpPr>
            <p:cNvPr id="83998" name="Rectangle 30"/>
            <p:cNvSpPr/>
            <p:nvPr/>
          </p:nvSpPr>
          <p:spPr>
            <a:xfrm>
              <a:off x="960" y="720"/>
              <a:ext cx="336" cy="240"/>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值</a:t>
              </a:r>
              <a:r>
                <a:rPr lang="en-US" altLang="zh-CN" sz="2400" dirty="0">
                  <a:latin typeface="Tahoma" panose="020B0604030504040204" pitchFamily="34" charset="0"/>
                  <a:ea typeface="华文中宋" panose="02010600040101010101" pitchFamily="2" charset="-122"/>
                </a:rPr>
                <a:t>2</a:t>
              </a:r>
              <a:endParaRPr lang="en-US" altLang="zh-CN" sz="2400" dirty="0">
                <a:latin typeface="Tahoma" panose="020B0604030504040204" pitchFamily="34" charset="0"/>
                <a:ea typeface="华文中宋" panose="02010600040101010101" pitchFamily="2" charset="-122"/>
              </a:endParaRPr>
            </a:p>
          </p:txBody>
        </p:sp>
        <p:sp>
          <p:nvSpPr>
            <p:cNvPr id="83999" name="Rectangle 31"/>
            <p:cNvSpPr/>
            <p:nvPr/>
          </p:nvSpPr>
          <p:spPr>
            <a:xfrm>
              <a:off x="1680" y="480"/>
              <a:ext cx="576"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default</a:t>
              </a:r>
              <a:endParaRPr lang="en-US" altLang="zh-CN" sz="2400" dirty="0">
                <a:latin typeface="Tahoma" panose="020B0604030504040204" pitchFamily="34" charset="0"/>
                <a:ea typeface="华文中宋" panose="02010600040101010101" pitchFamily="2"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arn(outHorizontal)">
                                      <p:cBhvr>
                                        <p:cTn id="7" dur="500"/>
                                        <p:tgtEl>
                                          <p:spTgt spid="8397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Effect transition="in" filter="barn(outHorizontal)">
                                      <p:cBhvr>
                                        <p:cTn id="11" dur="500"/>
                                        <p:tgtEl>
                                          <p:spTgt spid="83971">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83971">
                                            <p:txEl>
                                              <p:pRg st="2" end="2"/>
                                            </p:txEl>
                                          </p:spTgt>
                                        </p:tgtEl>
                                        <p:attrNameLst>
                                          <p:attrName>style.visibility</p:attrName>
                                        </p:attrNameLst>
                                      </p:cBhvr>
                                      <p:to>
                                        <p:strVal val="visible"/>
                                      </p:to>
                                    </p:set>
                                    <p:animEffect transition="in" filter="barn(outHorizontal)">
                                      <p:cBhvr>
                                        <p:cTn id="14" dur="500"/>
                                        <p:tgtEl>
                                          <p:spTgt spid="83971">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barn(outHorizontal)">
                                      <p:cBhvr>
                                        <p:cTn id="17" dur="500"/>
                                        <p:tgtEl>
                                          <p:spTgt spid="83971">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83971">
                                            <p:txEl>
                                              <p:pRg st="4" end="4"/>
                                            </p:txEl>
                                          </p:spTgt>
                                        </p:tgtEl>
                                        <p:attrNameLst>
                                          <p:attrName>style.visibility</p:attrName>
                                        </p:attrNameLst>
                                      </p:cBhvr>
                                      <p:to>
                                        <p:strVal val="visible"/>
                                      </p:to>
                                    </p:set>
                                    <p:animEffect transition="in" filter="barn(outHorizontal)">
                                      <p:cBhvr>
                                        <p:cTn id="20" dur="500"/>
                                        <p:tgtEl>
                                          <p:spTgt spid="83971">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animEffect transition="in" filter="barn(outHorizontal)">
                                      <p:cBhvr>
                                        <p:cTn id="23" dur="500"/>
                                        <p:tgtEl>
                                          <p:spTgt spid="83971">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83971">
                                            <p:txEl>
                                              <p:pRg st="6" end="6"/>
                                            </p:txEl>
                                          </p:spTgt>
                                        </p:tgtEl>
                                        <p:attrNameLst>
                                          <p:attrName>style.visibility</p:attrName>
                                        </p:attrNameLst>
                                      </p:cBhvr>
                                      <p:to>
                                        <p:strVal val="visible"/>
                                      </p:to>
                                    </p:set>
                                    <p:animEffect transition="in" filter="barn(outHorizontal)">
                                      <p:cBhvr>
                                        <p:cTn id="26" dur="500"/>
                                        <p:tgtEl>
                                          <p:spTgt spid="83971">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83971">
                                            <p:txEl>
                                              <p:pRg st="7" end="7"/>
                                            </p:txEl>
                                          </p:spTgt>
                                        </p:tgtEl>
                                        <p:attrNameLst>
                                          <p:attrName>style.visibility</p:attrName>
                                        </p:attrNameLst>
                                      </p:cBhvr>
                                      <p:to>
                                        <p:strVal val="visible"/>
                                      </p:to>
                                    </p:set>
                                    <p:animEffect transition="in" filter="barn(outHorizontal)">
                                      <p:cBhvr>
                                        <p:cTn id="29" dur="500"/>
                                        <p:tgtEl>
                                          <p:spTgt spid="83971">
                                            <p:txEl>
                                              <p:pRg st="7" end="7"/>
                                            </p:txEl>
                                          </p:spTgt>
                                        </p:tgtEl>
                                      </p:cBhvr>
                                    </p:animEffect>
                                  </p:childTnLst>
                                </p:cTn>
                              </p:par>
                              <p:par>
                                <p:cTn id="30" presetID="16" presetClass="entr" presetSubtype="42" fill="hold" grpId="0" nodeType="withEffect">
                                  <p:stCondLst>
                                    <p:cond delay="0"/>
                                  </p:stCondLst>
                                  <p:childTnLst>
                                    <p:set>
                                      <p:cBhvr>
                                        <p:cTn id="31" dur="1" fill="hold">
                                          <p:stCondLst>
                                            <p:cond delay="0"/>
                                          </p:stCondLst>
                                        </p:cTn>
                                        <p:tgtEl>
                                          <p:spTgt spid="83971">
                                            <p:txEl>
                                              <p:pRg st="8" end="8"/>
                                            </p:txEl>
                                          </p:spTgt>
                                        </p:tgtEl>
                                        <p:attrNameLst>
                                          <p:attrName>style.visibility</p:attrName>
                                        </p:attrNameLst>
                                      </p:cBhvr>
                                      <p:to>
                                        <p:strVal val="visible"/>
                                      </p:to>
                                    </p:set>
                                    <p:animEffect transition="in" filter="barn(outHorizontal)">
                                      <p:cBhvr>
                                        <p:cTn id="32" dur="500"/>
                                        <p:tgtEl>
                                          <p:spTgt spid="83971">
                                            <p:txEl>
                                              <p:pRg st="8" end="8"/>
                                            </p:txEl>
                                          </p:spTgt>
                                        </p:tgtEl>
                                      </p:cBhvr>
                                    </p:animEffect>
                                  </p:childTnLst>
                                </p:cTn>
                              </p:par>
                              <p:par>
                                <p:cTn id="33" presetID="16" presetClass="entr" presetSubtype="42" fill="hold" grpId="0" nodeType="withEffect">
                                  <p:stCondLst>
                                    <p:cond delay="0"/>
                                  </p:stCondLst>
                                  <p:childTnLst>
                                    <p:set>
                                      <p:cBhvr>
                                        <p:cTn id="34" dur="1" fill="hold">
                                          <p:stCondLst>
                                            <p:cond delay="0"/>
                                          </p:stCondLst>
                                        </p:cTn>
                                        <p:tgtEl>
                                          <p:spTgt spid="83971">
                                            <p:txEl>
                                              <p:pRg st="9" end="9"/>
                                            </p:txEl>
                                          </p:spTgt>
                                        </p:tgtEl>
                                        <p:attrNameLst>
                                          <p:attrName>style.visibility</p:attrName>
                                        </p:attrNameLst>
                                      </p:cBhvr>
                                      <p:to>
                                        <p:strVal val="visible"/>
                                      </p:to>
                                    </p:set>
                                    <p:animEffect transition="in" filter="barn(outHorizontal)">
                                      <p:cBhvr>
                                        <p:cTn id="35" dur="500"/>
                                        <p:tgtEl>
                                          <p:spTgt spid="83971">
                                            <p:txEl>
                                              <p:pRg st="9" end="9"/>
                                            </p:txEl>
                                          </p:spTgt>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83972"/>
                                        </p:tgtEl>
                                        <p:attrNameLst>
                                          <p:attrName>style.visibility</p:attrName>
                                        </p:attrNameLst>
                                      </p:cBhvr>
                                      <p:to>
                                        <p:strVal val="visible"/>
                                      </p:to>
                                    </p:set>
                                    <p:animEffect transition="in" filter="dissolve">
                                      <p:cBhvr>
                                        <p:cTn id="39"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vert="horz" wrap="square" lIns="91440" tIns="45720" rIns="91440" bIns="45720" anchor="ctr"/>
          <a:lstStyle/>
          <a:p>
            <a:pPr eaLnBrk="1" hangingPunct="1"/>
            <a:r>
              <a:rPr lang="en-US" altLang="zh-CN" sz="4600" dirty="0"/>
              <a:t>switch/</a:t>
            </a:r>
            <a:r>
              <a:rPr lang="zh-CN" altLang="en-US" sz="4600" dirty="0"/>
              <a:t>开关语句</a:t>
            </a:r>
            <a:endParaRPr lang="zh-CN" altLang="en-US" sz="4600" dirty="0"/>
          </a:p>
        </p:txBody>
      </p:sp>
      <p:sp>
        <p:nvSpPr>
          <p:cNvPr id="84995" name="Rectangle 3"/>
          <p:cNvSpPr>
            <a:spLocks noGrp="1"/>
          </p:cNvSpPr>
          <p:nvPr>
            <p:ph idx="1"/>
          </p:nvPr>
        </p:nvSpPr>
        <p:spPr/>
        <p:txBody>
          <a:bodyPr vert="horz" wrap="square" lIns="91440" tIns="45720" rIns="91440" bIns="45720" anchor="t"/>
          <a:lstStyle/>
          <a:p>
            <a:pPr marL="609600" indent="-609600" eaLnBrk="1" hangingPunct="1">
              <a:buSzPct val="90000"/>
            </a:pPr>
            <a:r>
              <a:rPr lang="zh-CN" altLang="en-US" dirty="0"/>
              <a:t>语法</a:t>
            </a:r>
            <a:endParaRPr lang="zh-CN" altLang="en-US" dirty="0"/>
          </a:p>
          <a:p>
            <a:pPr marL="609600" indent="-609600" eaLnBrk="1" hangingPunct="1">
              <a:buSzPct val="90000"/>
              <a:buNone/>
            </a:pPr>
            <a:r>
              <a:rPr lang="zh-CN" altLang="en-US" dirty="0"/>
              <a:t>	</a:t>
            </a:r>
            <a:r>
              <a:rPr lang="en-US" altLang="zh-CN" sz="2400" dirty="0"/>
              <a:t>switch (</a:t>
            </a:r>
            <a:r>
              <a:rPr lang="zh-CN" altLang="en-US" sz="2400" dirty="0"/>
              <a:t>表达式</a:t>
            </a:r>
            <a:r>
              <a:rPr lang="en-US" altLang="zh-CN" sz="2400" dirty="0"/>
              <a:t>) {</a:t>
            </a:r>
            <a:endParaRPr lang="en-US" altLang="zh-CN" sz="2400" dirty="0"/>
          </a:p>
          <a:p>
            <a:pPr marL="609600" indent="-609600" eaLnBrk="1" hangingPunct="1">
              <a:buSzPct val="90000"/>
              <a:buNone/>
            </a:pPr>
            <a:r>
              <a:rPr lang="en-US" altLang="x-none" sz="2400" dirty="0"/>
              <a:t>	    </a:t>
            </a:r>
            <a:r>
              <a:rPr lang="en-US" altLang="zh-CN" sz="2400" dirty="0"/>
              <a:t>case </a:t>
            </a:r>
            <a:r>
              <a:rPr lang="zh-CN" altLang="en-US" sz="2400" dirty="0"/>
              <a:t>值</a:t>
            </a:r>
            <a:r>
              <a:rPr lang="en-US" altLang="zh-CN" sz="2400" dirty="0"/>
              <a:t>1:  </a:t>
            </a:r>
            <a:r>
              <a:rPr lang="zh-CN" altLang="en-US" sz="2400" dirty="0"/>
              <a:t>语句序列</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[break];</a:t>
            </a:r>
            <a:endParaRPr lang="en-US" altLang="zh-CN" sz="2400" dirty="0"/>
          </a:p>
          <a:p>
            <a:pPr marL="609600" indent="-609600" eaLnBrk="1" hangingPunct="1">
              <a:buSzPct val="90000"/>
              <a:buNone/>
            </a:pPr>
            <a:r>
              <a:rPr lang="en-US" altLang="x-none" sz="2400" dirty="0"/>
              <a:t>	    </a:t>
            </a:r>
            <a:r>
              <a:rPr lang="en-US" altLang="zh-CN" sz="2400" dirty="0"/>
              <a:t>case </a:t>
            </a:r>
            <a:r>
              <a:rPr lang="zh-CN" altLang="en-US" sz="2400" dirty="0"/>
              <a:t>值</a:t>
            </a:r>
            <a:r>
              <a:rPr lang="en-US" altLang="zh-CN" sz="2400" dirty="0"/>
              <a:t>2:  </a:t>
            </a:r>
            <a:r>
              <a:rPr lang="zh-CN" altLang="en-US" sz="2400" dirty="0"/>
              <a:t>语句序列</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[break];</a:t>
            </a:r>
            <a:endParaRPr lang="en-US" altLang="zh-CN" sz="2400" dirty="0"/>
          </a:p>
          <a:p>
            <a:pPr marL="609600" indent="-609600" eaLnBrk="1" hangingPunct="1">
              <a:buSzPct val="90000"/>
              <a:buNone/>
            </a:pPr>
            <a:r>
              <a:rPr lang="en-US" altLang="x-none" sz="2400" dirty="0"/>
              <a:t>	     </a:t>
            </a:r>
            <a:r>
              <a:rPr lang="en-US" altLang="zh-CN" sz="2400" dirty="0"/>
              <a:t>… … …      … …</a:t>
            </a:r>
            <a:endParaRPr lang="en-US" altLang="zh-CN" sz="2400" dirty="0"/>
          </a:p>
          <a:p>
            <a:pPr marL="609600" indent="-609600" eaLnBrk="1" hangingPunct="1">
              <a:buSzPct val="90000"/>
              <a:buNone/>
            </a:pPr>
            <a:r>
              <a:rPr lang="en-US" altLang="x-none" sz="2400" dirty="0"/>
              <a:t>	    </a:t>
            </a:r>
            <a:r>
              <a:rPr lang="en-US" altLang="zh-CN" sz="2400" dirty="0"/>
              <a:t>[default: </a:t>
            </a:r>
            <a:r>
              <a:rPr lang="zh-CN" altLang="en-US" sz="2400" dirty="0"/>
              <a:t>默认语句</a:t>
            </a:r>
            <a:r>
              <a:rPr lang="en-US" altLang="zh-CN" sz="2400" dirty="0"/>
              <a:t>;]</a:t>
            </a:r>
            <a:endParaRPr lang="en-US" altLang="zh-CN" sz="2400" dirty="0"/>
          </a:p>
          <a:p>
            <a:pPr marL="609600" indent="-609600" eaLnBrk="1" hangingPunct="1">
              <a:buSzPct val="90000"/>
              <a:buNone/>
            </a:pPr>
            <a:r>
              <a:rPr lang="en-US" altLang="x-none" sz="2400" dirty="0"/>
              <a:t>    </a:t>
            </a:r>
            <a:r>
              <a:rPr lang="en-US" altLang="zh-CN" sz="2400" dirty="0"/>
              <a:t>}</a:t>
            </a:r>
            <a:endParaRPr lang="en-US" altLang="zh-CN" sz="2400" dirty="0"/>
          </a:p>
        </p:txBody>
      </p:sp>
      <p:sp>
        <p:nvSpPr>
          <p:cNvPr id="84996" name="Rectangle 4"/>
          <p:cNvSpPr/>
          <p:nvPr/>
        </p:nvSpPr>
        <p:spPr>
          <a:xfrm>
            <a:off x="4284663" y="1196975"/>
            <a:ext cx="4248150" cy="44958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buChar char="n"/>
            </a:pPr>
            <a:r>
              <a:rPr lang="zh-CN" altLang="en-US" sz="2800" dirty="0">
                <a:latin typeface="微软雅黑" panose="020B0503020204020204" charset="-122"/>
                <a:ea typeface="微软雅黑" panose="020B0503020204020204" charset="-122"/>
              </a:rPr>
              <a:t>几点注意</a:t>
            </a:r>
            <a:endParaRPr lang="zh-CN" altLang="en-US" sz="28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语句表达式的结果必须是</a:t>
            </a:r>
            <a:r>
              <a:rPr lang="en-US" altLang="zh-CN" sz="2000" dirty="0">
                <a:latin typeface="微软雅黑" panose="020B0503020204020204" charset="-122"/>
                <a:ea typeface="微软雅黑" panose="020B0503020204020204" charset="-122"/>
              </a:rPr>
              <a:t>byte, char, short, int </a:t>
            </a:r>
            <a:r>
              <a:rPr lang="zh-CN" altLang="en-US" sz="2000" dirty="0">
                <a:latin typeface="微软雅黑" panose="020B0503020204020204" charset="-122"/>
                <a:ea typeface="微软雅黑" panose="020B0503020204020204" charset="-122"/>
              </a:rPr>
              <a:t>类型，在JDK 7发布版本中, 可以在switch语句的表达式中使用String对象。</a:t>
            </a:r>
            <a:endParaRPr lang="zh-CN" altLang="en-US"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zh-CN" altLang="en-US" sz="2000" dirty="0">
                <a:latin typeface="微软雅黑" panose="020B0503020204020204" charset="-122"/>
                <a:ea typeface="微软雅黑" panose="020B0503020204020204" charset="-122"/>
              </a:rPr>
              <a:t>表达式的结果依次与每个</a:t>
            </a:r>
            <a:r>
              <a:rPr lang="en-US" altLang="zh-CN" sz="2000" dirty="0">
                <a:latin typeface="微软雅黑" panose="020B0503020204020204" charset="-122"/>
                <a:ea typeface="微软雅黑" panose="020B0503020204020204" charset="-122"/>
              </a:rPr>
              <a:t>case</a:t>
            </a:r>
            <a:r>
              <a:rPr lang="zh-CN" altLang="en-US" sz="2000" dirty="0">
                <a:latin typeface="微软雅黑" panose="020B0503020204020204" charset="-122"/>
                <a:ea typeface="微软雅黑" panose="020B0503020204020204" charset="-122"/>
              </a:rPr>
              <a:t>子句比较</a:t>
            </a:r>
            <a:endParaRPr lang="zh-CN" altLang="en-US"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语句用于跳出</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语句，如果没有</a:t>
            </a: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则执行匹配以后的所有语句直到遇到</a:t>
            </a:r>
            <a:r>
              <a:rPr lang="en-US" altLang="zh-CN" sz="2000" dirty="0">
                <a:latin typeface="微软雅黑" panose="020B0503020204020204" charset="-122"/>
                <a:ea typeface="微软雅黑" panose="020B0503020204020204" charset="-122"/>
              </a:rPr>
              <a:t>break</a:t>
            </a:r>
            <a:r>
              <a:rPr lang="zh-CN" altLang="en-US" sz="2000" dirty="0">
                <a:latin typeface="微软雅黑" panose="020B0503020204020204" charset="-122"/>
                <a:ea typeface="微软雅黑" panose="020B0503020204020204" charset="-122"/>
              </a:rPr>
              <a:t>或者</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marL="990600" lvl="1" indent="-533400" eaLnBrk="1" hangingPunct="1">
              <a:lnSpc>
                <a:spcPct val="90000"/>
              </a:lnSpc>
              <a:spcBef>
                <a:spcPct val="20000"/>
              </a:spcBef>
              <a:buClr>
                <a:schemeClr val="hlink"/>
              </a:buClr>
              <a:buSzPct val="90000"/>
              <a:buFont typeface="Wingdings" panose="05000000000000000000" pitchFamily="2" charset="2"/>
              <a:buAutoNum type="arabicPeriod"/>
            </a:pPr>
            <a:r>
              <a:rPr lang="en-US" altLang="zh-CN" sz="2000" dirty="0">
                <a:latin typeface="微软雅黑" panose="020B0503020204020204" charset="-122"/>
                <a:ea typeface="微软雅黑" panose="020B0503020204020204" charset="-122"/>
              </a:rPr>
              <a:t>default</a:t>
            </a:r>
            <a:r>
              <a:rPr lang="zh-CN" altLang="en-US" sz="2000" dirty="0">
                <a:latin typeface="微软雅黑" panose="020B0503020204020204" charset="-122"/>
                <a:ea typeface="微软雅黑" panose="020B0503020204020204" charset="-122"/>
              </a:rPr>
              <a:t>子句是可选的</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没有匹配的时候执行。如果没有</a:t>
            </a:r>
            <a:r>
              <a:rPr lang="en-US" altLang="zh-CN" sz="2000" dirty="0">
                <a:latin typeface="微软雅黑" panose="020B0503020204020204" charset="-122"/>
                <a:ea typeface="微软雅黑" panose="020B0503020204020204" charset="-122"/>
              </a:rPr>
              <a:t>default</a:t>
            </a:r>
            <a:r>
              <a:rPr lang="zh-CN" altLang="en-US" sz="2000" dirty="0">
                <a:latin typeface="微软雅黑" panose="020B0503020204020204" charset="-122"/>
                <a:ea typeface="微软雅黑" panose="020B0503020204020204" charset="-122"/>
              </a:rPr>
              <a:t>并且没有匹配值则退出。</a:t>
            </a:r>
            <a:endParaRPr lang="zh-CN" altLang="en-US" sz="20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en-US" altLang="zh-CN" dirty="0" smtClean="0"/>
              <a:t>switch/</a:t>
            </a:r>
            <a:r>
              <a:rPr lang="zh-CN" altLang="en-US" dirty="0" smtClean="0"/>
              <a:t>开关语句</a:t>
            </a:r>
            <a:endParaRPr lang="zh-CN" altLang="en-US" dirty="0" smtClean="0"/>
          </a:p>
        </p:txBody>
      </p:sp>
      <p:sp>
        <p:nvSpPr>
          <p:cNvPr id="3" name="内容占位符 2"/>
          <p:cNvSpPr>
            <a:spLocks noGrp="1"/>
          </p:cNvSpPr>
          <p:nvPr>
            <p:ph idx="1"/>
            <p:custDataLst>
              <p:tags r:id="rId4"/>
            </p:custDataLst>
          </p:nvPr>
        </p:nvSpPr>
        <p:spPr/>
        <p:txBody>
          <a:bodyPr>
            <a:normAutofit fontScale="5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示例 </a:t>
            </a:r>
            <a:r>
              <a:rPr lang="en-US" altLang="zh-CN" dirty="0" smtClean="0"/>
              <a:t>1</a:t>
            </a:r>
            <a:endParaRPr lang="en-US" altLang="zh-CN" dirty="0" smtClean="0"/>
          </a:p>
          <a:p>
            <a:pPr marL="990600" lvl="1" indent="-533400" eaLnBrk="1" hangingPunct="1">
              <a:lnSpc>
                <a:spcPct val="150000"/>
              </a:lnSpc>
              <a:buSzPct val="90000"/>
              <a:buNone/>
            </a:pPr>
            <a:r>
              <a:rPr lang="en-US" altLang="zh-CN" dirty="0" smtClean="0"/>
              <a:t>import Java.io.IOException;</a:t>
            </a:r>
            <a:endParaRPr lang="en-US" altLang="zh-CN" dirty="0" smtClean="0"/>
          </a:p>
          <a:p>
            <a:pPr marL="990600" lvl="1" indent="-533400" eaLnBrk="1" hangingPunct="1">
              <a:lnSpc>
                <a:spcPct val="150000"/>
              </a:lnSpc>
              <a:buSzPct val="90000"/>
              <a:buNone/>
            </a:pPr>
            <a:r>
              <a:rPr lang="en-US" altLang="zh-CN" dirty="0" smtClean="0"/>
              <a:t>class Test {</a:t>
            </a:r>
            <a:endParaRPr lang="en-US" altLang="zh-CN" dirty="0" smtClean="0"/>
          </a:p>
          <a:p>
            <a:pPr marL="990600" lvl="1" indent="-533400" eaLnBrk="1" hangingPunct="1">
              <a:lnSpc>
                <a:spcPct val="150000"/>
              </a:lnSpc>
              <a:buSzPct val="90000"/>
              <a:buNone/>
            </a:pPr>
            <a:r>
              <a:rPr lang="en-US" altLang="zh-CN" dirty="0" smtClean="0"/>
              <a:t>	public static void main(String args[]) throws IOException {</a:t>
            </a:r>
            <a:endParaRPr lang="en-US" altLang="zh-CN" dirty="0" smtClean="0"/>
          </a:p>
          <a:p>
            <a:pPr marL="990600" lvl="1" indent="-533400" eaLnBrk="1" hangingPunct="1">
              <a:lnSpc>
                <a:spcPct val="150000"/>
              </a:lnSpc>
              <a:buSzPct val="90000"/>
              <a:buNone/>
            </a:pPr>
            <a:r>
              <a:rPr lang="en-US" altLang="zh-CN" dirty="0" smtClean="0"/>
              <a:t>	    System.out.println(“</a:t>
            </a:r>
            <a:r>
              <a:rPr lang="zh-CN" altLang="en-US" dirty="0" smtClean="0"/>
              <a:t>中国足球能否进入世界杯</a:t>
            </a:r>
            <a:r>
              <a:rPr lang="en-US" altLang="zh-CN" dirty="0" smtClean="0"/>
              <a:t>?");</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System.out.println(“</a:t>
            </a:r>
            <a:r>
              <a:rPr lang="zh-CN" altLang="en-US" dirty="0" smtClean="0"/>
              <a:t>是</a:t>
            </a:r>
            <a:r>
              <a:rPr lang="en-US" altLang="zh-CN" dirty="0" smtClean="0"/>
              <a:t>(y) </a:t>
            </a:r>
            <a:r>
              <a:rPr lang="zh-CN" altLang="en-US" dirty="0" smtClean="0"/>
              <a:t>否</a:t>
            </a:r>
            <a:r>
              <a:rPr lang="en-US" altLang="zh-CN" dirty="0" smtClean="0"/>
              <a:t>(n) </a:t>
            </a:r>
            <a:r>
              <a:rPr lang="zh-CN" altLang="en-US" dirty="0" smtClean="0"/>
              <a:t>不一定</a:t>
            </a:r>
            <a:r>
              <a:rPr lang="en-US" altLang="zh-CN" dirty="0" smtClean="0"/>
              <a:t>(p)");</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char c = (char) System.in.read();</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switch (c ) {</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‘y’: System.out.println(“Cool”);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‘n’: System.out.println(“Bad”);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case ‘p’: System.out.println(“Sorry”);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default: System.out.println(“Input Error”); break;</a:t>
            </a:r>
            <a:endParaRPr lang="en-US" altLang="zh-CN" dirty="0" smtClean="0"/>
          </a:p>
          <a:p>
            <a:pPr marL="990600" lvl="1" indent="-533400" eaLnBrk="1" hangingPunct="1">
              <a:lnSpc>
                <a:spcPct val="150000"/>
              </a:lnSpc>
              <a:buSzPct val="90000"/>
              <a:buNone/>
            </a:pPr>
            <a:r>
              <a:rPr lang="en-US" altLang="x-none" dirty="0" smtClean="0"/>
              <a:t>	</a:t>
            </a:r>
            <a:r>
              <a:rPr lang="en-US" altLang="zh-CN" dirty="0" smtClean="0"/>
              <a:t>}</a:t>
            </a:r>
            <a:endParaRPr lang="en-US" altLang="zh-CN" dirty="0" smtClean="0"/>
          </a:p>
          <a:p>
            <a:pPr marL="990600" lvl="1" indent="-533400" eaLnBrk="1" hangingPunct="1">
              <a:lnSpc>
                <a:spcPct val="150000"/>
              </a:lnSpc>
              <a:buSzPct val="90000"/>
              <a:buNone/>
            </a:pPr>
            <a:r>
              <a:rPr lang="en-US" altLang="zh-CN" dirty="0" smtClean="0"/>
              <a:t>}</a:t>
            </a:r>
            <a:r>
              <a:rPr lang="zh-CN" altLang="en-US" dirty="0" smtClean="0"/>
              <a:t> </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idx="1"/>
          </p:nvPr>
        </p:nvSpPr>
        <p:spPr>
          <a:xfrm>
            <a:off x="381000" y="1066800"/>
            <a:ext cx="8534400" cy="609600"/>
          </a:xfrm>
        </p:spPr>
        <p:txBody>
          <a:bodyPr vert="horz" wrap="square" lIns="91440" tIns="45720" rIns="91440" bIns="45720" anchor="t"/>
          <a:lstStyle/>
          <a:p>
            <a:pPr marL="609600" indent="-609600" eaLnBrk="1" hangingPunct="1">
              <a:lnSpc>
                <a:spcPct val="90000"/>
              </a:lnSpc>
              <a:buSzPct val="90000"/>
            </a:pPr>
            <a:r>
              <a:rPr lang="zh-CN" altLang="en-US" sz="3600" dirty="0"/>
              <a:t>示例 </a:t>
            </a:r>
            <a:r>
              <a:rPr lang="en-US" altLang="zh-CN" sz="3600" dirty="0"/>
              <a:t>2</a:t>
            </a:r>
            <a:endParaRPr lang="en-US" altLang="zh-CN" sz="3600" dirty="0"/>
          </a:p>
        </p:txBody>
      </p:sp>
      <p:sp>
        <p:nvSpPr>
          <p:cNvPr id="87043" name="Rectangle 3"/>
          <p:cNvSpPr/>
          <p:nvPr/>
        </p:nvSpPr>
        <p:spPr>
          <a:xfrm>
            <a:off x="0" y="1600200"/>
            <a:ext cx="5257800" cy="52578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Test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month = 2, year = 2000;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numDays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switch (month)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3:</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5:</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7:</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8:</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12:</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31;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4: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6:          </a:t>
            </a:r>
            <a:endParaRPr lang="en-US" altLang="zh-CN" sz="2000" dirty="0">
              <a:latin typeface="Tahoma" panose="020B0604030504040204" pitchFamily="34" charset="0"/>
              <a:ea typeface="华文中宋" panose="02010600040101010101" pitchFamily="2" charset="-122"/>
            </a:endParaRPr>
          </a:p>
        </p:txBody>
      </p:sp>
      <p:sp>
        <p:nvSpPr>
          <p:cNvPr id="87044" name="Rectangle 4"/>
          <p:cNvSpPr/>
          <p:nvPr/>
        </p:nvSpPr>
        <p:spPr>
          <a:xfrm>
            <a:off x="4572000" y="1447800"/>
            <a:ext cx="4572000" cy="5410200"/>
          </a:xfrm>
          <a:prstGeom prst="rect">
            <a:avLst/>
          </a:prstGeom>
          <a:noFill/>
          <a:ln w="9525">
            <a:noFill/>
          </a:ln>
        </p:spPr>
        <p:txBody>
          <a:bodyPr/>
          <a:lstStyle/>
          <a:p>
            <a:pPr marL="609600" indent="-609600" eaLnBrk="1" hangingPunct="1">
              <a:lnSpc>
                <a:spcPct val="90000"/>
              </a:lnSpc>
              <a:spcBef>
                <a:spcPct val="20000"/>
              </a:spcBef>
              <a:buClr>
                <a:schemeClr val="folHlink"/>
              </a:buClr>
              <a:buSzPct val="90000"/>
              <a:buFont typeface="Wingdings" panose="05000000000000000000" pitchFamily="2" charset="2"/>
            </a:pPr>
            <a:r>
              <a:rPr lang="zh-CN" altLang="en-US" sz="2000" dirty="0">
                <a:latin typeface="Tahoma" panose="020B0604030504040204" pitchFamily="34" charset="0"/>
                <a:ea typeface="华文中宋" panose="02010600040101010101" pitchFamily="2" charset="-122"/>
              </a:rPr>
              <a:t>	</a:t>
            </a:r>
            <a:r>
              <a:rPr lang="en-US" altLang="zh-CN" sz="2000" dirty="0">
                <a:latin typeface="Tahoma" panose="020B0604030504040204" pitchFamily="34" charset="0"/>
                <a:ea typeface="华文中宋" panose="02010600040101010101" pitchFamily="2" charset="-122"/>
              </a:rPr>
              <a:t>case 9:</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11:</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30;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case 2:</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if  (((year % 4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&amp;&amp; !(year % 100 == 0))</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 (year % 400 == 0)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29;</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else</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numDays = 28;</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break;</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System.out.println("Number of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Days = " + numDays);</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609600" indent="-609600" eaLnBrk="1" hangingPunct="1">
              <a:lnSpc>
                <a:spcPct val="90000"/>
              </a:lnSpc>
              <a:spcBef>
                <a:spcPct val="20000"/>
              </a:spcBef>
              <a:buClr>
                <a:schemeClr val="fo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87045" name="Rectangle 5"/>
          <p:cNvSpPr>
            <a:spLocks noGrp="1"/>
          </p:cNvSpPr>
          <p:nvPr>
            <p:ph type="title"/>
          </p:nvPr>
        </p:nvSpPr>
        <p:spPr>
          <a:xfrm>
            <a:off x="533400" y="228600"/>
            <a:ext cx="7793038" cy="838200"/>
          </a:xfrm>
        </p:spPr>
        <p:txBody>
          <a:bodyPr vert="horz" wrap="square" lIns="91440" tIns="45720" rIns="91440" bIns="45720" anchor="b"/>
          <a:lstStyle/>
          <a:p>
            <a:pPr eaLnBrk="1" hangingPunct="1"/>
            <a:r>
              <a:rPr lang="en-US" altLang="zh-CN" sz="4600" dirty="0"/>
              <a:t>switch/</a:t>
            </a:r>
            <a:r>
              <a:rPr lang="zh-CN" altLang="en-US" sz="4600" dirty="0"/>
              <a:t>开关语句</a:t>
            </a:r>
            <a:endParaRPr lang="zh-CN" altLang="en-US" sz="4600" dirty="0"/>
          </a:p>
        </p:txBody>
      </p:sp>
      <p:sp>
        <p:nvSpPr>
          <p:cNvPr id="87046" name="Line 6"/>
          <p:cNvSpPr/>
          <p:nvPr/>
        </p:nvSpPr>
        <p:spPr>
          <a:xfrm>
            <a:off x="4724400" y="1143000"/>
            <a:ext cx="0" cy="5715000"/>
          </a:xfrm>
          <a:prstGeom prst="line">
            <a:avLst/>
          </a:prstGeom>
          <a:ln w="9525" cap="flat" cmpd="sng">
            <a:solidFill>
              <a:schemeClr val="tx1"/>
            </a:solidFill>
            <a:prstDash val="dash"/>
            <a:headEnd type="none" w="med" len="med"/>
            <a:tailEnd type="none" w="med" len="med"/>
          </a:ln>
        </p:spPr>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反复执行同一代码块直到满足结束条件</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组成</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循环的初始状态</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循环体</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迭代因子</a:t>
            </a:r>
            <a:r>
              <a:rPr lang="en-US" altLang="zh-CN" dirty="0" smtClean="0"/>
              <a:t>(</a:t>
            </a:r>
            <a:r>
              <a:rPr lang="zh-CN" altLang="en-US" dirty="0" smtClean="0"/>
              <a:t>计数器的递增或递减</a:t>
            </a:r>
            <a:r>
              <a:rPr lang="en-US" altLang="zh-CN" dirty="0" smtClean="0"/>
              <a:t>)</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zh-CN" altLang="en-US" dirty="0" smtClean="0"/>
              <a:t>控制表达式</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3</a:t>
            </a:r>
            <a:r>
              <a:rPr lang="zh-CN" altLang="en-US" dirty="0" smtClean="0"/>
              <a:t>种循环语句</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while</a:t>
            </a:r>
            <a:r>
              <a:rPr lang="zh-CN" altLang="en-US" dirty="0" smtClean="0"/>
              <a:t>循环</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do-while</a:t>
            </a:r>
            <a:r>
              <a:rPr lang="zh-CN" altLang="en-US" dirty="0" smtClean="0"/>
              <a:t>循环</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for</a:t>
            </a:r>
            <a:r>
              <a:rPr lang="zh-CN" altLang="en-US" dirty="0" smtClean="0"/>
              <a:t>循环</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89091"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while</a:t>
            </a:r>
            <a:r>
              <a:rPr lang="zh-CN" altLang="en-US" dirty="0"/>
              <a:t>循环</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zh-CN" altLang="en-US" dirty="0"/>
              <a:t>  </a:t>
            </a:r>
            <a:r>
              <a:rPr lang="en-US" altLang="zh-CN" dirty="0"/>
              <a:t>while (</a:t>
            </a:r>
            <a:r>
              <a:rPr lang="zh-CN" altLang="en-US" dirty="0"/>
              <a:t>布尔表达式</a:t>
            </a:r>
            <a:r>
              <a:rPr lang="en-US" altLang="zh-CN" dirty="0"/>
              <a:t>) {</a:t>
            </a:r>
            <a:endParaRPr lang="en-US" altLang="zh-CN" dirty="0"/>
          </a:p>
          <a:p>
            <a:pPr marL="990600" lvl="1" indent="-533400" eaLnBrk="1" hangingPunct="1">
              <a:buSzPct val="90000"/>
              <a:buNone/>
            </a:pPr>
            <a:r>
              <a:rPr lang="en-US" altLang="x-none" dirty="0"/>
              <a:t>	  </a:t>
            </a:r>
            <a:r>
              <a:rPr lang="zh-CN" altLang="en-US" dirty="0"/>
              <a:t>循环体；</a:t>
            </a:r>
            <a:endParaRPr lang="zh-CN" altLang="en-US" dirty="0"/>
          </a:p>
          <a:p>
            <a:pPr marL="990600" lvl="1" indent="-533400" eaLnBrk="1" hangingPunct="1">
              <a:buSzPct val="90000"/>
              <a:buNone/>
            </a:pPr>
            <a:r>
              <a:rPr lang="zh-CN" altLang="en-US" dirty="0"/>
              <a:t>  </a:t>
            </a:r>
            <a:r>
              <a:rPr lang="en-US" altLang="zh-CN" dirty="0"/>
              <a:t>}</a:t>
            </a:r>
            <a:endParaRPr lang="en-US" altLang="zh-CN" dirty="0"/>
          </a:p>
        </p:txBody>
      </p:sp>
      <p:grpSp>
        <p:nvGrpSpPr>
          <p:cNvPr id="89092" name="Group 4"/>
          <p:cNvGrpSpPr/>
          <p:nvPr/>
        </p:nvGrpSpPr>
        <p:grpSpPr>
          <a:xfrm>
            <a:off x="4953000" y="1828800"/>
            <a:ext cx="3733800" cy="3886200"/>
            <a:chOff x="0" y="0"/>
            <a:chExt cx="2352" cy="2448"/>
          </a:xfrm>
        </p:grpSpPr>
        <p:sp>
          <p:nvSpPr>
            <p:cNvPr id="89093" name="Rectangle 5"/>
            <p:cNvSpPr/>
            <p:nvPr/>
          </p:nvSpPr>
          <p:spPr>
            <a:xfrm>
              <a:off x="48" y="0"/>
              <a:ext cx="2304" cy="2448"/>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89094" name="Rectangle 6"/>
            <p:cNvSpPr/>
            <p:nvPr/>
          </p:nvSpPr>
          <p:spPr>
            <a:xfrm>
              <a:off x="0" y="432"/>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rPr>
                <a:t>false</a:t>
              </a:r>
              <a:endParaRPr lang="en-US" altLang="zh-CN" sz="2400" dirty="0">
                <a:latin typeface="Tahoma" panose="020B0604030504040204" pitchFamily="34" charset="0"/>
              </a:endParaRPr>
            </a:p>
          </p:txBody>
        </p:sp>
        <p:grpSp>
          <p:nvGrpSpPr>
            <p:cNvPr id="89095" name="Group 7"/>
            <p:cNvGrpSpPr/>
            <p:nvPr/>
          </p:nvGrpSpPr>
          <p:grpSpPr>
            <a:xfrm>
              <a:off x="144" y="48"/>
              <a:ext cx="2112" cy="2400"/>
              <a:chOff x="0" y="0"/>
              <a:chExt cx="2112" cy="2400"/>
            </a:xfrm>
          </p:grpSpPr>
          <p:sp>
            <p:nvSpPr>
              <p:cNvPr id="89096" name="Rectangle 8"/>
              <p:cNvSpPr/>
              <p:nvPr/>
            </p:nvSpPr>
            <p:spPr>
              <a:xfrm>
                <a:off x="672" y="1200"/>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89097" name="AutoShape 9"/>
              <p:cNvSpPr/>
              <p:nvPr/>
            </p:nvSpPr>
            <p:spPr>
              <a:xfrm>
                <a:off x="384" y="336"/>
                <a:ext cx="1536"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89098" name="Line 10"/>
              <p:cNvSpPr/>
              <p:nvPr/>
            </p:nvSpPr>
            <p:spPr>
              <a:xfrm>
                <a:off x="1152" y="0"/>
                <a:ext cx="0" cy="336"/>
              </a:xfrm>
              <a:prstGeom prst="line">
                <a:avLst/>
              </a:prstGeom>
              <a:ln w="9525" cap="flat" cmpd="sng">
                <a:solidFill>
                  <a:schemeClr val="tx1"/>
                </a:solidFill>
                <a:prstDash val="solid"/>
                <a:headEnd type="none" w="med" len="med"/>
                <a:tailEnd type="triangle" w="med" len="med"/>
              </a:ln>
            </p:spPr>
          </p:sp>
          <p:sp>
            <p:nvSpPr>
              <p:cNvPr id="89099" name="Line 11"/>
              <p:cNvSpPr/>
              <p:nvPr/>
            </p:nvSpPr>
            <p:spPr>
              <a:xfrm>
                <a:off x="1152" y="912"/>
                <a:ext cx="0" cy="288"/>
              </a:xfrm>
              <a:prstGeom prst="line">
                <a:avLst/>
              </a:prstGeom>
              <a:ln w="9525" cap="flat" cmpd="sng">
                <a:solidFill>
                  <a:schemeClr val="tx1"/>
                </a:solidFill>
                <a:prstDash val="solid"/>
                <a:headEnd type="none" w="med" len="med"/>
                <a:tailEnd type="triangle" w="med" len="med"/>
              </a:ln>
            </p:spPr>
          </p:sp>
          <p:sp>
            <p:nvSpPr>
              <p:cNvPr id="89100" name="Line 12"/>
              <p:cNvSpPr/>
              <p:nvPr/>
            </p:nvSpPr>
            <p:spPr>
              <a:xfrm>
                <a:off x="1152" y="1824"/>
                <a:ext cx="0" cy="240"/>
              </a:xfrm>
              <a:prstGeom prst="line">
                <a:avLst/>
              </a:prstGeom>
              <a:ln w="9525" cap="flat" cmpd="sng">
                <a:solidFill>
                  <a:schemeClr val="tx1"/>
                </a:solidFill>
                <a:prstDash val="solid"/>
                <a:headEnd type="none" w="med" len="med"/>
                <a:tailEnd type="triangle" w="med" len="med"/>
              </a:ln>
            </p:spPr>
          </p:sp>
          <p:sp>
            <p:nvSpPr>
              <p:cNvPr id="89101" name="Line 13"/>
              <p:cNvSpPr/>
              <p:nvPr/>
            </p:nvSpPr>
            <p:spPr>
              <a:xfrm>
                <a:off x="1152" y="144"/>
                <a:ext cx="960" cy="0"/>
              </a:xfrm>
              <a:prstGeom prst="line">
                <a:avLst/>
              </a:prstGeom>
              <a:ln w="9525" cap="flat" cmpd="sng">
                <a:solidFill>
                  <a:schemeClr val="tx1"/>
                </a:solidFill>
                <a:prstDash val="solid"/>
                <a:headEnd type="triangle" w="med" len="med"/>
                <a:tailEnd type="none" w="med" len="med"/>
              </a:ln>
            </p:spPr>
          </p:sp>
          <p:sp>
            <p:nvSpPr>
              <p:cNvPr id="89102" name="Rectangle 14"/>
              <p:cNvSpPr/>
              <p:nvPr/>
            </p:nvSpPr>
            <p:spPr>
              <a:xfrm>
                <a:off x="1200" y="912"/>
                <a:ext cx="528"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89103" name="Rectangle 15"/>
              <p:cNvSpPr/>
              <p:nvPr/>
            </p:nvSpPr>
            <p:spPr>
              <a:xfrm>
                <a:off x="624" y="2112"/>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89104" name="Line 16"/>
              <p:cNvSpPr/>
              <p:nvPr/>
            </p:nvSpPr>
            <p:spPr>
              <a:xfrm>
                <a:off x="1152" y="1728"/>
                <a:ext cx="960" cy="0"/>
              </a:xfrm>
              <a:prstGeom prst="line">
                <a:avLst/>
              </a:prstGeom>
              <a:ln w="9525" cap="flat" cmpd="sng">
                <a:solidFill>
                  <a:schemeClr val="tx1"/>
                </a:solidFill>
                <a:prstDash val="solid"/>
                <a:headEnd type="none" w="med" len="med"/>
                <a:tailEnd type="none" w="med" len="med"/>
              </a:ln>
            </p:spPr>
          </p:sp>
          <p:sp>
            <p:nvSpPr>
              <p:cNvPr id="89105" name="Line 17"/>
              <p:cNvSpPr/>
              <p:nvPr/>
            </p:nvSpPr>
            <p:spPr>
              <a:xfrm>
                <a:off x="2112" y="144"/>
                <a:ext cx="0" cy="1584"/>
              </a:xfrm>
              <a:prstGeom prst="line">
                <a:avLst/>
              </a:prstGeom>
              <a:ln w="9525" cap="flat" cmpd="sng">
                <a:solidFill>
                  <a:schemeClr val="tx1"/>
                </a:solidFill>
                <a:prstDash val="solid"/>
                <a:headEnd type="none" w="med" len="med"/>
                <a:tailEnd type="none" w="med" len="med"/>
              </a:ln>
            </p:spPr>
          </p:sp>
          <p:sp>
            <p:nvSpPr>
              <p:cNvPr id="89106" name="Line 18"/>
              <p:cNvSpPr/>
              <p:nvPr/>
            </p:nvSpPr>
            <p:spPr>
              <a:xfrm flipH="1">
                <a:off x="0" y="624"/>
                <a:ext cx="384" cy="0"/>
              </a:xfrm>
              <a:prstGeom prst="line">
                <a:avLst/>
              </a:prstGeom>
              <a:ln w="9525" cap="flat" cmpd="sng">
                <a:solidFill>
                  <a:schemeClr val="tx1"/>
                </a:solidFill>
                <a:prstDash val="solid"/>
                <a:headEnd type="none" w="med" len="med"/>
                <a:tailEnd type="none" w="med" len="med"/>
              </a:ln>
            </p:spPr>
          </p:sp>
          <p:sp>
            <p:nvSpPr>
              <p:cNvPr id="89107" name="Line 19"/>
              <p:cNvSpPr/>
              <p:nvPr/>
            </p:nvSpPr>
            <p:spPr>
              <a:xfrm>
                <a:off x="0" y="624"/>
                <a:ext cx="0" cy="1200"/>
              </a:xfrm>
              <a:prstGeom prst="line">
                <a:avLst/>
              </a:prstGeom>
              <a:ln w="9525" cap="flat" cmpd="sng">
                <a:solidFill>
                  <a:schemeClr val="tx1"/>
                </a:solidFill>
                <a:prstDash val="solid"/>
                <a:headEnd type="none" w="med" len="med"/>
                <a:tailEnd type="none" w="med" len="med"/>
              </a:ln>
            </p:spPr>
          </p:sp>
          <p:sp>
            <p:nvSpPr>
              <p:cNvPr id="89108" name="Line 20"/>
              <p:cNvSpPr/>
              <p:nvPr/>
            </p:nvSpPr>
            <p:spPr>
              <a:xfrm>
                <a:off x="0" y="1824"/>
                <a:ext cx="1152" cy="0"/>
              </a:xfrm>
              <a:prstGeom prst="line">
                <a:avLst/>
              </a:prstGeom>
              <a:ln w="9525" cap="flat" cmpd="sng">
                <a:solidFill>
                  <a:schemeClr val="tx1"/>
                </a:solidFill>
                <a:prstDash val="solid"/>
                <a:headEnd type="none" w="med" len="med"/>
                <a:tailEnd type="none" w="med" len="med"/>
              </a:ln>
            </p:spPr>
          </p:sp>
          <p:sp>
            <p:nvSpPr>
              <p:cNvPr id="89109" name="Line 21"/>
              <p:cNvSpPr/>
              <p:nvPr/>
            </p:nvSpPr>
            <p:spPr>
              <a:xfrm>
                <a:off x="1152" y="1584"/>
                <a:ext cx="0" cy="144"/>
              </a:xfrm>
              <a:prstGeom prst="line">
                <a:avLst/>
              </a:prstGeom>
              <a:ln w="9525" cap="flat" cmpd="sng">
                <a:solidFill>
                  <a:schemeClr val="tx1"/>
                </a:solidFill>
                <a:prstDash val="solid"/>
                <a:headEnd type="none" w="med" len="med"/>
                <a:tailEnd type="none" w="med" len="med"/>
              </a:ln>
            </p:spPr>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arn(outHorizontal)">
                                      <p:cBhvr>
                                        <p:cTn id="7" dur="500"/>
                                        <p:tgtEl>
                                          <p:spTgt spid="89091">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animEffect transition="in" filter="barn(outHorizontal)">
                                      <p:cBhvr>
                                        <p:cTn id="11" dur="500"/>
                                        <p:tgtEl>
                                          <p:spTgt spid="89091">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89091">
                                            <p:txEl>
                                              <p:pRg st="2" end="2"/>
                                            </p:txEl>
                                          </p:spTgt>
                                        </p:tgtEl>
                                        <p:attrNameLst>
                                          <p:attrName>style.visibility</p:attrName>
                                        </p:attrNameLst>
                                      </p:cBhvr>
                                      <p:to>
                                        <p:strVal val="visible"/>
                                      </p:to>
                                    </p:set>
                                    <p:animEffect transition="in" filter="barn(outHorizontal)">
                                      <p:cBhvr>
                                        <p:cTn id="14" dur="500"/>
                                        <p:tgtEl>
                                          <p:spTgt spid="89091">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animEffect transition="in" filter="barn(outHorizontal)">
                                      <p:cBhvr>
                                        <p:cTn id="17" dur="500"/>
                                        <p:tgtEl>
                                          <p:spTgt spid="89091">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89091">
                                            <p:txEl>
                                              <p:pRg st="4" end="4"/>
                                            </p:txEl>
                                          </p:spTgt>
                                        </p:tgtEl>
                                        <p:attrNameLst>
                                          <p:attrName>style.visibility</p:attrName>
                                        </p:attrNameLst>
                                      </p:cBhvr>
                                      <p:to>
                                        <p:strVal val="visible"/>
                                      </p:to>
                                    </p:set>
                                    <p:animEffect transition="in" filter="barn(outHorizontal)">
                                      <p:cBhvr>
                                        <p:cTn id="20" dur="500"/>
                                        <p:tgtEl>
                                          <p:spTgt spid="89091">
                                            <p:txEl>
                                              <p:pRg st="4" end="4"/>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9092"/>
                                        </p:tgtEl>
                                        <p:attrNameLst>
                                          <p:attrName>style.visibility</p:attrName>
                                        </p:attrNameLst>
                                      </p:cBhvr>
                                      <p:to>
                                        <p:strVal val="visible"/>
                                      </p:to>
                                    </p:set>
                                    <p:animEffect transition="in" filter="dissolve">
                                      <p:cBhvr>
                                        <p:cTn id="24"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dvAuto="100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0115"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dirty="0"/>
              <a:t>示例</a:t>
            </a:r>
            <a:endParaRPr lang="zh-CN" altLang="en-US" dirty="0">
              <a:solidFill>
                <a:schemeClr val="hlink"/>
              </a:solidFill>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i,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0;</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 = 0;</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while (i &lt;= 100)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System.out.println(“Sum= ” +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90116" name="Rectangle 4"/>
          <p:cNvSpPr/>
          <p:nvPr/>
        </p:nvSpPr>
        <p:spPr>
          <a:xfrm>
            <a:off x="5715000" y="41148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90117" name="Rectangle 5"/>
          <p:cNvSpPr/>
          <p:nvPr/>
        </p:nvSpPr>
        <p:spPr>
          <a:xfrm>
            <a:off x="5715000" y="35052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控制表达式</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1139"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dirty="0"/>
              <a:t>do-while</a:t>
            </a:r>
            <a:r>
              <a:rPr lang="zh-CN" altLang="en-US" dirty="0"/>
              <a:t>循环</a:t>
            </a:r>
            <a:endParaRPr lang="zh-CN" altLang="en-US" dirty="0"/>
          </a:p>
          <a:p>
            <a:pPr marL="609600" indent="-609600" eaLnBrk="1" hangingPunct="1">
              <a:buSzPct val="90000"/>
            </a:pPr>
            <a:r>
              <a:rPr lang="zh-CN" altLang="en-US" dirty="0"/>
              <a:t>语法</a:t>
            </a:r>
            <a:endParaRPr lang="zh-CN" altLang="en-US" dirty="0"/>
          </a:p>
          <a:p>
            <a:pPr marL="990600" lvl="1" indent="-533400" eaLnBrk="1" hangingPunct="1">
              <a:buSzPct val="90000"/>
              <a:buNone/>
            </a:pPr>
            <a:r>
              <a:rPr lang="zh-CN" altLang="en-US" dirty="0"/>
              <a:t>  </a:t>
            </a:r>
            <a:r>
              <a:rPr lang="en-US" altLang="zh-CN" dirty="0"/>
              <a:t>do {</a:t>
            </a:r>
            <a:endParaRPr lang="en-US" altLang="zh-CN" dirty="0"/>
          </a:p>
          <a:p>
            <a:pPr marL="990600" lvl="1" indent="-533400" eaLnBrk="1" hangingPunct="1">
              <a:buSzPct val="90000"/>
              <a:buNone/>
            </a:pPr>
            <a:r>
              <a:rPr lang="en-US" altLang="zh-CN" dirty="0"/>
              <a:t>	  </a:t>
            </a:r>
            <a:r>
              <a:rPr lang="zh-CN" altLang="en-US" dirty="0"/>
              <a:t>循环体；</a:t>
            </a:r>
            <a:endParaRPr lang="zh-CN" altLang="en-US" dirty="0"/>
          </a:p>
          <a:p>
            <a:pPr marL="990600" lvl="1" indent="-533400" eaLnBrk="1" hangingPunct="1">
              <a:buSzPct val="90000"/>
              <a:buNone/>
            </a:pPr>
            <a:r>
              <a:rPr lang="zh-CN" altLang="en-US" dirty="0"/>
              <a:t>  </a:t>
            </a:r>
            <a:r>
              <a:rPr lang="en-US" altLang="zh-CN" dirty="0"/>
              <a:t>} while(</a:t>
            </a:r>
            <a:r>
              <a:rPr lang="zh-CN" altLang="en-US" dirty="0"/>
              <a:t>布尔表达式</a:t>
            </a:r>
            <a:r>
              <a:rPr lang="en-US" altLang="zh-CN" dirty="0"/>
              <a:t>);</a:t>
            </a:r>
            <a:endParaRPr lang="en-US" altLang="zh-CN" dirty="0"/>
          </a:p>
          <a:p>
            <a:pPr marL="990600" lvl="1" indent="-533400" eaLnBrk="1" hangingPunct="1">
              <a:buSzPct val="90000"/>
            </a:pPr>
            <a:r>
              <a:rPr lang="zh-CN" altLang="en-US" dirty="0"/>
              <a:t>先执行循环体</a:t>
            </a:r>
            <a:endParaRPr lang="zh-CN" altLang="en-US" dirty="0"/>
          </a:p>
          <a:p>
            <a:pPr marL="990600" lvl="1" indent="-533400" eaLnBrk="1" hangingPunct="1">
              <a:buSzPct val="90000"/>
            </a:pPr>
            <a:r>
              <a:rPr lang="zh-CN" altLang="en-US" dirty="0"/>
              <a:t>后判断布尔表达式</a:t>
            </a:r>
            <a:endParaRPr lang="zh-CN" altLang="en-US" dirty="0"/>
          </a:p>
          <a:p>
            <a:pPr marL="990600" lvl="1" indent="-533400" eaLnBrk="1" hangingPunct="1">
              <a:buSzPct val="90000"/>
            </a:pPr>
            <a:r>
              <a:rPr lang="zh-CN" altLang="en-US" dirty="0"/>
              <a:t>循环体至少执行一次</a:t>
            </a:r>
            <a:endParaRPr lang="zh-CN" altLang="en-US" dirty="0"/>
          </a:p>
        </p:txBody>
      </p:sp>
      <p:grpSp>
        <p:nvGrpSpPr>
          <p:cNvPr id="91140" name="Group 4"/>
          <p:cNvGrpSpPr/>
          <p:nvPr/>
        </p:nvGrpSpPr>
        <p:grpSpPr>
          <a:xfrm>
            <a:off x="5181600" y="1752600"/>
            <a:ext cx="3581400" cy="4114800"/>
            <a:chOff x="0" y="0"/>
            <a:chExt cx="2256" cy="2592"/>
          </a:xfrm>
        </p:grpSpPr>
        <p:sp>
          <p:nvSpPr>
            <p:cNvPr id="91141" name="Rectangle 5"/>
            <p:cNvSpPr/>
            <p:nvPr/>
          </p:nvSpPr>
          <p:spPr>
            <a:xfrm>
              <a:off x="0" y="0"/>
              <a:ext cx="2256" cy="2592"/>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91142" name="Rectangle 6"/>
            <p:cNvSpPr/>
            <p:nvPr/>
          </p:nvSpPr>
          <p:spPr>
            <a:xfrm>
              <a:off x="480" y="432"/>
              <a:ext cx="912" cy="384"/>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循环体</a:t>
              </a:r>
              <a:endParaRPr lang="zh-CN" altLang="en-US" sz="2400" dirty="0">
                <a:latin typeface="Tahoma" panose="020B0604030504040204" pitchFamily="34" charset="0"/>
                <a:ea typeface="华文中宋" panose="02010600040101010101" pitchFamily="2" charset="-122"/>
              </a:endParaRPr>
            </a:p>
          </p:txBody>
        </p:sp>
        <p:sp>
          <p:nvSpPr>
            <p:cNvPr id="91143" name="AutoShape 7"/>
            <p:cNvSpPr/>
            <p:nvPr/>
          </p:nvSpPr>
          <p:spPr>
            <a:xfrm>
              <a:off x="192" y="1104"/>
              <a:ext cx="1536" cy="576"/>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布尔表达式</a:t>
              </a:r>
              <a:endParaRPr lang="zh-CN" altLang="en-US" sz="2400" dirty="0">
                <a:latin typeface="Tahoma" panose="020B0604030504040204" pitchFamily="34" charset="0"/>
                <a:ea typeface="华文中宋" panose="02010600040101010101" pitchFamily="2" charset="-122"/>
              </a:endParaRPr>
            </a:p>
          </p:txBody>
        </p:sp>
        <p:sp>
          <p:nvSpPr>
            <p:cNvPr id="91144" name="Line 8"/>
            <p:cNvSpPr/>
            <p:nvPr/>
          </p:nvSpPr>
          <p:spPr>
            <a:xfrm>
              <a:off x="960" y="96"/>
              <a:ext cx="0" cy="336"/>
            </a:xfrm>
            <a:prstGeom prst="line">
              <a:avLst/>
            </a:prstGeom>
            <a:ln w="9525" cap="flat" cmpd="sng">
              <a:solidFill>
                <a:schemeClr val="tx1"/>
              </a:solidFill>
              <a:prstDash val="solid"/>
              <a:headEnd type="none" w="med" len="med"/>
              <a:tailEnd type="triangle" w="med" len="med"/>
            </a:ln>
          </p:spPr>
        </p:sp>
        <p:sp>
          <p:nvSpPr>
            <p:cNvPr id="91145" name="Line 9"/>
            <p:cNvSpPr/>
            <p:nvPr/>
          </p:nvSpPr>
          <p:spPr>
            <a:xfrm>
              <a:off x="960" y="816"/>
              <a:ext cx="0" cy="288"/>
            </a:xfrm>
            <a:prstGeom prst="line">
              <a:avLst/>
            </a:prstGeom>
            <a:ln w="9525" cap="flat" cmpd="sng">
              <a:solidFill>
                <a:schemeClr val="tx1"/>
              </a:solidFill>
              <a:prstDash val="solid"/>
              <a:headEnd type="none" w="med" len="med"/>
              <a:tailEnd type="triangle" w="med" len="med"/>
            </a:ln>
          </p:spPr>
        </p:sp>
        <p:sp>
          <p:nvSpPr>
            <p:cNvPr id="91146" name="Line 10"/>
            <p:cNvSpPr/>
            <p:nvPr/>
          </p:nvSpPr>
          <p:spPr>
            <a:xfrm>
              <a:off x="960" y="1680"/>
              <a:ext cx="0" cy="480"/>
            </a:xfrm>
            <a:prstGeom prst="line">
              <a:avLst/>
            </a:prstGeom>
            <a:ln w="9525" cap="flat" cmpd="sng">
              <a:solidFill>
                <a:schemeClr val="tx1"/>
              </a:solidFill>
              <a:prstDash val="solid"/>
              <a:headEnd type="none" w="med" len="med"/>
              <a:tailEnd type="triangle" w="med" len="med"/>
            </a:ln>
          </p:spPr>
        </p:sp>
        <p:sp>
          <p:nvSpPr>
            <p:cNvPr id="91147" name="Line 11"/>
            <p:cNvSpPr/>
            <p:nvPr/>
          </p:nvSpPr>
          <p:spPr>
            <a:xfrm>
              <a:off x="960" y="240"/>
              <a:ext cx="1104" cy="0"/>
            </a:xfrm>
            <a:prstGeom prst="line">
              <a:avLst/>
            </a:prstGeom>
            <a:ln w="9525" cap="flat" cmpd="sng">
              <a:solidFill>
                <a:schemeClr val="tx1"/>
              </a:solidFill>
              <a:prstDash val="solid"/>
              <a:headEnd type="triangle" w="med" len="med"/>
              <a:tailEnd type="none" w="med" len="med"/>
            </a:ln>
          </p:spPr>
        </p:sp>
        <p:sp>
          <p:nvSpPr>
            <p:cNvPr id="91148" name="Rectangle 12"/>
            <p:cNvSpPr/>
            <p:nvPr/>
          </p:nvSpPr>
          <p:spPr>
            <a:xfrm>
              <a:off x="384" y="1728"/>
              <a:ext cx="624"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false</a:t>
              </a:r>
              <a:endParaRPr lang="en-US" altLang="zh-CN" sz="2400" dirty="0">
                <a:latin typeface="Tahoma" panose="020B0604030504040204" pitchFamily="34" charset="0"/>
                <a:ea typeface="华文中宋" panose="02010600040101010101" pitchFamily="2" charset="-122"/>
              </a:endParaRPr>
            </a:p>
          </p:txBody>
        </p:sp>
        <p:sp>
          <p:nvSpPr>
            <p:cNvPr id="91149" name="Rectangle 13"/>
            <p:cNvSpPr/>
            <p:nvPr/>
          </p:nvSpPr>
          <p:spPr>
            <a:xfrm>
              <a:off x="1536" y="1104"/>
              <a:ext cx="528" cy="240"/>
            </a:xfrm>
            <a:prstGeom prst="rect">
              <a:avLst/>
            </a:prstGeom>
            <a:noFill/>
            <a:ln w="9525">
              <a:noFill/>
            </a:ln>
          </p:spPr>
          <p:txBody>
            <a:bodyPr wrap="none" anchor="ctr"/>
            <a:lstStyle/>
            <a:p>
              <a:pPr algn="ctr" eaLnBrk="1" hangingPunct="1"/>
              <a:r>
                <a:rPr lang="en-US" altLang="zh-CN" sz="2400" dirty="0">
                  <a:latin typeface="Tahoma" panose="020B0604030504040204" pitchFamily="34" charset="0"/>
                  <a:ea typeface="华文中宋" panose="02010600040101010101" pitchFamily="2" charset="-122"/>
                </a:rPr>
                <a:t>true</a:t>
              </a:r>
              <a:endParaRPr lang="en-US" altLang="zh-CN" sz="2400" dirty="0">
                <a:latin typeface="Tahoma" panose="020B0604030504040204" pitchFamily="34" charset="0"/>
                <a:ea typeface="华文中宋" panose="02010600040101010101" pitchFamily="2" charset="-122"/>
              </a:endParaRPr>
            </a:p>
          </p:txBody>
        </p:sp>
        <p:sp>
          <p:nvSpPr>
            <p:cNvPr id="91150" name="Rectangle 14"/>
            <p:cNvSpPr/>
            <p:nvPr/>
          </p:nvSpPr>
          <p:spPr>
            <a:xfrm>
              <a:off x="432" y="2208"/>
              <a:ext cx="1104" cy="288"/>
            </a:xfrm>
            <a:prstGeom prst="rect">
              <a:avLst/>
            </a:prstGeom>
            <a:no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流程图</a:t>
              </a:r>
              <a:endParaRPr lang="zh-CN" altLang="en-US" sz="2400" dirty="0">
                <a:latin typeface="Tahoma" panose="020B0604030504040204" pitchFamily="34" charset="0"/>
                <a:ea typeface="华文中宋" panose="02010600040101010101" pitchFamily="2" charset="-122"/>
              </a:endParaRPr>
            </a:p>
          </p:txBody>
        </p:sp>
        <p:sp>
          <p:nvSpPr>
            <p:cNvPr id="91151" name="Line 15"/>
            <p:cNvSpPr/>
            <p:nvPr/>
          </p:nvSpPr>
          <p:spPr>
            <a:xfrm>
              <a:off x="1728" y="1392"/>
              <a:ext cx="336" cy="0"/>
            </a:xfrm>
            <a:prstGeom prst="line">
              <a:avLst/>
            </a:prstGeom>
            <a:ln w="9525" cap="flat" cmpd="sng">
              <a:solidFill>
                <a:schemeClr val="tx1"/>
              </a:solidFill>
              <a:prstDash val="solid"/>
              <a:headEnd type="none" w="med" len="med"/>
              <a:tailEnd type="none" w="med" len="med"/>
            </a:ln>
          </p:spPr>
        </p:sp>
        <p:sp>
          <p:nvSpPr>
            <p:cNvPr id="91152" name="Line 16"/>
            <p:cNvSpPr/>
            <p:nvPr/>
          </p:nvSpPr>
          <p:spPr>
            <a:xfrm>
              <a:off x="2064" y="240"/>
              <a:ext cx="0" cy="1152"/>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1" dur="500"/>
                                        <p:tgtEl>
                                          <p:spTgt spid="91139">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1139">
                                            <p:txEl>
                                              <p:pRg st="2" end="2"/>
                                            </p:txEl>
                                          </p:spTgt>
                                        </p:tgtEl>
                                        <p:attrNameLst>
                                          <p:attrName>style.visibility</p:attrName>
                                        </p:attrNameLst>
                                      </p:cBhvr>
                                      <p:to>
                                        <p:strVal val="visible"/>
                                      </p:to>
                                    </p:set>
                                    <p:animEffect transition="in" filter="barn(outHorizontal)">
                                      <p:cBhvr>
                                        <p:cTn id="14" dur="500"/>
                                        <p:tgtEl>
                                          <p:spTgt spid="91139">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Effect transition="in" filter="barn(outHorizontal)">
                                      <p:cBhvr>
                                        <p:cTn id="17" dur="500"/>
                                        <p:tgtEl>
                                          <p:spTgt spid="91139">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1139">
                                            <p:txEl>
                                              <p:pRg st="4" end="4"/>
                                            </p:txEl>
                                          </p:spTgt>
                                        </p:tgtEl>
                                        <p:attrNameLst>
                                          <p:attrName>style.visibility</p:attrName>
                                        </p:attrNameLst>
                                      </p:cBhvr>
                                      <p:to>
                                        <p:strVal val="visible"/>
                                      </p:to>
                                    </p:set>
                                    <p:animEffect transition="in" filter="barn(outHorizontal)">
                                      <p:cBhvr>
                                        <p:cTn id="20" dur="500"/>
                                        <p:tgtEl>
                                          <p:spTgt spid="91139">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animEffect transition="in" filter="barn(outHorizontal)">
                                      <p:cBhvr>
                                        <p:cTn id="23" dur="500"/>
                                        <p:tgtEl>
                                          <p:spTgt spid="91139">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1139">
                                            <p:txEl>
                                              <p:pRg st="6" end="6"/>
                                            </p:txEl>
                                          </p:spTgt>
                                        </p:tgtEl>
                                        <p:attrNameLst>
                                          <p:attrName>style.visibility</p:attrName>
                                        </p:attrNameLst>
                                      </p:cBhvr>
                                      <p:to>
                                        <p:strVal val="visible"/>
                                      </p:to>
                                    </p:set>
                                    <p:animEffect transition="in" filter="barn(outHorizontal)">
                                      <p:cBhvr>
                                        <p:cTn id="26" dur="500"/>
                                        <p:tgtEl>
                                          <p:spTgt spid="91139">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1139">
                                            <p:txEl>
                                              <p:pRg st="7" end="7"/>
                                            </p:txEl>
                                          </p:spTgt>
                                        </p:tgtEl>
                                        <p:attrNameLst>
                                          <p:attrName>style.visibility</p:attrName>
                                        </p:attrNameLst>
                                      </p:cBhvr>
                                      <p:to>
                                        <p:strVal val="visible"/>
                                      </p:to>
                                    </p:set>
                                    <p:animEffect transition="in" filter="barn(outHorizontal)">
                                      <p:cBhvr>
                                        <p:cTn id="29" dur="500"/>
                                        <p:tgtEl>
                                          <p:spTgt spid="91139">
                                            <p:txEl>
                                              <p:pRg st="7" end="7"/>
                                            </p:txEl>
                                          </p:spTgt>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91140"/>
                                        </p:tgtEl>
                                        <p:attrNameLst>
                                          <p:attrName>style.visibility</p:attrName>
                                        </p:attrNameLst>
                                      </p:cBhvr>
                                      <p:to>
                                        <p:strVal val="visible"/>
                                      </p:to>
                                    </p:set>
                                    <p:animEffect transition="in" filter="dissolve">
                                      <p:cBhvr>
                                        <p:cTn id="33"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dvAuto="100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2163" name="Rectangle 3"/>
          <p:cNvSpPr>
            <a:spLocks noGrp="1"/>
          </p:cNvSpPr>
          <p:nvPr>
            <p:ph idx="1"/>
          </p:nvPr>
        </p:nvSpPr>
        <p:spPr/>
        <p:txBody>
          <a:bodyPr vert="horz" wrap="square" lIns="91440" tIns="45720" rIns="91440" bIns="45720" anchor="t">
            <a:normAutofit fontScale="92500" lnSpcReduction="10000"/>
          </a:bodyPr>
          <a:lstStyle/>
          <a:p>
            <a:pPr marL="609600" indent="-609600" eaLnBrk="1" hangingPunct="1">
              <a:buSzPct val="90000"/>
            </a:pPr>
            <a:r>
              <a:rPr lang="zh-CN" altLang="en-US" sz="2800" dirty="0"/>
              <a:t>示例</a:t>
            </a:r>
            <a:endParaRPr lang="zh-CN" altLang="en-US" dirty="0">
              <a:solidFill>
                <a:schemeClr val="hlink"/>
              </a:solidFill>
            </a:endParaRPr>
          </a:p>
          <a:p>
            <a:pPr marL="609600" indent="-609600" eaLnBrk="1" hangingPunct="1">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609600" indent="-609600" eaLnBrk="1" hangingPunct="1">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public static void main(String args[]) throws IOException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char c;</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StringBuffer buffer = new StringBuffer();</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a:t>
            </a:r>
            <a:r>
              <a:rPr lang="zh-CN" altLang="en-US" sz="2000" dirty="0">
                <a:latin typeface="Tahoma" panose="020B0604030504040204" pitchFamily="34" charset="0"/>
              </a:rPr>
              <a:t>输入一句子以</a:t>
            </a:r>
            <a:r>
              <a:rPr lang="en-US" altLang="zh-CN" sz="2000" dirty="0">
                <a:latin typeface="Tahoma" panose="020B0604030504040204" pitchFamily="34" charset="0"/>
              </a:rPr>
              <a:t>.</a:t>
            </a:r>
            <a:r>
              <a:rPr lang="zh-CN" altLang="en-US" sz="2000" dirty="0">
                <a:latin typeface="Tahoma" panose="020B0604030504040204" pitchFamily="34" charset="0"/>
              </a:rPr>
              <a:t>表示结束”</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do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c = (char) System.in.read();</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buffer.append(c);</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 while (c != ‘.’);</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System.out.println(“Output =  ” + buffer.toString());</a:t>
            </a:r>
            <a:endParaRPr lang="en-US" altLang="zh-CN" sz="2000" dirty="0">
              <a:latin typeface="Tahoma" panose="020B0604030504040204" pitchFamily="34" charset="0"/>
            </a:endParaRPr>
          </a:p>
          <a:p>
            <a:pPr marL="609600" indent="-609600" eaLnBrk="1" hangingPunct="1">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609600" indent="-609600" eaLnBrk="1" hangingPunct="1">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92164" name="Rectangle 4"/>
          <p:cNvSpPr/>
          <p:nvPr/>
        </p:nvSpPr>
        <p:spPr>
          <a:xfrm>
            <a:off x="5791200" y="0"/>
            <a:ext cx="3352800" cy="4114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输入一句子以</a:t>
            </a: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表示结束</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fdsfs.</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Output = fdsfs.</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输入一句子以</a:t>
            </a:r>
            <a:r>
              <a:rPr lang="en-US" altLang="zh-CN" sz="2400" dirty="0">
                <a:latin typeface="Tahoma" panose="020B0604030504040204" pitchFamily="34" charset="0"/>
                <a:ea typeface="华文中宋" panose="02010600040101010101" pitchFamily="2" charset="-122"/>
              </a:rPr>
              <a:t>.</a:t>
            </a:r>
            <a:r>
              <a:rPr lang="zh-CN" altLang="en-US" sz="2400" dirty="0">
                <a:latin typeface="Tahoma" panose="020B0604030504040204" pitchFamily="34" charset="0"/>
                <a:ea typeface="华文中宋" panose="02010600040101010101" pitchFamily="2" charset="-122"/>
              </a:rPr>
              <a:t>表示结束</a:t>
            </a:r>
            <a:endParaRPr lang="zh-CN" altLang="en-US"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fdsf</a:t>
            </a:r>
            <a:r>
              <a:rPr lang="zh-CN" altLang="en-US" sz="2400" dirty="0">
                <a:latin typeface="Tahoma" panose="020B0604030504040204" pitchFamily="34" charset="0"/>
                <a:ea typeface="华文中宋" panose="02010600040101010101" pitchFamily="2" charset="-122"/>
              </a:rPr>
              <a:t>中国</a:t>
            </a: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Output = fdsf???ú.</a:t>
            </a:r>
            <a:endParaRPr lang="en-US" altLang="zh-CN" sz="2400" dirty="0">
              <a:latin typeface="Tahoma" panose="020B0604030504040204" pitchFamily="34" charset="0"/>
              <a:ea typeface="华文中宋" panose="02010600040101010101" pitchFamily="2" charset="-122"/>
            </a:endParaRPr>
          </a:p>
          <a:p>
            <a:pPr eaLnBrk="1" hangingPunct="1"/>
            <a:endParaRPr lang="en-US" altLang="x-none"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C:\&gt;</a:t>
            </a:r>
            <a:endParaRPr lang="en-US" altLang="zh-CN"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arn(out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3187" name="Rectangle 3"/>
          <p:cNvSpPr>
            <a:spLocks noGrp="1"/>
          </p:cNvSpPr>
          <p:nvPr>
            <p:ph idx="1"/>
          </p:nvPr>
        </p:nvSpPr>
        <p:spPr/>
        <p:txBody>
          <a:bodyPr vert="horz" wrap="square" lIns="91440" tIns="45720" rIns="91440" bIns="45720" anchor="t"/>
          <a:lstStyle/>
          <a:p>
            <a:pPr marL="609600" indent="-609600" eaLnBrk="1" hangingPunct="1">
              <a:buSzPct val="90000"/>
            </a:pPr>
            <a:r>
              <a:rPr lang="en-US" altLang="zh-CN" sz="2800" dirty="0"/>
              <a:t>for</a:t>
            </a:r>
            <a:r>
              <a:rPr lang="zh-CN" altLang="en-US" sz="2800" dirty="0"/>
              <a:t>循环</a:t>
            </a:r>
            <a:r>
              <a:rPr lang="en-US" altLang="zh-CN" sz="2800" dirty="0"/>
              <a:t>: </a:t>
            </a:r>
            <a:r>
              <a:rPr lang="zh-CN" altLang="en-US" sz="2800" dirty="0"/>
              <a:t>最有效、最灵活的循环结构</a:t>
            </a:r>
            <a:endParaRPr lang="zh-CN" altLang="en-US" sz="2800" dirty="0"/>
          </a:p>
          <a:p>
            <a:pPr marL="609600" indent="-609600" eaLnBrk="1" hangingPunct="1">
              <a:buSzPct val="90000"/>
            </a:pPr>
            <a:r>
              <a:rPr lang="zh-CN" altLang="en-US" sz="2800" dirty="0"/>
              <a:t>语法</a:t>
            </a:r>
            <a:endParaRPr lang="zh-CN" altLang="en-US" sz="2800" dirty="0"/>
          </a:p>
          <a:p>
            <a:pPr marL="990600" lvl="1" indent="-533400" eaLnBrk="1" hangingPunct="1">
              <a:buSzPct val="90000"/>
              <a:buNone/>
            </a:pPr>
            <a:r>
              <a:rPr lang="zh-CN" altLang="en-US" dirty="0"/>
              <a:t>  </a:t>
            </a:r>
            <a:r>
              <a:rPr lang="en-US" altLang="zh-CN" sz="2400" dirty="0"/>
              <a:t>for (</a:t>
            </a:r>
            <a:r>
              <a:rPr lang="zh-CN" altLang="en-US" sz="2400" dirty="0"/>
              <a:t>初始化部分</a:t>
            </a:r>
            <a:r>
              <a:rPr lang="en-US" altLang="zh-CN" sz="2400" dirty="0"/>
              <a:t>;</a:t>
            </a:r>
            <a:r>
              <a:rPr lang="zh-CN" altLang="en-US" sz="2400" dirty="0"/>
              <a:t>条件判断部分</a:t>
            </a:r>
            <a:r>
              <a:rPr lang="en-US" altLang="zh-CN" sz="2400" dirty="0"/>
              <a:t>;</a:t>
            </a:r>
            <a:r>
              <a:rPr lang="zh-CN" altLang="en-US" sz="2400" dirty="0"/>
              <a:t>迭代因子</a:t>
            </a:r>
            <a:r>
              <a:rPr lang="en-US" altLang="zh-CN" sz="2400" dirty="0"/>
              <a:t>) {</a:t>
            </a:r>
            <a:endParaRPr lang="en-US" altLang="zh-CN" sz="2400" dirty="0"/>
          </a:p>
          <a:p>
            <a:pPr marL="990600" lvl="1" indent="-533400" eaLnBrk="1" hangingPunct="1">
              <a:buSzPct val="90000"/>
              <a:buNone/>
            </a:pPr>
            <a:r>
              <a:rPr lang="en-US" altLang="x-none" sz="2400" dirty="0"/>
              <a:t>	  </a:t>
            </a:r>
            <a:r>
              <a:rPr lang="zh-CN" altLang="en-US" sz="2400" dirty="0"/>
              <a:t>循环体；</a:t>
            </a:r>
            <a:endParaRPr lang="zh-CN" altLang="en-US" sz="2400" dirty="0"/>
          </a:p>
          <a:p>
            <a:pPr marL="990600" lvl="1" indent="-533400" eaLnBrk="1" hangingPunct="1">
              <a:buSzPct val="90000"/>
              <a:buNone/>
            </a:pPr>
            <a:r>
              <a:rPr lang="zh-CN" altLang="en-US" sz="2400" dirty="0"/>
              <a:t>  </a:t>
            </a:r>
            <a:r>
              <a:rPr lang="en-US" altLang="zh-CN" sz="2400" dirty="0"/>
              <a:t>}</a:t>
            </a:r>
            <a:endParaRPr lang="en-US" altLang="zh-CN" sz="2400" dirty="0"/>
          </a:p>
          <a:p>
            <a:pPr marL="990600" lvl="1" indent="-533400" eaLnBrk="1" hangingPunct="1">
              <a:buSzPct val="90000"/>
            </a:pPr>
            <a:r>
              <a:rPr lang="zh-CN" altLang="en-US" sz="2400" dirty="0"/>
              <a:t>初始化部分</a:t>
            </a:r>
            <a:endParaRPr lang="zh-CN" altLang="en-US" sz="2400" dirty="0"/>
          </a:p>
          <a:p>
            <a:pPr marL="1371600" lvl="2" indent="-457200" eaLnBrk="1" hangingPunct="1">
              <a:buSzPct val="90000"/>
            </a:pPr>
            <a:r>
              <a:rPr lang="zh-CN" altLang="en-US" sz="2000" dirty="0"/>
              <a:t>设置循环变量的初值</a:t>
            </a:r>
            <a:endParaRPr lang="zh-CN" altLang="en-US" sz="2000" dirty="0"/>
          </a:p>
          <a:p>
            <a:pPr marL="990600" lvl="1" indent="-533400" eaLnBrk="1" hangingPunct="1">
              <a:buSzPct val="90000"/>
            </a:pPr>
            <a:r>
              <a:rPr lang="zh-CN" altLang="en-US" sz="2400" dirty="0"/>
              <a:t>条件判断部分</a:t>
            </a:r>
            <a:endParaRPr lang="zh-CN" altLang="en-US" sz="2400" dirty="0"/>
          </a:p>
          <a:p>
            <a:pPr marL="1371600" lvl="2" indent="-457200" eaLnBrk="1" hangingPunct="1">
              <a:buSzPct val="90000"/>
            </a:pPr>
            <a:r>
              <a:rPr lang="zh-CN" altLang="en-US" sz="2000" dirty="0"/>
              <a:t>任意布尔表达式</a:t>
            </a:r>
            <a:endParaRPr lang="zh-CN" altLang="en-US" sz="2000" dirty="0"/>
          </a:p>
          <a:p>
            <a:pPr marL="990600" lvl="1" indent="-533400" eaLnBrk="1" hangingPunct="1">
              <a:buSzPct val="90000"/>
            </a:pPr>
            <a:r>
              <a:rPr lang="zh-CN" altLang="en-US" sz="2400" dirty="0"/>
              <a:t>迭代因子</a:t>
            </a:r>
            <a:endParaRPr lang="zh-CN" altLang="en-US" sz="2400" dirty="0"/>
          </a:p>
          <a:p>
            <a:pPr marL="1371600" lvl="2" indent="-457200" eaLnBrk="1" hangingPunct="1">
              <a:buSzPct val="90000"/>
            </a:pPr>
            <a:r>
              <a:rPr lang="zh-CN" altLang="en-US" sz="2000" dirty="0"/>
              <a:t>控制循环变量的增减</a:t>
            </a:r>
            <a:endParaRPr lang="zh-CN" altLang="en-US" sz="2000" dirty="0"/>
          </a:p>
        </p:txBody>
      </p:sp>
      <p:grpSp>
        <p:nvGrpSpPr>
          <p:cNvPr id="93188" name="Group 4"/>
          <p:cNvGrpSpPr/>
          <p:nvPr/>
        </p:nvGrpSpPr>
        <p:grpSpPr>
          <a:xfrm>
            <a:off x="5257800" y="2743200"/>
            <a:ext cx="3124200" cy="3810000"/>
            <a:chOff x="0" y="0"/>
            <a:chExt cx="1968" cy="2400"/>
          </a:xfrm>
        </p:grpSpPr>
        <p:sp>
          <p:nvSpPr>
            <p:cNvPr id="93189" name="Rectangle 5"/>
            <p:cNvSpPr/>
            <p:nvPr/>
          </p:nvSpPr>
          <p:spPr>
            <a:xfrm>
              <a:off x="0" y="0"/>
              <a:ext cx="1968" cy="2400"/>
            </a:xfrm>
            <a:prstGeom prst="rect">
              <a:avLst/>
            </a:prstGeom>
            <a:solidFill>
              <a:srgbClr val="C0C0C0"/>
            </a:solidFill>
            <a:ln w="9525">
              <a:noFill/>
            </a:ln>
          </p:spPr>
          <p:txBody>
            <a:bodyPr wrap="none" anchor="ctr"/>
            <a:lstStyle/>
            <a:p>
              <a:pPr eaLnBrk="1" hangingPunct="1"/>
              <a:endParaRPr lang="zh-CN" altLang="en-US" dirty="0">
                <a:latin typeface="Arial" panose="020B0604020202020204" pitchFamily="34" charset="0"/>
              </a:endParaRPr>
            </a:p>
          </p:txBody>
        </p:sp>
        <p:sp>
          <p:nvSpPr>
            <p:cNvPr id="93190" name="Rectangle 6"/>
            <p:cNvSpPr/>
            <p:nvPr/>
          </p:nvSpPr>
          <p:spPr>
            <a:xfrm>
              <a:off x="528" y="240"/>
              <a:ext cx="8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初始化部分</a:t>
              </a:r>
              <a:endParaRPr lang="zh-CN" altLang="en-US" sz="2000" dirty="0">
                <a:latin typeface="Tahoma" panose="020B0604030504040204" pitchFamily="34" charset="0"/>
                <a:ea typeface="华文中宋" panose="02010600040101010101" pitchFamily="2" charset="-122"/>
              </a:endParaRPr>
            </a:p>
          </p:txBody>
        </p:sp>
        <p:sp>
          <p:nvSpPr>
            <p:cNvPr id="93191" name="AutoShape 7"/>
            <p:cNvSpPr/>
            <p:nvPr/>
          </p:nvSpPr>
          <p:spPr>
            <a:xfrm>
              <a:off x="336" y="624"/>
              <a:ext cx="1248" cy="384"/>
            </a:xfrm>
            <a:prstGeom prst="diamond">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条件判断</a:t>
              </a:r>
              <a:endParaRPr lang="zh-CN" altLang="en-US" sz="2000" dirty="0">
                <a:latin typeface="Tahoma" panose="020B0604030504040204" pitchFamily="34" charset="0"/>
                <a:ea typeface="华文中宋" panose="02010600040101010101" pitchFamily="2" charset="-122"/>
              </a:endParaRPr>
            </a:p>
          </p:txBody>
        </p:sp>
        <p:sp>
          <p:nvSpPr>
            <p:cNvPr id="93192" name="Line 8"/>
            <p:cNvSpPr/>
            <p:nvPr/>
          </p:nvSpPr>
          <p:spPr>
            <a:xfrm>
              <a:off x="960" y="48"/>
              <a:ext cx="0" cy="209"/>
            </a:xfrm>
            <a:prstGeom prst="line">
              <a:avLst/>
            </a:prstGeom>
            <a:ln w="9525" cap="flat" cmpd="sng">
              <a:solidFill>
                <a:schemeClr val="tx1"/>
              </a:solidFill>
              <a:prstDash val="solid"/>
              <a:headEnd type="none" w="med" len="med"/>
              <a:tailEnd type="triangle" w="med" len="med"/>
            </a:ln>
          </p:spPr>
        </p:sp>
        <p:sp>
          <p:nvSpPr>
            <p:cNvPr id="93193" name="Line 9"/>
            <p:cNvSpPr/>
            <p:nvPr/>
          </p:nvSpPr>
          <p:spPr>
            <a:xfrm>
              <a:off x="960" y="480"/>
              <a:ext cx="0" cy="144"/>
            </a:xfrm>
            <a:prstGeom prst="line">
              <a:avLst/>
            </a:prstGeom>
            <a:ln w="9525" cap="flat" cmpd="sng">
              <a:solidFill>
                <a:schemeClr val="tx1"/>
              </a:solidFill>
              <a:prstDash val="solid"/>
              <a:headEnd type="none" w="med" len="med"/>
              <a:tailEnd type="triangle" w="med" len="med"/>
            </a:ln>
          </p:spPr>
        </p:sp>
        <p:sp>
          <p:nvSpPr>
            <p:cNvPr id="93194" name="Line 10"/>
            <p:cNvSpPr/>
            <p:nvPr/>
          </p:nvSpPr>
          <p:spPr>
            <a:xfrm>
              <a:off x="960" y="1968"/>
              <a:ext cx="0" cy="136"/>
            </a:xfrm>
            <a:prstGeom prst="line">
              <a:avLst/>
            </a:prstGeom>
            <a:ln w="9525" cap="flat" cmpd="sng">
              <a:solidFill>
                <a:schemeClr val="tx1"/>
              </a:solidFill>
              <a:prstDash val="solid"/>
              <a:headEnd type="none" w="med" len="med"/>
              <a:tailEnd type="triangle" w="med" len="med"/>
            </a:ln>
          </p:spPr>
        </p:sp>
        <p:sp>
          <p:nvSpPr>
            <p:cNvPr id="93195" name="Line 11"/>
            <p:cNvSpPr/>
            <p:nvPr/>
          </p:nvSpPr>
          <p:spPr>
            <a:xfrm>
              <a:off x="1584" y="816"/>
              <a:ext cx="240" cy="0"/>
            </a:xfrm>
            <a:prstGeom prst="line">
              <a:avLst/>
            </a:prstGeom>
            <a:ln w="9525" cap="flat" cmpd="sng">
              <a:solidFill>
                <a:schemeClr val="tx1"/>
              </a:solidFill>
              <a:prstDash val="solid"/>
              <a:headEnd type="triangle" w="med" len="med"/>
              <a:tailEnd type="none" w="med" len="med"/>
            </a:ln>
          </p:spPr>
        </p:sp>
        <p:sp>
          <p:nvSpPr>
            <p:cNvPr id="93196" name="Rectangle 12"/>
            <p:cNvSpPr/>
            <p:nvPr/>
          </p:nvSpPr>
          <p:spPr>
            <a:xfrm>
              <a:off x="1008" y="912"/>
              <a:ext cx="528" cy="218"/>
            </a:xfrm>
            <a:prstGeom prst="rect">
              <a:avLst/>
            </a:prstGeom>
            <a:noFill/>
            <a:ln w="9525">
              <a:noFill/>
            </a:ln>
          </p:spPr>
          <p:txBody>
            <a:bodyPr wrap="none" anchor="ctr"/>
            <a:lstStyle/>
            <a:p>
              <a:pPr algn="ctr" eaLnBrk="1" hangingPunct="1"/>
              <a:r>
                <a:rPr lang="en-US" altLang="zh-CN" sz="2000" dirty="0">
                  <a:latin typeface="Tahoma" panose="020B0604030504040204" pitchFamily="34" charset="0"/>
                  <a:ea typeface="华文中宋" panose="02010600040101010101" pitchFamily="2" charset="-122"/>
                </a:rPr>
                <a:t>true</a:t>
              </a:r>
              <a:endParaRPr lang="en-US" altLang="zh-CN" sz="2000" dirty="0">
                <a:latin typeface="Tahoma" panose="020B0604030504040204" pitchFamily="34" charset="0"/>
                <a:ea typeface="华文中宋" panose="02010600040101010101" pitchFamily="2" charset="-122"/>
              </a:endParaRPr>
            </a:p>
          </p:txBody>
        </p:sp>
        <p:sp>
          <p:nvSpPr>
            <p:cNvPr id="93197" name="Rectangle 13"/>
            <p:cNvSpPr/>
            <p:nvPr/>
          </p:nvSpPr>
          <p:spPr>
            <a:xfrm>
              <a:off x="432" y="2112"/>
              <a:ext cx="1104" cy="261"/>
            </a:xfrm>
            <a:prstGeom prst="rect">
              <a:avLst/>
            </a:prstGeom>
            <a:noFill/>
            <a:ln w="9525">
              <a:noFill/>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流程图</a:t>
              </a:r>
              <a:endParaRPr lang="zh-CN" altLang="en-US" sz="2000" dirty="0">
                <a:latin typeface="Tahoma" panose="020B0604030504040204" pitchFamily="34" charset="0"/>
                <a:ea typeface="华文中宋" panose="02010600040101010101" pitchFamily="2" charset="-122"/>
              </a:endParaRPr>
            </a:p>
          </p:txBody>
        </p:sp>
        <p:sp>
          <p:nvSpPr>
            <p:cNvPr id="93198" name="Line 14"/>
            <p:cNvSpPr/>
            <p:nvPr/>
          </p:nvSpPr>
          <p:spPr>
            <a:xfrm>
              <a:off x="1440" y="1728"/>
              <a:ext cx="384" cy="0"/>
            </a:xfrm>
            <a:prstGeom prst="line">
              <a:avLst/>
            </a:prstGeom>
            <a:ln w="9525" cap="flat" cmpd="sng">
              <a:solidFill>
                <a:schemeClr val="tx1"/>
              </a:solidFill>
              <a:prstDash val="solid"/>
              <a:headEnd type="none" w="med" len="med"/>
              <a:tailEnd type="none" w="med" len="med"/>
            </a:ln>
          </p:spPr>
        </p:sp>
        <p:sp>
          <p:nvSpPr>
            <p:cNvPr id="93199" name="Line 15"/>
            <p:cNvSpPr/>
            <p:nvPr/>
          </p:nvSpPr>
          <p:spPr>
            <a:xfrm>
              <a:off x="1824" y="816"/>
              <a:ext cx="0" cy="912"/>
            </a:xfrm>
            <a:prstGeom prst="line">
              <a:avLst/>
            </a:prstGeom>
            <a:ln w="9525" cap="flat" cmpd="sng">
              <a:solidFill>
                <a:schemeClr val="tx1"/>
              </a:solidFill>
              <a:prstDash val="solid"/>
              <a:headEnd type="none" w="med" len="med"/>
              <a:tailEnd type="none" w="med" len="med"/>
            </a:ln>
          </p:spPr>
        </p:sp>
        <p:sp>
          <p:nvSpPr>
            <p:cNvPr id="93200" name="Rectangle 16"/>
            <p:cNvSpPr/>
            <p:nvPr/>
          </p:nvSpPr>
          <p:spPr>
            <a:xfrm>
              <a:off x="528" y="1152"/>
              <a:ext cx="864"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循环体</a:t>
              </a:r>
              <a:endParaRPr lang="zh-CN" altLang="en-US" sz="2000" dirty="0">
                <a:latin typeface="Tahoma" panose="020B0604030504040204" pitchFamily="34" charset="0"/>
                <a:ea typeface="华文中宋" panose="02010600040101010101" pitchFamily="2" charset="-122"/>
              </a:endParaRPr>
            </a:p>
          </p:txBody>
        </p:sp>
        <p:sp>
          <p:nvSpPr>
            <p:cNvPr id="93201" name="Rectangle 17"/>
            <p:cNvSpPr/>
            <p:nvPr/>
          </p:nvSpPr>
          <p:spPr>
            <a:xfrm>
              <a:off x="480" y="1584"/>
              <a:ext cx="960" cy="240"/>
            </a:xfrm>
            <a:prstGeom prst="rect">
              <a:avLst/>
            </a:prstGeom>
            <a:noFill/>
            <a:ln w="9525" cap="flat" cmpd="sng">
              <a:solidFill>
                <a:schemeClr val="tx1"/>
              </a:solidFill>
              <a:prstDash val="solid"/>
              <a:miter/>
              <a:headEnd type="none" w="med" len="med"/>
              <a:tailEnd type="none" w="med" len="med"/>
            </a:ln>
          </p:spPr>
          <p:txBody>
            <a:bodyPr wrap="none" anchor="ctr"/>
            <a:lstStyle/>
            <a:p>
              <a:pPr algn="ctr" eaLnBrk="1" hangingPunct="1"/>
              <a:r>
                <a:rPr lang="zh-CN" altLang="en-US" sz="2000" dirty="0">
                  <a:latin typeface="Tahoma" panose="020B0604030504040204" pitchFamily="34" charset="0"/>
                  <a:ea typeface="华文中宋" panose="02010600040101010101" pitchFamily="2" charset="-122"/>
                </a:rPr>
                <a:t>执行迭代因子</a:t>
              </a:r>
              <a:endParaRPr lang="zh-CN" altLang="en-US" sz="2000" dirty="0">
                <a:latin typeface="Tahoma" panose="020B0604030504040204" pitchFamily="34" charset="0"/>
                <a:ea typeface="华文中宋" panose="02010600040101010101" pitchFamily="2" charset="-122"/>
              </a:endParaRPr>
            </a:p>
          </p:txBody>
        </p:sp>
        <p:sp>
          <p:nvSpPr>
            <p:cNvPr id="93202" name="Line 18"/>
            <p:cNvSpPr/>
            <p:nvPr/>
          </p:nvSpPr>
          <p:spPr>
            <a:xfrm>
              <a:off x="960" y="1008"/>
              <a:ext cx="0" cy="144"/>
            </a:xfrm>
            <a:prstGeom prst="line">
              <a:avLst/>
            </a:prstGeom>
            <a:ln w="9525" cap="flat" cmpd="sng">
              <a:solidFill>
                <a:schemeClr val="tx1"/>
              </a:solidFill>
              <a:prstDash val="solid"/>
              <a:headEnd type="none" w="med" len="med"/>
              <a:tailEnd type="triangle" w="med" len="med"/>
            </a:ln>
          </p:spPr>
        </p:sp>
        <p:sp>
          <p:nvSpPr>
            <p:cNvPr id="93203" name="Line 19"/>
            <p:cNvSpPr/>
            <p:nvPr/>
          </p:nvSpPr>
          <p:spPr>
            <a:xfrm>
              <a:off x="960" y="1392"/>
              <a:ext cx="0" cy="192"/>
            </a:xfrm>
            <a:prstGeom prst="line">
              <a:avLst/>
            </a:prstGeom>
            <a:ln w="9525" cap="flat" cmpd="sng">
              <a:solidFill>
                <a:schemeClr val="tx1"/>
              </a:solidFill>
              <a:prstDash val="solid"/>
              <a:headEnd type="none" w="med" len="med"/>
              <a:tailEnd type="triangle" w="med" len="med"/>
            </a:ln>
          </p:spPr>
        </p:sp>
        <p:sp>
          <p:nvSpPr>
            <p:cNvPr id="93204" name="Line 20"/>
            <p:cNvSpPr/>
            <p:nvPr/>
          </p:nvSpPr>
          <p:spPr>
            <a:xfrm>
              <a:off x="144" y="816"/>
              <a:ext cx="192" cy="0"/>
            </a:xfrm>
            <a:prstGeom prst="line">
              <a:avLst/>
            </a:prstGeom>
            <a:ln w="9525" cap="flat" cmpd="sng">
              <a:solidFill>
                <a:schemeClr val="tx1"/>
              </a:solidFill>
              <a:prstDash val="solid"/>
              <a:headEnd type="none" w="med" len="med"/>
              <a:tailEnd type="none" w="med" len="med"/>
            </a:ln>
          </p:spPr>
        </p:sp>
        <p:sp>
          <p:nvSpPr>
            <p:cNvPr id="93205" name="Rectangle 21"/>
            <p:cNvSpPr/>
            <p:nvPr/>
          </p:nvSpPr>
          <p:spPr>
            <a:xfrm>
              <a:off x="0" y="576"/>
              <a:ext cx="528" cy="218"/>
            </a:xfrm>
            <a:prstGeom prst="rect">
              <a:avLst/>
            </a:prstGeom>
            <a:noFill/>
            <a:ln w="9525">
              <a:noFill/>
            </a:ln>
          </p:spPr>
          <p:txBody>
            <a:bodyPr wrap="none" anchor="ctr"/>
            <a:lstStyle/>
            <a:p>
              <a:pPr algn="ctr" eaLnBrk="1" hangingPunct="1"/>
              <a:r>
                <a:rPr lang="en-US" altLang="zh-CN" sz="2000" dirty="0">
                  <a:latin typeface="Tahoma" panose="020B0604030504040204" pitchFamily="34" charset="0"/>
                  <a:ea typeface="华文中宋" panose="02010600040101010101" pitchFamily="2" charset="-122"/>
                </a:rPr>
                <a:t>false</a:t>
              </a:r>
              <a:endParaRPr lang="en-US" altLang="zh-CN" sz="2000" dirty="0">
                <a:latin typeface="Tahoma" panose="020B0604030504040204" pitchFamily="34" charset="0"/>
                <a:ea typeface="华文中宋" panose="02010600040101010101" pitchFamily="2" charset="-122"/>
              </a:endParaRPr>
            </a:p>
          </p:txBody>
        </p:sp>
        <p:sp>
          <p:nvSpPr>
            <p:cNvPr id="93206" name="Line 22"/>
            <p:cNvSpPr/>
            <p:nvPr/>
          </p:nvSpPr>
          <p:spPr>
            <a:xfrm>
              <a:off x="144" y="816"/>
              <a:ext cx="0" cy="1152"/>
            </a:xfrm>
            <a:prstGeom prst="line">
              <a:avLst/>
            </a:prstGeom>
            <a:ln w="9525" cap="flat" cmpd="sng">
              <a:solidFill>
                <a:schemeClr val="tx1"/>
              </a:solidFill>
              <a:prstDash val="solid"/>
              <a:headEnd type="none" w="med" len="med"/>
              <a:tailEnd type="none" w="med" len="med"/>
            </a:ln>
          </p:spPr>
        </p:sp>
        <p:sp>
          <p:nvSpPr>
            <p:cNvPr id="93207" name="Line 23"/>
            <p:cNvSpPr/>
            <p:nvPr/>
          </p:nvSpPr>
          <p:spPr>
            <a:xfrm>
              <a:off x="144" y="1968"/>
              <a:ext cx="816" cy="0"/>
            </a:xfrm>
            <a:prstGeom prst="line">
              <a:avLst/>
            </a:prstGeom>
            <a:ln w="9525" cap="flat" cmpd="sng">
              <a:solidFill>
                <a:schemeClr val="tx1"/>
              </a:solidFill>
              <a:prstDash val="solid"/>
              <a:headEnd type="none" w="med" len="med"/>
              <a:tailEnd type="none" w="med" len="med"/>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animEffect transition="in" filter="barn(outHorizontal)">
                                      <p:cBhvr>
                                        <p:cTn id="11" dur="500"/>
                                        <p:tgtEl>
                                          <p:spTgt spid="93187">
                                            <p:txEl>
                                              <p:pRg st="1" end="1"/>
                                            </p:txEl>
                                          </p:spTgt>
                                        </p:tgtEl>
                                      </p:cBhvr>
                                    </p:animEffect>
                                  </p:childTnLst>
                                </p:cTn>
                              </p:par>
                              <p:par>
                                <p:cTn id="12" presetID="16" presetClass="entr" presetSubtype="42" fill="hold" grpId="0" nodeType="withEffect">
                                  <p:stCondLst>
                                    <p:cond delay="0"/>
                                  </p:stCondLst>
                                  <p:childTnLst>
                                    <p:set>
                                      <p:cBhvr>
                                        <p:cTn id="13" dur="1" fill="hold">
                                          <p:stCondLst>
                                            <p:cond delay="0"/>
                                          </p:stCondLst>
                                        </p:cTn>
                                        <p:tgtEl>
                                          <p:spTgt spid="93187">
                                            <p:txEl>
                                              <p:pRg st="2" end="2"/>
                                            </p:txEl>
                                          </p:spTgt>
                                        </p:tgtEl>
                                        <p:attrNameLst>
                                          <p:attrName>style.visibility</p:attrName>
                                        </p:attrNameLst>
                                      </p:cBhvr>
                                      <p:to>
                                        <p:strVal val="visible"/>
                                      </p:to>
                                    </p:set>
                                    <p:animEffect transition="in" filter="barn(outHorizontal)">
                                      <p:cBhvr>
                                        <p:cTn id="14" dur="500"/>
                                        <p:tgtEl>
                                          <p:spTgt spid="93187">
                                            <p:txEl>
                                              <p:pRg st="2" end="2"/>
                                            </p:txEl>
                                          </p:spTgt>
                                        </p:tgtEl>
                                      </p:cBhvr>
                                    </p:animEffect>
                                  </p:childTnLst>
                                </p:cTn>
                              </p:par>
                              <p:par>
                                <p:cTn id="15" presetID="16" presetClass="entr" presetSubtype="42" fill="hold" grpId="0" nodeType="with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animEffect transition="in" filter="barn(outHorizontal)">
                                      <p:cBhvr>
                                        <p:cTn id="17" dur="500"/>
                                        <p:tgtEl>
                                          <p:spTgt spid="93187">
                                            <p:txEl>
                                              <p:pRg st="3" end="3"/>
                                            </p:txEl>
                                          </p:spTgt>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93187">
                                            <p:txEl>
                                              <p:pRg st="4" end="4"/>
                                            </p:txEl>
                                          </p:spTgt>
                                        </p:tgtEl>
                                        <p:attrNameLst>
                                          <p:attrName>style.visibility</p:attrName>
                                        </p:attrNameLst>
                                      </p:cBhvr>
                                      <p:to>
                                        <p:strVal val="visible"/>
                                      </p:to>
                                    </p:set>
                                    <p:animEffect transition="in" filter="barn(outHorizontal)">
                                      <p:cBhvr>
                                        <p:cTn id="20" dur="500"/>
                                        <p:tgtEl>
                                          <p:spTgt spid="93187">
                                            <p:txEl>
                                              <p:pRg st="4" end="4"/>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93187">
                                            <p:txEl>
                                              <p:pRg st="5" end="5"/>
                                            </p:txEl>
                                          </p:spTgt>
                                        </p:tgtEl>
                                        <p:attrNameLst>
                                          <p:attrName>style.visibility</p:attrName>
                                        </p:attrNameLst>
                                      </p:cBhvr>
                                      <p:to>
                                        <p:strVal val="visible"/>
                                      </p:to>
                                    </p:set>
                                    <p:animEffect transition="in" filter="barn(outHorizontal)">
                                      <p:cBhvr>
                                        <p:cTn id="23" dur="500"/>
                                        <p:tgtEl>
                                          <p:spTgt spid="93187">
                                            <p:txEl>
                                              <p:pRg st="5" end="5"/>
                                            </p:txEl>
                                          </p:spTgt>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93187">
                                            <p:txEl>
                                              <p:pRg st="6" end="6"/>
                                            </p:txEl>
                                          </p:spTgt>
                                        </p:tgtEl>
                                        <p:attrNameLst>
                                          <p:attrName>style.visibility</p:attrName>
                                        </p:attrNameLst>
                                      </p:cBhvr>
                                      <p:to>
                                        <p:strVal val="visible"/>
                                      </p:to>
                                    </p:set>
                                    <p:animEffect transition="in" filter="barn(outHorizontal)">
                                      <p:cBhvr>
                                        <p:cTn id="26" dur="500"/>
                                        <p:tgtEl>
                                          <p:spTgt spid="93187">
                                            <p:txEl>
                                              <p:pRg st="6" end="6"/>
                                            </p:txEl>
                                          </p:spTgt>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93187">
                                            <p:txEl>
                                              <p:pRg st="7" end="7"/>
                                            </p:txEl>
                                          </p:spTgt>
                                        </p:tgtEl>
                                        <p:attrNameLst>
                                          <p:attrName>style.visibility</p:attrName>
                                        </p:attrNameLst>
                                      </p:cBhvr>
                                      <p:to>
                                        <p:strVal val="visible"/>
                                      </p:to>
                                    </p:set>
                                    <p:animEffect transition="in" filter="barn(outHorizontal)">
                                      <p:cBhvr>
                                        <p:cTn id="29" dur="500"/>
                                        <p:tgtEl>
                                          <p:spTgt spid="93187">
                                            <p:txEl>
                                              <p:pRg st="7" end="7"/>
                                            </p:txEl>
                                          </p:spTgt>
                                        </p:tgtEl>
                                      </p:cBhvr>
                                    </p:animEffect>
                                  </p:childTnLst>
                                </p:cTn>
                              </p:par>
                              <p:par>
                                <p:cTn id="30" presetID="16" presetClass="entr" presetSubtype="42" fill="hold" grpId="0" nodeType="withEffect">
                                  <p:stCondLst>
                                    <p:cond delay="0"/>
                                  </p:stCondLst>
                                  <p:childTnLst>
                                    <p:set>
                                      <p:cBhvr>
                                        <p:cTn id="31" dur="1" fill="hold">
                                          <p:stCondLst>
                                            <p:cond delay="0"/>
                                          </p:stCondLst>
                                        </p:cTn>
                                        <p:tgtEl>
                                          <p:spTgt spid="93187">
                                            <p:txEl>
                                              <p:pRg st="8" end="8"/>
                                            </p:txEl>
                                          </p:spTgt>
                                        </p:tgtEl>
                                        <p:attrNameLst>
                                          <p:attrName>style.visibility</p:attrName>
                                        </p:attrNameLst>
                                      </p:cBhvr>
                                      <p:to>
                                        <p:strVal val="visible"/>
                                      </p:to>
                                    </p:set>
                                    <p:animEffect transition="in" filter="barn(outHorizontal)">
                                      <p:cBhvr>
                                        <p:cTn id="32" dur="500"/>
                                        <p:tgtEl>
                                          <p:spTgt spid="93187">
                                            <p:txEl>
                                              <p:pRg st="8" end="8"/>
                                            </p:txEl>
                                          </p:spTgt>
                                        </p:tgtEl>
                                      </p:cBhvr>
                                    </p:animEffect>
                                  </p:childTnLst>
                                </p:cTn>
                              </p:par>
                              <p:par>
                                <p:cTn id="33" presetID="16" presetClass="entr" presetSubtype="42" fill="hold" grpId="0" nodeType="withEffect">
                                  <p:stCondLst>
                                    <p:cond delay="0"/>
                                  </p:stCondLst>
                                  <p:childTnLst>
                                    <p:set>
                                      <p:cBhvr>
                                        <p:cTn id="34" dur="1" fill="hold">
                                          <p:stCondLst>
                                            <p:cond delay="0"/>
                                          </p:stCondLst>
                                        </p:cTn>
                                        <p:tgtEl>
                                          <p:spTgt spid="93187">
                                            <p:txEl>
                                              <p:pRg st="9" end="9"/>
                                            </p:txEl>
                                          </p:spTgt>
                                        </p:tgtEl>
                                        <p:attrNameLst>
                                          <p:attrName>style.visibility</p:attrName>
                                        </p:attrNameLst>
                                      </p:cBhvr>
                                      <p:to>
                                        <p:strVal val="visible"/>
                                      </p:to>
                                    </p:set>
                                    <p:animEffect transition="in" filter="barn(outHorizontal)">
                                      <p:cBhvr>
                                        <p:cTn id="35" dur="500"/>
                                        <p:tgtEl>
                                          <p:spTgt spid="93187">
                                            <p:txEl>
                                              <p:pRg st="9" end="9"/>
                                            </p:txEl>
                                          </p:spTgt>
                                        </p:tgtEl>
                                      </p:cBhvr>
                                    </p:animEffect>
                                  </p:childTnLst>
                                </p:cTn>
                              </p:par>
                              <p:par>
                                <p:cTn id="36" presetID="16" presetClass="entr" presetSubtype="42" fill="hold" grpId="0" nodeType="withEffect">
                                  <p:stCondLst>
                                    <p:cond delay="0"/>
                                  </p:stCondLst>
                                  <p:childTnLst>
                                    <p:set>
                                      <p:cBhvr>
                                        <p:cTn id="37" dur="1" fill="hold">
                                          <p:stCondLst>
                                            <p:cond delay="0"/>
                                          </p:stCondLst>
                                        </p:cTn>
                                        <p:tgtEl>
                                          <p:spTgt spid="93187">
                                            <p:txEl>
                                              <p:pRg st="10" end="10"/>
                                            </p:txEl>
                                          </p:spTgt>
                                        </p:tgtEl>
                                        <p:attrNameLst>
                                          <p:attrName>style.visibility</p:attrName>
                                        </p:attrNameLst>
                                      </p:cBhvr>
                                      <p:to>
                                        <p:strVal val="visible"/>
                                      </p:to>
                                    </p:set>
                                    <p:animEffect transition="in" filter="barn(outHorizontal)">
                                      <p:cBhvr>
                                        <p:cTn id="38" dur="500"/>
                                        <p:tgtEl>
                                          <p:spTgt spid="93187">
                                            <p:txEl>
                                              <p:pRg st="10" end="10"/>
                                            </p:txEl>
                                          </p:spTgt>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93188"/>
                                        </p:tgtEl>
                                        <p:attrNameLst>
                                          <p:attrName>style.visibility</p:attrName>
                                        </p:attrNameLst>
                                      </p:cBhvr>
                                      <p:to>
                                        <p:strVal val="visible"/>
                                      </p:to>
                                    </p:set>
                                    <p:animEffect transition="in" filter="dissolve">
                                      <p:cBhvr>
                                        <p:cTn id="42"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dvAuto="100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4211"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en-US" altLang="zh-CN" dirty="0"/>
              <a:t>for</a:t>
            </a:r>
            <a:r>
              <a:rPr lang="zh-CN" altLang="en-US" dirty="0"/>
              <a:t>语句求</a:t>
            </a:r>
            <a:r>
              <a:rPr lang="en-US" altLang="zh-CN" dirty="0"/>
              <a:t>0~7</a:t>
            </a:r>
            <a:r>
              <a:rPr lang="zh-CN" altLang="en-US" dirty="0"/>
              <a:t>之间任意数的阶乘</a:t>
            </a:r>
            <a:endParaRPr lang="zh-CN" altLang="en-US" dirty="0">
              <a:solidFill>
                <a:schemeClr val="hlink"/>
              </a:solidFill>
            </a:endParaRPr>
          </a:p>
          <a:p>
            <a:pPr marL="990600" lvl="1" indent="-533400" eaLnBrk="1" hangingPunct="1">
              <a:lnSpc>
                <a:spcPct val="90000"/>
              </a:lnSpc>
              <a:buSzPct val="90000"/>
              <a:buNone/>
            </a:pPr>
            <a:r>
              <a:rPr lang="en-US" altLang="zh-CN" sz="2400" dirty="0">
                <a:latin typeface="Tahoma" panose="020B0604030504040204" pitchFamily="34" charset="0"/>
              </a:rPr>
              <a:t>import Java.io.IOException;</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class Test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public static void main(String args[]) throws IOException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int i, n, sum=1;</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System.out.println(“Please input(0~7):”);</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n = System.in.read();</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n -= 48;</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for (i = 1; i &lt;= n; i++) </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sum *= i;</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System.out.println(n + “!= ” + sum);</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x-none" sz="2400" dirty="0">
                <a:latin typeface="Tahoma" panose="020B0604030504040204" pitchFamily="34" charset="0"/>
              </a:rPr>
              <a:t>	</a:t>
            </a:r>
            <a:r>
              <a:rPr lang="en-US" altLang="zh-CN" sz="2400" dirty="0">
                <a:latin typeface="Tahoma" panose="020B0604030504040204" pitchFamily="34" charset="0"/>
              </a:rPr>
              <a:t>}</a:t>
            </a:r>
            <a:endParaRPr lang="en-US" altLang="zh-CN" sz="2400" dirty="0">
              <a:latin typeface="Tahoma" panose="020B0604030504040204" pitchFamily="34" charset="0"/>
            </a:endParaRPr>
          </a:p>
          <a:p>
            <a:pPr marL="990600" lvl="1" indent="-533400" eaLnBrk="1" hangingPunct="1">
              <a:lnSpc>
                <a:spcPct val="90000"/>
              </a:lnSpc>
              <a:buSzPct val="90000"/>
              <a:buNone/>
            </a:pPr>
            <a:r>
              <a:rPr lang="en-US" altLang="zh-CN" sz="2400" dirty="0">
                <a:latin typeface="Tahoma" panose="020B0604030504040204" pitchFamily="34" charset="0"/>
              </a:rPr>
              <a:t>}</a:t>
            </a:r>
            <a:endParaRPr lang="en-US" altLang="zh-CN" sz="2400" dirty="0">
              <a:latin typeface="Tahoma" panose="020B0604030504040204" pitchFamily="34" charset="0"/>
            </a:endParaRPr>
          </a:p>
        </p:txBody>
      </p:sp>
      <p:sp>
        <p:nvSpPr>
          <p:cNvPr id="94212" name="Rectangle 4"/>
          <p:cNvSpPr/>
          <p:nvPr/>
        </p:nvSpPr>
        <p:spPr>
          <a:xfrm>
            <a:off x="6248400" y="2819400"/>
            <a:ext cx="2895600" cy="29718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D:\&gt;Java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Please input(0~7):</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5</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5!=120</a:t>
            </a:r>
            <a:endParaRPr lang="en-US" altLang="zh-CN" sz="2400" dirty="0">
              <a:latin typeface="Tahoma" panose="020B0604030504040204" pitchFamily="34" charset="0"/>
              <a:ea typeface="华文中宋" panose="02010600040101010101" pitchFamily="2" charset="-122"/>
            </a:endParaRPr>
          </a:p>
          <a:p>
            <a:pPr eaLnBrk="1" hangingPunct="1"/>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solidFill>
                  <a:schemeClr val="hlink"/>
                </a:solidFill>
                <a:latin typeface="Tahoma" panose="020B0604030504040204" pitchFamily="34" charset="0"/>
                <a:ea typeface="华文中宋" panose="02010600040101010101" pitchFamily="2" charset="-122"/>
              </a:rPr>
              <a:t>1.</a:t>
            </a:r>
            <a:r>
              <a:rPr lang="zh-CN" altLang="en-US" sz="2400" dirty="0">
                <a:solidFill>
                  <a:schemeClr val="hlink"/>
                </a:solidFill>
                <a:latin typeface="Tahoma" panose="020B0604030504040204" pitchFamily="34" charset="0"/>
                <a:ea typeface="华文中宋" panose="02010600040101010101" pitchFamily="2" charset="-122"/>
              </a:rPr>
              <a:t>能否算</a:t>
            </a:r>
            <a:r>
              <a:rPr lang="en-US" altLang="zh-CN" sz="2400" dirty="0">
                <a:solidFill>
                  <a:schemeClr val="hlink"/>
                </a:solidFill>
                <a:latin typeface="Tahoma" panose="020B0604030504040204" pitchFamily="34" charset="0"/>
                <a:ea typeface="华文中宋" panose="02010600040101010101" pitchFamily="2" charset="-122"/>
              </a:rPr>
              <a:t>0~9</a:t>
            </a:r>
            <a:endParaRPr lang="en-US" altLang="zh-CN" sz="2400" dirty="0">
              <a:solidFill>
                <a:schemeClr val="hlink"/>
              </a:solidFill>
              <a:latin typeface="Tahoma" panose="020B0604030504040204" pitchFamily="34" charset="0"/>
              <a:ea typeface="华文中宋" panose="02010600040101010101" pitchFamily="2" charset="-122"/>
            </a:endParaRPr>
          </a:p>
          <a:p>
            <a:pPr eaLnBrk="1" hangingPunct="1"/>
            <a:r>
              <a:rPr lang="en-US" altLang="zh-CN" sz="2400" dirty="0">
                <a:solidFill>
                  <a:schemeClr val="hlink"/>
                </a:solidFill>
                <a:latin typeface="Tahoma" panose="020B0604030504040204" pitchFamily="34" charset="0"/>
                <a:ea typeface="华文中宋" panose="02010600040101010101" pitchFamily="2" charset="-122"/>
              </a:rPr>
              <a:t>2.</a:t>
            </a:r>
            <a:r>
              <a:rPr lang="zh-CN" altLang="en-US" sz="2400" dirty="0">
                <a:solidFill>
                  <a:schemeClr val="hlink"/>
                </a:solidFill>
                <a:latin typeface="Tahoma" panose="020B0604030504040204" pitchFamily="34" charset="0"/>
                <a:ea typeface="华文中宋" panose="02010600040101010101" pitchFamily="2" charset="-122"/>
              </a:rPr>
              <a:t>能否算</a:t>
            </a:r>
            <a:r>
              <a:rPr lang="en-US" altLang="zh-CN" sz="2400" dirty="0">
                <a:solidFill>
                  <a:schemeClr val="hlink"/>
                </a:solidFill>
                <a:latin typeface="Tahoma" panose="020B0604030504040204" pitchFamily="34" charset="0"/>
                <a:ea typeface="华文中宋" panose="02010600040101010101" pitchFamily="2" charset="-122"/>
              </a:rPr>
              <a:t>12, 134?</a:t>
            </a:r>
            <a:endParaRPr lang="en-US" altLang="zh-CN" sz="2400" dirty="0">
              <a:solidFill>
                <a:schemeClr val="hlink"/>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arn(outHorizontal)">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fontScale="77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for</a:t>
            </a:r>
            <a:r>
              <a:rPr lang="zh-CN" altLang="en-US" dirty="0" smtClean="0"/>
              <a:t>循环的几点注意</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初始化部分和迭代因子可以包含多个语句，以“</a:t>
            </a:r>
            <a:r>
              <a:rPr lang="en-US" altLang="zh-CN" dirty="0" smtClean="0"/>
              <a:t>,”</a:t>
            </a:r>
            <a:r>
              <a:rPr lang="zh-CN" altLang="en-US" dirty="0" smtClean="0"/>
              <a:t>分开</a:t>
            </a:r>
            <a:endParaRPr lang="zh-CN" altLang="en-US" dirty="0" smtClean="0"/>
          </a:p>
          <a:p>
            <a:pPr marL="1371600" lvl="2" indent="-457200" eaLnBrk="1" hangingPunct="1">
              <a:lnSpc>
                <a:spcPct val="150000"/>
              </a:lnSpc>
              <a:buSzPct val="90000"/>
              <a:buNone/>
            </a:pPr>
            <a:r>
              <a:rPr lang="en-US" altLang="zh-CN" dirty="0" smtClean="0"/>
              <a:t>for (int i=0, j=10; i&lt;j; i++, j--) {</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初始化部分、条件判断部分和迭代因子可以为空语句，但以“</a:t>
            </a:r>
            <a:r>
              <a:rPr lang="en-US" altLang="zh-CN" dirty="0" smtClean="0"/>
              <a:t>;”</a:t>
            </a:r>
            <a:r>
              <a:rPr lang="zh-CN" altLang="en-US" dirty="0" smtClean="0"/>
              <a:t>分开，表示无限循环</a:t>
            </a:r>
            <a:endParaRPr lang="zh-CN" altLang="en-US" dirty="0" smtClean="0"/>
          </a:p>
          <a:p>
            <a:pPr marL="1371600" lvl="2" indent="-457200" eaLnBrk="1" hangingPunct="1">
              <a:lnSpc>
                <a:spcPct val="150000"/>
              </a:lnSpc>
              <a:buSzPct val="90000"/>
              <a:buNone/>
            </a:pPr>
            <a:r>
              <a:rPr lang="en-US" altLang="zh-CN" dirty="0" smtClean="0"/>
              <a:t>for ( ; ; ) {    // infinite loop</a:t>
            </a:r>
            <a:endParaRPr lang="en-US" altLang="zh-CN" dirty="0" smtClean="0"/>
          </a:p>
          <a:p>
            <a:pPr marL="1371600" lvl="2" indent="-457200" eaLnBrk="1" hangingPunct="1">
              <a:lnSpc>
                <a:spcPct val="150000"/>
              </a:lnSpc>
              <a:buSzPct val="90000"/>
              <a:buNone/>
            </a:pPr>
            <a:r>
              <a:rPr lang="en-US" altLang="x-none" dirty="0" smtClean="0"/>
              <a:t>    </a:t>
            </a:r>
            <a:r>
              <a:rPr lang="en-US" altLang="zh-CN" dirty="0" smtClean="0"/>
              <a:t>...</a:t>
            </a:r>
            <a:endParaRPr lang="en-US" altLang="zh-CN" dirty="0" smtClean="0"/>
          </a:p>
          <a:p>
            <a:pPr marL="1371600" lvl="2" indent="-457200" eaLnBrk="1" hangingPunct="1">
              <a:lnSpc>
                <a:spcPct val="150000"/>
              </a:lnSpc>
              <a:buSzPct val="90000"/>
              <a:buNone/>
            </a:pPr>
            <a:r>
              <a:rPr lang="en-US" altLang="zh-CN" dirty="0" smtClean="0"/>
              <a:t>}</a:t>
            </a:r>
            <a:endParaRPr lang="en-US" altLang="zh-CN" dirty="0" smtClean="0"/>
          </a:p>
        </p:txBody>
      </p:sp>
    </p:spTree>
    <p:custDataLst>
      <p:tags r:id="rId5"/>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循环控制语句</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循环的嵌套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一个循环体内包含另一个完整的循环结构</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嵌套的层次多，多重嵌套</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while</a:t>
            </a:r>
            <a:r>
              <a:rPr lang="zh-CN" altLang="en-US" dirty="0" smtClean="0"/>
              <a:t>循环、</a:t>
            </a:r>
            <a:r>
              <a:rPr lang="en-US" altLang="zh-CN" dirty="0" smtClean="0"/>
              <a:t>do-while</a:t>
            </a:r>
            <a:r>
              <a:rPr lang="zh-CN" altLang="en-US" dirty="0" smtClean="0"/>
              <a:t>循环、</a:t>
            </a:r>
            <a:r>
              <a:rPr lang="en-US" altLang="zh-CN" dirty="0" smtClean="0"/>
              <a:t>for</a:t>
            </a:r>
            <a:r>
              <a:rPr lang="zh-CN" altLang="en-US" dirty="0" smtClean="0"/>
              <a:t>循环相互嵌套</a:t>
            </a:r>
            <a:endParaRPr lang="zh-CN" altLang="en-US" dirty="0" smtClean="0"/>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词法规则</a:t>
            </a:r>
            <a:endParaRPr lang="zh-CN" altLang="en-US" dirty="0" smtClean="0"/>
          </a:p>
        </p:txBody>
      </p:sp>
      <p:sp>
        <p:nvSpPr>
          <p:cNvPr id="3" name="内容占位符 2"/>
          <p:cNvSpPr>
            <a:spLocks noGrp="1"/>
          </p:cNvSpPr>
          <p:nvPr>
            <p:ph idx="1"/>
            <p:custDataLst>
              <p:tags r:id="rId4"/>
            </p:custDataLst>
          </p:nvPr>
        </p:nvSpPr>
        <p:spPr/>
        <p:txBody>
          <a:bodyPr>
            <a:normAutofit fontScale="650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程序的运行体系</a:t>
            </a:r>
            <a:endParaRPr lang="zh-CN" altLang="en-US"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Source code (.Java file)</a:t>
            </a:r>
            <a:endParaRPr lang="en-US" altLang="zh-CN" dirty="0" smtClean="0"/>
          </a:p>
          <a:p>
            <a:pPr marL="990600" lvl="1" indent="-533400" eaLnBrk="1" hangingPunct="1">
              <a:lnSpc>
                <a:spcPct val="150000"/>
              </a:lnSpc>
              <a:buSzPct val="90000"/>
              <a:buFont typeface="Wingdings" panose="05000000000000000000" pitchFamily="2" charset="2"/>
              <a:buAutoNum type="arabicPeriod"/>
            </a:pPr>
            <a:r>
              <a:rPr lang="en-US" altLang="zh-CN" dirty="0" smtClean="0"/>
              <a:t>Javac: Lexical Analysis &amp; Parsing + Type-checking </a:t>
            </a:r>
            <a:r>
              <a:rPr lang="en-US" altLang="zh-CN" dirty="0" smtClean="0">
                <a:sym typeface="Wingdings" panose="05000000000000000000" pitchFamily="2" charset="2"/>
              </a:rPr>
              <a:t> </a:t>
            </a:r>
            <a:r>
              <a:rPr lang="en-US" altLang="zh-CN" dirty="0" smtClean="0"/>
              <a:t>Byte code (.class file)</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编译器对源代码进行词法分析和类型校验，生成字节码文件</a:t>
            </a:r>
            <a:endParaRPr lang="zh-CN" altLang="en-US" dirty="0" smtClean="0"/>
          </a:p>
          <a:p>
            <a:pPr marL="990600" lvl="1" indent="-533400" eaLnBrk="1" hangingPunct="1">
              <a:lnSpc>
                <a:spcPct val="150000"/>
              </a:lnSpc>
              <a:buSzPct val="90000"/>
              <a:buFont typeface="Wingdings" panose="05000000000000000000" pitchFamily="2" charset="2"/>
              <a:buAutoNum type="arabicPeriod" startAt="3"/>
            </a:pPr>
            <a:r>
              <a:rPr lang="en-US" altLang="zh-CN" dirty="0" smtClean="0"/>
              <a:t>JVM: Verification (essentially repeating static checks) + (Interpretation OR Compilation + Loading + Executing)</a:t>
            </a:r>
            <a:endParaRPr lang="en-US" altLang="zh-CN" dirty="0" smtClean="0"/>
          </a:p>
          <a:p>
            <a:pPr marL="990600" lvl="1" indent="-533400" eaLnBrk="1" hangingPunct="1">
              <a:lnSpc>
                <a:spcPct val="150000"/>
              </a:lnSpc>
              <a:buSzPct val="90000"/>
              <a:buNone/>
            </a:pPr>
            <a:r>
              <a:rPr lang="en-US" altLang="zh-CN" dirty="0" smtClean="0"/>
              <a:t>	Java</a:t>
            </a:r>
            <a:r>
              <a:rPr lang="zh-CN" altLang="en-US" dirty="0" smtClean="0"/>
              <a:t>解释器执行字节码文件中的类，</a:t>
            </a:r>
            <a:r>
              <a:rPr lang="en-US" altLang="zh-CN" dirty="0" smtClean="0"/>
              <a:t>Java</a:t>
            </a:r>
            <a:r>
              <a:rPr lang="zh-CN" altLang="en-US" dirty="0" smtClean="0"/>
              <a:t>解释器在加载和执行类时验证类的完整性、正确操作和安全性，并与所在的操作系统、窗口环境和网络设备进行交互以产生所期望的程序行为</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1440" tIns="45720" rIns="91440" bIns="45720" anchor="ctr"/>
          <a:lstStyle/>
          <a:p>
            <a:pPr eaLnBrk="1" hangingPunct="1"/>
            <a:r>
              <a:rPr lang="zh-CN" altLang="en-US" dirty="0"/>
              <a:t>循环控制语句</a:t>
            </a:r>
            <a:endParaRPr lang="zh-CN" altLang="en-US" dirty="0"/>
          </a:p>
        </p:txBody>
      </p:sp>
      <p:sp>
        <p:nvSpPr>
          <p:cNvPr id="97283" name="Rectangle 3"/>
          <p:cNvSpPr>
            <a:spLocks noGrp="1"/>
          </p:cNvSpPr>
          <p:nvPr>
            <p:ph idx="1"/>
          </p:nvPr>
        </p:nvSpPr>
        <p:spPr/>
        <p:txBody>
          <a:bodyPr vert="horz" wrap="square" lIns="91440" tIns="45720" rIns="91440" bIns="45720" anchor="t">
            <a:normAutofit fontScale="92500" lnSpcReduction="10000"/>
          </a:bodyPr>
          <a:lstStyle/>
          <a:p>
            <a:pPr marL="609600" indent="-609600" eaLnBrk="1" hangingPunct="1">
              <a:lnSpc>
                <a:spcPct val="90000"/>
              </a:lnSpc>
              <a:buSzPct val="90000"/>
            </a:pPr>
            <a:r>
              <a:rPr lang="zh-CN" altLang="en-US" sz="2400" dirty="0"/>
              <a:t>求 </a:t>
            </a:r>
            <a:r>
              <a:rPr lang="en-US" altLang="zh-CN" sz="2400" dirty="0"/>
              <a:t>1!+2!+3!+… … +9!</a:t>
            </a:r>
            <a:endParaRPr lang="en-US" altLang="zh-CN" dirty="0">
              <a:solidFill>
                <a:schemeClr val="hlink"/>
              </a:solidFill>
            </a:endParaRPr>
          </a:p>
          <a:p>
            <a:pPr marL="990600" lvl="1" indent="-533400" eaLnBrk="1" hangingPunct="1">
              <a:lnSpc>
                <a:spcPct val="90000"/>
              </a:lnSpc>
              <a:buSzPct val="90000"/>
              <a:buNone/>
            </a:pPr>
            <a:r>
              <a:rPr lang="en-US" altLang="zh-CN" sz="2000" dirty="0">
                <a:latin typeface="Tahoma" panose="020B0604030504040204" pitchFamily="34" charset="0"/>
              </a:rPr>
              <a:t>import Java.io.IOException;</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class Test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public static void main(String args[]) throws IOException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int n, sum, total=0;</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System.out.println(“Please input(0~9):”);</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n = System.in.read();</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n -= 48;</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for (int j = 1; j &lt;= n; j++)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sum = 1;</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for (int i = 1; i &lt;=j; i++)</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sum *= i;</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total +=sum;</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	    System.out.println(“</a:t>
            </a:r>
            <a:r>
              <a:rPr lang="zh-CN" altLang="en-US" sz="2000" dirty="0">
                <a:latin typeface="Tahoma" panose="020B0604030504040204" pitchFamily="34" charset="0"/>
              </a:rPr>
              <a:t>各阶乘之和为</a:t>
            </a:r>
            <a:r>
              <a:rPr lang="en-US" altLang="zh-CN" sz="2000" dirty="0">
                <a:latin typeface="Tahoma" panose="020B0604030504040204" pitchFamily="34" charset="0"/>
              </a:rPr>
              <a:t>: ” + total);</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x-none" sz="2000" dirty="0">
                <a:latin typeface="Tahoma" panose="020B0604030504040204" pitchFamily="34" charset="0"/>
              </a:rPr>
              <a:t>	</a:t>
            </a:r>
            <a:r>
              <a:rPr lang="en-US" altLang="zh-CN" sz="2000" dirty="0">
                <a:latin typeface="Tahoma" panose="020B0604030504040204" pitchFamily="34" charset="0"/>
              </a:rPr>
              <a:t>}</a:t>
            </a:r>
            <a:endParaRPr lang="en-US" altLang="zh-CN" sz="2000" dirty="0">
              <a:latin typeface="Tahoma" panose="020B0604030504040204" pitchFamily="34" charset="0"/>
            </a:endParaRPr>
          </a:p>
          <a:p>
            <a:pPr marL="990600" lvl="1" indent="-533400" eaLnBrk="1" hangingPunct="1">
              <a:lnSpc>
                <a:spcPct val="90000"/>
              </a:lnSpc>
              <a:buSzPct val="90000"/>
              <a:buNone/>
            </a:pPr>
            <a:r>
              <a:rPr lang="en-US" altLang="zh-CN" sz="2000" dirty="0">
                <a:latin typeface="Tahoma" panose="020B0604030504040204" pitchFamily="34" charset="0"/>
              </a:rPr>
              <a:t>}</a:t>
            </a:r>
            <a:endParaRPr lang="en-US" altLang="zh-CN" sz="2000" dirty="0">
              <a:latin typeface="Tahoma" panose="020B0604030504040204" pitchFamily="34" charset="0"/>
            </a:endParaRPr>
          </a:p>
        </p:txBody>
      </p:sp>
      <p:sp>
        <p:nvSpPr>
          <p:cNvPr id="97284" name="Rectangle 4"/>
          <p:cNvSpPr/>
          <p:nvPr/>
        </p:nvSpPr>
        <p:spPr>
          <a:xfrm>
            <a:off x="6248400" y="44958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求阶乘</a:t>
            </a:r>
            <a:endParaRPr lang="zh-CN" altLang="en-US" sz="2400" dirty="0">
              <a:latin typeface="Tahoma" panose="020B0604030504040204" pitchFamily="34" charset="0"/>
              <a:ea typeface="华文中宋" panose="02010600040101010101" pitchFamily="2" charset="-122"/>
            </a:endParaRPr>
          </a:p>
        </p:txBody>
      </p:sp>
      <p:sp>
        <p:nvSpPr>
          <p:cNvPr id="97285" name="Rectangle 5"/>
          <p:cNvSpPr/>
          <p:nvPr/>
        </p:nvSpPr>
        <p:spPr>
          <a:xfrm>
            <a:off x="6248400" y="5105400"/>
            <a:ext cx="1600200" cy="609600"/>
          </a:xfrm>
          <a:prstGeom prst="rect">
            <a:avLst/>
          </a:prstGeom>
          <a:solidFill>
            <a:srgbClr val="C0C0C0"/>
          </a:solidFill>
          <a:ln w="9525">
            <a:noFill/>
          </a:ln>
        </p:spPr>
        <p:txBody>
          <a:bodyPr wrap="none" anchor="ctr"/>
          <a:lstStyle/>
          <a:p>
            <a:pPr algn="ctr" eaLnBrk="1" hangingPunct="1"/>
            <a:r>
              <a:rPr lang="zh-CN" altLang="en-US" sz="2400" dirty="0">
                <a:latin typeface="Tahoma" panose="020B0604030504040204" pitchFamily="34" charset="0"/>
                <a:ea typeface="华文中宋" panose="02010600040101010101" pitchFamily="2" charset="-122"/>
              </a:rPr>
              <a:t>阶乘之和</a:t>
            </a:r>
            <a:endParaRPr lang="zh-CN" altLang="en-US" sz="2400" dirty="0">
              <a:latin typeface="Tahoma" panose="020B0604030504040204" pitchFamily="34" charset="0"/>
              <a:ea typeface="华文中宋" panose="02010600040101010101" pitchFamily="2" charset="-122"/>
            </a:endParaRPr>
          </a:p>
        </p:txBody>
      </p:sp>
      <p:sp>
        <p:nvSpPr>
          <p:cNvPr id="97286" name="Rectangle 6"/>
          <p:cNvSpPr/>
          <p:nvPr/>
        </p:nvSpPr>
        <p:spPr>
          <a:xfrm>
            <a:off x="6324600" y="0"/>
            <a:ext cx="2667000" cy="1676400"/>
          </a:xfrm>
          <a:prstGeom prst="rect">
            <a:avLst/>
          </a:prstGeom>
          <a:solidFill>
            <a:srgbClr val="C0C0C0"/>
          </a:solidFill>
          <a:ln w="9525">
            <a:noFill/>
          </a:ln>
        </p:spPr>
        <p:txBody>
          <a:bodyPr wrap="none" anchor="ctr"/>
          <a:lstStyle/>
          <a:p>
            <a:pPr eaLnBrk="1" hangingPunct="1"/>
            <a:r>
              <a:rPr lang="en-US" altLang="zh-CN" sz="2400" dirty="0">
                <a:latin typeface="Tahoma" panose="020B0604030504040204" pitchFamily="34" charset="0"/>
                <a:ea typeface="华文中宋" panose="02010600040101010101" pitchFamily="2" charset="-122"/>
              </a:rPr>
              <a:t>C:\&gt;Java Test</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Please input(0~9):</a:t>
            </a:r>
            <a:endParaRPr lang="en-US" altLang="zh-CN" sz="2400" dirty="0">
              <a:latin typeface="Tahoma" panose="020B0604030504040204" pitchFamily="34" charset="0"/>
              <a:ea typeface="华文中宋" panose="02010600040101010101" pitchFamily="2" charset="-122"/>
            </a:endParaRPr>
          </a:p>
          <a:p>
            <a:pPr eaLnBrk="1" hangingPunct="1"/>
            <a:r>
              <a:rPr lang="en-US" altLang="zh-CN" sz="2400" dirty="0">
                <a:latin typeface="Tahoma" panose="020B0604030504040204" pitchFamily="34" charset="0"/>
                <a:ea typeface="华文中宋" panose="02010600040101010101" pitchFamily="2" charset="-122"/>
              </a:rPr>
              <a:t>4</a:t>
            </a:r>
            <a:endParaRPr lang="en-US" altLang="zh-CN" sz="2400" dirty="0">
              <a:latin typeface="Tahoma" panose="020B0604030504040204" pitchFamily="34" charset="0"/>
              <a:ea typeface="华文中宋" panose="02010600040101010101" pitchFamily="2" charset="-122"/>
            </a:endParaRPr>
          </a:p>
          <a:p>
            <a:pPr eaLnBrk="1" hangingPunct="1"/>
            <a:r>
              <a:rPr lang="zh-CN" altLang="en-US" sz="2400" dirty="0">
                <a:latin typeface="Tahoma" panose="020B0604030504040204" pitchFamily="34" charset="0"/>
                <a:ea typeface="华文中宋" panose="02010600040101010101" pitchFamily="2" charset="-122"/>
              </a:rPr>
              <a:t>各阶乘之和为</a:t>
            </a:r>
            <a:r>
              <a:rPr lang="en-US" altLang="zh-CN" sz="2400" dirty="0">
                <a:latin typeface="Tahoma" panose="020B0604030504040204" pitchFamily="34" charset="0"/>
                <a:ea typeface="华文中宋" panose="02010600040101010101" pitchFamily="2" charset="-122"/>
              </a:rPr>
              <a:t>: 33</a:t>
            </a:r>
            <a:endParaRPr lang="en-US" altLang="zh-CN" sz="2400" dirty="0">
              <a:latin typeface="Tahoma" panose="020B0604030504040204" pitchFamily="34" charset="0"/>
              <a:ea typeface="华文中宋" panose="02010600040101010101" pitchFamily="2" charset="-122"/>
            </a:endParaRPr>
          </a:p>
        </p:txBody>
      </p:sp>
      <p:sp>
        <p:nvSpPr>
          <p:cNvPr id="97287" name="Rectangle 7"/>
          <p:cNvSpPr/>
          <p:nvPr/>
        </p:nvSpPr>
        <p:spPr>
          <a:xfrm>
            <a:off x="3962400" y="1066800"/>
            <a:ext cx="2209800" cy="609600"/>
          </a:xfrm>
          <a:prstGeom prst="rect">
            <a:avLst/>
          </a:prstGeom>
          <a:solidFill>
            <a:srgbClr val="C0C0C0"/>
          </a:solidFill>
          <a:ln w="9525">
            <a:noFill/>
          </a:ln>
        </p:spPr>
        <p:txBody>
          <a:bodyPr wrap="none" anchor="ctr"/>
          <a:lstStyle/>
          <a:p>
            <a:pPr eaLnBrk="1" hangingPunct="1"/>
            <a:r>
              <a:rPr lang="zh-CN" altLang="en-US" sz="2400" dirty="0">
                <a:latin typeface="Tahoma" panose="020B0604030504040204" pitchFamily="34" charset="0"/>
                <a:ea typeface="华文中宋" panose="02010600040101010101" pitchFamily="2" charset="-122"/>
              </a:rPr>
              <a:t>输入</a:t>
            </a:r>
            <a:r>
              <a:rPr lang="en-US" altLang="zh-CN" sz="2400" dirty="0">
                <a:latin typeface="Tahoma" panose="020B0604030504040204" pitchFamily="34" charset="0"/>
                <a:ea typeface="华文中宋" panose="02010600040101010101" pitchFamily="2" charset="-122"/>
              </a:rPr>
              <a:t>0</a:t>
            </a:r>
            <a:r>
              <a:rPr lang="zh-CN" altLang="en-US" sz="2400" dirty="0">
                <a:latin typeface="Tahoma" panose="020B0604030504040204" pitchFamily="34" charset="0"/>
                <a:ea typeface="华文中宋" panose="02010600040101010101" pitchFamily="2" charset="-122"/>
              </a:rPr>
              <a:t>的结果！</a:t>
            </a:r>
            <a:endParaRPr lang="zh-CN" altLang="en-US" sz="24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arn(outHorizontal)">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arn(outHorizontal)">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barn(outHorizontal)">
                                      <p:cBhvr>
                                        <p:cTn id="17" dur="500"/>
                                        <p:tgtEl>
                                          <p:spTgt spid="972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barn(outHorizontal)">
                                      <p:cBhvr>
                                        <p:cTn id="22"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跳转</a:t>
            </a:r>
            <a:r>
              <a:rPr lang="en-US" altLang="zh-CN" dirty="0" smtClean="0"/>
              <a:t>/</a:t>
            </a:r>
            <a:r>
              <a:rPr lang="zh-CN" altLang="en-US" dirty="0" smtClean="0"/>
              <a:t>转向语句</a:t>
            </a:r>
            <a:endParaRPr lang="zh-CN" altLang="en-US" dirty="0" smtClean="0"/>
          </a:p>
        </p:txBody>
      </p:sp>
      <p:sp>
        <p:nvSpPr>
          <p:cNvPr id="3" name="内容占位符 2"/>
          <p:cNvSpPr>
            <a:spLocks noGrp="1"/>
          </p:cNvSpPr>
          <p:nvPr>
            <p:ph idx="1"/>
            <p:custDataLst>
              <p:tags r:id="rId4"/>
            </p:custDataLst>
          </p:nvPr>
        </p:nvSpPr>
        <p:spPr/>
        <p:txBody>
          <a:bodyPr>
            <a:normAutofit/>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将程序的执行跳转到其他部分的语句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break:     </a:t>
            </a:r>
            <a:r>
              <a:rPr lang="zh-CN" altLang="en-US" dirty="0" smtClean="0"/>
              <a:t>跳出</a:t>
            </a:r>
            <a:r>
              <a:rPr lang="en-US" altLang="zh-CN" dirty="0" smtClean="0"/>
              <a:t>(</a:t>
            </a:r>
            <a:r>
              <a:rPr lang="zh-CN" altLang="en-US" dirty="0" smtClean="0"/>
              <a:t>中止</a:t>
            </a:r>
            <a:r>
              <a:rPr lang="en-US" altLang="zh-CN" dirty="0" smtClean="0"/>
              <a:t>)</a:t>
            </a:r>
            <a:r>
              <a:rPr lang="zh-CN" altLang="en-US" dirty="0" smtClean="0"/>
              <a:t>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continue: </a:t>
            </a:r>
            <a:r>
              <a:rPr lang="zh-CN" altLang="en-US" dirty="0" smtClean="0"/>
              <a:t>结束本次循环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return:    </a:t>
            </a:r>
            <a:r>
              <a:rPr lang="zh-CN" altLang="en-US" dirty="0" smtClean="0"/>
              <a:t>方法返回</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throw:     </a:t>
            </a:r>
            <a:r>
              <a:rPr lang="zh-CN" altLang="en-US" dirty="0" smtClean="0"/>
              <a:t>抛出异常</a:t>
            </a:r>
            <a:r>
              <a:rPr lang="en-US" altLang="zh-CN" dirty="0" smtClean="0"/>
              <a:t>(Exception)</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endParaRPr lang="en-US" altLang="zh-CN" dirty="0" smtClean="0"/>
          </a:p>
        </p:txBody>
      </p:sp>
    </p:spTree>
    <p:custDataLst>
      <p:tags r:id="rId5"/>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循环语句中途退出</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Java</a:t>
            </a:r>
            <a:r>
              <a:rPr lang="zh-CN" altLang="en-US" dirty="0" smtClean="0"/>
              <a:t>没有</a:t>
            </a:r>
            <a:r>
              <a:rPr lang="en-US" altLang="zh-CN" dirty="0" smtClean="0"/>
              <a:t>goto</a:t>
            </a:r>
            <a:r>
              <a:rPr lang="zh-CN" altLang="en-US" dirty="0" smtClean="0"/>
              <a:t>语句</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break</a:t>
            </a:r>
            <a:r>
              <a:rPr lang="zh-CN" altLang="en-US" dirty="0" smtClean="0"/>
              <a:t>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不带标号</a:t>
            </a:r>
            <a:r>
              <a:rPr lang="en-US" altLang="zh-CN" dirty="0" smtClean="0"/>
              <a:t>break </a:t>
            </a:r>
            <a:r>
              <a:rPr lang="zh-CN" altLang="en-US" dirty="0" smtClean="0"/>
              <a:t>语句</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从循环体内跳出至后面语句，结束当前循环。</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跳出当前循环体，不是跳出当前大括号对。</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循环嵌套时，</a:t>
            </a:r>
            <a:r>
              <a:rPr lang="en-US" altLang="zh-CN" dirty="0" smtClean="0"/>
              <a:t>break </a:t>
            </a:r>
            <a:r>
              <a:rPr lang="zh-CN" altLang="en-US" dirty="0" smtClean="0"/>
              <a:t>语句只跳出当前循环。</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带标号的</a:t>
            </a:r>
            <a:r>
              <a:rPr lang="en-US" altLang="zh-CN" dirty="0" smtClean="0"/>
              <a:t>break</a:t>
            </a:r>
            <a:r>
              <a:rPr lang="zh-CN" altLang="en-US" dirty="0" smtClean="0"/>
              <a:t>语句</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采用 </a:t>
            </a:r>
            <a:r>
              <a:rPr lang="en-US" altLang="zh-CN" dirty="0" smtClean="0"/>
              <a:t>label: </a:t>
            </a:r>
            <a:r>
              <a:rPr lang="zh-CN" altLang="en-US" dirty="0" smtClean="0"/>
              <a:t>的形式定义标号</a:t>
            </a:r>
            <a:endParaRPr lang="zh-CN" altLang="en-US" dirty="0" smtClean="0"/>
          </a:p>
          <a:p>
            <a:pPr marL="1143000" lvl="2" indent="-228600" eaLnBrk="1" hangingPunct="1">
              <a:lnSpc>
                <a:spcPct val="150000"/>
              </a:lnSpc>
              <a:buClr>
                <a:schemeClr val="bg2"/>
              </a:buClr>
              <a:buSzTx/>
              <a:buFont typeface="Wingdings" panose="05000000000000000000" pitchFamily="2" charset="2"/>
              <a:buChar char="l"/>
            </a:pPr>
            <a:r>
              <a:rPr lang="zh-CN" altLang="en-US" dirty="0" smtClean="0"/>
              <a:t>跳出标号标志的循环体</a:t>
            </a:r>
            <a:endParaRPr lang="zh-CN" altLang="en-US" dirty="0" smtClean="0"/>
          </a:p>
        </p:txBody>
      </p:sp>
    </p:spTree>
    <p:custDataLst>
      <p:tags r:id="rId5"/>
    </p:custDataLst>
  </p:cSld>
  <p:clrMapOvr>
    <a:masterClrMapping/>
  </p:clrMapOvr>
  <p:transition spd="slow">
    <p:zoom/>
    <p:sndAc>
      <p:stSnd>
        <p:snd r:embed="rId6" name="CHIMES.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vert="horz" wrap="square" lIns="91440" tIns="45720" rIns="91440" bIns="45720" anchor="ctr"/>
          <a:lstStyle/>
          <a:p>
            <a:pPr eaLnBrk="1" hangingPunct="1"/>
            <a:r>
              <a:rPr lang="zh-CN" altLang="en-US" sz="4600" dirty="0"/>
              <a:t>循环语句中途退出</a:t>
            </a:r>
            <a:endParaRPr lang="zh-CN" altLang="en-US" sz="4600" dirty="0"/>
          </a:p>
        </p:txBody>
      </p:sp>
      <p:sp>
        <p:nvSpPr>
          <p:cNvPr id="2" name="内容占位符 1"/>
          <p:cNvSpPr>
            <a:spLocks noGrp="1"/>
          </p:cNvSpPr>
          <p:nvPr>
            <p:ph idx="1"/>
          </p:nvPr>
        </p:nvSpPr>
        <p:spPr/>
        <p:txBody>
          <a:bodyPr/>
          <a:lstStyle/>
          <a:p>
            <a:endParaRPr lang="zh-CN" altLang="en-US"/>
          </a:p>
        </p:txBody>
      </p:sp>
      <p:graphicFrame>
        <p:nvGraphicFramePr>
          <p:cNvPr id="100355" name="Group 3"/>
          <p:cNvGraphicFramePr>
            <a:graphicFrameLocks noGrp="1"/>
          </p:cNvGraphicFramePr>
          <p:nvPr/>
        </p:nvGraphicFramePr>
        <p:xfrm>
          <a:off x="1524000" y="2133600"/>
          <a:ext cx="6477000" cy="3327400"/>
        </p:xfrm>
        <a:graphic>
          <a:graphicData uri="http://schemas.openxmlformats.org/drawingml/2006/table">
            <a:tbl>
              <a:tblPr/>
              <a:tblGrid>
                <a:gridCol w="2743200"/>
                <a:gridCol w="3733800"/>
              </a:tblGrid>
              <a:tr h="33274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while (e1)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 {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aaa:   while (e1)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while(e2){</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break aaa;</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循环语句中途退出（续）</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continue </a:t>
            </a:r>
            <a:r>
              <a:rPr lang="zh-CN" altLang="en-US" dirty="0" smtClean="0"/>
              <a:t>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不带标号的</a:t>
            </a:r>
            <a:r>
              <a:rPr lang="en-US" altLang="zh-CN" dirty="0" smtClean="0"/>
              <a:t>continue</a:t>
            </a:r>
            <a:endParaRPr lang="en-US" altLang="zh-CN" dirty="0" smtClean="0"/>
          </a:p>
          <a:p>
            <a:pPr lvl="1" eaLnBrk="1" hangingPunct="1">
              <a:lnSpc>
                <a:spcPct val="150000"/>
              </a:lnSpc>
              <a:buNone/>
            </a:pPr>
            <a:r>
              <a:rPr lang="zh-CN" altLang="en-US" dirty="0" smtClean="0"/>
              <a:t>跳过本轮循环剩余语句</a:t>
            </a:r>
            <a:r>
              <a:rPr lang="en-US" altLang="zh-CN" dirty="0" smtClean="0"/>
              <a:t>,</a:t>
            </a:r>
            <a:r>
              <a:rPr lang="zh-CN" altLang="en-US" dirty="0" smtClean="0"/>
              <a:t>直接进入当前循环体</a:t>
            </a:r>
            <a:endParaRPr lang="zh-CN" altLang="en-US" dirty="0" smtClean="0"/>
          </a:p>
          <a:p>
            <a:pPr lvl="1" eaLnBrk="1" hangingPunct="1">
              <a:lnSpc>
                <a:spcPct val="150000"/>
              </a:lnSpc>
              <a:buNone/>
            </a:pPr>
            <a:r>
              <a:rPr lang="zh-CN" altLang="en-US" dirty="0" smtClean="0"/>
              <a:t>的下一轮。</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带标号的</a:t>
            </a:r>
            <a:r>
              <a:rPr lang="en-US" altLang="zh-CN" dirty="0" smtClean="0"/>
              <a:t>continue</a:t>
            </a:r>
            <a:endParaRPr lang="en-US" altLang="zh-CN" dirty="0" smtClean="0"/>
          </a:p>
          <a:p>
            <a:pPr lvl="1" eaLnBrk="1" hangingPunct="1">
              <a:lnSpc>
                <a:spcPct val="150000"/>
              </a:lnSpc>
              <a:buNone/>
            </a:pPr>
            <a:r>
              <a:rPr lang="zh-CN" altLang="en-US" dirty="0" smtClean="0"/>
              <a:t>跳过循环剩余语句</a:t>
            </a:r>
            <a:r>
              <a:rPr lang="en-US" altLang="zh-CN" dirty="0" smtClean="0"/>
              <a:t>,</a:t>
            </a:r>
            <a:r>
              <a:rPr lang="zh-CN" altLang="en-US" dirty="0" smtClean="0"/>
              <a:t>直接进入标号所指的循环</a:t>
            </a:r>
            <a:endParaRPr lang="zh-CN" altLang="en-US" dirty="0" smtClean="0"/>
          </a:p>
          <a:p>
            <a:pPr lvl="1" eaLnBrk="1" hangingPunct="1">
              <a:lnSpc>
                <a:spcPct val="150000"/>
              </a:lnSpc>
              <a:buNone/>
            </a:pPr>
            <a:r>
              <a:rPr lang="zh-CN" altLang="en-US" dirty="0" smtClean="0"/>
              <a:t>体的下一轮循环。</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循环的正常退出途径：符合结束条件</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endParaRPr lang="zh-CN" altLang="en-US" dirty="0" smtClean="0"/>
          </a:p>
        </p:txBody>
      </p:sp>
    </p:spTree>
    <p:custDataLst>
      <p:tags r:id="rId5"/>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p:nvPr/>
        </p:nvSpPr>
        <p:spPr>
          <a:xfrm>
            <a:off x="0" y="0"/>
            <a:ext cx="9144000" cy="6858000"/>
          </a:xfrm>
          <a:prstGeom prst="rect">
            <a:avLst/>
          </a:prstGeom>
          <a:solidFill>
            <a:schemeClr val="bg1"/>
          </a:solidFill>
          <a:ln w="9525">
            <a:noFill/>
          </a:ln>
        </p:spPr>
        <p:txBody>
          <a:bodyPr/>
          <a:lst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algn="just" eaLnBrk="1" hangingPunct="1">
              <a:lnSpc>
                <a:spcPct val="70000"/>
              </a:lnSpc>
              <a:spcBef>
                <a:spcPct val="0"/>
              </a:spcBef>
              <a:buNone/>
            </a:pPr>
            <a:endParaRPr lang="en-US" altLang="zh-CN" sz="2400" dirty="0"/>
          </a:p>
        </p:txBody>
      </p:sp>
      <p:sp>
        <p:nvSpPr>
          <p:cNvPr id="102403" name="Rectangle 3"/>
          <p:cNvSpPr>
            <a:spLocks noGrp="1"/>
          </p:cNvSpPr>
          <p:nvPr>
            <p:ph idx="1"/>
          </p:nvPr>
        </p:nvSpPr>
        <p:spPr>
          <a:xfrm>
            <a:off x="1401128" y="75565"/>
            <a:ext cx="7885112" cy="6858000"/>
          </a:xfrm>
          <a:solidFill>
            <a:schemeClr val="bg1">
              <a:alpha val="100000"/>
            </a:schemeClr>
          </a:solidFill>
        </p:spPr>
        <p:txBody>
          <a:bodyPr vert="horz" wrap="square" lIns="91440" tIns="45720" rIns="91440" bIns="45720" anchor="t"/>
          <a:lstStyle/>
          <a:p>
            <a:pPr algn="just" eaLnBrk="1" hangingPunct="1">
              <a:lnSpc>
                <a:spcPct val="100000"/>
              </a:lnSpc>
              <a:spcBef>
                <a:spcPct val="0"/>
              </a:spcBef>
              <a:buNone/>
            </a:pPr>
            <a:r>
              <a:rPr lang="en-US" altLang="zh-CN" sz="1600" b="1" dirty="0">
                <a:solidFill>
                  <a:srgbClr val="FF3300"/>
                </a:solidFill>
                <a:cs typeface="Courier New" panose="02070309020205020404" pitchFamily="49" charset="0"/>
              </a:rPr>
              <a:t>outer:</a:t>
            </a:r>
            <a:r>
              <a:rPr lang="en-US" altLang="zh-CN" sz="1600" dirty="0">
                <a:cs typeface="Courier New" panose="02070309020205020404" pitchFamily="49" charset="0"/>
              </a:rPr>
              <a:t> for(; true ;) { // infinite loop</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r>
              <a:rPr lang="en-US" altLang="zh-CN" sz="1600" b="1" dirty="0">
                <a:solidFill>
                  <a:srgbClr val="FF3300"/>
                </a:solidFill>
                <a:cs typeface="Courier New" panose="02070309020205020404" pitchFamily="49" charset="0"/>
              </a:rPr>
              <a:t>inner:</a:t>
            </a:r>
            <a:r>
              <a:rPr lang="en-US" altLang="zh-CN" sz="1600" dirty="0">
                <a:cs typeface="Courier New" panose="02070309020205020404" pitchFamily="49" charset="0"/>
              </a:rPr>
              <a:t>  for(; i &lt; 10; i++)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prt("i = " + i);</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2)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a:t>
            </a:r>
            <a:r>
              <a:rPr lang="en-US" altLang="zh-CN" sz="1600" dirty="0">
                <a:solidFill>
                  <a:srgbClr val="ED13CE"/>
                </a:solidFill>
                <a:cs typeface="Courier New" panose="02070309020205020404" pitchFamily="49" charset="0"/>
              </a:rPr>
              <a:t>//</a:t>
            </a:r>
            <a:r>
              <a:rPr lang="en-US" altLang="zh-CN" sz="1600" dirty="0">
                <a:solidFill>
                  <a:srgbClr val="ED13CE"/>
                </a:solidFill>
              </a:rPr>
              <a:t>continue inner</a:t>
            </a:r>
            <a:endParaRPr lang="en-US" altLang="zh-CN" sz="1600" dirty="0">
              <a:solidFill>
                <a:srgbClr val="ED13CE"/>
              </a:solidFill>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3)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 // Otherwise i never gets incremented.</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break;  </a:t>
            </a:r>
            <a:r>
              <a:rPr lang="en-US" altLang="zh-CN" sz="1600" dirty="0">
                <a:solidFill>
                  <a:srgbClr val="ED13CE"/>
                </a:solidFill>
                <a:cs typeface="Courier New" panose="02070309020205020404" pitchFamily="49" charset="0"/>
              </a:rPr>
              <a:t>//</a:t>
            </a:r>
            <a:r>
              <a:rPr lang="en-US" altLang="zh-CN" sz="1600" dirty="0">
                <a:solidFill>
                  <a:srgbClr val="ED13CE"/>
                </a:solidFill>
              </a:rPr>
              <a:t>break inner</a:t>
            </a:r>
            <a:endParaRPr lang="en-US" altLang="zh-CN" sz="1600" dirty="0">
              <a:solidFill>
                <a:srgbClr val="ED13CE"/>
              </a:solidFill>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7)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 // Otherwise i never gets incremented.</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outer;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if(i == 8)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break outer;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for(int k = 0; k &lt; 5; k++)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if((k == 3)&amp;</a:t>
            </a:r>
            <a:r>
              <a:rPr lang="en-US" altLang="zh-CN" sz="1600" dirty="0"/>
              <a:t>(i==4)</a:t>
            </a: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inner;</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if((k == 3)&amp;</a:t>
            </a:r>
            <a:r>
              <a:rPr lang="en-US" altLang="zh-CN" sz="1600" dirty="0"/>
              <a:t>(i!=4)</a:t>
            </a: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continue </a:t>
            </a:r>
            <a:r>
              <a:rPr lang="en-US" altLang="zh-CN" sz="1600" dirty="0"/>
              <a:t>outer</a:t>
            </a:r>
            <a:r>
              <a:rPr lang="en-US" altLang="zh-CN" sz="1600" dirty="0">
                <a:cs typeface="Courier New" panose="02070309020205020404" pitchFamily="49" charset="0"/>
              </a:rPr>
              <a:t>;</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a:t>
            </a:r>
            <a:endParaRPr lang="en-US" altLang="zh-CN" sz="1600" dirty="0">
              <a:cs typeface="Courier New" panose="02070309020205020404" pitchFamily="49" charset="0"/>
            </a:endParaRPr>
          </a:p>
          <a:p>
            <a:pPr algn="just" eaLnBrk="1" hangingPunct="1">
              <a:lnSpc>
                <a:spcPct val="100000"/>
              </a:lnSpc>
              <a:spcBef>
                <a:spcPct val="0"/>
              </a:spcBef>
              <a:buNone/>
            </a:pPr>
            <a:r>
              <a:rPr lang="en-US" altLang="zh-CN" sz="1600" dirty="0">
                <a:cs typeface="Courier New" panose="02070309020205020404" pitchFamily="49" charset="0"/>
              </a:rPr>
              <a:t>      } //</a:t>
            </a:r>
            <a:r>
              <a:rPr lang="en-US" altLang="zh-CN" sz="1600" dirty="0"/>
              <a:t>inner</a:t>
            </a:r>
            <a:endParaRPr lang="en-US" altLang="zh-CN" sz="1600" dirty="0"/>
          </a:p>
          <a:p>
            <a:pPr algn="just" eaLnBrk="1" hangingPunct="1">
              <a:lnSpc>
                <a:spcPct val="100000"/>
              </a:lnSpc>
              <a:spcBef>
                <a:spcPct val="0"/>
              </a:spcBef>
              <a:buNone/>
            </a:pPr>
            <a:r>
              <a:rPr lang="en-US" altLang="zh-CN" sz="1600" dirty="0">
                <a:cs typeface="Courier New" panose="02070309020205020404" pitchFamily="49" charset="0"/>
              </a:rPr>
              <a:t>    } //</a:t>
            </a:r>
            <a:r>
              <a:rPr lang="en-US" altLang="zh-CN" sz="1600" dirty="0"/>
              <a:t>outer</a:t>
            </a:r>
            <a:endParaRPr lang="en-US" altLang="zh-CN" sz="1600" dirty="0"/>
          </a:p>
        </p:txBody>
      </p:sp>
      <p:grpSp>
        <p:nvGrpSpPr>
          <p:cNvPr id="102404" name="Group 4"/>
          <p:cNvGrpSpPr/>
          <p:nvPr/>
        </p:nvGrpSpPr>
        <p:grpSpPr>
          <a:xfrm>
            <a:off x="1509713" y="1196975"/>
            <a:ext cx="533400" cy="5256213"/>
            <a:chOff x="0" y="0"/>
            <a:chExt cx="336" cy="2796"/>
          </a:xfrm>
        </p:grpSpPr>
        <p:sp>
          <p:nvSpPr>
            <p:cNvPr id="102417" name="Line 5"/>
            <p:cNvSpPr/>
            <p:nvPr/>
          </p:nvSpPr>
          <p:spPr>
            <a:xfrm flipH="1">
              <a:off x="0" y="0"/>
              <a:ext cx="336" cy="0"/>
            </a:xfrm>
            <a:prstGeom prst="line">
              <a:avLst/>
            </a:prstGeom>
            <a:ln w="25400" cap="sq" cmpd="sng">
              <a:solidFill>
                <a:srgbClr val="FF3300"/>
              </a:solidFill>
              <a:prstDash val="solid"/>
              <a:headEnd type="none" w="med" len="med"/>
              <a:tailEnd type="none" w="med" len="med"/>
            </a:ln>
          </p:spPr>
        </p:sp>
        <p:sp>
          <p:nvSpPr>
            <p:cNvPr id="102418" name="Line 6"/>
            <p:cNvSpPr/>
            <p:nvPr/>
          </p:nvSpPr>
          <p:spPr>
            <a:xfrm>
              <a:off x="6" y="12"/>
              <a:ext cx="0" cy="2784"/>
            </a:xfrm>
            <a:prstGeom prst="line">
              <a:avLst/>
            </a:prstGeom>
            <a:ln w="25400" cap="sq" cmpd="sng">
              <a:solidFill>
                <a:srgbClr val="FF3300"/>
              </a:solidFill>
              <a:prstDash val="solid"/>
              <a:headEnd type="none" w="med" len="med"/>
              <a:tailEnd type="none" w="med" len="med"/>
            </a:ln>
          </p:spPr>
        </p:sp>
        <p:sp>
          <p:nvSpPr>
            <p:cNvPr id="102419" name="Line 7"/>
            <p:cNvSpPr/>
            <p:nvPr/>
          </p:nvSpPr>
          <p:spPr>
            <a:xfrm>
              <a:off x="6" y="2760"/>
              <a:ext cx="240" cy="0"/>
            </a:xfrm>
            <a:prstGeom prst="line">
              <a:avLst/>
            </a:prstGeom>
            <a:ln w="25400" cap="sq" cmpd="sng">
              <a:solidFill>
                <a:srgbClr val="FF3300"/>
              </a:solidFill>
              <a:prstDash val="solid"/>
              <a:headEnd type="none" w="med" len="med"/>
              <a:tailEnd type="stealth" w="lg" len="med"/>
            </a:ln>
          </p:spPr>
        </p:sp>
      </p:grpSp>
      <p:grpSp>
        <p:nvGrpSpPr>
          <p:cNvPr id="102408" name="Group 8"/>
          <p:cNvGrpSpPr/>
          <p:nvPr/>
        </p:nvGrpSpPr>
        <p:grpSpPr>
          <a:xfrm>
            <a:off x="2916238" y="2133283"/>
            <a:ext cx="4262437" cy="4392612"/>
            <a:chOff x="0" y="0"/>
            <a:chExt cx="2640" cy="2304"/>
          </a:xfrm>
        </p:grpSpPr>
        <p:sp>
          <p:nvSpPr>
            <p:cNvPr id="102414" name="Line 9"/>
            <p:cNvSpPr/>
            <p:nvPr/>
          </p:nvSpPr>
          <p:spPr>
            <a:xfrm>
              <a:off x="1488" y="0"/>
              <a:ext cx="1152" cy="0"/>
            </a:xfrm>
            <a:prstGeom prst="line">
              <a:avLst/>
            </a:prstGeom>
            <a:ln w="25400" cap="sq" cmpd="sng">
              <a:solidFill>
                <a:srgbClr val="FF3300"/>
              </a:solidFill>
              <a:prstDash val="solid"/>
              <a:headEnd type="none" w="med" len="med"/>
              <a:tailEnd type="none" w="med" len="med"/>
            </a:ln>
          </p:spPr>
        </p:sp>
        <p:sp>
          <p:nvSpPr>
            <p:cNvPr id="102415" name="Line 10"/>
            <p:cNvSpPr/>
            <p:nvPr/>
          </p:nvSpPr>
          <p:spPr>
            <a:xfrm>
              <a:off x="2640" y="0"/>
              <a:ext cx="0" cy="2304"/>
            </a:xfrm>
            <a:prstGeom prst="line">
              <a:avLst/>
            </a:prstGeom>
            <a:ln w="25400" cap="sq" cmpd="sng">
              <a:solidFill>
                <a:srgbClr val="FF3300"/>
              </a:solidFill>
              <a:prstDash val="solid"/>
              <a:headEnd type="none" w="med" len="med"/>
              <a:tailEnd type="none" w="med" len="med"/>
            </a:ln>
          </p:spPr>
        </p:sp>
        <p:sp>
          <p:nvSpPr>
            <p:cNvPr id="102416" name="Line 11"/>
            <p:cNvSpPr/>
            <p:nvPr/>
          </p:nvSpPr>
          <p:spPr>
            <a:xfrm flipH="1">
              <a:off x="0" y="2205"/>
              <a:ext cx="2640" cy="0"/>
            </a:xfrm>
            <a:prstGeom prst="line">
              <a:avLst/>
            </a:prstGeom>
            <a:ln w="25400" cap="sq" cmpd="sng">
              <a:solidFill>
                <a:srgbClr val="FF3300"/>
              </a:solidFill>
              <a:prstDash val="solid"/>
              <a:headEnd type="none" w="med" len="med"/>
              <a:tailEnd type="triangle" w="lg" len="lg"/>
            </a:ln>
          </p:spPr>
        </p:sp>
      </p:grpSp>
      <p:grpSp>
        <p:nvGrpSpPr>
          <p:cNvPr id="102412" name="Group 12"/>
          <p:cNvGrpSpPr/>
          <p:nvPr/>
        </p:nvGrpSpPr>
        <p:grpSpPr>
          <a:xfrm>
            <a:off x="1258888" y="3213100"/>
            <a:ext cx="627062" cy="3644900"/>
            <a:chOff x="0" y="0"/>
            <a:chExt cx="576" cy="1920"/>
          </a:xfrm>
        </p:grpSpPr>
        <p:sp>
          <p:nvSpPr>
            <p:cNvPr id="102411" name="Line 13"/>
            <p:cNvSpPr/>
            <p:nvPr/>
          </p:nvSpPr>
          <p:spPr>
            <a:xfrm flipH="1">
              <a:off x="0" y="0"/>
              <a:ext cx="576" cy="0"/>
            </a:xfrm>
            <a:prstGeom prst="line">
              <a:avLst/>
            </a:prstGeom>
            <a:ln w="25400" cap="sq" cmpd="sng">
              <a:solidFill>
                <a:srgbClr val="FF3300"/>
              </a:solidFill>
              <a:prstDash val="solid"/>
              <a:headEnd type="none" w="med" len="med"/>
              <a:tailEnd type="none" w="med" len="med"/>
            </a:ln>
          </p:spPr>
        </p:sp>
        <p:sp>
          <p:nvSpPr>
            <p:cNvPr id="2" name="Line 14"/>
            <p:cNvSpPr/>
            <p:nvPr/>
          </p:nvSpPr>
          <p:spPr>
            <a:xfrm>
              <a:off x="0" y="0"/>
              <a:ext cx="0" cy="1920"/>
            </a:xfrm>
            <a:prstGeom prst="line">
              <a:avLst/>
            </a:prstGeom>
            <a:ln w="25400" cap="sq" cmpd="sng">
              <a:solidFill>
                <a:srgbClr val="FF3300"/>
              </a:solidFill>
              <a:prstDash val="solid"/>
              <a:headEnd type="none" w="med" len="med"/>
              <a:tailEnd type="none" w="med" len="med"/>
            </a:ln>
          </p:spPr>
        </p:sp>
        <p:sp>
          <p:nvSpPr>
            <p:cNvPr id="102413" name="Line 15"/>
            <p:cNvSpPr/>
            <p:nvPr/>
          </p:nvSpPr>
          <p:spPr>
            <a:xfrm>
              <a:off x="0" y="1806"/>
              <a:ext cx="480" cy="0"/>
            </a:xfrm>
            <a:prstGeom prst="line">
              <a:avLst/>
            </a:prstGeom>
            <a:ln w="25400" cap="sq" cmpd="sng">
              <a:solidFill>
                <a:srgbClr val="FF3300"/>
              </a:solidFill>
              <a:prstDash val="solid"/>
              <a:headEnd type="none" w="med" len="med"/>
              <a:tailEnd type="triangle" w="lg" len="lg"/>
            </a:ln>
          </p:spPr>
        </p:sp>
      </p:grpSp>
      <p:grpSp>
        <p:nvGrpSpPr>
          <p:cNvPr id="3" name="Group 16"/>
          <p:cNvGrpSpPr/>
          <p:nvPr/>
        </p:nvGrpSpPr>
        <p:grpSpPr>
          <a:xfrm>
            <a:off x="2987675" y="4005263"/>
            <a:ext cx="3810000" cy="2663825"/>
            <a:chOff x="0" y="0"/>
            <a:chExt cx="2400" cy="1488"/>
          </a:xfrm>
        </p:grpSpPr>
        <p:sp>
          <p:nvSpPr>
            <p:cNvPr id="4" name="Line 17"/>
            <p:cNvSpPr/>
            <p:nvPr/>
          </p:nvSpPr>
          <p:spPr>
            <a:xfrm>
              <a:off x="432" y="0"/>
              <a:ext cx="1968" cy="0"/>
            </a:xfrm>
            <a:prstGeom prst="line">
              <a:avLst/>
            </a:prstGeom>
            <a:ln w="25400" cap="sq" cmpd="sng">
              <a:solidFill>
                <a:srgbClr val="FF3300"/>
              </a:solidFill>
              <a:prstDash val="solid"/>
              <a:headEnd type="none" w="med" len="med"/>
              <a:tailEnd type="none" w="med" len="med"/>
            </a:ln>
          </p:spPr>
        </p:sp>
        <p:sp>
          <p:nvSpPr>
            <p:cNvPr id="102409" name="Line 18"/>
            <p:cNvSpPr/>
            <p:nvPr/>
          </p:nvSpPr>
          <p:spPr>
            <a:xfrm>
              <a:off x="2400" y="0"/>
              <a:ext cx="0" cy="1488"/>
            </a:xfrm>
            <a:prstGeom prst="line">
              <a:avLst/>
            </a:prstGeom>
            <a:ln w="25400" cap="sq" cmpd="sng">
              <a:solidFill>
                <a:srgbClr val="FF3300"/>
              </a:solidFill>
              <a:prstDash val="solid"/>
              <a:headEnd type="none" w="med" len="med"/>
              <a:tailEnd type="none" w="med" len="med"/>
            </a:ln>
          </p:spPr>
        </p:sp>
        <p:sp>
          <p:nvSpPr>
            <p:cNvPr id="102410" name="Line 19"/>
            <p:cNvSpPr/>
            <p:nvPr/>
          </p:nvSpPr>
          <p:spPr>
            <a:xfrm flipH="1">
              <a:off x="0" y="1445"/>
              <a:ext cx="2400" cy="0"/>
            </a:xfrm>
            <a:prstGeom prst="line">
              <a:avLst/>
            </a:prstGeom>
            <a:ln w="25400" cap="sq" cmpd="sng">
              <a:solidFill>
                <a:srgbClr val="FF3300"/>
              </a:solidFill>
              <a:prstDash val="solid"/>
              <a:headEnd type="none" w="med" len="med"/>
              <a:tailEnd type="triangle" w="lg" len="lg"/>
            </a:ln>
          </p:spPr>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0-#ppt_w/2"/>
                                          </p:val>
                                        </p:tav>
                                        <p:tav tm="100000">
                                          <p:val>
                                            <p:strVal val="#ppt_x"/>
                                          </p:val>
                                        </p:tav>
                                      </p:tavLst>
                                    </p:anim>
                                    <p:anim calcmode="lin" valueType="num">
                                      <p:cBhvr additive="base">
                                        <p:cTn id="8" dur="500" fill="hold"/>
                                        <p:tgtEl>
                                          <p:spTgt spid="1024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12"/>
                                        </p:tgtEl>
                                        <p:attrNameLst>
                                          <p:attrName>style.visibility</p:attrName>
                                        </p:attrNameLst>
                                      </p:cBhvr>
                                      <p:to>
                                        <p:strVal val="visible"/>
                                      </p:to>
                                    </p:set>
                                    <p:anim calcmode="lin" valueType="num">
                                      <p:cBhvr additive="base">
                                        <p:cTn id="13" dur="500" fill="hold"/>
                                        <p:tgtEl>
                                          <p:spTgt spid="102412"/>
                                        </p:tgtEl>
                                        <p:attrNameLst>
                                          <p:attrName>ppt_x</p:attrName>
                                        </p:attrNameLst>
                                      </p:cBhvr>
                                      <p:tavLst>
                                        <p:tav tm="0">
                                          <p:val>
                                            <p:strVal val="0-#ppt_w/2"/>
                                          </p:val>
                                        </p:tav>
                                        <p:tav tm="100000">
                                          <p:val>
                                            <p:strVal val="#ppt_x"/>
                                          </p:val>
                                        </p:tav>
                                      </p:tavLst>
                                    </p:anim>
                                    <p:anim calcmode="lin" valueType="num">
                                      <p:cBhvr additive="base">
                                        <p:cTn id="14" dur="500" fill="hold"/>
                                        <p:tgtEl>
                                          <p:spTgt spid="1024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2408"/>
                                        </p:tgtEl>
                                        <p:attrNameLst>
                                          <p:attrName>style.visibility</p:attrName>
                                        </p:attrNameLst>
                                      </p:cBhvr>
                                      <p:to>
                                        <p:strVal val="visible"/>
                                      </p:to>
                                    </p:set>
                                    <p:anim calcmode="lin" valueType="num">
                                      <p:cBhvr additive="base">
                                        <p:cTn id="19" dur="500" fill="hold"/>
                                        <p:tgtEl>
                                          <p:spTgt spid="102408"/>
                                        </p:tgtEl>
                                        <p:attrNameLst>
                                          <p:attrName>ppt_x</p:attrName>
                                        </p:attrNameLst>
                                      </p:cBhvr>
                                      <p:tavLst>
                                        <p:tav tm="0">
                                          <p:val>
                                            <p:strVal val="1+#ppt_w/2"/>
                                          </p:val>
                                        </p:tav>
                                        <p:tav tm="100000">
                                          <p:val>
                                            <p:strVal val="#ppt_x"/>
                                          </p:val>
                                        </p:tav>
                                      </p:tavLst>
                                    </p:anim>
                                    <p:anim calcmode="lin" valueType="num">
                                      <p:cBhvr additive="base">
                                        <p:cTn id="20" dur="500" fill="hold"/>
                                        <p:tgtEl>
                                          <p:spTgt spid="1024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其他语句</a:t>
            </a:r>
            <a:endParaRPr lang="zh-CN" altLang="en-US" dirty="0" smtClean="0"/>
          </a:p>
        </p:txBody>
      </p:sp>
      <p:sp>
        <p:nvSpPr>
          <p:cNvPr id="3" name="内容占位符 2"/>
          <p:cNvSpPr>
            <a:spLocks noGrp="1"/>
          </p:cNvSpPr>
          <p:nvPr>
            <p:ph idx="1"/>
            <p:custDataLst>
              <p:tags r:id="rId4"/>
            </p:custDataLst>
          </p:nvPr>
        </p:nvSpPr>
        <p:spPr/>
        <p:txBody>
          <a:bodyPr>
            <a:normAutofit fontScale="92500" lnSpcReduction="20000"/>
          </a:bodyPr>
          <a:lstStyle/>
          <a:p>
            <a:pPr marL="342900" indent="-342900" eaLnBrk="1" hangingPunct="1">
              <a:lnSpc>
                <a:spcPct val="150000"/>
              </a:lnSpc>
              <a:buClr>
                <a:schemeClr val="hlink"/>
              </a:buClr>
              <a:buSzTx/>
              <a:buFont typeface="Wingdings" panose="05000000000000000000" pitchFamily="2" charset="2"/>
              <a:buChar char="l"/>
            </a:pPr>
            <a:r>
              <a:rPr lang="en-US" altLang="zh-CN" dirty="0" smtClean="0"/>
              <a:t>import/</a:t>
            </a:r>
            <a:r>
              <a:rPr lang="zh-CN" altLang="en-US" dirty="0" smtClean="0"/>
              <a:t>包含语句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引入程序所需要的类</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import Java.io.*;</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import Java.applet.Applet;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en-US" altLang="zh-CN" dirty="0" smtClean="0"/>
              <a:t>package/</a:t>
            </a:r>
            <a:r>
              <a:rPr lang="zh-CN" altLang="en-US" dirty="0" smtClean="0"/>
              <a:t>打包语句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指明所定义的类属于哪个包</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通常作为源程序的第一条语句</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en-US" altLang="zh-CN" dirty="0" smtClean="0"/>
              <a:t>package test;</a:t>
            </a:r>
            <a:endParaRPr lang="en-US" altLang="zh-CN" dirty="0" smtClean="0"/>
          </a:p>
        </p:txBody>
      </p:sp>
    </p:spTree>
    <p:custDataLst>
      <p:tags r:id="rId5"/>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第二讲 </a:t>
            </a:r>
            <a:r>
              <a:rPr lang="en-US" altLang="zh-CN" dirty="0" smtClean="0"/>
              <a:t>Java</a:t>
            </a:r>
            <a:r>
              <a:rPr lang="zh-CN" altLang="en-US" dirty="0" smtClean="0"/>
              <a:t>语法基础</a:t>
            </a:r>
            <a:endParaRPr lang="zh-CN" altLang="en-US" dirty="0" smtClean="0"/>
          </a:p>
        </p:txBody>
      </p:sp>
      <p:sp>
        <p:nvSpPr>
          <p:cNvPr id="3" name="内容占位符 2"/>
          <p:cNvSpPr>
            <a:spLocks noGrp="1"/>
          </p:cNvSpPr>
          <p:nvPr>
            <p:ph idx="1"/>
            <p:custDataLst>
              <p:tags r:id="rId4"/>
            </p:custDataLst>
          </p:nvPr>
        </p:nvSpPr>
        <p:spPr/>
        <p:txBody>
          <a:bodyPr>
            <a:normAutofit lnSpcReduction="10000"/>
          </a:bodyPr>
          <a:lstStyle/>
          <a:p>
            <a:pPr marL="609600" indent="-609600" eaLnBrk="1" hangingPunct="1">
              <a:lnSpc>
                <a:spcPct val="150000"/>
              </a:lnSpc>
              <a:buSzPct val="90000"/>
              <a:buFont typeface="Wingdings" panose="05000000000000000000" pitchFamily="2" charset="2"/>
              <a:buAutoNum type="arabicPeriod"/>
            </a:pPr>
            <a:r>
              <a:rPr lang="zh-CN" altLang="en-US" dirty="0" smtClean="0"/>
              <a:t>词法规则</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数据类型</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常量与变量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运算符和表达式</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控制语句</a:t>
            </a:r>
            <a:endParaRPr lang="zh-CN" altLang="en-US" dirty="0" smtClean="0"/>
          </a:p>
          <a:p>
            <a:pPr marL="609600" indent="-609600" eaLnBrk="1" hangingPunct="1">
              <a:lnSpc>
                <a:spcPct val="150000"/>
              </a:lnSpc>
              <a:buSzPct val="90000"/>
              <a:buFont typeface="Wingdings" panose="05000000000000000000" pitchFamily="2" charset="2"/>
              <a:buAutoNum type="arabicPeriod"/>
            </a:pPr>
            <a:r>
              <a:rPr lang="zh-CN" altLang="en-US" dirty="0" smtClean="0"/>
              <a:t>数组和字符串</a:t>
            </a:r>
            <a:endParaRPr lang="zh-CN" altLang="en-US" dirty="0" smtClean="0"/>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rot="19743805">
            <a:off x="628650" y="1697990"/>
            <a:ext cx="129540"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10" name="MH_Other_2"/>
          <p:cNvSpPr/>
          <p:nvPr>
            <p:custDataLst>
              <p:tags r:id="rId2"/>
            </p:custDataLst>
          </p:nvPr>
        </p:nvSpPr>
        <p:spPr>
          <a:xfrm rot="19743805">
            <a:off x="833755" y="1697990"/>
            <a:ext cx="128905" cy="419100"/>
          </a:xfrm>
          <a:custGeom>
            <a:avLst/>
            <a:gdLst>
              <a:gd name="connsiteX0" fmla="*/ 128434 w 128434"/>
              <a:gd name="connsiteY0" fmla="*/ 64576 h 416103"/>
              <a:gd name="connsiteX1" fmla="*/ 128434 w 128434"/>
              <a:gd name="connsiteY1" fmla="*/ 416103 h 416103"/>
              <a:gd name="connsiteX2" fmla="*/ 0 w 128434"/>
              <a:gd name="connsiteY2" fmla="*/ 339125 h 416103"/>
              <a:gd name="connsiteX3" fmla="*/ 0 w 128434"/>
              <a:gd name="connsiteY3" fmla="*/ 0 h 416103"/>
            </a:gdLst>
            <a:ahLst/>
            <a:cxnLst>
              <a:cxn ang="0">
                <a:pos x="connsiteX0" y="connsiteY0"/>
              </a:cxn>
              <a:cxn ang="0">
                <a:pos x="connsiteX1" y="connsiteY1"/>
              </a:cxn>
              <a:cxn ang="0">
                <a:pos x="connsiteX2" y="connsiteY2"/>
              </a:cxn>
              <a:cxn ang="0">
                <a:pos x="connsiteX3" y="connsiteY3"/>
              </a:cxn>
            </a:cxnLst>
            <a:rect l="l" t="t" r="r" b="b"/>
            <a:pathLst>
              <a:path w="128434" h="416103">
                <a:moveTo>
                  <a:pt x="128434" y="64576"/>
                </a:moveTo>
                <a:lnTo>
                  <a:pt x="128434" y="416103"/>
                </a:lnTo>
                <a:lnTo>
                  <a:pt x="0" y="33912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a:p>
        </p:txBody>
      </p:sp>
      <p:sp>
        <p:nvSpPr>
          <p:cNvPr id="2" name="标题 1"/>
          <p:cNvSpPr>
            <a:spLocks noGrp="1"/>
          </p:cNvSpPr>
          <p:nvPr>
            <p:ph type="title"/>
            <p:custDataLst>
              <p:tags r:id="rId3"/>
            </p:custDataLst>
          </p:nvPr>
        </p:nvSpPr>
        <p:spPr/>
        <p:txBody>
          <a:bodyPr>
            <a:normAutofit/>
          </a:bodyPr>
          <a:lstStyle/>
          <a:p>
            <a:pPr eaLnBrk="1" hangingPunct="1"/>
            <a:r>
              <a:rPr lang="zh-CN" altLang="en-US" dirty="0" smtClean="0"/>
              <a:t>概念</a:t>
            </a:r>
            <a:endParaRPr lang="zh-CN" altLang="en-US" dirty="0" smtClean="0"/>
          </a:p>
        </p:txBody>
      </p:sp>
      <p:sp>
        <p:nvSpPr>
          <p:cNvPr id="3" name="内容占位符 2"/>
          <p:cNvSpPr>
            <a:spLocks noGrp="1"/>
          </p:cNvSpPr>
          <p:nvPr>
            <p:ph idx="1"/>
            <p:custDataLst>
              <p:tags r:id="rId4"/>
            </p:custDataLst>
          </p:nvPr>
        </p:nvSpPr>
        <p:spPr/>
        <p:txBody>
          <a:bodyPr>
            <a:normAutofit fontScale="70000" lnSpcReduction="20000"/>
          </a:bodyPr>
          <a:lstStyle/>
          <a:p>
            <a:pPr marL="342900" indent="-342900" eaLnBrk="1" hangingPunct="1">
              <a:lnSpc>
                <a:spcPct val="150000"/>
              </a:lnSpc>
              <a:buClr>
                <a:schemeClr val="hlink"/>
              </a:buClr>
              <a:buSzTx/>
              <a:buFont typeface="Wingdings" panose="05000000000000000000" pitchFamily="2" charset="2"/>
              <a:buChar char="l"/>
            </a:pPr>
            <a:r>
              <a:rPr lang="zh-CN" altLang="en-US" dirty="0" smtClean="0"/>
              <a:t>数组是一组同类型的变量或对象的集合</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数组的类型可以是基本类型，或类和接口</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数组中每个元素的类型相同</a:t>
            </a:r>
            <a:endParaRPr lang="zh-CN" altLang="en-US"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引用数组元素通过数组名</a:t>
            </a:r>
            <a:r>
              <a:rPr lang="en-US" altLang="zh-CN" dirty="0" smtClean="0"/>
              <a:t>[</a:t>
            </a:r>
            <a:r>
              <a:rPr lang="zh-CN" altLang="en-US" dirty="0" smtClean="0"/>
              <a:t>下标</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数组下标</a:t>
            </a:r>
            <a:r>
              <a:rPr lang="en-US" altLang="zh-CN" dirty="0" smtClean="0"/>
              <a:t>(</a:t>
            </a:r>
            <a:r>
              <a:rPr lang="zh-CN" altLang="en-US" dirty="0" smtClean="0"/>
              <a:t>数组的索引</a:t>
            </a:r>
            <a:r>
              <a:rPr lang="en-US" altLang="zh-CN" dirty="0" smtClean="0"/>
              <a:t>)</a:t>
            </a:r>
            <a:r>
              <a:rPr lang="zh-CN" altLang="en-US" dirty="0" smtClean="0"/>
              <a:t>从</a:t>
            </a:r>
            <a:r>
              <a:rPr lang="en-US" altLang="zh-CN" dirty="0" smtClean="0"/>
              <a:t>0</a:t>
            </a:r>
            <a:r>
              <a:rPr lang="zh-CN" altLang="en-US" dirty="0" smtClean="0"/>
              <a:t>开始</a:t>
            </a:r>
            <a:endParaRPr lang="zh-CN" altLang="en-US"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数组是一种特殊的对象</a:t>
            </a:r>
            <a:r>
              <a:rPr lang="en-US" altLang="zh-CN" dirty="0" smtClean="0"/>
              <a:t>(Object)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定义类型 </a:t>
            </a:r>
            <a:r>
              <a:rPr lang="en-US" altLang="zh-CN" dirty="0" smtClean="0"/>
              <a:t>(</a:t>
            </a:r>
            <a:r>
              <a:rPr lang="zh-CN" altLang="en-US" dirty="0" smtClean="0"/>
              <a:t>声明</a:t>
            </a:r>
            <a:r>
              <a:rPr lang="en-US" altLang="zh-CN" dirty="0" smtClean="0"/>
              <a:t>)</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创建数组 </a:t>
            </a:r>
            <a:r>
              <a:rPr lang="en-US" altLang="zh-CN" dirty="0" smtClean="0"/>
              <a:t>(</a:t>
            </a:r>
            <a:r>
              <a:rPr lang="zh-CN" altLang="en-US" dirty="0" smtClean="0"/>
              <a:t>分配内存空间</a:t>
            </a:r>
            <a:r>
              <a:rPr lang="en-US" altLang="zh-CN" dirty="0" smtClean="0"/>
              <a:t>) : new</a:t>
            </a:r>
            <a:endParaRPr lang="en-US" altLang="zh-CN" dirty="0" smtClean="0"/>
          </a:p>
          <a:p>
            <a:pPr marL="742950" lvl="1" indent="-285750" eaLnBrk="1" hangingPunct="1">
              <a:lnSpc>
                <a:spcPct val="150000"/>
              </a:lnSpc>
              <a:buClr>
                <a:schemeClr val="accent1"/>
              </a:buClr>
              <a:buSzTx/>
              <a:buFont typeface="Wingdings" panose="05000000000000000000" pitchFamily="2" charset="2"/>
              <a:buChar char="l"/>
            </a:pPr>
            <a:r>
              <a:rPr lang="zh-CN" altLang="en-US" dirty="0" smtClean="0"/>
              <a:t>释放 </a:t>
            </a:r>
            <a:r>
              <a:rPr lang="en-US" altLang="zh-CN" dirty="0" smtClean="0"/>
              <a:t>(Java</a:t>
            </a:r>
            <a:r>
              <a:rPr lang="zh-CN" altLang="en-US" dirty="0" smtClean="0"/>
              <a:t>虚拟机完成</a:t>
            </a:r>
            <a:r>
              <a:rPr lang="en-US" altLang="zh-CN" dirty="0" smtClean="0"/>
              <a:t>)</a:t>
            </a:r>
            <a:endParaRPr lang="en-US" altLang="zh-CN" dirty="0" smtClean="0"/>
          </a:p>
          <a:p>
            <a:pPr marL="342900" indent="-342900" eaLnBrk="1" hangingPunct="1">
              <a:lnSpc>
                <a:spcPct val="150000"/>
              </a:lnSpc>
              <a:buClr>
                <a:schemeClr val="hlink"/>
              </a:buClr>
              <a:buSzTx/>
              <a:buFont typeface="Wingdings" panose="05000000000000000000" pitchFamily="2" charset="2"/>
              <a:buChar char="l"/>
            </a:pPr>
            <a:r>
              <a:rPr lang="zh-CN" altLang="en-US" dirty="0" smtClean="0"/>
              <a:t>一维数组、多维数组</a:t>
            </a:r>
            <a:endParaRPr lang="zh-CN" altLang="en-US" dirty="0" smtClean="0"/>
          </a:p>
        </p:txBody>
      </p:sp>
    </p:spTree>
    <p:custDataLst>
      <p:tags r:id="rId5"/>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vert="horz" wrap="square" lIns="91440" tIns="45720" rIns="91440" bIns="45720" anchor="ctr"/>
          <a:lstStyle/>
          <a:p>
            <a:pPr eaLnBrk="1" hangingPunct="1"/>
            <a:r>
              <a:rPr lang="zh-CN" altLang="en-US" dirty="0"/>
              <a:t>一维数组</a:t>
            </a:r>
            <a:endParaRPr lang="zh-CN" altLang="en-US" dirty="0"/>
          </a:p>
        </p:txBody>
      </p:sp>
      <p:sp>
        <p:nvSpPr>
          <p:cNvPr id="106499" name="Rectangle 3"/>
          <p:cNvSpPr>
            <a:spLocks noGrp="1"/>
          </p:cNvSpPr>
          <p:nvPr>
            <p:ph idx="1"/>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dirty="0"/>
              <a:t>一维数组的元素只有一个下标变量</a:t>
            </a:r>
            <a:endParaRPr lang="zh-CN" altLang="en-US" dirty="0"/>
          </a:p>
          <a:p>
            <a:pPr marL="990600" lvl="1" indent="-533400" eaLnBrk="1" hangingPunct="1">
              <a:lnSpc>
                <a:spcPct val="90000"/>
              </a:lnSpc>
              <a:buSzPct val="90000"/>
            </a:pPr>
            <a:r>
              <a:rPr lang="zh-CN" altLang="en-US" dirty="0"/>
              <a:t>例</a:t>
            </a:r>
            <a:r>
              <a:rPr lang="en-US" altLang="zh-CN" dirty="0"/>
              <a:t>: A[1], c[3]</a:t>
            </a:r>
            <a:endParaRPr lang="en-US" altLang="zh-CN" dirty="0"/>
          </a:p>
          <a:p>
            <a:pPr marL="609600" indent="-609600" eaLnBrk="1" hangingPunct="1">
              <a:lnSpc>
                <a:spcPct val="90000"/>
              </a:lnSpc>
              <a:buSzPct val="90000"/>
            </a:pPr>
            <a:r>
              <a:rPr lang="zh-CN" altLang="en-US" dirty="0"/>
              <a:t>一维数组的声明</a:t>
            </a:r>
            <a:endParaRPr lang="zh-CN" altLang="en-US" dirty="0"/>
          </a:p>
          <a:p>
            <a:pPr marL="990600" lvl="1" indent="-533400" eaLnBrk="1" hangingPunct="1">
              <a:lnSpc>
                <a:spcPct val="90000"/>
              </a:lnSpc>
              <a:buSzPct val="90000"/>
            </a:pPr>
            <a:r>
              <a:rPr lang="zh-CN" altLang="en-US" dirty="0"/>
              <a:t>方法</a:t>
            </a:r>
            <a:r>
              <a:rPr lang="en-US" altLang="zh-CN" dirty="0"/>
              <a:t>1:   </a:t>
            </a:r>
            <a:r>
              <a:rPr lang="zh-CN" altLang="en-US" dirty="0"/>
              <a:t>类型 数组名</a:t>
            </a:r>
            <a:r>
              <a:rPr lang="en-US" altLang="zh-CN" dirty="0"/>
              <a:t>[];    </a:t>
            </a:r>
            <a:endParaRPr lang="en-US" altLang="zh-CN" dirty="0"/>
          </a:p>
          <a:p>
            <a:pPr marL="1371600" lvl="2" indent="-457200" eaLnBrk="1" hangingPunct="1">
              <a:lnSpc>
                <a:spcPct val="90000"/>
              </a:lnSpc>
              <a:buSzPct val="90000"/>
            </a:pPr>
            <a:r>
              <a:rPr lang="en-US" altLang="zh-CN" dirty="0"/>
              <a:t>String args[];  int a[]; double amount[]; char c[];</a:t>
            </a:r>
            <a:endParaRPr lang="en-US" altLang="zh-CN" dirty="0"/>
          </a:p>
          <a:p>
            <a:pPr marL="990600" lvl="1" indent="-533400" eaLnBrk="1" hangingPunct="1">
              <a:lnSpc>
                <a:spcPct val="90000"/>
              </a:lnSpc>
              <a:buSzPct val="90000"/>
            </a:pPr>
            <a:r>
              <a:rPr lang="zh-CN" altLang="en-US" dirty="0"/>
              <a:t>方法</a:t>
            </a:r>
            <a:r>
              <a:rPr lang="en-US" altLang="zh-CN" dirty="0"/>
              <a:t>2:  </a:t>
            </a:r>
            <a:r>
              <a:rPr lang="zh-CN" altLang="en-US" dirty="0"/>
              <a:t>类型</a:t>
            </a:r>
            <a:r>
              <a:rPr lang="en-US" altLang="zh-CN" dirty="0"/>
              <a:t>[] </a:t>
            </a:r>
            <a:r>
              <a:rPr lang="zh-CN" altLang="en-US" dirty="0"/>
              <a:t>数组名</a:t>
            </a:r>
            <a:r>
              <a:rPr lang="en-US" altLang="zh-CN" dirty="0"/>
              <a:t>;</a:t>
            </a:r>
            <a:endParaRPr lang="en-US" altLang="zh-CN" dirty="0"/>
          </a:p>
          <a:p>
            <a:pPr marL="1371600" lvl="2" indent="-457200" eaLnBrk="1" hangingPunct="1">
              <a:lnSpc>
                <a:spcPct val="90000"/>
              </a:lnSpc>
              <a:buSzPct val="90000"/>
            </a:pPr>
            <a:r>
              <a:rPr lang="en-US" altLang="zh-CN" dirty="0"/>
              <a:t>String[] args; int[] a; double[] amount; char[] c;</a:t>
            </a:r>
            <a:endParaRPr lang="en-US" altLang="zh-CN" dirty="0"/>
          </a:p>
          <a:p>
            <a:pPr marL="990600" lvl="1" indent="-533400" eaLnBrk="1" hangingPunct="1">
              <a:lnSpc>
                <a:spcPct val="90000"/>
              </a:lnSpc>
              <a:buSzPct val="90000"/>
            </a:pPr>
            <a:r>
              <a:rPr lang="zh-CN" altLang="en-US" dirty="0"/>
              <a:t>注意</a:t>
            </a:r>
            <a:endParaRPr lang="zh-CN" altLang="en-US" dirty="0"/>
          </a:p>
          <a:p>
            <a:pPr marL="1371600" lvl="2" indent="-457200" eaLnBrk="1" hangingPunct="1">
              <a:lnSpc>
                <a:spcPct val="90000"/>
              </a:lnSpc>
              <a:buSzPct val="90000"/>
            </a:pPr>
            <a:r>
              <a:rPr lang="zh-CN" altLang="en-US" dirty="0"/>
              <a:t>类型是数组中元素的数据类型</a:t>
            </a:r>
            <a:r>
              <a:rPr lang="en-US" altLang="zh-CN" dirty="0"/>
              <a:t>(</a:t>
            </a:r>
            <a:r>
              <a:rPr lang="zh-CN" altLang="en-US" dirty="0"/>
              <a:t>基本和构造类型</a:t>
            </a:r>
            <a:r>
              <a:rPr lang="en-US" altLang="zh-CN" dirty="0"/>
              <a:t>)</a:t>
            </a:r>
            <a:endParaRPr lang="en-US" altLang="zh-CN" dirty="0"/>
          </a:p>
          <a:p>
            <a:pPr marL="1371600" lvl="2" indent="-457200" eaLnBrk="1" hangingPunct="1">
              <a:lnSpc>
                <a:spcPct val="90000"/>
              </a:lnSpc>
              <a:buSzPct val="90000"/>
            </a:pPr>
            <a:r>
              <a:rPr lang="zh-CN" altLang="en-US" dirty="0"/>
              <a:t>数组名是一个标识符</a:t>
            </a:r>
            <a:endParaRPr lang="zh-CN" altLang="en-US" dirty="0"/>
          </a:p>
          <a:p>
            <a:pPr marL="1371600" lvl="2" indent="-457200" eaLnBrk="1" hangingPunct="1">
              <a:lnSpc>
                <a:spcPct val="90000"/>
              </a:lnSpc>
              <a:buSzPct val="90000"/>
            </a:pPr>
            <a:r>
              <a:rPr lang="zh-CN" altLang="en-US" dirty="0"/>
              <a:t>数组声明后不能被访问，因未为数组元素分配内存空间</a:t>
            </a:r>
            <a:endParaRPr lang="zh-CN" altLang="en-US" dirty="0"/>
          </a:p>
        </p:txBody>
      </p:sp>
      <p:sp>
        <p:nvSpPr>
          <p:cNvPr id="106500" name="Rectangle 4"/>
          <p:cNvSpPr/>
          <p:nvPr/>
        </p:nvSpPr>
        <p:spPr>
          <a:xfrm>
            <a:off x="1524000" y="3352800"/>
            <a:ext cx="6858000" cy="20574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variable d might not have been initialized</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System.out.println(d[0]);</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                           ^</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1 error</a:t>
            </a:r>
            <a:endParaRPr lang="en-US" altLang="zh-CN" sz="2800" dirty="0">
              <a:latin typeface="Tahoma" panose="020B0604030504040204" pitchFamily="34" charset="0"/>
              <a:ea typeface="华文中宋" panose="02010600040101010101" pitchFamily="2" charset="-122"/>
            </a:endParaRPr>
          </a:p>
        </p:txBody>
      </p:sp>
      <p:sp>
        <p:nvSpPr>
          <p:cNvPr id="106501" name="Rectangle 5"/>
          <p:cNvSpPr/>
          <p:nvPr/>
        </p:nvSpPr>
        <p:spPr>
          <a:xfrm>
            <a:off x="1524000" y="2209800"/>
            <a:ext cx="6858000" cy="1143000"/>
          </a:xfrm>
          <a:prstGeom prst="rect">
            <a:avLst/>
          </a:prstGeom>
          <a:solidFill>
            <a:srgbClr val="C0C0C0"/>
          </a:solidFill>
          <a:ln w="9525">
            <a:noFill/>
          </a:ln>
        </p:spPr>
        <p:txBody>
          <a:bodyPr wrap="none" anchor="ctr"/>
          <a:lstStyle/>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double[] d;</a:t>
            </a:r>
            <a:endParaRPr lang="en-US" altLang="zh-CN" sz="2800" dirty="0">
              <a:latin typeface="Tahoma" panose="020B0604030504040204" pitchFamily="34" charset="0"/>
              <a:ea typeface="华文中宋" panose="02010600040101010101" pitchFamily="2" charset="-122"/>
            </a:endParaRPr>
          </a:p>
          <a:p>
            <a:pPr marL="457200" indent="-457200" eaLnBrk="1" hangingPunct="1">
              <a:lnSpc>
                <a:spcPct val="90000"/>
              </a:lnSpc>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华文中宋" panose="02010600040101010101" pitchFamily="2" charset="-122"/>
              </a:rPr>
              <a:t>System.out.println(d[0]);</a:t>
            </a:r>
            <a:endParaRPr lang="en-US" altLang="zh-CN" sz="2800" dirty="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arn(outHorizontal)">
                                      <p:cBhvr>
                                        <p:cTn id="7" dur="500"/>
                                        <p:tgtEl>
                                          <p:spTgt spid="106499">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barn(outHorizontal)">
                                      <p:cBhvr>
                                        <p:cTn id="10" dur="500"/>
                                        <p:tgtEl>
                                          <p:spTgt spid="1064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barn(outHorizontal)">
                                      <p:cBhvr>
                                        <p:cTn id="15" dur="500"/>
                                        <p:tgtEl>
                                          <p:spTgt spid="106499">
                                            <p:txEl>
                                              <p:pRg st="2" end="2"/>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106499">
                                            <p:txEl>
                                              <p:pRg st="3" end="3"/>
                                            </p:txEl>
                                          </p:spTgt>
                                        </p:tgtEl>
                                        <p:attrNameLst>
                                          <p:attrName>style.visibility</p:attrName>
                                        </p:attrNameLst>
                                      </p:cBhvr>
                                      <p:to>
                                        <p:strVal val="visible"/>
                                      </p:to>
                                    </p:set>
                                    <p:animEffect transition="in" filter="barn(outHorizontal)">
                                      <p:cBhvr>
                                        <p:cTn id="18" dur="500"/>
                                        <p:tgtEl>
                                          <p:spTgt spid="106499">
                                            <p:txEl>
                                              <p:pRg st="3" end="3"/>
                                            </p:txEl>
                                          </p:spTgt>
                                        </p:tgtEl>
                                      </p:cBhvr>
                                    </p:animEffect>
                                  </p:childTnLst>
                                </p:cTn>
                              </p:par>
                              <p:par>
                                <p:cTn id="19" presetID="16" presetClass="entr" presetSubtype="42" fill="hold" grpId="0" nodeType="withEffect">
                                  <p:stCondLst>
                                    <p:cond delay="0"/>
                                  </p:stCondLst>
                                  <p:childTnLst>
                                    <p:set>
                                      <p:cBhvr>
                                        <p:cTn id="20" dur="1" fill="hold">
                                          <p:stCondLst>
                                            <p:cond delay="0"/>
                                          </p:stCondLst>
                                        </p:cTn>
                                        <p:tgtEl>
                                          <p:spTgt spid="106499">
                                            <p:txEl>
                                              <p:pRg st="4" end="4"/>
                                            </p:txEl>
                                          </p:spTgt>
                                        </p:tgtEl>
                                        <p:attrNameLst>
                                          <p:attrName>style.visibility</p:attrName>
                                        </p:attrNameLst>
                                      </p:cBhvr>
                                      <p:to>
                                        <p:strVal val="visible"/>
                                      </p:to>
                                    </p:set>
                                    <p:animEffect transition="in" filter="barn(outHorizontal)">
                                      <p:cBhvr>
                                        <p:cTn id="21" dur="500"/>
                                        <p:tgtEl>
                                          <p:spTgt spid="106499">
                                            <p:txEl>
                                              <p:pRg st="4" end="4"/>
                                            </p:txEl>
                                          </p:spTgt>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06499">
                                            <p:txEl>
                                              <p:pRg st="5" end="5"/>
                                            </p:txEl>
                                          </p:spTgt>
                                        </p:tgtEl>
                                        <p:attrNameLst>
                                          <p:attrName>style.visibility</p:attrName>
                                        </p:attrNameLst>
                                      </p:cBhvr>
                                      <p:to>
                                        <p:strVal val="visible"/>
                                      </p:to>
                                    </p:set>
                                    <p:animEffect transition="in" filter="barn(outHorizontal)">
                                      <p:cBhvr>
                                        <p:cTn id="24" dur="500"/>
                                        <p:tgtEl>
                                          <p:spTgt spid="106499">
                                            <p:txEl>
                                              <p:pRg st="5" end="5"/>
                                            </p:txEl>
                                          </p:spTgt>
                                        </p:tgtEl>
                                      </p:cBhvr>
                                    </p:animEffect>
                                  </p:childTnLst>
                                </p:cTn>
                              </p:par>
                              <p:par>
                                <p:cTn id="25" presetID="16" presetClass="entr" presetSubtype="42" fill="hold" grpId="0" nodeType="withEffect">
                                  <p:stCondLst>
                                    <p:cond delay="0"/>
                                  </p:stCondLst>
                                  <p:childTnLst>
                                    <p:set>
                                      <p:cBhvr>
                                        <p:cTn id="26" dur="1" fill="hold">
                                          <p:stCondLst>
                                            <p:cond delay="0"/>
                                          </p:stCondLst>
                                        </p:cTn>
                                        <p:tgtEl>
                                          <p:spTgt spid="106499">
                                            <p:txEl>
                                              <p:pRg st="6" end="6"/>
                                            </p:txEl>
                                          </p:spTgt>
                                        </p:tgtEl>
                                        <p:attrNameLst>
                                          <p:attrName>style.visibility</p:attrName>
                                        </p:attrNameLst>
                                      </p:cBhvr>
                                      <p:to>
                                        <p:strVal val="visible"/>
                                      </p:to>
                                    </p:set>
                                    <p:animEffect transition="in" filter="barn(outHorizontal)">
                                      <p:cBhvr>
                                        <p:cTn id="27" dur="500"/>
                                        <p:tgtEl>
                                          <p:spTgt spid="106499">
                                            <p:txEl>
                                              <p:pRg st="6" end="6"/>
                                            </p:txEl>
                                          </p:spTgt>
                                        </p:tgtEl>
                                      </p:cBhvr>
                                    </p:animEffect>
                                  </p:childTnLst>
                                </p:cTn>
                              </p:par>
                              <p:par>
                                <p:cTn id="28" presetID="16" presetClass="entr" presetSubtype="42" fill="hold" grpId="0" nodeType="withEffect">
                                  <p:stCondLst>
                                    <p:cond delay="0"/>
                                  </p:stCondLst>
                                  <p:childTnLst>
                                    <p:set>
                                      <p:cBhvr>
                                        <p:cTn id="29" dur="1" fill="hold">
                                          <p:stCondLst>
                                            <p:cond delay="0"/>
                                          </p:stCondLst>
                                        </p:cTn>
                                        <p:tgtEl>
                                          <p:spTgt spid="106499">
                                            <p:txEl>
                                              <p:pRg st="7" end="7"/>
                                            </p:txEl>
                                          </p:spTgt>
                                        </p:tgtEl>
                                        <p:attrNameLst>
                                          <p:attrName>style.visibility</p:attrName>
                                        </p:attrNameLst>
                                      </p:cBhvr>
                                      <p:to>
                                        <p:strVal val="visible"/>
                                      </p:to>
                                    </p:set>
                                    <p:animEffect transition="in" filter="barn(outHorizontal)">
                                      <p:cBhvr>
                                        <p:cTn id="30" dur="500"/>
                                        <p:tgtEl>
                                          <p:spTgt spid="106499">
                                            <p:txEl>
                                              <p:pRg st="7" end="7"/>
                                            </p:txEl>
                                          </p:spTgt>
                                        </p:tgtEl>
                                      </p:cBhvr>
                                    </p:animEffect>
                                  </p:childTnLst>
                                </p:cTn>
                              </p:par>
                              <p:par>
                                <p:cTn id="31" presetID="16" presetClass="entr" presetSubtype="42" fill="hold" grpId="0" nodeType="withEffect">
                                  <p:stCondLst>
                                    <p:cond delay="0"/>
                                  </p:stCondLst>
                                  <p:childTnLst>
                                    <p:set>
                                      <p:cBhvr>
                                        <p:cTn id="32" dur="1" fill="hold">
                                          <p:stCondLst>
                                            <p:cond delay="0"/>
                                          </p:stCondLst>
                                        </p:cTn>
                                        <p:tgtEl>
                                          <p:spTgt spid="106499">
                                            <p:txEl>
                                              <p:pRg st="8" end="8"/>
                                            </p:txEl>
                                          </p:spTgt>
                                        </p:tgtEl>
                                        <p:attrNameLst>
                                          <p:attrName>style.visibility</p:attrName>
                                        </p:attrNameLst>
                                      </p:cBhvr>
                                      <p:to>
                                        <p:strVal val="visible"/>
                                      </p:to>
                                    </p:set>
                                    <p:animEffect transition="in" filter="barn(outHorizontal)">
                                      <p:cBhvr>
                                        <p:cTn id="33" dur="500"/>
                                        <p:tgtEl>
                                          <p:spTgt spid="106499">
                                            <p:txEl>
                                              <p:pRg st="8" end="8"/>
                                            </p:txEl>
                                          </p:spTgt>
                                        </p:tgtEl>
                                      </p:cBhvr>
                                    </p:animEffect>
                                  </p:childTnLst>
                                </p:cTn>
                              </p:par>
                              <p:par>
                                <p:cTn id="34" presetID="16" presetClass="entr" presetSubtype="42" fill="hold" grpId="0" nodeType="withEffect">
                                  <p:stCondLst>
                                    <p:cond delay="0"/>
                                  </p:stCondLst>
                                  <p:childTnLst>
                                    <p:set>
                                      <p:cBhvr>
                                        <p:cTn id="35" dur="1" fill="hold">
                                          <p:stCondLst>
                                            <p:cond delay="0"/>
                                          </p:stCondLst>
                                        </p:cTn>
                                        <p:tgtEl>
                                          <p:spTgt spid="106499">
                                            <p:txEl>
                                              <p:pRg st="9" end="9"/>
                                            </p:txEl>
                                          </p:spTgt>
                                        </p:tgtEl>
                                        <p:attrNameLst>
                                          <p:attrName>style.visibility</p:attrName>
                                        </p:attrNameLst>
                                      </p:cBhvr>
                                      <p:to>
                                        <p:strVal val="visible"/>
                                      </p:to>
                                    </p:set>
                                    <p:animEffect transition="in" filter="barn(outHorizontal)">
                                      <p:cBhvr>
                                        <p:cTn id="36" dur="500"/>
                                        <p:tgtEl>
                                          <p:spTgt spid="106499">
                                            <p:txEl>
                                              <p:pRg st="9" end="9"/>
                                            </p:txEl>
                                          </p:spTgt>
                                        </p:tgtEl>
                                      </p:cBhvr>
                                    </p:animEffect>
                                  </p:childTnLst>
                                </p:cTn>
                              </p:par>
                              <p:par>
                                <p:cTn id="37" presetID="16" presetClass="entr" presetSubtype="42" fill="hold" grpId="0" nodeType="withEffect">
                                  <p:stCondLst>
                                    <p:cond delay="0"/>
                                  </p:stCondLst>
                                  <p:childTnLst>
                                    <p:set>
                                      <p:cBhvr>
                                        <p:cTn id="38" dur="1" fill="hold">
                                          <p:stCondLst>
                                            <p:cond delay="0"/>
                                          </p:stCondLst>
                                        </p:cTn>
                                        <p:tgtEl>
                                          <p:spTgt spid="106499">
                                            <p:txEl>
                                              <p:pRg st="10" end="10"/>
                                            </p:txEl>
                                          </p:spTgt>
                                        </p:tgtEl>
                                        <p:attrNameLst>
                                          <p:attrName>style.visibility</p:attrName>
                                        </p:attrNameLst>
                                      </p:cBhvr>
                                      <p:to>
                                        <p:strVal val="visible"/>
                                      </p:to>
                                    </p:set>
                                    <p:animEffect transition="in" filter="barn(outHorizontal)">
                                      <p:cBhvr>
                                        <p:cTn id="39" dur="500"/>
                                        <p:tgtEl>
                                          <p:spTgt spid="10649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106501"/>
                                        </p:tgtEl>
                                        <p:attrNameLst>
                                          <p:attrName>style.visibility</p:attrName>
                                        </p:attrNameLst>
                                      </p:cBhvr>
                                      <p:to>
                                        <p:strVal val="visible"/>
                                      </p:to>
                                    </p:set>
                                    <p:animEffect transition="in" filter="barn(outHorizontal)">
                                      <p:cBhvr>
                                        <p:cTn id="44" dur="500"/>
                                        <p:tgtEl>
                                          <p:spTgt spid="10650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106500"/>
                                        </p:tgtEl>
                                        <p:attrNameLst>
                                          <p:attrName>style.visibility</p:attrName>
                                        </p:attrNameLst>
                                      </p:cBhvr>
                                      <p:to>
                                        <p:strVal val="visible"/>
                                      </p:to>
                                    </p:set>
                                    <p:animEffect transition="in" filter="barn(outHorizontal)">
                                      <p:cBhvr>
                                        <p:cTn id="49"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P spid="106500" grpId="0" animBg="1"/>
      <p:bldP spid="106501" grpId="0" animBg="1"/>
    </p:bld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0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08.xml><?xml version="1.0" encoding="utf-8"?>
<p:tagLst xmlns:p="http://schemas.openxmlformats.org/presentationml/2006/main">
  <p:tag name="KSO_WM_TEMPLATE_CATEGORY" val="custom"/>
  <p:tag name="KSO_WM_TEMPLATE_INDEX" val="286"/>
</p:tagLst>
</file>

<file path=ppt/tags/tag10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1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1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29.xml><?xml version="1.0" encoding="utf-8"?>
<p:tagLst xmlns:p="http://schemas.openxmlformats.org/presentationml/2006/main">
  <p:tag name="KSO_WM_TEMPLATE_CATEGORY" val="custom"/>
  <p:tag name="KSO_WM_TEMPLATE_INDEX" val="286"/>
</p:tagLst>
</file>

<file path=ppt/tags/tag1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3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3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40.xml><?xml version="1.0" encoding="utf-8"?>
<p:tagLst xmlns:p="http://schemas.openxmlformats.org/presentationml/2006/main">
  <p:tag name="KSO_WM_TEMPLATE_CATEGORY" val="custom"/>
  <p:tag name="KSO_WM_TEMPLATE_INDEX" val="286"/>
</p:tagLst>
</file>

<file path=ppt/tags/tag141.xml><?xml version="1.0" encoding="utf-8"?>
<p:tagLst xmlns:p="http://schemas.openxmlformats.org/presentationml/2006/main">
  <p:tag name="KSO_WM_TEMPLATE_CATEGORY" val="custom"/>
  <p:tag name="KSO_WM_TEMPLATE_INDEX" val="286"/>
</p:tagLst>
</file>

<file path=ppt/tags/tag142.xml><?xml version="1.0" encoding="utf-8"?>
<p:tagLst xmlns:p="http://schemas.openxmlformats.org/presentationml/2006/main">
  <p:tag name="KSO_WM_TEMPLATE_CATEGORY" val="custom"/>
  <p:tag name="KSO_WM_TEMPLATE_INDEX" val="286"/>
</p:tagLst>
</file>

<file path=ppt/tags/tag14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4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5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5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5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3.xml><?xml version="1.0" encoding="utf-8"?>
<p:tagLst xmlns:p="http://schemas.openxmlformats.org/presentationml/2006/main">
  <p:tag name="KSO_WM_TEMPLATE_CATEGORY" val="custom"/>
  <p:tag name="KSO_WM_TEMPLATE_INDEX" val="286"/>
</p:tagLst>
</file>

<file path=ppt/tags/tag16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6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6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9.xml><?xml version="1.0" encoding="utf-8"?>
<p:tagLst xmlns:p="http://schemas.openxmlformats.org/presentationml/2006/main">
  <p:tag name="KSO_WM_TEMPLATE_CATEGORY" val="custom"/>
  <p:tag name="KSO_WM_TEMPLATE_INDEX" val="286"/>
</p:tagLst>
</file>

<file path=ppt/tags/tag1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7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7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7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75.xml><?xml version="1.0" encoding="utf-8"?>
<p:tagLst xmlns:p="http://schemas.openxmlformats.org/presentationml/2006/main">
  <p:tag name="KSO_WM_TEMPLATE_CATEGORY" val="custom"/>
  <p:tag name="KSO_WM_TEMPLATE_INDEX" val="286"/>
</p:tagLst>
</file>

<file path=ppt/tags/tag176.xml><?xml version="1.0" encoding="utf-8"?>
<p:tagLst xmlns:p="http://schemas.openxmlformats.org/presentationml/2006/main">
  <p:tag name="KSO_WM_TEMPLATE_CATEGORY" val="custom"/>
  <p:tag name="KSO_WM_TEMPLATE_INDEX" val="286"/>
</p:tagLst>
</file>

<file path=ppt/tags/tag177.xml><?xml version="1.0" encoding="utf-8"?>
<p:tagLst xmlns:p="http://schemas.openxmlformats.org/presentationml/2006/main">
  <p:tag name="KSO_WM_TEMPLATE_CATEGORY" val="custom"/>
  <p:tag name="KSO_WM_TEMPLATE_INDEX" val="286"/>
</p:tagLst>
</file>

<file path=ppt/tags/tag178.xml><?xml version="1.0" encoding="utf-8"?>
<p:tagLst xmlns:p="http://schemas.openxmlformats.org/presentationml/2006/main">
  <p:tag name="KSO_WM_TEMPLATE_CATEGORY" val="custom"/>
  <p:tag name="KSO_WM_TEMPLATE_INDEX" val="286"/>
</p:tagLst>
</file>

<file path=ppt/tags/tag179.xml><?xml version="1.0" encoding="utf-8"?>
<p:tagLst xmlns:p="http://schemas.openxmlformats.org/presentationml/2006/main">
  <p:tag name="KSO_WM_TEMPLATE_CATEGORY" val="custom"/>
  <p:tag name="KSO_WM_TEMPLATE_INDEX" val="286"/>
</p:tagLst>
</file>

<file path=ppt/tags/tag18.xml><?xml version="1.0" encoding="utf-8"?>
<p:tagLst xmlns:p="http://schemas.openxmlformats.org/presentationml/2006/main">
  <p:tag name="KSO_WM_TEMPLATE_CATEGORY" val="custom"/>
  <p:tag name="KSO_WM_TEMPLATE_INDEX" val="286"/>
</p:tagLst>
</file>

<file path=ppt/tags/tag180.xml><?xml version="1.0" encoding="utf-8"?>
<p:tagLst xmlns:p="http://schemas.openxmlformats.org/presentationml/2006/main">
  <p:tag name="KSO_WM_TEMPLATE_CATEGORY" val="custom"/>
  <p:tag name="KSO_WM_TEMPLATE_INDEX" val="286"/>
</p:tagLst>
</file>

<file path=ppt/tags/tag181.xml><?xml version="1.0" encoding="utf-8"?>
<p:tagLst xmlns:p="http://schemas.openxmlformats.org/presentationml/2006/main">
  <p:tag name="KSO_WM_TEMPLATE_CATEGORY" val="custom"/>
  <p:tag name="KSO_WM_TEMPLATE_INDEX" val="286"/>
</p:tagLst>
</file>

<file path=ppt/tags/tag182.xml><?xml version="1.0" encoding="utf-8"?>
<p:tagLst xmlns:p="http://schemas.openxmlformats.org/presentationml/2006/main">
  <p:tag name="KSO_WM_TEMPLATE_CATEGORY" val="custom"/>
  <p:tag name="KSO_WM_TEMPLATE_INDEX" val="286"/>
</p:tagLst>
</file>

<file path=ppt/tags/tag183.xml><?xml version="1.0" encoding="utf-8"?>
<p:tagLst xmlns:p="http://schemas.openxmlformats.org/presentationml/2006/main">
  <p:tag name="KSO_WM_TEMPLATE_CATEGORY" val="custom"/>
  <p:tag name="KSO_WM_TEMPLATE_INDEX" val="286"/>
</p:tagLst>
</file>

<file path=ppt/tags/tag184.xml><?xml version="1.0" encoding="utf-8"?>
<p:tagLst xmlns:p="http://schemas.openxmlformats.org/presentationml/2006/main">
  <p:tag name="KSO_WM_TEMPLATE_CATEGORY" val="custom"/>
  <p:tag name="KSO_WM_TEMPLATE_INDEX" val="286"/>
</p:tagLst>
</file>

<file path=ppt/tags/tag185.xml><?xml version="1.0" encoding="utf-8"?>
<p:tagLst xmlns:p="http://schemas.openxmlformats.org/presentationml/2006/main">
  <p:tag name="KSO_WM_TEMPLATE_CATEGORY" val="custom"/>
  <p:tag name="KSO_WM_TEMPLATE_INDEX" val="286"/>
</p:tagLst>
</file>

<file path=ppt/tags/tag186.xml><?xml version="1.0" encoding="utf-8"?>
<p:tagLst xmlns:p="http://schemas.openxmlformats.org/presentationml/2006/main">
  <p:tag name="KSO_WM_TEMPLATE_CATEGORY" val="custom"/>
  <p:tag name="KSO_WM_TEMPLATE_INDEX" val="286"/>
</p:tagLst>
</file>

<file path=ppt/tags/tag187.xml><?xml version="1.0" encoding="utf-8"?>
<p:tagLst xmlns:p="http://schemas.openxmlformats.org/presentationml/2006/main">
  <p:tag name="KSO_WM_TEMPLATE_CATEGORY" val="custom"/>
  <p:tag name="KSO_WM_TEMPLATE_INDEX" val="286"/>
</p:tagLst>
</file>

<file path=ppt/tags/tag188.xml><?xml version="1.0" encoding="utf-8"?>
<p:tagLst xmlns:p="http://schemas.openxmlformats.org/presentationml/2006/main">
  <p:tag name="KSO_WM_TEMPLATE_CATEGORY" val="custom"/>
  <p:tag name="KSO_WM_TEMPLATE_INDEX" val="286"/>
</p:tagLst>
</file>

<file path=ppt/tags/tag189.xml><?xml version="1.0" encoding="utf-8"?>
<p:tagLst xmlns:p="http://schemas.openxmlformats.org/presentationml/2006/main">
  <p:tag name="KSO_WM_TEMPLATE_CATEGORY" val="custom"/>
  <p:tag name="KSO_WM_TEMPLATE_INDEX" val="286"/>
</p:tagLst>
</file>

<file path=ppt/tags/tag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0.xml><?xml version="1.0" encoding="utf-8"?>
<p:tagLst xmlns:p="http://schemas.openxmlformats.org/presentationml/2006/main">
  <p:tag name="KSO_WM_TEMPLATE_CATEGORY" val="custom"/>
  <p:tag name="KSO_WM_TEMPLATE_INDEX" val="286"/>
</p:tagLst>
</file>

<file path=ppt/tags/tag191.xml><?xml version="1.0" encoding="utf-8"?>
<p:tagLst xmlns:p="http://schemas.openxmlformats.org/presentationml/2006/main">
  <p:tag name="KSO_WM_TEMPLATE_CATEGORY" val="custom"/>
  <p:tag name="KSO_WM_TEMPLATE_INDEX" val="286"/>
</p:tagLst>
</file>

<file path=ppt/tags/tag192.xml><?xml version="1.0" encoding="utf-8"?>
<p:tagLst xmlns:p="http://schemas.openxmlformats.org/presentationml/2006/main">
  <p:tag name="KSO_WM_TEMPLATE_CATEGORY" val="custom"/>
  <p:tag name="KSO_WM_TEMPLATE_INDEX" val="286"/>
</p:tagLst>
</file>

<file path=ppt/tags/tag193.xml><?xml version="1.0" encoding="utf-8"?>
<p:tagLst xmlns:p="http://schemas.openxmlformats.org/presentationml/2006/main">
  <p:tag name="KSO_WM_TEMPLATE_CATEGORY" val="custom"/>
  <p:tag name="KSO_WM_TEMPLATE_INDEX" val="286"/>
</p:tagLst>
</file>

<file path=ppt/tags/tag19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19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19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99.xml><?xml version="1.0" encoding="utf-8"?>
<p:tagLst xmlns:p="http://schemas.openxmlformats.org/presentationml/2006/main">
  <p:tag name="KSO_WM_TEMPLATE_CATEGORY" val="custom"/>
  <p:tag name="KSO_WM_TEMPLATE_INDEX" val="286"/>
</p:tagLst>
</file>

<file path=ppt/tags/tag2.xml><?xml version="1.0" encoding="utf-8"?>
<p:tagLst xmlns:p="http://schemas.openxmlformats.org/presentationml/2006/main">
  <p:tag name="KSO_WM_TAG_VERSION" val="1.0"/>
  <p:tag name="KSO_WM_TEMPLATE_CATEGORY" val="custom"/>
  <p:tag name="KSO_WM_TEMPLATE_INDEX" val="286"/>
</p:tagLst>
</file>

<file path=ppt/tags/tag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00.xml><?xml version="1.0" encoding="utf-8"?>
<p:tagLst xmlns:p="http://schemas.openxmlformats.org/presentationml/2006/main">
  <p:tag name="KSO_WM_TEMPLATE_CATEGORY" val="custom"/>
  <p:tag name="KSO_WM_TEMPLATE_INDEX" val="286"/>
</p:tagLst>
</file>

<file path=ppt/tags/tag20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0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0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06.xml><?xml version="1.0" encoding="utf-8"?>
<p:tagLst xmlns:p="http://schemas.openxmlformats.org/presentationml/2006/main">
  <p:tag name="KSO_WM_TEMPLATE_CATEGORY" val="custom"/>
  <p:tag name="KSO_WM_TEMPLATE_INDEX" val="286"/>
</p:tagLst>
</file>

<file path=ppt/tags/tag207.xml><?xml version="1.0" encoding="utf-8"?>
<p:tagLst xmlns:p="http://schemas.openxmlformats.org/presentationml/2006/main">
  <p:tag name="KSO_WM_TEMPLATE_CATEGORY" val="custom"/>
  <p:tag name="KSO_WM_TEMPLATE_INDEX" val="286"/>
</p:tagLst>
</file>

<file path=ppt/tags/tag20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0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1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3.xml><?xml version="1.0" encoding="utf-8"?>
<p:tagLst xmlns:p="http://schemas.openxmlformats.org/presentationml/2006/main">
  <p:tag name="KSO_WM_TEMPLATE_CATEGORY" val="custom"/>
  <p:tag name="KSO_WM_TEMPLATE_INDEX" val="286"/>
</p:tagLst>
</file>

<file path=ppt/tags/tag214.xml><?xml version="1.0" encoding="utf-8"?>
<p:tagLst xmlns:p="http://schemas.openxmlformats.org/presentationml/2006/main">
  <p:tag name="KSO_WM_TEMPLATE_CATEGORY" val="custom"/>
  <p:tag name="KSO_WM_TEMPLATE_INDEX" val="286"/>
</p:tagLst>
</file>

<file path=ppt/tags/tag215.xml><?xml version="1.0" encoding="utf-8"?>
<p:tagLst xmlns:p="http://schemas.openxmlformats.org/presentationml/2006/main">
  <p:tag name="KSO_WM_TEMPLATE_CATEGORY" val="custom"/>
  <p:tag name="KSO_WM_TEMPLATE_INDEX" val="286"/>
</p:tagLst>
</file>

<file path=ppt/tags/tag216.xml><?xml version="1.0" encoding="utf-8"?>
<p:tagLst xmlns:p="http://schemas.openxmlformats.org/presentationml/2006/main">
  <p:tag name="KSO_WM_TEMPLATE_CATEGORY" val="custom"/>
  <p:tag name="KSO_WM_TEMPLATE_INDEX" val="286"/>
</p:tagLst>
</file>

<file path=ppt/tags/tag217.xml><?xml version="1.0" encoding="utf-8"?>
<p:tagLst xmlns:p="http://schemas.openxmlformats.org/presentationml/2006/main">
  <p:tag name="KSO_WM_TEMPLATE_CATEGORY" val="custom"/>
  <p:tag name="KSO_WM_TEMPLATE_INDEX" val="286"/>
</p:tagLst>
</file>

<file path=ppt/tags/tag218.xml><?xml version="1.0" encoding="utf-8"?>
<p:tagLst xmlns:p="http://schemas.openxmlformats.org/presentationml/2006/main">
  <p:tag name="KSO_WM_TEMPLATE_CATEGORY" val="custom"/>
  <p:tag name="KSO_WM_TEMPLATE_INDEX" val="286"/>
</p:tagLst>
</file>

<file path=ppt/tags/tag219.xml><?xml version="1.0" encoding="utf-8"?>
<p:tagLst xmlns:p="http://schemas.openxmlformats.org/presentationml/2006/main">
  <p:tag name="KSO_WM_TEMPLATE_CATEGORY" val="custom"/>
  <p:tag name="KSO_WM_TEMPLATE_INDEX" val="286"/>
</p:tagLst>
</file>

<file path=ppt/tags/tag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2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2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25.xml><?xml version="1.0" encoding="utf-8"?>
<p:tagLst xmlns:p="http://schemas.openxmlformats.org/presentationml/2006/main">
  <p:tag name="KSO_WM_TEMPLATE_CATEGORY" val="custom"/>
  <p:tag name="KSO_WM_TEMPLATE_INDEX" val="286"/>
</p:tagLst>
</file>

<file path=ppt/tags/tag22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2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2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31.xml><?xml version="1.0" encoding="utf-8"?>
<p:tagLst xmlns:p="http://schemas.openxmlformats.org/presentationml/2006/main">
  <p:tag name="KSO_WM_TEMPLATE_CATEGORY" val="custom"/>
  <p:tag name="KSO_WM_TEMPLATE_INDEX" val="286"/>
</p:tagLst>
</file>

<file path=ppt/tags/tag232.xml><?xml version="1.0" encoding="utf-8"?>
<p:tagLst xmlns:p="http://schemas.openxmlformats.org/presentationml/2006/main">
  <p:tag name="KSO_WM_TEMPLATE_CATEGORY" val="custom"/>
  <p:tag name="KSO_WM_TEMPLATE_INDEX" val="286"/>
</p:tagLst>
</file>

<file path=ppt/tags/tag233.xml><?xml version="1.0" encoding="utf-8"?>
<p:tagLst xmlns:p="http://schemas.openxmlformats.org/presentationml/2006/main">
  <p:tag name="KSO_WM_TEMPLATE_CATEGORY" val="custom"/>
  <p:tag name="KSO_WM_TEMPLATE_INDEX" val="286"/>
</p:tagLst>
</file>

<file path=ppt/tags/tag234.xml><?xml version="1.0" encoding="utf-8"?>
<p:tagLst xmlns:p="http://schemas.openxmlformats.org/presentationml/2006/main">
  <p:tag name="KSO_WM_TEMPLATE_CATEGORY" val="custom"/>
  <p:tag name="KSO_WM_TEMPLATE_INDEX" val="286"/>
</p:tagLst>
</file>

<file path=ppt/tags/tag235.xml><?xml version="1.0" encoding="utf-8"?>
<p:tagLst xmlns:p="http://schemas.openxmlformats.org/presentationml/2006/main">
  <p:tag name="KSO_WM_TEMPLATE_CATEGORY" val="custom"/>
  <p:tag name="KSO_WM_TEMPLATE_INDEX" val="286"/>
</p:tagLst>
</file>

<file path=ppt/tags/tag236.xml><?xml version="1.0" encoding="utf-8"?>
<p:tagLst xmlns:p="http://schemas.openxmlformats.org/presentationml/2006/main">
  <p:tag name="KSO_WM_TEMPLATE_CATEGORY" val="custom"/>
  <p:tag name="KSO_WM_TEMPLATE_INDEX" val="286"/>
</p:tagLst>
</file>

<file path=ppt/tags/tag23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3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4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4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47.xml><?xml version="1.0" encoding="utf-8"?>
<p:tagLst xmlns:p="http://schemas.openxmlformats.org/presentationml/2006/main">
  <p:tag name="KSO_WM_TEMPLATE_CATEGORY" val="custom"/>
  <p:tag name="KSO_WM_TEMPLATE_INDEX" val="286"/>
</p:tagLst>
</file>

<file path=ppt/tags/tag2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5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5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5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58.xml><?xml version="1.0" encoding="utf-8"?>
<p:tagLst xmlns:p="http://schemas.openxmlformats.org/presentationml/2006/main">
  <p:tag name="KSO_WM_TEMPLATE_CATEGORY" val="custom"/>
  <p:tag name="KSO_WM_TEMPLATE_INDEX" val="286"/>
</p:tagLst>
</file>

<file path=ppt/tags/tag25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64.xml><?xml version="1.0" encoding="utf-8"?>
<p:tagLst xmlns:p="http://schemas.openxmlformats.org/presentationml/2006/main">
  <p:tag name="KSO_WM_TEMPLATE_CATEGORY" val="custom"/>
  <p:tag name="KSO_WM_TEMPLATE_INDEX" val="286"/>
</p:tagLst>
</file>

<file path=ppt/tags/tag26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6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6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7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7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7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7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7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0.xml><?xml version="1.0" encoding="utf-8"?>
<p:tagLst xmlns:p="http://schemas.openxmlformats.org/presentationml/2006/main">
  <p:tag name="KSO_WM_TEMPLATE_CATEGORY" val="custom"/>
  <p:tag name="KSO_WM_TEMPLATE_INDEX" val="286"/>
</p:tagLst>
</file>

<file path=ppt/tags/tag28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8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8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8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86.xml><?xml version="1.0" encoding="utf-8"?>
<p:tagLst xmlns:p="http://schemas.openxmlformats.org/presentationml/2006/main">
  <p:tag name="KSO_WM_TEMPLATE_CATEGORY" val="custom"/>
  <p:tag name="KSO_WM_TEMPLATE_INDEX" val="286"/>
</p:tagLst>
</file>

<file path=ppt/tags/tag287.xml><?xml version="1.0" encoding="utf-8"?>
<p:tagLst xmlns:p="http://schemas.openxmlformats.org/presentationml/2006/main">
  <p:tag name="KSO_WM_TEMPLATE_CATEGORY" val="custom"/>
  <p:tag name="KSO_WM_TEMPLATE_INDEX" val="286"/>
</p:tagLst>
</file>

<file path=ppt/tags/tag28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8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9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29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93.xml><?xml version="1.0" encoding="utf-8"?>
<p:tagLst xmlns:p="http://schemas.openxmlformats.org/presentationml/2006/main">
  <p:tag name="KSO_WM_TEMPLATE_CATEGORY" val="custom"/>
  <p:tag name="KSO_WM_TEMPLATE_INDEX" val="286"/>
</p:tagLst>
</file>

<file path=ppt/tags/tag294.xml><?xml version="1.0" encoding="utf-8"?>
<p:tagLst xmlns:p="http://schemas.openxmlformats.org/presentationml/2006/main">
  <p:tag name="KSO_WM_TEMPLATE_CATEGORY" val="custom"/>
  <p:tag name="KSO_WM_TEMPLATE_INDEX" val="286"/>
</p:tagLst>
</file>

<file path=ppt/tags/tag295.xml><?xml version="1.0" encoding="utf-8"?>
<p:tagLst xmlns:p="http://schemas.openxmlformats.org/presentationml/2006/main">
  <p:tag name="KSO_WM_TEMPLATE_CATEGORY" val="custom"/>
  <p:tag name="KSO_WM_TEMPLATE_INDEX" val="286"/>
</p:tagLst>
</file>

<file path=ppt/tags/tag296.xml><?xml version="1.0" encoding="utf-8"?>
<p:tagLst xmlns:p="http://schemas.openxmlformats.org/presentationml/2006/main">
  <p:tag name="KSO_WM_TEMPLATE_CATEGORY" val="custom"/>
  <p:tag name="KSO_WM_TEMPLATE_INDEX" val="286"/>
</p:tagLst>
</file>

<file path=ppt/tags/tag29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29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29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0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0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0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0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0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12.xml><?xml version="1.0" encoding="utf-8"?>
<p:tagLst xmlns:p="http://schemas.openxmlformats.org/presentationml/2006/main">
  <p:tag name="KSO_WM_TEMPLATE_CATEGORY" val="custom"/>
  <p:tag name="KSO_WM_TEMPLATE_INDEX" val="286"/>
</p:tagLst>
</file>

<file path=ppt/tags/tag313.xml><?xml version="1.0" encoding="utf-8"?>
<p:tagLst xmlns:p="http://schemas.openxmlformats.org/presentationml/2006/main">
  <p:tag name="KSO_WM_TEMPLATE_CATEGORY" val="custom"/>
  <p:tag name="KSO_WM_TEMPLATE_INDEX" val="286"/>
</p:tagLst>
</file>

<file path=ppt/tags/tag31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1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1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1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1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1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2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2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2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2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2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2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3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3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3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34.xml><?xml version="1.0" encoding="utf-8"?>
<p:tagLst xmlns:p="http://schemas.openxmlformats.org/presentationml/2006/main">
  <p:tag name="KSO_WM_TEMPLATE_CATEGORY" val="custom"/>
  <p:tag name="KSO_WM_TEMPLATE_INDEX" val="286"/>
</p:tagLst>
</file>

<file path=ppt/tags/tag335.xml><?xml version="1.0" encoding="utf-8"?>
<p:tagLst xmlns:p="http://schemas.openxmlformats.org/presentationml/2006/main">
  <p:tag name="KSO_WM_TEMPLATE_CATEGORY" val="custom"/>
  <p:tag name="KSO_WM_TEMPLATE_INDEX" val="286"/>
</p:tagLst>
</file>

<file path=ppt/tags/tag336.xml><?xml version="1.0" encoding="utf-8"?>
<p:tagLst xmlns:p="http://schemas.openxmlformats.org/presentationml/2006/main">
  <p:tag name="KSO_WM_TEMPLATE_CATEGORY" val="custom"/>
  <p:tag name="KSO_WM_TEMPLATE_INDEX" val="286"/>
</p:tagLst>
</file>

<file path=ppt/tags/tag33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3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3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4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42.xml><?xml version="1.0" encoding="utf-8"?>
<p:tagLst xmlns:p="http://schemas.openxmlformats.org/presentationml/2006/main">
  <p:tag name="KSO_WM_TEMPLATE_CATEGORY" val="custom"/>
  <p:tag name="KSO_WM_TEMPLATE_INDEX" val="286"/>
</p:tagLst>
</file>

<file path=ppt/tags/tag343.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4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4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4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4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4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0.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52.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53.xml><?xml version="1.0" encoding="utf-8"?>
<p:tagLst xmlns:p="http://schemas.openxmlformats.org/presentationml/2006/main">
  <p:tag name="KSO_WM_TEMPLATE_CATEGORY" val="custom"/>
  <p:tag name="KSO_WM_TEMPLATE_INDEX" val="286"/>
</p:tagLst>
</file>

<file path=ppt/tags/tag35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5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5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5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5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6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6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6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6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6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6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6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6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7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74.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75.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7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7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79.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80.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8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8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8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84.xml><?xml version="1.0" encoding="utf-8"?>
<p:tagLst xmlns:p="http://schemas.openxmlformats.org/presentationml/2006/main">
  <p:tag name="KSO_WM_TEMPLATE_CATEGORY" val="custom"/>
  <p:tag name="KSO_WM_TEMPLATE_INDEX" val="286"/>
</p:tagLst>
</file>

<file path=ppt/tags/tag385.xml><?xml version="1.0" encoding="utf-8"?>
<p:tagLst xmlns:p="http://schemas.openxmlformats.org/presentationml/2006/main">
  <p:tag name="KSO_WM_TEMPLATE_CATEGORY" val="custom"/>
  <p:tag name="KSO_WM_TEMPLATE_INDEX" val="286"/>
</p:tagLst>
</file>

<file path=ppt/tags/tag386.xml><?xml version="1.0" encoding="utf-8"?>
<p:tagLst xmlns:p="http://schemas.openxmlformats.org/presentationml/2006/main">
  <p:tag name="KSO_WM_TEMPLATE_CATEGORY" val="custom"/>
  <p:tag name="KSO_WM_TEMPLATE_INDEX" val="286"/>
</p:tagLst>
</file>

<file path=ppt/tags/tag38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8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8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EMPLATE_CATEGORY" val="custom"/>
  <p:tag name="KSO_WM_TEMPLATE_INDEX" val="286"/>
</p:tagLst>
</file>

<file path=ppt/tags/tag39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9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9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39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39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9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9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0.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1.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5.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46.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47.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EMPLATE_CATEGORY" val="custom"/>
  <p:tag name="KSO_WM_TEMPLATE_INDEX" val="286"/>
</p:tagLst>
</file>

<file path=ppt/tags/tag5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5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5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5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6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6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6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6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6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76.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77.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7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0.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1.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2.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3.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86.xml><?xml version="1.0" encoding="utf-8"?>
<p:tagLst xmlns:p="http://schemas.openxmlformats.org/presentationml/2006/main">
  <p:tag name="KSO_WM_TEMPLATE_CATEGORY" val="custom"/>
  <p:tag name="KSO_WM_TEMPLATE_INDEX" val="286"/>
</p:tagLst>
</file>

<file path=ppt/tags/tag87.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88.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8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0.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1.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2.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3.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ags/tag94.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7.xml><?xml version="1.0" encoding="utf-8"?>
<p:tagLst xmlns:p="http://schemas.openxmlformats.org/presentationml/2006/main">
  <p:tag name="KSO_WM_TEMPLATE_CATEGORY" val="custom"/>
  <p:tag name="KSO_WM_TEMPLATE_INDEX" val="286"/>
</p:tagLst>
</file>

<file path=ppt/tags/tag98.xml><?xml version="1.0" encoding="utf-8"?>
<p:tagLst xmlns:p="http://schemas.openxmlformats.org/presentationml/2006/main">
  <p:tag name="MH" val="20150923101643"/>
  <p:tag name="MH_LIBRARY" val="GRAPHIC"/>
  <p:tag name="MH_TYPE" val="Other"/>
  <p:tag name="MH_ORDER" val="1"/>
  <p:tag name="KSO_WM_TAG_VERSION" val="1.0"/>
  <p:tag name="KSO_WM_BEAUTIFY_FLAG" val="#wm#"/>
  <p:tag name="KSO_WM_UNIT_TYPE" val="i"/>
  <p:tag name="KSO_WM_UNIT_ID" val="custom286_2*i*5"/>
  <p:tag name="KSO_WM_TEMPLATE_CATEGORY" val="custom"/>
  <p:tag name="KSO_WM_TEMPLATE_INDEX" val="286"/>
  <p:tag name="KSO_WM_UNIT_INDEX" val="5"/>
</p:tagLst>
</file>

<file path=ppt/tags/tag99.xml><?xml version="1.0" encoding="utf-8"?>
<p:tagLst xmlns:p="http://schemas.openxmlformats.org/presentationml/2006/main">
  <p:tag name="MH" val="20150923101643"/>
  <p:tag name="MH_LIBRARY" val="GRAPHIC"/>
  <p:tag name="MH_TYPE" val="Other"/>
  <p:tag name="MH_ORDER" val="2"/>
  <p:tag name="KSO_WM_TAG_VERSION" val="1.0"/>
  <p:tag name="KSO_WM_BEAUTIFY_FLAG" val="#wm#"/>
  <p:tag name="KSO_WM_UNIT_TYPE" val="i"/>
  <p:tag name="KSO_WM_UNIT_ID" val="custom286_2*i*6"/>
  <p:tag name="KSO_WM_TEMPLATE_CATEGORY" val="custom"/>
  <p:tag name="KSO_WM_TEMPLATE_INDEX" val="286"/>
  <p:tag name="KSO_WM_UNIT_INDEX" val="6"/>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28990</Words>
  <Application>WPS 演示</Application>
  <PresentationFormat>全屏显示(4:3)</PresentationFormat>
  <Paragraphs>2226</Paragraphs>
  <Slides>135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135</vt:i4>
      </vt:variant>
    </vt:vector>
  </HeadingPairs>
  <TitlesOfParts>
    <vt:vector size="150" baseType="lpstr">
      <vt:lpstr>Arial</vt:lpstr>
      <vt:lpstr>宋体</vt:lpstr>
      <vt:lpstr>Wingdings</vt:lpstr>
      <vt:lpstr>Calibri</vt:lpstr>
      <vt:lpstr>Arial Black</vt:lpstr>
      <vt:lpstr>Comic Sans MS</vt:lpstr>
      <vt:lpstr>Times New Roman</vt:lpstr>
      <vt:lpstr>黑体</vt:lpstr>
      <vt:lpstr>微软雅黑</vt:lpstr>
      <vt:lpstr>Arial Unicode MS</vt:lpstr>
      <vt:lpstr>华文行楷</vt:lpstr>
      <vt:lpstr>Tahoma</vt:lpstr>
      <vt:lpstr>华文中宋</vt:lpstr>
      <vt:lpstr>Courier New</vt:lpstr>
      <vt:lpstr>Office 主题</vt:lpstr>
      <vt:lpstr>Java是什么？</vt:lpstr>
      <vt:lpstr>常见术语</vt:lpstr>
      <vt:lpstr>回顾</vt:lpstr>
      <vt:lpstr>回顾</vt:lpstr>
      <vt:lpstr>Lesson 2: Programming Basic </vt:lpstr>
      <vt:lpstr>Java语法基础</vt:lpstr>
      <vt:lpstr>课前思考</vt:lpstr>
      <vt:lpstr>第二讲 Java语法基础</vt:lpstr>
      <vt:lpstr>词法规则</vt:lpstr>
      <vt:lpstr>关键字</vt:lpstr>
      <vt:lpstr>标识符</vt:lpstr>
      <vt:lpstr>标识符</vt:lpstr>
      <vt:lpstr>标识符</vt:lpstr>
      <vt:lpstr>标识符</vt:lpstr>
      <vt:lpstr>分隔符</vt:lpstr>
      <vt:lpstr>第二讲 Java语法基础</vt:lpstr>
      <vt:lpstr>数据类型</vt:lpstr>
      <vt:lpstr>数据类型</vt:lpstr>
      <vt:lpstr>类型转换 (casting)</vt:lpstr>
      <vt:lpstr>类型转换 (casting)</vt:lpstr>
      <vt:lpstr>类型转换 (casting)</vt:lpstr>
      <vt:lpstr>类型转换 (casting)</vt:lpstr>
      <vt:lpstr>类型转换 (casting)</vt:lpstr>
      <vt:lpstr>类型转换 (casting)</vt:lpstr>
      <vt:lpstr>第二讲 Java语法基础</vt:lpstr>
      <vt:lpstr>常量</vt:lpstr>
      <vt:lpstr>常量</vt:lpstr>
      <vt:lpstr>常量</vt:lpstr>
      <vt:lpstr>常量</vt:lpstr>
      <vt:lpstr>常量</vt:lpstr>
      <vt:lpstr>常量</vt:lpstr>
      <vt:lpstr>常量</vt:lpstr>
      <vt:lpstr>变量</vt:lpstr>
      <vt:lpstr>变量</vt:lpstr>
      <vt:lpstr>变量</vt:lpstr>
      <vt:lpstr>变量</vt:lpstr>
      <vt:lpstr>变量</vt:lpstr>
      <vt:lpstr>变量</vt:lpstr>
      <vt:lpstr>第二讲 Java语法基础</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运算符 (operator)</vt:lpstr>
      <vt:lpstr>自增、自减运算符</vt:lpstr>
      <vt:lpstr>运算符的优先级</vt:lpstr>
      <vt:lpstr>表达式 (expression)</vt:lpstr>
      <vt:lpstr>表达式 (expression)</vt:lpstr>
      <vt:lpstr>表达式 (expression)</vt:lpstr>
      <vt:lpstr>表达式 (expression)</vt:lpstr>
      <vt:lpstr>表达式 (expression)</vt:lpstr>
      <vt:lpstr>表达式 (expression)</vt:lpstr>
      <vt:lpstr>表达式 (expression)</vt:lpstr>
      <vt:lpstr>第二讲 Java语法基础</vt:lpstr>
      <vt:lpstr>语句 (statement)</vt:lpstr>
      <vt:lpstr>条件选择语句</vt:lpstr>
      <vt:lpstr>条件选择语句</vt:lpstr>
      <vt:lpstr>条件选择语句</vt:lpstr>
      <vt:lpstr>条件选择语句</vt:lpstr>
      <vt:lpstr>条件选择语句</vt:lpstr>
      <vt:lpstr>条件选择语句</vt:lpstr>
      <vt:lpstr>条件选择语句</vt:lpstr>
      <vt:lpstr>switch/开关语句</vt:lpstr>
      <vt:lpstr>switch/开关语句</vt:lpstr>
      <vt:lpstr>switch/开关语句</vt:lpstr>
      <vt:lpstr>switch/开关语句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循环控制语句</vt:lpstr>
      <vt:lpstr>跳转/转向语句</vt:lpstr>
      <vt:lpstr>循环语句中途退出</vt:lpstr>
      <vt:lpstr>循环语句中途退出</vt:lpstr>
      <vt:lpstr>循环语句中途退出（续）</vt:lpstr>
      <vt:lpstr>PowerPoint 演示文稿</vt:lpstr>
      <vt:lpstr>其他语句</vt:lpstr>
      <vt:lpstr>第二讲 Java语法基础</vt:lpstr>
      <vt:lpstr>概念</vt:lpstr>
      <vt:lpstr>一维数组</vt:lpstr>
      <vt:lpstr>一维数组</vt:lpstr>
      <vt:lpstr>一维数组</vt:lpstr>
      <vt:lpstr>一维数组</vt:lpstr>
      <vt:lpstr>一维数组</vt:lpstr>
      <vt:lpstr>一维数组</vt:lpstr>
      <vt:lpstr>一维数组</vt:lpstr>
      <vt:lpstr>针对数组的foreach循环（jdk1.5）</vt:lpstr>
      <vt:lpstr>多维数组</vt:lpstr>
      <vt:lpstr>多维数组</vt:lpstr>
      <vt:lpstr>多维数组</vt:lpstr>
      <vt:lpstr>多维数组</vt:lpstr>
      <vt:lpstr>多维数组</vt:lpstr>
      <vt:lpstr>多维数组</vt:lpstr>
      <vt:lpstr>多维数组</vt:lpstr>
      <vt:lpstr>多维数组</vt:lpstr>
      <vt:lpstr>数组的界限</vt:lpstr>
      <vt:lpstr>命令行参数</vt:lpstr>
      <vt:lpstr>命令行参数</vt:lpstr>
      <vt:lpstr>命令行参数</vt:lpstr>
      <vt:lpstr>命令行参数</vt:lpstr>
      <vt:lpstr>命令行参数</vt:lpstr>
      <vt:lpstr>命令行参数</vt:lpstr>
      <vt:lpstr>字符串</vt:lpstr>
      <vt:lpstr>字符串</vt:lpstr>
      <vt:lpstr>字符串池</vt:lpstr>
      <vt:lpstr>字符串池</vt:lpstr>
      <vt:lpstr>String 类方法</vt:lpstr>
      <vt:lpstr>包 (package)</vt:lpstr>
      <vt:lpstr>包 (package)</vt:lpstr>
      <vt:lpstr>包 (package)</vt:lpstr>
      <vt:lpstr>包 (package)</vt:lpstr>
      <vt:lpstr>包 (package)</vt:lpstr>
      <vt:lpstr>包 (package)</vt:lpstr>
      <vt:lpstr>包 (package)</vt:lpstr>
      <vt:lpstr>总结2-1</vt:lpstr>
      <vt:lpstr>总结2-2</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110</cp:revision>
  <dcterms:created xsi:type="dcterms:W3CDTF">2005-08-30T06:25:00Z</dcterms:created>
  <dcterms:modified xsi:type="dcterms:W3CDTF">2018-03-06T13:09:56Z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